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07" r:id="rId3"/>
    <p:sldId id="308" r:id="rId4"/>
    <p:sldId id="309" r:id="rId5"/>
    <p:sldId id="310" r:id="rId6"/>
    <p:sldId id="312" r:id="rId7"/>
    <p:sldId id="311" r:id="rId8"/>
    <p:sldId id="313" r:id="rId9"/>
    <p:sldId id="320" r:id="rId10"/>
    <p:sldId id="315" r:id="rId11"/>
    <p:sldId id="316" r:id="rId12"/>
    <p:sldId id="317" r:id="rId13"/>
    <p:sldId id="306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hilippe Fichou" initials="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3399"/>
    <a:srgbClr val="CCECFF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3" autoAdjust="0"/>
    <p:restoredTop sz="94660"/>
  </p:normalViewPr>
  <p:slideViewPr>
    <p:cSldViewPr>
      <p:cViewPr>
        <p:scale>
          <a:sx n="100" d="100"/>
          <a:sy n="100" d="100"/>
        </p:scale>
        <p:origin x="-1374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225F7-8CA4-47D7-9B1A-A088F4CB5B9B}" type="datetimeFigureOut">
              <a:rPr lang="fr-FR" smtClean="0"/>
              <a:pPr/>
              <a:t>21/05/2013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EE559-A75D-4805-9DBB-49A82CD03F7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51386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2538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91449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224394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40296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911858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3391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658851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56086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50371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0262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421183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46471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-30224" y="646103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771800" y="6492875"/>
            <a:ext cx="3456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995999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AC5F9-CEDA-4ED3-966E-6E7BAAF25606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2538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08053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Plaquette%20STI2D%202012-2013%20concours%20GEIPI%20Polytech.pdf" TargetMode="External"/><Relationship Id="rId2" Type="http://schemas.openxmlformats.org/officeDocument/2006/relationships/hyperlink" Target="Note_Externe_Postbac-STI2D-AM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Plaquette%20STI2D%202012-2013%20concours%20GEIPI%20Polytech%20Copy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liste%20GE%20TSI%202013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ei-concours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08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05800" y="3070804"/>
            <a:ext cx="8568952" cy="90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fr-FR" sz="4400" b="1" dirty="0" smtClean="0">
                <a:solidFill>
                  <a:srgbClr val="333399"/>
                </a:solidFill>
                <a:latin typeface="Calibri" pitchFamily="34" charset="0"/>
                <a:ea typeface="ＭＳ Ｐゴシック"/>
                <a:cs typeface="ＭＳ Ｐゴシック"/>
              </a:rPr>
              <a:t>STI2D - CPGE</a:t>
            </a:r>
            <a:endParaRPr lang="fr-FR" sz="2800" b="1" dirty="0">
              <a:solidFill>
                <a:srgbClr val="333399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774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67544" y="1164134"/>
            <a:ext cx="784887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dirty="0" smtClean="0">
                <a:solidFill>
                  <a:srgbClr val="333399"/>
                </a:solidFill>
              </a:rPr>
              <a:t>En 2013, il y a eu 708 inscrits au CCS (cela fera environ </a:t>
            </a:r>
            <a:r>
              <a:rPr lang="fr-FR" sz="2800" smtClean="0">
                <a:solidFill>
                  <a:srgbClr val="333399"/>
                </a:solidFill>
              </a:rPr>
              <a:t>850 inscrits pour les deux banques).</a:t>
            </a:r>
            <a:endParaRPr lang="fr-FR" sz="2800" dirty="0" smtClean="0">
              <a:solidFill>
                <a:srgbClr val="333399"/>
              </a:solidFill>
            </a:endParaRPr>
          </a:p>
          <a:p>
            <a:pPr algn="just"/>
            <a:endParaRPr lang="fr-FR" sz="2800" dirty="0">
              <a:solidFill>
                <a:srgbClr val="333399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fr-FR" sz="2800" dirty="0" smtClean="0">
                <a:solidFill>
                  <a:srgbClr val="333399"/>
                </a:solidFill>
              </a:rPr>
              <a:t>À la rentrée 2012, il y avait 26 681 élèves en STI2D (4,24%) et 16 840 (+5,63 %) en S-SI en France métropolitaine (voir enquête réalisée par Michel Rage).</a:t>
            </a:r>
          </a:p>
          <a:p>
            <a:endParaRPr lang="fr-FR" sz="2800" dirty="0">
              <a:solidFill>
                <a:srgbClr val="333399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fr-FR" sz="2800" b="1" dirty="0">
                <a:solidFill>
                  <a:srgbClr val="333399"/>
                </a:solidFill>
              </a:rPr>
              <a:t>L’inscription en PTSI interdit aux </a:t>
            </a:r>
            <a:r>
              <a:rPr lang="fr-FR" sz="2800" b="1" dirty="0" smtClean="0">
                <a:solidFill>
                  <a:srgbClr val="333399"/>
                </a:solidFill>
              </a:rPr>
              <a:t>ex-STI2D </a:t>
            </a:r>
            <a:r>
              <a:rPr lang="fr-FR" sz="2800" b="1" dirty="0">
                <a:solidFill>
                  <a:srgbClr val="333399"/>
                </a:solidFill>
              </a:rPr>
              <a:t>de s’inscrire aux concours réservés aux TSI</a:t>
            </a:r>
            <a:r>
              <a:rPr lang="fr-FR" sz="2800" b="1" dirty="0" smtClean="0">
                <a:solidFill>
                  <a:srgbClr val="333399"/>
                </a:solidFill>
              </a:rPr>
              <a:t>.</a:t>
            </a:r>
            <a:endParaRPr lang="fr-FR" sz="280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524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67544" y="2132856"/>
            <a:ext cx="808861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800" dirty="0" smtClean="0">
                <a:solidFill>
                  <a:srgbClr val="333399"/>
                </a:solidFill>
              </a:rPr>
              <a:t>De nouveaux débouchés s’ouvrent à partir de la rentrée 2013.</a:t>
            </a:r>
          </a:p>
          <a:p>
            <a:endParaRPr lang="fr-FR" sz="2800" dirty="0">
              <a:solidFill>
                <a:srgbClr val="333399"/>
              </a:solidFill>
            </a:endParaRPr>
          </a:p>
          <a:p>
            <a:r>
              <a:rPr lang="fr-FR" sz="2800" dirty="0" smtClean="0">
                <a:solidFill>
                  <a:srgbClr val="333399"/>
                </a:solidFill>
                <a:hlinkClick r:id="rId2" action="ppaction://hlinkfile"/>
              </a:rPr>
              <a:t>ENSAM</a:t>
            </a:r>
            <a:r>
              <a:rPr lang="fr-FR" sz="2800" dirty="0" smtClean="0">
                <a:solidFill>
                  <a:srgbClr val="333399"/>
                </a:solidFill>
              </a:rPr>
              <a:t> (voir intervention de Laurent </a:t>
            </a:r>
            <a:r>
              <a:rPr lang="fr-FR" sz="2800" dirty="0" err="1" smtClean="0">
                <a:solidFill>
                  <a:srgbClr val="333399"/>
                </a:solidFill>
              </a:rPr>
              <a:t>Champaney</a:t>
            </a:r>
            <a:r>
              <a:rPr lang="fr-FR" sz="2800" dirty="0" smtClean="0">
                <a:solidFill>
                  <a:srgbClr val="333399"/>
                </a:solidFill>
              </a:rPr>
              <a:t>)</a:t>
            </a:r>
          </a:p>
          <a:p>
            <a:endParaRPr lang="fr-FR" sz="2800" dirty="0">
              <a:solidFill>
                <a:srgbClr val="333399"/>
              </a:solidFill>
            </a:endParaRPr>
          </a:p>
          <a:p>
            <a:r>
              <a:rPr lang="fr-FR" sz="2800" dirty="0" smtClean="0">
                <a:solidFill>
                  <a:srgbClr val="333399"/>
                </a:solidFill>
                <a:hlinkClick r:id="rId3" action="ppaction://hlinkfile"/>
              </a:rPr>
              <a:t>Concours </a:t>
            </a:r>
            <a:r>
              <a:rPr lang="fr-FR" sz="2800" dirty="0" err="1" smtClean="0">
                <a:solidFill>
                  <a:srgbClr val="333399"/>
                </a:solidFill>
                <a:hlinkClick r:id="rId4" action="ppaction://hlinkfile"/>
              </a:rPr>
              <a:t>Polytech</a:t>
            </a:r>
            <a:endParaRPr lang="fr-FR" sz="2800" dirty="0" smtClean="0">
              <a:solidFill>
                <a:srgbClr val="333399"/>
              </a:solidFill>
            </a:endParaRP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7822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67544" y="1700808"/>
            <a:ext cx="820891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2800" dirty="0" smtClean="0">
                <a:solidFill>
                  <a:srgbClr val="333399"/>
                </a:solidFill>
              </a:rPr>
              <a:t>Mais </a:t>
            </a:r>
            <a:r>
              <a:rPr lang="fr-FR" sz="2800" dirty="0">
                <a:solidFill>
                  <a:srgbClr val="333399"/>
                </a:solidFill>
              </a:rPr>
              <a:t>si ces débouchés sont très intéressants, il faut veiller à une bonne préparation des </a:t>
            </a:r>
            <a:r>
              <a:rPr lang="fr-FR" sz="2800" dirty="0" smtClean="0">
                <a:solidFill>
                  <a:srgbClr val="333399"/>
                </a:solidFill>
              </a:rPr>
              <a:t>élèves </a:t>
            </a:r>
            <a:r>
              <a:rPr lang="fr-FR" sz="2800" dirty="0">
                <a:solidFill>
                  <a:srgbClr val="333399"/>
                </a:solidFill>
              </a:rPr>
              <a:t>STI2D à la poursuite d’études. </a:t>
            </a:r>
            <a:r>
              <a:rPr lang="fr-FR" sz="2800" dirty="0" smtClean="0">
                <a:solidFill>
                  <a:srgbClr val="333399"/>
                </a:solidFill>
              </a:rPr>
              <a:t>À </a:t>
            </a:r>
            <a:r>
              <a:rPr lang="fr-FR" sz="2800" dirty="0">
                <a:solidFill>
                  <a:srgbClr val="333399"/>
                </a:solidFill>
              </a:rPr>
              <a:t>ce sujet le document </a:t>
            </a:r>
            <a:r>
              <a:rPr lang="fr-FR" sz="2800" dirty="0" smtClean="0">
                <a:solidFill>
                  <a:srgbClr val="333399"/>
                </a:solidFill>
              </a:rPr>
              <a:t>ressources </a:t>
            </a:r>
            <a:r>
              <a:rPr lang="fr-FR" sz="2800" dirty="0">
                <a:solidFill>
                  <a:srgbClr val="333399"/>
                </a:solidFill>
              </a:rPr>
              <a:t>« tri </a:t>
            </a:r>
            <a:r>
              <a:rPr lang="fr-FR" sz="2800" dirty="0" smtClean="0">
                <a:solidFill>
                  <a:srgbClr val="333399"/>
                </a:solidFill>
              </a:rPr>
              <a:t>disciplinaire</a:t>
            </a:r>
            <a:r>
              <a:rPr lang="fr-FR" sz="2800" dirty="0">
                <a:solidFill>
                  <a:srgbClr val="333399"/>
                </a:solidFill>
              </a:rPr>
              <a:t> » semble encore trop </a:t>
            </a:r>
            <a:r>
              <a:rPr lang="fr-FR" sz="2800" dirty="0" smtClean="0">
                <a:solidFill>
                  <a:srgbClr val="333399"/>
                </a:solidFill>
              </a:rPr>
              <a:t>peu </a:t>
            </a:r>
            <a:r>
              <a:rPr lang="fr-FR" sz="2800" dirty="0">
                <a:solidFill>
                  <a:srgbClr val="333399"/>
                </a:solidFill>
              </a:rPr>
              <a:t>utilisé.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92600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3" y="2267435"/>
            <a:ext cx="3061539" cy="21286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909976" y="1628800"/>
            <a:ext cx="4752528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Les nouvelles technologies nous ont condamnés à devenir intelligents. </a:t>
            </a:r>
            <a:endParaRPr kumimoji="0" lang="fr-FR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Michel Serres</a:t>
            </a:r>
            <a:endParaRPr kumimoji="0" lang="fr-FR" sz="280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20002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617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971600" y="3056719"/>
            <a:ext cx="691276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fr-FR" sz="3200" b="1" dirty="0" smtClean="0">
                <a:solidFill>
                  <a:srgbClr val="333399"/>
                </a:solidFill>
                <a:latin typeface="Calibri" pitchFamily="34" charset="0"/>
                <a:ea typeface="ＭＳ Ｐゴシック"/>
                <a:cs typeface="ＭＳ Ｐゴシック"/>
              </a:rPr>
              <a:t>Les conditions d’inscription en CPGE</a:t>
            </a:r>
            <a:endParaRPr lang="fr-FR" sz="3200" b="1" dirty="0">
              <a:solidFill>
                <a:srgbClr val="333399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390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23528" y="1023080"/>
            <a:ext cx="784887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b="1" dirty="0" smtClean="0">
                <a:solidFill>
                  <a:srgbClr val="333399"/>
                </a:solidFill>
              </a:rPr>
              <a:t>Décret </a:t>
            </a:r>
            <a:r>
              <a:rPr lang="fr-FR" sz="2400" b="1" dirty="0">
                <a:solidFill>
                  <a:srgbClr val="333399"/>
                </a:solidFill>
              </a:rPr>
              <a:t>du 23 novembre 1994 – JORF du 26 novembre 1994</a:t>
            </a:r>
          </a:p>
          <a:p>
            <a:pPr algn="just"/>
            <a:r>
              <a:rPr lang="fr-FR" sz="2400" dirty="0">
                <a:solidFill>
                  <a:srgbClr val="333399"/>
                </a:solidFill>
              </a:rPr>
              <a:t> </a:t>
            </a:r>
          </a:p>
          <a:p>
            <a:pPr algn="just"/>
            <a:r>
              <a:rPr lang="fr-FR" sz="2400" i="1" dirty="0">
                <a:solidFill>
                  <a:srgbClr val="333399"/>
                </a:solidFill>
              </a:rPr>
              <a:t>Article 4</a:t>
            </a:r>
          </a:p>
          <a:p>
            <a:pPr algn="just"/>
            <a:r>
              <a:rPr lang="fr-FR" sz="2400" dirty="0">
                <a:solidFill>
                  <a:srgbClr val="333399"/>
                </a:solidFill>
              </a:rPr>
              <a:t>Les classes préparatoires aux grandes écoles sont </a:t>
            </a:r>
            <a:r>
              <a:rPr lang="fr-FR" sz="2400" b="1" dirty="0">
                <a:solidFill>
                  <a:srgbClr val="333399"/>
                </a:solidFill>
              </a:rPr>
              <a:t>accessibles aux titulaires du baccalauréat </a:t>
            </a:r>
            <a:r>
              <a:rPr lang="fr-FR" sz="2400" dirty="0">
                <a:solidFill>
                  <a:srgbClr val="333399"/>
                </a:solidFill>
              </a:rPr>
              <a:t>ou d’un titre admis en équivalence et à ceux qui ont obtenu la dispense de ce diplôme dans les conditions suivantes ….</a:t>
            </a:r>
          </a:p>
          <a:p>
            <a:pPr algn="just"/>
            <a:r>
              <a:rPr lang="fr-FR" sz="2400" dirty="0">
                <a:solidFill>
                  <a:srgbClr val="333399"/>
                </a:solidFill>
              </a:rPr>
              <a:t>  </a:t>
            </a:r>
          </a:p>
          <a:p>
            <a:pPr algn="just"/>
            <a:r>
              <a:rPr lang="fr-FR" sz="2400" b="1" dirty="0">
                <a:solidFill>
                  <a:srgbClr val="333399"/>
                </a:solidFill>
              </a:rPr>
              <a:t>Arrêté du 10 février 1995 - JORF du 10 mars 1995</a:t>
            </a:r>
          </a:p>
          <a:p>
            <a:pPr algn="just"/>
            <a:r>
              <a:rPr lang="fr-FR" sz="2400" dirty="0">
                <a:solidFill>
                  <a:srgbClr val="333399"/>
                </a:solidFill>
              </a:rPr>
              <a:t> </a:t>
            </a:r>
          </a:p>
          <a:p>
            <a:pPr algn="just"/>
            <a:r>
              <a:rPr lang="fr-FR" sz="2400" i="1" dirty="0">
                <a:solidFill>
                  <a:srgbClr val="333399"/>
                </a:solidFill>
              </a:rPr>
              <a:t>Article 10</a:t>
            </a:r>
          </a:p>
          <a:p>
            <a:pPr algn="just"/>
            <a:r>
              <a:rPr lang="fr-FR" sz="2400" dirty="0">
                <a:solidFill>
                  <a:srgbClr val="333399"/>
                </a:solidFill>
              </a:rPr>
              <a:t>Les classes de technologie et sciences industrielles (TSI) et de technologie, physique et chimie (TPC) sont </a:t>
            </a:r>
            <a:r>
              <a:rPr lang="fr-FR" sz="2400" b="1" dirty="0">
                <a:solidFill>
                  <a:srgbClr val="333399"/>
                </a:solidFill>
              </a:rPr>
              <a:t>destinées</a:t>
            </a:r>
            <a:r>
              <a:rPr lang="fr-FR" sz="2400" dirty="0">
                <a:solidFill>
                  <a:srgbClr val="333399"/>
                </a:solidFill>
              </a:rPr>
              <a:t> à accueillir les titulaires d’un baccalauréat </a:t>
            </a:r>
            <a:r>
              <a:rPr lang="fr-FR" sz="2400" dirty="0" smtClean="0">
                <a:solidFill>
                  <a:srgbClr val="333399"/>
                </a:solidFill>
              </a:rPr>
              <a:t>technologique.</a:t>
            </a:r>
            <a:endParaRPr lang="fr-FR" sz="2400" dirty="0">
              <a:solidFill>
                <a:srgbClr val="333399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1107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72291" y="1124744"/>
            <a:ext cx="84249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2800" dirty="0">
                <a:solidFill>
                  <a:srgbClr val="333399"/>
                </a:solidFill>
              </a:rPr>
              <a:t>Malgré l’ambigüité de </a:t>
            </a:r>
            <a:r>
              <a:rPr lang="fr-FR" sz="2800" dirty="0" smtClean="0">
                <a:solidFill>
                  <a:srgbClr val="333399"/>
                </a:solidFill>
              </a:rPr>
              <a:t>cet arrêté, </a:t>
            </a:r>
            <a:r>
              <a:rPr lang="fr-FR" sz="2800" dirty="0">
                <a:solidFill>
                  <a:srgbClr val="333399"/>
                </a:solidFill>
              </a:rPr>
              <a:t>la DGESIP </a:t>
            </a:r>
            <a:r>
              <a:rPr lang="fr-FR" sz="2800" dirty="0" smtClean="0">
                <a:solidFill>
                  <a:srgbClr val="333399"/>
                </a:solidFill>
              </a:rPr>
              <a:t>a demandé, lors de </a:t>
            </a:r>
            <a:r>
              <a:rPr lang="fr-FR" sz="2800" dirty="0">
                <a:solidFill>
                  <a:srgbClr val="333399"/>
                </a:solidFill>
              </a:rPr>
              <a:t>la création du portail </a:t>
            </a:r>
            <a:r>
              <a:rPr lang="fr-FR" sz="2800" dirty="0" smtClean="0">
                <a:solidFill>
                  <a:srgbClr val="333399"/>
                </a:solidFill>
              </a:rPr>
              <a:t>APB, </a:t>
            </a:r>
            <a:r>
              <a:rPr lang="fr-FR" sz="2800" dirty="0">
                <a:solidFill>
                  <a:srgbClr val="333399"/>
                </a:solidFill>
              </a:rPr>
              <a:t>d’interdire les classes TSI et TPC aux bacheliers généraux. Cette règle n’a jamais été remise en cause, elle est donc toujours appliquée</a:t>
            </a:r>
            <a:r>
              <a:rPr lang="fr-FR" sz="2800" dirty="0" smtClean="0">
                <a:solidFill>
                  <a:srgbClr val="333399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endParaRPr lang="fr-FR" sz="2800" dirty="0">
              <a:solidFill>
                <a:srgbClr val="333399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fr-FR" sz="2800" dirty="0">
                <a:solidFill>
                  <a:srgbClr val="333399"/>
                </a:solidFill>
              </a:rPr>
              <a:t>Les TSI vont accueillir essentiellement des bacheliers STI2D et STL (sciences physiques et chimiques </a:t>
            </a:r>
            <a:r>
              <a:rPr lang="fr-FR" sz="2800" smtClean="0">
                <a:solidFill>
                  <a:srgbClr val="333399"/>
                </a:solidFill>
              </a:rPr>
              <a:t>en laboratoire</a:t>
            </a:r>
            <a:r>
              <a:rPr lang="fr-FR" sz="2800" dirty="0" smtClean="0">
                <a:solidFill>
                  <a:srgbClr val="333399"/>
                </a:solidFill>
              </a:rPr>
              <a:t>).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11612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95536" y="1340768"/>
            <a:ext cx="8424936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2800" dirty="0" smtClean="0">
                <a:solidFill>
                  <a:srgbClr val="333399"/>
                </a:solidFill>
              </a:rPr>
              <a:t>En revanche, les bacheliers technologiques peuvent  s’inscrire dans les CPGE scientifiques. Il y avait  95 STI2D inscrits en PTSI, à la date du 8 mars 2013 (fermeture du serveur APB : 20 mars 2013).</a:t>
            </a:r>
          </a:p>
        </p:txBody>
      </p:sp>
    </p:spTree>
    <p:extLst>
      <p:ext uri="{BB962C8B-B14F-4D97-AF65-F5344CB8AC3E}">
        <p14:creationId xmlns="" xmlns:p14="http://schemas.microsoft.com/office/powerpoint/2010/main" val="190626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947881" y="2734597"/>
            <a:ext cx="6912768" cy="68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fr-FR" sz="3200" b="1" dirty="0" smtClean="0">
                <a:solidFill>
                  <a:srgbClr val="333399"/>
                </a:solidFill>
                <a:latin typeface="Calibri" pitchFamily="34" charset="0"/>
                <a:ea typeface="ＭＳ Ｐゴシック"/>
                <a:cs typeface="ＭＳ Ｐゴシック"/>
              </a:rPr>
              <a:t>Les concours TSI</a:t>
            </a:r>
            <a:endParaRPr lang="fr-FR" sz="3200" b="1" dirty="0">
              <a:solidFill>
                <a:srgbClr val="333399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114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79512" y="1052736"/>
            <a:ext cx="89644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2800" dirty="0" smtClean="0">
                <a:solidFill>
                  <a:srgbClr val="333399"/>
                </a:solidFill>
              </a:rPr>
              <a:t>Il existe deux banques pilotées </a:t>
            </a:r>
            <a:r>
              <a:rPr lang="fr-FR" sz="2800" dirty="0" smtClean="0">
                <a:solidFill>
                  <a:srgbClr val="333399"/>
                </a:solidFill>
                <a:hlinkClick r:id="rId2" action="ppaction://hlinkfile"/>
              </a:rPr>
              <a:t>l’une par le concours Centrale-Supélec (CCS), l’autre par les concours communs polytechniques (CCP).</a:t>
            </a:r>
            <a:endParaRPr lang="fr-FR" sz="2800" dirty="0" smtClean="0">
              <a:solidFill>
                <a:srgbClr val="333399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fr-FR" sz="2800" b="1" dirty="0" smtClean="0">
                <a:solidFill>
                  <a:srgbClr val="333399"/>
                </a:solidFill>
              </a:rPr>
              <a:t>Liens à consulter :</a:t>
            </a:r>
          </a:p>
          <a:p>
            <a:pPr algn="just">
              <a:lnSpc>
                <a:spcPct val="150000"/>
              </a:lnSpc>
            </a:pPr>
            <a:r>
              <a:rPr lang="fr-FR" sz="2800" u="sng" dirty="0"/>
              <a:t>http://</a:t>
            </a:r>
            <a:r>
              <a:rPr lang="fr-FR" sz="2800" u="sng" dirty="0" smtClean="0"/>
              <a:t>www.concours-centrale-supelec.fr/CentraleSupelec/Notices/CCS-2013-TSI.pdf</a:t>
            </a:r>
          </a:p>
          <a:p>
            <a:pPr algn="just">
              <a:lnSpc>
                <a:spcPct val="150000"/>
              </a:lnSpc>
            </a:pPr>
            <a:r>
              <a:rPr lang="fr-FR" sz="2800" u="sng" dirty="0" smtClean="0"/>
              <a:t>http</a:t>
            </a:r>
            <a:r>
              <a:rPr lang="fr-FR" sz="2800" u="sng" dirty="0"/>
              <a:t>://</a:t>
            </a:r>
            <a:r>
              <a:rPr lang="fr-FR" sz="2800" u="sng" dirty="0" smtClean="0"/>
              <a:t>ccp.scei-concours.fr/cpge/notice/pdf/2013/Notice_CPGE_2013.pdf</a:t>
            </a:r>
            <a:endParaRPr lang="fr-FR" sz="2800" dirty="0" smtClean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021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683568" y="1412775"/>
            <a:ext cx="80648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2800" dirty="0" smtClean="0">
                <a:solidFill>
                  <a:srgbClr val="333399"/>
                </a:solidFill>
              </a:rPr>
              <a:t>Ces deux banques organisent les épreuves d’admission, mais certaines écoles organisent leur propre oral.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31438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16/05/2013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Norbert Perrot - Doyen du groupe STI de l'IGEN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AC5F9-CEDA-4ED3-966E-6E7BAAF25606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57626557"/>
              </p:ext>
            </p:extLst>
          </p:nvPr>
        </p:nvGraphicFramePr>
        <p:xfrm>
          <a:off x="467546" y="1003676"/>
          <a:ext cx="8136902" cy="4657572"/>
        </p:xfrm>
        <a:graphic>
          <a:graphicData uri="http://schemas.openxmlformats.org/drawingml/2006/table">
            <a:tbl>
              <a:tblPr/>
              <a:tblGrid>
                <a:gridCol w="1975611"/>
                <a:gridCol w="1973688"/>
                <a:gridCol w="1975611"/>
                <a:gridCol w="2211992"/>
              </a:tblGrid>
              <a:tr h="992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Année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5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Inscrits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5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Places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5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Places/Inscrits en %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A56"/>
                    </a:solidFill>
                  </a:tcPr>
                </a:tc>
              </a:tr>
              <a:tr h="4175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2012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861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543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63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</a:tr>
              <a:tr h="4643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2011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855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508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59,4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2010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779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484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62,1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9"/>
                    </a:solidFill>
                  </a:tcPr>
                </a:tc>
              </a:tr>
              <a:tr h="4068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2009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752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456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60,6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</a:tr>
              <a:tr h="3817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2008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728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442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60,7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9"/>
                    </a:solidFill>
                  </a:tcPr>
                </a:tc>
              </a:tr>
              <a:tr h="3565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2007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699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442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63,2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</a:tr>
              <a:tr h="4033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2006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724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422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58,3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8E9"/>
                    </a:solidFill>
                  </a:tcPr>
                </a:tc>
              </a:tr>
              <a:tr h="378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2005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670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406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Calibri" pitchFamily="34" charset="0"/>
                        </a:rPr>
                        <a:t>60,6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DD1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39552" y="566124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fr-FR" sz="2400" dirty="0">
                <a:solidFill>
                  <a:srgbClr val="333399"/>
                </a:solidFill>
                <a:latin typeface="Calibri" pitchFamily="34" charset="0"/>
                <a:cs typeface="Calibri" pitchFamily="34" charset="0"/>
                <a:hlinkClick r:id="rId2"/>
              </a:rPr>
              <a:t>http://</a:t>
            </a:r>
            <a:r>
              <a:rPr lang="fr-FR" sz="2400" dirty="0" smtClean="0">
                <a:solidFill>
                  <a:srgbClr val="333399"/>
                </a:solidFill>
                <a:latin typeface="Calibri" pitchFamily="34" charset="0"/>
                <a:cs typeface="Calibri" pitchFamily="34" charset="0"/>
                <a:hlinkClick r:id="rId2"/>
              </a:rPr>
              <a:t>www.scei-concours.org</a:t>
            </a:r>
            <a:r>
              <a:rPr lang="fr-FR" sz="2400" dirty="0" smtClean="0">
                <a:solidFill>
                  <a:srgbClr val="333399"/>
                </a:solidFill>
                <a:latin typeface="Calibri" pitchFamily="34" charset="0"/>
                <a:cs typeface="Calibri" pitchFamily="34" charset="0"/>
              </a:rPr>
              <a:t> : </a:t>
            </a:r>
            <a:r>
              <a:rPr lang="fr-FR" sz="2400" b="1" dirty="0" smtClean="0">
                <a:latin typeface="Calibri" pitchFamily="34" charset="0"/>
                <a:cs typeface="Calibri" pitchFamily="34" charset="0"/>
              </a:rPr>
              <a:t>14 802 entrées pour 17 048 places pour les filières MP, PC, PSI, PT et TSI</a:t>
            </a:r>
            <a:endParaRPr lang="fr-FR" sz="2400" dirty="0">
              <a:solidFill>
                <a:srgbClr val="333399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353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2452</TotalTime>
  <Words>509</Words>
  <Application>Microsoft Office PowerPoint</Application>
  <PresentationFormat>Affichage à l'écran (4:3)</PresentationFormat>
  <Paragraphs>111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</vt:vector>
  </TitlesOfParts>
  <Company>MEN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MEN</dc:creator>
  <cp:lastModifiedBy>pyoung</cp:lastModifiedBy>
  <cp:revision>94</cp:revision>
  <dcterms:created xsi:type="dcterms:W3CDTF">2012-11-06T10:15:43Z</dcterms:created>
  <dcterms:modified xsi:type="dcterms:W3CDTF">2013-05-21T16:06:08Z</dcterms:modified>
</cp:coreProperties>
</file>