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9" r:id="rId2"/>
    <p:sldMasterId id="2147483661" r:id="rId3"/>
  </p:sldMasterIdLst>
  <p:notesMasterIdLst>
    <p:notesMasterId r:id="rId18"/>
  </p:notesMasterIdLst>
  <p:handoutMasterIdLst>
    <p:handoutMasterId r:id="rId19"/>
  </p:handoutMasterIdLst>
  <p:sldIdLst>
    <p:sldId id="271" r:id="rId4"/>
    <p:sldId id="317" r:id="rId5"/>
    <p:sldId id="285" r:id="rId6"/>
    <p:sldId id="316" r:id="rId7"/>
    <p:sldId id="321" r:id="rId8"/>
    <p:sldId id="320" r:id="rId9"/>
    <p:sldId id="318" r:id="rId10"/>
    <p:sldId id="319" r:id="rId11"/>
    <p:sldId id="322" r:id="rId12"/>
    <p:sldId id="325" r:id="rId13"/>
    <p:sldId id="326" r:id="rId14"/>
    <p:sldId id="312" r:id="rId15"/>
    <p:sldId id="284" r:id="rId16"/>
    <p:sldId id="280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83086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3" autoAdjust="0"/>
    <p:restoredTop sz="95009"/>
  </p:normalViewPr>
  <p:slideViewPr>
    <p:cSldViewPr snapToGrid="0" snapToObjects="1">
      <p:cViewPr>
        <p:scale>
          <a:sx n="100" d="100"/>
          <a:sy n="100" d="100"/>
        </p:scale>
        <p:origin x="136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davidhelard/CloudStation/filie&#768;re%20bois/Se&#769;minaires/PNF%20Mars%202016/suivi%20de%20cohorte%20filie&#768;re%20bo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davidhelard/CloudStation/filie&#768;re%20bois/Se&#769;minaires/PNF%20Mars%202016/suivi%20de%20cohorte%20filie&#768;re%20bo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/>
              <a:t>Ecarts d'effectifs entre l'entrée en formation et l'examen (FISS+FIAP)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Feuil1!$H$3:$H$7</c:f>
              <c:strCache>
                <c:ptCount val="5"/>
                <c:pt idx="0">
                  <c:v>CAP Menuiserie FAB MEN MOB AGENCM 2013 2015</c:v>
                </c:pt>
                <c:pt idx="1">
                  <c:v>CAP Ebéniste 2013-2015</c:v>
                </c:pt>
                <c:pt idx="2">
                  <c:v>CAP constructeur bois 2013 2015</c:v>
                </c:pt>
                <c:pt idx="3">
                  <c:v>CAP charpentier bois 2013 2015</c:v>
                </c:pt>
                <c:pt idx="4">
                  <c:v>CAP menuisier installateur 2013 2015</c:v>
                </c:pt>
              </c:strCache>
            </c:strRef>
          </c:cat>
          <c:val>
            <c:numRef>
              <c:f>Feuil1!$I$3:$I$7</c:f>
              <c:numCache>
                <c:formatCode>General</c:formatCode>
                <c:ptCount val="5"/>
                <c:pt idx="0">
                  <c:v>-535.0</c:v>
                </c:pt>
                <c:pt idx="1">
                  <c:v>145.0</c:v>
                </c:pt>
                <c:pt idx="2">
                  <c:v>-2.0</c:v>
                </c:pt>
                <c:pt idx="3">
                  <c:v>158.0</c:v>
                </c:pt>
                <c:pt idx="4">
                  <c:v>87.0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836263632"/>
        <c:axId val="-835754848"/>
      </c:barChart>
      <c:catAx>
        <c:axId val="-83626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35754848"/>
        <c:crosses val="autoZero"/>
        <c:auto val="1"/>
        <c:lblAlgn val="ctr"/>
        <c:lblOffset val="100"/>
        <c:noMultiLvlLbl val="0"/>
      </c:catAx>
      <c:valAx>
        <c:axId val="-8357548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83626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/>
              <a:t>Ecarts d'effectifs en baccalauréat professionnel entre l'entrée en formation et l'examen (FISS+FIAP)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747718681712579"/>
          <c:y val="0.248397222576886"/>
          <c:w val="0.869460848643919"/>
          <c:h val="0.7495833333333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Feuil1!$O$3:$O$7</c:f>
              <c:strCache>
                <c:ptCount val="5"/>
                <c:pt idx="0">
                  <c:v>BcP TMA Promotion 2012-2015</c:v>
                </c:pt>
                <c:pt idx="1">
                  <c:v>BcP TCB Promotion 2012-2015</c:v>
                </c:pt>
                <c:pt idx="2">
                  <c:v>BcP TFBMA Promotion 2012-2015</c:v>
                </c:pt>
                <c:pt idx="3">
                  <c:v>BcP AEA Promotion 2012-2015</c:v>
                </c:pt>
                <c:pt idx="4">
                  <c:v>BcP Ebeniste Promotion 2012-2015</c:v>
                </c:pt>
              </c:strCache>
            </c:strRef>
          </c:cat>
          <c:val>
            <c:numRef>
              <c:f>Feuil1!$P$3:$P$7</c:f>
              <c:numCache>
                <c:formatCode>General</c:formatCode>
                <c:ptCount val="5"/>
                <c:pt idx="0">
                  <c:v>-288.0</c:v>
                </c:pt>
                <c:pt idx="1">
                  <c:v>-88.0</c:v>
                </c:pt>
                <c:pt idx="2">
                  <c:v>-47.0</c:v>
                </c:pt>
                <c:pt idx="3">
                  <c:v>3.0</c:v>
                </c:pt>
                <c:pt idx="4">
                  <c:v>-43.0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836564112"/>
        <c:axId val="-967103984"/>
      </c:barChart>
      <c:catAx>
        <c:axId val="-83656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67103984"/>
        <c:crosses val="autoZero"/>
        <c:auto val="1"/>
        <c:lblAlgn val="ctr"/>
        <c:lblOffset val="100"/>
        <c:noMultiLvlLbl val="0"/>
      </c:catAx>
      <c:valAx>
        <c:axId val="-967103984"/>
        <c:scaling>
          <c:orientation val="minMax"/>
        </c:scaling>
        <c:delete val="1"/>
        <c:axPos val="l"/>
        <c:majorTickMark val="none"/>
        <c:minorTickMark val="none"/>
        <c:tickLblPos val="nextTo"/>
        <c:crossAx val="-83656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63787-D83F-C249-8C2F-A4FC2E039B18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B1FBFD-D8AB-7546-AE9C-E53634EC7A60}">
      <dgm:prSet phldrT="[Texte]"/>
      <dgm:spPr/>
      <dgm:t>
        <a:bodyPr/>
        <a:lstStyle/>
        <a:p>
          <a:r>
            <a:rPr lang="fr-FR" dirty="0" smtClean="0"/>
            <a:t>Un élève</a:t>
          </a:r>
          <a:endParaRPr lang="fr-FR" dirty="0"/>
        </a:p>
      </dgm:t>
    </dgm:pt>
    <dgm:pt modelId="{393EFE9E-51CD-FB48-96AF-7C8B42D92444}" type="parTrans" cxnId="{EE7FB9D6-2DF1-B44C-857D-BB709080517C}">
      <dgm:prSet/>
      <dgm:spPr/>
      <dgm:t>
        <a:bodyPr/>
        <a:lstStyle/>
        <a:p>
          <a:endParaRPr lang="fr-FR"/>
        </a:p>
      </dgm:t>
    </dgm:pt>
    <dgm:pt modelId="{1F576AA3-BE4A-4E47-A321-AAD97109E2D8}" type="sibTrans" cxnId="{EE7FB9D6-2DF1-B44C-857D-BB709080517C}">
      <dgm:prSet/>
      <dgm:spPr/>
      <dgm:t>
        <a:bodyPr/>
        <a:lstStyle/>
        <a:p>
          <a:endParaRPr lang="fr-FR"/>
        </a:p>
      </dgm:t>
    </dgm:pt>
    <dgm:pt modelId="{F60140DF-CBF8-5C4A-BB1B-67F7360DE9C4}">
      <dgm:prSet phldrT="[Texte]"/>
      <dgm:spPr/>
      <dgm:t>
        <a:bodyPr/>
        <a:lstStyle/>
        <a:p>
          <a:r>
            <a:rPr lang="fr-FR" dirty="0" smtClean="0"/>
            <a:t>=</a:t>
          </a:r>
          <a:endParaRPr lang="fr-FR" dirty="0"/>
        </a:p>
      </dgm:t>
    </dgm:pt>
    <dgm:pt modelId="{81BC46A1-C590-754C-BB43-9C05C2240232}" type="parTrans" cxnId="{7D56D727-010A-6143-BF9D-B07833B67B91}">
      <dgm:prSet/>
      <dgm:spPr/>
      <dgm:t>
        <a:bodyPr/>
        <a:lstStyle/>
        <a:p>
          <a:endParaRPr lang="fr-FR"/>
        </a:p>
      </dgm:t>
    </dgm:pt>
    <dgm:pt modelId="{6B2AEF85-43E3-3241-B8EA-9DB5CE682C92}" type="sibTrans" cxnId="{7D56D727-010A-6143-BF9D-B07833B67B91}">
      <dgm:prSet/>
      <dgm:spPr/>
      <dgm:t>
        <a:bodyPr/>
        <a:lstStyle/>
        <a:p>
          <a:endParaRPr lang="fr-FR"/>
        </a:p>
      </dgm:t>
    </dgm:pt>
    <dgm:pt modelId="{A41F4010-9906-A24E-A182-466B0F9CFD96}">
      <dgm:prSet phldrT="[Texte]"/>
      <dgm:spPr/>
      <dgm:t>
        <a:bodyPr/>
        <a:lstStyle/>
        <a:p>
          <a:r>
            <a:rPr lang="fr-FR" dirty="0" smtClean="0"/>
            <a:t>Un projet</a:t>
          </a:r>
          <a:endParaRPr lang="fr-FR" dirty="0"/>
        </a:p>
      </dgm:t>
    </dgm:pt>
    <dgm:pt modelId="{7CF5DAA4-3E0E-4642-B573-97DAF5F28FB3}" type="parTrans" cxnId="{F308FBDA-04B1-7A44-8CD4-FE5CC4FDE5C0}">
      <dgm:prSet/>
      <dgm:spPr/>
      <dgm:t>
        <a:bodyPr/>
        <a:lstStyle/>
        <a:p>
          <a:endParaRPr lang="fr-FR"/>
        </a:p>
      </dgm:t>
    </dgm:pt>
    <dgm:pt modelId="{B73354CB-11A4-4747-B18D-20242EEC4C01}" type="sibTrans" cxnId="{F308FBDA-04B1-7A44-8CD4-FE5CC4FDE5C0}">
      <dgm:prSet/>
      <dgm:spPr/>
      <dgm:t>
        <a:bodyPr/>
        <a:lstStyle/>
        <a:p>
          <a:endParaRPr lang="fr-FR"/>
        </a:p>
      </dgm:t>
    </dgm:pt>
    <dgm:pt modelId="{9B4E2B21-7659-024F-A9AE-893A6A78411D}">
      <dgm:prSet phldrT="[Texte]"/>
      <dgm:spPr/>
      <dgm:t>
        <a:bodyPr/>
        <a:lstStyle/>
        <a:p>
          <a:r>
            <a:rPr lang="fr-FR" dirty="0" smtClean="0"/>
            <a:t>=</a:t>
          </a:r>
          <a:endParaRPr lang="fr-FR" dirty="0"/>
        </a:p>
      </dgm:t>
    </dgm:pt>
    <dgm:pt modelId="{881CD63C-1CFD-9A4B-8D0E-D04E18109303}" type="parTrans" cxnId="{48B88101-E4E2-FE42-8C12-46B7A1EEA8F4}">
      <dgm:prSet/>
      <dgm:spPr/>
      <dgm:t>
        <a:bodyPr/>
        <a:lstStyle/>
        <a:p>
          <a:endParaRPr lang="fr-FR"/>
        </a:p>
      </dgm:t>
    </dgm:pt>
    <dgm:pt modelId="{0C956F1E-29B5-9049-8510-3FBA89701AAD}" type="sibTrans" cxnId="{48B88101-E4E2-FE42-8C12-46B7A1EEA8F4}">
      <dgm:prSet/>
      <dgm:spPr/>
      <dgm:t>
        <a:bodyPr/>
        <a:lstStyle/>
        <a:p>
          <a:endParaRPr lang="fr-FR"/>
        </a:p>
      </dgm:t>
    </dgm:pt>
    <dgm:pt modelId="{B6576599-BB72-A243-8041-C12D071C2317}">
      <dgm:prSet phldrT="[Texte]"/>
      <dgm:spPr/>
      <dgm:t>
        <a:bodyPr/>
        <a:lstStyle/>
        <a:p>
          <a:r>
            <a:rPr lang="fr-FR" dirty="0" smtClean="0"/>
            <a:t>Une équipe</a:t>
          </a:r>
          <a:endParaRPr lang="fr-FR" dirty="0"/>
        </a:p>
      </dgm:t>
    </dgm:pt>
    <dgm:pt modelId="{14C24872-2832-7247-803C-BC2B06212408}" type="parTrans" cxnId="{27482725-D7E3-CB4C-BE75-7ABA2D3C1A4F}">
      <dgm:prSet/>
      <dgm:spPr/>
      <dgm:t>
        <a:bodyPr/>
        <a:lstStyle/>
        <a:p>
          <a:endParaRPr lang="fr-FR"/>
        </a:p>
      </dgm:t>
    </dgm:pt>
    <dgm:pt modelId="{6CE5A311-6BA0-8D49-90B9-48EDE77369AA}" type="sibTrans" cxnId="{27482725-D7E3-CB4C-BE75-7ABA2D3C1A4F}">
      <dgm:prSet/>
      <dgm:spPr/>
      <dgm:t>
        <a:bodyPr/>
        <a:lstStyle/>
        <a:p>
          <a:endParaRPr lang="fr-FR"/>
        </a:p>
      </dgm:t>
    </dgm:pt>
    <dgm:pt modelId="{5A876492-F162-3A48-9BE9-BF74CA7962D6}" type="pres">
      <dgm:prSet presAssocID="{B0163787-D83F-C249-8C2F-A4FC2E039B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936BB8-4403-E548-89DF-06A720386DE8}" type="pres">
      <dgm:prSet presAssocID="{CBB1FBFD-D8AB-7546-AE9C-E53634EC7A60}" presName="compNode" presStyleCnt="0"/>
      <dgm:spPr/>
    </dgm:pt>
    <dgm:pt modelId="{AFA9B273-94C8-074B-85F8-5D755B1F5320}" type="pres">
      <dgm:prSet presAssocID="{CBB1FBFD-D8AB-7546-AE9C-E53634EC7A60}" presName="noGeometry" presStyleCnt="0"/>
      <dgm:spPr/>
    </dgm:pt>
    <dgm:pt modelId="{24207082-69C0-F343-AFD0-68FCA61686BE}" type="pres">
      <dgm:prSet presAssocID="{CBB1FBFD-D8AB-7546-AE9C-E53634EC7A6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6AD7D-F4FC-D946-8BA3-08812389302E}" type="pres">
      <dgm:prSet presAssocID="{CBB1FBFD-D8AB-7546-AE9C-E53634EC7A60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EE8C35DC-3381-9B40-BDB5-90461BAE3853}" type="pres">
      <dgm:prSet presAssocID="{CBB1FBFD-D8AB-7546-AE9C-E53634EC7A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881ED-5E3C-B44D-874D-2EB9A3166818}" type="pres">
      <dgm:prSet presAssocID="{CBB1FBFD-D8AB-7546-AE9C-E53634EC7A60}" presName="aSpace" presStyleCnt="0"/>
      <dgm:spPr/>
    </dgm:pt>
    <dgm:pt modelId="{D4DA9E25-ED7A-2F44-92FB-2E0D2F0EF3AA}" type="pres">
      <dgm:prSet presAssocID="{A41F4010-9906-A24E-A182-466B0F9CFD96}" presName="compNode" presStyleCnt="0"/>
      <dgm:spPr/>
    </dgm:pt>
    <dgm:pt modelId="{D383AD52-0A77-DD45-B10F-DA669F3D97A9}" type="pres">
      <dgm:prSet presAssocID="{A41F4010-9906-A24E-A182-466B0F9CFD96}" presName="noGeometry" presStyleCnt="0"/>
      <dgm:spPr/>
    </dgm:pt>
    <dgm:pt modelId="{961B35A3-0F30-524D-B203-11C735194D7B}" type="pres">
      <dgm:prSet presAssocID="{A41F4010-9906-A24E-A182-466B0F9CFD9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EBC03C-70CF-6944-9E4B-F5D2489B9E5C}" type="pres">
      <dgm:prSet presAssocID="{A41F4010-9906-A24E-A182-466B0F9CFD96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D71F9AE3-2922-5844-8C94-AF2BE60C94E8}" type="pres">
      <dgm:prSet presAssocID="{A41F4010-9906-A24E-A182-466B0F9CFD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082736-F0DD-A547-89CC-37C068E7A8DE}" type="pres">
      <dgm:prSet presAssocID="{A41F4010-9906-A24E-A182-466B0F9CFD96}" presName="aSpace" presStyleCnt="0"/>
      <dgm:spPr/>
    </dgm:pt>
    <dgm:pt modelId="{9BC9EDF4-7D18-704E-886B-B670C9CAF2E5}" type="pres">
      <dgm:prSet presAssocID="{B6576599-BB72-A243-8041-C12D071C2317}" presName="compNode" presStyleCnt="0"/>
      <dgm:spPr/>
    </dgm:pt>
    <dgm:pt modelId="{67381AED-C27B-C04B-B0FE-BFB3B36E5C7E}" type="pres">
      <dgm:prSet presAssocID="{B6576599-BB72-A243-8041-C12D071C2317}" presName="noGeometry" presStyleCnt="0"/>
      <dgm:spPr/>
    </dgm:pt>
    <dgm:pt modelId="{BFE8718D-A419-8845-ADE0-BAE531F4EECC}" type="pres">
      <dgm:prSet presAssocID="{B6576599-BB72-A243-8041-C12D071C231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CACD66-5318-C64B-A465-AA46B379ACB8}" type="pres">
      <dgm:prSet presAssocID="{B6576599-BB72-A243-8041-C12D071C2317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4621BE07-2271-524C-B2C9-41828ABDE584}" type="pres">
      <dgm:prSet presAssocID="{B6576599-BB72-A243-8041-C12D071C23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FF862E-B13C-5242-8257-F87EC41EF0FE}" type="presOf" srcId="{9B4E2B21-7659-024F-A9AE-893A6A78411D}" destId="{961B35A3-0F30-524D-B203-11C735194D7B}" srcOrd="0" destOrd="0" presId="urn:microsoft.com/office/officeart/2005/8/layout/hProcess6"/>
    <dgm:cxn modelId="{CA9B0ACC-4446-784B-92E9-16CA1E1C2B0C}" type="presOf" srcId="{A41F4010-9906-A24E-A182-466B0F9CFD96}" destId="{D71F9AE3-2922-5844-8C94-AF2BE60C94E8}" srcOrd="0" destOrd="0" presId="urn:microsoft.com/office/officeart/2005/8/layout/hProcess6"/>
    <dgm:cxn modelId="{1DE8C1AB-F2C2-4240-8CEE-29DCF9D40A9C}" type="presOf" srcId="{B6576599-BB72-A243-8041-C12D071C2317}" destId="{4621BE07-2271-524C-B2C9-41828ABDE584}" srcOrd="0" destOrd="0" presId="urn:microsoft.com/office/officeart/2005/8/layout/hProcess6"/>
    <dgm:cxn modelId="{3FC9CB1C-E05E-6F4B-A9BD-3D6C31CAAB72}" type="presOf" srcId="{CBB1FBFD-D8AB-7546-AE9C-E53634EC7A60}" destId="{EE8C35DC-3381-9B40-BDB5-90461BAE3853}" srcOrd="0" destOrd="0" presId="urn:microsoft.com/office/officeart/2005/8/layout/hProcess6"/>
    <dgm:cxn modelId="{27482725-D7E3-CB4C-BE75-7ABA2D3C1A4F}" srcId="{B0163787-D83F-C249-8C2F-A4FC2E039B18}" destId="{B6576599-BB72-A243-8041-C12D071C2317}" srcOrd="2" destOrd="0" parTransId="{14C24872-2832-7247-803C-BC2B06212408}" sibTransId="{6CE5A311-6BA0-8D49-90B9-48EDE77369AA}"/>
    <dgm:cxn modelId="{2D21E947-3C64-014F-A022-E09B940DDEE4}" type="presOf" srcId="{B0163787-D83F-C249-8C2F-A4FC2E039B18}" destId="{5A876492-F162-3A48-9BE9-BF74CA7962D6}" srcOrd="0" destOrd="0" presId="urn:microsoft.com/office/officeart/2005/8/layout/hProcess6"/>
    <dgm:cxn modelId="{2BE2B859-4902-6A46-A2D2-50E6A2B64899}" type="presOf" srcId="{F60140DF-CBF8-5C4A-BB1B-67F7360DE9C4}" destId="{CB76AD7D-F4FC-D946-8BA3-08812389302E}" srcOrd="1" destOrd="0" presId="urn:microsoft.com/office/officeart/2005/8/layout/hProcess6"/>
    <dgm:cxn modelId="{7D56D727-010A-6143-BF9D-B07833B67B91}" srcId="{CBB1FBFD-D8AB-7546-AE9C-E53634EC7A60}" destId="{F60140DF-CBF8-5C4A-BB1B-67F7360DE9C4}" srcOrd="0" destOrd="0" parTransId="{81BC46A1-C590-754C-BB43-9C05C2240232}" sibTransId="{6B2AEF85-43E3-3241-B8EA-9DB5CE682C92}"/>
    <dgm:cxn modelId="{1EC78EE7-6CD7-3349-BA79-CC42C2281179}" type="presOf" srcId="{F60140DF-CBF8-5C4A-BB1B-67F7360DE9C4}" destId="{24207082-69C0-F343-AFD0-68FCA61686BE}" srcOrd="0" destOrd="0" presId="urn:microsoft.com/office/officeart/2005/8/layout/hProcess6"/>
    <dgm:cxn modelId="{48B88101-E4E2-FE42-8C12-46B7A1EEA8F4}" srcId="{A41F4010-9906-A24E-A182-466B0F9CFD96}" destId="{9B4E2B21-7659-024F-A9AE-893A6A78411D}" srcOrd="0" destOrd="0" parTransId="{881CD63C-1CFD-9A4B-8D0E-D04E18109303}" sibTransId="{0C956F1E-29B5-9049-8510-3FBA89701AAD}"/>
    <dgm:cxn modelId="{AE98F5EB-9468-FB42-9AE7-57D42917198C}" type="presOf" srcId="{9B4E2B21-7659-024F-A9AE-893A6A78411D}" destId="{95EBC03C-70CF-6944-9E4B-F5D2489B9E5C}" srcOrd="1" destOrd="0" presId="urn:microsoft.com/office/officeart/2005/8/layout/hProcess6"/>
    <dgm:cxn modelId="{EE7FB9D6-2DF1-B44C-857D-BB709080517C}" srcId="{B0163787-D83F-C249-8C2F-A4FC2E039B18}" destId="{CBB1FBFD-D8AB-7546-AE9C-E53634EC7A60}" srcOrd="0" destOrd="0" parTransId="{393EFE9E-51CD-FB48-96AF-7C8B42D92444}" sibTransId="{1F576AA3-BE4A-4E47-A321-AAD97109E2D8}"/>
    <dgm:cxn modelId="{F308FBDA-04B1-7A44-8CD4-FE5CC4FDE5C0}" srcId="{B0163787-D83F-C249-8C2F-A4FC2E039B18}" destId="{A41F4010-9906-A24E-A182-466B0F9CFD96}" srcOrd="1" destOrd="0" parTransId="{7CF5DAA4-3E0E-4642-B573-97DAF5F28FB3}" sibTransId="{B73354CB-11A4-4747-B18D-20242EEC4C01}"/>
    <dgm:cxn modelId="{E664AE81-7287-434B-ADDD-1E1B8E0A5FED}" type="presParOf" srcId="{5A876492-F162-3A48-9BE9-BF74CA7962D6}" destId="{6F936BB8-4403-E548-89DF-06A720386DE8}" srcOrd="0" destOrd="0" presId="urn:microsoft.com/office/officeart/2005/8/layout/hProcess6"/>
    <dgm:cxn modelId="{04CBFD9E-1D7F-214F-93C8-D26FEEBB9C4D}" type="presParOf" srcId="{6F936BB8-4403-E548-89DF-06A720386DE8}" destId="{AFA9B273-94C8-074B-85F8-5D755B1F5320}" srcOrd="0" destOrd="0" presId="urn:microsoft.com/office/officeart/2005/8/layout/hProcess6"/>
    <dgm:cxn modelId="{FCFBC238-462B-3548-B7AA-5B89ADB03D33}" type="presParOf" srcId="{6F936BB8-4403-E548-89DF-06A720386DE8}" destId="{24207082-69C0-F343-AFD0-68FCA61686BE}" srcOrd="1" destOrd="0" presId="urn:microsoft.com/office/officeart/2005/8/layout/hProcess6"/>
    <dgm:cxn modelId="{B2151E11-226D-E64C-A1AC-1E80C88E5D76}" type="presParOf" srcId="{6F936BB8-4403-E548-89DF-06A720386DE8}" destId="{CB76AD7D-F4FC-D946-8BA3-08812389302E}" srcOrd="2" destOrd="0" presId="urn:microsoft.com/office/officeart/2005/8/layout/hProcess6"/>
    <dgm:cxn modelId="{6A7A9B73-49FF-EE48-B036-25E825810E9D}" type="presParOf" srcId="{6F936BB8-4403-E548-89DF-06A720386DE8}" destId="{EE8C35DC-3381-9B40-BDB5-90461BAE3853}" srcOrd="3" destOrd="0" presId="urn:microsoft.com/office/officeart/2005/8/layout/hProcess6"/>
    <dgm:cxn modelId="{E2C5DE56-0411-6747-B23A-C810D468A456}" type="presParOf" srcId="{5A876492-F162-3A48-9BE9-BF74CA7962D6}" destId="{FB2881ED-5E3C-B44D-874D-2EB9A3166818}" srcOrd="1" destOrd="0" presId="urn:microsoft.com/office/officeart/2005/8/layout/hProcess6"/>
    <dgm:cxn modelId="{219A4048-0046-C244-8F7A-518B5C2AE135}" type="presParOf" srcId="{5A876492-F162-3A48-9BE9-BF74CA7962D6}" destId="{D4DA9E25-ED7A-2F44-92FB-2E0D2F0EF3AA}" srcOrd="2" destOrd="0" presId="urn:microsoft.com/office/officeart/2005/8/layout/hProcess6"/>
    <dgm:cxn modelId="{5EBB5656-03C7-9D49-B9B2-1D7382306D24}" type="presParOf" srcId="{D4DA9E25-ED7A-2F44-92FB-2E0D2F0EF3AA}" destId="{D383AD52-0A77-DD45-B10F-DA669F3D97A9}" srcOrd="0" destOrd="0" presId="urn:microsoft.com/office/officeart/2005/8/layout/hProcess6"/>
    <dgm:cxn modelId="{6C65D1F6-44FB-FE4A-B19C-E6D9E299A802}" type="presParOf" srcId="{D4DA9E25-ED7A-2F44-92FB-2E0D2F0EF3AA}" destId="{961B35A3-0F30-524D-B203-11C735194D7B}" srcOrd="1" destOrd="0" presId="urn:microsoft.com/office/officeart/2005/8/layout/hProcess6"/>
    <dgm:cxn modelId="{2762BCF5-C6BB-F74B-99F5-1CA425CA8554}" type="presParOf" srcId="{D4DA9E25-ED7A-2F44-92FB-2E0D2F0EF3AA}" destId="{95EBC03C-70CF-6944-9E4B-F5D2489B9E5C}" srcOrd="2" destOrd="0" presId="urn:microsoft.com/office/officeart/2005/8/layout/hProcess6"/>
    <dgm:cxn modelId="{661C6D50-20D4-A74C-8042-5E384E94E14D}" type="presParOf" srcId="{D4DA9E25-ED7A-2F44-92FB-2E0D2F0EF3AA}" destId="{D71F9AE3-2922-5844-8C94-AF2BE60C94E8}" srcOrd="3" destOrd="0" presId="urn:microsoft.com/office/officeart/2005/8/layout/hProcess6"/>
    <dgm:cxn modelId="{448C7F4C-5BC9-9B4B-83E2-7CB3A1FD279E}" type="presParOf" srcId="{5A876492-F162-3A48-9BE9-BF74CA7962D6}" destId="{10082736-F0DD-A547-89CC-37C068E7A8DE}" srcOrd="3" destOrd="0" presId="urn:microsoft.com/office/officeart/2005/8/layout/hProcess6"/>
    <dgm:cxn modelId="{A9940650-C807-9247-813D-38F5F534A7B4}" type="presParOf" srcId="{5A876492-F162-3A48-9BE9-BF74CA7962D6}" destId="{9BC9EDF4-7D18-704E-886B-B670C9CAF2E5}" srcOrd="4" destOrd="0" presId="urn:microsoft.com/office/officeart/2005/8/layout/hProcess6"/>
    <dgm:cxn modelId="{7C0FDD0A-E549-1742-8823-E07334F503E4}" type="presParOf" srcId="{9BC9EDF4-7D18-704E-886B-B670C9CAF2E5}" destId="{67381AED-C27B-C04B-B0FE-BFB3B36E5C7E}" srcOrd="0" destOrd="0" presId="urn:microsoft.com/office/officeart/2005/8/layout/hProcess6"/>
    <dgm:cxn modelId="{1A3AF197-9A18-1E46-8C72-88F54D3E2E6F}" type="presParOf" srcId="{9BC9EDF4-7D18-704E-886B-B670C9CAF2E5}" destId="{BFE8718D-A419-8845-ADE0-BAE531F4EECC}" srcOrd="1" destOrd="0" presId="urn:microsoft.com/office/officeart/2005/8/layout/hProcess6"/>
    <dgm:cxn modelId="{95D42019-94C4-5C44-BC1F-8355ED89C0A3}" type="presParOf" srcId="{9BC9EDF4-7D18-704E-886B-B670C9CAF2E5}" destId="{DECACD66-5318-C64B-A465-AA46B379ACB8}" srcOrd="2" destOrd="0" presId="urn:microsoft.com/office/officeart/2005/8/layout/hProcess6"/>
    <dgm:cxn modelId="{67AC32FC-2236-EB4C-ACDE-6FC9DAE27074}" type="presParOf" srcId="{9BC9EDF4-7D18-704E-886B-B670C9CAF2E5}" destId="{4621BE07-2271-524C-B2C9-41828ABDE58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07082-69C0-F343-AFD0-68FCA61686BE}">
      <dsp:nvSpPr>
        <dsp:cNvPr id="0" name=""/>
        <dsp:cNvSpPr/>
      </dsp:nvSpPr>
      <dsp:spPr>
        <a:xfrm>
          <a:off x="395882" y="1345100"/>
          <a:ext cx="1571625" cy="13737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40005" rIns="80010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300" kern="1200" dirty="0" smtClean="0"/>
            <a:t>=</a:t>
          </a:r>
          <a:endParaRPr lang="fr-FR" sz="6300" kern="1200" dirty="0"/>
        </a:p>
      </dsp:txBody>
      <dsp:txXfrm>
        <a:off x="788789" y="1551170"/>
        <a:ext cx="766167" cy="961658"/>
      </dsp:txXfrm>
    </dsp:sp>
    <dsp:sp modelId="{EE8C35DC-3381-9B40-BDB5-90461BAE3853}">
      <dsp:nvSpPr>
        <dsp:cNvPr id="0" name=""/>
        <dsp:cNvSpPr/>
      </dsp:nvSpPr>
      <dsp:spPr>
        <a:xfrm>
          <a:off x="2976" y="1639093"/>
          <a:ext cx="785812" cy="785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 élève</a:t>
          </a:r>
          <a:endParaRPr lang="fr-FR" sz="1500" kern="1200" dirty="0"/>
        </a:p>
      </dsp:txBody>
      <dsp:txXfrm>
        <a:off x="118056" y="1754173"/>
        <a:ext cx="555652" cy="555652"/>
      </dsp:txXfrm>
    </dsp:sp>
    <dsp:sp modelId="{961B35A3-0F30-524D-B203-11C735194D7B}">
      <dsp:nvSpPr>
        <dsp:cNvPr id="0" name=""/>
        <dsp:cNvSpPr/>
      </dsp:nvSpPr>
      <dsp:spPr>
        <a:xfrm>
          <a:off x="2458640" y="1345100"/>
          <a:ext cx="1571625" cy="13737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40005" rIns="80010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300" kern="1200" dirty="0" smtClean="0"/>
            <a:t>=</a:t>
          </a:r>
          <a:endParaRPr lang="fr-FR" sz="6300" kern="1200" dirty="0"/>
        </a:p>
      </dsp:txBody>
      <dsp:txXfrm>
        <a:off x="2851546" y="1551170"/>
        <a:ext cx="766167" cy="961658"/>
      </dsp:txXfrm>
    </dsp:sp>
    <dsp:sp modelId="{D71F9AE3-2922-5844-8C94-AF2BE60C94E8}">
      <dsp:nvSpPr>
        <dsp:cNvPr id="0" name=""/>
        <dsp:cNvSpPr/>
      </dsp:nvSpPr>
      <dsp:spPr>
        <a:xfrm>
          <a:off x="2065734" y="1639093"/>
          <a:ext cx="785812" cy="785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 projet</a:t>
          </a:r>
          <a:endParaRPr lang="fr-FR" sz="1500" kern="1200" dirty="0"/>
        </a:p>
      </dsp:txBody>
      <dsp:txXfrm>
        <a:off x="2180814" y="1754173"/>
        <a:ext cx="555652" cy="555652"/>
      </dsp:txXfrm>
    </dsp:sp>
    <dsp:sp modelId="{BFE8718D-A419-8845-ADE0-BAE531F4EECC}">
      <dsp:nvSpPr>
        <dsp:cNvPr id="0" name=""/>
        <dsp:cNvSpPr/>
      </dsp:nvSpPr>
      <dsp:spPr>
        <a:xfrm>
          <a:off x="4521398" y="1345100"/>
          <a:ext cx="1571625" cy="13737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1BE07-2271-524C-B2C9-41828ABDE584}">
      <dsp:nvSpPr>
        <dsp:cNvPr id="0" name=""/>
        <dsp:cNvSpPr/>
      </dsp:nvSpPr>
      <dsp:spPr>
        <a:xfrm>
          <a:off x="4128492" y="1639093"/>
          <a:ext cx="785812" cy="785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Une équipe</a:t>
          </a:r>
          <a:endParaRPr lang="fr-FR" sz="1500" kern="1200" dirty="0"/>
        </a:p>
      </dsp:txBody>
      <dsp:txXfrm>
        <a:off x="4243572" y="1754173"/>
        <a:ext cx="555652" cy="55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8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5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5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1B8ED9"/>
                </a:solidFill>
              </a:rPr>
              <a:t>30/03/2017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00919D"/>
                </a:solidFill>
              </a:rPr>
              <a:t>David HELARD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11" descr="2014_MENESRlogo_horizont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30/03/2017</a:t>
            </a:r>
          </a:p>
          <a:p>
            <a:endParaRPr lang="fr-FR" dirty="0"/>
          </a:p>
        </p:txBody>
      </p:sp>
      <p:pic>
        <p:nvPicPr>
          <p:cNvPr id="4" name="Image 3" descr="logoIGEN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Plan national de formation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Filière bois</a:t>
            </a:r>
          </a:p>
          <a:p>
            <a:r>
              <a:rPr lang="fr-FR" dirty="0" smtClean="0"/>
              <a:t>30 mars 2017 </a:t>
            </a:r>
            <a:r>
              <a:rPr lang="mr-IN" dirty="0" smtClean="0"/>
              <a:t>–</a:t>
            </a:r>
            <a:r>
              <a:rPr lang="fr-FR" dirty="0" smtClean="0"/>
              <a:t> Lycée Diderot, Paris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</a:t>
            </a:r>
            <a:r>
              <a:rPr lang="fr-FR" dirty="0"/>
              <a:t>PISTES POUR AGIR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ParisineClair" charset="0"/>
              </a:rPr>
              <a:t>E</a:t>
            </a:r>
            <a:r>
              <a:rPr lang="fr-FR" b="1" dirty="0" smtClean="0">
                <a:latin typeface="ParisineClair" charset="0"/>
              </a:rPr>
              <a:t>laborer </a:t>
            </a:r>
            <a:r>
              <a:rPr lang="fr-FR" b="1" dirty="0">
                <a:latin typeface="ParisineClair" charset="0"/>
              </a:rPr>
              <a:t>des situations d’apprentissage qui </a:t>
            </a:r>
            <a:r>
              <a:rPr lang="fr-FR" b="1" dirty="0" smtClean="0">
                <a:latin typeface="ParisineClair" charset="0"/>
              </a:rPr>
              <a:t>répondent </a:t>
            </a:r>
            <a:r>
              <a:rPr lang="fr-FR" b="1" dirty="0">
                <a:latin typeface="ParisineClair" charset="0"/>
              </a:rPr>
              <a:t>à la </a:t>
            </a:r>
            <a:r>
              <a:rPr lang="fr-FR" b="1" dirty="0" smtClean="0">
                <a:latin typeface="ParisineClair" charset="0"/>
              </a:rPr>
              <a:t>diversité </a:t>
            </a:r>
            <a:r>
              <a:rPr lang="fr-FR" b="1" dirty="0">
                <a:latin typeface="ParisineClair" charset="0"/>
              </a:rPr>
              <a:t>des </a:t>
            </a:r>
            <a:r>
              <a:rPr lang="fr-FR" b="1" dirty="0" smtClean="0">
                <a:latin typeface="ParisineClair" charset="0"/>
              </a:rPr>
              <a:t>élèves, </a:t>
            </a:r>
            <a:r>
              <a:rPr lang="fr-FR" b="1" dirty="0">
                <a:latin typeface="ParisineClair" charset="0"/>
              </a:rPr>
              <a:t>à leurs besoins et à leurs </a:t>
            </a:r>
            <a:r>
              <a:rPr lang="fr-FR" b="1" dirty="0" smtClean="0">
                <a:latin typeface="ParisineClair" charset="0"/>
              </a:rPr>
              <a:t>rythmes mais avec deux exigences : différencier </a:t>
            </a:r>
            <a:r>
              <a:rPr lang="fr-FR" b="1" dirty="0">
                <a:latin typeface="ParisineClair" charset="0"/>
              </a:rPr>
              <a:t>sans que les pratiques ne soient </a:t>
            </a:r>
            <a:r>
              <a:rPr lang="fr-FR" b="1" dirty="0" err="1" smtClean="0">
                <a:latin typeface="ParisineClair" charset="0"/>
              </a:rPr>
              <a:t>stigmatisantes</a:t>
            </a:r>
            <a:r>
              <a:rPr lang="fr-FR" b="1" dirty="0" smtClean="0">
                <a:latin typeface="ParisineClair" charset="0"/>
              </a:rPr>
              <a:t> et différenciatrices </a:t>
            </a:r>
            <a:r>
              <a:rPr lang="fr-FR" b="1" dirty="0">
                <a:latin typeface="ParisineClair" charset="0"/>
              </a:rPr>
              <a:t>dans les objectifs à atteindre</a:t>
            </a:r>
            <a:r>
              <a:rPr lang="fr-FR" b="1" dirty="0" smtClean="0">
                <a:latin typeface="ParisineClair" charset="0"/>
              </a:rPr>
              <a:t>.</a:t>
            </a:r>
            <a:endParaRPr lang="fr-FR" b="1" dirty="0">
              <a:latin typeface="ParisineClair" charset="0"/>
            </a:endParaRPr>
          </a:p>
        </p:txBody>
      </p:sp>
      <p:sp>
        <p:nvSpPr>
          <p:cNvPr id="6" name="Espace réservé du contenu 3"/>
          <p:cNvSpPr>
            <a:spLocks/>
          </p:cNvSpPr>
          <p:nvPr/>
        </p:nvSpPr>
        <p:spPr bwMode="auto">
          <a:xfrm>
            <a:off x="758031" y="2728018"/>
            <a:ext cx="79756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8763" indent="-1588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/>
          </a:p>
          <a:p>
            <a:pPr marL="258763" indent="-1588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dirty="0"/>
              <a:t>Pour offrir au plus grand nombre d’élèves la meilleure chance de réussite, il convient  de faire varier les processus pédagogiques, les structures, les contenus, les productions*</a:t>
            </a:r>
          </a:p>
          <a:p>
            <a:pPr marL="258763" indent="-1588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dirty="0"/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dirty="0"/>
              <a:t>Varier les processus : mobiliser des démarches différentes des apprenants pour une même compétence, faire également varier les démarches didactiques de  l’enseignant.</a:t>
            </a:r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dirty="0"/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dirty="0"/>
              <a:t>Varier les structures : cela concerne les modifications d’organisation de la classe. Il peut y avoir plusieurs intervenants , une gestion en barrettes par une équipe d’enseignants ou une gestion en groupes  (compétences, niveaux, besoins)</a:t>
            </a:r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20152" y="5932752"/>
            <a:ext cx="682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1200"/>
              <a:t>*« Pédagogie différenciée » </a:t>
            </a:r>
            <a:r>
              <a:rPr lang="fr-FR" sz="1200" dirty="0" err="1"/>
              <a:t>Halina</a:t>
            </a:r>
            <a:r>
              <a:rPr lang="fr-FR" sz="1200" dirty="0"/>
              <a:t> </a:t>
            </a:r>
            <a:r>
              <a:rPr lang="fr-FR" sz="1200" dirty="0" err="1"/>
              <a:t>Przesmycki</a:t>
            </a:r>
            <a:r>
              <a:rPr lang="fr-FR" sz="1200" dirty="0"/>
              <a:t>,  André de Peretti (de), : Hachette Education 1991</a:t>
            </a:r>
          </a:p>
        </p:txBody>
      </p:sp>
    </p:spTree>
    <p:extLst>
      <p:ext uri="{BB962C8B-B14F-4D97-AF65-F5344CB8AC3E}">
        <p14:creationId xmlns:p14="http://schemas.microsoft.com/office/powerpoint/2010/main" val="11097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</a:t>
            </a:r>
            <a:r>
              <a:rPr lang="fr-FR" dirty="0"/>
              <a:t>PISTES POUR AGIR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ParisineClair" charset="0"/>
              </a:rPr>
              <a:t>E</a:t>
            </a:r>
            <a:r>
              <a:rPr lang="fr-FR" b="1" dirty="0" smtClean="0">
                <a:latin typeface="ParisineClair" charset="0"/>
              </a:rPr>
              <a:t>laborer </a:t>
            </a:r>
            <a:r>
              <a:rPr lang="fr-FR" b="1" dirty="0">
                <a:latin typeface="ParisineClair" charset="0"/>
              </a:rPr>
              <a:t>des situations d’apprentissage qui </a:t>
            </a:r>
            <a:r>
              <a:rPr lang="fr-FR" b="1" dirty="0" smtClean="0">
                <a:latin typeface="ParisineClair" charset="0"/>
              </a:rPr>
              <a:t>répondent </a:t>
            </a:r>
            <a:r>
              <a:rPr lang="fr-FR" b="1" dirty="0">
                <a:latin typeface="ParisineClair" charset="0"/>
              </a:rPr>
              <a:t>à la </a:t>
            </a:r>
            <a:r>
              <a:rPr lang="fr-FR" b="1" dirty="0" smtClean="0">
                <a:latin typeface="ParisineClair" charset="0"/>
              </a:rPr>
              <a:t>diversité </a:t>
            </a:r>
            <a:r>
              <a:rPr lang="fr-FR" b="1" dirty="0">
                <a:latin typeface="ParisineClair" charset="0"/>
              </a:rPr>
              <a:t>des </a:t>
            </a:r>
            <a:r>
              <a:rPr lang="fr-FR" b="1" dirty="0" smtClean="0">
                <a:latin typeface="ParisineClair" charset="0"/>
              </a:rPr>
              <a:t>élèves, </a:t>
            </a:r>
            <a:r>
              <a:rPr lang="fr-FR" b="1" dirty="0">
                <a:latin typeface="ParisineClair" charset="0"/>
              </a:rPr>
              <a:t>à leurs besoins et à leurs </a:t>
            </a:r>
            <a:r>
              <a:rPr lang="fr-FR" b="1" dirty="0" smtClean="0">
                <a:latin typeface="ParisineClair" charset="0"/>
              </a:rPr>
              <a:t>rythmes mais avec une exigence : différencier </a:t>
            </a:r>
            <a:r>
              <a:rPr lang="fr-FR" b="1" dirty="0">
                <a:latin typeface="ParisineClair" charset="0"/>
              </a:rPr>
              <a:t>sans que les pratiques ne soient différenciatrices dans les objectifs à atteindre</a:t>
            </a:r>
            <a:r>
              <a:rPr lang="fr-FR" b="1" dirty="0" smtClean="0">
                <a:latin typeface="ParisineClair" charset="0"/>
              </a:rPr>
              <a:t>.</a:t>
            </a:r>
            <a:endParaRPr lang="fr-FR" b="1" dirty="0">
              <a:latin typeface="ParisineClair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20152" y="5932752"/>
            <a:ext cx="682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1200"/>
              <a:t>*« Pédagogie différenciée » </a:t>
            </a:r>
            <a:r>
              <a:rPr lang="fr-FR" sz="1200" dirty="0" err="1"/>
              <a:t>Halina</a:t>
            </a:r>
            <a:r>
              <a:rPr lang="fr-FR" sz="1200" dirty="0"/>
              <a:t> </a:t>
            </a:r>
            <a:r>
              <a:rPr lang="fr-FR" sz="1200" dirty="0" err="1"/>
              <a:t>Przesmycki</a:t>
            </a:r>
            <a:r>
              <a:rPr lang="fr-FR" sz="1200" dirty="0"/>
              <a:t>,  André de Peretti (de), : Hachette Education 1991</a:t>
            </a:r>
          </a:p>
        </p:txBody>
      </p:sp>
      <p:sp>
        <p:nvSpPr>
          <p:cNvPr id="9" name="Espace réservé du contenu 3"/>
          <p:cNvSpPr>
            <a:spLocks/>
          </p:cNvSpPr>
          <p:nvPr/>
        </p:nvSpPr>
        <p:spPr bwMode="auto">
          <a:xfrm>
            <a:off x="786608" y="2655527"/>
            <a:ext cx="8061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8763" indent="-1588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/>
          </a:p>
          <a:p>
            <a:pPr marL="258763" indent="-1588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dirty="0" smtClean="0"/>
              <a:t>Pour </a:t>
            </a:r>
            <a:r>
              <a:rPr lang="fr-FR" dirty="0"/>
              <a:t>offrir au plus grand nombre d’élèves la meilleure chance de réussite, il convient  de faire varier les processus pédagogiques, les structures, les contenus, les productions*</a:t>
            </a:r>
          </a:p>
          <a:p>
            <a:pPr marL="258763" indent="-1588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dirty="0">
              <a:solidFill>
                <a:srgbClr val="683086"/>
              </a:solidFill>
            </a:endParaRPr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dirty="0"/>
              <a:t>Varier les contenus  : différencier en fonction des ressources disponibles </a:t>
            </a:r>
            <a:r>
              <a:rPr lang="fr-FR" dirty="0" smtClean="0"/>
              <a:t>(classe inversée, </a:t>
            </a:r>
            <a:r>
              <a:rPr lang="fr-FR" dirty="0"/>
              <a:t>consignes différentes, ...) tout en proposant une situation identique pour tous. Différencier par la tâche: proposer des tâches différentes pour l’acquisition d’une même compétence (tâches d’automatisation, tâches plus complexes, ...).</a:t>
            </a:r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dirty="0"/>
          </a:p>
          <a:p>
            <a:pPr marL="438150" lvl="1" algn="just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dirty="0"/>
              <a:t>Varier les productions : différencier les productions des élèves et offrir aux élèves des options quant au «comment exprimer l’apprentissage requis». </a:t>
            </a:r>
          </a:p>
        </p:txBody>
      </p:sp>
    </p:spTree>
    <p:extLst>
      <p:ext uri="{BB962C8B-B14F-4D97-AF65-F5344CB8AC3E}">
        <p14:creationId xmlns:p14="http://schemas.microsoft.com/office/powerpoint/2010/main" val="10820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NECESSITE : FORMER LES ENSEIGNANTS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4200525"/>
            <a:ext cx="7881400" cy="1544559"/>
          </a:xfrm>
        </p:spPr>
        <p:txBody>
          <a:bodyPr/>
          <a:lstStyle/>
          <a:p>
            <a:r>
              <a:rPr lang="fr-FR" dirty="0" smtClean="0"/>
              <a:t>Intégrer la construction du  parcours avenir et les pratiques de différenciation pédagogiques dans les modules de formation proposés au PAF.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18999" y="1675588"/>
            <a:ext cx="78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ParisineClair" charset="0"/>
              </a:rPr>
              <a:t>E</a:t>
            </a:r>
            <a:r>
              <a:rPr lang="fr-FR" b="1" dirty="0" smtClean="0">
                <a:latin typeface="ParisineClair" charset="0"/>
              </a:rPr>
              <a:t>n </a:t>
            </a:r>
            <a:r>
              <a:rPr lang="fr-FR" b="1" dirty="0">
                <a:latin typeface="ParisineClair" charset="0"/>
              </a:rPr>
              <a:t>raison du manque de formation, de </a:t>
            </a:r>
            <a:r>
              <a:rPr lang="fr-FR" b="1" dirty="0" smtClean="0">
                <a:latin typeface="ParisineClair" charset="0"/>
              </a:rPr>
              <a:t>coopération, </a:t>
            </a:r>
            <a:r>
              <a:rPr lang="fr-FR" b="1" dirty="0">
                <a:latin typeface="ParisineClair" charset="0"/>
              </a:rPr>
              <a:t>de partenariats, les enseignants se sentent </a:t>
            </a:r>
            <a:r>
              <a:rPr lang="fr-FR" b="1" dirty="0" smtClean="0">
                <a:latin typeface="ParisineClair" charset="0"/>
              </a:rPr>
              <a:t>quelquefois isolés </a:t>
            </a:r>
            <a:r>
              <a:rPr lang="fr-FR" b="1" dirty="0">
                <a:latin typeface="ParisineClair" charset="0"/>
              </a:rPr>
              <a:t>dans leur pratique. Ils craignent parfois l’</a:t>
            </a:r>
            <a:r>
              <a:rPr lang="fr-FR" b="1" dirty="0" err="1">
                <a:latin typeface="ParisineClair" charset="0"/>
              </a:rPr>
              <a:t>échec</a:t>
            </a:r>
            <a:r>
              <a:rPr lang="fr-FR" b="1" dirty="0">
                <a:latin typeface="ParisineClair" charset="0"/>
              </a:rPr>
              <a:t> professionnel et le fait de ne pas pouvoir assurer la </a:t>
            </a:r>
            <a:r>
              <a:rPr lang="fr-FR" b="1" dirty="0" smtClean="0">
                <a:latin typeface="ParisineClair" charset="0"/>
              </a:rPr>
              <a:t>réussite </a:t>
            </a:r>
            <a:r>
              <a:rPr lang="fr-FR" b="1" dirty="0">
                <a:latin typeface="ParisineClair" charset="0"/>
              </a:rPr>
              <a:t>scolaire de tous. </a:t>
            </a:r>
            <a:r>
              <a:rPr lang="fr-FR" b="1" dirty="0" err="1">
                <a:latin typeface="ParisineClair" charset="0"/>
              </a:rPr>
              <a:t>Pechberty</a:t>
            </a:r>
            <a:r>
              <a:rPr lang="fr-FR" b="1" dirty="0">
                <a:latin typeface="ParisineClair" charset="0"/>
              </a:rPr>
              <a:t>, </a:t>
            </a:r>
            <a:r>
              <a:rPr lang="fr-FR" b="1" dirty="0" err="1">
                <a:latin typeface="ParisineClair" charset="0"/>
              </a:rPr>
              <a:t>Kupfer</a:t>
            </a:r>
            <a:r>
              <a:rPr lang="fr-FR" b="1" dirty="0">
                <a:latin typeface="ParisineClair" charset="0"/>
              </a:rPr>
              <a:t> et de La </a:t>
            </a:r>
            <a:r>
              <a:rPr lang="fr-FR" b="1" dirty="0" err="1">
                <a:latin typeface="ParisineClair" charset="0"/>
              </a:rPr>
              <a:t>Jonquière</a:t>
            </a:r>
            <a:r>
              <a:rPr lang="fr-FR" b="1" dirty="0">
                <a:latin typeface="ParisineClair" charset="0"/>
              </a:rPr>
              <a:t> (2010) mettent en </a:t>
            </a:r>
            <a:endParaRPr lang="fr-FR" b="1" dirty="0" smtClean="0">
              <a:latin typeface="ParisineClair" charset="0"/>
            </a:endParaRPr>
          </a:p>
          <a:p>
            <a:r>
              <a:rPr lang="fr-FR" b="1" dirty="0" smtClean="0">
                <a:latin typeface="ParisineClair" charset="0"/>
              </a:rPr>
              <a:t>évidence </a:t>
            </a:r>
            <a:r>
              <a:rPr lang="fr-FR" b="1" dirty="0">
                <a:latin typeface="ParisineClair" charset="0"/>
              </a:rPr>
              <a:t>des modes de </a:t>
            </a:r>
            <a:r>
              <a:rPr lang="fr-FR" b="1" dirty="0" smtClean="0">
                <a:latin typeface="ParisineClair" charset="0"/>
              </a:rPr>
              <a:t>défense </a:t>
            </a:r>
            <a:r>
              <a:rPr lang="fr-FR" b="1" dirty="0">
                <a:latin typeface="ParisineClair" charset="0"/>
              </a:rPr>
              <a:t>chez les </a:t>
            </a:r>
            <a:r>
              <a:rPr lang="fr-FR" b="1" dirty="0" smtClean="0">
                <a:latin typeface="ParisineClair" charset="0"/>
              </a:rPr>
              <a:t>enseignants</a:t>
            </a:r>
            <a:r>
              <a:rPr lang="fr-FR" b="1" dirty="0">
                <a:latin typeface="ParisineClair" charset="0"/>
              </a:rPr>
              <a:t>, en lien avec des tensions et des angoisses qui </a:t>
            </a:r>
            <a:r>
              <a:rPr lang="fr-FR" b="1" dirty="0" smtClean="0">
                <a:latin typeface="ParisineClair" charset="0"/>
              </a:rPr>
              <a:t>émanent </a:t>
            </a:r>
            <a:r>
              <a:rPr lang="fr-FR" b="1" dirty="0">
                <a:latin typeface="ParisineClair" charset="0"/>
              </a:rPr>
              <a:t>de leur travail </a:t>
            </a:r>
            <a:r>
              <a:rPr lang="fr-FR" b="1" dirty="0" smtClean="0">
                <a:latin typeface="ParisineClair" charset="0"/>
              </a:rPr>
              <a:t>auprès des élèves à besoins particuliers. </a:t>
            </a:r>
            <a:r>
              <a:rPr lang="fr-FR" b="1" dirty="0">
                <a:latin typeface="ParisineClair" charset="0"/>
              </a:rPr>
              <a:t>La culture de l’exclusion est alors souvent une des voies de recours face à l’</a:t>
            </a:r>
            <a:r>
              <a:rPr lang="fr-FR" b="1" dirty="0" err="1">
                <a:latin typeface="ParisineClair" charset="0"/>
              </a:rPr>
              <a:t>impossibilite</a:t>
            </a:r>
            <a:r>
              <a:rPr lang="fr-FR" b="1" dirty="0">
                <a:latin typeface="ParisineClair" charset="0"/>
              </a:rPr>
              <a:t>́ </a:t>
            </a:r>
            <a:r>
              <a:rPr lang="fr-FR" b="1" dirty="0" smtClean="0">
                <a:latin typeface="ParisineClair" charset="0"/>
              </a:rPr>
              <a:t>perçue </a:t>
            </a:r>
            <a:r>
              <a:rPr lang="fr-FR" b="1" dirty="0">
                <a:latin typeface="ParisineClair" charset="0"/>
              </a:rPr>
              <a:t>de traiter la </a:t>
            </a:r>
            <a:r>
              <a:rPr lang="fr-FR" b="1" dirty="0" smtClean="0">
                <a:latin typeface="ParisineClair" charset="0"/>
              </a:rPr>
              <a:t>différence </a:t>
            </a:r>
            <a:r>
              <a:rPr lang="fr-FR" b="1" dirty="0">
                <a:latin typeface="ParisineClair" charset="0"/>
              </a:rPr>
              <a:t>(Le </a:t>
            </a:r>
            <a:r>
              <a:rPr lang="fr-FR" b="1" dirty="0" err="1">
                <a:latin typeface="ParisineClair" charset="0"/>
              </a:rPr>
              <a:t>Guevel</a:t>
            </a:r>
            <a:r>
              <a:rPr lang="fr-FR" b="1" dirty="0">
                <a:latin typeface="ParisineClair" charset="0"/>
              </a:rPr>
              <a:t>, 2016).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8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683086"/>
                </a:solidFill>
              </a:rPr>
              <a:t>PROGRAMME DU SEMINAIRE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2700" dirty="0">
                <a:solidFill>
                  <a:srgbClr val="683086"/>
                </a:solidFill>
              </a:rPr>
              <a:t>Le Parcours avenir et les partenariats avec le monde économique</a:t>
            </a:r>
          </a:p>
          <a:p>
            <a:pPr marL="0" indent="0">
              <a:buNone/>
            </a:pPr>
            <a:r>
              <a:rPr lang="fr-FR" dirty="0" smtClean="0"/>
              <a:t>      </a:t>
            </a:r>
            <a:r>
              <a:rPr lang="fr-FR" sz="1600" dirty="0" smtClean="0"/>
              <a:t>Jean-Pierre </a:t>
            </a:r>
            <a:r>
              <a:rPr lang="fr-FR" sz="1600" dirty="0"/>
              <a:t>Collignon, inspecteur général de l’éducation nationale, groupe </a:t>
            </a:r>
            <a:r>
              <a:rPr lang="fr-FR" sz="1600" dirty="0" smtClean="0"/>
              <a:t>sciences </a:t>
            </a:r>
            <a:r>
              <a:rPr lang="fr-FR" sz="1600" dirty="0"/>
              <a:t>et techniques </a:t>
            </a:r>
            <a:r>
              <a:rPr lang="fr-FR" sz="1600" dirty="0" smtClean="0"/>
              <a:t>industrielles</a:t>
            </a:r>
          </a:p>
          <a:p>
            <a:pPr marL="0" indent="0">
              <a:buNone/>
            </a:pPr>
            <a:r>
              <a:rPr lang="fr-FR" b="1" dirty="0"/>
              <a:t>	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2700" dirty="0">
                <a:solidFill>
                  <a:srgbClr val="683086"/>
                </a:solidFill>
              </a:rPr>
              <a:t>Présentation de la rénovation du Certificat d’Aptitude Professionnelles Ébéniste et continuité du parcours de formation avec le Brevet des Métiers d’Art Ébéniste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sz="1600" dirty="0" smtClean="0"/>
              <a:t>Patrick </a:t>
            </a:r>
            <a:r>
              <a:rPr lang="fr-FR" sz="1600" dirty="0"/>
              <a:t>Aveline, IEN-ET/EG STI, académie de Nantes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2700" dirty="0">
                <a:solidFill>
                  <a:srgbClr val="683086"/>
                </a:solidFill>
              </a:rPr>
              <a:t>Cohérence et continuité des parcours de formation aux métiers de la filière </a:t>
            </a:r>
            <a:r>
              <a:rPr lang="fr-FR" sz="2700" dirty="0" smtClean="0">
                <a:solidFill>
                  <a:srgbClr val="683086"/>
                </a:solidFill>
              </a:rPr>
              <a:t>bois </a:t>
            </a:r>
          </a:p>
          <a:p>
            <a:pPr marL="0" indent="0">
              <a:buNone/>
            </a:pPr>
            <a:r>
              <a:rPr lang="fr-FR" sz="2700" dirty="0">
                <a:solidFill>
                  <a:srgbClr val="683086"/>
                </a:solidFill>
              </a:rPr>
              <a:t> </a:t>
            </a:r>
            <a:r>
              <a:rPr lang="fr-FR" sz="2700" dirty="0" smtClean="0">
                <a:solidFill>
                  <a:srgbClr val="683086"/>
                </a:solidFill>
              </a:rPr>
              <a:t>    </a:t>
            </a:r>
            <a:r>
              <a:rPr lang="fr-FR" sz="1600" dirty="0" smtClean="0"/>
              <a:t>Etienne </a:t>
            </a:r>
            <a:r>
              <a:rPr lang="fr-FR" sz="1600" dirty="0" err="1" smtClean="0"/>
              <a:t>Gazeau</a:t>
            </a:r>
            <a:r>
              <a:rPr lang="fr-FR" sz="1600" dirty="0"/>
              <a:t>, IEN-ET/EG STI, en charge de la filière bois, académie d’Orléans-Tours </a:t>
            </a:r>
            <a:endParaRPr lang="fr-FR" sz="1600" dirty="0" smtClean="0"/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2700" dirty="0">
                <a:solidFill>
                  <a:srgbClr val="683086"/>
                </a:solidFill>
              </a:rPr>
              <a:t>Stratégies mises en œuvre pour sécuriser le parcours de l'élève</a:t>
            </a:r>
          </a:p>
          <a:p>
            <a:pPr marL="0" indent="0">
              <a:buNone/>
            </a:pPr>
            <a:r>
              <a:rPr lang="fr-FR" sz="1600" dirty="0" smtClean="0"/>
              <a:t>        Yves </a:t>
            </a:r>
            <a:r>
              <a:rPr lang="fr-FR" sz="1600" dirty="0" err="1"/>
              <a:t>Flammier</a:t>
            </a:r>
            <a:r>
              <a:rPr lang="fr-FR" sz="1600" dirty="0"/>
              <a:t>, chef du service académique de l'information et de l'orientation, académie de Lyon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François </a:t>
            </a:r>
            <a:r>
              <a:rPr lang="fr-FR" sz="1600" dirty="0" err="1"/>
              <a:t>Ferey</a:t>
            </a:r>
            <a:r>
              <a:rPr lang="fr-FR" sz="1600" dirty="0"/>
              <a:t>, IEN-ET/EG STI, en charge de la filière bois, académie de Lyon </a:t>
            </a: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700" dirty="0">
                <a:solidFill>
                  <a:srgbClr val="683086"/>
                </a:solidFill>
              </a:rPr>
              <a:t>Accompagner l’entrée en lycée professionnel et faire évoluer les pratiques </a:t>
            </a:r>
            <a:r>
              <a:rPr lang="fr-FR" sz="2700" dirty="0" smtClean="0">
                <a:solidFill>
                  <a:srgbClr val="683086"/>
                </a:solidFill>
              </a:rPr>
              <a:t>pédagogiques</a:t>
            </a:r>
            <a:endParaRPr lang="fr-FR" sz="2700" dirty="0">
              <a:solidFill>
                <a:srgbClr val="683086"/>
              </a:solidFill>
            </a:endParaRPr>
          </a:p>
          <a:p>
            <a:pPr marL="0" indent="0">
              <a:buNone/>
            </a:pPr>
            <a:r>
              <a:rPr lang="fr-FR" sz="1600" dirty="0" smtClean="0"/>
              <a:t>       Landry </a:t>
            </a:r>
            <a:r>
              <a:rPr lang="fr-FR" sz="1600" dirty="0"/>
              <a:t>Bourguignon, IEN-ET/EG STI, en charge de la filière bois, académie de Toulouse</a:t>
            </a:r>
          </a:p>
          <a:p>
            <a:pPr marL="0" indent="0">
              <a:buNone/>
            </a:pPr>
            <a:r>
              <a:rPr lang="fr-FR" sz="1600" dirty="0" smtClean="0"/>
              <a:t>       Guy </a:t>
            </a:r>
            <a:r>
              <a:rPr lang="fr-FR" sz="1600" dirty="0"/>
              <a:t>Lot, professeur au lycée Le Garros à Auch, académie de Toulouse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683086"/>
                </a:solidFill>
              </a:rPr>
              <a:t>PROGRAMME DU SEMINAIRE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dirty="0" smtClean="0"/>
              <a:t>Deux </a:t>
            </a:r>
            <a:r>
              <a:rPr lang="fr-FR" dirty="0"/>
              <a:t>exemples de pratiques pédagogiques </a:t>
            </a:r>
            <a:r>
              <a:rPr lang="fr-FR" dirty="0" smtClean="0"/>
              <a:t>innovantes</a:t>
            </a:r>
          </a:p>
          <a:p>
            <a:endParaRPr lang="fr-FR" dirty="0"/>
          </a:p>
          <a:p>
            <a:pPr lvl="1"/>
            <a:r>
              <a:rPr lang="fr-FR" sz="1600" b="1" dirty="0"/>
              <a:t>Pratique de la classe inversée en section de baccalauréat professionnel artisanat et métiers d’art </a:t>
            </a:r>
            <a:r>
              <a:rPr lang="mr-IN" sz="1600" b="1" dirty="0"/>
              <a:t>–</a:t>
            </a:r>
            <a:r>
              <a:rPr lang="fr-FR" sz="1600" b="1" dirty="0"/>
              <a:t> tapissier d’ameublement</a:t>
            </a:r>
          </a:p>
          <a:p>
            <a:pPr marL="457200" lvl="1" indent="0">
              <a:buNone/>
            </a:pPr>
            <a:r>
              <a:rPr lang="fr-FR" sz="1600" b="1" dirty="0"/>
              <a:t>    </a:t>
            </a:r>
            <a:r>
              <a:rPr lang="fr-FR" sz="1600" b="1" dirty="0" smtClean="0"/>
              <a:t>  </a:t>
            </a:r>
            <a:r>
              <a:rPr lang="fr-FR" sz="1600" dirty="0" smtClean="0"/>
              <a:t>Christophe </a:t>
            </a:r>
            <a:r>
              <a:rPr lang="fr-FR" sz="1600" dirty="0"/>
              <a:t>Dufay, professeur à l’École Boulle à Paris, académie de Paris  </a:t>
            </a:r>
          </a:p>
          <a:p>
            <a:pPr lvl="1"/>
            <a:endParaRPr lang="fr-FR" sz="1600" dirty="0"/>
          </a:p>
          <a:p>
            <a:pPr lvl="1"/>
            <a:r>
              <a:rPr lang="fr-FR" sz="1600" b="1" dirty="0"/>
              <a:t>Drone et Building Information </a:t>
            </a:r>
            <a:r>
              <a:rPr lang="fr-FR" sz="1600" b="1" dirty="0" err="1"/>
              <a:t>Modeling</a:t>
            </a:r>
            <a:r>
              <a:rPr lang="fr-FR" sz="1600" b="1" dirty="0"/>
              <a:t> (BIM) ou modélisation des données du bâtiment (MIB) dans la construction </a:t>
            </a:r>
            <a:r>
              <a:rPr lang="fr-FR" sz="1600" b="1" dirty="0" smtClean="0"/>
              <a:t>bois</a:t>
            </a:r>
          </a:p>
          <a:p>
            <a:pPr marL="457200" lvl="1" indent="0">
              <a:buNone/>
            </a:pPr>
            <a:r>
              <a:rPr lang="fr-FR" dirty="0" smtClean="0"/>
              <a:t>      </a:t>
            </a:r>
            <a:r>
              <a:rPr lang="fr-FR" sz="1600" dirty="0" smtClean="0"/>
              <a:t>Landry Bourguignon, IEN-ET/EG STI, en charge de la filière bois, académie de Toulouse</a:t>
            </a:r>
            <a:endParaRPr lang="fr-FR" sz="1600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    </a:t>
            </a:r>
            <a:r>
              <a:rPr lang="fr-FR" sz="1600" dirty="0" smtClean="0">
                <a:solidFill>
                  <a:schemeClr val="tx1"/>
                </a:solidFill>
              </a:rPr>
              <a:t>Guy </a:t>
            </a:r>
            <a:r>
              <a:rPr lang="fr-FR" sz="1600" dirty="0">
                <a:solidFill>
                  <a:schemeClr val="tx1"/>
                </a:solidFill>
              </a:rPr>
              <a:t>Lot, professeur au </a:t>
            </a:r>
            <a:r>
              <a:rPr lang="fr-FR" sz="1600" dirty="0" smtClean="0">
                <a:solidFill>
                  <a:schemeClr val="tx1"/>
                </a:solidFill>
              </a:rPr>
              <a:t>lycée </a:t>
            </a:r>
            <a:r>
              <a:rPr lang="fr-FR" sz="1600" dirty="0">
                <a:solidFill>
                  <a:schemeClr val="tx1"/>
                </a:solidFill>
              </a:rPr>
              <a:t>Le Garros à Auch, académie de Toulouse</a:t>
            </a:r>
          </a:p>
          <a:p>
            <a:endParaRPr lang="fr-FR" sz="1600" dirty="0"/>
          </a:p>
          <a:p>
            <a:pPr lvl="2">
              <a:buClr>
                <a:srgbClr val="1B8ED9"/>
              </a:buClr>
            </a:pPr>
            <a:endParaRPr lang="fr-FR" dirty="0" smtClean="0"/>
          </a:p>
          <a:p>
            <a:r>
              <a:rPr lang="fr-FR" dirty="0" smtClean="0">
                <a:solidFill>
                  <a:srgbClr val="683086"/>
                </a:solidFill>
              </a:rPr>
              <a:t> </a:t>
            </a:r>
            <a:r>
              <a:rPr lang="fr-FR" b="1" dirty="0"/>
              <a:t>Evaluation par </a:t>
            </a:r>
            <a:r>
              <a:rPr lang="fr-FR" b="1" dirty="0" smtClean="0"/>
              <a:t>compétences</a:t>
            </a:r>
            <a:endParaRPr lang="fr-FR" b="1" dirty="0"/>
          </a:p>
          <a:p>
            <a:pPr marL="0" indent="0">
              <a:buNone/>
            </a:pPr>
            <a:r>
              <a:rPr lang="fr-FR" sz="1500" dirty="0">
                <a:solidFill>
                  <a:schemeClr val="tx1"/>
                </a:solidFill>
              </a:rPr>
              <a:t> </a:t>
            </a:r>
            <a:r>
              <a:rPr lang="fr-FR" sz="1500" dirty="0" smtClean="0">
                <a:solidFill>
                  <a:schemeClr val="tx1"/>
                </a:solidFill>
              </a:rPr>
              <a:t>       </a:t>
            </a:r>
            <a:r>
              <a:rPr lang="fr-FR" sz="1600" dirty="0" smtClean="0">
                <a:solidFill>
                  <a:schemeClr val="tx1"/>
                </a:solidFill>
              </a:rPr>
              <a:t>Patrick </a:t>
            </a:r>
            <a:r>
              <a:rPr lang="fr-FR" sz="1600" dirty="0">
                <a:solidFill>
                  <a:schemeClr val="tx1"/>
                </a:solidFill>
              </a:rPr>
              <a:t>Aveline, IEN-ET/EG STI, en charge de la filière bois, académie de Nantes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        Christophe Charrier, professeur au lycée professionnel </a:t>
            </a:r>
            <a:r>
              <a:rPr lang="fr-FR" sz="1600" dirty="0" err="1">
                <a:solidFill>
                  <a:schemeClr val="tx1"/>
                </a:solidFill>
              </a:rPr>
              <a:t>Narcé</a:t>
            </a:r>
            <a:r>
              <a:rPr lang="fr-FR" sz="1600" dirty="0">
                <a:solidFill>
                  <a:schemeClr val="tx1"/>
                </a:solidFill>
              </a:rPr>
              <a:t> à </a:t>
            </a:r>
            <a:r>
              <a:rPr lang="fr-FR" sz="1600" dirty="0" err="1">
                <a:solidFill>
                  <a:schemeClr val="tx1"/>
                </a:solidFill>
              </a:rPr>
              <a:t>Brain-sur-l'Authion</a:t>
            </a:r>
            <a:r>
              <a:rPr lang="fr-FR" sz="16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r>
              <a:rPr lang="fr-FR" b="1" dirty="0"/>
              <a:t>Une expérimentation dans le cadre de la liaison Bac Pro / </a:t>
            </a:r>
            <a:r>
              <a:rPr lang="fr-FR" b="1" dirty="0" smtClean="0"/>
              <a:t>BTS</a:t>
            </a:r>
          </a:p>
          <a:p>
            <a:pPr marL="0" indent="0">
              <a:buNone/>
            </a:pPr>
            <a:r>
              <a:rPr lang="fr-FR" sz="1600" dirty="0" smtClean="0"/>
              <a:t>        </a:t>
            </a:r>
            <a:r>
              <a:rPr lang="fr-FR" sz="1600" dirty="0">
                <a:solidFill>
                  <a:schemeClr val="tx1"/>
                </a:solidFill>
              </a:rPr>
              <a:t>Jean-Marc </a:t>
            </a:r>
            <a:r>
              <a:rPr lang="fr-FR" sz="1600" dirty="0" err="1">
                <a:solidFill>
                  <a:schemeClr val="tx1"/>
                </a:solidFill>
              </a:rPr>
              <a:t>Tochon</a:t>
            </a:r>
            <a:r>
              <a:rPr lang="fr-FR" sz="1600" dirty="0">
                <a:solidFill>
                  <a:schemeClr val="tx1"/>
                </a:solidFill>
              </a:rPr>
              <a:t>, IA-IPR STI, en charge de la filière bois, académie de Besançon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      </a:t>
            </a:r>
            <a:r>
              <a:rPr lang="fr-FR" sz="1600" dirty="0" smtClean="0">
                <a:solidFill>
                  <a:schemeClr val="tx1"/>
                </a:solidFill>
              </a:rPr>
              <a:t>  Jean </a:t>
            </a:r>
            <a:r>
              <a:rPr lang="fr-FR" sz="1600" dirty="0" err="1">
                <a:solidFill>
                  <a:schemeClr val="tx1"/>
                </a:solidFill>
              </a:rPr>
              <a:t>Canaguier</a:t>
            </a:r>
            <a:r>
              <a:rPr lang="fr-FR" sz="1600" dirty="0">
                <a:solidFill>
                  <a:schemeClr val="tx1"/>
                </a:solidFill>
              </a:rPr>
              <a:t>, directeur délégué à la formation professionnelle et technologique au lycée des métiers du bois à </a:t>
            </a:r>
            <a:r>
              <a:rPr lang="fr-FR" sz="1600" dirty="0" smtClean="0">
                <a:solidFill>
                  <a:schemeClr val="tx1"/>
                </a:solidFill>
              </a:rPr>
              <a:t>Mouchard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Clôture du séminaire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</a:t>
            </a:r>
            <a:r>
              <a:rPr lang="fr-FR" sz="1600" dirty="0">
                <a:solidFill>
                  <a:schemeClr val="tx1"/>
                </a:solidFill>
              </a:rPr>
              <a:t>David </a:t>
            </a:r>
            <a:r>
              <a:rPr lang="fr-FR" sz="1600" dirty="0" err="1">
                <a:solidFill>
                  <a:schemeClr val="tx1"/>
                </a:solidFill>
              </a:rPr>
              <a:t>Hélard</a:t>
            </a:r>
            <a:r>
              <a:rPr lang="fr-FR" sz="1600" dirty="0">
                <a:solidFill>
                  <a:schemeClr val="tx1"/>
                </a:solidFill>
              </a:rPr>
              <a:t>, inspecteur général de l’éducation nationale, groupe sciences et techniques industrielles</a:t>
            </a:r>
          </a:p>
          <a:p>
            <a:endParaRPr lang="fr-FR" dirty="0"/>
          </a:p>
          <a:p>
            <a:endParaRPr lang="fr-FR" b="1" dirty="0"/>
          </a:p>
          <a:p>
            <a:endParaRPr lang="fr-FR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28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Les </a:t>
            </a:r>
            <a:r>
              <a:rPr lang="fr-FR" sz="3200" dirty="0" smtClean="0">
                <a:solidFill>
                  <a:schemeClr val="tx1"/>
                </a:solidFill>
              </a:rPr>
              <a:t>ELEMENTS DE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sz="quarter" idx="13"/>
          </p:nvPr>
        </p:nvSpPr>
        <p:spPr>
          <a:xfrm>
            <a:off x="804863" y="1471083"/>
            <a:ext cx="758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du nombre de candidats aux BTS de la filière bois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07656" y="2127001"/>
            <a:ext cx="381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tendance haussière du nombre de  candidats depuis 2007</a:t>
            </a:r>
          </a:p>
          <a:p>
            <a:r>
              <a:rPr lang="fr-FR" dirty="0" smtClean="0"/>
              <a:t>Des taux de bacheliers professionnels en BTS de la filière bois très différents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628" y="2127001"/>
            <a:ext cx="4552098" cy="4517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6" y="3339547"/>
            <a:ext cx="3816848" cy="22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Les </a:t>
            </a:r>
            <a:r>
              <a:rPr lang="fr-FR" sz="3200" dirty="0" smtClean="0">
                <a:solidFill>
                  <a:schemeClr val="tx1"/>
                </a:solidFill>
              </a:rPr>
              <a:t>ELEMENTS DE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sz="quarter" idx="13"/>
          </p:nvPr>
        </p:nvSpPr>
        <p:spPr>
          <a:xfrm>
            <a:off x="804863" y="1471083"/>
            <a:ext cx="75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du nombre de candidats aux baccalauréats professionnels et BMA de la filière bois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33" y="2655735"/>
            <a:ext cx="5179737" cy="37351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32752" y="2684760"/>
            <a:ext cx="236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diminution de 6</a:t>
            </a:r>
            <a:r>
              <a:rPr lang="fr-FR" smtClean="0"/>
              <a:t>% du nombre de </a:t>
            </a:r>
            <a:r>
              <a:rPr lang="fr-FR" dirty="0" smtClean="0"/>
              <a:t>candidats entre 2014 et 2016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66560" y="3284925"/>
            <a:ext cx="6527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mtClean="0"/>
              <a:t>4914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23570" y="3381666"/>
            <a:ext cx="6527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4617</a:t>
            </a:r>
            <a:endParaRPr lang="fr-FR" dirty="0"/>
          </a:p>
        </p:txBody>
      </p:sp>
      <p:cxnSp>
        <p:nvCxnSpPr>
          <p:cNvPr id="14" name="Connecteur droit 13"/>
          <p:cNvCxnSpPr>
            <a:stCxn id="11" idx="2"/>
          </p:cNvCxnSpPr>
          <p:nvPr/>
        </p:nvCxnSpPr>
        <p:spPr>
          <a:xfrm flipH="1">
            <a:off x="7092931" y="3654257"/>
            <a:ext cx="1" cy="201807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8139585" y="3755160"/>
            <a:ext cx="1" cy="201807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11710" y="4209199"/>
            <a:ext cx="241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(-5,4% au national de 2014 à 2015 pour l’ensemble des baccalauréats professionnels de service et de production </a:t>
            </a:r>
            <a:r>
              <a:rPr lang="mr-IN" sz="1200" dirty="0" smtClean="0"/>
              <a:t>–</a:t>
            </a:r>
            <a:r>
              <a:rPr lang="fr-FR" sz="1200" dirty="0" smtClean="0"/>
              <a:t> source DEPP repères et références statistiques 2016)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27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004" y="2129730"/>
            <a:ext cx="5737532" cy="42611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Les </a:t>
            </a:r>
            <a:r>
              <a:rPr lang="fr-FR" sz="3200" dirty="0" smtClean="0">
                <a:solidFill>
                  <a:schemeClr val="tx1"/>
                </a:solidFill>
              </a:rPr>
              <a:t>ELEMENTS DE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sz="quarter" idx="13"/>
          </p:nvPr>
        </p:nvSpPr>
        <p:spPr>
          <a:xfrm>
            <a:off x="804863" y="1471083"/>
            <a:ext cx="758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du nombre de candidats en CAP de la filière bois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56873" y="2127001"/>
            <a:ext cx="236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diminution de 19% du nombre de candidats entre 2011 et 2016 dans les principaux diplômes de la filière bois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31965" y="3191328"/>
            <a:ext cx="7697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mtClean="0"/>
              <a:t>11529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463404" y="2721654"/>
            <a:ext cx="6527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9290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016847" y="2979665"/>
            <a:ext cx="1377" cy="220815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8789775" y="3109994"/>
            <a:ext cx="1" cy="201807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56873" y="4137135"/>
            <a:ext cx="241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(+0,2% au national de 2011 à 2015 pour l’ensemble des CAP de service et de production </a:t>
            </a:r>
            <a:r>
              <a:rPr lang="mr-IN" sz="1200" dirty="0" smtClean="0"/>
              <a:t>–</a:t>
            </a:r>
            <a:r>
              <a:rPr lang="fr-FR" sz="1200" dirty="0" smtClean="0"/>
              <a:t> source DEPP repères et références statistiques 2016)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43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5" y="1943369"/>
            <a:ext cx="5784815" cy="34772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ELEMENTS DE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Une filière de formation qui diplôme majoritairement au niveau V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44819" y="2665047"/>
            <a:ext cx="260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Le niveau V représente encore 56% des candidats à l’examen.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4819" y="43782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7%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44819" y="386889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37%</a:t>
            </a:r>
            <a:endParaRPr lang="fr-FR" b="1" dirty="0">
              <a:solidFill>
                <a:schemeClr val="accent6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5808076" y="2636471"/>
            <a:ext cx="1" cy="101697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808076" y="3725616"/>
            <a:ext cx="2" cy="6634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808076" y="4465538"/>
            <a:ext cx="0" cy="1611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ELEMENTS DE CONTEXTE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place de l’apprentissage dans la filière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45845" y="2382223"/>
            <a:ext cx="3568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La formation par apprentissage se concentre sur les diplômes de niveau V et sur les brevets professionnels (réglementairement uniquement proposés en FIAP et FC)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057030" y="2305878"/>
            <a:ext cx="7951" cy="163001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064981" y="5239910"/>
            <a:ext cx="7951" cy="983146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45844" y="5223234"/>
            <a:ext cx="3568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Les formations du secteur des arts appliqués ne sont proposées quasiment qu’en FISS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5" y="1757235"/>
            <a:ext cx="3635488" cy="47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Les </a:t>
            </a:r>
            <a:r>
              <a:rPr lang="fr-FR" sz="3200" dirty="0" smtClean="0">
                <a:solidFill>
                  <a:schemeClr val="tx1"/>
                </a:solidFill>
              </a:rPr>
              <a:t>ELEMENTS DE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sz="quarter" idx="13"/>
          </p:nvPr>
        </p:nvSpPr>
        <p:spPr>
          <a:xfrm>
            <a:off x="804863" y="1471083"/>
            <a:ext cx="75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forme d’incapacité à conserver les élèves au cours de la formation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22" y="2178969"/>
            <a:ext cx="3910717" cy="3162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21" y="5397583"/>
            <a:ext cx="3910717" cy="5738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459" y="2178969"/>
            <a:ext cx="3704440" cy="31623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459" y="5397583"/>
            <a:ext cx="3704440" cy="6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Les ELEMENTS DE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Des vases pas toujours communicants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7021"/>
              </p:ext>
            </p:extLst>
          </p:nvPr>
        </p:nvGraphicFramePr>
        <p:xfrm>
          <a:off x="4726301" y="1987825"/>
          <a:ext cx="4220704" cy="339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970658"/>
              </p:ext>
            </p:extLst>
          </p:nvPr>
        </p:nvGraphicFramePr>
        <p:xfrm>
          <a:off x="215900" y="1987825"/>
          <a:ext cx="4406899" cy="339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25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PISTES POUR AGIR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>
                <a:latin typeface="ParisineClair" charset="0"/>
              </a:rPr>
              <a:t>La nécessité d’adapter la formation aux besoins et motivations des élèves implique </a:t>
            </a:r>
            <a:r>
              <a:rPr lang="fr-FR" b="1" dirty="0">
                <a:latin typeface="ParisineClair" charset="0"/>
              </a:rPr>
              <a:t>de passer d’une logique de </a:t>
            </a:r>
            <a:r>
              <a:rPr lang="fr-FR" b="1" dirty="0" smtClean="0">
                <a:latin typeface="ParisineClair" charset="0"/>
              </a:rPr>
              <a:t>filière à </a:t>
            </a:r>
            <a:r>
              <a:rPr lang="fr-FR" b="1" dirty="0">
                <a:latin typeface="ParisineClair" charset="0"/>
              </a:rPr>
              <a:t>une logique de </a:t>
            </a:r>
            <a:r>
              <a:rPr lang="fr-FR" b="1" dirty="0" smtClean="0">
                <a:latin typeface="ParisineClair" charset="0"/>
              </a:rPr>
              <a:t>parcours.</a:t>
            </a:r>
          </a:p>
          <a:p>
            <a:endParaRPr lang="fr-FR" b="1" dirty="0">
              <a:latin typeface="ParisineClair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40553731"/>
              </p:ext>
            </p:extLst>
          </p:nvPr>
        </p:nvGraphicFramePr>
        <p:xfrm>
          <a:off x="593698" y="13333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814495" y="2903724"/>
            <a:ext cx="174750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Accompagner </a:t>
            </a:r>
            <a:r>
              <a:rPr lang="fr-FR" smtClean="0"/>
              <a:t>la construction du parcours avenir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04863" y="4348398"/>
            <a:ext cx="7795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ParisineClair" charset="0"/>
              </a:rPr>
              <a:t>Cette nécessité impose aux acteurs :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ParisineClair" charset="0"/>
              </a:rPr>
              <a:t>une bonne connaissance des compétences visées  dans les référentiels 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ParisineClair" charset="0"/>
              </a:rPr>
              <a:t>de </a:t>
            </a:r>
            <a:r>
              <a:rPr lang="fr-FR" b="1" dirty="0">
                <a:latin typeface="ParisineClair" charset="0"/>
              </a:rPr>
              <a:t>communiquer et </a:t>
            </a:r>
            <a:r>
              <a:rPr lang="fr-FR" b="1" dirty="0" smtClean="0">
                <a:latin typeface="ParisineClair" charset="0"/>
              </a:rPr>
              <a:t>d’interagir pour travailler en synergie. </a:t>
            </a:r>
            <a:r>
              <a:rPr lang="fr-FR" b="1" dirty="0">
                <a:latin typeface="ParisineClair" charset="0"/>
              </a:rPr>
              <a:t>Ces partenariats permettent alors de </a:t>
            </a:r>
            <a:r>
              <a:rPr lang="fr-FR" b="1" dirty="0" smtClean="0">
                <a:latin typeface="ParisineClair" charset="0"/>
              </a:rPr>
              <a:t>répondre </a:t>
            </a:r>
            <a:r>
              <a:rPr lang="fr-FR" b="1" dirty="0">
                <a:latin typeface="ParisineClair" charset="0"/>
              </a:rPr>
              <a:t>de </a:t>
            </a:r>
            <a:r>
              <a:rPr lang="fr-FR" b="1" dirty="0" smtClean="0">
                <a:latin typeface="ParisineClair" charset="0"/>
              </a:rPr>
              <a:t>manière adaptée </a:t>
            </a:r>
            <a:r>
              <a:rPr lang="fr-FR" b="1" dirty="0">
                <a:latin typeface="ParisineClair" charset="0"/>
              </a:rPr>
              <a:t>aux besoins des </a:t>
            </a:r>
            <a:r>
              <a:rPr lang="fr-FR" b="1" dirty="0" smtClean="0">
                <a:latin typeface="ParisineClair" charset="0"/>
              </a:rPr>
              <a:t>élèves </a:t>
            </a:r>
            <a:r>
              <a:rPr lang="fr-FR" b="1" dirty="0">
                <a:latin typeface="ParisineClair" charset="0"/>
              </a:rPr>
              <a:t>(</a:t>
            </a:r>
            <a:r>
              <a:rPr lang="fr-FR" b="1" dirty="0" err="1">
                <a:latin typeface="ParisineClair" charset="0"/>
              </a:rPr>
              <a:t>Berzin</a:t>
            </a:r>
            <a:r>
              <a:rPr lang="fr-FR" b="1" dirty="0">
                <a:latin typeface="ParisineClair" charset="0"/>
              </a:rPr>
              <a:t>, 2015 ; </a:t>
            </a:r>
            <a:r>
              <a:rPr lang="fr-FR" b="1" dirty="0" err="1">
                <a:latin typeface="ParisineClair" charset="0"/>
              </a:rPr>
              <a:t>Thouroude</a:t>
            </a:r>
            <a:r>
              <a:rPr lang="fr-FR" b="1" dirty="0">
                <a:latin typeface="ParisineClair" charset="0"/>
              </a:rPr>
              <a:t>, 2016) et </a:t>
            </a:r>
            <a:r>
              <a:rPr lang="fr-FR" b="1" dirty="0" smtClean="0">
                <a:latin typeface="ParisineClair" charset="0"/>
              </a:rPr>
              <a:t>préviennent </a:t>
            </a:r>
            <a:r>
              <a:rPr lang="fr-FR" b="1" dirty="0">
                <a:latin typeface="ParisineClair" charset="0"/>
              </a:rPr>
              <a:t>les possibles situations d’</a:t>
            </a:r>
            <a:r>
              <a:rPr lang="fr-FR" b="1" dirty="0" err="1">
                <a:latin typeface="ParisineClair" charset="0"/>
              </a:rPr>
              <a:t>épuisement</a:t>
            </a:r>
            <a:r>
              <a:rPr lang="fr-FR" b="1" dirty="0">
                <a:latin typeface="ParisineClair" charset="0"/>
              </a:rPr>
              <a:t> </a:t>
            </a:r>
            <a:r>
              <a:rPr lang="fr-FR" b="1" dirty="0" smtClean="0">
                <a:latin typeface="ParisineClair" charset="0"/>
              </a:rPr>
              <a:t>professionnel(</a:t>
            </a:r>
            <a:r>
              <a:rPr lang="fr-FR" b="1" dirty="0" err="1" smtClean="0">
                <a:latin typeface="ParisineClair" charset="0"/>
              </a:rPr>
              <a:t>Curchod</a:t>
            </a:r>
            <a:r>
              <a:rPr lang="fr-FR" b="1" dirty="0" smtClean="0">
                <a:latin typeface="ParisineClair" charset="0"/>
              </a:rPr>
              <a:t>-Ruedi </a:t>
            </a:r>
            <a:r>
              <a:rPr lang="fr-FR" b="1" i="1" dirty="0">
                <a:latin typeface="ParisineClair" charset="0"/>
              </a:rPr>
              <a:t>et al., </a:t>
            </a:r>
            <a:r>
              <a:rPr lang="fr-FR" b="1" dirty="0">
                <a:latin typeface="ParisineClair" charset="0"/>
              </a:rPr>
              <a:t>2013).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7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11853</TotalTime>
  <Words>918</Words>
  <Application>Microsoft Macintosh PowerPoint</Application>
  <PresentationFormat>Présentation à l'écran (4:3)</PresentationFormat>
  <Paragraphs>128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 Italic</vt:lpstr>
      <vt:lpstr>Calibri</vt:lpstr>
      <vt:lpstr>Mangal</vt:lpstr>
      <vt:lpstr>ParisineClair</vt:lpstr>
      <vt:lpstr>Arial</vt:lpstr>
      <vt:lpstr>pages de contenus</vt:lpstr>
      <vt:lpstr>page de presentation et de partie</vt:lpstr>
      <vt:lpstr>page de sous-partie</vt:lpstr>
      <vt:lpstr>Plan national de formation</vt:lpstr>
      <vt:lpstr>Les ELEMENTS DE CONTEXTE</vt:lpstr>
      <vt:lpstr>Les ELEMENTS DE CONTEXTE</vt:lpstr>
      <vt:lpstr>Les ELEMENTS DE CONTEXTE</vt:lpstr>
      <vt:lpstr>LES ELEMENTS DE CONTEXTE</vt:lpstr>
      <vt:lpstr>LES ELEMENTS DE CONTEXTE</vt:lpstr>
      <vt:lpstr>Les ELEMENTS DE CONTEXTE</vt:lpstr>
      <vt:lpstr>Les ELEMENTS DE CONTEXTE</vt:lpstr>
      <vt:lpstr>DEUX PISTES POUR AGIR</vt:lpstr>
      <vt:lpstr>DEUX PISTES POUR AGIR</vt:lpstr>
      <vt:lpstr>DEUX PISTES POUR AGIR</vt:lpstr>
      <vt:lpstr>UNE NECESSITE : FORMER LES ENSEIGNANTS</vt:lpstr>
      <vt:lpstr>PROGRAMME DU SEMINAIRE</vt:lpstr>
      <vt:lpstr>PROGRAMME DU SEMINAIRE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David HELARD</cp:lastModifiedBy>
  <cp:revision>235</cp:revision>
  <cp:lastPrinted>2015-02-04T16:19:06Z</cp:lastPrinted>
  <dcterms:created xsi:type="dcterms:W3CDTF">2015-02-04T10:43:31Z</dcterms:created>
  <dcterms:modified xsi:type="dcterms:W3CDTF">2017-04-03T07:20:28Z</dcterms:modified>
</cp:coreProperties>
</file>