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7"/>
  </p:notesMasterIdLst>
  <p:handoutMasterIdLst>
    <p:handoutMasterId r:id="rId18"/>
  </p:handoutMasterIdLst>
  <p:sldIdLst>
    <p:sldId id="256" r:id="rId2"/>
    <p:sldId id="257" r:id="rId3"/>
    <p:sldId id="457" r:id="rId4"/>
    <p:sldId id="436" r:id="rId5"/>
    <p:sldId id="453" r:id="rId6"/>
    <p:sldId id="456" r:id="rId7"/>
    <p:sldId id="444" r:id="rId8"/>
    <p:sldId id="446" r:id="rId9"/>
    <p:sldId id="447" r:id="rId10"/>
    <p:sldId id="449" r:id="rId11"/>
    <p:sldId id="450" r:id="rId12"/>
    <p:sldId id="459" r:id="rId13"/>
    <p:sldId id="452" r:id="rId14"/>
    <p:sldId id="454" r:id="rId15"/>
    <p:sldId id="273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336699"/>
    <a:srgbClr val="003366"/>
    <a:srgbClr val="033263"/>
    <a:srgbClr val="074770"/>
    <a:srgbClr val="064370"/>
    <a:srgbClr val="064E91"/>
    <a:srgbClr val="FFC40B"/>
    <a:srgbClr val="008080"/>
    <a:srgbClr val="004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Style moyen 1 - Accentuation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073A0DAA-6AF3-43AB-8588-CEC1D06C72B9}" styleName="Style moye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D5ABB26-0587-4C30-8999-92F81FD0307C}" styleName="Aucun style, aucune gri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892" autoAdjust="0"/>
    <p:restoredTop sz="50000" autoAdjust="0"/>
  </p:normalViewPr>
  <p:slideViewPr>
    <p:cSldViewPr snapToGrid="0" snapToObjects="1">
      <p:cViewPr varScale="1">
        <p:scale>
          <a:sx n="100" d="100"/>
          <a:sy n="100" d="100"/>
        </p:scale>
        <p:origin x="219" y="2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9" d="100"/>
        <a:sy n="89" d="100"/>
      </p:scale>
      <p:origin x="0" y="764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1F9F2E-0739-604D-A36C-A912005F805A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963DD46-3D98-594B-95E1-E62DC6C4CDC5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8737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F0F745B-3C59-B940-8B25-CDB714969F3B}" type="datetimeFigureOut">
              <a:rPr lang="fr-FR" smtClean="0"/>
              <a:t>22/03/2017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D840091-759D-C342-B57E-51E1F6BECBDA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7165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emf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282575" y="228599"/>
            <a:ext cx="4496936" cy="4213335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Rectangle 12"/>
          <p:cNvSpPr/>
          <p:nvPr userDrawn="1"/>
        </p:nvSpPr>
        <p:spPr>
          <a:xfrm>
            <a:off x="560891" y="536392"/>
            <a:ext cx="515133" cy="50443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4" name="Image 3" descr="Capture d’écran 2017-01-14 à 19.40.3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199" y="2377442"/>
            <a:ext cx="1801446" cy="2070734"/>
          </a:xfrm>
          <a:prstGeom prst="rect">
            <a:avLst/>
          </a:prstGeom>
        </p:spPr>
      </p:pic>
      <p:pic>
        <p:nvPicPr>
          <p:cNvPr id="9" name="Image 8" descr="Capture d’écran 2017-01-14 à 19.41.0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751" y="2377442"/>
            <a:ext cx="2057399" cy="2064493"/>
          </a:xfrm>
          <a:prstGeom prst="rect">
            <a:avLst/>
          </a:prstGeom>
        </p:spPr>
      </p:pic>
      <p:pic>
        <p:nvPicPr>
          <p:cNvPr id="12" name="Image 11" descr="Capture d’écran 2017-01-14 à 19.40.18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61200" y="228599"/>
            <a:ext cx="1808628" cy="2047243"/>
          </a:xfrm>
          <a:prstGeom prst="rect">
            <a:avLst/>
          </a:prstGeom>
        </p:spPr>
      </p:pic>
      <p:pic>
        <p:nvPicPr>
          <p:cNvPr id="14" name="Image 13" descr="Capture d’écran 2017-01-14 à 19.49.0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93750" y="228602"/>
            <a:ext cx="2053211" cy="2047241"/>
          </a:xfrm>
          <a:prstGeom prst="rect">
            <a:avLst/>
          </a:prstGeom>
        </p:spPr>
      </p:pic>
      <p:pic>
        <p:nvPicPr>
          <p:cNvPr id="15" name="Image 14" descr="Baseline 3MTPM Bleue.pdf"/>
          <p:cNvPicPr>
            <a:picLocks noChangeAspect="1"/>
          </p:cNvPicPr>
          <p:nvPr userDrawn="1"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37536" b="36827"/>
          <a:stretch/>
        </p:blipFill>
        <p:spPr>
          <a:xfrm>
            <a:off x="4518594" y="5905317"/>
            <a:ext cx="4344051" cy="558801"/>
          </a:xfrm>
          <a:prstGeom prst="rect">
            <a:avLst/>
          </a:prstGeom>
        </p:spPr>
      </p:pic>
      <p:sp>
        <p:nvSpPr>
          <p:cNvPr id="16" name="Date Placeholder 3"/>
          <p:cNvSpPr txBox="1">
            <a:spLocks/>
          </p:cNvSpPr>
          <p:nvPr userDrawn="1"/>
        </p:nvSpPr>
        <p:spPr>
          <a:xfrm>
            <a:off x="5283202" y="5532545"/>
            <a:ext cx="2261659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914400" rtl="0" eaLnBrk="1" latinLnBrk="0" hangingPunct="1">
              <a:defRPr sz="1800" b="1" kern="1200">
                <a:solidFill>
                  <a:srgbClr val="FF6600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800" dirty="0" smtClean="0">
                <a:solidFill>
                  <a:srgbClr val="F7901E"/>
                </a:solidFill>
              </a:rPr>
              <a:t>16 mars 2017</a:t>
            </a:r>
            <a:endParaRPr lang="en-US" sz="1800" dirty="0">
              <a:solidFill>
                <a:srgbClr val="F7901E"/>
              </a:solidFill>
            </a:endParaRPr>
          </a:p>
        </p:txBody>
      </p:sp>
      <p:sp>
        <p:nvSpPr>
          <p:cNvPr id="1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4518594" y="4695277"/>
            <a:ext cx="4348086" cy="90593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r-FR" sz="4000" dirty="0" smtClean="0">
                <a:solidFill>
                  <a:schemeClr val="accent5"/>
                </a:solidFill>
              </a:rPr>
              <a:t>PNF </a:t>
            </a:r>
            <a:r>
              <a:rPr lang="fr-FR" sz="4000" b="1" dirty="0" smtClean="0">
                <a:solidFill>
                  <a:schemeClr val="accent5"/>
                </a:solidFill>
              </a:rPr>
              <a:t>BTS MMCM</a:t>
            </a:r>
            <a:endParaRPr lang="fr-FR" sz="4000" b="1" dirty="0">
              <a:solidFill>
                <a:schemeClr val="accent5"/>
              </a:solidFill>
            </a:endParaRPr>
          </a:p>
        </p:txBody>
      </p:sp>
      <p:pic>
        <p:nvPicPr>
          <p:cNvPr id="18" name="Image 17" descr="logos Cisma DLR Seimat alignés serrés.png"/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16" y="6129843"/>
            <a:ext cx="3137058" cy="499623"/>
          </a:xfrm>
          <a:prstGeom prst="rect">
            <a:avLst/>
          </a:prstGeom>
        </p:spPr>
      </p:pic>
      <p:sp>
        <p:nvSpPr>
          <p:cNvPr id="6" name="Titre 5"/>
          <p:cNvSpPr>
            <a:spLocks noGrp="1"/>
          </p:cNvSpPr>
          <p:nvPr>
            <p:ph type="title"/>
          </p:nvPr>
        </p:nvSpPr>
        <p:spPr>
          <a:xfrm>
            <a:off x="393887" y="460451"/>
            <a:ext cx="3505621" cy="3101456"/>
          </a:xfrm>
        </p:spPr>
        <p:txBody>
          <a:bodyPr/>
          <a:lstStyle/>
          <a:p>
            <a:r>
              <a:rPr lang="fr-FR" smtClean="0"/>
              <a:t>Cliquez et modifiez le titre</a:t>
            </a:r>
            <a:endParaRPr lang="fr-FR"/>
          </a:p>
        </p:txBody>
      </p:sp>
      <p:pic>
        <p:nvPicPr>
          <p:cNvPr id="10" name="Image 9"/>
          <p:cNvPicPr>
            <a:picLocks noChangeAspect="1"/>
          </p:cNvPicPr>
          <p:nvPr userDrawn="1"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14216" y="5131047"/>
            <a:ext cx="1838042" cy="83104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5192" y="1088067"/>
            <a:ext cx="7556313" cy="3860435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e de titre avec 2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>
                <a:solidFill>
                  <a:srgbClr val="074770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601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dirty="0"/>
          </a:p>
        </p:txBody>
      </p:sp>
      <p:sp>
        <p:nvSpPr>
          <p:cNvPr id="7" name="Rectangle 6"/>
          <p:cNvSpPr/>
          <p:nvPr/>
        </p:nvSpPr>
        <p:spPr>
          <a:xfrm>
            <a:off x="282576" y="228600"/>
            <a:ext cx="4235450" cy="4187952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FFC4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6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fr-FR" dirty="0" smtClean="0"/>
              <a:t>Cliquez pour modifier les styles du texte du masque</a:t>
            </a:r>
          </a:p>
        </p:txBody>
      </p:sp>
      <p:sp>
        <p:nvSpPr>
          <p:cNvPr id="17" name="Rectangle 16"/>
          <p:cNvSpPr/>
          <p:nvPr userDrawn="1"/>
        </p:nvSpPr>
        <p:spPr>
          <a:xfrm>
            <a:off x="466307" y="418646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8" y="262468"/>
            <a:ext cx="8200930" cy="554566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285751" y="228602"/>
            <a:ext cx="212725" cy="5579533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pic>
        <p:nvPicPr>
          <p:cNvPr id="8" name="Image 7" descr="Capture d’écran 2017-01-14 à 19.46.35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33" y="629179"/>
            <a:ext cx="1449746" cy="1437407"/>
          </a:xfrm>
          <a:prstGeom prst="rect">
            <a:avLst/>
          </a:prstGeom>
        </p:spPr>
      </p:pic>
      <p:pic>
        <p:nvPicPr>
          <p:cNvPr id="11" name="Image 10" descr="Capture d’écran 2017-01-14 à 21.39.02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413" y="629179"/>
            <a:ext cx="1456074" cy="1437407"/>
          </a:xfrm>
          <a:prstGeom prst="rect">
            <a:avLst/>
          </a:prstGeom>
        </p:spPr>
      </p:pic>
      <p:pic>
        <p:nvPicPr>
          <p:cNvPr id="12" name="Image 11" descr="Capture d’écran 2017-01-14 à 19.41.08.png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40" y="620183"/>
            <a:ext cx="1441450" cy="1446403"/>
          </a:xfrm>
          <a:prstGeom prst="rect">
            <a:avLst/>
          </a:prstGeom>
        </p:spPr>
      </p:pic>
      <p:pic>
        <p:nvPicPr>
          <p:cNvPr id="13" name="Image 12" descr="Capture d’écran 2017-01-14 à 21.39.33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348" y="620183"/>
            <a:ext cx="1462406" cy="14374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70009" y="1273581"/>
            <a:ext cx="3657600" cy="38899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0126" y="1273581"/>
            <a:ext cx="3657600" cy="388990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sp>
        <p:nvSpPr>
          <p:cNvPr id="9" name="Rectangle 8"/>
          <p:cNvSpPr/>
          <p:nvPr userDrawn="1"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14" name="Rectangle 13"/>
          <p:cNvSpPr/>
          <p:nvPr userDrawn="1"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5" name="Rectangle 14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40B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8210551" y="282574"/>
            <a:ext cx="642097" cy="42980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701862" y="140533"/>
            <a:ext cx="7556313" cy="568529"/>
          </a:xfrm>
        </p:spPr>
        <p:txBody>
          <a:bodyPr/>
          <a:lstStyle/>
          <a:p>
            <a:r>
              <a:rPr lang="fr-FR" dirty="0" smtClean="0"/>
              <a:t>Cliquez et modifiez le titre</a:t>
            </a:r>
            <a:endParaRPr dirty="0"/>
          </a:p>
        </p:txBody>
      </p:sp>
      <p:sp>
        <p:nvSpPr>
          <p:cNvPr id="10" name="Rectangle 9"/>
          <p:cNvSpPr/>
          <p:nvPr userDrawn="1"/>
        </p:nvSpPr>
        <p:spPr>
          <a:xfrm>
            <a:off x="8068235" y="282574"/>
            <a:ext cx="81802" cy="429807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1" name="Rectangle 10"/>
          <p:cNvSpPr/>
          <p:nvPr userDrawn="1"/>
        </p:nvSpPr>
        <p:spPr>
          <a:xfrm>
            <a:off x="190417" y="282574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C40B"/>
                </a:solidFill>
              </a:defRPr>
            </a:lvl1pPr>
          </a:lstStyle>
          <a:p>
            <a:fld id="{162F1D00-BD13-4404-86B0-79703945A0A7}" type="slidenum">
              <a:rPr lang="en-US" smtClean="0"/>
              <a:pPr/>
              <a:t>‹N°›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u-dessus de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6" y="4424082"/>
            <a:ext cx="6149789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Faire glisser l'image vers l'espace réservé ou cliquer sur l'icône pour l'ajouter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6" y="5257801"/>
            <a:ext cx="6149789" cy="736601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6"/>
            <a:ext cx="554038" cy="365125"/>
          </a:xfrm>
          <a:prstGeom prst="rect">
            <a:avLst/>
          </a:prstGeom>
        </p:spPr>
        <p:txBody>
          <a:bodyPr/>
          <a:lstStyle/>
          <a:p>
            <a:fld id="{162F1D00-BD13-4404-86B0-79703945A0A7}" type="slidenum">
              <a:rPr lang="en-US" smtClean="0"/>
              <a:t>‹N°›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12" name="Rectangle 11"/>
          <p:cNvSpPr/>
          <p:nvPr userDrawn="1"/>
        </p:nvSpPr>
        <p:spPr>
          <a:xfrm>
            <a:off x="201707" y="4687808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10" name="Image 9" descr="Capture d’écran 2017-01-14 à 19.38.50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98" y="2592666"/>
            <a:ext cx="1701800" cy="1611037"/>
          </a:xfrm>
          <a:prstGeom prst="rect">
            <a:avLst/>
          </a:prstGeom>
        </p:spPr>
      </p:pic>
      <p:pic>
        <p:nvPicPr>
          <p:cNvPr id="11" name="Image 10" descr="Capture d’écran 2017-01-14 à 19.39.1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61721" y="514533"/>
            <a:ext cx="1742010" cy="1500532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6" y="228602"/>
            <a:ext cx="3451225" cy="5799667"/>
          </a:xfrm>
          <a:prstGeom prst="rect">
            <a:avLst/>
          </a:prstGeom>
          <a:solidFill>
            <a:srgbClr val="0747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sz="180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fr-FR" smtClean="0"/>
              <a:t>Cliquez et modifiez le titre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6" y="273052"/>
            <a:ext cx="4597399" cy="550121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0556" y="3733801"/>
            <a:ext cx="3255802" cy="2040466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dirty="0" smtClean="0"/>
              <a:t>Cliquez pour modifier les styles du texte du masque</a:t>
            </a:r>
          </a:p>
        </p:txBody>
      </p:sp>
      <p:sp>
        <p:nvSpPr>
          <p:cNvPr id="11" name="Rectangle 10"/>
          <p:cNvSpPr/>
          <p:nvPr userDrawn="1"/>
        </p:nvSpPr>
        <p:spPr>
          <a:xfrm>
            <a:off x="466307" y="401005"/>
            <a:ext cx="359185" cy="365125"/>
          </a:xfrm>
          <a:prstGeom prst="rect">
            <a:avLst/>
          </a:prstGeom>
          <a:solidFill>
            <a:srgbClr val="FF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5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fr-FR" smtClean="0"/>
              <a:t>Cliquez et modifiez le titre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5" y="1981202"/>
            <a:ext cx="7556313" cy="3860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Cliquez pour modifier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dirty="0"/>
          </a:p>
        </p:txBody>
      </p:sp>
      <p:pic>
        <p:nvPicPr>
          <p:cNvPr id="8" name="Image 7" descr="Capture d’écran 2017-01-14 à 19.25.13.png"/>
          <p:cNvPicPr>
            <a:picLocks noChangeAspect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2666" y="6303858"/>
            <a:ext cx="2929467" cy="574942"/>
          </a:xfrm>
          <a:prstGeom prst="rect">
            <a:avLst/>
          </a:prstGeom>
        </p:spPr>
      </p:pic>
      <p:pic>
        <p:nvPicPr>
          <p:cNvPr id="9" name="Image 8" descr="Capture d’écran 2017-01-14 à 19.25.32.png"/>
          <p:cNvPicPr>
            <a:picLocks noChangeAspect="1"/>
          </p:cNvPicPr>
          <p:nvPr userDrawn="1"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32133" y="6292637"/>
            <a:ext cx="1811867" cy="603097"/>
          </a:xfrm>
          <a:prstGeom prst="rect">
            <a:avLst/>
          </a:prstGeom>
        </p:spPr>
      </p:pic>
      <p:pic>
        <p:nvPicPr>
          <p:cNvPr id="11" name="Image 10" descr="Capture d’écran 2017-01-14 à 19.25.51.png"/>
          <p:cNvPicPr>
            <a:picLocks noChangeAspect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03859"/>
            <a:ext cx="1964286" cy="591875"/>
          </a:xfrm>
          <a:prstGeom prst="rect">
            <a:avLst/>
          </a:prstGeom>
        </p:spPr>
      </p:pic>
      <p:pic>
        <p:nvPicPr>
          <p:cNvPr id="10" name="Image 9" descr="Capture d’écran 2017-01-14 à 19.26.08.png"/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73289" y="6303858"/>
            <a:ext cx="2629377" cy="591874"/>
          </a:xfrm>
          <a:prstGeom prst="rect">
            <a:avLst/>
          </a:prstGeom>
        </p:spPr>
      </p:pic>
      <p:sp>
        <p:nvSpPr>
          <p:cNvPr id="12" name="ZoneTexte 11"/>
          <p:cNvSpPr txBox="1"/>
          <p:nvPr userDrawn="1"/>
        </p:nvSpPr>
        <p:spPr>
          <a:xfrm>
            <a:off x="5877587" y="5996081"/>
            <a:ext cx="326641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fr-FR" sz="1400" b="1" dirty="0" smtClean="0">
                <a:solidFill>
                  <a:srgbClr val="336699"/>
                </a:solidFill>
              </a:rPr>
              <a:t>PNF BTS</a:t>
            </a:r>
            <a:r>
              <a:rPr lang="fr-FR" sz="1400" b="1" baseline="0" dirty="0" smtClean="0">
                <a:solidFill>
                  <a:srgbClr val="336699"/>
                </a:solidFill>
              </a:rPr>
              <a:t> MMCM </a:t>
            </a:r>
            <a:r>
              <a:rPr lang="fr-FR" sz="1400" b="1" baseline="0" smtClean="0">
                <a:solidFill>
                  <a:srgbClr val="336699"/>
                </a:solidFill>
              </a:rPr>
              <a:t>– 16 mars 2017</a:t>
            </a:r>
            <a:endParaRPr lang="fr-FR" sz="1400" b="1" dirty="0">
              <a:solidFill>
                <a:srgbClr val="336699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4" r:id="rId3"/>
    <p:sldLayoutId id="2147483665" r:id="rId4"/>
    <p:sldLayoutId id="2147483666" r:id="rId5"/>
    <p:sldLayoutId id="2147483671" r:id="rId6"/>
    <p:sldLayoutId id="2147483675" r:id="rId7"/>
    <p:sldLayoutId id="2147483673" r:id="rId8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rgbClr val="074770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rgbClr val="074770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rgbClr val="FF000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rgbClr val="FF660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rgbClr val="FFC40B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rgbClr val="074770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ous-titre 2"/>
          <p:cNvSpPr>
            <a:spLocks noGrp="1"/>
          </p:cNvSpPr>
          <p:nvPr>
            <p:ph type="subTitle" idx="1"/>
          </p:nvPr>
        </p:nvSpPr>
        <p:spPr>
          <a:xfrm>
            <a:off x="4518594" y="4695277"/>
            <a:ext cx="4348086" cy="905932"/>
          </a:xfrm>
        </p:spPr>
        <p:txBody>
          <a:bodyPr>
            <a:noAutofit/>
          </a:bodyPr>
          <a:lstStyle>
            <a:lvl1pPr marL="0" indent="0">
              <a:buFontTx/>
              <a:buNone/>
              <a:defRPr/>
            </a:lvl1pPr>
          </a:lstStyle>
          <a:p>
            <a:r>
              <a:rPr lang="fr-FR" sz="4000" dirty="0" smtClean="0">
                <a:solidFill>
                  <a:schemeClr val="accent5"/>
                </a:solidFill>
              </a:rPr>
              <a:t>PNF </a:t>
            </a:r>
            <a:r>
              <a:rPr lang="fr-FR" sz="4000" b="1" dirty="0" smtClean="0">
                <a:solidFill>
                  <a:schemeClr val="accent5"/>
                </a:solidFill>
              </a:rPr>
              <a:t>BTS MMCM</a:t>
            </a:r>
            <a:endParaRPr lang="fr-FR" sz="4000" b="1" dirty="0">
              <a:solidFill>
                <a:schemeClr val="accent5"/>
              </a:solidFill>
            </a:endParaRPr>
          </a:p>
        </p:txBody>
      </p:sp>
      <p:sp>
        <p:nvSpPr>
          <p:cNvPr id="16" name="Sous-titre 2"/>
          <p:cNvSpPr txBox="1">
            <a:spLocks/>
          </p:cNvSpPr>
          <p:nvPr/>
        </p:nvSpPr>
        <p:spPr>
          <a:xfrm>
            <a:off x="475989" y="1139867"/>
            <a:ext cx="3870544" cy="232984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rgbClr val="074770"/>
              </a:buClr>
              <a:buSzPct val="75000"/>
              <a:buFontTx/>
              <a:buNone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spcBef>
                <a:spcPts val="600"/>
              </a:spcBef>
              <a:buClr>
                <a:srgbClr val="FF0000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spcBef>
                <a:spcPts val="600"/>
              </a:spcBef>
              <a:buClr>
                <a:srgbClr val="FF6600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spcBef>
                <a:spcPts val="600"/>
              </a:spcBef>
              <a:buClr>
                <a:srgbClr val="FFC40B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spcBef>
                <a:spcPts val="600"/>
              </a:spcBef>
              <a:buClr>
                <a:srgbClr val="074770"/>
              </a:buClr>
              <a:buSzPct val="75000"/>
              <a:buFont typeface="Wingdings" pitchFamily="2" charset="2"/>
              <a:buChar char="n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77950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603375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1830388" indent="-228600" algn="l" defTabSz="914400" rtl="0" eaLnBrk="1" latinLnBrk="0" hangingPunct="1">
              <a:spcBef>
                <a:spcPct val="20000"/>
              </a:spcBef>
              <a:buClr>
                <a:schemeClr val="accent1">
                  <a:lumMod val="60000"/>
                  <a:lumOff val="40000"/>
                </a:schemeClr>
              </a:buClr>
              <a:buSzPct val="75000"/>
              <a:buFont typeface="Wingdings" pitchFamily="2" charset="2"/>
              <a:buChar char=""/>
              <a:defRPr lang="en-US" sz="1800" kern="1200" baseline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0574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"/>
              <a:defRPr lang="en-US" sz="1800" kern="1200" baseline="0" dirty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FR" sz="3600" dirty="0" smtClean="0">
                <a:solidFill>
                  <a:srgbClr val="FF6600"/>
                </a:solidFill>
              </a:rPr>
              <a:t>Mathématiques </a:t>
            </a:r>
            <a:r>
              <a:rPr lang="fr-FR" sz="3600" dirty="0">
                <a:solidFill>
                  <a:srgbClr val="FF6600"/>
                </a:solidFill>
              </a:rPr>
              <a:t>&amp; enseignement </a:t>
            </a:r>
            <a:r>
              <a:rPr lang="fr-FR" sz="3600" dirty="0" smtClean="0">
                <a:solidFill>
                  <a:srgbClr val="FF6600"/>
                </a:solidFill>
              </a:rPr>
              <a:t>professionnel en </a:t>
            </a:r>
            <a:r>
              <a:rPr lang="fr-FR" sz="3600" dirty="0" err="1" smtClean="0">
                <a:solidFill>
                  <a:srgbClr val="FF6600"/>
                </a:solidFill>
              </a:rPr>
              <a:t>co</a:t>
            </a:r>
            <a:r>
              <a:rPr lang="fr-FR" sz="3600" dirty="0" smtClean="0">
                <a:solidFill>
                  <a:srgbClr val="FF6600"/>
                </a:solidFill>
              </a:rPr>
              <a:t>-intervention</a:t>
            </a:r>
            <a:endParaRPr lang="fr-FR" sz="3600" b="1" dirty="0">
              <a:solidFill>
                <a:srgbClr val="FF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5642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FF6600"/>
                </a:solidFill>
              </a:rPr>
              <a:t>Mathématiques </a:t>
            </a:r>
            <a:r>
              <a:rPr lang="fr-FR" sz="2800" dirty="0">
                <a:solidFill>
                  <a:srgbClr val="FF6600"/>
                </a:solidFill>
              </a:rPr>
              <a:t>et EP en </a:t>
            </a:r>
            <a:r>
              <a:rPr lang="fr-FR" sz="2800" dirty="0" err="1">
                <a:solidFill>
                  <a:srgbClr val="FF6600"/>
                </a:solidFill>
              </a:rPr>
              <a:t>co</a:t>
            </a:r>
            <a:r>
              <a:rPr lang="fr-FR" sz="2800" dirty="0">
                <a:solidFill>
                  <a:srgbClr val="FF6600"/>
                </a:solidFill>
              </a:rPr>
              <a:t>-intervention</a:t>
            </a:r>
            <a:r>
              <a:rPr lang="fr-FR" dirty="0">
                <a:solidFill>
                  <a:srgbClr val="FF6600"/>
                </a:solidFill>
              </a:rPr>
              <a:t/>
            </a:r>
            <a:br>
              <a:rPr lang="fr-FR" dirty="0">
                <a:solidFill>
                  <a:srgbClr val="FF6600"/>
                </a:solidFill>
              </a:rPr>
            </a:b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563290" y="709062"/>
            <a:ext cx="4241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D</a:t>
            </a:r>
            <a:r>
              <a:rPr lang="fr-FR" sz="2000" dirty="0">
                <a:solidFill>
                  <a:srgbClr val="074770"/>
                </a:solidFill>
                <a:ea typeface="+mj-ea"/>
                <a:cs typeface="+mj-cs"/>
              </a:rPr>
              <a:t>É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ROULEMENT 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d’une 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S</a:t>
            </a:r>
            <a:r>
              <a:rPr lang="fr-FR" sz="2000" dirty="0">
                <a:solidFill>
                  <a:srgbClr val="074770"/>
                </a:solidFill>
                <a:ea typeface="+mj-ea"/>
                <a:cs typeface="+mj-cs"/>
              </a:rPr>
              <a:t>É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QUENCE</a:t>
            </a:r>
            <a:endParaRPr lang="fr-FR" sz="2000" dirty="0">
              <a:solidFill>
                <a:srgbClr val="074770"/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435481" y="2407756"/>
            <a:ext cx="35065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Parmi les hypothèses retenues :</a:t>
            </a:r>
            <a:endParaRPr lang="fr-FR" dirty="0"/>
          </a:p>
          <a:p>
            <a:r>
              <a:rPr lang="fr-FR" i="1" dirty="0" smtClean="0"/>
              <a:t>- Force </a:t>
            </a:r>
            <a:r>
              <a:rPr lang="fr-FR" i="1" dirty="0"/>
              <a:t>des rondelles </a:t>
            </a:r>
            <a:r>
              <a:rPr lang="fr-FR" i="1" dirty="0" smtClean="0"/>
              <a:t>ressort Belleville </a:t>
            </a:r>
            <a:r>
              <a:rPr lang="fr-FR" i="1" dirty="0"/>
              <a:t>trop faible </a:t>
            </a:r>
            <a:r>
              <a:rPr lang="fr-FR" i="1" dirty="0" smtClean="0"/>
              <a:t>et/ou la </a:t>
            </a:r>
            <a:r>
              <a:rPr lang="fr-FR" i="1" dirty="0"/>
              <a:t>garde </a:t>
            </a:r>
            <a:r>
              <a:rPr lang="fr-FR" i="1" dirty="0" smtClean="0"/>
              <a:t>« G » trop importante</a:t>
            </a:r>
            <a:endParaRPr lang="fr-FR" i="1" dirty="0"/>
          </a:p>
        </p:txBody>
      </p:sp>
      <p:sp>
        <p:nvSpPr>
          <p:cNvPr id="15" name="Flèche vers le bas 14"/>
          <p:cNvSpPr/>
          <p:nvPr/>
        </p:nvSpPr>
        <p:spPr>
          <a:xfrm>
            <a:off x="1954296" y="3710940"/>
            <a:ext cx="212272" cy="4486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29260" y="2320767"/>
            <a:ext cx="279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700"/>
          <a:stretch/>
        </p:blipFill>
        <p:spPr bwMode="auto">
          <a:xfrm>
            <a:off x="4419600" y="1101280"/>
            <a:ext cx="4033637" cy="3193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Ellipse 5"/>
          <p:cNvSpPr/>
          <p:nvPr/>
        </p:nvSpPr>
        <p:spPr>
          <a:xfrm>
            <a:off x="7511567" y="1627323"/>
            <a:ext cx="620487" cy="1560865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Ellipse 20"/>
          <p:cNvSpPr/>
          <p:nvPr/>
        </p:nvSpPr>
        <p:spPr>
          <a:xfrm>
            <a:off x="6716486" y="2806014"/>
            <a:ext cx="482117" cy="1314436"/>
          </a:xfrm>
          <a:prstGeom prst="ellipse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435482" y="4204944"/>
            <a:ext cx="304604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Comment varie la force exercée par les rondelles en fonction de leur déflexion ?</a:t>
            </a:r>
            <a:endParaRPr lang="fr-FR" dirty="0"/>
          </a:p>
        </p:txBody>
      </p:sp>
      <p:sp>
        <p:nvSpPr>
          <p:cNvPr id="5" name="ZoneTexte 4"/>
          <p:cNvSpPr txBox="1"/>
          <p:nvPr/>
        </p:nvSpPr>
        <p:spPr>
          <a:xfrm>
            <a:off x="6229558" y="4474324"/>
            <a:ext cx="23227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Rondelles ressort Belleville</a:t>
            </a:r>
            <a:endParaRPr lang="fr-FR" dirty="0"/>
          </a:p>
        </p:txBody>
      </p:sp>
      <p:sp>
        <p:nvSpPr>
          <p:cNvPr id="8" name="Rectangle 7"/>
          <p:cNvSpPr/>
          <p:nvPr/>
        </p:nvSpPr>
        <p:spPr>
          <a:xfrm>
            <a:off x="4694464" y="3559628"/>
            <a:ext cx="1632857" cy="754521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r-FR" dirty="0" smtClean="0">
                <a:solidFill>
                  <a:schemeClr val="tx1"/>
                </a:solidFill>
              </a:rPr>
              <a:t>Garde G</a:t>
            </a:r>
            <a:r>
              <a:rPr lang="fr-FR" dirty="0" smtClean="0"/>
              <a:t>G</a:t>
            </a:r>
            <a:endParaRPr lang="fr-FR" dirty="0"/>
          </a:p>
        </p:txBody>
      </p:sp>
      <p:cxnSp>
        <p:nvCxnSpPr>
          <p:cNvPr id="11" name="Connecteur droit avec flèche 10"/>
          <p:cNvCxnSpPr>
            <a:endCxn id="21" idx="3"/>
          </p:cNvCxnSpPr>
          <p:nvPr/>
        </p:nvCxnSpPr>
        <p:spPr>
          <a:xfrm>
            <a:off x="5932714" y="3927955"/>
            <a:ext cx="854376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avec flèche 21"/>
          <p:cNvCxnSpPr>
            <a:endCxn id="6" idx="4"/>
          </p:cNvCxnSpPr>
          <p:nvPr/>
        </p:nvCxnSpPr>
        <p:spPr>
          <a:xfrm flipV="1">
            <a:off x="7614557" y="3188188"/>
            <a:ext cx="207254" cy="125013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0" name="Image 9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585" b="14142"/>
          <a:stretch/>
        </p:blipFill>
        <p:spPr>
          <a:xfrm>
            <a:off x="3627120" y="4438323"/>
            <a:ext cx="2537460" cy="1394460"/>
          </a:xfrm>
          <a:prstGeom prst="rect">
            <a:avLst/>
          </a:prstGeom>
        </p:spPr>
      </p:pic>
      <p:cxnSp>
        <p:nvCxnSpPr>
          <p:cNvPr id="16" name="Connecteur droit avec flèche 15"/>
          <p:cNvCxnSpPr/>
          <p:nvPr/>
        </p:nvCxnSpPr>
        <p:spPr>
          <a:xfrm flipH="1">
            <a:off x="6229558" y="5135553"/>
            <a:ext cx="557532" cy="20301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ZoneTexte 11"/>
          <p:cNvSpPr txBox="1"/>
          <p:nvPr/>
        </p:nvSpPr>
        <p:spPr>
          <a:xfrm>
            <a:off x="525190" y="1355668"/>
            <a:ext cx="35972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Causes </a:t>
            </a:r>
            <a:r>
              <a:rPr lang="fr-FR" dirty="0"/>
              <a:t>de </a:t>
            </a:r>
            <a:r>
              <a:rPr lang="fr-FR" dirty="0" smtClean="0"/>
              <a:t>dysfonctionnement… </a:t>
            </a:r>
            <a:endParaRPr lang="fr-FR" dirty="0"/>
          </a:p>
        </p:txBody>
      </p:sp>
      <p:sp>
        <p:nvSpPr>
          <p:cNvPr id="18" name="Flèche vers le bas 17"/>
          <p:cNvSpPr/>
          <p:nvPr/>
        </p:nvSpPr>
        <p:spPr>
          <a:xfrm>
            <a:off x="1954296" y="1898607"/>
            <a:ext cx="212272" cy="448675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0323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FF6600"/>
                </a:solidFill>
              </a:rPr>
              <a:t>Mathématiques </a:t>
            </a:r>
            <a:r>
              <a:rPr lang="fr-FR" sz="2800" dirty="0">
                <a:solidFill>
                  <a:srgbClr val="FF6600"/>
                </a:solidFill>
              </a:rPr>
              <a:t>et EP en </a:t>
            </a:r>
            <a:r>
              <a:rPr lang="fr-FR" sz="2800" dirty="0" err="1">
                <a:solidFill>
                  <a:srgbClr val="FF6600"/>
                </a:solidFill>
              </a:rPr>
              <a:t>co</a:t>
            </a:r>
            <a:r>
              <a:rPr lang="fr-FR" sz="2800" dirty="0">
                <a:solidFill>
                  <a:srgbClr val="FF6600"/>
                </a:solidFill>
              </a:rPr>
              <a:t>-intervention</a:t>
            </a:r>
            <a:r>
              <a:rPr lang="fr-FR" dirty="0">
                <a:solidFill>
                  <a:srgbClr val="FF6600"/>
                </a:solidFill>
              </a:rPr>
              <a:t/>
            </a:r>
            <a:br>
              <a:rPr lang="fr-FR" dirty="0">
                <a:solidFill>
                  <a:srgbClr val="FF6600"/>
                </a:solidFill>
              </a:rPr>
            </a:b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563290" y="706904"/>
            <a:ext cx="4241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D</a:t>
            </a:r>
            <a:r>
              <a:rPr lang="fr-FR" sz="2000" dirty="0">
                <a:solidFill>
                  <a:srgbClr val="074770"/>
                </a:solidFill>
                <a:ea typeface="+mj-ea"/>
                <a:cs typeface="+mj-cs"/>
              </a:rPr>
              <a:t>É</a:t>
            </a:r>
            <a:r>
              <a:rPr lang="fr-FR" sz="2000" dirty="0">
                <a:solidFill>
                  <a:srgbClr val="074770"/>
                </a:solidFill>
                <a:ea typeface="+mj-ea"/>
                <a:cs typeface="+mj-cs"/>
              </a:rPr>
              <a:t>R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OULEMENT 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d’une 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S</a:t>
            </a:r>
            <a:r>
              <a:rPr lang="fr-FR" sz="2000" dirty="0">
                <a:solidFill>
                  <a:srgbClr val="074770"/>
                </a:solidFill>
                <a:ea typeface="+mj-ea"/>
                <a:cs typeface="+mj-cs"/>
              </a:rPr>
              <a:t>É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QUENCE</a:t>
            </a:r>
            <a:endParaRPr lang="fr-FR" sz="2000" dirty="0">
              <a:solidFill>
                <a:srgbClr val="074770"/>
              </a:solidFill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29260" y="2320767"/>
            <a:ext cx="279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953361" y="3205147"/>
            <a:ext cx="288634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Mesure de la force exercée par les rondelles ressort en fonction de leur déflexion</a:t>
            </a:r>
            <a:endParaRPr lang="fr-FR" sz="1600" i="1" dirty="0"/>
          </a:p>
        </p:txBody>
      </p:sp>
      <p:grpSp>
        <p:nvGrpSpPr>
          <p:cNvPr id="29" name="Groupe 28"/>
          <p:cNvGrpSpPr/>
          <p:nvPr/>
        </p:nvGrpSpPr>
        <p:grpSpPr>
          <a:xfrm>
            <a:off x="4498755" y="1404673"/>
            <a:ext cx="3366373" cy="1482089"/>
            <a:chOff x="5224462" y="1257420"/>
            <a:chExt cx="3508058" cy="1666755"/>
          </a:xfrm>
        </p:grpSpPr>
        <p:pic>
          <p:nvPicPr>
            <p:cNvPr id="10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8356"/>
            <a:stretch/>
          </p:blipFill>
          <p:spPr bwMode="auto">
            <a:xfrm>
              <a:off x="5295871" y="1617561"/>
              <a:ext cx="3271868" cy="1072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2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2739" r="7831" b="28710"/>
            <a:stretch/>
          </p:blipFill>
          <p:spPr bwMode="auto">
            <a:xfrm rot="10800000">
              <a:off x="5224462" y="2403448"/>
              <a:ext cx="3290646" cy="520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3" name="Connecteur droit 12"/>
            <p:cNvCxnSpPr/>
            <p:nvPr/>
          </p:nvCxnSpPr>
          <p:spPr>
            <a:xfrm>
              <a:off x="5224462" y="2905125"/>
              <a:ext cx="3508058" cy="0"/>
            </a:xfrm>
            <a:prstGeom prst="line">
              <a:avLst/>
            </a:prstGeom>
            <a:ln w="444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Flèche vers le bas 13"/>
            <p:cNvSpPr/>
            <p:nvPr/>
          </p:nvSpPr>
          <p:spPr>
            <a:xfrm>
              <a:off x="6818549" y="1257420"/>
              <a:ext cx="178739" cy="597398"/>
            </a:xfrm>
            <a:prstGeom prst="downArrow">
              <a:avLst/>
            </a:prstGeom>
            <a:solidFill>
              <a:srgbClr val="C0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FR"/>
            </a:p>
          </p:txBody>
        </p:sp>
        <p:cxnSp>
          <p:nvCxnSpPr>
            <p:cNvPr id="20" name="Connecteur droit 19"/>
            <p:cNvCxnSpPr/>
            <p:nvPr/>
          </p:nvCxnSpPr>
          <p:spPr>
            <a:xfrm>
              <a:off x="6134100" y="1883273"/>
              <a:ext cx="2598420" cy="0"/>
            </a:xfrm>
            <a:prstGeom prst="line">
              <a:avLst/>
            </a:prstGeom>
            <a:ln w="31750"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onnecteur droit avec flèche 24"/>
            <p:cNvCxnSpPr/>
            <p:nvPr/>
          </p:nvCxnSpPr>
          <p:spPr>
            <a:xfrm>
              <a:off x="8641080" y="1883273"/>
              <a:ext cx="0" cy="780538"/>
            </a:xfrm>
            <a:prstGeom prst="straightConnector1">
              <a:avLst/>
            </a:prstGeom>
            <a:ln>
              <a:solidFill>
                <a:srgbClr val="C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ZoneTexte 29"/>
          <p:cNvSpPr txBox="1"/>
          <p:nvPr/>
        </p:nvSpPr>
        <p:spPr>
          <a:xfrm>
            <a:off x="6228022" y="1361068"/>
            <a:ext cx="82870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Force F</a:t>
            </a:r>
            <a:endParaRPr lang="fr-FR" sz="1400" dirty="0"/>
          </a:p>
        </p:txBody>
      </p:sp>
      <p:sp>
        <p:nvSpPr>
          <p:cNvPr id="32" name="ZoneTexte 31"/>
          <p:cNvSpPr txBox="1"/>
          <p:nvPr/>
        </p:nvSpPr>
        <p:spPr>
          <a:xfrm>
            <a:off x="7821808" y="1937262"/>
            <a:ext cx="10173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400" dirty="0" smtClean="0"/>
              <a:t>Déflexion d</a:t>
            </a:r>
            <a:endParaRPr lang="fr-FR" sz="1400" dirty="0"/>
          </a:p>
        </p:txBody>
      </p:sp>
      <p:sp>
        <p:nvSpPr>
          <p:cNvPr id="38" name="ZoneTexte 37"/>
          <p:cNvSpPr txBox="1"/>
          <p:nvPr/>
        </p:nvSpPr>
        <p:spPr>
          <a:xfrm>
            <a:off x="902526" y="2732814"/>
            <a:ext cx="279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TP de mesure à l’atelier</a:t>
            </a:r>
            <a:endParaRPr lang="fr-FR" dirty="0"/>
          </a:p>
        </p:txBody>
      </p:sp>
      <p:sp>
        <p:nvSpPr>
          <p:cNvPr id="41" name="Flèche vers le bas 40"/>
          <p:cNvSpPr/>
          <p:nvPr/>
        </p:nvSpPr>
        <p:spPr>
          <a:xfrm rot="17465735">
            <a:off x="4105320" y="3605483"/>
            <a:ext cx="212272" cy="49906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43" name="Flèche vers le bas 42"/>
          <p:cNvSpPr/>
          <p:nvPr/>
        </p:nvSpPr>
        <p:spPr>
          <a:xfrm rot="14513427">
            <a:off x="4050187" y="2674924"/>
            <a:ext cx="212272" cy="485111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6" name="ZoneTexte 5"/>
          <p:cNvSpPr txBox="1"/>
          <p:nvPr/>
        </p:nvSpPr>
        <p:spPr>
          <a:xfrm>
            <a:off x="563290" y="1384884"/>
            <a:ext cx="3895292" cy="92333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fr-FR" dirty="0" smtClean="0"/>
              <a:t>Séance de TP préalable à la séance de </a:t>
            </a:r>
            <a:r>
              <a:rPr lang="fr-FR" dirty="0" err="1" smtClean="0"/>
              <a:t>co</a:t>
            </a:r>
            <a:r>
              <a:rPr lang="fr-FR" dirty="0" smtClean="0"/>
              <a:t>-enseignement conduite par le professeur de STI</a:t>
            </a:r>
            <a:endParaRPr lang="fr-FR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7295" y="3102146"/>
            <a:ext cx="1697385" cy="28147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6230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FF6600"/>
                </a:solidFill>
              </a:rPr>
              <a:t>Mathématiques </a:t>
            </a:r>
            <a:r>
              <a:rPr lang="fr-FR" sz="2800" dirty="0">
                <a:solidFill>
                  <a:srgbClr val="FF6600"/>
                </a:solidFill>
              </a:rPr>
              <a:t>et EP en </a:t>
            </a:r>
            <a:r>
              <a:rPr lang="fr-FR" sz="2800" dirty="0" err="1">
                <a:solidFill>
                  <a:srgbClr val="FF6600"/>
                </a:solidFill>
              </a:rPr>
              <a:t>co</a:t>
            </a:r>
            <a:r>
              <a:rPr lang="fr-FR" sz="2800" dirty="0">
                <a:solidFill>
                  <a:srgbClr val="FF6600"/>
                </a:solidFill>
              </a:rPr>
              <a:t>-intervention</a:t>
            </a:r>
            <a:r>
              <a:rPr lang="fr-FR" dirty="0">
                <a:solidFill>
                  <a:srgbClr val="FF6600"/>
                </a:solidFill>
              </a:rPr>
              <a:t/>
            </a:r>
            <a:br>
              <a:rPr lang="fr-FR" dirty="0">
                <a:solidFill>
                  <a:srgbClr val="FF6600"/>
                </a:solidFill>
              </a:rPr>
            </a:b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563290" y="706904"/>
            <a:ext cx="424193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D</a:t>
            </a:r>
            <a:r>
              <a:rPr lang="fr-FR" sz="2000" dirty="0">
                <a:solidFill>
                  <a:srgbClr val="074770"/>
                </a:solidFill>
                <a:ea typeface="+mj-ea"/>
                <a:cs typeface="+mj-cs"/>
              </a:rPr>
              <a:t>É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ROULEMENT 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d’une </a:t>
            </a:r>
            <a:r>
              <a:rPr lang="fr-FR" sz="2000" dirty="0">
                <a:solidFill>
                  <a:srgbClr val="074770"/>
                </a:solidFill>
                <a:ea typeface="+mj-ea"/>
                <a:cs typeface="+mj-cs"/>
              </a:rPr>
              <a:t>S</a:t>
            </a:r>
            <a:r>
              <a:rPr lang="fr-FR" sz="2000" dirty="0">
                <a:solidFill>
                  <a:srgbClr val="074770"/>
                </a:solidFill>
                <a:ea typeface="+mj-ea"/>
                <a:cs typeface="+mj-cs"/>
              </a:rPr>
              <a:t>É</a:t>
            </a:r>
            <a:r>
              <a:rPr lang="fr-FR" sz="2000" dirty="0">
                <a:solidFill>
                  <a:srgbClr val="074770"/>
                </a:solidFill>
                <a:ea typeface="+mj-ea"/>
                <a:cs typeface="+mj-cs"/>
              </a:rPr>
              <a:t>QUENCE</a:t>
            </a:r>
            <a:endParaRPr lang="fr-FR" sz="2000" dirty="0">
              <a:solidFill>
                <a:srgbClr val="074770"/>
              </a:solidFill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29260" y="2320767"/>
            <a:ext cx="279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41" name="Flèche vers le bas 40"/>
          <p:cNvSpPr/>
          <p:nvPr/>
        </p:nvSpPr>
        <p:spPr>
          <a:xfrm rot="16200000">
            <a:off x="3414393" y="3181181"/>
            <a:ext cx="212272" cy="1672548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9" name="ZoneTexte 38"/>
          <p:cNvSpPr txBox="1"/>
          <p:nvPr/>
        </p:nvSpPr>
        <p:spPr>
          <a:xfrm>
            <a:off x="2331720" y="2137754"/>
            <a:ext cx="28117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À </a:t>
            </a:r>
            <a:r>
              <a:rPr lang="fr-FR" sz="1600" i="1" dirty="0" smtClean="0"/>
              <a:t>partir de la fiche de relevé des valeurs, utilisation de </a:t>
            </a:r>
            <a:r>
              <a:rPr lang="fr-FR" sz="1600" i="1" dirty="0"/>
              <a:t>l’outil </a:t>
            </a:r>
            <a:r>
              <a:rPr lang="fr-FR" sz="1600" i="1" dirty="0" err="1"/>
              <a:t>GéoGébra</a:t>
            </a:r>
            <a:r>
              <a:rPr lang="fr-FR" sz="1600" i="1" dirty="0"/>
              <a:t> ou </a:t>
            </a:r>
            <a:r>
              <a:rPr lang="fr-FR" sz="1600" i="1" dirty="0" smtClean="0"/>
              <a:t>autre tableur.</a:t>
            </a:r>
            <a:endParaRPr lang="fr-FR" sz="1600" i="1" dirty="0"/>
          </a:p>
          <a:p>
            <a:r>
              <a:rPr lang="fr-FR" sz="1600" i="1" dirty="0"/>
              <a:t>R</a:t>
            </a:r>
            <a:r>
              <a:rPr lang="fr-FR" sz="1600" i="1" dirty="0" smtClean="0"/>
              <a:t>eport des points puis </a:t>
            </a:r>
            <a:r>
              <a:rPr lang="fr-FR" sz="1600" i="1" dirty="0"/>
              <a:t>t</a:t>
            </a:r>
            <a:r>
              <a:rPr lang="fr-FR" sz="1600" i="1" dirty="0" smtClean="0"/>
              <a:t>racé de la courbe</a:t>
            </a:r>
            <a:endParaRPr lang="fr-FR" sz="1600" i="1" dirty="0"/>
          </a:p>
        </p:txBody>
      </p:sp>
      <p:sp>
        <p:nvSpPr>
          <p:cNvPr id="6" name="ZoneTexte 5"/>
          <p:cNvSpPr txBox="1"/>
          <p:nvPr/>
        </p:nvSpPr>
        <p:spPr>
          <a:xfrm>
            <a:off x="2119374" y="1324630"/>
            <a:ext cx="3424176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Séance en </a:t>
            </a:r>
            <a:r>
              <a:rPr lang="fr-FR" sz="2000" dirty="0" err="1" smtClean="0"/>
              <a:t>co</a:t>
            </a:r>
            <a:r>
              <a:rPr lang="fr-FR" sz="2000" dirty="0" smtClean="0"/>
              <a:t>-intervention </a:t>
            </a:r>
            <a:endParaRPr lang="fr-FR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949" y="2137754"/>
            <a:ext cx="1523425" cy="25262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1439" y="2238519"/>
            <a:ext cx="3208201" cy="3034521"/>
          </a:xfrm>
          <a:prstGeom prst="rect">
            <a:avLst/>
          </a:prstGeom>
          <a:noFill/>
          <a:ln w="12700">
            <a:solidFill>
              <a:schemeClr val="tx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56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FF6600"/>
                </a:solidFill>
              </a:rPr>
              <a:t>Mathématiques </a:t>
            </a:r>
            <a:r>
              <a:rPr lang="fr-FR" sz="2800" dirty="0">
                <a:solidFill>
                  <a:srgbClr val="FF6600"/>
                </a:solidFill>
              </a:rPr>
              <a:t>et EP en </a:t>
            </a:r>
            <a:r>
              <a:rPr lang="fr-FR" sz="2800" dirty="0" err="1">
                <a:solidFill>
                  <a:srgbClr val="FF6600"/>
                </a:solidFill>
              </a:rPr>
              <a:t>co</a:t>
            </a:r>
            <a:r>
              <a:rPr lang="fr-FR" sz="2800" dirty="0">
                <a:solidFill>
                  <a:srgbClr val="FF6600"/>
                </a:solidFill>
              </a:rPr>
              <a:t>-intervention</a:t>
            </a:r>
            <a:r>
              <a:rPr lang="fr-FR" dirty="0">
                <a:solidFill>
                  <a:srgbClr val="FF6600"/>
                </a:solidFill>
              </a:rPr>
              <a:t/>
            </a:r>
            <a:br>
              <a:rPr lang="fr-FR" dirty="0">
                <a:solidFill>
                  <a:srgbClr val="FF6600"/>
                </a:solidFill>
              </a:rPr>
            </a:b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563290" y="706904"/>
            <a:ext cx="432528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2000" dirty="0">
                <a:solidFill>
                  <a:srgbClr val="074770"/>
                </a:solidFill>
                <a:ea typeface="+mj-ea"/>
                <a:cs typeface="+mj-cs"/>
              </a:rPr>
              <a:t>D</a:t>
            </a:r>
            <a:r>
              <a:rPr lang="fr-FR" sz="2000" dirty="0">
                <a:solidFill>
                  <a:srgbClr val="074770"/>
                </a:solidFill>
                <a:ea typeface="+mj-ea"/>
                <a:cs typeface="+mj-cs"/>
              </a:rPr>
              <a:t>É</a:t>
            </a:r>
            <a:r>
              <a:rPr lang="fr-FR" sz="2000" dirty="0">
                <a:solidFill>
                  <a:srgbClr val="074770"/>
                </a:solidFill>
                <a:ea typeface="+mj-ea"/>
                <a:cs typeface="+mj-cs"/>
              </a:rPr>
              <a:t>ROULEMENT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 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d’une 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SÉQUENCE</a:t>
            </a:r>
            <a:endParaRPr lang="fr-FR" sz="2000" dirty="0">
              <a:solidFill>
                <a:srgbClr val="074770"/>
              </a:solidFill>
              <a:ea typeface="+mj-ea"/>
              <a:cs typeface="+mj-cs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5029260" y="2320767"/>
            <a:ext cx="279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sp>
        <p:nvSpPr>
          <p:cNvPr id="9" name="ZoneTexte 8"/>
          <p:cNvSpPr txBox="1"/>
          <p:nvPr/>
        </p:nvSpPr>
        <p:spPr>
          <a:xfrm>
            <a:off x="6039268" y="2693855"/>
            <a:ext cx="225552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Coté  « activité EP »</a:t>
            </a:r>
            <a:endParaRPr lang="fr-FR" sz="1600" i="1" dirty="0"/>
          </a:p>
        </p:txBody>
      </p:sp>
      <p:sp>
        <p:nvSpPr>
          <p:cNvPr id="38" name="ZoneTexte 37"/>
          <p:cNvSpPr txBox="1"/>
          <p:nvPr/>
        </p:nvSpPr>
        <p:spPr>
          <a:xfrm>
            <a:off x="2684255" y="1868152"/>
            <a:ext cx="3221245" cy="646331"/>
          </a:xfrm>
          <a:prstGeom prst="rect">
            <a:avLst/>
          </a:prstGeom>
          <a:noFill/>
          <a:ln w="38100"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dirty="0" smtClean="0"/>
              <a:t>Exploitation et interprétation des données</a:t>
            </a:r>
            <a:endParaRPr lang="fr-FR" dirty="0"/>
          </a:p>
        </p:txBody>
      </p:sp>
      <p:sp>
        <p:nvSpPr>
          <p:cNvPr id="6" name="ZoneTexte 5"/>
          <p:cNvSpPr txBox="1"/>
          <p:nvPr/>
        </p:nvSpPr>
        <p:spPr>
          <a:xfrm>
            <a:off x="563290" y="1131636"/>
            <a:ext cx="4309530" cy="400110"/>
          </a:xfrm>
          <a:prstGeom prst="rect">
            <a:avLst/>
          </a:prstGeom>
          <a:solidFill>
            <a:schemeClr val="bg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fr-FR" sz="2000" dirty="0" smtClean="0"/>
              <a:t>Séance en </a:t>
            </a:r>
            <a:r>
              <a:rPr lang="fr-FR" sz="2000" dirty="0" err="1" smtClean="0"/>
              <a:t>co</a:t>
            </a:r>
            <a:r>
              <a:rPr lang="fr-FR" sz="2000" dirty="0" smtClean="0"/>
              <a:t>-intervention (suite)</a:t>
            </a:r>
            <a:endParaRPr lang="fr-FR" sz="2000" dirty="0"/>
          </a:p>
        </p:txBody>
      </p:sp>
      <p:sp>
        <p:nvSpPr>
          <p:cNvPr id="24" name="ZoneTexte 23"/>
          <p:cNvSpPr txBox="1"/>
          <p:nvPr/>
        </p:nvSpPr>
        <p:spPr>
          <a:xfrm>
            <a:off x="326402" y="2707442"/>
            <a:ext cx="249419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Coté  « mathématiques »</a:t>
            </a:r>
            <a:endParaRPr lang="fr-FR" sz="1600" i="1" dirty="0"/>
          </a:p>
        </p:txBody>
      </p:sp>
      <p:sp>
        <p:nvSpPr>
          <p:cNvPr id="7" name="ZoneTexte 6"/>
          <p:cNvSpPr txBox="1"/>
          <p:nvPr/>
        </p:nvSpPr>
        <p:spPr>
          <a:xfrm>
            <a:off x="6024029" y="3123610"/>
            <a:ext cx="241554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Les valeurs sont-elles conformes ?</a:t>
            </a:r>
          </a:p>
          <a:p>
            <a:r>
              <a:rPr lang="fr-FR" sz="1600" dirty="0" smtClean="0"/>
              <a:t>- L’usure des disques influe t-elle sur la force des rondelles ?</a:t>
            </a:r>
          </a:p>
          <a:p>
            <a:r>
              <a:rPr lang="fr-FR" sz="1600" dirty="0" smtClean="0"/>
              <a:t>- Le réglage de la garde est-il important ?</a:t>
            </a:r>
          </a:p>
          <a:p>
            <a:r>
              <a:rPr lang="fr-FR" sz="1600" dirty="0" smtClean="0"/>
              <a:t>- …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244034" y="3060516"/>
            <a:ext cx="260604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dirty="0" smtClean="0"/>
              <a:t>- Retrouver la fonction associée à cette courbe,</a:t>
            </a:r>
          </a:p>
          <a:p>
            <a:r>
              <a:rPr lang="fr-FR" sz="1600" dirty="0" smtClean="0"/>
              <a:t>- Etude de la fonction</a:t>
            </a:r>
          </a:p>
          <a:p>
            <a:r>
              <a:rPr lang="fr-FR" sz="1600" dirty="0" smtClean="0"/>
              <a:t>- Tableau des variations</a:t>
            </a:r>
          </a:p>
          <a:p>
            <a:r>
              <a:rPr lang="fr-FR" sz="1600" dirty="0" smtClean="0"/>
              <a:t>- Dérivation de la fonction</a:t>
            </a:r>
          </a:p>
          <a:p>
            <a:pPr marL="285750" indent="-285750">
              <a:buFontTx/>
              <a:buChar char="-"/>
            </a:pPr>
            <a:r>
              <a:rPr lang="fr-FR" sz="1600" dirty="0" smtClean="0"/>
              <a:t>…</a:t>
            </a:r>
            <a:endParaRPr lang="fr-FR" sz="1600" dirty="0"/>
          </a:p>
        </p:txBody>
      </p:sp>
      <p:sp>
        <p:nvSpPr>
          <p:cNvPr id="11" name="Virage 10"/>
          <p:cNvSpPr/>
          <p:nvPr/>
        </p:nvSpPr>
        <p:spPr>
          <a:xfrm rot="16200000" flipH="1">
            <a:off x="1936384" y="2158842"/>
            <a:ext cx="312420" cy="636270"/>
          </a:xfrm>
          <a:prstGeom prst="bentArrow">
            <a:avLst>
              <a:gd name="adj1" fmla="val 25475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31" name="Virage 30"/>
          <p:cNvSpPr/>
          <p:nvPr/>
        </p:nvSpPr>
        <p:spPr>
          <a:xfrm rot="5400000">
            <a:off x="6336937" y="2125177"/>
            <a:ext cx="299116" cy="636270"/>
          </a:xfrm>
          <a:prstGeom prst="bentArrow">
            <a:avLst>
              <a:gd name="adj1" fmla="val 25475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6192" y="2765244"/>
            <a:ext cx="2755008" cy="2585469"/>
          </a:xfrm>
          <a:prstGeom prst="rect">
            <a:avLst/>
          </a:prstGeom>
          <a:noFill/>
          <a:ln w="127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5" name="ZoneTexte 4"/>
          <p:cNvSpPr txBox="1"/>
          <p:nvPr/>
        </p:nvSpPr>
        <p:spPr>
          <a:xfrm>
            <a:off x="981829" y="5524500"/>
            <a:ext cx="463355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Selon le cas abordé,  poursuite d’étude possible en mathématiques et/ou en EP</a:t>
            </a:r>
            <a:endParaRPr lang="fr-FR" sz="1600" i="1" dirty="0"/>
          </a:p>
        </p:txBody>
      </p:sp>
    </p:spTree>
    <p:extLst>
      <p:ext uri="{BB962C8B-B14F-4D97-AF65-F5344CB8AC3E}">
        <p14:creationId xmlns:p14="http://schemas.microsoft.com/office/powerpoint/2010/main" val="3173763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2911353" y="4675073"/>
            <a:ext cx="5658489" cy="1438648"/>
          </a:xfrm>
        </p:spPr>
        <p:txBody>
          <a:bodyPr>
            <a:noAutofit/>
          </a:bodyPr>
          <a:lstStyle/>
          <a:p>
            <a:r>
              <a:rPr lang="fr-FR" sz="4000" dirty="0"/>
              <a:t>Merci </a:t>
            </a:r>
            <a:r>
              <a:rPr lang="fr-FR" sz="3200" dirty="0"/>
              <a:t>à chacun(e) </a:t>
            </a:r>
            <a:br>
              <a:rPr lang="fr-FR" sz="3200" dirty="0"/>
            </a:br>
            <a:r>
              <a:rPr lang="fr-FR" sz="3200" dirty="0" smtClean="0"/>
              <a:t>de votre attention</a:t>
            </a:r>
            <a:endParaRPr lang="fr-FR" sz="3200" dirty="0"/>
          </a:p>
        </p:txBody>
      </p:sp>
      <p:sp>
        <p:nvSpPr>
          <p:cNvPr id="3" name="ZoneTexte 2"/>
          <p:cNvSpPr txBox="1"/>
          <p:nvPr/>
        </p:nvSpPr>
        <p:spPr>
          <a:xfrm>
            <a:off x="1562100" y="1981200"/>
            <a:ext cx="161544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4400" dirty="0" smtClean="0">
                <a:solidFill>
                  <a:schemeClr val="bg1"/>
                </a:solidFill>
              </a:rPr>
              <a:t>FIN</a:t>
            </a:r>
            <a:endParaRPr lang="fr-FR" sz="4400" dirty="0">
              <a:solidFill>
                <a:schemeClr val="bg1"/>
              </a:solidFill>
            </a:endParaRPr>
          </a:p>
        </p:txBody>
      </p:sp>
      <p:pic>
        <p:nvPicPr>
          <p:cNvPr id="5" name="Image 4" descr="Capture d’écran 2017-01-14 à 19.39.1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6221" y="518526"/>
            <a:ext cx="1742010" cy="1500532"/>
          </a:xfrm>
          <a:prstGeom prst="rect">
            <a:avLst/>
          </a:prstGeom>
        </p:spPr>
      </p:pic>
      <p:pic>
        <p:nvPicPr>
          <p:cNvPr id="6" name="Image 5" descr="Capture d’écran 2017-01-14 à 19.38.50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98" y="2592666"/>
            <a:ext cx="1701800" cy="16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4902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77907" y="2829848"/>
            <a:ext cx="6191157" cy="833718"/>
          </a:xfrm>
        </p:spPr>
        <p:txBody>
          <a:bodyPr>
            <a:noAutofit/>
          </a:bodyPr>
          <a:lstStyle/>
          <a:p>
            <a:r>
              <a:rPr lang="fr-FR" sz="3600" dirty="0" err="1"/>
              <a:t>Xxxx</a:t>
            </a:r>
            <a:endParaRPr lang="fr-FR" sz="3600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8464554" y="6382288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rgbClr val="FFC40B"/>
                </a:solidFill>
              </a:defRPr>
            </a:lvl1pPr>
          </a:lstStyle>
          <a:p>
            <a:fld id="{DAA8D581-0BE4-FA49-8057-B45DF45AA853}" type="slidenum">
              <a:rPr lang="en-US" smtClean="0">
                <a:solidFill>
                  <a:srgbClr val="FF6600"/>
                </a:solidFill>
              </a:rPr>
              <a:pPr/>
              <a:t>15</a:t>
            </a:fld>
            <a:endParaRPr lang="en-US" dirty="0">
              <a:solidFill>
                <a:srgbClr val="FF6600"/>
              </a:solidFill>
            </a:endParaRPr>
          </a:p>
        </p:txBody>
      </p:sp>
      <p:pic>
        <p:nvPicPr>
          <p:cNvPr id="3" name="Image 2" descr="Capture d’écran 2017-01-14 à 19.38.50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84998" y="2592666"/>
            <a:ext cx="1701800" cy="1611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9538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3"/>
          <p:cNvSpPr txBox="1"/>
          <p:nvPr/>
        </p:nvSpPr>
        <p:spPr>
          <a:xfrm>
            <a:off x="826718" y="2364492"/>
            <a:ext cx="7928975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3200" dirty="0" smtClean="0">
                <a:solidFill>
                  <a:srgbClr val="FF6600"/>
                </a:solidFill>
              </a:rPr>
              <a:t>Mathématiques et EP en </a:t>
            </a:r>
            <a:r>
              <a:rPr lang="fr-FR" sz="3200" dirty="0" err="1" smtClean="0">
                <a:solidFill>
                  <a:srgbClr val="FF6600"/>
                </a:solidFill>
              </a:rPr>
              <a:t>co</a:t>
            </a:r>
            <a:r>
              <a:rPr lang="fr-FR" sz="3200" dirty="0" smtClean="0">
                <a:solidFill>
                  <a:srgbClr val="FF6600"/>
                </a:solidFill>
              </a:rPr>
              <a:t>-intervention</a:t>
            </a:r>
          </a:p>
          <a:p>
            <a:endParaRPr lang="fr-FR" sz="3200" dirty="0">
              <a:solidFill>
                <a:srgbClr val="FF6600"/>
              </a:solidFill>
            </a:endParaRPr>
          </a:p>
          <a:p>
            <a:r>
              <a:rPr lang="fr-FR" sz="2800" dirty="0" smtClean="0">
                <a:solidFill>
                  <a:srgbClr val="FF6600"/>
                </a:solidFill>
              </a:rPr>
              <a:t>- Objectif</a:t>
            </a:r>
          </a:p>
          <a:p>
            <a:r>
              <a:rPr lang="fr-FR" sz="2800" dirty="0" smtClean="0">
                <a:solidFill>
                  <a:srgbClr val="FF6600"/>
                </a:solidFill>
              </a:rPr>
              <a:t>- Exemples</a:t>
            </a:r>
            <a:endParaRPr lang="fr-FR" sz="2800" dirty="0">
              <a:solidFill>
                <a:srgbClr val="FF6600"/>
              </a:solidFill>
            </a:endParaRPr>
          </a:p>
          <a:p>
            <a:r>
              <a:rPr lang="fr-FR" sz="2800" dirty="0">
                <a:solidFill>
                  <a:srgbClr val="FF6600"/>
                </a:solidFill>
              </a:rPr>
              <a:t>- Organisation</a:t>
            </a:r>
          </a:p>
          <a:p>
            <a:r>
              <a:rPr lang="fr-FR" sz="2800" dirty="0" smtClean="0">
                <a:solidFill>
                  <a:srgbClr val="FF6600"/>
                </a:solidFill>
              </a:rPr>
              <a:t>- Démarche pédagogique </a:t>
            </a:r>
            <a:endParaRPr lang="fr-FR" sz="2800" dirty="0">
              <a:solidFill>
                <a:srgbClr val="FF6600"/>
              </a:solidFill>
            </a:endParaRPr>
          </a:p>
          <a:p>
            <a:r>
              <a:rPr lang="fr-FR" sz="2800" dirty="0" smtClean="0">
                <a:solidFill>
                  <a:srgbClr val="FF6600"/>
                </a:solidFill>
              </a:rPr>
              <a:t>- Déroulement </a:t>
            </a:r>
            <a:r>
              <a:rPr lang="fr-FR" sz="2800" dirty="0">
                <a:solidFill>
                  <a:srgbClr val="FF6600"/>
                </a:solidFill>
              </a:rPr>
              <a:t>d’une </a:t>
            </a:r>
            <a:r>
              <a:rPr lang="fr-FR" sz="2800" dirty="0" smtClean="0">
                <a:solidFill>
                  <a:srgbClr val="FF6600"/>
                </a:solidFill>
              </a:rPr>
              <a:t>séquence</a:t>
            </a:r>
          </a:p>
        </p:txBody>
      </p:sp>
      <p:pic>
        <p:nvPicPr>
          <p:cNvPr id="3" name="Image 2" descr="Capture d’écran 2017-01-14 à 19.46.3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9133" y="629179"/>
            <a:ext cx="1449746" cy="1437407"/>
          </a:xfrm>
          <a:prstGeom prst="rect">
            <a:avLst/>
          </a:prstGeom>
        </p:spPr>
      </p:pic>
      <p:pic>
        <p:nvPicPr>
          <p:cNvPr id="5" name="Image 4" descr="Capture d’écran 2017-01-14 à 21.39.0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69413" y="629179"/>
            <a:ext cx="1456074" cy="1437407"/>
          </a:xfrm>
          <a:prstGeom prst="rect">
            <a:avLst/>
          </a:prstGeom>
        </p:spPr>
      </p:pic>
      <p:pic>
        <p:nvPicPr>
          <p:cNvPr id="6" name="Image 5" descr="Capture d’écran 2017-01-14 à 19.41.08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40" y="620183"/>
            <a:ext cx="1441450" cy="1446403"/>
          </a:xfrm>
          <a:prstGeom prst="rect">
            <a:avLst/>
          </a:prstGeom>
        </p:spPr>
      </p:pic>
      <p:pic>
        <p:nvPicPr>
          <p:cNvPr id="7" name="Image 6" descr="Capture d’écran 2017-01-14 à 21.39.33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15348" y="620183"/>
            <a:ext cx="1462406" cy="143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189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75192" y="1202367"/>
            <a:ext cx="7556313" cy="3860435"/>
          </a:xfrm>
        </p:spPr>
        <p:txBody>
          <a:bodyPr>
            <a:normAutofit/>
          </a:bodyPr>
          <a:lstStyle/>
          <a:p>
            <a:r>
              <a:rPr lang="fr-FR" sz="2400" dirty="0" smtClean="0"/>
              <a:t> </a:t>
            </a:r>
            <a:r>
              <a:rPr lang="fr-FR" sz="2400" dirty="0">
                <a:solidFill>
                  <a:schemeClr val="tx1"/>
                </a:solidFill>
              </a:rPr>
              <a:t>Donner du sens </a:t>
            </a:r>
            <a:r>
              <a:rPr lang="fr-FR" sz="2400" dirty="0" smtClean="0">
                <a:solidFill>
                  <a:schemeClr val="tx1"/>
                </a:solidFill>
              </a:rPr>
              <a:t>et faciliter l’acquisition des savoirs  mathématiques…</a:t>
            </a:r>
            <a:endParaRPr lang="fr-FR" sz="2400" dirty="0">
              <a:solidFill>
                <a:schemeClr val="tx1"/>
              </a:solidFill>
            </a:endParaRPr>
          </a:p>
          <a:p>
            <a:pPr marL="0" indent="0">
              <a:buNone/>
            </a:pPr>
            <a:r>
              <a:rPr lang="fr-FR" dirty="0" smtClean="0">
                <a:solidFill>
                  <a:schemeClr val="tx1"/>
                </a:solidFill>
              </a:rPr>
              <a:t>Cet enseignement lié à des activités professionnelles vise à :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Associer les études de fonctions aux phénomènes et lois de comportement des systèmes techniques, </a:t>
            </a:r>
          </a:p>
          <a:p>
            <a:pPr>
              <a:buFontTx/>
              <a:buChar char="-"/>
            </a:pPr>
            <a:r>
              <a:rPr lang="fr-FR" dirty="0" smtClean="0">
                <a:solidFill>
                  <a:schemeClr val="tx1"/>
                </a:solidFill>
              </a:rPr>
              <a:t>Utiliser les compétences mathématiques comme outil d’aide aux diverses activités professionnelles.</a:t>
            </a:r>
            <a:endParaRPr lang="fr-FR" dirty="0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>
                <a:solidFill>
                  <a:srgbClr val="FF6600"/>
                </a:solidFill>
              </a:rPr>
              <a:t>Mathématiques et EP en </a:t>
            </a:r>
            <a:r>
              <a:rPr lang="fr-FR" sz="2800" dirty="0" err="1">
                <a:solidFill>
                  <a:srgbClr val="FF6600"/>
                </a:solidFill>
              </a:rPr>
              <a:t>co</a:t>
            </a:r>
            <a:r>
              <a:rPr lang="fr-FR" sz="2800" dirty="0">
                <a:solidFill>
                  <a:srgbClr val="FF6600"/>
                </a:solidFill>
              </a:rPr>
              <a:t>-intervention</a:t>
            </a:r>
            <a:r>
              <a:rPr lang="fr-FR" dirty="0">
                <a:solidFill>
                  <a:srgbClr val="FF6600"/>
                </a:solidFill>
              </a:rPr>
              <a:t/>
            </a:r>
            <a:br>
              <a:rPr lang="fr-FR" dirty="0">
                <a:solidFill>
                  <a:srgbClr val="FF6600"/>
                </a:solidFill>
              </a:rPr>
            </a:br>
            <a:endParaRPr lang="fr-FR" dirty="0"/>
          </a:p>
        </p:txBody>
      </p:sp>
      <p:sp>
        <p:nvSpPr>
          <p:cNvPr id="7" name="Rectangle 6"/>
          <p:cNvSpPr/>
          <p:nvPr/>
        </p:nvSpPr>
        <p:spPr>
          <a:xfrm>
            <a:off x="275192" y="718735"/>
            <a:ext cx="12266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dirty="0" smtClean="0">
                <a:solidFill>
                  <a:srgbClr val="074770"/>
                </a:solidFill>
              </a:rPr>
              <a:t>OBJECTIF</a:t>
            </a:r>
            <a:endParaRPr lang="fr-FR" dirty="0">
              <a:solidFill>
                <a:srgbClr val="07477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2032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FF6600"/>
                </a:solidFill>
              </a:rPr>
              <a:t>Mathématiques </a:t>
            </a:r>
            <a:r>
              <a:rPr lang="fr-FR" sz="2800" dirty="0">
                <a:solidFill>
                  <a:srgbClr val="FF6600"/>
                </a:solidFill>
              </a:rPr>
              <a:t>et EP en </a:t>
            </a:r>
            <a:r>
              <a:rPr lang="fr-FR" sz="2800" dirty="0" err="1">
                <a:solidFill>
                  <a:srgbClr val="FF6600"/>
                </a:solidFill>
              </a:rPr>
              <a:t>co</a:t>
            </a:r>
            <a:r>
              <a:rPr lang="fr-FR" sz="2800" dirty="0">
                <a:solidFill>
                  <a:srgbClr val="FF6600"/>
                </a:solidFill>
              </a:rPr>
              <a:t>-intervention</a:t>
            </a:r>
            <a:r>
              <a:rPr lang="fr-FR" dirty="0">
                <a:solidFill>
                  <a:srgbClr val="FF6600"/>
                </a:solidFill>
              </a:rPr>
              <a:t/>
            </a:r>
            <a:br>
              <a:rPr lang="fr-FR" dirty="0">
                <a:solidFill>
                  <a:srgbClr val="FF6600"/>
                </a:solidFill>
              </a:rPr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27660" y="863716"/>
            <a:ext cx="8534400" cy="5117984"/>
          </a:xfrm>
        </p:spPr>
        <p:txBody>
          <a:bodyPr>
            <a:normAutofit/>
          </a:bodyPr>
          <a:lstStyle/>
          <a:p>
            <a:r>
              <a:rPr lang="fr-FR" i="1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Exemple : Étude de la fonction polynôme de degré 2 en mathématiques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952750" y="2147008"/>
            <a:ext cx="28003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 smtClean="0"/>
              <a:t>Contrôle </a:t>
            </a:r>
            <a:r>
              <a:rPr lang="fr-FR" sz="1600" i="1" dirty="0"/>
              <a:t>d’une électrovalve </a:t>
            </a:r>
            <a:endParaRPr lang="fr-FR" sz="1600" i="1" dirty="0" smtClean="0"/>
          </a:p>
          <a:p>
            <a:pPr algn="ctr"/>
            <a:r>
              <a:rPr lang="fr-FR" sz="1600" i="1" dirty="0" smtClean="0"/>
              <a:t>proportionnelle </a:t>
            </a:r>
          </a:p>
          <a:p>
            <a:pPr algn="ctr"/>
            <a:r>
              <a:rPr lang="fr-FR" sz="1600" i="1" dirty="0" smtClean="0"/>
              <a:t>de limitation de pression</a:t>
            </a:r>
            <a:endParaRPr lang="fr-FR" sz="1600" dirty="0"/>
          </a:p>
        </p:txBody>
      </p:sp>
      <p:sp>
        <p:nvSpPr>
          <p:cNvPr id="9" name="ZoneTexte 8"/>
          <p:cNvSpPr txBox="1"/>
          <p:nvPr/>
        </p:nvSpPr>
        <p:spPr>
          <a:xfrm>
            <a:off x="5806440" y="3218649"/>
            <a:ext cx="288417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1600" i="1" dirty="0"/>
              <a:t>É</a:t>
            </a:r>
            <a:r>
              <a:rPr lang="fr-FR" sz="1600" i="1" dirty="0"/>
              <a:t>t</a:t>
            </a:r>
            <a:r>
              <a:rPr lang="fr-FR" sz="1600" i="1" dirty="0" smtClean="0"/>
              <a:t>ude </a:t>
            </a:r>
            <a:r>
              <a:rPr lang="fr-FR" sz="1600" i="1" dirty="0" smtClean="0"/>
              <a:t>de la fonction </a:t>
            </a:r>
          </a:p>
          <a:p>
            <a:pPr algn="ctr"/>
            <a:r>
              <a:rPr lang="fr-FR" sz="1600" i="1" dirty="0" smtClean="0"/>
              <a:t>associée à ce comportement</a:t>
            </a:r>
            <a:endParaRPr lang="fr-FR" sz="1600" i="1" dirty="0"/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04" y="3870959"/>
            <a:ext cx="2544801" cy="1958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5620" y="3044701"/>
            <a:ext cx="2525647" cy="17685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235" r="9094"/>
          <a:stretch/>
        </p:blipFill>
        <p:spPr bwMode="auto">
          <a:xfrm>
            <a:off x="453534" y="1942174"/>
            <a:ext cx="2095500" cy="17607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Virage 3"/>
          <p:cNvSpPr/>
          <p:nvPr/>
        </p:nvSpPr>
        <p:spPr>
          <a:xfrm flipV="1">
            <a:off x="1501284" y="3928966"/>
            <a:ext cx="663676" cy="382634"/>
          </a:xfrm>
          <a:prstGeom prst="bentArrow">
            <a:avLst>
              <a:gd name="adj1" fmla="val 24999"/>
              <a:gd name="adj2" fmla="val 18536"/>
              <a:gd name="adj3" fmla="val 25000"/>
              <a:gd name="adj4" fmla="val 417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327660" y="1502031"/>
            <a:ext cx="23472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En mathématiques</a:t>
            </a:r>
            <a:endParaRPr lang="fr-FR" dirty="0"/>
          </a:p>
        </p:txBody>
      </p:sp>
      <p:sp>
        <p:nvSpPr>
          <p:cNvPr id="15" name="ZoneTexte 14"/>
          <p:cNvSpPr txBox="1"/>
          <p:nvPr/>
        </p:nvSpPr>
        <p:spPr>
          <a:xfrm>
            <a:off x="3378895" y="1686697"/>
            <a:ext cx="22023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Activité en EP</a:t>
            </a:r>
            <a:endParaRPr lang="fr-FR" dirty="0"/>
          </a:p>
        </p:txBody>
      </p:sp>
      <p:sp>
        <p:nvSpPr>
          <p:cNvPr id="14" name="Virage 13"/>
          <p:cNvSpPr/>
          <p:nvPr/>
        </p:nvSpPr>
        <p:spPr>
          <a:xfrm flipV="1">
            <a:off x="4917591" y="5052916"/>
            <a:ext cx="663676" cy="382634"/>
          </a:xfrm>
          <a:prstGeom prst="bentArrow">
            <a:avLst>
              <a:gd name="adj1" fmla="val 24999"/>
              <a:gd name="adj2" fmla="val 18536"/>
              <a:gd name="adj3" fmla="val 25000"/>
              <a:gd name="adj4" fmla="val 41761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3767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4" grpId="0" animBg="1"/>
      <p:bldP spid="15" grpId="0"/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FF6600"/>
                </a:solidFill>
              </a:rPr>
              <a:t>Mathématiques </a:t>
            </a:r>
            <a:r>
              <a:rPr lang="fr-FR" sz="2800" dirty="0">
                <a:solidFill>
                  <a:srgbClr val="FF6600"/>
                </a:solidFill>
              </a:rPr>
              <a:t>et EP en </a:t>
            </a:r>
            <a:r>
              <a:rPr lang="fr-FR" sz="2800" dirty="0" err="1">
                <a:solidFill>
                  <a:srgbClr val="FF6600"/>
                </a:solidFill>
              </a:rPr>
              <a:t>co</a:t>
            </a:r>
            <a:r>
              <a:rPr lang="fr-FR" sz="2800" dirty="0">
                <a:solidFill>
                  <a:srgbClr val="FF6600"/>
                </a:solidFill>
              </a:rPr>
              <a:t>-intervention</a:t>
            </a:r>
            <a:r>
              <a:rPr lang="fr-FR" dirty="0">
                <a:solidFill>
                  <a:srgbClr val="FF6600"/>
                </a:solidFill>
              </a:rPr>
              <a:t/>
            </a:r>
            <a:br>
              <a:rPr lang="fr-FR" dirty="0">
                <a:solidFill>
                  <a:srgbClr val="FF6600"/>
                </a:solidFill>
              </a:rPr>
            </a:br>
            <a:endParaRPr lang="fr-FR" sz="2800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4120545"/>
              </p:ext>
            </p:extLst>
          </p:nvPr>
        </p:nvGraphicFramePr>
        <p:xfrm>
          <a:off x="639763" y="1231900"/>
          <a:ext cx="8193088" cy="43992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096544"/>
                <a:gridCol w="4096544"/>
              </a:tblGrid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Savoirs mathématiques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Savoirs de l’EP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Fonctions affines, racine carrée</a:t>
                      </a:r>
                      <a:r>
                        <a:rPr lang="fr-FR" baseline="0" dirty="0" smtClean="0"/>
                        <a:t>, </a:t>
                      </a:r>
                      <a:r>
                        <a:rPr lang="fr-FR" dirty="0" smtClean="0"/>
                        <a:t>sinusoïdale, </a:t>
                      </a:r>
                    </a:p>
                    <a:p>
                      <a:endParaRPr lang="fr-FR" baseline="0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Mesures</a:t>
                      </a:r>
                      <a:r>
                        <a:rPr lang="fr-FR" baseline="0" dirty="0" smtClean="0"/>
                        <a:t> de pression, de force, de débit, de vitesse, de position,</a:t>
                      </a: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Fonctions d’une variable</a:t>
                      </a:r>
                      <a:r>
                        <a:rPr lang="fr-FR" baseline="0" dirty="0" smtClean="0"/>
                        <a:t> réelle dérivée d’une fonction</a:t>
                      </a: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Cinématique</a:t>
                      </a:r>
                      <a:r>
                        <a:rPr lang="fr-FR" baseline="0" dirty="0" smtClean="0"/>
                        <a:t> du point</a:t>
                      </a:r>
                      <a:r>
                        <a:rPr lang="fr-FR" dirty="0" smtClean="0"/>
                        <a:t>, vitesse, accélération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Fonctions exponentielle et logarithme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Mesures de température,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Lecture viscosité f</a:t>
                      </a:r>
                      <a:r>
                        <a:rPr lang="fr-FR" baseline="0" dirty="0" smtClean="0"/>
                        <a:t>(</a:t>
                      </a:r>
                      <a:r>
                        <a:rPr lang="fr-FR" dirty="0" smtClean="0"/>
                        <a:t>température)</a:t>
                      </a:r>
                      <a:r>
                        <a:rPr lang="fr-FR" baseline="0" dirty="0" smtClean="0"/>
                        <a:t> d’un lubrifiant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baseline="0" dirty="0" smtClean="0"/>
                        <a:t>Travail lors d’une transformation isotherme</a:t>
                      </a:r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Produits scalaires et vectoriels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Calcul du moment d’une force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Fonctions intégrales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Calcul du travail ou de puissance d’une force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3290" y="709062"/>
            <a:ext cx="1733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2400" dirty="0" smtClean="0">
                <a:solidFill>
                  <a:srgbClr val="074770"/>
                </a:solidFill>
                <a:ea typeface="+mj-ea"/>
                <a:cs typeface="+mj-cs"/>
              </a:rPr>
              <a:t>EXEMPLES</a:t>
            </a:r>
            <a:endParaRPr lang="fr-FR" sz="2400" dirty="0">
              <a:solidFill>
                <a:srgbClr val="07477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785922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FF6600"/>
                </a:solidFill>
              </a:rPr>
              <a:t>Mathématiques </a:t>
            </a:r>
            <a:r>
              <a:rPr lang="fr-FR" sz="2800" dirty="0">
                <a:solidFill>
                  <a:srgbClr val="FF6600"/>
                </a:solidFill>
              </a:rPr>
              <a:t>et EP en </a:t>
            </a:r>
            <a:r>
              <a:rPr lang="fr-FR" sz="2800" dirty="0" err="1">
                <a:solidFill>
                  <a:srgbClr val="FF6600"/>
                </a:solidFill>
              </a:rPr>
              <a:t>co</a:t>
            </a:r>
            <a:r>
              <a:rPr lang="fr-FR" sz="2800" dirty="0">
                <a:solidFill>
                  <a:srgbClr val="FF6600"/>
                </a:solidFill>
              </a:rPr>
              <a:t>-intervention</a:t>
            </a:r>
            <a:r>
              <a:rPr lang="fr-FR" dirty="0">
                <a:solidFill>
                  <a:srgbClr val="FF6600"/>
                </a:solidFill>
              </a:rPr>
              <a:t/>
            </a:r>
            <a:br>
              <a:rPr lang="fr-FR" dirty="0">
                <a:solidFill>
                  <a:srgbClr val="FF6600"/>
                </a:solidFill>
              </a:rPr>
            </a:br>
            <a:endParaRPr lang="fr-FR" sz="2800" dirty="0"/>
          </a:p>
        </p:txBody>
      </p:sp>
      <p:graphicFrame>
        <p:nvGraphicFramePr>
          <p:cNvPr id="8" name="Espace réservé du contenu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0560303"/>
              </p:ext>
            </p:extLst>
          </p:nvPr>
        </p:nvGraphicFramePr>
        <p:xfrm>
          <a:off x="639763" y="1231900"/>
          <a:ext cx="8193088" cy="3759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883251"/>
                <a:gridCol w="4309837"/>
              </a:tblGrid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Savoirs mathématiques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Savoirs de l’EP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Équations différentielles du 1</a:t>
                      </a:r>
                      <a:r>
                        <a:rPr lang="fr-FR" baseline="30000" dirty="0" smtClean="0"/>
                        <a:t>er</a:t>
                      </a:r>
                      <a:r>
                        <a:rPr lang="fr-FR" baseline="0" dirty="0" smtClean="0"/>
                        <a:t> </a:t>
                      </a:r>
                      <a:r>
                        <a:rPr lang="fr-FR" dirty="0" smtClean="0"/>
                        <a:t> et 2</a:t>
                      </a:r>
                      <a:r>
                        <a:rPr lang="fr-FR" baseline="30000" dirty="0" smtClean="0"/>
                        <a:t>ème</a:t>
                      </a:r>
                      <a:r>
                        <a:rPr lang="fr-FR" baseline="0" dirty="0" smtClean="0"/>
                        <a:t>  ordre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Comportement de la suspension d’un véhicule (ou partie d’un véhicule) </a:t>
                      </a:r>
                    </a:p>
                    <a:p>
                      <a:r>
                        <a:rPr lang="fr-FR" baseline="0" dirty="0" smtClean="0"/>
                        <a:t>Système </a:t>
                      </a:r>
                      <a:r>
                        <a:rPr lang="fr-FR" dirty="0" smtClean="0"/>
                        <a:t>ressort + amortisseur</a:t>
                      </a:r>
                    </a:p>
                    <a:p>
                      <a:r>
                        <a:rPr lang="fr-FR" dirty="0" smtClean="0"/>
                        <a:t>Etude mécanique système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Étude</a:t>
                      </a:r>
                      <a:r>
                        <a:rPr lang="fr-FR" baseline="0" dirty="0" smtClean="0"/>
                        <a:t> de fonctions spécifiques </a:t>
                      </a:r>
                      <a:endParaRPr lang="fr-FR" dirty="0" smtClean="0"/>
                    </a:p>
                    <a:p>
                      <a:r>
                        <a:rPr lang="fr-FR" dirty="0" smtClean="0"/>
                        <a:t>(polynôme de degré 3, …)</a:t>
                      </a:r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Déformation rondelle ressort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Moment de couple d’un moteur asynchrone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É</a:t>
                      </a:r>
                      <a:r>
                        <a:rPr lang="fr-FR" dirty="0" smtClean="0"/>
                        <a:t>tude </a:t>
                      </a:r>
                      <a:r>
                        <a:rPr lang="fr-FR" dirty="0" smtClean="0"/>
                        <a:t>de probabilité, test d’hypothèse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dirty="0" smtClean="0"/>
                        <a:t>Contrôle de qualité de pièces</a:t>
                      </a:r>
                    </a:p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70840">
                <a:tc>
                  <a:txBody>
                    <a:bodyPr/>
                    <a:lstStyle/>
                    <a:p>
                      <a:endParaRPr lang="fr-FR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fr-FR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563290" y="709062"/>
            <a:ext cx="271420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2400" dirty="0" smtClean="0">
                <a:solidFill>
                  <a:srgbClr val="074770"/>
                </a:solidFill>
                <a:ea typeface="+mj-ea"/>
                <a:cs typeface="+mj-cs"/>
              </a:rPr>
              <a:t>EXEMPLES (suite)</a:t>
            </a:r>
            <a:endParaRPr lang="fr-FR" sz="2400" dirty="0">
              <a:solidFill>
                <a:srgbClr val="07477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849446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FF6600"/>
                </a:solidFill>
              </a:rPr>
              <a:t>Mathématiques </a:t>
            </a:r>
            <a:r>
              <a:rPr lang="fr-FR" sz="2800" dirty="0">
                <a:solidFill>
                  <a:srgbClr val="FF6600"/>
                </a:solidFill>
              </a:rPr>
              <a:t>et EP en </a:t>
            </a:r>
            <a:r>
              <a:rPr lang="fr-FR" sz="2800" dirty="0" err="1">
                <a:solidFill>
                  <a:srgbClr val="FF6600"/>
                </a:solidFill>
              </a:rPr>
              <a:t>co</a:t>
            </a:r>
            <a:r>
              <a:rPr lang="fr-FR" sz="2800" dirty="0">
                <a:solidFill>
                  <a:srgbClr val="FF6600"/>
                </a:solidFill>
              </a:rPr>
              <a:t>-intervention</a:t>
            </a:r>
            <a:r>
              <a:rPr lang="fr-FR" dirty="0">
                <a:solidFill>
                  <a:srgbClr val="FF6600"/>
                </a:solidFill>
              </a:rPr>
              <a:t/>
            </a:r>
            <a:br>
              <a:rPr lang="fr-FR" dirty="0">
                <a:solidFill>
                  <a:srgbClr val="FF6600"/>
                </a:solidFill>
              </a:rPr>
            </a:br>
            <a:endParaRPr lang="fr-FR" sz="28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63290" y="1653969"/>
            <a:ext cx="8192402" cy="4150838"/>
          </a:xfrm>
        </p:spPr>
        <p:txBody>
          <a:bodyPr>
            <a:normAutofit/>
          </a:bodyPr>
          <a:lstStyle/>
          <a:p>
            <a:pPr marL="285750" indent="-285750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0,5 heure/semaine  qui peut être annualisée</a:t>
            </a:r>
          </a:p>
          <a:p>
            <a:endParaRPr lang="fr-FR" sz="2400" dirty="0">
              <a:solidFill>
                <a:schemeClr val="tx1"/>
              </a:solidFill>
            </a:endParaRPr>
          </a:p>
          <a:p>
            <a:pPr marL="742950" lvl="1" indent="-285750">
              <a:buFontTx/>
              <a:buChar char="-"/>
            </a:pPr>
            <a:r>
              <a:rPr lang="fr-FR" sz="2400" dirty="0">
                <a:solidFill>
                  <a:schemeClr val="tx1"/>
                </a:solidFill>
              </a:rPr>
              <a:t>En classe entière</a:t>
            </a:r>
          </a:p>
          <a:p>
            <a:pPr marL="285750" indent="-285750">
              <a:buFontTx/>
              <a:buChar char="-"/>
            </a:pPr>
            <a:endParaRPr lang="fr-FR" sz="2400" dirty="0"/>
          </a:p>
          <a:p>
            <a:pPr marL="0" indent="0">
              <a:spcBef>
                <a:spcPct val="0"/>
              </a:spcBef>
              <a:buNone/>
            </a:pPr>
            <a:r>
              <a:rPr lang="fr-FR" altLang="fr-FR" sz="2400" dirty="0"/>
              <a:t>	-  </a:t>
            </a:r>
            <a:r>
              <a:rPr lang="fr-FR" altLang="fr-FR" sz="2400" dirty="0">
                <a:solidFill>
                  <a:schemeClr val="tx1"/>
                </a:solidFill>
              </a:rPr>
              <a:t>Enseignement en </a:t>
            </a:r>
            <a:r>
              <a:rPr lang="fr-FR" altLang="fr-FR" sz="2400" dirty="0" err="1">
                <a:solidFill>
                  <a:schemeClr val="tx1"/>
                </a:solidFill>
              </a:rPr>
              <a:t>co</a:t>
            </a:r>
            <a:r>
              <a:rPr lang="fr-FR" altLang="fr-FR" sz="2400" dirty="0">
                <a:solidFill>
                  <a:schemeClr val="tx1"/>
                </a:solidFill>
              </a:rPr>
              <a:t>-intervention : </a:t>
            </a:r>
          </a:p>
          <a:p>
            <a:pPr marL="0" indent="0">
              <a:spcBef>
                <a:spcPct val="0"/>
              </a:spcBef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			1 enseignant de mathématiques</a:t>
            </a:r>
          </a:p>
          <a:p>
            <a:pPr marL="0" indent="0">
              <a:spcBef>
                <a:spcPct val="0"/>
              </a:spcBef>
              <a:buNone/>
            </a:pPr>
            <a:r>
              <a:rPr lang="fr-FR" altLang="fr-FR" sz="2400" dirty="0">
                <a:solidFill>
                  <a:schemeClr val="tx1"/>
                </a:solidFill>
              </a:rPr>
              <a:t>			1 enseignant de STI </a:t>
            </a:r>
            <a:r>
              <a:rPr lang="fr-FR" sz="2400" dirty="0"/>
              <a:t>	</a:t>
            </a:r>
          </a:p>
          <a:p>
            <a:endParaRPr lang="fr-FR" i="1" dirty="0"/>
          </a:p>
          <a:p>
            <a:endParaRPr lang="fr-FR" sz="2400" i="1" dirty="0"/>
          </a:p>
        </p:txBody>
      </p:sp>
      <p:sp>
        <p:nvSpPr>
          <p:cNvPr id="4" name="Rectangle 3"/>
          <p:cNvSpPr/>
          <p:nvPr/>
        </p:nvSpPr>
        <p:spPr>
          <a:xfrm>
            <a:off x="563290" y="891759"/>
            <a:ext cx="25092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2400" dirty="0" smtClean="0">
                <a:solidFill>
                  <a:srgbClr val="074770"/>
                </a:solidFill>
                <a:ea typeface="+mj-ea"/>
                <a:cs typeface="+mj-cs"/>
              </a:rPr>
              <a:t>ORGANISATION</a:t>
            </a:r>
            <a:endParaRPr lang="fr-FR" sz="2400" dirty="0">
              <a:solidFill>
                <a:srgbClr val="074770"/>
              </a:solidFill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1139595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FF6600"/>
                </a:solidFill>
              </a:rPr>
              <a:t>Mathématiques </a:t>
            </a:r>
            <a:r>
              <a:rPr lang="fr-FR" sz="2800" dirty="0">
                <a:solidFill>
                  <a:srgbClr val="FF6600"/>
                </a:solidFill>
              </a:rPr>
              <a:t>et EP en </a:t>
            </a:r>
            <a:r>
              <a:rPr lang="fr-FR" sz="2800" dirty="0" err="1">
                <a:solidFill>
                  <a:srgbClr val="FF6600"/>
                </a:solidFill>
              </a:rPr>
              <a:t>co</a:t>
            </a:r>
            <a:r>
              <a:rPr lang="fr-FR" sz="2800" dirty="0">
                <a:solidFill>
                  <a:srgbClr val="FF6600"/>
                </a:solidFill>
              </a:rPr>
              <a:t>-intervention</a:t>
            </a:r>
            <a:r>
              <a:rPr lang="fr-FR" dirty="0">
                <a:solidFill>
                  <a:srgbClr val="FF6600"/>
                </a:solidFill>
              </a:rPr>
              <a:t/>
            </a:r>
            <a:br>
              <a:rPr lang="fr-FR" dirty="0">
                <a:solidFill>
                  <a:srgbClr val="FF6600"/>
                </a:solidFill>
              </a:rPr>
            </a:b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563290" y="709062"/>
            <a:ext cx="364862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DÉMARCHE  P</a:t>
            </a:r>
            <a:r>
              <a:rPr lang="fr-FR" sz="2000" dirty="0">
                <a:solidFill>
                  <a:srgbClr val="074770"/>
                </a:solidFill>
                <a:ea typeface="+mj-ea"/>
                <a:cs typeface="+mj-cs"/>
              </a:rPr>
              <a:t>É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DAGOGIQUE</a:t>
            </a:r>
            <a:endParaRPr lang="fr-FR" sz="2000" dirty="0">
              <a:solidFill>
                <a:srgbClr val="074770"/>
              </a:solidFill>
              <a:ea typeface="+mj-ea"/>
              <a:cs typeface="+mj-cs"/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6691639" y="1489772"/>
            <a:ext cx="181990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Activités pédagogiques</a:t>
            </a:r>
            <a:endParaRPr lang="fr-FR" sz="1600" i="1" dirty="0"/>
          </a:p>
        </p:txBody>
      </p:sp>
      <p:sp>
        <p:nvSpPr>
          <p:cNvPr id="9" name="ZoneTexte 8"/>
          <p:cNvSpPr txBox="1"/>
          <p:nvPr/>
        </p:nvSpPr>
        <p:spPr>
          <a:xfrm>
            <a:off x="701863" y="1303552"/>
            <a:ext cx="2208978" cy="769441"/>
          </a:xfrm>
          <a:prstGeom prst="rect">
            <a:avLst/>
          </a:prstGeom>
          <a:noFill/>
          <a:ln w="38100">
            <a:solidFill>
              <a:schemeClr val="accent2">
                <a:lumMod val="75000"/>
                <a:lumOff val="2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fr-FR" sz="2200" dirty="0" smtClean="0"/>
              <a:t>Séquence de mathématiques</a:t>
            </a:r>
            <a:endParaRPr lang="fr-FR" sz="2200" dirty="0"/>
          </a:p>
        </p:txBody>
      </p:sp>
      <p:sp>
        <p:nvSpPr>
          <p:cNvPr id="14" name="ZoneTexte 13"/>
          <p:cNvSpPr txBox="1"/>
          <p:nvPr/>
        </p:nvSpPr>
        <p:spPr>
          <a:xfrm>
            <a:off x="3579776" y="1247911"/>
            <a:ext cx="2599495" cy="811367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fr-FR" sz="1600" i="1" dirty="0" smtClean="0"/>
              <a:t>- programme</a:t>
            </a:r>
            <a:endParaRPr lang="fr-FR" sz="1600" i="1" dirty="0"/>
          </a:p>
          <a:p>
            <a:r>
              <a:rPr lang="fr-FR" sz="1600" i="1" dirty="0" smtClean="0"/>
              <a:t>- progression </a:t>
            </a:r>
            <a:r>
              <a:rPr lang="fr-FR" sz="1600" i="1" dirty="0"/>
              <a:t>dans </a:t>
            </a:r>
            <a:r>
              <a:rPr lang="fr-FR" sz="1600" i="1" dirty="0" smtClean="0"/>
              <a:t>l’année</a:t>
            </a:r>
          </a:p>
          <a:p>
            <a:r>
              <a:rPr lang="fr-FR" sz="1600" i="1" dirty="0" smtClean="0"/>
              <a:t>- spécifique métier</a:t>
            </a:r>
            <a:endParaRPr lang="fr-FR" sz="1600" i="1" dirty="0"/>
          </a:p>
        </p:txBody>
      </p:sp>
      <p:sp>
        <p:nvSpPr>
          <p:cNvPr id="15" name="Flèche vers le bas 14"/>
          <p:cNvSpPr/>
          <p:nvPr/>
        </p:nvSpPr>
        <p:spPr>
          <a:xfrm>
            <a:off x="1700216" y="2260769"/>
            <a:ext cx="212272" cy="3905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6" name="Virage 15"/>
          <p:cNvSpPr/>
          <p:nvPr/>
        </p:nvSpPr>
        <p:spPr>
          <a:xfrm rot="10800000">
            <a:off x="6028823" y="3948122"/>
            <a:ext cx="413306" cy="472263"/>
          </a:xfrm>
          <a:prstGeom prst="bentArrow">
            <a:avLst>
              <a:gd name="adj1" fmla="val 25000"/>
              <a:gd name="adj2" fmla="val 21625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19" name="Flèche vers le bas 18"/>
          <p:cNvSpPr/>
          <p:nvPr/>
        </p:nvSpPr>
        <p:spPr>
          <a:xfrm rot="1728125">
            <a:off x="3054598" y="4685048"/>
            <a:ext cx="212272" cy="3905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1" name="ZoneTexte 20"/>
          <p:cNvSpPr txBox="1"/>
          <p:nvPr/>
        </p:nvSpPr>
        <p:spPr>
          <a:xfrm>
            <a:off x="5790011" y="2758892"/>
            <a:ext cx="2553916" cy="92333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Séances d’enseignement professionnel</a:t>
            </a:r>
            <a:endParaRPr lang="fr-FR" i="1" dirty="0"/>
          </a:p>
        </p:txBody>
      </p:sp>
      <p:sp>
        <p:nvSpPr>
          <p:cNvPr id="23" name="Rectangle à coins arrondis 22"/>
          <p:cNvSpPr/>
          <p:nvPr/>
        </p:nvSpPr>
        <p:spPr>
          <a:xfrm>
            <a:off x="3529336" y="1156920"/>
            <a:ext cx="2599495" cy="1017728"/>
          </a:xfrm>
          <a:prstGeom prst="wedgeRoundRectCallout">
            <a:avLst>
              <a:gd name="adj1" fmla="val -70714"/>
              <a:gd name="adj2" fmla="val -13025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4" name="ZoneTexte 23"/>
          <p:cNvSpPr txBox="1"/>
          <p:nvPr/>
        </p:nvSpPr>
        <p:spPr>
          <a:xfrm>
            <a:off x="687897" y="2788662"/>
            <a:ext cx="2553916" cy="92333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fr-FR" i="1" dirty="0" smtClean="0"/>
              <a:t>Séances </a:t>
            </a:r>
            <a:r>
              <a:rPr lang="fr-FR" i="1" dirty="0"/>
              <a:t>de mathématiques</a:t>
            </a:r>
          </a:p>
          <a:p>
            <a:endParaRPr lang="fr-FR" dirty="0"/>
          </a:p>
        </p:txBody>
      </p:sp>
      <p:sp>
        <p:nvSpPr>
          <p:cNvPr id="25" name="ZoneTexte 24"/>
          <p:cNvSpPr txBox="1"/>
          <p:nvPr/>
        </p:nvSpPr>
        <p:spPr>
          <a:xfrm>
            <a:off x="2848691" y="3948122"/>
            <a:ext cx="2941320" cy="64633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dirty="0"/>
              <a:t>Séance </a:t>
            </a:r>
            <a:r>
              <a:rPr lang="fr-FR" dirty="0" smtClean="0"/>
              <a:t>en </a:t>
            </a:r>
            <a:r>
              <a:rPr lang="fr-FR" dirty="0" err="1" smtClean="0"/>
              <a:t>co</a:t>
            </a:r>
            <a:r>
              <a:rPr lang="fr-FR" dirty="0" smtClean="0"/>
              <a:t>-intervention</a:t>
            </a:r>
          </a:p>
          <a:p>
            <a:endParaRPr lang="fr-FR" dirty="0"/>
          </a:p>
        </p:txBody>
      </p:sp>
      <p:sp>
        <p:nvSpPr>
          <p:cNvPr id="26" name="Virage 25"/>
          <p:cNvSpPr/>
          <p:nvPr/>
        </p:nvSpPr>
        <p:spPr>
          <a:xfrm rot="10800000" flipH="1">
            <a:off x="2146772" y="3933756"/>
            <a:ext cx="413058" cy="472263"/>
          </a:xfrm>
          <a:prstGeom prst="bentArrow">
            <a:avLst>
              <a:gd name="adj1" fmla="val 25000"/>
              <a:gd name="adj2" fmla="val 21625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>
              <a:solidFill>
                <a:schemeClr val="tx1"/>
              </a:solidFill>
            </a:endParaRPr>
          </a:p>
        </p:txBody>
      </p:sp>
      <p:sp>
        <p:nvSpPr>
          <p:cNvPr id="27" name="Rectangle à coins arrondis 26"/>
          <p:cNvSpPr/>
          <p:nvPr/>
        </p:nvSpPr>
        <p:spPr>
          <a:xfrm>
            <a:off x="6638299" y="1303552"/>
            <a:ext cx="2039845" cy="957217"/>
          </a:xfrm>
          <a:prstGeom prst="wedgeRoundRectCallout">
            <a:avLst>
              <a:gd name="adj1" fmla="val -32862"/>
              <a:gd name="adj2" fmla="val 89686"/>
              <a:gd name="adj3" fmla="val 16667"/>
            </a:avLst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9" name="ZoneTexte 28"/>
          <p:cNvSpPr txBox="1"/>
          <p:nvPr/>
        </p:nvSpPr>
        <p:spPr>
          <a:xfrm>
            <a:off x="725175" y="5140643"/>
            <a:ext cx="2804161" cy="923330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i="1" dirty="0" smtClean="0"/>
              <a:t>Exploitation des données, suite de l’étude mathématique…</a:t>
            </a:r>
            <a:endParaRPr lang="fr-FR" i="1" dirty="0"/>
          </a:p>
        </p:txBody>
      </p:sp>
      <p:sp>
        <p:nvSpPr>
          <p:cNvPr id="30" name="ZoneTexte 29"/>
          <p:cNvSpPr txBox="1"/>
          <p:nvPr/>
        </p:nvSpPr>
        <p:spPr>
          <a:xfrm>
            <a:off x="5622261" y="5117974"/>
            <a:ext cx="2289219" cy="646331"/>
          </a:xfrm>
          <a:prstGeom prst="rect">
            <a:avLst/>
          </a:prstGeom>
          <a:noFill/>
          <a:ln w="19050">
            <a:solidFill>
              <a:schemeClr val="bg2">
                <a:lumMod val="50000"/>
              </a:schemeClr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r>
              <a:rPr lang="fr-FR" i="1" dirty="0" smtClean="0"/>
              <a:t>Interprétation des valeurs relevées… </a:t>
            </a:r>
            <a:endParaRPr lang="fr-FR" i="1" dirty="0"/>
          </a:p>
        </p:txBody>
      </p:sp>
      <p:sp>
        <p:nvSpPr>
          <p:cNvPr id="31" name="Flèche vers le bas 30"/>
          <p:cNvSpPr/>
          <p:nvPr/>
        </p:nvSpPr>
        <p:spPr>
          <a:xfrm rot="19677816">
            <a:off x="5576555" y="4672910"/>
            <a:ext cx="212272" cy="3905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3623603" y="2574226"/>
            <a:ext cx="18655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i="1" dirty="0" smtClean="0"/>
              <a:t>Concertation</a:t>
            </a:r>
          </a:p>
          <a:p>
            <a:r>
              <a:rPr lang="fr-FR" i="1" dirty="0" smtClean="0"/>
              <a:t>Synchronisation</a:t>
            </a:r>
            <a:endParaRPr lang="fr-FR" i="1" dirty="0"/>
          </a:p>
        </p:txBody>
      </p:sp>
      <p:sp>
        <p:nvSpPr>
          <p:cNvPr id="8" name="Double flèche horizontale 7"/>
          <p:cNvSpPr/>
          <p:nvPr/>
        </p:nvSpPr>
        <p:spPr>
          <a:xfrm>
            <a:off x="3651123" y="3319617"/>
            <a:ext cx="1778726" cy="198120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282040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5" grpId="0" animBg="1"/>
      <p:bldP spid="16" grpId="0" animBg="1"/>
      <p:bldP spid="19" grpId="0" animBg="1"/>
      <p:bldP spid="21" grpId="0" animBg="1"/>
      <p:bldP spid="24" grpId="0" animBg="1"/>
      <p:bldP spid="25" grpId="0" animBg="1"/>
      <p:bldP spid="26" grpId="0" animBg="1"/>
      <p:bldP spid="27" grpId="0" animBg="1"/>
      <p:bldP spid="29" grpId="0" animBg="1"/>
      <p:bldP spid="30" grpId="0" animBg="1"/>
      <p:bldP spid="31" grpId="0" animBg="1"/>
      <p:bldP spid="5" grpId="0"/>
      <p:bldP spid="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z="2800" dirty="0" smtClean="0">
                <a:solidFill>
                  <a:srgbClr val="FF6600"/>
                </a:solidFill>
              </a:rPr>
              <a:t>Mathématiques </a:t>
            </a:r>
            <a:r>
              <a:rPr lang="fr-FR" sz="2800" dirty="0">
                <a:solidFill>
                  <a:srgbClr val="FF6600"/>
                </a:solidFill>
              </a:rPr>
              <a:t>et EP en </a:t>
            </a:r>
            <a:r>
              <a:rPr lang="fr-FR" sz="2800" dirty="0" err="1">
                <a:solidFill>
                  <a:srgbClr val="FF6600"/>
                </a:solidFill>
              </a:rPr>
              <a:t>co</a:t>
            </a:r>
            <a:r>
              <a:rPr lang="fr-FR" sz="2800" dirty="0">
                <a:solidFill>
                  <a:srgbClr val="FF6600"/>
                </a:solidFill>
              </a:rPr>
              <a:t>-intervention</a:t>
            </a:r>
            <a:r>
              <a:rPr lang="fr-FR" dirty="0">
                <a:solidFill>
                  <a:srgbClr val="FF6600"/>
                </a:solidFill>
              </a:rPr>
              <a:t/>
            </a:r>
            <a:br>
              <a:rPr lang="fr-FR" dirty="0">
                <a:solidFill>
                  <a:srgbClr val="FF6600"/>
                </a:solidFill>
              </a:rPr>
            </a:br>
            <a:endParaRPr lang="fr-FR" sz="2800" dirty="0"/>
          </a:p>
        </p:txBody>
      </p:sp>
      <p:sp>
        <p:nvSpPr>
          <p:cNvPr id="4" name="Rectangle 3"/>
          <p:cNvSpPr/>
          <p:nvPr/>
        </p:nvSpPr>
        <p:spPr>
          <a:xfrm>
            <a:off x="563290" y="709062"/>
            <a:ext cx="5526000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spcBef>
                <a:spcPct val="0"/>
              </a:spcBef>
            </a:pP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D</a:t>
            </a:r>
            <a:r>
              <a:rPr lang="fr-FR" sz="2000" dirty="0">
                <a:solidFill>
                  <a:srgbClr val="074770"/>
                </a:solidFill>
                <a:ea typeface="+mj-ea"/>
                <a:cs typeface="+mj-cs"/>
              </a:rPr>
              <a:t>É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ROULEMENT 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d’une 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S</a:t>
            </a:r>
            <a:r>
              <a:rPr lang="fr-FR" sz="2000" dirty="0">
                <a:solidFill>
                  <a:srgbClr val="074770"/>
                </a:solidFill>
                <a:ea typeface="+mj-ea"/>
                <a:cs typeface="+mj-cs"/>
              </a:rPr>
              <a:t>É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QUENCE </a:t>
            </a:r>
            <a:r>
              <a:rPr lang="fr-FR" sz="2000" dirty="0" smtClean="0">
                <a:solidFill>
                  <a:srgbClr val="074770"/>
                </a:solidFill>
                <a:ea typeface="+mj-ea"/>
                <a:cs typeface="+mj-cs"/>
              </a:rPr>
              <a:t>(exemple)</a:t>
            </a:r>
            <a:endParaRPr lang="fr-FR" sz="2000" dirty="0">
              <a:solidFill>
                <a:srgbClr val="074770"/>
              </a:solidFill>
              <a:ea typeface="+mj-ea"/>
              <a:cs typeface="+mj-cs"/>
            </a:endParaRPr>
          </a:p>
        </p:txBody>
      </p:sp>
      <p:sp>
        <p:nvSpPr>
          <p:cNvPr id="7" name="ZoneTexte 6"/>
          <p:cNvSpPr txBox="1"/>
          <p:nvPr/>
        </p:nvSpPr>
        <p:spPr>
          <a:xfrm>
            <a:off x="616225" y="2366933"/>
            <a:ext cx="3020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 smtClean="0"/>
              <a:t>Séances d’enseignement professionnel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408267" y="3705577"/>
            <a:ext cx="3804824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fr-FR" dirty="0" smtClean="0"/>
              <a:t>Problématique de maintenance :</a:t>
            </a:r>
          </a:p>
          <a:p>
            <a:r>
              <a:rPr lang="fr-FR" i="1" dirty="0"/>
              <a:t>Manque d’efficacité du frein de stationnement</a:t>
            </a:r>
          </a:p>
        </p:txBody>
      </p:sp>
      <p:sp>
        <p:nvSpPr>
          <p:cNvPr id="14" name="ZoneTexte 13"/>
          <p:cNvSpPr txBox="1"/>
          <p:nvPr/>
        </p:nvSpPr>
        <p:spPr>
          <a:xfrm>
            <a:off x="4548424" y="1669488"/>
            <a:ext cx="3494314" cy="903700"/>
          </a:xfrm>
          <a:prstGeom prst="rect">
            <a:avLst/>
          </a:prstGeom>
          <a:noFill/>
        </p:spPr>
        <p:txBody>
          <a:bodyPr wrap="square" lIns="72000" tIns="36000" rIns="72000" bIns="36000" rtlCol="0">
            <a:spAutoFit/>
          </a:bodyPr>
          <a:lstStyle/>
          <a:p>
            <a:r>
              <a:rPr lang="fr-FR" dirty="0" smtClean="0"/>
              <a:t>Centre d’intérêt étudié :</a:t>
            </a:r>
          </a:p>
          <a:p>
            <a:r>
              <a:rPr lang="fr-FR" i="1" dirty="0" smtClean="0"/>
              <a:t>- La </a:t>
            </a:r>
            <a:r>
              <a:rPr lang="fr-FR" i="1" dirty="0"/>
              <a:t>t</a:t>
            </a:r>
            <a:r>
              <a:rPr lang="fr-FR" i="1" dirty="0" smtClean="0"/>
              <a:t>ransmission de puissance d’un matériel (déplacement)</a:t>
            </a:r>
            <a:endParaRPr lang="fr-FR" i="1" dirty="0"/>
          </a:p>
        </p:txBody>
      </p:sp>
      <p:sp>
        <p:nvSpPr>
          <p:cNvPr id="15" name="Flèche vers le bas 14"/>
          <p:cNvSpPr/>
          <p:nvPr/>
        </p:nvSpPr>
        <p:spPr>
          <a:xfrm>
            <a:off x="1875670" y="3231223"/>
            <a:ext cx="212272" cy="3905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ZoneTexte 2"/>
          <p:cNvSpPr txBox="1"/>
          <p:nvPr/>
        </p:nvSpPr>
        <p:spPr>
          <a:xfrm>
            <a:off x="5029260" y="2320767"/>
            <a:ext cx="27925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56441">
            <a:off x="4481069" y="3000840"/>
            <a:ext cx="3629025" cy="1931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ZoneTexte 11"/>
          <p:cNvSpPr txBox="1"/>
          <p:nvPr/>
        </p:nvSpPr>
        <p:spPr>
          <a:xfrm>
            <a:off x="1103040" y="5259838"/>
            <a:ext cx="3066150" cy="6617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dirty="0"/>
              <a:t>É</a:t>
            </a:r>
            <a:r>
              <a:rPr lang="fr-FR" dirty="0"/>
              <a:t>t</a:t>
            </a:r>
            <a:r>
              <a:rPr lang="fr-FR" dirty="0" smtClean="0"/>
              <a:t>ude </a:t>
            </a:r>
            <a:r>
              <a:rPr lang="fr-FR" dirty="0" smtClean="0"/>
              <a:t>de fonctionnement du système de freinage</a:t>
            </a:r>
            <a:endParaRPr lang="fr-FR" dirty="0"/>
          </a:p>
        </p:txBody>
      </p:sp>
      <p:sp>
        <p:nvSpPr>
          <p:cNvPr id="23" name="Flèche vers le bas 22"/>
          <p:cNvSpPr/>
          <p:nvPr/>
        </p:nvSpPr>
        <p:spPr>
          <a:xfrm>
            <a:off x="2423843" y="4726040"/>
            <a:ext cx="212272" cy="3905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5" name="ZoneTexte 4"/>
          <p:cNvSpPr txBox="1"/>
          <p:nvPr/>
        </p:nvSpPr>
        <p:spPr>
          <a:xfrm>
            <a:off x="464820" y="1109172"/>
            <a:ext cx="374827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1600" i="1" dirty="0" smtClean="0"/>
              <a:t>Note : cet exemple est bâti autour d’une problématique de maintenance </a:t>
            </a:r>
            <a:endParaRPr lang="fr-FR" sz="1600" i="1" dirty="0"/>
          </a:p>
        </p:txBody>
      </p:sp>
      <p:sp>
        <p:nvSpPr>
          <p:cNvPr id="13" name="Flèche vers le bas 12"/>
          <p:cNvSpPr/>
          <p:nvPr/>
        </p:nvSpPr>
        <p:spPr>
          <a:xfrm rot="3896629">
            <a:off x="3987271" y="2171667"/>
            <a:ext cx="212272" cy="390534"/>
          </a:xfrm>
          <a:prstGeom prst="down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48777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Avantage.thmx</Template>
  <TotalTime>5202</TotalTime>
  <Words>621</Words>
  <Application>Microsoft Office PowerPoint</Application>
  <PresentationFormat>Affichage à l'écran (4:3)</PresentationFormat>
  <Paragraphs>126</Paragraphs>
  <Slides>15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15</vt:i4>
      </vt:variant>
    </vt:vector>
  </HeadingPairs>
  <TitlesOfParts>
    <vt:vector size="19" baseType="lpstr">
      <vt:lpstr>Calibri</vt:lpstr>
      <vt:lpstr>Rockwell</vt:lpstr>
      <vt:lpstr>Wingdings</vt:lpstr>
      <vt:lpstr>Avantage</vt:lpstr>
      <vt:lpstr>Présentation PowerPoint</vt:lpstr>
      <vt:lpstr>Présentation PowerPoint</vt:lpstr>
      <vt:lpstr>Mathématiques et EP en co-intervention </vt:lpstr>
      <vt:lpstr>Mathématiques et EP en co-intervention </vt:lpstr>
      <vt:lpstr>Mathématiques et EP en co-intervention </vt:lpstr>
      <vt:lpstr>Mathématiques et EP en co-intervention </vt:lpstr>
      <vt:lpstr>Mathématiques et EP en co-intervention </vt:lpstr>
      <vt:lpstr>Mathématiques et EP en co-intervention </vt:lpstr>
      <vt:lpstr>Mathématiques et EP en co-intervention </vt:lpstr>
      <vt:lpstr>Mathématiques et EP en co-intervention </vt:lpstr>
      <vt:lpstr>Mathématiques et EP en co-intervention </vt:lpstr>
      <vt:lpstr>Mathématiques et EP en co-intervention </vt:lpstr>
      <vt:lpstr>Mathématiques et EP en co-intervention </vt:lpstr>
      <vt:lpstr>Merci à chacun(e)  de votre attention</vt:lpstr>
      <vt:lpstr>Xxxx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FLORENCE</dc:creator>
  <cp:lastModifiedBy>Jean-Luc Massey</cp:lastModifiedBy>
  <cp:revision>550</cp:revision>
  <cp:lastPrinted>2016-12-12T15:39:05Z</cp:lastPrinted>
  <dcterms:created xsi:type="dcterms:W3CDTF">2016-11-23T17:04:32Z</dcterms:created>
  <dcterms:modified xsi:type="dcterms:W3CDTF">2017-03-22T06:58:12Z</dcterms:modified>
</cp:coreProperties>
</file>