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handoutMasterIdLst>
    <p:handoutMasterId r:id="rId62"/>
  </p:handoutMasterIdLst>
  <p:sldIdLst>
    <p:sldId id="256" r:id="rId2"/>
    <p:sldId id="257" r:id="rId3"/>
    <p:sldId id="441" r:id="rId4"/>
    <p:sldId id="486" r:id="rId5"/>
    <p:sldId id="490" r:id="rId6"/>
    <p:sldId id="491" r:id="rId7"/>
    <p:sldId id="492" r:id="rId8"/>
    <p:sldId id="488" r:id="rId9"/>
    <p:sldId id="443" r:id="rId10"/>
    <p:sldId id="487" r:id="rId11"/>
    <p:sldId id="489" r:id="rId12"/>
    <p:sldId id="493" r:id="rId13"/>
    <p:sldId id="453" r:id="rId14"/>
    <p:sldId id="454" r:id="rId15"/>
    <p:sldId id="494" r:id="rId16"/>
    <p:sldId id="455" r:id="rId17"/>
    <p:sldId id="495" r:id="rId18"/>
    <p:sldId id="565" r:id="rId19"/>
    <p:sldId id="459" r:id="rId20"/>
    <p:sldId id="460" r:id="rId21"/>
    <p:sldId id="566" r:id="rId22"/>
    <p:sldId id="464" r:id="rId23"/>
    <p:sldId id="497" r:id="rId24"/>
    <p:sldId id="466" r:id="rId25"/>
    <p:sldId id="498" r:id="rId26"/>
    <p:sldId id="469" r:id="rId27"/>
    <p:sldId id="567" r:id="rId28"/>
    <p:sldId id="568" r:id="rId29"/>
    <p:sldId id="569" r:id="rId30"/>
    <p:sldId id="570" r:id="rId31"/>
    <p:sldId id="571" r:id="rId32"/>
    <p:sldId id="572" r:id="rId33"/>
    <p:sldId id="573" r:id="rId34"/>
    <p:sldId id="574" r:id="rId35"/>
    <p:sldId id="575" r:id="rId36"/>
    <p:sldId id="576" r:id="rId37"/>
    <p:sldId id="577" r:id="rId38"/>
    <p:sldId id="578" r:id="rId39"/>
    <p:sldId id="501" r:id="rId40"/>
    <p:sldId id="546" r:id="rId41"/>
    <p:sldId id="547" r:id="rId42"/>
    <p:sldId id="548" r:id="rId43"/>
    <p:sldId id="549" r:id="rId44"/>
    <p:sldId id="550" r:id="rId45"/>
    <p:sldId id="551" r:id="rId46"/>
    <p:sldId id="552" r:id="rId47"/>
    <p:sldId id="553" r:id="rId48"/>
    <p:sldId id="554" r:id="rId49"/>
    <p:sldId id="555" r:id="rId50"/>
    <p:sldId id="556" r:id="rId51"/>
    <p:sldId id="557" r:id="rId52"/>
    <p:sldId id="558" r:id="rId53"/>
    <p:sldId id="559" r:id="rId54"/>
    <p:sldId id="560" r:id="rId55"/>
    <p:sldId id="561" r:id="rId56"/>
    <p:sldId id="562" r:id="rId57"/>
    <p:sldId id="563" r:id="rId58"/>
    <p:sldId id="564" r:id="rId59"/>
    <p:sldId id="291"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FF6600"/>
    <a:srgbClr val="064E91"/>
    <a:srgbClr val="FD8003"/>
    <a:srgbClr val="003366"/>
    <a:srgbClr val="033263"/>
    <a:srgbClr val="074770"/>
    <a:srgbClr val="064370"/>
    <a:srgbClr val="FFC40B"/>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83" autoAdjust="0"/>
    <p:restoredTop sz="82606" autoAdjust="0"/>
  </p:normalViewPr>
  <p:slideViewPr>
    <p:cSldViewPr snapToGrid="0" snapToObjects="1">
      <p:cViewPr varScale="1">
        <p:scale>
          <a:sx n="82" d="100"/>
          <a:sy n="82" d="100"/>
        </p:scale>
        <p:origin x="1167" y="36"/>
      </p:cViewPr>
      <p:guideLst>
        <p:guide orient="horz" pos="2160"/>
        <p:guide pos="2880"/>
      </p:guideLst>
    </p:cSldViewPr>
  </p:slideViewPr>
  <p:notesTextViewPr>
    <p:cViewPr>
      <p:scale>
        <a:sx n="100" d="100"/>
        <a:sy n="100" d="100"/>
      </p:scale>
      <p:origin x="0" y="0"/>
    </p:cViewPr>
  </p:notesTextViewPr>
  <p:sorterViewPr>
    <p:cViewPr>
      <p:scale>
        <a:sx n="89" d="100"/>
        <a:sy n="89" d="100"/>
      </p:scale>
      <p:origin x="0" y="764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7BFED8-58E7-408F-9B59-0151A28D787E}" type="doc">
      <dgm:prSet loTypeId="urn:microsoft.com/office/officeart/2005/8/layout/cycle1" loCatId="cycle" qsTypeId="urn:microsoft.com/office/officeart/2005/8/quickstyle/simple1" qsCatId="simple" csTypeId="urn:microsoft.com/office/officeart/2005/8/colors/accent1_2" csCatId="accent1" phldr="0"/>
      <dgm:spPr/>
      <dgm:t>
        <a:bodyPr/>
        <a:lstStyle/>
        <a:p>
          <a:endParaRPr lang="fr-FR"/>
        </a:p>
      </dgm:t>
    </dgm:pt>
    <dgm:pt modelId="{C84331DE-58B4-4C80-88F7-2252F74B2243}" type="pres">
      <dgm:prSet presAssocID="{907BFED8-58E7-408F-9B59-0151A28D787E}" presName="cycle" presStyleCnt="0">
        <dgm:presLayoutVars>
          <dgm:dir/>
          <dgm:resizeHandles val="exact"/>
        </dgm:presLayoutVars>
      </dgm:prSet>
      <dgm:spPr/>
      <dgm:t>
        <a:bodyPr/>
        <a:lstStyle/>
        <a:p>
          <a:endParaRPr lang="fr-FR"/>
        </a:p>
      </dgm:t>
    </dgm:pt>
  </dgm:ptLst>
  <dgm:cxnLst>
    <dgm:cxn modelId="{9B563289-0FC0-4F4F-B5CB-A03B5DDD91C9}" type="presOf" srcId="{907BFED8-58E7-408F-9B59-0151A28D787E}" destId="{C84331DE-58B4-4C80-88F7-2252F74B2243}" srcOrd="0"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88A08F-A485-4A82-A02E-BCF78B74FEB1}" type="doc">
      <dgm:prSet loTypeId="urn:microsoft.com/office/officeart/2005/8/layout/rings+Icon" loCatId="relationship" qsTypeId="urn:microsoft.com/office/officeart/2005/8/quickstyle/simple3" qsCatId="simple" csTypeId="urn:microsoft.com/office/officeart/2005/8/colors/colorful5" csCatId="colorful" phldr="1"/>
      <dgm:spPr/>
    </dgm:pt>
    <dgm:pt modelId="{845995E6-B08C-4764-A2AC-27DB4BBAE97C}">
      <dgm:prSet phldrT="[Texte]" custT="1"/>
      <dgm:spPr/>
      <dgm:t>
        <a:bodyPr/>
        <a:lstStyle/>
        <a:p>
          <a:r>
            <a:rPr lang="fr-FR" sz="800" b="1" dirty="0" smtClean="0">
              <a:solidFill>
                <a:schemeClr val="bg1"/>
              </a:solidFill>
            </a:rPr>
            <a:t>Étude de dossier</a:t>
          </a:r>
          <a:endParaRPr lang="fr-FR" sz="800" b="1" dirty="0">
            <a:solidFill>
              <a:schemeClr val="bg1"/>
            </a:solidFill>
          </a:endParaRPr>
        </a:p>
      </dgm:t>
    </dgm:pt>
    <dgm:pt modelId="{7C144530-3272-44BF-856A-1C5C6BEFEC95}" type="parTrans" cxnId="{FAA6D5A2-E306-4D3E-A09D-5F30CFCCFF3E}">
      <dgm:prSet/>
      <dgm:spPr/>
      <dgm:t>
        <a:bodyPr/>
        <a:lstStyle/>
        <a:p>
          <a:endParaRPr lang="fr-FR"/>
        </a:p>
      </dgm:t>
    </dgm:pt>
    <dgm:pt modelId="{CCE6650B-AF71-41DD-AF8F-B0F71F09A1C9}" type="sibTrans" cxnId="{FAA6D5A2-E306-4D3E-A09D-5F30CFCCFF3E}">
      <dgm:prSet/>
      <dgm:spPr/>
      <dgm:t>
        <a:bodyPr/>
        <a:lstStyle/>
        <a:p>
          <a:endParaRPr lang="fr-FR"/>
        </a:p>
      </dgm:t>
    </dgm:pt>
    <dgm:pt modelId="{39E265EF-D9B5-44E4-8AE6-8EA88759B794}">
      <dgm:prSet phldrT="[Texte]" custT="1"/>
      <dgm:spPr/>
      <dgm:t>
        <a:bodyPr/>
        <a:lstStyle/>
        <a:p>
          <a:r>
            <a:rPr lang="fr-FR" sz="900" b="1" dirty="0" smtClean="0">
              <a:solidFill>
                <a:schemeClr val="bg1"/>
              </a:solidFill>
            </a:rPr>
            <a:t>Projet</a:t>
          </a:r>
          <a:endParaRPr lang="fr-FR" sz="900" b="1" dirty="0">
            <a:solidFill>
              <a:schemeClr val="bg1"/>
            </a:solidFill>
          </a:endParaRPr>
        </a:p>
      </dgm:t>
    </dgm:pt>
    <dgm:pt modelId="{A233AA61-1D11-4641-AB8B-4F93A9CDE18A}" type="parTrans" cxnId="{DBF87F17-F06A-427B-9AAE-C476992063A4}">
      <dgm:prSet/>
      <dgm:spPr/>
      <dgm:t>
        <a:bodyPr/>
        <a:lstStyle/>
        <a:p>
          <a:endParaRPr lang="fr-FR"/>
        </a:p>
      </dgm:t>
    </dgm:pt>
    <dgm:pt modelId="{15FD05C8-889F-4DCD-83E9-4BDCB02C7A23}" type="sibTrans" cxnId="{DBF87F17-F06A-427B-9AAE-C476992063A4}">
      <dgm:prSet/>
      <dgm:spPr/>
      <dgm:t>
        <a:bodyPr/>
        <a:lstStyle/>
        <a:p>
          <a:endParaRPr lang="fr-FR"/>
        </a:p>
      </dgm:t>
    </dgm:pt>
    <dgm:pt modelId="{2C158C19-8321-46A8-B0F2-D24465D8231A}">
      <dgm:prSet phldrT="[Texte]" custT="1"/>
      <dgm:spPr/>
      <dgm:t>
        <a:bodyPr/>
        <a:lstStyle/>
        <a:p>
          <a:r>
            <a:rPr lang="fr-FR" sz="800" b="1" dirty="0" smtClean="0">
              <a:solidFill>
                <a:schemeClr val="bg1"/>
              </a:solidFill>
            </a:rPr>
            <a:t>Activités</a:t>
          </a:r>
          <a:r>
            <a:rPr lang="fr-FR" sz="900" b="1" dirty="0" smtClean="0">
              <a:solidFill>
                <a:schemeClr val="bg1"/>
              </a:solidFill>
            </a:rPr>
            <a:t> pratiques</a:t>
          </a:r>
          <a:endParaRPr lang="fr-FR" sz="900" b="1" dirty="0">
            <a:solidFill>
              <a:schemeClr val="bg1"/>
            </a:solidFill>
          </a:endParaRPr>
        </a:p>
      </dgm:t>
    </dgm:pt>
    <dgm:pt modelId="{A40928EE-C535-4506-96BE-9BB0B7D642F7}" type="parTrans" cxnId="{91FCC966-0465-4FDA-A666-0FA3287BCF2C}">
      <dgm:prSet/>
      <dgm:spPr/>
      <dgm:t>
        <a:bodyPr/>
        <a:lstStyle/>
        <a:p>
          <a:endParaRPr lang="fr-FR"/>
        </a:p>
      </dgm:t>
    </dgm:pt>
    <dgm:pt modelId="{B6EA5523-DCA7-4ACD-8B4E-8240470715C9}" type="sibTrans" cxnId="{91FCC966-0465-4FDA-A666-0FA3287BCF2C}">
      <dgm:prSet/>
      <dgm:spPr/>
      <dgm:t>
        <a:bodyPr/>
        <a:lstStyle/>
        <a:p>
          <a:endParaRPr lang="fr-FR"/>
        </a:p>
      </dgm:t>
    </dgm:pt>
    <dgm:pt modelId="{42615F86-F4EA-44A8-9B62-F725D464DA43}" type="pres">
      <dgm:prSet presAssocID="{6888A08F-A485-4A82-A02E-BCF78B74FEB1}" presName="Name0" presStyleCnt="0">
        <dgm:presLayoutVars>
          <dgm:chMax val="7"/>
          <dgm:dir/>
          <dgm:resizeHandles val="exact"/>
        </dgm:presLayoutVars>
      </dgm:prSet>
      <dgm:spPr/>
    </dgm:pt>
    <dgm:pt modelId="{E63193F1-43F8-4396-9B7F-B832E06B0003}" type="pres">
      <dgm:prSet presAssocID="{6888A08F-A485-4A82-A02E-BCF78B74FEB1}" presName="ellipse1" presStyleLbl="vennNode1" presStyleIdx="0" presStyleCnt="3" custLinFactNeighborX="-8898" custLinFactNeighborY="-20793">
        <dgm:presLayoutVars>
          <dgm:bulletEnabled val="1"/>
        </dgm:presLayoutVars>
      </dgm:prSet>
      <dgm:spPr/>
      <dgm:t>
        <a:bodyPr/>
        <a:lstStyle/>
        <a:p>
          <a:endParaRPr lang="fr-FR"/>
        </a:p>
      </dgm:t>
    </dgm:pt>
    <dgm:pt modelId="{5B1D8E45-05AA-4029-B743-0E49508883A9}" type="pres">
      <dgm:prSet presAssocID="{6888A08F-A485-4A82-A02E-BCF78B74FEB1}" presName="ellipse2" presStyleLbl="vennNode1" presStyleIdx="1" presStyleCnt="3" custLinFactNeighborX="-30157" custLinFactNeighborY="1567">
        <dgm:presLayoutVars>
          <dgm:bulletEnabled val="1"/>
        </dgm:presLayoutVars>
      </dgm:prSet>
      <dgm:spPr/>
      <dgm:t>
        <a:bodyPr/>
        <a:lstStyle/>
        <a:p>
          <a:endParaRPr lang="fr-FR"/>
        </a:p>
      </dgm:t>
    </dgm:pt>
    <dgm:pt modelId="{610F1FF0-BDF9-432D-97CF-A9DE89CE399D}" type="pres">
      <dgm:prSet presAssocID="{6888A08F-A485-4A82-A02E-BCF78B74FEB1}" presName="ellipse3" presStyleLbl="vennNode1" presStyleIdx="2" presStyleCnt="3" custScaleX="156220" custScaleY="142893">
        <dgm:presLayoutVars>
          <dgm:bulletEnabled val="1"/>
        </dgm:presLayoutVars>
      </dgm:prSet>
      <dgm:spPr/>
      <dgm:t>
        <a:bodyPr/>
        <a:lstStyle/>
        <a:p>
          <a:endParaRPr lang="fr-FR"/>
        </a:p>
      </dgm:t>
    </dgm:pt>
  </dgm:ptLst>
  <dgm:cxnLst>
    <dgm:cxn modelId="{FAA6D5A2-E306-4D3E-A09D-5F30CFCCFF3E}" srcId="{6888A08F-A485-4A82-A02E-BCF78B74FEB1}" destId="{845995E6-B08C-4764-A2AC-27DB4BBAE97C}" srcOrd="0" destOrd="0" parTransId="{7C144530-3272-44BF-856A-1C5C6BEFEC95}" sibTransId="{CCE6650B-AF71-41DD-AF8F-B0F71F09A1C9}"/>
    <dgm:cxn modelId="{DBF87F17-F06A-427B-9AAE-C476992063A4}" srcId="{6888A08F-A485-4A82-A02E-BCF78B74FEB1}" destId="{39E265EF-D9B5-44E4-8AE6-8EA88759B794}" srcOrd="1" destOrd="0" parTransId="{A233AA61-1D11-4641-AB8B-4F93A9CDE18A}" sibTransId="{15FD05C8-889F-4DCD-83E9-4BDCB02C7A23}"/>
    <dgm:cxn modelId="{91FCC966-0465-4FDA-A666-0FA3287BCF2C}" srcId="{6888A08F-A485-4A82-A02E-BCF78B74FEB1}" destId="{2C158C19-8321-46A8-B0F2-D24465D8231A}" srcOrd="2" destOrd="0" parTransId="{A40928EE-C535-4506-96BE-9BB0B7D642F7}" sibTransId="{B6EA5523-DCA7-4ACD-8B4E-8240470715C9}"/>
    <dgm:cxn modelId="{147BDAC8-2302-449F-A3B9-3A679FDB84B3}" type="presOf" srcId="{39E265EF-D9B5-44E4-8AE6-8EA88759B794}" destId="{5B1D8E45-05AA-4029-B743-0E49508883A9}" srcOrd="0" destOrd="0" presId="urn:microsoft.com/office/officeart/2005/8/layout/rings+Icon"/>
    <dgm:cxn modelId="{334E1664-FE68-4A6A-8FA3-B104F9964B17}" type="presOf" srcId="{845995E6-B08C-4764-A2AC-27DB4BBAE97C}" destId="{E63193F1-43F8-4396-9B7F-B832E06B0003}" srcOrd="0" destOrd="0" presId="urn:microsoft.com/office/officeart/2005/8/layout/rings+Icon"/>
    <dgm:cxn modelId="{AB6F7123-765D-4528-8D57-3E42313AD03D}" type="presOf" srcId="{2C158C19-8321-46A8-B0F2-D24465D8231A}" destId="{610F1FF0-BDF9-432D-97CF-A9DE89CE399D}" srcOrd="0" destOrd="0" presId="urn:microsoft.com/office/officeart/2005/8/layout/rings+Icon"/>
    <dgm:cxn modelId="{42CCDE09-3AFD-4957-A52D-84D0DBD1071F}" type="presOf" srcId="{6888A08F-A485-4A82-A02E-BCF78B74FEB1}" destId="{42615F86-F4EA-44A8-9B62-F725D464DA43}" srcOrd="0" destOrd="0" presId="urn:microsoft.com/office/officeart/2005/8/layout/rings+Icon"/>
    <dgm:cxn modelId="{33EBD3C5-EF08-4F34-A0B4-060220E1723C}" type="presParOf" srcId="{42615F86-F4EA-44A8-9B62-F725D464DA43}" destId="{E63193F1-43F8-4396-9B7F-B832E06B0003}" srcOrd="0" destOrd="0" presId="urn:microsoft.com/office/officeart/2005/8/layout/rings+Icon"/>
    <dgm:cxn modelId="{AAABD397-6D9E-4657-8352-48EC5185FDAC}" type="presParOf" srcId="{42615F86-F4EA-44A8-9B62-F725D464DA43}" destId="{5B1D8E45-05AA-4029-B743-0E49508883A9}" srcOrd="1" destOrd="0" presId="urn:microsoft.com/office/officeart/2005/8/layout/rings+Icon"/>
    <dgm:cxn modelId="{1411917C-BA95-47C8-B968-1B5E4FDD118F}" type="presParOf" srcId="{42615F86-F4EA-44A8-9B62-F725D464DA43}" destId="{610F1FF0-BDF9-432D-97CF-A9DE89CE399D}" srcOrd="2" destOrd="0" presId="urn:microsoft.com/office/officeart/2005/8/layout/rings+Ic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0CB7B8-D3F3-4972-A998-CE4408CE47A2}"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r-FR"/>
        </a:p>
      </dgm:t>
    </dgm:pt>
    <dgm:pt modelId="{4536FF23-6005-4F55-909B-F88C398E27EE}">
      <dgm:prSet phldrT="[Texte]"/>
      <dgm:spPr>
        <a:solidFill>
          <a:srgbClr val="064E91"/>
        </a:solidFill>
        <a:ln>
          <a:noFill/>
        </a:ln>
      </dgm:spPr>
      <dgm:t>
        <a:bodyPr/>
        <a:lstStyle/>
        <a:p>
          <a:r>
            <a:rPr lang="fr-FR" dirty="0" smtClean="0"/>
            <a:t>Ci4</a:t>
          </a:r>
          <a:endParaRPr lang="fr-FR" dirty="0"/>
        </a:p>
      </dgm:t>
    </dgm:pt>
    <dgm:pt modelId="{52A8F19E-895A-4BCC-A93C-B6778EF0F572}" type="parTrans" cxnId="{6E640A3C-F0EE-4A9D-AEFA-6CE685D066BD}">
      <dgm:prSet/>
      <dgm:spPr/>
      <dgm:t>
        <a:bodyPr/>
        <a:lstStyle/>
        <a:p>
          <a:endParaRPr lang="fr-FR"/>
        </a:p>
      </dgm:t>
    </dgm:pt>
    <dgm:pt modelId="{87E85728-0EFF-4E2F-A828-6CA988E15A29}" type="sibTrans" cxnId="{6E640A3C-F0EE-4A9D-AEFA-6CE685D066BD}">
      <dgm:prSet/>
      <dgm:spPr>
        <a:noFill/>
        <a:ln>
          <a:solidFill>
            <a:schemeClr val="tx1"/>
          </a:solidFill>
        </a:ln>
      </dgm:spPr>
      <dgm:t>
        <a:bodyPr/>
        <a:lstStyle/>
        <a:p>
          <a:endParaRPr lang="fr-FR"/>
        </a:p>
      </dgm:t>
    </dgm:pt>
    <dgm:pt modelId="{BAFA9FF1-AED3-49D3-9420-DB1C95120AEB}">
      <dgm:prSet phldrT="[Texte]"/>
      <dgm:spPr>
        <a:solidFill>
          <a:srgbClr val="064E91"/>
        </a:solidFill>
        <a:ln>
          <a:noFill/>
        </a:ln>
      </dgm:spPr>
      <dgm:t>
        <a:bodyPr/>
        <a:lstStyle/>
        <a:p>
          <a:r>
            <a:rPr lang="fr-FR" dirty="0" smtClean="0"/>
            <a:t>Ci5</a:t>
          </a:r>
          <a:endParaRPr lang="fr-FR" dirty="0"/>
        </a:p>
      </dgm:t>
    </dgm:pt>
    <dgm:pt modelId="{5A784081-B0A9-4470-9959-8C9A91F4A0B0}" type="parTrans" cxnId="{5EE03477-BB72-46AC-A4FC-1CB1E462B6A2}">
      <dgm:prSet/>
      <dgm:spPr/>
      <dgm:t>
        <a:bodyPr/>
        <a:lstStyle/>
        <a:p>
          <a:endParaRPr lang="fr-FR"/>
        </a:p>
      </dgm:t>
    </dgm:pt>
    <dgm:pt modelId="{BF4639F6-C408-4DBB-98D4-319F2783F2F2}" type="sibTrans" cxnId="{5EE03477-BB72-46AC-A4FC-1CB1E462B6A2}">
      <dgm:prSet/>
      <dgm:spPr/>
      <dgm:t>
        <a:bodyPr/>
        <a:lstStyle/>
        <a:p>
          <a:endParaRPr lang="fr-FR"/>
        </a:p>
      </dgm:t>
    </dgm:pt>
    <dgm:pt modelId="{039EC8EC-0D42-4B12-AC47-4886E2C7B134}">
      <dgm:prSet phldrT="[Texte]"/>
      <dgm:spPr>
        <a:solidFill>
          <a:srgbClr val="064E91"/>
        </a:solidFill>
        <a:ln>
          <a:noFill/>
        </a:ln>
      </dgm:spPr>
      <dgm:t>
        <a:bodyPr/>
        <a:lstStyle/>
        <a:p>
          <a:r>
            <a:rPr lang="fr-FR" dirty="0" smtClean="0"/>
            <a:t>Ci6</a:t>
          </a:r>
          <a:endParaRPr lang="fr-FR" dirty="0"/>
        </a:p>
      </dgm:t>
    </dgm:pt>
    <dgm:pt modelId="{A60B0141-40AB-49B0-B571-0B7AF0042DBA}" type="parTrans" cxnId="{85A77959-B205-4F55-AF0B-3C5252375824}">
      <dgm:prSet/>
      <dgm:spPr/>
      <dgm:t>
        <a:bodyPr/>
        <a:lstStyle/>
        <a:p>
          <a:endParaRPr lang="fr-FR"/>
        </a:p>
      </dgm:t>
    </dgm:pt>
    <dgm:pt modelId="{F800DEE9-87A6-4334-9D6B-B371D0A674EB}" type="sibTrans" cxnId="{85A77959-B205-4F55-AF0B-3C5252375824}">
      <dgm:prSet/>
      <dgm:spPr/>
      <dgm:t>
        <a:bodyPr/>
        <a:lstStyle/>
        <a:p>
          <a:endParaRPr lang="fr-FR"/>
        </a:p>
      </dgm:t>
    </dgm:pt>
    <dgm:pt modelId="{E07396C9-7C6B-438E-A0D0-910A46594B31}">
      <dgm:prSet phldrT="[Texte]"/>
      <dgm:spPr>
        <a:solidFill>
          <a:srgbClr val="064E91"/>
        </a:solidFill>
        <a:ln>
          <a:noFill/>
        </a:ln>
      </dgm:spPr>
      <dgm:t>
        <a:bodyPr/>
        <a:lstStyle/>
        <a:p>
          <a:r>
            <a:rPr lang="fr-FR" dirty="0" smtClean="0"/>
            <a:t>Ci1</a:t>
          </a:r>
          <a:endParaRPr lang="fr-FR" dirty="0"/>
        </a:p>
      </dgm:t>
    </dgm:pt>
    <dgm:pt modelId="{E674AAA3-4387-4F35-B900-2AD78723A140}" type="parTrans" cxnId="{AFF5363D-3007-40E6-9F06-F60B8185DC3D}">
      <dgm:prSet/>
      <dgm:spPr/>
      <dgm:t>
        <a:bodyPr/>
        <a:lstStyle/>
        <a:p>
          <a:endParaRPr lang="fr-FR"/>
        </a:p>
      </dgm:t>
    </dgm:pt>
    <dgm:pt modelId="{B22689C0-E856-4699-BAD6-6D87406277E2}" type="sibTrans" cxnId="{AFF5363D-3007-40E6-9F06-F60B8185DC3D}">
      <dgm:prSet/>
      <dgm:spPr/>
      <dgm:t>
        <a:bodyPr/>
        <a:lstStyle/>
        <a:p>
          <a:endParaRPr lang="fr-FR"/>
        </a:p>
      </dgm:t>
    </dgm:pt>
    <dgm:pt modelId="{9E8CEBF9-1C60-423A-B0D9-9754D194BD95}">
      <dgm:prSet phldrT="[Texte]"/>
      <dgm:spPr>
        <a:solidFill>
          <a:srgbClr val="064E91"/>
        </a:solidFill>
        <a:ln>
          <a:noFill/>
        </a:ln>
      </dgm:spPr>
      <dgm:t>
        <a:bodyPr/>
        <a:lstStyle/>
        <a:p>
          <a:r>
            <a:rPr lang="fr-FR" dirty="0" smtClean="0"/>
            <a:t>Ci3</a:t>
          </a:r>
          <a:endParaRPr lang="fr-FR" dirty="0"/>
        </a:p>
      </dgm:t>
    </dgm:pt>
    <dgm:pt modelId="{33C10EE1-9906-4A7B-A465-14E90F51A9A0}" type="parTrans" cxnId="{03C6C0DB-7B33-4970-B7DA-13136B68853C}">
      <dgm:prSet/>
      <dgm:spPr/>
      <dgm:t>
        <a:bodyPr/>
        <a:lstStyle/>
        <a:p>
          <a:endParaRPr lang="fr-FR"/>
        </a:p>
      </dgm:t>
    </dgm:pt>
    <dgm:pt modelId="{D1ADB34C-C0CB-45F8-9BFA-470CF58B3192}" type="sibTrans" cxnId="{03C6C0DB-7B33-4970-B7DA-13136B68853C}">
      <dgm:prSet/>
      <dgm:spPr/>
      <dgm:t>
        <a:bodyPr/>
        <a:lstStyle/>
        <a:p>
          <a:endParaRPr lang="fr-FR"/>
        </a:p>
      </dgm:t>
    </dgm:pt>
    <dgm:pt modelId="{FBA7B012-B138-4BF8-9503-D52C57CAC562}">
      <dgm:prSet phldrT="[Texte]"/>
      <dgm:spPr>
        <a:solidFill>
          <a:srgbClr val="064E91"/>
        </a:solidFill>
        <a:ln>
          <a:noFill/>
        </a:ln>
      </dgm:spPr>
      <dgm:t>
        <a:bodyPr/>
        <a:lstStyle/>
        <a:p>
          <a:r>
            <a:rPr lang="fr-FR" smtClean="0"/>
            <a:t>Ci2</a:t>
          </a:r>
          <a:endParaRPr lang="fr-FR" dirty="0"/>
        </a:p>
      </dgm:t>
    </dgm:pt>
    <dgm:pt modelId="{BCBD2AEB-E094-49D3-BC2C-FECFDEE7FBFB}" type="parTrans" cxnId="{020676DB-B340-4051-BCB3-008514E29613}">
      <dgm:prSet/>
      <dgm:spPr/>
      <dgm:t>
        <a:bodyPr/>
        <a:lstStyle/>
        <a:p>
          <a:endParaRPr lang="fr-FR"/>
        </a:p>
      </dgm:t>
    </dgm:pt>
    <dgm:pt modelId="{4C5F740A-F6A9-4D35-9B01-F133242AD86B}" type="sibTrans" cxnId="{020676DB-B340-4051-BCB3-008514E29613}">
      <dgm:prSet/>
      <dgm:spPr/>
      <dgm:t>
        <a:bodyPr/>
        <a:lstStyle/>
        <a:p>
          <a:endParaRPr lang="fr-FR"/>
        </a:p>
      </dgm:t>
    </dgm:pt>
    <dgm:pt modelId="{C15088E9-EC3D-4F4C-8337-3A16E9D0257F}" type="pres">
      <dgm:prSet presAssocID="{7D0CB7B8-D3F3-4972-A998-CE4408CE47A2}" presName="Name0" presStyleCnt="0">
        <dgm:presLayoutVars>
          <dgm:dir/>
          <dgm:resizeHandles val="exact"/>
        </dgm:presLayoutVars>
      </dgm:prSet>
      <dgm:spPr/>
      <dgm:t>
        <a:bodyPr/>
        <a:lstStyle/>
        <a:p>
          <a:endParaRPr lang="fr-FR"/>
        </a:p>
      </dgm:t>
    </dgm:pt>
    <dgm:pt modelId="{62323C19-76FC-47EA-B6CB-648D5670E250}" type="pres">
      <dgm:prSet presAssocID="{7D0CB7B8-D3F3-4972-A998-CE4408CE47A2}" presName="cycle" presStyleCnt="0"/>
      <dgm:spPr/>
    </dgm:pt>
    <dgm:pt modelId="{79E3B7B4-9278-418C-9C9E-AC1128346346}" type="pres">
      <dgm:prSet presAssocID="{4536FF23-6005-4F55-909B-F88C398E27EE}" presName="nodeFirstNode" presStyleLbl="node1" presStyleIdx="0" presStyleCnt="6" custRadScaleRad="102587">
        <dgm:presLayoutVars>
          <dgm:bulletEnabled val="1"/>
        </dgm:presLayoutVars>
      </dgm:prSet>
      <dgm:spPr/>
      <dgm:t>
        <a:bodyPr/>
        <a:lstStyle/>
        <a:p>
          <a:endParaRPr lang="fr-FR"/>
        </a:p>
      </dgm:t>
    </dgm:pt>
    <dgm:pt modelId="{075491F3-BDE5-41D7-8771-1E3658D53B5B}" type="pres">
      <dgm:prSet presAssocID="{87E85728-0EFF-4E2F-A828-6CA988E15A29}" presName="sibTransFirstNode" presStyleLbl="bgShp" presStyleIdx="0" presStyleCnt="1" custLinFactNeighborX="-79" custLinFactNeighborY="-2415"/>
      <dgm:spPr/>
      <dgm:t>
        <a:bodyPr/>
        <a:lstStyle/>
        <a:p>
          <a:endParaRPr lang="fr-FR"/>
        </a:p>
      </dgm:t>
    </dgm:pt>
    <dgm:pt modelId="{118D260E-E13C-4CDF-ADC9-1CA992F20501}" type="pres">
      <dgm:prSet presAssocID="{BAFA9FF1-AED3-49D3-9420-DB1C95120AEB}" presName="nodeFollowingNodes" presStyleLbl="node1" presStyleIdx="1" presStyleCnt="6" custRadScaleRad="120240" custRadScaleInc="-8396">
        <dgm:presLayoutVars>
          <dgm:bulletEnabled val="1"/>
        </dgm:presLayoutVars>
      </dgm:prSet>
      <dgm:spPr/>
      <dgm:t>
        <a:bodyPr/>
        <a:lstStyle/>
        <a:p>
          <a:endParaRPr lang="fr-FR"/>
        </a:p>
      </dgm:t>
    </dgm:pt>
    <dgm:pt modelId="{FAA17EED-2637-4095-A68E-B70736D16030}" type="pres">
      <dgm:prSet presAssocID="{039EC8EC-0D42-4B12-AC47-4886E2C7B134}" presName="nodeFollowingNodes" presStyleLbl="node1" presStyleIdx="2" presStyleCnt="6" custRadScaleRad="120956" custRadScaleInc="5143">
        <dgm:presLayoutVars>
          <dgm:bulletEnabled val="1"/>
        </dgm:presLayoutVars>
      </dgm:prSet>
      <dgm:spPr/>
      <dgm:t>
        <a:bodyPr/>
        <a:lstStyle/>
        <a:p>
          <a:endParaRPr lang="fr-FR"/>
        </a:p>
      </dgm:t>
    </dgm:pt>
    <dgm:pt modelId="{9ED9812E-61E5-4880-9C4A-822D278A13B1}" type="pres">
      <dgm:prSet presAssocID="{E07396C9-7C6B-438E-A0D0-910A46594B31}" presName="nodeFollowingNodes" presStyleLbl="node1" presStyleIdx="3" presStyleCnt="6" custRadScaleRad="103168" custRadScaleInc="-2598">
        <dgm:presLayoutVars>
          <dgm:bulletEnabled val="1"/>
        </dgm:presLayoutVars>
      </dgm:prSet>
      <dgm:spPr/>
      <dgm:t>
        <a:bodyPr/>
        <a:lstStyle/>
        <a:p>
          <a:endParaRPr lang="fr-FR"/>
        </a:p>
      </dgm:t>
    </dgm:pt>
    <dgm:pt modelId="{4F1A6E7D-AEED-40E7-98CC-884872EDA2C3}" type="pres">
      <dgm:prSet presAssocID="{FBA7B012-B138-4BF8-9503-D52C57CAC562}" presName="nodeFollowingNodes" presStyleLbl="node1" presStyleIdx="4" presStyleCnt="6" custRadScaleRad="119182" custRadScaleInc="-9945">
        <dgm:presLayoutVars>
          <dgm:bulletEnabled val="1"/>
        </dgm:presLayoutVars>
      </dgm:prSet>
      <dgm:spPr/>
      <dgm:t>
        <a:bodyPr/>
        <a:lstStyle/>
        <a:p>
          <a:endParaRPr lang="fr-FR"/>
        </a:p>
      </dgm:t>
    </dgm:pt>
    <dgm:pt modelId="{8D5EEDAE-52D4-4D1D-BB7C-A760B79C2FB7}" type="pres">
      <dgm:prSet presAssocID="{9E8CEBF9-1C60-423A-B0D9-9754D194BD95}" presName="nodeFollowingNodes" presStyleLbl="node1" presStyleIdx="5" presStyleCnt="6" custRadScaleRad="118824" custRadScaleInc="6428">
        <dgm:presLayoutVars>
          <dgm:bulletEnabled val="1"/>
        </dgm:presLayoutVars>
      </dgm:prSet>
      <dgm:spPr/>
      <dgm:t>
        <a:bodyPr/>
        <a:lstStyle/>
        <a:p>
          <a:endParaRPr lang="fr-FR"/>
        </a:p>
      </dgm:t>
    </dgm:pt>
  </dgm:ptLst>
  <dgm:cxnLst>
    <dgm:cxn modelId="{03C6C0DB-7B33-4970-B7DA-13136B68853C}" srcId="{7D0CB7B8-D3F3-4972-A998-CE4408CE47A2}" destId="{9E8CEBF9-1C60-423A-B0D9-9754D194BD95}" srcOrd="5" destOrd="0" parTransId="{33C10EE1-9906-4A7B-A465-14E90F51A9A0}" sibTransId="{D1ADB34C-C0CB-45F8-9BFA-470CF58B3192}"/>
    <dgm:cxn modelId="{5BE3A618-2A75-4C33-B6C3-C1396EB4C1E7}" type="presOf" srcId="{9E8CEBF9-1C60-423A-B0D9-9754D194BD95}" destId="{8D5EEDAE-52D4-4D1D-BB7C-A760B79C2FB7}" srcOrd="0" destOrd="0" presId="urn:microsoft.com/office/officeart/2005/8/layout/cycle3"/>
    <dgm:cxn modelId="{26F6AA86-A715-40DD-8DF8-7D1B9FDF1423}" type="presOf" srcId="{87E85728-0EFF-4E2F-A828-6CA988E15A29}" destId="{075491F3-BDE5-41D7-8771-1E3658D53B5B}" srcOrd="0" destOrd="0" presId="urn:microsoft.com/office/officeart/2005/8/layout/cycle3"/>
    <dgm:cxn modelId="{A3C21E1E-D6D7-4E4E-898B-DE02B8FCF7C7}" type="presOf" srcId="{BAFA9FF1-AED3-49D3-9420-DB1C95120AEB}" destId="{118D260E-E13C-4CDF-ADC9-1CA992F20501}" srcOrd="0" destOrd="0" presId="urn:microsoft.com/office/officeart/2005/8/layout/cycle3"/>
    <dgm:cxn modelId="{AFF5363D-3007-40E6-9F06-F60B8185DC3D}" srcId="{7D0CB7B8-D3F3-4972-A998-CE4408CE47A2}" destId="{E07396C9-7C6B-438E-A0D0-910A46594B31}" srcOrd="3" destOrd="0" parTransId="{E674AAA3-4387-4F35-B900-2AD78723A140}" sibTransId="{B22689C0-E856-4699-BAD6-6D87406277E2}"/>
    <dgm:cxn modelId="{9C5B7C3F-D997-4ABC-83AB-BAF852B5AA75}" type="presOf" srcId="{E07396C9-7C6B-438E-A0D0-910A46594B31}" destId="{9ED9812E-61E5-4880-9C4A-822D278A13B1}" srcOrd="0" destOrd="0" presId="urn:microsoft.com/office/officeart/2005/8/layout/cycle3"/>
    <dgm:cxn modelId="{B2A4D2CF-DE0A-4D03-B4FC-CF9119C87151}" type="presOf" srcId="{FBA7B012-B138-4BF8-9503-D52C57CAC562}" destId="{4F1A6E7D-AEED-40E7-98CC-884872EDA2C3}" srcOrd="0" destOrd="0" presId="urn:microsoft.com/office/officeart/2005/8/layout/cycle3"/>
    <dgm:cxn modelId="{85A77959-B205-4F55-AF0B-3C5252375824}" srcId="{7D0CB7B8-D3F3-4972-A998-CE4408CE47A2}" destId="{039EC8EC-0D42-4B12-AC47-4886E2C7B134}" srcOrd="2" destOrd="0" parTransId="{A60B0141-40AB-49B0-B571-0B7AF0042DBA}" sibTransId="{F800DEE9-87A6-4334-9D6B-B371D0A674EB}"/>
    <dgm:cxn modelId="{D677D8EB-89FE-458B-A4D0-20CE279A1993}" type="presOf" srcId="{039EC8EC-0D42-4B12-AC47-4886E2C7B134}" destId="{FAA17EED-2637-4095-A68E-B70736D16030}" srcOrd="0" destOrd="0" presId="urn:microsoft.com/office/officeart/2005/8/layout/cycle3"/>
    <dgm:cxn modelId="{5EE03477-BB72-46AC-A4FC-1CB1E462B6A2}" srcId="{7D0CB7B8-D3F3-4972-A998-CE4408CE47A2}" destId="{BAFA9FF1-AED3-49D3-9420-DB1C95120AEB}" srcOrd="1" destOrd="0" parTransId="{5A784081-B0A9-4470-9959-8C9A91F4A0B0}" sibTransId="{BF4639F6-C408-4DBB-98D4-319F2783F2F2}"/>
    <dgm:cxn modelId="{6E640A3C-F0EE-4A9D-AEFA-6CE685D066BD}" srcId="{7D0CB7B8-D3F3-4972-A998-CE4408CE47A2}" destId="{4536FF23-6005-4F55-909B-F88C398E27EE}" srcOrd="0" destOrd="0" parTransId="{52A8F19E-895A-4BCC-A93C-B6778EF0F572}" sibTransId="{87E85728-0EFF-4E2F-A828-6CA988E15A29}"/>
    <dgm:cxn modelId="{020676DB-B340-4051-BCB3-008514E29613}" srcId="{7D0CB7B8-D3F3-4972-A998-CE4408CE47A2}" destId="{FBA7B012-B138-4BF8-9503-D52C57CAC562}" srcOrd="4" destOrd="0" parTransId="{BCBD2AEB-E094-49D3-BC2C-FECFDEE7FBFB}" sibTransId="{4C5F740A-F6A9-4D35-9B01-F133242AD86B}"/>
    <dgm:cxn modelId="{6338B871-A602-46B3-866A-377F0C14D883}" type="presOf" srcId="{7D0CB7B8-D3F3-4972-A998-CE4408CE47A2}" destId="{C15088E9-EC3D-4F4C-8337-3A16E9D0257F}" srcOrd="0" destOrd="0" presId="urn:microsoft.com/office/officeart/2005/8/layout/cycle3"/>
    <dgm:cxn modelId="{8AA6B81F-83AA-4F3F-B4E3-B50E72D4A770}" type="presOf" srcId="{4536FF23-6005-4F55-909B-F88C398E27EE}" destId="{79E3B7B4-9278-418C-9C9E-AC1128346346}" srcOrd="0" destOrd="0" presId="urn:microsoft.com/office/officeart/2005/8/layout/cycle3"/>
    <dgm:cxn modelId="{AB8AC6DB-55E3-4178-87C3-11790C81B1B7}" type="presParOf" srcId="{C15088E9-EC3D-4F4C-8337-3A16E9D0257F}" destId="{62323C19-76FC-47EA-B6CB-648D5670E250}" srcOrd="0" destOrd="0" presId="urn:microsoft.com/office/officeart/2005/8/layout/cycle3"/>
    <dgm:cxn modelId="{4409EBA4-0BCE-46DA-940A-1FD1C3BEA0E6}" type="presParOf" srcId="{62323C19-76FC-47EA-B6CB-648D5670E250}" destId="{79E3B7B4-9278-418C-9C9E-AC1128346346}" srcOrd="0" destOrd="0" presId="urn:microsoft.com/office/officeart/2005/8/layout/cycle3"/>
    <dgm:cxn modelId="{CF894B88-80B3-4210-9992-B2241FB2B816}" type="presParOf" srcId="{62323C19-76FC-47EA-B6CB-648D5670E250}" destId="{075491F3-BDE5-41D7-8771-1E3658D53B5B}" srcOrd="1" destOrd="0" presId="urn:microsoft.com/office/officeart/2005/8/layout/cycle3"/>
    <dgm:cxn modelId="{0AAAA24B-9679-40E9-B683-6A9FA08433CD}" type="presParOf" srcId="{62323C19-76FC-47EA-B6CB-648D5670E250}" destId="{118D260E-E13C-4CDF-ADC9-1CA992F20501}" srcOrd="2" destOrd="0" presId="urn:microsoft.com/office/officeart/2005/8/layout/cycle3"/>
    <dgm:cxn modelId="{719F2D1C-AE08-4775-BE43-2B999163ED75}" type="presParOf" srcId="{62323C19-76FC-47EA-B6CB-648D5670E250}" destId="{FAA17EED-2637-4095-A68E-B70736D16030}" srcOrd="3" destOrd="0" presId="urn:microsoft.com/office/officeart/2005/8/layout/cycle3"/>
    <dgm:cxn modelId="{94B98398-34CB-4CFD-916D-61BC3DCBA079}" type="presParOf" srcId="{62323C19-76FC-47EA-B6CB-648D5670E250}" destId="{9ED9812E-61E5-4880-9C4A-822D278A13B1}" srcOrd="4" destOrd="0" presId="urn:microsoft.com/office/officeart/2005/8/layout/cycle3"/>
    <dgm:cxn modelId="{5FCB0FDC-9B74-4E15-9A09-95E8FDDF7253}" type="presParOf" srcId="{62323C19-76FC-47EA-B6CB-648D5670E250}" destId="{4F1A6E7D-AEED-40E7-98CC-884872EDA2C3}" srcOrd="5" destOrd="0" presId="urn:microsoft.com/office/officeart/2005/8/layout/cycle3"/>
    <dgm:cxn modelId="{964C8981-4293-45C6-B60C-D009685ED7F3}" type="presParOf" srcId="{62323C19-76FC-47EA-B6CB-648D5670E250}" destId="{8D5EEDAE-52D4-4D1D-BB7C-A760B79C2FB7}" srcOrd="6" destOrd="0" presId="urn:microsoft.com/office/officeart/2005/8/layout/cycle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193F1-43F8-4396-9B7F-B832E06B0003}">
      <dsp:nvSpPr>
        <dsp:cNvPr id="0" name=""/>
        <dsp:cNvSpPr/>
      </dsp:nvSpPr>
      <dsp:spPr>
        <a:xfrm>
          <a:off x="0" y="0"/>
          <a:ext cx="610440" cy="610431"/>
        </a:xfrm>
        <a:prstGeom prst="ellipse">
          <a:avLst/>
        </a:prstGeom>
        <a:gradFill rotWithShape="0">
          <a:gsLst>
            <a:gs pos="0">
              <a:schemeClr val="accent5">
                <a:alpha val="50000"/>
                <a:hueOff val="0"/>
                <a:satOff val="0"/>
                <a:lumOff val="0"/>
                <a:alphaOff val="0"/>
                <a:tint val="100000"/>
                <a:shade val="40000"/>
                <a:alpha val="100000"/>
                <a:satMod val="150000"/>
                <a:lumMod val="100000"/>
              </a:schemeClr>
            </a:gs>
            <a:gs pos="100000">
              <a:schemeClr val="accent5">
                <a:alpha val="50000"/>
                <a:hueOff val="0"/>
                <a:satOff val="0"/>
                <a:lumOff val="0"/>
                <a:alphaOff val="0"/>
                <a:tint val="70000"/>
                <a:shade val="100000"/>
                <a:alpha val="100000"/>
                <a:satMod val="200000"/>
                <a:lumMod val="100000"/>
              </a:schemeClr>
            </a:gs>
          </a:gsLst>
          <a:lin ang="60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b="1" kern="1200" dirty="0" smtClean="0">
              <a:solidFill>
                <a:schemeClr val="bg1"/>
              </a:solidFill>
            </a:rPr>
            <a:t>Étude de dossier</a:t>
          </a:r>
          <a:endParaRPr lang="fr-FR" sz="800" b="1" kern="1200" dirty="0">
            <a:solidFill>
              <a:schemeClr val="bg1"/>
            </a:solidFill>
          </a:endParaRPr>
        </a:p>
      </dsp:txBody>
      <dsp:txXfrm>
        <a:off x="89397" y="89396"/>
        <a:ext cx="431646" cy="431639"/>
      </dsp:txXfrm>
    </dsp:sp>
    <dsp:sp modelId="{5B1D8E45-05AA-4029-B743-0E49508883A9}">
      <dsp:nvSpPr>
        <dsp:cNvPr id="0" name=""/>
        <dsp:cNvSpPr/>
      </dsp:nvSpPr>
      <dsp:spPr>
        <a:xfrm>
          <a:off x="155287" y="472582"/>
          <a:ext cx="610440" cy="610431"/>
        </a:xfrm>
        <a:prstGeom prst="ellipse">
          <a:avLst/>
        </a:prstGeom>
        <a:gradFill rotWithShape="0">
          <a:gsLst>
            <a:gs pos="0">
              <a:schemeClr val="accent5">
                <a:alpha val="50000"/>
                <a:hueOff val="832153"/>
                <a:satOff val="2831"/>
                <a:lumOff val="-11079"/>
                <a:alphaOff val="0"/>
                <a:tint val="100000"/>
                <a:shade val="40000"/>
                <a:alpha val="100000"/>
                <a:satMod val="150000"/>
                <a:lumMod val="100000"/>
              </a:schemeClr>
            </a:gs>
            <a:gs pos="100000">
              <a:schemeClr val="accent5">
                <a:alpha val="50000"/>
                <a:hueOff val="832153"/>
                <a:satOff val="2831"/>
                <a:lumOff val="-11079"/>
                <a:alphaOff val="0"/>
                <a:tint val="70000"/>
                <a:shade val="100000"/>
                <a:alpha val="100000"/>
                <a:satMod val="200000"/>
                <a:lumMod val="100000"/>
              </a:schemeClr>
            </a:gs>
          </a:gsLst>
          <a:lin ang="60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b="1" kern="1200" dirty="0" smtClean="0">
              <a:solidFill>
                <a:schemeClr val="bg1"/>
              </a:solidFill>
            </a:rPr>
            <a:t>Projet</a:t>
          </a:r>
          <a:endParaRPr lang="fr-FR" sz="900" b="1" kern="1200" dirty="0">
            <a:solidFill>
              <a:schemeClr val="bg1"/>
            </a:solidFill>
          </a:endParaRPr>
        </a:p>
      </dsp:txBody>
      <dsp:txXfrm>
        <a:off x="244684" y="561978"/>
        <a:ext cx="431646" cy="431639"/>
      </dsp:txXfrm>
    </dsp:sp>
    <dsp:sp modelId="{610F1FF0-BDF9-432D-97CF-A9DE89CE399D}">
      <dsp:nvSpPr>
        <dsp:cNvPr id="0" name=""/>
        <dsp:cNvSpPr/>
      </dsp:nvSpPr>
      <dsp:spPr>
        <a:xfrm>
          <a:off x="481611" y="-65458"/>
          <a:ext cx="953630" cy="872264"/>
        </a:xfrm>
        <a:prstGeom prst="ellipse">
          <a:avLst/>
        </a:prstGeom>
        <a:gradFill rotWithShape="0">
          <a:gsLst>
            <a:gs pos="0">
              <a:schemeClr val="accent5">
                <a:alpha val="50000"/>
                <a:hueOff val="1664307"/>
                <a:satOff val="5662"/>
                <a:lumOff val="-22159"/>
                <a:alphaOff val="0"/>
                <a:tint val="100000"/>
                <a:shade val="40000"/>
                <a:alpha val="100000"/>
                <a:satMod val="150000"/>
                <a:lumMod val="100000"/>
              </a:schemeClr>
            </a:gs>
            <a:gs pos="100000">
              <a:schemeClr val="accent5">
                <a:alpha val="50000"/>
                <a:hueOff val="1664307"/>
                <a:satOff val="5662"/>
                <a:lumOff val="-22159"/>
                <a:alphaOff val="0"/>
                <a:tint val="70000"/>
                <a:shade val="100000"/>
                <a:alpha val="100000"/>
                <a:satMod val="200000"/>
                <a:lumMod val="100000"/>
              </a:schemeClr>
            </a:gs>
          </a:gsLst>
          <a:lin ang="60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b="1" kern="1200" dirty="0" smtClean="0">
              <a:solidFill>
                <a:schemeClr val="bg1"/>
              </a:solidFill>
            </a:rPr>
            <a:t>Activités</a:t>
          </a:r>
          <a:r>
            <a:rPr lang="fr-FR" sz="900" b="1" kern="1200" dirty="0" smtClean="0">
              <a:solidFill>
                <a:schemeClr val="bg1"/>
              </a:solidFill>
            </a:rPr>
            <a:t> pratiques</a:t>
          </a:r>
          <a:endParaRPr lang="fr-FR" sz="900" b="1" kern="1200" dirty="0">
            <a:solidFill>
              <a:schemeClr val="bg1"/>
            </a:solidFill>
          </a:endParaRPr>
        </a:p>
      </dsp:txBody>
      <dsp:txXfrm>
        <a:off x="621267" y="62282"/>
        <a:ext cx="674318" cy="6167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491F3-BDE5-41D7-8771-1E3658D53B5B}">
      <dsp:nvSpPr>
        <dsp:cNvPr id="0" name=""/>
        <dsp:cNvSpPr/>
      </dsp:nvSpPr>
      <dsp:spPr>
        <a:xfrm>
          <a:off x="145052" y="-38520"/>
          <a:ext cx="1349793" cy="1349793"/>
        </a:xfrm>
        <a:prstGeom prst="circularArrow">
          <a:avLst>
            <a:gd name="adj1" fmla="val 5274"/>
            <a:gd name="adj2" fmla="val 312630"/>
            <a:gd name="adj3" fmla="val 14572171"/>
            <a:gd name="adj4" fmla="val 16928331"/>
            <a:gd name="adj5" fmla="val 5477"/>
          </a:avLst>
        </a:prstGeom>
        <a:noFill/>
        <a:ln>
          <a:solidFill>
            <a:schemeClr val="tx1"/>
          </a:solidFill>
        </a:ln>
        <a:effectLst/>
      </dsp:spPr>
      <dsp:style>
        <a:lnRef idx="0">
          <a:scrgbClr r="0" g="0" b="0"/>
        </a:lnRef>
        <a:fillRef idx="1">
          <a:scrgbClr r="0" g="0" b="0"/>
        </a:fillRef>
        <a:effectRef idx="0">
          <a:scrgbClr r="0" g="0" b="0"/>
        </a:effectRef>
        <a:fontRef idx="minor"/>
      </dsp:style>
    </dsp:sp>
    <dsp:sp modelId="{79E3B7B4-9278-418C-9C9E-AC1128346346}">
      <dsp:nvSpPr>
        <dsp:cNvPr id="0" name=""/>
        <dsp:cNvSpPr/>
      </dsp:nvSpPr>
      <dsp:spPr>
        <a:xfrm>
          <a:off x="615361" y="0"/>
          <a:ext cx="411309" cy="205654"/>
        </a:xfrm>
        <a:prstGeom prst="roundRect">
          <a:avLst/>
        </a:prstGeom>
        <a:solidFill>
          <a:srgbClr val="064E9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Ci4</a:t>
          </a:r>
          <a:endParaRPr lang="fr-FR" sz="800" kern="1200" dirty="0"/>
        </a:p>
      </dsp:txBody>
      <dsp:txXfrm>
        <a:off x="625400" y="10039"/>
        <a:ext cx="391231" cy="185576"/>
      </dsp:txXfrm>
    </dsp:sp>
    <dsp:sp modelId="{118D260E-E13C-4CDF-ADC9-1CA992F20501}">
      <dsp:nvSpPr>
        <dsp:cNvPr id="0" name=""/>
        <dsp:cNvSpPr/>
      </dsp:nvSpPr>
      <dsp:spPr>
        <a:xfrm>
          <a:off x="1159159" y="177098"/>
          <a:ext cx="411309" cy="205654"/>
        </a:xfrm>
        <a:prstGeom prst="roundRect">
          <a:avLst/>
        </a:prstGeom>
        <a:solidFill>
          <a:srgbClr val="064E9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Ci5</a:t>
          </a:r>
          <a:endParaRPr lang="fr-FR" sz="800" kern="1200" dirty="0"/>
        </a:p>
      </dsp:txBody>
      <dsp:txXfrm>
        <a:off x="1169198" y="187137"/>
        <a:ext cx="391231" cy="185576"/>
      </dsp:txXfrm>
    </dsp:sp>
    <dsp:sp modelId="{FAA17EED-2637-4095-A68E-B70736D16030}">
      <dsp:nvSpPr>
        <dsp:cNvPr id="0" name=""/>
        <dsp:cNvSpPr/>
      </dsp:nvSpPr>
      <dsp:spPr>
        <a:xfrm>
          <a:off x="1173066" y="905586"/>
          <a:ext cx="411309" cy="205654"/>
        </a:xfrm>
        <a:prstGeom prst="roundRect">
          <a:avLst/>
        </a:prstGeom>
        <a:solidFill>
          <a:srgbClr val="064E9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Ci6</a:t>
          </a:r>
          <a:endParaRPr lang="fr-FR" sz="800" kern="1200" dirty="0"/>
        </a:p>
      </dsp:txBody>
      <dsp:txXfrm>
        <a:off x="1183105" y="915625"/>
        <a:ext cx="391231" cy="185576"/>
      </dsp:txXfrm>
    </dsp:sp>
    <dsp:sp modelId="{9ED9812E-61E5-4880-9C4A-822D278A13B1}">
      <dsp:nvSpPr>
        <dsp:cNvPr id="0" name=""/>
        <dsp:cNvSpPr/>
      </dsp:nvSpPr>
      <dsp:spPr>
        <a:xfrm>
          <a:off x="628533" y="1096604"/>
          <a:ext cx="411309" cy="205654"/>
        </a:xfrm>
        <a:prstGeom prst="roundRect">
          <a:avLst/>
        </a:prstGeom>
        <a:solidFill>
          <a:srgbClr val="064E9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Ci1</a:t>
          </a:r>
          <a:endParaRPr lang="fr-FR" sz="800" kern="1200" dirty="0"/>
        </a:p>
      </dsp:txBody>
      <dsp:txXfrm>
        <a:off x="638572" y="1106643"/>
        <a:ext cx="391231" cy="185576"/>
      </dsp:txXfrm>
    </dsp:sp>
    <dsp:sp modelId="{4F1A6E7D-AEED-40E7-98CC-884872EDA2C3}">
      <dsp:nvSpPr>
        <dsp:cNvPr id="0" name=""/>
        <dsp:cNvSpPr/>
      </dsp:nvSpPr>
      <dsp:spPr>
        <a:xfrm>
          <a:off x="81514" y="923698"/>
          <a:ext cx="411309" cy="205654"/>
        </a:xfrm>
        <a:prstGeom prst="roundRect">
          <a:avLst/>
        </a:prstGeom>
        <a:solidFill>
          <a:srgbClr val="064E9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smtClean="0"/>
            <a:t>Ci2</a:t>
          </a:r>
          <a:endParaRPr lang="fr-FR" sz="800" kern="1200" dirty="0"/>
        </a:p>
      </dsp:txBody>
      <dsp:txXfrm>
        <a:off x="91553" y="933737"/>
        <a:ext cx="391231" cy="185576"/>
      </dsp:txXfrm>
    </dsp:sp>
    <dsp:sp modelId="{8D5EEDAE-52D4-4D1D-BB7C-A760B79C2FB7}">
      <dsp:nvSpPr>
        <dsp:cNvPr id="0" name=""/>
        <dsp:cNvSpPr/>
      </dsp:nvSpPr>
      <dsp:spPr>
        <a:xfrm>
          <a:off x="71570" y="191019"/>
          <a:ext cx="411309" cy="205654"/>
        </a:xfrm>
        <a:prstGeom prst="roundRect">
          <a:avLst/>
        </a:prstGeom>
        <a:solidFill>
          <a:srgbClr val="064E9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Ci3</a:t>
          </a:r>
          <a:endParaRPr lang="fr-FR" sz="800" kern="1200" dirty="0"/>
        </a:p>
      </dsp:txBody>
      <dsp:txXfrm>
        <a:off x="81609" y="201058"/>
        <a:ext cx="391231" cy="185576"/>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Cercles interconnectés"/>
  <dgm:desc val="Permet de représenter des relations de chevauchement, des concepts ou des idées interconnectées. Les sept premières lignes de texte Niveau 1 correspondent à une forme circulaire. Le texte non utilisé n'apparaît pas mais reste disponible si vous changez de disposition.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1F9F2E-0739-604D-A36C-A912005F805A}" type="datetimeFigureOut">
              <a:rPr lang="fr-FR" smtClean="0"/>
              <a:t>22/03/2017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63DD46-3D98-594B-95E1-E62DC6C4CDC5}" type="slidenum">
              <a:rPr lang="fr-FR" smtClean="0"/>
              <a:t>‹N°›</a:t>
            </a:fld>
            <a:endParaRPr lang="fr-FR"/>
          </a:p>
        </p:txBody>
      </p:sp>
    </p:spTree>
    <p:extLst>
      <p:ext uri="{BB962C8B-B14F-4D97-AF65-F5344CB8AC3E}">
        <p14:creationId xmlns:p14="http://schemas.microsoft.com/office/powerpoint/2010/main" val="4258737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0F745B-3C59-B940-8B25-CDB714969F3B}" type="datetimeFigureOut">
              <a:rPr lang="fr-FR" smtClean="0"/>
              <a:t>22/03/2017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840091-759D-C342-B57E-51E1F6BECBDA}" type="slidenum">
              <a:rPr lang="fr-FR" smtClean="0"/>
              <a:t>‹N°›</a:t>
            </a:fld>
            <a:endParaRPr lang="fr-FR"/>
          </a:p>
        </p:txBody>
      </p:sp>
    </p:spTree>
    <p:extLst>
      <p:ext uri="{BB962C8B-B14F-4D97-AF65-F5344CB8AC3E}">
        <p14:creationId xmlns:p14="http://schemas.microsoft.com/office/powerpoint/2010/main" val="14671657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Nous allons parcourir ici les différents éléments influents la</a:t>
            </a:r>
            <a:r>
              <a:rPr lang="fr-FR" baseline="0" dirty="0" smtClean="0"/>
              <a:t> construction d’une planification d’activités et séquences sur un cycle de formation. Cette présentation et cette construction se veut en continuité de ce qui se fait au niveau du baccalauréat professionnel Maintenance des matériels options Matériels de Construction et de Manutention. </a:t>
            </a:r>
            <a:endParaRPr lang="fr-FR" dirty="0"/>
          </a:p>
        </p:txBody>
      </p:sp>
      <p:sp>
        <p:nvSpPr>
          <p:cNvPr id="4" name="Espace réservé du numéro de diapositive 3"/>
          <p:cNvSpPr>
            <a:spLocks noGrp="1"/>
          </p:cNvSpPr>
          <p:nvPr>
            <p:ph type="sldNum" sz="quarter" idx="10"/>
          </p:nvPr>
        </p:nvSpPr>
        <p:spPr/>
        <p:txBody>
          <a:bodyPr/>
          <a:lstStyle/>
          <a:p>
            <a:fld id="{5165BD9D-DB8E-4C44-926A-279B73970FE5}" type="slidenum">
              <a:rPr lang="fr-FR" smtClean="0"/>
              <a:pPr/>
              <a:t>3</a:t>
            </a:fld>
            <a:endParaRPr lang="fr-FR"/>
          </a:p>
        </p:txBody>
      </p:sp>
    </p:spTree>
    <p:extLst>
      <p:ext uri="{BB962C8B-B14F-4D97-AF65-F5344CB8AC3E}">
        <p14:creationId xmlns:p14="http://schemas.microsoft.com/office/powerpoint/2010/main" val="148970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Il en va de même avec le</a:t>
            </a:r>
            <a:r>
              <a:rPr lang="fr-FR" baseline="0" dirty="0" smtClean="0"/>
              <a:t> concept de séquence qu’il faut faire partager à l’ensemble de l’équipe pédagogique.</a:t>
            </a:r>
            <a:endParaRPr lang="fr-FR" dirty="0"/>
          </a:p>
        </p:txBody>
      </p:sp>
      <p:sp>
        <p:nvSpPr>
          <p:cNvPr id="4" name="Espace réservé du numéro de diapositive 3"/>
          <p:cNvSpPr>
            <a:spLocks noGrp="1"/>
          </p:cNvSpPr>
          <p:nvPr>
            <p:ph type="sldNum" sz="quarter" idx="10"/>
          </p:nvPr>
        </p:nvSpPr>
        <p:spPr/>
        <p:txBody>
          <a:bodyPr/>
          <a:lstStyle/>
          <a:p>
            <a:fld id="{5165BD9D-DB8E-4C44-926A-279B73970FE5}" type="slidenum">
              <a:rPr lang="fr-FR" smtClean="0"/>
              <a:pPr/>
              <a:t>17</a:t>
            </a:fld>
            <a:endParaRPr lang="fr-FR"/>
          </a:p>
        </p:txBody>
      </p:sp>
    </p:spTree>
    <p:extLst>
      <p:ext uri="{BB962C8B-B14F-4D97-AF65-F5344CB8AC3E}">
        <p14:creationId xmlns:p14="http://schemas.microsoft.com/office/powerpoint/2010/main" val="602270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choisissant</a:t>
            </a:r>
            <a:r>
              <a:rPr lang="fr-FR" baseline="0" dirty="0" smtClean="0"/>
              <a:t> les compétences et savoirs associés que l’ont veut travailler on définit les intentions pédagogiques pour la séquence. On définit ce que l’on veut que l’élève sache en fin de séquence (savoirs, savoirs faire et attitudes).</a:t>
            </a:r>
          </a:p>
          <a:p>
            <a:r>
              <a:rPr lang="fr-FR" baseline="0" dirty="0" smtClean="0"/>
              <a:t>On cible ensuite la- les </a:t>
            </a:r>
            <a:r>
              <a:rPr lang="fr-FR" baseline="0" dirty="0" err="1" smtClean="0"/>
              <a:t>activité-s</a:t>
            </a:r>
            <a:r>
              <a:rPr lang="fr-FR" baseline="0" dirty="0" smtClean="0"/>
              <a:t> professionnelles et les tâches professionnelles que l’on va pouvoir confier aux élèves (ED : Effectuer un Diagnostic, CI : Conduire une intervention, </a:t>
            </a:r>
            <a:r>
              <a:rPr lang="fr-FR" baseline="0" dirty="0" err="1" smtClean="0"/>
              <a:t>RT</a:t>
            </a:r>
            <a:r>
              <a:rPr lang="fr-FR" baseline="0" dirty="0" smtClean="0"/>
              <a:t> : assurer une Relation avec un Tiers… FS : participer au Fonctionnement du Service). Les tâches confiées associées définiront les contextes des activités menées. Les contextes où seront mobilisées certaines compétences et où les autres seront développées.</a:t>
            </a:r>
          </a:p>
          <a:p>
            <a:r>
              <a:rPr lang="fr-FR" baseline="0" dirty="0" smtClean="0"/>
              <a:t>A partir de l’environnement numérique de travail ou de différentes solutions logiciels (</a:t>
            </a:r>
            <a:r>
              <a:rPr lang="fr-FR" baseline="0" dirty="0" err="1" smtClean="0"/>
              <a:t>Mondesk</a:t>
            </a:r>
            <a:r>
              <a:rPr lang="fr-FR" baseline="0" dirty="0" smtClean="0"/>
              <a:t>, bases de connaissances, solution d’e-learning, des supports physiques  et maquettes à disposition, plus généralement du plateau technique, on définit le nombre et la nature des activités de la séquence: étude de dossiers, activités pratiques, cours, TD,  activité de projet…</a:t>
            </a:r>
          </a:p>
          <a:p>
            <a:r>
              <a:rPr lang="fr-FR" baseline="0" dirty="0" smtClean="0"/>
              <a:t>On arrive donc ici à déterminer un ensemble de séquences structurées avec une approche par centres d’intérêts que l’on veut traiter de façon </a:t>
            </a:r>
            <a:r>
              <a:rPr lang="fr-FR" baseline="0" dirty="0" err="1" smtClean="0"/>
              <a:t>curriculaire</a:t>
            </a:r>
            <a:r>
              <a:rPr lang="fr-FR" baseline="0" dirty="0" smtClean="0"/>
              <a:t> sur le cycle. Pour cela on s’appuie sur quelques principes partagés par l’ensemble de l’équipe pédagogique de l’EP mais aussi de l’EG.</a:t>
            </a:r>
          </a:p>
          <a:p>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18</a:t>
            </a:fld>
            <a:endParaRPr lang="fr-FR"/>
          </a:p>
        </p:txBody>
      </p:sp>
    </p:spTree>
    <p:extLst>
      <p:ext uri="{BB962C8B-B14F-4D97-AF65-F5344CB8AC3E}">
        <p14:creationId xmlns:p14="http://schemas.microsoft.com/office/powerpoint/2010/main" val="3917083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19</a:t>
            </a:fld>
            <a:endParaRPr lang="fr-FR"/>
          </a:p>
        </p:txBody>
      </p:sp>
    </p:spTree>
    <p:extLst>
      <p:ext uri="{BB962C8B-B14F-4D97-AF65-F5344CB8AC3E}">
        <p14:creationId xmlns:p14="http://schemas.microsoft.com/office/powerpoint/2010/main" val="863979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2531" name="Espace réservé des commentaires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altLang="fr-FR" dirty="0" smtClean="0"/>
              <a:t>Les centres</a:t>
            </a:r>
            <a:r>
              <a:rPr lang="fr-FR" altLang="fr-FR" baseline="0" dirty="0" smtClean="0"/>
              <a:t> d’intérêt </a:t>
            </a:r>
            <a:r>
              <a:rPr lang="fr-FR" altLang="fr-FR" dirty="0" smtClean="0"/>
              <a:t>en gras</a:t>
            </a:r>
            <a:r>
              <a:rPr lang="fr-FR" altLang="fr-FR" baseline="0" dirty="0" smtClean="0"/>
              <a:t> correspondent aux c</a:t>
            </a:r>
            <a:r>
              <a:rPr lang="fr-FR" altLang="fr-FR" dirty="0" smtClean="0"/>
              <a:t>entres</a:t>
            </a:r>
            <a:r>
              <a:rPr lang="fr-FR" altLang="fr-FR" baseline="0" dirty="0" smtClean="0"/>
              <a:t> d’intérêt prépondérants.</a:t>
            </a:r>
            <a:endParaRPr lang="fr-FR" altLang="fr-FR" dirty="0" smtClean="0"/>
          </a:p>
          <a:p>
            <a:r>
              <a:rPr lang="fr-FR" altLang="fr-FR" dirty="0" smtClean="0"/>
              <a:t>Cette</a:t>
            </a:r>
            <a:r>
              <a:rPr lang="fr-FR" altLang="fr-FR" baseline="0" dirty="0" smtClean="0"/>
              <a:t> organisation prend en compte </a:t>
            </a:r>
          </a:p>
        </p:txBody>
      </p:sp>
      <p:sp>
        <p:nvSpPr>
          <p:cNvPr id="22532" name="Espace réservé du numéro de diapositive 3"/>
          <p:cNvSpPr>
            <a:spLocks noGrp="1"/>
          </p:cNvSpPr>
          <p:nvPr>
            <p:ph type="sldNum" sz="quarter" idx="5"/>
          </p:nvPr>
        </p:nvSpPr>
        <p:spPr bwMode="auto">
          <a:noFill/>
          <a:ln>
            <a:miter lim="800000"/>
            <a:headEnd/>
            <a:tailEnd/>
          </a:ln>
        </p:spPr>
        <p:txBody>
          <a:bodyPr/>
          <a:lstStyle/>
          <a:p>
            <a:fld id="{EB81CF75-C79B-4E47-AAB0-762D5033A78F}" type="slidenum">
              <a:rPr lang="fr-FR" altLang="fr-FR" smtClean="0"/>
              <a:pPr/>
              <a:t>21</a:t>
            </a:fld>
            <a:endParaRPr lang="fr-FR" altLang="fr-FR" smtClean="0"/>
          </a:p>
        </p:txBody>
      </p:sp>
    </p:spTree>
    <p:extLst>
      <p:ext uri="{BB962C8B-B14F-4D97-AF65-F5344CB8AC3E}">
        <p14:creationId xmlns:p14="http://schemas.microsoft.com/office/powerpoint/2010/main" val="1422642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165BD9D-DB8E-4C44-926A-279B73970FE5}" type="slidenum">
              <a:rPr lang="fr-FR" smtClean="0"/>
              <a:pPr/>
              <a:t>22</a:t>
            </a:fld>
            <a:endParaRPr lang="fr-FR"/>
          </a:p>
        </p:txBody>
      </p:sp>
    </p:spTree>
    <p:extLst>
      <p:ext uri="{BB962C8B-B14F-4D97-AF65-F5344CB8AC3E}">
        <p14:creationId xmlns:p14="http://schemas.microsoft.com/office/powerpoint/2010/main" val="73819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réalise ici un tableau croisé des savoirs</a:t>
            </a:r>
            <a:r>
              <a:rPr lang="fr-FR" baseline="0" dirty="0" smtClean="0"/>
              <a:t> et centre d’intérêts.</a:t>
            </a:r>
          </a:p>
          <a:p>
            <a:r>
              <a:rPr lang="fr-FR" baseline="0" dirty="0" smtClean="0"/>
              <a:t>On cherche ici à définir une plan prévisionnel de formation en allouant un volume horaire à chaque centre d’intérêt dans la limite du volume horaire définit dans la grille horaire 630h en première année et 720h en deuxième.</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23</a:t>
            </a:fld>
            <a:endParaRPr lang="fr-FR"/>
          </a:p>
        </p:txBody>
      </p:sp>
    </p:spTree>
    <p:extLst>
      <p:ext uri="{BB962C8B-B14F-4D97-AF65-F5344CB8AC3E}">
        <p14:creationId xmlns:p14="http://schemas.microsoft.com/office/powerpoint/2010/main" val="2149908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planifie et on détermine ici les différentes séquences sur les périodes de formation.</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24</a:t>
            </a:fld>
            <a:endParaRPr lang="fr-FR"/>
          </a:p>
        </p:txBody>
      </p:sp>
    </p:spTree>
    <p:extLst>
      <p:ext uri="{BB962C8B-B14F-4D97-AF65-F5344CB8AC3E}">
        <p14:creationId xmlns:p14="http://schemas.microsoft.com/office/powerpoint/2010/main" val="3220807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Enfin on commence à définir</a:t>
            </a:r>
            <a:r>
              <a:rPr lang="fr-FR" baseline="0" dirty="0" smtClean="0"/>
              <a:t> les séquences de formation.</a:t>
            </a:r>
          </a:p>
          <a:p>
            <a:r>
              <a:rPr lang="fr-FR" baseline="0" dirty="0" smtClean="0"/>
              <a:t>Pour cela et afin de faciliter les échanges, on utilise des fiches dont le format est partagé par l’ensemble de l’équipe pédagogique.</a:t>
            </a:r>
            <a:endParaRPr lang="fr-FR" dirty="0"/>
          </a:p>
        </p:txBody>
      </p:sp>
      <p:sp>
        <p:nvSpPr>
          <p:cNvPr id="4" name="Espace réservé du numéro de diapositive 3"/>
          <p:cNvSpPr>
            <a:spLocks noGrp="1"/>
          </p:cNvSpPr>
          <p:nvPr>
            <p:ph type="sldNum" sz="quarter" idx="10"/>
          </p:nvPr>
        </p:nvSpPr>
        <p:spPr/>
        <p:txBody>
          <a:bodyPr/>
          <a:lstStyle/>
          <a:p>
            <a:fld id="{5165BD9D-DB8E-4C44-926A-279B73970FE5}" type="slidenum">
              <a:rPr lang="fr-FR" smtClean="0"/>
              <a:pPr/>
              <a:t>25</a:t>
            </a:fld>
            <a:endParaRPr lang="fr-FR"/>
          </a:p>
        </p:txBody>
      </p:sp>
    </p:spTree>
    <p:extLst>
      <p:ext uri="{BB962C8B-B14F-4D97-AF65-F5344CB8AC3E}">
        <p14:creationId xmlns:p14="http://schemas.microsoft.com/office/powerpoint/2010/main" val="1268054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Des centres d’intérêts définis, la</a:t>
            </a:r>
            <a:r>
              <a:rPr lang="fr-FR" baseline="0" dirty="0" smtClean="0"/>
              <a:t> séquence pédagogique retenue porte sur les centres d’intérêts Ci3 et Ci6</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28</a:t>
            </a:fld>
            <a:endParaRPr lang="fr-FR"/>
          </a:p>
        </p:txBody>
      </p:sp>
    </p:spTree>
    <p:extLst>
      <p:ext uri="{BB962C8B-B14F-4D97-AF65-F5344CB8AC3E}">
        <p14:creationId xmlns:p14="http://schemas.microsoft.com/office/powerpoint/2010/main" val="698762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Machine représentative répondant au centre d’intérêt Ci3 (support technique) et permettant de développer les activités professionnelles du centre d’intérêt Ci6 </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29</a:t>
            </a:fld>
            <a:endParaRPr lang="fr-FR"/>
          </a:p>
        </p:txBody>
      </p:sp>
    </p:spTree>
    <p:extLst>
      <p:ext uri="{BB962C8B-B14F-4D97-AF65-F5344CB8AC3E}">
        <p14:creationId xmlns:p14="http://schemas.microsoft.com/office/powerpoint/2010/main" val="3458571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L’organisation des enseignements se fonde</a:t>
            </a:r>
            <a:r>
              <a:rPr lang="fr-FR" baseline="0" dirty="0" smtClean="0"/>
              <a:t> sur la grille horaire qui a fait l’objet d’une précédente présentation. Il faut donc analyser cette grille de sortes à définir comment coupler les disciplines entre elles en appui des temps prévus de </a:t>
            </a:r>
            <a:r>
              <a:rPr lang="fr-FR" baseline="0" dirty="0" err="1" smtClean="0"/>
              <a:t>co</a:t>
            </a:r>
            <a:r>
              <a:rPr lang="fr-FR" baseline="0" dirty="0" smtClean="0"/>
              <a:t>-intervention mais surtout comment répartir les horaires prévus dans la semaine. Quelles sont les marges de manœuvre? Comment faire?</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4</a:t>
            </a:fld>
            <a:endParaRPr lang="fr-FR"/>
          </a:p>
        </p:txBody>
      </p:sp>
    </p:spTree>
    <p:extLst>
      <p:ext uri="{BB962C8B-B14F-4D97-AF65-F5344CB8AC3E}">
        <p14:creationId xmlns:p14="http://schemas.microsoft.com/office/powerpoint/2010/main" val="966602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Compétences particulièrement</a:t>
            </a:r>
            <a:r>
              <a:rPr lang="fr-FR" baseline="0" dirty="0" smtClean="0"/>
              <a:t> visées </a:t>
            </a:r>
            <a:r>
              <a:rPr lang="fr-FR" dirty="0" smtClean="0"/>
              <a:t>par</a:t>
            </a:r>
            <a:r>
              <a:rPr lang="fr-FR" baseline="0" dirty="0" smtClean="0"/>
              <a:t> cette séquence. Les autres compétences sont soient mobilisées ou peu prise en compte.</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30</a:t>
            </a:fld>
            <a:endParaRPr lang="fr-FR"/>
          </a:p>
        </p:txBody>
      </p:sp>
    </p:spTree>
    <p:extLst>
      <p:ext uri="{BB962C8B-B14F-4D97-AF65-F5344CB8AC3E}">
        <p14:creationId xmlns:p14="http://schemas.microsoft.com/office/powerpoint/2010/main" val="4006058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tâches professionnelles et les principales compétences visées permettent de construire</a:t>
            </a:r>
            <a:r>
              <a:rPr lang="fr-FR" baseline="0" dirty="0" smtClean="0"/>
              <a:t> une séquence pédagogique autour de la transmission du matériel choisi</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31</a:t>
            </a:fld>
            <a:endParaRPr lang="fr-FR"/>
          </a:p>
        </p:txBody>
      </p:sp>
    </p:spTree>
    <p:extLst>
      <p:ext uri="{BB962C8B-B14F-4D97-AF65-F5344CB8AC3E}">
        <p14:creationId xmlns:p14="http://schemas.microsoft.com/office/powerpoint/2010/main" val="2696678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Définition des séances en</a:t>
            </a:r>
            <a:r>
              <a:rPr lang="fr-FR" baseline="0" dirty="0" smtClean="0"/>
              <a:t> classe entière (CE), en travaux dirigés (TD), en travaux pratiques atelier (TP), les compétences et savoirs travaillés ou mobilisés (tout ou partie)</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32</a:t>
            </a:fld>
            <a:endParaRPr lang="fr-FR"/>
          </a:p>
        </p:txBody>
      </p:sp>
    </p:spTree>
    <p:extLst>
      <p:ext uri="{BB962C8B-B14F-4D97-AF65-F5344CB8AC3E}">
        <p14:creationId xmlns:p14="http://schemas.microsoft.com/office/powerpoint/2010/main" val="1457742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s’agit</a:t>
            </a:r>
            <a:r>
              <a:rPr lang="fr-FR" baseline="0" dirty="0" smtClean="0"/>
              <a:t> d’un exemple d’organisation hebdomadaire. L’important est de rapprocher les séances de </a:t>
            </a:r>
            <a:r>
              <a:rPr lang="fr-FR" baseline="0" dirty="0" err="1" smtClean="0"/>
              <a:t>co</a:t>
            </a:r>
            <a:r>
              <a:rPr lang="fr-FR" baseline="0" dirty="0" smtClean="0"/>
              <a:t>-intervention anglais et mathématiques avec l’enseignement professionnel.</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33</a:t>
            </a:fld>
            <a:endParaRPr lang="fr-FR"/>
          </a:p>
        </p:txBody>
      </p:sp>
    </p:spTree>
    <p:extLst>
      <p:ext uri="{BB962C8B-B14F-4D97-AF65-F5344CB8AC3E}">
        <p14:creationId xmlns:p14="http://schemas.microsoft.com/office/powerpoint/2010/main" val="442450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Déroulement de la séquence sur 4 semaines avec un effectif de 12 étudiants</a:t>
            </a:r>
            <a:r>
              <a:rPr lang="fr-FR" baseline="0" dirty="0" smtClean="0"/>
              <a:t> (6 binômes). Une séance en réserve permet de palier à des aléas ou en prévision d’une visite d’un atelier spécialisé de réparation ou conférence technique. Les séances de 3h00 permettent de réunir l’ensemble du groupe pour échanger sur différentes thématiques utiles à l’amélioration des pratiques professionnelles. La dernière est prévue pour faire une synthèse des travaux réalisés par les étudiants. L’évaluation peut se faire en continu grâce à l’outil </a:t>
            </a:r>
            <a:r>
              <a:rPr lang="fr-FR" baseline="0" dirty="0" err="1" smtClean="0"/>
              <a:t>Cpro</a:t>
            </a:r>
            <a:r>
              <a:rPr lang="fr-FR" baseline="0" dirty="0" smtClean="0"/>
              <a:t> qui va être présentée après la présentation de la séquence de diagnostic</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34</a:t>
            </a:fld>
            <a:endParaRPr lang="fr-FR"/>
          </a:p>
        </p:txBody>
      </p:sp>
    </p:spTree>
    <p:extLst>
      <p:ext uri="{BB962C8B-B14F-4D97-AF65-F5344CB8AC3E}">
        <p14:creationId xmlns:p14="http://schemas.microsoft.com/office/powerpoint/2010/main" val="1577573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plateau comprend</a:t>
            </a:r>
            <a:r>
              <a:rPr lang="fr-FR" baseline="0" dirty="0" smtClean="0"/>
              <a:t> les espaces composants ou sous ensembles sur support et les matériels.</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35</a:t>
            </a:fld>
            <a:endParaRPr lang="fr-FR"/>
          </a:p>
        </p:txBody>
      </p:sp>
    </p:spTree>
    <p:extLst>
      <p:ext uri="{BB962C8B-B14F-4D97-AF65-F5344CB8AC3E}">
        <p14:creationId xmlns:p14="http://schemas.microsoft.com/office/powerpoint/2010/main" val="2867612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Quelques détails</a:t>
            </a:r>
            <a:r>
              <a:rPr lang="fr-FR" baseline="0" dirty="0" smtClean="0"/>
              <a:t> sur les activités pédagogiques. 3 séances de TP à suivre. </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36</a:t>
            </a:fld>
            <a:endParaRPr lang="fr-FR"/>
          </a:p>
        </p:txBody>
      </p:sp>
    </p:spTree>
    <p:extLst>
      <p:ext uri="{BB962C8B-B14F-4D97-AF65-F5344CB8AC3E}">
        <p14:creationId xmlns:p14="http://schemas.microsoft.com/office/powerpoint/2010/main" val="1129561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Important:  montrer</a:t>
            </a:r>
            <a:r>
              <a:rPr lang="fr-FR" baseline="0" dirty="0" smtClean="0"/>
              <a:t> la montée en compétence des étudiants sur la démarche de </a:t>
            </a:r>
            <a:r>
              <a:rPr lang="fr-FR" baseline="0" dirty="0" err="1" smtClean="0"/>
              <a:t>diag</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44</a:t>
            </a:fld>
            <a:endParaRPr lang="fr-FR"/>
          </a:p>
        </p:txBody>
      </p:sp>
    </p:spTree>
    <p:extLst>
      <p:ext uri="{BB962C8B-B14F-4D97-AF65-F5344CB8AC3E}">
        <p14:creationId xmlns:p14="http://schemas.microsoft.com/office/powerpoint/2010/main" val="155531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45</a:t>
            </a:fld>
            <a:endParaRPr lang="fr-FR"/>
          </a:p>
        </p:txBody>
      </p:sp>
    </p:spTree>
    <p:extLst>
      <p:ext uri="{BB962C8B-B14F-4D97-AF65-F5344CB8AC3E}">
        <p14:creationId xmlns:p14="http://schemas.microsoft.com/office/powerpoint/2010/main" val="4250515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Exemple</a:t>
            </a:r>
            <a:r>
              <a:rPr lang="fr-FR" baseline="0" dirty="0" smtClean="0"/>
              <a:t> de grille hebdomadaire proposée précédemment</a:t>
            </a:r>
          </a:p>
          <a:p>
            <a:endParaRPr lang="fr-FR" baseline="0" dirty="0" smtClean="0"/>
          </a:p>
          <a:p>
            <a:r>
              <a:rPr lang="fr-FR" baseline="0" dirty="0" smtClean="0"/>
              <a:t>En bleu = enseignement professionnel</a:t>
            </a:r>
          </a:p>
          <a:p>
            <a:endParaRPr lang="fr-FR" baseline="0" dirty="0" smtClean="0"/>
          </a:p>
          <a:p>
            <a:r>
              <a:rPr lang="fr-FR" baseline="0" dirty="0" smtClean="0"/>
              <a:t>Rouge/bleu = </a:t>
            </a:r>
            <a:r>
              <a:rPr lang="fr-FR" baseline="0" dirty="0" err="1" smtClean="0"/>
              <a:t>co</a:t>
            </a:r>
            <a:r>
              <a:rPr lang="fr-FR" baseline="0" dirty="0" smtClean="0"/>
              <a:t>-enseignement langue vivante</a:t>
            </a:r>
          </a:p>
          <a:p>
            <a:endParaRPr lang="fr-FR" baseline="0" dirty="0" smtClean="0"/>
          </a:p>
          <a:p>
            <a:r>
              <a:rPr lang="fr-FR" baseline="0" dirty="0" smtClean="0"/>
              <a:t>Gris/bleu = </a:t>
            </a:r>
            <a:r>
              <a:rPr lang="fr-FR" baseline="0" dirty="0" err="1" smtClean="0"/>
              <a:t>co</a:t>
            </a:r>
            <a:r>
              <a:rPr lang="fr-FR" baseline="0" dirty="0" smtClean="0"/>
              <a:t>-enseignement mathématiques</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46</a:t>
            </a:fld>
            <a:endParaRPr lang="fr-FR"/>
          </a:p>
        </p:txBody>
      </p:sp>
    </p:spTree>
    <p:extLst>
      <p:ext uri="{BB962C8B-B14F-4D97-AF65-F5344CB8AC3E}">
        <p14:creationId xmlns:p14="http://schemas.microsoft.com/office/powerpoint/2010/main" val="3420045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Voici un exemple de tableau croisé</a:t>
            </a:r>
            <a:r>
              <a:rPr lang="fr-FR" baseline="0" dirty="0" smtClean="0"/>
              <a:t> pour imager la démarche d’analyse collaborative afin de repérer les contextes possibles (activités et tâches) à retenir lors de l’élaboration de séquences d’enseignement général. Ce tableau pourra servir notamment lors des temps de </a:t>
            </a:r>
            <a:r>
              <a:rPr lang="fr-FR" baseline="0" dirty="0" err="1" smtClean="0"/>
              <a:t>co</a:t>
            </a:r>
            <a:r>
              <a:rPr lang="fr-FR" baseline="0" dirty="0" smtClean="0"/>
              <a:t>-intervention en mathématiques ou encore en anglais. Rien n’empêche les autres disciplines d’adhérer à cette démarche de contextualisation à partir du RAP.</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6</a:t>
            </a:fld>
            <a:endParaRPr lang="fr-FR"/>
          </a:p>
        </p:txBody>
      </p:sp>
    </p:spTree>
    <p:extLst>
      <p:ext uri="{BB962C8B-B14F-4D97-AF65-F5344CB8AC3E}">
        <p14:creationId xmlns:p14="http://schemas.microsoft.com/office/powerpoint/2010/main" val="432735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S6.2 = diagnostic</a:t>
            </a:r>
          </a:p>
          <a:p>
            <a:endParaRPr lang="fr-FR" dirty="0" smtClean="0"/>
          </a:p>
          <a:p>
            <a:r>
              <a:rPr lang="fr-FR" dirty="0" smtClean="0"/>
              <a:t>S5.4.9</a:t>
            </a:r>
            <a:r>
              <a:rPr lang="fr-FR" baseline="0" dirty="0" smtClean="0"/>
              <a:t> = constituants de la chaine cinématique</a:t>
            </a:r>
          </a:p>
          <a:p>
            <a:r>
              <a:rPr lang="fr-FR" baseline="0" dirty="0" smtClean="0"/>
              <a:t>S5.6.3 = gestion de l’énergie dans les circuits hydrauliques </a:t>
            </a:r>
          </a:p>
          <a:p>
            <a:r>
              <a:rPr lang="fr-FR" baseline="0" dirty="0" smtClean="0"/>
              <a:t>S5.6.4 = architecture des systèmes hydrauliques</a:t>
            </a:r>
          </a:p>
          <a:p>
            <a:endParaRPr lang="fr-FR" dirty="0" smtClean="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47</a:t>
            </a:fld>
            <a:endParaRPr lang="fr-FR"/>
          </a:p>
        </p:txBody>
      </p:sp>
    </p:spTree>
    <p:extLst>
      <p:ext uri="{BB962C8B-B14F-4D97-AF65-F5344CB8AC3E}">
        <p14:creationId xmlns:p14="http://schemas.microsoft.com/office/powerpoint/2010/main" val="2898213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Structure du tableau: groupes, binômes, TP</a:t>
            </a:r>
          </a:p>
          <a:p>
            <a:endParaRPr lang="fr-FR" dirty="0" smtClean="0"/>
          </a:p>
          <a:p>
            <a:r>
              <a:rPr lang="fr-FR" dirty="0" smtClean="0"/>
              <a:t>Rouge:</a:t>
            </a:r>
            <a:r>
              <a:rPr lang="fr-FR" baseline="0" dirty="0" smtClean="0"/>
              <a:t>  </a:t>
            </a:r>
            <a:r>
              <a:rPr lang="fr-FR" dirty="0" smtClean="0"/>
              <a:t>5 machines</a:t>
            </a:r>
            <a:r>
              <a:rPr lang="fr-FR" baseline="0" dirty="0" smtClean="0"/>
              <a:t> pour 6 binômes = 1 binôme en projet  = rapport de stage, projet) </a:t>
            </a:r>
            <a:r>
              <a:rPr lang="fr-FR" b="1" baseline="0" dirty="0" smtClean="0">
                <a:solidFill>
                  <a:srgbClr val="FF0000"/>
                </a:solidFill>
              </a:rPr>
              <a:t>= </a:t>
            </a:r>
            <a:r>
              <a:rPr lang="fr-FR" sz="1600" b="1" u="sng" baseline="0" dirty="0" smtClean="0">
                <a:solidFill>
                  <a:srgbClr val="FF0000"/>
                </a:solidFill>
              </a:rPr>
              <a:t>click</a:t>
            </a:r>
            <a:r>
              <a:rPr lang="fr-FR" baseline="0" dirty="0" smtClean="0"/>
              <a:t>, semaine suivante </a:t>
            </a:r>
            <a:r>
              <a:rPr lang="fr-FR" b="1" u="sng" baseline="0" dirty="0" smtClean="0"/>
              <a:t>= click</a:t>
            </a:r>
          </a:p>
          <a:p>
            <a:endParaRPr lang="fr-FR" b="1" u="sng" baseline="0" dirty="0" smtClean="0"/>
          </a:p>
          <a:p>
            <a:r>
              <a:rPr lang="fr-FR" baseline="0" dirty="0" smtClean="0"/>
              <a:t>Jaune:   2 groupes en même temps = 1 groupe en mesure et l’autre en diagnostic = </a:t>
            </a:r>
            <a:r>
              <a:rPr lang="fr-FR" b="1" u="sng" baseline="0" dirty="0" smtClean="0"/>
              <a:t>click</a:t>
            </a:r>
            <a:r>
              <a:rPr lang="fr-FR" baseline="0" dirty="0" smtClean="0"/>
              <a:t>,  semaine suivante = </a:t>
            </a:r>
            <a:r>
              <a:rPr lang="fr-FR" b="1" u="sng" baseline="0" dirty="0" smtClean="0"/>
              <a:t>click</a:t>
            </a:r>
          </a:p>
          <a:p>
            <a:endParaRPr lang="fr-FR" dirty="0" smtClean="0"/>
          </a:p>
          <a:p>
            <a:r>
              <a:rPr lang="fr-FR" dirty="0" smtClean="0"/>
              <a:t>Chaque binôme</a:t>
            </a:r>
            <a:r>
              <a:rPr lang="fr-FR" baseline="0" dirty="0" smtClean="0"/>
              <a:t> fera les TP sur plusieurs supports (machines) . Suivant la vitesse à laquelle les étudiants avancent ils peuvent réaliser jusqu’à 3 voir 4 diagnostics différents.</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48</a:t>
            </a:fld>
            <a:endParaRPr lang="fr-FR"/>
          </a:p>
        </p:txBody>
      </p:sp>
    </p:spTree>
    <p:extLst>
      <p:ext uri="{BB962C8B-B14F-4D97-AF65-F5344CB8AC3E}">
        <p14:creationId xmlns:p14="http://schemas.microsoft.com/office/powerpoint/2010/main" val="3065769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S5.4 = système mécanique</a:t>
            </a:r>
          </a:p>
          <a:p>
            <a:endParaRPr lang="fr-FR" dirty="0" smtClean="0"/>
          </a:p>
          <a:p>
            <a:r>
              <a:rPr lang="fr-FR" dirty="0" smtClean="0"/>
              <a:t>S5.4.9</a:t>
            </a:r>
            <a:r>
              <a:rPr lang="fr-FR" baseline="0" dirty="0" smtClean="0"/>
              <a:t> = constituants de la chaine cinématique</a:t>
            </a:r>
          </a:p>
          <a:p>
            <a:r>
              <a:rPr lang="fr-FR" baseline="0" dirty="0" smtClean="0"/>
              <a:t>S5.4.10 = architecture des systèmes de transmission mécanique</a:t>
            </a:r>
          </a:p>
          <a:p>
            <a:r>
              <a:rPr lang="fr-FR" baseline="0" dirty="0" smtClean="0"/>
              <a:t>S5.6.3 = gestion de l’énergie dans les circuits hydrauliques</a:t>
            </a:r>
          </a:p>
          <a:p>
            <a:endParaRPr lang="fr-FR" baseline="0" dirty="0" smtClean="0"/>
          </a:p>
          <a:p>
            <a:r>
              <a:rPr lang="fr-FR" baseline="0" dirty="0" smtClean="0"/>
              <a:t>S6.2 = diagnostic</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49</a:t>
            </a:fld>
            <a:endParaRPr lang="fr-FR"/>
          </a:p>
        </p:txBody>
      </p:sp>
    </p:spTree>
    <p:extLst>
      <p:ext uri="{BB962C8B-B14F-4D97-AF65-F5344CB8AC3E}">
        <p14:creationId xmlns:p14="http://schemas.microsoft.com/office/powerpoint/2010/main" val="901962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Exemples de supports pour </a:t>
            </a:r>
            <a:r>
              <a:rPr lang="fr-FR" dirty="0" err="1" smtClean="0"/>
              <a:t>co</a:t>
            </a:r>
            <a:r>
              <a:rPr lang="fr-FR" dirty="0" smtClean="0"/>
              <a:t>-intervention</a:t>
            </a:r>
            <a:r>
              <a:rPr lang="fr-FR" baseline="0" dirty="0" smtClean="0"/>
              <a:t> anglais:  caractéristiques , utilisation de la machine…</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50</a:t>
            </a:fld>
            <a:endParaRPr lang="fr-FR"/>
          </a:p>
        </p:txBody>
      </p:sp>
    </p:spTree>
    <p:extLst>
      <p:ext uri="{BB962C8B-B14F-4D97-AF65-F5344CB8AC3E}">
        <p14:creationId xmlns:p14="http://schemas.microsoft.com/office/powerpoint/2010/main" val="2331573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Contenus</a:t>
            </a:r>
            <a:r>
              <a:rPr lang="fr-FR" baseline="0" dirty="0" smtClean="0"/>
              <a:t> de chaque  séance: TP, PD, CE  présentés dans l’ordre chronologique par rapport à la grille hebdomadaire</a:t>
            </a:r>
          </a:p>
          <a:p>
            <a:endParaRPr lang="fr-FR" baseline="0" dirty="0" smtClean="0"/>
          </a:p>
          <a:p>
            <a:r>
              <a:rPr lang="fr-FR" baseline="0" dirty="0" smtClean="0"/>
              <a:t>S6.2 = diagnostic</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51</a:t>
            </a:fld>
            <a:endParaRPr lang="fr-FR"/>
          </a:p>
        </p:txBody>
      </p:sp>
    </p:spTree>
    <p:extLst>
      <p:ext uri="{BB962C8B-B14F-4D97-AF65-F5344CB8AC3E}">
        <p14:creationId xmlns:p14="http://schemas.microsoft.com/office/powerpoint/2010/main" val="5903230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TD, à partir des</a:t>
            </a:r>
            <a:r>
              <a:rPr lang="fr-FR" baseline="0" dirty="0" smtClean="0"/>
              <a:t> résultats du TP1, et de la documentation = hypothèses</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52</a:t>
            </a:fld>
            <a:endParaRPr lang="fr-FR"/>
          </a:p>
        </p:txBody>
      </p:sp>
    </p:spTree>
    <p:extLst>
      <p:ext uri="{BB962C8B-B14F-4D97-AF65-F5344CB8AC3E}">
        <p14:creationId xmlns:p14="http://schemas.microsoft.com/office/powerpoint/2010/main" val="30532872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Intervention sur la machine</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53</a:t>
            </a:fld>
            <a:endParaRPr lang="fr-FR"/>
          </a:p>
        </p:txBody>
      </p:sp>
    </p:spTree>
    <p:extLst>
      <p:ext uri="{BB962C8B-B14F-4D97-AF65-F5344CB8AC3E}">
        <p14:creationId xmlns:p14="http://schemas.microsoft.com/office/powerpoint/2010/main" val="13036916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Co-intervention Mathématiques: présentation par Didier</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55</a:t>
            </a:fld>
            <a:endParaRPr lang="fr-FR"/>
          </a:p>
        </p:txBody>
      </p:sp>
    </p:spTree>
    <p:extLst>
      <p:ext uri="{BB962C8B-B14F-4D97-AF65-F5344CB8AC3E}">
        <p14:creationId xmlns:p14="http://schemas.microsoft.com/office/powerpoint/2010/main" val="27956815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S5.4 = systèmes mécaniques</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56</a:t>
            </a:fld>
            <a:endParaRPr lang="fr-FR"/>
          </a:p>
        </p:txBody>
      </p:sp>
    </p:spTree>
    <p:extLst>
      <p:ext uri="{BB962C8B-B14F-4D97-AF65-F5344CB8AC3E}">
        <p14:creationId xmlns:p14="http://schemas.microsoft.com/office/powerpoint/2010/main" val="8933878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S5.4.9</a:t>
            </a:r>
            <a:r>
              <a:rPr lang="fr-FR" baseline="0" dirty="0" smtClean="0"/>
              <a:t> = constituants de la chaine cinématique</a:t>
            </a:r>
          </a:p>
          <a:p>
            <a:r>
              <a:rPr lang="fr-FR" baseline="0" dirty="0" smtClean="0"/>
              <a:t>S5.4.10 = architecture des systèmes de transmission mécanique</a:t>
            </a:r>
          </a:p>
          <a:p>
            <a:r>
              <a:rPr lang="fr-FR" baseline="0" dirty="0" smtClean="0"/>
              <a:t>S5.6.3 = gestion de l’énergie dans les circuits hydrauliques</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57</a:t>
            </a:fld>
            <a:endParaRPr lang="fr-FR"/>
          </a:p>
        </p:txBody>
      </p:sp>
    </p:spTree>
    <p:extLst>
      <p:ext uri="{BB962C8B-B14F-4D97-AF65-F5344CB8AC3E}">
        <p14:creationId xmlns:p14="http://schemas.microsoft.com/office/powerpoint/2010/main" val="790354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Ainsi en fonction des ressources humaines (présence ou non d’un professeur L1414 E</a:t>
            </a:r>
            <a:r>
              <a:rPr lang="fr-FR" baseline="0" dirty="0" smtClean="0"/>
              <a:t> ou L1414A, anciennement avant 2012  professeur de construction mécanique)</a:t>
            </a:r>
            <a:r>
              <a:rPr lang="fr-FR" dirty="0" smtClean="0"/>
              <a:t>,</a:t>
            </a:r>
            <a:r>
              <a:rPr lang="fr-FR" baseline="0" dirty="0" smtClean="0"/>
              <a:t> l’équipe en charge de l’enseignement professionnel pour opérer un découpage des différents temps prévus par la grille horaire. </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8</a:t>
            </a:fld>
            <a:endParaRPr lang="fr-FR"/>
          </a:p>
        </p:txBody>
      </p:sp>
    </p:spTree>
    <p:extLst>
      <p:ext uri="{BB962C8B-B14F-4D97-AF65-F5344CB8AC3E}">
        <p14:creationId xmlns:p14="http://schemas.microsoft.com/office/powerpoint/2010/main" val="17098670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Présentation des outils</a:t>
            </a:r>
            <a:r>
              <a:rPr lang="fr-FR" baseline="0" dirty="0" smtClean="0"/>
              <a:t> de suivi de compétences présentés après</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58</a:t>
            </a:fld>
            <a:endParaRPr lang="fr-FR"/>
          </a:p>
        </p:txBody>
      </p:sp>
    </p:spTree>
    <p:extLst>
      <p:ext uri="{BB962C8B-B14F-4D97-AF65-F5344CB8AC3E}">
        <p14:creationId xmlns:p14="http://schemas.microsoft.com/office/powerpoint/2010/main" val="1043540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 n’est qu’un exemple, un premier essai d’organisation hebdomadaire pour</a:t>
            </a:r>
            <a:r>
              <a:rPr lang="fr-FR" baseline="0" dirty="0" smtClean="0"/>
              <a:t> une section complète de 24 étudiants avec deux groupes à effectifs de 12 étudiants. Les différents blocs horaires peuvent être déplacés dans la semaine.</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9</a:t>
            </a:fld>
            <a:endParaRPr lang="fr-FR"/>
          </a:p>
        </p:txBody>
      </p:sp>
    </p:spTree>
    <p:extLst>
      <p:ext uri="{BB962C8B-B14F-4D97-AF65-F5344CB8AC3E}">
        <p14:creationId xmlns:p14="http://schemas.microsoft.com/office/powerpoint/2010/main" val="2021345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On veut permettre l’élargissement des séquences de l’enseignement professionnel aux enseignements généraux.</a:t>
            </a:r>
          </a:p>
          <a:p>
            <a:r>
              <a:rPr lang="fr-FR" baseline="0" dirty="0" smtClean="0"/>
              <a:t>L’idée ici est de permettre aux enseignants des disciplines générales d’aller dans l’atelier de maintenance et de toujours trouver un collègue en ressource afin de pouvoir réunir la classe sur un temps de lancement, de synthèse ou autre en fonction des besoins de la séquence (contextualisation d’un dossier à l’étude, prises de mesures en sciences physiques...).</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Les différents blocs horaires peuvent être déplacés dans la semaine, on peut en effet intervertir le mardi après-midi et le mercredi matin avec une pause méridienne commune aux deux groupes.</a:t>
            </a:r>
          </a:p>
          <a:p>
            <a:r>
              <a:rPr lang="fr-FR" baseline="0" dirty="0" smtClean="0"/>
              <a:t> de l’accompagner.</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11</a:t>
            </a:fld>
            <a:endParaRPr lang="fr-FR"/>
          </a:p>
        </p:txBody>
      </p:sp>
    </p:spTree>
    <p:extLst>
      <p:ext uri="{BB962C8B-B14F-4D97-AF65-F5344CB8AC3E}">
        <p14:creationId xmlns:p14="http://schemas.microsoft.com/office/powerpoint/2010/main" val="307890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demande alors à l’équipe pédagogique</a:t>
            </a:r>
            <a:r>
              <a:rPr lang="fr-FR" baseline="0" dirty="0" smtClean="0"/>
              <a:t> en charge de l’enseignement professionnel d’adopter une approche par centre d’intérêts.</a:t>
            </a:r>
            <a:endParaRPr lang="fr-FR" dirty="0"/>
          </a:p>
        </p:txBody>
      </p:sp>
      <p:sp>
        <p:nvSpPr>
          <p:cNvPr id="4" name="Espace réservé du numéro de diapositive 3"/>
          <p:cNvSpPr>
            <a:spLocks noGrp="1"/>
          </p:cNvSpPr>
          <p:nvPr>
            <p:ph type="sldNum" sz="quarter" idx="10"/>
          </p:nvPr>
        </p:nvSpPr>
        <p:spPr/>
        <p:txBody>
          <a:bodyPr/>
          <a:lstStyle/>
          <a:p>
            <a:fld id="{5165BD9D-DB8E-4C44-926A-279B73970FE5}" type="slidenum">
              <a:rPr lang="fr-FR" smtClean="0"/>
              <a:pPr/>
              <a:t>12</a:t>
            </a:fld>
            <a:endParaRPr lang="fr-FR"/>
          </a:p>
        </p:txBody>
      </p:sp>
    </p:spTree>
    <p:extLst>
      <p:ext uri="{BB962C8B-B14F-4D97-AF65-F5344CB8AC3E}">
        <p14:creationId xmlns:p14="http://schemas.microsoft.com/office/powerpoint/2010/main" val="792233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Chaque équipe</a:t>
            </a:r>
            <a:r>
              <a:rPr lang="fr-FR" baseline="0" dirty="0" smtClean="0"/>
              <a:t> peut proposer ses centres d’intérêts, élément signifiant qui fera sens chez les élèves.</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14</a:t>
            </a:fld>
            <a:endParaRPr lang="fr-FR"/>
          </a:p>
        </p:txBody>
      </p:sp>
    </p:spTree>
    <p:extLst>
      <p:ext uri="{BB962C8B-B14F-4D97-AF65-F5344CB8AC3E}">
        <p14:creationId xmlns:p14="http://schemas.microsoft.com/office/powerpoint/2010/main" val="3772161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arriver</a:t>
            </a:r>
            <a:r>
              <a:rPr lang="fr-FR" baseline="0" dirty="0" smtClean="0"/>
              <a:t> à un consensus. </a:t>
            </a:r>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t>16</a:t>
            </a:fld>
            <a:endParaRPr lang="fr-FR"/>
          </a:p>
        </p:txBody>
      </p:sp>
    </p:spTree>
    <p:extLst>
      <p:ext uri="{BB962C8B-B14F-4D97-AF65-F5344CB8AC3E}">
        <p14:creationId xmlns:p14="http://schemas.microsoft.com/office/powerpoint/2010/main" val="45786589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7" name="Rectangle 6"/>
          <p:cNvSpPr/>
          <p:nvPr userDrawn="1"/>
        </p:nvSpPr>
        <p:spPr>
          <a:xfrm>
            <a:off x="282575" y="228599"/>
            <a:ext cx="4496936" cy="4213335"/>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3" name="Rectangle 12"/>
          <p:cNvSpPr/>
          <p:nvPr userDrawn="1"/>
        </p:nvSpPr>
        <p:spPr>
          <a:xfrm>
            <a:off x="560891" y="536392"/>
            <a:ext cx="515133" cy="5044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pic>
        <p:nvPicPr>
          <p:cNvPr id="4" name="Image 3" descr="Capture d’écran 2017-01-14 à 19.40.35.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61199" y="2377442"/>
            <a:ext cx="1801446" cy="2070734"/>
          </a:xfrm>
          <a:prstGeom prst="rect">
            <a:avLst/>
          </a:prstGeom>
        </p:spPr>
      </p:pic>
      <p:pic>
        <p:nvPicPr>
          <p:cNvPr id="9" name="Image 8" descr="Capture d’écran 2017-01-14 à 19.41.00.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893751" y="2377442"/>
            <a:ext cx="2057399" cy="2064493"/>
          </a:xfrm>
          <a:prstGeom prst="rect">
            <a:avLst/>
          </a:prstGeom>
        </p:spPr>
      </p:pic>
      <p:pic>
        <p:nvPicPr>
          <p:cNvPr id="12" name="Image 11" descr="Capture d’écran 2017-01-14 à 19.40.18.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61200" y="228599"/>
            <a:ext cx="1808628" cy="2047243"/>
          </a:xfrm>
          <a:prstGeom prst="rect">
            <a:avLst/>
          </a:prstGeom>
        </p:spPr>
      </p:pic>
      <p:pic>
        <p:nvPicPr>
          <p:cNvPr id="14" name="Image 13" descr="Capture d’écran 2017-01-14 à 19.49.03.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893750" y="228602"/>
            <a:ext cx="2053211" cy="2047241"/>
          </a:xfrm>
          <a:prstGeom prst="rect">
            <a:avLst/>
          </a:prstGeom>
        </p:spPr>
      </p:pic>
      <p:pic>
        <p:nvPicPr>
          <p:cNvPr id="15" name="Image 14" descr="Baseline 3MTPM Bleue.pdf"/>
          <p:cNvPicPr>
            <a:picLocks noChangeAspect="1"/>
          </p:cNvPicPr>
          <p:nvPr userDrawn="1"/>
        </p:nvPicPr>
        <p:blipFill rotWithShape="1">
          <a:blip r:embed="rId6" cstate="screen">
            <a:extLst>
              <a:ext uri="{28A0092B-C50C-407E-A947-70E740481C1C}">
                <a14:useLocalDpi xmlns:a14="http://schemas.microsoft.com/office/drawing/2010/main"/>
              </a:ext>
            </a:extLst>
          </a:blip>
          <a:srcRect t="37536" b="36827"/>
          <a:stretch/>
        </p:blipFill>
        <p:spPr>
          <a:xfrm>
            <a:off x="4518594" y="5905317"/>
            <a:ext cx="4344051" cy="558801"/>
          </a:xfrm>
          <a:prstGeom prst="rect">
            <a:avLst/>
          </a:prstGeom>
        </p:spPr>
      </p:pic>
      <p:sp>
        <p:nvSpPr>
          <p:cNvPr id="16" name="Date Placeholder 3"/>
          <p:cNvSpPr txBox="1">
            <a:spLocks/>
          </p:cNvSpPr>
          <p:nvPr userDrawn="1"/>
        </p:nvSpPr>
        <p:spPr>
          <a:xfrm>
            <a:off x="5283202" y="5532545"/>
            <a:ext cx="2261659" cy="365125"/>
          </a:xfrm>
          <a:prstGeom prst="rect">
            <a:avLst/>
          </a:prstGeom>
        </p:spPr>
        <p:txBody>
          <a:bodyPr/>
          <a:lstStyle>
            <a:defPPr>
              <a:defRPr lang="en-US"/>
            </a:defPPr>
            <a:lvl1pPr marL="0" algn="l" defTabSz="914400" rtl="0" eaLnBrk="1" latinLnBrk="0" hangingPunct="1">
              <a:defRPr sz="1800" b="1" kern="1200">
                <a:solidFill>
                  <a:srgbClr val="FF66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800" dirty="0" smtClean="0">
                <a:solidFill>
                  <a:srgbClr val="F7901E"/>
                </a:solidFill>
              </a:rPr>
              <a:t>16 mars 2017</a:t>
            </a:r>
            <a:endParaRPr lang="en-US" sz="1800" dirty="0">
              <a:solidFill>
                <a:srgbClr val="F7901E"/>
              </a:solidFill>
            </a:endParaRPr>
          </a:p>
        </p:txBody>
      </p:sp>
      <p:sp>
        <p:nvSpPr>
          <p:cNvPr id="11" name="Sous-titre 2"/>
          <p:cNvSpPr>
            <a:spLocks noGrp="1"/>
          </p:cNvSpPr>
          <p:nvPr>
            <p:ph type="subTitle" idx="1" hasCustomPrompt="1"/>
          </p:nvPr>
        </p:nvSpPr>
        <p:spPr>
          <a:xfrm>
            <a:off x="4518594" y="4695277"/>
            <a:ext cx="4348086" cy="905932"/>
          </a:xfrm>
        </p:spPr>
        <p:txBody>
          <a:bodyPr>
            <a:noAutofit/>
          </a:bodyPr>
          <a:lstStyle>
            <a:lvl1pPr marL="0" indent="0">
              <a:buFontTx/>
              <a:buNone/>
              <a:defRPr/>
            </a:lvl1pPr>
          </a:lstStyle>
          <a:p>
            <a:r>
              <a:rPr lang="fr-FR" sz="4000" dirty="0" smtClean="0">
                <a:solidFill>
                  <a:schemeClr val="accent5"/>
                </a:solidFill>
              </a:rPr>
              <a:t>PNF </a:t>
            </a:r>
            <a:r>
              <a:rPr lang="fr-FR" sz="4000" b="1" dirty="0" smtClean="0">
                <a:solidFill>
                  <a:schemeClr val="accent5"/>
                </a:solidFill>
              </a:rPr>
              <a:t>BTS MMCM</a:t>
            </a:r>
            <a:endParaRPr lang="fr-FR" sz="4000" b="1" dirty="0">
              <a:solidFill>
                <a:schemeClr val="accent5"/>
              </a:solidFill>
            </a:endParaRPr>
          </a:p>
        </p:txBody>
      </p:sp>
      <p:pic>
        <p:nvPicPr>
          <p:cNvPr id="18" name="Image 17" descr="logos Cisma DLR Seimat alignés serrés.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14216" y="6129843"/>
            <a:ext cx="3137058" cy="499623"/>
          </a:xfrm>
          <a:prstGeom prst="rect">
            <a:avLst/>
          </a:prstGeom>
        </p:spPr>
      </p:pic>
      <p:sp>
        <p:nvSpPr>
          <p:cNvPr id="6" name="Titre 5"/>
          <p:cNvSpPr>
            <a:spLocks noGrp="1"/>
          </p:cNvSpPr>
          <p:nvPr>
            <p:ph type="title"/>
          </p:nvPr>
        </p:nvSpPr>
        <p:spPr>
          <a:xfrm>
            <a:off x="393887" y="460451"/>
            <a:ext cx="3505621" cy="3101456"/>
          </a:xfrm>
        </p:spPr>
        <p:txBody>
          <a:bodyPr/>
          <a:lstStyle/>
          <a:p>
            <a:r>
              <a:rPr lang="fr-FR" smtClean="0"/>
              <a:t>Cliquez et modifiez le titre</a:t>
            </a:r>
            <a:endParaRPr lang="fr-FR"/>
          </a:p>
        </p:txBody>
      </p:sp>
      <p:pic>
        <p:nvPicPr>
          <p:cNvPr id="10" name="Image 9"/>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14216" y="5131047"/>
            <a:ext cx="1838042" cy="8310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844824"/>
            <a:ext cx="8229600" cy="4525963"/>
          </a:xfrm>
          <a:prstGeom prst="rect">
            <a:avLst/>
          </a:prstGeo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9988144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844824"/>
            <a:ext cx="8229600" cy="4525963"/>
          </a:xfrm>
          <a:prstGeom prst="rect">
            <a:avLst/>
          </a:prstGeo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7152690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844824"/>
            <a:ext cx="8229600" cy="4525963"/>
          </a:xfrm>
          <a:prstGeom prst="rect">
            <a:avLst/>
          </a:prstGeo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5891408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7" name="Rectangle 6"/>
          <p:cNvSpPr/>
          <p:nvPr/>
        </p:nvSpPr>
        <p:spPr>
          <a:xfrm>
            <a:off x="8210551" y="282574"/>
            <a:ext cx="642097" cy="429807"/>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701862" y="140533"/>
            <a:ext cx="7556313" cy="568529"/>
          </a:xfrm>
        </p:spPr>
        <p:txBody>
          <a:bodyPr/>
          <a:lstStyle/>
          <a:p>
            <a:r>
              <a:rPr lang="fr-FR" dirty="0" smtClean="0"/>
              <a:t>Cliquez et modifiez le titre</a:t>
            </a:r>
            <a:endParaRPr dirty="0"/>
          </a:p>
        </p:txBody>
      </p:sp>
      <p:sp>
        <p:nvSpPr>
          <p:cNvPr id="3" name="Content Placeholder 2"/>
          <p:cNvSpPr>
            <a:spLocks noGrp="1"/>
          </p:cNvSpPr>
          <p:nvPr>
            <p:ph idx="1"/>
          </p:nvPr>
        </p:nvSpPr>
        <p:spPr>
          <a:xfrm>
            <a:off x="275192" y="1088067"/>
            <a:ext cx="7556313" cy="3860435"/>
          </a:xfrm>
        </p:spPr>
        <p:txBody>
          <a:bodyPr/>
          <a:lstStyle>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10" name="Rectangle 9"/>
          <p:cNvSpPr/>
          <p:nvPr/>
        </p:nvSpPr>
        <p:spPr>
          <a:xfrm>
            <a:off x="8068235" y="282574"/>
            <a:ext cx="81802" cy="42980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 name="Rectangle 10"/>
          <p:cNvSpPr/>
          <p:nvPr userDrawn="1"/>
        </p:nvSpPr>
        <p:spPr>
          <a:xfrm>
            <a:off x="190417" y="282574"/>
            <a:ext cx="35918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2 imag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solidFill>
                  <a:srgbClr val="074770"/>
                </a:solidFill>
              </a:defRPr>
            </a:lvl1pPr>
          </a:lstStyle>
          <a:p>
            <a:r>
              <a:rPr lang="fr-FR" smtClean="0"/>
              <a:t>Cliquez et modifiez le titre</a:t>
            </a:r>
            <a:endParaRPr/>
          </a:p>
        </p:txBody>
      </p:sp>
      <p:sp>
        <p:nvSpPr>
          <p:cNvPr id="3" name="Subtitle 2"/>
          <p:cNvSpPr>
            <a:spLocks noGrp="1"/>
          </p:cNvSpPr>
          <p:nvPr>
            <p:ph type="subTitle" idx="1"/>
          </p:nvPr>
        </p:nvSpPr>
        <p:spPr>
          <a:xfrm>
            <a:off x="4800600" y="5562601"/>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7" name="Rectangle 6"/>
          <p:cNvSpPr/>
          <p:nvPr/>
        </p:nvSpPr>
        <p:spPr>
          <a:xfrm>
            <a:off x="282576" y="228600"/>
            <a:ext cx="4235450" cy="4187952"/>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Rectangle 7"/>
          <p:cNvSpPr/>
          <p:nvPr/>
        </p:nvSpPr>
        <p:spPr>
          <a:xfrm>
            <a:off x="6802438" y="228600"/>
            <a:ext cx="2057400" cy="2039112"/>
          </a:xfrm>
          <a:prstGeom prst="rect">
            <a:avLst/>
          </a:prstGeom>
          <a:solidFill>
            <a:srgbClr val="FFC4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9"/>
          <p:cNvSpPr/>
          <p:nvPr/>
        </p:nvSpPr>
        <p:spPr>
          <a:xfrm>
            <a:off x="4624388" y="2377440"/>
            <a:ext cx="2057400" cy="203911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fr-FR" smtClean="0"/>
              <a:t>Faire glisser l'image vers l'espace réservé ou cliquer sur l'icône pour l'ajouter</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fr-FR" smtClean="0"/>
              <a:t>Faire glisser l'image vers l'espace réservé ou cliquer sur l'icône pour l'ajouter</a:t>
            </a:r>
            <a:endParaRPr/>
          </a:p>
        </p:txBody>
      </p:sp>
      <p:sp>
        <p:nvSpPr>
          <p:cNvPr id="16" name="Text Placeholder 3"/>
          <p:cNvSpPr>
            <a:spLocks noGrp="1"/>
          </p:cNvSpPr>
          <p:nvPr>
            <p:ph type="body" sz="half" idx="2"/>
          </p:nvPr>
        </p:nvSpPr>
        <p:spPr>
          <a:xfrm>
            <a:off x="857250" y="1779496"/>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fr-FR" dirty="0" smtClean="0"/>
              <a:t>Cliquez pour modifier les styles du texte du masque</a:t>
            </a:r>
          </a:p>
        </p:txBody>
      </p:sp>
      <p:sp>
        <p:nvSpPr>
          <p:cNvPr id="17" name="Rectangle 16"/>
          <p:cNvSpPr/>
          <p:nvPr userDrawn="1"/>
        </p:nvSpPr>
        <p:spPr>
          <a:xfrm>
            <a:off x="466307" y="418646"/>
            <a:ext cx="35918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7" name="Rectangle 6"/>
          <p:cNvSpPr/>
          <p:nvPr/>
        </p:nvSpPr>
        <p:spPr>
          <a:xfrm>
            <a:off x="658908" y="262468"/>
            <a:ext cx="8200930" cy="5545667"/>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ectangle 8"/>
          <p:cNvSpPr/>
          <p:nvPr/>
        </p:nvSpPr>
        <p:spPr>
          <a:xfrm>
            <a:off x="285751" y="228602"/>
            <a:ext cx="212725" cy="557953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pic>
        <p:nvPicPr>
          <p:cNvPr id="8" name="Image 7" descr="Capture d’écran 2017-01-14 à 19.46.35.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09133" y="629179"/>
            <a:ext cx="1449746" cy="1437407"/>
          </a:xfrm>
          <a:prstGeom prst="rect">
            <a:avLst/>
          </a:prstGeom>
        </p:spPr>
      </p:pic>
      <p:pic>
        <p:nvPicPr>
          <p:cNvPr id="11" name="Image 10" descr="Capture d’écran 2017-01-14 à 21.39.02.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969413" y="629179"/>
            <a:ext cx="1456074" cy="1437407"/>
          </a:xfrm>
          <a:prstGeom prst="rect">
            <a:avLst/>
          </a:prstGeom>
        </p:spPr>
      </p:pic>
      <p:pic>
        <p:nvPicPr>
          <p:cNvPr id="12" name="Image 11" descr="Capture d’écran 2017-01-14 à 19.41.08.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48040" y="620183"/>
            <a:ext cx="1441450" cy="1446403"/>
          </a:xfrm>
          <a:prstGeom prst="rect">
            <a:avLst/>
          </a:prstGeom>
        </p:spPr>
      </p:pic>
      <p:pic>
        <p:nvPicPr>
          <p:cNvPr id="13" name="Image 12" descr="Capture d’écran 2017-01-14 à 21.39.33.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915348" y="620183"/>
            <a:ext cx="1462406" cy="143740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0009" y="1273581"/>
            <a:ext cx="3657600" cy="3889904"/>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570126" y="1273581"/>
            <a:ext cx="3657600" cy="3889904"/>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9" name="Rectangle 8"/>
          <p:cNvSpPr/>
          <p:nvPr userDrawn="1"/>
        </p:nvSpPr>
        <p:spPr>
          <a:xfrm>
            <a:off x="8210551" y="282574"/>
            <a:ext cx="642097" cy="429807"/>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itle 1"/>
          <p:cNvSpPr>
            <a:spLocks noGrp="1"/>
          </p:cNvSpPr>
          <p:nvPr>
            <p:ph type="title"/>
          </p:nvPr>
        </p:nvSpPr>
        <p:spPr>
          <a:xfrm>
            <a:off x="701862" y="140533"/>
            <a:ext cx="7556313" cy="568529"/>
          </a:xfrm>
        </p:spPr>
        <p:txBody>
          <a:bodyPr/>
          <a:lstStyle/>
          <a:p>
            <a:r>
              <a:rPr lang="fr-FR" dirty="0" smtClean="0"/>
              <a:t>Cliquez et modifiez le titre</a:t>
            </a:r>
            <a:endParaRPr dirty="0"/>
          </a:p>
        </p:txBody>
      </p:sp>
      <p:sp>
        <p:nvSpPr>
          <p:cNvPr id="14" name="Rectangle 13"/>
          <p:cNvSpPr/>
          <p:nvPr userDrawn="1"/>
        </p:nvSpPr>
        <p:spPr>
          <a:xfrm>
            <a:off x="8068235" y="282574"/>
            <a:ext cx="81802" cy="42980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Rectangle 14"/>
          <p:cNvSpPr/>
          <p:nvPr userDrawn="1"/>
        </p:nvSpPr>
        <p:spPr>
          <a:xfrm>
            <a:off x="190417" y="282574"/>
            <a:ext cx="35918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Slide Number Placeholder 5"/>
          <p:cNvSpPr>
            <a:spLocks noGrp="1"/>
          </p:cNvSpPr>
          <p:nvPr>
            <p:ph type="sldNum" sz="quarter" idx="12"/>
          </p:nvPr>
        </p:nvSpPr>
        <p:spPr>
          <a:xfrm>
            <a:off x="8305800" y="242236"/>
            <a:ext cx="554038" cy="365125"/>
          </a:xfrm>
          <a:prstGeom prst="rect">
            <a:avLst/>
          </a:prstGeom>
        </p:spPr>
        <p:txBody>
          <a:bodyPr/>
          <a:lstStyle>
            <a:lvl1pPr>
              <a:defRPr>
                <a:solidFill>
                  <a:srgbClr val="FFC40B"/>
                </a:solidFill>
              </a:defRPr>
            </a:lvl1pPr>
          </a:lstStyle>
          <a:p>
            <a:fld id="{162F1D00-BD13-4404-86B0-79703945A0A7}"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7" name="Rectangle 6"/>
          <p:cNvSpPr/>
          <p:nvPr userDrawn="1"/>
        </p:nvSpPr>
        <p:spPr>
          <a:xfrm>
            <a:off x="8210551" y="282574"/>
            <a:ext cx="642097" cy="429807"/>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Title 1"/>
          <p:cNvSpPr>
            <a:spLocks noGrp="1"/>
          </p:cNvSpPr>
          <p:nvPr>
            <p:ph type="title"/>
          </p:nvPr>
        </p:nvSpPr>
        <p:spPr>
          <a:xfrm>
            <a:off x="701862" y="140533"/>
            <a:ext cx="7556313" cy="568529"/>
          </a:xfrm>
        </p:spPr>
        <p:txBody>
          <a:bodyPr/>
          <a:lstStyle/>
          <a:p>
            <a:r>
              <a:rPr lang="fr-FR" dirty="0" smtClean="0"/>
              <a:t>Cliquez et modifiez le titre</a:t>
            </a:r>
            <a:endParaRPr dirty="0"/>
          </a:p>
        </p:txBody>
      </p:sp>
      <p:sp>
        <p:nvSpPr>
          <p:cNvPr id="10" name="Rectangle 9"/>
          <p:cNvSpPr/>
          <p:nvPr userDrawn="1"/>
        </p:nvSpPr>
        <p:spPr>
          <a:xfrm>
            <a:off x="8068235" y="282574"/>
            <a:ext cx="81802" cy="42980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 name="Rectangle 10"/>
          <p:cNvSpPr/>
          <p:nvPr userDrawn="1"/>
        </p:nvSpPr>
        <p:spPr>
          <a:xfrm>
            <a:off x="190417" y="282574"/>
            <a:ext cx="35918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Slide Number Placeholder 5"/>
          <p:cNvSpPr>
            <a:spLocks noGrp="1"/>
          </p:cNvSpPr>
          <p:nvPr>
            <p:ph type="sldNum" sz="quarter" idx="12"/>
          </p:nvPr>
        </p:nvSpPr>
        <p:spPr>
          <a:xfrm>
            <a:off x="8305800" y="242236"/>
            <a:ext cx="554038" cy="365125"/>
          </a:xfrm>
          <a:prstGeom prst="rect">
            <a:avLst/>
          </a:prstGeom>
        </p:spPr>
        <p:txBody>
          <a:bodyPr/>
          <a:lstStyle>
            <a:lvl1pPr>
              <a:defRPr>
                <a:solidFill>
                  <a:srgbClr val="FFC40B"/>
                </a:solidFill>
              </a:defRPr>
            </a:lvl1pPr>
          </a:lstStyle>
          <a:p>
            <a:fld id="{162F1D00-BD13-4404-86B0-79703945A0A7}"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506506" y="4424082"/>
            <a:ext cx="6149789" cy="833718"/>
          </a:xfrm>
        </p:spPr>
        <p:txBody>
          <a:bodyPr anchor="b">
            <a:normAutofit/>
          </a:bodyPr>
          <a:lstStyle>
            <a:lvl1pPr algn="l">
              <a:defRPr sz="2600" b="0"/>
            </a:lvl1pPr>
          </a:lstStyle>
          <a:p>
            <a:r>
              <a:rPr lang="fr-FR" smtClean="0"/>
              <a:t>Cliquez et modifiez le titre</a:t>
            </a:r>
            <a:endParaRPr/>
          </a:p>
        </p:txBody>
      </p:sp>
      <p:sp>
        <p:nvSpPr>
          <p:cNvPr id="3" name="Picture Placeholder 2"/>
          <p:cNvSpPr>
            <a:spLocks noGrp="1"/>
          </p:cNvSpPr>
          <p:nvPr>
            <p:ph type="pic" idx="1"/>
          </p:nvPr>
        </p:nvSpPr>
        <p:spPr>
          <a:xfrm>
            <a:off x="277906"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506506" y="5257801"/>
            <a:ext cx="6149789" cy="736601"/>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Slide Number Placeholder 6"/>
          <p:cNvSpPr>
            <a:spLocks noGrp="1"/>
          </p:cNvSpPr>
          <p:nvPr>
            <p:ph type="sldNum" sz="quarter" idx="12"/>
          </p:nvPr>
        </p:nvSpPr>
        <p:spPr>
          <a:xfrm>
            <a:off x="8305800" y="242236"/>
            <a:ext cx="554038" cy="365125"/>
          </a:xfrm>
          <a:prstGeom prst="rect">
            <a:avLst/>
          </a:prstGeom>
        </p:spPr>
        <p:txBody>
          <a:bodyPr/>
          <a:lstStyle/>
          <a:p>
            <a:fld id="{162F1D00-BD13-4404-86B0-79703945A0A7}" type="slidenum">
              <a:rPr lang="en-US" smtClean="0"/>
              <a:t>‹N°›</a:t>
            </a:fld>
            <a:endParaRPr lang="en-US"/>
          </a:p>
        </p:txBody>
      </p:sp>
      <p:sp>
        <p:nvSpPr>
          <p:cNvPr id="8" name="Rectangle 7"/>
          <p:cNvSpPr/>
          <p:nvPr/>
        </p:nvSpPr>
        <p:spPr>
          <a:xfrm>
            <a:off x="6802438" y="228600"/>
            <a:ext cx="2057400" cy="203911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ectangle 8"/>
          <p:cNvSpPr/>
          <p:nvPr/>
        </p:nvSpPr>
        <p:spPr>
          <a:xfrm>
            <a:off x="6802438" y="2377440"/>
            <a:ext cx="2057400" cy="2039112"/>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Rectangle 11"/>
          <p:cNvSpPr/>
          <p:nvPr userDrawn="1"/>
        </p:nvSpPr>
        <p:spPr>
          <a:xfrm>
            <a:off x="201707" y="4687808"/>
            <a:ext cx="35918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pic>
        <p:nvPicPr>
          <p:cNvPr id="10" name="Image 9" descr="Capture d’écran 2017-01-14 à 19.38.50.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84998" y="2592666"/>
            <a:ext cx="1701800" cy="1611037"/>
          </a:xfrm>
          <a:prstGeom prst="rect">
            <a:avLst/>
          </a:prstGeom>
        </p:spPr>
      </p:pic>
      <p:pic>
        <p:nvPicPr>
          <p:cNvPr id="11" name="Image 10" descr="Capture d’écran 2017-01-14 à 19.39.10.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961721" y="514533"/>
            <a:ext cx="1742010" cy="150053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282576" y="228602"/>
            <a:ext cx="3451225" cy="5799667"/>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fr-FR" smtClean="0"/>
              <a:t>Cliquez et modifiez le titre</a:t>
            </a:r>
            <a:endParaRPr dirty="0"/>
          </a:p>
        </p:txBody>
      </p:sp>
      <p:sp>
        <p:nvSpPr>
          <p:cNvPr id="3" name="Content Placeholder 2"/>
          <p:cNvSpPr>
            <a:spLocks noGrp="1"/>
          </p:cNvSpPr>
          <p:nvPr>
            <p:ph idx="1"/>
          </p:nvPr>
        </p:nvSpPr>
        <p:spPr>
          <a:xfrm>
            <a:off x="4168776" y="273052"/>
            <a:ext cx="4597399" cy="5501217"/>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380556" y="3733801"/>
            <a:ext cx="3255802" cy="2040466"/>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11" name="Rectangle 10"/>
          <p:cNvSpPr/>
          <p:nvPr userDrawn="1"/>
        </p:nvSpPr>
        <p:spPr>
          <a:xfrm>
            <a:off x="466307" y="401005"/>
            <a:ext cx="35918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32F1F733-CB3B-4BB8-BE67-A4D858BCB70B}" type="datetimeFigureOut">
              <a:rPr lang="fr-FR" smtClean="0"/>
              <a:pPr/>
              <a:t>22/03/2017</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A14CA52B-59C6-4B49-8C85-3626AAC9DA22}" type="slidenum">
              <a:rPr lang="fr-FR" smtClean="0"/>
              <a:pPr/>
              <a:t>‹N°›</a:t>
            </a:fld>
            <a:endParaRPr lang="fr-FR"/>
          </a:p>
        </p:txBody>
      </p:sp>
    </p:spTree>
    <p:extLst>
      <p:ext uri="{BB962C8B-B14F-4D97-AF65-F5344CB8AC3E}">
        <p14:creationId xmlns:p14="http://schemas.microsoft.com/office/powerpoint/2010/main" val="1961094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484094"/>
            <a:ext cx="7556313" cy="1116106"/>
          </a:xfrm>
          <a:prstGeom prst="rect">
            <a:avLst/>
          </a:prstGeom>
        </p:spPr>
        <p:txBody>
          <a:bodyPr vert="horz" lIns="91440" tIns="45720" rIns="91440" bIns="45720" rtlCol="0" anchor="t" anchorCtr="0">
            <a:noAutofit/>
          </a:bodyPr>
          <a:lstStyle/>
          <a:p>
            <a:r>
              <a:rPr lang="fr-FR" smtClean="0"/>
              <a:t>Cliquez et modifiez le titre</a:t>
            </a:r>
            <a:endParaRPr/>
          </a:p>
        </p:txBody>
      </p:sp>
      <p:sp>
        <p:nvSpPr>
          <p:cNvPr id="3" name="Text Placeholder 2"/>
          <p:cNvSpPr>
            <a:spLocks noGrp="1"/>
          </p:cNvSpPr>
          <p:nvPr>
            <p:ph type="body" idx="1"/>
          </p:nvPr>
        </p:nvSpPr>
        <p:spPr>
          <a:xfrm>
            <a:off x="498475" y="1981202"/>
            <a:ext cx="7556313" cy="3860435"/>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pic>
        <p:nvPicPr>
          <p:cNvPr id="8" name="Image 7" descr="Capture d’écran 2017-01-14 à 19.25.1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02666" y="6303858"/>
            <a:ext cx="2929467" cy="574942"/>
          </a:xfrm>
          <a:prstGeom prst="rect">
            <a:avLst/>
          </a:prstGeom>
        </p:spPr>
      </p:pic>
      <p:pic>
        <p:nvPicPr>
          <p:cNvPr id="9" name="Image 8" descr="Capture d’écran 2017-01-14 à 19.25.32.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332133" y="6292637"/>
            <a:ext cx="1811867" cy="603097"/>
          </a:xfrm>
          <a:prstGeom prst="rect">
            <a:avLst/>
          </a:prstGeom>
        </p:spPr>
      </p:pic>
      <p:pic>
        <p:nvPicPr>
          <p:cNvPr id="11" name="Image 10" descr="Capture d’écran 2017-01-14 à 19.25.51.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303859"/>
            <a:ext cx="1964286" cy="591875"/>
          </a:xfrm>
          <a:prstGeom prst="rect">
            <a:avLst/>
          </a:prstGeom>
        </p:spPr>
      </p:pic>
      <p:pic>
        <p:nvPicPr>
          <p:cNvPr id="10" name="Image 9" descr="Capture d’écran 2017-01-14 à 19.26.08.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773289" y="6303858"/>
            <a:ext cx="2629377" cy="591874"/>
          </a:xfrm>
          <a:prstGeom prst="rect">
            <a:avLst/>
          </a:prstGeom>
        </p:spPr>
      </p:pic>
      <p:sp>
        <p:nvSpPr>
          <p:cNvPr id="12" name="ZoneTexte 11"/>
          <p:cNvSpPr txBox="1"/>
          <p:nvPr userDrawn="1"/>
        </p:nvSpPr>
        <p:spPr>
          <a:xfrm>
            <a:off x="5877587" y="5996081"/>
            <a:ext cx="3266413" cy="307777"/>
          </a:xfrm>
          <a:prstGeom prst="rect">
            <a:avLst/>
          </a:prstGeom>
          <a:noFill/>
        </p:spPr>
        <p:txBody>
          <a:bodyPr wrap="square" rtlCol="0">
            <a:spAutoFit/>
          </a:bodyPr>
          <a:lstStyle/>
          <a:p>
            <a:pPr algn="r"/>
            <a:r>
              <a:rPr lang="fr-FR" sz="1400" b="1" dirty="0" smtClean="0">
                <a:solidFill>
                  <a:srgbClr val="336699"/>
                </a:solidFill>
              </a:rPr>
              <a:t>PNF BTS</a:t>
            </a:r>
            <a:r>
              <a:rPr lang="fr-FR" sz="1400" b="1" baseline="0" dirty="0" smtClean="0">
                <a:solidFill>
                  <a:srgbClr val="336699"/>
                </a:solidFill>
              </a:rPr>
              <a:t> MMCM </a:t>
            </a:r>
            <a:r>
              <a:rPr lang="fr-FR" sz="1400" b="1" baseline="0" smtClean="0">
                <a:solidFill>
                  <a:srgbClr val="336699"/>
                </a:solidFill>
              </a:rPr>
              <a:t>– 16 mars 2017</a:t>
            </a:r>
            <a:endParaRPr lang="fr-FR" sz="1400" b="1" dirty="0">
              <a:solidFill>
                <a:srgbClr val="336699"/>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71" r:id="rId6"/>
    <p:sldLayoutId id="2147483675" r:id="rId7"/>
    <p:sldLayoutId id="2147483673" r:id="rId8"/>
    <p:sldLayoutId id="2147483677" r:id="rId9"/>
    <p:sldLayoutId id="2147483679" r:id="rId10"/>
    <p:sldLayoutId id="2147483680" r:id="rId11"/>
    <p:sldLayoutId id="2147483681" r:id="rId12"/>
  </p:sldLayoutIdLst>
  <p:txStyles>
    <p:titleStyle>
      <a:lvl1pPr algn="l" defTabSz="914400" rtl="0" eaLnBrk="1" latinLnBrk="0" hangingPunct="1">
        <a:spcBef>
          <a:spcPct val="0"/>
        </a:spcBef>
        <a:buNone/>
        <a:defRPr sz="3600" b="0" kern="1200">
          <a:solidFill>
            <a:srgbClr val="074770"/>
          </a:solidFill>
          <a:latin typeface="+mj-lt"/>
          <a:ea typeface="+mj-ea"/>
          <a:cs typeface="+mj-cs"/>
        </a:defRPr>
      </a:lvl1pPr>
    </p:titleStyle>
    <p:bodyStyle>
      <a:lvl1pPr marL="228600" indent="-228600" algn="l" defTabSz="914400" rtl="0" eaLnBrk="1" latinLnBrk="0" hangingPunct="1">
        <a:spcBef>
          <a:spcPts val="2000"/>
        </a:spcBef>
        <a:buClr>
          <a:srgbClr val="074770"/>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rgbClr val="FF0000"/>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rgbClr val="FF6600"/>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rgbClr val="FFC40B"/>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rgbClr val="074770"/>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slide" Target="slide10.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4.xml"/><Relationship Id="rId1" Type="http://schemas.openxmlformats.org/officeDocument/2006/relationships/slideLayout" Target="../slideLayouts/slideLayout11.xml"/><Relationship Id="rId6" Type="http://schemas.openxmlformats.org/officeDocument/2006/relationships/slide" Target="slide10.xml"/><Relationship Id="rId5" Type="http://schemas.openxmlformats.org/officeDocument/2006/relationships/slide" Target="slide13.xml"/><Relationship Id="rId4" Type="http://schemas.openxmlformats.org/officeDocument/2006/relationships/slide" Target="slide15.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slide" Target="slide10.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slide" Target="slide13.xml"/><Relationship Id="rId5" Type="http://schemas.openxmlformats.org/officeDocument/2006/relationships/slide" Target="slide15.xml"/><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Layout" Target="../diagrams/layout3.xml"/><Relationship Id="rId3" Type="http://schemas.openxmlformats.org/officeDocument/2006/relationships/image" Target="../media/image31.png"/><Relationship Id="rId7" Type="http://schemas.openxmlformats.org/officeDocument/2006/relationships/diagramQuickStyle" Target="../diagrams/quickStyle2.xml"/><Relationship Id="rId12" Type="http://schemas.openxmlformats.org/officeDocument/2006/relationships/diagramData" Target="../diagrams/data3.xml"/><Relationship Id="rId2" Type="http://schemas.openxmlformats.org/officeDocument/2006/relationships/notesSlide" Target="../notesSlides/notesSlide11.xml"/><Relationship Id="rId16" Type="http://schemas.microsoft.com/office/2007/relationships/diagramDrawing" Target="../diagrams/drawing3.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34.png"/><Relationship Id="rId5" Type="http://schemas.openxmlformats.org/officeDocument/2006/relationships/diagramData" Target="../diagrams/data2.xml"/><Relationship Id="rId15" Type="http://schemas.openxmlformats.org/officeDocument/2006/relationships/diagramColors" Target="../diagrams/colors3.xml"/><Relationship Id="rId10" Type="http://schemas.openxmlformats.org/officeDocument/2006/relationships/image" Target="../media/image33.png"/><Relationship Id="rId4" Type="http://schemas.openxmlformats.org/officeDocument/2006/relationships/image" Target="../media/image32.png"/><Relationship Id="rId9" Type="http://schemas.microsoft.com/office/2007/relationships/diagramDrawing" Target="../diagrams/drawing2.xml"/><Relationship Id="rId1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6.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9.png"/><Relationship Id="rId10" Type="http://schemas.openxmlformats.org/officeDocument/2006/relationships/image" Target="../media/image25.png"/><Relationship Id="rId4" Type="http://schemas.openxmlformats.org/officeDocument/2006/relationships/image" Target="../media/image18.png"/><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6.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19.png"/><Relationship Id="rId10" Type="http://schemas.openxmlformats.org/officeDocument/2006/relationships/image" Target="../media/image25.png"/><Relationship Id="rId4" Type="http://schemas.openxmlformats.org/officeDocument/2006/relationships/image" Target="../media/image18.png"/><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4.emf"/><Relationship Id="rId5" Type="http://schemas.openxmlformats.org/officeDocument/2006/relationships/package" Target="../embeddings/Feuille_de_calcul_Microsoft_Excel1.xlsx"/><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9.emf"/><Relationship Id="rId4" Type="http://schemas.openxmlformats.org/officeDocument/2006/relationships/package" Target="../embeddings/Feuille_de_calcul_Microsoft_Excel2.xlsx"/></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ous-titre 2"/>
          <p:cNvSpPr>
            <a:spLocks noGrp="1"/>
          </p:cNvSpPr>
          <p:nvPr>
            <p:ph type="subTitle" idx="1"/>
          </p:nvPr>
        </p:nvSpPr>
        <p:spPr>
          <a:xfrm>
            <a:off x="4518594" y="4695277"/>
            <a:ext cx="4348086" cy="905932"/>
          </a:xfrm>
        </p:spPr>
        <p:txBody>
          <a:bodyPr>
            <a:noAutofit/>
          </a:bodyPr>
          <a:lstStyle>
            <a:lvl1pPr marL="0" indent="0">
              <a:buFontTx/>
              <a:buNone/>
              <a:defRPr/>
            </a:lvl1pPr>
          </a:lstStyle>
          <a:p>
            <a:r>
              <a:rPr lang="fr-FR" sz="4000" dirty="0" smtClean="0">
                <a:solidFill>
                  <a:schemeClr val="accent5"/>
                </a:solidFill>
              </a:rPr>
              <a:t>PNF </a:t>
            </a:r>
            <a:r>
              <a:rPr lang="fr-FR" sz="4000" b="1" dirty="0" smtClean="0">
                <a:solidFill>
                  <a:schemeClr val="accent5"/>
                </a:solidFill>
              </a:rPr>
              <a:t>BTS MMCM</a:t>
            </a:r>
            <a:endParaRPr lang="fr-FR" sz="4000" b="1" dirty="0">
              <a:solidFill>
                <a:schemeClr val="accent5"/>
              </a:solidFill>
            </a:endParaRPr>
          </a:p>
        </p:txBody>
      </p:sp>
      <p:sp>
        <p:nvSpPr>
          <p:cNvPr id="16" name="Sous-titre 2"/>
          <p:cNvSpPr txBox="1">
            <a:spLocks/>
          </p:cNvSpPr>
          <p:nvPr/>
        </p:nvSpPr>
        <p:spPr>
          <a:xfrm>
            <a:off x="694417" y="1641648"/>
            <a:ext cx="3324690" cy="905932"/>
          </a:xfrm>
          <a:prstGeom prst="rect">
            <a:avLst/>
          </a:prstGeom>
        </p:spPr>
        <p:txBody>
          <a:bodyPr vert="horz" lIns="91440" tIns="45720" rIns="91440" bIns="45720" rtlCol="0">
            <a:noAutofit/>
          </a:bodyPr>
          <a:lstStyle>
            <a:lvl1pPr marL="0" indent="0" algn="l" defTabSz="914400" rtl="0" eaLnBrk="1" latinLnBrk="0" hangingPunct="1">
              <a:spcBef>
                <a:spcPts val="2000"/>
              </a:spcBef>
              <a:buClr>
                <a:srgbClr val="074770"/>
              </a:buClr>
              <a:buSzPct val="75000"/>
              <a:buFontTx/>
              <a:buNone/>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rgbClr val="FF0000"/>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rgbClr val="FF6600"/>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rgbClr val="FFC40B"/>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rgbClr val="074770"/>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fr-FR" sz="2800" dirty="0" smtClean="0">
                <a:solidFill>
                  <a:schemeClr val="accent5"/>
                </a:solidFill>
              </a:rPr>
              <a:t>Réflexion liée à l’organisation pédagogique</a:t>
            </a:r>
          </a:p>
          <a:p>
            <a:endParaRPr lang="fr-FR" sz="2800" b="1" dirty="0">
              <a:solidFill>
                <a:schemeClr val="accent5"/>
              </a:solidFill>
            </a:endParaRPr>
          </a:p>
        </p:txBody>
      </p:sp>
    </p:spTree>
    <p:extLst>
      <p:ext uri="{BB962C8B-B14F-4D97-AF65-F5344CB8AC3E}">
        <p14:creationId xmlns:p14="http://schemas.microsoft.com/office/powerpoint/2010/main" val="605642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6" y="908813"/>
            <a:ext cx="6329862" cy="5501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llipse 4"/>
          <p:cNvSpPr/>
          <p:nvPr/>
        </p:nvSpPr>
        <p:spPr>
          <a:xfrm>
            <a:off x="5045380" y="1241331"/>
            <a:ext cx="1310187" cy="745124"/>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llipse 7"/>
          <p:cNvSpPr/>
          <p:nvPr/>
        </p:nvSpPr>
        <p:spPr>
          <a:xfrm>
            <a:off x="4067918" y="3018172"/>
            <a:ext cx="1310187" cy="745124"/>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p:cNvSpPr/>
          <p:nvPr/>
        </p:nvSpPr>
        <p:spPr>
          <a:xfrm>
            <a:off x="4964489" y="4352689"/>
            <a:ext cx="1310187" cy="745124"/>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ZoneTexte 1"/>
          <p:cNvSpPr txBox="1"/>
          <p:nvPr/>
        </p:nvSpPr>
        <p:spPr>
          <a:xfrm>
            <a:off x="6921062" y="1241331"/>
            <a:ext cx="1970690" cy="923330"/>
          </a:xfrm>
          <a:prstGeom prst="rect">
            <a:avLst/>
          </a:prstGeom>
          <a:noFill/>
        </p:spPr>
        <p:txBody>
          <a:bodyPr wrap="square" rtlCol="0">
            <a:spAutoFit/>
          </a:bodyPr>
          <a:lstStyle/>
          <a:p>
            <a:r>
              <a:rPr lang="fr-FR" dirty="0" smtClean="0"/>
              <a:t>Positionnement des temps de </a:t>
            </a:r>
            <a:r>
              <a:rPr lang="fr-FR" dirty="0" err="1" smtClean="0"/>
              <a:t>co</a:t>
            </a:r>
            <a:r>
              <a:rPr lang="fr-FR" dirty="0" smtClean="0"/>
              <a:t>-intervention</a:t>
            </a:r>
            <a:endParaRPr lang="fr-FR" dirty="0"/>
          </a:p>
        </p:txBody>
      </p:sp>
      <p:cxnSp>
        <p:nvCxnSpPr>
          <p:cNvPr id="4" name="Connecteur droit avec flèche 3"/>
          <p:cNvCxnSpPr>
            <a:stCxn id="2" idx="1"/>
            <a:endCxn id="5" idx="6"/>
          </p:cNvCxnSpPr>
          <p:nvPr/>
        </p:nvCxnSpPr>
        <p:spPr>
          <a:xfrm flipH="1" flipV="1">
            <a:off x="6355567" y="1613893"/>
            <a:ext cx="565495" cy="891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Connecteur droit avec flèche 6"/>
          <p:cNvCxnSpPr>
            <a:stCxn id="2" idx="1"/>
          </p:cNvCxnSpPr>
          <p:nvPr/>
        </p:nvCxnSpPr>
        <p:spPr>
          <a:xfrm flipH="1">
            <a:off x="5378106" y="1702996"/>
            <a:ext cx="1542956" cy="14974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ZoneTexte 11"/>
          <p:cNvSpPr txBox="1"/>
          <p:nvPr/>
        </p:nvSpPr>
        <p:spPr>
          <a:xfrm>
            <a:off x="6921062" y="4174483"/>
            <a:ext cx="1970690" cy="1754326"/>
          </a:xfrm>
          <a:prstGeom prst="rect">
            <a:avLst/>
          </a:prstGeom>
          <a:noFill/>
        </p:spPr>
        <p:txBody>
          <a:bodyPr wrap="square" rtlCol="0">
            <a:spAutoFit/>
          </a:bodyPr>
          <a:lstStyle/>
          <a:p>
            <a:r>
              <a:rPr lang="fr-FR" dirty="0" smtClean="0"/>
              <a:t>Positionnement de l’AP de sorte à ce qu’un ensemble d’enseignants puisse intervenir</a:t>
            </a:r>
            <a:endParaRPr lang="fr-FR" dirty="0"/>
          </a:p>
        </p:txBody>
      </p:sp>
      <p:cxnSp>
        <p:nvCxnSpPr>
          <p:cNvPr id="13" name="Connecteur droit avec flèche 12"/>
          <p:cNvCxnSpPr>
            <a:stCxn id="12" idx="1"/>
          </p:cNvCxnSpPr>
          <p:nvPr/>
        </p:nvCxnSpPr>
        <p:spPr>
          <a:xfrm flipH="1" flipV="1">
            <a:off x="6274676" y="4840014"/>
            <a:ext cx="646386" cy="2116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ZoneTexte 15"/>
          <p:cNvSpPr txBox="1"/>
          <p:nvPr/>
        </p:nvSpPr>
        <p:spPr>
          <a:xfrm>
            <a:off x="6921062" y="2839966"/>
            <a:ext cx="1970690" cy="923330"/>
          </a:xfrm>
          <a:prstGeom prst="rect">
            <a:avLst/>
          </a:prstGeom>
          <a:noFill/>
        </p:spPr>
        <p:txBody>
          <a:bodyPr wrap="square" rtlCol="0">
            <a:spAutoFit/>
          </a:bodyPr>
          <a:lstStyle/>
          <a:p>
            <a:r>
              <a:rPr lang="fr-FR" dirty="0" smtClean="0"/>
              <a:t>Un temps de concertation hebdomadaire ?</a:t>
            </a:r>
            <a:endParaRPr lang="fr-FR" dirty="0"/>
          </a:p>
        </p:txBody>
      </p:sp>
      <p:cxnSp>
        <p:nvCxnSpPr>
          <p:cNvPr id="17" name="Connecteur droit avec flèche 16"/>
          <p:cNvCxnSpPr>
            <a:stCxn id="16" idx="1"/>
          </p:cNvCxnSpPr>
          <p:nvPr/>
        </p:nvCxnSpPr>
        <p:spPr>
          <a:xfrm flipH="1">
            <a:off x="6149584" y="3301631"/>
            <a:ext cx="771478" cy="6555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itre 1"/>
          <p:cNvSpPr txBox="1">
            <a:spLocks/>
          </p:cNvSpPr>
          <p:nvPr/>
        </p:nvSpPr>
        <p:spPr>
          <a:xfrm>
            <a:off x="681006" y="74612"/>
            <a:ext cx="7040779" cy="870244"/>
          </a:xfrm>
          <a:prstGeom prst="rect">
            <a:avLst/>
          </a:prstGeom>
          <a:solidFill>
            <a:schemeClr val="bg1"/>
          </a:solidFill>
        </p:spPr>
        <p:txBody>
          <a:bodyPr vert="horz" lIns="91440" tIns="45720" rIns="91440" bIns="45720" rtlCol="0" anchor="t" anchorCtr="0">
            <a:normAutofit fontScale="92500" lnSpcReduction="20000"/>
          </a:bodyPr>
          <a:lstStyle>
            <a:lvl1pPr algn="l" defTabSz="914400" rtl="0" eaLnBrk="1" latinLnBrk="0" hangingPunct="1">
              <a:spcBef>
                <a:spcPct val="0"/>
              </a:spcBef>
              <a:buNone/>
              <a:defRPr sz="3600" b="0" kern="1200">
                <a:solidFill>
                  <a:srgbClr val="074770"/>
                </a:solidFill>
                <a:latin typeface="+mj-lt"/>
                <a:ea typeface="+mj-ea"/>
                <a:cs typeface="+mj-cs"/>
              </a:defRPr>
            </a:lvl1pPr>
          </a:lstStyle>
          <a:p>
            <a:pPr algn="ctr"/>
            <a:r>
              <a:rPr lang="fr-FR" sz="3200" b="1" dirty="0" smtClean="0">
                <a:solidFill>
                  <a:srgbClr val="336699"/>
                </a:solidFill>
                <a:effectLst>
                  <a:outerShdw blurRad="38100" dist="38100" dir="2700000" algn="tl">
                    <a:srgbClr val="000000">
                      <a:alpha val="43137"/>
                    </a:srgbClr>
                  </a:outerShdw>
                </a:effectLst>
              </a:rPr>
              <a:t>…exemple de proposition d’organisation…</a:t>
            </a:r>
            <a:endParaRPr lang="fr-FR" sz="3200" b="1" dirty="0">
              <a:solidFill>
                <a:srgbClr val="3366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959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2" grpId="0"/>
      <p:bldP spid="12"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4" y="1092976"/>
            <a:ext cx="5896303" cy="5124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6574221" y="1241331"/>
            <a:ext cx="2317531" cy="4247317"/>
          </a:xfrm>
          <a:prstGeom prst="rect">
            <a:avLst/>
          </a:prstGeom>
          <a:noFill/>
        </p:spPr>
        <p:txBody>
          <a:bodyPr wrap="square" rtlCol="0">
            <a:spAutoFit/>
          </a:bodyPr>
          <a:lstStyle/>
          <a:p>
            <a:endParaRPr lang="fr-FR" dirty="0" smtClean="0"/>
          </a:p>
          <a:p>
            <a:endParaRPr lang="fr-FR" dirty="0"/>
          </a:p>
          <a:p>
            <a:r>
              <a:rPr lang="fr-FR" dirty="0" smtClean="0"/>
              <a:t>Des possibilités de regroupement de la classe en fonction des besoins de formations.</a:t>
            </a:r>
          </a:p>
          <a:p>
            <a:endParaRPr lang="fr-FR" dirty="0"/>
          </a:p>
          <a:p>
            <a:r>
              <a:rPr lang="fr-FR" dirty="0" smtClean="0"/>
              <a:t>Des possibilités d’accéder au plateau technique pour mieux contextualiser les séances d’enseignement général.</a:t>
            </a:r>
            <a:endParaRPr lang="fr-FR" dirty="0"/>
          </a:p>
        </p:txBody>
      </p:sp>
      <p:cxnSp>
        <p:nvCxnSpPr>
          <p:cNvPr id="7" name="Connecteur droit avec flèche 6"/>
          <p:cNvCxnSpPr>
            <a:stCxn id="5" idx="1"/>
          </p:cNvCxnSpPr>
          <p:nvPr/>
        </p:nvCxnSpPr>
        <p:spPr>
          <a:xfrm flipH="1" flipV="1">
            <a:off x="3113689" y="2441132"/>
            <a:ext cx="3460532" cy="9238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Ellipse 8"/>
          <p:cNvSpPr/>
          <p:nvPr/>
        </p:nvSpPr>
        <p:spPr>
          <a:xfrm>
            <a:off x="1545021" y="1234871"/>
            <a:ext cx="1568667" cy="2412514"/>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1" name="Connecteur droit avec flèche 10"/>
          <p:cNvCxnSpPr>
            <a:stCxn id="5" idx="1"/>
          </p:cNvCxnSpPr>
          <p:nvPr/>
        </p:nvCxnSpPr>
        <p:spPr>
          <a:xfrm flipH="1">
            <a:off x="3113689" y="3364990"/>
            <a:ext cx="3460532" cy="16301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Ellipse 11"/>
          <p:cNvSpPr/>
          <p:nvPr/>
        </p:nvSpPr>
        <p:spPr>
          <a:xfrm>
            <a:off x="1545020" y="3788885"/>
            <a:ext cx="1568667" cy="2412514"/>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Titre 1"/>
          <p:cNvSpPr txBox="1">
            <a:spLocks/>
          </p:cNvSpPr>
          <p:nvPr/>
        </p:nvSpPr>
        <p:spPr>
          <a:xfrm>
            <a:off x="681006" y="74612"/>
            <a:ext cx="7040779" cy="870244"/>
          </a:xfrm>
          <a:prstGeom prst="rect">
            <a:avLst/>
          </a:prstGeom>
          <a:solidFill>
            <a:schemeClr val="bg1"/>
          </a:solidFill>
        </p:spPr>
        <p:txBody>
          <a:bodyPr vert="horz" lIns="91440" tIns="45720" rIns="91440" bIns="45720" rtlCol="0" anchor="t" anchorCtr="0">
            <a:normAutofit fontScale="92500" lnSpcReduction="20000"/>
          </a:bodyPr>
          <a:lstStyle>
            <a:lvl1pPr algn="l" defTabSz="914400" rtl="0" eaLnBrk="1" latinLnBrk="0" hangingPunct="1">
              <a:spcBef>
                <a:spcPct val="0"/>
              </a:spcBef>
              <a:buNone/>
              <a:defRPr sz="3600" b="0" kern="1200">
                <a:solidFill>
                  <a:srgbClr val="074770"/>
                </a:solidFill>
                <a:latin typeface="+mj-lt"/>
                <a:ea typeface="+mj-ea"/>
                <a:cs typeface="+mj-cs"/>
              </a:defRPr>
            </a:lvl1pPr>
          </a:lstStyle>
          <a:p>
            <a:pPr algn="ctr"/>
            <a:r>
              <a:rPr lang="fr-FR" sz="3200" b="1" dirty="0" smtClean="0">
                <a:solidFill>
                  <a:srgbClr val="336699"/>
                </a:solidFill>
                <a:effectLst>
                  <a:outerShdw blurRad="38100" dist="38100" dir="2700000" algn="tl">
                    <a:srgbClr val="000000">
                      <a:alpha val="43137"/>
                    </a:srgbClr>
                  </a:outerShdw>
                </a:effectLst>
              </a:rPr>
              <a:t>…exemple de proposition d’organisation.</a:t>
            </a:r>
            <a:endParaRPr lang="fr-FR" sz="3200" b="1" dirty="0">
              <a:solidFill>
                <a:srgbClr val="3366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980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0.7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strVal val="#ppt_w*0.70"/>
                                          </p:val>
                                        </p:tav>
                                        <p:tav tm="100000">
                                          <p:val>
                                            <p:strVal val="#ppt_w"/>
                                          </p:val>
                                        </p:tav>
                                      </p:tavLst>
                                    </p:anim>
                                    <p:anim calcmode="lin" valueType="num">
                                      <p:cBhvr>
                                        <p:cTn id="15" dur="500" fill="hold"/>
                                        <p:tgtEl>
                                          <p:spTgt spid="12"/>
                                        </p:tgtEl>
                                        <p:attrNameLst>
                                          <p:attrName>ppt_h</p:attrName>
                                        </p:attrNameLst>
                                      </p:cBhvr>
                                      <p:tavLst>
                                        <p:tav tm="0">
                                          <p:val>
                                            <p:strVal val="#ppt_h"/>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39091" y="116632"/>
            <a:ext cx="6989293" cy="720080"/>
          </a:xfrm>
        </p:spPr>
        <p:txBody>
          <a:bodyPr>
            <a:noAutofit/>
          </a:bodyPr>
          <a:lstStyle/>
          <a:p>
            <a:r>
              <a:rPr lang="fr-FR" sz="2800" dirty="0"/>
              <a:t>Les éléments pour bâtir une </a:t>
            </a:r>
            <a:r>
              <a:rPr lang="fr-FR" sz="2800" dirty="0" smtClean="0"/>
              <a:t>planification</a:t>
            </a:r>
            <a:r>
              <a:rPr lang="fr-FR" sz="2800" dirty="0"/>
              <a:t/>
            </a:r>
            <a:br>
              <a:rPr lang="fr-FR" sz="2800" dirty="0"/>
            </a:br>
            <a:endParaRPr lang="fr-FR" sz="2800" dirty="0"/>
          </a:p>
        </p:txBody>
      </p:sp>
      <p:grpSp>
        <p:nvGrpSpPr>
          <p:cNvPr id="20" name="Grouper 19"/>
          <p:cNvGrpSpPr/>
          <p:nvPr/>
        </p:nvGrpSpPr>
        <p:grpSpPr>
          <a:xfrm>
            <a:off x="3851920" y="698212"/>
            <a:ext cx="1522599" cy="1394541"/>
            <a:chOff x="4046884" y="764484"/>
            <a:chExt cx="1522599" cy="1394541"/>
          </a:xfrm>
        </p:grpSpPr>
        <p:pic>
          <p:nvPicPr>
            <p:cNvPr id="5" name="Picture 3" descr="C:\Users\user\Documents\My Dropbox\Partage avec Dominique\STI2D - Centres d'intérêts transversaux V1.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46884" y="1017142"/>
              <a:ext cx="1522599" cy="1141883"/>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4046884" y="764484"/>
              <a:ext cx="1510132" cy="276999"/>
            </a:xfrm>
            <a:prstGeom prst="rect">
              <a:avLst/>
            </a:prstGeom>
          </p:spPr>
          <p:txBody>
            <a:bodyPr wrap="square">
              <a:spAutoFit/>
            </a:bodyPr>
            <a:lstStyle/>
            <a:p>
              <a:pPr algn="ctr"/>
              <a:r>
                <a:rPr lang="fr-FR" sz="1200" b="1" dirty="0" smtClean="0"/>
                <a:t>Thèmes / Ci</a:t>
              </a:r>
              <a:endParaRPr lang="fr-FR" sz="1200" dirty="0"/>
            </a:p>
          </p:txBody>
        </p:sp>
      </p:grpSp>
      <p:grpSp>
        <p:nvGrpSpPr>
          <p:cNvPr id="28" name="Grouper 22"/>
          <p:cNvGrpSpPr/>
          <p:nvPr/>
        </p:nvGrpSpPr>
        <p:grpSpPr>
          <a:xfrm>
            <a:off x="933547" y="6245173"/>
            <a:ext cx="6062020" cy="568203"/>
            <a:chOff x="1778644" y="6031969"/>
            <a:chExt cx="6062020" cy="568203"/>
          </a:xfrm>
        </p:grpSpPr>
        <p:sp>
          <p:nvSpPr>
            <p:cNvPr id="33" name="Rectangle 32"/>
            <p:cNvSpPr/>
            <p:nvPr/>
          </p:nvSpPr>
          <p:spPr>
            <a:xfrm>
              <a:off x="4001642" y="6323173"/>
              <a:ext cx="2351559" cy="276999"/>
            </a:xfrm>
            <a:prstGeom prst="rect">
              <a:avLst/>
            </a:prstGeom>
          </p:spPr>
          <p:txBody>
            <a:bodyPr wrap="square">
              <a:spAutoFit/>
            </a:bodyPr>
            <a:lstStyle/>
            <a:p>
              <a:pPr algn="ctr"/>
              <a:r>
                <a:rPr lang="fr-FR" sz="1200" b="1" dirty="0" smtClean="0"/>
                <a:t>Matrices compétences/CI/savoirs</a:t>
              </a:r>
              <a:endParaRPr lang="fr-FR" sz="1200" b="1" dirty="0"/>
            </a:p>
          </p:txBody>
        </p:sp>
        <p:sp>
          <p:nvSpPr>
            <p:cNvPr id="34" name="Rectangle 33"/>
            <p:cNvSpPr/>
            <p:nvPr/>
          </p:nvSpPr>
          <p:spPr>
            <a:xfrm>
              <a:off x="5849145" y="6096116"/>
              <a:ext cx="1991519" cy="461665"/>
            </a:xfrm>
            <a:prstGeom prst="rect">
              <a:avLst/>
            </a:prstGeom>
          </p:spPr>
          <p:txBody>
            <a:bodyPr wrap="square">
              <a:spAutoFit/>
            </a:bodyPr>
            <a:lstStyle/>
            <a:p>
              <a:pPr algn="ctr"/>
              <a:r>
                <a:rPr lang="fr-FR" sz="1200" b="1" dirty="0" smtClean="0"/>
                <a:t>Matrice de la répartition horaire</a:t>
              </a:r>
              <a:endParaRPr lang="fr-FR" sz="1200" b="1" dirty="0"/>
            </a:p>
          </p:txBody>
        </p:sp>
        <p:sp>
          <p:nvSpPr>
            <p:cNvPr id="35" name="Rectangle 34"/>
            <p:cNvSpPr/>
            <p:nvPr/>
          </p:nvSpPr>
          <p:spPr>
            <a:xfrm>
              <a:off x="1778644" y="6031969"/>
              <a:ext cx="2351559" cy="276999"/>
            </a:xfrm>
            <a:prstGeom prst="rect">
              <a:avLst/>
            </a:prstGeom>
          </p:spPr>
          <p:txBody>
            <a:bodyPr wrap="square">
              <a:spAutoFit/>
            </a:bodyPr>
            <a:lstStyle/>
            <a:p>
              <a:r>
                <a:rPr lang="fr-FR" sz="1200" b="1" dirty="0" smtClean="0"/>
                <a:t>Les supports</a:t>
              </a:r>
              <a:endParaRPr lang="fr-FR" sz="1200" b="1" dirty="0"/>
            </a:p>
          </p:txBody>
        </p:sp>
      </p:grpSp>
      <p:pic>
        <p:nvPicPr>
          <p:cNvPr id="3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82491" y="4869082"/>
            <a:ext cx="2064145" cy="1140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44018" y="4869082"/>
            <a:ext cx="1578397" cy="115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age 9"/>
          <p:cNvPicPr>
            <a:picLocks noChangeAspect="1"/>
          </p:cNvPicPr>
          <p:nvPr/>
        </p:nvPicPr>
        <p:blipFill rotWithShape="1">
          <a:blip r:embed="rId6" cstate="email">
            <a:extLst>
              <a:ext uri="{28A0092B-C50C-407E-A947-70E740481C1C}">
                <a14:useLocalDpi xmlns:a14="http://schemas.microsoft.com/office/drawing/2010/main" val="0"/>
              </a:ext>
            </a:extLst>
          </a:blip>
          <a:srcRect b="7802"/>
          <a:stretch/>
        </p:blipFill>
        <p:spPr>
          <a:xfrm>
            <a:off x="554550" y="5510872"/>
            <a:ext cx="1548396" cy="758051"/>
          </a:xfrm>
          <a:prstGeom prst="rect">
            <a:avLst/>
          </a:prstGeom>
        </p:spPr>
      </p:pic>
      <p:pic>
        <p:nvPicPr>
          <p:cNvPr id="11" name="Image 10"/>
          <p:cNvPicPr>
            <a:picLocks noChangeAspect="1"/>
          </p:cNvPicPr>
          <p:nvPr/>
        </p:nvPicPr>
        <p:blipFill rotWithShape="1">
          <a:blip r:embed="rId7" cstate="email">
            <a:extLst>
              <a:ext uri="{28A0092B-C50C-407E-A947-70E740481C1C}">
                <a14:useLocalDpi xmlns:a14="http://schemas.microsoft.com/office/drawing/2010/main" val="0"/>
              </a:ext>
            </a:extLst>
          </a:blip>
          <a:srcRect l="34271" t="1" r="-1" b="-8389"/>
          <a:stretch/>
        </p:blipFill>
        <p:spPr>
          <a:xfrm>
            <a:off x="-4013" y="4562293"/>
            <a:ext cx="2538878" cy="1090361"/>
          </a:xfrm>
          <a:prstGeom prst="rect">
            <a:avLst/>
          </a:prstGeom>
        </p:spPr>
      </p:pic>
      <p:pic>
        <p:nvPicPr>
          <p:cNvPr id="12" name="Image 1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469025" y="5067438"/>
            <a:ext cx="778764" cy="1170432"/>
          </a:xfrm>
          <a:prstGeom prst="rect">
            <a:avLst/>
          </a:prstGeom>
        </p:spPr>
      </p:pic>
      <p:sp>
        <p:nvSpPr>
          <p:cNvPr id="26" name="Rectangle 25"/>
          <p:cNvSpPr/>
          <p:nvPr/>
        </p:nvSpPr>
        <p:spPr>
          <a:xfrm>
            <a:off x="4933217" y="4391648"/>
            <a:ext cx="2350114" cy="461665"/>
          </a:xfrm>
          <a:prstGeom prst="rect">
            <a:avLst/>
          </a:prstGeom>
        </p:spPr>
        <p:txBody>
          <a:bodyPr wrap="square">
            <a:spAutoFit/>
          </a:bodyPr>
          <a:lstStyle/>
          <a:p>
            <a:pPr algn="ctr"/>
            <a:r>
              <a:rPr lang="fr-FR" sz="1200" b="1" dirty="0" smtClean="0"/>
              <a:t>La planification des activités de formation</a:t>
            </a:r>
            <a:endParaRPr lang="fr-FR" sz="1200" dirty="0"/>
          </a:p>
        </p:txBody>
      </p:sp>
      <p:sp>
        <p:nvSpPr>
          <p:cNvPr id="27" name="Rectangle 26"/>
          <p:cNvSpPr/>
          <p:nvPr/>
        </p:nvSpPr>
        <p:spPr>
          <a:xfrm>
            <a:off x="1187624" y="4391648"/>
            <a:ext cx="2350114" cy="276999"/>
          </a:xfrm>
          <a:prstGeom prst="rect">
            <a:avLst/>
          </a:prstGeom>
        </p:spPr>
        <p:txBody>
          <a:bodyPr wrap="square">
            <a:spAutoFit/>
          </a:bodyPr>
          <a:lstStyle/>
          <a:p>
            <a:pPr algn="ctr"/>
            <a:r>
              <a:rPr lang="fr-FR" sz="1200" b="1" dirty="0" smtClean="0"/>
              <a:t>Les supports de formation</a:t>
            </a:r>
            <a:endParaRPr lang="fr-FR" sz="1200" dirty="0"/>
          </a:p>
        </p:txBody>
      </p:sp>
      <p:graphicFrame>
        <p:nvGraphicFramePr>
          <p:cNvPr id="29" name="Tableau 28"/>
          <p:cNvGraphicFramePr>
            <a:graphicFrameLocks noGrp="1"/>
          </p:cNvGraphicFramePr>
          <p:nvPr>
            <p:extLst>
              <p:ext uri="{D42A27DB-BD31-4B8C-83A1-F6EECF244321}">
                <p14:modId xmlns:p14="http://schemas.microsoft.com/office/powerpoint/2010/main" val="3796995178"/>
              </p:ext>
            </p:extLst>
          </p:nvPr>
        </p:nvGraphicFramePr>
        <p:xfrm>
          <a:off x="554556" y="2402006"/>
          <a:ext cx="7807000" cy="1924335"/>
        </p:xfrm>
        <a:graphic>
          <a:graphicData uri="http://schemas.openxmlformats.org/drawingml/2006/table">
            <a:tbl>
              <a:tblPr/>
              <a:tblGrid>
                <a:gridCol w="446110"/>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73029"/>
                <a:gridCol w="166199"/>
                <a:gridCol w="166198"/>
                <a:gridCol w="193761"/>
                <a:gridCol w="179980"/>
                <a:gridCol w="166199"/>
                <a:gridCol w="166198"/>
                <a:gridCol w="166198"/>
              </a:tblGrid>
              <a:tr h="248476">
                <a:tc>
                  <a:txBody>
                    <a:bodyPr/>
                    <a:lstStyle/>
                    <a:p>
                      <a:pPr algn="l" fontAlgn="b"/>
                      <a:r>
                        <a:rPr lang="fr-FR" sz="800" b="1" i="0" u="none" strike="noStrike" dirty="0">
                          <a:solidFill>
                            <a:srgbClr val="000000"/>
                          </a:solidFill>
                          <a:latin typeface="Calibri"/>
                        </a:rPr>
                        <a:t> </a:t>
                      </a:r>
                    </a:p>
                  </a:txBody>
                  <a:tcPr marL="6991" marR="6991" marT="69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4">
                  <a:txBody>
                    <a:bodyPr/>
                    <a:lstStyle/>
                    <a:p>
                      <a:pPr algn="ctr" fontAlgn="ctr"/>
                      <a:r>
                        <a:rPr lang="fr-FR" sz="700" b="1" i="0" u="none" strike="noStrike" dirty="0">
                          <a:solidFill>
                            <a:srgbClr val="000000"/>
                          </a:solidFill>
                          <a:latin typeface="Calibri"/>
                        </a:rPr>
                        <a:t>SEPTEMBRE</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fr-FR" sz="700" b="1" i="0" u="none" strike="noStrike" dirty="0">
                          <a:solidFill>
                            <a:srgbClr val="000000"/>
                          </a:solidFill>
                          <a:latin typeface="Calibri"/>
                        </a:rPr>
                        <a:t>OCTOBRE</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fontAlgn="ctr"/>
                      <a:r>
                        <a:rPr lang="fr-FR" sz="700" b="1" i="0" u="none" strike="noStrike" dirty="0">
                          <a:solidFill>
                            <a:srgbClr val="000000"/>
                          </a:solidFill>
                          <a:latin typeface="Calibri"/>
                        </a:rPr>
                        <a:t>NOVEMBRE</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fr-FR" sz="700" b="1" i="0" u="none" strike="noStrike" dirty="0">
                          <a:solidFill>
                            <a:srgbClr val="000000"/>
                          </a:solidFill>
                          <a:latin typeface="Calibri"/>
                        </a:rPr>
                        <a:t>DECEMBRE</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fontAlgn="ctr"/>
                      <a:r>
                        <a:rPr lang="fr-FR" sz="700" b="1" i="0" u="none" strike="noStrike" dirty="0">
                          <a:solidFill>
                            <a:srgbClr val="000000"/>
                          </a:solidFill>
                          <a:latin typeface="Calibri"/>
                        </a:rPr>
                        <a:t>JANVIER</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fr-FR" sz="700" b="1" i="0" u="none" strike="noStrike" dirty="0">
                          <a:solidFill>
                            <a:srgbClr val="000000"/>
                          </a:solidFill>
                          <a:latin typeface="Calibri"/>
                        </a:rPr>
                        <a:t>FEVRIER</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fr-FR" sz="700" b="1" i="0" u="none" strike="noStrike" dirty="0">
                          <a:solidFill>
                            <a:srgbClr val="000000"/>
                          </a:solidFill>
                          <a:latin typeface="Calibri"/>
                        </a:rPr>
                        <a:t>MARS</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fr-FR" sz="700" b="1" i="0" u="none" strike="noStrike" dirty="0">
                          <a:solidFill>
                            <a:srgbClr val="000000"/>
                          </a:solidFill>
                          <a:latin typeface="Calibri"/>
                        </a:rPr>
                        <a:t>AVRIL</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fontAlgn="ctr"/>
                      <a:r>
                        <a:rPr lang="fr-FR" sz="700" b="1" i="0" u="none" strike="noStrike" dirty="0">
                          <a:solidFill>
                            <a:srgbClr val="000000"/>
                          </a:solidFill>
                          <a:latin typeface="Calibri"/>
                        </a:rPr>
                        <a:t>MAI</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fr-FR" sz="700" b="1" i="0" u="none" strike="noStrike" dirty="0">
                          <a:solidFill>
                            <a:srgbClr val="000000"/>
                          </a:solidFill>
                          <a:latin typeface="Calibri"/>
                        </a:rPr>
                        <a:t>JUIN</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b"/>
                      <a:r>
                        <a:rPr lang="fr-FR" sz="800" b="1" i="0" u="none" strike="noStrike" dirty="0">
                          <a:solidFill>
                            <a:srgbClr val="000000"/>
                          </a:solidFill>
                          <a:latin typeface="Calibri"/>
                        </a:rPr>
                        <a:t>JUI</a:t>
                      </a:r>
                    </a:p>
                  </a:txBody>
                  <a:tcPr marL="6991" marR="6991" marT="6991" marB="0" vert="vert27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484">
                <a:tc>
                  <a:txBody>
                    <a:bodyPr/>
                    <a:lstStyle/>
                    <a:p>
                      <a:pPr algn="l" fontAlgn="b"/>
                      <a:r>
                        <a:rPr lang="fr-FR" sz="800" b="1" i="0" u="none" strike="noStrike">
                          <a:solidFill>
                            <a:srgbClr val="000000"/>
                          </a:solidFill>
                          <a:latin typeface="Calibri"/>
                        </a:rPr>
                        <a:t> </a:t>
                      </a:r>
                    </a:p>
                  </a:txBody>
                  <a:tcPr marL="6991" marR="6991" marT="69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36</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latin typeface="Calibri"/>
                        </a:rPr>
                        <a:t>37</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38</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latin typeface="Calibri"/>
                        </a:rPr>
                        <a:t>39</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40</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latin typeface="Calibri"/>
                        </a:rPr>
                        <a:t>41</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42</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latin typeface="Calibri"/>
                        </a:rPr>
                        <a:t>43</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44</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latin typeface="Calibri"/>
                        </a:rPr>
                        <a:t>45</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46</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latin typeface="Calibri"/>
                        </a:rPr>
                        <a:t>47</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48</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latin typeface="Calibri"/>
                        </a:rPr>
                        <a:t>49</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50</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latin typeface="Calibri"/>
                        </a:rPr>
                        <a:t>51</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52</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2</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3</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4</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5</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6</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7</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8</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9</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10</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11</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12</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13</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14</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15</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16</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17</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18</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19</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20</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21</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22</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23</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24</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25</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26</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27</a:t>
                      </a:r>
                    </a:p>
                  </a:txBody>
                  <a:tcPr marL="6991" marR="6991" marT="69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718">
                <a:tc>
                  <a:txBody>
                    <a:bodyPr/>
                    <a:lstStyle/>
                    <a:p>
                      <a:pPr algn="ctr" fontAlgn="ctr"/>
                      <a:r>
                        <a:rPr lang="fr-FR" sz="800" b="1" i="0" u="none" strike="noStrike" dirty="0" smtClean="0">
                          <a:solidFill>
                            <a:srgbClr val="000000"/>
                          </a:solidFill>
                          <a:latin typeface="Calibri"/>
                        </a:rPr>
                        <a:t>1</a:t>
                      </a:r>
                      <a:r>
                        <a:rPr lang="fr-FR" sz="800" b="1" i="0" u="none" strike="noStrike" baseline="30000" dirty="0" smtClean="0">
                          <a:solidFill>
                            <a:srgbClr val="000000"/>
                          </a:solidFill>
                          <a:latin typeface="Calibri"/>
                        </a:rPr>
                        <a:t>ère</a:t>
                      </a:r>
                      <a:r>
                        <a:rPr lang="fr-FR" sz="800" b="1" i="0" u="none" strike="noStrike" dirty="0" smtClean="0">
                          <a:solidFill>
                            <a:srgbClr val="000000"/>
                          </a:solidFill>
                          <a:latin typeface="Calibri"/>
                        </a:rPr>
                        <a:t> année</a:t>
                      </a:r>
                    </a:p>
                    <a:p>
                      <a:pPr algn="ctr" fontAlgn="ctr"/>
                      <a:r>
                        <a:rPr lang="fr-FR" sz="800" b="1" i="0" u="none" strike="noStrike" dirty="0" smtClean="0">
                          <a:solidFill>
                            <a:srgbClr val="000000"/>
                          </a:solidFill>
                          <a:latin typeface="Calibri"/>
                        </a:rPr>
                        <a:t>BTS MMCM</a:t>
                      </a:r>
                      <a:endParaRPr lang="fr-FR" sz="8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fontAlgn="b"/>
                      <a:endParaRPr lang="fr-FR" sz="8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pPr algn="l" fontAlgn="b"/>
                      <a:endParaRPr lang="fr-FR" sz="8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pPr algn="l" fontAlgn="b"/>
                      <a:endParaRPr lang="fr-FR" sz="8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pPr algn="l" fontAlgn="b"/>
                      <a:endParaRPr lang="fr-FR" sz="8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l" fontAlgn="b"/>
                      <a:endParaRPr lang="fr-FR" sz="8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gridSpan="2">
                  <a:txBody>
                    <a:bodyPr/>
                    <a:lstStyle/>
                    <a:p>
                      <a:pPr algn="ctr" fontAlgn="b"/>
                      <a:endParaRPr lang="fr-FR" sz="1100" b="1" i="0" u="none" strike="noStrike" dirty="0">
                        <a:solidFill>
                          <a:srgbClr val="000000"/>
                        </a:solidFill>
                        <a:latin typeface="Calibri"/>
                      </a:endParaRPr>
                    </a:p>
                  </a:txBody>
                  <a:tcPr marL="6991" marR="6991" marT="69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rowSpan="2" hMerge="1">
                  <a:txBody>
                    <a:bodyPr/>
                    <a:lstStyle/>
                    <a:p>
                      <a:endParaRPr lang="fr-FR"/>
                    </a:p>
                  </a:txBody>
                  <a:tcPr/>
                </a:tc>
                <a:tc gridSpan="6">
                  <a:txBody>
                    <a:bodyPr/>
                    <a:lstStyle/>
                    <a:p>
                      <a:pPr algn="ctr" fontAlgn="b"/>
                      <a:endParaRPr lang="fr-FR" sz="800" b="1" i="0" u="none" strike="noStrike" dirty="0" smtClean="0">
                        <a:solidFill>
                          <a:srgbClr val="000000"/>
                        </a:solidFill>
                        <a:latin typeface="+mn-lt"/>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hMerge="1">
                  <a:txBody>
                    <a:bodyPr/>
                    <a:lstStyle/>
                    <a:p>
                      <a:endParaRPr lang="fr-FR"/>
                    </a:p>
                  </a:txBody>
                  <a:tcPr/>
                </a:tc>
                <a:tc hMerge="1">
                  <a:txBody>
                    <a:bodyPr/>
                    <a:lstStyle/>
                    <a:p>
                      <a:endParaRPr lang="fr-FR"/>
                    </a:p>
                  </a:txBody>
                  <a:tcPr/>
                </a:tc>
                <a:tc rowSpan="2" gridSpan="2">
                  <a:txBody>
                    <a:bodyPr/>
                    <a:lstStyle/>
                    <a:p>
                      <a:pPr algn="ctr" fontAlgn="b"/>
                      <a:endParaRPr lang="fr-FR" sz="1100" b="1" i="0" u="none" strike="noStrike" dirty="0">
                        <a:solidFill>
                          <a:schemeClr val="bg1"/>
                        </a:solidFill>
                        <a:latin typeface="Calibri"/>
                      </a:endParaRPr>
                    </a:p>
                  </a:txBody>
                  <a:tcPr marL="6991" marR="6991" marT="69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rowSpan="2" hMerge="1">
                  <a:txBody>
                    <a:bodyPr/>
                    <a:lstStyle/>
                    <a:p>
                      <a:endParaRPr lang="fr-FR"/>
                    </a:p>
                  </a:txBody>
                  <a:tcPr/>
                </a:tc>
                <a:tc gridSpan="6">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FR" sz="800" b="1" i="0" u="none" strike="noStrike" dirty="0" smtClean="0">
                        <a:solidFill>
                          <a:srgbClr val="000000"/>
                        </a:solidFill>
                        <a:latin typeface="+mn-lt"/>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pPr algn="l" fontAlgn="b"/>
                      <a:endParaRPr lang="fr-FR" sz="1100" b="1" i="0" u="none" strike="noStrike" dirty="0">
                        <a:solidFill>
                          <a:srgbClr val="000000"/>
                        </a:solidFill>
                        <a:latin typeface="Calibri"/>
                      </a:endParaRPr>
                    </a:p>
                  </a:txBody>
                  <a:tcPr marL="6991" marR="6991" marT="69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c hMerge="1">
                  <a:txBody>
                    <a:bodyPr/>
                    <a:lstStyle/>
                    <a:p>
                      <a:endParaRPr lang="fr-FR"/>
                    </a:p>
                  </a:txBody>
                  <a:tcPr/>
                </a:tc>
                <a:tc rowSpan="2" gridSpan="2">
                  <a:txBody>
                    <a:bodyPr/>
                    <a:lstStyle/>
                    <a:p>
                      <a:pPr algn="ctr" fontAlgn="b"/>
                      <a:endParaRPr lang="fr-FR" sz="1100" b="1" i="0" u="none" strike="noStrike" dirty="0">
                        <a:solidFill>
                          <a:schemeClr val="bg1"/>
                        </a:solidFill>
                        <a:latin typeface="Calibri"/>
                      </a:endParaRPr>
                    </a:p>
                  </a:txBody>
                  <a:tcPr marL="6991" marR="6991" marT="69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rowSpan="2" hMerge="1">
                  <a:txBody>
                    <a:bodyPr/>
                    <a:lstStyle/>
                    <a:p>
                      <a:endParaRPr lang="fr-FR"/>
                    </a:p>
                  </a:txBody>
                  <a:tcPr/>
                </a:tc>
                <a:tc gridSpan="6">
                  <a:txBody>
                    <a:bodyPr/>
                    <a:lstStyle/>
                    <a:p>
                      <a:pPr algn="ctr" fontAlgn="ctr"/>
                      <a:r>
                        <a:rPr lang="fr-FR" sz="900" b="1" i="0" u="none" strike="noStrike" dirty="0" smtClean="0">
                          <a:solidFill>
                            <a:schemeClr val="bg1"/>
                          </a:solidFill>
                          <a:latin typeface="Calibri"/>
                        </a:rPr>
                        <a:t>X</a:t>
                      </a:r>
                      <a:endParaRPr lang="fr-FR" sz="900" b="1" i="0" u="none" strike="noStrike" dirty="0">
                        <a:solidFill>
                          <a:schemeClr val="bg1"/>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gridSpan="2">
                  <a:txBody>
                    <a:bodyPr/>
                    <a:lstStyle/>
                    <a:p>
                      <a:pPr algn="ctr" fontAlgn="b"/>
                      <a:endParaRPr lang="fr-FR" sz="1100" b="1" i="0" u="none" strike="noStrike" dirty="0">
                        <a:solidFill>
                          <a:schemeClr val="bg1"/>
                        </a:solidFill>
                        <a:latin typeface="Calibri"/>
                      </a:endParaRPr>
                    </a:p>
                  </a:txBody>
                  <a:tcPr marL="6991" marR="6991" marT="69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rowSpan="2" hMerge="1">
                  <a:txBody>
                    <a:bodyPr/>
                    <a:lstStyle/>
                    <a:p>
                      <a:endParaRPr lang="fr-FR"/>
                    </a:p>
                  </a:txBody>
                  <a:tcPr/>
                </a:tc>
                <a:tc gridSpan="10">
                  <a:txBody>
                    <a:bodyPr/>
                    <a:lstStyle/>
                    <a:p>
                      <a:pPr algn="ctr" fontAlgn="b"/>
                      <a:r>
                        <a:rPr lang="fr-FR" sz="800" b="1" i="0" u="none" strike="noStrike" dirty="0">
                          <a:solidFill>
                            <a:srgbClr val="000000"/>
                          </a:solidFill>
                          <a:latin typeface="Calibri"/>
                        </a:rPr>
                        <a:t> </a:t>
                      </a: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ctr" fontAlgn="ctr"/>
                      <a:endParaRPr lang="fr-FR" sz="1100" b="1" i="0" u="none" strike="noStrike" dirty="0">
                        <a:solidFill>
                          <a:schemeClr val="bg1"/>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B"/>
                    </a:solidFill>
                  </a:tcPr>
                </a:tc>
                <a:tc hMerge="1">
                  <a:txBody>
                    <a:bodyPr/>
                    <a:lstStyle/>
                    <a:p>
                      <a:endParaRPr lang="fr-FR" dirty="0"/>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l"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c hMerge="1">
                  <a:txBody>
                    <a:bodyPr/>
                    <a:lstStyle/>
                    <a:p>
                      <a:endParaRPr lang="fr-FR"/>
                    </a:p>
                  </a:txBody>
                  <a:tcPr/>
                </a:tc>
              </a:tr>
              <a:tr h="775657">
                <a:tc>
                  <a:txBody>
                    <a:bodyPr/>
                    <a:lstStyle/>
                    <a:p>
                      <a:pPr algn="ctr" fontAlgn="ctr"/>
                      <a:r>
                        <a:rPr lang="fr-FR" sz="800" b="1" i="0" u="none" strike="noStrike" dirty="0" smtClean="0">
                          <a:solidFill>
                            <a:srgbClr val="000000"/>
                          </a:solidFill>
                          <a:latin typeface="Calibri"/>
                        </a:rPr>
                        <a:t>2</a:t>
                      </a:r>
                      <a:r>
                        <a:rPr lang="fr-FR" sz="800" b="1" i="0" u="none" strike="noStrike" baseline="30000" dirty="0" smtClean="0">
                          <a:solidFill>
                            <a:srgbClr val="000000"/>
                          </a:solidFill>
                          <a:latin typeface="Calibri"/>
                        </a:rPr>
                        <a:t>ème</a:t>
                      </a:r>
                      <a:r>
                        <a:rPr lang="fr-FR" sz="800" b="1" i="0" u="none" strike="noStrike" baseline="0" dirty="0" smtClean="0">
                          <a:solidFill>
                            <a:srgbClr val="000000"/>
                          </a:solidFill>
                          <a:latin typeface="Calibri"/>
                        </a:rPr>
                        <a:t> </a:t>
                      </a:r>
                      <a:r>
                        <a:rPr lang="fr-FR" sz="800" b="1" i="0" u="none" strike="noStrike" dirty="0" smtClean="0">
                          <a:solidFill>
                            <a:srgbClr val="000000"/>
                          </a:solidFill>
                          <a:latin typeface="Calibri"/>
                        </a:rPr>
                        <a:t> année</a:t>
                      </a:r>
                    </a:p>
                    <a:p>
                      <a:pPr algn="ctr" fontAlgn="ctr"/>
                      <a:r>
                        <a:rPr lang="fr-FR" sz="800" b="1" i="0" u="none" strike="noStrike" dirty="0" smtClean="0">
                          <a:solidFill>
                            <a:srgbClr val="000000"/>
                          </a:solidFill>
                          <a:latin typeface="Calibri"/>
                        </a:rPr>
                        <a:t>BTS MMCM</a:t>
                      </a:r>
                    </a:p>
                    <a:p>
                      <a:pPr algn="ctr" fontAlgn="ctr"/>
                      <a:endParaRPr lang="fr-FR" sz="8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fontAlgn="ctr"/>
                      <a:r>
                        <a:rPr lang="fr-FR" sz="700" b="1" i="0" u="none" strike="noStrike" dirty="0">
                          <a:solidFill>
                            <a:srgbClr val="000000"/>
                          </a:solidFill>
                          <a:latin typeface="Calibri"/>
                        </a:rPr>
                        <a:t> </a:t>
                      </a:r>
                    </a:p>
                  </a:txBody>
                  <a:tcPr marL="6991" marR="6991" marT="6991"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l" fontAlgn="b"/>
                      <a:endParaRPr lang="fr-FR" sz="1100" b="1" i="0" u="none" strike="noStrike" dirty="0">
                        <a:solidFill>
                          <a:srgbClr val="000000"/>
                        </a:solidFill>
                        <a:latin typeface="Calibri"/>
                      </a:endParaRPr>
                    </a:p>
                  </a:txBody>
                  <a:tcPr marL="6991" marR="6991" marT="699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fr-FR"/>
                    </a:p>
                  </a:txBody>
                  <a:tcPr/>
                </a:tc>
                <a:tc hMerge="1" vMerge="1">
                  <a:txBody>
                    <a:bodyPr/>
                    <a:lstStyle/>
                    <a:p>
                      <a:endParaRPr lang="fr-FR"/>
                    </a:p>
                  </a:txBody>
                  <a:tcPr/>
                </a:tc>
                <a:tc gridSpan="6">
                  <a:txBody>
                    <a:bodyPr/>
                    <a:lstStyle/>
                    <a:p>
                      <a:pPr algn="ctr" fontAlgn="ctr"/>
                      <a:endParaRPr lang="fr-FR" sz="1100" b="1" i="0" u="none" strike="noStrike" dirty="0">
                        <a:solidFill>
                          <a:schemeClr val="bg1"/>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2" vMerge="1">
                  <a:txBody>
                    <a:bodyPr/>
                    <a:lstStyle/>
                    <a:p>
                      <a:endParaRPr lang="fr-FR"/>
                    </a:p>
                  </a:txBody>
                  <a:tcPr/>
                </a:tc>
                <a:tc hMerge="1" vMerge="1">
                  <a:txBody>
                    <a:bodyPr/>
                    <a:lstStyle/>
                    <a:p>
                      <a:endParaRPr lang="fr-FR"/>
                    </a:p>
                  </a:txBody>
                  <a:tcPr/>
                </a:tc>
                <a:tc gridSpan="6">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pPr algn="l" fontAlgn="b"/>
                      <a:endParaRPr lang="fr-FR" sz="1100" b="1" i="0" u="none" strike="noStrike" dirty="0">
                        <a:solidFill>
                          <a:srgbClr val="000000"/>
                        </a:solidFill>
                        <a:latin typeface="Calibri"/>
                      </a:endParaRPr>
                    </a:p>
                  </a:txBody>
                  <a:tcPr marL="6991" marR="6991" marT="69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fr-FR" sz="1100" b="1" i="0" u="none" strike="noStrike" dirty="0">
                        <a:solidFill>
                          <a:schemeClr val="bg1"/>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B"/>
                    </a:solidFill>
                  </a:tcPr>
                </a:tc>
                <a:tc hMerge="1">
                  <a:txBody>
                    <a:bodyPr/>
                    <a:lstStyle/>
                    <a:p>
                      <a:endParaRPr lang="fr-FR"/>
                    </a:p>
                  </a:txBody>
                  <a:tcPr/>
                </a:tc>
                <a:tc gridSpan="2" vMerge="1">
                  <a:txBody>
                    <a:bodyPr/>
                    <a:lstStyle/>
                    <a:p>
                      <a:endParaRPr lang="fr-FR"/>
                    </a:p>
                  </a:txBody>
                  <a:tcPr/>
                </a:tc>
                <a:tc hMerge="1" vMerge="1">
                  <a:txBody>
                    <a:bodyPr/>
                    <a:lstStyle/>
                    <a:p>
                      <a:endParaRPr lang="fr-FR"/>
                    </a:p>
                  </a:txBody>
                  <a:tcPr/>
                </a:tc>
                <a:tc gridSpan="6">
                  <a:txBody>
                    <a:bodyPr/>
                    <a:lstStyle/>
                    <a:p>
                      <a:pPr algn="ctr" fontAlgn="b"/>
                      <a:r>
                        <a:rPr lang="fr-FR" sz="800" b="1" i="0" u="none" strike="noStrike" dirty="0">
                          <a:solidFill>
                            <a:schemeClr val="bg1"/>
                          </a:solidFill>
                          <a:latin typeface="Calibri"/>
                        </a:rPr>
                        <a:t> </a:t>
                      </a:r>
                    </a:p>
                    <a:p>
                      <a:pPr algn="ctr" fontAlgn="b"/>
                      <a:r>
                        <a:rPr lang="fr-FR" sz="800" b="1" i="0" u="none" strike="noStrike" dirty="0">
                          <a:solidFill>
                            <a:schemeClr val="bg1"/>
                          </a:solidFill>
                          <a:latin typeface="Calibri"/>
                        </a:rPr>
                        <a:t> </a:t>
                      </a: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gridSpan="2" vMerge="1">
                  <a:txBody>
                    <a:bodyPr/>
                    <a:lstStyle/>
                    <a:p>
                      <a:endParaRPr lang="fr-FR"/>
                    </a:p>
                  </a:txBody>
                  <a:tcPr/>
                </a:tc>
                <a:tc hMerge="1" vMerge="1">
                  <a:txBody>
                    <a:bodyPr/>
                    <a:lstStyle/>
                    <a:p>
                      <a:endParaRPr lang="fr-FR"/>
                    </a:p>
                  </a:txBody>
                  <a:tcPr/>
                </a:tc>
                <a:tc gridSpan="10">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grpSp>
        <p:nvGrpSpPr>
          <p:cNvPr id="30" name="Groupe 29"/>
          <p:cNvGrpSpPr/>
          <p:nvPr/>
        </p:nvGrpSpPr>
        <p:grpSpPr>
          <a:xfrm>
            <a:off x="6365314" y="733660"/>
            <a:ext cx="1551674" cy="1336755"/>
            <a:chOff x="6365314" y="583532"/>
            <a:chExt cx="1551674" cy="1336755"/>
          </a:xfrm>
        </p:grpSpPr>
        <p:pic>
          <p:nvPicPr>
            <p:cNvPr id="31" name="Picture 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365314" y="958820"/>
              <a:ext cx="1551674" cy="961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31"/>
            <p:cNvSpPr/>
            <p:nvPr/>
          </p:nvSpPr>
          <p:spPr>
            <a:xfrm>
              <a:off x="6404653" y="583532"/>
              <a:ext cx="1510132" cy="461665"/>
            </a:xfrm>
            <a:prstGeom prst="rect">
              <a:avLst/>
            </a:prstGeom>
          </p:spPr>
          <p:txBody>
            <a:bodyPr wrap="square">
              <a:spAutoFit/>
            </a:bodyPr>
            <a:lstStyle/>
            <a:p>
              <a:pPr algn="ctr"/>
              <a:r>
                <a:rPr lang="fr-FR" sz="1200" b="1" dirty="0"/>
                <a:t>C</a:t>
              </a:r>
              <a:r>
                <a:rPr lang="fr-FR" sz="1200" b="1" dirty="0" smtClean="0"/>
                <a:t>oncept de séquence</a:t>
              </a:r>
              <a:endParaRPr lang="fr-FR" sz="1200" dirty="0"/>
            </a:p>
          </p:txBody>
        </p:sp>
      </p:grpSp>
      <p:grpSp>
        <p:nvGrpSpPr>
          <p:cNvPr id="39" name="Groupe 38"/>
          <p:cNvGrpSpPr/>
          <p:nvPr/>
        </p:nvGrpSpPr>
        <p:grpSpPr>
          <a:xfrm>
            <a:off x="1417294" y="733660"/>
            <a:ext cx="1868967" cy="1065686"/>
            <a:chOff x="1417294" y="583532"/>
            <a:chExt cx="1868967" cy="1065686"/>
          </a:xfrm>
        </p:grpSpPr>
        <p:pic>
          <p:nvPicPr>
            <p:cNvPr id="40" name="Picture 3"/>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417294" y="1201004"/>
              <a:ext cx="1868967" cy="448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Rectangle 40"/>
            <p:cNvSpPr/>
            <p:nvPr/>
          </p:nvSpPr>
          <p:spPr>
            <a:xfrm>
              <a:off x="1596711" y="583532"/>
              <a:ext cx="1510132" cy="461665"/>
            </a:xfrm>
            <a:prstGeom prst="rect">
              <a:avLst/>
            </a:prstGeom>
          </p:spPr>
          <p:txBody>
            <a:bodyPr wrap="square">
              <a:spAutoFit/>
            </a:bodyPr>
            <a:lstStyle/>
            <a:p>
              <a:pPr algn="ctr"/>
              <a:r>
                <a:rPr lang="fr-FR" sz="1200" b="1" dirty="0" smtClean="0"/>
                <a:t>L’organisation pédagogique</a:t>
              </a:r>
              <a:endParaRPr lang="fr-FR" sz="1200" dirty="0"/>
            </a:p>
          </p:txBody>
        </p:sp>
      </p:grpSp>
      <p:sp>
        <p:nvSpPr>
          <p:cNvPr id="3" name="Ellipse 2"/>
          <p:cNvSpPr/>
          <p:nvPr/>
        </p:nvSpPr>
        <p:spPr>
          <a:xfrm>
            <a:off x="3075933" y="573206"/>
            <a:ext cx="3062106" cy="1703666"/>
          </a:xfrm>
          <a:prstGeom prst="ellipse">
            <a:avLst/>
          </a:prstGeom>
          <a:no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5" name="Picture 2"/>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8333652" y="4923618"/>
            <a:ext cx="758054" cy="1033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b="1" dirty="0" smtClean="0">
                <a:effectLst>
                  <a:outerShdw blurRad="38100" dist="38100" dir="2700000" algn="tl">
                    <a:srgbClr val="000000">
                      <a:alpha val="43137"/>
                    </a:srgbClr>
                  </a:outerShdw>
                </a:effectLst>
              </a:rPr>
              <a:t>Une planification définie avec une approche par centres d’intérêts,</a:t>
            </a:r>
            <a:endParaRPr lang="fr-FR" sz="32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590502" y="1624095"/>
            <a:ext cx="7556313" cy="4271738"/>
          </a:xfrm>
        </p:spPr>
        <p:txBody>
          <a:bodyPr>
            <a:normAutofit/>
          </a:bodyPr>
          <a:lstStyle/>
          <a:p>
            <a:r>
              <a:rPr lang="fr-FR" sz="2400" dirty="0" smtClean="0"/>
              <a:t>Cette définition est propre à chaque équipe pédagogique.</a:t>
            </a:r>
            <a:r>
              <a:rPr lang="fr-FR" sz="2400" dirty="0"/>
              <a:t> </a:t>
            </a:r>
            <a:endParaRPr lang="fr-FR" sz="2400" dirty="0" smtClean="0"/>
          </a:p>
          <a:p>
            <a:r>
              <a:rPr lang="fr-FR" sz="2400" dirty="0" smtClean="0"/>
              <a:t>Le </a:t>
            </a:r>
            <a:r>
              <a:rPr lang="fr-FR" sz="2400" dirty="0"/>
              <a:t>centre d’intérêt correspond à une préoccupation pédagogique qui permet au professeur de viser, dans un temps donné, une même série d’objectifs pédagogiques à l’aide de supports qui peuvent être différents afin de faciliter l’introduction et la synthèse de ces objectifs.</a:t>
            </a:r>
          </a:p>
          <a:p>
            <a:endParaRPr lang="fr-FR" dirty="0"/>
          </a:p>
        </p:txBody>
      </p:sp>
    </p:spTree>
    <p:extLst>
      <p:ext uri="{BB962C8B-B14F-4D97-AF65-F5344CB8AC3E}">
        <p14:creationId xmlns:p14="http://schemas.microsoft.com/office/powerpoint/2010/main" val="1007362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3623717246"/>
              </p:ext>
            </p:extLst>
          </p:nvPr>
        </p:nvGraphicFramePr>
        <p:xfrm>
          <a:off x="627063" y="1268760"/>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915095" y="152400"/>
            <a:ext cx="7041281" cy="523220"/>
          </a:xfrm>
          <a:prstGeom prst="rect">
            <a:avLst/>
          </a:prstGeom>
          <a:noFill/>
        </p:spPr>
        <p:txBody>
          <a:bodyPr wrap="square" rtlCol="0">
            <a:spAutoFit/>
          </a:bodyPr>
          <a:lstStyle/>
          <a:p>
            <a:pPr algn="ctr"/>
            <a:r>
              <a:rPr lang="fr-FR" sz="2800" b="1" dirty="0" smtClean="0">
                <a:solidFill>
                  <a:srgbClr val="336699"/>
                </a:solidFill>
                <a:latin typeface="Arial Narrow" panose="020B0606020202030204" pitchFamily="34" charset="0"/>
              </a:rPr>
              <a:t>Exemple de définition de centres d’intérêt</a:t>
            </a:r>
          </a:p>
        </p:txBody>
      </p:sp>
      <p:sp>
        <p:nvSpPr>
          <p:cNvPr id="13" name="Text Box 37"/>
          <p:cNvSpPr txBox="1">
            <a:spLocks noChangeArrowheads="1"/>
          </p:cNvSpPr>
          <p:nvPr/>
        </p:nvSpPr>
        <p:spPr bwMode="auto">
          <a:xfrm>
            <a:off x="2600585" y="2820970"/>
            <a:ext cx="3670300" cy="784830"/>
          </a:xfrm>
          <a:prstGeom prst="rect">
            <a:avLst/>
          </a:prstGeom>
          <a:noFill/>
          <a:ln w="9525">
            <a:noFill/>
            <a:miter lim="800000"/>
            <a:headEnd/>
            <a:tailEnd/>
          </a:ln>
        </p:spPr>
        <p:txBody>
          <a:bodyPr>
            <a:spAutoFit/>
          </a:bodyPr>
          <a:lstStyle/>
          <a:p>
            <a:pPr algn="ctr">
              <a:spcBef>
                <a:spcPct val="50000"/>
              </a:spcBef>
            </a:pPr>
            <a:r>
              <a:rPr lang="fr-FR" b="1" dirty="0" smtClean="0">
                <a:solidFill>
                  <a:srgbClr val="FF3300"/>
                </a:solidFill>
              </a:rPr>
              <a:t>Organisation </a:t>
            </a:r>
          </a:p>
          <a:p>
            <a:pPr algn="ctr">
              <a:spcBef>
                <a:spcPct val="50000"/>
              </a:spcBef>
            </a:pPr>
            <a:r>
              <a:rPr lang="fr-FR" b="1" dirty="0" smtClean="0">
                <a:solidFill>
                  <a:srgbClr val="FF3300"/>
                </a:solidFill>
              </a:rPr>
              <a:t>par centres </a:t>
            </a:r>
            <a:r>
              <a:rPr lang="fr-FR" b="1" dirty="0">
                <a:solidFill>
                  <a:srgbClr val="FF3300"/>
                </a:solidFill>
              </a:rPr>
              <a:t>d’intérêt</a:t>
            </a:r>
          </a:p>
        </p:txBody>
      </p:sp>
      <p:sp>
        <p:nvSpPr>
          <p:cNvPr id="16" name="Rectangle 21">
            <a:hlinkClick r:id="rId8" action="ppaction://hlinksldjump"/>
          </p:cNvPr>
          <p:cNvSpPr>
            <a:spLocks noChangeArrowheads="1"/>
          </p:cNvSpPr>
          <p:nvPr/>
        </p:nvSpPr>
        <p:spPr bwMode="auto">
          <a:xfrm>
            <a:off x="5543550" y="3819514"/>
            <a:ext cx="3144181" cy="1078759"/>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fr-FR" dirty="0" smtClean="0">
                <a:solidFill>
                  <a:srgbClr val="FF0000"/>
                </a:solidFill>
              </a:rPr>
              <a:t>Ci </a:t>
            </a:r>
            <a:r>
              <a:rPr lang="fr-FR" dirty="0">
                <a:solidFill>
                  <a:srgbClr val="FF0000"/>
                </a:solidFill>
              </a:rPr>
              <a:t>5</a:t>
            </a:r>
          </a:p>
          <a:p>
            <a:pPr algn="ctr">
              <a:defRPr/>
            </a:pPr>
            <a:r>
              <a:rPr lang="fr-FR" dirty="0" smtClean="0"/>
              <a:t>Les activités de maintenance</a:t>
            </a:r>
          </a:p>
        </p:txBody>
      </p:sp>
      <p:sp>
        <p:nvSpPr>
          <p:cNvPr id="18" name="Rectangle 17">
            <a:hlinkClick r:id="rId9" action="ppaction://hlinksldjump"/>
          </p:cNvPr>
          <p:cNvSpPr>
            <a:spLocks noChangeArrowheads="1"/>
          </p:cNvSpPr>
          <p:nvPr/>
        </p:nvSpPr>
        <p:spPr bwMode="auto">
          <a:xfrm>
            <a:off x="457200" y="1990525"/>
            <a:ext cx="2423511" cy="864814"/>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nchor="ctr">
            <a:noAutofit/>
          </a:bodyPr>
          <a:lstStyle/>
          <a:p>
            <a:pPr algn="ctr">
              <a:defRPr/>
            </a:pPr>
            <a:r>
              <a:rPr lang="fr-FR" dirty="0" smtClean="0">
                <a:solidFill>
                  <a:srgbClr val="FF0000"/>
                </a:solidFill>
              </a:rPr>
              <a:t>Ci2</a:t>
            </a:r>
          </a:p>
          <a:p>
            <a:pPr algn="ctr">
              <a:defRPr/>
            </a:pPr>
            <a:r>
              <a:rPr lang="fr-FR" dirty="0" smtClean="0">
                <a:solidFill>
                  <a:schemeClr val="tx1"/>
                </a:solidFill>
              </a:rPr>
              <a:t>L’environnement de l’intervention</a:t>
            </a:r>
          </a:p>
        </p:txBody>
      </p:sp>
      <p:sp>
        <p:nvSpPr>
          <p:cNvPr id="20" name="Rectangle 19">
            <a:hlinkClick r:id="rId9" action="ppaction://hlinksldjump"/>
          </p:cNvPr>
          <p:cNvSpPr>
            <a:spLocks noChangeArrowheads="1"/>
          </p:cNvSpPr>
          <p:nvPr/>
        </p:nvSpPr>
        <p:spPr bwMode="auto">
          <a:xfrm>
            <a:off x="457200" y="3819514"/>
            <a:ext cx="2933700" cy="1098832"/>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nchor="ctr"/>
          <a:lstStyle/>
          <a:p>
            <a:pPr algn="ctr">
              <a:defRPr/>
            </a:pPr>
            <a:r>
              <a:rPr lang="fr-FR" dirty="0" smtClean="0">
                <a:solidFill>
                  <a:srgbClr val="FF0000"/>
                </a:solidFill>
              </a:rPr>
              <a:t>Ci 1</a:t>
            </a:r>
            <a:endParaRPr lang="fr-FR" dirty="0">
              <a:solidFill>
                <a:srgbClr val="FF0000"/>
              </a:solidFill>
            </a:endParaRPr>
          </a:p>
          <a:p>
            <a:pPr algn="ctr">
              <a:defRPr/>
            </a:pPr>
            <a:r>
              <a:rPr lang="fr-FR" dirty="0" smtClean="0"/>
              <a:t>Approche systémique des matériels</a:t>
            </a:r>
            <a:endParaRPr lang="fr-FR" dirty="0"/>
          </a:p>
        </p:txBody>
      </p:sp>
      <p:sp>
        <p:nvSpPr>
          <p:cNvPr id="21" name="Rectangle 21">
            <a:hlinkClick r:id="rId8" action="ppaction://hlinksldjump"/>
          </p:cNvPr>
          <p:cNvSpPr>
            <a:spLocks noChangeArrowheads="1"/>
          </p:cNvSpPr>
          <p:nvPr/>
        </p:nvSpPr>
        <p:spPr bwMode="auto">
          <a:xfrm>
            <a:off x="3105200" y="872716"/>
            <a:ext cx="2735858" cy="792088"/>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fr-FR" dirty="0" smtClean="0">
                <a:solidFill>
                  <a:srgbClr val="FF0000"/>
                </a:solidFill>
              </a:rPr>
              <a:t>Ci 3</a:t>
            </a:r>
            <a:endParaRPr lang="fr-FR" dirty="0">
              <a:solidFill>
                <a:srgbClr val="FF0000"/>
              </a:solidFill>
            </a:endParaRPr>
          </a:p>
          <a:p>
            <a:pPr algn="ctr">
              <a:defRPr/>
            </a:pPr>
            <a:r>
              <a:rPr lang="fr-FR" dirty="0" smtClean="0"/>
              <a:t>La chaîne d’énergie</a:t>
            </a:r>
            <a:endParaRPr lang="fr-FR" dirty="0"/>
          </a:p>
        </p:txBody>
      </p:sp>
      <p:sp>
        <p:nvSpPr>
          <p:cNvPr id="22" name="Rectangle 21">
            <a:hlinkClick r:id="rId8" action="ppaction://hlinksldjump"/>
          </p:cNvPr>
          <p:cNvSpPr>
            <a:spLocks noChangeArrowheads="1"/>
          </p:cNvSpPr>
          <p:nvPr/>
        </p:nvSpPr>
        <p:spPr bwMode="auto">
          <a:xfrm>
            <a:off x="6016046" y="1956959"/>
            <a:ext cx="2671685" cy="864096"/>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fr-FR" dirty="0" smtClean="0">
                <a:solidFill>
                  <a:srgbClr val="FF0000"/>
                </a:solidFill>
              </a:rPr>
              <a:t>Ci 4</a:t>
            </a:r>
            <a:endParaRPr lang="fr-FR" dirty="0">
              <a:solidFill>
                <a:srgbClr val="FF0000"/>
              </a:solidFill>
            </a:endParaRPr>
          </a:p>
          <a:p>
            <a:pPr algn="ctr">
              <a:defRPr/>
            </a:pPr>
            <a:r>
              <a:rPr lang="fr-FR" dirty="0" smtClean="0"/>
              <a:t>La chaîne d’information</a:t>
            </a:r>
          </a:p>
        </p:txBody>
      </p:sp>
    </p:spTree>
    <p:extLst>
      <p:ext uri="{BB962C8B-B14F-4D97-AF65-F5344CB8AC3E}">
        <p14:creationId xmlns:p14="http://schemas.microsoft.com/office/powerpoint/2010/main" val="226750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
            <a:hlinkClick r:id="rId2" action="ppaction://hlinksldjump"/>
          </p:cNvPr>
          <p:cNvSpPr>
            <a:spLocks noChangeArrowheads="1"/>
          </p:cNvSpPr>
          <p:nvPr/>
        </p:nvSpPr>
        <p:spPr bwMode="auto">
          <a:xfrm>
            <a:off x="4733059" y="1556792"/>
            <a:ext cx="3439342" cy="1008112"/>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fr-FR" dirty="0" smtClean="0">
                <a:solidFill>
                  <a:srgbClr val="FF0000"/>
                </a:solidFill>
              </a:rPr>
              <a:t>Ci 4</a:t>
            </a:r>
            <a:endParaRPr lang="fr-FR" dirty="0">
              <a:solidFill>
                <a:srgbClr val="FF0000"/>
              </a:solidFill>
            </a:endParaRPr>
          </a:p>
          <a:p>
            <a:pPr algn="ctr">
              <a:defRPr/>
            </a:pPr>
            <a:r>
              <a:rPr lang="fr-FR" dirty="0" smtClean="0"/>
              <a:t>Les opérations de maintenance</a:t>
            </a:r>
          </a:p>
          <a:p>
            <a:pPr algn="ctr">
              <a:defRPr/>
            </a:pPr>
            <a:r>
              <a:rPr lang="fr-FR" dirty="0" smtClean="0"/>
              <a:t> préventive et curative</a:t>
            </a:r>
            <a:endParaRPr lang="fr-FR" dirty="0"/>
          </a:p>
        </p:txBody>
      </p:sp>
      <p:sp>
        <p:nvSpPr>
          <p:cNvPr id="4" name="Rectangle 23">
            <a:hlinkClick r:id="rId3" action="ppaction://hlinksldjump"/>
          </p:cNvPr>
          <p:cNvSpPr>
            <a:spLocks noChangeArrowheads="1"/>
          </p:cNvSpPr>
          <p:nvPr/>
        </p:nvSpPr>
        <p:spPr bwMode="auto">
          <a:xfrm>
            <a:off x="5924550" y="3136022"/>
            <a:ext cx="3219450" cy="1000132"/>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fr-FR" dirty="0"/>
          </a:p>
          <a:p>
            <a:pPr algn="ctr">
              <a:defRPr/>
            </a:pPr>
            <a:r>
              <a:rPr lang="fr-FR" dirty="0" smtClean="0">
                <a:solidFill>
                  <a:srgbClr val="FF0000"/>
                </a:solidFill>
              </a:rPr>
              <a:t>Ci 5</a:t>
            </a:r>
            <a:endParaRPr lang="fr-FR" dirty="0">
              <a:solidFill>
                <a:srgbClr val="FF0000"/>
              </a:solidFill>
            </a:endParaRPr>
          </a:p>
          <a:p>
            <a:pPr algn="ctr">
              <a:defRPr/>
            </a:pPr>
            <a:r>
              <a:rPr lang="fr-FR" dirty="0" smtClean="0"/>
              <a:t>Mesurer, contrôler, comparer</a:t>
            </a:r>
            <a:endParaRPr lang="fr-FR" dirty="0"/>
          </a:p>
          <a:p>
            <a:pPr algn="ctr">
              <a:defRPr/>
            </a:pPr>
            <a:endParaRPr lang="fr-FR" dirty="0"/>
          </a:p>
        </p:txBody>
      </p:sp>
      <p:sp>
        <p:nvSpPr>
          <p:cNvPr id="5" name="Rectangle 21">
            <a:hlinkClick r:id="rId2" action="ppaction://hlinksldjump"/>
          </p:cNvPr>
          <p:cNvSpPr>
            <a:spLocks noChangeArrowheads="1"/>
          </p:cNvSpPr>
          <p:nvPr/>
        </p:nvSpPr>
        <p:spPr bwMode="auto">
          <a:xfrm>
            <a:off x="1256703" y="1556792"/>
            <a:ext cx="2883247" cy="1008112"/>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fr-FR" dirty="0" smtClean="0">
                <a:solidFill>
                  <a:srgbClr val="FF0000"/>
                </a:solidFill>
              </a:rPr>
              <a:t>Ci 3</a:t>
            </a:r>
            <a:endParaRPr lang="fr-FR" dirty="0">
              <a:solidFill>
                <a:srgbClr val="FF0000"/>
              </a:solidFill>
            </a:endParaRPr>
          </a:p>
          <a:p>
            <a:pPr algn="ctr">
              <a:defRPr/>
            </a:pPr>
            <a:r>
              <a:rPr lang="fr-FR" dirty="0" smtClean="0"/>
              <a:t>Mise en œuvre et </a:t>
            </a:r>
          </a:p>
          <a:p>
            <a:pPr algn="ctr">
              <a:defRPr/>
            </a:pPr>
            <a:r>
              <a:rPr lang="fr-FR" dirty="0" smtClean="0"/>
              <a:t>remise en conformité</a:t>
            </a:r>
            <a:endParaRPr lang="fr-FR" dirty="0"/>
          </a:p>
        </p:txBody>
      </p:sp>
      <p:sp>
        <p:nvSpPr>
          <p:cNvPr id="6" name="Rectangle 22">
            <a:hlinkClick r:id="rId4" action="ppaction://hlinksldjump"/>
          </p:cNvPr>
          <p:cNvSpPr>
            <a:spLocks noChangeArrowheads="1"/>
          </p:cNvSpPr>
          <p:nvPr/>
        </p:nvSpPr>
        <p:spPr bwMode="auto">
          <a:xfrm>
            <a:off x="5076057" y="4869160"/>
            <a:ext cx="3096344" cy="903540"/>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fr-FR" dirty="0" smtClean="0">
                <a:solidFill>
                  <a:srgbClr val="FF0000"/>
                </a:solidFill>
              </a:rPr>
              <a:t>Ci 6</a:t>
            </a:r>
            <a:endParaRPr lang="fr-FR" dirty="0">
              <a:solidFill>
                <a:srgbClr val="FF0000"/>
              </a:solidFill>
            </a:endParaRPr>
          </a:p>
          <a:p>
            <a:pPr algn="ctr">
              <a:defRPr/>
            </a:pPr>
            <a:r>
              <a:rPr lang="fr-FR" dirty="0"/>
              <a:t>L</a:t>
            </a:r>
            <a:r>
              <a:rPr lang="fr-FR" dirty="0" smtClean="0"/>
              <a:t>e diagnostic, intervention </a:t>
            </a:r>
          </a:p>
          <a:p>
            <a:pPr algn="ctr">
              <a:defRPr/>
            </a:pPr>
            <a:r>
              <a:rPr lang="fr-FR" dirty="0" smtClean="0"/>
              <a:t>à l’atelier et ou en clientèle</a:t>
            </a:r>
            <a:endParaRPr lang="fr-FR" dirty="0"/>
          </a:p>
        </p:txBody>
      </p:sp>
      <p:sp>
        <p:nvSpPr>
          <p:cNvPr id="7" name="Rectangle 18">
            <a:hlinkClick r:id="rId5" action="ppaction://hlinksldjump"/>
          </p:cNvPr>
          <p:cNvSpPr>
            <a:spLocks noChangeArrowheads="1"/>
          </p:cNvSpPr>
          <p:nvPr/>
        </p:nvSpPr>
        <p:spPr bwMode="auto">
          <a:xfrm>
            <a:off x="0" y="3136022"/>
            <a:ext cx="3455368" cy="1000132"/>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none" anchor="ctr">
            <a:normAutofit/>
          </a:bodyPr>
          <a:lstStyle/>
          <a:p>
            <a:pPr algn="ctr">
              <a:defRPr/>
            </a:pPr>
            <a:r>
              <a:rPr lang="fr-FR" dirty="0" smtClean="0">
                <a:solidFill>
                  <a:srgbClr val="FF0000"/>
                </a:solidFill>
              </a:rPr>
              <a:t>Ci 2 </a:t>
            </a:r>
            <a:endParaRPr lang="fr-FR" dirty="0">
              <a:solidFill>
                <a:srgbClr val="FF0000"/>
              </a:solidFill>
            </a:endParaRPr>
          </a:p>
          <a:p>
            <a:pPr algn="ctr">
              <a:defRPr/>
            </a:pPr>
            <a:r>
              <a:rPr lang="fr-FR" dirty="0" smtClean="0"/>
              <a:t>Les opérations liées à </a:t>
            </a:r>
          </a:p>
          <a:p>
            <a:pPr algn="ctr">
              <a:defRPr/>
            </a:pPr>
            <a:r>
              <a:rPr lang="fr-FR" dirty="0" smtClean="0"/>
              <a:t>l’entretien périodique</a:t>
            </a:r>
            <a:endParaRPr lang="fr-FR" dirty="0"/>
          </a:p>
        </p:txBody>
      </p:sp>
      <p:sp>
        <p:nvSpPr>
          <p:cNvPr id="8" name="Rectangle 17">
            <a:hlinkClick r:id="rId6" action="ppaction://hlinksldjump"/>
          </p:cNvPr>
          <p:cNvSpPr>
            <a:spLocks noChangeArrowheads="1"/>
          </p:cNvSpPr>
          <p:nvPr/>
        </p:nvSpPr>
        <p:spPr bwMode="auto">
          <a:xfrm>
            <a:off x="1054678" y="4869160"/>
            <a:ext cx="3085274" cy="928709"/>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fr-FR" dirty="0" smtClean="0">
                <a:solidFill>
                  <a:srgbClr val="FF0000"/>
                </a:solidFill>
              </a:rPr>
              <a:t>Ci 1</a:t>
            </a:r>
            <a:endParaRPr lang="fr-FR" dirty="0">
              <a:solidFill>
                <a:srgbClr val="FF0000"/>
              </a:solidFill>
            </a:endParaRPr>
          </a:p>
          <a:p>
            <a:pPr algn="ctr">
              <a:defRPr/>
            </a:pPr>
            <a:r>
              <a:rPr lang="fr-FR" dirty="0" smtClean="0"/>
              <a:t>L’environnement de l’atelier,</a:t>
            </a:r>
          </a:p>
          <a:p>
            <a:pPr algn="ctr">
              <a:defRPr/>
            </a:pPr>
            <a:r>
              <a:rPr lang="fr-FR" dirty="0" smtClean="0"/>
              <a:t> qualité, sécurité</a:t>
            </a:r>
            <a:endParaRPr lang="fr-FR" dirty="0"/>
          </a:p>
        </p:txBody>
      </p:sp>
      <p:sp>
        <p:nvSpPr>
          <p:cNvPr id="9" name="Text Box 37"/>
          <p:cNvSpPr txBox="1">
            <a:spLocks noChangeArrowheads="1"/>
          </p:cNvSpPr>
          <p:nvPr/>
        </p:nvSpPr>
        <p:spPr bwMode="auto">
          <a:xfrm>
            <a:off x="2896179" y="3237802"/>
            <a:ext cx="3670300" cy="784830"/>
          </a:xfrm>
          <a:prstGeom prst="rect">
            <a:avLst/>
          </a:prstGeom>
          <a:noFill/>
          <a:ln w="9525">
            <a:noFill/>
            <a:miter lim="800000"/>
            <a:headEnd/>
            <a:tailEnd/>
          </a:ln>
        </p:spPr>
        <p:txBody>
          <a:bodyPr>
            <a:spAutoFit/>
          </a:bodyPr>
          <a:lstStyle/>
          <a:p>
            <a:pPr algn="ctr">
              <a:spcBef>
                <a:spcPct val="50000"/>
              </a:spcBef>
            </a:pPr>
            <a:r>
              <a:rPr lang="fr-FR" b="1" dirty="0" smtClean="0">
                <a:solidFill>
                  <a:srgbClr val="FF3300"/>
                </a:solidFill>
              </a:rPr>
              <a:t>Organisation </a:t>
            </a:r>
          </a:p>
          <a:p>
            <a:pPr algn="ctr">
              <a:spcBef>
                <a:spcPct val="50000"/>
              </a:spcBef>
            </a:pPr>
            <a:r>
              <a:rPr lang="fr-FR" b="1" dirty="0" smtClean="0">
                <a:solidFill>
                  <a:srgbClr val="FF3300"/>
                </a:solidFill>
              </a:rPr>
              <a:t>par centres </a:t>
            </a:r>
            <a:r>
              <a:rPr lang="fr-FR" b="1" dirty="0">
                <a:solidFill>
                  <a:srgbClr val="FF3300"/>
                </a:solidFill>
              </a:rPr>
              <a:t>d’intérêt</a:t>
            </a:r>
          </a:p>
        </p:txBody>
      </p:sp>
      <p:sp>
        <p:nvSpPr>
          <p:cNvPr id="12" name="ZoneTexte 11"/>
          <p:cNvSpPr txBox="1"/>
          <p:nvPr/>
        </p:nvSpPr>
        <p:spPr>
          <a:xfrm>
            <a:off x="627063" y="152400"/>
            <a:ext cx="4859337" cy="523220"/>
          </a:xfrm>
          <a:prstGeom prst="rect">
            <a:avLst/>
          </a:prstGeom>
          <a:noFill/>
        </p:spPr>
        <p:txBody>
          <a:bodyPr wrap="square" rtlCol="0">
            <a:spAutoFit/>
          </a:bodyPr>
          <a:lstStyle/>
          <a:p>
            <a:r>
              <a:rPr lang="fr-FR" sz="2800" b="1" dirty="0" smtClean="0">
                <a:solidFill>
                  <a:srgbClr val="336699"/>
                </a:solidFill>
                <a:latin typeface="Arial Narrow" panose="020B0606020202030204" pitchFamily="34" charset="0"/>
              </a:rPr>
              <a:t>Autre exemple,</a:t>
            </a:r>
          </a:p>
        </p:txBody>
      </p:sp>
    </p:spTree>
    <p:extLst>
      <p:ext uri="{BB962C8B-B14F-4D97-AF65-F5344CB8AC3E}">
        <p14:creationId xmlns:p14="http://schemas.microsoft.com/office/powerpoint/2010/main" val="4121648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0">
            <a:hlinkClick r:id="rId3" action="ppaction://hlinksldjump"/>
          </p:cNvPr>
          <p:cNvSpPr>
            <a:spLocks noChangeArrowheads="1"/>
          </p:cNvSpPr>
          <p:nvPr/>
        </p:nvSpPr>
        <p:spPr bwMode="auto">
          <a:xfrm>
            <a:off x="5224775" y="1556792"/>
            <a:ext cx="2663651" cy="864096"/>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nchor="ctr"/>
          <a:lstStyle/>
          <a:p>
            <a:pPr algn="ctr">
              <a:defRPr/>
            </a:pPr>
            <a:r>
              <a:rPr lang="fr-FR" dirty="0" smtClean="0">
                <a:solidFill>
                  <a:srgbClr val="FF0000"/>
                </a:solidFill>
              </a:rPr>
              <a:t>Ci 4</a:t>
            </a:r>
            <a:endParaRPr lang="fr-FR" dirty="0">
              <a:solidFill>
                <a:srgbClr val="FF0000"/>
              </a:solidFill>
            </a:endParaRPr>
          </a:p>
          <a:p>
            <a:pPr algn="ctr">
              <a:defRPr/>
            </a:pPr>
            <a:r>
              <a:rPr lang="fr-FR" dirty="0" smtClean="0"/>
              <a:t>Système de gestion associé</a:t>
            </a:r>
            <a:endParaRPr lang="fr-FR" dirty="0"/>
          </a:p>
        </p:txBody>
      </p:sp>
      <p:sp>
        <p:nvSpPr>
          <p:cNvPr id="16" name="Rectangle 23">
            <a:hlinkClick r:id="rId4" action="ppaction://hlinksldjump"/>
          </p:cNvPr>
          <p:cNvSpPr>
            <a:spLocks noChangeArrowheads="1"/>
          </p:cNvSpPr>
          <p:nvPr/>
        </p:nvSpPr>
        <p:spPr bwMode="auto">
          <a:xfrm>
            <a:off x="6366446" y="3130151"/>
            <a:ext cx="2777553" cy="1000132"/>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nchor="ctr"/>
          <a:lstStyle/>
          <a:p>
            <a:pPr algn="ctr">
              <a:defRPr/>
            </a:pPr>
            <a:endParaRPr lang="fr-FR" dirty="0"/>
          </a:p>
          <a:p>
            <a:pPr algn="ctr">
              <a:defRPr/>
            </a:pPr>
            <a:r>
              <a:rPr lang="fr-FR" dirty="0" smtClean="0">
                <a:solidFill>
                  <a:srgbClr val="FF0000"/>
                </a:solidFill>
              </a:rPr>
              <a:t>Ci 5</a:t>
            </a:r>
            <a:endParaRPr lang="fr-FR" dirty="0">
              <a:solidFill>
                <a:srgbClr val="FF0000"/>
              </a:solidFill>
            </a:endParaRPr>
          </a:p>
          <a:p>
            <a:pPr algn="ctr">
              <a:defRPr/>
            </a:pPr>
            <a:r>
              <a:rPr lang="fr-FR" dirty="0" smtClean="0"/>
              <a:t>L’environnement de l’intervention</a:t>
            </a:r>
            <a:endParaRPr lang="fr-FR" dirty="0"/>
          </a:p>
          <a:p>
            <a:pPr algn="ctr">
              <a:defRPr/>
            </a:pPr>
            <a:endParaRPr lang="fr-FR" dirty="0"/>
          </a:p>
        </p:txBody>
      </p:sp>
      <p:sp>
        <p:nvSpPr>
          <p:cNvPr id="17" name="Rectangle 21">
            <a:hlinkClick r:id="rId3" action="ppaction://hlinksldjump"/>
          </p:cNvPr>
          <p:cNvSpPr>
            <a:spLocks noChangeArrowheads="1"/>
          </p:cNvSpPr>
          <p:nvPr/>
        </p:nvSpPr>
        <p:spPr bwMode="auto">
          <a:xfrm>
            <a:off x="1256704" y="1556792"/>
            <a:ext cx="2735858" cy="864096"/>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nchor="ctr"/>
          <a:lstStyle/>
          <a:p>
            <a:pPr algn="ctr">
              <a:defRPr/>
            </a:pPr>
            <a:r>
              <a:rPr lang="fr-FR" dirty="0" smtClean="0">
                <a:solidFill>
                  <a:srgbClr val="FF0000"/>
                </a:solidFill>
              </a:rPr>
              <a:t>Ci 3</a:t>
            </a:r>
            <a:endParaRPr lang="fr-FR" dirty="0">
              <a:solidFill>
                <a:srgbClr val="FF0000"/>
              </a:solidFill>
            </a:endParaRPr>
          </a:p>
          <a:p>
            <a:pPr algn="ctr">
              <a:defRPr/>
            </a:pPr>
            <a:r>
              <a:rPr lang="fr-FR" dirty="0" smtClean="0"/>
              <a:t>La transmission d’énergie mécanique</a:t>
            </a:r>
            <a:endParaRPr lang="fr-FR" dirty="0"/>
          </a:p>
        </p:txBody>
      </p:sp>
      <p:sp>
        <p:nvSpPr>
          <p:cNvPr id="18" name="Rectangle 22">
            <a:hlinkClick r:id="rId5" action="ppaction://hlinksldjump"/>
          </p:cNvPr>
          <p:cNvSpPr>
            <a:spLocks noChangeArrowheads="1"/>
          </p:cNvSpPr>
          <p:nvPr/>
        </p:nvSpPr>
        <p:spPr bwMode="auto">
          <a:xfrm>
            <a:off x="5224775" y="4869160"/>
            <a:ext cx="1871663" cy="1107778"/>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nchor="ctr"/>
          <a:lstStyle/>
          <a:p>
            <a:pPr algn="ctr">
              <a:defRPr/>
            </a:pPr>
            <a:r>
              <a:rPr lang="fr-FR" dirty="0" smtClean="0">
                <a:solidFill>
                  <a:srgbClr val="FF0000"/>
                </a:solidFill>
              </a:rPr>
              <a:t>Ci 6</a:t>
            </a:r>
            <a:endParaRPr lang="fr-FR" dirty="0">
              <a:solidFill>
                <a:srgbClr val="FF0000"/>
              </a:solidFill>
            </a:endParaRPr>
          </a:p>
          <a:p>
            <a:pPr algn="ctr">
              <a:defRPr/>
            </a:pPr>
            <a:r>
              <a:rPr lang="fr-FR" dirty="0" smtClean="0"/>
              <a:t>Les activités de maintenance</a:t>
            </a:r>
          </a:p>
        </p:txBody>
      </p:sp>
      <p:sp>
        <p:nvSpPr>
          <p:cNvPr id="20" name="Rectangle 18">
            <a:hlinkClick r:id="rId6" action="ppaction://hlinksldjump"/>
          </p:cNvPr>
          <p:cNvSpPr>
            <a:spLocks noChangeArrowheads="1"/>
          </p:cNvSpPr>
          <p:nvPr/>
        </p:nvSpPr>
        <p:spPr bwMode="auto">
          <a:xfrm>
            <a:off x="140914" y="3130151"/>
            <a:ext cx="2915816" cy="1000132"/>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nchor="ctr">
            <a:normAutofit/>
          </a:bodyPr>
          <a:lstStyle/>
          <a:p>
            <a:pPr algn="ctr">
              <a:defRPr/>
            </a:pPr>
            <a:r>
              <a:rPr lang="fr-FR" dirty="0" smtClean="0">
                <a:solidFill>
                  <a:srgbClr val="FF0000"/>
                </a:solidFill>
              </a:rPr>
              <a:t>Ci 2 </a:t>
            </a:r>
            <a:endParaRPr lang="fr-FR" dirty="0">
              <a:solidFill>
                <a:srgbClr val="FF0000"/>
              </a:solidFill>
            </a:endParaRPr>
          </a:p>
          <a:p>
            <a:pPr algn="ctr">
              <a:defRPr/>
            </a:pPr>
            <a:r>
              <a:rPr lang="fr-FR" dirty="0" smtClean="0"/>
              <a:t>La production d’énergie mécanique</a:t>
            </a:r>
            <a:endParaRPr lang="fr-FR" dirty="0"/>
          </a:p>
        </p:txBody>
      </p:sp>
      <p:sp>
        <p:nvSpPr>
          <p:cNvPr id="21" name="Rectangle 17">
            <a:hlinkClick r:id="rId7" action="ppaction://hlinksldjump"/>
          </p:cNvPr>
          <p:cNvSpPr>
            <a:spLocks noChangeArrowheads="1"/>
          </p:cNvSpPr>
          <p:nvPr/>
        </p:nvSpPr>
        <p:spPr bwMode="auto">
          <a:xfrm>
            <a:off x="2120899" y="4869160"/>
            <a:ext cx="1871663" cy="1107778"/>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nchor="ctr"/>
          <a:lstStyle/>
          <a:p>
            <a:pPr algn="ctr">
              <a:defRPr/>
            </a:pPr>
            <a:r>
              <a:rPr lang="fr-FR" dirty="0" smtClean="0">
                <a:solidFill>
                  <a:srgbClr val="FF0000"/>
                </a:solidFill>
              </a:rPr>
              <a:t>Ci 1</a:t>
            </a:r>
            <a:endParaRPr lang="fr-FR" dirty="0">
              <a:solidFill>
                <a:srgbClr val="FF0000"/>
              </a:solidFill>
            </a:endParaRPr>
          </a:p>
          <a:p>
            <a:pPr algn="ctr">
              <a:defRPr/>
            </a:pPr>
            <a:r>
              <a:rPr lang="fr-FR" dirty="0" smtClean="0"/>
              <a:t>Approche systémique du matériel</a:t>
            </a:r>
            <a:endParaRPr lang="fr-FR" dirty="0"/>
          </a:p>
        </p:txBody>
      </p:sp>
      <p:sp>
        <p:nvSpPr>
          <p:cNvPr id="22" name="Text Box 37"/>
          <p:cNvSpPr txBox="1">
            <a:spLocks noChangeArrowheads="1"/>
          </p:cNvSpPr>
          <p:nvPr/>
        </p:nvSpPr>
        <p:spPr bwMode="auto">
          <a:xfrm>
            <a:off x="2896179" y="3237802"/>
            <a:ext cx="3670300" cy="784830"/>
          </a:xfrm>
          <a:prstGeom prst="rect">
            <a:avLst/>
          </a:prstGeom>
          <a:noFill/>
          <a:ln w="9525">
            <a:noFill/>
            <a:miter lim="800000"/>
            <a:headEnd/>
            <a:tailEnd/>
          </a:ln>
        </p:spPr>
        <p:txBody>
          <a:bodyPr>
            <a:spAutoFit/>
          </a:bodyPr>
          <a:lstStyle/>
          <a:p>
            <a:pPr algn="ctr">
              <a:spcBef>
                <a:spcPct val="50000"/>
              </a:spcBef>
            </a:pPr>
            <a:r>
              <a:rPr lang="fr-FR" b="1" dirty="0" smtClean="0">
                <a:solidFill>
                  <a:srgbClr val="FF3300"/>
                </a:solidFill>
              </a:rPr>
              <a:t>Organisation </a:t>
            </a:r>
          </a:p>
          <a:p>
            <a:pPr algn="ctr">
              <a:spcBef>
                <a:spcPct val="50000"/>
              </a:spcBef>
            </a:pPr>
            <a:r>
              <a:rPr lang="fr-FR" b="1" dirty="0" smtClean="0">
                <a:solidFill>
                  <a:srgbClr val="FF3300"/>
                </a:solidFill>
              </a:rPr>
              <a:t>par centres </a:t>
            </a:r>
            <a:r>
              <a:rPr lang="fr-FR" b="1" dirty="0">
                <a:solidFill>
                  <a:srgbClr val="FF3300"/>
                </a:solidFill>
              </a:rPr>
              <a:t>d’intérêt</a:t>
            </a:r>
          </a:p>
        </p:txBody>
      </p:sp>
      <p:sp>
        <p:nvSpPr>
          <p:cNvPr id="19" name="ZoneTexte 18"/>
          <p:cNvSpPr txBox="1"/>
          <p:nvPr/>
        </p:nvSpPr>
        <p:spPr>
          <a:xfrm>
            <a:off x="422111" y="317645"/>
            <a:ext cx="8234658" cy="954107"/>
          </a:xfrm>
          <a:prstGeom prst="rect">
            <a:avLst/>
          </a:prstGeom>
          <a:noFill/>
        </p:spPr>
        <p:txBody>
          <a:bodyPr wrap="square" rtlCol="0">
            <a:spAutoFit/>
          </a:bodyPr>
          <a:lstStyle/>
          <a:p>
            <a:pPr algn="ctr"/>
            <a:r>
              <a:rPr lang="fr-FR" sz="2800" b="1" dirty="0" smtClean="0">
                <a:solidFill>
                  <a:srgbClr val="336699"/>
                </a:solidFill>
                <a:latin typeface="Arial Narrow" panose="020B0606020202030204" pitchFamily="34" charset="0"/>
              </a:rPr>
              <a:t>Exemple de centres d’intérêts définis par les enseignants des académies de Caen et Toulouse,</a:t>
            </a:r>
          </a:p>
        </p:txBody>
      </p:sp>
    </p:spTree>
    <p:extLst>
      <p:ext uri="{BB962C8B-B14F-4D97-AF65-F5344CB8AC3E}">
        <p14:creationId xmlns:p14="http://schemas.microsoft.com/office/powerpoint/2010/main" val="748232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7364" y="116632"/>
            <a:ext cx="6959820" cy="720080"/>
          </a:xfrm>
        </p:spPr>
        <p:txBody>
          <a:bodyPr>
            <a:noAutofit/>
          </a:bodyPr>
          <a:lstStyle/>
          <a:p>
            <a:r>
              <a:rPr lang="fr-FR" sz="2800" dirty="0"/>
              <a:t>Les éléments pour bâtir une </a:t>
            </a:r>
            <a:r>
              <a:rPr lang="fr-FR" sz="2800" dirty="0" smtClean="0"/>
              <a:t>planification</a:t>
            </a:r>
            <a:r>
              <a:rPr lang="fr-FR" sz="2800" dirty="0"/>
              <a:t/>
            </a:r>
            <a:br>
              <a:rPr lang="fr-FR" sz="2800" dirty="0"/>
            </a:br>
            <a:endParaRPr lang="fr-FR" sz="2800" dirty="0"/>
          </a:p>
        </p:txBody>
      </p:sp>
      <p:grpSp>
        <p:nvGrpSpPr>
          <p:cNvPr id="20" name="Grouper 19"/>
          <p:cNvGrpSpPr/>
          <p:nvPr/>
        </p:nvGrpSpPr>
        <p:grpSpPr>
          <a:xfrm>
            <a:off x="3851920" y="698212"/>
            <a:ext cx="1522599" cy="1394541"/>
            <a:chOff x="4046884" y="764484"/>
            <a:chExt cx="1522599" cy="1394541"/>
          </a:xfrm>
        </p:grpSpPr>
        <p:pic>
          <p:nvPicPr>
            <p:cNvPr id="5" name="Picture 3" descr="C:\Users\user\Documents\My Dropbox\Partage avec Dominique\STI2D - Centres d'intérêts transversaux V1.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46884" y="1017142"/>
              <a:ext cx="1522599" cy="1141883"/>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4046884" y="764484"/>
              <a:ext cx="1510132" cy="276999"/>
            </a:xfrm>
            <a:prstGeom prst="rect">
              <a:avLst/>
            </a:prstGeom>
          </p:spPr>
          <p:txBody>
            <a:bodyPr wrap="square">
              <a:spAutoFit/>
            </a:bodyPr>
            <a:lstStyle/>
            <a:p>
              <a:pPr algn="ctr"/>
              <a:r>
                <a:rPr lang="fr-FR" sz="1200" b="1" dirty="0" smtClean="0"/>
                <a:t>Thèmes / Ci</a:t>
              </a:r>
              <a:endParaRPr lang="fr-FR" sz="1200" dirty="0"/>
            </a:p>
          </p:txBody>
        </p:sp>
      </p:grpSp>
      <p:sp>
        <p:nvSpPr>
          <p:cNvPr id="3" name="Ellipse 2"/>
          <p:cNvSpPr/>
          <p:nvPr/>
        </p:nvSpPr>
        <p:spPr>
          <a:xfrm>
            <a:off x="5595842" y="573206"/>
            <a:ext cx="3062106" cy="1703666"/>
          </a:xfrm>
          <a:prstGeom prst="ellipse">
            <a:avLst/>
          </a:prstGeom>
          <a:no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28" name="Grouper 22"/>
          <p:cNvGrpSpPr/>
          <p:nvPr/>
        </p:nvGrpSpPr>
        <p:grpSpPr>
          <a:xfrm>
            <a:off x="933547" y="6245173"/>
            <a:ext cx="6062020" cy="568203"/>
            <a:chOff x="1778644" y="6031969"/>
            <a:chExt cx="6062020" cy="568203"/>
          </a:xfrm>
        </p:grpSpPr>
        <p:sp>
          <p:nvSpPr>
            <p:cNvPr id="33" name="Rectangle 32"/>
            <p:cNvSpPr/>
            <p:nvPr/>
          </p:nvSpPr>
          <p:spPr>
            <a:xfrm>
              <a:off x="4001642" y="6323173"/>
              <a:ext cx="2351559" cy="276999"/>
            </a:xfrm>
            <a:prstGeom prst="rect">
              <a:avLst/>
            </a:prstGeom>
          </p:spPr>
          <p:txBody>
            <a:bodyPr wrap="square">
              <a:spAutoFit/>
            </a:bodyPr>
            <a:lstStyle/>
            <a:p>
              <a:pPr algn="ctr"/>
              <a:r>
                <a:rPr lang="fr-FR" sz="1200" b="1" dirty="0" smtClean="0"/>
                <a:t>Matrices compétences/CI/savoirs</a:t>
              </a:r>
              <a:endParaRPr lang="fr-FR" sz="1200" b="1" dirty="0"/>
            </a:p>
          </p:txBody>
        </p:sp>
        <p:sp>
          <p:nvSpPr>
            <p:cNvPr id="34" name="Rectangle 33"/>
            <p:cNvSpPr/>
            <p:nvPr/>
          </p:nvSpPr>
          <p:spPr>
            <a:xfrm>
              <a:off x="5849145" y="6096116"/>
              <a:ext cx="1991519" cy="461665"/>
            </a:xfrm>
            <a:prstGeom prst="rect">
              <a:avLst/>
            </a:prstGeom>
          </p:spPr>
          <p:txBody>
            <a:bodyPr wrap="square">
              <a:spAutoFit/>
            </a:bodyPr>
            <a:lstStyle/>
            <a:p>
              <a:pPr algn="ctr"/>
              <a:r>
                <a:rPr lang="fr-FR" sz="1200" b="1" dirty="0" smtClean="0"/>
                <a:t>Matrice de la répartition horaire</a:t>
              </a:r>
              <a:endParaRPr lang="fr-FR" sz="1200" b="1" dirty="0"/>
            </a:p>
          </p:txBody>
        </p:sp>
        <p:sp>
          <p:nvSpPr>
            <p:cNvPr id="35" name="Rectangle 34"/>
            <p:cNvSpPr/>
            <p:nvPr/>
          </p:nvSpPr>
          <p:spPr>
            <a:xfrm>
              <a:off x="1778644" y="6031969"/>
              <a:ext cx="2351559" cy="276999"/>
            </a:xfrm>
            <a:prstGeom prst="rect">
              <a:avLst/>
            </a:prstGeom>
          </p:spPr>
          <p:txBody>
            <a:bodyPr wrap="square">
              <a:spAutoFit/>
            </a:bodyPr>
            <a:lstStyle/>
            <a:p>
              <a:r>
                <a:rPr lang="fr-FR" sz="1200" b="1" dirty="0" smtClean="0"/>
                <a:t>Les supports</a:t>
              </a:r>
              <a:endParaRPr lang="fr-FR" sz="1200" b="1" dirty="0"/>
            </a:p>
          </p:txBody>
        </p:sp>
      </p:grpSp>
      <p:pic>
        <p:nvPicPr>
          <p:cNvPr id="3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82491" y="4869082"/>
            <a:ext cx="2064145" cy="1140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44018" y="4869082"/>
            <a:ext cx="1578397" cy="115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age 9"/>
          <p:cNvPicPr>
            <a:picLocks noChangeAspect="1"/>
          </p:cNvPicPr>
          <p:nvPr/>
        </p:nvPicPr>
        <p:blipFill rotWithShape="1">
          <a:blip r:embed="rId6" cstate="email">
            <a:extLst>
              <a:ext uri="{28A0092B-C50C-407E-A947-70E740481C1C}">
                <a14:useLocalDpi xmlns:a14="http://schemas.microsoft.com/office/drawing/2010/main" val="0"/>
              </a:ext>
            </a:extLst>
          </a:blip>
          <a:srcRect b="7802"/>
          <a:stretch/>
        </p:blipFill>
        <p:spPr>
          <a:xfrm>
            <a:off x="554550" y="5510872"/>
            <a:ext cx="1548396" cy="758051"/>
          </a:xfrm>
          <a:prstGeom prst="rect">
            <a:avLst/>
          </a:prstGeom>
        </p:spPr>
      </p:pic>
      <p:pic>
        <p:nvPicPr>
          <p:cNvPr id="11" name="Image 10"/>
          <p:cNvPicPr>
            <a:picLocks noChangeAspect="1"/>
          </p:cNvPicPr>
          <p:nvPr/>
        </p:nvPicPr>
        <p:blipFill rotWithShape="1">
          <a:blip r:embed="rId7" cstate="email">
            <a:extLst>
              <a:ext uri="{28A0092B-C50C-407E-A947-70E740481C1C}">
                <a14:useLocalDpi xmlns:a14="http://schemas.microsoft.com/office/drawing/2010/main" val="0"/>
              </a:ext>
            </a:extLst>
          </a:blip>
          <a:srcRect l="34271" t="1" r="-1" b="-8389"/>
          <a:stretch/>
        </p:blipFill>
        <p:spPr>
          <a:xfrm>
            <a:off x="-4013" y="4562293"/>
            <a:ext cx="2538878" cy="1090361"/>
          </a:xfrm>
          <a:prstGeom prst="rect">
            <a:avLst/>
          </a:prstGeom>
        </p:spPr>
      </p:pic>
      <p:pic>
        <p:nvPicPr>
          <p:cNvPr id="12" name="Image 1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469025" y="5067438"/>
            <a:ext cx="778764" cy="1170432"/>
          </a:xfrm>
          <a:prstGeom prst="rect">
            <a:avLst/>
          </a:prstGeom>
        </p:spPr>
      </p:pic>
      <p:sp>
        <p:nvSpPr>
          <p:cNvPr id="26" name="Rectangle 25"/>
          <p:cNvSpPr/>
          <p:nvPr/>
        </p:nvSpPr>
        <p:spPr>
          <a:xfrm>
            <a:off x="4933217" y="4391648"/>
            <a:ext cx="2350114" cy="461665"/>
          </a:xfrm>
          <a:prstGeom prst="rect">
            <a:avLst/>
          </a:prstGeom>
        </p:spPr>
        <p:txBody>
          <a:bodyPr wrap="square">
            <a:spAutoFit/>
          </a:bodyPr>
          <a:lstStyle/>
          <a:p>
            <a:pPr algn="ctr"/>
            <a:r>
              <a:rPr lang="fr-FR" sz="1200" b="1" dirty="0" smtClean="0"/>
              <a:t>La planification des activités de formation</a:t>
            </a:r>
            <a:endParaRPr lang="fr-FR" sz="1200" dirty="0"/>
          </a:p>
        </p:txBody>
      </p:sp>
      <p:sp>
        <p:nvSpPr>
          <p:cNvPr id="27" name="Rectangle 26"/>
          <p:cNvSpPr/>
          <p:nvPr/>
        </p:nvSpPr>
        <p:spPr>
          <a:xfrm>
            <a:off x="1187624" y="4391648"/>
            <a:ext cx="2350114" cy="276999"/>
          </a:xfrm>
          <a:prstGeom prst="rect">
            <a:avLst/>
          </a:prstGeom>
        </p:spPr>
        <p:txBody>
          <a:bodyPr wrap="square">
            <a:spAutoFit/>
          </a:bodyPr>
          <a:lstStyle/>
          <a:p>
            <a:pPr algn="ctr"/>
            <a:r>
              <a:rPr lang="fr-FR" sz="1200" b="1" dirty="0" smtClean="0"/>
              <a:t>Les supports de formation</a:t>
            </a:r>
            <a:endParaRPr lang="fr-FR" sz="1200" dirty="0"/>
          </a:p>
        </p:txBody>
      </p:sp>
      <p:graphicFrame>
        <p:nvGraphicFramePr>
          <p:cNvPr id="29" name="Tableau 28"/>
          <p:cNvGraphicFramePr>
            <a:graphicFrameLocks noGrp="1"/>
          </p:cNvGraphicFramePr>
          <p:nvPr>
            <p:extLst>
              <p:ext uri="{D42A27DB-BD31-4B8C-83A1-F6EECF244321}">
                <p14:modId xmlns:p14="http://schemas.microsoft.com/office/powerpoint/2010/main" val="2392087438"/>
              </p:ext>
            </p:extLst>
          </p:nvPr>
        </p:nvGraphicFramePr>
        <p:xfrm>
          <a:off x="554556" y="2402006"/>
          <a:ext cx="7807000" cy="1924335"/>
        </p:xfrm>
        <a:graphic>
          <a:graphicData uri="http://schemas.openxmlformats.org/drawingml/2006/table">
            <a:tbl>
              <a:tblPr/>
              <a:tblGrid>
                <a:gridCol w="446110"/>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73029"/>
                <a:gridCol w="166199"/>
                <a:gridCol w="166198"/>
                <a:gridCol w="193761"/>
                <a:gridCol w="179980"/>
                <a:gridCol w="166199"/>
                <a:gridCol w="166198"/>
                <a:gridCol w="166198"/>
              </a:tblGrid>
              <a:tr h="248476">
                <a:tc>
                  <a:txBody>
                    <a:bodyPr/>
                    <a:lstStyle/>
                    <a:p>
                      <a:pPr algn="l" fontAlgn="b"/>
                      <a:r>
                        <a:rPr lang="fr-FR" sz="800" b="1" i="0" u="none" strike="noStrike" dirty="0">
                          <a:solidFill>
                            <a:srgbClr val="000000"/>
                          </a:solidFill>
                          <a:latin typeface="Calibri"/>
                        </a:rPr>
                        <a:t> </a:t>
                      </a:r>
                    </a:p>
                  </a:txBody>
                  <a:tcPr marL="6991" marR="6991" marT="69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4">
                  <a:txBody>
                    <a:bodyPr/>
                    <a:lstStyle/>
                    <a:p>
                      <a:pPr algn="ctr" fontAlgn="ctr"/>
                      <a:r>
                        <a:rPr lang="fr-FR" sz="700" b="1" i="0" u="none" strike="noStrike" dirty="0">
                          <a:solidFill>
                            <a:srgbClr val="000000"/>
                          </a:solidFill>
                          <a:latin typeface="Calibri"/>
                        </a:rPr>
                        <a:t>SEPTEMBRE</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fr-FR" sz="700" b="1" i="0" u="none" strike="noStrike" dirty="0">
                          <a:solidFill>
                            <a:srgbClr val="000000"/>
                          </a:solidFill>
                          <a:latin typeface="Calibri"/>
                        </a:rPr>
                        <a:t>OCTOBRE</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fontAlgn="ctr"/>
                      <a:r>
                        <a:rPr lang="fr-FR" sz="700" b="1" i="0" u="none" strike="noStrike" dirty="0">
                          <a:solidFill>
                            <a:srgbClr val="000000"/>
                          </a:solidFill>
                          <a:latin typeface="Calibri"/>
                        </a:rPr>
                        <a:t>NOVEMBRE</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fr-FR" sz="700" b="1" i="0" u="none" strike="noStrike" dirty="0">
                          <a:solidFill>
                            <a:srgbClr val="000000"/>
                          </a:solidFill>
                          <a:latin typeface="Calibri"/>
                        </a:rPr>
                        <a:t>DECEMBRE</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fontAlgn="ctr"/>
                      <a:r>
                        <a:rPr lang="fr-FR" sz="700" b="1" i="0" u="none" strike="noStrike" dirty="0">
                          <a:solidFill>
                            <a:srgbClr val="000000"/>
                          </a:solidFill>
                          <a:latin typeface="Calibri"/>
                        </a:rPr>
                        <a:t>JANVIER</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fr-FR" sz="700" b="1" i="0" u="none" strike="noStrike" dirty="0">
                          <a:solidFill>
                            <a:srgbClr val="000000"/>
                          </a:solidFill>
                          <a:latin typeface="Calibri"/>
                        </a:rPr>
                        <a:t>FEVRIER</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fr-FR" sz="700" b="1" i="0" u="none" strike="noStrike" dirty="0">
                          <a:solidFill>
                            <a:srgbClr val="000000"/>
                          </a:solidFill>
                          <a:latin typeface="Calibri"/>
                        </a:rPr>
                        <a:t>MARS</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fr-FR" sz="700" b="1" i="0" u="none" strike="noStrike" dirty="0">
                          <a:solidFill>
                            <a:srgbClr val="000000"/>
                          </a:solidFill>
                          <a:latin typeface="Calibri"/>
                        </a:rPr>
                        <a:t>AVRIL</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fontAlgn="ctr"/>
                      <a:r>
                        <a:rPr lang="fr-FR" sz="700" b="1" i="0" u="none" strike="noStrike" dirty="0">
                          <a:solidFill>
                            <a:srgbClr val="000000"/>
                          </a:solidFill>
                          <a:latin typeface="Calibri"/>
                        </a:rPr>
                        <a:t>MAI</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fr-FR" sz="700" b="1" i="0" u="none" strike="noStrike" dirty="0">
                          <a:solidFill>
                            <a:srgbClr val="000000"/>
                          </a:solidFill>
                          <a:latin typeface="Calibri"/>
                        </a:rPr>
                        <a:t>JUIN</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b"/>
                      <a:r>
                        <a:rPr lang="fr-FR" sz="800" b="1" i="0" u="none" strike="noStrike" dirty="0">
                          <a:solidFill>
                            <a:srgbClr val="000000"/>
                          </a:solidFill>
                          <a:latin typeface="Calibri"/>
                        </a:rPr>
                        <a:t>JUI</a:t>
                      </a:r>
                    </a:p>
                  </a:txBody>
                  <a:tcPr marL="6991" marR="6991" marT="6991" marB="0" vert="vert27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484">
                <a:tc>
                  <a:txBody>
                    <a:bodyPr/>
                    <a:lstStyle/>
                    <a:p>
                      <a:pPr algn="l" fontAlgn="b"/>
                      <a:r>
                        <a:rPr lang="fr-FR" sz="800" b="1" i="0" u="none" strike="noStrike">
                          <a:solidFill>
                            <a:srgbClr val="000000"/>
                          </a:solidFill>
                          <a:latin typeface="Calibri"/>
                        </a:rPr>
                        <a:t> </a:t>
                      </a:r>
                    </a:p>
                  </a:txBody>
                  <a:tcPr marL="6991" marR="6991" marT="69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36</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latin typeface="Calibri"/>
                        </a:rPr>
                        <a:t>37</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38</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latin typeface="Calibri"/>
                        </a:rPr>
                        <a:t>39</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40</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latin typeface="Calibri"/>
                        </a:rPr>
                        <a:t>41</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42</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latin typeface="Calibri"/>
                        </a:rPr>
                        <a:t>43</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44</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latin typeface="Calibri"/>
                        </a:rPr>
                        <a:t>45</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46</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latin typeface="Calibri"/>
                        </a:rPr>
                        <a:t>47</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48</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latin typeface="Calibri"/>
                        </a:rPr>
                        <a:t>49</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50</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latin typeface="Calibri"/>
                        </a:rPr>
                        <a:t>51</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52</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2</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3</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4</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5</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6</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7</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8</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9</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10</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11</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12</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13</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14</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15</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16</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17</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18</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19</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20</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21</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22</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23</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24</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25</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26</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27</a:t>
                      </a:r>
                    </a:p>
                  </a:txBody>
                  <a:tcPr marL="6991" marR="6991" marT="69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718">
                <a:tc>
                  <a:txBody>
                    <a:bodyPr/>
                    <a:lstStyle/>
                    <a:p>
                      <a:pPr algn="ctr" fontAlgn="ctr"/>
                      <a:r>
                        <a:rPr lang="fr-FR" sz="800" b="1" i="0" u="none" strike="noStrike" dirty="0" smtClean="0">
                          <a:solidFill>
                            <a:srgbClr val="000000"/>
                          </a:solidFill>
                          <a:latin typeface="Calibri"/>
                        </a:rPr>
                        <a:t>1</a:t>
                      </a:r>
                      <a:r>
                        <a:rPr lang="fr-FR" sz="800" b="1" i="0" u="none" strike="noStrike" baseline="30000" dirty="0" smtClean="0">
                          <a:solidFill>
                            <a:srgbClr val="000000"/>
                          </a:solidFill>
                          <a:latin typeface="Calibri"/>
                        </a:rPr>
                        <a:t>ère</a:t>
                      </a:r>
                      <a:r>
                        <a:rPr lang="fr-FR" sz="800" b="1" i="0" u="none" strike="noStrike" dirty="0" smtClean="0">
                          <a:solidFill>
                            <a:srgbClr val="000000"/>
                          </a:solidFill>
                          <a:latin typeface="Calibri"/>
                        </a:rPr>
                        <a:t> année</a:t>
                      </a:r>
                    </a:p>
                    <a:p>
                      <a:pPr algn="ctr" fontAlgn="ctr"/>
                      <a:r>
                        <a:rPr lang="fr-FR" sz="800" b="1" i="0" u="none" strike="noStrike" dirty="0" smtClean="0">
                          <a:solidFill>
                            <a:srgbClr val="000000"/>
                          </a:solidFill>
                          <a:latin typeface="Calibri"/>
                        </a:rPr>
                        <a:t>BTS MMCM</a:t>
                      </a:r>
                      <a:endParaRPr lang="fr-FR" sz="8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fontAlgn="b"/>
                      <a:endParaRPr lang="fr-FR" sz="8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pPr algn="l" fontAlgn="b"/>
                      <a:endParaRPr lang="fr-FR" sz="8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pPr algn="l" fontAlgn="b"/>
                      <a:endParaRPr lang="fr-FR" sz="8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pPr algn="l" fontAlgn="b"/>
                      <a:endParaRPr lang="fr-FR" sz="8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l" fontAlgn="b"/>
                      <a:endParaRPr lang="fr-FR" sz="8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gridSpan="2">
                  <a:txBody>
                    <a:bodyPr/>
                    <a:lstStyle/>
                    <a:p>
                      <a:pPr algn="ctr" fontAlgn="b"/>
                      <a:endParaRPr lang="fr-FR" sz="1100" b="1" i="0" u="none" strike="noStrike" dirty="0">
                        <a:solidFill>
                          <a:srgbClr val="000000"/>
                        </a:solidFill>
                        <a:latin typeface="Calibri"/>
                      </a:endParaRPr>
                    </a:p>
                  </a:txBody>
                  <a:tcPr marL="6991" marR="6991" marT="69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rowSpan="2" hMerge="1">
                  <a:txBody>
                    <a:bodyPr/>
                    <a:lstStyle/>
                    <a:p>
                      <a:endParaRPr lang="fr-FR"/>
                    </a:p>
                  </a:txBody>
                  <a:tcPr/>
                </a:tc>
                <a:tc gridSpan="6">
                  <a:txBody>
                    <a:bodyPr/>
                    <a:lstStyle/>
                    <a:p>
                      <a:pPr algn="ctr" fontAlgn="b"/>
                      <a:endParaRPr lang="fr-FR" sz="800" b="1" i="0" u="none" strike="noStrike" dirty="0" smtClean="0">
                        <a:solidFill>
                          <a:srgbClr val="000000"/>
                        </a:solidFill>
                        <a:latin typeface="+mn-lt"/>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hMerge="1">
                  <a:txBody>
                    <a:bodyPr/>
                    <a:lstStyle/>
                    <a:p>
                      <a:endParaRPr lang="fr-FR"/>
                    </a:p>
                  </a:txBody>
                  <a:tcPr/>
                </a:tc>
                <a:tc hMerge="1">
                  <a:txBody>
                    <a:bodyPr/>
                    <a:lstStyle/>
                    <a:p>
                      <a:endParaRPr lang="fr-FR"/>
                    </a:p>
                  </a:txBody>
                  <a:tcPr/>
                </a:tc>
                <a:tc rowSpan="2" gridSpan="2">
                  <a:txBody>
                    <a:bodyPr/>
                    <a:lstStyle/>
                    <a:p>
                      <a:pPr algn="ctr" fontAlgn="b"/>
                      <a:endParaRPr lang="fr-FR" sz="1100" b="1" i="0" u="none" strike="noStrike" dirty="0">
                        <a:solidFill>
                          <a:schemeClr val="bg1"/>
                        </a:solidFill>
                        <a:latin typeface="Calibri"/>
                      </a:endParaRPr>
                    </a:p>
                  </a:txBody>
                  <a:tcPr marL="6991" marR="6991" marT="69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rowSpan="2" hMerge="1">
                  <a:txBody>
                    <a:bodyPr/>
                    <a:lstStyle/>
                    <a:p>
                      <a:endParaRPr lang="fr-FR"/>
                    </a:p>
                  </a:txBody>
                  <a:tcPr/>
                </a:tc>
                <a:tc gridSpan="6">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FR" sz="800" b="1" i="0" u="none" strike="noStrike" dirty="0" smtClean="0">
                        <a:solidFill>
                          <a:srgbClr val="000000"/>
                        </a:solidFill>
                        <a:latin typeface="+mn-lt"/>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pPr algn="l" fontAlgn="b"/>
                      <a:endParaRPr lang="fr-FR" sz="1100" b="1" i="0" u="none" strike="noStrike" dirty="0">
                        <a:solidFill>
                          <a:srgbClr val="000000"/>
                        </a:solidFill>
                        <a:latin typeface="Calibri"/>
                      </a:endParaRPr>
                    </a:p>
                  </a:txBody>
                  <a:tcPr marL="6991" marR="6991" marT="69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c hMerge="1">
                  <a:txBody>
                    <a:bodyPr/>
                    <a:lstStyle/>
                    <a:p>
                      <a:endParaRPr lang="fr-FR"/>
                    </a:p>
                  </a:txBody>
                  <a:tcPr/>
                </a:tc>
                <a:tc rowSpan="2" gridSpan="2">
                  <a:txBody>
                    <a:bodyPr/>
                    <a:lstStyle/>
                    <a:p>
                      <a:pPr algn="ctr" fontAlgn="b"/>
                      <a:endParaRPr lang="fr-FR" sz="1100" b="1" i="0" u="none" strike="noStrike" dirty="0">
                        <a:solidFill>
                          <a:schemeClr val="bg1"/>
                        </a:solidFill>
                        <a:latin typeface="Calibri"/>
                      </a:endParaRPr>
                    </a:p>
                  </a:txBody>
                  <a:tcPr marL="6991" marR="6991" marT="69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rowSpan="2" hMerge="1">
                  <a:txBody>
                    <a:bodyPr/>
                    <a:lstStyle/>
                    <a:p>
                      <a:endParaRPr lang="fr-FR"/>
                    </a:p>
                  </a:txBody>
                  <a:tcPr/>
                </a:tc>
                <a:tc gridSpan="6">
                  <a:txBody>
                    <a:bodyPr/>
                    <a:lstStyle/>
                    <a:p>
                      <a:pPr algn="ctr" fontAlgn="ctr"/>
                      <a:r>
                        <a:rPr lang="fr-FR" sz="900" b="1" i="0" u="none" strike="noStrike" dirty="0" smtClean="0">
                          <a:solidFill>
                            <a:schemeClr val="bg1"/>
                          </a:solidFill>
                          <a:latin typeface="Calibri"/>
                        </a:rPr>
                        <a:t>X</a:t>
                      </a:r>
                      <a:endParaRPr lang="fr-FR" sz="900" b="1" i="0" u="none" strike="noStrike" dirty="0">
                        <a:solidFill>
                          <a:schemeClr val="bg1"/>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gridSpan="2">
                  <a:txBody>
                    <a:bodyPr/>
                    <a:lstStyle/>
                    <a:p>
                      <a:pPr algn="ctr" fontAlgn="b"/>
                      <a:endParaRPr lang="fr-FR" sz="1100" b="1" i="0" u="none" strike="noStrike" dirty="0">
                        <a:solidFill>
                          <a:schemeClr val="bg1"/>
                        </a:solidFill>
                        <a:latin typeface="Calibri"/>
                      </a:endParaRPr>
                    </a:p>
                  </a:txBody>
                  <a:tcPr marL="6991" marR="6991" marT="69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rowSpan="2" hMerge="1">
                  <a:txBody>
                    <a:bodyPr/>
                    <a:lstStyle/>
                    <a:p>
                      <a:endParaRPr lang="fr-FR"/>
                    </a:p>
                  </a:txBody>
                  <a:tcPr/>
                </a:tc>
                <a:tc gridSpan="10">
                  <a:txBody>
                    <a:bodyPr/>
                    <a:lstStyle/>
                    <a:p>
                      <a:pPr algn="ctr" fontAlgn="b"/>
                      <a:r>
                        <a:rPr lang="fr-FR" sz="800" b="1" i="0" u="none" strike="noStrike" dirty="0">
                          <a:solidFill>
                            <a:srgbClr val="000000"/>
                          </a:solidFill>
                          <a:latin typeface="Calibri"/>
                        </a:rPr>
                        <a:t> </a:t>
                      </a: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ctr" fontAlgn="ctr"/>
                      <a:endParaRPr lang="fr-FR" sz="1100" b="1" i="0" u="none" strike="noStrike" dirty="0">
                        <a:solidFill>
                          <a:schemeClr val="bg1"/>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B"/>
                    </a:solidFill>
                  </a:tcPr>
                </a:tc>
                <a:tc hMerge="1">
                  <a:txBody>
                    <a:bodyPr/>
                    <a:lstStyle/>
                    <a:p>
                      <a:endParaRPr lang="fr-FR" dirty="0"/>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l"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c hMerge="1">
                  <a:txBody>
                    <a:bodyPr/>
                    <a:lstStyle/>
                    <a:p>
                      <a:endParaRPr lang="fr-FR"/>
                    </a:p>
                  </a:txBody>
                  <a:tcPr/>
                </a:tc>
              </a:tr>
              <a:tr h="775657">
                <a:tc>
                  <a:txBody>
                    <a:bodyPr/>
                    <a:lstStyle/>
                    <a:p>
                      <a:pPr algn="ctr" fontAlgn="ctr"/>
                      <a:r>
                        <a:rPr lang="fr-FR" sz="800" b="1" i="0" u="none" strike="noStrike" dirty="0" smtClean="0">
                          <a:solidFill>
                            <a:srgbClr val="000000"/>
                          </a:solidFill>
                          <a:latin typeface="Calibri"/>
                        </a:rPr>
                        <a:t>2</a:t>
                      </a:r>
                      <a:r>
                        <a:rPr lang="fr-FR" sz="800" b="1" i="0" u="none" strike="noStrike" baseline="30000" dirty="0" smtClean="0">
                          <a:solidFill>
                            <a:srgbClr val="000000"/>
                          </a:solidFill>
                          <a:latin typeface="Calibri"/>
                        </a:rPr>
                        <a:t>ème</a:t>
                      </a:r>
                      <a:r>
                        <a:rPr lang="fr-FR" sz="800" b="1" i="0" u="none" strike="noStrike" baseline="0" dirty="0" smtClean="0">
                          <a:solidFill>
                            <a:srgbClr val="000000"/>
                          </a:solidFill>
                          <a:latin typeface="Calibri"/>
                        </a:rPr>
                        <a:t> </a:t>
                      </a:r>
                      <a:r>
                        <a:rPr lang="fr-FR" sz="800" b="1" i="0" u="none" strike="noStrike" dirty="0" smtClean="0">
                          <a:solidFill>
                            <a:srgbClr val="000000"/>
                          </a:solidFill>
                          <a:latin typeface="Calibri"/>
                        </a:rPr>
                        <a:t> année</a:t>
                      </a:r>
                    </a:p>
                    <a:p>
                      <a:pPr algn="ctr" fontAlgn="ctr"/>
                      <a:r>
                        <a:rPr lang="fr-FR" sz="800" b="1" i="0" u="none" strike="noStrike" dirty="0" smtClean="0">
                          <a:solidFill>
                            <a:srgbClr val="000000"/>
                          </a:solidFill>
                          <a:latin typeface="Calibri"/>
                        </a:rPr>
                        <a:t>BTS MMCM</a:t>
                      </a:r>
                    </a:p>
                    <a:p>
                      <a:pPr algn="ctr" fontAlgn="ctr"/>
                      <a:endParaRPr lang="fr-FR" sz="8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fontAlgn="ctr"/>
                      <a:r>
                        <a:rPr lang="fr-FR" sz="700" b="1" i="0" u="none" strike="noStrike" dirty="0">
                          <a:solidFill>
                            <a:srgbClr val="000000"/>
                          </a:solidFill>
                          <a:latin typeface="Calibri"/>
                        </a:rPr>
                        <a:t> </a:t>
                      </a:r>
                    </a:p>
                  </a:txBody>
                  <a:tcPr marL="6991" marR="6991" marT="6991"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l" fontAlgn="b"/>
                      <a:endParaRPr lang="fr-FR" sz="1100" b="1" i="0" u="none" strike="noStrike" dirty="0">
                        <a:solidFill>
                          <a:srgbClr val="000000"/>
                        </a:solidFill>
                        <a:latin typeface="Calibri"/>
                      </a:endParaRPr>
                    </a:p>
                  </a:txBody>
                  <a:tcPr marL="6991" marR="6991" marT="699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fr-FR"/>
                    </a:p>
                  </a:txBody>
                  <a:tcPr/>
                </a:tc>
                <a:tc hMerge="1" vMerge="1">
                  <a:txBody>
                    <a:bodyPr/>
                    <a:lstStyle/>
                    <a:p>
                      <a:endParaRPr lang="fr-FR"/>
                    </a:p>
                  </a:txBody>
                  <a:tcPr/>
                </a:tc>
                <a:tc gridSpan="6">
                  <a:txBody>
                    <a:bodyPr/>
                    <a:lstStyle/>
                    <a:p>
                      <a:pPr algn="ctr" fontAlgn="ctr"/>
                      <a:endParaRPr lang="fr-FR" sz="1100" b="1" i="0" u="none" strike="noStrike" dirty="0">
                        <a:solidFill>
                          <a:schemeClr val="bg1"/>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2" vMerge="1">
                  <a:txBody>
                    <a:bodyPr/>
                    <a:lstStyle/>
                    <a:p>
                      <a:endParaRPr lang="fr-FR"/>
                    </a:p>
                  </a:txBody>
                  <a:tcPr/>
                </a:tc>
                <a:tc hMerge="1" vMerge="1">
                  <a:txBody>
                    <a:bodyPr/>
                    <a:lstStyle/>
                    <a:p>
                      <a:endParaRPr lang="fr-FR"/>
                    </a:p>
                  </a:txBody>
                  <a:tcPr/>
                </a:tc>
                <a:tc gridSpan="6">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pPr algn="l" fontAlgn="b"/>
                      <a:endParaRPr lang="fr-FR" sz="1100" b="1" i="0" u="none" strike="noStrike" dirty="0">
                        <a:solidFill>
                          <a:srgbClr val="000000"/>
                        </a:solidFill>
                        <a:latin typeface="Calibri"/>
                      </a:endParaRPr>
                    </a:p>
                  </a:txBody>
                  <a:tcPr marL="6991" marR="6991" marT="69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fr-FR" sz="1100" b="1" i="0" u="none" strike="noStrike" dirty="0">
                        <a:solidFill>
                          <a:schemeClr val="bg1"/>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B"/>
                    </a:solidFill>
                  </a:tcPr>
                </a:tc>
                <a:tc hMerge="1">
                  <a:txBody>
                    <a:bodyPr/>
                    <a:lstStyle/>
                    <a:p>
                      <a:endParaRPr lang="fr-FR"/>
                    </a:p>
                  </a:txBody>
                  <a:tcPr/>
                </a:tc>
                <a:tc gridSpan="2" vMerge="1">
                  <a:txBody>
                    <a:bodyPr/>
                    <a:lstStyle/>
                    <a:p>
                      <a:endParaRPr lang="fr-FR"/>
                    </a:p>
                  </a:txBody>
                  <a:tcPr/>
                </a:tc>
                <a:tc hMerge="1" vMerge="1">
                  <a:txBody>
                    <a:bodyPr/>
                    <a:lstStyle/>
                    <a:p>
                      <a:endParaRPr lang="fr-FR"/>
                    </a:p>
                  </a:txBody>
                  <a:tcPr/>
                </a:tc>
                <a:tc gridSpan="6">
                  <a:txBody>
                    <a:bodyPr/>
                    <a:lstStyle/>
                    <a:p>
                      <a:pPr algn="ctr" fontAlgn="b"/>
                      <a:r>
                        <a:rPr lang="fr-FR" sz="800" b="1" i="0" u="none" strike="noStrike" dirty="0">
                          <a:solidFill>
                            <a:schemeClr val="bg1"/>
                          </a:solidFill>
                          <a:latin typeface="Calibri"/>
                        </a:rPr>
                        <a:t> </a:t>
                      </a:r>
                    </a:p>
                    <a:p>
                      <a:pPr algn="ctr" fontAlgn="b"/>
                      <a:r>
                        <a:rPr lang="fr-FR" sz="800" b="1" i="0" u="none" strike="noStrike" dirty="0">
                          <a:solidFill>
                            <a:schemeClr val="bg1"/>
                          </a:solidFill>
                          <a:latin typeface="Calibri"/>
                        </a:rPr>
                        <a:t> </a:t>
                      </a: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gridSpan="2" vMerge="1">
                  <a:txBody>
                    <a:bodyPr/>
                    <a:lstStyle/>
                    <a:p>
                      <a:endParaRPr lang="fr-FR"/>
                    </a:p>
                  </a:txBody>
                  <a:tcPr/>
                </a:tc>
                <a:tc hMerge="1" vMerge="1">
                  <a:txBody>
                    <a:bodyPr/>
                    <a:lstStyle/>
                    <a:p>
                      <a:endParaRPr lang="fr-FR"/>
                    </a:p>
                  </a:txBody>
                  <a:tcPr/>
                </a:tc>
                <a:tc gridSpan="10">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grpSp>
        <p:nvGrpSpPr>
          <p:cNvPr id="25" name="Groupe 24"/>
          <p:cNvGrpSpPr/>
          <p:nvPr/>
        </p:nvGrpSpPr>
        <p:grpSpPr>
          <a:xfrm>
            <a:off x="6365314" y="679068"/>
            <a:ext cx="1551674" cy="1336755"/>
            <a:chOff x="6365314" y="583532"/>
            <a:chExt cx="1551674" cy="1336755"/>
          </a:xfrm>
        </p:grpSpPr>
        <p:pic>
          <p:nvPicPr>
            <p:cNvPr id="30" name="Picture 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365314" y="958820"/>
              <a:ext cx="1551674" cy="961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6404653" y="583532"/>
              <a:ext cx="1510132" cy="461665"/>
            </a:xfrm>
            <a:prstGeom prst="rect">
              <a:avLst/>
            </a:prstGeom>
          </p:spPr>
          <p:txBody>
            <a:bodyPr wrap="square">
              <a:spAutoFit/>
            </a:bodyPr>
            <a:lstStyle/>
            <a:p>
              <a:pPr algn="ctr"/>
              <a:r>
                <a:rPr lang="fr-FR" sz="1200" b="1" dirty="0"/>
                <a:t>C</a:t>
              </a:r>
              <a:r>
                <a:rPr lang="fr-FR" sz="1200" b="1" dirty="0" smtClean="0"/>
                <a:t>oncept de séquence</a:t>
              </a:r>
              <a:endParaRPr lang="fr-FR" sz="1200" dirty="0"/>
            </a:p>
          </p:txBody>
        </p:sp>
      </p:grpSp>
      <p:grpSp>
        <p:nvGrpSpPr>
          <p:cNvPr id="32" name="Groupe 31"/>
          <p:cNvGrpSpPr/>
          <p:nvPr/>
        </p:nvGrpSpPr>
        <p:grpSpPr>
          <a:xfrm>
            <a:off x="1417294" y="679068"/>
            <a:ext cx="1868967" cy="1065686"/>
            <a:chOff x="1417294" y="583532"/>
            <a:chExt cx="1868967" cy="1065686"/>
          </a:xfrm>
        </p:grpSpPr>
        <p:pic>
          <p:nvPicPr>
            <p:cNvPr id="38" name="Picture 3"/>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417294" y="1201004"/>
              <a:ext cx="1868967" cy="448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Rectangle 38"/>
            <p:cNvSpPr/>
            <p:nvPr/>
          </p:nvSpPr>
          <p:spPr>
            <a:xfrm>
              <a:off x="1596711" y="583532"/>
              <a:ext cx="1510132" cy="461665"/>
            </a:xfrm>
            <a:prstGeom prst="rect">
              <a:avLst/>
            </a:prstGeom>
          </p:spPr>
          <p:txBody>
            <a:bodyPr wrap="square">
              <a:spAutoFit/>
            </a:bodyPr>
            <a:lstStyle/>
            <a:p>
              <a:pPr algn="ctr"/>
              <a:r>
                <a:rPr lang="fr-FR" sz="1200" b="1" dirty="0" smtClean="0"/>
                <a:t>L’organisation pédagogique</a:t>
              </a:r>
              <a:endParaRPr lang="fr-FR" sz="1200" dirty="0"/>
            </a:p>
          </p:txBody>
        </p:sp>
      </p:grpSp>
      <p:pic>
        <p:nvPicPr>
          <p:cNvPr id="40" name="Picture 2"/>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8301772" y="4853313"/>
            <a:ext cx="758054" cy="1033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283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à coins arrondis 31"/>
          <p:cNvSpPr/>
          <p:nvPr/>
        </p:nvSpPr>
        <p:spPr>
          <a:xfrm>
            <a:off x="2171264" y="3181689"/>
            <a:ext cx="4500099" cy="2836936"/>
          </a:xfrm>
          <a:prstGeom prst="roundRect">
            <a:avLst>
              <a:gd name="adj" fmla="val 7993"/>
            </a:avLst>
          </a:prstGeom>
          <a:solidFill>
            <a:srgbClr val="064E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b="1" dirty="0" smtClean="0"/>
              <a:t> </a:t>
            </a:r>
            <a:endParaRPr lang="fr-FR" b="1" dirty="0"/>
          </a:p>
        </p:txBody>
      </p:sp>
      <p:sp>
        <p:nvSpPr>
          <p:cNvPr id="34" name="Arrondir un rectangle à un seul coin 33"/>
          <p:cNvSpPr/>
          <p:nvPr/>
        </p:nvSpPr>
        <p:spPr>
          <a:xfrm>
            <a:off x="425669" y="1382567"/>
            <a:ext cx="3029070" cy="1931965"/>
          </a:xfrm>
          <a:prstGeom prst="round1Rect">
            <a:avLst>
              <a:gd name="adj" fmla="val 4598"/>
            </a:avLst>
          </a:prstGeom>
          <a:solidFill>
            <a:srgbClr val="FD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35" name="Pentagone 34"/>
          <p:cNvSpPr/>
          <p:nvPr/>
        </p:nvSpPr>
        <p:spPr>
          <a:xfrm>
            <a:off x="425669" y="1830857"/>
            <a:ext cx="7854284" cy="2027225"/>
          </a:xfrm>
          <a:prstGeom prst="homePlate">
            <a:avLst/>
          </a:prstGeom>
          <a:solidFill>
            <a:srgbClr val="FD80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b="1">
              <a:solidFill>
                <a:schemeClr val="tx1"/>
              </a:solidFill>
            </a:endParaRPr>
          </a:p>
        </p:txBody>
      </p:sp>
      <p:sp>
        <p:nvSpPr>
          <p:cNvPr id="36" name="Arrondir un rectangle avec un coin du même côté 35"/>
          <p:cNvSpPr/>
          <p:nvPr/>
        </p:nvSpPr>
        <p:spPr>
          <a:xfrm>
            <a:off x="425668" y="914598"/>
            <a:ext cx="1498363" cy="527344"/>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fr-FR" sz="1400" b="1" dirty="0" smtClean="0"/>
              <a:t>Compétences</a:t>
            </a:r>
            <a:endParaRPr lang="fr-FR" b="1" dirty="0"/>
          </a:p>
        </p:txBody>
      </p:sp>
      <p:pic>
        <p:nvPicPr>
          <p:cNvPr id="37" name="Picture 6" descr="C:\Users\user\Documents\My Dropbox\07- Lycée\STI2D\dossier.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95114" y="4755775"/>
            <a:ext cx="1124267" cy="796359"/>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2383576" y="5021722"/>
            <a:ext cx="893899" cy="338554"/>
          </a:xfrm>
          <a:prstGeom prst="rect">
            <a:avLst/>
          </a:prstGeom>
        </p:spPr>
        <p:txBody>
          <a:bodyPr wrap="none">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b="1" dirty="0" smtClean="0">
                <a:solidFill>
                  <a:schemeClr val="bg1"/>
                </a:solidFill>
              </a:rPr>
              <a:t>Dossiers</a:t>
            </a:r>
            <a:endParaRPr lang="fr-FR" sz="1600" b="1" dirty="0">
              <a:solidFill>
                <a:schemeClr val="bg1"/>
              </a:solidFill>
            </a:endParaRPr>
          </a:p>
        </p:txBody>
      </p:sp>
      <p:sp>
        <p:nvSpPr>
          <p:cNvPr id="40" name="Flèche droite 39"/>
          <p:cNvSpPr/>
          <p:nvPr/>
        </p:nvSpPr>
        <p:spPr>
          <a:xfrm>
            <a:off x="5234185" y="2654080"/>
            <a:ext cx="704047" cy="657389"/>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41" name="Ellipse 40"/>
          <p:cNvSpPr/>
          <p:nvPr/>
        </p:nvSpPr>
        <p:spPr>
          <a:xfrm>
            <a:off x="7525173" y="2194872"/>
            <a:ext cx="1352170" cy="1413198"/>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000" b="1" dirty="0" smtClean="0"/>
              <a:t>Évaluation</a:t>
            </a:r>
            <a:br>
              <a:rPr lang="fr-FR" sz="1000" b="1" dirty="0" smtClean="0"/>
            </a:br>
            <a:r>
              <a:rPr lang="fr-FR" sz="1000" b="1" dirty="0" smtClean="0"/>
              <a:t>des </a:t>
            </a:r>
            <a:r>
              <a:rPr lang="fr-FR" sz="1000" b="1" dirty="0"/>
              <a:t> </a:t>
            </a:r>
            <a:r>
              <a:rPr lang="fr-FR" sz="1000" b="1" dirty="0" smtClean="0"/>
              <a:t>compétences</a:t>
            </a:r>
            <a:endParaRPr lang="fr-FR" sz="1000" b="1" dirty="0"/>
          </a:p>
        </p:txBody>
      </p:sp>
      <p:sp>
        <p:nvSpPr>
          <p:cNvPr id="42" name="Flèche droite 41"/>
          <p:cNvSpPr/>
          <p:nvPr/>
        </p:nvSpPr>
        <p:spPr>
          <a:xfrm>
            <a:off x="7131873" y="2643589"/>
            <a:ext cx="547217" cy="657389"/>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43" name="Ellipse 42"/>
          <p:cNvSpPr/>
          <p:nvPr/>
        </p:nvSpPr>
        <p:spPr>
          <a:xfrm>
            <a:off x="7525173" y="2085659"/>
            <a:ext cx="468567" cy="489715"/>
          </a:xfrm>
          <a:prstGeom prst="ellipse">
            <a:avLst/>
          </a:prstGeom>
          <a:blipFill dpi="0" rotWithShape="1">
            <a:blip r:embed="rId4" cstate="print"/>
            <a:srcRect/>
            <a:stretch>
              <a:fillRect/>
            </a:stretch>
          </a:blipFill>
          <a:ln w="0">
            <a:solidFill>
              <a:schemeClr val="tx1">
                <a:alpha val="44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b="1" dirty="0">
              <a:solidFill>
                <a:srgbClr val="002060"/>
              </a:solidFill>
              <a:latin typeface="Aldo" pitchFamily="2" charset="0"/>
            </a:endParaRPr>
          </a:p>
        </p:txBody>
      </p:sp>
      <p:sp>
        <p:nvSpPr>
          <p:cNvPr id="44" name="Ellipse 43"/>
          <p:cNvSpPr/>
          <p:nvPr/>
        </p:nvSpPr>
        <p:spPr>
          <a:xfrm>
            <a:off x="3769955" y="2291518"/>
            <a:ext cx="1432111" cy="1434576"/>
          </a:xfrm>
          <a:prstGeom prst="ellipse">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200" b="1" dirty="0"/>
          </a:p>
        </p:txBody>
      </p:sp>
      <p:graphicFrame>
        <p:nvGraphicFramePr>
          <p:cNvPr id="45" name="Diagramme 29"/>
          <p:cNvGraphicFramePr/>
          <p:nvPr>
            <p:extLst/>
          </p:nvPr>
        </p:nvGraphicFramePr>
        <p:xfrm>
          <a:off x="3810658" y="2615584"/>
          <a:ext cx="1460421" cy="10175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6" name="ZoneTexte 50"/>
          <p:cNvSpPr txBox="1"/>
          <p:nvPr/>
        </p:nvSpPr>
        <p:spPr>
          <a:xfrm>
            <a:off x="3965739" y="1814934"/>
            <a:ext cx="2766198" cy="336115"/>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b="1" dirty="0" smtClean="0"/>
              <a:t>Activités pédagogiques</a:t>
            </a:r>
            <a:endParaRPr lang="fr-FR" sz="1600" b="1" dirty="0"/>
          </a:p>
        </p:txBody>
      </p:sp>
      <p:sp>
        <p:nvSpPr>
          <p:cNvPr id="47" name="Flèche droite 46"/>
          <p:cNvSpPr/>
          <p:nvPr/>
        </p:nvSpPr>
        <p:spPr>
          <a:xfrm rot="16200000">
            <a:off x="4222427" y="3635673"/>
            <a:ext cx="650082" cy="552608"/>
          </a:xfrm>
          <a:prstGeom prst="rightArrow">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49" name="Ellipse 48"/>
          <p:cNvSpPr/>
          <p:nvPr/>
        </p:nvSpPr>
        <p:spPr>
          <a:xfrm>
            <a:off x="4160750" y="2192393"/>
            <a:ext cx="468567" cy="489715"/>
          </a:xfrm>
          <a:prstGeom prst="ellipse">
            <a:avLst/>
          </a:prstGeom>
          <a:blipFill dpi="0" rotWithShape="1">
            <a:blip r:embed="rId10" cstate="print"/>
            <a:srcRect/>
            <a:stretch>
              <a:fillRect/>
            </a:stretch>
          </a:blipFill>
          <a:ln w="0">
            <a:solidFill>
              <a:schemeClr val="tx1">
                <a:alpha val="44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b="1" dirty="0">
              <a:solidFill>
                <a:srgbClr val="002060"/>
              </a:solidFill>
              <a:latin typeface="Aldo" pitchFamily="2" charset="0"/>
            </a:endParaRPr>
          </a:p>
        </p:txBody>
      </p:sp>
      <p:sp>
        <p:nvSpPr>
          <p:cNvPr id="50" name="Flèche droite 49"/>
          <p:cNvSpPr/>
          <p:nvPr/>
        </p:nvSpPr>
        <p:spPr>
          <a:xfrm>
            <a:off x="2988867" y="2661254"/>
            <a:ext cx="861029" cy="657389"/>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51" name="Virage 50"/>
          <p:cNvSpPr/>
          <p:nvPr/>
        </p:nvSpPr>
        <p:spPr>
          <a:xfrm rot="5400000">
            <a:off x="5304022" y="-950143"/>
            <a:ext cx="1222562" cy="5135003"/>
          </a:xfrm>
          <a:prstGeom prst="ben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b="1">
              <a:solidFill>
                <a:schemeClr val="tx1"/>
              </a:solidFill>
            </a:endParaRPr>
          </a:p>
        </p:txBody>
      </p:sp>
      <p:sp>
        <p:nvSpPr>
          <p:cNvPr id="52" name="Virage 51"/>
          <p:cNvSpPr/>
          <p:nvPr/>
        </p:nvSpPr>
        <p:spPr>
          <a:xfrm rot="16200000">
            <a:off x="5601520" y="2898724"/>
            <a:ext cx="323859" cy="1742551"/>
          </a:xfrm>
          <a:prstGeom prst="ben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b="1">
              <a:solidFill>
                <a:schemeClr val="tx1"/>
              </a:solidFill>
            </a:endParaRPr>
          </a:p>
        </p:txBody>
      </p:sp>
      <p:sp>
        <p:nvSpPr>
          <p:cNvPr id="53" name="Virage 52"/>
          <p:cNvSpPr/>
          <p:nvPr/>
        </p:nvSpPr>
        <p:spPr>
          <a:xfrm rot="5400000" flipH="1">
            <a:off x="7191722" y="2853043"/>
            <a:ext cx="323859" cy="1852602"/>
          </a:xfrm>
          <a:prstGeom prst="ben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b="1">
              <a:solidFill>
                <a:schemeClr val="tx1"/>
              </a:solidFill>
            </a:endParaRPr>
          </a:p>
        </p:txBody>
      </p:sp>
      <p:sp>
        <p:nvSpPr>
          <p:cNvPr id="54" name="ZoneTexte 50"/>
          <p:cNvSpPr txBox="1"/>
          <p:nvPr/>
        </p:nvSpPr>
        <p:spPr>
          <a:xfrm>
            <a:off x="3904374" y="1014240"/>
            <a:ext cx="3718150" cy="307777"/>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b="1" dirty="0" smtClean="0">
                <a:solidFill>
                  <a:schemeClr val="accent1">
                    <a:lumMod val="75000"/>
                  </a:schemeClr>
                </a:solidFill>
              </a:rPr>
              <a:t>Intentions pédagogiques, </a:t>
            </a:r>
            <a:r>
              <a:rPr lang="fr-FR" sz="1400" b="1" i="1" dirty="0" smtClean="0">
                <a:solidFill>
                  <a:schemeClr val="accent1">
                    <a:lumMod val="75000"/>
                  </a:schemeClr>
                </a:solidFill>
              </a:rPr>
              <a:t>a priori</a:t>
            </a:r>
            <a:endParaRPr lang="fr-FR" sz="1400" b="1" i="1" dirty="0">
              <a:solidFill>
                <a:schemeClr val="accent1">
                  <a:lumMod val="75000"/>
                </a:schemeClr>
              </a:solidFill>
            </a:endParaRPr>
          </a:p>
        </p:txBody>
      </p:sp>
      <p:sp>
        <p:nvSpPr>
          <p:cNvPr id="55" name="Arrondir un rectangle avec un coin du même côté 54"/>
          <p:cNvSpPr/>
          <p:nvPr/>
        </p:nvSpPr>
        <p:spPr>
          <a:xfrm>
            <a:off x="930167" y="1814934"/>
            <a:ext cx="1222682" cy="455333"/>
          </a:xfrm>
          <a:prstGeom prst="round2Same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fr-FR" sz="1600" b="1" dirty="0" smtClean="0">
                <a:solidFill>
                  <a:schemeClr val="tx1"/>
                </a:solidFill>
              </a:rPr>
              <a:t>Séquence</a:t>
            </a:r>
            <a:endParaRPr lang="fr-FR" sz="1600" b="1" dirty="0">
              <a:solidFill>
                <a:schemeClr val="tx1"/>
              </a:solidFill>
            </a:endParaRPr>
          </a:p>
        </p:txBody>
      </p:sp>
      <p:sp>
        <p:nvSpPr>
          <p:cNvPr id="56" name="ZoneTexte 50"/>
          <p:cNvSpPr txBox="1"/>
          <p:nvPr/>
        </p:nvSpPr>
        <p:spPr>
          <a:xfrm>
            <a:off x="5059308" y="3617415"/>
            <a:ext cx="3029116" cy="275004"/>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b="1" dirty="0" smtClean="0"/>
              <a:t>Réflexion pédagogique </a:t>
            </a:r>
            <a:endParaRPr lang="fr-FR" sz="1200" b="1" dirty="0"/>
          </a:p>
        </p:txBody>
      </p:sp>
      <p:sp>
        <p:nvSpPr>
          <p:cNvPr id="57" name="Rectangle 56"/>
          <p:cNvSpPr/>
          <p:nvPr/>
        </p:nvSpPr>
        <p:spPr>
          <a:xfrm>
            <a:off x="292472" y="3293984"/>
            <a:ext cx="1965957" cy="584775"/>
          </a:xfrm>
          <a:prstGeom prst="rect">
            <a:avLst/>
          </a:prstGeom>
        </p:spPr>
        <p:txBody>
          <a:bodyPr vert="horz" wrap="square">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b="1" dirty="0" smtClean="0"/>
              <a:t>Activités professionnelles</a:t>
            </a:r>
            <a:endParaRPr lang="fr-FR" sz="1600" b="1" dirty="0"/>
          </a:p>
        </p:txBody>
      </p:sp>
      <p:sp>
        <p:nvSpPr>
          <p:cNvPr id="58" name="Flèche droite 57"/>
          <p:cNvSpPr/>
          <p:nvPr/>
        </p:nvSpPr>
        <p:spPr>
          <a:xfrm rot="5400000">
            <a:off x="1935253" y="1516357"/>
            <a:ext cx="806425" cy="629001"/>
          </a:xfrm>
          <a:prstGeom prst="rightArrow">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b="1">
              <a:solidFill>
                <a:schemeClr val="tx1"/>
              </a:solidFill>
            </a:endParaRPr>
          </a:p>
        </p:txBody>
      </p:sp>
      <p:sp>
        <p:nvSpPr>
          <p:cNvPr id="33" name="Arrondir un rectangle avec un coin du même côté 32"/>
          <p:cNvSpPr/>
          <p:nvPr/>
        </p:nvSpPr>
        <p:spPr>
          <a:xfrm>
            <a:off x="1805083" y="914598"/>
            <a:ext cx="1638558" cy="535400"/>
          </a:xfrm>
          <a:prstGeom prst="round2SameRect">
            <a:avLst/>
          </a:prstGeom>
          <a:solidFill>
            <a:srgbClr val="064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400" b="1" dirty="0" smtClean="0"/>
              <a:t>Savoirs associés</a:t>
            </a:r>
            <a:endParaRPr lang="fr-FR" sz="1400" b="1" dirty="0"/>
          </a:p>
        </p:txBody>
      </p:sp>
      <p:sp>
        <p:nvSpPr>
          <p:cNvPr id="39" name="Ellipse 38"/>
          <p:cNvSpPr/>
          <p:nvPr/>
        </p:nvSpPr>
        <p:spPr>
          <a:xfrm>
            <a:off x="5893671" y="2276177"/>
            <a:ext cx="1352170" cy="1413198"/>
          </a:xfrm>
          <a:prstGeom prst="ellipse">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000" b="1" dirty="0"/>
              <a:t>Structuration des </a:t>
            </a:r>
            <a:r>
              <a:rPr lang="fr-FR" sz="1000" b="1" dirty="0" smtClean="0"/>
              <a:t>apprentissages</a:t>
            </a:r>
            <a:endParaRPr lang="fr-FR" sz="1000" b="1" dirty="0"/>
          </a:p>
        </p:txBody>
      </p:sp>
      <p:sp>
        <p:nvSpPr>
          <p:cNvPr id="6" name="Rectangle 5"/>
          <p:cNvSpPr/>
          <p:nvPr/>
        </p:nvSpPr>
        <p:spPr>
          <a:xfrm>
            <a:off x="3542213" y="4352969"/>
            <a:ext cx="1851697" cy="584775"/>
          </a:xfrm>
          <a:prstGeom prst="rect">
            <a:avLst/>
          </a:prstGeom>
        </p:spPr>
        <p:txBody>
          <a:bodyPr wrap="square">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b="1" dirty="0" smtClean="0">
                <a:solidFill>
                  <a:schemeClr val="bg1"/>
                </a:solidFill>
              </a:rPr>
              <a:t>Logiciels  professionnels</a:t>
            </a:r>
            <a:endParaRPr lang="fr-FR" sz="1600" b="1" dirty="0">
              <a:solidFill>
                <a:schemeClr val="bg1"/>
              </a:solidFill>
            </a:endParaRPr>
          </a:p>
        </p:txBody>
      </p:sp>
      <p:sp>
        <p:nvSpPr>
          <p:cNvPr id="7" name="Rectangle 6"/>
          <p:cNvSpPr/>
          <p:nvPr/>
        </p:nvSpPr>
        <p:spPr>
          <a:xfrm>
            <a:off x="5174443" y="3992342"/>
            <a:ext cx="1395313" cy="584775"/>
          </a:xfrm>
          <a:prstGeom prst="rect">
            <a:avLst/>
          </a:prstGeom>
        </p:spPr>
        <p:txBody>
          <a:bodyPr wrap="square">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b="1" dirty="0" smtClean="0">
                <a:solidFill>
                  <a:schemeClr val="bg1"/>
                </a:solidFill>
              </a:rPr>
              <a:t>Concours, projets </a:t>
            </a:r>
            <a:endParaRPr lang="fr-FR" sz="1600" b="1" dirty="0">
              <a:solidFill>
                <a:schemeClr val="bg1"/>
              </a:solidFill>
            </a:endParaRPr>
          </a:p>
        </p:txBody>
      </p:sp>
      <p:sp>
        <p:nvSpPr>
          <p:cNvPr id="8" name="Rectangle 7"/>
          <p:cNvSpPr/>
          <p:nvPr/>
        </p:nvSpPr>
        <p:spPr>
          <a:xfrm>
            <a:off x="5538123" y="5047201"/>
            <a:ext cx="1264130" cy="307777"/>
          </a:xfrm>
          <a:prstGeom prst="rect">
            <a:avLst/>
          </a:prstGeom>
        </p:spPr>
        <p:txBody>
          <a:bodyPr wrap="square">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sz="1400" b="1" dirty="0">
              <a:solidFill>
                <a:schemeClr val="bg1"/>
              </a:solidFill>
            </a:endParaRPr>
          </a:p>
        </p:txBody>
      </p:sp>
      <p:sp>
        <p:nvSpPr>
          <p:cNvPr id="9" name="Rectangle 8"/>
          <p:cNvSpPr/>
          <p:nvPr/>
        </p:nvSpPr>
        <p:spPr>
          <a:xfrm>
            <a:off x="3964579" y="5651538"/>
            <a:ext cx="1269606" cy="369332"/>
          </a:xfrm>
          <a:prstGeom prst="rect">
            <a:avLst/>
          </a:prstGeom>
          <a:solidFill>
            <a:srgbClr val="064E91"/>
          </a:solidFill>
        </p:spPr>
        <p:txBody>
          <a:bodyPr vert="horz" wrap="square">
            <a:spAutoFit/>
          </a:bodyPr>
          <a:lstStyle/>
          <a:p>
            <a:r>
              <a:rPr lang="fr-FR" dirty="0" smtClean="0">
                <a:solidFill>
                  <a:schemeClr val="bg1"/>
                </a:solidFill>
              </a:rPr>
              <a:t>Supports</a:t>
            </a:r>
            <a:endParaRPr lang="fr-FR" dirty="0">
              <a:solidFill>
                <a:schemeClr val="bg1"/>
              </a:solidFill>
            </a:endParaRPr>
          </a:p>
        </p:txBody>
      </p:sp>
      <p:grpSp>
        <p:nvGrpSpPr>
          <p:cNvPr id="10" name="Groupe 92"/>
          <p:cNvGrpSpPr/>
          <p:nvPr/>
        </p:nvGrpSpPr>
        <p:grpSpPr>
          <a:xfrm>
            <a:off x="1047064" y="2083310"/>
            <a:ext cx="2477675" cy="1795386"/>
            <a:chOff x="636278" y="2675853"/>
            <a:chExt cx="2608288" cy="1808413"/>
          </a:xfrm>
        </p:grpSpPr>
        <p:grpSp>
          <p:nvGrpSpPr>
            <p:cNvPr id="13" name="Groupe 34"/>
            <p:cNvGrpSpPr/>
            <p:nvPr/>
          </p:nvGrpSpPr>
          <p:grpSpPr>
            <a:xfrm>
              <a:off x="1259632" y="2872284"/>
              <a:ext cx="1420813" cy="1420812"/>
              <a:chOff x="3689350" y="1017588"/>
              <a:chExt cx="1420813" cy="1420812"/>
            </a:xfrm>
          </p:grpSpPr>
          <p:sp>
            <p:nvSpPr>
              <p:cNvPr id="27" name="Oval 2"/>
              <p:cNvSpPr>
                <a:spLocks noChangeArrowheads="1"/>
              </p:cNvSpPr>
              <p:nvPr/>
            </p:nvSpPr>
            <p:spPr bwMode="auto">
              <a:xfrm>
                <a:off x="3689350" y="1017588"/>
                <a:ext cx="1420813" cy="1420812"/>
              </a:xfrm>
              <a:prstGeom prst="ellipse">
                <a:avLst/>
              </a:prstGeom>
              <a:solidFill>
                <a:srgbClr val="FDE9D9"/>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 name="Oval 3"/>
              <p:cNvSpPr>
                <a:spLocks noChangeArrowheads="1"/>
              </p:cNvSpPr>
              <p:nvPr/>
            </p:nvSpPr>
            <p:spPr bwMode="auto">
              <a:xfrm>
                <a:off x="3770313" y="1098550"/>
                <a:ext cx="1258887" cy="1260475"/>
              </a:xfrm>
              <a:prstGeom prst="ellipse">
                <a:avLst/>
              </a:prstGeom>
              <a:solidFill>
                <a:srgbClr val="FBD4B4"/>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 name="Oval 4"/>
              <p:cNvSpPr>
                <a:spLocks noChangeArrowheads="1"/>
              </p:cNvSpPr>
              <p:nvPr/>
            </p:nvSpPr>
            <p:spPr bwMode="auto">
              <a:xfrm>
                <a:off x="3863975" y="1192213"/>
                <a:ext cx="1079500" cy="1079500"/>
              </a:xfrm>
              <a:prstGeom prst="ellipse">
                <a:avLst/>
              </a:prstGeom>
              <a:solidFill>
                <a:srgbClr val="FABF8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 name="Oval 5"/>
              <p:cNvSpPr>
                <a:spLocks noChangeArrowheads="1"/>
              </p:cNvSpPr>
              <p:nvPr/>
            </p:nvSpPr>
            <p:spPr bwMode="auto">
              <a:xfrm>
                <a:off x="3995738" y="1322388"/>
                <a:ext cx="827087" cy="827087"/>
              </a:xfrm>
              <a:prstGeom prst="ellipse">
                <a:avLst/>
              </a:prstGeom>
              <a:solidFill>
                <a:srgbClr val="E36C0A"/>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 name="Oval 6"/>
              <p:cNvSpPr>
                <a:spLocks noChangeArrowheads="1"/>
              </p:cNvSpPr>
              <p:nvPr/>
            </p:nvSpPr>
            <p:spPr bwMode="auto">
              <a:xfrm>
                <a:off x="4097338" y="1423988"/>
                <a:ext cx="630237" cy="630237"/>
              </a:xfrm>
              <a:prstGeom prst="ellipse">
                <a:avLst/>
              </a:prstGeom>
              <a:solidFill>
                <a:srgbClr val="974706"/>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4" name="ZoneTexte 13"/>
            <p:cNvSpPr txBox="1"/>
            <p:nvPr/>
          </p:nvSpPr>
          <p:spPr>
            <a:xfrm>
              <a:off x="2386072" y="2885572"/>
              <a:ext cx="784803" cy="279009"/>
            </a:xfrm>
            <a:prstGeom prst="rect">
              <a:avLst/>
            </a:prstGeom>
            <a:noFill/>
          </p:spPr>
          <p:txBody>
            <a:bodyPr wrap="square" rtlCol="0">
              <a:spAutoFit/>
            </a:bodyPr>
            <a:lstStyle/>
            <a:p>
              <a:r>
                <a:rPr lang="fr-FR" sz="1200" b="1" dirty="0" smtClean="0"/>
                <a:t>1.E.D.</a:t>
              </a:r>
              <a:endParaRPr lang="fr-FR" sz="1200" b="1" dirty="0"/>
            </a:p>
          </p:txBody>
        </p:sp>
        <p:cxnSp>
          <p:nvCxnSpPr>
            <p:cNvPr id="15" name="Connecteur droit avec flèche 14"/>
            <p:cNvCxnSpPr/>
            <p:nvPr/>
          </p:nvCxnSpPr>
          <p:spPr>
            <a:xfrm>
              <a:off x="1973136" y="3594887"/>
              <a:ext cx="0" cy="647172"/>
            </a:xfrm>
            <a:prstGeom prst="straightConnector1">
              <a:avLst/>
            </a:prstGeom>
            <a:ln w="19050">
              <a:solidFill>
                <a:schemeClr val="tx1"/>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16" name="Connecteur droit avec flèche 15"/>
            <p:cNvCxnSpPr/>
            <p:nvPr/>
          </p:nvCxnSpPr>
          <p:spPr>
            <a:xfrm rot="5400000" flipH="1" flipV="1">
              <a:off x="1966855" y="3097541"/>
              <a:ext cx="503268" cy="494679"/>
            </a:xfrm>
            <a:prstGeom prst="straightConnector1">
              <a:avLst/>
            </a:prstGeom>
            <a:ln w="19050">
              <a:solidFill>
                <a:schemeClr val="tx1"/>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17" name="Connecteur droit avec flèche 16"/>
            <p:cNvCxnSpPr/>
            <p:nvPr/>
          </p:nvCxnSpPr>
          <p:spPr>
            <a:xfrm>
              <a:off x="1971770" y="3590456"/>
              <a:ext cx="531776" cy="330601"/>
            </a:xfrm>
            <a:prstGeom prst="straightConnector1">
              <a:avLst/>
            </a:prstGeom>
            <a:ln w="19050">
              <a:tailEnd type="triangle" w="lg" len="lg"/>
            </a:ln>
          </p:spPr>
          <p:style>
            <a:lnRef idx="3">
              <a:schemeClr val="dk1"/>
            </a:lnRef>
            <a:fillRef idx="0">
              <a:schemeClr val="dk1"/>
            </a:fillRef>
            <a:effectRef idx="2">
              <a:schemeClr val="dk1"/>
            </a:effectRef>
            <a:fontRef idx="minor">
              <a:schemeClr val="tx1"/>
            </a:fontRef>
          </p:style>
        </p:cxnSp>
        <p:sp>
          <p:nvSpPr>
            <p:cNvPr id="18" name="Ellipse 17"/>
            <p:cNvSpPr/>
            <p:nvPr/>
          </p:nvSpPr>
          <p:spPr>
            <a:xfrm>
              <a:off x="1907704" y="3847368"/>
              <a:ext cx="144016" cy="1576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b="1" dirty="0">
                <a:solidFill>
                  <a:schemeClr val="bg1"/>
                </a:solidFill>
              </a:endParaRPr>
            </a:p>
          </p:txBody>
        </p:sp>
        <p:sp>
          <p:nvSpPr>
            <p:cNvPr id="19" name="Ellipse 18"/>
            <p:cNvSpPr/>
            <p:nvPr/>
          </p:nvSpPr>
          <p:spPr>
            <a:xfrm>
              <a:off x="2195736" y="3703352"/>
              <a:ext cx="144016" cy="1576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b="1" dirty="0">
                <a:solidFill>
                  <a:schemeClr val="bg1"/>
                </a:solidFill>
              </a:endParaRPr>
            </a:p>
          </p:txBody>
        </p:sp>
        <p:sp>
          <p:nvSpPr>
            <p:cNvPr id="20" name="Ellipse 19"/>
            <p:cNvSpPr/>
            <p:nvPr/>
          </p:nvSpPr>
          <p:spPr>
            <a:xfrm flipV="1">
              <a:off x="1559476" y="3523538"/>
              <a:ext cx="144016" cy="1576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b="1" dirty="0">
                <a:solidFill>
                  <a:schemeClr val="bg1"/>
                </a:solidFill>
              </a:endParaRPr>
            </a:p>
          </p:txBody>
        </p:sp>
        <p:pic>
          <p:nvPicPr>
            <p:cNvPr id="21" name="Picture 3" descr="C:\Users\user\Documents\My Dropbox\07- Lycée\STI2D\cible.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1329398" y="2675853"/>
              <a:ext cx="357978" cy="393107"/>
            </a:xfrm>
            <a:prstGeom prst="rect">
              <a:avLst/>
            </a:prstGeom>
            <a:noFill/>
            <a:extLst>
              <a:ext uri="{909E8E84-426E-40DD-AFC4-6F175D3DCCD1}">
                <a14:hiddenFill xmlns:a14="http://schemas.microsoft.com/office/drawing/2010/main">
                  <a:solidFill>
                    <a:srgbClr val="FFFFFF"/>
                  </a:solidFill>
                </a14:hiddenFill>
              </a:ext>
            </a:extLst>
          </p:spPr>
        </p:pic>
        <p:sp>
          <p:nvSpPr>
            <p:cNvPr id="22" name="Ellipse 21"/>
            <p:cNvSpPr/>
            <p:nvPr/>
          </p:nvSpPr>
          <p:spPr>
            <a:xfrm>
              <a:off x="2029910" y="3387689"/>
              <a:ext cx="144016" cy="1576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b="1" dirty="0">
                <a:solidFill>
                  <a:schemeClr val="bg1"/>
                </a:solidFill>
              </a:endParaRPr>
            </a:p>
          </p:txBody>
        </p:sp>
        <p:sp>
          <p:nvSpPr>
            <p:cNvPr id="23" name="ZoneTexte 22"/>
            <p:cNvSpPr txBox="1"/>
            <p:nvPr/>
          </p:nvSpPr>
          <p:spPr>
            <a:xfrm>
              <a:off x="2022516" y="4205257"/>
              <a:ext cx="696501" cy="279009"/>
            </a:xfrm>
            <a:prstGeom prst="rect">
              <a:avLst/>
            </a:prstGeom>
            <a:noFill/>
          </p:spPr>
          <p:txBody>
            <a:bodyPr wrap="square" rtlCol="0">
              <a:spAutoFit/>
            </a:bodyPr>
            <a:lstStyle/>
            <a:p>
              <a:r>
                <a:rPr lang="fr-FR" sz="1200" b="1" dirty="0" smtClean="0"/>
                <a:t>3.R.T.</a:t>
              </a:r>
              <a:endParaRPr lang="fr-FR" sz="1200" b="1" dirty="0"/>
            </a:p>
          </p:txBody>
        </p:sp>
        <p:sp>
          <p:nvSpPr>
            <p:cNvPr id="24" name="ZoneTexte 23"/>
            <p:cNvSpPr txBox="1"/>
            <p:nvPr/>
          </p:nvSpPr>
          <p:spPr>
            <a:xfrm>
              <a:off x="2462623" y="3819890"/>
              <a:ext cx="781943" cy="279009"/>
            </a:xfrm>
            <a:prstGeom prst="rect">
              <a:avLst/>
            </a:prstGeom>
            <a:noFill/>
          </p:spPr>
          <p:txBody>
            <a:bodyPr wrap="square" rtlCol="0">
              <a:spAutoFit/>
            </a:bodyPr>
            <a:lstStyle/>
            <a:p>
              <a:r>
                <a:rPr lang="fr-FR" sz="1200" b="1" dirty="0" smtClean="0"/>
                <a:t>  2.C.I.</a:t>
              </a:r>
              <a:endParaRPr lang="fr-FR" sz="1200" b="1" dirty="0"/>
            </a:p>
          </p:txBody>
        </p:sp>
        <p:cxnSp>
          <p:nvCxnSpPr>
            <p:cNvPr id="26" name="Connecteur droit avec flèche 25"/>
            <p:cNvCxnSpPr/>
            <p:nvPr/>
          </p:nvCxnSpPr>
          <p:spPr>
            <a:xfrm flipH="1" flipV="1">
              <a:off x="1256712" y="3583483"/>
              <a:ext cx="712138" cy="7765"/>
            </a:xfrm>
            <a:prstGeom prst="straightConnector1">
              <a:avLst/>
            </a:prstGeom>
            <a:ln w="19050">
              <a:tailEnd type="triangle" w="lg" len="lg"/>
            </a:ln>
          </p:spPr>
          <p:style>
            <a:lnRef idx="3">
              <a:schemeClr val="dk1"/>
            </a:lnRef>
            <a:fillRef idx="0">
              <a:schemeClr val="dk1"/>
            </a:fillRef>
            <a:effectRef idx="2">
              <a:schemeClr val="dk1"/>
            </a:effectRef>
            <a:fontRef idx="minor">
              <a:schemeClr val="tx1"/>
            </a:fontRef>
          </p:style>
        </p:cxnSp>
        <p:sp>
          <p:nvSpPr>
            <p:cNvPr id="25" name="ZoneTexte 24"/>
            <p:cNvSpPr txBox="1"/>
            <p:nvPr/>
          </p:nvSpPr>
          <p:spPr>
            <a:xfrm>
              <a:off x="636278" y="3449563"/>
              <a:ext cx="704318" cy="279009"/>
            </a:xfrm>
            <a:prstGeom prst="rect">
              <a:avLst/>
            </a:prstGeom>
            <a:noFill/>
          </p:spPr>
          <p:txBody>
            <a:bodyPr wrap="square" rtlCol="0">
              <a:spAutoFit/>
            </a:bodyPr>
            <a:lstStyle/>
            <a:p>
              <a:r>
                <a:rPr lang="fr-FR" sz="1200" b="1" dirty="0" smtClean="0"/>
                <a:t>4.F.S.</a:t>
              </a:r>
              <a:endParaRPr lang="fr-FR" sz="1200" b="1" dirty="0"/>
            </a:p>
          </p:txBody>
        </p:sp>
      </p:grpSp>
      <p:sp>
        <p:nvSpPr>
          <p:cNvPr id="11" name="Rectangle 10"/>
          <p:cNvSpPr/>
          <p:nvPr/>
        </p:nvSpPr>
        <p:spPr>
          <a:xfrm>
            <a:off x="3826032" y="4965885"/>
            <a:ext cx="1289353" cy="584775"/>
          </a:xfrm>
          <a:prstGeom prst="rect">
            <a:avLst/>
          </a:prstGeom>
        </p:spPr>
        <p:txBody>
          <a:bodyPr wrap="square">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b="1" dirty="0" smtClean="0">
                <a:solidFill>
                  <a:schemeClr val="bg1"/>
                </a:solidFill>
              </a:rPr>
              <a:t>Supports réels</a:t>
            </a:r>
            <a:endParaRPr lang="fr-FR" sz="1600" b="1" dirty="0">
              <a:solidFill>
                <a:schemeClr val="bg1"/>
              </a:solidFill>
            </a:endParaRPr>
          </a:p>
        </p:txBody>
      </p:sp>
      <p:sp>
        <p:nvSpPr>
          <p:cNvPr id="12" name="Rectangle 11"/>
          <p:cNvSpPr/>
          <p:nvPr/>
        </p:nvSpPr>
        <p:spPr>
          <a:xfrm>
            <a:off x="5205916" y="4882810"/>
            <a:ext cx="1289353" cy="830997"/>
          </a:xfrm>
          <a:prstGeom prst="rect">
            <a:avLst/>
          </a:prstGeom>
        </p:spPr>
        <p:txBody>
          <a:bodyPr wrap="square">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b="1" dirty="0" smtClean="0">
                <a:solidFill>
                  <a:schemeClr val="bg1"/>
                </a:solidFill>
              </a:rPr>
              <a:t>Supports didactisés,</a:t>
            </a:r>
          </a:p>
          <a:p>
            <a:pPr algn="ctr"/>
            <a:r>
              <a:rPr lang="fr-FR" sz="1600" b="1" dirty="0" smtClean="0">
                <a:solidFill>
                  <a:schemeClr val="bg1"/>
                </a:solidFill>
              </a:rPr>
              <a:t>maquettes</a:t>
            </a:r>
            <a:endParaRPr lang="fr-FR" sz="1600" b="1" dirty="0">
              <a:solidFill>
                <a:schemeClr val="bg1"/>
              </a:solidFill>
            </a:endParaRPr>
          </a:p>
        </p:txBody>
      </p:sp>
      <p:graphicFrame>
        <p:nvGraphicFramePr>
          <p:cNvPr id="60" name="Diagramme 59"/>
          <p:cNvGraphicFramePr/>
          <p:nvPr>
            <p:extLst/>
          </p:nvPr>
        </p:nvGraphicFramePr>
        <p:xfrm>
          <a:off x="5753923" y="2330046"/>
          <a:ext cx="1642032" cy="130225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59" name="Rectangle 58"/>
          <p:cNvSpPr/>
          <p:nvPr/>
        </p:nvSpPr>
        <p:spPr>
          <a:xfrm>
            <a:off x="2511030" y="3951610"/>
            <a:ext cx="801858" cy="338554"/>
          </a:xfrm>
          <a:prstGeom prst="rect">
            <a:avLst/>
          </a:prstGeom>
        </p:spPr>
        <p:txBody>
          <a:bodyPr wrap="square">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b="1" dirty="0" smtClean="0">
                <a:solidFill>
                  <a:schemeClr val="bg1"/>
                </a:solidFill>
              </a:rPr>
              <a:t>E.N.T.</a:t>
            </a:r>
            <a:endParaRPr lang="fr-FR" sz="1600" b="1" dirty="0">
              <a:solidFill>
                <a:schemeClr val="bg1"/>
              </a:solidFill>
            </a:endParaRPr>
          </a:p>
        </p:txBody>
      </p:sp>
      <p:sp>
        <p:nvSpPr>
          <p:cNvPr id="61" name="ZoneTexte 60"/>
          <p:cNvSpPr txBox="1"/>
          <p:nvPr/>
        </p:nvSpPr>
        <p:spPr>
          <a:xfrm>
            <a:off x="422111" y="167517"/>
            <a:ext cx="8234658" cy="523220"/>
          </a:xfrm>
          <a:prstGeom prst="rect">
            <a:avLst/>
          </a:prstGeom>
          <a:noFill/>
        </p:spPr>
        <p:txBody>
          <a:bodyPr wrap="square" rtlCol="0">
            <a:spAutoFit/>
          </a:bodyPr>
          <a:lstStyle/>
          <a:p>
            <a:pPr algn="ctr"/>
            <a:r>
              <a:rPr lang="fr-FR" sz="2800" b="1" dirty="0" smtClean="0">
                <a:solidFill>
                  <a:srgbClr val="336699"/>
                </a:solidFill>
                <a:latin typeface="Arial Narrow" panose="020B0606020202030204" pitchFamily="34" charset="0"/>
              </a:rPr>
              <a:t>Le concept de séquence à partager,</a:t>
            </a:r>
          </a:p>
        </p:txBody>
      </p:sp>
    </p:spTree>
    <p:extLst>
      <p:ext uri="{BB962C8B-B14F-4D97-AF65-F5344CB8AC3E}">
        <p14:creationId xmlns:p14="http://schemas.microsoft.com/office/powerpoint/2010/main" val="132368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5" grpId="0" animBg="1"/>
      <p:bldP spid="36" grpId="0" animBg="1"/>
      <p:bldP spid="38" grpId="0"/>
      <p:bldP spid="40" grpId="0" animBg="1"/>
      <p:bldP spid="41" grpId="0" animBg="1"/>
      <p:bldP spid="42" grpId="0" animBg="1"/>
      <p:bldP spid="43" grpId="0" animBg="1"/>
      <p:bldP spid="44" grpId="0" animBg="1"/>
      <p:bldGraphic spid="45" grpId="0">
        <p:bldAsOne/>
      </p:bldGraphic>
      <p:bldP spid="46" grpId="0"/>
      <p:bldP spid="47" grpId="0" animBg="1"/>
      <p:bldP spid="49" grpId="0" animBg="1"/>
      <p:bldP spid="50" grpId="0" animBg="1"/>
      <p:bldP spid="51" grpId="0" animBg="1"/>
      <p:bldP spid="52" grpId="0" animBg="1"/>
      <p:bldP spid="53" grpId="0" animBg="1"/>
      <p:bldP spid="54" grpId="0"/>
      <p:bldP spid="55" grpId="0" animBg="1"/>
      <p:bldP spid="56" grpId="0"/>
      <p:bldP spid="57" grpId="0"/>
      <p:bldP spid="58" grpId="0" animBg="1"/>
      <p:bldP spid="33" grpId="0" animBg="1"/>
      <p:bldP spid="39" grpId="0" animBg="1"/>
      <p:bldP spid="6" grpId="0"/>
      <p:bldP spid="7" grpId="0"/>
      <p:bldP spid="9" grpId="0" animBg="1"/>
      <p:bldP spid="11" grpId="0"/>
      <p:bldP spid="12" grpId="0"/>
      <p:bldGraphic spid="60" grpId="0">
        <p:bldAsOne/>
      </p:bldGraphic>
      <p:bldP spid="5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Rectangle 2"/>
          <p:cNvSpPr/>
          <p:nvPr/>
        </p:nvSpPr>
        <p:spPr>
          <a:xfrm>
            <a:off x="0" y="17701"/>
            <a:ext cx="9144000" cy="694265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280148849"/>
              </p:ext>
            </p:extLst>
          </p:nvPr>
        </p:nvGraphicFramePr>
        <p:xfrm>
          <a:off x="0" y="17701"/>
          <a:ext cx="9128151" cy="6942656"/>
        </p:xfrm>
        <a:graphic>
          <a:graphicData uri="http://schemas.openxmlformats.org/drawingml/2006/table">
            <a:tbl>
              <a:tblPr>
                <a:tableStyleId>{5C22544A-7EE6-4342-B048-85BDC9FD1C3A}</a:tableStyleId>
              </a:tblPr>
              <a:tblGrid>
                <a:gridCol w="1027766"/>
                <a:gridCol w="2552190"/>
                <a:gridCol w="5548195"/>
              </a:tblGrid>
              <a:tr h="455680">
                <a:tc gridSpan="3">
                  <a:txBody>
                    <a:bodyPr/>
                    <a:lstStyle/>
                    <a:p>
                      <a:pPr algn="ctr" fontAlgn="b"/>
                      <a:r>
                        <a:rPr lang="fr-FR" sz="2400" b="1" u="none" strike="noStrike" dirty="0" smtClean="0">
                          <a:solidFill>
                            <a:srgbClr val="336699"/>
                          </a:solidFill>
                          <a:effectLst>
                            <a:outerShdw blurRad="38100" dist="38100" dir="2700000" algn="tl">
                              <a:srgbClr val="000000">
                                <a:alpha val="43137"/>
                              </a:srgbClr>
                            </a:outerShdw>
                          </a:effectLst>
                        </a:rPr>
                        <a:t>…avec des principes directeurs… </a:t>
                      </a:r>
                      <a:endParaRPr lang="fr-FR" sz="2400" b="1" i="0" u="none" strike="noStrike" dirty="0">
                        <a:solidFill>
                          <a:srgbClr val="336699"/>
                        </a:solidFill>
                        <a:effectLst>
                          <a:outerShdw blurRad="38100" dist="38100" dir="2700000" algn="tl">
                            <a:srgbClr val="000000">
                              <a:alpha val="43137"/>
                            </a:srgbClr>
                          </a:outerShdw>
                        </a:effectLst>
                        <a:latin typeface="Arial"/>
                      </a:endParaRPr>
                    </a:p>
                  </a:txBody>
                  <a:tcPr marL="0" marR="0" marT="0" marB="0" anchor="b">
                    <a:lnB w="12700" cap="flat" cmpd="sng" algn="ctr">
                      <a:solidFill>
                        <a:schemeClr val="tx1"/>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r>
              <a:tr h="720775">
                <a:tc rowSpan="10">
                  <a:txBody>
                    <a:bodyPr/>
                    <a:lstStyle/>
                    <a:p>
                      <a:pPr algn="ctr" fontAlgn="ctr"/>
                      <a:r>
                        <a:rPr lang="fr-FR" sz="2400" u="none" strike="noStrike" dirty="0">
                          <a:solidFill>
                            <a:schemeClr val="bg1"/>
                          </a:solidFill>
                          <a:effectLst/>
                        </a:rPr>
                        <a:t>Stratégie </a:t>
                      </a:r>
                      <a:r>
                        <a:rPr lang="fr-FR" sz="2400" u="none" strike="noStrike" dirty="0" smtClean="0">
                          <a:solidFill>
                            <a:schemeClr val="bg1"/>
                          </a:solidFill>
                          <a:effectLst/>
                        </a:rPr>
                        <a:t>pédagogique</a:t>
                      </a:r>
                      <a:endParaRPr lang="fr-FR" sz="2400" b="1" i="0" u="none" strike="noStrike" dirty="0">
                        <a:solidFill>
                          <a:schemeClr val="bg1"/>
                        </a:solidFill>
                        <a:effectLst/>
                        <a:latin typeface="Arial"/>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fontAlgn="ctr"/>
                      <a:r>
                        <a:rPr lang="fr-FR" sz="1400" b="1" u="none" strike="noStrike" dirty="0">
                          <a:effectLst/>
                        </a:rPr>
                        <a:t>Contenus</a:t>
                      </a:r>
                      <a:endParaRPr lang="fr-FR" sz="1400" b="1" i="0" u="none" strike="noStrike" dirty="0">
                        <a:solidFill>
                          <a:srgbClr val="0070C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fr-FR" sz="1400" u="none" strike="noStrike" dirty="0">
                          <a:effectLst/>
                        </a:rPr>
                        <a:t>Chaque séquence vise l'acquisition (découverte ou approfondissement) de connaissances </a:t>
                      </a:r>
                      <a:r>
                        <a:rPr lang="fr-FR" sz="1400" u="none" strike="noStrike" dirty="0" smtClean="0">
                          <a:effectLst/>
                        </a:rPr>
                        <a:t> et de compétences précises </a:t>
                      </a:r>
                      <a:r>
                        <a:rPr lang="fr-FR" sz="1400" u="none" strike="noStrike" dirty="0">
                          <a:effectLst/>
                        </a:rPr>
                        <a:t>du </a:t>
                      </a:r>
                      <a:r>
                        <a:rPr lang="fr-FR" sz="1400" u="none" strike="noStrike" dirty="0" smtClean="0">
                          <a:effectLst/>
                        </a:rPr>
                        <a:t>référentiel</a:t>
                      </a:r>
                      <a:endParaRPr lang="fr-FR" sz="14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20775">
                <a:tc vMerge="1">
                  <a:txBody>
                    <a:bodyPr/>
                    <a:lstStyle/>
                    <a:p>
                      <a:endParaRPr lang="fr-FR"/>
                    </a:p>
                  </a:txBody>
                  <a:tcPr/>
                </a:tc>
                <a:tc>
                  <a:txBody>
                    <a:bodyPr/>
                    <a:lstStyle/>
                    <a:p>
                      <a:pPr algn="ctr" fontAlgn="ctr"/>
                      <a:r>
                        <a:rPr lang="fr-FR" sz="1400" b="1" u="none" strike="noStrike" dirty="0">
                          <a:effectLst/>
                        </a:rPr>
                        <a:t>Centres d'intérêt</a:t>
                      </a:r>
                      <a:endParaRPr lang="fr-FR" sz="1400" b="1" i="0" u="none" strike="noStrike" dirty="0">
                        <a:solidFill>
                          <a:srgbClr val="0070C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fr-FR" sz="1400" u="none" strike="noStrike" dirty="0">
                          <a:effectLst/>
                        </a:rPr>
                        <a:t>Chaque séquence permet d'aborder de 1 à 3 CI au maximum, de manière à focaliser les apprentissages sur un nombre limité d'items et à faciliter les synthèses</a:t>
                      </a:r>
                      <a:endParaRPr lang="fr-FR" sz="14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0517">
                <a:tc vMerge="1">
                  <a:txBody>
                    <a:bodyPr/>
                    <a:lstStyle/>
                    <a:p>
                      <a:endParaRPr lang="fr-FR"/>
                    </a:p>
                  </a:txBody>
                  <a:tcPr/>
                </a:tc>
                <a:tc>
                  <a:txBody>
                    <a:bodyPr/>
                    <a:lstStyle/>
                    <a:p>
                      <a:pPr algn="ctr" fontAlgn="ctr"/>
                      <a:r>
                        <a:rPr lang="fr-FR" sz="1400" b="1" u="none" strike="noStrike" dirty="0">
                          <a:effectLst/>
                        </a:rPr>
                        <a:t>Thématique</a:t>
                      </a:r>
                      <a:endParaRPr lang="fr-FR" sz="1400" b="1" i="0" u="none" strike="noStrike" dirty="0">
                        <a:solidFill>
                          <a:srgbClr val="0070C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fr-FR" sz="1400" u="none" strike="noStrike" dirty="0">
                          <a:effectLst/>
                        </a:rPr>
                        <a:t>Chaque séquence correspond à un thème </a:t>
                      </a:r>
                      <a:r>
                        <a:rPr lang="fr-FR" sz="1400" u="none" strike="noStrike" dirty="0" smtClean="0">
                          <a:effectLst/>
                        </a:rPr>
                        <a:t>(unique) </a:t>
                      </a:r>
                      <a:r>
                        <a:rPr lang="fr-FR" sz="1400" u="none" strike="noStrike" dirty="0">
                          <a:effectLst/>
                        </a:rPr>
                        <a:t>de travail, porteur de sens pour les élèves et intégrant les CI utilisés</a:t>
                      </a:r>
                      <a:endParaRPr lang="fr-FR" sz="14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0517">
                <a:tc vMerge="1">
                  <a:txBody>
                    <a:bodyPr/>
                    <a:lstStyle/>
                    <a:p>
                      <a:endParaRPr lang="fr-FR"/>
                    </a:p>
                  </a:txBody>
                  <a:tcPr/>
                </a:tc>
                <a:tc>
                  <a:txBody>
                    <a:bodyPr/>
                    <a:lstStyle/>
                    <a:p>
                      <a:pPr algn="ctr" fontAlgn="ctr"/>
                      <a:r>
                        <a:rPr lang="fr-FR" sz="1400" b="1" u="none" strike="noStrike" dirty="0">
                          <a:effectLst/>
                        </a:rPr>
                        <a:t>Durée</a:t>
                      </a:r>
                      <a:endParaRPr lang="fr-FR" sz="1400" b="1" i="0" u="none" strike="noStrike" dirty="0">
                        <a:solidFill>
                          <a:srgbClr val="0070C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fr-FR" sz="1400" u="none" strike="noStrike" dirty="0">
                          <a:effectLst/>
                        </a:rPr>
                        <a:t>Chaque séquence comprend de </a:t>
                      </a:r>
                      <a:r>
                        <a:rPr lang="fr-FR" sz="1400" u="none" strike="noStrike" dirty="0" smtClean="0">
                          <a:effectLst/>
                        </a:rPr>
                        <a:t>2 </a:t>
                      </a:r>
                      <a:r>
                        <a:rPr lang="fr-FR" sz="1400" u="none" strike="noStrike" dirty="0">
                          <a:effectLst/>
                        </a:rPr>
                        <a:t>à </a:t>
                      </a:r>
                      <a:r>
                        <a:rPr lang="fr-FR" sz="1400" u="none" strike="noStrike" dirty="0" smtClean="0">
                          <a:effectLst/>
                        </a:rPr>
                        <a:t>4 </a:t>
                      </a:r>
                      <a:r>
                        <a:rPr lang="fr-FR" sz="1400" u="none" strike="noStrike" dirty="0">
                          <a:effectLst/>
                        </a:rPr>
                        <a:t>semaines consécutives au maximum</a:t>
                      </a:r>
                      <a:endParaRPr lang="fr-FR" sz="14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20775">
                <a:tc vMerge="1">
                  <a:txBody>
                    <a:bodyPr/>
                    <a:lstStyle/>
                    <a:p>
                      <a:endParaRPr lang="fr-FR"/>
                    </a:p>
                  </a:txBody>
                  <a:tcPr/>
                </a:tc>
                <a:tc>
                  <a:txBody>
                    <a:bodyPr/>
                    <a:lstStyle/>
                    <a:p>
                      <a:pPr algn="ctr" fontAlgn="ctr"/>
                      <a:r>
                        <a:rPr lang="fr-FR" sz="1400" b="1" u="none" strike="noStrike" dirty="0">
                          <a:effectLst/>
                        </a:rPr>
                        <a:t>Durée séquences d'enseignement programmées</a:t>
                      </a:r>
                      <a:endParaRPr lang="fr-FR" sz="1400" b="1" i="0" u="none" strike="noStrike" dirty="0">
                        <a:solidFill>
                          <a:srgbClr val="0070C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fr-FR" sz="1400" b="1" u="sng" strike="noStrike" baseline="0" dirty="0" smtClean="0">
                          <a:effectLst/>
                        </a:rPr>
                        <a:t>26</a:t>
                      </a:r>
                      <a:r>
                        <a:rPr lang="fr-FR" sz="1400" b="1" u="sng" strike="noStrike" dirty="0" smtClean="0">
                          <a:effectLst/>
                        </a:rPr>
                        <a:t> </a:t>
                      </a:r>
                      <a:r>
                        <a:rPr lang="fr-FR" sz="1400" b="1" u="sng" strike="noStrike" dirty="0">
                          <a:effectLst/>
                        </a:rPr>
                        <a:t>semaines </a:t>
                      </a:r>
                      <a:r>
                        <a:rPr lang="fr-FR" sz="1400" u="none" strike="noStrike" dirty="0" smtClean="0">
                          <a:effectLst/>
                        </a:rPr>
                        <a:t>en première année </a:t>
                      </a:r>
                      <a:r>
                        <a:rPr lang="fr-FR" sz="1400" u="none" strike="noStrike" baseline="0" dirty="0" smtClean="0">
                          <a:effectLst/>
                        </a:rPr>
                        <a:t>(hors stages)</a:t>
                      </a:r>
                      <a:r>
                        <a:rPr lang="fr-FR" sz="1400" u="none" strike="noStrike" dirty="0" smtClean="0">
                          <a:effectLst/>
                        </a:rPr>
                        <a:t>,</a:t>
                      </a:r>
                      <a:r>
                        <a:rPr lang="fr-FR" sz="1400" u="none" strike="noStrike" baseline="0" dirty="0" smtClean="0">
                          <a:effectLst/>
                        </a:rPr>
                        <a:t> </a:t>
                      </a:r>
                      <a:r>
                        <a:rPr lang="fr-FR" sz="1400" b="1" u="sng" strike="noStrike" baseline="0" dirty="0" smtClean="0">
                          <a:effectLst/>
                        </a:rPr>
                        <a:t>32 en deuxième</a:t>
                      </a:r>
                      <a:r>
                        <a:rPr lang="fr-FR" sz="1400" u="none" strike="noStrike" dirty="0" smtClean="0">
                          <a:effectLst/>
                        </a:rPr>
                        <a:t>, </a:t>
                      </a:r>
                      <a:r>
                        <a:rPr lang="fr-FR" sz="1400" u="none" strike="noStrike" dirty="0">
                          <a:effectLst/>
                        </a:rPr>
                        <a:t>de façon à laisser une marge de manœuvre pédagogique</a:t>
                      </a:r>
                      <a:endParaRPr lang="fr-FR" sz="14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20775">
                <a:tc vMerge="1">
                  <a:txBody>
                    <a:bodyPr/>
                    <a:lstStyle/>
                    <a:p>
                      <a:endParaRPr lang="fr-FR"/>
                    </a:p>
                  </a:txBody>
                  <a:tcPr/>
                </a:tc>
                <a:tc>
                  <a:txBody>
                    <a:bodyPr/>
                    <a:lstStyle/>
                    <a:p>
                      <a:pPr algn="ctr" fontAlgn="ctr"/>
                      <a:r>
                        <a:rPr lang="fr-FR" sz="1400" b="1" u="none" strike="noStrike" dirty="0">
                          <a:effectLst/>
                        </a:rPr>
                        <a:t>Durée périodes de confortations et évaluations</a:t>
                      </a:r>
                      <a:endParaRPr lang="fr-FR" sz="1400" b="1" i="0" u="none" strike="noStrike" dirty="0">
                        <a:solidFill>
                          <a:srgbClr val="0070C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fr-FR" sz="1400" u="none" strike="noStrike" dirty="0">
                          <a:effectLst/>
                        </a:rPr>
                        <a:t>4</a:t>
                      </a:r>
                      <a:r>
                        <a:rPr lang="fr-FR" sz="1400" u="none" strike="noStrike" dirty="0" smtClean="0">
                          <a:effectLst/>
                        </a:rPr>
                        <a:t> </a:t>
                      </a:r>
                      <a:r>
                        <a:rPr lang="fr-FR" sz="1400" u="none" strike="noStrike" dirty="0">
                          <a:effectLst/>
                        </a:rPr>
                        <a:t>semaines par année scolaire à répartir entre les séquences permettant d'intégrer des remédiations, des évaluations, des sorties et visites, etc.</a:t>
                      </a:r>
                      <a:endParaRPr lang="fr-FR" sz="14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0517">
                <a:tc vMerge="1">
                  <a:txBody>
                    <a:bodyPr/>
                    <a:lstStyle/>
                    <a:p>
                      <a:endParaRPr lang="fr-FR"/>
                    </a:p>
                  </a:txBody>
                  <a:tcPr/>
                </a:tc>
                <a:tc>
                  <a:txBody>
                    <a:bodyPr/>
                    <a:lstStyle/>
                    <a:p>
                      <a:pPr algn="ctr" fontAlgn="ctr"/>
                      <a:r>
                        <a:rPr lang="fr-FR" sz="1400" b="1" u="none" strike="noStrike" dirty="0">
                          <a:effectLst/>
                        </a:rPr>
                        <a:t>Périodes de formations</a:t>
                      </a:r>
                      <a:endParaRPr lang="fr-FR" sz="1400" b="1" i="0" u="none" strike="noStrike" dirty="0">
                        <a:solidFill>
                          <a:srgbClr val="0070C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fr-FR" sz="1400" u="none" strike="noStrike" dirty="0">
                          <a:effectLst/>
                        </a:rPr>
                        <a:t>Elles correspondent à chaque période de vacances et </a:t>
                      </a:r>
                      <a:r>
                        <a:rPr lang="fr-FR" sz="1400" u="none" strike="noStrike" dirty="0" smtClean="0">
                          <a:effectLst/>
                        </a:rPr>
                        <a:t>intègrent </a:t>
                      </a:r>
                      <a:r>
                        <a:rPr lang="fr-FR" sz="1400" u="none" strike="noStrike" dirty="0">
                          <a:effectLst/>
                        </a:rPr>
                        <a:t>de 2 à 3 séquences</a:t>
                      </a:r>
                      <a:endParaRPr lang="fr-FR" sz="14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20775">
                <a:tc vMerge="1">
                  <a:txBody>
                    <a:bodyPr/>
                    <a:lstStyle/>
                    <a:p>
                      <a:endParaRPr lang="fr-FR"/>
                    </a:p>
                  </a:txBody>
                  <a:tcPr/>
                </a:tc>
                <a:tc>
                  <a:txBody>
                    <a:bodyPr/>
                    <a:lstStyle/>
                    <a:p>
                      <a:pPr algn="ctr" fontAlgn="ctr"/>
                      <a:r>
                        <a:rPr lang="fr-FR" sz="1400" b="1" u="none" strike="noStrike" dirty="0">
                          <a:effectLst/>
                        </a:rPr>
                        <a:t>Séquences de synthèse</a:t>
                      </a:r>
                      <a:endParaRPr lang="fr-FR" sz="1400" b="1" i="0" u="none" strike="noStrike" dirty="0">
                        <a:solidFill>
                          <a:srgbClr val="0070C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fr-FR" sz="1400" u="none" strike="noStrike" dirty="0">
                          <a:effectLst/>
                        </a:rPr>
                        <a:t>Elles sont proposées en fin d'année scolaire et visent à favoriser </a:t>
                      </a:r>
                      <a:r>
                        <a:rPr lang="fr-FR" sz="1400" u="none" strike="noStrike" dirty="0" smtClean="0">
                          <a:effectLst/>
                        </a:rPr>
                        <a:t>la </a:t>
                      </a:r>
                      <a:r>
                        <a:rPr lang="fr-FR" sz="1400" u="none" strike="noStrike" dirty="0">
                          <a:effectLst/>
                        </a:rPr>
                        <a:t>liaison entre enseignement </a:t>
                      </a:r>
                      <a:r>
                        <a:rPr lang="fr-FR" sz="1400" u="none" strike="noStrike" baseline="0" dirty="0" smtClean="0">
                          <a:effectLst/>
                        </a:rPr>
                        <a:t> général </a:t>
                      </a:r>
                      <a:r>
                        <a:rPr lang="fr-FR" sz="1400" u="none" strike="noStrike" dirty="0" smtClean="0">
                          <a:effectLst/>
                        </a:rPr>
                        <a:t>et </a:t>
                      </a:r>
                      <a:r>
                        <a:rPr lang="fr-FR" sz="1400" u="none" strike="noStrike" dirty="0">
                          <a:effectLst/>
                        </a:rPr>
                        <a:t>spécialité, en particulier au niveau </a:t>
                      </a:r>
                      <a:r>
                        <a:rPr lang="fr-FR" sz="1400" u="none" strike="noStrike" dirty="0" smtClean="0">
                          <a:effectLst/>
                        </a:rPr>
                        <a:t>de projets.</a:t>
                      </a:r>
                      <a:endParaRPr lang="fr-FR" sz="14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20775">
                <a:tc vMerge="1">
                  <a:txBody>
                    <a:bodyPr/>
                    <a:lstStyle/>
                    <a:p>
                      <a:endParaRPr lang="fr-FR"/>
                    </a:p>
                  </a:txBody>
                  <a:tcPr/>
                </a:tc>
                <a:tc>
                  <a:txBody>
                    <a:bodyPr/>
                    <a:lstStyle/>
                    <a:p>
                      <a:pPr algn="ctr" fontAlgn="ctr"/>
                      <a:r>
                        <a:rPr lang="fr-FR" sz="1400" b="1" u="none" strike="noStrike" dirty="0">
                          <a:effectLst/>
                        </a:rPr>
                        <a:t>Lancement</a:t>
                      </a:r>
                      <a:endParaRPr lang="fr-FR" sz="1400" b="1" i="0" u="none" strike="noStrike" dirty="0">
                        <a:solidFill>
                          <a:srgbClr val="0070C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fr-FR" sz="1400" u="none" strike="noStrike" dirty="0">
                          <a:effectLst/>
                        </a:rPr>
                        <a:t>Chaque séquence donne lieu à une </a:t>
                      </a:r>
                      <a:r>
                        <a:rPr lang="fr-FR" sz="1400" u="none" strike="noStrike" dirty="0" smtClean="0">
                          <a:effectLst/>
                        </a:rPr>
                        <a:t>séance </a:t>
                      </a:r>
                      <a:r>
                        <a:rPr lang="fr-FR" sz="1400" u="none" strike="noStrike" dirty="0">
                          <a:effectLst/>
                        </a:rPr>
                        <a:t>de présentation à tous les élèves, explicitant les objectifs, l'organisation des apprentissages et les supports didactiques utilisés</a:t>
                      </a:r>
                      <a:endParaRPr lang="fr-FR" sz="14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20775">
                <a:tc vMerge="1">
                  <a:txBody>
                    <a:bodyPr/>
                    <a:lstStyle/>
                    <a:p>
                      <a:endParaRPr lang="fr-FR"/>
                    </a:p>
                  </a:txBody>
                  <a:tcPr/>
                </a:tc>
                <a:tc>
                  <a:txBody>
                    <a:bodyPr/>
                    <a:lstStyle/>
                    <a:p>
                      <a:pPr algn="ctr" fontAlgn="ctr"/>
                      <a:r>
                        <a:rPr lang="fr-FR" sz="1400" b="1" u="none" strike="noStrike" dirty="0" smtClean="0">
                          <a:effectLst/>
                        </a:rPr>
                        <a:t>Évaluation </a:t>
                      </a:r>
                      <a:r>
                        <a:rPr lang="fr-FR" sz="1400" b="1" u="none" strike="noStrike" dirty="0">
                          <a:effectLst/>
                        </a:rPr>
                        <a:t>des acquis</a:t>
                      </a:r>
                      <a:endParaRPr lang="fr-FR" sz="1400" b="1" i="0" u="none" strike="noStrike" dirty="0">
                        <a:solidFill>
                          <a:srgbClr val="0070C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fr-FR" sz="1400" u="none" strike="noStrike" dirty="0">
                          <a:effectLst/>
                        </a:rPr>
                        <a:t>Chaque séquence donne lieu à une évaluation sommative, soit intégrée dans son déroulement, soit prévue dans le cours d'une séquence suivante</a:t>
                      </a:r>
                      <a:endParaRPr lang="fr-FR" sz="14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649247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32531" y="2740049"/>
            <a:ext cx="6344669" cy="1569660"/>
          </a:xfrm>
          <a:prstGeom prst="rect">
            <a:avLst/>
          </a:prstGeom>
          <a:noFill/>
        </p:spPr>
        <p:txBody>
          <a:bodyPr wrap="square" rtlCol="0">
            <a:spAutoFit/>
          </a:bodyPr>
          <a:lstStyle/>
          <a:p>
            <a:r>
              <a:rPr lang="fr-FR" sz="2400" dirty="0" smtClean="0">
                <a:solidFill>
                  <a:srgbClr val="FF6600"/>
                </a:solidFill>
              </a:rPr>
              <a:t>Les éléments pour bâtir une planification</a:t>
            </a:r>
            <a:endParaRPr lang="fr-FR" sz="2400" dirty="0">
              <a:solidFill>
                <a:srgbClr val="FF6600"/>
              </a:solidFill>
            </a:endParaRPr>
          </a:p>
          <a:p>
            <a:pPr marL="285750" indent="-285750">
              <a:buClr>
                <a:srgbClr val="FFC40B"/>
              </a:buClr>
              <a:buFont typeface="Lucida Grande"/>
              <a:buChar char="■"/>
            </a:pPr>
            <a:r>
              <a:rPr lang="fr-FR" dirty="0" smtClean="0">
                <a:solidFill>
                  <a:srgbClr val="FFC40B"/>
                </a:solidFill>
              </a:rPr>
              <a:t>Volume horaire hebdomadaire pour organiser les activités</a:t>
            </a:r>
            <a:endParaRPr lang="fr-FR" dirty="0">
              <a:solidFill>
                <a:srgbClr val="FFC40B"/>
              </a:solidFill>
            </a:endParaRPr>
          </a:p>
          <a:p>
            <a:pPr marL="285750" indent="-285750">
              <a:buClr>
                <a:srgbClr val="FFC40B"/>
              </a:buClr>
              <a:buFont typeface="Lucida Grande"/>
              <a:buChar char="■"/>
            </a:pPr>
            <a:r>
              <a:rPr lang="fr-FR" dirty="0" smtClean="0">
                <a:solidFill>
                  <a:srgbClr val="FFC40B"/>
                </a:solidFill>
              </a:rPr>
              <a:t>La définition de centres d’intérêts</a:t>
            </a:r>
          </a:p>
          <a:p>
            <a:pPr marL="285750" indent="-285750">
              <a:buClr>
                <a:srgbClr val="FFC40B"/>
              </a:buClr>
              <a:buFont typeface="Lucida Grande"/>
              <a:buChar char="■"/>
            </a:pPr>
            <a:r>
              <a:rPr lang="fr-FR" dirty="0" smtClean="0">
                <a:solidFill>
                  <a:srgbClr val="FFC40B"/>
                </a:solidFill>
              </a:rPr>
              <a:t>Le concept de séquence</a:t>
            </a:r>
          </a:p>
          <a:p>
            <a:pPr marL="285750" indent="-285750">
              <a:buClr>
                <a:srgbClr val="FFC40B"/>
              </a:buClr>
              <a:buFont typeface="Lucida Grande"/>
              <a:buChar char="■"/>
            </a:pPr>
            <a:r>
              <a:rPr lang="fr-FR" dirty="0" smtClean="0">
                <a:solidFill>
                  <a:srgbClr val="FFC40B"/>
                </a:solidFill>
              </a:rPr>
              <a:t>Les outils de planification</a:t>
            </a:r>
            <a:endParaRPr lang="fr-FR" dirty="0">
              <a:solidFill>
                <a:srgbClr val="FFC40B"/>
              </a:solidFill>
            </a:endParaRPr>
          </a:p>
        </p:txBody>
      </p:sp>
      <p:pic>
        <p:nvPicPr>
          <p:cNvPr id="3" name="Image 2" descr="Capture d’écran 2017-01-14 à 19.46.35.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09133" y="629179"/>
            <a:ext cx="1449746" cy="1437407"/>
          </a:xfrm>
          <a:prstGeom prst="rect">
            <a:avLst/>
          </a:prstGeom>
        </p:spPr>
      </p:pic>
      <p:pic>
        <p:nvPicPr>
          <p:cNvPr id="5" name="Image 4" descr="Capture d’écran 2017-01-14 à 21.39.0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69413" y="629179"/>
            <a:ext cx="1456074" cy="1437407"/>
          </a:xfrm>
          <a:prstGeom prst="rect">
            <a:avLst/>
          </a:prstGeom>
        </p:spPr>
      </p:pic>
      <p:pic>
        <p:nvPicPr>
          <p:cNvPr id="6" name="Image 5" descr="Capture d’écran 2017-01-14 à 19.41.08.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8040" y="620183"/>
            <a:ext cx="1441450" cy="1446403"/>
          </a:xfrm>
          <a:prstGeom prst="rect">
            <a:avLst/>
          </a:prstGeom>
        </p:spPr>
      </p:pic>
      <p:pic>
        <p:nvPicPr>
          <p:cNvPr id="7" name="Image 6" descr="Capture d’écran 2017-01-14 à 21.39.33.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15348" y="620183"/>
            <a:ext cx="1462406" cy="1437407"/>
          </a:xfrm>
          <a:prstGeom prst="rect">
            <a:avLst/>
          </a:prstGeom>
        </p:spPr>
      </p:pic>
    </p:spTree>
    <p:extLst>
      <p:ext uri="{BB962C8B-B14F-4D97-AF65-F5344CB8AC3E}">
        <p14:creationId xmlns:p14="http://schemas.microsoft.com/office/powerpoint/2010/main" val="2703189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629894274"/>
              </p:ext>
            </p:extLst>
          </p:nvPr>
        </p:nvGraphicFramePr>
        <p:xfrm>
          <a:off x="15849" y="563166"/>
          <a:ext cx="8847596" cy="4980385"/>
        </p:xfrm>
        <a:graphic>
          <a:graphicData uri="http://schemas.openxmlformats.org/drawingml/2006/table">
            <a:tbl>
              <a:tblPr>
                <a:tableStyleId>{5C22544A-7EE6-4342-B048-85BDC9FD1C3A}</a:tableStyleId>
              </a:tblPr>
              <a:tblGrid>
                <a:gridCol w="883203"/>
                <a:gridCol w="2193206"/>
                <a:gridCol w="5771187"/>
              </a:tblGrid>
              <a:tr h="1933419">
                <a:tc rowSpan="3">
                  <a:txBody>
                    <a:bodyPr/>
                    <a:lstStyle/>
                    <a:p>
                      <a:pPr algn="ctr" fontAlgn="ctr"/>
                      <a:r>
                        <a:rPr lang="fr-FR" sz="2800" b="1" i="0" u="none" strike="noStrike" dirty="0" smtClean="0">
                          <a:solidFill>
                            <a:schemeClr val="bg1"/>
                          </a:solidFill>
                          <a:effectLst/>
                        </a:rPr>
                        <a:t>Les activités de formation</a:t>
                      </a:r>
                      <a:endParaRPr lang="fr-FR" sz="2800" b="1" i="0" u="none" strike="noStrike" dirty="0">
                        <a:solidFill>
                          <a:schemeClr val="bg1"/>
                        </a:solidFill>
                        <a:effectLst/>
                        <a:latin typeface="Arial"/>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fontAlgn="ctr"/>
                      <a:r>
                        <a:rPr lang="fr-FR" sz="1600" u="none" strike="noStrike" dirty="0">
                          <a:effectLst/>
                        </a:rPr>
                        <a:t>Les cours</a:t>
                      </a:r>
                      <a:endParaRPr lang="fr-FR" sz="1600" b="1" i="0" u="none" strike="noStrike" dirty="0">
                        <a:solidFill>
                          <a:srgbClr val="0070C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fr-FR" sz="1600" u="none" strike="noStrike" dirty="0">
                          <a:effectLst/>
                        </a:rPr>
                        <a:t>Chaque séquence </a:t>
                      </a:r>
                      <a:r>
                        <a:rPr lang="fr-FR" sz="1600" u="none" strike="noStrike" dirty="0" smtClean="0">
                          <a:effectLst/>
                        </a:rPr>
                        <a:t>intègre </a:t>
                      </a:r>
                      <a:r>
                        <a:rPr lang="fr-FR" sz="1600" u="none" strike="noStrike" dirty="0">
                          <a:effectLst/>
                        </a:rPr>
                        <a:t>des phases de cours en classe entière correspondant à des apports </a:t>
                      </a:r>
                      <a:r>
                        <a:rPr lang="fr-FR" sz="1600" u="none" strike="noStrike" dirty="0" smtClean="0">
                          <a:effectLst/>
                        </a:rPr>
                        <a:t>structurés de </a:t>
                      </a:r>
                      <a:r>
                        <a:rPr lang="fr-FR" sz="1600" u="none" strike="noStrike" dirty="0">
                          <a:effectLst/>
                        </a:rPr>
                        <a:t>connaissances ainsi qu'un lancement, une synthèse, des </a:t>
                      </a:r>
                      <a:r>
                        <a:rPr lang="fr-FR" sz="1600" u="none" strike="noStrike" dirty="0" smtClean="0">
                          <a:effectLst/>
                        </a:rPr>
                        <a:t>évaluations.</a:t>
                      </a:r>
                      <a:endParaRPr lang="fr-FR" sz="16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8102">
                <a:tc vMerge="1">
                  <a:txBody>
                    <a:bodyPr/>
                    <a:lstStyle/>
                    <a:p>
                      <a:endParaRPr lang="fr-FR"/>
                    </a:p>
                  </a:txBody>
                  <a:tcPr/>
                </a:tc>
                <a:tc rowSpan="2">
                  <a:txBody>
                    <a:bodyPr/>
                    <a:lstStyle/>
                    <a:p>
                      <a:pPr algn="ctr" fontAlgn="ctr"/>
                      <a:r>
                        <a:rPr lang="fr-FR" sz="1600" u="none" strike="noStrike" dirty="0">
                          <a:effectLst/>
                        </a:rPr>
                        <a:t>Les activités  </a:t>
                      </a:r>
                      <a:endParaRPr lang="fr-FR" sz="1600" u="none" strike="noStrike" dirty="0" smtClean="0">
                        <a:effectLst/>
                      </a:endParaRPr>
                    </a:p>
                    <a:p>
                      <a:pPr algn="ctr" fontAlgn="ctr"/>
                      <a:r>
                        <a:rPr lang="fr-FR" sz="1600" u="none" strike="noStrike" dirty="0" smtClean="0">
                          <a:effectLst/>
                        </a:rPr>
                        <a:t>à </a:t>
                      </a:r>
                      <a:r>
                        <a:rPr lang="fr-FR" sz="1600" u="none" strike="noStrike" dirty="0">
                          <a:effectLst/>
                        </a:rPr>
                        <a:t>effectifs réduits</a:t>
                      </a:r>
                      <a:endParaRPr lang="fr-FR" sz="1600" b="1" i="0" u="none" strike="noStrike" dirty="0">
                        <a:solidFill>
                          <a:srgbClr val="0070C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fr-FR" sz="1600" u="none" strike="noStrike" dirty="0">
                          <a:effectLst/>
                        </a:rPr>
                        <a:t>Chaque séquence donne lieu à des activités à effectifs réduits qui doivent obligatoirement correspondre à des activités de types actives, pratiques et inductives.</a:t>
                      </a:r>
                      <a:endParaRPr lang="fr-FR" sz="16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8864">
                <a:tc vMerge="1">
                  <a:txBody>
                    <a:bodyPr/>
                    <a:lstStyle/>
                    <a:p>
                      <a:endParaRPr lang="fr-FR"/>
                    </a:p>
                  </a:txBody>
                  <a:tcPr/>
                </a:tc>
                <a:tc vMerge="1">
                  <a:txBody>
                    <a:bodyPr/>
                    <a:lstStyle/>
                    <a:p>
                      <a:endParaRPr lang="fr-FR"/>
                    </a:p>
                  </a:txBody>
                  <a:tcPr/>
                </a:tc>
                <a:tc>
                  <a:txBody>
                    <a:bodyPr/>
                    <a:lstStyle/>
                    <a:p>
                      <a:pPr algn="l" fontAlgn="ctr">
                        <a:tabLst>
                          <a:tab pos="5295900" algn="l"/>
                        </a:tabLst>
                      </a:pPr>
                      <a:r>
                        <a:rPr lang="fr-FR" sz="1600" b="1" i="1" u="sng" strike="noStrike" dirty="0">
                          <a:effectLst/>
                        </a:rPr>
                        <a:t>Les activités à effectifs réduits privilégient les 3 démarches </a:t>
                      </a:r>
                      <a:r>
                        <a:rPr lang="fr-FR" sz="1600" b="1" i="1" u="sng" strike="noStrike" dirty="0" smtClean="0">
                          <a:effectLst/>
                        </a:rPr>
                        <a:t>pédagogiques :</a:t>
                      </a:r>
                      <a:r>
                        <a:rPr lang="fr-FR" sz="1600" b="1" i="1" u="sng" strike="noStrike" baseline="0" dirty="0" smtClean="0">
                          <a:effectLst/>
                        </a:rPr>
                        <a:t> </a:t>
                      </a:r>
                      <a:r>
                        <a:rPr lang="fr-FR" sz="1600" b="1" i="1" u="sng" strike="noStrike" dirty="0" smtClean="0">
                          <a:effectLst/>
                        </a:rPr>
                        <a:t>projet</a:t>
                      </a:r>
                      <a:r>
                        <a:rPr lang="fr-FR" sz="1600" b="1" i="1" u="sng" strike="noStrike" dirty="0">
                          <a:effectLst/>
                        </a:rPr>
                        <a:t>, résolution de problème technique et investigation</a:t>
                      </a:r>
                      <a:endParaRPr lang="fr-FR" sz="1600" b="1" i="1" u="sng"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866003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266700" y="27239"/>
            <a:ext cx="9144000" cy="592455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42" name="Line 5"/>
          <p:cNvSpPr>
            <a:spLocks noChangeShapeType="1"/>
          </p:cNvSpPr>
          <p:nvPr/>
        </p:nvSpPr>
        <p:spPr bwMode="auto">
          <a:xfrm>
            <a:off x="4643438" y="869374"/>
            <a:ext cx="0" cy="4024313"/>
          </a:xfrm>
          <a:prstGeom prst="line">
            <a:avLst/>
          </a:prstGeom>
          <a:noFill/>
          <a:ln w="9525">
            <a:solidFill>
              <a:schemeClr val="tx1"/>
            </a:solidFill>
            <a:round/>
            <a:headEnd/>
            <a:tailEnd/>
          </a:ln>
        </p:spPr>
        <p:txBody>
          <a:bodyPr/>
          <a:lstStyle/>
          <a:p>
            <a:endParaRPr lang="fr-FR"/>
          </a:p>
        </p:txBody>
      </p:sp>
      <p:sp>
        <p:nvSpPr>
          <p:cNvPr id="10243" name="Line 6"/>
          <p:cNvSpPr>
            <a:spLocks noChangeShapeType="1"/>
          </p:cNvSpPr>
          <p:nvPr/>
        </p:nvSpPr>
        <p:spPr bwMode="auto">
          <a:xfrm>
            <a:off x="8285783" y="812101"/>
            <a:ext cx="0" cy="4478600"/>
          </a:xfrm>
          <a:prstGeom prst="line">
            <a:avLst/>
          </a:prstGeom>
          <a:noFill/>
          <a:ln w="9525">
            <a:solidFill>
              <a:schemeClr val="tx1"/>
            </a:solidFill>
            <a:round/>
            <a:headEnd/>
            <a:tailEnd/>
          </a:ln>
        </p:spPr>
        <p:txBody>
          <a:bodyPr/>
          <a:lstStyle/>
          <a:p>
            <a:endParaRPr lang="fr-FR"/>
          </a:p>
        </p:txBody>
      </p:sp>
      <p:sp>
        <p:nvSpPr>
          <p:cNvPr id="10253" name="Text Box 14"/>
          <p:cNvSpPr txBox="1">
            <a:spLocks noChangeArrowheads="1"/>
          </p:cNvSpPr>
          <p:nvPr/>
        </p:nvSpPr>
        <p:spPr bwMode="auto">
          <a:xfrm>
            <a:off x="642910" y="4786322"/>
            <a:ext cx="2663825" cy="228600"/>
          </a:xfrm>
          <a:prstGeom prst="rect">
            <a:avLst/>
          </a:prstGeom>
          <a:noFill/>
          <a:ln w="9525">
            <a:noFill/>
            <a:miter lim="800000"/>
            <a:headEnd/>
            <a:tailEnd/>
          </a:ln>
        </p:spPr>
        <p:txBody>
          <a:bodyPr>
            <a:spAutoFit/>
          </a:bodyPr>
          <a:lstStyle/>
          <a:p>
            <a:pPr>
              <a:spcBef>
                <a:spcPct val="50000"/>
              </a:spcBef>
            </a:pPr>
            <a:endParaRPr lang="fr-FR" sz="900"/>
          </a:p>
        </p:txBody>
      </p:sp>
      <p:sp>
        <p:nvSpPr>
          <p:cNvPr id="10262" name="Text Box 29"/>
          <p:cNvSpPr txBox="1">
            <a:spLocks noChangeArrowheads="1"/>
          </p:cNvSpPr>
          <p:nvPr/>
        </p:nvSpPr>
        <p:spPr bwMode="auto">
          <a:xfrm>
            <a:off x="1388640" y="500042"/>
            <a:ext cx="2022470" cy="369332"/>
          </a:xfrm>
          <a:prstGeom prst="rect">
            <a:avLst/>
          </a:prstGeom>
          <a:noFill/>
          <a:ln w="9525">
            <a:noFill/>
            <a:miter lim="800000"/>
            <a:headEnd/>
            <a:tailEnd/>
          </a:ln>
        </p:spPr>
        <p:txBody>
          <a:bodyPr wrap="square">
            <a:spAutoFit/>
          </a:bodyPr>
          <a:lstStyle/>
          <a:p>
            <a:pPr algn="ctr">
              <a:spcBef>
                <a:spcPct val="50000"/>
              </a:spcBef>
            </a:pPr>
            <a:r>
              <a:rPr lang="fr-FR" dirty="0" smtClean="0">
                <a:solidFill>
                  <a:srgbClr val="336699"/>
                </a:solidFill>
                <a:latin typeface="Verdana" panose="020B0604030504040204" pitchFamily="34" charset="0"/>
                <a:ea typeface="Verdana" panose="020B0604030504040204" pitchFamily="34" charset="0"/>
                <a:cs typeface="Verdana" panose="020B0604030504040204" pitchFamily="34" charset="0"/>
              </a:rPr>
              <a:t>Première année</a:t>
            </a:r>
            <a:endParaRPr lang="fr-FR" dirty="0">
              <a:solidFill>
                <a:srgbClr val="336699"/>
              </a:solidFill>
              <a:latin typeface="Verdana" panose="020B0604030504040204" pitchFamily="34" charset="0"/>
              <a:ea typeface="Verdana" panose="020B0604030504040204" pitchFamily="34" charset="0"/>
              <a:cs typeface="Verdana" panose="020B0604030504040204" pitchFamily="34" charset="0"/>
            </a:endParaRPr>
          </a:p>
        </p:txBody>
      </p:sp>
      <p:sp>
        <p:nvSpPr>
          <p:cNvPr id="10263" name="Text Box 30"/>
          <p:cNvSpPr txBox="1">
            <a:spLocks noChangeArrowheads="1"/>
          </p:cNvSpPr>
          <p:nvPr/>
        </p:nvSpPr>
        <p:spPr bwMode="auto">
          <a:xfrm>
            <a:off x="5189723" y="550459"/>
            <a:ext cx="2576749" cy="369332"/>
          </a:xfrm>
          <a:prstGeom prst="rect">
            <a:avLst/>
          </a:prstGeom>
          <a:noFill/>
          <a:ln w="9525">
            <a:noFill/>
            <a:miter lim="800000"/>
            <a:headEnd/>
            <a:tailEnd/>
          </a:ln>
        </p:spPr>
        <p:txBody>
          <a:bodyPr wrap="square">
            <a:spAutoFit/>
          </a:bodyPr>
          <a:lstStyle/>
          <a:p>
            <a:pPr algn="ctr">
              <a:spcBef>
                <a:spcPct val="50000"/>
              </a:spcBef>
            </a:pPr>
            <a:r>
              <a:rPr lang="fr-FR" dirty="0" smtClean="0">
                <a:solidFill>
                  <a:srgbClr val="336699"/>
                </a:solidFill>
                <a:latin typeface="Verdana" panose="020B0604030504040204" pitchFamily="34" charset="0"/>
                <a:ea typeface="Verdana" panose="020B0604030504040204" pitchFamily="34" charset="0"/>
                <a:cs typeface="Verdana" panose="020B0604030504040204" pitchFamily="34" charset="0"/>
              </a:rPr>
              <a:t>Deuxième année</a:t>
            </a:r>
            <a:endParaRPr lang="fr-FR" dirty="0">
              <a:solidFill>
                <a:srgbClr val="336699"/>
              </a:solidFill>
              <a:latin typeface="Verdana" panose="020B0604030504040204" pitchFamily="34" charset="0"/>
              <a:ea typeface="Verdana" panose="020B0604030504040204" pitchFamily="34" charset="0"/>
              <a:cs typeface="Verdana" panose="020B0604030504040204" pitchFamily="34" charset="0"/>
            </a:endParaRPr>
          </a:p>
        </p:txBody>
      </p:sp>
      <p:cxnSp>
        <p:nvCxnSpPr>
          <p:cNvPr id="42" name="Connecteur droit 41"/>
          <p:cNvCxnSpPr/>
          <p:nvPr/>
        </p:nvCxnSpPr>
        <p:spPr>
          <a:xfrm rot="5400000">
            <a:off x="-1357313" y="2571751"/>
            <a:ext cx="3571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Flèche droite 45"/>
          <p:cNvSpPr/>
          <p:nvPr/>
        </p:nvSpPr>
        <p:spPr>
          <a:xfrm>
            <a:off x="428596" y="1500174"/>
            <a:ext cx="4214842" cy="1381356"/>
          </a:xfrm>
          <a:prstGeom prst="rightArrow">
            <a:avLst/>
          </a:prstGeom>
          <a:solidFill>
            <a:srgbClr val="FF6600"/>
          </a:solidFill>
          <a:ln>
            <a:solidFill>
              <a:srgbClr val="336699"/>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fr-FR" sz="2400" b="1" dirty="0" smtClean="0">
                <a:solidFill>
                  <a:srgbClr val="336699"/>
                </a:solidFill>
              </a:rPr>
              <a:t>Ci 1 / Ci 2 / Ci3</a:t>
            </a:r>
            <a:r>
              <a:rPr lang="fr-FR" sz="2400" dirty="0" smtClean="0">
                <a:solidFill>
                  <a:srgbClr val="336699"/>
                </a:solidFill>
              </a:rPr>
              <a:t> </a:t>
            </a:r>
          </a:p>
          <a:p>
            <a:pPr algn="ctr">
              <a:defRPr/>
            </a:pPr>
            <a:r>
              <a:rPr lang="fr-FR" sz="1600" dirty="0" smtClean="0">
                <a:solidFill>
                  <a:srgbClr val="336699"/>
                </a:solidFill>
              </a:rPr>
              <a:t>/ Ci 4 / Ci 5 / Ci 6</a:t>
            </a:r>
          </a:p>
        </p:txBody>
      </p:sp>
      <p:sp>
        <p:nvSpPr>
          <p:cNvPr id="54" name="Flèche droite 53"/>
          <p:cNvSpPr/>
          <p:nvPr/>
        </p:nvSpPr>
        <p:spPr>
          <a:xfrm>
            <a:off x="4643438" y="2428868"/>
            <a:ext cx="3687881" cy="1460744"/>
          </a:xfrm>
          <a:prstGeom prst="rightArrow">
            <a:avLst/>
          </a:prstGeom>
          <a:solidFill>
            <a:srgbClr val="336699"/>
          </a:solidFill>
          <a:ln>
            <a:solidFill>
              <a:srgbClr val="FF66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fr-FR" sz="2400" b="1" dirty="0">
                <a:solidFill>
                  <a:srgbClr val="FF6600"/>
                </a:solidFill>
              </a:rPr>
              <a:t>Ci 6</a:t>
            </a:r>
            <a:r>
              <a:rPr lang="fr-FR" sz="2400" b="1" dirty="0" smtClean="0">
                <a:solidFill>
                  <a:srgbClr val="FF6600"/>
                </a:solidFill>
              </a:rPr>
              <a:t> </a:t>
            </a:r>
            <a:r>
              <a:rPr lang="fr-FR" sz="2400" b="1" dirty="0">
                <a:solidFill>
                  <a:srgbClr val="FF6600"/>
                </a:solidFill>
              </a:rPr>
              <a:t>/ Ci </a:t>
            </a:r>
            <a:r>
              <a:rPr lang="fr-FR" sz="2400" b="1" dirty="0" smtClean="0">
                <a:solidFill>
                  <a:srgbClr val="FF6600"/>
                </a:solidFill>
              </a:rPr>
              <a:t>5 </a:t>
            </a:r>
            <a:r>
              <a:rPr lang="fr-FR" sz="2400" b="1" dirty="0">
                <a:solidFill>
                  <a:srgbClr val="FF6600"/>
                </a:solidFill>
              </a:rPr>
              <a:t>/ </a:t>
            </a:r>
            <a:r>
              <a:rPr lang="fr-FR" sz="2400" dirty="0">
                <a:solidFill>
                  <a:srgbClr val="FF6600"/>
                </a:solidFill>
              </a:rPr>
              <a:t>Ci </a:t>
            </a:r>
            <a:r>
              <a:rPr lang="fr-FR" sz="2400" dirty="0" smtClean="0">
                <a:solidFill>
                  <a:srgbClr val="FF6600"/>
                </a:solidFill>
              </a:rPr>
              <a:t>4</a:t>
            </a:r>
            <a:r>
              <a:rPr lang="fr-FR" sz="2400" b="1" dirty="0" smtClean="0">
                <a:solidFill>
                  <a:srgbClr val="FF6600"/>
                </a:solidFill>
              </a:rPr>
              <a:t> </a:t>
            </a:r>
          </a:p>
          <a:p>
            <a:pPr algn="ctr">
              <a:defRPr/>
            </a:pPr>
            <a:r>
              <a:rPr lang="fr-FR" sz="2400" dirty="0" smtClean="0">
                <a:solidFill>
                  <a:srgbClr val="FF6600"/>
                </a:solidFill>
              </a:rPr>
              <a:t>/</a:t>
            </a:r>
            <a:r>
              <a:rPr lang="fr-FR" sz="1600" dirty="0">
                <a:solidFill>
                  <a:srgbClr val="FF6600"/>
                </a:solidFill>
              </a:rPr>
              <a:t>Ci </a:t>
            </a:r>
            <a:r>
              <a:rPr lang="fr-FR" sz="1600" dirty="0" smtClean="0">
                <a:solidFill>
                  <a:srgbClr val="FF6600"/>
                </a:solidFill>
              </a:rPr>
              <a:t>1 /Ci 2 / Ci 3</a:t>
            </a:r>
            <a:endParaRPr lang="fr-FR" sz="1600" dirty="0">
              <a:solidFill>
                <a:srgbClr val="FF6600"/>
              </a:solidFill>
            </a:endParaRPr>
          </a:p>
        </p:txBody>
      </p:sp>
      <p:grpSp>
        <p:nvGrpSpPr>
          <p:cNvPr id="62" name="Groupe 61"/>
          <p:cNvGrpSpPr/>
          <p:nvPr/>
        </p:nvGrpSpPr>
        <p:grpSpPr>
          <a:xfrm>
            <a:off x="428596" y="2961189"/>
            <a:ext cx="4389124" cy="2646857"/>
            <a:chOff x="428625" y="3714750"/>
            <a:chExt cx="2899156" cy="1479847"/>
          </a:xfrm>
          <a:gradFill>
            <a:gsLst>
              <a:gs pos="0">
                <a:srgbClr val="5E9EFF"/>
              </a:gs>
              <a:gs pos="39999">
                <a:srgbClr val="85C2FF"/>
              </a:gs>
              <a:gs pos="70000">
                <a:srgbClr val="C4D6EB"/>
              </a:gs>
              <a:gs pos="100000">
                <a:srgbClr val="FFEBFA"/>
              </a:gs>
            </a:gsLst>
            <a:lin ang="5400000" scaled="0"/>
          </a:gradFill>
        </p:grpSpPr>
        <p:sp>
          <p:nvSpPr>
            <p:cNvPr id="10270" name="Line 35"/>
            <p:cNvSpPr>
              <a:spLocks noChangeShapeType="1"/>
            </p:cNvSpPr>
            <p:nvPr/>
          </p:nvSpPr>
          <p:spPr bwMode="auto">
            <a:xfrm flipH="1" flipV="1">
              <a:off x="764973" y="3929060"/>
              <a:ext cx="269301" cy="537821"/>
            </a:xfrm>
            <a:prstGeom prst="line">
              <a:avLst/>
            </a:prstGeom>
            <a:grpFill/>
            <a:ln w="9525">
              <a:solidFill>
                <a:schemeClr val="tx1"/>
              </a:solidFill>
              <a:round/>
              <a:headEnd/>
              <a:tailEnd type="triangle" w="med" len="med"/>
            </a:ln>
          </p:spPr>
          <p:txBody>
            <a:bodyPr/>
            <a:lstStyle/>
            <a:p>
              <a:endParaRPr lang="fr-FR"/>
            </a:p>
          </p:txBody>
        </p:sp>
        <p:sp>
          <p:nvSpPr>
            <p:cNvPr id="18" name="Line 10"/>
            <p:cNvSpPr>
              <a:spLocks noChangeShapeType="1"/>
            </p:cNvSpPr>
            <p:nvPr/>
          </p:nvSpPr>
          <p:spPr bwMode="auto">
            <a:xfrm>
              <a:off x="428625" y="3714750"/>
              <a:ext cx="2736850" cy="0"/>
            </a:xfrm>
            <a:prstGeom prst="line">
              <a:avLst/>
            </a:prstGeom>
            <a:grpFill/>
            <a:ln w="38100" cmpd="dbl">
              <a:solidFill>
                <a:srgbClr val="FF6600"/>
              </a:solidFill>
              <a:round/>
              <a:headEnd type="triangle" w="med" len="med"/>
              <a:tailEnd type="triangle" w="med" len="med"/>
            </a:ln>
            <a:effectLst>
              <a:outerShdw blurRad="50800" dist="38100" dir="5400000" algn="t" rotWithShape="0">
                <a:prstClr val="black">
                  <a:alpha val="40000"/>
                </a:prstClr>
              </a:outerShdw>
            </a:effectLst>
          </p:spPr>
          <p:txBody>
            <a:bodyPr/>
            <a:lstStyle/>
            <a:p>
              <a:pPr>
                <a:defRPr/>
              </a:pPr>
              <a:endParaRPr lang="fr-FR" dirty="0"/>
            </a:p>
          </p:txBody>
        </p:sp>
        <p:sp>
          <p:nvSpPr>
            <p:cNvPr id="24" name="Text Box 17"/>
            <p:cNvSpPr txBox="1">
              <a:spLocks noChangeArrowheads="1"/>
            </p:cNvSpPr>
            <p:nvPr/>
          </p:nvSpPr>
          <p:spPr bwMode="auto">
            <a:xfrm>
              <a:off x="428645" y="4200516"/>
              <a:ext cx="1270358" cy="994081"/>
            </a:xfrm>
            <a:prstGeom prst="rect">
              <a:avLst/>
            </a:prstGeom>
            <a:solidFill>
              <a:srgbClr val="336699"/>
            </a:solidFill>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ct val="50000"/>
                </a:spcBef>
                <a:defRPr/>
              </a:pPr>
              <a:r>
                <a:rPr lang="fr-FR" sz="1000" dirty="0" smtClean="0">
                  <a:solidFill>
                    <a:schemeClr val="bg1"/>
                  </a:solidFill>
                </a:rPr>
                <a:t>Stage découverte pour les bacheliers technologiques et généraux.</a:t>
              </a:r>
            </a:p>
            <a:p>
              <a:pPr algn="ctr">
                <a:spcBef>
                  <a:spcPct val="50000"/>
                </a:spcBef>
                <a:defRPr/>
              </a:pPr>
              <a:r>
                <a:rPr lang="fr-FR" sz="1000" dirty="0" smtClean="0">
                  <a:solidFill>
                    <a:schemeClr val="bg1"/>
                  </a:solidFill>
                </a:rPr>
                <a:t>1 semaine par exemple sur les 36 semaines ouvrables et une semaine sur les vacances scolaires.</a:t>
              </a:r>
              <a:endParaRPr lang="fr-FR" sz="1000" dirty="0">
                <a:solidFill>
                  <a:schemeClr val="bg1"/>
                </a:solidFill>
              </a:endParaRPr>
            </a:p>
            <a:p>
              <a:pPr algn="ctr">
                <a:spcBef>
                  <a:spcPct val="50000"/>
                </a:spcBef>
                <a:defRPr/>
              </a:pPr>
              <a:r>
                <a:rPr lang="fr-FR" sz="1000" dirty="0" smtClean="0">
                  <a:solidFill>
                    <a:schemeClr val="bg1"/>
                  </a:solidFill>
                </a:rPr>
                <a:t>Adaptation / Remédiation pour les bacheliers professionnels</a:t>
              </a:r>
            </a:p>
          </p:txBody>
        </p:sp>
        <p:sp>
          <p:nvSpPr>
            <p:cNvPr id="35" name="AutoShape 22"/>
            <p:cNvSpPr>
              <a:spLocks/>
            </p:cNvSpPr>
            <p:nvPr/>
          </p:nvSpPr>
          <p:spPr bwMode="auto">
            <a:xfrm rot="16200000">
              <a:off x="661927" y="3685381"/>
              <a:ext cx="215900" cy="274637"/>
            </a:xfrm>
            <a:prstGeom prst="leftBrace">
              <a:avLst>
                <a:gd name="adj1" fmla="val 19424"/>
                <a:gd name="adj2" fmla="val 49783"/>
              </a:avLst>
            </a:prstGeom>
            <a:solidFill>
              <a:srgbClr val="336699"/>
            </a:solidFill>
            <a:ln>
              <a:headEnd/>
              <a:tailEnd/>
            </a:ln>
          </p:spPr>
          <p:style>
            <a:lnRef idx="3">
              <a:schemeClr val="accent2"/>
            </a:lnRef>
            <a:fillRef idx="0">
              <a:schemeClr val="accent2"/>
            </a:fillRef>
            <a:effectRef idx="2">
              <a:schemeClr val="accent2"/>
            </a:effectRef>
            <a:fontRef idx="minor">
              <a:schemeClr val="tx1"/>
            </a:fontRef>
          </p:style>
          <p:txBody>
            <a:bodyPr wrap="none" anchor="ctr"/>
            <a:lstStyle/>
            <a:p>
              <a:pPr>
                <a:defRPr/>
              </a:pPr>
              <a:endParaRPr lang="fr-FR" dirty="0"/>
            </a:p>
          </p:txBody>
        </p:sp>
        <p:sp>
          <p:nvSpPr>
            <p:cNvPr id="10271" name="Line 35"/>
            <p:cNvSpPr>
              <a:spLocks noChangeShapeType="1"/>
            </p:cNvSpPr>
            <p:nvPr/>
          </p:nvSpPr>
          <p:spPr bwMode="auto">
            <a:xfrm flipV="1">
              <a:off x="2577483" y="3929059"/>
              <a:ext cx="423267" cy="544651"/>
            </a:xfrm>
            <a:prstGeom prst="line">
              <a:avLst/>
            </a:prstGeom>
            <a:grpFill/>
            <a:ln w="9525">
              <a:solidFill>
                <a:schemeClr val="tx1"/>
              </a:solidFill>
              <a:round/>
              <a:headEnd/>
              <a:tailEnd type="triangle" w="med" len="med"/>
            </a:ln>
          </p:spPr>
          <p:txBody>
            <a:bodyPr/>
            <a:lstStyle/>
            <a:p>
              <a:endParaRPr lang="fr-FR"/>
            </a:p>
          </p:txBody>
        </p:sp>
        <p:sp>
          <p:nvSpPr>
            <p:cNvPr id="41" name="AutoShape 22"/>
            <p:cNvSpPr>
              <a:spLocks/>
            </p:cNvSpPr>
            <p:nvPr/>
          </p:nvSpPr>
          <p:spPr bwMode="auto">
            <a:xfrm rot="16200000">
              <a:off x="2905900" y="3514317"/>
              <a:ext cx="215900" cy="627863"/>
            </a:xfrm>
            <a:prstGeom prst="leftBrace">
              <a:avLst>
                <a:gd name="adj1" fmla="val 19424"/>
                <a:gd name="adj2" fmla="val 49783"/>
              </a:avLst>
            </a:prstGeom>
            <a:solidFill>
              <a:srgbClr val="336699"/>
            </a:solidFill>
            <a:ln>
              <a:headEnd/>
              <a:tailEnd/>
            </a:ln>
          </p:spPr>
          <p:style>
            <a:lnRef idx="3">
              <a:schemeClr val="accent2"/>
            </a:lnRef>
            <a:fillRef idx="0">
              <a:schemeClr val="accent2"/>
            </a:fillRef>
            <a:effectRef idx="2">
              <a:schemeClr val="accent2"/>
            </a:effectRef>
            <a:fontRef idx="minor">
              <a:schemeClr val="tx1"/>
            </a:fontRef>
          </p:style>
          <p:txBody>
            <a:bodyPr wrap="none" anchor="ctr"/>
            <a:lstStyle/>
            <a:p>
              <a:pPr>
                <a:defRPr/>
              </a:pPr>
              <a:endParaRPr lang="fr-FR" dirty="0"/>
            </a:p>
          </p:txBody>
        </p:sp>
        <p:sp>
          <p:nvSpPr>
            <p:cNvPr id="59" name="Text Box 17"/>
            <p:cNvSpPr txBox="1">
              <a:spLocks noChangeArrowheads="1"/>
            </p:cNvSpPr>
            <p:nvPr/>
          </p:nvSpPr>
          <p:spPr bwMode="auto">
            <a:xfrm>
              <a:off x="1942304" y="4307262"/>
              <a:ext cx="1270358" cy="525175"/>
            </a:xfrm>
            <a:prstGeom prst="rect">
              <a:avLst/>
            </a:prstGeom>
            <a:solidFill>
              <a:srgbClr val="336699"/>
            </a:solidFill>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ct val="50000"/>
                </a:spcBef>
                <a:defRPr/>
              </a:pPr>
              <a:r>
                <a:rPr lang="fr-FR" sz="1000" dirty="0" smtClean="0">
                  <a:solidFill>
                    <a:schemeClr val="bg1"/>
                  </a:solidFill>
                </a:rPr>
                <a:t>Stage métier pour tous.</a:t>
              </a:r>
            </a:p>
            <a:p>
              <a:pPr algn="ctr">
                <a:spcBef>
                  <a:spcPct val="50000"/>
                </a:spcBef>
                <a:defRPr/>
              </a:pPr>
              <a:r>
                <a:rPr lang="fr-FR" sz="1000" dirty="0">
                  <a:solidFill>
                    <a:schemeClr val="bg1"/>
                  </a:solidFill>
                </a:rPr>
                <a:t>6</a:t>
              </a:r>
              <a:r>
                <a:rPr lang="fr-FR" sz="1000" dirty="0" smtClean="0">
                  <a:solidFill>
                    <a:schemeClr val="bg1"/>
                  </a:solidFill>
                </a:rPr>
                <a:t> semaines par exemple sur les 36 semaines ouvrables</a:t>
              </a:r>
              <a:endParaRPr lang="fr-FR" sz="1000" dirty="0">
                <a:solidFill>
                  <a:schemeClr val="bg1"/>
                </a:solidFill>
              </a:endParaRPr>
            </a:p>
            <a:p>
              <a:pPr algn="ctr">
                <a:spcBef>
                  <a:spcPct val="50000"/>
                </a:spcBef>
                <a:defRPr/>
              </a:pPr>
              <a:endParaRPr lang="fr-FR" sz="1000" dirty="0" smtClean="0">
                <a:solidFill>
                  <a:schemeClr val="bg1"/>
                </a:solidFill>
              </a:endParaRPr>
            </a:p>
          </p:txBody>
        </p:sp>
      </p:grpSp>
      <p:sp>
        <p:nvSpPr>
          <p:cNvPr id="56" name="Rectangle 55"/>
          <p:cNvSpPr/>
          <p:nvPr/>
        </p:nvSpPr>
        <p:spPr>
          <a:xfrm>
            <a:off x="4838700" y="890391"/>
            <a:ext cx="3019448" cy="923330"/>
          </a:xfrm>
          <a:prstGeom prst="rect">
            <a:avLst/>
          </a:prstGeom>
        </p:spPr>
        <p:txBody>
          <a:bodyPr wrap="square">
            <a:spAutoFit/>
          </a:bodyPr>
          <a:lstStyle/>
          <a:p>
            <a:pPr algn="ctr">
              <a:defRPr/>
            </a:pPr>
            <a:r>
              <a:rPr lang="fr-FR" b="1" dirty="0" smtClean="0">
                <a:solidFill>
                  <a:srgbClr val="FF6600"/>
                </a:solidFill>
              </a:rPr>
              <a:t>Conduite d’interventions en autonomie, diagnostics complexes.</a:t>
            </a:r>
            <a:endParaRPr lang="fr-FR" b="1" dirty="0">
              <a:solidFill>
                <a:srgbClr val="FF6600"/>
              </a:solidFill>
            </a:endParaRPr>
          </a:p>
        </p:txBody>
      </p:sp>
      <p:sp>
        <p:nvSpPr>
          <p:cNvPr id="40" name="ZoneTexte 39"/>
          <p:cNvSpPr txBox="1"/>
          <p:nvPr/>
        </p:nvSpPr>
        <p:spPr>
          <a:xfrm>
            <a:off x="0" y="27239"/>
            <a:ext cx="8234658" cy="523220"/>
          </a:xfrm>
          <a:prstGeom prst="rect">
            <a:avLst/>
          </a:prstGeom>
          <a:noFill/>
        </p:spPr>
        <p:txBody>
          <a:bodyPr wrap="square" rtlCol="0">
            <a:spAutoFit/>
          </a:bodyPr>
          <a:lstStyle/>
          <a:p>
            <a:pPr algn="ctr"/>
            <a:r>
              <a:rPr lang="fr-FR" sz="2800" b="1" dirty="0" smtClean="0">
                <a:solidFill>
                  <a:srgbClr val="336699"/>
                </a:solidFill>
                <a:effectLst>
                  <a:outerShdw blurRad="38100" dist="38100" dir="2700000" algn="tl">
                    <a:srgbClr val="000000">
                      <a:alpha val="43137"/>
                    </a:srgbClr>
                  </a:outerShdw>
                </a:effectLst>
              </a:rPr>
              <a:t>…une progressivité…</a:t>
            </a:r>
          </a:p>
        </p:txBody>
      </p:sp>
      <p:sp>
        <p:nvSpPr>
          <p:cNvPr id="63" name="Rectangle 62"/>
          <p:cNvSpPr/>
          <p:nvPr/>
        </p:nvSpPr>
        <p:spPr>
          <a:xfrm>
            <a:off x="642910" y="894362"/>
            <a:ext cx="3395688" cy="923330"/>
          </a:xfrm>
          <a:prstGeom prst="rect">
            <a:avLst/>
          </a:prstGeom>
        </p:spPr>
        <p:txBody>
          <a:bodyPr wrap="square">
            <a:spAutoFit/>
          </a:bodyPr>
          <a:lstStyle/>
          <a:p>
            <a:pPr algn="ctr">
              <a:defRPr/>
            </a:pPr>
            <a:r>
              <a:rPr lang="fr-FR" b="1" dirty="0" smtClean="0">
                <a:solidFill>
                  <a:srgbClr val="FF6600"/>
                </a:solidFill>
              </a:rPr>
              <a:t>Découverte des attendus, conduite d’intervention, diagnostic « simple »</a:t>
            </a:r>
            <a:endParaRPr lang="fr-FR" b="1" dirty="0">
              <a:solidFill>
                <a:srgbClr val="FF6600"/>
              </a:solidFill>
            </a:endParaRPr>
          </a:p>
        </p:txBody>
      </p:sp>
      <p:sp>
        <p:nvSpPr>
          <p:cNvPr id="64" name="Text Box 16"/>
          <p:cNvSpPr txBox="1">
            <a:spLocks noChangeArrowheads="1"/>
          </p:cNvSpPr>
          <p:nvPr/>
        </p:nvSpPr>
        <p:spPr bwMode="auto">
          <a:xfrm rot="21313933">
            <a:off x="-335599" y="5369956"/>
            <a:ext cx="8318269" cy="338554"/>
          </a:xfrm>
          <a:prstGeom prst="rect">
            <a:avLst/>
          </a:prstGeom>
          <a:noFill/>
          <a:ln>
            <a:noFill/>
            <a:headEnd/>
            <a:tailEnd/>
          </a:ln>
        </p:spPr>
        <p:style>
          <a:lnRef idx="1">
            <a:schemeClr val="accent3"/>
          </a:lnRef>
          <a:fillRef idx="2">
            <a:schemeClr val="accent3"/>
          </a:fillRef>
          <a:effectRef idx="1">
            <a:schemeClr val="accent3"/>
          </a:effectRef>
          <a:fontRef idx="minor">
            <a:schemeClr val="dk1"/>
          </a:fontRef>
        </p:style>
        <p:txBody>
          <a:bodyPr wrap="square" lIns="0" rIns="0">
            <a:spAutoFit/>
          </a:bodyPr>
          <a:lstStyle/>
          <a:p>
            <a:pPr algn="r">
              <a:spcBef>
                <a:spcPct val="50000"/>
              </a:spcBef>
              <a:defRPr/>
            </a:pPr>
            <a:r>
              <a:rPr lang="fr-FR" sz="1600" b="1" dirty="0" smtClean="0">
                <a:solidFill>
                  <a:srgbClr val="FF6600"/>
                </a:solidFill>
              </a:rPr>
              <a:t>Niveau de performance formalisé dans les </a:t>
            </a:r>
            <a:r>
              <a:rPr lang="fr-FR" sz="1600" b="1" dirty="0">
                <a:solidFill>
                  <a:srgbClr val="FF6600"/>
                </a:solidFill>
              </a:rPr>
              <a:t>livrets de suivi et d’évaluation</a:t>
            </a:r>
            <a:endParaRPr lang="fr-FR" b="1" dirty="0">
              <a:solidFill>
                <a:srgbClr val="FF6600"/>
              </a:solidFill>
            </a:endParaRPr>
          </a:p>
        </p:txBody>
      </p:sp>
      <p:sp>
        <p:nvSpPr>
          <p:cNvPr id="65" name="Triangle rectangle 64"/>
          <p:cNvSpPr/>
          <p:nvPr/>
        </p:nvSpPr>
        <p:spPr>
          <a:xfrm flipH="1">
            <a:off x="395288" y="5264413"/>
            <a:ext cx="7985016" cy="639762"/>
          </a:xfrm>
          <a:prstGeom prst="rtTriangle">
            <a:avLst/>
          </a:prstGeom>
          <a:solidFill>
            <a:srgbClr val="FF6600"/>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240855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heckerboard(across)">
                                      <p:cBhvr>
                                        <p:cTn id="7" dur="500"/>
                                        <p:tgtEl>
                                          <p:spTgt spid="46"/>
                                        </p:tgtEl>
                                      </p:cBhvr>
                                    </p:animEffect>
                                  </p:childTnLst>
                                </p:cTn>
                              </p:par>
                              <p:par>
                                <p:cTn id="8" presetID="5" presetClass="entr" presetSubtype="1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checkerboard(across)">
                                      <p:cBhvr>
                                        <p:cTn id="10" dur="500"/>
                                        <p:tgtEl>
                                          <p:spTgt spid="6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262"/>
                                        </p:tgtEl>
                                        <p:attrNameLst>
                                          <p:attrName>style.visibility</p:attrName>
                                        </p:attrNameLst>
                                      </p:cBhvr>
                                      <p:to>
                                        <p:strVal val="visible"/>
                                      </p:to>
                                    </p:set>
                                    <p:animEffect transition="in" filter="checkerboard(across)">
                                      <p:cBhvr>
                                        <p:cTn id="13" dur="500"/>
                                        <p:tgtEl>
                                          <p:spTgt spid="10262"/>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checkerboard(across)">
                                      <p:cBhvr>
                                        <p:cTn id="16" dur="500"/>
                                        <p:tgtEl>
                                          <p:spTgt spid="63"/>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checkerboard(across)">
                                      <p:cBhvr>
                                        <p:cTn id="21" dur="500"/>
                                        <p:tgtEl>
                                          <p:spTgt spid="54"/>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checkerboard(across)">
                                      <p:cBhvr>
                                        <p:cTn id="24" dur="500"/>
                                        <p:tgtEl>
                                          <p:spTgt spid="56"/>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0263"/>
                                        </p:tgtEl>
                                        <p:attrNameLst>
                                          <p:attrName>style.visibility</p:attrName>
                                        </p:attrNameLst>
                                      </p:cBhvr>
                                      <p:to>
                                        <p:strVal val="visible"/>
                                      </p:to>
                                    </p:set>
                                    <p:animEffect transition="in" filter="checkerboard(across)">
                                      <p:cBhvr>
                                        <p:cTn id="27" dur="500"/>
                                        <p:tgtEl>
                                          <p:spTgt spid="10263"/>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0243"/>
                                        </p:tgtEl>
                                        <p:attrNameLst>
                                          <p:attrName>style.visibility</p:attrName>
                                        </p:attrNameLst>
                                      </p:cBhvr>
                                      <p:to>
                                        <p:strVal val="visible"/>
                                      </p:to>
                                    </p:set>
                                    <p:animEffect transition="in" filter="checkerboard(across)">
                                      <p:cBhvr>
                                        <p:cTn id="30"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62" grpId="0"/>
      <p:bldP spid="10263" grpId="0"/>
      <p:bldP spid="46" grpId="0" animBg="1"/>
      <p:bldP spid="54" grpId="0" animBg="1"/>
      <p:bldP spid="56" grpId="0"/>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62152" y="4923618"/>
            <a:ext cx="758054" cy="1033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800100" y="116632"/>
            <a:ext cx="7226081" cy="720080"/>
          </a:xfrm>
        </p:spPr>
        <p:txBody>
          <a:bodyPr>
            <a:noAutofit/>
          </a:bodyPr>
          <a:lstStyle/>
          <a:p>
            <a:r>
              <a:rPr lang="fr-FR" sz="2800" dirty="0"/>
              <a:t>Les éléments pour bâtir une </a:t>
            </a:r>
            <a:r>
              <a:rPr lang="fr-FR" sz="2800" dirty="0" smtClean="0"/>
              <a:t>planification</a:t>
            </a:r>
            <a:r>
              <a:rPr lang="fr-FR" sz="2800" dirty="0"/>
              <a:t/>
            </a:r>
            <a:br>
              <a:rPr lang="fr-FR" sz="2800" dirty="0"/>
            </a:br>
            <a:endParaRPr lang="fr-FR" sz="2800" dirty="0"/>
          </a:p>
        </p:txBody>
      </p:sp>
      <p:grpSp>
        <p:nvGrpSpPr>
          <p:cNvPr id="20" name="Grouper 19"/>
          <p:cNvGrpSpPr/>
          <p:nvPr/>
        </p:nvGrpSpPr>
        <p:grpSpPr>
          <a:xfrm>
            <a:off x="3851920" y="564661"/>
            <a:ext cx="1522599" cy="1328331"/>
            <a:chOff x="4046884" y="830694"/>
            <a:chExt cx="1522599" cy="1328331"/>
          </a:xfrm>
        </p:grpSpPr>
        <p:pic>
          <p:nvPicPr>
            <p:cNvPr id="5" name="Picture 3" descr="C:\Users\user\Documents\My Dropbox\Partage avec Dominique\STI2D - Centres d'intérêts transversaux V1.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46884" y="1017142"/>
              <a:ext cx="1522599" cy="1141883"/>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4046884" y="830694"/>
              <a:ext cx="1510132" cy="276999"/>
            </a:xfrm>
            <a:prstGeom prst="rect">
              <a:avLst/>
            </a:prstGeom>
          </p:spPr>
          <p:txBody>
            <a:bodyPr wrap="square">
              <a:spAutoFit/>
            </a:bodyPr>
            <a:lstStyle/>
            <a:p>
              <a:pPr algn="ctr"/>
              <a:r>
                <a:rPr lang="fr-FR" sz="1200" b="1" dirty="0" smtClean="0"/>
                <a:t>Thèmes / Ci</a:t>
              </a:r>
              <a:endParaRPr lang="fr-FR" sz="1200" dirty="0"/>
            </a:p>
          </p:txBody>
        </p:sp>
      </p:grpSp>
      <p:grpSp>
        <p:nvGrpSpPr>
          <p:cNvPr id="34" name="Grouper 22"/>
          <p:cNvGrpSpPr/>
          <p:nvPr/>
        </p:nvGrpSpPr>
        <p:grpSpPr>
          <a:xfrm>
            <a:off x="411100" y="4872705"/>
            <a:ext cx="8725839" cy="785232"/>
            <a:chOff x="3860257" y="9918415"/>
            <a:chExt cx="8725839" cy="785232"/>
          </a:xfrm>
        </p:grpSpPr>
        <p:sp>
          <p:nvSpPr>
            <p:cNvPr id="36" name="Rectangle 35"/>
            <p:cNvSpPr/>
            <p:nvPr/>
          </p:nvSpPr>
          <p:spPr>
            <a:xfrm>
              <a:off x="7490597" y="9918415"/>
              <a:ext cx="1991519" cy="461665"/>
            </a:xfrm>
            <a:prstGeom prst="rect">
              <a:avLst/>
            </a:prstGeom>
          </p:spPr>
          <p:txBody>
            <a:bodyPr wrap="square">
              <a:spAutoFit/>
            </a:bodyPr>
            <a:lstStyle/>
            <a:p>
              <a:pPr algn="ctr"/>
              <a:r>
                <a:rPr lang="fr-FR" sz="1200" b="1" dirty="0" smtClean="0"/>
                <a:t>Matrice de la répartition horaire</a:t>
              </a:r>
              <a:endParaRPr lang="fr-FR" sz="1200" b="1" dirty="0"/>
            </a:p>
          </p:txBody>
        </p:sp>
        <p:sp>
          <p:nvSpPr>
            <p:cNvPr id="37" name="Rectangle 36"/>
            <p:cNvSpPr/>
            <p:nvPr/>
          </p:nvSpPr>
          <p:spPr>
            <a:xfrm>
              <a:off x="3860257" y="10023339"/>
              <a:ext cx="2351559" cy="276999"/>
            </a:xfrm>
            <a:prstGeom prst="rect">
              <a:avLst/>
            </a:prstGeom>
          </p:spPr>
          <p:txBody>
            <a:bodyPr wrap="square">
              <a:spAutoFit/>
            </a:bodyPr>
            <a:lstStyle/>
            <a:p>
              <a:r>
                <a:rPr lang="fr-FR" sz="1200" b="1" dirty="0" smtClean="0"/>
                <a:t>Les supports</a:t>
              </a:r>
              <a:endParaRPr lang="fr-FR" sz="1200" b="1" dirty="0"/>
            </a:p>
          </p:txBody>
        </p:sp>
        <p:sp>
          <p:nvSpPr>
            <p:cNvPr id="38" name="Rectangle 37"/>
            <p:cNvSpPr/>
            <p:nvPr/>
          </p:nvSpPr>
          <p:spPr>
            <a:xfrm>
              <a:off x="10594577" y="10241982"/>
              <a:ext cx="1991519" cy="461665"/>
            </a:xfrm>
            <a:prstGeom prst="rect">
              <a:avLst/>
            </a:prstGeom>
          </p:spPr>
          <p:txBody>
            <a:bodyPr wrap="square">
              <a:spAutoFit/>
            </a:bodyPr>
            <a:lstStyle/>
            <a:p>
              <a:pPr algn="ctr"/>
              <a:r>
                <a:rPr lang="fr-FR" sz="1200" b="1" dirty="0" smtClean="0"/>
                <a:t>Fiche synthétique d’une séquence</a:t>
              </a:r>
              <a:endParaRPr lang="fr-FR" sz="1200" b="1" dirty="0"/>
            </a:p>
          </p:txBody>
        </p:sp>
      </p:grpSp>
      <p:pic>
        <p:nvPicPr>
          <p:cNvPr id="39"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31421" y="5334370"/>
            <a:ext cx="1564913" cy="86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638897" y="5390865"/>
            <a:ext cx="1124712" cy="823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9" name="Picture 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980548" y="1919445"/>
            <a:ext cx="7252873" cy="2973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llipse 2"/>
          <p:cNvSpPr/>
          <p:nvPr/>
        </p:nvSpPr>
        <p:spPr>
          <a:xfrm>
            <a:off x="2762659" y="4793435"/>
            <a:ext cx="4232908" cy="1582563"/>
          </a:xfrm>
          <a:prstGeom prst="ellipse">
            <a:avLst/>
          </a:prstGeom>
          <a:no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0" name="Image 29"/>
          <p:cNvPicPr>
            <a:picLocks noChangeAspect="1"/>
          </p:cNvPicPr>
          <p:nvPr/>
        </p:nvPicPr>
        <p:blipFill rotWithShape="1">
          <a:blip r:embed="rId8" cstate="email">
            <a:extLst>
              <a:ext uri="{28A0092B-C50C-407E-A947-70E740481C1C}">
                <a14:useLocalDpi xmlns:a14="http://schemas.microsoft.com/office/drawing/2010/main" val="0"/>
              </a:ext>
            </a:extLst>
          </a:blip>
          <a:srcRect l="34271" t="1" r="-1" b="-8389"/>
          <a:stretch/>
        </p:blipFill>
        <p:spPr>
          <a:xfrm>
            <a:off x="-4013" y="5285637"/>
            <a:ext cx="2538878" cy="1090361"/>
          </a:xfrm>
          <a:prstGeom prst="rect">
            <a:avLst/>
          </a:prstGeom>
        </p:spPr>
      </p:pic>
      <p:grpSp>
        <p:nvGrpSpPr>
          <p:cNvPr id="11" name="Groupe 10"/>
          <p:cNvGrpSpPr/>
          <p:nvPr/>
        </p:nvGrpSpPr>
        <p:grpSpPr>
          <a:xfrm>
            <a:off x="6365314" y="583532"/>
            <a:ext cx="1551674" cy="1336755"/>
            <a:chOff x="6365314" y="583532"/>
            <a:chExt cx="1551674" cy="1336755"/>
          </a:xfrm>
        </p:grpSpPr>
        <p:pic>
          <p:nvPicPr>
            <p:cNvPr id="2050" name="Picture 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365314" y="958820"/>
              <a:ext cx="1551674" cy="961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6404653" y="583532"/>
              <a:ext cx="1510132" cy="461665"/>
            </a:xfrm>
            <a:prstGeom prst="rect">
              <a:avLst/>
            </a:prstGeom>
          </p:spPr>
          <p:txBody>
            <a:bodyPr wrap="square">
              <a:spAutoFit/>
            </a:bodyPr>
            <a:lstStyle/>
            <a:p>
              <a:pPr algn="ctr"/>
              <a:r>
                <a:rPr lang="fr-FR" sz="1200" b="1" dirty="0"/>
                <a:t>C</a:t>
              </a:r>
              <a:r>
                <a:rPr lang="fr-FR" sz="1200" b="1" dirty="0" smtClean="0"/>
                <a:t>oncept de séquence</a:t>
              </a:r>
              <a:endParaRPr lang="fr-FR" sz="1200" dirty="0"/>
            </a:p>
          </p:txBody>
        </p:sp>
      </p:grpSp>
      <p:grpSp>
        <p:nvGrpSpPr>
          <p:cNvPr id="10" name="Groupe 9"/>
          <p:cNvGrpSpPr/>
          <p:nvPr/>
        </p:nvGrpSpPr>
        <p:grpSpPr>
          <a:xfrm>
            <a:off x="1417294" y="583532"/>
            <a:ext cx="1868967" cy="1065686"/>
            <a:chOff x="1417294" y="583532"/>
            <a:chExt cx="1868967" cy="1065686"/>
          </a:xfrm>
        </p:grpSpPr>
        <p:pic>
          <p:nvPicPr>
            <p:cNvPr id="2051" name="Picture 3"/>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417294" y="1201004"/>
              <a:ext cx="1868967" cy="448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a:off x="1596711" y="583532"/>
              <a:ext cx="1510132" cy="461665"/>
            </a:xfrm>
            <a:prstGeom prst="rect">
              <a:avLst/>
            </a:prstGeom>
          </p:spPr>
          <p:txBody>
            <a:bodyPr wrap="square">
              <a:spAutoFit/>
            </a:bodyPr>
            <a:lstStyle/>
            <a:p>
              <a:pPr algn="ctr"/>
              <a:r>
                <a:rPr lang="fr-FR" sz="1200" b="1" dirty="0" smtClean="0"/>
                <a:t>L’organisation pédagogique</a:t>
              </a:r>
              <a:endParaRPr lang="fr-FR" sz="1200" dirty="0"/>
            </a:p>
          </p:txBody>
        </p:sp>
      </p:grpSp>
    </p:spTree>
    <p:extLst>
      <p:ext uri="{BB962C8B-B14F-4D97-AF65-F5344CB8AC3E}">
        <p14:creationId xmlns:p14="http://schemas.microsoft.com/office/powerpoint/2010/main" val="61896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95" y="1437840"/>
            <a:ext cx="847725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110864" y="147690"/>
            <a:ext cx="9036496" cy="954107"/>
          </a:xfrm>
          <a:prstGeom prst="rect">
            <a:avLst/>
          </a:prstGeom>
          <a:noFill/>
        </p:spPr>
        <p:txBody>
          <a:bodyPr wrap="square" rtlCol="0">
            <a:spAutoFit/>
          </a:bodyPr>
          <a:lstStyle/>
          <a:p>
            <a:pPr algn="ctr"/>
            <a:r>
              <a:rPr lang="fr-FR" sz="2800" b="1" dirty="0" smtClean="0">
                <a:solidFill>
                  <a:srgbClr val="336699"/>
                </a:solidFill>
                <a:effectLst>
                  <a:outerShdw blurRad="38100" dist="38100" dir="2700000" algn="tl">
                    <a:srgbClr val="000000">
                      <a:alpha val="43137"/>
                    </a:srgbClr>
                  </a:outerShdw>
                </a:effectLst>
              </a:rPr>
              <a:t>Planifier signifie une répartition du temps </a:t>
            </a:r>
          </a:p>
          <a:p>
            <a:pPr algn="ctr"/>
            <a:r>
              <a:rPr lang="fr-FR" sz="2800" b="1" dirty="0" smtClean="0">
                <a:solidFill>
                  <a:srgbClr val="336699"/>
                </a:solidFill>
                <a:effectLst>
                  <a:outerShdw blurRad="38100" dist="38100" dir="2700000" algn="tl">
                    <a:srgbClr val="000000">
                      <a:alpha val="43137"/>
                    </a:srgbClr>
                  </a:outerShdw>
                </a:effectLst>
              </a:rPr>
              <a:t>de formation par centre d’intérêt…</a:t>
            </a:r>
          </a:p>
        </p:txBody>
      </p:sp>
      <p:sp>
        <p:nvSpPr>
          <p:cNvPr id="6" name="ZoneTexte 5"/>
          <p:cNvSpPr txBox="1"/>
          <p:nvPr/>
        </p:nvSpPr>
        <p:spPr>
          <a:xfrm rot="20554023">
            <a:off x="1004102" y="4075288"/>
            <a:ext cx="2448272" cy="369332"/>
          </a:xfrm>
          <a:prstGeom prst="rect">
            <a:avLst/>
          </a:prstGeom>
          <a:solidFill>
            <a:schemeClr val="bg1"/>
          </a:solidFill>
        </p:spPr>
        <p:txBody>
          <a:bodyPr wrap="square" rtlCol="0">
            <a:spAutoFit/>
          </a:bodyPr>
          <a:lstStyle/>
          <a:p>
            <a:pPr algn="ctr"/>
            <a:r>
              <a:rPr lang="fr-FR" b="1" dirty="0" smtClean="0">
                <a:solidFill>
                  <a:srgbClr val="FF0000"/>
                </a:solidFill>
                <a:effectLst>
                  <a:outerShdw blurRad="38100" dist="38100" dir="2700000" algn="tl">
                    <a:srgbClr val="000000">
                      <a:alpha val="43137"/>
                    </a:srgbClr>
                  </a:outerShdw>
                </a:effectLst>
              </a:rPr>
              <a:t>Savoirs S5 à S8</a:t>
            </a:r>
            <a:endParaRPr lang="fr-FR" b="1" dirty="0">
              <a:solidFill>
                <a:srgbClr val="FF0000"/>
              </a:solidFill>
              <a:effectLst>
                <a:outerShdw blurRad="38100" dist="38100" dir="2700000" algn="tl">
                  <a:srgbClr val="000000">
                    <a:alpha val="43137"/>
                  </a:srgbClr>
                </a:outerShdw>
              </a:effectLst>
            </a:endParaRPr>
          </a:p>
        </p:txBody>
      </p:sp>
      <p:sp>
        <p:nvSpPr>
          <p:cNvPr id="7" name="ZoneTexte 6"/>
          <p:cNvSpPr txBox="1"/>
          <p:nvPr/>
        </p:nvSpPr>
        <p:spPr>
          <a:xfrm>
            <a:off x="6228184" y="1444134"/>
            <a:ext cx="2554494" cy="369332"/>
          </a:xfrm>
          <a:prstGeom prst="rect">
            <a:avLst/>
          </a:prstGeom>
          <a:solidFill>
            <a:schemeClr val="bg1"/>
          </a:solidFill>
        </p:spPr>
        <p:txBody>
          <a:bodyPr wrap="square" rtlCol="0">
            <a:spAutoFit/>
          </a:bodyPr>
          <a:lstStyle/>
          <a:p>
            <a:pPr algn="ctr"/>
            <a:r>
              <a:rPr lang="fr-FR" b="1" dirty="0" smtClean="0">
                <a:solidFill>
                  <a:srgbClr val="FF0000"/>
                </a:solidFill>
                <a:effectLst>
                  <a:outerShdw blurRad="38100" dist="38100" dir="2700000" algn="tl">
                    <a:srgbClr val="000000">
                      <a:alpha val="43137"/>
                    </a:srgbClr>
                  </a:outerShdw>
                </a:effectLst>
              </a:rPr>
              <a:t>SUPPORTS </a:t>
            </a:r>
            <a:endParaRPr lang="fr-FR" b="1" dirty="0">
              <a:solidFill>
                <a:srgbClr val="FF0000"/>
              </a:solidFill>
              <a:effectLst>
                <a:outerShdw blurRad="38100" dist="38100" dir="2700000" algn="tl">
                  <a:srgbClr val="000000">
                    <a:alpha val="43137"/>
                  </a:srgbClr>
                </a:outerShdw>
              </a:effectLst>
            </a:endParaRPr>
          </a:p>
        </p:txBody>
      </p:sp>
      <p:sp>
        <p:nvSpPr>
          <p:cNvPr id="8" name="Rectangle 7"/>
          <p:cNvSpPr/>
          <p:nvPr/>
        </p:nvSpPr>
        <p:spPr>
          <a:xfrm>
            <a:off x="4625752" y="3212976"/>
            <a:ext cx="450304"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4211959" y="1285186"/>
            <a:ext cx="2016225" cy="369332"/>
          </a:xfrm>
          <a:prstGeom prst="rect">
            <a:avLst/>
          </a:prstGeom>
          <a:solidFill>
            <a:schemeClr val="bg1"/>
          </a:solidFill>
        </p:spPr>
        <p:txBody>
          <a:bodyPr wrap="square" rtlCol="0">
            <a:spAutoFit/>
          </a:bodyPr>
          <a:lstStyle/>
          <a:p>
            <a:pPr algn="ctr"/>
            <a:r>
              <a:rPr lang="fr-FR" b="1" dirty="0" smtClean="0">
                <a:solidFill>
                  <a:srgbClr val="FF0000"/>
                </a:solidFill>
                <a:effectLst>
                  <a:outerShdw blurRad="38100" dist="38100" dir="2700000" algn="tl">
                    <a:srgbClr val="000000">
                      <a:alpha val="43137"/>
                    </a:srgbClr>
                  </a:outerShdw>
                </a:effectLst>
              </a:rPr>
              <a:t>Ci 1 à Ci…</a:t>
            </a:r>
            <a:endParaRPr lang="fr-FR" b="1" dirty="0">
              <a:solidFill>
                <a:srgbClr val="FF0000"/>
              </a:solidFill>
              <a:effectLst>
                <a:outerShdw blurRad="38100" dist="38100" dir="2700000" algn="tl">
                  <a:srgbClr val="000000">
                    <a:alpha val="43137"/>
                  </a:srgbClr>
                </a:outerShdw>
              </a:effectLst>
            </a:endParaRPr>
          </a:p>
        </p:txBody>
      </p:sp>
      <p:sp>
        <p:nvSpPr>
          <p:cNvPr id="10" name="ZoneTexte 9"/>
          <p:cNvSpPr txBox="1"/>
          <p:nvPr/>
        </p:nvSpPr>
        <p:spPr>
          <a:xfrm>
            <a:off x="6334406" y="3225750"/>
            <a:ext cx="2448272" cy="923330"/>
          </a:xfrm>
          <a:prstGeom prst="rect">
            <a:avLst/>
          </a:prstGeom>
          <a:solidFill>
            <a:schemeClr val="bg1"/>
          </a:solidFill>
        </p:spPr>
        <p:txBody>
          <a:bodyPr wrap="square" rtlCol="0">
            <a:spAutoFit/>
          </a:bodyPr>
          <a:lstStyle/>
          <a:p>
            <a:pPr algn="ctr"/>
            <a:r>
              <a:rPr lang="fr-FR" b="1" dirty="0" smtClean="0">
                <a:solidFill>
                  <a:srgbClr val="FF0000"/>
                </a:solidFill>
                <a:effectLst>
                  <a:outerShdw blurRad="38100" dist="38100" dir="2700000" algn="tl">
                    <a:srgbClr val="000000">
                      <a:alpha val="43137"/>
                    </a:srgbClr>
                  </a:outerShdw>
                </a:effectLst>
              </a:rPr>
              <a:t>Ventilations d’un nombre d’heures de formation par Ci</a:t>
            </a:r>
            <a:endParaRPr lang="fr-FR" b="1" dirty="0">
              <a:solidFill>
                <a:srgbClr val="FF0000"/>
              </a:solidFill>
              <a:effectLst>
                <a:outerShdw blurRad="38100" dist="38100" dir="2700000" algn="tl">
                  <a:srgbClr val="000000">
                    <a:alpha val="43137"/>
                  </a:srgbClr>
                </a:outerShdw>
              </a:effectLst>
            </a:endParaRPr>
          </a:p>
        </p:txBody>
      </p:sp>
      <p:cxnSp>
        <p:nvCxnSpPr>
          <p:cNvPr id="11" name="Connecteur droit avec flèche 10"/>
          <p:cNvCxnSpPr>
            <a:stCxn id="10" idx="1"/>
          </p:cNvCxnSpPr>
          <p:nvPr/>
        </p:nvCxnSpPr>
        <p:spPr>
          <a:xfrm flipH="1">
            <a:off x="5076056" y="3687414"/>
            <a:ext cx="125835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stCxn id="8" idx="2"/>
          </p:cNvCxnSpPr>
          <p:nvPr/>
        </p:nvCxnSpPr>
        <p:spPr>
          <a:xfrm>
            <a:off x="4850904" y="4221088"/>
            <a:ext cx="0" cy="8640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6035687" y="5277010"/>
            <a:ext cx="3108313" cy="923330"/>
          </a:xfrm>
          <a:prstGeom prst="rect">
            <a:avLst/>
          </a:prstGeom>
          <a:solidFill>
            <a:schemeClr val="bg1"/>
          </a:solidFill>
        </p:spPr>
        <p:txBody>
          <a:bodyPr wrap="square" rtlCol="0">
            <a:spAutoFit/>
          </a:bodyPr>
          <a:lstStyle/>
          <a:p>
            <a:pPr algn="ctr"/>
            <a:r>
              <a:rPr lang="fr-FR" b="1" dirty="0" smtClean="0">
                <a:solidFill>
                  <a:srgbClr val="FF0000"/>
                </a:solidFill>
                <a:effectLst>
                  <a:outerShdw blurRad="38100" dist="38100" dir="2700000" algn="tl">
                    <a:srgbClr val="000000">
                      <a:alpha val="43137"/>
                    </a:srgbClr>
                  </a:outerShdw>
                </a:effectLst>
              </a:rPr>
              <a:t>Répartition sur le cycle dans le respect du volume horaire par année</a:t>
            </a:r>
            <a:endParaRPr lang="fr-FR"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5528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58919"/>
            <a:ext cx="9702804" cy="3577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233696" y="147690"/>
            <a:ext cx="9036496" cy="1384995"/>
          </a:xfrm>
          <a:prstGeom prst="rect">
            <a:avLst/>
          </a:prstGeom>
          <a:noFill/>
        </p:spPr>
        <p:txBody>
          <a:bodyPr wrap="square" rtlCol="0">
            <a:spAutoFit/>
          </a:bodyPr>
          <a:lstStyle/>
          <a:p>
            <a:pPr algn="ctr"/>
            <a:r>
              <a:rPr lang="fr-FR" sz="2800" b="1" dirty="0" smtClean="0">
                <a:solidFill>
                  <a:srgbClr val="336699"/>
                </a:solidFill>
                <a:effectLst>
                  <a:outerShdw blurRad="38100" dist="38100" dir="2700000" algn="tl">
                    <a:srgbClr val="000000">
                      <a:alpha val="43137"/>
                    </a:srgbClr>
                  </a:outerShdw>
                </a:effectLst>
              </a:rPr>
              <a:t>…afin de commencer à planifier et définir </a:t>
            </a:r>
          </a:p>
          <a:p>
            <a:pPr algn="ctr"/>
            <a:r>
              <a:rPr lang="fr-FR" sz="2800" b="1" dirty="0" smtClean="0">
                <a:solidFill>
                  <a:srgbClr val="336699"/>
                </a:solidFill>
                <a:effectLst>
                  <a:outerShdw blurRad="38100" dist="38100" dir="2700000" algn="tl">
                    <a:srgbClr val="000000">
                      <a:alpha val="43137"/>
                    </a:srgbClr>
                  </a:outerShdw>
                </a:effectLst>
              </a:rPr>
              <a:t>les séquences pédagogiques en mobilisant les supports à disposition.</a:t>
            </a:r>
          </a:p>
        </p:txBody>
      </p:sp>
      <p:sp>
        <p:nvSpPr>
          <p:cNvPr id="7" name="Rectangle 6"/>
          <p:cNvSpPr/>
          <p:nvPr/>
        </p:nvSpPr>
        <p:spPr>
          <a:xfrm>
            <a:off x="5411092" y="2636912"/>
            <a:ext cx="375145"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423042" y="3593238"/>
            <a:ext cx="360040" cy="6476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p:cNvCxnSpPr/>
          <p:nvPr/>
        </p:nvCxnSpPr>
        <p:spPr>
          <a:xfrm>
            <a:off x="5594482" y="3109870"/>
            <a:ext cx="0" cy="4320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6758861" y="2863688"/>
            <a:ext cx="2521161" cy="646331"/>
          </a:xfrm>
          <a:prstGeom prst="rect">
            <a:avLst/>
          </a:prstGeom>
          <a:solidFill>
            <a:schemeClr val="bg1"/>
          </a:solidFill>
          <a:ln>
            <a:noFill/>
          </a:ln>
        </p:spPr>
        <p:txBody>
          <a:bodyPr wrap="square" rtlCol="0">
            <a:spAutoFit/>
          </a:bodyPr>
          <a:lstStyle/>
          <a:p>
            <a:pPr algn="ctr"/>
            <a:r>
              <a:rPr lang="fr-FR" dirty="0" smtClean="0"/>
              <a:t>Supports mobilisés pour la séquence</a:t>
            </a:r>
            <a:endParaRPr lang="fr-FR" dirty="0"/>
          </a:p>
        </p:txBody>
      </p:sp>
    </p:spTree>
    <p:extLst>
      <p:ext uri="{BB962C8B-B14F-4D97-AF65-F5344CB8AC3E}">
        <p14:creationId xmlns:p14="http://schemas.microsoft.com/office/powerpoint/2010/main" val="3475565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75367" y="4923618"/>
            <a:ext cx="758054" cy="1033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980548" y="116632"/>
            <a:ext cx="7045633" cy="720080"/>
          </a:xfrm>
        </p:spPr>
        <p:txBody>
          <a:bodyPr>
            <a:noAutofit/>
          </a:bodyPr>
          <a:lstStyle/>
          <a:p>
            <a:r>
              <a:rPr lang="fr-FR" sz="2800" dirty="0"/>
              <a:t>Les éléments pour bâtir une </a:t>
            </a:r>
            <a:r>
              <a:rPr lang="fr-FR" sz="2800" dirty="0" smtClean="0"/>
              <a:t>planification</a:t>
            </a:r>
            <a:r>
              <a:rPr lang="fr-FR" sz="2800" dirty="0"/>
              <a:t/>
            </a:r>
            <a:br>
              <a:rPr lang="fr-FR" sz="2800" dirty="0"/>
            </a:br>
            <a:endParaRPr lang="fr-FR" sz="2800" dirty="0"/>
          </a:p>
        </p:txBody>
      </p:sp>
      <p:grpSp>
        <p:nvGrpSpPr>
          <p:cNvPr id="20" name="Grouper 19"/>
          <p:cNvGrpSpPr/>
          <p:nvPr/>
        </p:nvGrpSpPr>
        <p:grpSpPr>
          <a:xfrm>
            <a:off x="3851920" y="564661"/>
            <a:ext cx="1522599" cy="1328331"/>
            <a:chOff x="4046884" y="830694"/>
            <a:chExt cx="1522599" cy="1328331"/>
          </a:xfrm>
        </p:grpSpPr>
        <p:pic>
          <p:nvPicPr>
            <p:cNvPr id="5" name="Picture 3" descr="C:\Users\user\Documents\My Dropbox\Partage avec Dominique\STI2D - Centres d'intérêts transversaux V1.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46884" y="1017142"/>
              <a:ext cx="1522599" cy="1141883"/>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4046884" y="830694"/>
              <a:ext cx="1510132" cy="276999"/>
            </a:xfrm>
            <a:prstGeom prst="rect">
              <a:avLst/>
            </a:prstGeom>
          </p:spPr>
          <p:txBody>
            <a:bodyPr wrap="square">
              <a:spAutoFit/>
            </a:bodyPr>
            <a:lstStyle/>
            <a:p>
              <a:pPr algn="ctr"/>
              <a:r>
                <a:rPr lang="fr-FR" sz="1200" b="1" dirty="0" smtClean="0"/>
                <a:t>Thèmes / Ci</a:t>
              </a:r>
              <a:endParaRPr lang="fr-FR" sz="1200" dirty="0"/>
            </a:p>
          </p:txBody>
        </p:sp>
      </p:grpSp>
      <p:grpSp>
        <p:nvGrpSpPr>
          <p:cNvPr id="34" name="Grouper 22"/>
          <p:cNvGrpSpPr/>
          <p:nvPr/>
        </p:nvGrpSpPr>
        <p:grpSpPr>
          <a:xfrm>
            <a:off x="411100" y="4872705"/>
            <a:ext cx="8507471" cy="853472"/>
            <a:chOff x="3860257" y="9918415"/>
            <a:chExt cx="8507471" cy="853472"/>
          </a:xfrm>
        </p:grpSpPr>
        <p:sp>
          <p:nvSpPr>
            <p:cNvPr id="36" name="Rectangle 35"/>
            <p:cNvSpPr/>
            <p:nvPr/>
          </p:nvSpPr>
          <p:spPr>
            <a:xfrm>
              <a:off x="7490597" y="9918415"/>
              <a:ext cx="1991519" cy="461665"/>
            </a:xfrm>
            <a:prstGeom prst="rect">
              <a:avLst/>
            </a:prstGeom>
          </p:spPr>
          <p:txBody>
            <a:bodyPr wrap="square">
              <a:spAutoFit/>
            </a:bodyPr>
            <a:lstStyle/>
            <a:p>
              <a:pPr algn="ctr"/>
              <a:r>
                <a:rPr lang="fr-FR" sz="1200" b="1" dirty="0" smtClean="0"/>
                <a:t>Matrice de la répartition horaire</a:t>
              </a:r>
              <a:endParaRPr lang="fr-FR" sz="1200" b="1" dirty="0"/>
            </a:p>
          </p:txBody>
        </p:sp>
        <p:sp>
          <p:nvSpPr>
            <p:cNvPr id="37" name="Rectangle 36"/>
            <p:cNvSpPr/>
            <p:nvPr/>
          </p:nvSpPr>
          <p:spPr>
            <a:xfrm>
              <a:off x="3860257" y="10023339"/>
              <a:ext cx="2351559" cy="276999"/>
            </a:xfrm>
            <a:prstGeom prst="rect">
              <a:avLst/>
            </a:prstGeom>
          </p:spPr>
          <p:txBody>
            <a:bodyPr wrap="square">
              <a:spAutoFit/>
            </a:bodyPr>
            <a:lstStyle/>
            <a:p>
              <a:r>
                <a:rPr lang="fr-FR" sz="1200" b="1" dirty="0" smtClean="0"/>
                <a:t>Les supports</a:t>
              </a:r>
              <a:endParaRPr lang="fr-FR" sz="1200" b="1" dirty="0"/>
            </a:p>
          </p:txBody>
        </p:sp>
        <p:sp>
          <p:nvSpPr>
            <p:cNvPr id="38" name="Rectangle 37"/>
            <p:cNvSpPr/>
            <p:nvPr/>
          </p:nvSpPr>
          <p:spPr>
            <a:xfrm>
              <a:off x="10376209" y="10310222"/>
              <a:ext cx="1991519" cy="461665"/>
            </a:xfrm>
            <a:prstGeom prst="rect">
              <a:avLst/>
            </a:prstGeom>
          </p:spPr>
          <p:txBody>
            <a:bodyPr wrap="square">
              <a:spAutoFit/>
            </a:bodyPr>
            <a:lstStyle/>
            <a:p>
              <a:pPr algn="ctr"/>
              <a:r>
                <a:rPr lang="fr-FR" sz="1200" b="1" dirty="0" smtClean="0"/>
                <a:t>Fiche synthétique d’une séquence</a:t>
              </a:r>
              <a:endParaRPr lang="fr-FR" sz="1200" b="1" dirty="0"/>
            </a:p>
          </p:txBody>
        </p:sp>
      </p:grpSp>
      <p:pic>
        <p:nvPicPr>
          <p:cNvPr id="39"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31421" y="5334370"/>
            <a:ext cx="1564913" cy="86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638897" y="5390865"/>
            <a:ext cx="1124712" cy="823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9" name="Picture 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980548" y="1919445"/>
            <a:ext cx="7252873" cy="2973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llipse 2"/>
          <p:cNvSpPr/>
          <p:nvPr/>
        </p:nvSpPr>
        <p:spPr>
          <a:xfrm>
            <a:off x="6562699" y="4861675"/>
            <a:ext cx="2599393" cy="1156989"/>
          </a:xfrm>
          <a:prstGeom prst="ellipse">
            <a:avLst/>
          </a:prstGeom>
          <a:no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0" name="Image 29"/>
          <p:cNvPicPr>
            <a:picLocks noChangeAspect="1"/>
          </p:cNvPicPr>
          <p:nvPr/>
        </p:nvPicPr>
        <p:blipFill rotWithShape="1">
          <a:blip r:embed="rId8" cstate="email">
            <a:extLst>
              <a:ext uri="{28A0092B-C50C-407E-A947-70E740481C1C}">
                <a14:useLocalDpi xmlns:a14="http://schemas.microsoft.com/office/drawing/2010/main" val="0"/>
              </a:ext>
            </a:extLst>
          </a:blip>
          <a:srcRect l="34271" t="1" r="-1" b="-8389"/>
          <a:stretch/>
        </p:blipFill>
        <p:spPr>
          <a:xfrm>
            <a:off x="-4013" y="5285637"/>
            <a:ext cx="2538878" cy="1090361"/>
          </a:xfrm>
          <a:prstGeom prst="rect">
            <a:avLst/>
          </a:prstGeom>
        </p:spPr>
      </p:pic>
      <p:grpSp>
        <p:nvGrpSpPr>
          <p:cNvPr id="11" name="Groupe 10"/>
          <p:cNvGrpSpPr/>
          <p:nvPr/>
        </p:nvGrpSpPr>
        <p:grpSpPr>
          <a:xfrm>
            <a:off x="6365314" y="583532"/>
            <a:ext cx="1551674" cy="1336755"/>
            <a:chOff x="6365314" y="583532"/>
            <a:chExt cx="1551674" cy="1336755"/>
          </a:xfrm>
        </p:grpSpPr>
        <p:pic>
          <p:nvPicPr>
            <p:cNvPr id="2050" name="Picture 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365314" y="958820"/>
              <a:ext cx="1551674" cy="961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6404653" y="583532"/>
              <a:ext cx="1510132" cy="461665"/>
            </a:xfrm>
            <a:prstGeom prst="rect">
              <a:avLst/>
            </a:prstGeom>
          </p:spPr>
          <p:txBody>
            <a:bodyPr wrap="square">
              <a:spAutoFit/>
            </a:bodyPr>
            <a:lstStyle/>
            <a:p>
              <a:pPr algn="ctr"/>
              <a:r>
                <a:rPr lang="fr-FR" sz="1200" b="1" dirty="0"/>
                <a:t>C</a:t>
              </a:r>
              <a:r>
                <a:rPr lang="fr-FR" sz="1200" b="1" dirty="0" smtClean="0"/>
                <a:t>oncept de séquence</a:t>
              </a:r>
              <a:endParaRPr lang="fr-FR" sz="1200" dirty="0"/>
            </a:p>
          </p:txBody>
        </p:sp>
      </p:grpSp>
      <p:grpSp>
        <p:nvGrpSpPr>
          <p:cNvPr id="10" name="Groupe 9"/>
          <p:cNvGrpSpPr/>
          <p:nvPr/>
        </p:nvGrpSpPr>
        <p:grpSpPr>
          <a:xfrm>
            <a:off x="1417294" y="583532"/>
            <a:ext cx="1868967" cy="1065686"/>
            <a:chOff x="1417294" y="583532"/>
            <a:chExt cx="1868967" cy="1065686"/>
          </a:xfrm>
        </p:grpSpPr>
        <p:pic>
          <p:nvPicPr>
            <p:cNvPr id="2051" name="Picture 3"/>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417294" y="1201004"/>
              <a:ext cx="1868967" cy="448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a:off x="1596711" y="583532"/>
              <a:ext cx="1510132" cy="461665"/>
            </a:xfrm>
            <a:prstGeom prst="rect">
              <a:avLst/>
            </a:prstGeom>
          </p:spPr>
          <p:txBody>
            <a:bodyPr wrap="square">
              <a:spAutoFit/>
            </a:bodyPr>
            <a:lstStyle/>
            <a:p>
              <a:pPr algn="ctr"/>
              <a:r>
                <a:rPr lang="fr-FR" sz="1200" b="1" dirty="0" smtClean="0"/>
                <a:t>L’organisation pédagogique</a:t>
              </a:r>
              <a:endParaRPr lang="fr-FR" sz="1200" dirty="0"/>
            </a:p>
          </p:txBody>
        </p:sp>
      </p:grpSp>
    </p:spTree>
    <p:extLst>
      <p:ext uri="{BB962C8B-B14F-4D97-AF65-F5344CB8AC3E}">
        <p14:creationId xmlns:p14="http://schemas.microsoft.com/office/powerpoint/2010/main" val="287710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69" y="0"/>
            <a:ext cx="9036496" cy="523220"/>
          </a:xfrm>
          <a:prstGeom prst="rect">
            <a:avLst/>
          </a:prstGeom>
          <a:noFill/>
        </p:spPr>
        <p:txBody>
          <a:bodyPr wrap="square" rtlCol="0">
            <a:spAutoFit/>
          </a:bodyPr>
          <a:lstStyle/>
          <a:p>
            <a:pPr algn="ctr"/>
            <a:r>
              <a:rPr lang="fr-FR" sz="2800" b="1" dirty="0">
                <a:solidFill>
                  <a:srgbClr val="336699"/>
                </a:solidFill>
                <a:effectLst>
                  <a:outerShdw blurRad="38100" dist="38100" dir="2700000" algn="tl">
                    <a:srgbClr val="000000">
                      <a:alpha val="43137"/>
                    </a:srgbClr>
                  </a:outerShdw>
                </a:effectLst>
              </a:rPr>
              <a:t>E</a:t>
            </a:r>
            <a:r>
              <a:rPr lang="fr-FR" sz="2800" b="1" dirty="0" smtClean="0">
                <a:solidFill>
                  <a:srgbClr val="336699"/>
                </a:solidFill>
                <a:effectLst>
                  <a:outerShdw blurRad="38100" dist="38100" dir="2700000" algn="tl">
                    <a:srgbClr val="000000">
                      <a:alpha val="43137"/>
                    </a:srgbClr>
                  </a:outerShdw>
                </a:effectLst>
              </a:rPr>
              <a:t>xemple de fiche descriptive de séquence</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114" y="523220"/>
            <a:ext cx="3958629" cy="5556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7079" y="523220"/>
            <a:ext cx="4067363" cy="5537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72924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87712" y="2740049"/>
            <a:ext cx="5524915" cy="2308324"/>
          </a:xfrm>
          <a:prstGeom prst="rect">
            <a:avLst/>
          </a:prstGeom>
          <a:noFill/>
        </p:spPr>
        <p:txBody>
          <a:bodyPr wrap="square" rtlCol="0">
            <a:spAutoFit/>
          </a:bodyPr>
          <a:lstStyle/>
          <a:p>
            <a:pPr algn="ctr"/>
            <a:r>
              <a:rPr lang="fr-FR" sz="2400" dirty="0">
                <a:solidFill>
                  <a:srgbClr val="FF6600"/>
                </a:solidFill>
              </a:rPr>
              <a:t>Exemple de  séquence pédagogique pour le bloc de compétences de l’activité </a:t>
            </a:r>
            <a:r>
              <a:rPr lang="fr-FR" sz="2400" dirty="0" smtClean="0">
                <a:solidFill>
                  <a:srgbClr val="FF6600"/>
                </a:solidFill>
              </a:rPr>
              <a:t>A2 : </a:t>
            </a:r>
          </a:p>
          <a:p>
            <a:pPr algn="ctr"/>
            <a:endParaRPr lang="fr-FR" sz="2400" dirty="0" smtClean="0">
              <a:solidFill>
                <a:srgbClr val="FF6600"/>
              </a:solidFill>
            </a:endParaRPr>
          </a:p>
          <a:p>
            <a:pPr algn="ctr"/>
            <a:r>
              <a:rPr lang="fr-FR" sz="2400" dirty="0" smtClean="0">
                <a:solidFill>
                  <a:srgbClr val="FF6600"/>
                </a:solidFill>
              </a:rPr>
              <a:t>CONDUIRE UNE INTERVENTION</a:t>
            </a:r>
          </a:p>
          <a:p>
            <a:pPr algn="ctr"/>
            <a:endParaRPr lang="fr-FR" sz="2400" dirty="0">
              <a:solidFill>
                <a:srgbClr val="FF6600"/>
              </a:solidFill>
            </a:endParaRPr>
          </a:p>
        </p:txBody>
      </p:sp>
      <p:pic>
        <p:nvPicPr>
          <p:cNvPr id="3" name="Image 2" descr="Capture d’écran 2017-01-14 à 19.46.35.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09133" y="629179"/>
            <a:ext cx="1449746" cy="1437407"/>
          </a:xfrm>
          <a:prstGeom prst="rect">
            <a:avLst/>
          </a:prstGeom>
        </p:spPr>
      </p:pic>
      <p:pic>
        <p:nvPicPr>
          <p:cNvPr id="5" name="Image 4" descr="Capture d’écran 2017-01-14 à 21.39.0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69413" y="629179"/>
            <a:ext cx="1456074" cy="1437407"/>
          </a:xfrm>
          <a:prstGeom prst="rect">
            <a:avLst/>
          </a:prstGeom>
        </p:spPr>
      </p:pic>
      <p:pic>
        <p:nvPicPr>
          <p:cNvPr id="6" name="Image 5" descr="Capture d’écran 2017-01-14 à 19.41.08.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8040" y="620183"/>
            <a:ext cx="1441450" cy="1446403"/>
          </a:xfrm>
          <a:prstGeom prst="rect">
            <a:avLst/>
          </a:prstGeom>
        </p:spPr>
      </p:pic>
      <p:pic>
        <p:nvPicPr>
          <p:cNvPr id="7" name="Image 6" descr="Capture d’écran 2017-01-14 à 21.39.33.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15348" y="620183"/>
            <a:ext cx="1462406" cy="1437407"/>
          </a:xfrm>
          <a:prstGeom prst="rect">
            <a:avLst/>
          </a:prstGeom>
        </p:spPr>
      </p:pic>
    </p:spTree>
    <p:extLst>
      <p:ext uri="{BB962C8B-B14F-4D97-AF65-F5344CB8AC3E}">
        <p14:creationId xmlns:p14="http://schemas.microsoft.com/office/powerpoint/2010/main" val="41895087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Conduire une intervention</a:t>
            </a:r>
            <a:endParaRPr lang="fr-FR" dirty="0"/>
          </a:p>
        </p:txBody>
      </p:sp>
      <p:sp>
        <p:nvSpPr>
          <p:cNvPr id="3" name="Espace réservé du contenu 2"/>
          <p:cNvSpPr>
            <a:spLocks noGrp="1"/>
          </p:cNvSpPr>
          <p:nvPr>
            <p:ph idx="1"/>
          </p:nvPr>
        </p:nvSpPr>
        <p:spPr>
          <a:xfrm>
            <a:off x="275192" y="1088067"/>
            <a:ext cx="7556313" cy="4626933"/>
          </a:xfrm>
        </p:spPr>
        <p:txBody>
          <a:bodyPr/>
          <a:lstStyle/>
          <a:p>
            <a:pPr marL="0" indent="0">
              <a:buNone/>
            </a:pPr>
            <a:endParaRPr lang="fr-FR" dirty="0" smtClean="0"/>
          </a:p>
          <a:p>
            <a:pPr marL="0" indent="0">
              <a:buNone/>
            </a:pPr>
            <a:r>
              <a:rPr lang="fr-FR" dirty="0"/>
              <a:t>Centres d’intérêts </a:t>
            </a:r>
            <a:r>
              <a:rPr lang="fr-FR" dirty="0" smtClean="0"/>
              <a:t>retenus</a:t>
            </a:r>
            <a:endParaRPr lang="fr-FR" dirty="0"/>
          </a:p>
          <a:p>
            <a:pPr marL="0" indent="0">
              <a:buNone/>
            </a:pPr>
            <a:endParaRPr lang="fr-FR" dirty="0" smtClean="0"/>
          </a:p>
        </p:txBody>
      </p:sp>
      <p:sp>
        <p:nvSpPr>
          <p:cNvPr id="16" name="Rectangle 3"/>
          <p:cNvSpPr>
            <a:spLocks noChangeArrowheads="1"/>
          </p:cNvSpPr>
          <p:nvPr/>
        </p:nvSpPr>
        <p:spPr bwMode="auto">
          <a:xfrm>
            <a:off x="1025525" y="336822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759325" algn="l"/>
              </a:tabLst>
              <a:defRPr>
                <a:solidFill>
                  <a:schemeClr val="tx1"/>
                </a:solidFill>
                <a:latin typeface="Arial" pitchFamily="34" charset="0"/>
                <a:cs typeface="Arial" pitchFamily="34" charset="0"/>
              </a:defRPr>
            </a:lvl1pPr>
            <a:lvl2pPr fontAlgn="base">
              <a:spcBef>
                <a:spcPct val="0"/>
              </a:spcBef>
              <a:spcAft>
                <a:spcPct val="0"/>
              </a:spcAft>
              <a:tabLst>
                <a:tab pos="4759325" algn="l"/>
              </a:tabLst>
              <a:defRPr>
                <a:solidFill>
                  <a:schemeClr val="tx1"/>
                </a:solidFill>
                <a:latin typeface="Arial" pitchFamily="34" charset="0"/>
                <a:cs typeface="Arial" pitchFamily="34" charset="0"/>
              </a:defRPr>
            </a:lvl2pPr>
            <a:lvl3pPr fontAlgn="base">
              <a:spcBef>
                <a:spcPct val="0"/>
              </a:spcBef>
              <a:spcAft>
                <a:spcPct val="0"/>
              </a:spcAft>
              <a:tabLst>
                <a:tab pos="4759325" algn="l"/>
              </a:tabLst>
              <a:defRPr>
                <a:solidFill>
                  <a:schemeClr val="tx1"/>
                </a:solidFill>
                <a:latin typeface="Arial" pitchFamily="34" charset="0"/>
                <a:cs typeface="Arial" pitchFamily="34" charset="0"/>
              </a:defRPr>
            </a:lvl3pPr>
            <a:lvl4pPr fontAlgn="base">
              <a:spcBef>
                <a:spcPct val="0"/>
              </a:spcBef>
              <a:spcAft>
                <a:spcPct val="0"/>
              </a:spcAft>
              <a:tabLst>
                <a:tab pos="4759325" algn="l"/>
              </a:tabLst>
              <a:defRPr>
                <a:solidFill>
                  <a:schemeClr val="tx1"/>
                </a:solidFill>
                <a:latin typeface="Arial" pitchFamily="34" charset="0"/>
                <a:cs typeface="Arial" pitchFamily="34" charset="0"/>
              </a:defRPr>
            </a:lvl4pPr>
            <a:lvl5pPr fontAlgn="base">
              <a:spcBef>
                <a:spcPct val="0"/>
              </a:spcBef>
              <a:spcAft>
                <a:spcPct val="0"/>
              </a:spcAft>
              <a:tabLst>
                <a:tab pos="4759325" algn="l"/>
              </a:tabLst>
              <a:defRPr>
                <a:solidFill>
                  <a:schemeClr val="tx1"/>
                </a:solidFill>
                <a:latin typeface="Arial" pitchFamily="34" charset="0"/>
                <a:cs typeface="Arial" pitchFamily="34" charset="0"/>
              </a:defRPr>
            </a:lvl5pPr>
            <a:lvl6pPr fontAlgn="base">
              <a:spcBef>
                <a:spcPct val="0"/>
              </a:spcBef>
              <a:spcAft>
                <a:spcPct val="0"/>
              </a:spcAft>
              <a:tabLst>
                <a:tab pos="4759325" algn="l"/>
              </a:tabLst>
              <a:defRPr>
                <a:solidFill>
                  <a:schemeClr val="tx1"/>
                </a:solidFill>
                <a:latin typeface="Arial" pitchFamily="34" charset="0"/>
                <a:cs typeface="Arial" pitchFamily="34" charset="0"/>
              </a:defRPr>
            </a:lvl6pPr>
            <a:lvl7pPr fontAlgn="base">
              <a:spcBef>
                <a:spcPct val="0"/>
              </a:spcBef>
              <a:spcAft>
                <a:spcPct val="0"/>
              </a:spcAft>
              <a:tabLst>
                <a:tab pos="4759325" algn="l"/>
              </a:tabLst>
              <a:defRPr>
                <a:solidFill>
                  <a:schemeClr val="tx1"/>
                </a:solidFill>
                <a:latin typeface="Arial" pitchFamily="34" charset="0"/>
                <a:cs typeface="Arial" pitchFamily="34" charset="0"/>
              </a:defRPr>
            </a:lvl7pPr>
            <a:lvl8pPr fontAlgn="base">
              <a:spcBef>
                <a:spcPct val="0"/>
              </a:spcBef>
              <a:spcAft>
                <a:spcPct val="0"/>
              </a:spcAft>
              <a:tabLst>
                <a:tab pos="4759325" algn="l"/>
              </a:tabLst>
              <a:defRPr>
                <a:solidFill>
                  <a:schemeClr val="tx1"/>
                </a:solidFill>
                <a:latin typeface="Arial" pitchFamily="34" charset="0"/>
                <a:cs typeface="Arial" pitchFamily="34" charset="0"/>
              </a:defRPr>
            </a:lvl8pPr>
            <a:lvl9pPr fontAlgn="base">
              <a:spcBef>
                <a:spcPct val="0"/>
              </a:spcBef>
              <a:spcAft>
                <a:spcPct val="0"/>
              </a:spcAft>
              <a:tabLst>
                <a:tab pos="475932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759325" algn="l"/>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ZoneTexte 4"/>
          <p:cNvSpPr txBox="1"/>
          <p:nvPr/>
        </p:nvSpPr>
        <p:spPr>
          <a:xfrm>
            <a:off x="425002" y="850006"/>
            <a:ext cx="3681633" cy="646331"/>
          </a:xfrm>
          <a:prstGeom prst="rect">
            <a:avLst/>
          </a:prstGeom>
          <a:noFill/>
        </p:spPr>
        <p:txBody>
          <a:bodyPr wrap="square" rtlCol="0">
            <a:spAutoFit/>
          </a:bodyPr>
          <a:lstStyle/>
          <a:p>
            <a:r>
              <a:rPr lang="fr-FR" dirty="0" smtClean="0"/>
              <a:t>Les centres d’intérêts définis de l’organisation pédagogique</a:t>
            </a:r>
            <a:endParaRPr lang="fr-FR" dirty="0"/>
          </a:p>
        </p:txBody>
      </p:sp>
      <p:sp>
        <p:nvSpPr>
          <p:cNvPr id="6" name="ZoneTexte 5"/>
          <p:cNvSpPr txBox="1"/>
          <p:nvPr/>
        </p:nvSpPr>
        <p:spPr>
          <a:xfrm>
            <a:off x="425002" y="2071094"/>
            <a:ext cx="3134972" cy="1107996"/>
          </a:xfrm>
          <a:prstGeom prst="rect">
            <a:avLst/>
          </a:prstGeom>
          <a:noFill/>
          <a:ln>
            <a:solidFill>
              <a:schemeClr val="accent2">
                <a:lumMod val="75000"/>
                <a:lumOff val="25000"/>
              </a:schemeClr>
            </a:solidFill>
          </a:ln>
        </p:spPr>
        <p:txBody>
          <a:bodyPr wrap="square" rtlCol="0">
            <a:spAutoFit/>
          </a:bodyPr>
          <a:lstStyle/>
          <a:p>
            <a:r>
              <a:rPr lang="fr-FR" dirty="0" smtClean="0"/>
              <a:t>Ci3 :</a:t>
            </a:r>
          </a:p>
          <a:p>
            <a:r>
              <a:rPr lang="fr-FR" sz="1600" i="1" dirty="0" smtClean="0"/>
              <a:t>La transmission d’énergie mécanique avec transformation hydraulique</a:t>
            </a:r>
            <a:endParaRPr lang="fr-FR" sz="1600" i="1" dirty="0"/>
          </a:p>
        </p:txBody>
      </p:sp>
      <p:pic>
        <p:nvPicPr>
          <p:cNvPr id="1026" name="Picture 2" descr="746EF06E"/>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50000"/>
          <a:stretch/>
        </p:blipFill>
        <p:spPr bwMode="auto">
          <a:xfrm rot="16200000">
            <a:off x="3818018" y="1340156"/>
            <a:ext cx="4796016" cy="408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à coins arrondis 8"/>
          <p:cNvSpPr/>
          <p:nvPr/>
        </p:nvSpPr>
        <p:spPr>
          <a:xfrm>
            <a:off x="4106635" y="2008413"/>
            <a:ext cx="2530929" cy="633115"/>
          </a:xfrm>
          <a:prstGeom prst="roundRect">
            <a:avLst/>
          </a:prstGeom>
          <a:solidFill>
            <a:schemeClr val="accent6">
              <a:lumMod val="20000"/>
              <a:lumOff val="80000"/>
              <a:alpha val="18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6572250" y="2077810"/>
            <a:ext cx="889908" cy="204108"/>
          </a:xfrm>
          <a:prstGeom prst="roundRect">
            <a:avLst/>
          </a:prstGeom>
          <a:solidFill>
            <a:schemeClr val="accent6">
              <a:lumMod val="20000"/>
              <a:lumOff val="80000"/>
              <a:alpha val="18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à coins arrondis 18"/>
          <p:cNvSpPr/>
          <p:nvPr/>
        </p:nvSpPr>
        <p:spPr>
          <a:xfrm>
            <a:off x="4173875" y="4465863"/>
            <a:ext cx="2586153" cy="1314449"/>
          </a:xfrm>
          <a:prstGeom prst="roundRect">
            <a:avLst/>
          </a:prstGeom>
          <a:solidFill>
            <a:schemeClr val="accent6">
              <a:lumMod val="20000"/>
              <a:lumOff val="80000"/>
              <a:alpha val="18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flipV="1">
            <a:off x="3559974" y="2441121"/>
            <a:ext cx="546661" cy="979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onnecteur droit avec flèche 21"/>
          <p:cNvCxnSpPr>
            <a:stCxn id="20" idx="3"/>
          </p:cNvCxnSpPr>
          <p:nvPr/>
        </p:nvCxnSpPr>
        <p:spPr>
          <a:xfrm>
            <a:off x="3572449" y="4575516"/>
            <a:ext cx="601426" cy="208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ZoneTexte 19"/>
          <p:cNvSpPr txBox="1"/>
          <p:nvPr/>
        </p:nvSpPr>
        <p:spPr>
          <a:xfrm>
            <a:off x="437477" y="4021518"/>
            <a:ext cx="3134972" cy="1107996"/>
          </a:xfrm>
          <a:prstGeom prst="rect">
            <a:avLst/>
          </a:prstGeom>
          <a:noFill/>
          <a:ln>
            <a:solidFill>
              <a:schemeClr val="accent2">
                <a:lumMod val="75000"/>
                <a:lumOff val="25000"/>
              </a:schemeClr>
            </a:solidFill>
          </a:ln>
        </p:spPr>
        <p:txBody>
          <a:bodyPr wrap="square" rtlCol="0">
            <a:spAutoFit/>
          </a:bodyPr>
          <a:lstStyle/>
          <a:p>
            <a:r>
              <a:rPr lang="fr-FR" dirty="0" smtClean="0"/>
              <a:t>Ci6 :</a:t>
            </a:r>
          </a:p>
          <a:p>
            <a:r>
              <a:rPr lang="fr-FR" sz="1600" i="1" dirty="0" smtClean="0"/>
              <a:t>Les activités professionnelles</a:t>
            </a:r>
          </a:p>
          <a:p>
            <a:r>
              <a:rPr lang="fr-FR" sz="1600" i="1" dirty="0" smtClean="0"/>
              <a:t>Maintenance préventive et corrective, mise en </a:t>
            </a:r>
            <a:r>
              <a:rPr lang="fr-FR" sz="1600" i="1" dirty="0" err="1" smtClean="0"/>
              <a:t>oeuvre</a:t>
            </a:r>
            <a:endParaRPr lang="fr-FR" sz="1600" i="1" dirty="0" smtClean="0"/>
          </a:p>
        </p:txBody>
      </p:sp>
    </p:spTree>
    <p:extLst>
      <p:ext uri="{BB962C8B-B14F-4D97-AF65-F5344CB8AC3E}">
        <p14:creationId xmlns:p14="http://schemas.microsoft.com/office/powerpoint/2010/main" val="3532941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écran 2017-01-14 à 19.46.35.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9133" y="629179"/>
            <a:ext cx="1449746" cy="1437407"/>
          </a:xfrm>
          <a:prstGeom prst="rect">
            <a:avLst/>
          </a:prstGeom>
        </p:spPr>
      </p:pic>
      <p:pic>
        <p:nvPicPr>
          <p:cNvPr id="5" name="Image 4" descr="Capture d’écran 2017-01-14 à 21.39.02.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69413" y="629179"/>
            <a:ext cx="1456074" cy="1437407"/>
          </a:xfrm>
          <a:prstGeom prst="rect">
            <a:avLst/>
          </a:prstGeom>
        </p:spPr>
      </p:pic>
      <p:pic>
        <p:nvPicPr>
          <p:cNvPr id="6" name="Image 5" descr="Capture d’écran 2017-01-14 à 19.41.08.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48040" y="620183"/>
            <a:ext cx="1441450" cy="1446403"/>
          </a:xfrm>
          <a:prstGeom prst="rect">
            <a:avLst/>
          </a:prstGeom>
        </p:spPr>
      </p:pic>
      <p:pic>
        <p:nvPicPr>
          <p:cNvPr id="7" name="Image 6" descr="Capture d’écran 2017-01-14 à 21.39.33.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915348" y="620183"/>
            <a:ext cx="1462406" cy="1437407"/>
          </a:xfrm>
          <a:prstGeom prst="rect">
            <a:avLst/>
          </a:prstGeom>
        </p:spPr>
      </p:pic>
      <p:sp>
        <p:nvSpPr>
          <p:cNvPr id="4" name="ZoneTexte 3"/>
          <p:cNvSpPr txBox="1"/>
          <p:nvPr/>
        </p:nvSpPr>
        <p:spPr>
          <a:xfrm>
            <a:off x="779691" y="2302328"/>
            <a:ext cx="2902402" cy="3416320"/>
          </a:xfrm>
          <a:prstGeom prst="rect">
            <a:avLst/>
          </a:prstGeom>
          <a:noFill/>
        </p:spPr>
        <p:txBody>
          <a:bodyPr wrap="square" rtlCol="0">
            <a:spAutoFit/>
          </a:bodyPr>
          <a:lstStyle/>
          <a:p>
            <a:r>
              <a:rPr lang="fr-FR" dirty="0">
                <a:solidFill>
                  <a:schemeClr val="bg1">
                    <a:lumMod val="95000"/>
                  </a:schemeClr>
                </a:solidFill>
              </a:rPr>
              <a:t>Exemple </a:t>
            </a:r>
            <a:r>
              <a:rPr lang="fr-FR" dirty="0" smtClean="0">
                <a:solidFill>
                  <a:schemeClr val="bg1">
                    <a:lumMod val="95000"/>
                  </a:schemeClr>
                </a:solidFill>
              </a:rPr>
              <a:t>de matériel répondant au Ci3 retenu :  </a:t>
            </a:r>
          </a:p>
          <a:p>
            <a:endParaRPr lang="fr-FR" sz="1000" dirty="0">
              <a:solidFill>
                <a:schemeClr val="bg1">
                  <a:lumMod val="95000"/>
                </a:schemeClr>
              </a:solidFill>
            </a:endParaRPr>
          </a:p>
          <a:p>
            <a:r>
              <a:rPr lang="fr-FR" dirty="0" smtClean="0">
                <a:solidFill>
                  <a:schemeClr val="bg1">
                    <a:lumMod val="95000"/>
                  </a:schemeClr>
                </a:solidFill>
              </a:rPr>
              <a:t>Chargeuse articulée à moteur thermique associé à une transmission hydrostatique, boîte de transfert et ponts mécaniques avec freins et réductions finales.</a:t>
            </a:r>
            <a:endParaRPr lang="fr-FR" dirty="0">
              <a:solidFill>
                <a:schemeClr val="bg1">
                  <a:lumMod val="95000"/>
                </a:schemeClr>
              </a:solidFill>
            </a:endParaRPr>
          </a:p>
          <a:p>
            <a:endParaRPr lang="fr-FR" dirty="0"/>
          </a:p>
        </p:txBody>
      </p:sp>
      <p:pic>
        <p:nvPicPr>
          <p:cNvPr id="4098"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692475" y="2367643"/>
            <a:ext cx="5099090" cy="2950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5926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3547" y="116632"/>
            <a:ext cx="7094837" cy="720080"/>
          </a:xfrm>
        </p:spPr>
        <p:txBody>
          <a:bodyPr>
            <a:noAutofit/>
          </a:bodyPr>
          <a:lstStyle/>
          <a:p>
            <a:r>
              <a:rPr lang="fr-FR" sz="2800" dirty="0"/>
              <a:t>Les éléments pour bâtir une </a:t>
            </a:r>
            <a:r>
              <a:rPr lang="fr-FR" sz="2800" dirty="0" smtClean="0"/>
              <a:t>planification</a:t>
            </a:r>
            <a:r>
              <a:rPr lang="fr-FR" sz="2800" dirty="0"/>
              <a:t/>
            </a:r>
            <a:br>
              <a:rPr lang="fr-FR" sz="2800" dirty="0"/>
            </a:br>
            <a:endParaRPr lang="fr-FR" sz="2800" dirty="0"/>
          </a:p>
        </p:txBody>
      </p:sp>
      <p:grpSp>
        <p:nvGrpSpPr>
          <p:cNvPr id="20" name="Grouper 19"/>
          <p:cNvGrpSpPr/>
          <p:nvPr/>
        </p:nvGrpSpPr>
        <p:grpSpPr>
          <a:xfrm>
            <a:off x="3851920" y="698212"/>
            <a:ext cx="1522599" cy="1394541"/>
            <a:chOff x="4046884" y="764484"/>
            <a:chExt cx="1522599" cy="1394541"/>
          </a:xfrm>
        </p:grpSpPr>
        <p:pic>
          <p:nvPicPr>
            <p:cNvPr id="5" name="Picture 3" descr="C:\Users\user\Documents\My Dropbox\Partage avec Dominique\STI2D - Centres d'intérêts transversaux V1.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46884" y="1017142"/>
              <a:ext cx="1522599" cy="1141883"/>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4046884" y="764484"/>
              <a:ext cx="1510132" cy="276999"/>
            </a:xfrm>
            <a:prstGeom prst="rect">
              <a:avLst/>
            </a:prstGeom>
          </p:spPr>
          <p:txBody>
            <a:bodyPr wrap="square">
              <a:spAutoFit/>
            </a:bodyPr>
            <a:lstStyle/>
            <a:p>
              <a:pPr algn="ctr"/>
              <a:r>
                <a:rPr lang="fr-FR" sz="1200" b="1" dirty="0" smtClean="0"/>
                <a:t>Thèmes / Ci</a:t>
              </a:r>
              <a:endParaRPr lang="fr-FR" sz="1200" dirty="0"/>
            </a:p>
          </p:txBody>
        </p:sp>
      </p:grpSp>
      <p:sp>
        <p:nvSpPr>
          <p:cNvPr id="3" name="Ellipse 2"/>
          <p:cNvSpPr/>
          <p:nvPr/>
        </p:nvSpPr>
        <p:spPr>
          <a:xfrm>
            <a:off x="802201" y="573206"/>
            <a:ext cx="3062106" cy="1703666"/>
          </a:xfrm>
          <a:prstGeom prst="ellipse">
            <a:avLst/>
          </a:prstGeom>
          <a:no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28" name="Grouper 22"/>
          <p:cNvGrpSpPr/>
          <p:nvPr/>
        </p:nvGrpSpPr>
        <p:grpSpPr>
          <a:xfrm>
            <a:off x="933547" y="6245173"/>
            <a:ext cx="6062020" cy="568203"/>
            <a:chOff x="1778644" y="6031969"/>
            <a:chExt cx="6062020" cy="568203"/>
          </a:xfrm>
        </p:grpSpPr>
        <p:sp>
          <p:nvSpPr>
            <p:cNvPr id="33" name="Rectangle 32"/>
            <p:cNvSpPr/>
            <p:nvPr/>
          </p:nvSpPr>
          <p:spPr>
            <a:xfrm>
              <a:off x="4001642" y="6323173"/>
              <a:ext cx="2351559" cy="276999"/>
            </a:xfrm>
            <a:prstGeom prst="rect">
              <a:avLst/>
            </a:prstGeom>
          </p:spPr>
          <p:txBody>
            <a:bodyPr wrap="square">
              <a:spAutoFit/>
            </a:bodyPr>
            <a:lstStyle/>
            <a:p>
              <a:pPr algn="ctr"/>
              <a:r>
                <a:rPr lang="fr-FR" sz="1200" b="1" dirty="0" smtClean="0"/>
                <a:t>Matrices compétences/CI/savoirs</a:t>
              </a:r>
              <a:endParaRPr lang="fr-FR" sz="1200" b="1" dirty="0"/>
            </a:p>
          </p:txBody>
        </p:sp>
        <p:sp>
          <p:nvSpPr>
            <p:cNvPr id="34" name="Rectangle 33"/>
            <p:cNvSpPr/>
            <p:nvPr/>
          </p:nvSpPr>
          <p:spPr>
            <a:xfrm>
              <a:off x="5849145" y="6096116"/>
              <a:ext cx="1991519" cy="461665"/>
            </a:xfrm>
            <a:prstGeom prst="rect">
              <a:avLst/>
            </a:prstGeom>
          </p:spPr>
          <p:txBody>
            <a:bodyPr wrap="square">
              <a:spAutoFit/>
            </a:bodyPr>
            <a:lstStyle/>
            <a:p>
              <a:pPr algn="ctr"/>
              <a:r>
                <a:rPr lang="fr-FR" sz="1200" b="1" dirty="0" smtClean="0"/>
                <a:t>Matrice de la répartition horaire</a:t>
              </a:r>
              <a:endParaRPr lang="fr-FR" sz="1200" b="1" dirty="0"/>
            </a:p>
          </p:txBody>
        </p:sp>
        <p:sp>
          <p:nvSpPr>
            <p:cNvPr id="35" name="Rectangle 34"/>
            <p:cNvSpPr/>
            <p:nvPr/>
          </p:nvSpPr>
          <p:spPr>
            <a:xfrm>
              <a:off x="1778644" y="6031969"/>
              <a:ext cx="2351559" cy="276999"/>
            </a:xfrm>
            <a:prstGeom prst="rect">
              <a:avLst/>
            </a:prstGeom>
          </p:spPr>
          <p:txBody>
            <a:bodyPr wrap="square">
              <a:spAutoFit/>
            </a:bodyPr>
            <a:lstStyle/>
            <a:p>
              <a:r>
                <a:rPr lang="fr-FR" sz="1200" b="1" dirty="0" smtClean="0"/>
                <a:t>Les supports</a:t>
              </a:r>
              <a:endParaRPr lang="fr-FR" sz="1200" b="1" dirty="0"/>
            </a:p>
          </p:txBody>
        </p:sp>
      </p:grpSp>
      <p:pic>
        <p:nvPicPr>
          <p:cNvPr id="3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82491" y="4869082"/>
            <a:ext cx="2064145" cy="1140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44018" y="4869082"/>
            <a:ext cx="1578397" cy="115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8" name="Tableau 37"/>
          <p:cNvGraphicFramePr>
            <a:graphicFrameLocks noGrp="1"/>
          </p:cNvGraphicFramePr>
          <p:nvPr>
            <p:extLst>
              <p:ext uri="{D42A27DB-BD31-4B8C-83A1-F6EECF244321}">
                <p14:modId xmlns:p14="http://schemas.microsoft.com/office/powerpoint/2010/main" val="2039964629"/>
              </p:ext>
            </p:extLst>
          </p:nvPr>
        </p:nvGraphicFramePr>
        <p:xfrm>
          <a:off x="554556" y="2402006"/>
          <a:ext cx="7807000" cy="1924335"/>
        </p:xfrm>
        <a:graphic>
          <a:graphicData uri="http://schemas.openxmlformats.org/drawingml/2006/table">
            <a:tbl>
              <a:tblPr/>
              <a:tblGrid>
                <a:gridCol w="446110"/>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66198"/>
                <a:gridCol w="173029"/>
                <a:gridCol w="166199"/>
                <a:gridCol w="166198"/>
                <a:gridCol w="193761"/>
                <a:gridCol w="179980"/>
                <a:gridCol w="166199"/>
                <a:gridCol w="166198"/>
                <a:gridCol w="166198"/>
              </a:tblGrid>
              <a:tr h="248476">
                <a:tc>
                  <a:txBody>
                    <a:bodyPr/>
                    <a:lstStyle/>
                    <a:p>
                      <a:pPr algn="l" fontAlgn="b"/>
                      <a:r>
                        <a:rPr lang="fr-FR" sz="800" b="1" i="0" u="none" strike="noStrike" dirty="0">
                          <a:solidFill>
                            <a:srgbClr val="000000"/>
                          </a:solidFill>
                          <a:latin typeface="Calibri"/>
                        </a:rPr>
                        <a:t> </a:t>
                      </a:r>
                    </a:p>
                  </a:txBody>
                  <a:tcPr marL="6991" marR="6991" marT="69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4">
                  <a:txBody>
                    <a:bodyPr/>
                    <a:lstStyle/>
                    <a:p>
                      <a:pPr algn="ctr" fontAlgn="ctr"/>
                      <a:r>
                        <a:rPr lang="fr-FR" sz="700" b="1" i="0" u="none" strike="noStrike" dirty="0">
                          <a:solidFill>
                            <a:srgbClr val="000000"/>
                          </a:solidFill>
                          <a:latin typeface="Calibri"/>
                        </a:rPr>
                        <a:t>SEPTEMBRE</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fr-FR" sz="700" b="1" i="0" u="none" strike="noStrike" dirty="0">
                          <a:solidFill>
                            <a:srgbClr val="000000"/>
                          </a:solidFill>
                          <a:latin typeface="Calibri"/>
                        </a:rPr>
                        <a:t>OCTOBRE</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fontAlgn="ctr"/>
                      <a:r>
                        <a:rPr lang="fr-FR" sz="700" b="1" i="0" u="none" strike="noStrike" dirty="0">
                          <a:solidFill>
                            <a:srgbClr val="000000"/>
                          </a:solidFill>
                          <a:latin typeface="Calibri"/>
                        </a:rPr>
                        <a:t>NOVEMBRE</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fr-FR" sz="700" b="1" i="0" u="none" strike="noStrike" dirty="0">
                          <a:solidFill>
                            <a:srgbClr val="000000"/>
                          </a:solidFill>
                          <a:latin typeface="Calibri"/>
                        </a:rPr>
                        <a:t>DECEMBRE</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fontAlgn="ctr"/>
                      <a:r>
                        <a:rPr lang="fr-FR" sz="700" b="1" i="0" u="none" strike="noStrike" dirty="0">
                          <a:solidFill>
                            <a:srgbClr val="000000"/>
                          </a:solidFill>
                          <a:latin typeface="Calibri"/>
                        </a:rPr>
                        <a:t>JANVIER</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fr-FR" sz="700" b="1" i="0" u="none" strike="noStrike" dirty="0">
                          <a:solidFill>
                            <a:srgbClr val="000000"/>
                          </a:solidFill>
                          <a:latin typeface="Calibri"/>
                        </a:rPr>
                        <a:t>FEVRIER</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fr-FR" sz="700" b="1" i="0" u="none" strike="noStrike" dirty="0">
                          <a:solidFill>
                            <a:srgbClr val="000000"/>
                          </a:solidFill>
                          <a:latin typeface="Calibri"/>
                        </a:rPr>
                        <a:t>MARS</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fr-FR" sz="700" b="1" i="0" u="none" strike="noStrike" dirty="0">
                          <a:solidFill>
                            <a:srgbClr val="000000"/>
                          </a:solidFill>
                          <a:latin typeface="Calibri"/>
                        </a:rPr>
                        <a:t>AVRIL</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fontAlgn="ctr"/>
                      <a:r>
                        <a:rPr lang="fr-FR" sz="700" b="1" i="0" u="none" strike="noStrike" dirty="0">
                          <a:solidFill>
                            <a:srgbClr val="000000"/>
                          </a:solidFill>
                          <a:latin typeface="Calibri"/>
                        </a:rPr>
                        <a:t>MAI</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fr-FR" sz="700" b="1" i="0" u="none" strike="noStrike" dirty="0">
                          <a:solidFill>
                            <a:srgbClr val="000000"/>
                          </a:solidFill>
                          <a:latin typeface="Calibri"/>
                        </a:rPr>
                        <a:t>JUIN</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b"/>
                      <a:r>
                        <a:rPr lang="fr-FR" sz="800" b="1" i="0" u="none" strike="noStrike" dirty="0">
                          <a:solidFill>
                            <a:srgbClr val="000000"/>
                          </a:solidFill>
                          <a:latin typeface="Calibri"/>
                        </a:rPr>
                        <a:t>JUI</a:t>
                      </a:r>
                    </a:p>
                  </a:txBody>
                  <a:tcPr marL="6991" marR="6991" marT="6991" marB="0" vert="vert27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484">
                <a:tc>
                  <a:txBody>
                    <a:bodyPr/>
                    <a:lstStyle/>
                    <a:p>
                      <a:pPr algn="l" fontAlgn="b"/>
                      <a:r>
                        <a:rPr lang="fr-FR" sz="800" b="1" i="0" u="none" strike="noStrike">
                          <a:solidFill>
                            <a:srgbClr val="000000"/>
                          </a:solidFill>
                          <a:latin typeface="Calibri"/>
                        </a:rPr>
                        <a:t> </a:t>
                      </a:r>
                    </a:p>
                  </a:txBody>
                  <a:tcPr marL="6991" marR="6991" marT="69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36</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latin typeface="Calibri"/>
                        </a:rPr>
                        <a:t>37</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38</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latin typeface="Calibri"/>
                        </a:rPr>
                        <a:t>39</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40</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latin typeface="Calibri"/>
                        </a:rPr>
                        <a:t>41</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42</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latin typeface="Calibri"/>
                        </a:rPr>
                        <a:t>43</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44</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latin typeface="Calibri"/>
                        </a:rPr>
                        <a:t>45</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46</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latin typeface="Calibri"/>
                        </a:rPr>
                        <a:t>47</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48</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latin typeface="Calibri"/>
                        </a:rPr>
                        <a:t>49</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50</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700" b="1" i="0" u="none" strike="noStrike" dirty="0">
                          <a:solidFill>
                            <a:srgbClr val="000000"/>
                          </a:solidFill>
                          <a:latin typeface="Calibri"/>
                        </a:rPr>
                        <a:t>51</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52</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2</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3</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4</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5</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6</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7</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8</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9</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10</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11</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12</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13</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14</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15</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16</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17</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18</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19</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20</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21</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22</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23</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24</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25</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26</a:t>
                      </a:r>
                    </a:p>
                  </a:txBody>
                  <a:tcPr marL="6991" marR="6991" marT="6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latin typeface="Calibri"/>
                        </a:rPr>
                        <a:t>27</a:t>
                      </a:r>
                    </a:p>
                  </a:txBody>
                  <a:tcPr marL="6991" marR="6991" marT="69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718">
                <a:tc>
                  <a:txBody>
                    <a:bodyPr/>
                    <a:lstStyle/>
                    <a:p>
                      <a:pPr algn="ctr" fontAlgn="ctr"/>
                      <a:r>
                        <a:rPr lang="fr-FR" sz="800" b="1" i="0" u="none" strike="noStrike" dirty="0" smtClean="0">
                          <a:solidFill>
                            <a:srgbClr val="000000"/>
                          </a:solidFill>
                          <a:latin typeface="Calibri"/>
                        </a:rPr>
                        <a:t>1</a:t>
                      </a:r>
                      <a:r>
                        <a:rPr lang="fr-FR" sz="800" b="1" i="0" u="none" strike="noStrike" baseline="30000" dirty="0" smtClean="0">
                          <a:solidFill>
                            <a:srgbClr val="000000"/>
                          </a:solidFill>
                          <a:latin typeface="Calibri"/>
                        </a:rPr>
                        <a:t>ère</a:t>
                      </a:r>
                      <a:r>
                        <a:rPr lang="fr-FR" sz="800" b="1" i="0" u="none" strike="noStrike" dirty="0" smtClean="0">
                          <a:solidFill>
                            <a:srgbClr val="000000"/>
                          </a:solidFill>
                          <a:latin typeface="Calibri"/>
                        </a:rPr>
                        <a:t> année</a:t>
                      </a:r>
                    </a:p>
                    <a:p>
                      <a:pPr algn="ctr" fontAlgn="ctr"/>
                      <a:r>
                        <a:rPr lang="fr-FR" sz="800" b="1" i="0" u="none" strike="noStrike" dirty="0" smtClean="0">
                          <a:solidFill>
                            <a:srgbClr val="000000"/>
                          </a:solidFill>
                          <a:latin typeface="Calibri"/>
                        </a:rPr>
                        <a:t>BTS MMCM</a:t>
                      </a:r>
                      <a:endParaRPr lang="fr-FR" sz="8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fontAlgn="b"/>
                      <a:endParaRPr lang="fr-FR" sz="8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pPr algn="l" fontAlgn="b"/>
                      <a:endParaRPr lang="fr-FR" sz="8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pPr algn="l" fontAlgn="b"/>
                      <a:endParaRPr lang="fr-FR" sz="8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pPr algn="l" fontAlgn="b"/>
                      <a:endParaRPr lang="fr-FR" sz="8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l" fontAlgn="b"/>
                      <a:endParaRPr lang="fr-FR" sz="8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gridSpan="2">
                  <a:txBody>
                    <a:bodyPr/>
                    <a:lstStyle/>
                    <a:p>
                      <a:pPr algn="ctr" fontAlgn="b"/>
                      <a:endParaRPr lang="fr-FR" sz="1100" b="1" i="0" u="none" strike="noStrike" dirty="0">
                        <a:solidFill>
                          <a:srgbClr val="000000"/>
                        </a:solidFill>
                        <a:latin typeface="Calibri"/>
                      </a:endParaRPr>
                    </a:p>
                  </a:txBody>
                  <a:tcPr marL="6991" marR="6991" marT="69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rowSpan="2" hMerge="1">
                  <a:txBody>
                    <a:bodyPr/>
                    <a:lstStyle/>
                    <a:p>
                      <a:endParaRPr lang="fr-FR"/>
                    </a:p>
                  </a:txBody>
                  <a:tcPr/>
                </a:tc>
                <a:tc gridSpan="6">
                  <a:txBody>
                    <a:bodyPr/>
                    <a:lstStyle/>
                    <a:p>
                      <a:pPr algn="ctr" fontAlgn="b"/>
                      <a:endParaRPr lang="fr-FR" sz="800" b="1" i="0" u="none" strike="noStrike" dirty="0" smtClean="0">
                        <a:solidFill>
                          <a:srgbClr val="000000"/>
                        </a:solidFill>
                        <a:latin typeface="+mn-lt"/>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hMerge="1">
                  <a:txBody>
                    <a:bodyPr/>
                    <a:lstStyle/>
                    <a:p>
                      <a:endParaRPr lang="fr-FR"/>
                    </a:p>
                  </a:txBody>
                  <a:tcPr/>
                </a:tc>
                <a:tc hMerge="1">
                  <a:txBody>
                    <a:bodyPr/>
                    <a:lstStyle/>
                    <a:p>
                      <a:endParaRPr lang="fr-FR"/>
                    </a:p>
                  </a:txBody>
                  <a:tcPr/>
                </a:tc>
                <a:tc rowSpan="2" gridSpan="2">
                  <a:txBody>
                    <a:bodyPr/>
                    <a:lstStyle/>
                    <a:p>
                      <a:pPr algn="ctr" fontAlgn="b"/>
                      <a:endParaRPr lang="fr-FR" sz="1100" b="1" i="0" u="none" strike="noStrike" dirty="0">
                        <a:solidFill>
                          <a:schemeClr val="bg1"/>
                        </a:solidFill>
                        <a:latin typeface="Calibri"/>
                      </a:endParaRPr>
                    </a:p>
                  </a:txBody>
                  <a:tcPr marL="6991" marR="6991" marT="69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rowSpan="2" hMerge="1">
                  <a:txBody>
                    <a:bodyPr/>
                    <a:lstStyle/>
                    <a:p>
                      <a:endParaRPr lang="fr-FR"/>
                    </a:p>
                  </a:txBody>
                  <a:tcPr/>
                </a:tc>
                <a:tc gridSpan="6">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FR" sz="800" b="1" i="0" u="none" strike="noStrike" dirty="0" smtClean="0">
                        <a:solidFill>
                          <a:srgbClr val="000000"/>
                        </a:solidFill>
                        <a:latin typeface="+mn-lt"/>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pPr algn="l" fontAlgn="b"/>
                      <a:endParaRPr lang="fr-FR" sz="1100" b="1" i="0" u="none" strike="noStrike" dirty="0">
                        <a:solidFill>
                          <a:srgbClr val="000000"/>
                        </a:solidFill>
                        <a:latin typeface="Calibri"/>
                      </a:endParaRPr>
                    </a:p>
                  </a:txBody>
                  <a:tcPr marL="6991" marR="6991" marT="69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c hMerge="1">
                  <a:txBody>
                    <a:bodyPr/>
                    <a:lstStyle/>
                    <a:p>
                      <a:endParaRPr lang="fr-FR"/>
                    </a:p>
                  </a:txBody>
                  <a:tcPr/>
                </a:tc>
                <a:tc rowSpan="2" gridSpan="2">
                  <a:txBody>
                    <a:bodyPr/>
                    <a:lstStyle/>
                    <a:p>
                      <a:pPr algn="ctr" fontAlgn="b"/>
                      <a:endParaRPr lang="fr-FR" sz="1100" b="1" i="0" u="none" strike="noStrike" dirty="0">
                        <a:solidFill>
                          <a:schemeClr val="bg1"/>
                        </a:solidFill>
                        <a:latin typeface="Calibri"/>
                      </a:endParaRPr>
                    </a:p>
                  </a:txBody>
                  <a:tcPr marL="6991" marR="6991" marT="69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rowSpan="2" hMerge="1">
                  <a:txBody>
                    <a:bodyPr/>
                    <a:lstStyle/>
                    <a:p>
                      <a:endParaRPr lang="fr-FR"/>
                    </a:p>
                  </a:txBody>
                  <a:tcPr/>
                </a:tc>
                <a:tc gridSpan="6">
                  <a:txBody>
                    <a:bodyPr/>
                    <a:lstStyle/>
                    <a:p>
                      <a:pPr algn="ctr" fontAlgn="ctr"/>
                      <a:r>
                        <a:rPr lang="fr-FR" sz="900" b="1" i="0" u="none" strike="noStrike" dirty="0" smtClean="0">
                          <a:solidFill>
                            <a:schemeClr val="bg1"/>
                          </a:solidFill>
                          <a:latin typeface="Calibri"/>
                        </a:rPr>
                        <a:t>X</a:t>
                      </a:r>
                      <a:endParaRPr lang="fr-FR" sz="900" b="1" i="0" u="none" strike="noStrike" dirty="0">
                        <a:solidFill>
                          <a:schemeClr val="bg1"/>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gridSpan="2">
                  <a:txBody>
                    <a:bodyPr/>
                    <a:lstStyle/>
                    <a:p>
                      <a:pPr algn="ctr" fontAlgn="b"/>
                      <a:endParaRPr lang="fr-FR" sz="1100" b="1" i="0" u="none" strike="noStrike" dirty="0">
                        <a:solidFill>
                          <a:schemeClr val="bg1"/>
                        </a:solidFill>
                        <a:latin typeface="Calibri"/>
                      </a:endParaRPr>
                    </a:p>
                  </a:txBody>
                  <a:tcPr marL="6991" marR="6991" marT="69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rowSpan="2" hMerge="1">
                  <a:txBody>
                    <a:bodyPr/>
                    <a:lstStyle/>
                    <a:p>
                      <a:endParaRPr lang="fr-FR"/>
                    </a:p>
                  </a:txBody>
                  <a:tcPr/>
                </a:tc>
                <a:tc gridSpan="10">
                  <a:txBody>
                    <a:bodyPr/>
                    <a:lstStyle/>
                    <a:p>
                      <a:pPr algn="ctr" fontAlgn="b"/>
                      <a:r>
                        <a:rPr lang="fr-FR" sz="800" b="1" i="0" u="none" strike="noStrike" dirty="0">
                          <a:solidFill>
                            <a:srgbClr val="000000"/>
                          </a:solidFill>
                          <a:latin typeface="Calibri"/>
                        </a:rPr>
                        <a:t> </a:t>
                      </a: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ctr" fontAlgn="ctr"/>
                      <a:endParaRPr lang="fr-FR" sz="1100" b="1" i="0" u="none" strike="noStrike" dirty="0">
                        <a:solidFill>
                          <a:schemeClr val="bg1"/>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B"/>
                    </a:solidFill>
                  </a:tcPr>
                </a:tc>
                <a:tc hMerge="1">
                  <a:txBody>
                    <a:bodyPr/>
                    <a:lstStyle/>
                    <a:p>
                      <a:endParaRPr lang="fr-FR" dirty="0"/>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l"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c hMerge="1">
                  <a:txBody>
                    <a:bodyPr/>
                    <a:lstStyle/>
                    <a:p>
                      <a:endParaRPr lang="fr-FR"/>
                    </a:p>
                  </a:txBody>
                  <a:tcPr/>
                </a:tc>
              </a:tr>
              <a:tr h="775657">
                <a:tc>
                  <a:txBody>
                    <a:bodyPr/>
                    <a:lstStyle/>
                    <a:p>
                      <a:pPr algn="ctr" fontAlgn="ctr"/>
                      <a:r>
                        <a:rPr lang="fr-FR" sz="800" b="1" i="0" u="none" strike="noStrike" dirty="0" smtClean="0">
                          <a:solidFill>
                            <a:srgbClr val="000000"/>
                          </a:solidFill>
                          <a:latin typeface="Calibri"/>
                        </a:rPr>
                        <a:t>2</a:t>
                      </a:r>
                      <a:r>
                        <a:rPr lang="fr-FR" sz="800" b="1" i="0" u="none" strike="noStrike" baseline="30000" dirty="0" smtClean="0">
                          <a:solidFill>
                            <a:srgbClr val="000000"/>
                          </a:solidFill>
                          <a:latin typeface="Calibri"/>
                        </a:rPr>
                        <a:t>ème</a:t>
                      </a:r>
                      <a:r>
                        <a:rPr lang="fr-FR" sz="800" b="1" i="0" u="none" strike="noStrike" baseline="0" dirty="0" smtClean="0">
                          <a:solidFill>
                            <a:srgbClr val="000000"/>
                          </a:solidFill>
                          <a:latin typeface="Calibri"/>
                        </a:rPr>
                        <a:t> </a:t>
                      </a:r>
                      <a:r>
                        <a:rPr lang="fr-FR" sz="800" b="1" i="0" u="none" strike="noStrike" dirty="0" smtClean="0">
                          <a:solidFill>
                            <a:srgbClr val="000000"/>
                          </a:solidFill>
                          <a:latin typeface="Calibri"/>
                        </a:rPr>
                        <a:t> année</a:t>
                      </a:r>
                    </a:p>
                    <a:p>
                      <a:pPr algn="ctr" fontAlgn="ctr"/>
                      <a:r>
                        <a:rPr lang="fr-FR" sz="800" b="1" i="0" u="none" strike="noStrike" dirty="0" smtClean="0">
                          <a:solidFill>
                            <a:srgbClr val="000000"/>
                          </a:solidFill>
                          <a:latin typeface="Calibri"/>
                        </a:rPr>
                        <a:t>BTS MMCM</a:t>
                      </a:r>
                    </a:p>
                    <a:p>
                      <a:pPr algn="ctr" fontAlgn="ctr"/>
                      <a:endParaRPr lang="fr-FR" sz="8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fontAlgn="ctr"/>
                      <a:r>
                        <a:rPr lang="fr-FR" sz="700" b="1" i="0" u="none" strike="noStrike" dirty="0">
                          <a:solidFill>
                            <a:srgbClr val="000000"/>
                          </a:solidFill>
                          <a:latin typeface="Calibri"/>
                        </a:rPr>
                        <a:t> </a:t>
                      </a:r>
                    </a:p>
                  </a:txBody>
                  <a:tcPr marL="6991" marR="6991" marT="6991"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l" fontAlgn="b"/>
                      <a:endParaRPr lang="fr-FR" sz="1100" b="1" i="0" u="none" strike="noStrike" dirty="0">
                        <a:solidFill>
                          <a:srgbClr val="000000"/>
                        </a:solidFill>
                        <a:latin typeface="Calibri"/>
                      </a:endParaRPr>
                    </a:p>
                  </a:txBody>
                  <a:tcPr marL="6991" marR="6991" marT="699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fr-FR"/>
                    </a:p>
                  </a:txBody>
                  <a:tcPr/>
                </a:tc>
                <a:tc hMerge="1" vMerge="1">
                  <a:txBody>
                    <a:bodyPr/>
                    <a:lstStyle/>
                    <a:p>
                      <a:endParaRPr lang="fr-FR"/>
                    </a:p>
                  </a:txBody>
                  <a:tcPr/>
                </a:tc>
                <a:tc gridSpan="6">
                  <a:txBody>
                    <a:bodyPr/>
                    <a:lstStyle/>
                    <a:p>
                      <a:pPr algn="ctr" fontAlgn="ctr"/>
                      <a:endParaRPr lang="fr-FR" sz="1100" b="1" i="0" u="none" strike="noStrike" dirty="0">
                        <a:solidFill>
                          <a:schemeClr val="bg1"/>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2" vMerge="1">
                  <a:txBody>
                    <a:bodyPr/>
                    <a:lstStyle/>
                    <a:p>
                      <a:endParaRPr lang="fr-FR"/>
                    </a:p>
                  </a:txBody>
                  <a:tcPr/>
                </a:tc>
                <a:tc hMerge="1" vMerge="1">
                  <a:txBody>
                    <a:bodyPr/>
                    <a:lstStyle/>
                    <a:p>
                      <a:endParaRPr lang="fr-FR"/>
                    </a:p>
                  </a:txBody>
                  <a:tcPr/>
                </a:tc>
                <a:tc gridSpan="6">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pPr algn="l" fontAlgn="b"/>
                      <a:endParaRPr lang="fr-FR" sz="1100" b="1" i="0" u="none" strike="noStrike" dirty="0">
                        <a:solidFill>
                          <a:srgbClr val="000000"/>
                        </a:solidFill>
                        <a:latin typeface="Calibri"/>
                      </a:endParaRPr>
                    </a:p>
                  </a:txBody>
                  <a:tcPr marL="6991" marR="6991" marT="69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fr-FR" sz="1100" b="1" i="0" u="none" strike="noStrike" dirty="0">
                        <a:solidFill>
                          <a:schemeClr val="bg1"/>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B"/>
                    </a:solidFill>
                  </a:tcPr>
                </a:tc>
                <a:tc hMerge="1">
                  <a:txBody>
                    <a:bodyPr/>
                    <a:lstStyle/>
                    <a:p>
                      <a:endParaRPr lang="fr-FR"/>
                    </a:p>
                  </a:txBody>
                  <a:tcPr/>
                </a:tc>
                <a:tc gridSpan="2" vMerge="1">
                  <a:txBody>
                    <a:bodyPr/>
                    <a:lstStyle/>
                    <a:p>
                      <a:endParaRPr lang="fr-FR"/>
                    </a:p>
                  </a:txBody>
                  <a:tcPr/>
                </a:tc>
                <a:tc hMerge="1" vMerge="1">
                  <a:txBody>
                    <a:bodyPr/>
                    <a:lstStyle/>
                    <a:p>
                      <a:endParaRPr lang="fr-FR"/>
                    </a:p>
                  </a:txBody>
                  <a:tcPr/>
                </a:tc>
                <a:tc gridSpan="6">
                  <a:txBody>
                    <a:bodyPr/>
                    <a:lstStyle/>
                    <a:p>
                      <a:pPr algn="ctr" fontAlgn="b"/>
                      <a:r>
                        <a:rPr lang="fr-FR" sz="800" b="1" i="0" u="none" strike="noStrike" dirty="0">
                          <a:solidFill>
                            <a:schemeClr val="bg1"/>
                          </a:solidFill>
                          <a:latin typeface="Calibri"/>
                        </a:rPr>
                        <a:t> </a:t>
                      </a:r>
                    </a:p>
                    <a:p>
                      <a:pPr algn="ctr" fontAlgn="b"/>
                      <a:r>
                        <a:rPr lang="fr-FR" sz="800" b="1" i="0" u="none" strike="noStrike" dirty="0">
                          <a:solidFill>
                            <a:schemeClr val="bg1"/>
                          </a:solidFill>
                          <a:latin typeface="Calibri"/>
                        </a:rPr>
                        <a:t> </a:t>
                      </a: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gridSpan="2" vMerge="1">
                  <a:txBody>
                    <a:bodyPr/>
                    <a:lstStyle/>
                    <a:p>
                      <a:endParaRPr lang="fr-FR"/>
                    </a:p>
                  </a:txBody>
                  <a:tcPr/>
                </a:tc>
                <a:tc hMerge="1" vMerge="1">
                  <a:txBody>
                    <a:bodyPr/>
                    <a:lstStyle/>
                    <a:p>
                      <a:endParaRPr lang="fr-FR"/>
                    </a:p>
                  </a:txBody>
                  <a:tcPr/>
                </a:tc>
                <a:tc gridSpan="10">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ctr" fontAlgn="ctr"/>
                      <a:endParaRPr lang="fr-FR" sz="1100" b="1" i="0" u="none" strike="noStrike" dirty="0">
                        <a:solidFill>
                          <a:srgbClr val="000000"/>
                        </a:solidFill>
                        <a:latin typeface="Calibri"/>
                      </a:endParaRPr>
                    </a:p>
                  </a:txBody>
                  <a:tcPr marL="6991" marR="6991" marT="6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pic>
        <p:nvPicPr>
          <p:cNvPr id="10" name="Image 9"/>
          <p:cNvPicPr>
            <a:picLocks noChangeAspect="1"/>
          </p:cNvPicPr>
          <p:nvPr/>
        </p:nvPicPr>
        <p:blipFill rotWithShape="1">
          <a:blip r:embed="rId6" cstate="email">
            <a:extLst>
              <a:ext uri="{28A0092B-C50C-407E-A947-70E740481C1C}">
                <a14:useLocalDpi xmlns:a14="http://schemas.microsoft.com/office/drawing/2010/main" val="0"/>
              </a:ext>
            </a:extLst>
          </a:blip>
          <a:srcRect b="7802"/>
          <a:stretch/>
        </p:blipFill>
        <p:spPr>
          <a:xfrm>
            <a:off x="554550" y="5510872"/>
            <a:ext cx="1548396" cy="758051"/>
          </a:xfrm>
          <a:prstGeom prst="rect">
            <a:avLst/>
          </a:prstGeom>
        </p:spPr>
      </p:pic>
      <p:pic>
        <p:nvPicPr>
          <p:cNvPr id="11" name="Image 10"/>
          <p:cNvPicPr>
            <a:picLocks noChangeAspect="1"/>
          </p:cNvPicPr>
          <p:nvPr/>
        </p:nvPicPr>
        <p:blipFill rotWithShape="1">
          <a:blip r:embed="rId7" cstate="email">
            <a:extLst>
              <a:ext uri="{28A0092B-C50C-407E-A947-70E740481C1C}">
                <a14:useLocalDpi xmlns:a14="http://schemas.microsoft.com/office/drawing/2010/main" val="0"/>
              </a:ext>
            </a:extLst>
          </a:blip>
          <a:srcRect l="34271" t="1" r="-1" b="-8389"/>
          <a:stretch/>
        </p:blipFill>
        <p:spPr>
          <a:xfrm>
            <a:off x="-4013" y="4562293"/>
            <a:ext cx="2538878" cy="1090361"/>
          </a:xfrm>
          <a:prstGeom prst="rect">
            <a:avLst/>
          </a:prstGeom>
        </p:spPr>
      </p:pic>
      <p:pic>
        <p:nvPicPr>
          <p:cNvPr id="12" name="Image 1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469025" y="5067438"/>
            <a:ext cx="778764" cy="1170432"/>
          </a:xfrm>
          <a:prstGeom prst="rect">
            <a:avLst/>
          </a:prstGeom>
        </p:spPr>
      </p:pic>
      <p:sp>
        <p:nvSpPr>
          <p:cNvPr id="26" name="Rectangle 25"/>
          <p:cNvSpPr/>
          <p:nvPr/>
        </p:nvSpPr>
        <p:spPr>
          <a:xfrm>
            <a:off x="4933217" y="4391648"/>
            <a:ext cx="2350114" cy="461665"/>
          </a:xfrm>
          <a:prstGeom prst="rect">
            <a:avLst/>
          </a:prstGeom>
        </p:spPr>
        <p:txBody>
          <a:bodyPr wrap="square">
            <a:spAutoFit/>
          </a:bodyPr>
          <a:lstStyle/>
          <a:p>
            <a:pPr algn="ctr"/>
            <a:r>
              <a:rPr lang="fr-FR" sz="1200" b="1" dirty="0" smtClean="0"/>
              <a:t>La planification des activités de formation</a:t>
            </a:r>
            <a:endParaRPr lang="fr-FR" sz="1200" dirty="0"/>
          </a:p>
        </p:txBody>
      </p:sp>
      <p:sp>
        <p:nvSpPr>
          <p:cNvPr id="27" name="Rectangle 26"/>
          <p:cNvSpPr/>
          <p:nvPr/>
        </p:nvSpPr>
        <p:spPr>
          <a:xfrm>
            <a:off x="1187624" y="4391648"/>
            <a:ext cx="2350114" cy="276999"/>
          </a:xfrm>
          <a:prstGeom prst="rect">
            <a:avLst/>
          </a:prstGeom>
        </p:spPr>
        <p:txBody>
          <a:bodyPr wrap="square">
            <a:spAutoFit/>
          </a:bodyPr>
          <a:lstStyle/>
          <a:p>
            <a:pPr algn="ctr"/>
            <a:r>
              <a:rPr lang="fr-FR" sz="1200" b="1" dirty="0" smtClean="0"/>
              <a:t>Les supports de formation</a:t>
            </a:r>
            <a:endParaRPr lang="fr-FR" sz="1200" dirty="0"/>
          </a:p>
        </p:txBody>
      </p:sp>
      <p:grpSp>
        <p:nvGrpSpPr>
          <p:cNvPr id="25" name="Groupe 24"/>
          <p:cNvGrpSpPr/>
          <p:nvPr/>
        </p:nvGrpSpPr>
        <p:grpSpPr>
          <a:xfrm>
            <a:off x="6365314" y="801900"/>
            <a:ext cx="1551674" cy="1336755"/>
            <a:chOff x="6365314" y="583532"/>
            <a:chExt cx="1551674" cy="1336755"/>
          </a:xfrm>
        </p:grpSpPr>
        <p:pic>
          <p:nvPicPr>
            <p:cNvPr id="29" name="Picture 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365314" y="958820"/>
              <a:ext cx="1551674" cy="961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29"/>
            <p:cNvSpPr/>
            <p:nvPr/>
          </p:nvSpPr>
          <p:spPr>
            <a:xfrm>
              <a:off x="6404653" y="583532"/>
              <a:ext cx="1510132" cy="461665"/>
            </a:xfrm>
            <a:prstGeom prst="rect">
              <a:avLst/>
            </a:prstGeom>
          </p:spPr>
          <p:txBody>
            <a:bodyPr wrap="square">
              <a:spAutoFit/>
            </a:bodyPr>
            <a:lstStyle/>
            <a:p>
              <a:pPr algn="ctr"/>
              <a:r>
                <a:rPr lang="fr-FR" sz="1200" b="1" dirty="0"/>
                <a:t>C</a:t>
              </a:r>
              <a:r>
                <a:rPr lang="fr-FR" sz="1200" b="1" dirty="0" smtClean="0"/>
                <a:t>oncept de séquence</a:t>
              </a:r>
              <a:endParaRPr lang="fr-FR" sz="1200" dirty="0"/>
            </a:p>
          </p:txBody>
        </p:sp>
      </p:grpSp>
      <p:grpSp>
        <p:nvGrpSpPr>
          <p:cNvPr id="31" name="Groupe 30"/>
          <p:cNvGrpSpPr/>
          <p:nvPr/>
        </p:nvGrpSpPr>
        <p:grpSpPr>
          <a:xfrm>
            <a:off x="1417294" y="801900"/>
            <a:ext cx="1868967" cy="1065686"/>
            <a:chOff x="1417294" y="583532"/>
            <a:chExt cx="1868967" cy="1065686"/>
          </a:xfrm>
        </p:grpSpPr>
        <p:pic>
          <p:nvPicPr>
            <p:cNvPr id="32" name="Picture 3"/>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417294" y="1201004"/>
              <a:ext cx="1868967" cy="448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Rectangle 38"/>
            <p:cNvSpPr/>
            <p:nvPr/>
          </p:nvSpPr>
          <p:spPr>
            <a:xfrm>
              <a:off x="1596711" y="583532"/>
              <a:ext cx="1510132" cy="461665"/>
            </a:xfrm>
            <a:prstGeom prst="rect">
              <a:avLst/>
            </a:prstGeom>
          </p:spPr>
          <p:txBody>
            <a:bodyPr wrap="square">
              <a:spAutoFit/>
            </a:bodyPr>
            <a:lstStyle/>
            <a:p>
              <a:pPr algn="ctr"/>
              <a:r>
                <a:rPr lang="fr-FR" sz="1200" b="1" dirty="0" smtClean="0"/>
                <a:t>L’organisation pédagogique</a:t>
              </a:r>
              <a:endParaRPr lang="fr-FR" sz="1200" dirty="0"/>
            </a:p>
          </p:txBody>
        </p:sp>
      </p:grpSp>
      <p:pic>
        <p:nvPicPr>
          <p:cNvPr id="40" name="Picture 2"/>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8352702" y="4923618"/>
            <a:ext cx="758054" cy="1033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458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Conduire une intervention</a:t>
            </a:r>
          </a:p>
        </p:txBody>
      </p:sp>
      <p:sp>
        <p:nvSpPr>
          <p:cNvPr id="4" name="ZoneTexte 3"/>
          <p:cNvSpPr txBox="1"/>
          <p:nvPr/>
        </p:nvSpPr>
        <p:spPr>
          <a:xfrm>
            <a:off x="412124" y="927279"/>
            <a:ext cx="4301544" cy="369332"/>
          </a:xfrm>
          <a:prstGeom prst="rect">
            <a:avLst/>
          </a:prstGeom>
          <a:noFill/>
        </p:spPr>
        <p:txBody>
          <a:bodyPr wrap="square" rtlCol="0">
            <a:spAutoFit/>
          </a:bodyPr>
          <a:lstStyle/>
          <a:p>
            <a:r>
              <a:rPr lang="fr-FR" dirty="0" smtClean="0"/>
              <a:t>Organisation pédagogique de l’EP</a:t>
            </a:r>
            <a:endParaRPr lang="fr-FR"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 name="Objet 4"/>
          <p:cNvGraphicFramePr>
            <a:graphicFrameLocks noChangeAspect="1"/>
          </p:cNvGraphicFramePr>
          <p:nvPr>
            <p:extLst/>
          </p:nvPr>
        </p:nvGraphicFramePr>
        <p:xfrm>
          <a:off x="484568" y="2212521"/>
          <a:ext cx="7543800" cy="3668233"/>
        </p:xfrm>
        <a:graphic>
          <a:graphicData uri="http://schemas.openxmlformats.org/presentationml/2006/ole">
            <mc:AlternateContent xmlns:mc="http://schemas.openxmlformats.org/markup-compatibility/2006">
              <mc:Choice xmlns:v="urn:schemas-microsoft-com:vml" Requires="v">
                <p:oleObj spid="_x0000_s5125" name="Feuille de calcul" r:id="rId5" imgW="12358644" imgH="5886437" progId="Excel.Sheet.12">
                  <p:embed/>
                </p:oleObj>
              </mc:Choice>
              <mc:Fallback>
                <p:oleObj name="Feuille de calcul" r:id="rId5" imgW="12358644" imgH="5886437"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568" y="2212521"/>
                        <a:ext cx="7543800" cy="3668233"/>
                      </a:xfrm>
                      <a:prstGeom prst="rect">
                        <a:avLst/>
                      </a:prstGeom>
                      <a:noFill/>
                    </p:spPr>
                  </p:pic>
                </p:oleObj>
              </mc:Fallback>
            </mc:AlternateContent>
          </a:graphicData>
        </a:graphic>
      </p:graphicFrame>
      <p:sp>
        <p:nvSpPr>
          <p:cNvPr id="6" name="Rectangle 5"/>
          <p:cNvSpPr/>
          <p:nvPr/>
        </p:nvSpPr>
        <p:spPr>
          <a:xfrm>
            <a:off x="318407" y="4531179"/>
            <a:ext cx="7870371" cy="48985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a:off x="5641522" y="1967593"/>
            <a:ext cx="1983922" cy="320584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4588329" y="1146404"/>
            <a:ext cx="2800350" cy="369332"/>
          </a:xfrm>
          <a:prstGeom prst="rect">
            <a:avLst/>
          </a:prstGeom>
          <a:solidFill>
            <a:srgbClr val="FF0000">
              <a:alpha val="44000"/>
            </a:srgbClr>
          </a:solidFill>
          <a:ln>
            <a:solidFill>
              <a:srgbClr val="FF0000"/>
            </a:solidFill>
          </a:ln>
        </p:spPr>
        <p:txBody>
          <a:bodyPr wrap="square" rtlCol="0">
            <a:spAutoFit/>
          </a:bodyPr>
          <a:lstStyle/>
          <a:p>
            <a:r>
              <a:rPr lang="fr-FR" dirty="0" smtClean="0"/>
              <a:t>Les compétences visées</a:t>
            </a:r>
            <a:endParaRPr lang="fr-FR" dirty="0"/>
          </a:p>
        </p:txBody>
      </p:sp>
      <p:sp>
        <p:nvSpPr>
          <p:cNvPr id="9" name="ZoneTexte 8"/>
          <p:cNvSpPr txBox="1"/>
          <p:nvPr/>
        </p:nvSpPr>
        <p:spPr>
          <a:xfrm>
            <a:off x="484568" y="1507573"/>
            <a:ext cx="1907568" cy="646331"/>
          </a:xfrm>
          <a:prstGeom prst="rect">
            <a:avLst/>
          </a:prstGeom>
          <a:solidFill>
            <a:srgbClr val="FF0000">
              <a:alpha val="44000"/>
            </a:srgbClr>
          </a:solidFill>
          <a:ln>
            <a:solidFill>
              <a:srgbClr val="FF0000"/>
            </a:solidFill>
          </a:ln>
        </p:spPr>
        <p:txBody>
          <a:bodyPr wrap="square" rtlCol="0">
            <a:spAutoFit/>
          </a:bodyPr>
          <a:lstStyle/>
          <a:p>
            <a:r>
              <a:rPr lang="fr-FR" dirty="0" smtClean="0"/>
              <a:t>L’activité professionnelle</a:t>
            </a:r>
            <a:endParaRPr lang="fr-FR" dirty="0"/>
          </a:p>
        </p:txBody>
      </p:sp>
      <p:cxnSp>
        <p:nvCxnSpPr>
          <p:cNvPr id="11" name="Connecteur droit avec flèche 10"/>
          <p:cNvCxnSpPr/>
          <p:nvPr/>
        </p:nvCxnSpPr>
        <p:spPr>
          <a:xfrm flipH="1">
            <a:off x="575715" y="2153904"/>
            <a:ext cx="126147" cy="2377274"/>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p:nvPr/>
        </p:nvCxnSpPr>
        <p:spPr>
          <a:xfrm>
            <a:off x="6000750" y="1515736"/>
            <a:ext cx="57150" cy="451857"/>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61417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Conduire une intervention</a:t>
            </a:r>
            <a:endParaRPr lang="fr-FR" dirty="0"/>
          </a:p>
        </p:txBody>
      </p:sp>
      <p:sp>
        <p:nvSpPr>
          <p:cNvPr id="16" name="Rectangle 3"/>
          <p:cNvSpPr>
            <a:spLocks noChangeArrowheads="1"/>
          </p:cNvSpPr>
          <p:nvPr/>
        </p:nvSpPr>
        <p:spPr bwMode="auto">
          <a:xfrm>
            <a:off x="5164341" y="2378280"/>
            <a:ext cx="3715596" cy="702070"/>
          </a:xfrm>
          <a:prstGeom prst="rect">
            <a:avLst/>
          </a:prstGeom>
          <a:noFill/>
          <a:ln w="31750">
            <a:solidFill>
              <a:schemeClr val="accent2">
                <a:lumMod val="75000"/>
                <a:lumOff val="25000"/>
              </a:schemeClr>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vert="horz" wrap="square" lIns="180000" tIns="180000" rIns="180000" bIns="180000" numCol="1" anchor="ctr" anchorCtr="0" compatLnSpc="1">
            <a:prstTxWarp prst="textNoShape">
              <a:avLst/>
            </a:prstTxWarp>
            <a:spAutoFit/>
          </a:bodyPr>
          <a:lstStyle>
            <a:lvl1pPr fontAlgn="base">
              <a:spcBef>
                <a:spcPct val="0"/>
              </a:spcBef>
              <a:spcAft>
                <a:spcPct val="0"/>
              </a:spcAft>
              <a:tabLst>
                <a:tab pos="4759325" algn="l"/>
              </a:tabLst>
              <a:defRPr>
                <a:solidFill>
                  <a:schemeClr val="tx1"/>
                </a:solidFill>
                <a:latin typeface="Arial" pitchFamily="34" charset="0"/>
                <a:cs typeface="Arial" pitchFamily="34" charset="0"/>
              </a:defRPr>
            </a:lvl1pPr>
            <a:lvl2pPr fontAlgn="base">
              <a:spcBef>
                <a:spcPct val="0"/>
              </a:spcBef>
              <a:spcAft>
                <a:spcPct val="0"/>
              </a:spcAft>
              <a:tabLst>
                <a:tab pos="4759325" algn="l"/>
              </a:tabLst>
              <a:defRPr>
                <a:solidFill>
                  <a:schemeClr val="tx1"/>
                </a:solidFill>
                <a:latin typeface="Arial" pitchFamily="34" charset="0"/>
                <a:cs typeface="Arial" pitchFamily="34" charset="0"/>
              </a:defRPr>
            </a:lvl2pPr>
            <a:lvl3pPr fontAlgn="base">
              <a:spcBef>
                <a:spcPct val="0"/>
              </a:spcBef>
              <a:spcAft>
                <a:spcPct val="0"/>
              </a:spcAft>
              <a:tabLst>
                <a:tab pos="4759325" algn="l"/>
              </a:tabLst>
              <a:defRPr>
                <a:solidFill>
                  <a:schemeClr val="tx1"/>
                </a:solidFill>
                <a:latin typeface="Arial" pitchFamily="34" charset="0"/>
                <a:cs typeface="Arial" pitchFamily="34" charset="0"/>
              </a:defRPr>
            </a:lvl3pPr>
            <a:lvl4pPr fontAlgn="base">
              <a:spcBef>
                <a:spcPct val="0"/>
              </a:spcBef>
              <a:spcAft>
                <a:spcPct val="0"/>
              </a:spcAft>
              <a:tabLst>
                <a:tab pos="4759325" algn="l"/>
              </a:tabLst>
              <a:defRPr>
                <a:solidFill>
                  <a:schemeClr val="tx1"/>
                </a:solidFill>
                <a:latin typeface="Arial" pitchFamily="34" charset="0"/>
                <a:cs typeface="Arial" pitchFamily="34" charset="0"/>
              </a:defRPr>
            </a:lvl4pPr>
            <a:lvl5pPr fontAlgn="base">
              <a:spcBef>
                <a:spcPct val="0"/>
              </a:spcBef>
              <a:spcAft>
                <a:spcPct val="0"/>
              </a:spcAft>
              <a:tabLst>
                <a:tab pos="4759325" algn="l"/>
              </a:tabLst>
              <a:defRPr>
                <a:solidFill>
                  <a:schemeClr val="tx1"/>
                </a:solidFill>
                <a:latin typeface="Arial" pitchFamily="34" charset="0"/>
                <a:cs typeface="Arial" pitchFamily="34" charset="0"/>
              </a:defRPr>
            </a:lvl5pPr>
            <a:lvl6pPr fontAlgn="base">
              <a:spcBef>
                <a:spcPct val="0"/>
              </a:spcBef>
              <a:spcAft>
                <a:spcPct val="0"/>
              </a:spcAft>
              <a:tabLst>
                <a:tab pos="4759325" algn="l"/>
              </a:tabLst>
              <a:defRPr>
                <a:solidFill>
                  <a:schemeClr val="tx1"/>
                </a:solidFill>
                <a:latin typeface="Arial" pitchFamily="34" charset="0"/>
                <a:cs typeface="Arial" pitchFamily="34" charset="0"/>
              </a:defRPr>
            </a:lvl6pPr>
            <a:lvl7pPr fontAlgn="base">
              <a:spcBef>
                <a:spcPct val="0"/>
              </a:spcBef>
              <a:spcAft>
                <a:spcPct val="0"/>
              </a:spcAft>
              <a:tabLst>
                <a:tab pos="4759325" algn="l"/>
              </a:tabLst>
              <a:defRPr>
                <a:solidFill>
                  <a:schemeClr val="tx1"/>
                </a:solidFill>
                <a:latin typeface="Arial" pitchFamily="34" charset="0"/>
                <a:cs typeface="Arial" pitchFamily="34" charset="0"/>
              </a:defRPr>
            </a:lvl7pPr>
            <a:lvl8pPr fontAlgn="base">
              <a:spcBef>
                <a:spcPct val="0"/>
              </a:spcBef>
              <a:spcAft>
                <a:spcPct val="0"/>
              </a:spcAft>
              <a:tabLst>
                <a:tab pos="4759325" algn="l"/>
              </a:tabLst>
              <a:defRPr>
                <a:solidFill>
                  <a:schemeClr val="tx1"/>
                </a:solidFill>
                <a:latin typeface="Arial" pitchFamily="34" charset="0"/>
                <a:cs typeface="Arial" pitchFamily="34" charset="0"/>
              </a:defRPr>
            </a:lvl8pPr>
            <a:lvl9pPr fontAlgn="base">
              <a:spcBef>
                <a:spcPct val="0"/>
              </a:spcBef>
              <a:spcAft>
                <a:spcPct val="0"/>
              </a:spcAft>
              <a:tabLst>
                <a:tab pos="475932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759325" algn="l"/>
              </a:tabLst>
            </a:pPr>
            <a:r>
              <a:rPr kumimoji="0" lang="fr-FR" altLang="fr-FR" sz="2200" b="0" i="0" u="none" strike="noStrike" cap="none" normalizeH="0" baseline="0" dirty="0" smtClean="0">
                <a:ln>
                  <a:noFill/>
                </a:ln>
                <a:solidFill>
                  <a:schemeClr val="tx1"/>
                </a:solidFill>
                <a:effectLst/>
                <a:latin typeface="Arial" pitchFamily="34" charset="0"/>
                <a:cs typeface="Arial" pitchFamily="34" charset="0"/>
              </a:rPr>
              <a:t>Séquence  pédagogique</a:t>
            </a:r>
            <a:r>
              <a:rPr kumimoji="0" lang="fr-FR" altLang="fr-FR" sz="2200" b="0" i="0" u="none" strike="noStrike" cap="none" normalizeH="0" dirty="0" smtClean="0">
                <a:ln>
                  <a:noFill/>
                </a:ln>
                <a:solidFill>
                  <a:schemeClr val="tx1"/>
                </a:solidFill>
                <a:effectLst/>
                <a:latin typeface="Arial" pitchFamily="34" charset="0"/>
                <a:cs typeface="Arial" pitchFamily="34" charset="0"/>
              </a:rPr>
              <a:t> </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6222" y="3009830"/>
            <a:ext cx="3756464" cy="2259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lèche droite 10"/>
          <p:cNvSpPr/>
          <p:nvPr/>
        </p:nvSpPr>
        <p:spPr>
          <a:xfrm rot="16200000">
            <a:off x="6147720" y="3543432"/>
            <a:ext cx="802469" cy="24766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336222" y="2743200"/>
            <a:ext cx="3866682" cy="2650602"/>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12" name="Tableau 11"/>
          <p:cNvGraphicFramePr>
            <a:graphicFrameLocks noGrp="1"/>
          </p:cNvGraphicFramePr>
          <p:nvPr>
            <p:extLst/>
          </p:nvPr>
        </p:nvGraphicFramePr>
        <p:xfrm>
          <a:off x="455496" y="1091549"/>
          <a:ext cx="4149642" cy="1066800"/>
        </p:xfrm>
        <a:graphic>
          <a:graphicData uri="http://schemas.openxmlformats.org/drawingml/2006/table">
            <a:tbl>
              <a:tblPr firstRow="1" firstCol="1" bandRow="1"/>
              <a:tblGrid>
                <a:gridCol w="1200322"/>
                <a:gridCol w="584817"/>
                <a:gridCol w="2364503"/>
              </a:tblGrid>
              <a:tr h="0">
                <a:tc rowSpan="3">
                  <a:txBody>
                    <a:bodyPr/>
                    <a:lstStyle/>
                    <a:p>
                      <a:pPr marL="226695" indent="-226695" algn="ctr">
                        <a:spcAft>
                          <a:spcPts val="0"/>
                        </a:spcAft>
                      </a:pPr>
                      <a:r>
                        <a:rPr lang="fr-FR" sz="1000" b="1" dirty="0" smtClean="0">
                          <a:solidFill>
                            <a:srgbClr val="000000"/>
                          </a:solidFill>
                          <a:effectLst/>
                          <a:latin typeface="Arial"/>
                          <a:ea typeface="Times New Roman"/>
                          <a:cs typeface="Times New Roman"/>
                        </a:rPr>
                        <a:t>A2-</a:t>
                      </a:r>
                    </a:p>
                    <a:p>
                      <a:pPr marL="226695" indent="-226695" algn="l">
                        <a:spcAft>
                          <a:spcPts val="0"/>
                        </a:spcAft>
                      </a:pPr>
                      <a:r>
                        <a:rPr lang="fr-FR" sz="1000" b="1" dirty="0" smtClean="0">
                          <a:solidFill>
                            <a:srgbClr val="000000"/>
                          </a:solidFill>
                          <a:effectLst/>
                          <a:latin typeface="Arial"/>
                          <a:ea typeface="Times New Roman"/>
                          <a:cs typeface="Times New Roman"/>
                        </a:rPr>
                        <a:t>Conduire une</a:t>
                      </a:r>
                      <a:r>
                        <a:rPr lang="fr-FR" sz="1000" b="1" baseline="0" dirty="0" smtClean="0">
                          <a:solidFill>
                            <a:srgbClr val="000000"/>
                          </a:solidFill>
                          <a:effectLst/>
                          <a:latin typeface="Arial"/>
                          <a:ea typeface="Times New Roman"/>
                          <a:cs typeface="Times New Roman"/>
                        </a:rPr>
                        <a:t> </a:t>
                      </a:r>
                      <a:r>
                        <a:rPr lang="fr-FR" sz="1000" b="1" dirty="0" smtClean="0">
                          <a:solidFill>
                            <a:srgbClr val="000000"/>
                          </a:solidFill>
                          <a:effectLst/>
                          <a:latin typeface="Arial"/>
                          <a:ea typeface="Times New Roman"/>
                          <a:cs typeface="Times New Roman"/>
                        </a:rPr>
                        <a:t>intervention</a:t>
                      </a:r>
                      <a:endParaRPr lang="fr-FR" sz="1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226695" indent="-226695" algn="ctr">
                        <a:spcAft>
                          <a:spcPts val="0"/>
                        </a:spcAft>
                      </a:pPr>
                      <a:r>
                        <a:rPr lang="fr-FR" sz="1000" b="1" dirty="0">
                          <a:solidFill>
                            <a:srgbClr val="000000"/>
                          </a:solidFill>
                          <a:effectLst/>
                          <a:latin typeface="Arial"/>
                          <a:ea typeface="Times New Roman"/>
                          <a:cs typeface="Times New Roman"/>
                        </a:rPr>
                        <a:t>A2-</a:t>
                      </a:r>
                      <a:r>
                        <a:rPr lang="fr-FR" sz="1000" b="1" dirty="0">
                          <a:effectLst/>
                          <a:latin typeface="Arial"/>
                          <a:ea typeface="Times New Roman"/>
                          <a:cs typeface="Times New Roman"/>
                        </a:rPr>
                        <a:t>T1</a:t>
                      </a:r>
                      <a:endParaRPr lang="fr-FR" sz="1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226695" indent="-226695">
                        <a:spcAft>
                          <a:spcPts val="0"/>
                        </a:spcAft>
                      </a:pPr>
                      <a:r>
                        <a:rPr lang="fr-FR" sz="1000" b="0" dirty="0">
                          <a:solidFill>
                            <a:srgbClr val="000000"/>
                          </a:solidFill>
                          <a:effectLst/>
                          <a:latin typeface="Arial"/>
                          <a:ea typeface="Times New Roman"/>
                          <a:cs typeface="Times New Roman"/>
                        </a:rPr>
                        <a:t>Organiser l’intervention</a:t>
                      </a:r>
                      <a:endParaRPr lang="fr-FR" sz="1000" b="0" dirty="0">
                        <a:effectLst/>
                        <a:latin typeface="Calibri"/>
                        <a:ea typeface="Calibri"/>
                        <a:cs typeface="Times New Roman"/>
                      </a:endParaRPr>
                    </a:p>
                    <a:p>
                      <a:pPr marL="226695" indent="-226695">
                        <a:spcAft>
                          <a:spcPts val="0"/>
                        </a:spcAft>
                      </a:pPr>
                      <a:r>
                        <a:rPr lang="fr-FR" sz="1000" b="0" dirty="0">
                          <a:solidFill>
                            <a:srgbClr val="000000"/>
                          </a:solidFill>
                          <a:effectLst/>
                          <a:latin typeface="Arial"/>
                          <a:ea typeface="Times New Roman"/>
                          <a:cs typeface="Times New Roman"/>
                        </a:rPr>
                        <a:t> </a:t>
                      </a:r>
                      <a:endParaRPr lang="fr-FR" sz="10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0">
                <a:tc vMerge="1">
                  <a:txBody>
                    <a:bodyPr/>
                    <a:lstStyle/>
                    <a:p>
                      <a:endParaRPr lang="fr-FR"/>
                    </a:p>
                  </a:txBody>
                  <a:tcPr/>
                </a:tc>
                <a:tc>
                  <a:txBody>
                    <a:bodyPr/>
                    <a:lstStyle/>
                    <a:p>
                      <a:pPr marL="226695" indent="-226695" algn="ctr">
                        <a:spcAft>
                          <a:spcPts val="0"/>
                        </a:spcAft>
                      </a:pPr>
                      <a:r>
                        <a:rPr lang="fr-FR" sz="1000" b="1" dirty="0">
                          <a:solidFill>
                            <a:srgbClr val="000000"/>
                          </a:solidFill>
                          <a:effectLst/>
                          <a:latin typeface="Arial"/>
                          <a:ea typeface="Times New Roman"/>
                          <a:cs typeface="Times New Roman"/>
                        </a:rPr>
                        <a:t>A2-T2</a:t>
                      </a:r>
                      <a:endParaRPr lang="fr-FR" sz="1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226695" indent="-226695">
                        <a:spcAft>
                          <a:spcPts val="0"/>
                        </a:spcAft>
                      </a:pPr>
                      <a:r>
                        <a:rPr lang="fr-FR" sz="1000" b="0" dirty="0">
                          <a:solidFill>
                            <a:srgbClr val="000000"/>
                          </a:solidFill>
                          <a:effectLst/>
                          <a:latin typeface="Arial"/>
                          <a:ea typeface="Times New Roman"/>
                          <a:cs typeface="Times New Roman"/>
                        </a:rPr>
                        <a:t>Effectuer la maintenance préventive et corrective</a:t>
                      </a:r>
                      <a:endParaRPr lang="fr-FR" sz="1000" b="0" dirty="0">
                        <a:effectLst/>
                        <a:latin typeface="Calibri"/>
                        <a:ea typeface="Calibri"/>
                        <a:cs typeface="Times New Roman"/>
                      </a:endParaRPr>
                    </a:p>
                    <a:p>
                      <a:pPr marL="226695" indent="-226695">
                        <a:spcAft>
                          <a:spcPts val="0"/>
                        </a:spcAft>
                      </a:pPr>
                      <a:r>
                        <a:rPr lang="fr-FR" sz="1000" b="0" dirty="0">
                          <a:solidFill>
                            <a:srgbClr val="000000"/>
                          </a:solidFill>
                          <a:effectLst/>
                          <a:latin typeface="Arial"/>
                          <a:ea typeface="Times New Roman"/>
                          <a:cs typeface="Times New Roman"/>
                        </a:rPr>
                        <a:t> </a:t>
                      </a:r>
                      <a:endParaRPr lang="fr-FR" sz="10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0">
                <a:tc vMerge="1">
                  <a:txBody>
                    <a:bodyPr/>
                    <a:lstStyle/>
                    <a:p>
                      <a:endParaRPr lang="fr-FR"/>
                    </a:p>
                  </a:txBody>
                  <a:tcPr/>
                </a:tc>
                <a:tc>
                  <a:txBody>
                    <a:bodyPr/>
                    <a:lstStyle/>
                    <a:p>
                      <a:pPr marL="226695" indent="-226695" algn="ctr">
                        <a:spcAft>
                          <a:spcPts val="0"/>
                        </a:spcAft>
                      </a:pPr>
                      <a:r>
                        <a:rPr lang="fr-FR" sz="1000" b="1">
                          <a:solidFill>
                            <a:srgbClr val="000000"/>
                          </a:solidFill>
                          <a:effectLst/>
                          <a:latin typeface="Arial"/>
                          <a:ea typeface="Times New Roman"/>
                          <a:cs typeface="Times New Roman"/>
                        </a:rPr>
                        <a:t>A2-T3</a:t>
                      </a:r>
                      <a:endParaRPr lang="fr-FR" sz="1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226695" indent="-226695">
                        <a:spcAft>
                          <a:spcPts val="0"/>
                        </a:spcAft>
                      </a:pPr>
                      <a:r>
                        <a:rPr lang="fr-FR" sz="1000" b="0" dirty="0">
                          <a:solidFill>
                            <a:srgbClr val="000000"/>
                          </a:solidFill>
                          <a:effectLst/>
                          <a:latin typeface="Arial"/>
                          <a:ea typeface="Times New Roman"/>
                          <a:cs typeface="Times New Roman"/>
                        </a:rPr>
                        <a:t>Réaliser des opérations spécifiques</a:t>
                      </a:r>
                      <a:endParaRPr lang="fr-FR" sz="1000" b="0" dirty="0">
                        <a:effectLst/>
                        <a:latin typeface="Calibri"/>
                        <a:ea typeface="Calibri"/>
                        <a:cs typeface="Times New Roman"/>
                      </a:endParaRPr>
                    </a:p>
                    <a:p>
                      <a:pPr marL="226695" indent="-226695">
                        <a:spcAft>
                          <a:spcPts val="0"/>
                        </a:spcAft>
                      </a:pPr>
                      <a:r>
                        <a:rPr lang="fr-FR" sz="1000" b="0" dirty="0">
                          <a:solidFill>
                            <a:srgbClr val="000000"/>
                          </a:solidFill>
                          <a:effectLst/>
                          <a:latin typeface="Arial"/>
                          <a:ea typeface="Times New Roman"/>
                          <a:cs typeface="Times New Roman"/>
                        </a:rPr>
                        <a:t> </a:t>
                      </a:r>
                      <a:endParaRPr lang="fr-FR" sz="10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bl>
          </a:graphicData>
        </a:graphic>
      </p:graphicFrame>
      <p:graphicFrame>
        <p:nvGraphicFramePr>
          <p:cNvPr id="13" name="Tableau 12"/>
          <p:cNvGraphicFramePr>
            <a:graphicFrameLocks noGrp="1"/>
          </p:cNvGraphicFramePr>
          <p:nvPr>
            <p:extLst/>
          </p:nvPr>
        </p:nvGraphicFramePr>
        <p:xfrm>
          <a:off x="4445000" y="4249030"/>
          <a:ext cx="4507603" cy="1465970"/>
        </p:xfrm>
        <a:graphic>
          <a:graphicData uri="http://schemas.openxmlformats.org/drawingml/2006/table">
            <a:tbl>
              <a:tblPr firstRow="1" firstCol="1" bandRow="1"/>
              <a:tblGrid>
                <a:gridCol w="762635"/>
                <a:gridCol w="530679"/>
                <a:gridCol w="3214289"/>
              </a:tblGrid>
              <a:tr h="272687">
                <a:tc rowSpan="2">
                  <a:txBody>
                    <a:bodyPr/>
                    <a:lstStyle/>
                    <a:p>
                      <a:pPr marL="226695" indent="-226695" algn="ctr">
                        <a:spcAft>
                          <a:spcPts val="0"/>
                        </a:spcAft>
                      </a:pPr>
                      <a:r>
                        <a:rPr lang="fr-FR" sz="1000" b="1" dirty="0">
                          <a:effectLst/>
                          <a:latin typeface="Arial"/>
                          <a:ea typeface="Calibri"/>
                          <a:cs typeface="Times New Roman"/>
                        </a:rPr>
                        <a:t>C4</a:t>
                      </a:r>
                      <a:endParaRPr lang="fr-FR" sz="1000" dirty="0">
                        <a:effectLst/>
                        <a:latin typeface="Calibri"/>
                        <a:ea typeface="Calibri"/>
                        <a:cs typeface="Times New Roman"/>
                      </a:endParaRPr>
                    </a:p>
                    <a:p>
                      <a:pPr marL="226695" indent="-226695" algn="ctr">
                        <a:spcAft>
                          <a:spcPts val="0"/>
                        </a:spcAft>
                      </a:pPr>
                      <a:r>
                        <a:rPr lang="fr-FR" sz="1000" b="1" dirty="0">
                          <a:effectLst/>
                          <a:latin typeface="Arial"/>
                          <a:ea typeface="Calibri"/>
                          <a:cs typeface="Times New Roman"/>
                        </a:rPr>
                        <a:t>Organiser</a:t>
                      </a:r>
                      <a:endParaRPr lang="fr-FR" sz="1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226695" indent="-132715" algn="ctr">
                        <a:spcBef>
                          <a:spcPts val="200"/>
                        </a:spcBef>
                        <a:spcAft>
                          <a:spcPts val="200"/>
                        </a:spcAft>
                      </a:pPr>
                      <a:r>
                        <a:rPr lang="fr-FR" sz="1000" b="1" dirty="0">
                          <a:effectLst/>
                          <a:latin typeface="Arial"/>
                          <a:ea typeface="Calibri"/>
                          <a:cs typeface="Times New Roman"/>
                        </a:rPr>
                        <a:t>C4.1</a:t>
                      </a:r>
                      <a:endParaRPr lang="fr-FR" sz="1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20955" indent="-226695">
                        <a:spcBef>
                          <a:spcPts val="200"/>
                        </a:spcBef>
                        <a:spcAft>
                          <a:spcPts val="200"/>
                        </a:spcAft>
                      </a:pPr>
                      <a:r>
                        <a:rPr lang="fr-FR" sz="1000" dirty="0">
                          <a:effectLst/>
                          <a:latin typeface="Arial"/>
                          <a:ea typeface="Calibri"/>
                          <a:cs typeface="Times New Roman"/>
                        </a:rPr>
                        <a:t>Gérer les postes de travail</a:t>
                      </a:r>
                      <a:endParaRPr lang="fr-FR" sz="1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409512">
                <a:tc vMerge="1">
                  <a:txBody>
                    <a:bodyPr/>
                    <a:lstStyle/>
                    <a:p>
                      <a:endParaRPr lang="fr-FR"/>
                    </a:p>
                  </a:txBody>
                  <a:tcPr/>
                </a:tc>
                <a:tc>
                  <a:txBody>
                    <a:bodyPr/>
                    <a:lstStyle/>
                    <a:p>
                      <a:pPr marL="226695" indent="-132715" algn="ctr">
                        <a:spcBef>
                          <a:spcPts val="200"/>
                        </a:spcBef>
                        <a:spcAft>
                          <a:spcPts val="200"/>
                        </a:spcAft>
                      </a:pPr>
                      <a:r>
                        <a:rPr lang="fr-FR" sz="1000" b="1" dirty="0">
                          <a:effectLst/>
                          <a:latin typeface="Arial"/>
                          <a:ea typeface="Calibri"/>
                          <a:cs typeface="Times New Roman"/>
                        </a:rPr>
                        <a:t>C4.2</a:t>
                      </a:r>
                      <a:endParaRPr lang="fr-FR" sz="1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20955" indent="-226695">
                        <a:spcBef>
                          <a:spcPts val="200"/>
                        </a:spcBef>
                        <a:spcAft>
                          <a:spcPts val="200"/>
                        </a:spcAft>
                      </a:pPr>
                      <a:r>
                        <a:rPr lang="fr-FR" sz="1000" dirty="0">
                          <a:effectLst/>
                          <a:latin typeface="Arial"/>
                          <a:ea typeface="Calibri"/>
                          <a:cs typeface="Times New Roman"/>
                        </a:rPr>
                        <a:t>Planifier et gérer des opérations</a:t>
                      </a:r>
                      <a:endParaRPr lang="fr-FR" sz="1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400050">
                <a:tc rowSpan="2">
                  <a:txBody>
                    <a:bodyPr/>
                    <a:lstStyle/>
                    <a:p>
                      <a:pPr marL="226695" indent="-226695" algn="ctr">
                        <a:spcAft>
                          <a:spcPts val="0"/>
                        </a:spcAft>
                      </a:pPr>
                      <a:r>
                        <a:rPr lang="fr-FR" sz="1000" b="1">
                          <a:effectLst/>
                          <a:latin typeface="Arial"/>
                          <a:ea typeface="Calibri"/>
                          <a:cs typeface="Times New Roman"/>
                        </a:rPr>
                        <a:t>C5</a:t>
                      </a:r>
                      <a:endParaRPr lang="fr-FR" sz="1000">
                        <a:effectLst/>
                        <a:latin typeface="Calibri"/>
                        <a:ea typeface="Calibri"/>
                        <a:cs typeface="Times New Roman"/>
                      </a:endParaRPr>
                    </a:p>
                    <a:p>
                      <a:pPr marL="226695" indent="-226695" algn="ctr">
                        <a:spcAft>
                          <a:spcPts val="0"/>
                        </a:spcAft>
                      </a:pPr>
                      <a:r>
                        <a:rPr lang="fr-FR" sz="1000" b="1">
                          <a:effectLst/>
                          <a:latin typeface="Arial"/>
                          <a:ea typeface="Calibri"/>
                          <a:cs typeface="Times New Roman"/>
                        </a:rPr>
                        <a:t>Réaliser</a:t>
                      </a:r>
                      <a:endParaRPr lang="fr-FR" sz="1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226695" indent="-132715" algn="ctr">
                        <a:spcBef>
                          <a:spcPts val="200"/>
                        </a:spcBef>
                        <a:spcAft>
                          <a:spcPts val="200"/>
                        </a:spcAft>
                      </a:pPr>
                      <a:r>
                        <a:rPr lang="fr-FR" sz="1000" b="1" dirty="0">
                          <a:effectLst/>
                          <a:latin typeface="Arial"/>
                          <a:ea typeface="Calibri"/>
                          <a:cs typeface="Times New Roman"/>
                        </a:rPr>
                        <a:t>C5.1</a:t>
                      </a:r>
                      <a:endParaRPr lang="fr-FR" sz="1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20955" indent="-226695">
                        <a:spcBef>
                          <a:spcPts val="200"/>
                        </a:spcBef>
                        <a:spcAft>
                          <a:spcPts val="200"/>
                        </a:spcAft>
                        <a:tabLst>
                          <a:tab pos="4758690" algn="l"/>
                        </a:tabLst>
                      </a:pPr>
                      <a:r>
                        <a:rPr lang="fr-FR" sz="1000" dirty="0">
                          <a:effectLst/>
                          <a:latin typeface="Arial"/>
                          <a:ea typeface="Calibri"/>
                          <a:cs typeface="Times New Roman"/>
                        </a:rPr>
                        <a:t>Mettre en œuvre un matériel, des outils de mesure ou de diagnostic, une procédure</a:t>
                      </a:r>
                      <a:endParaRPr lang="fr-FR" sz="1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83721">
                <a:tc vMerge="1">
                  <a:txBody>
                    <a:bodyPr/>
                    <a:lstStyle/>
                    <a:p>
                      <a:endParaRPr lang="fr-FR"/>
                    </a:p>
                  </a:txBody>
                  <a:tcPr/>
                </a:tc>
                <a:tc>
                  <a:txBody>
                    <a:bodyPr/>
                    <a:lstStyle/>
                    <a:p>
                      <a:pPr marL="226695" indent="-132715" algn="ctr">
                        <a:spcBef>
                          <a:spcPts val="200"/>
                        </a:spcBef>
                        <a:spcAft>
                          <a:spcPts val="200"/>
                        </a:spcAft>
                      </a:pPr>
                      <a:r>
                        <a:rPr lang="fr-FR" sz="1000" b="1" dirty="0">
                          <a:effectLst/>
                          <a:latin typeface="Arial"/>
                          <a:ea typeface="Calibri"/>
                          <a:cs typeface="Times New Roman"/>
                        </a:rPr>
                        <a:t>C5.2</a:t>
                      </a:r>
                      <a:endParaRPr lang="fr-FR" sz="1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20955" indent="-226695">
                        <a:spcBef>
                          <a:spcPts val="200"/>
                        </a:spcBef>
                        <a:spcAft>
                          <a:spcPts val="200"/>
                        </a:spcAft>
                      </a:pPr>
                      <a:r>
                        <a:rPr lang="fr-FR" sz="1000" dirty="0">
                          <a:effectLst/>
                          <a:latin typeface="Arial"/>
                          <a:ea typeface="Calibri"/>
                          <a:cs typeface="Times New Roman"/>
                        </a:rPr>
                        <a:t>Remettre en conformité. Régler, calibrer, adapter, paramétrer</a:t>
                      </a:r>
                      <a:endParaRPr lang="fr-FR" sz="1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bl>
          </a:graphicData>
        </a:graphic>
      </p:graphicFrame>
      <p:sp>
        <p:nvSpPr>
          <p:cNvPr id="3" name="Virage 2"/>
          <p:cNvSpPr/>
          <p:nvPr/>
        </p:nvSpPr>
        <p:spPr>
          <a:xfrm rot="5400000">
            <a:off x="5468677" y="1173066"/>
            <a:ext cx="686902" cy="1473652"/>
          </a:xfrm>
          <a:prstGeom prst="bentArrow">
            <a:avLst>
              <a:gd name="adj1" fmla="val 19057"/>
              <a:gd name="adj2" fmla="val 24310"/>
              <a:gd name="adj3" fmla="val 28566"/>
              <a:gd name="adj4" fmla="val 4612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5" name="Flèche droite 14"/>
          <p:cNvSpPr/>
          <p:nvPr/>
        </p:nvSpPr>
        <p:spPr>
          <a:xfrm rot="9761105">
            <a:off x="4350040" y="2842008"/>
            <a:ext cx="701693" cy="24766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2304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P spid="3"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Conduire une intervention</a:t>
            </a:r>
          </a:p>
        </p:txBody>
      </p:sp>
      <p:sp>
        <p:nvSpPr>
          <p:cNvPr id="3" name="ZoneTexte 2"/>
          <p:cNvSpPr txBox="1"/>
          <p:nvPr/>
        </p:nvSpPr>
        <p:spPr>
          <a:xfrm>
            <a:off x="555171" y="925676"/>
            <a:ext cx="6564085" cy="369332"/>
          </a:xfrm>
          <a:prstGeom prst="rect">
            <a:avLst/>
          </a:prstGeom>
          <a:noFill/>
        </p:spPr>
        <p:txBody>
          <a:bodyPr wrap="square" rtlCol="0">
            <a:spAutoFit/>
          </a:bodyPr>
          <a:lstStyle/>
          <a:p>
            <a:r>
              <a:rPr lang="fr-FR" dirty="0" smtClean="0"/>
              <a:t>Définition des séances </a:t>
            </a:r>
            <a:endParaRPr lang="fr-FR" dirty="0"/>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5171" y="2613962"/>
            <a:ext cx="2440424" cy="1468146"/>
          </a:xfrm>
          <a:prstGeom prst="rect">
            <a:avLst/>
          </a:prstGeom>
          <a:solidFill>
            <a:schemeClr val="accent2">
              <a:lumMod val="25000"/>
              <a:lumOff val="75000"/>
            </a:schemeClr>
          </a:solidFill>
          <a:ln w="25400">
            <a:solidFill>
              <a:schemeClr val="accent2">
                <a:lumMod val="50000"/>
                <a:lumOff val="50000"/>
              </a:schemeClr>
            </a:solidFill>
            <a:miter lim="800000"/>
            <a:headEnd/>
            <a:tailEnd/>
          </a:ln>
          <a:extLst/>
        </p:spPr>
      </p:pic>
      <p:sp>
        <p:nvSpPr>
          <p:cNvPr id="6" name="ZoneTexte 5"/>
          <p:cNvSpPr txBox="1"/>
          <p:nvPr/>
        </p:nvSpPr>
        <p:spPr>
          <a:xfrm>
            <a:off x="3379199" y="1706366"/>
            <a:ext cx="1249952" cy="584775"/>
          </a:xfrm>
          <a:prstGeom prst="rect">
            <a:avLst/>
          </a:prstGeom>
          <a:noFill/>
        </p:spPr>
        <p:txBody>
          <a:bodyPr wrap="square" rtlCol="0">
            <a:spAutoFit/>
          </a:bodyPr>
          <a:lstStyle/>
          <a:p>
            <a:r>
              <a:rPr lang="fr-FR" sz="1600" dirty="0" smtClean="0"/>
              <a:t>Séances </a:t>
            </a:r>
          </a:p>
          <a:p>
            <a:r>
              <a:rPr lang="fr-FR" sz="1600" dirty="0" smtClean="0"/>
              <a:t>en CE </a:t>
            </a:r>
            <a:endParaRPr lang="fr-FR" sz="1600" dirty="0"/>
          </a:p>
        </p:txBody>
      </p:sp>
      <p:sp>
        <p:nvSpPr>
          <p:cNvPr id="7" name="ZoneTexte 6"/>
          <p:cNvSpPr txBox="1"/>
          <p:nvPr/>
        </p:nvSpPr>
        <p:spPr>
          <a:xfrm>
            <a:off x="3379199" y="2932537"/>
            <a:ext cx="1486167" cy="584775"/>
          </a:xfrm>
          <a:prstGeom prst="rect">
            <a:avLst/>
          </a:prstGeom>
          <a:noFill/>
        </p:spPr>
        <p:txBody>
          <a:bodyPr wrap="square" rtlCol="0">
            <a:spAutoFit/>
          </a:bodyPr>
          <a:lstStyle/>
          <a:p>
            <a:r>
              <a:rPr lang="fr-FR" sz="1600" dirty="0" smtClean="0"/>
              <a:t>Séances de TD </a:t>
            </a:r>
            <a:endParaRPr lang="fr-FR" sz="1600" dirty="0"/>
          </a:p>
        </p:txBody>
      </p:sp>
      <p:sp>
        <p:nvSpPr>
          <p:cNvPr id="8" name="ZoneTexte 7"/>
          <p:cNvSpPr txBox="1"/>
          <p:nvPr/>
        </p:nvSpPr>
        <p:spPr>
          <a:xfrm>
            <a:off x="3373265" y="4216848"/>
            <a:ext cx="1486167" cy="584775"/>
          </a:xfrm>
          <a:prstGeom prst="rect">
            <a:avLst/>
          </a:prstGeom>
          <a:noFill/>
        </p:spPr>
        <p:txBody>
          <a:bodyPr wrap="square" rtlCol="0">
            <a:spAutoFit/>
          </a:bodyPr>
          <a:lstStyle/>
          <a:p>
            <a:r>
              <a:rPr lang="fr-FR" sz="1600" dirty="0" smtClean="0"/>
              <a:t>Séances de TP </a:t>
            </a:r>
            <a:endParaRPr lang="fr-FR" sz="1600" dirty="0"/>
          </a:p>
        </p:txBody>
      </p:sp>
      <p:cxnSp>
        <p:nvCxnSpPr>
          <p:cNvPr id="9" name="Connecteur droit avec flèche 8"/>
          <p:cNvCxnSpPr/>
          <p:nvPr/>
        </p:nvCxnSpPr>
        <p:spPr>
          <a:xfrm flipV="1">
            <a:off x="2642371" y="2165856"/>
            <a:ext cx="491218" cy="2530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p:nvPr/>
        </p:nvCxnSpPr>
        <p:spPr>
          <a:xfrm>
            <a:off x="2718707" y="4216850"/>
            <a:ext cx="481690" cy="2163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p:nvPr/>
        </p:nvCxnSpPr>
        <p:spPr>
          <a:xfrm>
            <a:off x="4668725" y="1913020"/>
            <a:ext cx="38141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ZoneTexte 19"/>
          <p:cNvSpPr txBox="1"/>
          <p:nvPr/>
        </p:nvSpPr>
        <p:spPr>
          <a:xfrm>
            <a:off x="5102680" y="1461407"/>
            <a:ext cx="1485900" cy="830997"/>
          </a:xfrm>
          <a:prstGeom prst="rect">
            <a:avLst/>
          </a:prstGeom>
          <a:noFill/>
        </p:spPr>
        <p:txBody>
          <a:bodyPr wrap="square" rtlCol="0">
            <a:spAutoFit/>
          </a:bodyPr>
          <a:lstStyle/>
          <a:p>
            <a:r>
              <a:rPr lang="fr-FR" sz="1600" dirty="0" smtClean="0"/>
              <a:t>Compétences</a:t>
            </a:r>
          </a:p>
          <a:p>
            <a:r>
              <a:rPr lang="fr-FR" sz="1600" dirty="0" smtClean="0"/>
              <a:t>C2.2</a:t>
            </a:r>
          </a:p>
          <a:p>
            <a:r>
              <a:rPr lang="fr-FR" sz="1600" dirty="0" smtClean="0"/>
              <a:t>C2.3</a:t>
            </a:r>
            <a:endParaRPr lang="fr-FR" sz="1600" dirty="0"/>
          </a:p>
        </p:txBody>
      </p:sp>
      <p:sp>
        <p:nvSpPr>
          <p:cNvPr id="21" name="ZoneTexte 20"/>
          <p:cNvSpPr txBox="1"/>
          <p:nvPr/>
        </p:nvSpPr>
        <p:spPr>
          <a:xfrm>
            <a:off x="5135335" y="2932537"/>
            <a:ext cx="1518557" cy="830997"/>
          </a:xfrm>
          <a:prstGeom prst="rect">
            <a:avLst/>
          </a:prstGeom>
          <a:noFill/>
        </p:spPr>
        <p:txBody>
          <a:bodyPr wrap="square" rtlCol="0">
            <a:spAutoFit/>
          </a:bodyPr>
          <a:lstStyle/>
          <a:p>
            <a:r>
              <a:rPr lang="fr-FR" sz="1600" dirty="0" smtClean="0"/>
              <a:t>Compétences C2.4</a:t>
            </a:r>
          </a:p>
          <a:p>
            <a:r>
              <a:rPr lang="fr-FR" sz="1600" dirty="0" smtClean="0"/>
              <a:t>C3.1</a:t>
            </a:r>
            <a:endParaRPr lang="fr-FR" sz="1600" dirty="0"/>
          </a:p>
        </p:txBody>
      </p:sp>
      <p:sp>
        <p:nvSpPr>
          <p:cNvPr id="27" name="ZoneTexte 26"/>
          <p:cNvSpPr txBox="1"/>
          <p:nvPr/>
        </p:nvSpPr>
        <p:spPr>
          <a:xfrm>
            <a:off x="6862082" y="1707658"/>
            <a:ext cx="1485900" cy="584775"/>
          </a:xfrm>
          <a:prstGeom prst="rect">
            <a:avLst/>
          </a:prstGeom>
          <a:noFill/>
        </p:spPr>
        <p:txBody>
          <a:bodyPr wrap="square" rtlCol="0">
            <a:spAutoFit/>
          </a:bodyPr>
          <a:lstStyle/>
          <a:p>
            <a:r>
              <a:rPr lang="fr-FR" sz="1600" dirty="0" smtClean="0"/>
              <a:t>Savoirs</a:t>
            </a:r>
          </a:p>
          <a:p>
            <a:r>
              <a:rPr lang="fr-FR" sz="1600" dirty="0" smtClean="0"/>
              <a:t>S5</a:t>
            </a:r>
            <a:endParaRPr lang="fr-FR" sz="1600" dirty="0"/>
          </a:p>
        </p:txBody>
      </p:sp>
      <p:cxnSp>
        <p:nvCxnSpPr>
          <p:cNvPr id="28" name="Connecteur droit avec flèche 27"/>
          <p:cNvCxnSpPr/>
          <p:nvPr/>
        </p:nvCxnSpPr>
        <p:spPr>
          <a:xfrm>
            <a:off x="6207164" y="1998753"/>
            <a:ext cx="38141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Connecteur droit avec flèche 28"/>
          <p:cNvCxnSpPr/>
          <p:nvPr/>
        </p:nvCxnSpPr>
        <p:spPr>
          <a:xfrm>
            <a:off x="4621912" y="3348035"/>
            <a:ext cx="38141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Connecteur droit avec flèche 29"/>
          <p:cNvCxnSpPr/>
          <p:nvPr/>
        </p:nvCxnSpPr>
        <p:spPr>
          <a:xfrm>
            <a:off x="3078687" y="3232944"/>
            <a:ext cx="24342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Connecteur droit avec flèche 31"/>
          <p:cNvCxnSpPr/>
          <p:nvPr/>
        </p:nvCxnSpPr>
        <p:spPr>
          <a:xfrm>
            <a:off x="4544466" y="4594449"/>
            <a:ext cx="38141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ZoneTexte 32"/>
          <p:cNvSpPr txBox="1"/>
          <p:nvPr/>
        </p:nvSpPr>
        <p:spPr>
          <a:xfrm>
            <a:off x="5135334" y="4178950"/>
            <a:ext cx="1518557" cy="1077218"/>
          </a:xfrm>
          <a:prstGeom prst="rect">
            <a:avLst/>
          </a:prstGeom>
          <a:noFill/>
        </p:spPr>
        <p:txBody>
          <a:bodyPr wrap="square" rtlCol="0">
            <a:spAutoFit/>
          </a:bodyPr>
          <a:lstStyle/>
          <a:p>
            <a:r>
              <a:rPr lang="fr-FR" sz="1600" dirty="0" smtClean="0"/>
              <a:t>Compétences C4.1, C4.2</a:t>
            </a:r>
          </a:p>
          <a:p>
            <a:r>
              <a:rPr lang="fr-FR" sz="1600" dirty="0" smtClean="0"/>
              <a:t>C5.1, C5.2</a:t>
            </a:r>
          </a:p>
          <a:p>
            <a:endParaRPr lang="fr-FR" sz="1600" dirty="0"/>
          </a:p>
        </p:txBody>
      </p:sp>
      <p:cxnSp>
        <p:nvCxnSpPr>
          <p:cNvPr id="35" name="Connecteur droit avec flèche 34"/>
          <p:cNvCxnSpPr/>
          <p:nvPr/>
        </p:nvCxnSpPr>
        <p:spPr>
          <a:xfrm>
            <a:off x="6207165" y="3433562"/>
            <a:ext cx="38141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ZoneTexte 35"/>
          <p:cNvSpPr txBox="1"/>
          <p:nvPr/>
        </p:nvSpPr>
        <p:spPr>
          <a:xfrm>
            <a:off x="6817178" y="3141174"/>
            <a:ext cx="1485900" cy="584775"/>
          </a:xfrm>
          <a:prstGeom prst="rect">
            <a:avLst/>
          </a:prstGeom>
          <a:noFill/>
        </p:spPr>
        <p:txBody>
          <a:bodyPr wrap="square" rtlCol="0">
            <a:spAutoFit/>
          </a:bodyPr>
          <a:lstStyle/>
          <a:p>
            <a:r>
              <a:rPr lang="fr-FR" sz="1600" dirty="0" smtClean="0"/>
              <a:t>Savoirs</a:t>
            </a:r>
          </a:p>
          <a:p>
            <a:r>
              <a:rPr lang="fr-FR" sz="1600" dirty="0" smtClean="0"/>
              <a:t>S5, S6, S7, S8</a:t>
            </a:r>
            <a:endParaRPr lang="fr-FR" sz="1600" dirty="0"/>
          </a:p>
        </p:txBody>
      </p:sp>
      <p:sp>
        <p:nvSpPr>
          <p:cNvPr id="37" name="ZoneTexte 36"/>
          <p:cNvSpPr txBox="1"/>
          <p:nvPr/>
        </p:nvSpPr>
        <p:spPr>
          <a:xfrm>
            <a:off x="6862082" y="4363043"/>
            <a:ext cx="1485900" cy="584775"/>
          </a:xfrm>
          <a:prstGeom prst="rect">
            <a:avLst/>
          </a:prstGeom>
          <a:noFill/>
        </p:spPr>
        <p:txBody>
          <a:bodyPr wrap="square" rtlCol="0">
            <a:spAutoFit/>
          </a:bodyPr>
          <a:lstStyle/>
          <a:p>
            <a:r>
              <a:rPr lang="fr-FR" sz="1600" dirty="0" smtClean="0"/>
              <a:t>Savoirs</a:t>
            </a:r>
          </a:p>
          <a:p>
            <a:r>
              <a:rPr lang="fr-FR" sz="1600" dirty="0" smtClean="0"/>
              <a:t>S5, S6, S7, S8</a:t>
            </a:r>
            <a:endParaRPr lang="fr-FR" sz="1600" dirty="0"/>
          </a:p>
        </p:txBody>
      </p:sp>
      <p:cxnSp>
        <p:nvCxnSpPr>
          <p:cNvPr id="38" name="Connecteur droit avec flèche 37"/>
          <p:cNvCxnSpPr/>
          <p:nvPr/>
        </p:nvCxnSpPr>
        <p:spPr>
          <a:xfrm>
            <a:off x="6359564" y="4711235"/>
            <a:ext cx="38141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ZoneTexte 22"/>
          <p:cNvSpPr txBox="1"/>
          <p:nvPr/>
        </p:nvSpPr>
        <p:spPr>
          <a:xfrm>
            <a:off x="0" y="4342761"/>
            <a:ext cx="3164322" cy="1569660"/>
          </a:xfrm>
          <a:prstGeom prst="rect">
            <a:avLst/>
          </a:prstGeom>
          <a:noFill/>
        </p:spPr>
        <p:txBody>
          <a:bodyPr wrap="square" rtlCol="0">
            <a:spAutoFit/>
          </a:bodyPr>
          <a:lstStyle/>
          <a:p>
            <a:pPr algn="ctr"/>
            <a:r>
              <a:rPr lang="fr-FR" sz="1600" i="1" dirty="0" smtClean="0"/>
              <a:t>La présentation ci-contre ne se veut pas la chronologie de la séquence mais seulement une présentation des compétences ciblées en fonction des temps disponibles.</a:t>
            </a:r>
            <a:endParaRPr lang="fr-FR" sz="1600" i="1" dirty="0"/>
          </a:p>
        </p:txBody>
      </p:sp>
    </p:spTree>
    <p:extLst>
      <p:ext uri="{BB962C8B-B14F-4D97-AF65-F5344CB8AC3E}">
        <p14:creationId xmlns:p14="http://schemas.microsoft.com/office/powerpoint/2010/main" val="30401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0" grpId="0"/>
      <p:bldP spid="21" grpId="0"/>
      <p:bldP spid="27" grpId="0"/>
      <p:bldP spid="33" grpId="0"/>
      <p:bldP spid="36" grpId="0"/>
      <p:bldP spid="37" grpId="0"/>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Conduire une intervention</a:t>
            </a:r>
          </a:p>
        </p:txBody>
      </p:sp>
      <p:sp>
        <p:nvSpPr>
          <p:cNvPr id="3" name="Espace réservé du contenu 2"/>
          <p:cNvSpPr>
            <a:spLocks noGrp="1"/>
          </p:cNvSpPr>
          <p:nvPr>
            <p:ph idx="1"/>
          </p:nvPr>
        </p:nvSpPr>
        <p:spPr/>
        <p:txBody>
          <a:bodyPr>
            <a:normAutofit fontScale="92500" lnSpcReduction="10000"/>
          </a:bodyPr>
          <a:lstStyle/>
          <a:p>
            <a:r>
              <a:rPr lang="fr-FR" dirty="0" smtClean="0">
                <a:solidFill>
                  <a:schemeClr val="tx1"/>
                </a:solidFill>
              </a:rPr>
              <a:t>Les séances d’enseignement professionnel</a:t>
            </a:r>
          </a:p>
          <a:p>
            <a:pPr lvl="1"/>
            <a:r>
              <a:rPr lang="fr-FR" dirty="0" smtClean="0">
                <a:solidFill>
                  <a:schemeClr val="tx1"/>
                </a:solidFill>
              </a:rPr>
              <a:t>classe entière (CE)</a:t>
            </a:r>
          </a:p>
          <a:p>
            <a:pPr lvl="1"/>
            <a:r>
              <a:rPr lang="fr-FR" dirty="0" smtClean="0">
                <a:solidFill>
                  <a:schemeClr val="tx1"/>
                </a:solidFill>
              </a:rPr>
              <a:t>travaux dirigés (TD)</a:t>
            </a:r>
          </a:p>
          <a:p>
            <a:pPr lvl="1"/>
            <a:r>
              <a:rPr lang="fr-FR" dirty="0" smtClean="0">
                <a:solidFill>
                  <a:schemeClr val="tx1"/>
                </a:solidFill>
              </a:rPr>
              <a:t>travaux pratiques (TP)</a:t>
            </a:r>
          </a:p>
          <a:p>
            <a:r>
              <a:rPr lang="fr-FR" dirty="0" smtClean="0">
                <a:solidFill>
                  <a:schemeClr val="tx1"/>
                </a:solidFill>
              </a:rPr>
              <a:t>Répartition horaire </a:t>
            </a:r>
          </a:p>
          <a:p>
            <a:pPr marL="0" indent="0">
              <a:lnSpc>
                <a:spcPct val="110000"/>
              </a:lnSpc>
              <a:spcBef>
                <a:spcPts val="0"/>
              </a:spcBef>
              <a:buNone/>
            </a:pPr>
            <a:r>
              <a:rPr lang="fr-FR" sz="1800" dirty="0">
                <a:solidFill>
                  <a:schemeClr val="tx1"/>
                </a:solidFill>
              </a:rPr>
              <a:t>- CE :  2 +1,5 + 1</a:t>
            </a:r>
          </a:p>
          <a:p>
            <a:pPr marL="0" indent="0">
              <a:lnSpc>
                <a:spcPct val="110000"/>
              </a:lnSpc>
              <a:spcBef>
                <a:spcPts val="0"/>
              </a:spcBef>
              <a:buNone/>
            </a:pPr>
            <a:r>
              <a:rPr lang="fr-FR" sz="1800" dirty="0">
                <a:solidFill>
                  <a:schemeClr val="tx1"/>
                </a:solidFill>
              </a:rPr>
              <a:t>- TD :  2 </a:t>
            </a:r>
            <a:r>
              <a:rPr lang="fr-FR" sz="1800" dirty="0" smtClean="0">
                <a:solidFill>
                  <a:schemeClr val="tx1"/>
                </a:solidFill>
              </a:rPr>
              <a:t>(2 groupes)</a:t>
            </a:r>
            <a:endParaRPr lang="fr-FR" sz="1800" dirty="0">
              <a:solidFill>
                <a:schemeClr val="tx1"/>
              </a:solidFill>
            </a:endParaRPr>
          </a:p>
          <a:p>
            <a:pPr marL="0" indent="0">
              <a:lnSpc>
                <a:spcPct val="110000"/>
              </a:lnSpc>
              <a:spcBef>
                <a:spcPts val="0"/>
              </a:spcBef>
              <a:buNone/>
            </a:pPr>
            <a:r>
              <a:rPr lang="fr-FR" sz="1800" dirty="0" smtClean="0">
                <a:solidFill>
                  <a:schemeClr val="tx1"/>
                </a:solidFill>
              </a:rPr>
              <a:t>- TP </a:t>
            </a:r>
            <a:r>
              <a:rPr lang="fr-FR" sz="1800" dirty="0">
                <a:solidFill>
                  <a:schemeClr val="tx1"/>
                </a:solidFill>
              </a:rPr>
              <a:t>:  4 </a:t>
            </a:r>
            <a:r>
              <a:rPr lang="fr-FR" sz="1800" dirty="0" smtClean="0">
                <a:solidFill>
                  <a:schemeClr val="tx1"/>
                </a:solidFill>
              </a:rPr>
              <a:t>+ </a:t>
            </a:r>
            <a:r>
              <a:rPr lang="fr-FR" sz="1800" dirty="0">
                <a:solidFill>
                  <a:schemeClr val="tx1"/>
                </a:solidFill>
              </a:rPr>
              <a:t>4 + </a:t>
            </a:r>
            <a:r>
              <a:rPr lang="fr-FR" sz="1800" dirty="0" smtClean="0">
                <a:solidFill>
                  <a:schemeClr val="tx1"/>
                </a:solidFill>
              </a:rPr>
              <a:t>3 (2 groupes)</a:t>
            </a:r>
          </a:p>
          <a:p>
            <a:pPr>
              <a:lnSpc>
                <a:spcPct val="110000"/>
              </a:lnSpc>
              <a:spcBef>
                <a:spcPts val="0"/>
              </a:spcBef>
              <a:buFontTx/>
              <a:buChar char="-"/>
            </a:pPr>
            <a:endParaRPr lang="fr-FR" sz="1800" dirty="0">
              <a:solidFill>
                <a:schemeClr val="tx1"/>
              </a:solidFill>
            </a:endParaRPr>
          </a:p>
          <a:p>
            <a:pPr>
              <a:lnSpc>
                <a:spcPct val="110000"/>
              </a:lnSpc>
              <a:spcBef>
                <a:spcPts val="0"/>
              </a:spcBef>
            </a:pPr>
            <a:r>
              <a:rPr lang="fr-FR" dirty="0" smtClean="0">
                <a:solidFill>
                  <a:schemeClr val="tx1"/>
                </a:solidFill>
              </a:rPr>
              <a:t>Organisation </a:t>
            </a:r>
          </a:p>
          <a:p>
            <a:pPr marL="0" indent="0">
              <a:lnSpc>
                <a:spcPct val="110000"/>
              </a:lnSpc>
              <a:spcBef>
                <a:spcPts val="0"/>
              </a:spcBef>
              <a:buNone/>
            </a:pPr>
            <a:r>
              <a:rPr lang="fr-FR" dirty="0" smtClean="0">
                <a:solidFill>
                  <a:schemeClr val="tx1"/>
                </a:solidFill>
              </a:rPr>
              <a:t>Hebdomadaire</a:t>
            </a:r>
          </a:p>
          <a:p>
            <a:pPr marL="0" indent="0">
              <a:lnSpc>
                <a:spcPct val="110000"/>
              </a:lnSpc>
              <a:spcBef>
                <a:spcPts val="0"/>
              </a:spcBef>
              <a:buNone/>
            </a:pPr>
            <a:r>
              <a:rPr lang="fr-FR" dirty="0" smtClean="0">
                <a:solidFill>
                  <a:schemeClr val="tx1"/>
                </a:solidFill>
              </a:rPr>
              <a:t>(exemple) </a:t>
            </a:r>
          </a:p>
          <a:p>
            <a:pPr>
              <a:lnSpc>
                <a:spcPct val="110000"/>
              </a:lnSpc>
              <a:spcBef>
                <a:spcPts val="0"/>
              </a:spcBef>
              <a:buFontTx/>
              <a:buChar char="-"/>
            </a:pPr>
            <a:endParaRPr lang="fr-FR" dirty="0" smtClean="0">
              <a:solidFill>
                <a:schemeClr val="tx1"/>
              </a:solidFill>
            </a:endParaRPr>
          </a:p>
          <a:p>
            <a:endParaRPr lang="fr-FR" dirty="0"/>
          </a:p>
        </p:txBody>
      </p:sp>
      <p:graphicFrame>
        <p:nvGraphicFramePr>
          <p:cNvPr id="4" name="Tableau 3"/>
          <p:cNvGraphicFramePr>
            <a:graphicFrameLocks noGrp="1"/>
          </p:cNvGraphicFramePr>
          <p:nvPr>
            <p:extLst/>
          </p:nvPr>
        </p:nvGraphicFramePr>
        <p:xfrm>
          <a:off x="3813221" y="1836732"/>
          <a:ext cx="4765183" cy="3922731"/>
        </p:xfrm>
        <a:graphic>
          <a:graphicData uri="http://schemas.openxmlformats.org/drawingml/2006/table">
            <a:tbl>
              <a:tblPr firstRow="1" firstCol="1" bandRow="1"/>
              <a:tblGrid>
                <a:gridCol w="798489"/>
                <a:gridCol w="811369"/>
                <a:gridCol w="772959"/>
                <a:gridCol w="397719"/>
                <a:gridCol w="397719"/>
                <a:gridCol w="396732"/>
                <a:gridCol w="396732"/>
                <a:gridCol w="396732"/>
                <a:gridCol w="396732"/>
              </a:tblGrid>
              <a:tr h="285983">
                <a:tc>
                  <a:txBody>
                    <a:bodyPr/>
                    <a:lstStyle/>
                    <a:p>
                      <a:pPr>
                        <a:lnSpc>
                          <a:spcPct val="115000"/>
                        </a:lnSpc>
                        <a:spcAft>
                          <a:spcPts val="0"/>
                        </a:spcAft>
                      </a:pPr>
                      <a:r>
                        <a:rPr lang="fr-FR"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effectLst/>
                          <a:latin typeface="Calibri"/>
                          <a:ea typeface="Calibri"/>
                          <a:cs typeface="Times New Roman"/>
                        </a:rPr>
                        <a:t>Lundi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effectLst/>
                          <a:latin typeface="Calibri"/>
                          <a:ea typeface="Calibri"/>
                          <a:cs typeface="Times New Roman"/>
                        </a:rPr>
                        <a:t>Mardi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1100">
                          <a:effectLst/>
                          <a:latin typeface="Calibri"/>
                          <a:ea typeface="Calibri"/>
                          <a:cs typeface="Times New Roman"/>
                        </a:rPr>
                        <a:t>Mercredi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1100">
                          <a:effectLst/>
                          <a:latin typeface="Calibri"/>
                          <a:ea typeface="Calibri"/>
                          <a:cs typeface="Times New Roman"/>
                        </a:rPr>
                        <a:t>Jeudi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1100">
                          <a:effectLst/>
                          <a:latin typeface="Calibri"/>
                          <a:ea typeface="Calibri"/>
                          <a:cs typeface="Times New Roman"/>
                        </a:rPr>
                        <a:t>Vendredi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473529">
                <a:tc>
                  <a:txBody>
                    <a:bodyPr/>
                    <a:lstStyle/>
                    <a:p>
                      <a:pPr algn="ctr">
                        <a:lnSpc>
                          <a:spcPct val="115000"/>
                        </a:lnSpc>
                        <a:spcAft>
                          <a:spcPts val="0"/>
                        </a:spcAft>
                      </a:pPr>
                      <a:r>
                        <a:rPr lang="fr-FR" sz="1100" dirty="0">
                          <a:effectLst/>
                          <a:latin typeface="Calibri"/>
                          <a:ea typeface="Calibri"/>
                          <a:cs typeface="Times New Roman"/>
                        </a:rPr>
                        <a:t>8-9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solidFill>
                            <a:srgbClr val="FFFFFF"/>
                          </a:solidFill>
                          <a:effectLst/>
                          <a:latin typeface="Calibri"/>
                          <a:ea typeface="Calibri"/>
                          <a:cs typeface="Times New Roman"/>
                        </a:rPr>
                        <a:t>1h Spé CE </a:t>
                      </a:r>
                      <a:r>
                        <a:rPr lang="fr-FR" sz="800" b="1" i="1">
                          <a:solidFill>
                            <a:srgbClr val="FFFFFF"/>
                          </a:solidFill>
                          <a:effectLst/>
                          <a:latin typeface="Calibri"/>
                          <a:ea typeface="Calibri"/>
                          <a:cs typeface="Times New Roman"/>
                        </a:rPr>
                        <a:t>(co intervention spe-anglais)</a:t>
                      </a:r>
                      <a:endParaRPr lang="fr-F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981D"/>
                    </a:solidFill>
                  </a:tcPr>
                </a:tc>
                <a:tc gridSpan="2">
                  <a:txBody>
                    <a:bodyPr/>
                    <a:lstStyle/>
                    <a:p>
                      <a:pPr algn="ctr">
                        <a:lnSpc>
                          <a:spcPct val="115000"/>
                        </a:lnSpc>
                        <a:spcAft>
                          <a:spcPts val="0"/>
                        </a:spcAft>
                      </a:pPr>
                      <a:r>
                        <a:rPr lang="fr-FR" sz="1100" dirty="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rowSpan="5">
                  <a:txBody>
                    <a:bodyPr/>
                    <a:lstStyle/>
                    <a:p>
                      <a:pPr algn="ctr">
                        <a:lnSpc>
                          <a:spcPct val="115000"/>
                        </a:lnSpc>
                        <a:spcAft>
                          <a:spcPts val="0"/>
                        </a:spcAft>
                      </a:pPr>
                      <a:r>
                        <a:rPr lang="fr-FR" sz="1100">
                          <a:solidFill>
                            <a:srgbClr val="FFFFFF"/>
                          </a:solidFill>
                          <a:effectLst/>
                          <a:latin typeface="Calibri"/>
                          <a:ea typeface="Calibri"/>
                          <a:cs typeface="Times New Roman"/>
                        </a:rPr>
                        <a:t>4h spé.TP G1</a:t>
                      </a:r>
                      <a:endParaRPr lang="fr-F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rowSpan="5">
                  <a:txBody>
                    <a:bodyPr/>
                    <a:lstStyle/>
                    <a:p>
                      <a:pPr algn="ctr">
                        <a:lnSpc>
                          <a:spcPct val="115000"/>
                        </a:lnSpc>
                        <a:spcAft>
                          <a:spcPts val="0"/>
                        </a:spcAft>
                      </a:pPr>
                      <a:r>
                        <a:rPr lang="fr-FR" sz="1100">
                          <a:solidFill>
                            <a:srgbClr val="FFFFFF"/>
                          </a:solidFill>
                          <a:effectLst/>
                          <a:latin typeface="Calibri"/>
                          <a:ea typeface="Calibri"/>
                          <a:cs typeface="Times New Roman"/>
                        </a:rPr>
                        <a:t>4h spé.TP G2</a:t>
                      </a:r>
                      <a:endParaRPr lang="fr-F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rowSpan="3" gridSpan="2">
                  <a:txBody>
                    <a:bodyPr/>
                    <a:lstStyle/>
                    <a:p>
                      <a:pPr algn="ctr">
                        <a:lnSpc>
                          <a:spcPct val="115000"/>
                        </a:lnSpc>
                        <a:spcAft>
                          <a:spcPts val="0"/>
                        </a:spcAft>
                      </a:pPr>
                      <a:r>
                        <a:rPr lang="fr-FR" sz="1100">
                          <a:solidFill>
                            <a:srgbClr val="FFFFFF"/>
                          </a:solidFill>
                          <a:effectLst/>
                          <a:latin typeface="Calibri"/>
                          <a:ea typeface="Calibri"/>
                          <a:cs typeface="Times New Roman"/>
                        </a:rPr>
                        <a:t>2h TD G1</a:t>
                      </a:r>
                      <a:endParaRPr lang="fr-F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rowSpan="3" hMerge="1">
                  <a:txBody>
                    <a:bodyPr/>
                    <a:lstStyle/>
                    <a:p>
                      <a:endParaRPr lang="fr-FR"/>
                    </a:p>
                  </a:txBody>
                  <a:tcPr/>
                </a:tc>
              </a:tr>
              <a:tr h="271749">
                <a:tc>
                  <a:txBody>
                    <a:bodyPr/>
                    <a:lstStyle/>
                    <a:p>
                      <a:pPr algn="ctr">
                        <a:lnSpc>
                          <a:spcPct val="115000"/>
                        </a:lnSpc>
                        <a:spcAft>
                          <a:spcPts val="0"/>
                        </a:spcAft>
                      </a:pPr>
                      <a:r>
                        <a:rPr lang="fr-FR" sz="1100">
                          <a:effectLst/>
                          <a:latin typeface="Calibri"/>
                          <a:ea typeface="Calibri"/>
                          <a:cs typeface="Times New Roman"/>
                        </a:rPr>
                        <a:t>9-10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solidFill>
                            <a:srgbClr val="FFFFFF"/>
                          </a:solidFill>
                          <a:effectLst/>
                          <a:latin typeface="Calibri"/>
                          <a:ea typeface="Calibri"/>
                          <a:cs typeface="Times New Roman"/>
                        </a:rPr>
                        <a:t>1h Anglais CE</a:t>
                      </a:r>
                      <a:endParaRPr lang="fr-FR"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15"/>
                    </a:solidFill>
                  </a:tcPr>
                </a:tc>
                <a:tc gridSpan="2">
                  <a:txBody>
                    <a:bodyPr/>
                    <a:lstStyle/>
                    <a:p>
                      <a:pPr algn="ctr">
                        <a:lnSpc>
                          <a:spcPct val="115000"/>
                        </a:lnSpc>
                        <a:spcAft>
                          <a:spcPts val="0"/>
                        </a:spcAft>
                      </a:pPr>
                      <a:r>
                        <a:rPr lang="fr-FR" sz="1100" dirty="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vMerge="1">
                  <a:txBody>
                    <a:bodyPr/>
                    <a:lstStyle/>
                    <a:p>
                      <a:endParaRPr lang="fr-FR"/>
                    </a:p>
                  </a:txBody>
                  <a:tcPr/>
                </a:tc>
                <a:tc vMerge="1">
                  <a:txBody>
                    <a:bodyPr/>
                    <a:lstStyle/>
                    <a:p>
                      <a:endParaRPr lang="fr-FR"/>
                    </a:p>
                  </a:txBody>
                  <a:tcPr/>
                </a:tc>
                <a:tc gridSpan="2" vMerge="1">
                  <a:txBody>
                    <a:bodyPr/>
                    <a:lstStyle/>
                    <a:p>
                      <a:endParaRPr lang="fr-FR"/>
                    </a:p>
                  </a:txBody>
                  <a:tcPr/>
                </a:tc>
                <a:tc hMerge="1" vMerge="1">
                  <a:txBody>
                    <a:bodyPr/>
                    <a:lstStyle/>
                    <a:p>
                      <a:endParaRPr lang="fr-FR"/>
                    </a:p>
                  </a:txBody>
                  <a:tcPr/>
                </a:tc>
              </a:tr>
              <a:tr h="132742">
                <a:tc rowSpan="2">
                  <a:txBody>
                    <a:bodyPr/>
                    <a:lstStyle/>
                    <a:p>
                      <a:pPr algn="ctr">
                        <a:lnSpc>
                          <a:spcPct val="115000"/>
                        </a:lnSpc>
                        <a:spcAft>
                          <a:spcPts val="0"/>
                        </a:spcAft>
                      </a:pPr>
                      <a:r>
                        <a:rPr lang="fr-FR" sz="1100">
                          <a:effectLst/>
                          <a:latin typeface="Calibri"/>
                          <a:ea typeface="Calibri"/>
                          <a:cs typeface="Times New Roman"/>
                        </a:rPr>
                        <a:t>10-11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fr-FR" sz="1100">
                          <a:solidFill>
                            <a:srgbClr val="FFFFFF"/>
                          </a:solidFill>
                          <a:effectLst/>
                          <a:latin typeface="Calibri"/>
                          <a:ea typeface="Calibri"/>
                          <a:cs typeface="Times New Roman"/>
                        </a:rPr>
                        <a:t>2h Spé. CE</a:t>
                      </a:r>
                      <a:endParaRPr lang="fr-F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rowSpan="3">
                  <a:txBody>
                    <a:bodyPr/>
                    <a:lstStyle/>
                    <a:p>
                      <a:pPr algn="ctr">
                        <a:lnSpc>
                          <a:spcPct val="115000"/>
                        </a:lnSpc>
                        <a:spcAft>
                          <a:spcPts val="0"/>
                        </a:spcAft>
                      </a:pPr>
                      <a:r>
                        <a:rPr lang="fr-FR" sz="1100">
                          <a:solidFill>
                            <a:srgbClr val="FFFFFF"/>
                          </a:solidFill>
                          <a:effectLst/>
                          <a:latin typeface="Calibri"/>
                          <a:ea typeface="Calibri"/>
                          <a:cs typeface="Times New Roman"/>
                        </a:rPr>
                        <a:t>1.5h Spé. CE</a:t>
                      </a:r>
                      <a:endParaRPr lang="fr-F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rowSpan="2" gridSpan="2">
                  <a:txBody>
                    <a:bodyPr/>
                    <a:lstStyle/>
                    <a:p>
                      <a:pPr algn="ctr">
                        <a:lnSpc>
                          <a:spcPct val="115000"/>
                        </a:lnSpc>
                        <a:spcAft>
                          <a:spcPts val="0"/>
                        </a:spcAft>
                      </a:pPr>
                      <a:r>
                        <a:rPr lang="fr-FR" sz="110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fr-FR"/>
                    </a:p>
                  </a:txBody>
                  <a:tcPr/>
                </a:tc>
                <a:tc vMerge="1">
                  <a:txBody>
                    <a:bodyPr/>
                    <a:lstStyle/>
                    <a:p>
                      <a:endParaRPr lang="fr-FR"/>
                    </a:p>
                  </a:txBody>
                  <a:tcPr/>
                </a:tc>
                <a:tc vMerge="1">
                  <a:txBody>
                    <a:bodyPr/>
                    <a:lstStyle/>
                    <a:p>
                      <a:endParaRPr lang="fr-FR"/>
                    </a:p>
                  </a:txBody>
                  <a:tcPr/>
                </a:tc>
                <a:tc gridSpan="2" vMerge="1">
                  <a:txBody>
                    <a:bodyPr/>
                    <a:lstStyle/>
                    <a:p>
                      <a:endParaRPr lang="fr-FR"/>
                    </a:p>
                  </a:txBody>
                  <a:tcPr/>
                </a:tc>
                <a:tc hMerge="1" vMerge="1">
                  <a:txBody>
                    <a:bodyPr/>
                    <a:lstStyle/>
                    <a:p>
                      <a:endParaRPr lang="fr-FR"/>
                    </a:p>
                  </a:txBody>
                  <a:tcPr/>
                </a:tc>
              </a:tr>
              <a:tr h="266973">
                <a:tc vMerge="1">
                  <a:txBody>
                    <a:bodyPr/>
                    <a:lstStyle/>
                    <a:p>
                      <a:pPr algn="ctr">
                        <a:lnSpc>
                          <a:spcPct val="115000"/>
                        </a:lnSpc>
                        <a:spcAft>
                          <a:spcPts val="0"/>
                        </a:spcAft>
                      </a:pPr>
                      <a:endParaRPr lang="fr-F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15000"/>
                        </a:lnSpc>
                        <a:spcAft>
                          <a:spcPts val="0"/>
                        </a:spcAft>
                      </a:pPr>
                      <a:endParaRPr lang="fr-F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vMerge="1">
                  <a:txBody>
                    <a:bodyPr/>
                    <a:lstStyle/>
                    <a:p>
                      <a:pPr algn="ctr">
                        <a:lnSpc>
                          <a:spcPct val="115000"/>
                        </a:lnSpc>
                        <a:spcAft>
                          <a:spcPts val="0"/>
                        </a:spcAft>
                      </a:pPr>
                      <a:endParaRPr lang="fr-F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gridSpan="2" vMerge="1">
                  <a:txBody>
                    <a:bodyPr/>
                    <a:lstStyle/>
                    <a:p>
                      <a:pPr algn="ctr">
                        <a:lnSpc>
                          <a:spcPct val="115000"/>
                        </a:lnSpc>
                        <a:spcAft>
                          <a:spcPts val="0"/>
                        </a:spcAft>
                      </a:pPr>
                      <a:endParaRPr lang="fr-F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endParaRPr lang="fr-FR"/>
                    </a:p>
                  </a:txBody>
                  <a:tcPr/>
                </a:tc>
                <a:tc vMerge="1">
                  <a:txBody>
                    <a:bodyPr/>
                    <a:lstStyle/>
                    <a:p>
                      <a:endParaRPr lang="fr-FR"/>
                    </a:p>
                  </a:txBody>
                  <a:tcPr/>
                </a:tc>
                <a:tc vMerge="1">
                  <a:txBody>
                    <a:bodyPr/>
                    <a:lstStyle/>
                    <a:p>
                      <a:endParaRPr lang="fr-FR"/>
                    </a:p>
                  </a:txBody>
                  <a:tcPr/>
                </a:tc>
                <a:tc rowSpan="2" gridSpan="2">
                  <a:txBody>
                    <a:bodyPr/>
                    <a:lstStyle/>
                    <a:p>
                      <a:pPr algn="ctr">
                        <a:lnSpc>
                          <a:spcPct val="115000"/>
                        </a:lnSpc>
                        <a:spcAft>
                          <a:spcPts val="0"/>
                        </a:spcAft>
                      </a:pPr>
                      <a:r>
                        <a:rPr lang="fr-FR" sz="1100">
                          <a:solidFill>
                            <a:srgbClr val="FFFFFF"/>
                          </a:solidFill>
                          <a:effectLst/>
                          <a:latin typeface="Calibri"/>
                          <a:ea typeface="Calibri"/>
                          <a:cs typeface="Times New Roman"/>
                        </a:rPr>
                        <a:t>2h TD G2</a:t>
                      </a:r>
                      <a:endParaRPr lang="fr-F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rowSpan="2" hMerge="1">
                  <a:txBody>
                    <a:bodyPr/>
                    <a:lstStyle/>
                    <a:p>
                      <a:endParaRPr lang="fr-FR"/>
                    </a:p>
                  </a:txBody>
                  <a:tcPr/>
                </a:tc>
              </a:tr>
              <a:tr h="266973">
                <a:tc>
                  <a:txBody>
                    <a:bodyPr/>
                    <a:lstStyle/>
                    <a:p>
                      <a:pPr algn="ctr">
                        <a:lnSpc>
                          <a:spcPct val="115000"/>
                        </a:lnSpc>
                        <a:spcAft>
                          <a:spcPts val="0"/>
                        </a:spcAft>
                      </a:pPr>
                      <a:r>
                        <a:rPr lang="fr-FR" sz="1100">
                          <a:effectLst/>
                          <a:latin typeface="Calibri"/>
                          <a:ea typeface="Calibri"/>
                          <a:cs typeface="Times New Roman"/>
                        </a:rPr>
                        <a:t>11-12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gridSpan="2">
                  <a:txBody>
                    <a:bodyPr/>
                    <a:lstStyle/>
                    <a:p>
                      <a:pPr algn="ctr">
                        <a:lnSpc>
                          <a:spcPct val="115000"/>
                        </a:lnSpc>
                        <a:spcAft>
                          <a:spcPts val="0"/>
                        </a:spcAft>
                      </a:pPr>
                      <a:r>
                        <a:rPr lang="fr-FR" sz="110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vMerge="1">
                  <a:txBody>
                    <a:bodyPr/>
                    <a:lstStyle/>
                    <a:p>
                      <a:endParaRPr lang="fr-FR"/>
                    </a:p>
                  </a:txBody>
                  <a:tcPr/>
                </a:tc>
                <a:tc vMerge="1">
                  <a:txBody>
                    <a:bodyPr/>
                    <a:lstStyle/>
                    <a:p>
                      <a:endParaRPr lang="fr-FR"/>
                    </a:p>
                  </a:txBody>
                  <a:tcPr/>
                </a:tc>
                <a:tc gridSpan="2" vMerge="1">
                  <a:txBody>
                    <a:bodyPr/>
                    <a:lstStyle/>
                    <a:p>
                      <a:endParaRPr lang="fr-FR"/>
                    </a:p>
                  </a:txBody>
                  <a:tcPr/>
                </a:tc>
                <a:tc hMerge="1" vMerge="1">
                  <a:txBody>
                    <a:bodyPr/>
                    <a:lstStyle/>
                    <a:p>
                      <a:endParaRPr lang="fr-FR"/>
                    </a:p>
                  </a:txBody>
                  <a:tcPr/>
                </a:tc>
              </a:tr>
              <a:tr h="129455">
                <a:tc>
                  <a:txBody>
                    <a:bodyPr/>
                    <a:lstStyle/>
                    <a:p>
                      <a:pPr algn="ctr">
                        <a:lnSpc>
                          <a:spcPct val="115000"/>
                        </a:lnSpc>
                        <a:spcAft>
                          <a:spcPts val="0"/>
                        </a:spcAft>
                      </a:pPr>
                      <a:r>
                        <a:rPr lang="fr-FR" sz="1100">
                          <a:solidFill>
                            <a:srgbClr val="A6A6A6"/>
                          </a:solidFill>
                          <a:effectLst/>
                          <a:latin typeface="Calibri"/>
                          <a:ea typeface="Calibri"/>
                          <a:cs typeface="Times New Roman"/>
                        </a:rPr>
                        <a:t> </a:t>
                      </a:r>
                      <a:endParaRPr lang="fr-F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fr-FR" sz="1100">
                          <a:solidFill>
                            <a:srgbClr val="A6A6A6"/>
                          </a:solidFill>
                          <a:effectLst/>
                          <a:latin typeface="Calibri"/>
                          <a:ea typeface="Calibri"/>
                          <a:cs typeface="Times New Roman"/>
                        </a:rPr>
                        <a:t> </a:t>
                      </a:r>
                      <a:endParaRPr lang="fr-F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fr-FR" sz="1100">
                          <a:solidFill>
                            <a:srgbClr val="A6A6A6"/>
                          </a:solidFill>
                          <a:effectLst/>
                          <a:latin typeface="Calibri"/>
                          <a:ea typeface="Calibri"/>
                          <a:cs typeface="Times New Roman"/>
                        </a:rPr>
                        <a:t> </a:t>
                      </a:r>
                      <a:endParaRPr lang="fr-F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a:lnSpc>
                          <a:spcPct val="115000"/>
                        </a:lnSpc>
                        <a:spcAft>
                          <a:spcPts val="0"/>
                        </a:spcAft>
                      </a:pPr>
                      <a:r>
                        <a:rPr lang="fr-FR" sz="1100">
                          <a:solidFill>
                            <a:srgbClr val="A6A6A6"/>
                          </a:solidFill>
                          <a:effectLst/>
                          <a:latin typeface="Calibri"/>
                          <a:ea typeface="Calibri"/>
                          <a:cs typeface="Times New Roman"/>
                        </a:rPr>
                        <a:t> </a:t>
                      </a:r>
                      <a:endParaRPr lang="fr-F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fr-FR"/>
                    </a:p>
                  </a:txBody>
                  <a:tcPr/>
                </a:tc>
                <a:tc gridSpan="2">
                  <a:txBody>
                    <a:bodyPr/>
                    <a:lstStyle/>
                    <a:p>
                      <a:pPr algn="ctr">
                        <a:lnSpc>
                          <a:spcPct val="115000"/>
                        </a:lnSpc>
                        <a:spcAft>
                          <a:spcPts val="0"/>
                        </a:spcAft>
                      </a:pPr>
                      <a:r>
                        <a:rPr lang="fr-FR" sz="1100">
                          <a:solidFill>
                            <a:srgbClr val="A6A6A6"/>
                          </a:solidFill>
                          <a:effectLst/>
                          <a:latin typeface="Calibri"/>
                          <a:ea typeface="Calibri"/>
                          <a:cs typeface="Times New Roman"/>
                        </a:rPr>
                        <a:t> </a:t>
                      </a:r>
                      <a:endParaRPr lang="fr-F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fr-FR"/>
                    </a:p>
                  </a:txBody>
                  <a:tcPr/>
                </a:tc>
                <a:tc gridSpan="2">
                  <a:txBody>
                    <a:bodyPr/>
                    <a:lstStyle/>
                    <a:p>
                      <a:pPr algn="ctr">
                        <a:lnSpc>
                          <a:spcPct val="115000"/>
                        </a:lnSpc>
                        <a:spcAft>
                          <a:spcPts val="0"/>
                        </a:spcAft>
                      </a:pPr>
                      <a:r>
                        <a:rPr lang="fr-FR" sz="1100">
                          <a:solidFill>
                            <a:srgbClr val="A6A6A6"/>
                          </a:solidFill>
                          <a:effectLst/>
                          <a:latin typeface="Calibri"/>
                          <a:ea typeface="Calibri"/>
                          <a:cs typeface="Times New Roman"/>
                        </a:rPr>
                        <a:t> </a:t>
                      </a:r>
                      <a:endParaRPr lang="fr-F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fr-FR"/>
                    </a:p>
                  </a:txBody>
                  <a:tcPr/>
                </a:tc>
              </a:tr>
              <a:tr h="266973">
                <a:tc>
                  <a:txBody>
                    <a:bodyPr/>
                    <a:lstStyle/>
                    <a:p>
                      <a:pPr algn="ctr">
                        <a:lnSpc>
                          <a:spcPct val="115000"/>
                        </a:lnSpc>
                        <a:spcAft>
                          <a:spcPts val="0"/>
                        </a:spcAft>
                      </a:pPr>
                      <a:r>
                        <a:rPr lang="fr-FR" sz="1100">
                          <a:effectLst/>
                          <a:latin typeface="Calibri"/>
                          <a:ea typeface="Calibri"/>
                          <a:cs typeface="Times New Roman"/>
                        </a:rPr>
                        <a:t>13-14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a:lnSpc>
                          <a:spcPct val="115000"/>
                        </a:lnSpc>
                        <a:spcAft>
                          <a:spcPts val="0"/>
                        </a:spcAft>
                      </a:pPr>
                      <a:r>
                        <a:rPr lang="fr-FR" sz="1100">
                          <a:solidFill>
                            <a:srgbClr val="FFFFFF"/>
                          </a:solidFill>
                          <a:effectLst/>
                          <a:latin typeface="Calibri"/>
                          <a:ea typeface="Calibri"/>
                          <a:cs typeface="Times New Roman"/>
                        </a:rPr>
                        <a:t>4h spé.TP G1</a:t>
                      </a:r>
                      <a:endParaRPr lang="fr-F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rowSpan="6">
                  <a:txBody>
                    <a:bodyPr/>
                    <a:lstStyle/>
                    <a:p>
                      <a:pPr algn="ctr">
                        <a:lnSpc>
                          <a:spcPct val="115000"/>
                        </a:lnSpc>
                        <a:spcAft>
                          <a:spcPts val="0"/>
                        </a:spcAft>
                      </a:pPr>
                      <a:r>
                        <a:rPr lang="fr-FR" sz="1100">
                          <a:solidFill>
                            <a:srgbClr val="FFFFFF"/>
                          </a:solidFill>
                          <a:effectLst/>
                          <a:latin typeface="Calibri"/>
                          <a:ea typeface="Calibri"/>
                          <a:cs typeface="Times New Roman"/>
                        </a:rPr>
                        <a:t>4h spé.TP G2</a:t>
                      </a:r>
                      <a:endParaRPr lang="fr-F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gridSpan="2">
                  <a:txBody>
                    <a:bodyPr/>
                    <a:lstStyle/>
                    <a:p>
                      <a:pPr algn="ctr">
                        <a:lnSpc>
                          <a:spcPct val="115000"/>
                        </a:lnSpc>
                        <a:spcAft>
                          <a:spcPts val="0"/>
                        </a:spcAft>
                      </a:pPr>
                      <a:r>
                        <a:rPr lang="fr-FR" sz="1100">
                          <a:solidFill>
                            <a:srgbClr val="FFFFFF"/>
                          </a:solidFill>
                          <a:effectLst/>
                          <a:latin typeface="Calibri"/>
                          <a:ea typeface="Calibri"/>
                          <a:cs typeface="Times New Roman"/>
                        </a:rPr>
                        <a:t>1h Spé CE</a:t>
                      </a:r>
                      <a:endParaRPr lang="fr-F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fr-FR"/>
                    </a:p>
                  </a:txBody>
                  <a:tcPr/>
                </a:tc>
                <a:tc rowSpan="4">
                  <a:txBody>
                    <a:bodyPr/>
                    <a:lstStyle/>
                    <a:p>
                      <a:pPr algn="ctr">
                        <a:lnSpc>
                          <a:spcPct val="115000"/>
                        </a:lnSpc>
                        <a:spcAft>
                          <a:spcPts val="0"/>
                        </a:spcAft>
                      </a:pPr>
                      <a:r>
                        <a:rPr lang="fr-FR" sz="1100">
                          <a:solidFill>
                            <a:srgbClr val="FFFFFF"/>
                          </a:solidFill>
                          <a:effectLst/>
                          <a:latin typeface="Calibri"/>
                          <a:ea typeface="Calibri"/>
                          <a:cs typeface="Times New Roman"/>
                        </a:rPr>
                        <a:t>3h spé.TP G1</a:t>
                      </a:r>
                      <a:endParaRPr lang="fr-F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rowSpan="4">
                  <a:txBody>
                    <a:bodyPr/>
                    <a:lstStyle/>
                    <a:p>
                      <a:pPr algn="ctr">
                        <a:lnSpc>
                          <a:spcPct val="115000"/>
                        </a:lnSpc>
                        <a:spcAft>
                          <a:spcPts val="0"/>
                        </a:spcAft>
                      </a:pPr>
                      <a:r>
                        <a:rPr lang="fr-FR" sz="1100">
                          <a:solidFill>
                            <a:srgbClr val="FFFFFF"/>
                          </a:solidFill>
                          <a:effectLst/>
                          <a:latin typeface="Calibri"/>
                          <a:ea typeface="Calibri"/>
                          <a:cs typeface="Times New Roman"/>
                        </a:rPr>
                        <a:t>3h spé.TP G2</a:t>
                      </a:r>
                      <a:endParaRPr lang="fr-F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351262">
                <a:tc>
                  <a:txBody>
                    <a:bodyPr/>
                    <a:lstStyle/>
                    <a:p>
                      <a:pPr algn="ctr">
                        <a:lnSpc>
                          <a:spcPct val="115000"/>
                        </a:lnSpc>
                        <a:spcAft>
                          <a:spcPts val="0"/>
                        </a:spcAft>
                      </a:pPr>
                      <a:r>
                        <a:rPr lang="fr-FR" sz="1100" dirty="0">
                          <a:effectLst/>
                          <a:latin typeface="Calibri"/>
                          <a:ea typeface="Calibri"/>
                          <a:cs typeface="Times New Roman"/>
                        </a:rPr>
                        <a:t>14-15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rowSpan="2" gridSpan="2">
                  <a:txBody>
                    <a:bodyPr/>
                    <a:lstStyle/>
                    <a:p>
                      <a:pPr algn="ctr">
                        <a:lnSpc>
                          <a:spcPct val="115000"/>
                        </a:lnSpc>
                        <a:spcAft>
                          <a:spcPts val="0"/>
                        </a:spcAft>
                      </a:pPr>
                      <a:r>
                        <a:rPr lang="fr-FR" sz="1100" dirty="0">
                          <a:solidFill>
                            <a:schemeClr val="tx1"/>
                          </a:solidFill>
                          <a:effectLst/>
                          <a:latin typeface="Calibri"/>
                          <a:ea typeface="Calibri"/>
                          <a:cs typeface="Times New Roman"/>
                        </a:rPr>
                        <a:t>0</a:t>
                      </a:r>
                      <a:r>
                        <a:rPr lang="fr-FR" sz="1100" dirty="0" smtClean="0">
                          <a:solidFill>
                            <a:schemeClr val="tx1"/>
                          </a:solidFill>
                          <a:effectLst/>
                          <a:latin typeface="Calibri"/>
                          <a:ea typeface="Calibri"/>
                          <a:cs typeface="Times New Roman"/>
                        </a:rPr>
                        <a:t>,5</a:t>
                      </a:r>
                      <a:r>
                        <a:rPr lang="fr-FR" sz="800" b="1" i="1" dirty="0" smtClean="0">
                          <a:solidFill>
                            <a:schemeClr val="tx1"/>
                          </a:solidFill>
                          <a:effectLst/>
                          <a:latin typeface="Calibri"/>
                          <a:ea typeface="Calibri"/>
                          <a:cs typeface="Times New Roman"/>
                        </a:rPr>
                        <a:t> </a:t>
                      </a:r>
                      <a:r>
                        <a:rPr lang="fr-FR" sz="1100" dirty="0">
                          <a:solidFill>
                            <a:schemeClr val="tx1"/>
                          </a:solidFill>
                          <a:effectLst/>
                          <a:latin typeface="Calibri"/>
                          <a:ea typeface="Calibri"/>
                          <a:cs typeface="Times New Roman"/>
                        </a:rPr>
                        <a:t>h Spé CE</a:t>
                      </a:r>
                      <a:r>
                        <a:rPr lang="fr-FR" sz="800" b="1" i="1" dirty="0">
                          <a:solidFill>
                            <a:schemeClr val="tx1"/>
                          </a:solidFill>
                          <a:effectLst/>
                          <a:latin typeface="Calibri"/>
                          <a:ea typeface="Calibri"/>
                          <a:cs typeface="Times New Roman"/>
                        </a:rPr>
                        <a:t> (</a:t>
                      </a:r>
                      <a:r>
                        <a:rPr lang="fr-FR" sz="800" b="1" i="1" dirty="0" err="1">
                          <a:solidFill>
                            <a:schemeClr val="tx1"/>
                          </a:solidFill>
                          <a:effectLst/>
                          <a:latin typeface="Calibri"/>
                          <a:ea typeface="Calibri"/>
                          <a:cs typeface="Times New Roman"/>
                        </a:rPr>
                        <a:t>co</a:t>
                      </a:r>
                      <a:r>
                        <a:rPr lang="fr-FR" sz="800" b="1" i="1" dirty="0">
                          <a:solidFill>
                            <a:schemeClr val="tx1"/>
                          </a:solidFill>
                          <a:effectLst/>
                          <a:latin typeface="Calibri"/>
                          <a:ea typeface="Calibri"/>
                          <a:cs typeface="Times New Roman"/>
                        </a:rPr>
                        <a:t>-intervention maths –</a:t>
                      </a:r>
                      <a:r>
                        <a:rPr lang="fr-FR" sz="800" b="1" i="1" dirty="0" err="1">
                          <a:solidFill>
                            <a:schemeClr val="tx1"/>
                          </a:solidFill>
                          <a:effectLst/>
                          <a:latin typeface="Calibri"/>
                          <a:ea typeface="Calibri"/>
                          <a:cs typeface="Times New Roman"/>
                        </a:rPr>
                        <a:t>spe</a:t>
                      </a:r>
                      <a:r>
                        <a:rPr lang="fr-FR" sz="800" b="1" i="1" dirty="0">
                          <a:solidFill>
                            <a:schemeClr val="tx1"/>
                          </a:solidFill>
                          <a:effectLst/>
                          <a:latin typeface="Calibri"/>
                          <a:ea typeface="Calibri"/>
                          <a:cs typeface="Times New Roman"/>
                        </a:rPr>
                        <a:t>)</a:t>
                      </a:r>
                      <a:endParaRPr lang="fr-FR" sz="1100" dirty="0">
                        <a:solidFill>
                          <a:schemeClr val="tx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rowSpan="2" hMerge="1">
                  <a:txBody>
                    <a:bodyPr/>
                    <a:lstStyle/>
                    <a:p>
                      <a:endParaRPr lang="fr-FR"/>
                    </a:p>
                  </a:txBody>
                  <a:tcPr/>
                </a:tc>
                <a:tc vMerge="1">
                  <a:txBody>
                    <a:bodyPr/>
                    <a:lstStyle/>
                    <a:p>
                      <a:endParaRPr lang="fr-FR"/>
                    </a:p>
                  </a:txBody>
                  <a:tcPr/>
                </a:tc>
                <a:tc vMerge="1">
                  <a:txBody>
                    <a:bodyPr/>
                    <a:lstStyle/>
                    <a:p>
                      <a:endParaRPr lang="fr-FR"/>
                    </a:p>
                  </a:txBody>
                  <a:tcPr/>
                </a:tc>
              </a:tr>
              <a:tr h="263904">
                <a:tc rowSpan="2">
                  <a:txBody>
                    <a:bodyPr/>
                    <a:lstStyle/>
                    <a:p>
                      <a:pPr algn="ctr">
                        <a:lnSpc>
                          <a:spcPct val="115000"/>
                        </a:lnSpc>
                        <a:spcAft>
                          <a:spcPts val="0"/>
                        </a:spcAft>
                      </a:pPr>
                      <a:r>
                        <a:rPr lang="fr-FR" sz="1100">
                          <a:effectLst/>
                          <a:latin typeface="Calibri"/>
                          <a:ea typeface="Calibri"/>
                          <a:cs typeface="Times New Roman"/>
                        </a:rPr>
                        <a:t>15-16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fr-FR" sz="110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fr-FR" sz="110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gridSpan="2" vMerge="1">
                  <a:txBody>
                    <a:bodyPr/>
                    <a:lstStyle/>
                    <a:p>
                      <a:endParaRPr lang="fr-FR"/>
                    </a:p>
                  </a:txBody>
                  <a:tcPr/>
                </a:tc>
                <a:tc hMerge="1" vMerge="1">
                  <a:txBody>
                    <a:bodyPr/>
                    <a:lstStyle/>
                    <a:p>
                      <a:endParaRPr lang="fr-FR"/>
                    </a:p>
                  </a:txBody>
                  <a:tcPr/>
                </a:tc>
                <a:tc vMerge="1">
                  <a:txBody>
                    <a:bodyPr/>
                    <a:lstStyle/>
                    <a:p>
                      <a:endParaRPr lang="fr-FR"/>
                    </a:p>
                  </a:txBody>
                  <a:tcPr/>
                </a:tc>
                <a:tc vMerge="1">
                  <a:txBody>
                    <a:bodyPr/>
                    <a:lstStyle/>
                    <a:p>
                      <a:endParaRPr lang="fr-FR"/>
                    </a:p>
                  </a:txBody>
                  <a:tcPr/>
                </a:tc>
              </a:tr>
              <a:tr h="7348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rowSpan="2" gridSpan="2">
                  <a:txBody>
                    <a:bodyPr/>
                    <a:lstStyle/>
                    <a:p>
                      <a:pPr algn="ctr">
                        <a:lnSpc>
                          <a:spcPct val="115000"/>
                        </a:lnSpc>
                        <a:spcAft>
                          <a:spcPts val="0"/>
                        </a:spcAft>
                      </a:pPr>
                      <a:r>
                        <a:rPr lang="fr-FR" sz="1100" dirty="0">
                          <a:solidFill>
                            <a:srgbClr val="FFFFFF"/>
                          </a:solidFill>
                          <a:effectLst/>
                          <a:latin typeface="Calibri"/>
                          <a:ea typeface="Calibri"/>
                          <a:cs typeface="Times New Roman"/>
                        </a:rPr>
                        <a:t>1h Maths CE</a:t>
                      </a:r>
                      <a:endParaRPr lang="fr-FR"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7E1B"/>
                    </a:solidFill>
                  </a:tcPr>
                </a:tc>
                <a:tc rowSpan="2" hMerge="1">
                  <a:txBody>
                    <a:bodyPr/>
                    <a:lstStyle/>
                    <a:p>
                      <a:endParaRPr lang="fr-FR"/>
                    </a:p>
                  </a:txBody>
                  <a:tcPr/>
                </a:tc>
                <a:tc vMerge="1">
                  <a:txBody>
                    <a:bodyPr/>
                    <a:lstStyle/>
                    <a:p>
                      <a:endParaRPr lang="fr-FR"/>
                    </a:p>
                  </a:txBody>
                  <a:tcPr/>
                </a:tc>
                <a:tc vMerge="1">
                  <a:txBody>
                    <a:bodyPr/>
                    <a:lstStyle/>
                    <a:p>
                      <a:endParaRPr lang="fr-FR"/>
                    </a:p>
                  </a:txBody>
                  <a:tcPr/>
                </a:tc>
              </a:tr>
              <a:tr h="193493">
                <a:tc rowSpan="2">
                  <a:txBody>
                    <a:bodyPr/>
                    <a:lstStyle/>
                    <a:p>
                      <a:pPr algn="ctr">
                        <a:lnSpc>
                          <a:spcPct val="115000"/>
                        </a:lnSpc>
                        <a:spcAft>
                          <a:spcPts val="0"/>
                        </a:spcAft>
                      </a:pPr>
                      <a:r>
                        <a:rPr lang="fr-FR" sz="1100">
                          <a:effectLst/>
                          <a:latin typeface="Calibri"/>
                          <a:ea typeface="Calibri"/>
                          <a:cs typeface="Times New Roman"/>
                        </a:rPr>
                        <a:t>16-17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fr-FR" sz="110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fr-FR" sz="110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gridSpan="2" vMerge="1">
                  <a:txBody>
                    <a:bodyPr/>
                    <a:lstStyle/>
                    <a:p>
                      <a:endParaRPr lang="fr-FR"/>
                    </a:p>
                  </a:txBody>
                  <a:tcPr/>
                </a:tc>
                <a:tc hMerge="1" vMerge="1">
                  <a:txBody>
                    <a:bodyPr/>
                    <a:lstStyle/>
                    <a:p>
                      <a:endParaRPr lang="fr-FR"/>
                    </a:p>
                  </a:txBody>
                  <a:tcPr/>
                </a:tc>
                <a:tc rowSpan="2" gridSpan="2">
                  <a:txBody>
                    <a:bodyPr/>
                    <a:lstStyle/>
                    <a:p>
                      <a:pPr algn="ctr">
                        <a:lnSpc>
                          <a:spcPct val="115000"/>
                        </a:lnSpc>
                        <a:spcAft>
                          <a:spcPts val="0"/>
                        </a:spcAft>
                      </a:pPr>
                      <a:r>
                        <a:rPr lang="fr-FR" sz="110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fr-FR"/>
                    </a:p>
                  </a:txBody>
                  <a:tcPr/>
                </a:tc>
              </a:tr>
              <a:tr h="129455">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gridSpan="2">
                  <a:txBody>
                    <a:bodyPr/>
                    <a:lstStyle/>
                    <a:p>
                      <a:pPr algn="ctr">
                        <a:lnSpc>
                          <a:spcPct val="115000"/>
                        </a:lnSpc>
                        <a:spcAft>
                          <a:spcPts val="0"/>
                        </a:spcAft>
                      </a:pPr>
                      <a:r>
                        <a:rPr lang="fr-FR" sz="110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vMerge="1">
                  <a:txBody>
                    <a:bodyPr/>
                    <a:lstStyle/>
                    <a:p>
                      <a:endParaRPr lang="fr-FR"/>
                    </a:p>
                  </a:txBody>
                  <a:tcPr/>
                </a:tc>
                <a:tc hMerge="1" vMerge="1">
                  <a:txBody>
                    <a:bodyPr/>
                    <a:lstStyle/>
                    <a:p>
                      <a:endParaRPr lang="fr-FR"/>
                    </a:p>
                  </a:txBody>
                  <a:tcPr/>
                </a:tc>
              </a:tr>
              <a:tr h="266973">
                <a:tc>
                  <a:txBody>
                    <a:bodyPr/>
                    <a:lstStyle/>
                    <a:p>
                      <a:pPr algn="ctr">
                        <a:lnSpc>
                          <a:spcPct val="115000"/>
                        </a:lnSpc>
                        <a:spcAft>
                          <a:spcPts val="0"/>
                        </a:spcAft>
                      </a:pPr>
                      <a:r>
                        <a:rPr lang="fr-FR" sz="1100">
                          <a:effectLst/>
                          <a:latin typeface="Calibri"/>
                          <a:ea typeface="Calibri"/>
                          <a:cs typeface="Times New Roman"/>
                        </a:rPr>
                        <a:t>17-18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FR" sz="1100" dirty="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a:lnSpc>
                          <a:spcPct val="115000"/>
                        </a:lnSpc>
                        <a:spcAft>
                          <a:spcPts val="0"/>
                        </a:spcAft>
                      </a:pPr>
                      <a:r>
                        <a:rPr lang="fr-FR" sz="110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a:lnSpc>
                          <a:spcPct val="115000"/>
                        </a:lnSpc>
                        <a:spcAft>
                          <a:spcPts val="0"/>
                        </a:spcAft>
                      </a:pPr>
                      <a:r>
                        <a:rPr lang="fr-FR" sz="1100" dirty="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bl>
          </a:graphicData>
        </a:graphic>
      </p:graphicFrame>
      <p:sp>
        <p:nvSpPr>
          <p:cNvPr id="9" name="Flèche droite 8"/>
          <p:cNvSpPr/>
          <p:nvPr/>
        </p:nvSpPr>
        <p:spPr>
          <a:xfrm>
            <a:off x="2441120" y="4269921"/>
            <a:ext cx="1045029" cy="2122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619336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Conduire une intervention</a:t>
            </a:r>
          </a:p>
        </p:txBody>
      </p:sp>
      <p:sp>
        <p:nvSpPr>
          <p:cNvPr id="4" name="ZoneTexte 3"/>
          <p:cNvSpPr txBox="1"/>
          <p:nvPr/>
        </p:nvSpPr>
        <p:spPr>
          <a:xfrm>
            <a:off x="555170" y="706270"/>
            <a:ext cx="6564085" cy="369332"/>
          </a:xfrm>
          <a:prstGeom prst="rect">
            <a:avLst/>
          </a:prstGeom>
          <a:noFill/>
        </p:spPr>
        <p:txBody>
          <a:bodyPr wrap="square" rtlCol="0">
            <a:spAutoFit/>
          </a:bodyPr>
          <a:lstStyle/>
          <a:p>
            <a:r>
              <a:rPr lang="fr-FR" dirty="0" smtClean="0"/>
              <a:t>Organisation sur 4 semaines</a:t>
            </a:r>
            <a:endParaRPr lang="fr-FR" dirty="0"/>
          </a:p>
        </p:txBody>
      </p:sp>
      <p:graphicFrame>
        <p:nvGraphicFramePr>
          <p:cNvPr id="8" name="Tableau 7"/>
          <p:cNvGraphicFramePr>
            <a:graphicFrameLocks noGrp="1"/>
          </p:cNvGraphicFramePr>
          <p:nvPr>
            <p:extLst/>
          </p:nvPr>
        </p:nvGraphicFramePr>
        <p:xfrm>
          <a:off x="2869798" y="1075602"/>
          <a:ext cx="6021108" cy="4819011"/>
        </p:xfrm>
        <a:graphic>
          <a:graphicData uri="http://schemas.openxmlformats.org/drawingml/2006/table">
            <a:tbl>
              <a:tblPr/>
              <a:tblGrid>
                <a:gridCol w="1062311"/>
                <a:gridCol w="303234"/>
                <a:gridCol w="279451"/>
                <a:gridCol w="182338"/>
                <a:gridCol w="182338"/>
                <a:gridCol w="182338"/>
                <a:gridCol w="182338"/>
                <a:gridCol w="182338"/>
                <a:gridCol w="182338"/>
                <a:gridCol w="182338"/>
                <a:gridCol w="182338"/>
                <a:gridCol w="182338"/>
                <a:gridCol w="182338"/>
                <a:gridCol w="182338"/>
                <a:gridCol w="182338"/>
                <a:gridCol w="182338"/>
                <a:gridCol w="182338"/>
                <a:gridCol w="182338"/>
                <a:gridCol w="182338"/>
                <a:gridCol w="182338"/>
                <a:gridCol w="182338"/>
                <a:gridCol w="182338"/>
                <a:gridCol w="182338"/>
                <a:gridCol w="182338"/>
                <a:gridCol w="182338"/>
                <a:gridCol w="182338"/>
                <a:gridCol w="182338"/>
              </a:tblGrid>
              <a:tr h="600093">
                <a:tc>
                  <a:txBody>
                    <a:bodyPr/>
                    <a:lstStyle/>
                    <a:p>
                      <a:pPr algn="ctr" fontAlgn="ctr"/>
                      <a:r>
                        <a:rPr lang="fr-FR" sz="800" b="0" i="0" u="none" strike="noStrike" dirty="0" smtClean="0">
                          <a:solidFill>
                            <a:srgbClr val="000000"/>
                          </a:solidFill>
                          <a:effectLst/>
                          <a:latin typeface="Calibri"/>
                        </a:rPr>
                        <a:t>Activités </a:t>
                      </a:r>
                    </a:p>
                    <a:p>
                      <a:pPr algn="ctr" fontAlgn="ctr"/>
                      <a:r>
                        <a:rPr lang="fr-FR" sz="800" b="0" i="0" u="none" strike="noStrike" dirty="0" smtClean="0">
                          <a:solidFill>
                            <a:srgbClr val="000000"/>
                          </a:solidFill>
                          <a:effectLst/>
                          <a:latin typeface="Calibri"/>
                        </a:rPr>
                        <a:t>EP TP</a:t>
                      </a:r>
                      <a:endParaRPr lang="fr-FR" sz="800" b="0" i="0" u="none" strike="noStrike" dirty="0">
                        <a:solidFill>
                          <a:srgbClr val="000000"/>
                        </a:solidFill>
                        <a:effectLst/>
                        <a:latin typeface="Calibri"/>
                      </a:endParaRP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alibri"/>
                        </a:rPr>
                        <a:t> </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ctr"/>
                      <a:r>
                        <a:rPr lang="fr-FR" sz="800" b="0" i="0" u="none" strike="noStrike">
                          <a:solidFill>
                            <a:srgbClr val="000000"/>
                          </a:solidFill>
                          <a:effectLst/>
                          <a:latin typeface="Calibri"/>
                        </a:rPr>
                        <a:t>Semaine 1 </a:t>
                      </a:r>
                      <a:br>
                        <a:rPr lang="fr-FR" sz="800" b="0" i="0" u="none" strike="noStrike">
                          <a:solidFill>
                            <a:srgbClr val="000000"/>
                          </a:solidFill>
                          <a:effectLst/>
                          <a:latin typeface="Calibri"/>
                        </a:rPr>
                      </a:br>
                      <a:r>
                        <a:rPr lang="fr-FR" sz="800" b="0" i="0" u="none" strike="noStrike">
                          <a:solidFill>
                            <a:srgbClr val="000000"/>
                          </a:solidFill>
                          <a:effectLst/>
                          <a:latin typeface="Calibri"/>
                        </a:rPr>
                        <a:t>3 séances (s1, s2, s3)</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ctr"/>
                      <a:r>
                        <a:rPr lang="fr-FR" sz="800" b="0" i="0" u="none" strike="noStrike">
                          <a:solidFill>
                            <a:srgbClr val="000000"/>
                          </a:solidFill>
                          <a:effectLst/>
                          <a:latin typeface="Calibri"/>
                        </a:rPr>
                        <a:t>Semaine 2 </a:t>
                      </a:r>
                      <a:br>
                        <a:rPr lang="fr-FR" sz="800" b="0" i="0" u="none" strike="noStrike">
                          <a:solidFill>
                            <a:srgbClr val="000000"/>
                          </a:solidFill>
                          <a:effectLst/>
                          <a:latin typeface="Calibri"/>
                        </a:rPr>
                      </a:br>
                      <a:r>
                        <a:rPr lang="fr-FR" sz="800" b="0" i="0" u="none" strike="noStrike">
                          <a:solidFill>
                            <a:srgbClr val="000000"/>
                          </a:solidFill>
                          <a:effectLst/>
                          <a:latin typeface="Calibri"/>
                        </a:rPr>
                        <a:t>3 séances (s1, s2, s3)</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ctr"/>
                      <a:r>
                        <a:rPr lang="fr-FR" sz="800" b="0" i="0" u="none" strike="noStrike">
                          <a:solidFill>
                            <a:srgbClr val="000000"/>
                          </a:solidFill>
                          <a:effectLst/>
                          <a:latin typeface="Calibri"/>
                        </a:rPr>
                        <a:t>Semaine 3 </a:t>
                      </a:r>
                      <a:br>
                        <a:rPr lang="fr-FR" sz="800" b="0" i="0" u="none" strike="noStrike">
                          <a:solidFill>
                            <a:srgbClr val="000000"/>
                          </a:solidFill>
                          <a:effectLst/>
                          <a:latin typeface="Calibri"/>
                        </a:rPr>
                      </a:br>
                      <a:r>
                        <a:rPr lang="fr-FR" sz="800" b="0" i="0" u="none" strike="noStrike">
                          <a:solidFill>
                            <a:srgbClr val="000000"/>
                          </a:solidFill>
                          <a:effectLst/>
                          <a:latin typeface="Calibri"/>
                        </a:rPr>
                        <a:t>3 séances (s1, s2, s3)</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ctr"/>
                      <a:r>
                        <a:rPr lang="fr-FR" sz="800" b="0" i="0" u="none" strike="noStrike">
                          <a:solidFill>
                            <a:srgbClr val="000000"/>
                          </a:solidFill>
                          <a:effectLst/>
                          <a:latin typeface="Calibri"/>
                        </a:rPr>
                        <a:t>Semaine 4 </a:t>
                      </a:r>
                      <a:br>
                        <a:rPr lang="fr-FR" sz="800" b="0" i="0" u="none" strike="noStrike">
                          <a:solidFill>
                            <a:srgbClr val="000000"/>
                          </a:solidFill>
                          <a:effectLst/>
                          <a:latin typeface="Calibri"/>
                        </a:rPr>
                      </a:br>
                      <a:r>
                        <a:rPr lang="fr-FR" sz="800" b="0" i="0" u="none" strike="noStrike">
                          <a:solidFill>
                            <a:srgbClr val="000000"/>
                          </a:solidFill>
                          <a:effectLst/>
                          <a:latin typeface="Calibri"/>
                        </a:rPr>
                        <a:t>3 séances (s1, s2, s3)</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60911">
                <a:tc gridSpan="3">
                  <a:txBody>
                    <a:bodyPr/>
                    <a:lstStyle/>
                    <a:p>
                      <a:pPr algn="ctr" fontAlgn="ctr"/>
                      <a:r>
                        <a:rPr lang="fr-FR" sz="500" b="0" i="0" u="none" strike="noStrike">
                          <a:solidFill>
                            <a:srgbClr val="000000"/>
                          </a:solidFill>
                          <a:effectLst/>
                          <a:latin typeface="Calibri"/>
                        </a:rPr>
                        <a:t> </a:t>
                      </a:r>
                      <a:r>
                        <a:rPr lang="fr-FR" sz="800" b="0" i="0" u="none" strike="noStrike">
                          <a:solidFill>
                            <a:srgbClr val="000000"/>
                          </a:solidFill>
                          <a:effectLst/>
                          <a:latin typeface="Calibri"/>
                        </a:rPr>
                        <a:t>N° des binômes</a:t>
                      </a:r>
                      <a:endParaRPr lang="fr-FR" sz="500" b="0" i="0" u="none" strike="noStrike">
                        <a:solidFill>
                          <a:srgbClr val="000000"/>
                        </a:solidFill>
                        <a:effectLst/>
                        <a:latin typeface="Calibri"/>
                      </a:endParaRP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fontAlgn="ctr"/>
                      <a:r>
                        <a:rPr lang="fr-FR" sz="700" b="0" i="0" u="none" strike="noStrike">
                          <a:solidFill>
                            <a:srgbClr val="000000"/>
                          </a:solidFill>
                          <a:effectLst/>
                          <a:latin typeface="Calibri"/>
                        </a:rPr>
                        <a:t>1</a:t>
                      </a:r>
                    </a:p>
                  </a:txBody>
                  <a:tcPr marL="5226" marR="5226" marT="522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a:rPr>
                        <a:t>2</a:t>
                      </a:r>
                    </a:p>
                  </a:txBody>
                  <a:tcPr marL="5226" marR="5226" marT="522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a:rPr>
                        <a:t>3</a:t>
                      </a:r>
                    </a:p>
                  </a:txBody>
                  <a:tcPr marL="5226" marR="5226" marT="522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a:rPr>
                        <a:t>4</a:t>
                      </a:r>
                    </a:p>
                  </a:txBody>
                  <a:tcPr marL="5226" marR="5226" marT="522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a:rPr>
                        <a:t>5</a:t>
                      </a:r>
                    </a:p>
                  </a:txBody>
                  <a:tcPr marL="5226" marR="5226" marT="522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a:rPr>
                        <a:t>6</a:t>
                      </a:r>
                    </a:p>
                  </a:txBody>
                  <a:tcPr marL="5226" marR="5226" marT="522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a:rPr>
                        <a:t>1</a:t>
                      </a:r>
                    </a:p>
                  </a:txBody>
                  <a:tcPr marL="5226" marR="5226" marT="522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a:rPr>
                        <a:t>2</a:t>
                      </a:r>
                    </a:p>
                  </a:txBody>
                  <a:tcPr marL="5226" marR="5226" marT="522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a:rPr>
                        <a:t>3</a:t>
                      </a:r>
                    </a:p>
                  </a:txBody>
                  <a:tcPr marL="5226" marR="5226" marT="522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a:rPr>
                        <a:t>4</a:t>
                      </a:r>
                    </a:p>
                  </a:txBody>
                  <a:tcPr marL="5226" marR="5226" marT="522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a:rPr>
                        <a:t>5</a:t>
                      </a:r>
                    </a:p>
                  </a:txBody>
                  <a:tcPr marL="5226" marR="5226" marT="522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a:rPr>
                        <a:t>6</a:t>
                      </a:r>
                    </a:p>
                  </a:txBody>
                  <a:tcPr marL="5226" marR="5226" marT="522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a:rPr>
                        <a:t>1</a:t>
                      </a:r>
                    </a:p>
                  </a:txBody>
                  <a:tcPr marL="5226" marR="5226" marT="522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a:rPr>
                        <a:t>2</a:t>
                      </a:r>
                    </a:p>
                  </a:txBody>
                  <a:tcPr marL="5226" marR="5226" marT="522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a:rPr>
                        <a:t>3</a:t>
                      </a:r>
                    </a:p>
                  </a:txBody>
                  <a:tcPr marL="5226" marR="5226" marT="522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a:rPr>
                        <a:t>4</a:t>
                      </a:r>
                    </a:p>
                  </a:txBody>
                  <a:tcPr marL="5226" marR="5226" marT="522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a:rPr>
                        <a:t>5</a:t>
                      </a:r>
                    </a:p>
                  </a:txBody>
                  <a:tcPr marL="5226" marR="5226" marT="522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a:rPr>
                        <a:t>6</a:t>
                      </a:r>
                    </a:p>
                  </a:txBody>
                  <a:tcPr marL="5226" marR="5226" marT="522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a:rPr>
                        <a:t>1</a:t>
                      </a:r>
                    </a:p>
                  </a:txBody>
                  <a:tcPr marL="5226" marR="5226" marT="522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fr-FR" sz="700" b="0" i="0" u="none" strike="noStrike">
                          <a:solidFill>
                            <a:srgbClr val="000000"/>
                          </a:solidFill>
                          <a:effectLst/>
                          <a:latin typeface="Calibri"/>
                        </a:rPr>
                        <a:t>2</a:t>
                      </a:r>
                    </a:p>
                  </a:txBody>
                  <a:tcPr marL="5226" marR="5226" marT="522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fr-FR" sz="700" b="0" i="0" u="none" strike="noStrike">
                          <a:solidFill>
                            <a:srgbClr val="000000"/>
                          </a:solidFill>
                          <a:effectLst/>
                          <a:latin typeface="Calibri"/>
                        </a:rPr>
                        <a:t>3</a:t>
                      </a:r>
                    </a:p>
                  </a:txBody>
                  <a:tcPr marL="5226" marR="5226" marT="522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fr-FR" sz="700" b="0" i="0" u="none" strike="noStrike">
                          <a:solidFill>
                            <a:srgbClr val="000000"/>
                          </a:solidFill>
                          <a:effectLst/>
                          <a:latin typeface="Calibri"/>
                        </a:rPr>
                        <a:t>4</a:t>
                      </a:r>
                    </a:p>
                  </a:txBody>
                  <a:tcPr marL="5226" marR="5226" marT="522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fr-FR" sz="700" b="0" i="0" u="none" strike="noStrike">
                          <a:solidFill>
                            <a:srgbClr val="000000"/>
                          </a:solidFill>
                          <a:effectLst/>
                          <a:latin typeface="Calibri"/>
                        </a:rPr>
                        <a:t>5</a:t>
                      </a:r>
                    </a:p>
                  </a:txBody>
                  <a:tcPr marL="5226" marR="5226" marT="522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fr-FR" sz="700" b="0" i="0" u="none" strike="noStrike">
                          <a:solidFill>
                            <a:srgbClr val="000000"/>
                          </a:solidFill>
                          <a:effectLst/>
                          <a:latin typeface="Calibri"/>
                        </a:rPr>
                        <a:t>6</a:t>
                      </a:r>
                    </a:p>
                  </a:txBody>
                  <a:tcPr marL="5226" marR="5226" marT="522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423979">
                <a:tc>
                  <a:txBody>
                    <a:bodyPr/>
                    <a:lstStyle/>
                    <a:p>
                      <a:pPr algn="ctr" fontAlgn="ctr"/>
                      <a:r>
                        <a:rPr lang="fr-FR" sz="800" b="0" i="0" u="none" strike="noStrike" dirty="0">
                          <a:solidFill>
                            <a:srgbClr val="000000"/>
                          </a:solidFill>
                          <a:effectLst/>
                          <a:latin typeface="Calibri"/>
                        </a:rPr>
                        <a:t>Titre TP</a:t>
                      </a:r>
                    </a:p>
                  </a:txBody>
                  <a:tcPr marL="5226" marR="5226" marT="522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fr-FR" sz="500" b="0" i="0" u="none" strike="noStrike" dirty="0">
                          <a:solidFill>
                            <a:srgbClr val="000000"/>
                          </a:solidFill>
                          <a:effectLst/>
                          <a:latin typeface="Calibri"/>
                        </a:rPr>
                        <a:t> tps pour aléas,  conférence, visite atelier spécialisé,…</a:t>
                      </a:r>
                    </a:p>
                  </a:txBody>
                  <a:tcPr marL="5226" marR="5226" marT="522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gridSpan="6">
                  <a:txBody>
                    <a:bodyPr/>
                    <a:lstStyle/>
                    <a:p>
                      <a:pPr algn="ctr" fontAlgn="ctr"/>
                      <a:r>
                        <a:rPr lang="fr-FR" sz="500" b="0" i="0" u="none" strike="noStrike">
                          <a:solidFill>
                            <a:srgbClr val="000000"/>
                          </a:solidFill>
                          <a:effectLst/>
                          <a:latin typeface="Calibri"/>
                        </a:rPr>
                        <a:t> </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ctr"/>
                      <a:r>
                        <a:rPr lang="fr-FR" sz="500" b="0" i="0" u="none" strike="noStrike">
                          <a:solidFill>
                            <a:srgbClr val="000000"/>
                          </a:solidFill>
                          <a:effectLst/>
                          <a:latin typeface="Calibri"/>
                        </a:rPr>
                        <a:t> </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ctr"/>
                      <a:r>
                        <a:rPr lang="fr-FR" sz="500" b="0" i="0" u="none" strike="noStrike">
                          <a:solidFill>
                            <a:srgbClr val="000000"/>
                          </a:solidFill>
                          <a:effectLst/>
                          <a:latin typeface="Calibri"/>
                        </a:rPr>
                        <a:t> </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800" b="0" i="0" u="none" strike="noStrike">
                          <a:solidFill>
                            <a:srgbClr val="000000"/>
                          </a:solidFill>
                          <a:effectLst/>
                          <a:latin typeface="Calibri"/>
                        </a:rPr>
                        <a:t>s1</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800" b="0" i="0" u="none" strike="noStrike">
                          <a:solidFill>
                            <a:srgbClr val="000000"/>
                          </a:solidFill>
                          <a:effectLst/>
                          <a:latin typeface="Calibri"/>
                        </a:rPr>
                        <a:t>s2</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800" b="0" i="0" u="none" strike="noStrike">
                          <a:solidFill>
                            <a:srgbClr val="000000"/>
                          </a:solidFill>
                          <a:effectLst/>
                          <a:latin typeface="Calibri"/>
                        </a:rPr>
                        <a:t>s1</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800" b="0" i="0" u="none" strike="noStrike">
                          <a:solidFill>
                            <a:srgbClr val="000000"/>
                          </a:solidFill>
                          <a:effectLst/>
                          <a:latin typeface="Calibri"/>
                        </a:rPr>
                        <a:t>s1</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800" b="0" i="0" u="none" strike="noStrike">
                          <a:solidFill>
                            <a:srgbClr val="000000"/>
                          </a:solidFill>
                          <a:effectLst/>
                          <a:latin typeface="Calibri"/>
                        </a:rPr>
                        <a:t>s2</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800" b="0" i="0" u="none" strike="noStrike">
                          <a:solidFill>
                            <a:srgbClr val="000000"/>
                          </a:solidFill>
                          <a:effectLst/>
                          <a:latin typeface="Calibri"/>
                        </a:rPr>
                        <a:t>s2</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47445">
                <a:tc>
                  <a:txBody>
                    <a:bodyPr/>
                    <a:lstStyle/>
                    <a:p>
                      <a:pPr algn="l" fontAlgn="ctr"/>
                      <a:r>
                        <a:rPr lang="fr-FR" sz="600" b="0" i="0" u="none" strike="noStrike">
                          <a:solidFill>
                            <a:srgbClr val="000000"/>
                          </a:solidFill>
                          <a:effectLst/>
                          <a:latin typeface="Calibri"/>
                        </a:rPr>
                        <a:t>Suivi de gestion des postes de travail, procédure, outil…</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TP1</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dirty="0">
                          <a:solidFill>
                            <a:srgbClr val="000000"/>
                          </a:solidFill>
                          <a:effectLst/>
                          <a:latin typeface="Calibri"/>
                        </a:rPr>
                        <a:t>4h</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alibri"/>
                        </a:rPr>
                        <a:t>s1</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b"/>
                      <a:r>
                        <a:rPr lang="fr-FR" sz="600" b="0" i="0" u="none" strike="noStrike">
                          <a:solidFill>
                            <a:srgbClr val="000000"/>
                          </a:solidFill>
                          <a:effectLst/>
                          <a:latin typeface="Calibri"/>
                        </a:rPr>
                        <a:t> </a:t>
                      </a:r>
                    </a:p>
                  </a:txBody>
                  <a:tcPr marL="5226" marR="5226" marT="522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s2</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s1</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ctr"/>
                      <a:r>
                        <a:rPr lang="fr-FR" sz="800" b="0" i="0" u="none" strike="noStrike">
                          <a:solidFill>
                            <a:srgbClr val="000000"/>
                          </a:solidFill>
                          <a:effectLst/>
                          <a:latin typeface="Calibri"/>
                        </a:rPr>
                        <a:t>s2</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s1</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ctr"/>
                      <a:r>
                        <a:rPr lang="fr-FR" sz="800" b="0" i="0" u="none" strike="noStrike">
                          <a:solidFill>
                            <a:srgbClr val="000000"/>
                          </a:solidFill>
                          <a:effectLst/>
                          <a:latin typeface="Calibri"/>
                        </a:rPr>
                        <a:t>s2</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347445">
                <a:tc>
                  <a:txBody>
                    <a:bodyPr/>
                    <a:lstStyle/>
                    <a:p>
                      <a:pPr algn="l" fontAlgn="ctr"/>
                      <a:r>
                        <a:rPr lang="fr-FR" sz="600" b="0" i="0" u="none" strike="noStrike">
                          <a:solidFill>
                            <a:srgbClr val="000000"/>
                          </a:solidFill>
                          <a:effectLst/>
                          <a:latin typeface="Calibri"/>
                        </a:rPr>
                        <a:t>Préparation matériel, paramétrage</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TP2</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dirty="0">
                          <a:solidFill>
                            <a:srgbClr val="000000"/>
                          </a:solidFill>
                          <a:effectLst/>
                          <a:latin typeface="Calibri"/>
                        </a:rPr>
                        <a:t>4h</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fr-FR" sz="600" b="0" i="0" u="none" strike="noStrike">
                          <a:solidFill>
                            <a:srgbClr val="000000"/>
                          </a:solidFill>
                          <a:effectLst/>
                          <a:latin typeface="Calibri"/>
                        </a:rPr>
                        <a:t> </a:t>
                      </a:r>
                    </a:p>
                  </a:txBody>
                  <a:tcPr marL="5226" marR="5226" marT="522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s1</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b"/>
                      <a:endParaRPr lang="fr-FR" sz="600" b="0" i="0" u="none" strike="noStrike">
                        <a:solidFill>
                          <a:srgbClr val="000000"/>
                        </a:solidFill>
                        <a:effectLst/>
                        <a:latin typeface="Calibri"/>
                      </a:endParaRP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s1</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s1</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s2</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l" fontAlgn="b"/>
                      <a:endParaRPr lang="fr-FR" sz="600" b="0" i="0" u="none" strike="noStrike">
                        <a:solidFill>
                          <a:srgbClr val="000000"/>
                        </a:solidFill>
                        <a:effectLst/>
                        <a:latin typeface="Calibri"/>
                      </a:endParaRPr>
                    </a:p>
                  </a:txBody>
                  <a:tcPr marL="5226" marR="5226" marT="522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fr-FR" sz="600" b="0" i="0" u="none" strike="noStrike">
                          <a:solidFill>
                            <a:srgbClr val="000000"/>
                          </a:solidFill>
                          <a:effectLst/>
                          <a:latin typeface="Calibri"/>
                        </a:rPr>
                        <a:t> </a:t>
                      </a:r>
                    </a:p>
                  </a:txBody>
                  <a:tcPr marL="5226" marR="5226" marT="522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fr-FR" sz="600" b="0" i="0" u="none" strike="noStrike">
                          <a:solidFill>
                            <a:srgbClr val="000000"/>
                          </a:solidFill>
                          <a:effectLst/>
                          <a:latin typeface="Calibri"/>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fr-FR" sz="800" b="0" i="0" u="none" strike="noStrike">
                          <a:solidFill>
                            <a:srgbClr val="000000"/>
                          </a:solidFill>
                          <a:effectLst/>
                          <a:latin typeface="Calibri"/>
                        </a:rPr>
                        <a:t>s1</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00"/>
                    </a:solidFill>
                  </a:tcPr>
                </a:tc>
                <a:tc>
                  <a:txBody>
                    <a:bodyPr/>
                    <a:lstStyle/>
                    <a:p>
                      <a:pPr algn="ctr" fontAlgn="ctr"/>
                      <a:r>
                        <a:rPr lang="fr-FR" sz="800" b="0" i="0" u="none" strike="noStrike">
                          <a:solidFill>
                            <a:srgbClr val="000000"/>
                          </a:solidFill>
                          <a:effectLst/>
                          <a:latin typeface="Calibri"/>
                        </a:rPr>
                        <a:t>s2</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00B0F0"/>
                    </a:solidFill>
                  </a:tcPr>
                </a:tc>
                <a:tc>
                  <a:txBody>
                    <a:bodyPr/>
                    <a:lstStyle/>
                    <a:p>
                      <a:pPr algn="l" fontAlgn="b"/>
                      <a:r>
                        <a:rPr lang="fr-FR" sz="600" b="0" i="0" u="none" strike="noStrike">
                          <a:solidFill>
                            <a:srgbClr val="000000"/>
                          </a:solidFill>
                          <a:effectLst/>
                          <a:latin typeface="Calibri"/>
                        </a:rPr>
                        <a:t> </a:t>
                      </a:r>
                    </a:p>
                  </a:txBody>
                  <a:tcPr marL="5226" marR="5226" marT="5226"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b"/>
                      <a:r>
                        <a:rPr lang="fr-FR" sz="600" b="0" i="0" u="none" strike="noStrike">
                          <a:solidFill>
                            <a:srgbClr val="000000"/>
                          </a:solidFill>
                          <a:effectLst/>
                          <a:latin typeface="Calibri"/>
                        </a:rPr>
                        <a:t> </a:t>
                      </a:r>
                    </a:p>
                  </a:txBody>
                  <a:tcPr marL="5226" marR="5226" marT="5226"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365274">
                <a:tc>
                  <a:txBody>
                    <a:bodyPr/>
                    <a:lstStyle/>
                    <a:p>
                      <a:pPr algn="l" fontAlgn="ctr"/>
                      <a:r>
                        <a:rPr lang="fr-FR" sz="600" b="0" i="0" u="none" strike="noStrike">
                          <a:solidFill>
                            <a:srgbClr val="000000"/>
                          </a:solidFill>
                          <a:effectLst/>
                          <a:latin typeface="Calibri"/>
                        </a:rPr>
                        <a:t>Dépose/repose composant,</a:t>
                      </a:r>
                      <a:br>
                        <a:rPr lang="fr-FR" sz="600" b="0" i="0" u="none" strike="noStrike">
                          <a:solidFill>
                            <a:srgbClr val="000000"/>
                          </a:solidFill>
                          <a:effectLst/>
                          <a:latin typeface="Calibri"/>
                        </a:rPr>
                      </a:br>
                      <a:r>
                        <a:rPr lang="fr-FR" sz="600" b="0" i="0" u="none" strike="noStrike">
                          <a:solidFill>
                            <a:srgbClr val="000000"/>
                          </a:solidFill>
                          <a:effectLst/>
                          <a:latin typeface="Calibri"/>
                        </a:rPr>
                        <a:t>contrôle et réglage</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TP3</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dirty="0">
                          <a:solidFill>
                            <a:srgbClr val="000000"/>
                          </a:solidFill>
                          <a:effectLst/>
                          <a:latin typeface="Calibri"/>
                        </a:rPr>
                        <a:t>4h</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alibri"/>
                        </a:rPr>
                        <a:t> </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s2</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fr-FR" sz="800" b="0" i="0" u="none" strike="noStrike">
                          <a:solidFill>
                            <a:srgbClr val="000000"/>
                          </a:solidFill>
                          <a:effectLst/>
                          <a:latin typeface="Calibri"/>
                        </a:rPr>
                        <a:t>s1</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s2</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s2</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s1</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fr-FR" sz="800" b="0" i="0" u="none" strike="noStrike">
                          <a:solidFill>
                            <a:srgbClr val="000000"/>
                          </a:solidFill>
                          <a:effectLst/>
                          <a:latin typeface="Calibri"/>
                        </a:rPr>
                        <a:t>s1</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00"/>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r>
              <a:tr h="260911">
                <a:tc rowSpan="2">
                  <a:txBody>
                    <a:bodyPr/>
                    <a:lstStyle/>
                    <a:p>
                      <a:pPr algn="l" fontAlgn="ctr"/>
                      <a:r>
                        <a:rPr lang="fr-FR" sz="600" b="0" i="0" u="none" strike="noStrike">
                          <a:solidFill>
                            <a:srgbClr val="000000"/>
                          </a:solidFill>
                          <a:effectLst/>
                          <a:latin typeface="Calibri"/>
                        </a:rPr>
                        <a:t>Réparation organe,</a:t>
                      </a:r>
                      <a:br>
                        <a:rPr lang="fr-FR" sz="600" b="0" i="0" u="none" strike="noStrike">
                          <a:solidFill>
                            <a:srgbClr val="000000"/>
                          </a:solidFill>
                          <a:effectLst/>
                          <a:latin typeface="Calibri"/>
                        </a:rPr>
                      </a:br>
                      <a:r>
                        <a:rPr lang="fr-FR" sz="600" b="0" i="0" u="none" strike="noStrike">
                          <a:solidFill>
                            <a:srgbClr val="000000"/>
                          </a:solidFill>
                          <a:effectLst/>
                          <a:latin typeface="Calibri"/>
                        </a:rPr>
                        <a:t> sous ensemble</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500" b="0" i="0" u="none" strike="noStrike">
                          <a:solidFill>
                            <a:srgbClr val="000000"/>
                          </a:solidFill>
                          <a:effectLst/>
                          <a:latin typeface="Calibri"/>
                        </a:rPr>
                        <a:t>TP4</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a:solidFill>
                            <a:srgbClr val="000000"/>
                          </a:solidFill>
                          <a:effectLst/>
                          <a:latin typeface="Calibri"/>
                        </a:rPr>
                        <a:t>4h</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alibri"/>
                        </a:rPr>
                        <a:t> </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s1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ctr"/>
                      <a:r>
                        <a:rPr lang="fr-FR" sz="800" b="0" i="0" u="none" strike="noStrike">
                          <a:solidFill>
                            <a:srgbClr val="000000"/>
                          </a:solidFill>
                          <a:effectLst/>
                          <a:latin typeface="Calibri"/>
                        </a:rPr>
                        <a:t>s1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s1</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s1</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s1</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ctr"/>
                      <a:r>
                        <a:rPr lang="fr-FR" sz="800" b="0" i="0" u="none" strike="noStrike">
                          <a:solidFill>
                            <a:srgbClr val="000000"/>
                          </a:solidFill>
                          <a:effectLst/>
                          <a:latin typeface="Calibri"/>
                        </a:rPr>
                        <a:t>s1</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r>
              <a:tr h="293524">
                <a:tc vMerge="1">
                  <a:txBody>
                    <a:bodyPr/>
                    <a:lstStyle/>
                    <a:p>
                      <a:endParaRPr lang="fr-FR"/>
                    </a:p>
                  </a:txBody>
                  <a:tcPr/>
                </a:tc>
                <a:tc vMerge="1">
                  <a:txBody>
                    <a:bodyPr/>
                    <a:lstStyle/>
                    <a:p>
                      <a:endParaRPr lang="fr-FR"/>
                    </a:p>
                  </a:txBody>
                  <a:tcPr/>
                </a:tc>
                <a:tc>
                  <a:txBody>
                    <a:bodyPr/>
                    <a:lstStyle/>
                    <a:p>
                      <a:pPr algn="ctr" fontAlgn="ctr"/>
                      <a:r>
                        <a:rPr lang="fr-FR" sz="600" b="0" i="0" u="none" strike="noStrike">
                          <a:solidFill>
                            <a:srgbClr val="000000"/>
                          </a:solidFill>
                          <a:effectLst/>
                          <a:latin typeface="Calibri"/>
                        </a:rPr>
                        <a:t>4h</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s2</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fr-FR" sz="800" b="0" i="0" u="none" strike="noStrike">
                          <a:solidFill>
                            <a:srgbClr val="000000"/>
                          </a:solidFill>
                          <a:effectLst/>
                          <a:latin typeface="Calibri"/>
                        </a:rPr>
                        <a:t>s2</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s2</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l" fontAlgn="b"/>
                      <a:r>
                        <a:rPr lang="fr-FR" sz="600" b="0" i="0" u="none" strike="noStrike">
                          <a:solidFill>
                            <a:srgbClr val="000000"/>
                          </a:solidFill>
                          <a:effectLst/>
                          <a:latin typeface="Calibri"/>
                        </a:rPr>
                        <a:t> </a:t>
                      </a:r>
                    </a:p>
                  </a:txBody>
                  <a:tcPr marL="5226" marR="5226" marT="522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s2</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s2</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fr-FR" sz="800" b="0" i="0" u="none" strike="noStrike">
                          <a:solidFill>
                            <a:srgbClr val="000000"/>
                          </a:solidFill>
                          <a:effectLst/>
                          <a:latin typeface="Calibri"/>
                        </a:rPr>
                        <a:t>s2</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347445">
                <a:tc>
                  <a:txBody>
                    <a:bodyPr/>
                    <a:lstStyle/>
                    <a:p>
                      <a:pPr algn="l" fontAlgn="ctr"/>
                      <a:r>
                        <a:rPr lang="fr-FR" sz="600" b="0" i="0" u="none" strike="noStrike">
                          <a:solidFill>
                            <a:srgbClr val="000000"/>
                          </a:solidFill>
                          <a:effectLst/>
                          <a:latin typeface="Calibri"/>
                        </a:rPr>
                        <a:t>Contrôle et réglage d’une</a:t>
                      </a:r>
                      <a:br>
                        <a:rPr lang="fr-FR" sz="600" b="0" i="0" u="none" strike="noStrike">
                          <a:solidFill>
                            <a:srgbClr val="000000"/>
                          </a:solidFill>
                          <a:effectLst/>
                          <a:latin typeface="Calibri"/>
                        </a:rPr>
                      </a:br>
                      <a:r>
                        <a:rPr lang="fr-FR" sz="600" b="0" i="0" u="none" strike="noStrike">
                          <a:solidFill>
                            <a:srgbClr val="000000"/>
                          </a:solidFill>
                          <a:effectLst/>
                          <a:latin typeface="Calibri"/>
                        </a:rPr>
                        <a:t> transmission hydrostatique</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TP5</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a:solidFill>
                            <a:srgbClr val="000000"/>
                          </a:solidFill>
                          <a:effectLst/>
                          <a:latin typeface="Calibri"/>
                        </a:rPr>
                        <a:t>4h</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s1</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ctr"/>
                      <a:r>
                        <a:rPr lang="fr-FR" sz="800" b="0" i="0" u="none" strike="noStrike">
                          <a:solidFill>
                            <a:srgbClr val="000000"/>
                          </a:solidFill>
                          <a:effectLst/>
                          <a:latin typeface="Calibri"/>
                        </a:rPr>
                        <a:t>s2</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fr-FR" sz="600" b="0" i="0" u="none" strike="noStrike">
                          <a:solidFill>
                            <a:srgbClr val="000000"/>
                          </a:solidFill>
                          <a:effectLst/>
                          <a:latin typeface="Calibri"/>
                        </a:rPr>
                        <a:t> </a:t>
                      </a:r>
                    </a:p>
                  </a:txBody>
                  <a:tcPr marL="5226" marR="5226" marT="522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fr-FR" sz="600" b="0" i="0" u="none" strike="noStrike">
                          <a:solidFill>
                            <a:srgbClr val="000000"/>
                          </a:solidFill>
                          <a:effectLst/>
                          <a:latin typeface="Calibri"/>
                        </a:rPr>
                        <a:t> </a:t>
                      </a:r>
                    </a:p>
                  </a:txBody>
                  <a:tcPr marL="5226" marR="5226" marT="522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s1</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ctr"/>
                      <a:r>
                        <a:rPr lang="fr-FR" sz="800" b="0" i="0" u="none" strike="noStrike">
                          <a:solidFill>
                            <a:srgbClr val="000000"/>
                          </a:solidFill>
                          <a:effectLst/>
                          <a:latin typeface="Calibri"/>
                        </a:rPr>
                        <a:t>s2</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600" b="0" i="0" u="none" strike="noStrike">
                          <a:solidFill>
                            <a:srgbClr val="000000"/>
                          </a:solidFill>
                          <a:effectLst/>
                          <a:latin typeface="Calibri"/>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600" b="0" i="0" u="none" strike="noStrike">
                          <a:solidFill>
                            <a:srgbClr val="000000"/>
                          </a:solidFill>
                          <a:effectLst/>
                          <a:latin typeface="Calibri"/>
                        </a:rPr>
                        <a:t> </a:t>
                      </a:r>
                    </a:p>
                  </a:txBody>
                  <a:tcPr marL="5226" marR="5226" marT="522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s2</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00B0F0"/>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s1</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00"/>
                    </a:solidFill>
                  </a:tcPr>
                </a:tc>
              </a:tr>
              <a:tr h="350924">
                <a:tc>
                  <a:txBody>
                    <a:bodyPr/>
                    <a:lstStyle/>
                    <a:p>
                      <a:pPr algn="l" fontAlgn="ctr"/>
                      <a:r>
                        <a:rPr lang="fr-FR" sz="600" b="0" i="0" u="none" strike="noStrike">
                          <a:solidFill>
                            <a:srgbClr val="000000"/>
                          </a:solidFill>
                          <a:effectLst/>
                          <a:latin typeface="Calibri"/>
                        </a:rPr>
                        <a:t>Contrôle système de commande de transmission à gestion électronique</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TP6</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a:solidFill>
                            <a:srgbClr val="000000"/>
                          </a:solidFill>
                          <a:effectLst/>
                          <a:latin typeface="Calibri"/>
                        </a:rPr>
                        <a:t>4h</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alibri"/>
                        </a:rPr>
                        <a:t>s2</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600" b="0" i="0" u="none" strike="noStrike">
                          <a:solidFill>
                            <a:srgbClr val="000000"/>
                          </a:solidFill>
                          <a:effectLst/>
                          <a:latin typeface="Calibri"/>
                        </a:rPr>
                        <a:t> </a:t>
                      </a:r>
                    </a:p>
                  </a:txBody>
                  <a:tcPr marL="5226" marR="5226" marT="522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alibri"/>
                        </a:rPr>
                        <a:t>s2</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800" b="0" i="0" u="none" strike="noStrike">
                          <a:solidFill>
                            <a:srgbClr val="000000"/>
                          </a:solidFill>
                          <a:effectLst/>
                          <a:latin typeface="Calibri"/>
                        </a:rPr>
                        <a:t>s1</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s1</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800" b="0" i="0" u="none" strike="noStrike">
                          <a:solidFill>
                            <a:srgbClr val="000000"/>
                          </a:solidFill>
                          <a:effectLst/>
                          <a:latin typeface="Calibri"/>
                        </a:rPr>
                        <a:t>s2</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600" b="0" i="0" u="none" strike="noStrike">
                          <a:solidFill>
                            <a:srgbClr val="000000"/>
                          </a:solidFill>
                          <a:effectLst/>
                          <a:latin typeface="Calibri"/>
                        </a:rPr>
                        <a:t> </a:t>
                      </a:r>
                    </a:p>
                  </a:txBody>
                  <a:tcPr marL="5226" marR="5226" marT="5226"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s2</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600" b="0" i="0" u="none" strike="noStrike">
                          <a:solidFill>
                            <a:srgbClr val="000000"/>
                          </a:solidFill>
                          <a:effectLst/>
                          <a:latin typeface="Calibri"/>
                        </a:rPr>
                        <a:t> </a:t>
                      </a:r>
                    </a:p>
                  </a:txBody>
                  <a:tcPr marL="5226" marR="5226" marT="5226"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5265">
                <a:tc>
                  <a:txBody>
                    <a:bodyPr/>
                    <a:lstStyle/>
                    <a:p>
                      <a:pPr algn="l" fontAlgn="ctr"/>
                      <a:r>
                        <a:rPr lang="fr-FR" sz="600" b="0" i="0" u="none" strike="noStrike">
                          <a:solidFill>
                            <a:srgbClr val="000000"/>
                          </a:solidFill>
                          <a:effectLst/>
                          <a:latin typeface="Calibri"/>
                        </a:rPr>
                        <a:t>Réglage couple conique et métrologie </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TP7</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a:solidFill>
                            <a:srgbClr val="000000"/>
                          </a:solidFill>
                          <a:effectLst/>
                          <a:latin typeface="Calibri"/>
                        </a:rPr>
                        <a:t>3h</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alibri"/>
                        </a:rPr>
                        <a:t>s3</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33CC"/>
                    </a:solidFill>
                  </a:tcPr>
                </a:tc>
                <a:tc>
                  <a:txBody>
                    <a:bodyPr/>
                    <a:lstStyle/>
                    <a:p>
                      <a:pPr algn="ctr" fontAlgn="ctr"/>
                      <a:r>
                        <a:rPr lang="fr-FR" sz="800" b="0" i="0" u="none" strike="noStrike">
                          <a:solidFill>
                            <a:srgbClr val="000000"/>
                          </a:solidFill>
                          <a:effectLst/>
                          <a:latin typeface="Calibri"/>
                        </a:rPr>
                        <a:t>s3</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33CC"/>
                    </a:solidFill>
                  </a:tcPr>
                </a:tc>
                <a:tc>
                  <a:txBody>
                    <a:bodyPr/>
                    <a:lstStyle/>
                    <a:p>
                      <a:pPr algn="ctr" fontAlgn="ctr"/>
                      <a:r>
                        <a:rPr lang="fr-FR" sz="800" b="0" i="0" u="none" strike="noStrike">
                          <a:solidFill>
                            <a:srgbClr val="000000"/>
                          </a:solidFill>
                          <a:effectLst/>
                          <a:latin typeface="Calibri"/>
                        </a:rPr>
                        <a:t>s3</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33CC"/>
                    </a:solidFill>
                  </a:tcPr>
                </a:tc>
                <a:tc>
                  <a:txBody>
                    <a:bodyPr/>
                    <a:lstStyle/>
                    <a:p>
                      <a:pPr algn="ctr" fontAlgn="ctr"/>
                      <a:r>
                        <a:rPr lang="fr-FR" sz="800" b="0" i="0" u="none" strike="noStrike">
                          <a:solidFill>
                            <a:srgbClr val="000000"/>
                          </a:solidFill>
                          <a:effectLst/>
                          <a:latin typeface="Calibri"/>
                        </a:rPr>
                        <a:t>s3</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33CC"/>
                    </a:solidFill>
                  </a:tcPr>
                </a:tc>
                <a:tc>
                  <a:txBody>
                    <a:bodyPr/>
                    <a:lstStyle/>
                    <a:p>
                      <a:pPr algn="ctr" fontAlgn="ctr"/>
                      <a:r>
                        <a:rPr lang="fr-FR" sz="800" b="0" i="0" u="none" strike="noStrike">
                          <a:solidFill>
                            <a:srgbClr val="000000"/>
                          </a:solidFill>
                          <a:effectLst/>
                          <a:latin typeface="Calibri"/>
                        </a:rPr>
                        <a:t>s3</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33CC"/>
                    </a:solidFill>
                  </a:tcPr>
                </a:tc>
                <a:tc>
                  <a:txBody>
                    <a:bodyPr/>
                    <a:lstStyle/>
                    <a:p>
                      <a:pPr algn="ctr" fontAlgn="ctr"/>
                      <a:r>
                        <a:rPr lang="fr-FR" sz="800" b="0" i="0" u="none" strike="noStrike">
                          <a:solidFill>
                            <a:srgbClr val="000000"/>
                          </a:solidFill>
                          <a:effectLst/>
                          <a:latin typeface="Calibri"/>
                        </a:rPr>
                        <a:t>s3</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33CC"/>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05265">
                <a:tc>
                  <a:txBody>
                    <a:bodyPr/>
                    <a:lstStyle/>
                    <a:p>
                      <a:pPr algn="l" fontAlgn="ctr"/>
                      <a:r>
                        <a:rPr lang="fr-FR" sz="600" b="0" i="0" u="none" strike="noStrike">
                          <a:solidFill>
                            <a:srgbClr val="000000"/>
                          </a:solidFill>
                          <a:effectLst/>
                          <a:latin typeface="Calibri"/>
                        </a:rPr>
                        <a:t>Techniques pratique sur les roulements</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TP8</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a:solidFill>
                            <a:srgbClr val="000000"/>
                          </a:solidFill>
                          <a:effectLst/>
                          <a:latin typeface="Calibri"/>
                        </a:rPr>
                        <a:t>3h</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s3</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33CC"/>
                    </a:solidFill>
                  </a:tcPr>
                </a:tc>
                <a:tc>
                  <a:txBody>
                    <a:bodyPr/>
                    <a:lstStyle/>
                    <a:p>
                      <a:pPr algn="ctr" fontAlgn="ctr"/>
                      <a:r>
                        <a:rPr lang="fr-FR" sz="800" b="0" i="0" u="none" strike="noStrike">
                          <a:solidFill>
                            <a:srgbClr val="000000"/>
                          </a:solidFill>
                          <a:effectLst/>
                          <a:latin typeface="Calibri"/>
                        </a:rPr>
                        <a:t>s3</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33CC"/>
                    </a:solidFill>
                  </a:tcPr>
                </a:tc>
                <a:tc>
                  <a:txBody>
                    <a:bodyPr/>
                    <a:lstStyle/>
                    <a:p>
                      <a:pPr algn="ctr" fontAlgn="ctr"/>
                      <a:r>
                        <a:rPr lang="fr-FR" sz="800" b="0" i="0" u="none" strike="noStrike">
                          <a:solidFill>
                            <a:srgbClr val="000000"/>
                          </a:solidFill>
                          <a:effectLst/>
                          <a:latin typeface="Calibri"/>
                        </a:rPr>
                        <a:t>s3</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33CC"/>
                    </a:solidFill>
                  </a:tcPr>
                </a:tc>
                <a:tc>
                  <a:txBody>
                    <a:bodyPr/>
                    <a:lstStyle/>
                    <a:p>
                      <a:pPr algn="ctr" fontAlgn="ctr"/>
                      <a:r>
                        <a:rPr lang="fr-FR" sz="800" b="0" i="0" u="none" strike="noStrike">
                          <a:solidFill>
                            <a:srgbClr val="000000"/>
                          </a:solidFill>
                          <a:effectLst/>
                          <a:latin typeface="Calibri"/>
                        </a:rPr>
                        <a:t>s3</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33CC"/>
                    </a:solidFill>
                  </a:tcPr>
                </a:tc>
                <a:tc>
                  <a:txBody>
                    <a:bodyPr/>
                    <a:lstStyle/>
                    <a:p>
                      <a:pPr algn="ctr" fontAlgn="ctr"/>
                      <a:r>
                        <a:rPr lang="fr-FR" sz="800" b="0" i="0" u="none" strike="noStrike">
                          <a:solidFill>
                            <a:srgbClr val="000000"/>
                          </a:solidFill>
                          <a:effectLst/>
                          <a:latin typeface="Calibri"/>
                        </a:rPr>
                        <a:t>s3</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33CC"/>
                    </a:solidFill>
                  </a:tcPr>
                </a:tc>
                <a:tc>
                  <a:txBody>
                    <a:bodyPr/>
                    <a:lstStyle/>
                    <a:p>
                      <a:pPr algn="ctr" fontAlgn="ctr"/>
                      <a:r>
                        <a:rPr lang="fr-FR" sz="800" b="0" i="0" u="none" strike="noStrike">
                          <a:solidFill>
                            <a:srgbClr val="000000"/>
                          </a:solidFill>
                          <a:effectLst/>
                          <a:latin typeface="Calibri"/>
                        </a:rPr>
                        <a:t>s3</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33CC"/>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05265">
                <a:tc>
                  <a:txBody>
                    <a:bodyPr/>
                    <a:lstStyle/>
                    <a:p>
                      <a:pPr algn="l" fontAlgn="ctr"/>
                      <a:r>
                        <a:rPr lang="fr-FR" sz="600" b="0" i="0" u="none" strike="noStrike">
                          <a:solidFill>
                            <a:srgbClr val="000000"/>
                          </a:solidFill>
                          <a:effectLst/>
                          <a:latin typeface="Calibri"/>
                        </a:rPr>
                        <a:t>techniques de mesure   mode opératoire </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TP9</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a:solidFill>
                            <a:srgbClr val="000000"/>
                          </a:solidFill>
                          <a:effectLst/>
                          <a:latin typeface="Calibri"/>
                        </a:rPr>
                        <a:t>3h</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600" b="0" i="0" u="none" strike="noStrike">
                          <a:solidFill>
                            <a:srgbClr val="000000"/>
                          </a:solidFill>
                          <a:effectLst/>
                          <a:latin typeface="Calibri"/>
                        </a:rPr>
                        <a:t> </a:t>
                      </a:r>
                    </a:p>
                  </a:txBody>
                  <a:tcPr marL="5226" marR="5226" marT="522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fr-FR" sz="600" b="0" i="0" u="none" strike="noStrike">
                          <a:solidFill>
                            <a:srgbClr val="000000"/>
                          </a:solidFill>
                          <a:effectLst/>
                          <a:latin typeface="Calibri"/>
                        </a:rPr>
                        <a:t> </a:t>
                      </a:r>
                    </a:p>
                  </a:txBody>
                  <a:tcPr marL="5226" marR="5226" marT="522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fr-FR" sz="600" b="0" i="0" u="none" strike="noStrike">
                          <a:solidFill>
                            <a:srgbClr val="000000"/>
                          </a:solidFill>
                          <a:effectLst/>
                          <a:latin typeface="Calibri"/>
                        </a:rPr>
                        <a:t> </a:t>
                      </a:r>
                    </a:p>
                  </a:txBody>
                  <a:tcPr marL="5226" marR="5226" marT="522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fr-FR" sz="600" b="0" i="0" u="none" strike="noStrike">
                          <a:solidFill>
                            <a:srgbClr val="000000"/>
                          </a:solidFill>
                          <a:effectLst/>
                          <a:latin typeface="Calibri"/>
                        </a:rPr>
                        <a:t> </a:t>
                      </a:r>
                    </a:p>
                  </a:txBody>
                  <a:tcPr marL="5226" marR="5226" marT="522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fr-FR" sz="600" b="0" i="0" u="none" strike="noStrike">
                          <a:solidFill>
                            <a:srgbClr val="000000"/>
                          </a:solidFill>
                          <a:effectLst/>
                          <a:latin typeface="Calibri"/>
                        </a:rPr>
                        <a:t> </a:t>
                      </a:r>
                    </a:p>
                  </a:txBody>
                  <a:tcPr marL="5226" marR="5226" marT="522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fr-FR" sz="600" b="0" i="0" u="none" strike="noStrike">
                          <a:solidFill>
                            <a:srgbClr val="000000"/>
                          </a:solidFill>
                          <a:effectLst/>
                          <a:latin typeface="Calibri"/>
                        </a:rPr>
                        <a:t> </a:t>
                      </a:r>
                    </a:p>
                  </a:txBody>
                  <a:tcPr marL="5226" marR="5226" marT="522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800" b="0" i="0" u="none" strike="noStrike">
                          <a:solidFill>
                            <a:srgbClr val="000000"/>
                          </a:solidFill>
                          <a:effectLst/>
                          <a:latin typeface="Calibri"/>
                        </a:rPr>
                        <a:t>s3</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33CC"/>
                    </a:solidFill>
                  </a:tcPr>
                </a:tc>
                <a:tc>
                  <a:txBody>
                    <a:bodyPr/>
                    <a:lstStyle/>
                    <a:p>
                      <a:pPr algn="ctr" fontAlgn="ctr"/>
                      <a:r>
                        <a:rPr lang="fr-FR" sz="800" b="0" i="0" u="none" strike="noStrike">
                          <a:solidFill>
                            <a:srgbClr val="000000"/>
                          </a:solidFill>
                          <a:effectLst/>
                          <a:latin typeface="Calibri"/>
                        </a:rPr>
                        <a:t>s3</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33CC"/>
                    </a:solidFill>
                  </a:tcPr>
                </a:tc>
                <a:tc>
                  <a:txBody>
                    <a:bodyPr/>
                    <a:lstStyle/>
                    <a:p>
                      <a:pPr algn="ctr" fontAlgn="ctr"/>
                      <a:r>
                        <a:rPr lang="fr-FR" sz="800" b="0" i="0" u="none" strike="noStrike">
                          <a:solidFill>
                            <a:srgbClr val="000000"/>
                          </a:solidFill>
                          <a:effectLst/>
                          <a:latin typeface="Calibri"/>
                        </a:rPr>
                        <a:t>s3</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33CC"/>
                    </a:solidFill>
                  </a:tcPr>
                </a:tc>
                <a:tc>
                  <a:txBody>
                    <a:bodyPr/>
                    <a:lstStyle/>
                    <a:p>
                      <a:pPr algn="ctr" fontAlgn="ctr"/>
                      <a:r>
                        <a:rPr lang="fr-FR" sz="800" b="0" i="0" u="none" strike="noStrike">
                          <a:solidFill>
                            <a:srgbClr val="000000"/>
                          </a:solidFill>
                          <a:effectLst/>
                          <a:latin typeface="Calibri"/>
                        </a:rPr>
                        <a:t>s3</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33CC"/>
                    </a:solidFill>
                  </a:tcPr>
                </a:tc>
                <a:tc>
                  <a:txBody>
                    <a:bodyPr/>
                    <a:lstStyle/>
                    <a:p>
                      <a:pPr algn="ctr" fontAlgn="ctr"/>
                      <a:r>
                        <a:rPr lang="fr-FR" sz="800" b="0" i="0" u="none" strike="noStrike">
                          <a:solidFill>
                            <a:srgbClr val="000000"/>
                          </a:solidFill>
                          <a:effectLst/>
                          <a:latin typeface="Calibri"/>
                        </a:rPr>
                        <a:t>s3</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33CC"/>
                    </a:solidFill>
                  </a:tcPr>
                </a:tc>
                <a:tc>
                  <a:txBody>
                    <a:bodyPr/>
                    <a:lstStyle/>
                    <a:p>
                      <a:pPr algn="ctr" fontAlgn="ctr"/>
                      <a:r>
                        <a:rPr lang="fr-FR" sz="800" b="0" i="0" u="none" strike="noStrike">
                          <a:solidFill>
                            <a:srgbClr val="000000"/>
                          </a:solidFill>
                          <a:effectLst/>
                          <a:latin typeface="Calibri"/>
                        </a:rPr>
                        <a:t>s3</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33CC"/>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05265">
                <a:tc>
                  <a:txBody>
                    <a:bodyPr/>
                    <a:lstStyle/>
                    <a:p>
                      <a:pPr algn="ctr" fontAlgn="ctr"/>
                      <a:r>
                        <a:rPr lang="fr-FR" sz="600" b="0" i="0" u="none" strike="noStrike">
                          <a:solidFill>
                            <a:srgbClr val="000000"/>
                          </a:solidFill>
                          <a:effectLst/>
                          <a:latin typeface="Calibri"/>
                        </a:rPr>
                        <a:t>Synthèse tous TP</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 </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a:solidFill>
                            <a:srgbClr val="000000"/>
                          </a:solidFill>
                          <a:effectLst/>
                          <a:latin typeface="Calibri"/>
                        </a:rPr>
                        <a:t>3h</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 </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Calibri"/>
                        </a:rPr>
                        <a:t>s3</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33CC"/>
                    </a:solidFill>
                  </a:tcPr>
                </a:tc>
                <a:tc>
                  <a:txBody>
                    <a:bodyPr/>
                    <a:lstStyle/>
                    <a:p>
                      <a:pPr algn="ctr" fontAlgn="ctr"/>
                      <a:r>
                        <a:rPr lang="fr-FR" sz="800" b="0" i="0" u="none" strike="noStrike">
                          <a:solidFill>
                            <a:srgbClr val="000000"/>
                          </a:solidFill>
                          <a:effectLst/>
                          <a:latin typeface="Calibri"/>
                        </a:rPr>
                        <a:t>s3</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33CC"/>
                    </a:solidFill>
                  </a:tcPr>
                </a:tc>
                <a:tc>
                  <a:txBody>
                    <a:bodyPr/>
                    <a:lstStyle/>
                    <a:p>
                      <a:pPr algn="ctr" fontAlgn="ctr"/>
                      <a:r>
                        <a:rPr lang="fr-FR" sz="800" b="0" i="0" u="none" strike="noStrike">
                          <a:solidFill>
                            <a:srgbClr val="000000"/>
                          </a:solidFill>
                          <a:effectLst/>
                          <a:latin typeface="Calibri"/>
                        </a:rPr>
                        <a:t>s3</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33CC"/>
                    </a:solidFill>
                  </a:tcPr>
                </a:tc>
                <a:tc>
                  <a:txBody>
                    <a:bodyPr/>
                    <a:lstStyle/>
                    <a:p>
                      <a:pPr algn="ctr" fontAlgn="ctr"/>
                      <a:r>
                        <a:rPr lang="fr-FR" sz="800" b="0" i="0" u="none" strike="noStrike">
                          <a:solidFill>
                            <a:srgbClr val="000000"/>
                          </a:solidFill>
                          <a:effectLst/>
                          <a:latin typeface="Calibri"/>
                        </a:rPr>
                        <a:t>s3</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33CC"/>
                    </a:solidFill>
                  </a:tcPr>
                </a:tc>
                <a:tc>
                  <a:txBody>
                    <a:bodyPr/>
                    <a:lstStyle/>
                    <a:p>
                      <a:pPr algn="ctr" fontAlgn="ctr"/>
                      <a:r>
                        <a:rPr lang="fr-FR" sz="800" b="0" i="0" u="none" strike="noStrike">
                          <a:solidFill>
                            <a:srgbClr val="000000"/>
                          </a:solidFill>
                          <a:effectLst/>
                          <a:latin typeface="Calibri"/>
                        </a:rPr>
                        <a:t>s3</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33CC"/>
                    </a:solidFill>
                  </a:tcPr>
                </a:tc>
                <a:tc>
                  <a:txBody>
                    <a:bodyPr/>
                    <a:lstStyle/>
                    <a:p>
                      <a:pPr algn="ctr" fontAlgn="ctr"/>
                      <a:r>
                        <a:rPr lang="fr-FR" sz="800" b="0" i="0" u="none" strike="noStrike" dirty="0">
                          <a:solidFill>
                            <a:srgbClr val="000000"/>
                          </a:solidFill>
                          <a:effectLst/>
                          <a:latin typeface="Calibri"/>
                        </a:rPr>
                        <a:t>s3</a:t>
                      </a:r>
                    </a:p>
                  </a:txBody>
                  <a:tcPr marL="5226" marR="5226" marT="52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33CC"/>
                    </a:solidFill>
                  </a:tcPr>
                </a:tc>
              </a:tr>
            </a:tbl>
          </a:graphicData>
        </a:graphic>
      </p:graphicFrame>
      <p:sp>
        <p:nvSpPr>
          <p:cNvPr id="5" name="ZoneTexte 4"/>
          <p:cNvSpPr txBox="1"/>
          <p:nvPr/>
        </p:nvSpPr>
        <p:spPr>
          <a:xfrm>
            <a:off x="330200" y="2717800"/>
            <a:ext cx="1701800" cy="923330"/>
          </a:xfrm>
          <a:prstGeom prst="rect">
            <a:avLst/>
          </a:prstGeom>
          <a:noFill/>
        </p:spPr>
        <p:txBody>
          <a:bodyPr wrap="square" rtlCol="0">
            <a:spAutoFit/>
          </a:bodyPr>
          <a:lstStyle/>
          <a:p>
            <a:r>
              <a:rPr lang="fr-FR" dirty="0"/>
              <a:t>S</a:t>
            </a:r>
            <a:r>
              <a:rPr lang="fr-FR" dirty="0" smtClean="0"/>
              <a:t>éances de TP</a:t>
            </a:r>
          </a:p>
          <a:p>
            <a:r>
              <a:rPr lang="fr-FR" dirty="0" smtClean="0"/>
              <a:t>Travail en binôme</a:t>
            </a:r>
          </a:p>
        </p:txBody>
      </p:sp>
      <p:cxnSp>
        <p:nvCxnSpPr>
          <p:cNvPr id="7" name="Connecteur droit avec flèche 6"/>
          <p:cNvCxnSpPr/>
          <p:nvPr/>
        </p:nvCxnSpPr>
        <p:spPr>
          <a:xfrm>
            <a:off x="2032000" y="3154759"/>
            <a:ext cx="634598" cy="20935"/>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11" name="Rectangle à coins arrondis 10"/>
          <p:cNvSpPr/>
          <p:nvPr/>
        </p:nvSpPr>
        <p:spPr>
          <a:xfrm>
            <a:off x="2730500" y="2235200"/>
            <a:ext cx="1244600" cy="2451100"/>
          </a:xfrm>
          <a:prstGeom prst="roundRect">
            <a:avLst/>
          </a:prstGeom>
          <a:noFill/>
          <a:ln w="38100">
            <a:solidFill>
              <a:schemeClr val="accent2">
                <a:lumMod val="90000"/>
                <a:lumOff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2730500" y="4686300"/>
            <a:ext cx="6261100" cy="1308099"/>
          </a:xfrm>
          <a:prstGeom prst="roundRect">
            <a:avLst/>
          </a:prstGeom>
          <a:noFill/>
          <a:ln w="38100">
            <a:solidFill>
              <a:schemeClr val="accent2">
                <a:lumMod val="90000"/>
                <a:lumOff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ZoneTexte 12"/>
          <p:cNvSpPr txBox="1"/>
          <p:nvPr/>
        </p:nvSpPr>
        <p:spPr>
          <a:xfrm>
            <a:off x="349250" y="4864445"/>
            <a:ext cx="1701800" cy="923330"/>
          </a:xfrm>
          <a:prstGeom prst="rect">
            <a:avLst/>
          </a:prstGeom>
          <a:noFill/>
        </p:spPr>
        <p:txBody>
          <a:bodyPr wrap="square" rtlCol="0">
            <a:spAutoFit/>
          </a:bodyPr>
          <a:lstStyle/>
          <a:p>
            <a:r>
              <a:rPr lang="fr-FR" dirty="0"/>
              <a:t>S</a:t>
            </a:r>
            <a:r>
              <a:rPr lang="fr-FR" dirty="0" smtClean="0"/>
              <a:t>éances de TP</a:t>
            </a:r>
          </a:p>
          <a:p>
            <a:r>
              <a:rPr lang="fr-FR" dirty="0" smtClean="0"/>
              <a:t>Travail de groupe</a:t>
            </a:r>
          </a:p>
        </p:txBody>
      </p:sp>
      <p:cxnSp>
        <p:nvCxnSpPr>
          <p:cNvPr id="14" name="Connecteur droit avec flèche 13"/>
          <p:cNvCxnSpPr/>
          <p:nvPr/>
        </p:nvCxnSpPr>
        <p:spPr>
          <a:xfrm>
            <a:off x="2095902" y="5076509"/>
            <a:ext cx="570696" cy="71456"/>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15" name="Rectangle à coins arrondis 14"/>
          <p:cNvSpPr/>
          <p:nvPr/>
        </p:nvSpPr>
        <p:spPr>
          <a:xfrm>
            <a:off x="7646306" y="1816100"/>
            <a:ext cx="1345294" cy="609600"/>
          </a:xfrm>
          <a:prstGeom prst="roundRect">
            <a:avLst/>
          </a:prstGeom>
          <a:noFill/>
          <a:ln w="38100">
            <a:solidFill>
              <a:schemeClr val="accent2">
                <a:lumMod val="90000"/>
                <a:lumOff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6" name="Connecteur droit avec flèche 15"/>
          <p:cNvCxnSpPr/>
          <p:nvPr/>
        </p:nvCxnSpPr>
        <p:spPr>
          <a:xfrm>
            <a:off x="2552700" y="1816100"/>
            <a:ext cx="5093606" cy="30480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20" name="ZoneTexte 19"/>
          <p:cNvSpPr txBox="1"/>
          <p:nvPr/>
        </p:nvSpPr>
        <p:spPr>
          <a:xfrm>
            <a:off x="330200" y="1354435"/>
            <a:ext cx="2336398" cy="923330"/>
          </a:xfrm>
          <a:prstGeom prst="rect">
            <a:avLst/>
          </a:prstGeom>
          <a:noFill/>
        </p:spPr>
        <p:txBody>
          <a:bodyPr wrap="square" rtlCol="0">
            <a:spAutoFit/>
          </a:bodyPr>
          <a:lstStyle/>
          <a:p>
            <a:r>
              <a:rPr lang="fr-FR" dirty="0" smtClean="0"/>
              <a:t>Séance en réserve pour aléas, visite atelier spécialisé,…</a:t>
            </a:r>
          </a:p>
        </p:txBody>
      </p:sp>
      <p:sp>
        <p:nvSpPr>
          <p:cNvPr id="28" name="Ellipse 27"/>
          <p:cNvSpPr/>
          <p:nvPr/>
        </p:nvSpPr>
        <p:spPr>
          <a:xfrm>
            <a:off x="4368800" y="1651000"/>
            <a:ext cx="444500" cy="368934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ZoneTexte 28"/>
          <p:cNvSpPr txBox="1"/>
          <p:nvPr/>
        </p:nvSpPr>
        <p:spPr>
          <a:xfrm>
            <a:off x="228600" y="3810000"/>
            <a:ext cx="2324100" cy="369332"/>
          </a:xfrm>
          <a:prstGeom prst="rect">
            <a:avLst/>
          </a:prstGeom>
          <a:noFill/>
          <a:ln w="19050">
            <a:solidFill>
              <a:srgbClr val="FF0000"/>
            </a:solidFill>
          </a:ln>
        </p:spPr>
        <p:txBody>
          <a:bodyPr wrap="square" rtlCol="0">
            <a:spAutoFit/>
          </a:bodyPr>
          <a:lstStyle/>
          <a:p>
            <a:r>
              <a:rPr lang="fr-FR" dirty="0" smtClean="0"/>
              <a:t>Binôme1 semaine 1</a:t>
            </a:r>
            <a:endParaRPr lang="fr-FR" dirty="0"/>
          </a:p>
        </p:txBody>
      </p:sp>
      <p:cxnSp>
        <p:nvCxnSpPr>
          <p:cNvPr id="31" name="Connecteur droit avec flèche 30"/>
          <p:cNvCxnSpPr>
            <a:stCxn id="29" idx="3"/>
          </p:cNvCxnSpPr>
          <p:nvPr/>
        </p:nvCxnSpPr>
        <p:spPr>
          <a:xfrm flipV="1">
            <a:off x="2552700" y="3810000"/>
            <a:ext cx="1816100" cy="1846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5" name="Ellipse 34"/>
          <p:cNvSpPr/>
          <p:nvPr/>
        </p:nvSpPr>
        <p:spPr>
          <a:xfrm>
            <a:off x="5473700" y="3165226"/>
            <a:ext cx="444500" cy="216088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 name="ZoneTexte 39"/>
          <p:cNvSpPr txBox="1"/>
          <p:nvPr/>
        </p:nvSpPr>
        <p:spPr>
          <a:xfrm>
            <a:off x="228600" y="4331732"/>
            <a:ext cx="2324100" cy="369332"/>
          </a:xfrm>
          <a:prstGeom prst="rect">
            <a:avLst/>
          </a:prstGeom>
          <a:noFill/>
          <a:ln w="19050">
            <a:solidFill>
              <a:srgbClr val="FF0000"/>
            </a:solidFill>
          </a:ln>
        </p:spPr>
        <p:txBody>
          <a:bodyPr wrap="square" rtlCol="0">
            <a:spAutoFit/>
          </a:bodyPr>
          <a:lstStyle/>
          <a:p>
            <a:r>
              <a:rPr lang="fr-FR" dirty="0" smtClean="0"/>
              <a:t>Binôme1 semaine 1</a:t>
            </a:r>
            <a:endParaRPr lang="fr-FR" dirty="0"/>
          </a:p>
        </p:txBody>
      </p:sp>
      <p:cxnSp>
        <p:nvCxnSpPr>
          <p:cNvPr id="41" name="Connecteur droit avec flèche 40"/>
          <p:cNvCxnSpPr>
            <a:stCxn id="40" idx="3"/>
          </p:cNvCxnSpPr>
          <p:nvPr/>
        </p:nvCxnSpPr>
        <p:spPr>
          <a:xfrm flipV="1">
            <a:off x="2552700" y="4320064"/>
            <a:ext cx="2946400" cy="19633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558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13" grpId="0"/>
      <p:bldP spid="15" grpId="0" animBg="1"/>
      <p:bldP spid="20" grpId="0"/>
      <p:bldP spid="28" grpId="0" animBg="1"/>
      <p:bldP spid="29" grpId="0" animBg="1"/>
      <p:bldP spid="35" grpId="0" animBg="1"/>
      <p:bldP spid="4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Conduire une intervention</a:t>
            </a:r>
          </a:p>
        </p:txBody>
      </p:sp>
      <p:sp>
        <p:nvSpPr>
          <p:cNvPr id="3" name="ZoneTexte 2"/>
          <p:cNvSpPr txBox="1"/>
          <p:nvPr/>
        </p:nvSpPr>
        <p:spPr>
          <a:xfrm>
            <a:off x="473529" y="1012371"/>
            <a:ext cx="4200071" cy="369332"/>
          </a:xfrm>
          <a:prstGeom prst="rect">
            <a:avLst/>
          </a:prstGeom>
          <a:noFill/>
        </p:spPr>
        <p:txBody>
          <a:bodyPr wrap="square" rtlCol="0">
            <a:spAutoFit/>
          </a:bodyPr>
          <a:lstStyle/>
          <a:p>
            <a:r>
              <a:rPr lang="fr-FR" dirty="0" smtClean="0"/>
              <a:t>Organisation du plateau technique</a:t>
            </a:r>
            <a:endParaRPr lang="fr-FR" dirty="0"/>
          </a:p>
        </p:txBody>
      </p:sp>
      <p:pic>
        <p:nvPicPr>
          <p:cNvPr id="4100"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48593" y="2019299"/>
            <a:ext cx="3878263"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égende à une bordure 1 3"/>
          <p:cNvSpPr/>
          <p:nvPr/>
        </p:nvSpPr>
        <p:spPr>
          <a:xfrm flipH="1">
            <a:off x="821869" y="1875062"/>
            <a:ext cx="1722664" cy="868137"/>
          </a:xfrm>
          <a:prstGeom prst="accentCallout1">
            <a:avLst>
              <a:gd name="adj1" fmla="val 28750"/>
              <a:gd name="adj2" fmla="val -276"/>
              <a:gd name="adj3" fmla="val 69728"/>
              <a:gd name="adj4" fmla="val -46940"/>
            </a:avLst>
          </a:prstGeom>
          <a:noFill/>
          <a:ln w="25400">
            <a:tailEnd type="triangle"/>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dirty="0">
                <a:solidFill>
                  <a:schemeClr val="tx1"/>
                </a:solidFill>
              </a:rPr>
              <a:t>P</a:t>
            </a:r>
            <a:r>
              <a:rPr lang="fr-FR" dirty="0" smtClean="0">
                <a:solidFill>
                  <a:schemeClr val="tx1"/>
                </a:solidFill>
              </a:rPr>
              <a:t>oste 1 organisation des activités</a:t>
            </a:r>
            <a:endParaRPr lang="fr-FR" dirty="0">
              <a:solidFill>
                <a:schemeClr val="tx1"/>
              </a:solidFill>
            </a:endParaRPr>
          </a:p>
        </p:txBody>
      </p:sp>
      <p:sp>
        <p:nvSpPr>
          <p:cNvPr id="8" name="Légende à une bordure 1 7"/>
          <p:cNvSpPr/>
          <p:nvPr/>
        </p:nvSpPr>
        <p:spPr>
          <a:xfrm>
            <a:off x="6510338" y="2432958"/>
            <a:ext cx="2249942" cy="1681842"/>
          </a:xfrm>
          <a:prstGeom prst="accentCallout1">
            <a:avLst>
              <a:gd name="adj1" fmla="val 28350"/>
              <a:gd name="adj2" fmla="val -58"/>
              <a:gd name="adj3" fmla="val 8686"/>
              <a:gd name="adj4" fmla="val -28669"/>
            </a:avLst>
          </a:prstGeom>
          <a:noFill/>
          <a:ln w="25400">
            <a:tailEnd type="triangle"/>
          </a:ln>
        </p:spPr>
        <p:style>
          <a:lnRef idx="1">
            <a:schemeClr val="accent1"/>
          </a:lnRef>
          <a:fillRef idx="3">
            <a:schemeClr val="accent1"/>
          </a:fillRef>
          <a:effectRef idx="2">
            <a:schemeClr val="accent1"/>
          </a:effectRef>
          <a:fontRef idx="minor">
            <a:schemeClr val="lt1"/>
          </a:fontRef>
        </p:style>
        <p:txBody>
          <a:bodyPr lIns="108000" tIns="36000" rIns="36000" bIns="36000" rtlCol="0" anchor="ctr"/>
          <a:lstStyle/>
          <a:p>
            <a:pPr algn="ctr"/>
            <a:r>
              <a:rPr lang="fr-FR" dirty="0">
                <a:solidFill>
                  <a:schemeClr val="tx1"/>
                </a:solidFill>
              </a:rPr>
              <a:t>E</a:t>
            </a:r>
            <a:r>
              <a:rPr lang="fr-FR" dirty="0" smtClean="0">
                <a:solidFill>
                  <a:schemeClr val="tx1"/>
                </a:solidFill>
              </a:rPr>
              <a:t>space 3 </a:t>
            </a:r>
          </a:p>
          <a:p>
            <a:r>
              <a:rPr lang="fr-FR" dirty="0" smtClean="0">
                <a:solidFill>
                  <a:schemeClr val="tx1"/>
                </a:solidFill>
              </a:rPr>
              <a:t>3 matériels :</a:t>
            </a:r>
          </a:p>
          <a:p>
            <a:r>
              <a:rPr lang="fr-FR" sz="1600" dirty="0" smtClean="0">
                <a:solidFill>
                  <a:schemeClr val="tx1"/>
                </a:solidFill>
              </a:rPr>
              <a:t>- Chariot frontal</a:t>
            </a:r>
          </a:p>
          <a:p>
            <a:r>
              <a:rPr lang="fr-FR" sz="1600" dirty="0" smtClean="0">
                <a:solidFill>
                  <a:schemeClr val="tx1"/>
                </a:solidFill>
              </a:rPr>
              <a:t>- Chariot télescopique</a:t>
            </a:r>
          </a:p>
          <a:p>
            <a:r>
              <a:rPr lang="fr-FR" sz="1600" dirty="0" smtClean="0">
                <a:solidFill>
                  <a:schemeClr val="tx1"/>
                </a:solidFill>
              </a:rPr>
              <a:t>- Chargeuse</a:t>
            </a:r>
          </a:p>
          <a:p>
            <a:pPr marL="285750" indent="-285750">
              <a:buFontTx/>
              <a:buChar char="-"/>
            </a:pPr>
            <a:r>
              <a:rPr lang="fr-FR" sz="1600" dirty="0" smtClean="0">
                <a:solidFill>
                  <a:schemeClr val="tx1"/>
                </a:solidFill>
              </a:rPr>
              <a:t>…</a:t>
            </a:r>
          </a:p>
          <a:p>
            <a:pPr algn="ctr"/>
            <a:endParaRPr lang="fr-FR" dirty="0">
              <a:solidFill>
                <a:schemeClr val="tx1"/>
              </a:solidFill>
            </a:endParaRPr>
          </a:p>
        </p:txBody>
      </p:sp>
      <p:sp>
        <p:nvSpPr>
          <p:cNvPr id="9" name="Légende à une bordure 1 8"/>
          <p:cNvSpPr/>
          <p:nvPr/>
        </p:nvSpPr>
        <p:spPr>
          <a:xfrm flipH="1">
            <a:off x="236759" y="3184069"/>
            <a:ext cx="2111829" cy="1600202"/>
          </a:xfrm>
          <a:prstGeom prst="accentCallout1">
            <a:avLst>
              <a:gd name="adj1" fmla="val 19480"/>
              <a:gd name="adj2" fmla="val -416"/>
              <a:gd name="adj3" fmla="val 15433"/>
              <a:gd name="adj4" fmla="val -65512"/>
            </a:avLst>
          </a:prstGeom>
          <a:noFill/>
          <a:ln w="25400">
            <a:tailEnd type="triangle"/>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dirty="0">
                <a:solidFill>
                  <a:schemeClr val="tx1"/>
                </a:solidFill>
              </a:rPr>
              <a:t>E</a:t>
            </a:r>
            <a:r>
              <a:rPr lang="fr-FR" dirty="0" smtClean="0">
                <a:solidFill>
                  <a:schemeClr val="tx1"/>
                </a:solidFill>
              </a:rPr>
              <a:t>space 2 </a:t>
            </a:r>
          </a:p>
          <a:p>
            <a:r>
              <a:rPr lang="fr-FR" dirty="0" smtClean="0">
                <a:solidFill>
                  <a:schemeClr val="tx1"/>
                </a:solidFill>
              </a:rPr>
              <a:t>2 sous ensembles :</a:t>
            </a:r>
          </a:p>
          <a:p>
            <a:r>
              <a:rPr lang="fr-FR" sz="1600" dirty="0" smtClean="0">
                <a:solidFill>
                  <a:schemeClr val="tx1"/>
                </a:solidFill>
              </a:rPr>
              <a:t>- Pont avec frein et réducteurs</a:t>
            </a:r>
          </a:p>
          <a:p>
            <a:r>
              <a:rPr lang="fr-FR" sz="1600" dirty="0" smtClean="0">
                <a:solidFill>
                  <a:schemeClr val="tx1"/>
                </a:solidFill>
              </a:rPr>
              <a:t>- Boite de vitesses</a:t>
            </a:r>
          </a:p>
          <a:p>
            <a:pPr marL="285750" indent="-285750">
              <a:buFontTx/>
              <a:buChar char="-"/>
            </a:pPr>
            <a:r>
              <a:rPr lang="fr-FR" sz="1600" dirty="0" smtClean="0">
                <a:solidFill>
                  <a:schemeClr val="tx1"/>
                </a:solidFill>
              </a:rPr>
              <a:t>…  </a:t>
            </a:r>
            <a:endParaRPr lang="fr-FR" sz="1600" dirty="0">
              <a:solidFill>
                <a:schemeClr val="tx1"/>
              </a:solidFill>
            </a:endParaRPr>
          </a:p>
        </p:txBody>
      </p:sp>
      <p:cxnSp>
        <p:nvCxnSpPr>
          <p:cNvPr id="6" name="Connecteur droit avec flèche 5"/>
          <p:cNvCxnSpPr/>
          <p:nvPr/>
        </p:nvCxnSpPr>
        <p:spPr>
          <a:xfrm>
            <a:off x="2348593" y="3701142"/>
            <a:ext cx="1136196" cy="413658"/>
          </a:xfrm>
          <a:prstGeom prst="straightConnector1">
            <a:avLst/>
          </a:prstGeom>
          <a:ln w="19050">
            <a:tailEnd type="triangle"/>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p:nvPr/>
        </p:nvCxnSpPr>
        <p:spPr>
          <a:xfrm flipH="1">
            <a:off x="5445579" y="3352799"/>
            <a:ext cx="1064759" cy="696687"/>
          </a:xfrm>
          <a:prstGeom prst="straightConnector1">
            <a:avLst/>
          </a:prstGeom>
          <a:ln w="19050">
            <a:tailEnd type="triangle"/>
          </a:ln>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p:nvPr/>
        </p:nvCxnSpPr>
        <p:spPr>
          <a:xfrm flipH="1">
            <a:off x="5698671" y="3154133"/>
            <a:ext cx="811667" cy="204107"/>
          </a:xfrm>
          <a:prstGeom prst="straightConnector1">
            <a:avLst/>
          </a:prstGeom>
          <a:ln w="190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622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Conduire une intervention</a:t>
            </a:r>
          </a:p>
        </p:txBody>
      </p:sp>
      <p:sp>
        <p:nvSpPr>
          <p:cNvPr id="3" name="Rectangle 2"/>
          <p:cNvSpPr/>
          <p:nvPr/>
        </p:nvSpPr>
        <p:spPr>
          <a:xfrm>
            <a:off x="457200" y="1261519"/>
            <a:ext cx="8382000" cy="4001095"/>
          </a:xfrm>
          <a:prstGeom prst="rect">
            <a:avLst/>
          </a:prstGeom>
        </p:spPr>
        <p:txBody>
          <a:bodyPr wrap="square">
            <a:spAutoFit/>
          </a:bodyPr>
          <a:lstStyle/>
          <a:p>
            <a:r>
              <a:rPr lang="fr-FR" sz="2000" dirty="0" smtClean="0"/>
              <a:t>Séance de TP N°1</a:t>
            </a:r>
            <a:r>
              <a:rPr lang="fr-FR" dirty="0"/>
              <a:t>	</a:t>
            </a:r>
          </a:p>
          <a:p>
            <a:pPr lvl="0"/>
            <a:r>
              <a:rPr lang="fr-FR" b="1" dirty="0"/>
              <a:t>É</a:t>
            </a:r>
            <a:r>
              <a:rPr lang="fr-FR" b="1" dirty="0" smtClean="0"/>
              <a:t>noncé </a:t>
            </a:r>
            <a:r>
              <a:rPr lang="fr-FR" b="1" dirty="0"/>
              <a:t>de la problématique de maintenance :</a:t>
            </a:r>
          </a:p>
          <a:p>
            <a:pPr lvl="0"/>
            <a:r>
              <a:rPr lang="fr-FR" dirty="0"/>
              <a:t>Organisation et gestion des postes de travail, conditions d’exercice, mise œuvre d’outils et réalisation d’outils spécifiques, maintien en état des postes de travail et des outils…</a:t>
            </a:r>
          </a:p>
          <a:p>
            <a:r>
              <a:rPr lang="fr-FR" dirty="0"/>
              <a:t> </a:t>
            </a:r>
            <a:r>
              <a:rPr lang="fr-FR" b="1" dirty="0" smtClean="0"/>
              <a:t>Objectifs</a:t>
            </a:r>
            <a:r>
              <a:rPr lang="fr-FR" b="1" dirty="0"/>
              <a:t> :</a:t>
            </a:r>
          </a:p>
          <a:p>
            <a:pPr lvl="0"/>
            <a:r>
              <a:rPr lang="fr-FR" dirty="0" smtClean="0"/>
              <a:t>- Assurer </a:t>
            </a:r>
            <a:r>
              <a:rPr lang="fr-FR" dirty="0"/>
              <a:t>la gestion et le maintien en état des postes de travail et des outils selon les règles HQSE,</a:t>
            </a:r>
          </a:p>
          <a:p>
            <a:pPr lvl="0"/>
            <a:r>
              <a:rPr lang="fr-FR" dirty="0" smtClean="0"/>
              <a:t>- Actualiser</a:t>
            </a:r>
            <a:r>
              <a:rPr lang="fr-FR" dirty="0"/>
              <a:t>, proposer des solutions d’amélioration des moyens de mise en œuvre,</a:t>
            </a:r>
          </a:p>
          <a:p>
            <a:pPr lvl="0"/>
            <a:r>
              <a:rPr lang="fr-FR" dirty="0" smtClean="0"/>
              <a:t>- Respecter </a:t>
            </a:r>
            <a:r>
              <a:rPr lang="fr-FR" dirty="0"/>
              <a:t>ou faire respecter les procédures HQSE,</a:t>
            </a:r>
          </a:p>
          <a:p>
            <a:pPr lvl="0"/>
            <a:r>
              <a:rPr lang="fr-FR" dirty="0" smtClean="0"/>
              <a:t>- Proposer </a:t>
            </a:r>
            <a:r>
              <a:rPr lang="fr-FR" dirty="0"/>
              <a:t>une solution en cas d’aléas.</a:t>
            </a:r>
          </a:p>
          <a:p>
            <a:r>
              <a:rPr lang="fr-FR" dirty="0"/>
              <a:t> </a:t>
            </a:r>
            <a:r>
              <a:rPr lang="fr-FR" b="1" dirty="0" smtClean="0"/>
              <a:t>Support</a:t>
            </a:r>
            <a:r>
              <a:rPr lang="fr-FR" b="1" dirty="0"/>
              <a:t> :</a:t>
            </a:r>
          </a:p>
          <a:p>
            <a:pPr lvl="0"/>
            <a:r>
              <a:rPr lang="fr-FR" dirty="0"/>
              <a:t>L’atelier, son environnement et ses </a:t>
            </a:r>
            <a:r>
              <a:rPr lang="fr-FR" dirty="0" smtClean="0"/>
              <a:t>équipements et outils </a:t>
            </a:r>
            <a:r>
              <a:rPr lang="fr-FR" dirty="0"/>
              <a:t>de travail.</a:t>
            </a:r>
          </a:p>
        </p:txBody>
      </p:sp>
      <p:sp>
        <p:nvSpPr>
          <p:cNvPr id="4" name="ZoneTexte 3"/>
          <p:cNvSpPr txBox="1"/>
          <p:nvPr/>
        </p:nvSpPr>
        <p:spPr>
          <a:xfrm>
            <a:off x="1346200" y="716297"/>
            <a:ext cx="5207000" cy="430887"/>
          </a:xfrm>
          <a:prstGeom prst="rect">
            <a:avLst/>
          </a:prstGeom>
          <a:noFill/>
          <a:ln w="25400">
            <a:solidFill>
              <a:schemeClr val="accent2">
                <a:lumMod val="90000"/>
                <a:lumOff val="10000"/>
              </a:schemeClr>
            </a:solidFill>
          </a:ln>
        </p:spPr>
        <p:txBody>
          <a:bodyPr wrap="square" rtlCol="0">
            <a:spAutoFit/>
          </a:bodyPr>
          <a:lstStyle/>
          <a:p>
            <a:r>
              <a:rPr lang="fr-FR" sz="2200" dirty="0" smtClean="0"/>
              <a:t>Définition des activités pédagogiques</a:t>
            </a:r>
            <a:endParaRPr lang="fr-FR" sz="2200" dirty="0"/>
          </a:p>
        </p:txBody>
      </p:sp>
      <p:sp>
        <p:nvSpPr>
          <p:cNvPr id="5" name="ZoneTexte 4"/>
          <p:cNvSpPr txBox="1"/>
          <p:nvPr/>
        </p:nvSpPr>
        <p:spPr>
          <a:xfrm rot="20931080">
            <a:off x="5350767" y="3986717"/>
            <a:ext cx="2989063" cy="646331"/>
          </a:xfrm>
          <a:prstGeom prst="rect">
            <a:avLst/>
          </a:prstGeom>
          <a:solidFill>
            <a:srgbClr val="FF0000">
              <a:alpha val="82000"/>
            </a:srgbClr>
          </a:solidFill>
        </p:spPr>
        <p:txBody>
          <a:bodyPr wrap="square" rtlCol="0">
            <a:spAutoFit/>
          </a:bodyPr>
          <a:lstStyle/>
          <a:p>
            <a:pPr algn="ctr"/>
            <a:r>
              <a:rPr lang="fr-FR" dirty="0" smtClean="0"/>
              <a:t>Compétences travaillées : C 4.1, C4.2</a:t>
            </a:r>
            <a:endParaRPr lang="fr-FR" dirty="0"/>
          </a:p>
        </p:txBody>
      </p:sp>
    </p:spTree>
    <p:extLst>
      <p:ext uri="{BB962C8B-B14F-4D97-AF65-F5344CB8AC3E}">
        <p14:creationId xmlns:p14="http://schemas.microsoft.com/office/powerpoint/2010/main" val="28279544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Conduire une intervention</a:t>
            </a:r>
            <a:endParaRPr lang="fr-FR" dirty="0"/>
          </a:p>
        </p:txBody>
      </p:sp>
      <p:sp>
        <p:nvSpPr>
          <p:cNvPr id="3" name="Espace réservé du contenu 2"/>
          <p:cNvSpPr>
            <a:spLocks noGrp="1"/>
          </p:cNvSpPr>
          <p:nvPr>
            <p:ph idx="1"/>
          </p:nvPr>
        </p:nvSpPr>
        <p:spPr>
          <a:xfrm>
            <a:off x="275192" y="886933"/>
            <a:ext cx="8183008" cy="4817433"/>
          </a:xfrm>
        </p:spPr>
        <p:txBody>
          <a:bodyPr>
            <a:normAutofit fontScale="92500" lnSpcReduction="20000"/>
          </a:bodyPr>
          <a:lstStyle/>
          <a:p>
            <a:pPr marL="0" indent="0">
              <a:buNone/>
            </a:pPr>
            <a:r>
              <a:rPr lang="fr-FR" dirty="0" smtClean="0">
                <a:solidFill>
                  <a:schemeClr val="tx1"/>
                </a:solidFill>
              </a:rPr>
              <a:t>Séance de TP N°2</a:t>
            </a:r>
          </a:p>
          <a:p>
            <a:pPr lvl="0">
              <a:lnSpc>
                <a:spcPct val="120000"/>
              </a:lnSpc>
              <a:spcBef>
                <a:spcPts val="0"/>
              </a:spcBef>
            </a:pPr>
            <a:r>
              <a:rPr lang="fr-FR" sz="1800" b="1" dirty="0">
                <a:solidFill>
                  <a:schemeClr val="tx1"/>
                </a:solidFill>
              </a:rPr>
              <a:t>Énoncé </a:t>
            </a:r>
            <a:r>
              <a:rPr lang="fr-FR" sz="1800" b="1" dirty="0">
                <a:solidFill>
                  <a:schemeClr val="tx1"/>
                </a:solidFill>
              </a:rPr>
              <a:t>de la problématique de maintenance :</a:t>
            </a:r>
          </a:p>
          <a:p>
            <a:pPr marL="0" lvl="0" indent="0">
              <a:lnSpc>
                <a:spcPct val="120000"/>
              </a:lnSpc>
              <a:spcBef>
                <a:spcPts val="0"/>
              </a:spcBef>
              <a:buNone/>
            </a:pPr>
            <a:r>
              <a:rPr lang="fr-FR" sz="1800" dirty="0" smtClean="0">
                <a:solidFill>
                  <a:schemeClr val="tx1"/>
                </a:solidFill>
              </a:rPr>
              <a:t>- Préparation </a:t>
            </a:r>
            <a:r>
              <a:rPr lang="fr-FR" sz="1800" dirty="0">
                <a:solidFill>
                  <a:schemeClr val="tx1"/>
                </a:solidFill>
              </a:rPr>
              <a:t>de la mise en service d’un chariot de manutention pour un client utilisateur,</a:t>
            </a:r>
          </a:p>
          <a:p>
            <a:pPr marL="0" lvl="0" indent="0">
              <a:lnSpc>
                <a:spcPct val="120000"/>
              </a:lnSpc>
              <a:spcBef>
                <a:spcPts val="0"/>
              </a:spcBef>
              <a:buNone/>
            </a:pPr>
            <a:r>
              <a:rPr lang="fr-FR" sz="1800" dirty="0" smtClean="0">
                <a:solidFill>
                  <a:schemeClr val="tx1"/>
                </a:solidFill>
              </a:rPr>
              <a:t>- Paramétrage </a:t>
            </a:r>
            <a:r>
              <a:rPr lang="fr-FR" sz="1800" dirty="0">
                <a:solidFill>
                  <a:schemeClr val="tx1"/>
                </a:solidFill>
              </a:rPr>
              <a:t>des vitesses de déplacement, de freinage et d’activation des dispositifs de signalisation</a:t>
            </a:r>
            <a:r>
              <a:rPr lang="fr-FR" sz="1800" dirty="0" smtClean="0">
                <a:solidFill>
                  <a:schemeClr val="tx1"/>
                </a:solidFill>
              </a:rPr>
              <a:t>.</a:t>
            </a:r>
          </a:p>
          <a:p>
            <a:pPr lvl="0">
              <a:lnSpc>
                <a:spcPct val="120000"/>
              </a:lnSpc>
              <a:spcBef>
                <a:spcPts val="0"/>
              </a:spcBef>
              <a:buFontTx/>
              <a:buChar char="-"/>
            </a:pPr>
            <a:endParaRPr lang="fr-FR" sz="1800" dirty="0">
              <a:solidFill>
                <a:schemeClr val="tx1"/>
              </a:solidFill>
            </a:endParaRPr>
          </a:p>
          <a:p>
            <a:pPr lvl="0">
              <a:lnSpc>
                <a:spcPct val="120000"/>
              </a:lnSpc>
              <a:spcBef>
                <a:spcPts val="0"/>
              </a:spcBef>
            </a:pPr>
            <a:r>
              <a:rPr lang="fr-FR" sz="1800" b="1" dirty="0">
                <a:solidFill>
                  <a:schemeClr val="tx1"/>
                </a:solidFill>
              </a:rPr>
              <a:t>Objectifs :</a:t>
            </a:r>
          </a:p>
          <a:p>
            <a:pPr lvl="0">
              <a:lnSpc>
                <a:spcPct val="120000"/>
              </a:lnSpc>
              <a:spcBef>
                <a:spcPts val="0"/>
              </a:spcBef>
              <a:buFontTx/>
              <a:buChar char="-"/>
            </a:pPr>
            <a:r>
              <a:rPr lang="fr-FR" sz="1800" dirty="0" smtClean="0">
                <a:solidFill>
                  <a:schemeClr val="tx1"/>
                </a:solidFill>
              </a:rPr>
              <a:t>Réaliser </a:t>
            </a:r>
            <a:r>
              <a:rPr lang="fr-FR" sz="1800" dirty="0">
                <a:solidFill>
                  <a:schemeClr val="tx1"/>
                </a:solidFill>
              </a:rPr>
              <a:t>une intervention dans le cadre </a:t>
            </a:r>
            <a:endParaRPr lang="fr-FR" sz="1800" dirty="0" smtClean="0">
              <a:solidFill>
                <a:schemeClr val="tx1"/>
              </a:solidFill>
            </a:endParaRPr>
          </a:p>
          <a:p>
            <a:pPr marL="0" lvl="0" indent="0">
              <a:lnSpc>
                <a:spcPct val="120000"/>
              </a:lnSpc>
              <a:spcBef>
                <a:spcPts val="0"/>
              </a:spcBef>
              <a:buNone/>
            </a:pPr>
            <a:r>
              <a:rPr lang="fr-FR" sz="1800" dirty="0" smtClean="0">
                <a:solidFill>
                  <a:schemeClr val="tx1"/>
                </a:solidFill>
              </a:rPr>
              <a:t>d’un </a:t>
            </a:r>
            <a:r>
              <a:rPr lang="fr-FR" sz="1800" dirty="0">
                <a:solidFill>
                  <a:schemeClr val="tx1"/>
                </a:solidFill>
              </a:rPr>
              <a:t>contrôle réglementaire VRS ou VCRS </a:t>
            </a:r>
            <a:endParaRPr lang="fr-FR" sz="1800" dirty="0" smtClean="0">
              <a:solidFill>
                <a:schemeClr val="tx1"/>
              </a:solidFill>
            </a:endParaRPr>
          </a:p>
          <a:p>
            <a:pPr marL="0" lvl="0" indent="0">
              <a:lnSpc>
                <a:spcPct val="120000"/>
              </a:lnSpc>
              <a:spcBef>
                <a:spcPts val="0"/>
              </a:spcBef>
              <a:buNone/>
            </a:pPr>
            <a:r>
              <a:rPr lang="fr-FR" sz="1800" dirty="0" smtClean="0">
                <a:solidFill>
                  <a:schemeClr val="tx1"/>
                </a:solidFill>
              </a:rPr>
              <a:t>ou </a:t>
            </a:r>
            <a:r>
              <a:rPr lang="fr-FR" sz="1800" dirty="0">
                <a:solidFill>
                  <a:schemeClr val="tx1"/>
                </a:solidFill>
              </a:rPr>
              <a:t>procédure entreprise,</a:t>
            </a:r>
          </a:p>
          <a:p>
            <a:pPr lvl="0">
              <a:lnSpc>
                <a:spcPct val="120000"/>
              </a:lnSpc>
              <a:spcBef>
                <a:spcPts val="0"/>
              </a:spcBef>
              <a:buFontTx/>
              <a:buChar char="-"/>
            </a:pPr>
            <a:r>
              <a:rPr lang="fr-FR" sz="1800" dirty="0" smtClean="0">
                <a:solidFill>
                  <a:schemeClr val="tx1"/>
                </a:solidFill>
              </a:rPr>
              <a:t>Configurer </a:t>
            </a:r>
            <a:r>
              <a:rPr lang="fr-FR" sz="1800" dirty="0">
                <a:solidFill>
                  <a:schemeClr val="tx1"/>
                </a:solidFill>
              </a:rPr>
              <a:t>un matériel en fonction d’un </a:t>
            </a:r>
            <a:endParaRPr lang="fr-FR" sz="1800" dirty="0" smtClean="0">
              <a:solidFill>
                <a:schemeClr val="tx1"/>
              </a:solidFill>
            </a:endParaRPr>
          </a:p>
          <a:p>
            <a:pPr lvl="0">
              <a:lnSpc>
                <a:spcPct val="120000"/>
              </a:lnSpc>
              <a:spcBef>
                <a:spcPts val="0"/>
              </a:spcBef>
              <a:buFontTx/>
              <a:buChar char="-"/>
            </a:pPr>
            <a:r>
              <a:rPr lang="fr-FR" sz="1800" dirty="0" smtClean="0">
                <a:solidFill>
                  <a:schemeClr val="tx1"/>
                </a:solidFill>
              </a:rPr>
              <a:t>besoin </a:t>
            </a:r>
            <a:r>
              <a:rPr lang="fr-FR" sz="1800" dirty="0">
                <a:solidFill>
                  <a:schemeClr val="tx1"/>
                </a:solidFill>
              </a:rPr>
              <a:t>client</a:t>
            </a:r>
            <a:r>
              <a:rPr lang="fr-FR" sz="1800" dirty="0" smtClean="0">
                <a:solidFill>
                  <a:schemeClr val="tx1"/>
                </a:solidFill>
              </a:rPr>
              <a:t>.</a:t>
            </a:r>
          </a:p>
          <a:p>
            <a:pPr lvl="0">
              <a:lnSpc>
                <a:spcPct val="120000"/>
              </a:lnSpc>
              <a:spcBef>
                <a:spcPts val="0"/>
              </a:spcBef>
              <a:buFontTx/>
              <a:buChar char="-"/>
            </a:pPr>
            <a:endParaRPr lang="fr-FR" sz="1800" dirty="0">
              <a:solidFill>
                <a:schemeClr val="tx1"/>
              </a:solidFill>
            </a:endParaRPr>
          </a:p>
          <a:p>
            <a:pPr lvl="0">
              <a:lnSpc>
                <a:spcPct val="120000"/>
              </a:lnSpc>
              <a:spcBef>
                <a:spcPts val="0"/>
              </a:spcBef>
            </a:pPr>
            <a:r>
              <a:rPr lang="fr-FR" sz="1800" b="1" dirty="0">
                <a:solidFill>
                  <a:schemeClr val="tx1"/>
                </a:solidFill>
              </a:rPr>
              <a:t>Support matériel :</a:t>
            </a:r>
          </a:p>
          <a:p>
            <a:pPr marL="0" indent="0">
              <a:lnSpc>
                <a:spcPct val="120000"/>
              </a:lnSpc>
              <a:spcBef>
                <a:spcPts val="0"/>
              </a:spcBef>
              <a:buNone/>
            </a:pPr>
            <a:r>
              <a:rPr lang="fr-FR" sz="1800" dirty="0" smtClean="0">
                <a:solidFill>
                  <a:schemeClr val="tx1"/>
                </a:solidFill>
              </a:rPr>
              <a:t>- Chariot </a:t>
            </a:r>
            <a:r>
              <a:rPr lang="fr-FR" sz="1800" dirty="0">
                <a:solidFill>
                  <a:schemeClr val="tx1"/>
                </a:solidFill>
              </a:rPr>
              <a:t>de manutention à mât vertical à moteur thermique et transmission hydrostatique.</a:t>
            </a:r>
          </a:p>
          <a:p>
            <a:pPr marL="0" indent="0">
              <a:buNone/>
            </a:pPr>
            <a:endParaRPr lang="fr-FR" dirty="0" smtClean="0">
              <a:solidFill>
                <a:schemeClr val="tx1"/>
              </a:solidFill>
            </a:endParaRPr>
          </a:p>
        </p:txBody>
      </p:sp>
      <p:sp>
        <p:nvSpPr>
          <p:cNvPr id="16" name="Rectangle 3"/>
          <p:cNvSpPr>
            <a:spLocks noChangeArrowheads="1"/>
          </p:cNvSpPr>
          <p:nvPr/>
        </p:nvSpPr>
        <p:spPr bwMode="auto">
          <a:xfrm>
            <a:off x="1025525" y="3378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759325" algn="l"/>
              </a:tabLst>
              <a:defRPr>
                <a:solidFill>
                  <a:schemeClr val="tx1"/>
                </a:solidFill>
                <a:latin typeface="Arial" pitchFamily="34" charset="0"/>
                <a:cs typeface="Arial" pitchFamily="34" charset="0"/>
              </a:defRPr>
            </a:lvl1pPr>
            <a:lvl2pPr fontAlgn="base">
              <a:spcBef>
                <a:spcPct val="0"/>
              </a:spcBef>
              <a:spcAft>
                <a:spcPct val="0"/>
              </a:spcAft>
              <a:tabLst>
                <a:tab pos="4759325" algn="l"/>
              </a:tabLst>
              <a:defRPr>
                <a:solidFill>
                  <a:schemeClr val="tx1"/>
                </a:solidFill>
                <a:latin typeface="Arial" pitchFamily="34" charset="0"/>
                <a:cs typeface="Arial" pitchFamily="34" charset="0"/>
              </a:defRPr>
            </a:lvl2pPr>
            <a:lvl3pPr fontAlgn="base">
              <a:spcBef>
                <a:spcPct val="0"/>
              </a:spcBef>
              <a:spcAft>
                <a:spcPct val="0"/>
              </a:spcAft>
              <a:tabLst>
                <a:tab pos="4759325" algn="l"/>
              </a:tabLst>
              <a:defRPr>
                <a:solidFill>
                  <a:schemeClr val="tx1"/>
                </a:solidFill>
                <a:latin typeface="Arial" pitchFamily="34" charset="0"/>
                <a:cs typeface="Arial" pitchFamily="34" charset="0"/>
              </a:defRPr>
            </a:lvl3pPr>
            <a:lvl4pPr fontAlgn="base">
              <a:spcBef>
                <a:spcPct val="0"/>
              </a:spcBef>
              <a:spcAft>
                <a:spcPct val="0"/>
              </a:spcAft>
              <a:tabLst>
                <a:tab pos="4759325" algn="l"/>
              </a:tabLst>
              <a:defRPr>
                <a:solidFill>
                  <a:schemeClr val="tx1"/>
                </a:solidFill>
                <a:latin typeface="Arial" pitchFamily="34" charset="0"/>
                <a:cs typeface="Arial" pitchFamily="34" charset="0"/>
              </a:defRPr>
            </a:lvl4pPr>
            <a:lvl5pPr fontAlgn="base">
              <a:spcBef>
                <a:spcPct val="0"/>
              </a:spcBef>
              <a:spcAft>
                <a:spcPct val="0"/>
              </a:spcAft>
              <a:tabLst>
                <a:tab pos="4759325" algn="l"/>
              </a:tabLst>
              <a:defRPr>
                <a:solidFill>
                  <a:schemeClr val="tx1"/>
                </a:solidFill>
                <a:latin typeface="Arial" pitchFamily="34" charset="0"/>
                <a:cs typeface="Arial" pitchFamily="34" charset="0"/>
              </a:defRPr>
            </a:lvl5pPr>
            <a:lvl6pPr fontAlgn="base">
              <a:spcBef>
                <a:spcPct val="0"/>
              </a:spcBef>
              <a:spcAft>
                <a:spcPct val="0"/>
              </a:spcAft>
              <a:tabLst>
                <a:tab pos="4759325" algn="l"/>
              </a:tabLst>
              <a:defRPr>
                <a:solidFill>
                  <a:schemeClr val="tx1"/>
                </a:solidFill>
                <a:latin typeface="Arial" pitchFamily="34" charset="0"/>
                <a:cs typeface="Arial" pitchFamily="34" charset="0"/>
              </a:defRPr>
            </a:lvl6pPr>
            <a:lvl7pPr fontAlgn="base">
              <a:spcBef>
                <a:spcPct val="0"/>
              </a:spcBef>
              <a:spcAft>
                <a:spcPct val="0"/>
              </a:spcAft>
              <a:tabLst>
                <a:tab pos="4759325" algn="l"/>
              </a:tabLst>
              <a:defRPr>
                <a:solidFill>
                  <a:schemeClr val="tx1"/>
                </a:solidFill>
                <a:latin typeface="Arial" pitchFamily="34" charset="0"/>
                <a:cs typeface="Arial" pitchFamily="34" charset="0"/>
              </a:defRPr>
            </a:lvl7pPr>
            <a:lvl8pPr fontAlgn="base">
              <a:spcBef>
                <a:spcPct val="0"/>
              </a:spcBef>
              <a:spcAft>
                <a:spcPct val="0"/>
              </a:spcAft>
              <a:tabLst>
                <a:tab pos="4759325" algn="l"/>
              </a:tabLst>
              <a:defRPr>
                <a:solidFill>
                  <a:schemeClr val="tx1"/>
                </a:solidFill>
                <a:latin typeface="Arial" pitchFamily="34" charset="0"/>
                <a:cs typeface="Arial" pitchFamily="34" charset="0"/>
              </a:defRPr>
            </a:lvl8pPr>
            <a:lvl9pPr fontAlgn="base">
              <a:spcBef>
                <a:spcPct val="0"/>
              </a:spcBef>
              <a:spcAft>
                <a:spcPct val="0"/>
              </a:spcAft>
              <a:tabLst>
                <a:tab pos="475932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759325" algn="l"/>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Image 5" descr="E:\Rénovation MAVETPM\Séminaire Mars 2017\photos\DSCF1007.JP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14900" y="2418080"/>
            <a:ext cx="3343275" cy="2377440"/>
          </a:xfrm>
          <a:prstGeom prst="rect">
            <a:avLst/>
          </a:prstGeom>
          <a:noFill/>
          <a:ln>
            <a:noFill/>
          </a:ln>
        </p:spPr>
      </p:pic>
      <p:sp>
        <p:nvSpPr>
          <p:cNvPr id="4" name="Ellipse 3"/>
          <p:cNvSpPr/>
          <p:nvPr/>
        </p:nvSpPr>
        <p:spPr>
          <a:xfrm>
            <a:off x="7073900" y="2984500"/>
            <a:ext cx="571500" cy="622300"/>
          </a:xfrm>
          <a:prstGeom prst="ellipse">
            <a:avLst/>
          </a:prstGeom>
          <a:solidFill>
            <a:schemeClr val="accent1">
              <a:alpha val="5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rot="20931080">
            <a:off x="2409677" y="1830911"/>
            <a:ext cx="4048596" cy="769441"/>
          </a:xfrm>
          <a:prstGeom prst="rect">
            <a:avLst/>
          </a:prstGeom>
          <a:solidFill>
            <a:srgbClr val="FF0000">
              <a:alpha val="82000"/>
            </a:srgbClr>
          </a:solidFill>
        </p:spPr>
        <p:txBody>
          <a:bodyPr wrap="square" rtlCol="0">
            <a:spAutoFit/>
          </a:bodyPr>
          <a:lstStyle/>
          <a:p>
            <a:pPr algn="ctr"/>
            <a:r>
              <a:rPr lang="fr-FR" sz="2200" dirty="0" smtClean="0"/>
              <a:t>Compétences travaillées :  C4.1, C5.1, C5.2</a:t>
            </a:r>
            <a:endParaRPr lang="fr-FR" sz="2200" dirty="0"/>
          </a:p>
        </p:txBody>
      </p:sp>
    </p:spTree>
    <p:extLst>
      <p:ext uri="{BB962C8B-B14F-4D97-AF65-F5344CB8AC3E}">
        <p14:creationId xmlns:p14="http://schemas.microsoft.com/office/powerpoint/2010/main" val="39386421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Conduire une intervention</a:t>
            </a:r>
            <a:endParaRPr lang="fr-FR" dirty="0"/>
          </a:p>
        </p:txBody>
      </p:sp>
      <p:sp>
        <p:nvSpPr>
          <p:cNvPr id="3" name="Espace réservé du contenu 2"/>
          <p:cNvSpPr>
            <a:spLocks noGrp="1"/>
          </p:cNvSpPr>
          <p:nvPr>
            <p:ph idx="1"/>
          </p:nvPr>
        </p:nvSpPr>
        <p:spPr>
          <a:xfrm>
            <a:off x="275192" y="1088067"/>
            <a:ext cx="8231994" cy="4626933"/>
          </a:xfrm>
        </p:spPr>
        <p:txBody>
          <a:bodyPr>
            <a:normAutofit fontScale="92500" lnSpcReduction="10000"/>
          </a:bodyPr>
          <a:lstStyle/>
          <a:p>
            <a:pPr marL="0" indent="0">
              <a:buNone/>
            </a:pPr>
            <a:r>
              <a:rPr lang="fr-FR" sz="2200" dirty="0" smtClean="0">
                <a:solidFill>
                  <a:schemeClr val="tx1"/>
                </a:solidFill>
              </a:rPr>
              <a:t>Séance de TP N°3</a:t>
            </a:r>
          </a:p>
          <a:p>
            <a:pPr lvl="0"/>
            <a:r>
              <a:rPr lang="fr-FR" sz="1900" b="1" dirty="0" smtClean="0">
                <a:solidFill>
                  <a:schemeClr val="tx1"/>
                </a:solidFill>
              </a:rPr>
              <a:t>Énoncé </a:t>
            </a:r>
            <a:r>
              <a:rPr lang="fr-FR" sz="1900" b="1" dirty="0">
                <a:solidFill>
                  <a:schemeClr val="tx1"/>
                </a:solidFill>
              </a:rPr>
              <a:t>de la problématique de maintenance :</a:t>
            </a:r>
          </a:p>
          <a:p>
            <a:pPr marL="0" lvl="0" indent="0">
              <a:lnSpc>
                <a:spcPct val="120000"/>
              </a:lnSpc>
              <a:spcBef>
                <a:spcPts val="0"/>
              </a:spcBef>
              <a:buNone/>
            </a:pPr>
            <a:r>
              <a:rPr lang="fr-FR" sz="1900" dirty="0" smtClean="0">
                <a:solidFill>
                  <a:schemeClr val="tx1"/>
                </a:solidFill>
              </a:rPr>
              <a:t>- Remplacement </a:t>
            </a:r>
            <a:r>
              <a:rPr lang="fr-FR" sz="1900" dirty="0">
                <a:solidFill>
                  <a:schemeClr val="tx1"/>
                </a:solidFill>
              </a:rPr>
              <a:t>d’un composant de transmission défectueux d’un matériel,</a:t>
            </a:r>
          </a:p>
          <a:p>
            <a:pPr marL="0" lvl="0" indent="0">
              <a:lnSpc>
                <a:spcPct val="120000"/>
              </a:lnSpc>
              <a:spcBef>
                <a:spcPts val="0"/>
              </a:spcBef>
              <a:buNone/>
            </a:pPr>
            <a:r>
              <a:rPr lang="fr-FR" sz="1900" dirty="0" smtClean="0">
                <a:solidFill>
                  <a:schemeClr val="tx1"/>
                </a:solidFill>
              </a:rPr>
              <a:t>- Contrôle </a:t>
            </a:r>
            <a:r>
              <a:rPr lang="fr-FR" sz="1900" dirty="0">
                <a:solidFill>
                  <a:schemeClr val="tx1"/>
                </a:solidFill>
              </a:rPr>
              <a:t>et réglage de la transmission hydrostatique</a:t>
            </a:r>
            <a:r>
              <a:rPr lang="fr-FR" sz="1900" dirty="0" smtClean="0">
                <a:solidFill>
                  <a:schemeClr val="tx1"/>
                </a:solidFill>
              </a:rPr>
              <a:t>.</a:t>
            </a:r>
            <a:r>
              <a:rPr lang="fr-FR" sz="1900" dirty="0">
                <a:solidFill>
                  <a:schemeClr val="tx1"/>
                </a:solidFill>
              </a:rPr>
              <a:t> </a:t>
            </a:r>
          </a:p>
          <a:p>
            <a:pPr lvl="0">
              <a:lnSpc>
                <a:spcPct val="120000"/>
              </a:lnSpc>
              <a:spcBef>
                <a:spcPts val="0"/>
              </a:spcBef>
            </a:pPr>
            <a:endParaRPr lang="fr-FR" sz="1900" dirty="0" smtClean="0">
              <a:solidFill>
                <a:schemeClr val="tx1"/>
              </a:solidFill>
            </a:endParaRPr>
          </a:p>
          <a:p>
            <a:pPr lvl="0">
              <a:lnSpc>
                <a:spcPct val="120000"/>
              </a:lnSpc>
              <a:spcBef>
                <a:spcPts val="0"/>
              </a:spcBef>
            </a:pPr>
            <a:r>
              <a:rPr lang="fr-FR" sz="1900" b="1" dirty="0" smtClean="0">
                <a:solidFill>
                  <a:schemeClr val="tx1"/>
                </a:solidFill>
              </a:rPr>
              <a:t>Objectifs</a:t>
            </a:r>
            <a:r>
              <a:rPr lang="fr-FR" sz="1900" b="1" dirty="0">
                <a:solidFill>
                  <a:schemeClr val="tx1"/>
                </a:solidFill>
              </a:rPr>
              <a:t> </a:t>
            </a:r>
            <a:r>
              <a:rPr lang="fr-FR" sz="1900" b="1" dirty="0" smtClean="0">
                <a:solidFill>
                  <a:schemeClr val="tx1"/>
                </a:solidFill>
              </a:rPr>
              <a:t>de la </a:t>
            </a:r>
            <a:r>
              <a:rPr lang="fr-FR" sz="1900" b="1" dirty="0" smtClean="0">
                <a:solidFill>
                  <a:schemeClr val="tx1"/>
                </a:solidFill>
              </a:rPr>
              <a:t>séance :</a:t>
            </a:r>
            <a:endParaRPr lang="fr-FR" sz="1900" b="1" dirty="0">
              <a:solidFill>
                <a:schemeClr val="tx1"/>
              </a:solidFill>
            </a:endParaRPr>
          </a:p>
          <a:p>
            <a:pPr marL="0" lvl="0" indent="0">
              <a:lnSpc>
                <a:spcPct val="120000"/>
              </a:lnSpc>
              <a:spcBef>
                <a:spcPts val="0"/>
              </a:spcBef>
              <a:buNone/>
            </a:pPr>
            <a:r>
              <a:rPr lang="fr-FR" sz="1900" dirty="0" smtClean="0">
                <a:solidFill>
                  <a:schemeClr val="tx1"/>
                </a:solidFill>
              </a:rPr>
              <a:t>- Réaliser </a:t>
            </a:r>
            <a:r>
              <a:rPr lang="fr-FR" sz="1900" dirty="0">
                <a:solidFill>
                  <a:schemeClr val="tx1"/>
                </a:solidFill>
              </a:rPr>
              <a:t>une intervention de maintenance </a:t>
            </a:r>
            <a:endParaRPr lang="fr-FR" sz="1900" dirty="0" smtClean="0">
              <a:solidFill>
                <a:schemeClr val="tx1"/>
              </a:solidFill>
            </a:endParaRPr>
          </a:p>
          <a:p>
            <a:pPr marL="0" lvl="0" indent="0">
              <a:lnSpc>
                <a:spcPct val="120000"/>
              </a:lnSpc>
              <a:spcBef>
                <a:spcPts val="0"/>
              </a:spcBef>
              <a:buNone/>
            </a:pPr>
            <a:r>
              <a:rPr lang="fr-FR" sz="1900" dirty="0" smtClean="0">
                <a:solidFill>
                  <a:schemeClr val="tx1"/>
                </a:solidFill>
              </a:rPr>
              <a:t>corrective</a:t>
            </a:r>
            <a:r>
              <a:rPr lang="fr-FR" sz="1900" dirty="0">
                <a:solidFill>
                  <a:schemeClr val="tx1"/>
                </a:solidFill>
              </a:rPr>
              <a:t>,</a:t>
            </a:r>
          </a:p>
          <a:p>
            <a:pPr marL="0" lvl="0" indent="0">
              <a:lnSpc>
                <a:spcPct val="120000"/>
              </a:lnSpc>
              <a:spcBef>
                <a:spcPts val="0"/>
              </a:spcBef>
              <a:buNone/>
            </a:pPr>
            <a:r>
              <a:rPr lang="fr-FR" sz="1900" dirty="0" smtClean="0">
                <a:solidFill>
                  <a:schemeClr val="tx1"/>
                </a:solidFill>
              </a:rPr>
              <a:t>- Rétablir </a:t>
            </a:r>
            <a:r>
              <a:rPr lang="fr-FR" sz="1900" dirty="0">
                <a:solidFill>
                  <a:schemeClr val="tx1"/>
                </a:solidFill>
              </a:rPr>
              <a:t>la conformité d’un matériel.</a:t>
            </a:r>
          </a:p>
          <a:p>
            <a:pPr marL="0" indent="0">
              <a:lnSpc>
                <a:spcPct val="120000"/>
              </a:lnSpc>
              <a:spcBef>
                <a:spcPts val="0"/>
              </a:spcBef>
              <a:buNone/>
            </a:pPr>
            <a:r>
              <a:rPr lang="fr-FR" sz="1900" dirty="0">
                <a:solidFill>
                  <a:schemeClr val="tx1"/>
                </a:solidFill>
              </a:rPr>
              <a:t> </a:t>
            </a:r>
            <a:endParaRPr lang="fr-FR" sz="1900" dirty="0" smtClean="0">
              <a:solidFill>
                <a:schemeClr val="tx1"/>
              </a:solidFill>
            </a:endParaRPr>
          </a:p>
          <a:p>
            <a:pPr marL="0" indent="0">
              <a:lnSpc>
                <a:spcPct val="120000"/>
              </a:lnSpc>
              <a:spcBef>
                <a:spcPts val="0"/>
              </a:spcBef>
              <a:buNone/>
            </a:pPr>
            <a:r>
              <a:rPr lang="fr-FR" sz="1900" b="1" u="sng" dirty="0" smtClean="0">
                <a:solidFill>
                  <a:schemeClr val="tx1"/>
                </a:solidFill>
              </a:rPr>
              <a:t>Support </a:t>
            </a:r>
            <a:r>
              <a:rPr lang="fr-FR" sz="1900" b="1" u="sng" dirty="0">
                <a:solidFill>
                  <a:schemeClr val="tx1"/>
                </a:solidFill>
              </a:rPr>
              <a:t>matériel (au </a:t>
            </a:r>
            <a:r>
              <a:rPr lang="fr-FR" sz="1900" b="1" u="sng" dirty="0" smtClean="0">
                <a:solidFill>
                  <a:schemeClr val="tx1"/>
                </a:solidFill>
              </a:rPr>
              <a:t>choix</a:t>
            </a:r>
            <a:r>
              <a:rPr lang="fr-FR" sz="1900" b="1" u="sng" dirty="0" smtClean="0">
                <a:solidFill>
                  <a:schemeClr val="tx1"/>
                </a:solidFill>
              </a:rPr>
              <a:t>) :</a:t>
            </a:r>
            <a:endParaRPr lang="fr-FR" sz="1900" b="1" u="sng" dirty="0">
              <a:solidFill>
                <a:schemeClr val="tx1"/>
              </a:solidFill>
            </a:endParaRPr>
          </a:p>
          <a:p>
            <a:pPr marL="0" indent="0">
              <a:lnSpc>
                <a:spcPct val="120000"/>
              </a:lnSpc>
              <a:spcBef>
                <a:spcPts val="0"/>
              </a:spcBef>
              <a:buNone/>
            </a:pPr>
            <a:r>
              <a:rPr lang="fr-FR" sz="1900" dirty="0" smtClean="0">
                <a:solidFill>
                  <a:schemeClr val="tx1"/>
                </a:solidFill>
              </a:rPr>
              <a:t>- Chariot </a:t>
            </a:r>
            <a:r>
              <a:rPr lang="fr-FR" sz="1900" dirty="0">
                <a:solidFill>
                  <a:schemeClr val="tx1"/>
                </a:solidFill>
              </a:rPr>
              <a:t>de manutention à mât vertical à moteur thermique et </a:t>
            </a:r>
            <a:r>
              <a:rPr lang="fr-FR" sz="1900" dirty="0" smtClean="0">
                <a:solidFill>
                  <a:schemeClr val="tx1"/>
                </a:solidFill>
              </a:rPr>
              <a:t>à transmission </a:t>
            </a:r>
            <a:r>
              <a:rPr lang="fr-FR" sz="1900" dirty="0">
                <a:solidFill>
                  <a:schemeClr val="tx1"/>
                </a:solidFill>
              </a:rPr>
              <a:t>hydrostatique.</a:t>
            </a:r>
          </a:p>
          <a:p>
            <a:pPr marL="0" indent="0">
              <a:lnSpc>
                <a:spcPct val="120000"/>
              </a:lnSpc>
              <a:spcBef>
                <a:spcPts val="0"/>
              </a:spcBef>
              <a:buNone/>
            </a:pPr>
            <a:r>
              <a:rPr lang="fr-FR" sz="1900" dirty="0" smtClean="0">
                <a:solidFill>
                  <a:schemeClr val="tx1"/>
                </a:solidFill>
              </a:rPr>
              <a:t>- Nacelle </a:t>
            </a:r>
            <a:r>
              <a:rPr lang="fr-FR" sz="1900" dirty="0">
                <a:solidFill>
                  <a:schemeClr val="tx1"/>
                </a:solidFill>
              </a:rPr>
              <a:t>élévatrice avec moteur thermique et transmission hydrostatique.</a:t>
            </a:r>
          </a:p>
          <a:p>
            <a:pPr marL="0" indent="0">
              <a:buNone/>
            </a:pPr>
            <a:endParaRPr lang="fr-FR" dirty="0" smtClean="0">
              <a:solidFill>
                <a:schemeClr val="tx1"/>
              </a:solidFill>
            </a:endParaRPr>
          </a:p>
        </p:txBody>
      </p:sp>
      <p:sp>
        <p:nvSpPr>
          <p:cNvPr id="16" name="Rectangle 3"/>
          <p:cNvSpPr>
            <a:spLocks noChangeArrowheads="1"/>
          </p:cNvSpPr>
          <p:nvPr/>
        </p:nvSpPr>
        <p:spPr bwMode="auto">
          <a:xfrm>
            <a:off x="1025525" y="3378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759325" algn="l"/>
              </a:tabLst>
              <a:defRPr>
                <a:solidFill>
                  <a:schemeClr val="tx1"/>
                </a:solidFill>
                <a:latin typeface="Arial" pitchFamily="34" charset="0"/>
                <a:cs typeface="Arial" pitchFamily="34" charset="0"/>
              </a:defRPr>
            </a:lvl1pPr>
            <a:lvl2pPr fontAlgn="base">
              <a:spcBef>
                <a:spcPct val="0"/>
              </a:spcBef>
              <a:spcAft>
                <a:spcPct val="0"/>
              </a:spcAft>
              <a:tabLst>
                <a:tab pos="4759325" algn="l"/>
              </a:tabLst>
              <a:defRPr>
                <a:solidFill>
                  <a:schemeClr val="tx1"/>
                </a:solidFill>
                <a:latin typeface="Arial" pitchFamily="34" charset="0"/>
                <a:cs typeface="Arial" pitchFamily="34" charset="0"/>
              </a:defRPr>
            </a:lvl2pPr>
            <a:lvl3pPr fontAlgn="base">
              <a:spcBef>
                <a:spcPct val="0"/>
              </a:spcBef>
              <a:spcAft>
                <a:spcPct val="0"/>
              </a:spcAft>
              <a:tabLst>
                <a:tab pos="4759325" algn="l"/>
              </a:tabLst>
              <a:defRPr>
                <a:solidFill>
                  <a:schemeClr val="tx1"/>
                </a:solidFill>
                <a:latin typeface="Arial" pitchFamily="34" charset="0"/>
                <a:cs typeface="Arial" pitchFamily="34" charset="0"/>
              </a:defRPr>
            </a:lvl3pPr>
            <a:lvl4pPr fontAlgn="base">
              <a:spcBef>
                <a:spcPct val="0"/>
              </a:spcBef>
              <a:spcAft>
                <a:spcPct val="0"/>
              </a:spcAft>
              <a:tabLst>
                <a:tab pos="4759325" algn="l"/>
              </a:tabLst>
              <a:defRPr>
                <a:solidFill>
                  <a:schemeClr val="tx1"/>
                </a:solidFill>
                <a:latin typeface="Arial" pitchFamily="34" charset="0"/>
                <a:cs typeface="Arial" pitchFamily="34" charset="0"/>
              </a:defRPr>
            </a:lvl4pPr>
            <a:lvl5pPr fontAlgn="base">
              <a:spcBef>
                <a:spcPct val="0"/>
              </a:spcBef>
              <a:spcAft>
                <a:spcPct val="0"/>
              </a:spcAft>
              <a:tabLst>
                <a:tab pos="4759325" algn="l"/>
              </a:tabLst>
              <a:defRPr>
                <a:solidFill>
                  <a:schemeClr val="tx1"/>
                </a:solidFill>
                <a:latin typeface="Arial" pitchFamily="34" charset="0"/>
                <a:cs typeface="Arial" pitchFamily="34" charset="0"/>
              </a:defRPr>
            </a:lvl5pPr>
            <a:lvl6pPr fontAlgn="base">
              <a:spcBef>
                <a:spcPct val="0"/>
              </a:spcBef>
              <a:spcAft>
                <a:spcPct val="0"/>
              </a:spcAft>
              <a:tabLst>
                <a:tab pos="4759325" algn="l"/>
              </a:tabLst>
              <a:defRPr>
                <a:solidFill>
                  <a:schemeClr val="tx1"/>
                </a:solidFill>
                <a:latin typeface="Arial" pitchFamily="34" charset="0"/>
                <a:cs typeface="Arial" pitchFamily="34" charset="0"/>
              </a:defRPr>
            </a:lvl6pPr>
            <a:lvl7pPr fontAlgn="base">
              <a:spcBef>
                <a:spcPct val="0"/>
              </a:spcBef>
              <a:spcAft>
                <a:spcPct val="0"/>
              </a:spcAft>
              <a:tabLst>
                <a:tab pos="4759325" algn="l"/>
              </a:tabLst>
              <a:defRPr>
                <a:solidFill>
                  <a:schemeClr val="tx1"/>
                </a:solidFill>
                <a:latin typeface="Arial" pitchFamily="34" charset="0"/>
                <a:cs typeface="Arial" pitchFamily="34" charset="0"/>
              </a:defRPr>
            </a:lvl7pPr>
            <a:lvl8pPr fontAlgn="base">
              <a:spcBef>
                <a:spcPct val="0"/>
              </a:spcBef>
              <a:spcAft>
                <a:spcPct val="0"/>
              </a:spcAft>
              <a:tabLst>
                <a:tab pos="4759325" algn="l"/>
              </a:tabLst>
              <a:defRPr>
                <a:solidFill>
                  <a:schemeClr val="tx1"/>
                </a:solidFill>
                <a:latin typeface="Arial" pitchFamily="34" charset="0"/>
                <a:cs typeface="Arial" pitchFamily="34" charset="0"/>
              </a:defRPr>
            </a:lvl8pPr>
            <a:lvl9pPr fontAlgn="base">
              <a:spcBef>
                <a:spcPct val="0"/>
              </a:spcBef>
              <a:spcAft>
                <a:spcPct val="0"/>
              </a:spcAft>
              <a:tabLst>
                <a:tab pos="475932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759325" algn="l"/>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ZoneTexte 4"/>
          <p:cNvSpPr txBox="1"/>
          <p:nvPr/>
        </p:nvSpPr>
        <p:spPr>
          <a:xfrm rot="20931080">
            <a:off x="4035278" y="3095078"/>
            <a:ext cx="4048596" cy="769441"/>
          </a:xfrm>
          <a:prstGeom prst="rect">
            <a:avLst/>
          </a:prstGeom>
          <a:solidFill>
            <a:srgbClr val="FF0000">
              <a:alpha val="82000"/>
            </a:srgbClr>
          </a:solidFill>
        </p:spPr>
        <p:txBody>
          <a:bodyPr wrap="square" rtlCol="0">
            <a:spAutoFit/>
          </a:bodyPr>
          <a:lstStyle/>
          <a:p>
            <a:pPr algn="ctr"/>
            <a:r>
              <a:rPr lang="fr-FR" sz="2200" dirty="0" smtClean="0"/>
              <a:t>Compétences travaillées :  C4.1, C5.1, C5.2</a:t>
            </a:r>
            <a:endParaRPr lang="fr-FR" sz="2200" dirty="0"/>
          </a:p>
        </p:txBody>
      </p:sp>
    </p:spTree>
    <p:extLst>
      <p:ext uri="{BB962C8B-B14F-4D97-AF65-F5344CB8AC3E}">
        <p14:creationId xmlns:p14="http://schemas.microsoft.com/office/powerpoint/2010/main" val="10892096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87712" y="2740049"/>
            <a:ext cx="5182817" cy="2677656"/>
          </a:xfrm>
          <a:prstGeom prst="rect">
            <a:avLst/>
          </a:prstGeom>
          <a:noFill/>
        </p:spPr>
        <p:txBody>
          <a:bodyPr wrap="square" rtlCol="0">
            <a:spAutoFit/>
          </a:bodyPr>
          <a:lstStyle/>
          <a:p>
            <a:pPr algn="ctr"/>
            <a:r>
              <a:rPr lang="fr-FR" sz="2400" dirty="0" smtClean="0">
                <a:solidFill>
                  <a:srgbClr val="FF6600"/>
                </a:solidFill>
              </a:rPr>
              <a:t> Exemple de  séquence pédagogique pour le bloc de compétences de l’activité A1 : </a:t>
            </a:r>
          </a:p>
          <a:p>
            <a:pPr algn="ctr"/>
            <a:endParaRPr lang="fr-FR" sz="2400" dirty="0" smtClean="0">
              <a:solidFill>
                <a:srgbClr val="FF6600"/>
              </a:solidFill>
            </a:endParaRPr>
          </a:p>
          <a:p>
            <a:pPr algn="ctr"/>
            <a:r>
              <a:rPr lang="fr-FR" sz="2400" dirty="0" smtClean="0">
                <a:solidFill>
                  <a:srgbClr val="FF6600"/>
                </a:solidFill>
              </a:rPr>
              <a:t>EFFECTUER UN DIAGNOSTIC</a:t>
            </a:r>
          </a:p>
          <a:p>
            <a:pPr algn="ctr"/>
            <a:endParaRPr lang="fr-FR" sz="2400" dirty="0" smtClean="0">
              <a:solidFill>
                <a:srgbClr val="FF6600"/>
              </a:solidFill>
            </a:endParaRPr>
          </a:p>
          <a:p>
            <a:pPr algn="ctr"/>
            <a:endParaRPr lang="fr-FR" sz="2400" dirty="0">
              <a:solidFill>
                <a:srgbClr val="FF6600"/>
              </a:solidFill>
            </a:endParaRPr>
          </a:p>
        </p:txBody>
      </p:sp>
      <p:pic>
        <p:nvPicPr>
          <p:cNvPr id="3" name="Image 2" descr="Capture d’écran 2017-01-14 à 19.46.35.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09133" y="629179"/>
            <a:ext cx="1449746" cy="1437407"/>
          </a:xfrm>
          <a:prstGeom prst="rect">
            <a:avLst/>
          </a:prstGeom>
        </p:spPr>
      </p:pic>
      <p:pic>
        <p:nvPicPr>
          <p:cNvPr id="5" name="Image 4" descr="Capture d’écran 2017-01-14 à 21.39.0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69413" y="629179"/>
            <a:ext cx="1456074" cy="1437407"/>
          </a:xfrm>
          <a:prstGeom prst="rect">
            <a:avLst/>
          </a:prstGeom>
        </p:spPr>
      </p:pic>
      <p:pic>
        <p:nvPicPr>
          <p:cNvPr id="6" name="Image 5" descr="Capture d’écran 2017-01-14 à 19.41.08.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8040" y="620183"/>
            <a:ext cx="1441450" cy="1446403"/>
          </a:xfrm>
          <a:prstGeom prst="rect">
            <a:avLst/>
          </a:prstGeom>
        </p:spPr>
      </p:pic>
      <p:pic>
        <p:nvPicPr>
          <p:cNvPr id="7" name="Image 6" descr="Capture d’écran 2017-01-14 à 21.39.33.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15348" y="620183"/>
            <a:ext cx="1462406" cy="1437407"/>
          </a:xfrm>
          <a:prstGeom prst="rect">
            <a:avLst/>
          </a:prstGeom>
        </p:spPr>
      </p:pic>
    </p:spTree>
    <p:extLst>
      <p:ext uri="{BB962C8B-B14F-4D97-AF65-F5344CB8AC3E}">
        <p14:creationId xmlns:p14="http://schemas.microsoft.com/office/powerpoint/2010/main" val="2887192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577243" y="2777"/>
            <a:ext cx="7494702" cy="143188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rgbClr val="074770"/>
                </a:solidFill>
                <a:latin typeface="+mj-lt"/>
                <a:ea typeface="+mj-ea"/>
                <a:cs typeface="+mj-cs"/>
              </a:defRPr>
            </a:lvl1pPr>
          </a:lstStyle>
          <a:p>
            <a:r>
              <a:rPr lang="fr-FR" sz="2800" dirty="0" smtClean="0">
                <a:solidFill>
                  <a:srgbClr val="336699"/>
                </a:solidFill>
              </a:rPr>
              <a:t>L’organisation hebdomadaire s’appuie sur un cadre qui définit sur le cycle le volume horaire hebdomadaire </a:t>
            </a:r>
            <a:r>
              <a:rPr lang="fr-FR" sz="2800" b="1" dirty="0" smtClean="0">
                <a:solidFill>
                  <a:srgbClr val="336699"/>
                </a:solidFill>
                <a:effectLst>
                  <a:outerShdw blurRad="38100" dist="38100" dir="2700000" algn="tl">
                    <a:srgbClr val="000000">
                      <a:alpha val="43137"/>
                    </a:srgbClr>
                  </a:outerShdw>
                </a:effectLst>
              </a:rPr>
              <a:t>qu’il </a:t>
            </a:r>
            <a:r>
              <a:rPr lang="fr-FR" sz="2800" b="1" dirty="0">
                <a:solidFill>
                  <a:srgbClr val="336699"/>
                </a:solidFill>
                <a:effectLst>
                  <a:outerShdw blurRad="38100" dist="38100" dir="2700000" algn="tl">
                    <a:srgbClr val="000000">
                      <a:alpha val="43137"/>
                    </a:srgbClr>
                  </a:outerShdw>
                </a:effectLst>
              </a:rPr>
              <a:t>faut </a:t>
            </a:r>
            <a:r>
              <a:rPr lang="fr-FR" sz="2800" b="1" dirty="0" smtClean="0">
                <a:solidFill>
                  <a:srgbClr val="336699"/>
                </a:solidFill>
                <a:effectLst>
                  <a:outerShdw blurRad="38100" dist="38100" dir="2700000" algn="tl">
                    <a:srgbClr val="000000">
                      <a:alpha val="43137"/>
                    </a:srgbClr>
                  </a:outerShdw>
                </a:effectLst>
              </a:rPr>
              <a:t>analyser…</a:t>
            </a:r>
            <a:endParaRPr lang="fr-FR" sz="2800" dirty="0">
              <a:solidFill>
                <a:srgbClr val="336699"/>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570478"/>
            <a:ext cx="6116275" cy="4700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Ellipse 16"/>
          <p:cNvSpPr/>
          <p:nvPr/>
        </p:nvSpPr>
        <p:spPr>
          <a:xfrm>
            <a:off x="2115402" y="3486098"/>
            <a:ext cx="1978926" cy="352538"/>
          </a:xfrm>
          <a:prstGeom prst="ellipse">
            <a:avLst/>
          </a:prstGeom>
          <a:no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llipse 17"/>
          <p:cNvSpPr/>
          <p:nvPr/>
        </p:nvSpPr>
        <p:spPr>
          <a:xfrm>
            <a:off x="2470244" y="3811340"/>
            <a:ext cx="1419368" cy="352538"/>
          </a:xfrm>
          <a:prstGeom prst="ellipse">
            <a:avLst/>
          </a:prstGeom>
          <a:no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llipse 18"/>
          <p:cNvSpPr/>
          <p:nvPr/>
        </p:nvSpPr>
        <p:spPr>
          <a:xfrm>
            <a:off x="2470243" y="4135584"/>
            <a:ext cx="1419368" cy="352538"/>
          </a:xfrm>
          <a:prstGeom prst="ellipse">
            <a:avLst/>
          </a:prstGeom>
          <a:no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Ellipse 22"/>
          <p:cNvSpPr/>
          <p:nvPr/>
        </p:nvSpPr>
        <p:spPr>
          <a:xfrm>
            <a:off x="2470243" y="4459989"/>
            <a:ext cx="1419368" cy="352538"/>
          </a:xfrm>
          <a:prstGeom prst="ellipse">
            <a:avLst/>
          </a:prstGeom>
          <a:no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Ellipse 23"/>
          <p:cNvSpPr/>
          <p:nvPr/>
        </p:nvSpPr>
        <p:spPr>
          <a:xfrm>
            <a:off x="2470243" y="4812527"/>
            <a:ext cx="1419368" cy="352538"/>
          </a:xfrm>
          <a:prstGeom prst="ellipse">
            <a:avLst/>
          </a:prstGeom>
          <a:no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Ellipse 24"/>
          <p:cNvSpPr/>
          <p:nvPr/>
        </p:nvSpPr>
        <p:spPr>
          <a:xfrm>
            <a:off x="2115402" y="2571698"/>
            <a:ext cx="1978926" cy="352538"/>
          </a:xfrm>
          <a:prstGeom prst="ellipse">
            <a:avLst/>
          </a:prstGeom>
          <a:noFill/>
          <a:ln w="38100">
            <a:solidFill>
              <a:srgbClr val="3366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Ellipse 25"/>
          <p:cNvSpPr/>
          <p:nvPr/>
        </p:nvSpPr>
        <p:spPr>
          <a:xfrm>
            <a:off x="2115402" y="2902859"/>
            <a:ext cx="1978926" cy="352538"/>
          </a:xfrm>
          <a:prstGeom prst="ellipse">
            <a:avLst/>
          </a:prstGeom>
          <a:noFill/>
          <a:ln w="38100">
            <a:solidFill>
              <a:srgbClr val="3366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Ellipse 27"/>
          <p:cNvSpPr/>
          <p:nvPr/>
        </p:nvSpPr>
        <p:spPr>
          <a:xfrm>
            <a:off x="2135873" y="5114381"/>
            <a:ext cx="1978926" cy="352538"/>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ZoneTexte 1"/>
          <p:cNvSpPr txBox="1"/>
          <p:nvPr/>
        </p:nvSpPr>
        <p:spPr>
          <a:xfrm>
            <a:off x="6236756" y="2205939"/>
            <a:ext cx="2900855" cy="1754326"/>
          </a:xfrm>
          <a:prstGeom prst="rect">
            <a:avLst/>
          </a:prstGeom>
          <a:noFill/>
        </p:spPr>
        <p:txBody>
          <a:bodyPr wrap="square" rtlCol="0">
            <a:spAutoFit/>
          </a:bodyPr>
          <a:lstStyle/>
          <a:p>
            <a:r>
              <a:rPr lang="fr-FR" dirty="0" smtClean="0"/>
              <a:t>Comment coupler les disciplines de l’enseignement général avec l’enseignement professionnel, quelle complémentarité?</a:t>
            </a:r>
            <a:endParaRPr lang="fr-FR" dirty="0"/>
          </a:p>
        </p:txBody>
      </p:sp>
      <p:sp>
        <p:nvSpPr>
          <p:cNvPr id="14" name="ZoneTexte 13"/>
          <p:cNvSpPr txBox="1"/>
          <p:nvPr/>
        </p:nvSpPr>
        <p:spPr>
          <a:xfrm>
            <a:off x="6236755" y="4173145"/>
            <a:ext cx="2900855" cy="646331"/>
          </a:xfrm>
          <a:prstGeom prst="rect">
            <a:avLst/>
          </a:prstGeom>
          <a:noFill/>
        </p:spPr>
        <p:txBody>
          <a:bodyPr wrap="square" rtlCol="0">
            <a:spAutoFit/>
          </a:bodyPr>
          <a:lstStyle/>
          <a:p>
            <a:r>
              <a:rPr lang="fr-FR" dirty="0" smtClean="0"/>
              <a:t>Comment répartir ces heures sur la semaine?</a:t>
            </a:r>
            <a:endParaRPr lang="fr-FR" dirty="0"/>
          </a:p>
        </p:txBody>
      </p:sp>
      <p:sp>
        <p:nvSpPr>
          <p:cNvPr id="15" name="ZoneTexte 14"/>
          <p:cNvSpPr txBox="1"/>
          <p:nvPr/>
        </p:nvSpPr>
        <p:spPr>
          <a:xfrm>
            <a:off x="6236755" y="5114381"/>
            <a:ext cx="2900855" cy="646331"/>
          </a:xfrm>
          <a:prstGeom prst="rect">
            <a:avLst/>
          </a:prstGeom>
          <a:noFill/>
        </p:spPr>
        <p:txBody>
          <a:bodyPr wrap="square" rtlCol="0">
            <a:spAutoFit/>
          </a:bodyPr>
          <a:lstStyle/>
          <a:p>
            <a:r>
              <a:rPr lang="fr-FR" dirty="0" smtClean="0"/>
              <a:t>Quel projet d’AP pour la section?</a:t>
            </a:r>
            <a:endParaRPr lang="fr-FR" dirty="0"/>
          </a:p>
        </p:txBody>
      </p:sp>
    </p:spTree>
    <p:extLst>
      <p:ext uri="{BB962C8B-B14F-4D97-AF65-F5344CB8AC3E}">
        <p14:creationId xmlns:p14="http://schemas.microsoft.com/office/powerpoint/2010/main" val="121562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3" grpId="0" animBg="1"/>
      <p:bldP spid="24" grpId="0" animBg="1"/>
      <p:bldP spid="25" grpId="0" animBg="1"/>
      <p:bldP spid="26" grpId="0" animBg="1"/>
      <p:bldP spid="28" grpId="0" animBg="1"/>
      <p:bldP spid="2"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Tâches et compétences ciblées</a:t>
            </a:r>
            <a:endParaRPr lang="fr-F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 name="Objet 4"/>
          <p:cNvGraphicFramePr>
            <a:graphicFrameLocks noChangeAspect="1"/>
          </p:cNvGraphicFramePr>
          <p:nvPr>
            <p:extLst/>
          </p:nvPr>
        </p:nvGraphicFramePr>
        <p:xfrm>
          <a:off x="0" y="1125538"/>
          <a:ext cx="9867900" cy="4875212"/>
        </p:xfrm>
        <a:graphic>
          <a:graphicData uri="http://schemas.openxmlformats.org/presentationml/2006/ole">
            <mc:AlternateContent xmlns:mc="http://schemas.openxmlformats.org/markup-compatibility/2006">
              <mc:Choice xmlns:v="urn:schemas-microsoft-com:vml" Requires="v">
                <p:oleObj spid="_x0000_s4104" name="Feuille de calcul" r:id="rId4" imgW="11439554" imgH="4705482" progId="Excel.Sheet.12">
                  <p:embed/>
                </p:oleObj>
              </mc:Choice>
              <mc:Fallback>
                <p:oleObj name="Feuille de calcul" r:id="rId4" imgW="11439554" imgH="4705482" progId="Excel.Sheet.12">
                  <p:embed/>
                  <p:pic>
                    <p:nvPicPr>
                      <p:cNvPr id="0" name=""/>
                      <p:cNvPicPr>
                        <a:picLocks noChangeAspect="1" noChangeArrowheads="1"/>
                      </p:cNvPicPr>
                      <p:nvPr/>
                    </p:nvPicPr>
                    <p:blipFill>
                      <a:blip r:embed="rId5"/>
                      <a:srcRect/>
                      <a:stretch>
                        <a:fillRect/>
                      </a:stretch>
                    </p:blipFill>
                    <p:spPr bwMode="auto">
                      <a:xfrm>
                        <a:off x="0" y="1125538"/>
                        <a:ext cx="9867900" cy="4875212"/>
                      </a:xfrm>
                      <a:prstGeom prst="rect">
                        <a:avLst/>
                      </a:prstGeom>
                      <a:noFill/>
                    </p:spPr>
                  </p:pic>
                </p:oleObj>
              </mc:Fallback>
            </mc:AlternateContent>
          </a:graphicData>
        </a:graphic>
      </p:graphicFrame>
      <p:sp>
        <p:nvSpPr>
          <p:cNvPr id="7" name="Rectangle 6"/>
          <p:cNvSpPr/>
          <p:nvPr/>
        </p:nvSpPr>
        <p:spPr>
          <a:xfrm>
            <a:off x="1981200" y="3771900"/>
            <a:ext cx="7162800" cy="7620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892555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Compétences travaillées</a:t>
            </a:r>
            <a:br>
              <a:rPr lang="fr-FR" dirty="0"/>
            </a:br>
            <a:endParaRPr lang="fr-FR" dirty="0"/>
          </a:p>
        </p:txBody>
      </p:sp>
      <p:sp>
        <p:nvSpPr>
          <p:cNvPr id="3" name="Espace réservé du contenu 2"/>
          <p:cNvSpPr>
            <a:spLocks noGrp="1"/>
          </p:cNvSpPr>
          <p:nvPr>
            <p:ph idx="1"/>
          </p:nvPr>
        </p:nvSpPr>
        <p:spPr>
          <a:xfrm>
            <a:off x="275192" y="924294"/>
            <a:ext cx="7982983" cy="4694547"/>
          </a:xfrm>
        </p:spPr>
        <p:txBody>
          <a:bodyPr/>
          <a:lstStyle/>
          <a:p>
            <a:pPr lvl="1"/>
            <a:r>
              <a:rPr lang="fr-FR" sz="2400" dirty="0" smtClean="0"/>
              <a:t>C1.1 S’informer</a:t>
            </a:r>
          </a:p>
          <a:p>
            <a:pPr lvl="1"/>
            <a:r>
              <a:rPr lang="fr-FR" sz="2400" dirty="0" smtClean="0"/>
              <a:t>C2.1 Décrire un système technique</a:t>
            </a:r>
          </a:p>
          <a:p>
            <a:pPr lvl="1"/>
            <a:r>
              <a:rPr lang="fr-FR" sz="2400" dirty="0" smtClean="0"/>
              <a:t>C2.2 Caractériser les grandeurs physiques</a:t>
            </a:r>
          </a:p>
          <a:p>
            <a:pPr lvl="1"/>
            <a:r>
              <a:rPr lang="fr-FR" sz="2400" dirty="0" smtClean="0"/>
              <a:t>C2.3 Caractériser les performances</a:t>
            </a:r>
          </a:p>
          <a:p>
            <a:pPr lvl="1"/>
            <a:r>
              <a:rPr lang="fr-FR" sz="2400" dirty="0" smtClean="0"/>
              <a:t>C2.4 Identifier la défaillance</a:t>
            </a:r>
          </a:p>
          <a:p>
            <a:pPr lvl="1"/>
            <a:r>
              <a:rPr lang="fr-FR" sz="2400" dirty="0" smtClean="0"/>
              <a:t>C3.1 Définir une solution</a:t>
            </a:r>
          </a:p>
          <a:p>
            <a:pPr lvl="1"/>
            <a:r>
              <a:rPr lang="fr-FR" sz="2400" dirty="0" smtClean="0"/>
              <a:t>C5.1 Mettre en œuvre un matériel, des outils de mesure ou de diagnostic, une procédure</a:t>
            </a:r>
          </a:p>
          <a:p>
            <a:pPr marL="0" lvl="0" indent="0">
              <a:buNone/>
            </a:pPr>
            <a:endParaRPr lang="fr-FR" dirty="0" smtClean="0">
              <a:solidFill>
                <a:prstClr val="black">
                  <a:lumMod val="65000"/>
                  <a:lumOff val="35000"/>
                </a:prstClr>
              </a:solidFill>
            </a:endParaRPr>
          </a:p>
          <a:p>
            <a:pPr marL="228600" lvl="1" indent="0">
              <a:buNone/>
            </a:pPr>
            <a:endParaRPr lang="fr-FR" dirty="0" smtClean="0">
              <a:solidFill>
                <a:prstClr val="black">
                  <a:lumMod val="65000"/>
                  <a:lumOff val="35000"/>
                </a:prstClr>
              </a:solidFill>
            </a:endParaRPr>
          </a:p>
          <a:p>
            <a:pPr lvl="1"/>
            <a:endParaRPr lang="fr-FR" dirty="0">
              <a:solidFill>
                <a:prstClr val="black">
                  <a:lumMod val="65000"/>
                  <a:lumOff val="35000"/>
                </a:prstClr>
              </a:solidFill>
            </a:endParaRPr>
          </a:p>
          <a:p>
            <a:pPr lvl="1"/>
            <a:endParaRPr lang="fr-FR" dirty="0" smtClean="0">
              <a:solidFill>
                <a:prstClr val="black">
                  <a:lumMod val="65000"/>
                  <a:lumOff val="35000"/>
                </a:prstClr>
              </a:solidFill>
            </a:endParaRPr>
          </a:p>
          <a:p>
            <a:pPr lvl="1"/>
            <a:endParaRPr lang="fr-FR" dirty="0" smtClean="0">
              <a:solidFill>
                <a:prstClr val="black">
                  <a:lumMod val="65000"/>
                  <a:lumOff val="35000"/>
                </a:prstClr>
              </a:solidFill>
            </a:endParaRPr>
          </a:p>
          <a:p>
            <a:pPr lvl="0"/>
            <a:endParaRPr lang="fr-FR" dirty="0">
              <a:solidFill>
                <a:prstClr val="black">
                  <a:lumMod val="65000"/>
                  <a:lumOff val="35000"/>
                </a:prstClr>
              </a:solidFill>
            </a:endParaRPr>
          </a:p>
          <a:p>
            <a:pPr lvl="1"/>
            <a:endParaRPr lang="fr-FR" dirty="0"/>
          </a:p>
        </p:txBody>
      </p:sp>
    </p:spTree>
    <p:extLst>
      <p:ext uri="{BB962C8B-B14F-4D97-AF65-F5344CB8AC3E}">
        <p14:creationId xmlns:p14="http://schemas.microsoft.com/office/powerpoint/2010/main" val="583796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dirty="0">
                <a:solidFill>
                  <a:prstClr val="black">
                    <a:lumMod val="65000"/>
                    <a:lumOff val="35000"/>
                  </a:prstClr>
                </a:solidFill>
              </a:rPr>
              <a:t>Centres d’intérêts</a:t>
            </a:r>
          </a:p>
        </p:txBody>
      </p:sp>
      <p:pic>
        <p:nvPicPr>
          <p:cNvPr id="6" name="Image 5"/>
          <p:cNvPicPr>
            <a:picLocks noChangeAspect="1"/>
          </p:cNvPicPr>
          <p:nvPr/>
        </p:nvPicPr>
        <p:blipFill>
          <a:blip r:embed="rId2"/>
          <a:stretch>
            <a:fillRect/>
          </a:stretch>
        </p:blipFill>
        <p:spPr>
          <a:xfrm>
            <a:off x="701863" y="741062"/>
            <a:ext cx="6954532" cy="2111380"/>
          </a:xfrm>
          <a:prstGeom prst="rect">
            <a:avLst/>
          </a:prstGeom>
        </p:spPr>
      </p:pic>
      <p:pic>
        <p:nvPicPr>
          <p:cNvPr id="11" name="Espace réservé du contenu 10"/>
          <p:cNvPicPr>
            <a:picLocks noGrp="1" noChangeAspect="1"/>
          </p:cNvPicPr>
          <p:nvPr>
            <p:ph idx="1"/>
          </p:nvPr>
        </p:nvPicPr>
        <p:blipFill>
          <a:blip r:embed="rId3"/>
          <a:stretch>
            <a:fillRect/>
          </a:stretch>
        </p:blipFill>
        <p:spPr>
          <a:xfrm>
            <a:off x="2399589" y="2707021"/>
            <a:ext cx="6089318" cy="3331306"/>
          </a:xfrm>
          <a:prstGeom prst="rect">
            <a:avLst/>
          </a:prstGeom>
        </p:spPr>
      </p:pic>
    </p:spTree>
    <p:extLst>
      <p:ext uri="{BB962C8B-B14F-4D97-AF65-F5344CB8AC3E}">
        <p14:creationId xmlns:p14="http://schemas.microsoft.com/office/powerpoint/2010/main" val="21064801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 contexte</a:t>
            </a:r>
            <a:br>
              <a:rPr lang="fr-FR" dirty="0"/>
            </a:br>
            <a:r>
              <a:rPr lang="fr-FR" dirty="0">
                <a:solidFill>
                  <a:prstClr val="black">
                    <a:lumMod val="65000"/>
                    <a:lumOff val="35000"/>
                  </a:prstClr>
                </a:solidFill>
              </a:rPr>
              <a:t/>
            </a:r>
            <a:br>
              <a:rPr lang="fr-FR" dirty="0">
                <a:solidFill>
                  <a:prstClr val="black">
                    <a:lumMod val="65000"/>
                    <a:lumOff val="35000"/>
                  </a:prstClr>
                </a:solidFill>
              </a:rPr>
            </a:br>
            <a:endParaRPr lang="fr-FR" dirty="0"/>
          </a:p>
        </p:txBody>
      </p:sp>
      <p:sp>
        <p:nvSpPr>
          <p:cNvPr id="8" name="Espace réservé du contenu 7"/>
          <p:cNvSpPr>
            <a:spLocks noGrp="1"/>
          </p:cNvSpPr>
          <p:nvPr>
            <p:ph sz="half" idx="1"/>
          </p:nvPr>
        </p:nvSpPr>
        <p:spPr>
          <a:xfrm>
            <a:off x="370008" y="1273581"/>
            <a:ext cx="4292143" cy="3889904"/>
          </a:xfrm>
        </p:spPr>
        <p:txBody>
          <a:bodyPr/>
          <a:lstStyle/>
          <a:p>
            <a:pPr lvl="1"/>
            <a:r>
              <a:rPr lang="fr-FR" dirty="0" smtClean="0"/>
              <a:t>Un </a:t>
            </a:r>
            <a:r>
              <a:rPr lang="fr-FR" dirty="0"/>
              <a:t>client téléphone au chef d’atelier de la concession pour faire part d’un défaut de fonctionnement de sa machine</a:t>
            </a:r>
            <a:r>
              <a:rPr lang="fr-FR" dirty="0" smtClean="0"/>
              <a:t>:</a:t>
            </a:r>
          </a:p>
          <a:p>
            <a:pPr lvl="1"/>
            <a:endParaRPr lang="fr-FR" dirty="0"/>
          </a:p>
          <a:p>
            <a:pPr marL="228600" lvl="1" indent="0">
              <a:buNone/>
            </a:pPr>
            <a:endParaRPr lang="fr-FR" dirty="0" smtClean="0"/>
          </a:p>
          <a:p>
            <a:pPr marL="228600" lvl="1" indent="0">
              <a:buNone/>
            </a:pPr>
            <a:r>
              <a:rPr lang="fr-FR" dirty="0" smtClean="0">
                <a:solidFill>
                  <a:srgbClr val="FF0000"/>
                </a:solidFill>
              </a:rPr>
              <a:t>«</a:t>
            </a:r>
            <a:r>
              <a:rPr lang="fr-FR" dirty="0">
                <a:solidFill>
                  <a:srgbClr val="FF0000"/>
                </a:solidFill>
              </a:rPr>
              <a:t> Mon chargeur ne se déplace plus </a:t>
            </a:r>
            <a:r>
              <a:rPr lang="fr-FR" dirty="0" smtClean="0">
                <a:solidFill>
                  <a:srgbClr val="FF0000"/>
                </a:solidFill>
              </a:rPr>
              <a:t>»</a:t>
            </a:r>
          </a:p>
          <a:p>
            <a:pPr marL="228600" lvl="1" indent="0">
              <a:buNone/>
            </a:pPr>
            <a:endParaRPr lang="fr-FR" dirty="0" smtClean="0">
              <a:solidFill>
                <a:srgbClr val="FF0000"/>
              </a:solidFill>
            </a:endParaRPr>
          </a:p>
          <a:p>
            <a:pPr marL="228600" lvl="1" indent="0">
              <a:buNone/>
            </a:pPr>
            <a:r>
              <a:rPr lang="fr-FR" dirty="0" smtClean="0">
                <a:solidFill>
                  <a:schemeClr val="tx1"/>
                </a:solidFill>
              </a:rPr>
              <a:t>Objectif : initier les étudiants à la démarche de diagnostic</a:t>
            </a:r>
            <a:endParaRPr lang="fr-FR" dirty="0">
              <a:solidFill>
                <a:schemeClr val="tx1"/>
              </a:solidFill>
            </a:endParaRPr>
          </a:p>
          <a:p>
            <a:endParaRPr lang="fr-FR" dirty="0"/>
          </a:p>
        </p:txBody>
      </p:sp>
      <p:pic>
        <p:nvPicPr>
          <p:cNvPr id="9" name="Picture 2" descr="G:\VERKOOP\PROMOTIEMATERIAAL\FOTOS\verreiker\TENDO\DONE\16.png"/>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3287956" y="23680"/>
            <a:ext cx="7759304" cy="5139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6860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rot="351822">
            <a:off x="5480716" y="611829"/>
            <a:ext cx="3153409" cy="20672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4" name="Titre 3"/>
          <p:cNvSpPr>
            <a:spLocks noGrp="1"/>
          </p:cNvSpPr>
          <p:nvPr>
            <p:ph type="title"/>
          </p:nvPr>
        </p:nvSpPr>
        <p:spPr/>
        <p:txBody>
          <a:bodyPr/>
          <a:lstStyle/>
          <a:p>
            <a:r>
              <a:rPr lang="fr-FR" dirty="0"/>
              <a:t>Organisation pédagogique</a:t>
            </a:r>
          </a:p>
        </p:txBody>
      </p:sp>
      <p:sp>
        <p:nvSpPr>
          <p:cNvPr id="8" name="Espace réservé du contenu 7"/>
          <p:cNvSpPr>
            <a:spLocks noGrp="1"/>
          </p:cNvSpPr>
          <p:nvPr>
            <p:ph sz="half" idx="1"/>
          </p:nvPr>
        </p:nvSpPr>
        <p:spPr>
          <a:xfrm>
            <a:off x="370007" y="850006"/>
            <a:ext cx="5013361" cy="4842456"/>
          </a:xfrm>
        </p:spPr>
        <p:txBody>
          <a:bodyPr>
            <a:normAutofit/>
          </a:bodyPr>
          <a:lstStyle/>
          <a:p>
            <a:pPr lvl="2"/>
            <a:r>
              <a:rPr lang="fr-FR" dirty="0" smtClean="0"/>
              <a:t>Le </a:t>
            </a:r>
            <a:r>
              <a:rPr lang="fr-FR" dirty="0"/>
              <a:t>contexte</a:t>
            </a:r>
          </a:p>
          <a:p>
            <a:pPr marL="457200" lvl="2" indent="0">
              <a:buNone/>
            </a:pPr>
            <a:r>
              <a:rPr lang="fr-FR" dirty="0"/>
              <a:t>On dispose de </a:t>
            </a:r>
            <a:r>
              <a:rPr lang="fr-FR" dirty="0" smtClean="0"/>
              <a:t>5 machines </a:t>
            </a:r>
            <a:r>
              <a:rPr lang="fr-FR" dirty="0"/>
              <a:t>automotrices comportant un défaut de fonctionnement sur la transmission (avancement de la machine). Pour chacune la chaine cinématique est pluri technologique (mécanique, électrique, hydraulique, pneumatique</a:t>
            </a:r>
            <a:r>
              <a:rPr lang="fr-FR" dirty="0" smtClean="0"/>
              <a:t>)</a:t>
            </a:r>
          </a:p>
          <a:p>
            <a:pPr marL="457200" lvl="2" indent="0">
              <a:buNone/>
            </a:pPr>
            <a:endParaRPr lang="fr-FR" dirty="0"/>
          </a:p>
          <a:p>
            <a:pPr marL="0" indent="0">
              <a:buNone/>
            </a:pPr>
            <a:r>
              <a:rPr lang="fr-FR" dirty="0"/>
              <a:t>Les étudiants sont initiés au diagnostic sur des </a:t>
            </a:r>
            <a:r>
              <a:rPr lang="fr-FR" dirty="0" smtClean="0"/>
              <a:t>systèmes en dysfonctionnement </a:t>
            </a:r>
            <a:r>
              <a:rPr lang="fr-FR" dirty="0"/>
              <a:t>faisant appel à une seule </a:t>
            </a:r>
            <a:r>
              <a:rPr lang="fr-FR" dirty="0" smtClean="0"/>
              <a:t>technologie : </a:t>
            </a:r>
            <a:r>
              <a:rPr lang="fr-FR" dirty="0"/>
              <a:t>soit électrique, mécanique, hydraulique ou pneumatique.</a:t>
            </a:r>
          </a:p>
          <a:p>
            <a:pPr marL="0" indent="0">
              <a:buNone/>
            </a:pPr>
            <a:endParaRPr lang="fr-FR" dirty="0"/>
          </a:p>
        </p:txBody>
      </p:sp>
      <p:pic>
        <p:nvPicPr>
          <p:cNvPr id="45" name="Image 44"/>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09626" y="2616591"/>
            <a:ext cx="4042370" cy="2816183"/>
          </a:xfrm>
          <a:prstGeom prst="rect">
            <a:avLst/>
          </a:prstGeom>
          <a:noFill/>
        </p:spPr>
      </p:pic>
    </p:spTree>
    <p:extLst>
      <p:ext uri="{BB962C8B-B14F-4D97-AF65-F5344CB8AC3E}">
        <p14:creationId xmlns:p14="http://schemas.microsoft.com/office/powerpoint/2010/main" val="38062503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03242" y="1116437"/>
            <a:ext cx="3300099" cy="1162050"/>
          </a:xfrm>
        </p:spPr>
        <p:txBody>
          <a:bodyPr>
            <a:normAutofit fontScale="90000"/>
          </a:bodyPr>
          <a:lstStyle/>
          <a:p>
            <a:r>
              <a:rPr lang="fr-FR" dirty="0"/>
              <a:t>Organisation pédagogique</a:t>
            </a:r>
            <a:br>
              <a:rPr lang="fr-FR" dirty="0"/>
            </a:br>
            <a:r>
              <a:rPr lang="fr-FR" dirty="0"/>
              <a:t/>
            </a:r>
            <a:br>
              <a:rPr lang="fr-FR" dirty="0"/>
            </a:br>
            <a:endParaRPr lang="fr-FR" dirty="0"/>
          </a:p>
        </p:txBody>
      </p:sp>
      <p:sp>
        <p:nvSpPr>
          <p:cNvPr id="6" name="Espace réservé du contenu 5"/>
          <p:cNvSpPr>
            <a:spLocks noGrp="1"/>
          </p:cNvSpPr>
          <p:nvPr>
            <p:ph idx="1"/>
          </p:nvPr>
        </p:nvSpPr>
        <p:spPr>
          <a:xfrm>
            <a:off x="3703341" y="273052"/>
            <a:ext cx="5299982" cy="5501217"/>
          </a:xfrm>
        </p:spPr>
        <p:txBody>
          <a:bodyPr/>
          <a:lstStyle/>
          <a:p>
            <a:pPr marL="228600" lvl="1"/>
            <a:r>
              <a:rPr lang="fr-FR" dirty="0">
                <a:solidFill>
                  <a:schemeClr val="tx1"/>
                </a:solidFill>
              </a:rPr>
              <a:t>Les horaires </a:t>
            </a:r>
            <a:r>
              <a:rPr lang="fr-FR" dirty="0" smtClean="0">
                <a:solidFill>
                  <a:schemeClr val="tx1"/>
                </a:solidFill>
              </a:rPr>
              <a:t>des </a:t>
            </a:r>
            <a:r>
              <a:rPr lang="fr-FR" dirty="0">
                <a:solidFill>
                  <a:schemeClr val="tx1"/>
                </a:solidFill>
              </a:rPr>
              <a:t>enseignements professionnels et généraux sont les suivants:</a:t>
            </a:r>
          </a:p>
          <a:p>
            <a:pPr marL="228600" lvl="1" indent="0">
              <a:buNone/>
            </a:pPr>
            <a:endParaRPr lang="fr-FR" dirty="0" smtClean="0">
              <a:solidFill>
                <a:schemeClr val="tx1"/>
              </a:solidFill>
            </a:endParaRPr>
          </a:p>
          <a:p>
            <a:pPr marL="228600" lvl="1" indent="0">
              <a:buNone/>
            </a:pPr>
            <a:r>
              <a:rPr lang="fr-FR" dirty="0" smtClean="0"/>
              <a:t>-EP </a:t>
            </a:r>
            <a:r>
              <a:rPr lang="fr-FR" dirty="0"/>
              <a:t>STI = </a:t>
            </a:r>
            <a:r>
              <a:rPr lang="fr-FR" dirty="0" smtClean="0"/>
              <a:t>(3,5h CE + </a:t>
            </a:r>
            <a:r>
              <a:rPr lang="fr-FR" dirty="0"/>
              <a:t>2h TD + 11h </a:t>
            </a:r>
            <a:r>
              <a:rPr lang="fr-FR" dirty="0" smtClean="0"/>
              <a:t>TP) x 4 </a:t>
            </a:r>
            <a:r>
              <a:rPr lang="fr-FR" b="1" dirty="0" smtClean="0"/>
              <a:t>= 66h</a:t>
            </a:r>
            <a:endParaRPr lang="fr-FR" b="1" dirty="0"/>
          </a:p>
          <a:p>
            <a:pPr marL="228600" lvl="1" indent="0">
              <a:buNone/>
            </a:pPr>
            <a:r>
              <a:rPr lang="fr-FR" dirty="0" smtClean="0"/>
              <a:t>-EP </a:t>
            </a:r>
            <a:r>
              <a:rPr lang="fr-FR" dirty="0"/>
              <a:t>langue vivante étrangère en </a:t>
            </a:r>
            <a:r>
              <a:rPr lang="fr-FR" dirty="0" smtClean="0"/>
              <a:t>                           </a:t>
            </a:r>
            <a:r>
              <a:rPr lang="fr-FR" dirty="0" err="1" smtClean="0"/>
              <a:t>co</a:t>
            </a:r>
            <a:r>
              <a:rPr lang="fr-FR" dirty="0" smtClean="0"/>
              <a:t>-intervention = 1h x 4 = </a:t>
            </a:r>
            <a:r>
              <a:rPr lang="fr-FR" b="1" dirty="0" smtClean="0"/>
              <a:t>4h</a:t>
            </a:r>
            <a:r>
              <a:rPr lang="fr-FR" dirty="0" smtClean="0"/>
              <a:t> </a:t>
            </a:r>
          </a:p>
          <a:p>
            <a:pPr marL="228600" lvl="1" indent="0">
              <a:buNone/>
            </a:pPr>
            <a:r>
              <a:rPr lang="fr-FR" dirty="0" smtClean="0"/>
              <a:t>- EP et mathématiques en </a:t>
            </a:r>
            <a:r>
              <a:rPr lang="fr-FR" dirty="0" err="1" smtClean="0"/>
              <a:t>co</a:t>
            </a:r>
            <a:r>
              <a:rPr lang="fr-FR" dirty="0"/>
              <a:t>-</a:t>
            </a:r>
            <a:r>
              <a:rPr lang="fr-FR" dirty="0" smtClean="0"/>
              <a:t>intervention = 0,5h x 4 = </a:t>
            </a:r>
            <a:r>
              <a:rPr lang="fr-FR" b="1" dirty="0" smtClean="0"/>
              <a:t>2h</a:t>
            </a:r>
            <a:r>
              <a:rPr lang="fr-FR" dirty="0" smtClean="0"/>
              <a:t> (en 2 fois 1h).</a:t>
            </a:r>
          </a:p>
          <a:p>
            <a:endParaRPr lang="fr-FR" dirty="0"/>
          </a:p>
        </p:txBody>
      </p:sp>
      <p:sp>
        <p:nvSpPr>
          <p:cNvPr id="7" name="Espace réservé du texte 6"/>
          <p:cNvSpPr>
            <a:spLocks noGrp="1"/>
          </p:cNvSpPr>
          <p:nvPr>
            <p:ph type="body" sz="half" idx="2"/>
          </p:nvPr>
        </p:nvSpPr>
        <p:spPr>
          <a:xfrm>
            <a:off x="425391" y="2548944"/>
            <a:ext cx="3277950" cy="2040466"/>
          </a:xfrm>
        </p:spPr>
        <p:txBody>
          <a:bodyPr>
            <a:noAutofit/>
          </a:bodyPr>
          <a:lstStyle/>
          <a:p>
            <a:pPr lvl="1"/>
            <a:r>
              <a:rPr lang="fr-FR" sz="2000" dirty="0" smtClean="0">
                <a:solidFill>
                  <a:schemeClr val="bg1"/>
                </a:solidFill>
              </a:rPr>
              <a:t>La séquence se déroule sur 4 semaines</a:t>
            </a:r>
          </a:p>
          <a:p>
            <a:pPr lvl="1"/>
            <a:endParaRPr lang="fr-FR" sz="2000" dirty="0">
              <a:solidFill>
                <a:schemeClr val="bg1"/>
              </a:solidFill>
            </a:endParaRPr>
          </a:p>
          <a:p>
            <a:pPr lvl="1"/>
            <a:endParaRPr lang="fr-FR" sz="2000" dirty="0" smtClean="0">
              <a:solidFill>
                <a:schemeClr val="bg1"/>
              </a:solidFill>
            </a:endParaRPr>
          </a:p>
          <a:p>
            <a:pPr lvl="1"/>
            <a:r>
              <a:rPr lang="fr-FR" sz="2000" dirty="0" smtClean="0">
                <a:solidFill>
                  <a:schemeClr val="bg1"/>
                </a:solidFill>
              </a:rPr>
              <a:t>1</a:t>
            </a:r>
            <a:r>
              <a:rPr lang="fr-FR" sz="2000" baseline="30000" dirty="0" smtClean="0">
                <a:solidFill>
                  <a:schemeClr val="bg1"/>
                </a:solidFill>
              </a:rPr>
              <a:t>er</a:t>
            </a:r>
            <a:r>
              <a:rPr lang="fr-FR" sz="2000" dirty="0" smtClean="0">
                <a:solidFill>
                  <a:schemeClr val="bg1"/>
                </a:solidFill>
              </a:rPr>
              <a:t> trimestre 2</a:t>
            </a:r>
            <a:r>
              <a:rPr lang="fr-FR" sz="2000" baseline="30000" dirty="0" smtClean="0">
                <a:solidFill>
                  <a:schemeClr val="bg1"/>
                </a:solidFill>
              </a:rPr>
              <a:t>nd</a:t>
            </a:r>
            <a:r>
              <a:rPr lang="fr-FR" sz="2000" dirty="0" smtClean="0">
                <a:solidFill>
                  <a:schemeClr val="bg1"/>
                </a:solidFill>
              </a:rPr>
              <a:t> année</a:t>
            </a:r>
            <a:endParaRPr lang="fr-FR" sz="2000" dirty="0">
              <a:solidFill>
                <a:schemeClr val="bg1"/>
              </a:solidFill>
            </a:endParaRPr>
          </a:p>
        </p:txBody>
      </p:sp>
      <p:pic>
        <p:nvPicPr>
          <p:cNvPr id="8" name="Espace réservé du contenu 3"/>
          <p:cNvPicPr>
            <a:picLocks noChangeAspect="1"/>
          </p:cNvPicPr>
          <p:nvPr/>
        </p:nvPicPr>
        <p:blipFill>
          <a:blip r:embed="rId3"/>
          <a:stretch>
            <a:fillRect/>
          </a:stretch>
        </p:blipFill>
        <p:spPr>
          <a:xfrm rot="904051">
            <a:off x="4987551" y="3285009"/>
            <a:ext cx="3448111" cy="2608799"/>
          </a:xfrm>
          <a:prstGeom prst="rect">
            <a:avLst/>
          </a:prstGeom>
        </p:spPr>
      </p:pic>
    </p:spTree>
    <p:extLst>
      <p:ext uri="{BB962C8B-B14F-4D97-AF65-F5344CB8AC3E}">
        <p14:creationId xmlns:p14="http://schemas.microsoft.com/office/powerpoint/2010/main" val="11192947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75192" y="1088067"/>
            <a:ext cx="7556313" cy="5055156"/>
          </a:xfrm>
        </p:spPr>
        <p:txBody>
          <a:bodyPr/>
          <a:lstStyle/>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a:p>
          <a:p>
            <a:endParaRPr lang="fr-FR" dirty="0"/>
          </a:p>
          <a:p>
            <a:endParaRPr lang="fr-FR" dirty="0"/>
          </a:p>
        </p:txBody>
      </p:sp>
      <p:sp>
        <p:nvSpPr>
          <p:cNvPr id="4" name="Titre 3"/>
          <p:cNvSpPr>
            <a:spLocks noGrp="1"/>
          </p:cNvSpPr>
          <p:nvPr>
            <p:ph type="title"/>
          </p:nvPr>
        </p:nvSpPr>
        <p:spPr>
          <a:xfrm>
            <a:off x="701862" y="140533"/>
            <a:ext cx="7556313" cy="568529"/>
          </a:xfrm>
        </p:spPr>
        <p:txBody>
          <a:bodyPr/>
          <a:lstStyle/>
          <a:p>
            <a:r>
              <a:rPr lang="fr-FR" dirty="0" smtClean="0"/>
              <a:t>Déroulement hebdomadaire</a:t>
            </a:r>
            <a:endParaRPr lang="fr-FR"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49" y="1018922"/>
            <a:ext cx="5896303" cy="5124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44175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1862" y="140533"/>
            <a:ext cx="7705159" cy="568529"/>
          </a:xfrm>
        </p:spPr>
        <p:txBody>
          <a:bodyPr/>
          <a:lstStyle/>
          <a:p>
            <a:r>
              <a:rPr lang="fr-FR" dirty="0"/>
              <a:t>Déroulement </a:t>
            </a:r>
            <a:r>
              <a:rPr lang="fr-FR" dirty="0" smtClean="0"/>
              <a:t>hebdomadaire des </a:t>
            </a:r>
            <a:r>
              <a:rPr lang="fr-FR" dirty="0"/>
              <a:t>TP </a:t>
            </a:r>
            <a:br>
              <a:rPr lang="fr-FR" dirty="0"/>
            </a:br>
            <a:endParaRPr lang="fr-FR" dirty="0"/>
          </a:p>
        </p:txBody>
      </p:sp>
      <p:sp>
        <p:nvSpPr>
          <p:cNvPr id="3" name="Espace réservé du contenu 2"/>
          <p:cNvSpPr>
            <a:spLocks noGrp="1"/>
          </p:cNvSpPr>
          <p:nvPr>
            <p:ph idx="1"/>
          </p:nvPr>
        </p:nvSpPr>
        <p:spPr>
          <a:xfrm>
            <a:off x="275192" y="1088067"/>
            <a:ext cx="8868808" cy="4926367"/>
          </a:xfrm>
        </p:spPr>
        <p:txBody>
          <a:bodyPr/>
          <a:lstStyle/>
          <a:p>
            <a:pPr lvl="1"/>
            <a:r>
              <a:rPr lang="fr-FR" dirty="0" smtClean="0"/>
              <a:t>Classe </a:t>
            </a:r>
            <a:r>
              <a:rPr lang="fr-FR" dirty="0"/>
              <a:t>de 24 étudiants</a:t>
            </a:r>
            <a:r>
              <a:rPr lang="fr-FR" dirty="0" smtClean="0"/>
              <a:t>,</a:t>
            </a:r>
          </a:p>
          <a:p>
            <a:pPr lvl="1"/>
            <a:r>
              <a:rPr lang="fr-FR" dirty="0" smtClean="0"/>
              <a:t> </a:t>
            </a:r>
            <a:r>
              <a:rPr lang="fr-FR" dirty="0"/>
              <a:t>2 groupes de 12</a:t>
            </a:r>
            <a:r>
              <a:rPr lang="fr-FR" dirty="0" smtClean="0"/>
              <a:t>, </a:t>
            </a:r>
          </a:p>
          <a:p>
            <a:pPr lvl="1"/>
            <a:r>
              <a:rPr lang="fr-FR" dirty="0" smtClean="0"/>
              <a:t> </a:t>
            </a:r>
            <a:r>
              <a:rPr lang="fr-FR" dirty="0"/>
              <a:t>2 x 6 </a:t>
            </a:r>
            <a:r>
              <a:rPr lang="fr-FR" dirty="0" smtClean="0"/>
              <a:t>binômes.</a:t>
            </a:r>
            <a:endParaRPr lang="fr-FR" dirty="0"/>
          </a:p>
          <a:p>
            <a:endParaRPr lang="fr-FR" dirty="0"/>
          </a:p>
          <a:p>
            <a:endParaRPr lang="fr-FR" dirty="0"/>
          </a:p>
        </p:txBody>
      </p:sp>
      <p:graphicFrame>
        <p:nvGraphicFramePr>
          <p:cNvPr id="6" name="Tableau 5"/>
          <p:cNvGraphicFramePr>
            <a:graphicFrameLocks noGrp="1"/>
          </p:cNvGraphicFramePr>
          <p:nvPr>
            <p:extLst/>
          </p:nvPr>
        </p:nvGraphicFramePr>
        <p:xfrm>
          <a:off x="502184" y="2424348"/>
          <a:ext cx="8104514" cy="2366358"/>
        </p:xfrm>
        <a:graphic>
          <a:graphicData uri="http://schemas.openxmlformats.org/drawingml/2006/table">
            <a:tbl>
              <a:tblPr firstRow="1" firstCol="1" bandRow="1"/>
              <a:tblGrid>
                <a:gridCol w="1405991"/>
                <a:gridCol w="945356"/>
                <a:gridCol w="1279640"/>
                <a:gridCol w="1407873"/>
                <a:gridCol w="1349395"/>
                <a:gridCol w="1716259"/>
              </a:tblGrid>
              <a:tr h="356047">
                <a:tc>
                  <a:txBody>
                    <a:bodyPr/>
                    <a:lstStyle/>
                    <a:p>
                      <a:pPr algn="ctr">
                        <a:lnSpc>
                          <a:spcPct val="107000"/>
                        </a:lnSpc>
                        <a:spcAft>
                          <a:spcPts val="0"/>
                        </a:spcAft>
                      </a:pPr>
                      <a:r>
                        <a:rPr lang="fr-FR" sz="1800" i="1" dirty="0">
                          <a:effectLst/>
                          <a:latin typeface="Calibri" panose="020F0502020204030204" pitchFamily="34" charset="0"/>
                          <a:ea typeface="Calibri" panose="020F0502020204030204" pitchFamily="34" charset="0"/>
                          <a:cs typeface="Times New Roman" panose="02020603050405020304" pitchFamily="18" charset="0"/>
                        </a:rPr>
                        <a:t>Repère TP</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800" i="1" dirty="0">
                          <a:effectLst/>
                          <a:latin typeface="Calibri" panose="020F0502020204030204" pitchFamily="34" charset="0"/>
                          <a:ea typeface="Calibri" panose="020F0502020204030204" pitchFamily="34" charset="0"/>
                          <a:cs typeface="Times New Roman" panose="02020603050405020304" pitchFamily="18" charset="0"/>
                        </a:rPr>
                        <a:t>durée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lundi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mardi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mercredi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800" dirty="0" smtClean="0">
                          <a:effectLst/>
                          <a:latin typeface="Calibri" panose="020F0502020204030204" pitchFamily="34" charset="0"/>
                          <a:ea typeface="Calibri" panose="020F0502020204030204" pitchFamily="34" charset="0"/>
                          <a:cs typeface="Times New Roman" panose="02020603050405020304" pitchFamily="18" charset="0"/>
                        </a:rPr>
                        <a:t>Savoirs associés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474439">
                <a:tc>
                  <a:txBody>
                    <a:bodyPr/>
                    <a:lstStyle/>
                    <a:p>
                      <a:pPr algn="ctr">
                        <a:lnSpc>
                          <a:spcPct val="107000"/>
                        </a:lnSpc>
                        <a:spcAft>
                          <a:spcPts val="0"/>
                        </a:spcAft>
                      </a:pPr>
                      <a:r>
                        <a:rPr lang="fr-FR" sz="1800" dirty="0" smtClean="0">
                          <a:effectLst/>
                          <a:latin typeface="Calibri" panose="020F0502020204030204" pitchFamily="34" charset="0"/>
                          <a:ea typeface="Calibri" panose="020F0502020204030204" pitchFamily="34" charset="0"/>
                          <a:cs typeface="Times New Roman" panose="02020603050405020304" pitchFamily="18" charset="0"/>
                        </a:rPr>
                        <a:t>TP1 </a:t>
                      </a:r>
                      <a:r>
                        <a:rPr lang="fr-FR" sz="1800" dirty="0" err="1" smtClean="0">
                          <a:effectLst/>
                          <a:latin typeface="Calibri" panose="020F0502020204030204" pitchFamily="34" charset="0"/>
                          <a:ea typeface="Calibri" panose="020F0502020204030204" pitchFamily="34" charset="0"/>
                          <a:cs typeface="Times New Roman" panose="02020603050405020304" pitchFamily="18" charset="0"/>
                        </a:rPr>
                        <a:t>diag</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2h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7000"/>
                        </a:lnSpc>
                        <a:spcAft>
                          <a:spcPts val="0"/>
                        </a:spcAft>
                      </a:pPr>
                      <a:r>
                        <a:rPr lang="fr-FR" sz="1800" b="0" dirty="0" smtClean="0">
                          <a:effectLst/>
                          <a:latin typeface="Calibri" panose="020F0502020204030204" pitchFamily="34" charset="0"/>
                          <a:ea typeface="Calibri" panose="020F0502020204030204" pitchFamily="34" charset="0"/>
                          <a:cs typeface="Times New Roman" panose="02020603050405020304" pitchFamily="18" charset="0"/>
                        </a:rPr>
                        <a:t>S6.2</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439">
                <a:tc>
                  <a:txBody>
                    <a:bodyPr/>
                    <a:lstStyle/>
                    <a:p>
                      <a:pPr algn="ctr">
                        <a:lnSpc>
                          <a:spcPct val="107000"/>
                        </a:lnSpc>
                        <a:spcAft>
                          <a:spcPts val="0"/>
                        </a:spcAft>
                      </a:pPr>
                      <a:r>
                        <a:rPr lang="fr-FR" sz="1800" dirty="0" smtClean="0">
                          <a:effectLst/>
                          <a:latin typeface="Calibri" panose="020F0502020204030204" pitchFamily="34" charset="0"/>
                          <a:ea typeface="Calibri" panose="020F0502020204030204" pitchFamily="34" charset="0"/>
                          <a:cs typeface="Times New Roman" panose="02020603050405020304" pitchFamily="18" charset="0"/>
                        </a:rPr>
                        <a:t>TP2 </a:t>
                      </a:r>
                      <a:r>
                        <a:rPr lang="fr-FR" sz="1800" dirty="0" err="1" smtClean="0">
                          <a:effectLst/>
                          <a:latin typeface="Calibri" panose="020F0502020204030204" pitchFamily="34" charset="0"/>
                          <a:ea typeface="Calibri" panose="020F0502020204030204" pitchFamily="34" charset="0"/>
                          <a:cs typeface="Times New Roman" panose="02020603050405020304" pitchFamily="18" charset="0"/>
                        </a:rPr>
                        <a:t>diag</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3h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07000"/>
                        </a:lnSpc>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439">
                <a:tc>
                  <a:txBody>
                    <a:bodyPr/>
                    <a:lstStyle/>
                    <a:p>
                      <a:pPr algn="ctr">
                        <a:lnSpc>
                          <a:spcPct val="107000"/>
                        </a:lnSpc>
                        <a:spcAft>
                          <a:spcPts val="0"/>
                        </a:spcAft>
                      </a:pPr>
                      <a:r>
                        <a:rPr lang="fr-FR" sz="1800" dirty="0" smtClean="0">
                          <a:effectLst/>
                          <a:latin typeface="Calibri" panose="020F0502020204030204" pitchFamily="34" charset="0"/>
                          <a:ea typeface="Calibri" panose="020F0502020204030204" pitchFamily="34" charset="0"/>
                          <a:cs typeface="Times New Roman" panose="02020603050405020304" pitchFamily="18" charset="0"/>
                        </a:rPr>
                        <a:t>TP3 </a:t>
                      </a:r>
                      <a:r>
                        <a:rPr lang="fr-FR" sz="1800" dirty="0" err="1" smtClean="0">
                          <a:effectLst/>
                          <a:latin typeface="Calibri" panose="020F0502020204030204" pitchFamily="34" charset="0"/>
                          <a:ea typeface="Calibri" panose="020F0502020204030204" pitchFamily="34" charset="0"/>
                          <a:cs typeface="Times New Roman" panose="02020603050405020304" pitchFamily="18" charset="0"/>
                        </a:rPr>
                        <a:t>diag</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4h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07000"/>
                        </a:lnSpc>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439">
                <a:tc>
                  <a:txBody>
                    <a:bodyPr/>
                    <a:lstStyle/>
                    <a:p>
                      <a:pPr algn="ctr">
                        <a:lnSpc>
                          <a:spcPct val="107000"/>
                        </a:lnSpc>
                        <a:spcAft>
                          <a:spcPts val="0"/>
                        </a:spcAft>
                      </a:pPr>
                      <a:r>
                        <a:rPr lang="fr-FR" sz="1800" dirty="0" smtClean="0">
                          <a:effectLst/>
                          <a:latin typeface="Calibri" panose="020F0502020204030204" pitchFamily="34" charset="0"/>
                          <a:ea typeface="Calibri" panose="020F0502020204030204" pitchFamily="34" charset="0"/>
                          <a:cs typeface="Times New Roman" panose="02020603050405020304" pitchFamily="18" charset="0"/>
                        </a:rPr>
                        <a:t>Tp4 mesures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800" dirty="0" smtClean="0">
                          <a:effectLst/>
                          <a:latin typeface="Calibri" panose="020F0502020204030204" pitchFamily="34" charset="0"/>
                          <a:ea typeface="Calibri" panose="020F0502020204030204" pitchFamily="34" charset="0"/>
                          <a:cs typeface="Times New Roman" panose="02020603050405020304" pitchFamily="18" charset="0"/>
                        </a:rPr>
                        <a:t>2h + 4h</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800" dirty="0" smtClean="0">
                          <a:effectLst/>
                          <a:latin typeface="Calibri" panose="020F0502020204030204" pitchFamily="34" charset="0"/>
                          <a:ea typeface="Calibri" panose="020F0502020204030204" pitchFamily="34" charset="0"/>
                          <a:cs typeface="Times New Roman" panose="02020603050405020304" pitchFamily="18" charset="0"/>
                        </a:rPr>
                        <a:t>x</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b="0" dirty="0" smtClean="0"/>
                        <a:t>S5.6.3,  S6.2</a:t>
                      </a:r>
                    </a:p>
                    <a:p>
                      <a:pPr marL="0" marR="0" lvl="0" indent="0" algn="ctr" defTabSz="914400" rtl="0" eaLnBrk="1" fontAlgn="auto" latinLnBrk="0" hangingPunct="1">
                        <a:lnSpc>
                          <a:spcPct val="107000"/>
                        </a:lnSpc>
                        <a:spcBef>
                          <a:spcPts val="0"/>
                        </a:spcBef>
                        <a:spcAft>
                          <a:spcPts val="0"/>
                        </a:spcAft>
                        <a:buClrTx/>
                        <a:buSzTx/>
                        <a:buFontTx/>
                        <a:buNone/>
                        <a:tabLst/>
                        <a:defRPr/>
                      </a:pPr>
                      <a:r>
                        <a:rPr lang="fr-FR" b="0" dirty="0" smtClean="0"/>
                        <a:t>S5.4.9, S5.6.4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688349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a:t>Déroulement des TP sur la </a:t>
            </a:r>
            <a:r>
              <a:rPr lang="fr-FR" sz="3200" dirty="0" smtClean="0"/>
              <a:t>séquence</a:t>
            </a:r>
            <a:r>
              <a:rPr lang="fr-FR" dirty="0"/>
              <a:t/>
            </a:r>
            <a:br>
              <a:rPr lang="fr-FR" dirty="0"/>
            </a:br>
            <a:endParaRPr lang="fr-FR" dirty="0"/>
          </a:p>
        </p:txBody>
      </p:sp>
      <p:sp>
        <p:nvSpPr>
          <p:cNvPr id="3" name="Espace réservé du contenu 2"/>
          <p:cNvSpPr>
            <a:spLocks noGrp="1"/>
          </p:cNvSpPr>
          <p:nvPr>
            <p:ph idx="1"/>
          </p:nvPr>
        </p:nvSpPr>
        <p:spPr>
          <a:xfrm>
            <a:off x="275192" y="856249"/>
            <a:ext cx="8714261" cy="3546944"/>
          </a:xfrm>
        </p:spPr>
        <p:txBody>
          <a:bodyPr>
            <a:normAutofit/>
          </a:bodyPr>
          <a:lstStyle/>
          <a:p>
            <a:endParaRPr lang="fr-FR" sz="2900"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p:txBody>
      </p:sp>
      <p:graphicFrame>
        <p:nvGraphicFramePr>
          <p:cNvPr id="6" name="Tableau 5"/>
          <p:cNvGraphicFramePr>
            <a:graphicFrameLocks noGrp="1"/>
          </p:cNvGraphicFramePr>
          <p:nvPr>
            <p:extLst/>
          </p:nvPr>
        </p:nvGraphicFramePr>
        <p:xfrm>
          <a:off x="275192" y="869978"/>
          <a:ext cx="8539288" cy="3659247"/>
        </p:xfrm>
        <a:graphic>
          <a:graphicData uri="http://schemas.openxmlformats.org/drawingml/2006/table">
            <a:tbl>
              <a:tblPr firstRow="1" firstCol="1" bandRow="1">
                <a:tableStyleId>{5C22544A-7EE6-4342-B048-85BDC9FD1C3A}</a:tableStyleId>
              </a:tblPr>
              <a:tblGrid>
                <a:gridCol w="287738"/>
                <a:gridCol w="287738"/>
                <a:gridCol w="282637"/>
                <a:gridCol w="304573"/>
                <a:gridCol w="504562"/>
                <a:gridCol w="504562"/>
                <a:gridCol w="394874"/>
                <a:gridCol w="282637"/>
                <a:gridCol w="304573"/>
                <a:gridCol w="504562"/>
                <a:gridCol w="504562"/>
                <a:gridCol w="394874"/>
                <a:gridCol w="282637"/>
                <a:gridCol w="304573"/>
                <a:gridCol w="504562"/>
                <a:gridCol w="504562"/>
                <a:gridCol w="394874"/>
                <a:gridCol w="282637"/>
                <a:gridCol w="303553"/>
                <a:gridCol w="504562"/>
                <a:gridCol w="504562"/>
                <a:gridCol w="394874"/>
              </a:tblGrid>
              <a:tr h="310600">
                <a:tc gridSpan="2">
                  <a:txBody>
                    <a:bodyPr/>
                    <a:lstStyle/>
                    <a:p>
                      <a:pPr algn="ctr">
                        <a:lnSpc>
                          <a:spcPct val="107000"/>
                        </a:lnSpc>
                        <a:spcAft>
                          <a:spcPts val="0"/>
                        </a:spcAft>
                      </a:pPr>
                      <a:r>
                        <a:rPr lang="fr-FR" sz="800" dirty="0">
                          <a:effectLst/>
                        </a:rPr>
                        <a:t>semaine</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hMerge="1">
                  <a:txBody>
                    <a:bodyPr/>
                    <a:lstStyle/>
                    <a:p>
                      <a:endParaRPr lang="fr-FR"/>
                    </a:p>
                  </a:txBody>
                  <a:tcPr/>
                </a:tc>
                <a:tc gridSpan="5">
                  <a:txBody>
                    <a:bodyPr/>
                    <a:lstStyle/>
                    <a:p>
                      <a:pPr algn="ctr">
                        <a:lnSpc>
                          <a:spcPct val="107000"/>
                        </a:lnSpc>
                        <a:spcAft>
                          <a:spcPts val="0"/>
                        </a:spcAft>
                      </a:pPr>
                      <a:r>
                        <a:rPr lang="fr-FR" sz="1600" dirty="0">
                          <a:effectLst/>
                        </a:rPr>
                        <a:t>S1</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a:lnSpc>
                          <a:spcPct val="107000"/>
                        </a:lnSpc>
                        <a:spcAft>
                          <a:spcPts val="0"/>
                        </a:spcAft>
                      </a:pPr>
                      <a:r>
                        <a:rPr lang="fr-FR" sz="1600" dirty="0">
                          <a:effectLst/>
                        </a:rPr>
                        <a:t>S2</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a:lnSpc>
                          <a:spcPct val="107000"/>
                        </a:lnSpc>
                        <a:spcAft>
                          <a:spcPts val="0"/>
                        </a:spcAft>
                      </a:pPr>
                      <a:r>
                        <a:rPr lang="fr-FR" sz="1600" dirty="0">
                          <a:effectLst/>
                        </a:rPr>
                        <a:t>S3</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a:lnSpc>
                          <a:spcPct val="107000"/>
                        </a:lnSpc>
                        <a:spcAft>
                          <a:spcPts val="0"/>
                        </a:spcAft>
                      </a:pPr>
                      <a:r>
                        <a:rPr lang="fr-FR" sz="1600" dirty="0">
                          <a:effectLst/>
                        </a:rPr>
                        <a:t>S4</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422607">
                <a:tc rowSpan="2">
                  <a:txBody>
                    <a:bodyPr/>
                    <a:lstStyle/>
                    <a:p>
                      <a:pPr marL="71755" marR="71755" algn="ctr">
                        <a:lnSpc>
                          <a:spcPct val="107000"/>
                        </a:lnSpc>
                        <a:spcAft>
                          <a:spcPts val="0"/>
                        </a:spcAft>
                      </a:pPr>
                      <a:r>
                        <a:rPr lang="fr-FR" sz="800">
                          <a:effectLst/>
                        </a:rPr>
                        <a:t>groupe</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vert="vert270"/>
                </a:tc>
                <a:tc rowSpan="2">
                  <a:txBody>
                    <a:bodyPr/>
                    <a:lstStyle/>
                    <a:p>
                      <a:pPr marL="71755" marR="71755" algn="ctr">
                        <a:lnSpc>
                          <a:spcPct val="107000"/>
                        </a:lnSpc>
                        <a:spcAft>
                          <a:spcPts val="0"/>
                        </a:spcAft>
                      </a:pPr>
                      <a:r>
                        <a:rPr lang="fr-FR" sz="800">
                          <a:effectLst/>
                        </a:rPr>
                        <a:t>binôme</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vert="vert270"/>
                </a:tc>
                <a:tc gridSpan="3">
                  <a:txBody>
                    <a:bodyPr/>
                    <a:lstStyle/>
                    <a:p>
                      <a:pPr algn="ctr">
                        <a:lnSpc>
                          <a:spcPct val="150000"/>
                        </a:lnSpc>
                        <a:spcAft>
                          <a:spcPts val="0"/>
                        </a:spcAft>
                      </a:pPr>
                      <a:r>
                        <a:rPr lang="fr-FR" sz="1200" dirty="0">
                          <a:effectLst/>
                        </a:rPr>
                        <a:t>diagnostic</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nchor="ctr"/>
                </a:tc>
                <a:tc hMerge="1">
                  <a:txBody>
                    <a:bodyPr/>
                    <a:lstStyle/>
                    <a:p>
                      <a:endParaRPr lang="fr-FR"/>
                    </a:p>
                  </a:txBody>
                  <a:tcPr/>
                </a:tc>
                <a:tc hMerge="1">
                  <a:txBody>
                    <a:bodyPr/>
                    <a:lstStyle/>
                    <a:p>
                      <a:endParaRPr lang="fr-FR"/>
                    </a:p>
                  </a:txBody>
                  <a:tcPr/>
                </a:tc>
                <a:tc>
                  <a:txBody>
                    <a:bodyPr/>
                    <a:lstStyle/>
                    <a:p>
                      <a:pPr algn="ctr">
                        <a:lnSpc>
                          <a:spcPct val="150000"/>
                        </a:lnSpc>
                        <a:spcAft>
                          <a:spcPts val="0"/>
                        </a:spcAft>
                      </a:pPr>
                      <a:r>
                        <a:rPr lang="fr-FR" sz="1200" dirty="0">
                          <a:effectLst/>
                        </a:rPr>
                        <a:t>mesures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nchor="ctr">
                    <a:solidFill>
                      <a:srgbClr val="FFFF00"/>
                    </a:solidFill>
                  </a:tcPr>
                </a:tc>
                <a:tc>
                  <a:txBody>
                    <a:bodyPr/>
                    <a:lstStyle/>
                    <a:p>
                      <a:pPr algn="ctr">
                        <a:lnSpc>
                          <a:spcPct val="150000"/>
                        </a:lnSpc>
                        <a:spcAft>
                          <a:spcPts val="0"/>
                        </a:spcAft>
                      </a:pPr>
                      <a:r>
                        <a:rPr lang="fr-FR" sz="1000" dirty="0">
                          <a:effectLst/>
                        </a:rPr>
                        <a:t>proje</a:t>
                      </a:r>
                      <a:r>
                        <a:rPr lang="fr-FR" sz="800" dirty="0">
                          <a:effectLst/>
                        </a:rPr>
                        <a:t>t</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nchor="ctr">
                    <a:solidFill>
                      <a:srgbClr val="FF0000"/>
                    </a:solidFill>
                  </a:tcPr>
                </a:tc>
                <a:tc gridSpan="3">
                  <a:txBody>
                    <a:bodyPr/>
                    <a:lstStyle/>
                    <a:p>
                      <a:pPr algn="ctr">
                        <a:lnSpc>
                          <a:spcPct val="150000"/>
                        </a:lnSpc>
                        <a:spcAft>
                          <a:spcPts val="0"/>
                        </a:spcAft>
                      </a:pPr>
                      <a:r>
                        <a:rPr lang="fr-FR" sz="1200" dirty="0">
                          <a:effectLst/>
                        </a:rPr>
                        <a:t>diagnostic</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nchor="ctr"/>
                </a:tc>
                <a:tc hMerge="1">
                  <a:txBody>
                    <a:bodyPr/>
                    <a:lstStyle/>
                    <a:p>
                      <a:endParaRPr lang="fr-FR"/>
                    </a:p>
                  </a:txBody>
                  <a:tcPr/>
                </a:tc>
                <a:tc hMerge="1">
                  <a:txBody>
                    <a:bodyPr/>
                    <a:lstStyle/>
                    <a:p>
                      <a:endParaRPr lang="fr-FR"/>
                    </a:p>
                  </a:txBody>
                  <a:tcPr/>
                </a:tc>
                <a:tc>
                  <a:txBody>
                    <a:bodyPr/>
                    <a:lstStyle/>
                    <a:p>
                      <a:pPr algn="ctr">
                        <a:lnSpc>
                          <a:spcPct val="150000"/>
                        </a:lnSpc>
                        <a:spcAft>
                          <a:spcPts val="0"/>
                        </a:spcAft>
                      </a:pPr>
                      <a:r>
                        <a:rPr lang="fr-FR" sz="800" dirty="0">
                          <a:effectLst/>
                        </a:rPr>
                        <a:t>mesures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nchor="ctr">
                    <a:solidFill>
                      <a:srgbClr val="FFFF00"/>
                    </a:solidFill>
                  </a:tcPr>
                </a:tc>
                <a:tc>
                  <a:txBody>
                    <a:bodyPr/>
                    <a:lstStyle/>
                    <a:p>
                      <a:pPr algn="ctr">
                        <a:lnSpc>
                          <a:spcPct val="150000"/>
                        </a:lnSpc>
                        <a:spcAft>
                          <a:spcPts val="0"/>
                        </a:spcAft>
                      </a:pPr>
                      <a:r>
                        <a:rPr lang="fr-FR" sz="800" dirty="0">
                          <a:effectLst/>
                        </a:rPr>
                        <a:t>projet</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nchor="ctr">
                    <a:solidFill>
                      <a:srgbClr val="FF0000"/>
                    </a:solidFill>
                  </a:tcPr>
                </a:tc>
                <a:tc gridSpan="3">
                  <a:txBody>
                    <a:bodyPr/>
                    <a:lstStyle/>
                    <a:p>
                      <a:pPr algn="ctr">
                        <a:lnSpc>
                          <a:spcPct val="150000"/>
                        </a:lnSpc>
                        <a:spcAft>
                          <a:spcPts val="0"/>
                        </a:spcAft>
                      </a:pPr>
                      <a:r>
                        <a:rPr lang="fr-FR" sz="1200" dirty="0">
                          <a:effectLst/>
                        </a:rPr>
                        <a:t>diagnostic</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nchor="ctr"/>
                </a:tc>
                <a:tc hMerge="1">
                  <a:txBody>
                    <a:bodyPr/>
                    <a:lstStyle/>
                    <a:p>
                      <a:endParaRPr lang="fr-FR"/>
                    </a:p>
                  </a:txBody>
                  <a:tcPr/>
                </a:tc>
                <a:tc hMerge="1">
                  <a:txBody>
                    <a:bodyPr/>
                    <a:lstStyle/>
                    <a:p>
                      <a:endParaRPr lang="fr-FR"/>
                    </a:p>
                  </a:txBody>
                  <a:tcPr/>
                </a:tc>
                <a:tc>
                  <a:txBody>
                    <a:bodyPr/>
                    <a:lstStyle/>
                    <a:p>
                      <a:pPr algn="ctr">
                        <a:lnSpc>
                          <a:spcPct val="150000"/>
                        </a:lnSpc>
                        <a:spcAft>
                          <a:spcPts val="0"/>
                        </a:spcAft>
                      </a:pPr>
                      <a:r>
                        <a:rPr lang="fr-FR" sz="800">
                          <a:effectLst/>
                        </a:rPr>
                        <a:t>mesures</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nchor="ctr"/>
                </a:tc>
                <a:tc>
                  <a:txBody>
                    <a:bodyPr/>
                    <a:lstStyle/>
                    <a:p>
                      <a:pPr algn="ctr">
                        <a:lnSpc>
                          <a:spcPct val="150000"/>
                        </a:lnSpc>
                        <a:spcAft>
                          <a:spcPts val="0"/>
                        </a:spcAft>
                      </a:pPr>
                      <a:r>
                        <a:rPr lang="fr-FR" sz="800">
                          <a:effectLst/>
                        </a:rPr>
                        <a:t>projet</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nchor="ctr"/>
                </a:tc>
                <a:tc gridSpan="3">
                  <a:txBody>
                    <a:bodyPr/>
                    <a:lstStyle/>
                    <a:p>
                      <a:pPr algn="ctr">
                        <a:lnSpc>
                          <a:spcPct val="150000"/>
                        </a:lnSpc>
                        <a:spcAft>
                          <a:spcPts val="0"/>
                        </a:spcAft>
                      </a:pPr>
                      <a:r>
                        <a:rPr lang="fr-FR" sz="1200" dirty="0">
                          <a:effectLst/>
                        </a:rPr>
                        <a:t>diagnostic</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nchor="ctr"/>
                </a:tc>
                <a:tc hMerge="1">
                  <a:txBody>
                    <a:bodyPr/>
                    <a:lstStyle/>
                    <a:p>
                      <a:endParaRPr lang="fr-FR"/>
                    </a:p>
                  </a:txBody>
                  <a:tcPr/>
                </a:tc>
                <a:tc hMerge="1">
                  <a:txBody>
                    <a:bodyPr/>
                    <a:lstStyle/>
                    <a:p>
                      <a:endParaRPr lang="fr-FR"/>
                    </a:p>
                  </a:txBody>
                  <a:tcPr/>
                </a:tc>
                <a:tc>
                  <a:txBody>
                    <a:bodyPr/>
                    <a:lstStyle/>
                    <a:p>
                      <a:pPr algn="ctr">
                        <a:lnSpc>
                          <a:spcPct val="150000"/>
                        </a:lnSpc>
                        <a:spcAft>
                          <a:spcPts val="0"/>
                        </a:spcAft>
                      </a:pPr>
                      <a:r>
                        <a:rPr lang="fr-FR" sz="800">
                          <a:effectLst/>
                        </a:rPr>
                        <a:t>mesures</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nchor="ctr"/>
                </a:tc>
                <a:tc>
                  <a:txBody>
                    <a:bodyPr/>
                    <a:lstStyle/>
                    <a:p>
                      <a:pPr algn="ctr">
                        <a:lnSpc>
                          <a:spcPct val="150000"/>
                        </a:lnSpc>
                        <a:spcAft>
                          <a:spcPts val="0"/>
                        </a:spcAft>
                      </a:pPr>
                      <a:r>
                        <a:rPr lang="fr-FR" sz="800">
                          <a:effectLst/>
                        </a:rPr>
                        <a:t>projet</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nchor="ctr"/>
                </a:tc>
              </a:tr>
              <a:tr h="311367">
                <a:tc vMerge="1">
                  <a:txBody>
                    <a:bodyPr/>
                    <a:lstStyle/>
                    <a:p>
                      <a:endParaRPr lang="fr-FR"/>
                    </a:p>
                  </a:txBody>
                  <a:tcPr/>
                </a:tc>
                <a:tc vMerge="1">
                  <a:txBody>
                    <a:bodyPr/>
                    <a:lstStyle/>
                    <a:p>
                      <a:endParaRPr lang="fr-FR"/>
                    </a:p>
                  </a:txBody>
                  <a:tcPr/>
                </a:tc>
                <a:tc>
                  <a:txBody>
                    <a:bodyPr/>
                    <a:lstStyle/>
                    <a:p>
                      <a:pPr algn="ctr">
                        <a:lnSpc>
                          <a:spcPct val="107000"/>
                        </a:lnSpc>
                        <a:spcAft>
                          <a:spcPts val="0"/>
                        </a:spcAft>
                      </a:pPr>
                      <a:r>
                        <a:rPr lang="fr-FR" sz="800" dirty="0">
                          <a:effectLst/>
                        </a:rPr>
                        <a:t>TP1</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TP2</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TP3</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dirty="0">
                          <a:effectLst/>
                        </a:rPr>
                        <a:t>TP4</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solidFill>
                      <a:srgbClr val="FFFF00"/>
                    </a:solidFill>
                  </a:tcPr>
                </a:tc>
                <a:tc>
                  <a:txBody>
                    <a:bodyPr/>
                    <a:lstStyle/>
                    <a:p>
                      <a:pPr algn="ctr">
                        <a:lnSpc>
                          <a:spcPct val="107000"/>
                        </a:lnSpc>
                        <a:spcAft>
                          <a:spcPts val="0"/>
                        </a:spcAft>
                      </a:pPr>
                      <a:r>
                        <a:rPr lang="fr-FR" sz="800" dirty="0">
                          <a:effectLst/>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dirty="0">
                          <a:effectLst/>
                        </a:rPr>
                        <a:t>TP1</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TP2</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TP3</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dirty="0">
                          <a:effectLst/>
                        </a:rPr>
                        <a:t>TP4</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solidFill>
                      <a:srgbClr val="FFFF00"/>
                    </a:solidFill>
                  </a:tcPr>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TP1</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TP2</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TP3</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TP4</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TP1</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TP2</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TP3</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TP4</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r>
              <a:tr h="155684">
                <a:tc rowSpan="6">
                  <a:txBody>
                    <a:bodyPr/>
                    <a:lstStyle/>
                    <a:p>
                      <a:pPr algn="ctr">
                        <a:lnSpc>
                          <a:spcPct val="107000"/>
                        </a:lnSpc>
                        <a:spcAft>
                          <a:spcPts val="0"/>
                        </a:spcAft>
                      </a:pPr>
                      <a:r>
                        <a:rPr lang="fr-FR" sz="800">
                          <a:effectLst/>
                        </a:rPr>
                        <a:t>G1</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nchor="ctr"/>
                </a:tc>
                <a:tc>
                  <a:txBody>
                    <a:bodyPr/>
                    <a:lstStyle/>
                    <a:p>
                      <a:pPr algn="ctr">
                        <a:lnSpc>
                          <a:spcPct val="107000"/>
                        </a:lnSpc>
                        <a:spcAft>
                          <a:spcPts val="0"/>
                        </a:spcAft>
                      </a:pPr>
                      <a:r>
                        <a:rPr lang="fr-FR" sz="800">
                          <a:effectLst/>
                        </a:rPr>
                        <a:t>B1</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dirty="0">
                          <a:effectLst/>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dirty="0" smtClean="0">
                          <a:effectLst/>
                        </a:rPr>
                        <a:t>x</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solidFill>
                      <a:srgbClr val="FFFF00"/>
                    </a:solidFill>
                  </a:tcPr>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r>
              <a:tr h="155684">
                <a:tc vMerge="1">
                  <a:txBody>
                    <a:bodyPr/>
                    <a:lstStyle/>
                    <a:p>
                      <a:endParaRPr lang="fr-FR"/>
                    </a:p>
                  </a:txBody>
                  <a:tcPr/>
                </a:tc>
                <a:tc>
                  <a:txBody>
                    <a:bodyPr/>
                    <a:lstStyle/>
                    <a:p>
                      <a:pPr algn="ctr">
                        <a:lnSpc>
                          <a:spcPct val="107000"/>
                        </a:lnSpc>
                        <a:spcAft>
                          <a:spcPts val="0"/>
                        </a:spcAft>
                      </a:pPr>
                      <a:r>
                        <a:rPr lang="fr-FR" sz="800">
                          <a:effectLst/>
                        </a:rPr>
                        <a:t>B2</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dirty="0">
                          <a:effectLst/>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dirty="0" smtClean="0">
                          <a:effectLst/>
                        </a:rPr>
                        <a:t>x</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solidFill>
                      <a:srgbClr val="FFFF00"/>
                    </a:solidFill>
                  </a:tcPr>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r>
              <a:tr h="155684">
                <a:tc vMerge="1">
                  <a:txBody>
                    <a:bodyPr/>
                    <a:lstStyle/>
                    <a:p>
                      <a:endParaRPr lang="fr-FR"/>
                    </a:p>
                  </a:txBody>
                  <a:tcPr/>
                </a:tc>
                <a:tc>
                  <a:txBody>
                    <a:bodyPr/>
                    <a:lstStyle/>
                    <a:p>
                      <a:pPr algn="ctr">
                        <a:lnSpc>
                          <a:spcPct val="107000"/>
                        </a:lnSpc>
                        <a:spcAft>
                          <a:spcPts val="0"/>
                        </a:spcAft>
                      </a:pPr>
                      <a:r>
                        <a:rPr lang="fr-FR" sz="800">
                          <a:effectLst/>
                        </a:rPr>
                        <a:t>B3</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dirty="0">
                          <a:effectLst/>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dirty="0">
                          <a:effectLst/>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dirty="0">
                          <a:effectLst/>
                        </a:rPr>
                        <a:t>x</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solidFill>
                      <a:srgbClr val="FFFF00"/>
                    </a:solidFill>
                  </a:tcPr>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r>
              <a:tr h="155684">
                <a:tc vMerge="1">
                  <a:txBody>
                    <a:bodyPr/>
                    <a:lstStyle/>
                    <a:p>
                      <a:endParaRPr lang="fr-FR"/>
                    </a:p>
                  </a:txBody>
                  <a:tcPr/>
                </a:tc>
                <a:tc>
                  <a:txBody>
                    <a:bodyPr/>
                    <a:lstStyle/>
                    <a:p>
                      <a:pPr algn="ctr">
                        <a:lnSpc>
                          <a:spcPct val="107000"/>
                        </a:lnSpc>
                        <a:spcAft>
                          <a:spcPts val="0"/>
                        </a:spcAft>
                      </a:pPr>
                      <a:r>
                        <a:rPr lang="fr-FR" sz="800">
                          <a:effectLst/>
                        </a:rPr>
                        <a:t>B4</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dirty="0">
                          <a:effectLst/>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dirty="0">
                          <a:effectLst/>
                        </a:rPr>
                        <a:t>x</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solidFill>
                      <a:srgbClr val="FFFF00"/>
                    </a:solidFill>
                  </a:tcPr>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r>
              <a:tr h="155684">
                <a:tc vMerge="1">
                  <a:txBody>
                    <a:bodyPr/>
                    <a:lstStyle/>
                    <a:p>
                      <a:endParaRPr lang="fr-FR"/>
                    </a:p>
                  </a:txBody>
                  <a:tcPr/>
                </a:tc>
                <a:tc>
                  <a:txBody>
                    <a:bodyPr/>
                    <a:lstStyle/>
                    <a:p>
                      <a:pPr algn="ctr">
                        <a:lnSpc>
                          <a:spcPct val="107000"/>
                        </a:lnSpc>
                        <a:spcAft>
                          <a:spcPts val="0"/>
                        </a:spcAft>
                      </a:pPr>
                      <a:r>
                        <a:rPr lang="fr-FR" sz="800">
                          <a:effectLst/>
                        </a:rPr>
                        <a:t>B5</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dirty="0">
                          <a:effectLst/>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dirty="0">
                          <a:solidFill>
                            <a:schemeClr val="tx1"/>
                          </a:solidFill>
                          <a:effectLst/>
                        </a:rPr>
                        <a:t>x</a:t>
                      </a:r>
                      <a:endParaRPr lang="fr-FR"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solidFill>
                      <a:srgbClr val="FF0000"/>
                    </a:solidFill>
                  </a:tcPr>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r>
              <a:tr h="155684">
                <a:tc vMerge="1">
                  <a:txBody>
                    <a:bodyPr/>
                    <a:lstStyle/>
                    <a:p>
                      <a:endParaRPr lang="fr-FR"/>
                    </a:p>
                  </a:txBody>
                  <a:tcPr/>
                </a:tc>
                <a:tc>
                  <a:txBody>
                    <a:bodyPr/>
                    <a:lstStyle/>
                    <a:p>
                      <a:pPr algn="ctr">
                        <a:lnSpc>
                          <a:spcPct val="107000"/>
                        </a:lnSpc>
                        <a:spcAft>
                          <a:spcPts val="0"/>
                        </a:spcAft>
                      </a:pPr>
                      <a:r>
                        <a:rPr lang="fr-FR" sz="800">
                          <a:effectLst/>
                        </a:rPr>
                        <a:t>B6</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dirty="0">
                          <a:effectLst/>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dirty="0">
                          <a:effectLst/>
                        </a:rPr>
                        <a:t>x</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solidFill>
                      <a:srgbClr val="FF0000"/>
                    </a:solidFill>
                  </a:tcPr>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dirty="0">
                          <a:effectLst/>
                        </a:rPr>
                        <a:t>x</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solidFill>
                      <a:srgbClr val="FFFF00"/>
                    </a:solidFill>
                  </a:tcPr>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r>
              <a:tr h="155684">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nchor="ctr"/>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dirty="0">
                          <a:effectLst/>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r>
              <a:tr h="155684">
                <a:tc rowSpan="6">
                  <a:txBody>
                    <a:bodyPr/>
                    <a:lstStyle/>
                    <a:p>
                      <a:pPr algn="ctr">
                        <a:lnSpc>
                          <a:spcPct val="107000"/>
                        </a:lnSpc>
                        <a:spcAft>
                          <a:spcPts val="0"/>
                        </a:spcAft>
                      </a:pPr>
                      <a:r>
                        <a:rPr lang="fr-FR" sz="800">
                          <a:effectLst/>
                        </a:rPr>
                        <a:t>G2</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nchor="ctr"/>
                </a:tc>
                <a:tc>
                  <a:txBody>
                    <a:bodyPr/>
                    <a:lstStyle/>
                    <a:p>
                      <a:pPr algn="ctr">
                        <a:lnSpc>
                          <a:spcPct val="107000"/>
                        </a:lnSpc>
                        <a:spcAft>
                          <a:spcPts val="0"/>
                        </a:spcAft>
                      </a:pPr>
                      <a:r>
                        <a:rPr lang="fr-FR" sz="800">
                          <a:effectLst/>
                        </a:rPr>
                        <a:t>B7</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dirty="0">
                          <a:effectLst/>
                        </a:rPr>
                        <a:t>x</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solidFill>
                      <a:srgbClr val="FFFF00"/>
                    </a:solidFill>
                  </a:tcPr>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r>
              <a:tr h="155684">
                <a:tc vMerge="1">
                  <a:txBody>
                    <a:bodyPr/>
                    <a:lstStyle/>
                    <a:p>
                      <a:endParaRPr lang="fr-FR"/>
                    </a:p>
                  </a:txBody>
                  <a:tcPr/>
                </a:tc>
                <a:tc>
                  <a:txBody>
                    <a:bodyPr/>
                    <a:lstStyle/>
                    <a:p>
                      <a:pPr algn="ctr">
                        <a:lnSpc>
                          <a:spcPct val="107000"/>
                        </a:lnSpc>
                        <a:spcAft>
                          <a:spcPts val="0"/>
                        </a:spcAft>
                      </a:pPr>
                      <a:r>
                        <a:rPr lang="fr-FR" sz="800">
                          <a:effectLst/>
                        </a:rPr>
                        <a:t>B8</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dirty="0">
                          <a:effectLst/>
                        </a:rPr>
                        <a:t>x</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solidFill>
                      <a:srgbClr val="FFFF00"/>
                    </a:solidFill>
                  </a:tcPr>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dirty="0">
                          <a:effectLst/>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r>
              <a:tr h="155684">
                <a:tc vMerge="1">
                  <a:txBody>
                    <a:bodyPr/>
                    <a:lstStyle/>
                    <a:p>
                      <a:endParaRPr lang="fr-FR"/>
                    </a:p>
                  </a:txBody>
                  <a:tcPr/>
                </a:tc>
                <a:tc>
                  <a:txBody>
                    <a:bodyPr/>
                    <a:lstStyle/>
                    <a:p>
                      <a:pPr algn="ctr">
                        <a:lnSpc>
                          <a:spcPct val="107000"/>
                        </a:lnSpc>
                        <a:spcAft>
                          <a:spcPts val="0"/>
                        </a:spcAft>
                      </a:pPr>
                      <a:r>
                        <a:rPr lang="fr-FR" sz="800">
                          <a:effectLst/>
                        </a:rPr>
                        <a:t>B9</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dirty="0">
                          <a:effectLst/>
                        </a:rPr>
                        <a:t>x</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solidFill>
                      <a:srgbClr val="FFFF00"/>
                    </a:solidFill>
                  </a:tcPr>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dirty="0">
                          <a:effectLst/>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r>
              <a:tr h="310600">
                <a:tc vMerge="1">
                  <a:txBody>
                    <a:bodyPr/>
                    <a:lstStyle/>
                    <a:p>
                      <a:endParaRPr lang="fr-FR"/>
                    </a:p>
                  </a:txBody>
                  <a:tcPr/>
                </a:tc>
                <a:tc>
                  <a:txBody>
                    <a:bodyPr/>
                    <a:lstStyle/>
                    <a:p>
                      <a:pPr algn="ctr">
                        <a:lnSpc>
                          <a:spcPct val="107000"/>
                        </a:lnSpc>
                        <a:spcAft>
                          <a:spcPts val="0"/>
                        </a:spcAft>
                      </a:pPr>
                      <a:r>
                        <a:rPr lang="fr-FR" sz="800">
                          <a:effectLst/>
                        </a:rPr>
                        <a:t>B10</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dirty="0">
                          <a:effectLst/>
                        </a:rPr>
                        <a:t>x</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solidFill>
                      <a:srgbClr val="FFFF00"/>
                    </a:solidFill>
                  </a:tcPr>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r>
              <a:tr h="310600">
                <a:tc vMerge="1">
                  <a:txBody>
                    <a:bodyPr/>
                    <a:lstStyle/>
                    <a:p>
                      <a:endParaRPr lang="fr-FR"/>
                    </a:p>
                  </a:txBody>
                  <a:tcPr/>
                </a:tc>
                <a:tc>
                  <a:txBody>
                    <a:bodyPr/>
                    <a:lstStyle/>
                    <a:p>
                      <a:pPr algn="ctr">
                        <a:lnSpc>
                          <a:spcPct val="107000"/>
                        </a:lnSpc>
                        <a:spcAft>
                          <a:spcPts val="0"/>
                        </a:spcAft>
                      </a:pPr>
                      <a:r>
                        <a:rPr lang="fr-FR" sz="800">
                          <a:effectLst/>
                        </a:rPr>
                        <a:t>B11</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dirty="0">
                          <a:effectLst/>
                        </a:rPr>
                        <a:t>x</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solidFill>
                      <a:srgbClr val="FFFF00"/>
                    </a:solidFill>
                  </a:tcPr>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dirty="0">
                          <a:effectLst/>
                        </a:rPr>
                        <a:t>x</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solidFill>
                      <a:srgbClr val="FF0000"/>
                    </a:solidFill>
                  </a:tcPr>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r>
              <a:tr h="310600">
                <a:tc vMerge="1">
                  <a:txBody>
                    <a:bodyPr/>
                    <a:lstStyle/>
                    <a:p>
                      <a:endParaRPr lang="fr-FR"/>
                    </a:p>
                  </a:txBody>
                  <a:tcPr/>
                </a:tc>
                <a:tc>
                  <a:txBody>
                    <a:bodyPr/>
                    <a:lstStyle/>
                    <a:p>
                      <a:pPr algn="ctr">
                        <a:lnSpc>
                          <a:spcPct val="107000"/>
                        </a:lnSpc>
                        <a:spcAft>
                          <a:spcPts val="0"/>
                        </a:spcAft>
                      </a:pPr>
                      <a:r>
                        <a:rPr lang="fr-FR" sz="800" dirty="0">
                          <a:effectLst/>
                        </a:rPr>
                        <a:t>B12</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dirty="0">
                          <a:effectLst/>
                        </a:rPr>
                        <a:t>x</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solidFill>
                      <a:srgbClr val="FF0000"/>
                    </a:solidFill>
                  </a:tcPr>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x</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algn="ctr">
                        <a:lnSpc>
                          <a:spcPct val="107000"/>
                        </a:lnSpc>
                        <a:spcAft>
                          <a:spcPts val="0"/>
                        </a:spcAft>
                      </a:pPr>
                      <a:r>
                        <a:rPr lang="fr-FR" sz="800" dirty="0">
                          <a:effectLst/>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r>
            </a:tbl>
          </a:graphicData>
        </a:graphic>
      </p:graphicFrame>
      <p:sp>
        <p:nvSpPr>
          <p:cNvPr id="7" name="ZoneTexte 6"/>
          <p:cNvSpPr txBox="1"/>
          <p:nvPr/>
        </p:nvSpPr>
        <p:spPr>
          <a:xfrm>
            <a:off x="275192" y="4825218"/>
            <a:ext cx="8539288" cy="1282402"/>
          </a:xfrm>
          <a:prstGeom prst="rect">
            <a:avLst/>
          </a:prstGeom>
          <a:noFill/>
        </p:spPr>
        <p:txBody>
          <a:bodyPr wrap="square" rtlCol="0">
            <a:spAutoFit/>
          </a:bodyPr>
          <a:lstStyle/>
          <a:p>
            <a:pPr marL="228600" lvl="0" indent="-228600">
              <a:spcBef>
                <a:spcPts val="2000"/>
              </a:spcBef>
              <a:buClr>
                <a:srgbClr val="074770"/>
              </a:buClr>
              <a:buSzPct val="75000"/>
              <a:buFont typeface="Wingdings" pitchFamily="2" charset="2"/>
              <a:buChar char="n"/>
            </a:pPr>
            <a:r>
              <a:rPr lang="fr-FR" sz="1100" dirty="0">
                <a:solidFill>
                  <a:prstClr val="black">
                    <a:lumMod val="65000"/>
                    <a:lumOff val="35000"/>
                  </a:prstClr>
                </a:solidFill>
              </a:rPr>
              <a:t>On dispose de 5 machines pour 6 binômes. Chaque semaine un binôme travaille sur le </a:t>
            </a:r>
            <a:r>
              <a:rPr lang="fr-FR" sz="1100" dirty="0" smtClean="0">
                <a:solidFill>
                  <a:prstClr val="black">
                    <a:lumMod val="65000"/>
                    <a:lumOff val="35000"/>
                  </a:prstClr>
                </a:solidFill>
              </a:rPr>
              <a:t>projet (cette organisation peut se poursuivre sur la séquence suivante pour les 2 binômes restants)</a:t>
            </a:r>
            <a:endParaRPr lang="fr-FR" sz="1100" dirty="0">
              <a:solidFill>
                <a:prstClr val="black">
                  <a:lumMod val="65000"/>
                  <a:lumOff val="35000"/>
                </a:prstClr>
              </a:solidFill>
            </a:endParaRPr>
          </a:p>
          <a:p>
            <a:pPr marL="228600" lvl="0" indent="-228600">
              <a:spcBef>
                <a:spcPts val="2000"/>
              </a:spcBef>
              <a:buClr>
                <a:srgbClr val="074770"/>
              </a:buClr>
              <a:buSzPct val="75000"/>
              <a:buFont typeface="Wingdings" pitchFamily="2" charset="2"/>
              <a:buChar char="n"/>
            </a:pPr>
            <a:r>
              <a:rPr lang="fr-FR" sz="1100" dirty="0">
                <a:solidFill>
                  <a:prstClr val="black">
                    <a:lumMod val="65000"/>
                    <a:lumOff val="35000"/>
                  </a:prstClr>
                </a:solidFill>
              </a:rPr>
              <a:t>Le lundi les 2 groupes sont en TP en même temps, ils travaillent en alternance </a:t>
            </a:r>
            <a:r>
              <a:rPr lang="fr-FR" sz="1100" dirty="0" smtClean="0">
                <a:solidFill>
                  <a:prstClr val="black">
                    <a:lumMod val="65000"/>
                    <a:lumOff val="35000"/>
                  </a:prstClr>
                </a:solidFill>
              </a:rPr>
              <a:t>diagnostic/mesures</a:t>
            </a:r>
            <a:endParaRPr lang="fr-FR" sz="1100" dirty="0">
              <a:solidFill>
                <a:prstClr val="black">
                  <a:lumMod val="65000"/>
                  <a:lumOff val="35000"/>
                </a:prstClr>
              </a:solidFill>
            </a:endParaRPr>
          </a:p>
          <a:p>
            <a:pPr marL="228600" lvl="0" indent="-228600">
              <a:spcBef>
                <a:spcPts val="2000"/>
              </a:spcBef>
              <a:buClr>
                <a:srgbClr val="074770"/>
              </a:buClr>
              <a:buSzPct val="75000"/>
              <a:buFont typeface="Wingdings" pitchFamily="2" charset="2"/>
              <a:buChar char="n"/>
            </a:pPr>
            <a:r>
              <a:rPr lang="fr-FR" sz="1100" dirty="0">
                <a:solidFill>
                  <a:prstClr val="black">
                    <a:lumMod val="65000"/>
                    <a:lumOff val="35000"/>
                  </a:prstClr>
                </a:solidFill>
              </a:rPr>
              <a:t>Le mercredi les 2 groupes sont en TP en même temps, ils travaillent en alternance sur 2 semaines </a:t>
            </a:r>
            <a:r>
              <a:rPr lang="fr-FR" sz="1100" dirty="0" smtClean="0">
                <a:solidFill>
                  <a:prstClr val="black">
                    <a:lumMod val="65000"/>
                    <a:lumOff val="35000"/>
                  </a:prstClr>
                </a:solidFill>
              </a:rPr>
              <a:t>diagnostic/mesures</a:t>
            </a:r>
            <a:r>
              <a:rPr lang="fr-FR" sz="1100" dirty="0">
                <a:solidFill>
                  <a:prstClr val="black">
                    <a:lumMod val="65000"/>
                    <a:lumOff val="35000"/>
                  </a:prstClr>
                </a:solidFill>
              </a:rPr>
              <a:t>…</a:t>
            </a:r>
          </a:p>
        </p:txBody>
      </p:sp>
      <p:sp>
        <p:nvSpPr>
          <p:cNvPr id="4" name="Ellipse 3"/>
          <p:cNvSpPr/>
          <p:nvPr/>
        </p:nvSpPr>
        <p:spPr>
          <a:xfrm>
            <a:off x="2497015" y="709062"/>
            <a:ext cx="386861" cy="423303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3"/>
          <a:stretch>
            <a:fillRect/>
          </a:stretch>
        </p:blipFill>
        <p:spPr>
          <a:xfrm>
            <a:off x="4413738" y="709062"/>
            <a:ext cx="592614" cy="4401693"/>
          </a:xfrm>
          <a:prstGeom prst="rect">
            <a:avLst/>
          </a:prstGeom>
        </p:spPr>
      </p:pic>
      <p:sp>
        <p:nvSpPr>
          <p:cNvPr id="8" name="Ellipse 7"/>
          <p:cNvSpPr/>
          <p:nvPr/>
        </p:nvSpPr>
        <p:spPr>
          <a:xfrm>
            <a:off x="1811215" y="592182"/>
            <a:ext cx="685800" cy="4233036"/>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p:cNvSpPr/>
          <p:nvPr/>
        </p:nvSpPr>
        <p:spPr>
          <a:xfrm>
            <a:off x="3846726" y="773101"/>
            <a:ext cx="685800" cy="4233036"/>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9931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1862" y="424797"/>
            <a:ext cx="7556313" cy="568529"/>
          </a:xfrm>
        </p:spPr>
        <p:txBody>
          <a:bodyPr/>
          <a:lstStyle/>
          <a:p>
            <a:r>
              <a:rPr lang="fr-FR" sz="3200" dirty="0"/>
              <a:t>Déroulement des </a:t>
            </a:r>
            <a:r>
              <a:rPr lang="fr-FR" sz="3200" dirty="0" smtClean="0"/>
              <a:t>séances en CE et TD</a:t>
            </a:r>
            <a:r>
              <a:rPr lang="fr-FR" dirty="0"/>
              <a:t/>
            </a:r>
            <a:br>
              <a:rPr lang="fr-FR" dirty="0"/>
            </a:br>
            <a:endParaRPr lang="fr-FR" dirty="0"/>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1595095284"/>
              </p:ext>
            </p:extLst>
          </p:nvPr>
        </p:nvGraphicFramePr>
        <p:xfrm>
          <a:off x="829995" y="1238455"/>
          <a:ext cx="7428180" cy="3954064"/>
        </p:xfrm>
        <a:graphic>
          <a:graphicData uri="http://schemas.openxmlformats.org/drawingml/2006/table">
            <a:tbl>
              <a:tblPr firstRow="1" firstCol="1" bandRow="1"/>
              <a:tblGrid>
                <a:gridCol w="641040"/>
                <a:gridCol w="1847919"/>
                <a:gridCol w="1256527"/>
                <a:gridCol w="1331727"/>
                <a:gridCol w="1215640"/>
                <a:gridCol w="1135327"/>
              </a:tblGrid>
              <a:tr h="700377">
                <a:tc>
                  <a:txBody>
                    <a:bodyPr/>
                    <a:lstStyle/>
                    <a:p>
                      <a:pPr algn="ctr">
                        <a:lnSpc>
                          <a:spcPct val="107000"/>
                        </a:lnSpc>
                        <a:spcAft>
                          <a:spcPts val="0"/>
                        </a:spcAft>
                      </a:pPr>
                      <a:r>
                        <a:rPr lang="fr-FR" sz="1900" dirty="0">
                          <a:effectLst/>
                          <a:latin typeface="Calibri" panose="020F0502020204030204" pitchFamily="34" charset="0"/>
                          <a:ea typeface="Calibri" panose="020F0502020204030204" pitchFamily="34" charset="0"/>
                          <a:cs typeface="Times New Roman" panose="02020603050405020304" pitchFamily="18"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566" marR="585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900" i="1">
                          <a:effectLst/>
                          <a:latin typeface="Calibri" panose="020F0502020204030204" pitchFamily="34" charset="0"/>
                          <a:ea typeface="Calibri" panose="020F0502020204030204" pitchFamily="34" charset="0"/>
                          <a:cs typeface="Times New Roman" panose="02020603050405020304" pitchFamily="18" charset="0"/>
                        </a:rPr>
                        <a:t>S1</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566" marR="5856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900" i="1">
                          <a:effectLst/>
                          <a:latin typeface="Calibri" panose="020F0502020204030204" pitchFamily="34" charset="0"/>
                          <a:ea typeface="Calibri" panose="020F0502020204030204" pitchFamily="34" charset="0"/>
                          <a:cs typeface="Times New Roman" panose="02020603050405020304" pitchFamily="18" charset="0"/>
                        </a:rPr>
                        <a:t>S2</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566" marR="5856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900" i="1">
                          <a:effectLst/>
                          <a:latin typeface="Calibri" panose="020F0502020204030204" pitchFamily="34" charset="0"/>
                          <a:ea typeface="Calibri" panose="020F0502020204030204" pitchFamily="34" charset="0"/>
                          <a:cs typeface="Times New Roman" panose="02020603050405020304" pitchFamily="18" charset="0"/>
                        </a:rPr>
                        <a:t>S3</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566" marR="5856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900" i="1">
                          <a:effectLst/>
                          <a:latin typeface="Calibri" panose="020F0502020204030204" pitchFamily="34" charset="0"/>
                          <a:ea typeface="Calibri" panose="020F0502020204030204" pitchFamily="34" charset="0"/>
                          <a:cs typeface="Times New Roman" panose="02020603050405020304" pitchFamily="18" charset="0"/>
                        </a:rPr>
                        <a:t>S4</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566" marR="5856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900" i="1">
                          <a:effectLst/>
                          <a:latin typeface="Calibri" panose="020F0502020204030204" pitchFamily="34" charset="0"/>
                          <a:ea typeface="Calibri" panose="020F0502020204030204" pitchFamily="34" charset="0"/>
                          <a:cs typeface="Times New Roman" panose="02020603050405020304" pitchFamily="18" charset="0"/>
                        </a:rPr>
                        <a:t>Savoirs associés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566" marR="585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6918">
                <a:tc>
                  <a:txBody>
                    <a:bodyPr/>
                    <a:lstStyle/>
                    <a:p>
                      <a:pPr algn="ctr">
                        <a:lnSpc>
                          <a:spcPct val="107000"/>
                        </a:lnSpc>
                        <a:spcAft>
                          <a:spcPts val="0"/>
                        </a:spcAft>
                      </a:pPr>
                      <a:r>
                        <a:rPr lang="fr-FR" sz="1900" dirty="0">
                          <a:effectLst/>
                          <a:latin typeface="Calibri" panose="020F0502020204030204" pitchFamily="34" charset="0"/>
                          <a:ea typeface="Calibri" panose="020F0502020204030204" pitchFamily="34" charset="0"/>
                          <a:cs typeface="Times New Roman" panose="02020603050405020304" pitchFamily="18" charset="0"/>
                        </a:rPr>
                        <a:t>CE1</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566" marR="585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gridSpan="2">
                  <a:txBody>
                    <a:bodyPr/>
                    <a:lstStyle/>
                    <a:p>
                      <a:pPr algn="ctr">
                        <a:lnSpc>
                          <a:spcPct val="107000"/>
                        </a:lnSpc>
                        <a:spcAft>
                          <a:spcPts val="0"/>
                        </a:spcAft>
                      </a:pPr>
                      <a:endParaRPr lang="fr-FR" sz="1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9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Étude </a:t>
                      </a:r>
                      <a:r>
                        <a:rPr lang="fr-FR" sz="1900" dirty="0">
                          <a:effectLst/>
                          <a:latin typeface="Calibri" panose="020F0502020204030204" pitchFamily="34" charset="0"/>
                          <a:ea typeface="Calibri" panose="020F0502020204030204" pitchFamily="34" charset="0"/>
                          <a:cs typeface="Times New Roman" panose="02020603050405020304" pitchFamily="18" charset="0"/>
                        </a:rPr>
                        <a:t>cinématique de la transmission mécanique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566" marR="585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fr-FR"/>
                    </a:p>
                  </a:txBody>
                  <a:tcPr/>
                </a:tc>
                <a:tc rowSpan="2" gridSpan="2">
                  <a:txBody>
                    <a:bodyPr/>
                    <a:lstStyle/>
                    <a:p>
                      <a:pPr algn="ctr">
                        <a:lnSpc>
                          <a:spcPct val="107000"/>
                        </a:lnSpc>
                        <a:spcAft>
                          <a:spcPts val="0"/>
                        </a:spcAft>
                      </a:pPr>
                      <a:r>
                        <a:rPr lang="fr-FR" sz="1900">
                          <a:effectLst/>
                          <a:latin typeface="Calibri" panose="020F0502020204030204" pitchFamily="34" charset="0"/>
                          <a:ea typeface="Calibri" panose="020F0502020204030204" pitchFamily="34" charset="0"/>
                          <a:cs typeface="Times New Roman" panose="02020603050405020304" pitchFamily="18" charset="0"/>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566" marR="585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fr-FR"/>
                    </a:p>
                  </a:txBody>
                  <a:tcPr/>
                </a:tc>
                <a:tc rowSpan="2">
                  <a:txBody>
                    <a:bodyPr/>
                    <a:lstStyle/>
                    <a:p>
                      <a:pPr algn="ctr">
                        <a:lnSpc>
                          <a:spcPct val="107000"/>
                        </a:lnSpc>
                        <a:spcAft>
                          <a:spcPts val="0"/>
                        </a:spcAft>
                      </a:pPr>
                      <a:r>
                        <a:rPr lang="fr-FR" sz="1900">
                          <a:effectLst/>
                          <a:latin typeface="Calibri" panose="020F0502020204030204" pitchFamily="34" charset="0"/>
                          <a:ea typeface="Calibri" panose="020F0502020204030204" pitchFamily="34" charset="0"/>
                          <a:cs typeface="Times New Roman" panose="02020603050405020304" pitchFamily="18" charset="0"/>
                        </a:rPr>
                        <a:t>S5.4</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566" marR="5856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6918">
                <a:tc>
                  <a:txBody>
                    <a:bodyPr/>
                    <a:lstStyle/>
                    <a:p>
                      <a:pPr algn="ctr">
                        <a:lnSpc>
                          <a:spcPct val="107000"/>
                        </a:lnSpc>
                        <a:spcAft>
                          <a:spcPts val="0"/>
                        </a:spcAft>
                      </a:pPr>
                      <a:r>
                        <a:rPr lang="fr-FR" sz="1900" dirty="0">
                          <a:effectLst/>
                          <a:latin typeface="Calibri" panose="020F0502020204030204" pitchFamily="34" charset="0"/>
                          <a:ea typeface="Calibri" panose="020F0502020204030204" pitchFamily="34" charset="0"/>
                          <a:cs typeface="Times New Roman" panose="02020603050405020304" pitchFamily="18" charset="0"/>
                        </a:rPr>
                        <a:t>CE2</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566" marR="585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vMerge="1">
                  <a:txBody>
                    <a:bodyPr/>
                    <a:lstStyle/>
                    <a:p>
                      <a:endParaRPr lang="fr-FR"/>
                    </a:p>
                  </a:txBody>
                  <a:tcPr/>
                </a:tc>
                <a:tc hMerge="1" vMerge="1">
                  <a:txBody>
                    <a:bodyPr/>
                    <a:lstStyle/>
                    <a:p>
                      <a:endParaRPr lang="fr-FR"/>
                    </a:p>
                  </a:txBody>
                  <a:tcPr/>
                </a:tc>
                <a:tc gridSpan="2" vMerge="1">
                  <a:txBody>
                    <a:bodyPr/>
                    <a:lstStyle/>
                    <a:p>
                      <a:endParaRPr lang="fr-FR"/>
                    </a:p>
                  </a:txBody>
                  <a:tcPr/>
                </a:tc>
                <a:tc hMerge="1" vMerge="1">
                  <a:txBody>
                    <a:bodyPr/>
                    <a:lstStyle/>
                    <a:p>
                      <a:endParaRPr lang="fr-FR"/>
                    </a:p>
                  </a:txBody>
                  <a:tcPr/>
                </a:tc>
                <a:tc vMerge="1">
                  <a:txBody>
                    <a:bodyPr/>
                    <a:lstStyle/>
                    <a:p>
                      <a:endParaRPr lang="fr-FR"/>
                    </a:p>
                  </a:txBody>
                  <a:tcPr/>
                </a:tc>
              </a:tr>
              <a:tr h="730187">
                <a:tc>
                  <a:txBody>
                    <a:bodyPr/>
                    <a:lstStyle/>
                    <a:p>
                      <a:pPr algn="ctr">
                        <a:lnSpc>
                          <a:spcPct val="107000"/>
                        </a:lnSpc>
                        <a:spcAft>
                          <a:spcPts val="0"/>
                        </a:spcAft>
                      </a:pPr>
                      <a:r>
                        <a:rPr lang="fr-FR" sz="1900" dirty="0">
                          <a:effectLst/>
                          <a:latin typeface="Calibri" panose="020F0502020204030204" pitchFamily="34" charset="0"/>
                          <a:ea typeface="Calibri" panose="020F0502020204030204" pitchFamily="34" charset="0"/>
                          <a:cs typeface="Times New Roman" panose="02020603050405020304" pitchFamily="18"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900" dirty="0">
                          <a:effectLst/>
                          <a:latin typeface="Calibri" panose="020F0502020204030204" pitchFamily="34" charset="0"/>
                          <a:ea typeface="Calibri" panose="020F0502020204030204" pitchFamily="34" charset="0"/>
                          <a:cs typeface="Times New Roman" panose="02020603050405020304" pitchFamily="18" charset="0"/>
                        </a:rPr>
                        <a:t>CE3</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566" marR="585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gridSpan="2">
                  <a:txBody>
                    <a:bodyPr/>
                    <a:lstStyle/>
                    <a:p>
                      <a:pPr algn="ctr">
                        <a:lnSpc>
                          <a:spcPct val="107000"/>
                        </a:lnSpc>
                        <a:spcAft>
                          <a:spcPts val="0"/>
                        </a:spcAft>
                      </a:pPr>
                      <a:r>
                        <a:rPr lang="fr-FR" sz="1900">
                          <a:effectLst/>
                          <a:latin typeface="Calibri" panose="020F0502020204030204" pitchFamily="34" charset="0"/>
                          <a:ea typeface="Calibri" panose="020F0502020204030204" pitchFamily="34" charset="0"/>
                          <a:cs typeface="Times New Roman" panose="02020603050405020304" pitchFamily="18" charset="0"/>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566" marR="585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fr-FR"/>
                    </a:p>
                  </a:txBody>
                  <a:tcPr/>
                </a:tc>
                <a:tc gridSpan="2">
                  <a:txBody>
                    <a:bodyPr/>
                    <a:lstStyle/>
                    <a:p>
                      <a:pPr algn="ctr">
                        <a:lnSpc>
                          <a:spcPct val="107000"/>
                        </a:lnSpc>
                        <a:spcAft>
                          <a:spcPts val="0"/>
                        </a:spcAft>
                      </a:pPr>
                      <a:r>
                        <a:rPr lang="fr-FR" sz="19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lang="fr-FR" sz="1900" dirty="0" smtClean="0">
                          <a:effectLst/>
                          <a:latin typeface="Calibri" panose="020F0502020204030204" pitchFamily="34" charset="0"/>
                          <a:ea typeface="Calibri" panose="020F0502020204030204" pitchFamily="34" charset="0"/>
                          <a:cs typeface="Times New Roman" panose="02020603050405020304" pitchFamily="18" charset="0"/>
                        </a:rPr>
                        <a:t>tude </a:t>
                      </a:r>
                      <a:r>
                        <a:rPr lang="fr-FR" sz="1900" dirty="0">
                          <a:effectLst/>
                          <a:latin typeface="Calibri" panose="020F0502020204030204" pitchFamily="34" charset="0"/>
                          <a:ea typeface="Calibri" panose="020F0502020204030204" pitchFamily="34" charset="0"/>
                          <a:cs typeface="Times New Roman" panose="02020603050405020304" pitchFamily="18" charset="0"/>
                        </a:rPr>
                        <a:t>globale de la transmission de la machine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566" marR="585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fr-FR"/>
                    </a:p>
                  </a:txBody>
                  <a:tcPr/>
                </a:tc>
                <a:tc>
                  <a:txBody>
                    <a:bodyPr/>
                    <a:lstStyle/>
                    <a:p>
                      <a:pPr algn="ctr">
                        <a:lnSpc>
                          <a:spcPct val="107000"/>
                        </a:lnSpc>
                        <a:spcAft>
                          <a:spcPts val="0"/>
                        </a:spcAft>
                      </a:pPr>
                      <a:r>
                        <a:rPr lang="fr-FR" sz="1900">
                          <a:effectLst/>
                          <a:latin typeface="Calibri" panose="020F0502020204030204" pitchFamily="34" charset="0"/>
                          <a:ea typeface="Calibri" panose="020F0502020204030204" pitchFamily="34" charset="0"/>
                          <a:cs typeface="Times New Roman" panose="02020603050405020304" pitchFamily="18" charset="0"/>
                        </a:rPr>
                        <a:t>S5.4.9,  S5.4.10, S5.6.3</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566" marR="585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466918">
                <a:tc>
                  <a:txBody>
                    <a:bodyPr/>
                    <a:lstStyle/>
                    <a:p>
                      <a:pPr algn="ctr">
                        <a:lnSpc>
                          <a:spcPct val="107000"/>
                        </a:lnSpc>
                        <a:spcAft>
                          <a:spcPts val="0"/>
                        </a:spcAft>
                      </a:pPr>
                      <a:r>
                        <a:rPr lang="fr-FR" sz="1900" dirty="0">
                          <a:effectLst/>
                          <a:latin typeface="Calibri" panose="020F0502020204030204" pitchFamily="34" charset="0"/>
                          <a:ea typeface="Calibri" panose="020F0502020204030204" pitchFamily="34" charset="0"/>
                          <a:cs typeface="Times New Roman" panose="02020603050405020304" pitchFamily="18" charset="0"/>
                        </a:rPr>
                        <a:t>CE4</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566" marR="585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7000"/>
                        </a:lnSpc>
                        <a:spcAft>
                          <a:spcPts val="0"/>
                        </a:spcAft>
                      </a:pPr>
                      <a:r>
                        <a:rPr lang="fr-FR" sz="1900">
                          <a:effectLst/>
                          <a:latin typeface="Calibri" panose="020F0502020204030204" pitchFamily="34" charset="0"/>
                          <a:ea typeface="Calibri" panose="020F0502020204030204" pitchFamily="34" charset="0"/>
                          <a:cs typeface="Times New Roman" panose="02020603050405020304" pitchFamily="18" charset="0"/>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566" marR="585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ctr">
                        <a:lnSpc>
                          <a:spcPct val="107000"/>
                        </a:lnSpc>
                        <a:spcAft>
                          <a:spcPts val="0"/>
                        </a:spcAft>
                      </a:pPr>
                      <a:r>
                        <a:rPr lang="fr-FR" sz="19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lang="fr-FR" sz="1900" dirty="0" smtClean="0">
                          <a:effectLst/>
                          <a:latin typeface="Calibri" panose="020F0502020204030204" pitchFamily="34" charset="0"/>
                          <a:ea typeface="Calibri" panose="020F0502020204030204" pitchFamily="34" charset="0"/>
                          <a:cs typeface="Times New Roman" panose="02020603050405020304" pitchFamily="18" charset="0"/>
                        </a:rPr>
                        <a:t>valuation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566" marR="585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ctr">
                        <a:lnSpc>
                          <a:spcPct val="107000"/>
                        </a:lnSpc>
                        <a:spcAft>
                          <a:spcPts val="0"/>
                        </a:spcAft>
                      </a:pPr>
                      <a:r>
                        <a:rPr lang="fr-FR" sz="1900">
                          <a:effectLst/>
                          <a:latin typeface="Calibri" panose="020F0502020204030204" pitchFamily="34" charset="0"/>
                          <a:ea typeface="Calibri" panose="020F0502020204030204" pitchFamily="34" charset="0"/>
                          <a:cs typeface="Times New Roman" panose="02020603050405020304" pitchFamily="18" charset="0"/>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566" marR="585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8866">
                <a:tc>
                  <a:txBody>
                    <a:bodyPr/>
                    <a:lstStyle/>
                    <a:p>
                      <a:pPr algn="ctr">
                        <a:lnSpc>
                          <a:spcPct val="107000"/>
                        </a:lnSpc>
                        <a:spcAft>
                          <a:spcPts val="0"/>
                        </a:spcAft>
                      </a:pPr>
                      <a:r>
                        <a:rPr lang="fr-FR" sz="1900" dirty="0" smtClean="0">
                          <a:effectLst/>
                          <a:latin typeface="Calibri" panose="020F0502020204030204" pitchFamily="34" charset="0"/>
                          <a:ea typeface="Calibri" panose="020F0502020204030204" pitchFamily="34" charset="0"/>
                          <a:cs typeface="Times New Roman" panose="02020603050405020304" pitchFamily="18" charset="0"/>
                        </a:rPr>
                        <a:t>TD</a:t>
                      </a:r>
                    </a:p>
                    <a:p>
                      <a:pPr algn="ctr">
                        <a:lnSpc>
                          <a:spcPct val="107000"/>
                        </a:lnSpc>
                        <a:spcAft>
                          <a:spcPts val="0"/>
                        </a:spcAft>
                      </a:pP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566" marR="585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gridSpan="2">
                  <a:txBody>
                    <a:bodyPr/>
                    <a:lstStyle/>
                    <a:p>
                      <a:pPr algn="ctr">
                        <a:lnSpc>
                          <a:spcPct val="107000"/>
                        </a:lnSpc>
                        <a:spcAft>
                          <a:spcPts val="0"/>
                        </a:spcAft>
                      </a:pPr>
                      <a:r>
                        <a:rPr lang="fr-FR" sz="1900">
                          <a:effectLst/>
                          <a:latin typeface="Calibri" panose="020F0502020204030204" pitchFamily="34" charset="0"/>
                          <a:ea typeface="Calibri" panose="020F0502020204030204" pitchFamily="34" charset="0"/>
                          <a:cs typeface="Times New Roman" panose="02020603050405020304" pitchFamily="18" charset="0"/>
                        </a:rPr>
                        <a:t>Diagnostic</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566" marR="585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fr-FR"/>
                    </a:p>
                  </a:txBody>
                  <a:tcPr/>
                </a:tc>
                <a:tc gridSpan="2">
                  <a:txBody>
                    <a:bodyPr/>
                    <a:lstStyle/>
                    <a:p>
                      <a:pPr algn="ctr">
                        <a:lnSpc>
                          <a:spcPct val="107000"/>
                        </a:lnSpc>
                        <a:spcAft>
                          <a:spcPts val="0"/>
                        </a:spcAft>
                      </a:pPr>
                      <a:r>
                        <a:rPr lang="fr-FR" sz="1900">
                          <a:effectLst/>
                          <a:latin typeface="Calibri" panose="020F0502020204030204" pitchFamily="34" charset="0"/>
                          <a:ea typeface="Calibri" panose="020F0502020204030204" pitchFamily="34" charset="0"/>
                          <a:cs typeface="Times New Roman" panose="02020603050405020304" pitchFamily="18" charset="0"/>
                        </a:rPr>
                        <a:t>Diagnostic</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566" marR="585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fr-FR"/>
                    </a:p>
                  </a:txBody>
                  <a:tcPr/>
                </a:tc>
                <a:tc>
                  <a:txBody>
                    <a:bodyPr/>
                    <a:lstStyle/>
                    <a:p>
                      <a:pPr algn="ctr">
                        <a:lnSpc>
                          <a:spcPct val="107000"/>
                        </a:lnSpc>
                        <a:spcAft>
                          <a:spcPts val="0"/>
                        </a:spcAft>
                      </a:pPr>
                      <a:r>
                        <a:rPr lang="fr-FR" sz="1900">
                          <a:effectLst/>
                          <a:latin typeface="Calibri" panose="020F0502020204030204" pitchFamily="34" charset="0"/>
                          <a:ea typeface="Calibri" panose="020F0502020204030204" pitchFamily="34" charset="0"/>
                          <a:cs typeface="Times New Roman" panose="02020603050405020304" pitchFamily="18" charset="0"/>
                        </a:rPr>
                        <a:t>S6.2</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8566" marR="585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466918">
                <a:tc>
                  <a:txBody>
                    <a:bodyPr/>
                    <a:lstStyle/>
                    <a:p>
                      <a:pPr algn="ctr">
                        <a:lnSpc>
                          <a:spcPct val="107000"/>
                        </a:lnSpc>
                        <a:spcAft>
                          <a:spcPts val="0"/>
                        </a:spcAft>
                      </a:pPr>
                      <a:r>
                        <a:rPr lang="fr-FR" sz="1900" dirty="0">
                          <a:effectLst/>
                          <a:latin typeface="Calibri" panose="020F0502020204030204" pitchFamily="34" charset="0"/>
                          <a:ea typeface="Calibri" panose="020F0502020204030204" pitchFamily="34" charset="0"/>
                          <a:cs typeface="Times New Roman" panose="02020603050405020304" pitchFamily="18" charset="0"/>
                        </a:rPr>
                        <a:t>CE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566" marR="585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7000"/>
                        </a:lnSpc>
                        <a:spcAft>
                          <a:spcPts val="0"/>
                        </a:spcAft>
                      </a:pPr>
                      <a:r>
                        <a:rPr lang="fr-FR" sz="1900" dirty="0" smtClean="0">
                          <a:effectLst/>
                          <a:latin typeface="Calibri" panose="020F0502020204030204" pitchFamily="34" charset="0"/>
                          <a:ea typeface="Calibri" panose="020F0502020204030204" pitchFamily="34" charset="0"/>
                          <a:cs typeface="Times New Roman" panose="02020603050405020304" pitchFamily="18" charset="0"/>
                        </a:rPr>
                        <a:t>Co-intervention </a:t>
                      </a:r>
                      <a:r>
                        <a:rPr lang="fr-FR" sz="1900" dirty="0">
                          <a:effectLst/>
                          <a:latin typeface="Calibri" panose="020F0502020204030204" pitchFamily="34" charset="0"/>
                          <a:ea typeface="Calibri" panose="020F0502020204030204" pitchFamily="34" charset="0"/>
                          <a:cs typeface="Times New Roman" panose="02020603050405020304" pitchFamily="18" charset="0"/>
                        </a:rPr>
                        <a:t>LV</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566" marR="585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2">
                  <a:txBody>
                    <a:bodyPr/>
                    <a:lstStyle/>
                    <a:p>
                      <a:pPr algn="ctr">
                        <a:lnSpc>
                          <a:spcPct val="107000"/>
                        </a:lnSpc>
                        <a:spcAft>
                          <a:spcPts val="0"/>
                        </a:spcAft>
                      </a:pPr>
                      <a:r>
                        <a:rPr lang="fr-FR" sz="1900" dirty="0" smtClean="0">
                          <a:effectLst/>
                          <a:latin typeface="Calibri" panose="020F0502020204030204" pitchFamily="34" charset="0"/>
                          <a:ea typeface="Calibri" panose="020F0502020204030204" pitchFamily="34" charset="0"/>
                          <a:cs typeface="Times New Roman" panose="02020603050405020304" pitchFamily="18" charset="0"/>
                        </a:rPr>
                        <a:t>Co-intervention </a:t>
                      </a:r>
                      <a:r>
                        <a:rPr lang="fr-FR" sz="1900" dirty="0">
                          <a:effectLst/>
                          <a:latin typeface="Calibri" panose="020F0502020204030204" pitchFamily="34" charset="0"/>
                          <a:ea typeface="Calibri" panose="020F0502020204030204" pitchFamily="34" charset="0"/>
                          <a:cs typeface="Times New Roman" panose="02020603050405020304" pitchFamily="18" charset="0"/>
                        </a:rPr>
                        <a:t>Maths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566" marR="585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ctr">
                        <a:lnSpc>
                          <a:spcPct val="107000"/>
                        </a:lnSpc>
                        <a:spcAft>
                          <a:spcPts val="0"/>
                        </a:spcAft>
                      </a:pPr>
                      <a:r>
                        <a:rPr lang="fr-FR" sz="1900" dirty="0">
                          <a:effectLst/>
                          <a:latin typeface="Calibri" panose="020F0502020204030204" pitchFamily="34" charset="0"/>
                          <a:ea typeface="Calibri" panose="020F0502020204030204" pitchFamily="34" charset="0"/>
                          <a:cs typeface="Times New Roman" panose="02020603050405020304" pitchFamily="18"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566" marR="5856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321142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81006" y="265112"/>
            <a:ext cx="7040779" cy="870244"/>
          </a:xfrm>
          <a:solidFill>
            <a:schemeClr val="bg1"/>
          </a:solidFill>
        </p:spPr>
        <p:txBody>
          <a:bodyPr>
            <a:normAutofit fontScale="90000"/>
          </a:bodyPr>
          <a:lstStyle/>
          <a:p>
            <a:pPr algn="ctr"/>
            <a:r>
              <a:rPr lang="fr-FR" sz="3200" b="1" dirty="0" smtClean="0">
                <a:solidFill>
                  <a:srgbClr val="336699"/>
                </a:solidFill>
                <a:effectLst>
                  <a:outerShdw blurRad="38100" dist="38100" dir="2700000" algn="tl">
                    <a:srgbClr val="000000">
                      <a:alpha val="43137"/>
                    </a:srgbClr>
                  </a:outerShdw>
                </a:effectLst>
              </a:rPr>
              <a:t>…en listant en concertation (équipe pédagogique au complet) </a:t>
            </a:r>
            <a:r>
              <a:rPr lang="fr-FR" sz="3200" b="1" dirty="0">
                <a:solidFill>
                  <a:srgbClr val="336699"/>
                </a:solidFill>
                <a:effectLst>
                  <a:outerShdw blurRad="38100" dist="38100" dir="2700000" algn="tl">
                    <a:srgbClr val="000000">
                      <a:alpha val="43137"/>
                    </a:srgbClr>
                  </a:outerShdw>
                </a:effectLst>
              </a:rPr>
              <a:t>l</a:t>
            </a:r>
            <a:r>
              <a:rPr lang="fr-FR" sz="3200" b="1" dirty="0" smtClean="0">
                <a:solidFill>
                  <a:srgbClr val="336699"/>
                </a:solidFill>
                <a:effectLst>
                  <a:outerShdw blurRad="38100" dist="38100" dir="2700000" algn="tl">
                    <a:srgbClr val="000000">
                      <a:alpha val="43137"/>
                    </a:srgbClr>
                  </a:outerShdw>
                </a:effectLst>
              </a:rPr>
              <a:t>es différents attendus du référentiel, </a:t>
            </a:r>
            <a:br>
              <a:rPr lang="fr-FR" sz="3200" b="1" dirty="0" smtClean="0">
                <a:solidFill>
                  <a:srgbClr val="336699"/>
                </a:solidFill>
                <a:effectLst>
                  <a:outerShdw blurRad="38100" dist="38100" dir="2700000" algn="tl">
                    <a:srgbClr val="000000">
                      <a:alpha val="43137"/>
                    </a:srgbClr>
                  </a:outerShdw>
                </a:effectLst>
              </a:rPr>
            </a:br>
            <a:r>
              <a:rPr lang="fr-FR" sz="3200" b="1" dirty="0">
                <a:solidFill>
                  <a:srgbClr val="336699"/>
                </a:solidFill>
                <a:effectLst>
                  <a:outerShdw blurRad="38100" dist="38100" dir="2700000" algn="tl">
                    <a:srgbClr val="000000">
                      <a:alpha val="43137"/>
                    </a:srgbClr>
                  </a:outerShdw>
                </a:effectLst>
              </a:rPr>
              <a:t/>
            </a:r>
            <a:br>
              <a:rPr lang="fr-FR" sz="3200" b="1" dirty="0">
                <a:solidFill>
                  <a:srgbClr val="336699"/>
                </a:solidFill>
                <a:effectLst>
                  <a:outerShdw blurRad="38100" dist="38100" dir="2700000" algn="tl">
                    <a:srgbClr val="000000">
                      <a:alpha val="43137"/>
                    </a:srgbClr>
                  </a:outerShdw>
                </a:effectLst>
              </a:rPr>
            </a:br>
            <a:endParaRPr lang="fr-FR" sz="3200" b="1" dirty="0">
              <a:solidFill>
                <a:srgbClr val="336699"/>
              </a:solidFill>
              <a:effectLst>
                <a:outerShdw blurRad="38100" dist="38100" dir="2700000" algn="tl">
                  <a:srgbClr val="000000">
                    <a:alpha val="43137"/>
                  </a:srgbClr>
                </a:outerShdw>
              </a:effectLst>
            </a:endParaRPr>
          </a:p>
        </p:txBody>
      </p:sp>
      <p:sp>
        <p:nvSpPr>
          <p:cNvPr id="9" name="Espace réservé du contenu 2"/>
          <p:cNvSpPr>
            <a:spLocks noGrp="1"/>
          </p:cNvSpPr>
          <p:nvPr>
            <p:ph idx="1"/>
          </p:nvPr>
        </p:nvSpPr>
        <p:spPr>
          <a:xfrm>
            <a:off x="331075" y="1895744"/>
            <a:ext cx="8590409" cy="4608512"/>
          </a:xfrm>
        </p:spPr>
        <p:txBody>
          <a:bodyPr rtlCol="0">
            <a:noAutofit/>
          </a:bodyPr>
          <a:lstStyle/>
          <a:p>
            <a:pPr marL="0" indent="0" fontAlgn="auto">
              <a:spcAft>
                <a:spcPts val="0"/>
              </a:spcAft>
              <a:buNone/>
              <a:defRPr/>
            </a:pPr>
            <a:endParaRPr lang="fr-FR" sz="2400" dirty="0" smtClean="0"/>
          </a:p>
          <a:p>
            <a:pPr>
              <a:buFont typeface="Arial" panose="020B0604020202020204" pitchFamily="34" charset="0"/>
              <a:buChar char="•"/>
              <a:defRPr/>
            </a:pPr>
            <a:r>
              <a:rPr lang="fr-FR" sz="2400" dirty="0">
                <a:solidFill>
                  <a:srgbClr val="336699"/>
                </a:solidFill>
              </a:rPr>
              <a:t>Adopter une approche collaborative des enseignements dans les séquences.</a:t>
            </a:r>
          </a:p>
          <a:p>
            <a:pPr fontAlgn="auto">
              <a:spcAft>
                <a:spcPts val="0"/>
              </a:spcAft>
              <a:buFont typeface="Arial" panose="020B0604020202020204" pitchFamily="34" charset="0"/>
              <a:buChar char="•"/>
              <a:defRPr/>
            </a:pPr>
            <a:r>
              <a:rPr lang="fr-FR" sz="2400" dirty="0" smtClean="0">
                <a:solidFill>
                  <a:srgbClr val="336699"/>
                </a:solidFill>
              </a:rPr>
              <a:t>Croiser les programmes EG avec le RAP mais aussi les savoirs de l’enseignement professionnel,</a:t>
            </a:r>
          </a:p>
          <a:p>
            <a:pPr lvl="1" fontAlgn="auto">
              <a:spcAft>
                <a:spcPts val="0"/>
              </a:spcAft>
              <a:buFont typeface="Arial" panose="020B0604020202020204" pitchFamily="34" charset="0"/>
              <a:buChar char="–"/>
              <a:defRPr/>
            </a:pPr>
            <a:r>
              <a:rPr lang="fr-FR" sz="2400" dirty="0">
                <a:solidFill>
                  <a:srgbClr val="336699"/>
                </a:solidFill>
              </a:rPr>
              <a:t>l</a:t>
            </a:r>
            <a:r>
              <a:rPr lang="fr-FR" sz="2400" dirty="0" smtClean="0">
                <a:solidFill>
                  <a:srgbClr val="336699"/>
                </a:solidFill>
              </a:rPr>
              <a:t>ister les COMPETENCES ou identifier les tâches à développer dans chacune des disciplines de l’EG</a:t>
            </a:r>
          </a:p>
          <a:p>
            <a:pPr lvl="1" fontAlgn="auto">
              <a:spcAft>
                <a:spcPts val="0"/>
              </a:spcAft>
              <a:buFont typeface="Arial" panose="020B0604020202020204" pitchFamily="34" charset="0"/>
              <a:buChar char="–"/>
              <a:defRPr/>
            </a:pPr>
            <a:r>
              <a:rPr lang="fr-FR" sz="2400" dirty="0">
                <a:solidFill>
                  <a:srgbClr val="336699"/>
                </a:solidFill>
              </a:rPr>
              <a:t>r</a:t>
            </a:r>
            <a:r>
              <a:rPr lang="fr-FR" sz="2400" dirty="0" smtClean="0">
                <a:solidFill>
                  <a:srgbClr val="336699"/>
                </a:solidFill>
              </a:rPr>
              <a:t>elever les résultats ATTENDUS figurant dans le RAP,</a:t>
            </a:r>
          </a:p>
          <a:p>
            <a:pPr lvl="1" fontAlgn="auto">
              <a:spcAft>
                <a:spcPts val="0"/>
              </a:spcAft>
              <a:buFont typeface="Arial" panose="020B0604020202020204" pitchFamily="34" charset="0"/>
              <a:buChar char="–"/>
              <a:defRPr/>
            </a:pPr>
            <a:r>
              <a:rPr lang="fr-FR" sz="2400" dirty="0">
                <a:solidFill>
                  <a:srgbClr val="336699"/>
                </a:solidFill>
              </a:rPr>
              <a:t>c</a:t>
            </a:r>
            <a:r>
              <a:rPr lang="fr-FR" sz="2400" dirty="0" smtClean="0">
                <a:solidFill>
                  <a:srgbClr val="336699"/>
                </a:solidFill>
              </a:rPr>
              <a:t>roiser les savoirs des différents programmes EG et EP.</a:t>
            </a:r>
          </a:p>
          <a:p>
            <a:pPr fontAlgn="auto">
              <a:spcAft>
                <a:spcPts val="0"/>
              </a:spcAft>
              <a:buFont typeface="Arial" panose="020B0604020202020204" pitchFamily="34" charset="0"/>
              <a:buChar char="•"/>
              <a:defRPr/>
            </a:pPr>
            <a:endParaRPr lang="fr-FR" sz="2400" dirty="0">
              <a:sym typeface="Wingdings" panose="05000000000000000000" pitchFamily="2" charset="2"/>
            </a:endParaRPr>
          </a:p>
        </p:txBody>
      </p:sp>
      <p:pic>
        <p:nvPicPr>
          <p:cNvPr id="10" name="Picture 2"/>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b="21074"/>
          <a:stretch/>
        </p:blipFill>
        <p:spPr bwMode="auto">
          <a:xfrm>
            <a:off x="6521205" y="1444064"/>
            <a:ext cx="2489495" cy="1233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re 1"/>
          <p:cNvSpPr txBox="1">
            <a:spLocks/>
          </p:cNvSpPr>
          <p:nvPr/>
        </p:nvSpPr>
        <p:spPr>
          <a:xfrm>
            <a:off x="-15988" y="1922126"/>
            <a:ext cx="8229600" cy="1143000"/>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3600" b="0" kern="1200">
                <a:solidFill>
                  <a:srgbClr val="074770"/>
                </a:solidFill>
                <a:latin typeface="+mj-lt"/>
                <a:ea typeface="+mj-ea"/>
                <a:cs typeface="+mj-cs"/>
              </a:defRPr>
            </a:lvl1pPr>
          </a:lstStyle>
          <a:p>
            <a:pPr>
              <a:defRPr/>
            </a:pPr>
            <a:r>
              <a:rPr lang="fr-FR" b="1" dirty="0" smtClean="0">
                <a:solidFill>
                  <a:srgbClr val="336699"/>
                </a:solidFill>
                <a:effectLst>
                  <a:outerShdw blurRad="38100" dist="38100" dir="2700000" algn="tl">
                    <a:srgbClr val="000000">
                      <a:alpha val="43137"/>
                    </a:srgbClr>
                  </a:outerShdw>
                </a:effectLst>
              </a:rPr>
              <a:t>Comment ? La démarche</a:t>
            </a:r>
            <a:endParaRPr lang="fr-FR" b="1" dirty="0">
              <a:solidFill>
                <a:srgbClr val="3366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48417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81094" y="923254"/>
            <a:ext cx="3300099" cy="1162050"/>
          </a:xfrm>
        </p:spPr>
        <p:txBody>
          <a:bodyPr>
            <a:normAutofit fontScale="90000"/>
          </a:bodyPr>
          <a:lstStyle/>
          <a:p>
            <a:r>
              <a:rPr lang="fr-FR" dirty="0"/>
              <a:t>Séance en </a:t>
            </a:r>
            <a:r>
              <a:rPr lang="fr-FR" dirty="0" err="1"/>
              <a:t>co</a:t>
            </a:r>
            <a:r>
              <a:rPr lang="fr-FR" dirty="0"/>
              <a:t>-intervention </a:t>
            </a:r>
            <a:r>
              <a:rPr lang="fr-FR" dirty="0" smtClean="0"/>
              <a:t>Anglais (4h)</a:t>
            </a:r>
            <a:r>
              <a:rPr lang="fr-FR" dirty="0"/>
              <a:t/>
            </a:r>
            <a:br>
              <a:rPr lang="fr-FR" dirty="0"/>
            </a:br>
            <a:endParaRPr lang="fr-FR" dirty="0"/>
          </a:p>
        </p:txBody>
      </p:sp>
      <p:sp>
        <p:nvSpPr>
          <p:cNvPr id="6" name="Espace réservé du contenu 5"/>
          <p:cNvSpPr>
            <a:spLocks noGrp="1"/>
          </p:cNvSpPr>
          <p:nvPr>
            <p:ph idx="1"/>
          </p:nvPr>
        </p:nvSpPr>
        <p:spPr/>
        <p:txBody>
          <a:bodyPr/>
          <a:lstStyle/>
          <a:p>
            <a:endParaRPr lang="fr-FR" dirty="0"/>
          </a:p>
        </p:txBody>
      </p:sp>
      <p:sp>
        <p:nvSpPr>
          <p:cNvPr id="7" name="Espace réservé du texte 6"/>
          <p:cNvSpPr>
            <a:spLocks noGrp="1"/>
          </p:cNvSpPr>
          <p:nvPr>
            <p:ph type="body" sz="half" idx="2"/>
          </p:nvPr>
        </p:nvSpPr>
        <p:spPr>
          <a:xfrm>
            <a:off x="425391" y="2548944"/>
            <a:ext cx="3255802" cy="2040466"/>
          </a:xfrm>
        </p:spPr>
        <p:txBody>
          <a:bodyPr/>
          <a:lstStyle/>
          <a:p>
            <a:r>
              <a:rPr lang="fr-FR" sz="1800" dirty="0"/>
              <a:t>Caractéristiques techniques, </a:t>
            </a:r>
            <a:endParaRPr lang="fr-FR" sz="1800" dirty="0" smtClean="0"/>
          </a:p>
          <a:p>
            <a:r>
              <a:rPr lang="fr-FR" sz="1800" dirty="0"/>
              <a:t>M</a:t>
            </a:r>
            <a:r>
              <a:rPr lang="fr-FR" sz="1800" dirty="0" smtClean="0"/>
              <a:t>ode </a:t>
            </a:r>
            <a:r>
              <a:rPr lang="fr-FR" sz="1800" dirty="0"/>
              <a:t>d’utilisation, </a:t>
            </a:r>
            <a:endParaRPr lang="fr-FR" sz="1800" dirty="0" smtClean="0"/>
          </a:p>
          <a:p>
            <a:r>
              <a:rPr lang="fr-FR" sz="1800" dirty="0"/>
              <a:t>S</a:t>
            </a:r>
            <a:r>
              <a:rPr lang="fr-FR" sz="1800" dirty="0" smtClean="0"/>
              <a:t>écurité</a:t>
            </a:r>
            <a:r>
              <a:rPr lang="fr-FR" sz="1800" dirty="0"/>
              <a:t>…</a:t>
            </a:r>
          </a:p>
          <a:p>
            <a:endParaRPr lang="fr-FR"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643637">
            <a:off x="3954478" y="414652"/>
            <a:ext cx="4387699" cy="2558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20651995">
            <a:off x="3156167" y="3467424"/>
            <a:ext cx="5882571" cy="2517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82830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Séance  TP1 (2h)  </a:t>
            </a:r>
            <a:r>
              <a:rPr lang="fr-FR" dirty="0">
                <a:solidFill>
                  <a:schemeClr val="accent2">
                    <a:lumMod val="75000"/>
                    <a:lumOff val="25000"/>
                  </a:schemeClr>
                </a:solidFill>
              </a:rPr>
              <a:t/>
            </a:r>
            <a:br>
              <a:rPr lang="fr-FR" dirty="0">
                <a:solidFill>
                  <a:schemeClr val="accent2">
                    <a:lumMod val="75000"/>
                    <a:lumOff val="25000"/>
                  </a:schemeClr>
                </a:solidFill>
              </a:rPr>
            </a:br>
            <a:endParaRPr lang="fr-FR" dirty="0"/>
          </a:p>
        </p:txBody>
      </p:sp>
      <p:sp>
        <p:nvSpPr>
          <p:cNvPr id="3" name="Espace réservé du contenu 2"/>
          <p:cNvSpPr>
            <a:spLocks noGrp="1"/>
          </p:cNvSpPr>
          <p:nvPr>
            <p:ph idx="1"/>
          </p:nvPr>
        </p:nvSpPr>
        <p:spPr>
          <a:xfrm>
            <a:off x="275192" y="1088067"/>
            <a:ext cx="7982983" cy="3860435"/>
          </a:xfrm>
        </p:spPr>
        <p:txBody>
          <a:bodyPr>
            <a:normAutofit/>
          </a:bodyPr>
          <a:lstStyle/>
          <a:p>
            <a:pPr lvl="0" hangingPunct="0"/>
            <a:r>
              <a:rPr lang="fr-FR" dirty="0" smtClean="0"/>
              <a:t>les étudiants en binômes </a:t>
            </a:r>
          </a:p>
          <a:p>
            <a:pPr lvl="3"/>
            <a:r>
              <a:rPr lang="fr-FR" dirty="0" smtClean="0"/>
              <a:t>Définir et proposer une méthode de diagnostic</a:t>
            </a:r>
            <a:endParaRPr lang="fr-FR" dirty="0"/>
          </a:p>
          <a:p>
            <a:pPr lvl="3"/>
            <a:r>
              <a:rPr lang="fr-FR" dirty="0"/>
              <a:t>Mise en commun</a:t>
            </a:r>
          </a:p>
          <a:p>
            <a:pPr lvl="3"/>
            <a:r>
              <a:rPr lang="fr-FR" dirty="0"/>
              <a:t>Prise de connaissance du document de </a:t>
            </a:r>
            <a:r>
              <a:rPr lang="fr-FR" dirty="0" smtClean="0"/>
              <a:t>synthèse fourni</a:t>
            </a:r>
            <a:endParaRPr lang="fr-FR" dirty="0"/>
          </a:p>
          <a:p>
            <a:pPr lvl="3"/>
            <a:r>
              <a:rPr lang="fr-FR" dirty="0"/>
              <a:t>Mise en œuvre </a:t>
            </a:r>
            <a:r>
              <a:rPr lang="fr-FR" dirty="0" smtClean="0"/>
              <a:t>de la méthode de diagnostic: </a:t>
            </a:r>
            <a:r>
              <a:rPr lang="fr-FR" dirty="0"/>
              <a:t>points 1 et </a:t>
            </a:r>
            <a:r>
              <a:rPr lang="fr-FR" dirty="0" smtClean="0"/>
              <a:t>2</a:t>
            </a:r>
          </a:p>
          <a:p>
            <a:pPr lvl="1" hangingPunct="0"/>
            <a:r>
              <a:rPr lang="fr-FR" dirty="0" smtClean="0"/>
              <a:t>	</a:t>
            </a:r>
            <a:r>
              <a:rPr lang="fr-FR" dirty="0" smtClean="0">
                <a:solidFill>
                  <a:srgbClr val="FF0000"/>
                </a:solidFill>
              </a:rPr>
              <a:t>1</a:t>
            </a:r>
            <a:r>
              <a:rPr lang="fr-FR" i="1" dirty="0" smtClean="0">
                <a:solidFill>
                  <a:srgbClr val="FF0000"/>
                </a:solidFill>
              </a:rPr>
              <a:t>- </a:t>
            </a:r>
            <a:r>
              <a:rPr lang="fr-FR" i="1" dirty="0">
                <a:solidFill>
                  <a:srgbClr val="FF0000"/>
                </a:solidFill>
              </a:rPr>
              <a:t>Prendre connaissance des </a:t>
            </a:r>
            <a:r>
              <a:rPr lang="fr-FR" i="1" dirty="0" smtClean="0">
                <a:solidFill>
                  <a:srgbClr val="FF0000"/>
                </a:solidFill>
              </a:rPr>
              <a:t>défauts</a:t>
            </a:r>
            <a:r>
              <a:rPr lang="fr-FR" sz="1200" i="1" dirty="0">
                <a:solidFill>
                  <a:srgbClr val="FF0000"/>
                </a:solidFill>
              </a:rPr>
              <a:t> </a:t>
            </a:r>
            <a:r>
              <a:rPr lang="fr-FR" i="1" dirty="0" smtClean="0">
                <a:solidFill>
                  <a:srgbClr val="FF0000"/>
                </a:solidFill>
              </a:rPr>
              <a:t>fonctionnels </a:t>
            </a:r>
            <a:r>
              <a:rPr lang="fr-FR" i="1" dirty="0">
                <a:solidFill>
                  <a:srgbClr val="FF0000"/>
                </a:solidFill>
              </a:rPr>
              <a:t>du système</a:t>
            </a:r>
          </a:p>
          <a:p>
            <a:pPr lvl="1" hangingPunct="0"/>
            <a:r>
              <a:rPr lang="fr-FR" i="1" dirty="0" smtClean="0">
                <a:solidFill>
                  <a:srgbClr val="FF0000"/>
                </a:solidFill>
              </a:rPr>
              <a:t>	2- </a:t>
            </a:r>
            <a:r>
              <a:rPr lang="fr-FR" i="1" dirty="0">
                <a:solidFill>
                  <a:srgbClr val="FF0000"/>
                </a:solidFill>
              </a:rPr>
              <a:t>Observer les indices apparents de </a:t>
            </a:r>
            <a:r>
              <a:rPr lang="fr-FR" i="1" dirty="0" smtClean="0">
                <a:solidFill>
                  <a:srgbClr val="FF0000"/>
                </a:solidFill>
              </a:rPr>
              <a:t>mauvais </a:t>
            </a:r>
            <a:r>
              <a:rPr lang="fr-FR" i="1" dirty="0">
                <a:solidFill>
                  <a:srgbClr val="FF0000"/>
                </a:solidFill>
              </a:rPr>
              <a:t>fonctionnement</a:t>
            </a:r>
          </a:p>
          <a:p>
            <a:pPr lvl="1"/>
            <a:endParaRPr lang="fr-FR" dirty="0" smtClean="0"/>
          </a:p>
          <a:p>
            <a:pPr marL="0" indent="0">
              <a:buNone/>
            </a:pPr>
            <a:endParaRPr lang="fr-FR" dirty="0" smtClean="0"/>
          </a:p>
        </p:txBody>
      </p:sp>
      <p:sp>
        <p:nvSpPr>
          <p:cNvPr id="4" name="ZoneTexte 3"/>
          <p:cNvSpPr txBox="1"/>
          <p:nvPr/>
        </p:nvSpPr>
        <p:spPr>
          <a:xfrm rot="676755">
            <a:off x="5640274" y="4101591"/>
            <a:ext cx="2114832" cy="646331"/>
          </a:xfrm>
          <a:prstGeom prst="rect">
            <a:avLst/>
          </a:prstGeom>
          <a:solidFill>
            <a:schemeClr val="bg2">
              <a:lumMod val="40000"/>
              <a:lumOff val="60000"/>
            </a:schemeClr>
          </a:solidFill>
        </p:spPr>
        <p:txBody>
          <a:bodyPr wrap="square" rtlCol="0">
            <a:spAutoFit/>
          </a:bodyPr>
          <a:lstStyle/>
          <a:p>
            <a:r>
              <a:rPr lang="fr-FR" dirty="0" smtClean="0"/>
              <a:t>Savoirs associés : </a:t>
            </a:r>
          </a:p>
          <a:p>
            <a:r>
              <a:rPr lang="fr-FR" dirty="0" smtClean="0"/>
              <a:t>S6.2</a:t>
            </a:r>
            <a:endParaRPr lang="fr-FR" dirty="0"/>
          </a:p>
        </p:txBody>
      </p:sp>
    </p:spTree>
    <p:extLst>
      <p:ext uri="{BB962C8B-B14F-4D97-AF65-F5344CB8AC3E}">
        <p14:creationId xmlns:p14="http://schemas.microsoft.com/office/powerpoint/2010/main" val="16665490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Séance TD (</a:t>
            </a:r>
            <a:r>
              <a:rPr lang="fr-FR" dirty="0" smtClean="0"/>
              <a:t>2h)</a:t>
            </a:r>
            <a:endParaRPr lang="fr-FR" dirty="0"/>
          </a:p>
        </p:txBody>
      </p:sp>
      <p:sp>
        <p:nvSpPr>
          <p:cNvPr id="3" name="Espace réservé du contenu 2"/>
          <p:cNvSpPr>
            <a:spLocks noGrp="1"/>
          </p:cNvSpPr>
          <p:nvPr>
            <p:ph idx="1"/>
          </p:nvPr>
        </p:nvSpPr>
        <p:spPr/>
        <p:txBody>
          <a:bodyPr/>
          <a:lstStyle/>
          <a:p>
            <a:r>
              <a:rPr lang="fr-FR" dirty="0" smtClean="0"/>
              <a:t>Mise </a:t>
            </a:r>
            <a:r>
              <a:rPr lang="fr-FR" dirty="0"/>
              <a:t>en œuvre de la méthode de </a:t>
            </a:r>
            <a:r>
              <a:rPr lang="fr-FR" dirty="0" smtClean="0"/>
              <a:t>diagnostic : </a:t>
            </a:r>
            <a:r>
              <a:rPr lang="fr-FR" dirty="0"/>
              <a:t>points </a:t>
            </a:r>
            <a:r>
              <a:rPr lang="fr-FR" dirty="0" smtClean="0"/>
              <a:t>3 et 4</a:t>
            </a:r>
          </a:p>
          <a:p>
            <a:pPr lvl="1"/>
            <a:endParaRPr lang="fr-FR" dirty="0"/>
          </a:p>
          <a:p>
            <a:pPr marL="685800" lvl="3" indent="0" hangingPunct="0">
              <a:buNone/>
            </a:pPr>
            <a:r>
              <a:rPr lang="fr-FR" i="1" dirty="0" smtClean="0">
                <a:solidFill>
                  <a:srgbClr val="FF0000"/>
                </a:solidFill>
              </a:rPr>
              <a:t>3- Émettre </a:t>
            </a:r>
            <a:r>
              <a:rPr lang="fr-FR" i="1" dirty="0">
                <a:solidFill>
                  <a:srgbClr val="FF0000"/>
                </a:solidFill>
              </a:rPr>
              <a:t>les hypothèses sur les causes possibles du </a:t>
            </a:r>
            <a:r>
              <a:rPr lang="fr-FR" i="1" dirty="0" smtClean="0">
                <a:solidFill>
                  <a:srgbClr val="FF0000"/>
                </a:solidFill>
              </a:rPr>
              <a:t>dysfonctionnement</a:t>
            </a:r>
          </a:p>
          <a:p>
            <a:pPr marL="685800" lvl="3" indent="0" hangingPunct="0">
              <a:buNone/>
            </a:pPr>
            <a:r>
              <a:rPr lang="fr-FR" i="1" dirty="0" smtClean="0">
                <a:solidFill>
                  <a:srgbClr val="FF0000"/>
                </a:solidFill>
              </a:rPr>
              <a:t>4- </a:t>
            </a:r>
            <a:r>
              <a:rPr lang="fr-FR" i="1" dirty="0">
                <a:solidFill>
                  <a:srgbClr val="FF0000"/>
                </a:solidFill>
              </a:rPr>
              <a:t>Ordonner les hypothèses retenues suivant ces critères: </a:t>
            </a:r>
          </a:p>
          <a:p>
            <a:pPr marL="914400" lvl="4" indent="0" hangingPunct="0">
              <a:buNone/>
            </a:pPr>
            <a:r>
              <a:rPr lang="fr-FR" i="1" dirty="0">
                <a:solidFill>
                  <a:srgbClr val="FF0000"/>
                </a:solidFill>
              </a:rPr>
              <a:t>   </a:t>
            </a:r>
            <a:r>
              <a:rPr lang="fr-FR" i="1" dirty="0" smtClean="0">
                <a:solidFill>
                  <a:srgbClr val="FF0000"/>
                </a:solidFill>
              </a:rPr>
              <a:t>	-</a:t>
            </a:r>
            <a:r>
              <a:rPr lang="fr-FR" sz="2000" i="1" dirty="0" smtClean="0">
                <a:solidFill>
                  <a:srgbClr val="FF0000"/>
                </a:solidFill>
              </a:rPr>
              <a:t>probabilité </a:t>
            </a:r>
          </a:p>
          <a:p>
            <a:pPr marL="914400" lvl="4" indent="0" hangingPunct="0">
              <a:buNone/>
            </a:pPr>
            <a:r>
              <a:rPr lang="fr-FR" sz="2000" i="1" dirty="0" smtClean="0">
                <a:solidFill>
                  <a:srgbClr val="FF0000"/>
                </a:solidFill>
              </a:rPr>
              <a:t>              	-rapidité </a:t>
            </a:r>
            <a:r>
              <a:rPr lang="fr-FR" sz="2000" i="1" dirty="0">
                <a:solidFill>
                  <a:srgbClr val="FF0000"/>
                </a:solidFill>
              </a:rPr>
              <a:t>de contrôle</a:t>
            </a:r>
          </a:p>
          <a:p>
            <a:pPr lvl="2"/>
            <a:endParaRPr lang="fr-FR" dirty="0"/>
          </a:p>
          <a:p>
            <a:pPr lvl="1"/>
            <a:endParaRPr lang="fr-FR" dirty="0"/>
          </a:p>
        </p:txBody>
      </p:sp>
      <p:sp>
        <p:nvSpPr>
          <p:cNvPr id="5" name="ZoneTexte 4"/>
          <p:cNvSpPr txBox="1"/>
          <p:nvPr/>
        </p:nvSpPr>
        <p:spPr>
          <a:xfrm rot="676755">
            <a:off x="5302252" y="3892515"/>
            <a:ext cx="2114832" cy="646331"/>
          </a:xfrm>
          <a:prstGeom prst="rect">
            <a:avLst/>
          </a:prstGeom>
          <a:solidFill>
            <a:schemeClr val="bg2">
              <a:lumMod val="40000"/>
              <a:lumOff val="60000"/>
            </a:schemeClr>
          </a:solidFill>
        </p:spPr>
        <p:txBody>
          <a:bodyPr wrap="square" rtlCol="0">
            <a:spAutoFit/>
          </a:bodyPr>
          <a:lstStyle/>
          <a:p>
            <a:r>
              <a:rPr lang="fr-FR" dirty="0" smtClean="0"/>
              <a:t>Savoirs associés: </a:t>
            </a:r>
          </a:p>
          <a:p>
            <a:r>
              <a:rPr lang="fr-FR" dirty="0" smtClean="0"/>
              <a:t>S6.2</a:t>
            </a:r>
            <a:endParaRPr lang="fr-FR" dirty="0"/>
          </a:p>
        </p:txBody>
      </p:sp>
    </p:spTree>
    <p:extLst>
      <p:ext uri="{BB962C8B-B14F-4D97-AF65-F5344CB8AC3E}">
        <p14:creationId xmlns:p14="http://schemas.microsoft.com/office/powerpoint/2010/main" val="5158593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Séance TP2 (3h)</a:t>
            </a:r>
          </a:p>
        </p:txBody>
      </p:sp>
      <p:sp>
        <p:nvSpPr>
          <p:cNvPr id="3" name="Espace réservé du contenu 2"/>
          <p:cNvSpPr>
            <a:spLocks noGrp="1"/>
          </p:cNvSpPr>
          <p:nvPr>
            <p:ph idx="1"/>
          </p:nvPr>
        </p:nvSpPr>
        <p:spPr/>
        <p:txBody>
          <a:bodyPr/>
          <a:lstStyle/>
          <a:p>
            <a:r>
              <a:rPr lang="fr-FR" dirty="0" smtClean="0"/>
              <a:t>Mise </a:t>
            </a:r>
            <a:r>
              <a:rPr lang="fr-FR" dirty="0"/>
              <a:t>en œuvre de la méthode de </a:t>
            </a:r>
            <a:r>
              <a:rPr lang="fr-FR" dirty="0" smtClean="0"/>
              <a:t>diagnostic : point 5</a:t>
            </a:r>
            <a:endParaRPr lang="fr-FR" dirty="0"/>
          </a:p>
          <a:p>
            <a:pPr lvl="1"/>
            <a:endParaRPr lang="fr-FR" dirty="0"/>
          </a:p>
          <a:p>
            <a:pPr marL="0" indent="0">
              <a:buNone/>
            </a:pPr>
            <a:r>
              <a:rPr lang="fr-FR" dirty="0">
                <a:latin typeface="Times New Roman" panose="02020603050405020304" pitchFamily="18" charset="0"/>
                <a:ea typeface="Times New Roman" panose="02020603050405020304" pitchFamily="18" charset="0"/>
              </a:rPr>
              <a:t> </a:t>
            </a:r>
            <a:r>
              <a:rPr lang="fr-FR" dirty="0" smtClean="0">
                <a:latin typeface="Times New Roman" panose="02020603050405020304" pitchFamily="18" charset="0"/>
                <a:ea typeface="Times New Roman" panose="02020603050405020304" pitchFamily="18" charset="0"/>
              </a:rPr>
              <a:t>	</a:t>
            </a:r>
            <a:r>
              <a:rPr lang="fr-FR" i="1" dirty="0" smtClean="0">
                <a:solidFill>
                  <a:srgbClr val="FF0000"/>
                </a:solidFill>
                <a:latin typeface="Rockwell" panose="02060603020205020403" pitchFamily="18" charset="0"/>
                <a:ea typeface="Times New Roman" panose="02020603050405020304" pitchFamily="18" charset="0"/>
              </a:rPr>
              <a:t>5- </a:t>
            </a:r>
            <a:r>
              <a:rPr lang="fr-FR" i="1" dirty="0">
                <a:solidFill>
                  <a:srgbClr val="FF0000"/>
                </a:solidFill>
                <a:latin typeface="Rockwell" panose="02060603020205020403" pitchFamily="18" charset="0"/>
                <a:ea typeface="Times New Roman" panose="02020603050405020304" pitchFamily="18" charset="0"/>
              </a:rPr>
              <a:t>Valider la 1</a:t>
            </a:r>
            <a:r>
              <a:rPr lang="fr-FR" i="1" baseline="30000" dirty="0">
                <a:solidFill>
                  <a:srgbClr val="FF0000"/>
                </a:solidFill>
                <a:latin typeface="Rockwell" panose="02060603020205020403" pitchFamily="18" charset="0"/>
                <a:ea typeface="Times New Roman" panose="02020603050405020304" pitchFamily="18" charset="0"/>
              </a:rPr>
              <a:t>ère</a:t>
            </a:r>
            <a:r>
              <a:rPr lang="fr-FR" i="1" dirty="0">
                <a:solidFill>
                  <a:srgbClr val="FF0000"/>
                </a:solidFill>
                <a:latin typeface="Rockwell" panose="02060603020205020403" pitchFamily="18" charset="0"/>
                <a:ea typeface="Times New Roman" panose="02020603050405020304" pitchFamily="18" charset="0"/>
              </a:rPr>
              <a:t> hypothèse </a:t>
            </a:r>
            <a:r>
              <a:rPr lang="fr-FR" i="1" dirty="0" smtClean="0">
                <a:solidFill>
                  <a:srgbClr val="FF0000"/>
                </a:solidFill>
                <a:latin typeface="Rockwell" panose="02060603020205020403" pitchFamily="18" charset="0"/>
                <a:ea typeface="Times New Roman" panose="02020603050405020304" pitchFamily="18" charset="0"/>
              </a:rPr>
              <a:t>retenue :</a:t>
            </a:r>
            <a:endParaRPr lang="fr-FR" i="1" dirty="0">
              <a:solidFill>
                <a:srgbClr val="FF0000"/>
              </a:solidFill>
              <a:latin typeface="Rockwell" panose="02060603020205020403" pitchFamily="18" charset="0"/>
              <a:ea typeface="Times New Roman" panose="02020603050405020304" pitchFamily="18" charset="0"/>
            </a:endParaRPr>
          </a:p>
          <a:p>
            <a:pPr lvl="5" hangingPunct="0">
              <a:buFontTx/>
              <a:buChar char="-"/>
            </a:pPr>
            <a:r>
              <a:rPr lang="fr-FR" sz="2000" i="1" dirty="0">
                <a:solidFill>
                  <a:srgbClr val="FF0000"/>
                </a:solidFill>
                <a:latin typeface="Rockwell" panose="02060603020205020403" pitchFamily="18" charset="0"/>
                <a:ea typeface="Times New Roman" panose="02020603050405020304" pitchFamily="18" charset="0"/>
              </a:rPr>
              <a:t>associer à l'hypothèse les paramètres contrôlables</a:t>
            </a:r>
          </a:p>
          <a:p>
            <a:pPr lvl="5" hangingPunct="0">
              <a:buFontTx/>
              <a:buChar char="-"/>
            </a:pPr>
            <a:r>
              <a:rPr lang="fr-FR" sz="2000" i="1" dirty="0">
                <a:solidFill>
                  <a:srgbClr val="FF0000"/>
                </a:solidFill>
                <a:latin typeface="Rockwell" panose="02060603020205020403" pitchFamily="18" charset="0"/>
                <a:ea typeface="Times New Roman" panose="02020603050405020304" pitchFamily="18" charset="0"/>
              </a:rPr>
              <a:t>établir la démarche</a:t>
            </a:r>
          </a:p>
          <a:p>
            <a:pPr lvl="5" hangingPunct="0">
              <a:buFontTx/>
              <a:buChar char="-"/>
            </a:pPr>
            <a:r>
              <a:rPr lang="fr-FR" sz="2000" i="1" dirty="0">
                <a:solidFill>
                  <a:srgbClr val="FF0000"/>
                </a:solidFill>
                <a:latin typeface="Rockwell" panose="02060603020205020403" pitchFamily="18" charset="0"/>
                <a:ea typeface="Times New Roman" panose="02020603050405020304" pitchFamily="18" charset="0"/>
              </a:rPr>
              <a:t>choisir les moyens de contrôle </a:t>
            </a:r>
          </a:p>
          <a:p>
            <a:pPr lvl="5" hangingPunct="0">
              <a:buFontTx/>
              <a:buChar char="-"/>
            </a:pPr>
            <a:r>
              <a:rPr lang="fr-FR" sz="2000" i="1" dirty="0">
                <a:solidFill>
                  <a:srgbClr val="FF0000"/>
                </a:solidFill>
                <a:latin typeface="Rockwell" panose="02060603020205020403" pitchFamily="18" charset="0"/>
                <a:ea typeface="Times New Roman" panose="02020603050405020304" pitchFamily="18" charset="0"/>
              </a:rPr>
              <a:t>effectuer les contrôles</a:t>
            </a:r>
          </a:p>
          <a:p>
            <a:pPr lvl="5" hangingPunct="0">
              <a:buFontTx/>
              <a:buChar char="-"/>
            </a:pPr>
            <a:r>
              <a:rPr lang="fr-FR" sz="2000" i="1" dirty="0">
                <a:solidFill>
                  <a:srgbClr val="FF0000"/>
                </a:solidFill>
                <a:latin typeface="Rockwell" panose="02060603020205020403" pitchFamily="18" charset="0"/>
                <a:ea typeface="Times New Roman" panose="02020603050405020304" pitchFamily="18" charset="0"/>
              </a:rPr>
              <a:t>comparer les résultats aux données de référence</a:t>
            </a:r>
            <a:endParaRPr lang="fr-FR" sz="2000" dirty="0">
              <a:latin typeface="Rockwell" panose="02060603020205020403" pitchFamily="18" charset="0"/>
            </a:endParaRPr>
          </a:p>
        </p:txBody>
      </p:sp>
      <p:sp>
        <p:nvSpPr>
          <p:cNvPr id="4" name="ZoneTexte 3"/>
          <p:cNvSpPr txBox="1"/>
          <p:nvPr/>
        </p:nvSpPr>
        <p:spPr>
          <a:xfrm rot="676755">
            <a:off x="5979879" y="3165550"/>
            <a:ext cx="2114832" cy="646331"/>
          </a:xfrm>
          <a:prstGeom prst="rect">
            <a:avLst/>
          </a:prstGeom>
          <a:solidFill>
            <a:schemeClr val="bg2">
              <a:lumMod val="40000"/>
              <a:lumOff val="60000"/>
            </a:schemeClr>
          </a:solidFill>
        </p:spPr>
        <p:txBody>
          <a:bodyPr wrap="square" rtlCol="0">
            <a:spAutoFit/>
          </a:bodyPr>
          <a:lstStyle/>
          <a:p>
            <a:r>
              <a:rPr lang="fr-FR" dirty="0" smtClean="0"/>
              <a:t>Savoirs associés: </a:t>
            </a:r>
          </a:p>
          <a:p>
            <a:r>
              <a:rPr lang="fr-FR" dirty="0" smtClean="0"/>
              <a:t>S6.2</a:t>
            </a:r>
            <a:endParaRPr lang="fr-FR" dirty="0"/>
          </a:p>
        </p:txBody>
      </p:sp>
    </p:spTree>
    <p:extLst>
      <p:ext uri="{BB962C8B-B14F-4D97-AF65-F5344CB8AC3E}">
        <p14:creationId xmlns:p14="http://schemas.microsoft.com/office/powerpoint/2010/main" val="27472932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Séance TP3 (4h)</a:t>
            </a:r>
          </a:p>
        </p:txBody>
      </p:sp>
      <p:sp>
        <p:nvSpPr>
          <p:cNvPr id="3" name="Espace réservé du contenu 2"/>
          <p:cNvSpPr>
            <a:spLocks noGrp="1"/>
          </p:cNvSpPr>
          <p:nvPr>
            <p:ph idx="1"/>
          </p:nvPr>
        </p:nvSpPr>
        <p:spPr/>
        <p:txBody>
          <a:bodyPr/>
          <a:lstStyle/>
          <a:p>
            <a:r>
              <a:rPr lang="fr-FR" dirty="0" smtClean="0"/>
              <a:t>Mise </a:t>
            </a:r>
            <a:r>
              <a:rPr lang="fr-FR" dirty="0"/>
              <a:t>en œuvre de la méthode de </a:t>
            </a:r>
            <a:r>
              <a:rPr lang="fr-FR" dirty="0" smtClean="0"/>
              <a:t>diagnostic : </a:t>
            </a:r>
            <a:r>
              <a:rPr lang="fr-FR" dirty="0"/>
              <a:t>point </a:t>
            </a:r>
            <a:r>
              <a:rPr lang="fr-FR" dirty="0" smtClean="0"/>
              <a:t>6, 7 et 8</a:t>
            </a:r>
          </a:p>
          <a:p>
            <a:pPr lvl="1"/>
            <a:endParaRPr lang="fr-FR" dirty="0"/>
          </a:p>
          <a:p>
            <a:pPr marL="914400" lvl="4" indent="0" hangingPunct="0">
              <a:buNone/>
            </a:pPr>
            <a:r>
              <a:rPr lang="fr-FR" sz="2000" i="1" dirty="0" smtClean="0">
                <a:solidFill>
                  <a:srgbClr val="FF0000"/>
                </a:solidFill>
              </a:rPr>
              <a:t>6-Identifier </a:t>
            </a:r>
            <a:r>
              <a:rPr lang="fr-FR" sz="2000" i="1" dirty="0">
                <a:solidFill>
                  <a:srgbClr val="FF0000"/>
                </a:solidFill>
              </a:rPr>
              <a:t>les </a:t>
            </a:r>
            <a:r>
              <a:rPr lang="fr-FR" sz="2000" i="1" dirty="0" smtClean="0">
                <a:solidFill>
                  <a:srgbClr val="FF0000"/>
                </a:solidFill>
              </a:rPr>
              <a:t>causes</a:t>
            </a:r>
          </a:p>
          <a:p>
            <a:pPr marL="914400" lvl="4" indent="0" hangingPunct="0">
              <a:buNone/>
            </a:pPr>
            <a:r>
              <a:rPr lang="fr-FR" sz="2000" i="1" dirty="0" smtClean="0">
                <a:solidFill>
                  <a:srgbClr val="FF0000"/>
                </a:solidFill>
              </a:rPr>
              <a:t>7-Effectuer </a:t>
            </a:r>
            <a:r>
              <a:rPr lang="fr-FR" sz="2000" i="1" dirty="0">
                <a:solidFill>
                  <a:srgbClr val="FF0000"/>
                </a:solidFill>
              </a:rPr>
              <a:t>la réparation</a:t>
            </a:r>
          </a:p>
          <a:p>
            <a:pPr marL="914400" lvl="4" indent="0" hangingPunct="0">
              <a:buNone/>
            </a:pPr>
            <a:r>
              <a:rPr lang="fr-FR" sz="2000" i="1" dirty="0" smtClean="0">
                <a:solidFill>
                  <a:srgbClr val="FF0000"/>
                </a:solidFill>
              </a:rPr>
              <a:t>8-Vérifier </a:t>
            </a:r>
            <a:r>
              <a:rPr lang="fr-FR" sz="2000" i="1" dirty="0">
                <a:solidFill>
                  <a:srgbClr val="FF0000"/>
                </a:solidFill>
              </a:rPr>
              <a:t>le bon fonctionnement du système</a:t>
            </a:r>
          </a:p>
          <a:p>
            <a:pPr marL="914400" lvl="4" indent="0" hangingPunct="0">
              <a:buNone/>
            </a:pPr>
            <a:endParaRPr lang="fr-FR" i="1" dirty="0">
              <a:solidFill>
                <a:srgbClr val="FF0000"/>
              </a:solidFill>
            </a:endParaRPr>
          </a:p>
        </p:txBody>
      </p:sp>
      <p:sp>
        <p:nvSpPr>
          <p:cNvPr id="5" name="ZoneTexte 4"/>
          <p:cNvSpPr txBox="1"/>
          <p:nvPr/>
        </p:nvSpPr>
        <p:spPr>
          <a:xfrm rot="676755">
            <a:off x="5302252" y="3892515"/>
            <a:ext cx="2114832" cy="646331"/>
          </a:xfrm>
          <a:prstGeom prst="rect">
            <a:avLst/>
          </a:prstGeom>
          <a:solidFill>
            <a:schemeClr val="bg2">
              <a:lumMod val="40000"/>
              <a:lumOff val="60000"/>
            </a:schemeClr>
          </a:solidFill>
        </p:spPr>
        <p:txBody>
          <a:bodyPr wrap="square" rtlCol="0">
            <a:spAutoFit/>
          </a:bodyPr>
          <a:lstStyle/>
          <a:p>
            <a:r>
              <a:rPr lang="fr-FR" dirty="0" smtClean="0"/>
              <a:t>Savoirs associés: </a:t>
            </a:r>
          </a:p>
          <a:p>
            <a:r>
              <a:rPr lang="fr-FR" dirty="0" smtClean="0"/>
              <a:t>S6.2</a:t>
            </a:r>
            <a:endParaRPr lang="fr-FR" dirty="0"/>
          </a:p>
        </p:txBody>
      </p:sp>
    </p:spTree>
    <p:extLst>
      <p:ext uri="{BB962C8B-B14F-4D97-AF65-F5344CB8AC3E}">
        <p14:creationId xmlns:p14="http://schemas.microsoft.com/office/powerpoint/2010/main" val="4652559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prstClr val="black">
                    <a:lumMod val="65000"/>
                    <a:lumOff val="35000"/>
                  </a:prstClr>
                </a:solidFill>
              </a:rPr>
              <a:t>Séance TP4 </a:t>
            </a:r>
            <a:r>
              <a:rPr lang="fr-FR" dirty="0" smtClean="0">
                <a:solidFill>
                  <a:prstClr val="black">
                    <a:lumMod val="65000"/>
                    <a:lumOff val="35000"/>
                  </a:prstClr>
                </a:solidFill>
              </a:rPr>
              <a:t>(2+4h</a:t>
            </a:r>
            <a:r>
              <a:rPr lang="fr-FR" dirty="0">
                <a:solidFill>
                  <a:prstClr val="black">
                    <a:lumMod val="65000"/>
                    <a:lumOff val="35000"/>
                  </a:prstClr>
                </a:solidFill>
              </a:rPr>
              <a:t>) </a:t>
            </a:r>
            <a:br>
              <a:rPr lang="fr-FR" dirty="0">
                <a:solidFill>
                  <a:prstClr val="black">
                    <a:lumMod val="65000"/>
                    <a:lumOff val="35000"/>
                  </a:prstClr>
                </a:solidFill>
              </a:rPr>
            </a:br>
            <a:endParaRPr lang="fr-FR" dirty="0"/>
          </a:p>
        </p:txBody>
      </p:sp>
      <p:sp>
        <p:nvSpPr>
          <p:cNvPr id="3" name="Espace réservé du contenu 2"/>
          <p:cNvSpPr>
            <a:spLocks noGrp="1"/>
          </p:cNvSpPr>
          <p:nvPr>
            <p:ph idx="1"/>
          </p:nvPr>
        </p:nvSpPr>
        <p:spPr>
          <a:xfrm>
            <a:off x="275192" y="1088067"/>
            <a:ext cx="8636988" cy="4861972"/>
          </a:xfrm>
        </p:spPr>
        <p:txBody>
          <a:bodyPr>
            <a:normAutofit/>
          </a:bodyPr>
          <a:lstStyle/>
          <a:p>
            <a:pPr lvl="0"/>
            <a:r>
              <a:rPr lang="fr-FR" dirty="0" smtClean="0">
                <a:solidFill>
                  <a:schemeClr val="tx1"/>
                </a:solidFill>
              </a:rPr>
              <a:t>Mesures</a:t>
            </a:r>
            <a:endParaRPr lang="fr-FR" dirty="0">
              <a:solidFill>
                <a:schemeClr val="tx1"/>
              </a:solidFill>
            </a:endParaRPr>
          </a:p>
          <a:p>
            <a:pPr marL="228600" lvl="1" indent="0">
              <a:buNone/>
            </a:pPr>
            <a:r>
              <a:rPr lang="fr-FR" dirty="0" smtClean="0">
                <a:solidFill>
                  <a:schemeClr val="tx1"/>
                </a:solidFill>
              </a:rPr>
              <a:t>L’objectif est de réaliser des mesures ou des relevés dimensionnels…sur des systèmes pluri technologiques pouvant aider à la compréhension du fonctionnement de la machine. </a:t>
            </a:r>
          </a:p>
          <a:p>
            <a:pPr marL="228600" lvl="1" indent="0">
              <a:buNone/>
            </a:pPr>
            <a:r>
              <a:rPr lang="fr-FR" i="1" dirty="0" smtClean="0">
                <a:solidFill>
                  <a:schemeClr val="tx1"/>
                </a:solidFill>
              </a:rPr>
              <a:t>Exemples: </a:t>
            </a:r>
          </a:p>
          <a:p>
            <a:pPr marL="228600" lvl="1" indent="0">
              <a:buNone/>
            </a:pPr>
            <a:r>
              <a:rPr lang="fr-FR" dirty="0" smtClean="0">
                <a:solidFill>
                  <a:schemeClr val="tx1"/>
                </a:solidFill>
              </a:rPr>
              <a:t>1/ sur une commande électro hydraulique proportionnelle, relevé de p=f(I)</a:t>
            </a:r>
          </a:p>
          <a:p>
            <a:pPr marL="228600" lvl="1" indent="0">
              <a:buNone/>
            </a:pPr>
            <a:endParaRPr lang="fr-FR" dirty="0" smtClean="0">
              <a:solidFill>
                <a:schemeClr val="tx1"/>
              </a:solidFill>
            </a:endParaRPr>
          </a:p>
          <a:p>
            <a:pPr marL="228600" lvl="1" indent="0">
              <a:buNone/>
            </a:pPr>
            <a:r>
              <a:rPr lang="fr-FR" dirty="0" smtClean="0">
                <a:solidFill>
                  <a:schemeClr val="tx1"/>
                </a:solidFill>
              </a:rPr>
              <a:t>2/ sur la transmission hydro mécanique, </a:t>
            </a:r>
            <a:endParaRPr lang="fr-FR" dirty="0">
              <a:solidFill>
                <a:schemeClr val="tx1"/>
              </a:solidFill>
            </a:endParaRPr>
          </a:p>
          <a:p>
            <a:endParaRPr lang="fr-FR" dirty="0" smtClean="0"/>
          </a:p>
          <a:p>
            <a:endParaRPr lang="fr-FR" dirty="0" smtClean="0">
              <a:solidFill>
                <a:srgbClr val="330F42">
                  <a:lumMod val="75000"/>
                  <a:lumOff val="25000"/>
                </a:srgbClr>
              </a:solidFill>
            </a:endParaRPr>
          </a:p>
          <a:p>
            <a:r>
              <a:rPr lang="fr-FR" dirty="0" smtClean="0">
                <a:solidFill>
                  <a:srgbClr val="330F42">
                    <a:lumMod val="75000"/>
                    <a:lumOff val="25000"/>
                  </a:srgbClr>
                </a:solidFill>
              </a:rPr>
              <a:t>Les </a:t>
            </a:r>
            <a:r>
              <a:rPr lang="fr-FR" dirty="0">
                <a:solidFill>
                  <a:srgbClr val="330F42">
                    <a:lumMod val="75000"/>
                    <a:lumOff val="25000"/>
                  </a:srgbClr>
                </a:solidFill>
              </a:rPr>
              <a:t>relevés pourront répondre à un besoin en </a:t>
            </a:r>
            <a:r>
              <a:rPr lang="fr-FR" dirty="0" err="1">
                <a:solidFill>
                  <a:srgbClr val="330F42">
                    <a:lumMod val="75000"/>
                    <a:lumOff val="25000"/>
                  </a:srgbClr>
                </a:solidFill>
              </a:rPr>
              <a:t>co</a:t>
            </a:r>
            <a:r>
              <a:rPr lang="fr-FR" dirty="0">
                <a:solidFill>
                  <a:srgbClr val="330F42">
                    <a:lumMod val="75000"/>
                    <a:lumOff val="25000"/>
                  </a:srgbClr>
                </a:solidFill>
              </a:rPr>
              <a:t>-intervention Mathématiques</a:t>
            </a:r>
          </a:p>
          <a:p>
            <a:endParaRPr lang="fr-FR" dirty="0"/>
          </a:p>
        </p:txBody>
      </p:sp>
      <p:sp>
        <p:nvSpPr>
          <p:cNvPr id="4" name="ZoneTexte 3"/>
          <p:cNvSpPr txBox="1"/>
          <p:nvPr/>
        </p:nvSpPr>
        <p:spPr>
          <a:xfrm rot="676755">
            <a:off x="6754563" y="3600184"/>
            <a:ext cx="2114832" cy="646331"/>
          </a:xfrm>
          <a:prstGeom prst="rect">
            <a:avLst/>
          </a:prstGeom>
          <a:solidFill>
            <a:schemeClr val="bg2">
              <a:lumMod val="40000"/>
              <a:lumOff val="60000"/>
            </a:schemeClr>
          </a:solidFill>
        </p:spPr>
        <p:txBody>
          <a:bodyPr wrap="square" rtlCol="0">
            <a:spAutoFit/>
          </a:bodyPr>
          <a:lstStyle/>
          <a:p>
            <a:r>
              <a:rPr lang="fr-FR" dirty="0" smtClean="0"/>
              <a:t>Savoirs associés : </a:t>
            </a:r>
          </a:p>
          <a:p>
            <a:r>
              <a:rPr lang="fr-FR" dirty="0" smtClean="0"/>
              <a:t>S5.6.3,  S6.2</a:t>
            </a:r>
            <a:endParaRPr lang="fr-FR" dirty="0"/>
          </a:p>
        </p:txBody>
      </p:sp>
      <p:sp>
        <p:nvSpPr>
          <p:cNvPr id="6" name="ZoneTexte 5"/>
          <p:cNvSpPr txBox="1"/>
          <p:nvPr/>
        </p:nvSpPr>
        <p:spPr>
          <a:xfrm rot="676755">
            <a:off x="4834816" y="3894783"/>
            <a:ext cx="2114832" cy="646331"/>
          </a:xfrm>
          <a:prstGeom prst="rect">
            <a:avLst/>
          </a:prstGeom>
          <a:solidFill>
            <a:schemeClr val="bg2">
              <a:lumMod val="40000"/>
              <a:lumOff val="60000"/>
            </a:schemeClr>
          </a:solidFill>
        </p:spPr>
        <p:txBody>
          <a:bodyPr wrap="square" rtlCol="0">
            <a:spAutoFit/>
          </a:bodyPr>
          <a:lstStyle/>
          <a:p>
            <a:r>
              <a:rPr lang="fr-FR" dirty="0" smtClean="0"/>
              <a:t>Savoirs associés : </a:t>
            </a:r>
          </a:p>
          <a:p>
            <a:r>
              <a:rPr lang="fr-FR" dirty="0" smtClean="0"/>
              <a:t>S5.4.9, S5.6.4</a:t>
            </a:r>
            <a:endParaRPr lang="fr-FR" dirty="0"/>
          </a:p>
        </p:txBody>
      </p:sp>
    </p:spTree>
    <p:extLst>
      <p:ext uri="{BB962C8B-B14F-4D97-AF65-F5344CB8AC3E}">
        <p14:creationId xmlns:p14="http://schemas.microsoft.com/office/powerpoint/2010/main" val="7531750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t>Séances classe entière CE1 et CE2 (=7h)</a:t>
            </a:r>
          </a:p>
        </p:txBody>
      </p:sp>
      <p:sp>
        <p:nvSpPr>
          <p:cNvPr id="3" name="Espace réservé du contenu 2"/>
          <p:cNvSpPr>
            <a:spLocks noGrp="1"/>
          </p:cNvSpPr>
          <p:nvPr>
            <p:ph idx="1"/>
          </p:nvPr>
        </p:nvSpPr>
        <p:spPr>
          <a:xfrm>
            <a:off x="275192" y="1088068"/>
            <a:ext cx="7556313" cy="3857420"/>
          </a:xfrm>
        </p:spPr>
        <p:txBody>
          <a:bodyPr/>
          <a:lstStyle/>
          <a:p>
            <a:r>
              <a:rPr lang="fr-FR" dirty="0"/>
              <a:t>É</a:t>
            </a:r>
            <a:r>
              <a:rPr lang="fr-FR" dirty="0" smtClean="0"/>
              <a:t>tude </a:t>
            </a:r>
            <a:r>
              <a:rPr lang="fr-FR" dirty="0" smtClean="0"/>
              <a:t>cinématique de la transmission mécanique</a:t>
            </a:r>
          </a:p>
          <a:p>
            <a:pPr lvl="1"/>
            <a:endParaRPr lang="fr-FR" dirty="0"/>
          </a:p>
          <a:p>
            <a:pPr marL="228600" lvl="1" indent="0">
              <a:buNone/>
            </a:pPr>
            <a:r>
              <a:rPr lang="fr-FR" dirty="0" smtClean="0"/>
              <a:t>On privilégie l’étude d’un train d’engrenages du type épicycloïdal : ex : le réducteur de roue </a:t>
            </a:r>
          </a:p>
          <a:p>
            <a:pPr marL="228600" lvl="1" indent="0">
              <a:buNone/>
            </a:pPr>
            <a:endParaRPr lang="fr-FR" dirty="0" smtClean="0"/>
          </a:p>
          <a:p>
            <a:pPr marL="228600" lvl="1" indent="0">
              <a:buNone/>
            </a:pPr>
            <a:endParaRPr lang="fr-FR" dirty="0"/>
          </a:p>
          <a:p>
            <a:pPr marL="228600" lvl="1" indent="0">
              <a:buNone/>
            </a:pPr>
            <a:endParaRPr lang="fr-FR" dirty="0" smtClean="0"/>
          </a:p>
        </p:txBody>
      </p:sp>
      <p:grpSp>
        <p:nvGrpSpPr>
          <p:cNvPr id="8" name="Groupe 7"/>
          <p:cNvGrpSpPr/>
          <p:nvPr/>
        </p:nvGrpSpPr>
        <p:grpSpPr>
          <a:xfrm>
            <a:off x="3142445" y="2529936"/>
            <a:ext cx="5694659" cy="3496768"/>
            <a:chOff x="2962141" y="2606897"/>
            <a:chExt cx="5694659" cy="3496768"/>
          </a:xfrm>
        </p:grpSpPr>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319" t="3655" r="3666" b="2893"/>
            <a:stretch/>
          </p:blipFill>
          <p:spPr bwMode="auto">
            <a:xfrm>
              <a:off x="3116688" y="2606897"/>
              <a:ext cx="5540112" cy="3496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llipse 4"/>
            <p:cNvSpPr/>
            <p:nvPr/>
          </p:nvSpPr>
          <p:spPr>
            <a:xfrm>
              <a:off x="3398192" y="4275475"/>
              <a:ext cx="1006383" cy="96591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7" name="Connecteur droit avec flèche 6"/>
            <p:cNvCxnSpPr/>
            <p:nvPr/>
          </p:nvCxnSpPr>
          <p:spPr>
            <a:xfrm>
              <a:off x="2962141" y="2871676"/>
              <a:ext cx="708338" cy="140379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13" name="ZoneTexte 12"/>
          <p:cNvSpPr txBox="1"/>
          <p:nvPr/>
        </p:nvSpPr>
        <p:spPr>
          <a:xfrm rot="21119461">
            <a:off x="844076" y="3684305"/>
            <a:ext cx="2114832" cy="646331"/>
          </a:xfrm>
          <a:prstGeom prst="rect">
            <a:avLst/>
          </a:prstGeom>
          <a:solidFill>
            <a:schemeClr val="bg2">
              <a:lumMod val="40000"/>
              <a:lumOff val="60000"/>
            </a:schemeClr>
          </a:solidFill>
        </p:spPr>
        <p:txBody>
          <a:bodyPr wrap="square" rtlCol="0">
            <a:spAutoFit/>
          </a:bodyPr>
          <a:lstStyle/>
          <a:p>
            <a:r>
              <a:rPr lang="fr-FR" dirty="0" smtClean="0"/>
              <a:t>Savoirs associés : </a:t>
            </a:r>
          </a:p>
          <a:p>
            <a:r>
              <a:rPr lang="fr-FR" dirty="0" smtClean="0"/>
              <a:t>S5.4</a:t>
            </a:r>
            <a:endParaRPr lang="fr-FR" dirty="0"/>
          </a:p>
        </p:txBody>
      </p:sp>
    </p:spTree>
    <p:extLst>
      <p:ext uri="{BB962C8B-B14F-4D97-AF65-F5344CB8AC3E}">
        <p14:creationId xmlns:p14="http://schemas.microsoft.com/office/powerpoint/2010/main" val="13513657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319" t="3655" r="3666" b="2893"/>
          <a:stretch/>
        </p:blipFill>
        <p:spPr bwMode="auto">
          <a:xfrm>
            <a:off x="3746927" y="2755004"/>
            <a:ext cx="5306919" cy="334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fr-FR" dirty="0"/>
              <a:t>Séance classe entière CE3 (= 3,5h)</a:t>
            </a:r>
          </a:p>
        </p:txBody>
      </p:sp>
      <p:sp>
        <p:nvSpPr>
          <p:cNvPr id="3" name="Espace réservé du contenu 2"/>
          <p:cNvSpPr>
            <a:spLocks noGrp="1"/>
          </p:cNvSpPr>
          <p:nvPr>
            <p:ph idx="1"/>
          </p:nvPr>
        </p:nvSpPr>
        <p:spPr>
          <a:xfrm>
            <a:off x="275192" y="1088067"/>
            <a:ext cx="7556313" cy="4514243"/>
          </a:xfrm>
        </p:spPr>
        <p:txBody>
          <a:bodyPr/>
          <a:lstStyle/>
          <a:p>
            <a:r>
              <a:rPr lang="fr-FR" dirty="0" smtClean="0"/>
              <a:t>Étude globale </a:t>
            </a:r>
            <a:r>
              <a:rPr lang="fr-FR" dirty="0"/>
              <a:t>de la transmission </a:t>
            </a:r>
            <a:r>
              <a:rPr lang="fr-FR" dirty="0" smtClean="0"/>
              <a:t>de la machine</a:t>
            </a:r>
            <a:endParaRPr lang="fr-FR" dirty="0"/>
          </a:p>
          <a:p>
            <a:pPr marL="228600" lvl="1" indent="0">
              <a:buNone/>
            </a:pPr>
            <a:r>
              <a:rPr lang="fr-FR" dirty="0" smtClean="0"/>
              <a:t>C’est l’association d’une transmission hydrostatique et d’une transmission mécanique</a:t>
            </a:r>
          </a:p>
          <a:p>
            <a:pPr marL="228600" lvl="1" indent="0">
              <a:buNone/>
            </a:pPr>
            <a:r>
              <a:rPr lang="fr-FR" dirty="0" smtClean="0"/>
              <a:t>Exemple : </a:t>
            </a:r>
            <a:r>
              <a:rPr lang="fr-FR" dirty="0" smtClean="0"/>
              <a:t>comment gère-t-on la vitesse d’avancement maximale de </a:t>
            </a:r>
            <a:endParaRPr lang="fr-FR" dirty="0"/>
          </a:p>
          <a:p>
            <a:pPr marL="228600" lvl="1" indent="0">
              <a:buNone/>
            </a:pPr>
            <a:r>
              <a:rPr lang="fr-FR" dirty="0"/>
              <a:t>l</a:t>
            </a:r>
            <a:r>
              <a:rPr lang="fr-FR" dirty="0" smtClean="0"/>
              <a:t>a machine afin de répondre à la législation en vigueur?</a:t>
            </a:r>
          </a:p>
          <a:p>
            <a:pPr marL="228600" lvl="1" indent="0">
              <a:buNone/>
            </a:pPr>
            <a:endParaRPr lang="fr-FR" dirty="0"/>
          </a:p>
          <a:p>
            <a:endParaRPr lang="fr-FR" dirty="0"/>
          </a:p>
        </p:txBody>
      </p:sp>
      <p:sp>
        <p:nvSpPr>
          <p:cNvPr id="5" name="ZoneTexte 4"/>
          <p:cNvSpPr txBox="1"/>
          <p:nvPr/>
        </p:nvSpPr>
        <p:spPr>
          <a:xfrm rot="20577044">
            <a:off x="1140862" y="3663043"/>
            <a:ext cx="2114832" cy="923330"/>
          </a:xfrm>
          <a:prstGeom prst="rect">
            <a:avLst/>
          </a:prstGeom>
          <a:solidFill>
            <a:schemeClr val="bg2">
              <a:lumMod val="40000"/>
              <a:lumOff val="60000"/>
            </a:schemeClr>
          </a:solidFill>
        </p:spPr>
        <p:txBody>
          <a:bodyPr wrap="square" rtlCol="0">
            <a:spAutoFit/>
          </a:bodyPr>
          <a:lstStyle/>
          <a:p>
            <a:r>
              <a:rPr lang="fr-FR" dirty="0" smtClean="0"/>
              <a:t>Savoirs associés : </a:t>
            </a:r>
          </a:p>
          <a:p>
            <a:r>
              <a:rPr lang="fr-FR" dirty="0" smtClean="0"/>
              <a:t>S5.4.9,  S5.4.10, S5.6.3</a:t>
            </a:r>
            <a:endParaRPr lang="fr-FR" dirty="0"/>
          </a:p>
        </p:txBody>
      </p:sp>
    </p:spTree>
    <p:extLst>
      <p:ext uri="{BB962C8B-B14F-4D97-AF65-F5344CB8AC3E}">
        <p14:creationId xmlns:p14="http://schemas.microsoft.com/office/powerpoint/2010/main" val="16691714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É</a:t>
            </a:r>
            <a:r>
              <a:rPr lang="fr-FR" dirty="0" smtClean="0"/>
              <a:t>valuation</a:t>
            </a:r>
            <a:endParaRPr lang="fr-FR" dirty="0"/>
          </a:p>
        </p:txBody>
      </p:sp>
      <p:sp>
        <p:nvSpPr>
          <p:cNvPr id="3" name="Espace réservé du contenu 2"/>
          <p:cNvSpPr>
            <a:spLocks noGrp="1"/>
          </p:cNvSpPr>
          <p:nvPr>
            <p:ph idx="1"/>
          </p:nvPr>
        </p:nvSpPr>
        <p:spPr>
          <a:xfrm>
            <a:off x="275192" y="1088067"/>
            <a:ext cx="8362371" cy="3694947"/>
          </a:xfrm>
        </p:spPr>
        <p:txBody>
          <a:bodyPr>
            <a:normAutofit/>
          </a:bodyPr>
          <a:lstStyle/>
          <a:p>
            <a:r>
              <a:rPr lang="fr-FR" dirty="0" smtClean="0"/>
              <a:t>Séance </a:t>
            </a:r>
            <a:r>
              <a:rPr lang="fr-FR" dirty="0"/>
              <a:t>classe entière </a:t>
            </a:r>
            <a:r>
              <a:rPr lang="fr-FR" dirty="0" smtClean="0"/>
              <a:t>CE4   </a:t>
            </a:r>
          </a:p>
          <a:p>
            <a:pPr lvl="2"/>
            <a:r>
              <a:rPr lang="fr-FR" dirty="0" smtClean="0"/>
              <a:t>Il s’agit d’une évaluation formative écrite préparant à l’épreuve E4</a:t>
            </a:r>
            <a:endParaRPr lang="fr-FR" dirty="0"/>
          </a:p>
          <a:p>
            <a:pPr marL="457200" lvl="2" indent="0">
              <a:buNone/>
            </a:pPr>
            <a:r>
              <a:rPr lang="fr-FR" dirty="0" smtClean="0"/>
              <a:t>Lors de cette évaluation on évaluera les compétences C2.1, C2.2, C2.3, C3.1</a:t>
            </a:r>
          </a:p>
          <a:p>
            <a:pPr lvl="0"/>
            <a:r>
              <a:rPr lang="fr-FR" dirty="0" smtClean="0">
                <a:solidFill>
                  <a:prstClr val="black">
                    <a:lumMod val="65000"/>
                    <a:lumOff val="35000"/>
                  </a:prstClr>
                </a:solidFill>
              </a:rPr>
              <a:t>Evaluation des TP et TD</a:t>
            </a:r>
          </a:p>
          <a:p>
            <a:pPr lvl="2"/>
            <a:r>
              <a:rPr lang="fr-FR" dirty="0" smtClean="0">
                <a:solidFill>
                  <a:prstClr val="black">
                    <a:lumMod val="65000"/>
                    <a:lumOff val="35000"/>
                  </a:prstClr>
                </a:solidFill>
              </a:rPr>
              <a:t>L’évolution des étudiants en compétence est mesurée tout au long du déroulement de la séquence.</a:t>
            </a:r>
          </a:p>
          <a:p>
            <a:pPr marL="457200" lvl="2" indent="0">
              <a:buNone/>
            </a:pPr>
            <a:r>
              <a:rPr lang="fr-FR" dirty="0" smtClean="0">
                <a:solidFill>
                  <a:prstClr val="black">
                    <a:lumMod val="65000"/>
                    <a:lumOff val="35000"/>
                  </a:prstClr>
                </a:solidFill>
              </a:rPr>
              <a:t>Les compétences intermédiaires et les indicateurs d’évaluations peuvent être intégrés dans un outil de suivi de compétences.</a:t>
            </a:r>
          </a:p>
          <a:p>
            <a:pPr lvl="2"/>
            <a:endParaRPr lang="fr-FR" dirty="0">
              <a:solidFill>
                <a:prstClr val="black">
                  <a:lumMod val="65000"/>
                  <a:lumOff val="35000"/>
                </a:prstClr>
              </a:solidFill>
            </a:endParaRPr>
          </a:p>
          <a:p>
            <a:pPr lvl="2"/>
            <a:endParaRPr lang="fr-FR" dirty="0" smtClean="0"/>
          </a:p>
        </p:txBody>
      </p:sp>
    </p:spTree>
    <p:extLst>
      <p:ext uri="{BB962C8B-B14F-4D97-AF65-F5344CB8AC3E}">
        <p14:creationId xmlns:p14="http://schemas.microsoft.com/office/powerpoint/2010/main" val="33914979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1353" y="4675073"/>
            <a:ext cx="5658489" cy="1438648"/>
          </a:xfrm>
        </p:spPr>
        <p:txBody>
          <a:bodyPr>
            <a:noAutofit/>
          </a:bodyPr>
          <a:lstStyle/>
          <a:p>
            <a:r>
              <a:rPr lang="fr-FR" sz="4000" dirty="0"/>
              <a:t>Merci </a:t>
            </a:r>
            <a:r>
              <a:rPr lang="fr-FR" sz="3200" dirty="0"/>
              <a:t>à chacun(e) </a:t>
            </a:r>
            <a:br>
              <a:rPr lang="fr-FR" sz="3200" dirty="0"/>
            </a:br>
            <a:r>
              <a:rPr lang="fr-FR" sz="3200" dirty="0" smtClean="0"/>
              <a:t>de votre attention</a:t>
            </a:r>
            <a:endParaRPr lang="fr-FR" sz="3200" dirty="0"/>
          </a:p>
        </p:txBody>
      </p:sp>
      <p:pic>
        <p:nvPicPr>
          <p:cNvPr id="14" name="Image 13" descr="Capture d’écran 2017-01-14 à 19.39.44.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3329" y="1766920"/>
            <a:ext cx="3931838" cy="1390650"/>
          </a:xfrm>
          <a:prstGeom prst="rect">
            <a:avLst/>
          </a:prstGeom>
        </p:spPr>
      </p:pic>
    </p:spTree>
    <p:extLst>
      <p:ext uri="{BB962C8B-B14F-4D97-AF65-F5344CB8AC3E}">
        <p14:creationId xmlns:p14="http://schemas.microsoft.com/office/powerpoint/2010/main" val="543344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135356"/>
            <a:ext cx="5580992" cy="1569660"/>
          </a:xfrm>
          <a:prstGeom prst="rect">
            <a:avLst/>
          </a:prstGeom>
          <a:noFill/>
        </p:spPr>
        <p:txBody>
          <a:bodyPr wrap="square" rtlCol="0">
            <a:spAutoFit/>
          </a:bodyPr>
          <a:lstStyle/>
          <a:p>
            <a:endParaRPr lang="fr-FR" sz="2400" dirty="0">
              <a:solidFill>
                <a:srgbClr val="336699"/>
              </a:solidFill>
            </a:endParaRPr>
          </a:p>
          <a:p>
            <a:endParaRPr lang="fr-FR" sz="2400" dirty="0" smtClean="0">
              <a:solidFill>
                <a:srgbClr val="336699"/>
              </a:solidFill>
            </a:endParaRPr>
          </a:p>
          <a:p>
            <a:endParaRPr lang="fr-FR" sz="2400" dirty="0" smtClean="0">
              <a:solidFill>
                <a:srgbClr val="336699"/>
              </a:solidFill>
            </a:endParaRPr>
          </a:p>
          <a:p>
            <a:endParaRPr lang="fr-FR" sz="2400" dirty="0">
              <a:solidFill>
                <a:srgbClr val="336699"/>
              </a:solidFill>
            </a:endParaRPr>
          </a:p>
        </p:txBody>
      </p:sp>
      <p:sp>
        <p:nvSpPr>
          <p:cNvPr id="5" name="Titre 1"/>
          <p:cNvSpPr>
            <a:spLocks noGrp="1"/>
          </p:cNvSpPr>
          <p:nvPr>
            <p:ph type="title"/>
          </p:nvPr>
        </p:nvSpPr>
        <p:spPr>
          <a:xfrm>
            <a:off x="681006" y="265112"/>
            <a:ext cx="7040779" cy="870244"/>
          </a:xfrm>
          <a:solidFill>
            <a:schemeClr val="bg1"/>
          </a:solidFill>
        </p:spPr>
        <p:txBody>
          <a:bodyPr>
            <a:normAutofit/>
          </a:bodyPr>
          <a:lstStyle/>
          <a:p>
            <a:pPr algn="ctr"/>
            <a:r>
              <a:rPr lang="fr-FR" sz="3200" b="1" dirty="0" smtClean="0">
                <a:solidFill>
                  <a:srgbClr val="336699"/>
                </a:solidFill>
                <a:effectLst>
                  <a:outerShdw blurRad="38100" dist="38100" dir="2700000" algn="tl">
                    <a:srgbClr val="000000">
                      <a:alpha val="43137"/>
                    </a:srgbClr>
                  </a:outerShdw>
                </a:effectLst>
              </a:rPr>
              <a:t>…en formalisant ce croisement…</a:t>
            </a:r>
            <a:endParaRPr lang="fr-FR" sz="3200" b="1" dirty="0">
              <a:solidFill>
                <a:srgbClr val="336699"/>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1516984"/>
            <a:ext cx="9202931" cy="3642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6495393" y="5159475"/>
            <a:ext cx="2790518" cy="400110"/>
          </a:xfrm>
          <a:prstGeom prst="rect">
            <a:avLst/>
          </a:prstGeom>
          <a:noFill/>
        </p:spPr>
        <p:txBody>
          <a:bodyPr wrap="square" rtlCol="0">
            <a:spAutoFit/>
          </a:bodyPr>
          <a:lstStyle/>
          <a:p>
            <a:pPr algn="ctr"/>
            <a:r>
              <a:rPr lang="fr-FR" sz="1000" i="1" dirty="0" smtClean="0"/>
              <a:t>Exemple d’outil de formalisation en continuité des EGLS du bac professionnel </a:t>
            </a:r>
            <a:endParaRPr lang="fr-FR" sz="1000" i="1" dirty="0"/>
          </a:p>
        </p:txBody>
      </p:sp>
    </p:spTree>
    <p:extLst>
      <p:ext uri="{BB962C8B-B14F-4D97-AF65-F5344CB8AC3E}">
        <p14:creationId xmlns:p14="http://schemas.microsoft.com/office/powerpoint/2010/main" val="648250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81006" y="74612"/>
            <a:ext cx="7040779" cy="870244"/>
          </a:xfrm>
          <a:prstGeom prst="rect">
            <a:avLst/>
          </a:prstGeom>
          <a:solidFill>
            <a:schemeClr val="bg1"/>
          </a:solidFill>
        </p:spPr>
        <p:txBody>
          <a:bodyPr vert="horz" lIns="91440" tIns="45720" rIns="91440" bIns="45720" rtlCol="0" anchor="t" anchorCtr="0">
            <a:normAutofit fontScale="92500" lnSpcReduction="20000"/>
          </a:bodyPr>
          <a:lstStyle>
            <a:lvl1pPr algn="l" defTabSz="914400" rtl="0" eaLnBrk="1" latinLnBrk="0" hangingPunct="1">
              <a:spcBef>
                <a:spcPct val="0"/>
              </a:spcBef>
              <a:buNone/>
              <a:defRPr sz="3600" b="0" kern="1200">
                <a:solidFill>
                  <a:srgbClr val="074770"/>
                </a:solidFill>
                <a:latin typeface="+mj-lt"/>
                <a:ea typeface="+mj-ea"/>
                <a:cs typeface="+mj-cs"/>
              </a:defRPr>
            </a:lvl1pPr>
          </a:lstStyle>
          <a:p>
            <a:pPr algn="ctr"/>
            <a:r>
              <a:rPr lang="fr-FR" sz="3200" b="1" dirty="0" smtClean="0">
                <a:solidFill>
                  <a:srgbClr val="336699"/>
                </a:solidFill>
                <a:effectLst>
                  <a:outerShdw blurRad="38100" dist="38100" dir="2700000" algn="tl">
                    <a:srgbClr val="000000">
                      <a:alpha val="43137"/>
                    </a:srgbClr>
                  </a:outerShdw>
                </a:effectLst>
              </a:rPr>
              <a:t>…sans oublier de dresser la liste des projets et stages pour la section…</a:t>
            </a:r>
            <a:endParaRPr lang="fr-FR" sz="3200" b="1" dirty="0">
              <a:solidFill>
                <a:srgbClr val="336699"/>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220716" y="327352"/>
            <a:ext cx="8590409" cy="4115779"/>
          </a:xfrm>
        </p:spPr>
        <p:txBody>
          <a:bodyPr rtlCol="0">
            <a:noAutofit/>
          </a:bodyPr>
          <a:lstStyle/>
          <a:p>
            <a:pPr marL="0" indent="0" fontAlgn="auto">
              <a:spcAft>
                <a:spcPts val="0"/>
              </a:spcAft>
              <a:buNone/>
              <a:defRPr/>
            </a:pPr>
            <a:endParaRPr lang="fr-FR" sz="2400" dirty="0" smtClean="0"/>
          </a:p>
          <a:p>
            <a:pPr>
              <a:buFont typeface="Arial" panose="020B0604020202020204" pitchFamily="34" charset="0"/>
              <a:buChar char="•"/>
              <a:defRPr/>
            </a:pPr>
            <a:r>
              <a:rPr lang="fr-FR" sz="2400" dirty="0" smtClean="0">
                <a:solidFill>
                  <a:srgbClr val="336699"/>
                </a:solidFill>
              </a:rPr>
              <a:t>Projet d’accueil des étudiants, journée de cohésion ;</a:t>
            </a:r>
          </a:p>
          <a:p>
            <a:pPr>
              <a:buFont typeface="Arial" panose="020B0604020202020204" pitchFamily="34" charset="0"/>
              <a:buChar char="•"/>
              <a:defRPr/>
            </a:pPr>
            <a:r>
              <a:rPr lang="fr-FR" sz="2400" dirty="0" smtClean="0">
                <a:solidFill>
                  <a:srgbClr val="336699"/>
                </a:solidFill>
              </a:rPr>
              <a:t>Projet d’AP ;</a:t>
            </a:r>
          </a:p>
          <a:p>
            <a:pPr>
              <a:buFont typeface="Arial" panose="020B0604020202020204" pitchFamily="34" charset="0"/>
              <a:buChar char="•"/>
              <a:defRPr/>
            </a:pPr>
            <a:r>
              <a:rPr lang="fr-FR" sz="2400" dirty="0" smtClean="0">
                <a:solidFill>
                  <a:srgbClr val="336699"/>
                </a:solidFill>
              </a:rPr>
              <a:t>Stage découverte pour les étudiants issus des bacs généraux, technologiques et professionnels  ( pour des spécialités connexes) avec en  parallèle la semaine adaptée au sein de l’établissement pour les bacheliers professionnels ;</a:t>
            </a:r>
          </a:p>
          <a:p>
            <a:pPr>
              <a:buFont typeface="Arial" panose="020B0604020202020204" pitchFamily="34" charset="0"/>
              <a:buChar char="•"/>
              <a:defRPr/>
            </a:pPr>
            <a:r>
              <a:rPr lang="fr-FR" sz="2400" dirty="0">
                <a:solidFill>
                  <a:srgbClr val="336699"/>
                </a:solidFill>
              </a:rPr>
              <a:t>Projet particulier, « les écrits pour les grands </a:t>
            </a:r>
            <a:r>
              <a:rPr lang="fr-FR" sz="2400" dirty="0" smtClean="0">
                <a:solidFill>
                  <a:srgbClr val="336699"/>
                </a:solidFill>
              </a:rPr>
              <a:t>» </a:t>
            </a:r>
            <a:r>
              <a:rPr lang="fr-FR" sz="2400" dirty="0">
                <a:solidFill>
                  <a:srgbClr val="336699"/>
                </a:solidFill>
              </a:rPr>
              <a:t>par exemple…</a:t>
            </a:r>
          </a:p>
          <a:p>
            <a:pPr>
              <a:buFont typeface="Arial" panose="020B0604020202020204" pitchFamily="34" charset="0"/>
              <a:buChar char="•"/>
              <a:defRPr/>
            </a:pPr>
            <a:r>
              <a:rPr lang="fr-FR" sz="2400" dirty="0" smtClean="0">
                <a:solidFill>
                  <a:srgbClr val="336699"/>
                </a:solidFill>
              </a:rPr>
              <a:t>Stage métier ;</a:t>
            </a:r>
          </a:p>
          <a:p>
            <a:pPr>
              <a:buFont typeface="Arial" panose="020B0604020202020204" pitchFamily="34" charset="0"/>
              <a:buChar char="•"/>
              <a:defRPr/>
            </a:pPr>
            <a:r>
              <a:rPr lang="fr-FR" sz="2400" dirty="0">
                <a:solidFill>
                  <a:srgbClr val="336699"/>
                </a:solidFill>
              </a:rPr>
              <a:t>P</a:t>
            </a:r>
            <a:r>
              <a:rPr lang="fr-FR" sz="2400" dirty="0" smtClean="0">
                <a:solidFill>
                  <a:srgbClr val="336699"/>
                </a:solidFill>
              </a:rPr>
              <a:t>rojet.</a:t>
            </a:r>
          </a:p>
          <a:p>
            <a:pPr fontAlgn="auto">
              <a:spcAft>
                <a:spcPts val="0"/>
              </a:spcAft>
              <a:buFont typeface="Arial" panose="020B0604020202020204" pitchFamily="34" charset="0"/>
              <a:buChar char="•"/>
              <a:defRPr/>
            </a:pPr>
            <a:endParaRPr lang="fr-FR" sz="2400" dirty="0">
              <a:sym typeface="Wingdings" panose="05000000000000000000" pitchFamily="2" charset="2"/>
            </a:endParaRPr>
          </a:p>
        </p:txBody>
      </p:sp>
    </p:spTree>
    <p:extLst>
      <p:ext uri="{BB962C8B-B14F-4D97-AF65-F5344CB8AC3E}">
        <p14:creationId xmlns:p14="http://schemas.microsoft.com/office/powerpoint/2010/main" val="3875326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04944" y="19334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smtClean="0">
                <a:effectLst>
                  <a:outerShdw blurRad="38100" dist="38100" dir="2700000" algn="tl">
                    <a:srgbClr val="000000">
                      <a:alpha val="43137"/>
                    </a:srgbClr>
                  </a:outerShdw>
                </a:effectLst>
              </a:rPr>
              <a:t>…pour disposer d’une organisation hebdomadaire…</a:t>
            </a:r>
            <a:endParaRPr lang="fr-FR" sz="3200" b="1" dirty="0">
              <a:effectLst>
                <a:outerShdw blurRad="38100" dist="38100" dir="2700000" algn="tl">
                  <a:srgbClr val="000000">
                    <a:alpha val="43137"/>
                  </a:srgbClr>
                </a:outerShdw>
              </a:effectLst>
            </a:endParaRPr>
          </a:p>
        </p:txBody>
      </p:sp>
      <p:grpSp>
        <p:nvGrpSpPr>
          <p:cNvPr id="5" name="Groupe 8"/>
          <p:cNvGrpSpPr/>
          <p:nvPr/>
        </p:nvGrpSpPr>
        <p:grpSpPr>
          <a:xfrm>
            <a:off x="204944" y="2253896"/>
            <a:ext cx="8671042" cy="1808943"/>
            <a:chOff x="357158" y="2214554"/>
            <a:chExt cx="8160588" cy="3319462"/>
          </a:xfrm>
        </p:grpSpPr>
        <p:sp>
          <p:nvSpPr>
            <p:cNvPr id="6" name="Rectangle 5"/>
            <p:cNvSpPr/>
            <p:nvPr/>
          </p:nvSpPr>
          <p:spPr>
            <a:xfrm>
              <a:off x="357158" y="2214554"/>
              <a:ext cx="1541462" cy="3319462"/>
            </a:xfrm>
            <a:prstGeom prst="rect">
              <a:avLst/>
            </a:prstGeom>
            <a:solidFill>
              <a:srgbClr val="064E91"/>
            </a:solidFill>
            <a:ln>
              <a:solidFill>
                <a:srgbClr val="FD800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fr-FR" sz="1600" dirty="0" smtClean="0"/>
                <a:t>Cours </a:t>
              </a:r>
              <a:endParaRPr lang="fr-FR" sz="1600" dirty="0"/>
            </a:p>
            <a:p>
              <a:pPr algn="ctr" fontAlgn="auto">
                <a:spcBef>
                  <a:spcPts val="0"/>
                </a:spcBef>
                <a:spcAft>
                  <a:spcPts val="0"/>
                </a:spcAft>
                <a:defRPr/>
              </a:pPr>
              <a:r>
                <a:rPr lang="fr-FR" sz="1600" dirty="0" smtClean="0"/>
                <a:t>4,5h (1,5 + 2+1) </a:t>
              </a:r>
              <a:r>
                <a:rPr lang="fr-FR" sz="1600" b="1" u="sng" dirty="0" smtClean="0">
                  <a:effectLst>
                    <a:outerShdw blurRad="38100" dist="38100" dir="2700000" algn="tl">
                      <a:srgbClr val="000000">
                        <a:alpha val="43137"/>
                      </a:srgbClr>
                    </a:outerShdw>
                  </a:effectLst>
                </a:rPr>
                <a:t>CE</a:t>
              </a:r>
            </a:p>
            <a:p>
              <a:pPr algn="ctr" fontAlgn="auto">
                <a:spcBef>
                  <a:spcPts val="0"/>
                </a:spcBef>
                <a:spcAft>
                  <a:spcPts val="0"/>
                </a:spcAft>
                <a:defRPr/>
              </a:pPr>
              <a:r>
                <a:rPr lang="fr-FR" sz="1600" dirty="0" smtClean="0"/>
                <a:t>SALLE DE COURS</a:t>
              </a:r>
              <a:endParaRPr lang="fr-FR" sz="1600" dirty="0"/>
            </a:p>
          </p:txBody>
        </p:sp>
        <p:sp>
          <p:nvSpPr>
            <p:cNvPr id="7" name="Rectangle 6"/>
            <p:cNvSpPr/>
            <p:nvPr/>
          </p:nvSpPr>
          <p:spPr>
            <a:xfrm>
              <a:off x="2071670" y="2214554"/>
              <a:ext cx="2286016" cy="3319462"/>
            </a:xfrm>
            <a:prstGeom prst="rect">
              <a:avLst/>
            </a:prstGeom>
            <a:solidFill>
              <a:srgbClr val="064E91"/>
            </a:solidFill>
            <a:ln>
              <a:solidFill>
                <a:srgbClr val="FD800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fr-FR" sz="1600" dirty="0"/>
                <a:t>ACTIVITES </a:t>
              </a:r>
              <a:r>
                <a:rPr lang="fr-FR" sz="1600" dirty="0" smtClean="0"/>
                <a:t>PROFESSIONNELLES</a:t>
              </a:r>
            </a:p>
            <a:p>
              <a:pPr algn="ctr" fontAlgn="auto">
                <a:spcBef>
                  <a:spcPts val="0"/>
                </a:spcBef>
                <a:spcAft>
                  <a:spcPts val="0"/>
                </a:spcAft>
                <a:defRPr/>
              </a:pPr>
              <a:r>
                <a:rPr lang="fr-FR" sz="1600" dirty="0" smtClean="0"/>
                <a:t>2 x 4 h </a:t>
              </a:r>
              <a:r>
                <a:rPr lang="fr-FR" sz="1600" b="1" u="sng" dirty="0" smtClean="0">
                  <a:effectLst>
                    <a:outerShdw blurRad="38100" dist="38100" dir="2700000" algn="tl">
                      <a:srgbClr val="000000">
                        <a:alpha val="43137"/>
                      </a:srgbClr>
                    </a:outerShdw>
                  </a:effectLst>
                </a:rPr>
                <a:t>GR</a:t>
              </a:r>
              <a:endParaRPr lang="fr-FR" sz="1600" b="1" u="sng" dirty="0">
                <a:effectLst>
                  <a:outerShdw blurRad="38100" dist="38100" dir="2700000" algn="tl">
                    <a:srgbClr val="000000">
                      <a:alpha val="43137"/>
                    </a:srgbClr>
                  </a:outerShdw>
                </a:effectLst>
              </a:endParaRPr>
            </a:p>
            <a:p>
              <a:pPr algn="ctr" fontAlgn="auto">
                <a:spcBef>
                  <a:spcPts val="0"/>
                </a:spcBef>
                <a:spcAft>
                  <a:spcPts val="0"/>
                </a:spcAft>
                <a:defRPr/>
              </a:pPr>
              <a:r>
                <a:rPr lang="fr-FR" sz="1600" dirty="0"/>
                <a:t>PLATEAU </a:t>
              </a:r>
              <a:r>
                <a:rPr lang="fr-FR" sz="1600" dirty="0" smtClean="0"/>
                <a:t>TECHNIQUE</a:t>
              </a:r>
              <a:endParaRPr lang="fr-FR" sz="1600" dirty="0"/>
            </a:p>
          </p:txBody>
        </p:sp>
        <p:sp>
          <p:nvSpPr>
            <p:cNvPr id="8" name="Rectangle 7"/>
            <p:cNvSpPr/>
            <p:nvPr/>
          </p:nvSpPr>
          <p:spPr>
            <a:xfrm>
              <a:off x="4500562" y="2214554"/>
              <a:ext cx="2286016" cy="3319462"/>
            </a:xfrm>
            <a:prstGeom prst="rect">
              <a:avLst/>
            </a:prstGeom>
            <a:solidFill>
              <a:srgbClr val="064E91"/>
            </a:solidFill>
            <a:ln>
              <a:solidFill>
                <a:srgbClr val="FD800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fr-FR" sz="1600" dirty="0" smtClean="0"/>
                <a:t>ACTIVITES PROFESSIONNELLES</a:t>
              </a:r>
            </a:p>
            <a:p>
              <a:pPr algn="ctr" fontAlgn="auto">
                <a:spcBef>
                  <a:spcPts val="0"/>
                </a:spcBef>
                <a:spcAft>
                  <a:spcPts val="0"/>
                </a:spcAft>
                <a:defRPr/>
              </a:pPr>
              <a:r>
                <a:rPr lang="fr-FR" sz="1600" dirty="0" smtClean="0"/>
                <a:t>3 h </a:t>
              </a:r>
              <a:r>
                <a:rPr lang="fr-FR" sz="1600" b="1" u="sng" dirty="0" smtClean="0">
                  <a:effectLst>
                    <a:outerShdw blurRad="38100" dist="38100" dir="2700000" algn="tl">
                      <a:srgbClr val="000000">
                        <a:alpha val="43137"/>
                      </a:srgbClr>
                    </a:outerShdw>
                  </a:effectLst>
                </a:rPr>
                <a:t>GR</a:t>
              </a:r>
            </a:p>
            <a:p>
              <a:pPr algn="ctr" fontAlgn="auto">
                <a:spcBef>
                  <a:spcPts val="0"/>
                </a:spcBef>
                <a:spcAft>
                  <a:spcPts val="0"/>
                </a:spcAft>
                <a:defRPr/>
              </a:pPr>
              <a:r>
                <a:rPr lang="fr-FR" sz="1600" dirty="0" smtClean="0"/>
                <a:t>PLATEAU TECHNIQUE</a:t>
              </a:r>
              <a:endParaRPr lang="fr-FR" sz="1600" dirty="0"/>
            </a:p>
          </p:txBody>
        </p:sp>
        <p:sp>
          <p:nvSpPr>
            <p:cNvPr id="9" name="Rectangle 8"/>
            <p:cNvSpPr/>
            <p:nvPr/>
          </p:nvSpPr>
          <p:spPr>
            <a:xfrm>
              <a:off x="6929454" y="2214554"/>
              <a:ext cx="1588292" cy="3319462"/>
            </a:xfrm>
            <a:prstGeom prst="rect">
              <a:avLst/>
            </a:prstGeom>
            <a:solidFill>
              <a:srgbClr val="064E91"/>
            </a:solidFill>
            <a:ln>
              <a:solidFill>
                <a:srgbClr val="FD8003"/>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fr-FR" sz="1600" dirty="0"/>
                <a:t>Cours </a:t>
              </a:r>
              <a:r>
                <a:rPr lang="fr-FR" sz="1600" dirty="0" smtClean="0"/>
                <a:t>TD </a:t>
              </a:r>
            </a:p>
            <a:p>
              <a:pPr algn="ctr" fontAlgn="auto">
                <a:spcBef>
                  <a:spcPts val="0"/>
                </a:spcBef>
                <a:spcAft>
                  <a:spcPts val="0"/>
                </a:spcAft>
                <a:defRPr/>
              </a:pPr>
              <a:r>
                <a:rPr lang="fr-FR" sz="1600" dirty="0" smtClean="0"/>
                <a:t>2h </a:t>
              </a:r>
              <a:r>
                <a:rPr lang="fr-FR" sz="1600" u="sng" dirty="0" smtClean="0">
                  <a:effectLst>
                    <a:outerShdw blurRad="38100" dist="38100" dir="2700000" algn="tl">
                      <a:srgbClr val="000000">
                        <a:alpha val="43137"/>
                      </a:srgbClr>
                    </a:outerShdw>
                  </a:effectLst>
                </a:rPr>
                <a:t>GR</a:t>
              </a:r>
              <a:r>
                <a:rPr lang="fr-FR" sz="1600" dirty="0" smtClean="0"/>
                <a:t> </a:t>
              </a:r>
            </a:p>
            <a:p>
              <a:pPr algn="ctr" fontAlgn="auto">
                <a:spcBef>
                  <a:spcPts val="0"/>
                </a:spcBef>
                <a:spcAft>
                  <a:spcPts val="0"/>
                </a:spcAft>
                <a:defRPr/>
              </a:pPr>
              <a:endParaRPr lang="fr-FR" sz="1600" dirty="0" smtClean="0"/>
            </a:p>
            <a:p>
              <a:pPr algn="ctr" fontAlgn="auto">
                <a:spcBef>
                  <a:spcPts val="0"/>
                </a:spcBef>
                <a:spcAft>
                  <a:spcPts val="0"/>
                </a:spcAft>
                <a:defRPr/>
              </a:pPr>
              <a:r>
                <a:rPr lang="fr-FR" sz="1200" dirty="0" smtClean="0"/>
                <a:t>LABO CONSTRUCTION /</a:t>
              </a:r>
            </a:p>
            <a:p>
              <a:pPr algn="ctr" fontAlgn="auto">
                <a:spcBef>
                  <a:spcPts val="0"/>
                </a:spcBef>
                <a:spcAft>
                  <a:spcPts val="0"/>
                </a:spcAft>
                <a:defRPr/>
              </a:pPr>
              <a:r>
                <a:rPr lang="fr-FR" sz="1200" dirty="0" smtClean="0"/>
                <a:t>PLATEAU TECHNIQUE</a:t>
              </a:r>
              <a:endParaRPr lang="fr-FR" sz="1200" dirty="0"/>
            </a:p>
          </p:txBody>
        </p:sp>
      </p:grpSp>
      <p:sp>
        <p:nvSpPr>
          <p:cNvPr id="10" name="ZoneTexte 9"/>
          <p:cNvSpPr txBox="1"/>
          <p:nvPr/>
        </p:nvSpPr>
        <p:spPr>
          <a:xfrm>
            <a:off x="6353482" y="4203035"/>
            <a:ext cx="2790518" cy="553998"/>
          </a:xfrm>
          <a:prstGeom prst="rect">
            <a:avLst/>
          </a:prstGeom>
          <a:noFill/>
        </p:spPr>
        <p:txBody>
          <a:bodyPr wrap="square" rtlCol="0">
            <a:spAutoFit/>
          </a:bodyPr>
          <a:lstStyle/>
          <a:p>
            <a:r>
              <a:rPr lang="fr-FR" sz="1000" i="1" dirty="0" smtClean="0"/>
              <a:t>Exemple d’organisation de l’enseignement professionnel à partager en fonction des ressources humaines </a:t>
            </a:r>
            <a:endParaRPr lang="fr-FR" sz="1000" i="1" dirty="0"/>
          </a:p>
        </p:txBody>
      </p:sp>
    </p:spTree>
    <p:extLst>
      <p:ext uri="{BB962C8B-B14F-4D97-AF65-F5344CB8AC3E}">
        <p14:creationId xmlns:p14="http://schemas.microsoft.com/office/powerpoint/2010/main" val="3509663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04494" y="272163"/>
            <a:ext cx="786698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600" b="1" dirty="0" smtClean="0">
                <a:solidFill>
                  <a:srgbClr val="336699"/>
                </a:solidFill>
                <a:effectLst>
                  <a:outerShdw blurRad="38100" dist="38100" dir="2700000" algn="tl">
                    <a:srgbClr val="000000">
                      <a:alpha val="43137"/>
                    </a:srgbClr>
                  </a:outerShdw>
                </a:effectLst>
              </a:rPr>
              <a:t>…ce qui conduit à poser une organisation en fonction des moyens, ressources et projets pour la section…</a:t>
            </a:r>
            <a:endParaRPr lang="fr-FR" sz="2600" b="1" dirty="0">
              <a:solidFill>
                <a:srgbClr val="336699"/>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78" y="1417463"/>
            <a:ext cx="9367837" cy="4907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6332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A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Avantage.thmx</Template>
  <TotalTime>6296</TotalTime>
  <Words>4553</Words>
  <Application>Microsoft Office PowerPoint</Application>
  <PresentationFormat>Affichage à l'écran (4:3)</PresentationFormat>
  <Paragraphs>1604</Paragraphs>
  <Slides>59</Slides>
  <Notes>40</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59</vt:i4>
      </vt:variant>
    </vt:vector>
  </HeadingPairs>
  <TitlesOfParts>
    <vt:vector size="70" baseType="lpstr">
      <vt:lpstr>Aldo</vt:lpstr>
      <vt:lpstr>Arial</vt:lpstr>
      <vt:lpstr>Arial Narrow</vt:lpstr>
      <vt:lpstr>Calibri</vt:lpstr>
      <vt:lpstr>Lucida Grande</vt:lpstr>
      <vt:lpstr>Rockwell</vt:lpstr>
      <vt:lpstr>Times New Roman</vt:lpstr>
      <vt:lpstr>Verdana</vt:lpstr>
      <vt:lpstr>Wingdings</vt:lpstr>
      <vt:lpstr>Avantage</vt:lpstr>
      <vt:lpstr>Feuille de calcul</vt:lpstr>
      <vt:lpstr>Présentation PowerPoint</vt:lpstr>
      <vt:lpstr>Présentation PowerPoint</vt:lpstr>
      <vt:lpstr>Les éléments pour bâtir une planification </vt:lpstr>
      <vt:lpstr>Présentation PowerPoint</vt:lpstr>
      <vt:lpstr>…en listant en concertation (équipe pédagogique au complet) les différents attendus du référentiel,   </vt:lpstr>
      <vt:lpstr>…en formalisant ce croisement…</vt:lpstr>
      <vt:lpstr>Présentation PowerPoint</vt:lpstr>
      <vt:lpstr>Présentation PowerPoint</vt:lpstr>
      <vt:lpstr>Présentation PowerPoint</vt:lpstr>
      <vt:lpstr>Présentation PowerPoint</vt:lpstr>
      <vt:lpstr>Présentation PowerPoint</vt:lpstr>
      <vt:lpstr>Les éléments pour bâtir une planification </vt:lpstr>
      <vt:lpstr>Une planification définie avec une approche par centres d’intérêts,</vt:lpstr>
      <vt:lpstr>Présentation PowerPoint</vt:lpstr>
      <vt:lpstr>Présentation PowerPoint</vt:lpstr>
      <vt:lpstr>Présentation PowerPoint</vt:lpstr>
      <vt:lpstr>Les éléments pour bâtir une planification </vt:lpstr>
      <vt:lpstr>Présentation PowerPoint</vt:lpstr>
      <vt:lpstr>Présentation PowerPoint</vt:lpstr>
      <vt:lpstr>Présentation PowerPoint</vt:lpstr>
      <vt:lpstr>Présentation PowerPoint</vt:lpstr>
      <vt:lpstr>Les éléments pour bâtir une planification </vt:lpstr>
      <vt:lpstr>Présentation PowerPoint</vt:lpstr>
      <vt:lpstr>Présentation PowerPoint</vt:lpstr>
      <vt:lpstr>Les éléments pour bâtir une planification </vt:lpstr>
      <vt:lpstr>Présentation PowerPoint</vt:lpstr>
      <vt:lpstr>Présentation PowerPoint</vt:lpstr>
      <vt:lpstr>Conduire une intervention</vt:lpstr>
      <vt:lpstr>Présentation PowerPoint</vt:lpstr>
      <vt:lpstr>Conduire une intervention</vt:lpstr>
      <vt:lpstr>Conduire une intervention</vt:lpstr>
      <vt:lpstr>Conduire une intervention</vt:lpstr>
      <vt:lpstr>Conduire une intervention</vt:lpstr>
      <vt:lpstr>Conduire une intervention</vt:lpstr>
      <vt:lpstr>Conduire une intervention</vt:lpstr>
      <vt:lpstr>Conduire une intervention</vt:lpstr>
      <vt:lpstr>Conduire une intervention</vt:lpstr>
      <vt:lpstr>Conduire une intervention</vt:lpstr>
      <vt:lpstr>Présentation PowerPoint</vt:lpstr>
      <vt:lpstr>Tâches et compétences ciblées</vt:lpstr>
      <vt:lpstr>Compétences travaillées </vt:lpstr>
      <vt:lpstr>Centres d’intérêts</vt:lpstr>
      <vt:lpstr>Le contexte  </vt:lpstr>
      <vt:lpstr>Organisation pédagogique</vt:lpstr>
      <vt:lpstr>Organisation pédagogique  </vt:lpstr>
      <vt:lpstr>Déroulement hebdomadaire</vt:lpstr>
      <vt:lpstr>Déroulement hebdomadaire des TP  </vt:lpstr>
      <vt:lpstr>Déroulement des TP sur la séquence </vt:lpstr>
      <vt:lpstr>Déroulement des séances en CE et TD </vt:lpstr>
      <vt:lpstr>Séance en co-intervention Anglais (4h) </vt:lpstr>
      <vt:lpstr>Séance  TP1 (2h)   </vt:lpstr>
      <vt:lpstr>Séance TD (2h)</vt:lpstr>
      <vt:lpstr>Séance TP2 (3h)</vt:lpstr>
      <vt:lpstr>Séance TP3 (4h)</vt:lpstr>
      <vt:lpstr>Séance TP4 (2+4h)  </vt:lpstr>
      <vt:lpstr>Séances classe entière CE1 et CE2 (=7h)</vt:lpstr>
      <vt:lpstr>Séance classe entière CE3 (= 3,5h)</vt:lpstr>
      <vt:lpstr>Évaluation</vt:lpstr>
      <vt:lpstr>Merci à chacun(e)  de votre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FLORENCE</dc:creator>
  <cp:lastModifiedBy>Jean-Luc Massey</cp:lastModifiedBy>
  <cp:revision>573</cp:revision>
  <cp:lastPrinted>2016-12-12T15:39:05Z</cp:lastPrinted>
  <dcterms:created xsi:type="dcterms:W3CDTF">2016-11-23T17:04:32Z</dcterms:created>
  <dcterms:modified xsi:type="dcterms:W3CDTF">2017-03-22T06:53:58Z</dcterms:modified>
</cp:coreProperties>
</file>