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66" r:id="rId4"/>
    <p:sldId id="267" r:id="rId5"/>
    <p:sldId id="262" r:id="rId6"/>
    <p:sldId id="265" r:id="rId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6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DD4A31E3-782C-4E58-9AC2-9BBD72AD85F7}" type="datetimeFigureOut">
              <a:rPr lang="fr-FR" smtClean="0"/>
              <a:pPr/>
              <a:t>24/01/2017</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D32D52D9-FD21-4344-A291-9164667983A4}"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D4A31E3-782C-4E58-9AC2-9BBD72AD85F7}" type="datetimeFigureOut">
              <a:rPr lang="fr-FR" smtClean="0"/>
              <a:pPr/>
              <a:t>24/01/2017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2D52D9-FD21-4344-A291-9164667983A4}"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D4A31E3-782C-4E58-9AC2-9BBD72AD85F7}" type="datetimeFigureOut">
              <a:rPr lang="fr-FR" smtClean="0"/>
              <a:pPr/>
              <a:t>24/01/2017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2D52D9-FD21-4344-A291-9164667983A4}"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D4A31E3-782C-4E58-9AC2-9BBD72AD85F7}" type="datetimeFigureOut">
              <a:rPr lang="fr-FR" smtClean="0"/>
              <a:pPr/>
              <a:t>24/01/2017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2D52D9-FD21-4344-A291-9164667983A4}"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DD4A31E3-782C-4E58-9AC2-9BBD72AD85F7}" type="datetimeFigureOut">
              <a:rPr lang="fr-FR" smtClean="0"/>
              <a:pPr/>
              <a:t>24/01/2017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2D52D9-FD21-4344-A291-9164667983A4}"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DD4A31E3-782C-4E58-9AC2-9BBD72AD85F7}" type="datetimeFigureOut">
              <a:rPr lang="fr-FR" smtClean="0"/>
              <a:pPr/>
              <a:t>24/01/2017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32D52D9-FD21-4344-A291-9164667983A4}"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DD4A31E3-782C-4E58-9AC2-9BBD72AD85F7}" type="datetimeFigureOut">
              <a:rPr lang="fr-FR" smtClean="0"/>
              <a:pPr/>
              <a:t>24/01/2017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32D52D9-FD21-4344-A291-9164667983A4}"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DD4A31E3-782C-4E58-9AC2-9BBD72AD85F7}" type="datetimeFigureOut">
              <a:rPr lang="fr-FR" smtClean="0"/>
              <a:pPr/>
              <a:t>24/01/2017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32D52D9-FD21-4344-A291-9164667983A4}"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D4A31E3-782C-4E58-9AC2-9BBD72AD85F7}" type="datetimeFigureOut">
              <a:rPr lang="fr-FR" smtClean="0"/>
              <a:pPr/>
              <a:t>24/01/2017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32D52D9-FD21-4344-A291-9164667983A4}"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DD4A31E3-782C-4E58-9AC2-9BBD72AD85F7}" type="datetimeFigureOut">
              <a:rPr lang="fr-FR" smtClean="0"/>
              <a:pPr/>
              <a:t>24/01/2017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32D52D9-FD21-4344-A291-9164667983A4}"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DD4A31E3-782C-4E58-9AC2-9BBD72AD85F7}" type="datetimeFigureOut">
              <a:rPr lang="fr-FR" smtClean="0"/>
              <a:pPr/>
              <a:t>24/01/2017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D32D52D9-FD21-4344-A291-9164667983A4}"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D4A31E3-782C-4E58-9AC2-9BBD72AD85F7}" type="datetimeFigureOut">
              <a:rPr lang="fr-FR" smtClean="0"/>
              <a:pPr/>
              <a:t>24/01/2017</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32D52D9-FD21-4344-A291-9164667983A4}"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9512" y="1988840"/>
            <a:ext cx="8784976" cy="1656184"/>
          </a:xfrm>
        </p:spPr>
        <p:txBody>
          <a:bodyPr>
            <a:normAutofit fontScale="90000"/>
          </a:bodyPr>
          <a:lstStyle/>
          <a:p>
            <a:pPr algn="ctr"/>
            <a:r>
              <a:rPr lang="fr-FR" dirty="0" smtClean="0"/>
              <a:t>Enseignement technique en langue vivante.</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980728"/>
            <a:ext cx="8229600" cy="1212744"/>
          </a:xfrm>
        </p:spPr>
        <p:txBody>
          <a:bodyPr>
            <a:normAutofit fontScale="90000"/>
          </a:bodyPr>
          <a:lstStyle/>
          <a:p>
            <a:r>
              <a:rPr lang="fr-FR" sz="4400" u="sng" dirty="0" smtClean="0"/>
              <a:t>Enseignement technique en langue vivante </a:t>
            </a:r>
            <a:r>
              <a:rPr lang="fr-FR" dirty="0" smtClean="0"/>
              <a:t>:</a:t>
            </a:r>
            <a:endParaRPr lang="fr-FR" dirty="0"/>
          </a:p>
        </p:txBody>
      </p:sp>
      <p:sp>
        <p:nvSpPr>
          <p:cNvPr id="3" name="Espace réservé du contenu 2"/>
          <p:cNvSpPr>
            <a:spLocks noGrp="1"/>
          </p:cNvSpPr>
          <p:nvPr>
            <p:ph idx="1"/>
          </p:nvPr>
        </p:nvSpPr>
        <p:spPr>
          <a:xfrm>
            <a:off x="179512" y="2708920"/>
            <a:ext cx="8640960" cy="3528392"/>
          </a:xfrm>
        </p:spPr>
        <p:txBody>
          <a:bodyPr>
            <a:normAutofit/>
          </a:bodyPr>
          <a:lstStyle/>
          <a:p>
            <a:pPr lvl="1"/>
            <a:r>
              <a:rPr lang="fr-FR" sz="2200" dirty="0" smtClean="0"/>
              <a:t> 1 heure par semaine sur les deux années ;</a:t>
            </a:r>
          </a:p>
          <a:p>
            <a:pPr lvl="1"/>
            <a:endParaRPr lang="fr-FR" sz="2200" dirty="0" smtClean="0"/>
          </a:p>
          <a:p>
            <a:pPr lvl="1"/>
            <a:r>
              <a:rPr lang="fr-FR" sz="2200" dirty="0" smtClean="0"/>
              <a:t> </a:t>
            </a:r>
            <a:r>
              <a:rPr lang="fr-FR" sz="2200" dirty="0" smtClean="0"/>
              <a:t>Co-enseignement :</a:t>
            </a:r>
          </a:p>
          <a:p>
            <a:pPr lvl="3"/>
            <a:r>
              <a:rPr lang="fr-FR" sz="2200" dirty="0" smtClean="0"/>
              <a:t>Un enseignant d'anglais ;</a:t>
            </a:r>
          </a:p>
          <a:p>
            <a:pPr lvl="3"/>
            <a:r>
              <a:rPr lang="fr-FR" sz="2200" dirty="0" smtClean="0"/>
              <a:t>Un enseignant technique ; </a:t>
            </a:r>
          </a:p>
          <a:p>
            <a:pPr lvl="1"/>
            <a:endParaRPr lang="fr-FR" sz="2200" dirty="0" smtClean="0"/>
          </a:p>
          <a:p>
            <a:pPr lvl="1"/>
            <a:r>
              <a:rPr lang="fr-FR" sz="2200" dirty="0" smtClean="0"/>
              <a:t>Cette heure peut être accolée aux heures d'enseignement technique pour favoriser le lien</a:t>
            </a:r>
            <a:r>
              <a:rPr lang="fr-FR" sz="2200" dirty="0" smtClean="0"/>
              <a:t>.</a:t>
            </a:r>
            <a:endParaRPr lang="fr-FR" sz="2200" dirty="0" smtClean="0"/>
          </a:p>
          <a:p>
            <a:pPr lvl="1">
              <a:buNone/>
            </a:pPr>
            <a:endParaRPr lang="fr-FR" sz="40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836712"/>
            <a:ext cx="8229600" cy="792088"/>
          </a:xfrm>
        </p:spPr>
        <p:txBody>
          <a:bodyPr>
            <a:normAutofit fontScale="90000"/>
          </a:bodyPr>
          <a:lstStyle/>
          <a:p>
            <a:r>
              <a:rPr lang="fr-FR" sz="4400" u="sng" dirty="0" smtClean="0"/>
              <a:t>Exemples d'activités </a:t>
            </a:r>
            <a:r>
              <a:rPr lang="fr-FR" u="sng" dirty="0" smtClean="0"/>
              <a:t>:</a:t>
            </a:r>
            <a:endParaRPr lang="fr-FR" u="sng" dirty="0"/>
          </a:p>
        </p:txBody>
      </p:sp>
      <p:sp>
        <p:nvSpPr>
          <p:cNvPr id="3" name="Espace réservé du contenu 2"/>
          <p:cNvSpPr>
            <a:spLocks noGrp="1"/>
          </p:cNvSpPr>
          <p:nvPr>
            <p:ph idx="1"/>
          </p:nvPr>
        </p:nvSpPr>
        <p:spPr>
          <a:xfrm>
            <a:off x="179512" y="2060848"/>
            <a:ext cx="8640960" cy="4509120"/>
          </a:xfrm>
        </p:spPr>
        <p:txBody>
          <a:bodyPr>
            <a:normAutofit/>
          </a:bodyPr>
          <a:lstStyle/>
          <a:p>
            <a:pPr lvl="1"/>
            <a:r>
              <a:rPr lang="fr-FR" sz="2200" dirty="0" smtClean="0"/>
              <a:t> Première activité :</a:t>
            </a:r>
          </a:p>
          <a:p>
            <a:pPr lvl="1">
              <a:buNone/>
            </a:pPr>
            <a:r>
              <a:rPr lang="fr-FR" sz="2200" dirty="0" smtClean="0"/>
              <a:t>	Par groupe : présentation à l'oral de 5 à 10 minutes à l'aide d'un support numérique des différents domaines techniques de l'enveloppe (menuiseries, couvertures sèches, bardages, …).</a:t>
            </a:r>
          </a:p>
          <a:p>
            <a:pPr lvl="1">
              <a:buNone/>
            </a:pPr>
            <a:endParaRPr lang="fr-FR" sz="2200" dirty="0" smtClean="0"/>
          </a:p>
          <a:p>
            <a:pPr lvl="1"/>
            <a:r>
              <a:rPr lang="fr-FR" sz="2200" dirty="0" smtClean="0"/>
              <a:t> </a:t>
            </a:r>
            <a:r>
              <a:rPr lang="fr-FR" sz="2200" dirty="0" smtClean="0"/>
              <a:t>Deuxième activité :</a:t>
            </a:r>
          </a:p>
          <a:p>
            <a:pPr lvl="1">
              <a:buNone/>
            </a:pPr>
            <a:r>
              <a:rPr lang="fr-FR" sz="2200" dirty="0" smtClean="0"/>
              <a:t>	</a:t>
            </a:r>
            <a:r>
              <a:rPr lang="fr-FR" sz="2200" dirty="0" smtClean="0"/>
              <a:t>Par groupe de projet : présentation du projet menuiseries.</a:t>
            </a:r>
          </a:p>
          <a:p>
            <a:pPr lvl="1">
              <a:buNone/>
            </a:pPr>
            <a:r>
              <a:rPr lang="fr-FR" sz="2200" dirty="0" smtClean="0"/>
              <a:t>	</a:t>
            </a:r>
            <a:r>
              <a:rPr lang="fr-FR" sz="2200" dirty="0" smtClean="0"/>
              <a:t>A l'oral, à l'aide d'un support numérique, mise en situation du projet, présentation des lots liés à l'enveloppe du projet, description des menuiseries étudiées, présentation du travail effectué (synoptique, besoins en matière, coupes d'exécution,…).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539552" y="836712"/>
            <a:ext cx="8229600" cy="648072"/>
          </a:xfrm>
        </p:spPr>
        <p:txBody>
          <a:bodyPr>
            <a:normAutofit fontScale="90000"/>
          </a:bodyPr>
          <a:lstStyle/>
          <a:p>
            <a:r>
              <a:rPr lang="fr-FR" u="sng" dirty="0" smtClean="0"/>
              <a:t>L'anglais à l'examen :</a:t>
            </a:r>
            <a:endParaRPr lang="fr-FR" u="sng" dirty="0"/>
          </a:p>
        </p:txBody>
      </p:sp>
      <p:sp>
        <p:nvSpPr>
          <p:cNvPr id="6" name="Espace réservé du contenu 2"/>
          <p:cNvSpPr>
            <a:spLocks noGrp="1"/>
          </p:cNvSpPr>
          <p:nvPr>
            <p:ph idx="1"/>
          </p:nvPr>
        </p:nvSpPr>
        <p:spPr>
          <a:xfrm>
            <a:off x="179512" y="1844824"/>
            <a:ext cx="8640960" cy="4824536"/>
          </a:xfrm>
        </p:spPr>
        <p:txBody>
          <a:bodyPr>
            <a:normAutofit/>
          </a:bodyPr>
          <a:lstStyle/>
          <a:p>
            <a:r>
              <a:rPr lang="fr-FR" sz="2200" dirty="0" smtClean="0"/>
              <a:t>Dans le cadre d’une des épreuves professionnelles (U42 ou U5), pendant les deux semaines de la phase de préparation, le candidat effectue une présentation orale en anglais de son projet. Cette présentation constitue la </a:t>
            </a:r>
            <a:r>
              <a:rPr lang="fr-FR" sz="2200" b="1" dirty="0" smtClean="0"/>
              <a:t>deuxième situation d’évaluation de l’épreuve E2 – Anglais</a:t>
            </a:r>
            <a:r>
              <a:rPr lang="fr-FR" sz="2200" dirty="0" smtClean="0"/>
              <a:t>. </a:t>
            </a:r>
            <a:endParaRPr lang="fr-FR" sz="2200" dirty="0" smtClean="0"/>
          </a:p>
          <a:p>
            <a:endParaRPr lang="fr-FR" sz="2200" b="1" u="sng" dirty="0" smtClean="0"/>
          </a:p>
          <a:p>
            <a:r>
              <a:rPr lang="fr-FR" sz="2200" dirty="0" smtClean="0"/>
              <a:t>A partir du projet en cours de réalisation (U42 ou U5), le candidat prépare un dossier documentaire de trois pages : </a:t>
            </a:r>
            <a:endParaRPr lang="fr-FR" sz="2200" b="1" u="sng" dirty="0" smtClean="0"/>
          </a:p>
          <a:p>
            <a:pPr lvl="1"/>
            <a:r>
              <a:rPr lang="fr-FR" sz="2200" dirty="0" smtClean="0"/>
              <a:t>une page destinée à présenter le projet étudié ;</a:t>
            </a:r>
            <a:endParaRPr lang="fr-FR" sz="2200" b="1" u="sng" dirty="0" smtClean="0"/>
          </a:p>
          <a:p>
            <a:pPr lvl="1"/>
            <a:r>
              <a:rPr lang="fr-FR" sz="2200" dirty="0" smtClean="0"/>
              <a:t>une ressource technique en anglais liée au projet ;</a:t>
            </a:r>
            <a:endParaRPr lang="fr-FR" sz="2200" b="1" u="sng" dirty="0" smtClean="0"/>
          </a:p>
          <a:p>
            <a:pPr lvl="1"/>
            <a:r>
              <a:rPr lang="fr-FR" sz="2200" dirty="0" smtClean="0"/>
              <a:t>un élément du contexte du pays anglophone en rapport avec le projet</a:t>
            </a:r>
            <a:r>
              <a:rPr lang="fr-FR" sz="2200" dirty="0" smtClean="0"/>
              <a:t>.</a:t>
            </a:r>
          </a:p>
          <a:p>
            <a:pPr lvl="1"/>
            <a:endParaRPr lang="fr-FR" sz="3000" b="1" u="sng"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539552" y="836712"/>
            <a:ext cx="8229600" cy="648072"/>
          </a:xfrm>
        </p:spPr>
        <p:txBody>
          <a:bodyPr>
            <a:normAutofit fontScale="90000"/>
          </a:bodyPr>
          <a:lstStyle/>
          <a:p>
            <a:r>
              <a:rPr lang="fr-FR" u="sng" dirty="0" smtClean="0"/>
              <a:t>L'anglais à l'examen :</a:t>
            </a:r>
            <a:endParaRPr lang="fr-FR" u="sng" dirty="0"/>
          </a:p>
        </p:txBody>
      </p:sp>
      <p:sp>
        <p:nvSpPr>
          <p:cNvPr id="6" name="Espace réservé du contenu 2"/>
          <p:cNvSpPr>
            <a:spLocks noGrp="1"/>
          </p:cNvSpPr>
          <p:nvPr>
            <p:ph idx="1"/>
          </p:nvPr>
        </p:nvSpPr>
        <p:spPr>
          <a:xfrm>
            <a:off x="179512" y="1961456"/>
            <a:ext cx="8640960" cy="4896544"/>
          </a:xfrm>
        </p:spPr>
        <p:txBody>
          <a:bodyPr>
            <a:noAutofit/>
          </a:bodyPr>
          <a:lstStyle/>
          <a:p>
            <a:r>
              <a:rPr lang="fr-FR" sz="2200" dirty="0" smtClean="0"/>
              <a:t>Le </a:t>
            </a:r>
            <a:r>
              <a:rPr lang="fr-FR" sz="2200" dirty="0" smtClean="0"/>
              <a:t>candidat dispose de 10 minutes pour réaliser une présentation orale en continu</a:t>
            </a:r>
            <a:r>
              <a:rPr lang="fr-FR" sz="2200" dirty="0" smtClean="0"/>
              <a:t>.</a:t>
            </a:r>
          </a:p>
          <a:p>
            <a:endParaRPr lang="fr-FR" sz="2200" b="1" u="sng" dirty="0" smtClean="0"/>
          </a:p>
          <a:p>
            <a:r>
              <a:rPr lang="fr-FR" sz="2200" dirty="0" smtClean="0"/>
              <a:t>Un entretien de 10 minutes avec la commission d’évaluation suit cette présentation</a:t>
            </a:r>
            <a:r>
              <a:rPr lang="fr-FR" sz="2200" dirty="0" smtClean="0"/>
              <a:t>.</a:t>
            </a:r>
          </a:p>
          <a:p>
            <a:endParaRPr lang="fr-FR" sz="2200" dirty="0" smtClean="0"/>
          </a:p>
          <a:p>
            <a:r>
              <a:rPr lang="fr-FR" sz="2200" dirty="0" smtClean="0"/>
              <a:t> </a:t>
            </a:r>
            <a:r>
              <a:rPr lang="fr-FR" sz="2200" dirty="0" smtClean="0"/>
              <a:t>La commission d’évaluation est composée : </a:t>
            </a:r>
            <a:endParaRPr lang="fr-FR" sz="2200" b="1" u="sng" dirty="0" smtClean="0"/>
          </a:p>
          <a:p>
            <a:pPr lvl="1"/>
            <a:r>
              <a:rPr lang="fr-FR" sz="2200" dirty="0" smtClean="0"/>
              <a:t>de l’enseignant d’anglais ayant suivi le candidat durant la formation ;</a:t>
            </a:r>
            <a:endParaRPr lang="fr-FR" sz="2200" b="1" u="sng" dirty="0" smtClean="0"/>
          </a:p>
          <a:p>
            <a:pPr lvl="1"/>
            <a:r>
              <a:rPr lang="fr-FR" sz="2200" b="1" dirty="0" smtClean="0"/>
              <a:t>de l’enseignant technique intervenant dans les enseignements professionnels de la formation du BTS, encadrant le candidat en formation.</a:t>
            </a:r>
            <a:endParaRPr lang="fr-FR" sz="22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2780928"/>
            <a:ext cx="8229600" cy="1143000"/>
          </a:xfrm>
        </p:spPr>
        <p:txBody>
          <a:bodyPr>
            <a:normAutofit/>
          </a:bodyPr>
          <a:lstStyle/>
          <a:p>
            <a:pPr algn="ctr"/>
            <a:r>
              <a:rPr lang="fr-FR" dirty="0" smtClean="0"/>
              <a:t>Merci pour votre attention.</a:t>
            </a:r>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142</TotalTime>
  <Words>169</Words>
  <Application>Microsoft Office PowerPoint</Application>
  <PresentationFormat>Affichage à l'écran (4:3)</PresentationFormat>
  <Paragraphs>32</Paragraphs>
  <Slides>6</Slides>
  <Notes>0</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Débit</vt:lpstr>
      <vt:lpstr>Enseignement technique en langue vivante.</vt:lpstr>
      <vt:lpstr>Enseignement technique en langue vivante :</vt:lpstr>
      <vt:lpstr>Exemples d'activités :</vt:lpstr>
      <vt:lpstr>L'anglais à l'examen :</vt:lpstr>
      <vt:lpstr>L'anglais à l'examen :</vt:lpstr>
      <vt:lpstr>Merci pour votre attention.</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ETLV</dc:title>
  <dc:creator>Laurent CARRERE</dc:creator>
  <cp:lastModifiedBy>Laurent CARRERE</cp:lastModifiedBy>
  <cp:revision>19</cp:revision>
  <dcterms:created xsi:type="dcterms:W3CDTF">2017-01-19T16:01:26Z</dcterms:created>
  <dcterms:modified xsi:type="dcterms:W3CDTF">2017-01-24T17:58:07Z</dcterms:modified>
</cp:coreProperties>
</file>