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4"/>
  </p:handoutMasterIdLst>
  <p:sldIdLst>
    <p:sldId id="300" r:id="rId2"/>
    <p:sldId id="301" r:id="rId3"/>
    <p:sldId id="302" r:id="rId4"/>
    <p:sldId id="304" r:id="rId5"/>
    <p:sldId id="303" r:id="rId6"/>
    <p:sldId id="305" r:id="rId7"/>
    <p:sldId id="306" r:id="rId8"/>
    <p:sldId id="312" r:id="rId9"/>
    <p:sldId id="307" r:id="rId10"/>
    <p:sldId id="330" r:id="rId11"/>
    <p:sldId id="308" r:id="rId12"/>
    <p:sldId id="256" r:id="rId13"/>
    <p:sldId id="311" r:id="rId14"/>
    <p:sldId id="315" r:id="rId15"/>
    <p:sldId id="314" r:id="rId16"/>
    <p:sldId id="258" r:id="rId17"/>
    <p:sldId id="259" r:id="rId18"/>
    <p:sldId id="261" r:id="rId19"/>
    <p:sldId id="316" r:id="rId20"/>
    <p:sldId id="262" r:id="rId21"/>
    <p:sldId id="317" r:id="rId22"/>
    <p:sldId id="318" r:id="rId23"/>
    <p:sldId id="319" r:id="rId24"/>
    <p:sldId id="320" r:id="rId25"/>
    <p:sldId id="321" r:id="rId26"/>
    <p:sldId id="326" r:id="rId27"/>
    <p:sldId id="322" r:id="rId28"/>
    <p:sldId id="323" r:id="rId29"/>
    <p:sldId id="324" r:id="rId30"/>
    <p:sldId id="327" r:id="rId31"/>
    <p:sldId id="328" r:id="rId32"/>
    <p:sldId id="329" r:id="rId3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5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26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2" y="222"/>
      </p:cViewPr>
      <p:guideLst>
        <p:guide orient="horz" pos="164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79981-2938-4F7E-8F99-8E08D0A3CA2A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DA2AD-ABCC-4AB3-83CF-69CDCF81F4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496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866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5921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5027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421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550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0581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7152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27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668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8693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087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BEAE9-BC38-486C-813B-C186DE05B83F}" type="datetimeFigureOut">
              <a:rPr lang="fr-FR" smtClean="0"/>
              <a:t>25/11/2016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AD7C0-15F0-4D5E-9362-78F2E61F403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65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65147"/>
            <a:ext cx="12192000" cy="1325563"/>
          </a:xfrm>
        </p:spPr>
        <p:txBody>
          <a:bodyPr/>
          <a:lstStyle/>
          <a:p>
            <a:pPr algn="ctr"/>
            <a:r>
              <a:rPr lang="fr-FR" dirty="0"/>
              <a:t>Journée BIM Éducation nationale 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098551"/>
            <a:ext cx="12192000" cy="392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Vendredi 25 novembre 2016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331920"/>
            <a:ext cx="1219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</a:rPr>
              <a:t>ENSA, où en sont-elles ? </a:t>
            </a:r>
          </a:p>
          <a:p>
            <a:pPr algn="ctr"/>
            <a:endParaRPr lang="fr-FR" sz="3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/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</a:rPr>
              <a:t>Quels partenariats avec les rectorats ou </a:t>
            </a:r>
            <a:r>
              <a:rPr lang="fr-FR" sz="3600" dirty="0" err="1">
                <a:latin typeface="Calibri" panose="020F0502020204030204" pitchFamily="34" charset="0"/>
                <a:ea typeface="Calibri" panose="020F0502020204030204" pitchFamily="34" charset="0"/>
              </a:rPr>
              <a:t>Gretas</a:t>
            </a:r>
            <a:r>
              <a:rPr lang="fr-FR" sz="3600" dirty="0">
                <a:latin typeface="Calibri" panose="020F0502020204030204" pitchFamily="34" charset="0"/>
                <a:ea typeface="Calibri" panose="020F0502020204030204" pitchFamily="34" charset="0"/>
              </a:rPr>
              <a:t> ?</a:t>
            </a:r>
            <a:endParaRPr lang="fr-FR" sz="36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58" y="5768665"/>
            <a:ext cx="2591394" cy="85516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83686" y="5768665"/>
            <a:ext cx="406885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Lionel RAY</a:t>
            </a:r>
          </a:p>
          <a:p>
            <a:r>
              <a:rPr lang="fr-FR" sz="1600" dirty="0"/>
              <a:t>Enseignant Maitre Associé </a:t>
            </a:r>
          </a:p>
          <a:p>
            <a:r>
              <a:rPr lang="fr-FR" sz="1600" dirty="0"/>
              <a:t>BIM - Représentation Architecturale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9788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8124"/>
            <a:ext cx="10515600" cy="1325563"/>
          </a:xfrm>
        </p:spPr>
        <p:txBody>
          <a:bodyPr>
            <a:normAutofit/>
          </a:bodyPr>
          <a:lstStyle/>
          <a:p>
            <a:r>
              <a:rPr lang="fr-FR" sz="3200" b="1" dirty="0"/>
              <a:t>Protocole d’échange des maquettes BIM </a:t>
            </a:r>
            <a:br>
              <a:rPr lang="fr-FR" sz="3200" b="1" dirty="0"/>
            </a:br>
            <a:r>
              <a:rPr lang="fr-FR" sz="3200" b="1" dirty="0"/>
              <a:t>entre établissements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1225" y="1490069"/>
            <a:ext cx="10515600" cy="6763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/>
              <a:t>Objectif : Avoir des maquettes d’un projet de la conception à l’exécution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5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9" name="ZoneTexte 8"/>
          <p:cNvSpPr txBox="1"/>
          <p:nvPr/>
        </p:nvSpPr>
        <p:spPr>
          <a:xfrm>
            <a:off x="911225" y="2471554"/>
            <a:ext cx="4739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Rentrée 2017/2018 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1225" y="2933219"/>
            <a:ext cx="110165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établissement prend en main les maquettes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spécialité réalise sa maquette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Chaque maquette est mise à disposition des autres établissements via une </a:t>
            </a:r>
            <a:r>
              <a:rPr lang="fr-FR" sz="2400"/>
              <a:t>plateforme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4079765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4" r="1" b="3930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5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3988708"/>
            <a:ext cx="9906000" cy="192224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9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38150" y="4300627"/>
            <a:ext cx="9067800" cy="129840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Sensibiliser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démocratiser</a:t>
            </a:r>
            <a:r>
              <a:rPr lang="en-US" dirty="0">
                <a:solidFill>
                  <a:schemeClr val="bg1"/>
                </a:solidFill>
              </a:rPr>
              <a:t> le BIM</a:t>
            </a:r>
          </a:p>
        </p:txBody>
      </p:sp>
    </p:spTree>
    <p:extLst>
      <p:ext uri="{BB962C8B-B14F-4D97-AF65-F5344CB8AC3E}">
        <p14:creationId xmlns:p14="http://schemas.microsoft.com/office/powerpoint/2010/main" val="2113694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328" y="1055777"/>
            <a:ext cx="4169664" cy="5365377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7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9" name="Titre 1"/>
          <p:cNvSpPr txBox="1">
            <a:spLocks/>
          </p:cNvSpPr>
          <p:nvPr/>
        </p:nvSpPr>
        <p:spPr>
          <a:xfrm>
            <a:off x="911225" y="255868"/>
            <a:ext cx="10515600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</p:spTree>
    <p:extLst>
      <p:ext uri="{BB962C8B-B14F-4D97-AF65-F5344CB8AC3E}">
        <p14:creationId xmlns:p14="http://schemas.microsoft.com/office/powerpoint/2010/main" val="3149694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4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5" name="ZoneTexte 4"/>
          <p:cNvSpPr txBox="1"/>
          <p:nvPr/>
        </p:nvSpPr>
        <p:spPr>
          <a:xfrm>
            <a:off x="129814" y="1224604"/>
            <a:ext cx="117979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Le BIM’SE</a:t>
            </a:r>
          </a:p>
          <a:p>
            <a:pPr algn="ctr"/>
            <a:r>
              <a:rPr lang="fr-FR" sz="3200" dirty="0"/>
              <a:t>premier concours BIM organisé par des étudiants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29814" y="2446552"/>
            <a:ext cx="11797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Un concours rassemblant les étudiants d’un même territoire : SAINT-ETIENNE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2029968" y="3274856"/>
            <a:ext cx="8083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École des Mines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École Supérieure des Arts et du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Lycée Jean Monnet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École Nationale d’Ingénieure – ENISE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École Nationale d’Architecture</a:t>
            </a:r>
          </a:p>
          <a:p>
            <a:endParaRPr lang="fr-FR" sz="2400" dirty="0"/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</p:spTree>
    <p:extLst>
      <p:ext uri="{BB962C8B-B14F-4D97-AF65-F5344CB8AC3E}">
        <p14:creationId xmlns:p14="http://schemas.microsoft.com/office/powerpoint/2010/main" val="913002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4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8" name="ZoneTexte 7"/>
          <p:cNvSpPr txBox="1"/>
          <p:nvPr/>
        </p:nvSpPr>
        <p:spPr>
          <a:xfrm>
            <a:off x="864108" y="1880850"/>
            <a:ext cx="47548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Objectifs</a:t>
            </a:r>
            <a:r>
              <a:rPr lang="fr-FR" sz="2400" dirty="0"/>
              <a:t> :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911225" y="2450788"/>
            <a:ext cx="898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Faire participer un maximum d’étudiants à un projet BIM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923544" y="3569743"/>
            <a:ext cx="9799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Développer le travail collaboratif </a:t>
            </a:r>
            <a:r>
              <a:rPr lang="fr-FR" sz="2400" dirty="0" err="1"/>
              <a:t>pluri-disciplinaire</a:t>
            </a:r>
            <a:r>
              <a:rPr lang="fr-FR" sz="2400" dirty="0"/>
              <a:t> autour d’un projet</a:t>
            </a:r>
          </a:p>
        </p:txBody>
      </p:sp>
      <p:sp>
        <p:nvSpPr>
          <p:cNvPr id="15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5" name="Rectangle 4"/>
          <p:cNvSpPr/>
          <p:nvPr/>
        </p:nvSpPr>
        <p:spPr>
          <a:xfrm>
            <a:off x="2097449" y="2893434"/>
            <a:ext cx="35672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/>
              <a:t>-&gt; 6 équipes de 5 étudiants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2097449" y="4023896"/>
            <a:ext cx="6810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/>
              <a:t>-&gt; 1 étudiant(e) de chaque école dans chaque équipe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923544" y="4688698"/>
            <a:ext cx="9799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Développer les compétences des participants</a:t>
            </a:r>
          </a:p>
        </p:txBody>
      </p:sp>
    </p:spTree>
    <p:extLst>
      <p:ext uri="{BB962C8B-B14F-4D97-AF65-F5344CB8AC3E}">
        <p14:creationId xmlns:p14="http://schemas.microsoft.com/office/powerpoint/2010/main" val="42739319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4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5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6383720" y="4939435"/>
            <a:ext cx="5302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2</a:t>
            </a:r>
            <a:r>
              <a:rPr lang="fr-FR" sz="2400" b="1" baseline="30000" dirty="0"/>
              <a:t>ème</a:t>
            </a:r>
            <a:r>
              <a:rPr lang="fr-FR" sz="2400" b="1" dirty="0"/>
              <a:t> édition du 12 au 14 avril 2017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864108" y="2679101"/>
            <a:ext cx="1184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Où ?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864108" y="1232159"/>
            <a:ext cx="47548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Comment ?</a:t>
            </a:r>
            <a:endParaRPr lang="fr-FR" sz="2400" dirty="0"/>
          </a:p>
        </p:txBody>
      </p:sp>
      <p:sp>
        <p:nvSpPr>
          <p:cNvPr id="10" name="ZoneTexte 9"/>
          <p:cNvSpPr txBox="1"/>
          <p:nvPr/>
        </p:nvSpPr>
        <p:spPr>
          <a:xfrm>
            <a:off x="129814" y="1724602"/>
            <a:ext cx="1179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Workshop de 3 jours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9814" y="2910620"/>
            <a:ext cx="11797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200" b="1" dirty="0"/>
              <a:t>École d’architecture de Saint-Etienne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11225" y="4186638"/>
            <a:ext cx="14141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/>
              <a:t>Quand 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227582" y="4939436"/>
            <a:ext cx="45514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b="1" dirty="0"/>
              <a:t>1</a:t>
            </a:r>
            <a:r>
              <a:rPr lang="fr-FR" sz="2400" b="1" baseline="30000" dirty="0"/>
              <a:t>ère</a:t>
            </a:r>
            <a:r>
              <a:rPr lang="fr-FR" sz="2400" b="1" dirty="0"/>
              <a:t> édition du 27 au 29 avril 2016</a:t>
            </a:r>
          </a:p>
        </p:txBody>
      </p:sp>
    </p:spTree>
    <p:extLst>
      <p:ext uri="{BB962C8B-B14F-4D97-AF65-F5344CB8AC3E}">
        <p14:creationId xmlns:p14="http://schemas.microsoft.com/office/powerpoint/2010/main" val="41018457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911225" y="1613449"/>
            <a:ext cx="8177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L’organisation a pu avoir lieu grâce :</a:t>
            </a:r>
          </a:p>
        </p:txBody>
      </p:sp>
      <p:sp>
        <p:nvSpPr>
          <p:cNvPr id="5" name="Rectangle 4"/>
          <p:cNvSpPr/>
          <p:nvPr/>
        </p:nvSpPr>
        <p:spPr>
          <a:xfrm>
            <a:off x="911225" y="2121280"/>
            <a:ext cx="87196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Aux 9 étudiants de l’ENSASE qui ont pris l’organisation en main</a:t>
            </a:r>
          </a:p>
        </p:txBody>
      </p:sp>
      <p:sp>
        <p:nvSpPr>
          <p:cNvPr id="6" name="Rectangle 5"/>
          <p:cNvSpPr/>
          <p:nvPr/>
        </p:nvSpPr>
        <p:spPr>
          <a:xfrm>
            <a:off x="911225" y="2713602"/>
            <a:ext cx="7860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 directeur de l’école qui a soutenu le projet dès le début</a:t>
            </a:r>
          </a:p>
        </p:txBody>
      </p:sp>
      <p:sp>
        <p:nvSpPr>
          <p:cNvPr id="7" name="Rectangle 6"/>
          <p:cNvSpPr/>
          <p:nvPr/>
        </p:nvSpPr>
        <p:spPr>
          <a:xfrm>
            <a:off x="911225" y="3305924"/>
            <a:ext cx="111153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 service informatique de l’école avec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la mise à disposition du matériel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la configuration des machines et des serveurs nécessaires à l’organisation du concours</a:t>
            </a:r>
          </a:p>
        </p:txBody>
      </p:sp>
      <p:sp>
        <p:nvSpPr>
          <p:cNvPr id="8" name="Rectangle 7"/>
          <p:cNvSpPr/>
          <p:nvPr/>
        </p:nvSpPr>
        <p:spPr>
          <a:xfrm>
            <a:off x="911226" y="4924166"/>
            <a:ext cx="11115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Aux  services administratifs  avec la mise à disposition des locaux, l’aide du service communication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1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2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29814" y="890175"/>
            <a:ext cx="1179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Retour d’expériences - 1</a:t>
            </a:r>
            <a:r>
              <a:rPr lang="fr-FR" sz="3200" b="1" baseline="30000" dirty="0"/>
              <a:t>ère</a:t>
            </a:r>
            <a:r>
              <a:rPr lang="fr-FR" sz="3200" b="1" dirty="0"/>
              <a:t> édition</a:t>
            </a:r>
          </a:p>
        </p:txBody>
      </p:sp>
    </p:spTree>
    <p:extLst>
      <p:ext uri="{BB962C8B-B14F-4D97-AF65-F5344CB8AC3E}">
        <p14:creationId xmlns:p14="http://schemas.microsoft.com/office/powerpoint/2010/main" val="89393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911225" y="2030204"/>
            <a:ext cx="107333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À la ville de Saint-Etienne avec son élu à la jeunesse et ses services techniques pour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le choix du sujet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la mise à disposition du site pour des visites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11225" y="3802092"/>
            <a:ext cx="107333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Aux partenaires professionnels pour leur apport financier (agence </a:t>
            </a:r>
            <a:r>
              <a:rPr lang="fr-FR" sz="2400" dirty="0" err="1"/>
              <a:t>Superrmixx</a:t>
            </a:r>
            <a:r>
              <a:rPr lang="fr-FR" sz="2400" dirty="0"/>
              <a:t> architecture), la réalisation d’une prestation (Faro avec le nuage de points), le don de lots pour les gagnants (Autodesk) le prêt de matériel (Dell - </a:t>
            </a:r>
            <a:r>
              <a:rPr lang="fr-FR" sz="2400" dirty="0" err="1"/>
              <a:t>Azendoo</a:t>
            </a:r>
            <a:r>
              <a:rPr lang="fr-FR" sz="2400" dirty="0"/>
              <a:t>) ou de goodies pour tous les participants (</a:t>
            </a:r>
            <a:r>
              <a:rPr lang="fr-FR" sz="2400" dirty="0" err="1"/>
              <a:t>Abvent</a:t>
            </a:r>
            <a:r>
              <a:rPr lang="fr-FR" sz="2400" dirty="0"/>
              <a:t>)</a:t>
            </a:r>
          </a:p>
          <a:p>
            <a:endParaRPr lang="fr-FR" sz="24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1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4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911225" y="1613449"/>
            <a:ext cx="8177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L’organisation a pu avoir lieu grâce :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129814" y="890175"/>
            <a:ext cx="1179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Retour d’expériences - 1</a:t>
            </a:r>
            <a:r>
              <a:rPr lang="fr-FR" sz="3200" b="1" baseline="30000" dirty="0"/>
              <a:t>ère</a:t>
            </a:r>
            <a:r>
              <a:rPr lang="fr-FR" sz="3200" b="1" dirty="0"/>
              <a:t> édition</a:t>
            </a:r>
          </a:p>
        </p:txBody>
      </p:sp>
    </p:spTree>
    <p:extLst>
      <p:ext uri="{BB962C8B-B14F-4D97-AF65-F5344CB8AC3E}">
        <p14:creationId xmlns:p14="http://schemas.microsoft.com/office/powerpoint/2010/main" val="159347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8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9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1225" y="1026749"/>
            <a:ext cx="38527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Les équipes :</a:t>
            </a:r>
          </a:p>
        </p:txBody>
      </p:sp>
      <p:sp>
        <p:nvSpPr>
          <p:cNvPr id="5" name="Rectangle 4"/>
          <p:cNvSpPr/>
          <p:nvPr/>
        </p:nvSpPr>
        <p:spPr>
          <a:xfrm>
            <a:off x="911225" y="2201582"/>
            <a:ext cx="1101652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6 étudiants en 1ère année de BTS construction du Lycée Jean Monnet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4 étudiants de 1ère et 2ème année l’école des Mines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7 étudiants de 1ère, 2ème et 3ème année de l’école Supérieure d’Art et de Design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7 étudiants de 3ème, 4ème année, et HMO de l’école d’Architecture</a:t>
            </a:r>
          </a:p>
        </p:txBody>
      </p:sp>
    </p:spTree>
    <p:extLst>
      <p:ext uri="{BB962C8B-B14F-4D97-AF65-F5344CB8AC3E}">
        <p14:creationId xmlns:p14="http://schemas.microsoft.com/office/powerpoint/2010/main" val="2162786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sujet : Le centre des accélérations créatives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911225" y="1662538"/>
            <a:ext cx="8112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étudiants organisateurs ont :</a:t>
            </a:r>
          </a:p>
        </p:txBody>
      </p:sp>
      <p:sp>
        <p:nvSpPr>
          <p:cNvPr id="4" name="Rectangle 3"/>
          <p:cNvSpPr/>
          <p:nvPr/>
        </p:nvSpPr>
        <p:spPr>
          <a:xfrm>
            <a:off x="911225" y="2091597"/>
            <a:ext cx="111153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Choisi le site avec l’architecte de la ville de Saint-Etienne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573" y="3149060"/>
            <a:ext cx="3693414" cy="276867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2743" y="3149060"/>
            <a:ext cx="3699139" cy="277296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088305" y="2535860"/>
            <a:ext cx="5865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dirty="0"/>
              <a:t>-&gt; Ancien centre administratif de </a:t>
            </a:r>
            <a:r>
              <a:rPr lang="fr-FR" sz="2400" dirty="0" err="1"/>
              <a:t>Manufrance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503400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0" y="379476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/>
              <a:t>Présidé par la profession</a:t>
            </a:r>
          </a:p>
          <a:p>
            <a:pPr algn="ctr"/>
            <a:r>
              <a:rPr lang="fr-FR" sz="2400" dirty="0"/>
              <a:t>Porté et animé par la cité scolaire Monnet-Fourneyron de Saint-Étienne (Loire), </a:t>
            </a:r>
          </a:p>
          <a:p>
            <a:pPr algn="ctr"/>
            <a:r>
              <a:rPr lang="fr-FR" sz="2400" dirty="0"/>
              <a:t>et l’ENISE</a:t>
            </a:r>
          </a:p>
        </p:txBody>
      </p:sp>
      <p:pic>
        <p:nvPicPr>
          <p:cNvPr id="1026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035" y="937451"/>
            <a:ext cx="3037532" cy="201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4924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sujet : Le centre des accélérations créatives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911225" y="1662538"/>
            <a:ext cx="8112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étudiants organisateurs ont :</a:t>
            </a:r>
          </a:p>
        </p:txBody>
      </p:sp>
      <p:sp>
        <p:nvSpPr>
          <p:cNvPr id="5" name="Rectangle 4"/>
          <p:cNvSpPr/>
          <p:nvPr/>
        </p:nvSpPr>
        <p:spPr>
          <a:xfrm>
            <a:off x="911225" y="2090384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Créé le programme du projet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71104" y="2559818"/>
            <a:ext cx="9473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-&gt; Créer lieu fictif regroupant des départements de recherche des différentes disciplines que sont l'architecture, l'art et l'ingénierie.</a:t>
            </a:r>
          </a:p>
          <a:p>
            <a:r>
              <a:rPr lang="fr-FR" sz="2400" dirty="0"/>
              <a:t>Espace de "</a:t>
            </a:r>
            <a:r>
              <a:rPr lang="fr-FR" sz="2400" dirty="0" err="1"/>
              <a:t>co-working</a:t>
            </a:r>
            <a:r>
              <a:rPr lang="fr-FR" sz="2400" dirty="0"/>
              <a:t>" où des étudiants et des start-ups aux compétences diverses, travailleraient de concert afin de proposer des innovations bénéfiques à la ville.</a:t>
            </a:r>
          </a:p>
        </p:txBody>
      </p:sp>
    </p:spTree>
    <p:extLst>
      <p:ext uri="{BB962C8B-B14F-4D97-AF65-F5344CB8AC3E}">
        <p14:creationId xmlns:p14="http://schemas.microsoft.com/office/powerpoint/2010/main" val="1391825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planning du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J-10 - Tirage au sort des équipes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1225" y="2189408"/>
            <a:ext cx="107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J-7 : Envoi du sujet avec le programme et les fichiers DWG fournit par la maitrise d’ouvrage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1225" y="307620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J-2 : Visite du site par les participants</a:t>
            </a:r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099" y="3593678"/>
            <a:ext cx="3757020" cy="281776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529" y="3593677"/>
            <a:ext cx="2113324" cy="281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9936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35893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8855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J1 - Démarrage du concours - Découverte de la maquette IFC et du nuage de points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117" y="2382405"/>
            <a:ext cx="4985423" cy="3323616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727" y="2377918"/>
            <a:ext cx="4992155" cy="332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7145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J2- Travail sur le projet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79" y="2382405"/>
            <a:ext cx="4999203" cy="333280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732" y="2382405"/>
            <a:ext cx="5018808" cy="333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49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Rendu du projet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1224" y="2382405"/>
            <a:ext cx="107333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Les livrables demandés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La maquette du projet au format IFC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Une vidéo d’une minute du projet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400" dirty="0"/>
              <a:t>Un diaporama de présentation pour la soutenance</a:t>
            </a:r>
          </a:p>
        </p:txBody>
      </p:sp>
    </p:spTree>
    <p:extLst>
      <p:ext uri="{BB962C8B-B14F-4D97-AF65-F5344CB8AC3E}">
        <p14:creationId xmlns:p14="http://schemas.microsoft.com/office/powerpoint/2010/main" val="158430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1262">
            <a:off x="2489752" y="2115645"/>
            <a:ext cx="5364099" cy="402307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Rendu du projet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2838">
            <a:off x="297347" y="2847337"/>
            <a:ext cx="3901756" cy="220376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08">
            <a:off x="7099875" y="2396757"/>
            <a:ext cx="4741301" cy="2963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30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Rendu du projet</a:t>
            </a:r>
          </a:p>
        </p:txBody>
      </p:sp>
      <p:pic>
        <p:nvPicPr>
          <p:cNvPr id="15" name="Picassiet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39008" y="2133604"/>
            <a:ext cx="6955763" cy="391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60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Audition technique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530011" y="2163978"/>
            <a:ext cx="102489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Audition de chaque équipe par le jury technique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Analyse de chaque maquette par le jury technique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30011" y="3268908"/>
            <a:ext cx="99029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Les membres du jury technique 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Benoit DIETZ – </a:t>
            </a:r>
            <a:r>
              <a:rPr lang="fr-FR" sz="2400" dirty="0" err="1"/>
              <a:t>Bim</a:t>
            </a:r>
            <a:r>
              <a:rPr lang="fr-FR" sz="2400" dirty="0"/>
              <a:t> Manager chez </a:t>
            </a:r>
            <a:r>
              <a:rPr lang="fr-FR" sz="2400" dirty="0" err="1"/>
              <a:t>Chabanne</a:t>
            </a:r>
            <a:r>
              <a:rPr lang="fr-FR" sz="2400" dirty="0"/>
              <a:t> &amp; </a:t>
            </a:r>
            <a:r>
              <a:rPr lang="fr-FR" sz="2400" dirty="0" err="1"/>
              <a:t>Partners</a:t>
            </a:r>
            <a:endParaRPr lang="fr-F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Fabian BERTRANDON – </a:t>
            </a:r>
            <a:r>
              <a:rPr lang="fr-FR" sz="2400" dirty="0" err="1"/>
              <a:t>Bim</a:t>
            </a:r>
            <a:r>
              <a:rPr lang="fr-FR" sz="2400" dirty="0"/>
              <a:t> Manager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Florian POUILLY – </a:t>
            </a:r>
            <a:r>
              <a:rPr lang="fr-FR" sz="2400" dirty="0" err="1"/>
              <a:t>Economiste</a:t>
            </a:r>
            <a:r>
              <a:rPr lang="fr-FR" sz="2400" dirty="0"/>
              <a:t>/</a:t>
            </a:r>
            <a:r>
              <a:rPr lang="fr-FR" sz="2400" dirty="0" err="1"/>
              <a:t>Bim</a:t>
            </a:r>
            <a:r>
              <a:rPr lang="fr-FR" sz="2400" dirty="0"/>
              <a:t> Manager chez GBA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1785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Soutenance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530011" y="2163978"/>
            <a:ext cx="1024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Audition de chaque équipe devant le jury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30011" y="2656017"/>
            <a:ext cx="105527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Les membres du jury 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Thierry BINACHON– Architecte représentant de l’Ordre des Architectes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Lionel DIARD – Architecte responsable des Bâtiments de la ville de Saint-Etienne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Philippe KASPEREK– Chef de travaux au Lycée Jean Monnet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Céline LAINS – Chargée de mission Ministère de l’</a:t>
            </a:r>
            <a:r>
              <a:rPr lang="fr-FR" dirty="0" err="1"/>
              <a:t>Education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Julien LEROY– Responsable éducation ABVENT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Christophe MOREL – Directeur adjoint aux Partenariats Techniques au CSTB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Corinne L’HARMET-ODIN – Adjointe au Maire chargée de la vie étudiante, de la jeunesse et de la santé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Olivier TARDY – Chargé de formation d’animation et d’ingénierie à l’ENISE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David VIAL – Architecte - gérant Agence Supermixx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Dominique VIGIER – Architecte – Enseignant ENSASE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Jonathan VILLOT – Responsable Master Environnement à l’école des Mines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71942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concours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J3- Soutenance</a:t>
            </a: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155" y="2382405"/>
            <a:ext cx="5010727" cy="3332802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63" y="2382405"/>
            <a:ext cx="5026777" cy="333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5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902198"/>
            <a:ext cx="9512808" cy="5654049"/>
          </a:xfrm>
        </p:spPr>
        <p:txBody>
          <a:bodyPr>
            <a:noAutofit/>
          </a:bodyPr>
          <a:lstStyle/>
          <a:p>
            <a:pPr lvl="0"/>
            <a:r>
              <a:rPr lang="fr-FR" sz="1400" dirty="0"/>
              <a:t>La cité Monnet-Fourneyron (Saint-Étienne), avec </a:t>
            </a:r>
            <a:r>
              <a:rPr lang="fr-FR" sz="1400" b="1" dirty="0"/>
              <a:t>le lycée des métiers de l’habitat et des énergies Benoît Fourneyron </a:t>
            </a:r>
            <a:r>
              <a:rPr lang="fr-FR" sz="1400" dirty="0"/>
              <a:t>et le </a:t>
            </a:r>
            <a:r>
              <a:rPr lang="fr-FR" sz="1400" b="1" dirty="0"/>
              <a:t>lycée Jean Monnet</a:t>
            </a:r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lycée Hippolyte Carnot </a:t>
            </a:r>
            <a:r>
              <a:rPr lang="fr-FR" sz="1400" dirty="0"/>
              <a:t>(Roanne)</a:t>
            </a:r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lycée des métiers du bois, du métal et des services à la personne Étienne Legrand </a:t>
            </a:r>
            <a:r>
              <a:rPr lang="fr-FR" sz="1400" dirty="0"/>
              <a:t>(Le Coteau)</a:t>
            </a:r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lycée des métiers Pierre Coton, métiers « habitat et énergie »</a:t>
            </a:r>
          </a:p>
          <a:p>
            <a:pPr lvl="0"/>
            <a:r>
              <a:rPr lang="fr-FR" sz="1400" dirty="0"/>
              <a:t>L’école nationale d’ingénieurs de Saint-Étienne </a:t>
            </a:r>
            <a:r>
              <a:rPr lang="fr-FR" sz="1400" b="1" dirty="0"/>
              <a:t>(ENISE)</a:t>
            </a:r>
          </a:p>
          <a:p>
            <a:pPr lvl="0"/>
            <a:r>
              <a:rPr lang="fr-FR" sz="1400" dirty="0"/>
              <a:t>L’école nationale supérieure des </a:t>
            </a:r>
            <a:r>
              <a:rPr lang="fr-FR" sz="1400" b="1" dirty="0"/>
              <a:t>Mines de Saint-Étienne </a:t>
            </a:r>
            <a:r>
              <a:rPr lang="fr-FR" sz="1400" dirty="0"/>
              <a:t>(ENSMSE)</a:t>
            </a:r>
          </a:p>
          <a:p>
            <a:pPr lvl="0"/>
            <a:r>
              <a:rPr lang="fr-FR" sz="1400" dirty="0"/>
              <a:t>L’école nationale supérieure </a:t>
            </a:r>
            <a:r>
              <a:rPr lang="fr-FR" sz="1400" b="1" dirty="0"/>
              <a:t>d’architecture de Saint-Étienne </a:t>
            </a:r>
            <a:r>
              <a:rPr lang="fr-FR" sz="1400" dirty="0"/>
              <a:t>(ENSASE)</a:t>
            </a:r>
          </a:p>
          <a:p>
            <a:pPr lvl="0"/>
            <a:r>
              <a:rPr lang="fr-FR" sz="1400" dirty="0"/>
              <a:t>L’école supérieure </a:t>
            </a:r>
            <a:r>
              <a:rPr lang="fr-FR" sz="1400" b="1" dirty="0"/>
              <a:t>d’art et de design de Saint-Étienne </a:t>
            </a:r>
            <a:r>
              <a:rPr lang="fr-FR" sz="1400" dirty="0"/>
              <a:t>(ESADSE)</a:t>
            </a:r>
          </a:p>
          <a:p>
            <a:pPr lvl="0"/>
            <a:r>
              <a:rPr lang="fr-FR" sz="1400" dirty="0"/>
              <a:t>L’institut des sciences politiques de Lyon, pôle de Saint-Étienne</a:t>
            </a:r>
          </a:p>
          <a:p>
            <a:pPr lvl="0"/>
            <a:r>
              <a:rPr lang="fr-FR" sz="1400" b="1" dirty="0"/>
              <a:t>L’institut supérieur des techniques de la performance </a:t>
            </a:r>
            <a:r>
              <a:rPr lang="fr-FR" sz="1400" dirty="0"/>
              <a:t>(ISTP)</a:t>
            </a:r>
          </a:p>
          <a:p>
            <a:pPr lvl="0"/>
            <a:r>
              <a:rPr lang="fr-FR" sz="1400" dirty="0"/>
              <a:t>L’institut régional </a:t>
            </a:r>
            <a:r>
              <a:rPr lang="fr-FR" sz="1400" b="1" dirty="0"/>
              <a:t>universitaire polytechnique </a:t>
            </a:r>
            <a:r>
              <a:rPr lang="fr-FR" sz="1400" dirty="0"/>
              <a:t>(IRUP)</a:t>
            </a:r>
          </a:p>
          <a:p>
            <a:pPr lvl="0"/>
            <a:r>
              <a:rPr lang="fr-FR" sz="1400" b="1" dirty="0"/>
              <a:t>L’université Jean Monnet</a:t>
            </a:r>
            <a:r>
              <a:rPr lang="fr-FR" sz="1400" dirty="0"/>
              <a:t>, avec une licence professionnelle « Conducteur de Travaux en Maison Individuelle », et </a:t>
            </a:r>
            <a:r>
              <a:rPr lang="fr-FR" sz="1400" b="1" dirty="0"/>
              <a:t>l’école d’ingénieur Télécom Saint-Étienne (TSE</a:t>
            </a:r>
            <a:r>
              <a:rPr lang="fr-FR" sz="1400" dirty="0"/>
              <a:t>)</a:t>
            </a:r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BTP CFA LOIRE </a:t>
            </a:r>
            <a:r>
              <a:rPr lang="fr-FR" sz="1400" dirty="0"/>
              <a:t>(2 sites, Saint-Étienne et Roanne)</a:t>
            </a:r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BTP CFA AFRA</a:t>
            </a:r>
            <a:endParaRPr lang="fr-FR" sz="1400" dirty="0"/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CFA FORMASUP</a:t>
            </a:r>
            <a:endParaRPr lang="fr-FR" sz="1400" dirty="0"/>
          </a:p>
          <a:p>
            <a:pPr lvl="0"/>
            <a:r>
              <a:rPr lang="fr-FR" sz="1400" dirty="0"/>
              <a:t>Le </a:t>
            </a:r>
            <a:r>
              <a:rPr lang="fr-FR" sz="1400" b="1" dirty="0"/>
              <a:t>GRETA Loire</a:t>
            </a:r>
            <a:r>
              <a:rPr lang="fr-FR" sz="1400" dirty="0"/>
              <a:t>, en appui sur les établissements scolaires</a:t>
            </a:r>
          </a:p>
          <a:p>
            <a:endParaRPr lang="fr-FR" sz="1400" dirty="0"/>
          </a:p>
        </p:txBody>
      </p:sp>
      <p:sp>
        <p:nvSpPr>
          <p:cNvPr id="5" name="ZoneTexte 4"/>
          <p:cNvSpPr txBox="1"/>
          <p:nvPr/>
        </p:nvSpPr>
        <p:spPr>
          <a:xfrm>
            <a:off x="838200" y="255868"/>
            <a:ext cx="6943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Les acteurs de la formation :</a:t>
            </a:r>
            <a:endParaRPr lang="fr-FR" dirty="0"/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016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bilan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Des étudiants heureux d’avoir pu travailler sur un projet professionnel et d’avoir partagés des connaissances, des compétences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788" y="2715898"/>
            <a:ext cx="4813378" cy="320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264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1225" y="1026749"/>
            <a:ext cx="9811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rgbClr val="000000"/>
                </a:solidFill>
              </a:rPr>
              <a:t>Le bilan :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11225" y="1671939"/>
            <a:ext cx="107333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Motivation de tous les partenaires (établissements scolaires, ville, partenaires privés) pour la création d’une seconde édition</a:t>
            </a:r>
          </a:p>
        </p:txBody>
      </p:sp>
    </p:spTree>
    <p:extLst>
      <p:ext uri="{BB962C8B-B14F-4D97-AF65-F5344CB8AC3E}">
        <p14:creationId xmlns:p14="http://schemas.microsoft.com/office/powerpoint/2010/main" val="22789452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14" y="6069271"/>
            <a:ext cx="2041290" cy="510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2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3" name="Titre 1"/>
          <p:cNvSpPr txBox="1">
            <a:spLocks/>
          </p:cNvSpPr>
          <p:nvPr/>
        </p:nvSpPr>
        <p:spPr>
          <a:xfrm>
            <a:off x="911225" y="255868"/>
            <a:ext cx="6687439" cy="495808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/>
              <a:t>Sensibiliser et démocratiser le BIM 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129814" y="2096391"/>
            <a:ext cx="11797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/>
              <a:t>Le BIM’SE #2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129814" y="3184683"/>
            <a:ext cx="1179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Du 12 au 14 avril 2017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135910" y="4507515"/>
            <a:ext cx="117979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/>
              <a:t>www.bimse.fr</a:t>
            </a:r>
          </a:p>
        </p:txBody>
      </p:sp>
    </p:spTree>
    <p:extLst>
      <p:ext uri="{BB962C8B-B14F-4D97-AF65-F5344CB8AC3E}">
        <p14:creationId xmlns:p14="http://schemas.microsoft.com/office/powerpoint/2010/main" val="3701361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838200" y="902198"/>
            <a:ext cx="10515600" cy="5654049"/>
          </a:xfrm>
        </p:spPr>
        <p:txBody>
          <a:bodyPr>
            <a:noAutofit/>
          </a:bodyPr>
          <a:lstStyle/>
          <a:p>
            <a:pPr lvl="0"/>
            <a:r>
              <a:rPr lang="fr-FR" sz="1400" b="1" dirty="0"/>
              <a:t>Fédération du bâtiment</a:t>
            </a:r>
          </a:p>
          <a:p>
            <a:pPr lvl="0"/>
            <a:r>
              <a:rPr lang="fr-FR" sz="1400" b="1" dirty="0"/>
              <a:t>CAPEB</a:t>
            </a:r>
            <a:r>
              <a:rPr lang="fr-FR" sz="1400" dirty="0"/>
              <a:t> Loire</a:t>
            </a:r>
          </a:p>
          <a:p>
            <a:pPr lvl="0"/>
            <a:r>
              <a:rPr lang="fr-FR" sz="1400" b="1" dirty="0"/>
              <a:t>ADEME</a:t>
            </a:r>
            <a:r>
              <a:rPr lang="fr-FR" sz="1400" dirty="0"/>
              <a:t>, agence de l’environnement et de la maîtrise de l’énergie</a:t>
            </a:r>
          </a:p>
          <a:p>
            <a:pPr lvl="0"/>
            <a:r>
              <a:rPr lang="fr-FR" sz="1400" b="1" dirty="0"/>
              <a:t>Inter foret bois 42</a:t>
            </a:r>
          </a:p>
          <a:p>
            <a:pPr lvl="0"/>
            <a:r>
              <a:rPr lang="fr-FR" sz="1400" dirty="0"/>
              <a:t>la </a:t>
            </a:r>
            <a:r>
              <a:rPr lang="fr-FR" sz="1400" b="1" dirty="0"/>
              <a:t>Cité du design </a:t>
            </a:r>
            <a:r>
              <a:rPr lang="fr-FR" sz="1400" dirty="0"/>
              <a:t>avec son pôle recherche</a:t>
            </a:r>
          </a:p>
          <a:p>
            <a:pPr lvl="0"/>
            <a:r>
              <a:rPr lang="fr-FR" sz="1400" dirty="0"/>
              <a:t>Plateforme </a:t>
            </a:r>
            <a:r>
              <a:rPr lang="fr-FR" sz="1400" b="1" dirty="0"/>
              <a:t>ASTUS Construction</a:t>
            </a:r>
          </a:p>
          <a:p>
            <a:pPr lvl="0"/>
            <a:r>
              <a:rPr lang="fr-FR" sz="1400" b="1" dirty="0"/>
              <a:t>CIRIDD</a:t>
            </a:r>
            <a:r>
              <a:rPr lang="fr-FR" sz="1400" dirty="0"/>
              <a:t> (Centre international de ressources et d’innovation pour le développement durable)</a:t>
            </a:r>
          </a:p>
          <a:p>
            <a:pPr lvl="0"/>
            <a:r>
              <a:rPr lang="fr-FR" sz="1400" b="1" dirty="0"/>
              <a:t>ALEC 42 </a:t>
            </a:r>
            <a:r>
              <a:rPr lang="fr-FR" sz="1400" dirty="0"/>
              <a:t>(Agence locale de l’énergie et du climat du département de la Loire)</a:t>
            </a:r>
          </a:p>
          <a:p>
            <a:r>
              <a:rPr lang="fr-FR" sz="1400" b="1" dirty="0"/>
              <a:t>INDURA</a:t>
            </a:r>
            <a:r>
              <a:rPr lang="fr-FR" sz="1400" dirty="0"/>
              <a:t> (Infrastructure durable en Rhône-Alpes)</a:t>
            </a:r>
          </a:p>
          <a:p>
            <a:r>
              <a:rPr lang="fr-FR" sz="1400" b="1" dirty="0" err="1"/>
              <a:t>Numelink</a:t>
            </a:r>
            <a:r>
              <a:rPr lang="fr-FR" sz="1400" dirty="0"/>
              <a:t>, cluster du secteur numérique regroupant 170 entreprises</a:t>
            </a:r>
          </a:p>
          <a:p>
            <a:r>
              <a:rPr lang="fr-FR" sz="1400" dirty="0"/>
              <a:t>Cluster </a:t>
            </a:r>
            <a:r>
              <a:rPr lang="fr-FR" sz="1400" b="1" dirty="0" err="1"/>
              <a:t>EcoEnergie</a:t>
            </a:r>
            <a:r>
              <a:rPr lang="fr-FR" sz="1400" b="1" dirty="0"/>
              <a:t> Rhône-Alpes</a:t>
            </a:r>
          </a:p>
          <a:p>
            <a:endParaRPr lang="fr-FR" sz="1800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838200" y="255868"/>
            <a:ext cx="6943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Les syndicats et organismes professionnels :</a:t>
            </a:r>
            <a:endParaRPr lang="fr-FR" dirty="0"/>
          </a:p>
          <a:p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838200" y="4673237"/>
            <a:ext cx="6096000" cy="11162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="1" dirty="0"/>
              <a:t>Les villes ou agglomérations partenaires :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r-FR" sz="1400" b="1" dirty="0"/>
              <a:t>Saint-Étienne Métropole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fr-FR" sz="1400" b="1" dirty="0"/>
              <a:t>Roannais Agglomération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9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63827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1225" y="826293"/>
            <a:ext cx="10515600" cy="799909"/>
          </a:xfrm>
        </p:spPr>
        <p:txBody>
          <a:bodyPr>
            <a:normAutofit/>
          </a:bodyPr>
          <a:lstStyle/>
          <a:p>
            <a:r>
              <a:rPr lang="fr-FR" sz="3200" b="1" dirty="0"/>
              <a:t>5 axes sont développés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1225" y="2009669"/>
            <a:ext cx="10515600" cy="3592231"/>
          </a:xfrm>
        </p:spPr>
        <p:txBody>
          <a:bodyPr>
            <a:normAutofit fontScale="92500" lnSpcReduction="10000"/>
          </a:bodyPr>
          <a:lstStyle/>
          <a:p>
            <a:r>
              <a:rPr lang="fr-FR" sz="2400" dirty="0"/>
              <a:t>AXE 1</a:t>
            </a:r>
            <a:r>
              <a:rPr lang="fr-FR" sz="2400" b="1" dirty="0"/>
              <a:t> Intégrer la notion d’usage du bâti </a:t>
            </a:r>
          </a:p>
          <a:p>
            <a:endParaRPr lang="fr-FR" sz="2400" b="1" dirty="0"/>
          </a:p>
          <a:p>
            <a:r>
              <a:rPr lang="fr-FR" sz="2400" dirty="0"/>
              <a:t>AXE 2</a:t>
            </a:r>
            <a:r>
              <a:rPr lang="fr-FR" sz="2400" b="1" dirty="0"/>
              <a:t> Développer l’esprit d’innovation </a:t>
            </a:r>
          </a:p>
          <a:p>
            <a:endParaRPr lang="fr-FR" sz="2400" b="1" dirty="0"/>
          </a:p>
          <a:p>
            <a:r>
              <a:rPr lang="fr-FR" sz="2400" dirty="0"/>
              <a:t>AXE 3</a:t>
            </a:r>
            <a:r>
              <a:rPr lang="fr-FR" sz="2400" b="1" dirty="0"/>
              <a:t> Intégrer le numérique dans et pour la construction </a:t>
            </a:r>
          </a:p>
          <a:p>
            <a:endParaRPr lang="fr-FR" sz="2400" b="1" dirty="0"/>
          </a:p>
          <a:p>
            <a:r>
              <a:rPr lang="fr-FR" sz="2400" dirty="0"/>
              <a:t>AXE 4</a:t>
            </a:r>
            <a:r>
              <a:rPr lang="fr-FR" sz="2400" b="1" dirty="0"/>
              <a:t> Renforcer les parcours de formation </a:t>
            </a:r>
          </a:p>
          <a:p>
            <a:endParaRPr lang="fr-FR" sz="2400" b="1" dirty="0"/>
          </a:p>
          <a:p>
            <a:r>
              <a:rPr lang="fr-FR" sz="2400" dirty="0"/>
              <a:t>AXE 5</a:t>
            </a:r>
            <a:r>
              <a:rPr lang="fr-FR" sz="2400" b="1" dirty="0"/>
              <a:t> Faciliter l’insertion professionnelle des jeunes </a:t>
            </a:r>
            <a:endParaRPr lang="fr-FR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8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551269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1225" y="145669"/>
            <a:ext cx="9732391" cy="1325563"/>
          </a:xfrm>
        </p:spPr>
        <p:txBody>
          <a:bodyPr>
            <a:normAutofit fontScale="90000"/>
          </a:bodyPr>
          <a:lstStyle/>
          <a:p>
            <a:r>
              <a:rPr lang="fr-FR" sz="2400" dirty="0"/>
              <a:t>AXE 3</a:t>
            </a:r>
            <a:r>
              <a:rPr lang="fr-FR" sz="2400" b="1" dirty="0"/>
              <a:t> </a:t>
            </a:r>
            <a:br>
              <a:rPr lang="fr-FR" sz="2400" b="1" dirty="0"/>
            </a:br>
            <a:r>
              <a:rPr lang="fr-FR" sz="4000" b="1" dirty="0"/>
              <a:t>Intégrer le numérique dans et pour la construction</a:t>
            </a:r>
            <a:br>
              <a:rPr lang="fr-FR" sz="4000" b="1" dirty="0"/>
            </a:br>
            <a:r>
              <a:rPr lang="fr-FR" sz="2700" dirty="0"/>
              <a:t>avec la maison connectée et le BIM</a:t>
            </a: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838200" y="135877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/>
              <a:t>Groupe de travail BIM :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2399068"/>
            <a:ext cx="8305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Philippe KASPEREK : La cité Monnet-Fourneyron (Saint-Étienne), avec le lycée des métiers de l’habitat et des énergies Benoît Fourneyron et le lycée Jean Monnet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000" dirty="0"/>
              <a:t>Michel SAUZET et Vincent PRAT : L’école nationale d’ingénieurs de Saint-Étienne (ENISE)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Jonathan VILLOT : L’école nationale supérieure des Mines de Saint-Étienne (ENSMSE)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2000" dirty="0"/>
              <a:t>Lionel RAY : L’école nationale supérieure d’architecture de Saint-Étienne (ENSASE)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10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17130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203705"/>
            <a:ext cx="10515600" cy="713231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2 objectifs majeurs :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911225" y="141478"/>
            <a:ext cx="10442575" cy="1325563"/>
          </a:xfrm>
        </p:spPr>
        <p:txBody>
          <a:bodyPr>
            <a:normAutofit fontScale="90000"/>
          </a:bodyPr>
          <a:lstStyle/>
          <a:p>
            <a:r>
              <a:rPr lang="fr-FR" sz="2400" dirty="0"/>
              <a:t>AXE 3</a:t>
            </a:r>
            <a:r>
              <a:rPr lang="fr-FR" sz="2400" b="1" dirty="0"/>
              <a:t> </a:t>
            </a:r>
            <a:br>
              <a:rPr lang="fr-FR" sz="2400" b="1" dirty="0"/>
            </a:br>
            <a:r>
              <a:rPr lang="fr-FR" sz="4000" b="1" dirty="0"/>
              <a:t>Intégrer le numérique dans et pour la construction</a:t>
            </a:r>
            <a:br>
              <a:rPr lang="fr-FR" sz="4000" b="1" dirty="0"/>
            </a:br>
            <a:r>
              <a:rPr lang="fr-FR" sz="2700" dirty="0"/>
              <a:t>avec la maison connectée et le BIM</a:t>
            </a:r>
          </a:p>
        </p:txBody>
      </p:sp>
      <p:pic>
        <p:nvPicPr>
          <p:cNvPr id="9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10" name="Rectangle 9"/>
          <p:cNvSpPr/>
          <p:nvPr/>
        </p:nvSpPr>
        <p:spPr>
          <a:xfrm>
            <a:off x="838200" y="2916936"/>
            <a:ext cx="1108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 Former les étudiants à la maitrise des outils dans la logique du BIM</a:t>
            </a:r>
          </a:p>
          <a:p>
            <a:pPr>
              <a:buFontTx/>
              <a:buChar char="-"/>
            </a:pPr>
            <a:r>
              <a:rPr lang="fr-FR" sz="2400" dirty="0"/>
              <a:t>-&gt; Mise en place d’un protocole d’échange des maquettes BIM entre établissements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38200" y="4143184"/>
            <a:ext cx="11089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 Sensibiliser et démocratiser le BIM</a:t>
            </a:r>
          </a:p>
          <a:p>
            <a:pPr>
              <a:buFontTx/>
              <a:buChar char="-"/>
            </a:pPr>
            <a:r>
              <a:rPr lang="fr-FR" sz="2400" dirty="0"/>
              <a:t>-&gt; Le concours BIM’SE</a:t>
            </a:r>
          </a:p>
        </p:txBody>
      </p:sp>
    </p:spTree>
    <p:extLst>
      <p:ext uri="{BB962C8B-B14F-4D97-AF65-F5344CB8AC3E}">
        <p14:creationId xmlns:p14="http://schemas.microsoft.com/office/powerpoint/2010/main" val="1947563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15" name="Rectangle 11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3988708"/>
            <a:ext cx="9906000" cy="1922246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9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38150" y="4300627"/>
            <a:ext cx="9067800" cy="129840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Echanger</a:t>
            </a:r>
            <a:r>
              <a:rPr lang="en-US" dirty="0">
                <a:solidFill>
                  <a:schemeClr val="bg1"/>
                </a:solidFill>
              </a:rPr>
              <a:t> des </a:t>
            </a:r>
            <a:r>
              <a:rPr lang="en-US" dirty="0" err="1">
                <a:solidFill>
                  <a:schemeClr val="bg1"/>
                </a:solidFill>
              </a:rPr>
              <a:t>maquettes</a:t>
            </a:r>
            <a:r>
              <a:rPr lang="en-US" dirty="0">
                <a:solidFill>
                  <a:schemeClr val="bg1"/>
                </a:solidFill>
              </a:rPr>
              <a:t> BIM</a:t>
            </a:r>
          </a:p>
        </p:txBody>
      </p:sp>
    </p:spTree>
    <p:extLst>
      <p:ext uri="{BB962C8B-B14F-4D97-AF65-F5344CB8AC3E}">
        <p14:creationId xmlns:p14="http://schemas.microsoft.com/office/powerpoint/2010/main" val="1457721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8124"/>
            <a:ext cx="10515600" cy="1325563"/>
          </a:xfrm>
        </p:spPr>
        <p:txBody>
          <a:bodyPr>
            <a:normAutofit/>
          </a:bodyPr>
          <a:lstStyle/>
          <a:p>
            <a:r>
              <a:rPr lang="fr-FR" sz="3200" b="1" dirty="0"/>
              <a:t>Protocole d’échange des maquettes BIM </a:t>
            </a:r>
            <a:br>
              <a:rPr lang="fr-FR" sz="3200" b="1" dirty="0"/>
            </a:br>
            <a:r>
              <a:rPr lang="fr-FR" sz="3200" b="1" dirty="0"/>
              <a:t>entre établissements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911225" y="1490069"/>
            <a:ext cx="10515600" cy="6763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/>
              <a:t>Objectif : Avoir des maquettes d’un projet de la conception à l’exécution 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264" y="6025043"/>
            <a:ext cx="1814488" cy="598781"/>
          </a:xfrm>
          <a:prstGeom prst="rect">
            <a:avLst/>
          </a:prstGeom>
        </p:spPr>
      </p:pic>
      <p:pic>
        <p:nvPicPr>
          <p:cNvPr id="5" name="Picture 2" descr="C:\Users\sauzet\AppData\Local\Microsoft\Windows\Temporary Internet Files\Content.Outlook\NE203XMK\Logo Auvergne Rhone alp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2556" y="255868"/>
            <a:ext cx="1205196" cy="79990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8" name="ZoneTexte 7"/>
          <p:cNvSpPr txBox="1"/>
          <p:nvPr/>
        </p:nvSpPr>
        <p:spPr>
          <a:xfrm>
            <a:off x="5907025" y="2469489"/>
            <a:ext cx="57564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: </a:t>
            </a:r>
            <a:r>
              <a:rPr lang="fr-FR" dirty="0"/>
              <a:t>4 étudiants travaillent sur un projet en BIM :</a:t>
            </a:r>
          </a:p>
          <a:p>
            <a:pPr marL="285750" indent="-285750">
              <a:buFontTx/>
              <a:buChar char="-"/>
            </a:pPr>
            <a:r>
              <a:rPr lang="fr-FR" dirty="0"/>
              <a:t>2 étudiantes architectes</a:t>
            </a:r>
          </a:p>
          <a:p>
            <a:pPr marL="285750" indent="-285750">
              <a:buFontTx/>
              <a:buChar char="-"/>
            </a:pPr>
            <a:r>
              <a:rPr lang="fr-FR" dirty="0"/>
              <a:t>1 étudiant ingénieur </a:t>
            </a:r>
            <a:r>
              <a:rPr lang="fr-FR" dirty="0" err="1"/>
              <a:t>Enise</a:t>
            </a: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/>
              <a:t>1 étudiante ingénieur École des Mines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911225" y="2471554"/>
            <a:ext cx="473976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Contenu :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maquette du site du projet</a:t>
            </a:r>
          </a:p>
          <a:p>
            <a:pPr marL="285750" indent="-285750">
              <a:buFontTx/>
              <a:buChar char="-"/>
            </a:pPr>
            <a:r>
              <a:rPr lang="fr-FR" dirty="0"/>
              <a:t>Une maquette de conception par spécialité</a:t>
            </a:r>
          </a:p>
          <a:p>
            <a:pPr marL="285750" indent="-285750">
              <a:buFontTx/>
              <a:buChar char="-"/>
            </a:pPr>
            <a:r>
              <a:rPr lang="fr-FR" dirty="0"/>
              <a:t>Un protocole d’échange</a:t>
            </a: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>
          <a:xfrm>
            <a:off x="911225" y="4555407"/>
            <a:ext cx="10515600" cy="676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/>
              <a:t>Démarrage : utilisation dès année scolaire 2017/2018</a:t>
            </a:r>
          </a:p>
        </p:txBody>
      </p:sp>
    </p:spTree>
    <p:extLst>
      <p:ext uri="{BB962C8B-B14F-4D97-AF65-F5344CB8AC3E}">
        <p14:creationId xmlns:p14="http://schemas.microsoft.com/office/powerpoint/2010/main" val="28948737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938</TotalTime>
  <Words>1450</Words>
  <Application>Microsoft Office PowerPoint</Application>
  <PresentationFormat>Grand écran</PresentationFormat>
  <Paragraphs>212</Paragraphs>
  <Slides>32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Thème Office</vt:lpstr>
      <vt:lpstr>Journée BIM Éducation nationale </vt:lpstr>
      <vt:lpstr>Présentation PowerPoint</vt:lpstr>
      <vt:lpstr>Présentation PowerPoint</vt:lpstr>
      <vt:lpstr>Présentation PowerPoint</vt:lpstr>
      <vt:lpstr>5 axes sont développés</vt:lpstr>
      <vt:lpstr>AXE 3  Intégrer le numérique dans et pour la construction avec la maison connectée et le BIM</vt:lpstr>
      <vt:lpstr>AXE 3  Intégrer le numérique dans et pour la construction avec la maison connectée et le BIM</vt:lpstr>
      <vt:lpstr>Echanger des maquettes BIM</vt:lpstr>
      <vt:lpstr>Protocole d’échange des maquettes BIM  entre établissements</vt:lpstr>
      <vt:lpstr>Protocole d’échange des maquettes BIM  entre établissements</vt:lpstr>
      <vt:lpstr>Sensibiliser et démocratiser le BIM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Mais qu’est-ce que c’est que ce BIM’SE ?</dc:title>
  <dc:creator>lionel Ray</dc:creator>
  <cp:lastModifiedBy>lionel Ray</cp:lastModifiedBy>
  <cp:revision>113</cp:revision>
  <dcterms:created xsi:type="dcterms:W3CDTF">2016-09-06T12:25:43Z</dcterms:created>
  <dcterms:modified xsi:type="dcterms:W3CDTF">2016-11-25T10:24:22Z</dcterms:modified>
</cp:coreProperties>
</file>