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5"/>
  </p:sldMasterIdLst>
  <p:notesMasterIdLst>
    <p:notesMasterId r:id="rId25"/>
  </p:notesMasterIdLst>
  <p:handoutMasterIdLst>
    <p:handoutMasterId r:id="rId26"/>
  </p:handoutMasterIdLst>
  <p:sldIdLst>
    <p:sldId id="378" r:id="rId6"/>
    <p:sldId id="396" r:id="rId7"/>
    <p:sldId id="423" r:id="rId8"/>
    <p:sldId id="424" r:id="rId9"/>
    <p:sldId id="425" r:id="rId10"/>
    <p:sldId id="426" r:id="rId11"/>
    <p:sldId id="427" r:id="rId12"/>
    <p:sldId id="438" r:id="rId13"/>
    <p:sldId id="431" r:id="rId14"/>
    <p:sldId id="439" r:id="rId15"/>
    <p:sldId id="440" r:id="rId16"/>
    <p:sldId id="432" r:id="rId17"/>
    <p:sldId id="441" r:id="rId18"/>
    <p:sldId id="433" r:id="rId19"/>
    <p:sldId id="437" r:id="rId20"/>
    <p:sldId id="436" r:id="rId21"/>
    <p:sldId id="434" r:id="rId22"/>
    <p:sldId id="435" r:id="rId23"/>
    <p:sldId id="442" r:id="rId24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GE, Jean-François" initials="JFP" lastIdx="2" clrIdx="0">
    <p:extLst>
      <p:ext uri="{19B8F6BF-5375-455C-9EA6-DF929625EA0E}">
        <p15:presenceInfo xmlns:p15="http://schemas.microsoft.com/office/powerpoint/2012/main" userId="PAGE, Jean-Franço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BF5"/>
    <a:srgbClr val="8A8A8A"/>
    <a:srgbClr val="909090"/>
    <a:srgbClr val="979797"/>
    <a:srgbClr val="9F9F9F"/>
    <a:srgbClr val="929292"/>
    <a:srgbClr val="848484"/>
    <a:srgbClr val="5A5A5A"/>
    <a:srgbClr val="386DA7"/>
    <a:srgbClr val="3B6A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 autoAdjust="0"/>
    <p:restoredTop sz="81588" autoAdjust="0"/>
  </p:normalViewPr>
  <p:slideViewPr>
    <p:cSldViewPr snapToGrid="0">
      <p:cViewPr varScale="1">
        <p:scale>
          <a:sx n="91" d="100"/>
          <a:sy n="91" d="100"/>
        </p:scale>
        <p:origin x="162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93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055567-9E99-42F1-A5CE-1F7195FC41FB}" type="doc">
      <dgm:prSet loTypeId="urn:microsoft.com/office/officeart/2005/8/layout/gear1" loCatId="cycle" qsTypeId="urn:microsoft.com/office/officeart/2005/8/quickstyle/3d5" qsCatId="3D" csTypeId="urn:microsoft.com/office/officeart/2005/8/colors/accent1_2" csCatId="accent1" phldr="1"/>
      <dgm:spPr/>
    </dgm:pt>
    <dgm:pt modelId="{2CB2D6B3-B8AF-4BF0-92CD-B88F4DC09082}">
      <dgm:prSet phldrT="[Texte]"/>
      <dgm:spPr/>
      <dgm:t>
        <a:bodyPr/>
        <a:lstStyle/>
        <a:p>
          <a:endParaRPr lang="fr-FR" dirty="0"/>
        </a:p>
      </dgm:t>
    </dgm:pt>
    <dgm:pt modelId="{9C51EB5F-172C-4C0F-8F3C-8490783F9AE8}" type="parTrans" cxnId="{866E599F-D13A-47FD-B991-1BA51987F02F}">
      <dgm:prSet/>
      <dgm:spPr/>
      <dgm:t>
        <a:bodyPr/>
        <a:lstStyle/>
        <a:p>
          <a:endParaRPr lang="fr-FR"/>
        </a:p>
      </dgm:t>
    </dgm:pt>
    <dgm:pt modelId="{21A47850-7F5B-4278-A22C-71E6A5B2B656}" type="sibTrans" cxnId="{866E599F-D13A-47FD-B991-1BA51987F02F}">
      <dgm:prSet/>
      <dgm:spPr/>
      <dgm:t>
        <a:bodyPr/>
        <a:lstStyle/>
        <a:p>
          <a:endParaRPr lang="fr-FR"/>
        </a:p>
      </dgm:t>
    </dgm:pt>
    <dgm:pt modelId="{896FBDCC-17EE-490A-8A27-395F61161F2C}">
      <dgm:prSet phldrT="[Texte]"/>
      <dgm:spPr/>
      <dgm:t>
        <a:bodyPr/>
        <a:lstStyle/>
        <a:p>
          <a:endParaRPr lang="fr-FR" dirty="0"/>
        </a:p>
      </dgm:t>
    </dgm:pt>
    <dgm:pt modelId="{6D231651-E247-4F23-BE6B-6BBE90E9435D}" type="parTrans" cxnId="{1C969633-C5B1-4467-88D3-34CDD3AA557A}">
      <dgm:prSet/>
      <dgm:spPr/>
      <dgm:t>
        <a:bodyPr/>
        <a:lstStyle/>
        <a:p>
          <a:endParaRPr lang="fr-FR"/>
        </a:p>
      </dgm:t>
    </dgm:pt>
    <dgm:pt modelId="{A5E278B6-6038-4F6B-B21F-0BF9488D5554}" type="sibTrans" cxnId="{1C969633-C5B1-4467-88D3-34CDD3AA557A}">
      <dgm:prSet/>
      <dgm:spPr/>
      <dgm:t>
        <a:bodyPr/>
        <a:lstStyle/>
        <a:p>
          <a:endParaRPr lang="fr-FR"/>
        </a:p>
      </dgm:t>
    </dgm:pt>
    <dgm:pt modelId="{60FF225C-2D3E-4B30-8ED0-1E3BC85E5D2D}">
      <dgm:prSet phldrT="[Texte]"/>
      <dgm:spPr/>
      <dgm:t>
        <a:bodyPr/>
        <a:lstStyle/>
        <a:p>
          <a:endParaRPr lang="fr-FR" dirty="0"/>
        </a:p>
      </dgm:t>
    </dgm:pt>
    <dgm:pt modelId="{09877FCC-9665-4F8C-BB0C-A8770AC67F9B}" type="parTrans" cxnId="{FE4AE61A-CA80-43B7-A58F-5F669259D4F8}">
      <dgm:prSet/>
      <dgm:spPr/>
      <dgm:t>
        <a:bodyPr/>
        <a:lstStyle/>
        <a:p>
          <a:endParaRPr lang="fr-FR"/>
        </a:p>
      </dgm:t>
    </dgm:pt>
    <dgm:pt modelId="{1066F01E-3E89-4D02-82C7-D1E75CAAE63F}" type="sibTrans" cxnId="{FE4AE61A-CA80-43B7-A58F-5F669259D4F8}">
      <dgm:prSet/>
      <dgm:spPr/>
      <dgm:t>
        <a:bodyPr/>
        <a:lstStyle/>
        <a:p>
          <a:endParaRPr lang="fr-FR"/>
        </a:p>
      </dgm:t>
    </dgm:pt>
    <dgm:pt modelId="{C525BEFA-C913-424B-8E04-ECE14F16AB01}" type="pres">
      <dgm:prSet presAssocID="{11055567-9E99-42F1-A5CE-1F7195FC41F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954B1DB-ED48-4DB3-A8C1-E72C75B5B379}" type="pres">
      <dgm:prSet presAssocID="{2CB2D6B3-B8AF-4BF0-92CD-B88F4DC09082}" presName="gear1" presStyleLbl="node1" presStyleIdx="0" presStyleCnt="3" custLinFactNeighborX="-3999" custLinFactNeighborY="-1897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CF680DB-F4C2-4FA7-AD1A-DFDCD53F8DA0}" type="pres">
      <dgm:prSet presAssocID="{2CB2D6B3-B8AF-4BF0-92CD-B88F4DC09082}" presName="gear1srcNode" presStyleLbl="node1" presStyleIdx="0" presStyleCnt="3"/>
      <dgm:spPr/>
      <dgm:t>
        <a:bodyPr/>
        <a:lstStyle/>
        <a:p>
          <a:endParaRPr lang="fr-FR"/>
        </a:p>
      </dgm:t>
    </dgm:pt>
    <dgm:pt modelId="{54121A51-F562-40AD-8F9A-B7F51BB3DEB7}" type="pres">
      <dgm:prSet presAssocID="{2CB2D6B3-B8AF-4BF0-92CD-B88F4DC09082}" presName="gear1dstNode" presStyleLbl="node1" presStyleIdx="0" presStyleCnt="3"/>
      <dgm:spPr/>
      <dgm:t>
        <a:bodyPr/>
        <a:lstStyle/>
        <a:p>
          <a:endParaRPr lang="fr-FR"/>
        </a:p>
      </dgm:t>
    </dgm:pt>
    <dgm:pt modelId="{2AF552D8-2285-4F44-9A8F-DCAC41F0F5B4}" type="pres">
      <dgm:prSet presAssocID="{896FBDCC-17EE-490A-8A27-395F61161F2C}" presName="gear2" presStyleLbl="node1" presStyleIdx="1" presStyleCnt="3" custLinFactNeighborX="-9969" custLinFactNeighborY="836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6B12151-5A59-4E87-9388-1B91038942AB}" type="pres">
      <dgm:prSet presAssocID="{896FBDCC-17EE-490A-8A27-395F61161F2C}" presName="gear2srcNode" presStyleLbl="node1" presStyleIdx="1" presStyleCnt="3"/>
      <dgm:spPr/>
      <dgm:t>
        <a:bodyPr/>
        <a:lstStyle/>
        <a:p>
          <a:endParaRPr lang="fr-FR"/>
        </a:p>
      </dgm:t>
    </dgm:pt>
    <dgm:pt modelId="{77669C17-80D3-4ED4-A902-A67BBC7FBAED}" type="pres">
      <dgm:prSet presAssocID="{896FBDCC-17EE-490A-8A27-395F61161F2C}" presName="gear2dstNode" presStyleLbl="node1" presStyleIdx="1" presStyleCnt="3"/>
      <dgm:spPr/>
      <dgm:t>
        <a:bodyPr/>
        <a:lstStyle/>
        <a:p>
          <a:endParaRPr lang="fr-FR"/>
        </a:p>
      </dgm:t>
    </dgm:pt>
    <dgm:pt modelId="{FE6EFEE4-5E60-4EEE-8409-C51BF5F683A3}" type="pres">
      <dgm:prSet presAssocID="{60FF225C-2D3E-4B30-8ED0-1E3BC85E5D2D}" presName="gear3" presStyleLbl="node1" presStyleIdx="2" presStyleCnt="3"/>
      <dgm:spPr/>
      <dgm:t>
        <a:bodyPr/>
        <a:lstStyle/>
        <a:p>
          <a:endParaRPr lang="fr-FR"/>
        </a:p>
      </dgm:t>
    </dgm:pt>
    <dgm:pt modelId="{6B2E8154-398C-454C-B2E3-EFF5099D4EBA}" type="pres">
      <dgm:prSet presAssocID="{60FF225C-2D3E-4B30-8ED0-1E3BC85E5D2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830DA0B-F1BA-43C2-A50E-8D2EDB521CEB}" type="pres">
      <dgm:prSet presAssocID="{60FF225C-2D3E-4B30-8ED0-1E3BC85E5D2D}" presName="gear3srcNode" presStyleLbl="node1" presStyleIdx="2" presStyleCnt="3"/>
      <dgm:spPr/>
      <dgm:t>
        <a:bodyPr/>
        <a:lstStyle/>
        <a:p>
          <a:endParaRPr lang="fr-FR"/>
        </a:p>
      </dgm:t>
    </dgm:pt>
    <dgm:pt modelId="{7202CC53-BFFD-4E17-A210-E999621F53A7}" type="pres">
      <dgm:prSet presAssocID="{60FF225C-2D3E-4B30-8ED0-1E3BC85E5D2D}" presName="gear3dstNode" presStyleLbl="node1" presStyleIdx="2" presStyleCnt="3"/>
      <dgm:spPr/>
      <dgm:t>
        <a:bodyPr/>
        <a:lstStyle/>
        <a:p>
          <a:endParaRPr lang="fr-FR"/>
        </a:p>
      </dgm:t>
    </dgm:pt>
    <dgm:pt modelId="{8E0D9C5A-4339-4136-88D3-73D3F856C516}" type="pres">
      <dgm:prSet presAssocID="{21A47850-7F5B-4278-A22C-71E6A5B2B656}" presName="connector1" presStyleLbl="sibTrans2D1" presStyleIdx="0" presStyleCnt="3" custAng="1090658" custScaleX="105509" custLinFactNeighborX="-4774" custLinFactNeighborY="-18418"/>
      <dgm:spPr/>
      <dgm:t>
        <a:bodyPr/>
        <a:lstStyle/>
        <a:p>
          <a:endParaRPr lang="fr-FR"/>
        </a:p>
      </dgm:t>
    </dgm:pt>
    <dgm:pt modelId="{36E394E5-7EF0-4176-A664-822F33C38395}" type="pres">
      <dgm:prSet presAssocID="{A5E278B6-6038-4F6B-B21F-0BF9488D5554}" presName="connector2" presStyleLbl="sibTrans2D1" presStyleIdx="1" presStyleCnt="3" custAng="20161949" custLinFactNeighborX="-11819" custLinFactNeighborY="18839"/>
      <dgm:spPr/>
      <dgm:t>
        <a:bodyPr/>
        <a:lstStyle/>
        <a:p>
          <a:endParaRPr lang="fr-FR"/>
        </a:p>
      </dgm:t>
    </dgm:pt>
    <dgm:pt modelId="{E1A61DD2-94CD-48B2-B447-8D37BAA96B11}" type="pres">
      <dgm:prSet presAssocID="{1066F01E-3E89-4D02-82C7-D1E75CAAE63F}" presName="connector3" presStyleLbl="sibTrans2D1" presStyleIdx="2" presStyleCnt="3"/>
      <dgm:spPr/>
      <dgm:t>
        <a:bodyPr/>
        <a:lstStyle/>
        <a:p>
          <a:endParaRPr lang="fr-FR"/>
        </a:p>
      </dgm:t>
    </dgm:pt>
  </dgm:ptLst>
  <dgm:cxnLst>
    <dgm:cxn modelId="{D84F1147-7B7A-4E9F-A941-0F070F97E058}" type="presOf" srcId="{60FF225C-2D3E-4B30-8ED0-1E3BC85E5D2D}" destId="{6B2E8154-398C-454C-B2E3-EFF5099D4EBA}" srcOrd="1" destOrd="0" presId="urn:microsoft.com/office/officeart/2005/8/layout/gear1"/>
    <dgm:cxn modelId="{390D5797-E7AF-4E4F-ADB5-081B5A172F26}" type="presOf" srcId="{896FBDCC-17EE-490A-8A27-395F61161F2C}" destId="{77669C17-80D3-4ED4-A902-A67BBC7FBAED}" srcOrd="2" destOrd="0" presId="urn:microsoft.com/office/officeart/2005/8/layout/gear1"/>
    <dgm:cxn modelId="{21BFD237-C85D-4EFD-AB9F-107B25593942}" type="presOf" srcId="{11055567-9E99-42F1-A5CE-1F7195FC41FB}" destId="{C525BEFA-C913-424B-8E04-ECE14F16AB01}" srcOrd="0" destOrd="0" presId="urn:microsoft.com/office/officeart/2005/8/layout/gear1"/>
    <dgm:cxn modelId="{6FC39296-A5D2-411B-95E7-5825B2CB1D73}" type="presOf" srcId="{2CB2D6B3-B8AF-4BF0-92CD-B88F4DC09082}" destId="{B954B1DB-ED48-4DB3-A8C1-E72C75B5B379}" srcOrd="0" destOrd="0" presId="urn:microsoft.com/office/officeart/2005/8/layout/gear1"/>
    <dgm:cxn modelId="{30209B95-0F6F-454E-AEDB-FC3B4F50D4B1}" type="presOf" srcId="{896FBDCC-17EE-490A-8A27-395F61161F2C}" destId="{D6B12151-5A59-4E87-9388-1B91038942AB}" srcOrd="1" destOrd="0" presId="urn:microsoft.com/office/officeart/2005/8/layout/gear1"/>
    <dgm:cxn modelId="{635542FD-59FE-4D9D-945B-BDB06718F13E}" type="presOf" srcId="{1066F01E-3E89-4D02-82C7-D1E75CAAE63F}" destId="{E1A61DD2-94CD-48B2-B447-8D37BAA96B11}" srcOrd="0" destOrd="0" presId="urn:microsoft.com/office/officeart/2005/8/layout/gear1"/>
    <dgm:cxn modelId="{F247E947-87C1-4924-B54B-2845EC80D467}" type="presOf" srcId="{21A47850-7F5B-4278-A22C-71E6A5B2B656}" destId="{8E0D9C5A-4339-4136-88D3-73D3F856C516}" srcOrd="0" destOrd="0" presId="urn:microsoft.com/office/officeart/2005/8/layout/gear1"/>
    <dgm:cxn modelId="{DF83D925-3F9C-4CA5-8127-70B1FA37FDFF}" type="presOf" srcId="{A5E278B6-6038-4F6B-B21F-0BF9488D5554}" destId="{36E394E5-7EF0-4176-A664-822F33C38395}" srcOrd="0" destOrd="0" presId="urn:microsoft.com/office/officeart/2005/8/layout/gear1"/>
    <dgm:cxn modelId="{FE4AE61A-CA80-43B7-A58F-5F669259D4F8}" srcId="{11055567-9E99-42F1-A5CE-1F7195FC41FB}" destId="{60FF225C-2D3E-4B30-8ED0-1E3BC85E5D2D}" srcOrd="2" destOrd="0" parTransId="{09877FCC-9665-4F8C-BB0C-A8770AC67F9B}" sibTransId="{1066F01E-3E89-4D02-82C7-D1E75CAAE63F}"/>
    <dgm:cxn modelId="{6B91C5DF-1E38-4F80-86FD-8D04E84C934A}" type="presOf" srcId="{2CB2D6B3-B8AF-4BF0-92CD-B88F4DC09082}" destId="{2CF680DB-F4C2-4FA7-AD1A-DFDCD53F8DA0}" srcOrd="1" destOrd="0" presId="urn:microsoft.com/office/officeart/2005/8/layout/gear1"/>
    <dgm:cxn modelId="{4CB734DE-F6EA-4F89-884E-3783396083B6}" type="presOf" srcId="{60FF225C-2D3E-4B30-8ED0-1E3BC85E5D2D}" destId="{1830DA0B-F1BA-43C2-A50E-8D2EDB521CEB}" srcOrd="2" destOrd="0" presId="urn:microsoft.com/office/officeart/2005/8/layout/gear1"/>
    <dgm:cxn modelId="{AA636098-FCA1-4DCC-A015-A62A4FB49214}" type="presOf" srcId="{896FBDCC-17EE-490A-8A27-395F61161F2C}" destId="{2AF552D8-2285-4F44-9A8F-DCAC41F0F5B4}" srcOrd="0" destOrd="0" presId="urn:microsoft.com/office/officeart/2005/8/layout/gear1"/>
    <dgm:cxn modelId="{4FA23FE3-627F-4F64-8DED-1B2B16A2C8A4}" type="presOf" srcId="{60FF225C-2D3E-4B30-8ED0-1E3BC85E5D2D}" destId="{7202CC53-BFFD-4E17-A210-E999621F53A7}" srcOrd="3" destOrd="0" presId="urn:microsoft.com/office/officeart/2005/8/layout/gear1"/>
    <dgm:cxn modelId="{4F01CB78-C142-4899-8A5B-9B42A35CDBA2}" type="presOf" srcId="{2CB2D6B3-B8AF-4BF0-92CD-B88F4DC09082}" destId="{54121A51-F562-40AD-8F9A-B7F51BB3DEB7}" srcOrd="2" destOrd="0" presId="urn:microsoft.com/office/officeart/2005/8/layout/gear1"/>
    <dgm:cxn modelId="{F0070F6B-9A4E-4AB6-B75C-3BC9056A58F4}" type="presOf" srcId="{60FF225C-2D3E-4B30-8ED0-1E3BC85E5D2D}" destId="{FE6EFEE4-5E60-4EEE-8409-C51BF5F683A3}" srcOrd="0" destOrd="0" presId="urn:microsoft.com/office/officeart/2005/8/layout/gear1"/>
    <dgm:cxn modelId="{866E599F-D13A-47FD-B991-1BA51987F02F}" srcId="{11055567-9E99-42F1-A5CE-1F7195FC41FB}" destId="{2CB2D6B3-B8AF-4BF0-92CD-B88F4DC09082}" srcOrd="0" destOrd="0" parTransId="{9C51EB5F-172C-4C0F-8F3C-8490783F9AE8}" sibTransId="{21A47850-7F5B-4278-A22C-71E6A5B2B656}"/>
    <dgm:cxn modelId="{1C969633-C5B1-4467-88D3-34CDD3AA557A}" srcId="{11055567-9E99-42F1-A5CE-1F7195FC41FB}" destId="{896FBDCC-17EE-490A-8A27-395F61161F2C}" srcOrd="1" destOrd="0" parTransId="{6D231651-E247-4F23-BE6B-6BBE90E9435D}" sibTransId="{A5E278B6-6038-4F6B-B21F-0BF9488D5554}"/>
    <dgm:cxn modelId="{1B0E88E1-83FB-4DD7-9B35-5ABDC3390E06}" type="presParOf" srcId="{C525BEFA-C913-424B-8E04-ECE14F16AB01}" destId="{B954B1DB-ED48-4DB3-A8C1-E72C75B5B379}" srcOrd="0" destOrd="0" presId="urn:microsoft.com/office/officeart/2005/8/layout/gear1"/>
    <dgm:cxn modelId="{6BDA44DF-9419-4B0B-AD32-47DE30CB9704}" type="presParOf" srcId="{C525BEFA-C913-424B-8E04-ECE14F16AB01}" destId="{2CF680DB-F4C2-4FA7-AD1A-DFDCD53F8DA0}" srcOrd="1" destOrd="0" presId="urn:microsoft.com/office/officeart/2005/8/layout/gear1"/>
    <dgm:cxn modelId="{E3568BAD-BDED-4082-B1F5-3F07284ED3C2}" type="presParOf" srcId="{C525BEFA-C913-424B-8E04-ECE14F16AB01}" destId="{54121A51-F562-40AD-8F9A-B7F51BB3DEB7}" srcOrd="2" destOrd="0" presId="urn:microsoft.com/office/officeart/2005/8/layout/gear1"/>
    <dgm:cxn modelId="{C94EA986-56B6-485F-BD8B-FF61FEDA22BF}" type="presParOf" srcId="{C525BEFA-C913-424B-8E04-ECE14F16AB01}" destId="{2AF552D8-2285-4F44-9A8F-DCAC41F0F5B4}" srcOrd="3" destOrd="0" presId="urn:microsoft.com/office/officeart/2005/8/layout/gear1"/>
    <dgm:cxn modelId="{C3A8CED7-DA84-4302-9EF5-2EF246C7D30D}" type="presParOf" srcId="{C525BEFA-C913-424B-8E04-ECE14F16AB01}" destId="{D6B12151-5A59-4E87-9388-1B91038942AB}" srcOrd="4" destOrd="0" presId="urn:microsoft.com/office/officeart/2005/8/layout/gear1"/>
    <dgm:cxn modelId="{0B3E5B08-AB47-4685-A63A-9F61668178A6}" type="presParOf" srcId="{C525BEFA-C913-424B-8E04-ECE14F16AB01}" destId="{77669C17-80D3-4ED4-A902-A67BBC7FBAED}" srcOrd="5" destOrd="0" presId="urn:microsoft.com/office/officeart/2005/8/layout/gear1"/>
    <dgm:cxn modelId="{8E573707-3D9B-41F3-8A16-5AF023E74CFE}" type="presParOf" srcId="{C525BEFA-C913-424B-8E04-ECE14F16AB01}" destId="{FE6EFEE4-5E60-4EEE-8409-C51BF5F683A3}" srcOrd="6" destOrd="0" presId="urn:microsoft.com/office/officeart/2005/8/layout/gear1"/>
    <dgm:cxn modelId="{89D887D9-CFAB-45F1-A4CF-53F09BCE403C}" type="presParOf" srcId="{C525BEFA-C913-424B-8E04-ECE14F16AB01}" destId="{6B2E8154-398C-454C-B2E3-EFF5099D4EBA}" srcOrd="7" destOrd="0" presId="urn:microsoft.com/office/officeart/2005/8/layout/gear1"/>
    <dgm:cxn modelId="{39071CDA-8442-429B-935F-42CF749CAA9A}" type="presParOf" srcId="{C525BEFA-C913-424B-8E04-ECE14F16AB01}" destId="{1830DA0B-F1BA-43C2-A50E-8D2EDB521CEB}" srcOrd="8" destOrd="0" presId="urn:microsoft.com/office/officeart/2005/8/layout/gear1"/>
    <dgm:cxn modelId="{6142E3CA-3D08-4BB1-8C70-2D3AE379BBD9}" type="presParOf" srcId="{C525BEFA-C913-424B-8E04-ECE14F16AB01}" destId="{7202CC53-BFFD-4E17-A210-E999621F53A7}" srcOrd="9" destOrd="0" presId="urn:microsoft.com/office/officeart/2005/8/layout/gear1"/>
    <dgm:cxn modelId="{3ADDEF73-B44E-4BB2-B0F1-63C6C47C8A66}" type="presParOf" srcId="{C525BEFA-C913-424B-8E04-ECE14F16AB01}" destId="{8E0D9C5A-4339-4136-88D3-73D3F856C516}" srcOrd="10" destOrd="0" presId="urn:microsoft.com/office/officeart/2005/8/layout/gear1"/>
    <dgm:cxn modelId="{80D64792-10C3-4840-8B95-2E98381F4D09}" type="presParOf" srcId="{C525BEFA-C913-424B-8E04-ECE14F16AB01}" destId="{36E394E5-7EF0-4176-A664-822F33C38395}" srcOrd="11" destOrd="0" presId="urn:microsoft.com/office/officeart/2005/8/layout/gear1"/>
    <dgm:cxn modelId="{B4BDB2B7-6D65-4AFF-963F-A03C39D48CFA}" type="presParOf" srcId="{C525BEFA-C913-424B-8E04-ECE14F16AB01}" destId="{E1A61DD2-94CD-48B2-B447-8D37BAA96B1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4B1DB-ED48-4DB3-A8C1-E72C75B5B379}">
      <dsp:nvSpPr>
        <dsp:cNvPr id="0" name=""/>
        <dsp:cNvSpPr/>
      </dsp:nvSpPr>
      <dsp:spPr>
        <a:xfrm>
          <a:off x="1955007" y="975249"/>
          <a:ext cx="1551877" cy="1551877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800" kern="1200" dirty="0"/>
        </a:p>
      </dsp:txBody>
      <dsp:txXfrm>
        <a:off x="2267003" y="1338769"/>
        <a:ext cx="927885" cy="797697"/>
      </dsp:txXfrm>
    </dsp:sp>
    <dsp:sp modelId="{2AF552D8-2285-4F44-9A8F-DCAC41F0F5B4}">
      <dsp:nvSpPr>
        <dsp:cNvPr id="0" name=""/>
        <dsp:cNvSpPr/>
      </dsp:nvSpPr>
      <dsp:spPr>
        <a:xfrm>
          <a:off x="1001642" y="997343"/>
          <a:ext cx="1128638" cy="112863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300" kern="1200" dirty="0"/>
        </a:p>
      </dsp:txBody>
      <dsp:txXfrm>
        <a:off x="1285780" y="1283198"/>
        <a:ext cx="560362" cy="556928"/>
      </dsp:txXfrm>
    </dsp:sp>
    <dsp:sp modelId="{FE6EFEE4-5E60-4EEE-8409-C51BF5F683A3}">
      <dsp:nvSpPr>
        <dsp:cNvPr id="0" name=""/>
        <dsp:cNvSpPr/>
      </dsp:nvSpPr>
      <dsp:spPr>
        <a:xfrm rot="20700000">
          <a:off x="1746308" y="124265"/>
          <a:ext cx="1105835" cy="110583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700" kern="1200" dirty="0"/>
        </a:p>
      </dsp:txBody>
      <dsp:txXfrm rot="-20700000">
        <a:off x="1988850" y="366807"/>
        <a:ext cx="620751" cy="620751"/>
      </dsp:txXfrm>
    </dsp:sp>
    <dsp:sp modelId="{8E0D9C5A-4339-4136-88D3-73D3F856C516}">
      <dsp:nvSpPr>
        <dsp:cNvPr id="0" name=""/>
        <dsp:cNvSpPr/>
      </dsp:nvSpPr>
      <dsp:spPr>
        <a:xfrm rot="1090658">
          <a:off x="1733758" y="677781"/>
          <a:ext cx="2095834" cy="1986403"/>
        </a:xfrm>
        <a:prstGeom prst="circularArrow">
          <a:avLst>
            <a:gd name="adj1" fmla="val 4687"/>
            <a:gd name="adj2" fmla="val 299029"/>
            <a:gd name="adj3" fmla="val 2470909"/>
            <a:gd name="adj4" fmla="val 1596246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394E5-7EF0-4176-A664-822F33C38395}">
      <dsp:nvSpPr>
        <dsp:cNvPr id="0" name=""/>
        <dsp:cNvSpPr/>
      </dsp:nvSpPr>
      <dsp:spPr>
        <a:xfrm rot="20161949">
          <a:off x="743698" y="930969"/>
          <a:ext cx="1443246" cy="144324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A61DD2-94CD-48B2-B447-8D37BAA96B11}">
      <dsp:nvSpPr>
        <dsp:cNvPr id="0" name=""/>
        <dsp:cNvSpPr/>
      </dsp:nvSpPr>
      <dsp:spPr>
        <a:xfrm>
          <a:off x="1490517" y="-112063"/>
          <a:ext cx="1556110" cy="155611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1CE4BB1-ED69-4C07-BF5F-992EE047AE09}" type="datetimeFigureOut">
              <a:rPr lang="en-US" smtClean="0"/>
              <a:t>11/25/2016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19C89A6-5FBD-496F-A3AA-3BA46B7DA0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33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084A03D-878B-4579-9D58-298C2F7653FD}" type="datetimeFigureOut">
              <a:rPr lang="en-US" smtClean="0"/>
              <a:t>11/25/2016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45911B5-F107-4CDF-8C37-6414B64E28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7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t>1</a:t>
            </a:fld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8956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023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112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833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78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81113"/>
            <a:ext cx="6140450" cy="3454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t>14</a:t>
            </a:fld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416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es commentaires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005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327025"/>
            <a:ext cx="6140450" cy="3454400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599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81113"/>
            <a:ext cx="6140450" cy="3454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t>17</a:t>
            </a:fld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294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81113"/>
            <a:ext cx="6140450" cy="3454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t>18</a:t>
            </a:fld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605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5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66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t>2</a:t>
            </a:fld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578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81113"/>
            <a:ext cx="6140450" cy="3454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t>3</a:t>
            </a:fld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106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81113"/>
            <a:ext cx="6140450" cy="3454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t>4</a:t>
            </a:fld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4817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81113"/>
            <a:ext cx="6140450" cy="3454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t>5</a:t>
            </a:fld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34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376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694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81113"/>
            <a:ext cx="6140450" cy="3454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t>8</a:t>
            </a:fld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001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11B5-F107-4CDF-8C37-6414B64E28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9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%0aUlysse.wmf%20%20%20%20%20%20%20%20%20%20%20%20%20%20%20%20%20%20%20%20%20%20%20%20%20%20%20%20%20%20%20%20%20%20%20%20%20%20%20%20%20%20%20%20%20%20%20%20%20%20%20%20%200051A700%0cMacintosh%20HD%20%20%20%20%20%20%20%20%20%20%20%20%20%20%20%20%20%20%2087E6BD47: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%19LOGO%20BYBC%20UNIVSTY%20RVB.png%20%20%20%20%20%20%20%20%20%20%20%20%20%20%20%20%20%20%20%20%20%20%20%20%20%20%20%20%20%20%20%20%20%20%20%20%20%20005A8883%0cMacintosh%20HD%20%20%20%20%20%20%20%20%20%20%20%20%20%20%20%20%20%20%2087E6BD47:" TargetMode="External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962" y="1539374"/>
            <a:ext cx="10515600" cy="4083724"/>
          </a:xfrm>
          <a:prstGeom prst="rect">
            <a:avLst/>
          </a:prstGeom>
        </p:spPr>
        <p:txBody>
          <a:bodyPr/>
          <a:lstStyle>
            <a:lvl1pPr marL="228589" indent="-228589" algn="l">
              <a:buFont typeface="Wingdings" panose="05000000000000000000" pitchFamily="2" charset="2"/>
              <a:buChar char="§"/>
              <a:defRPr sz="2000">
                <a:latin typeface="Calibri" panose="020F0502020204030204" pitchFamily="34" charset="0"/>
              </a:defRPr>
            </a:lvl1pPr>
            <a:lvl2pPr algn="l">
              <a:defRPr>
                <a:latin typeface="+mn-lt"/>
              </a:defRPr>
            </a:lvl2pPr>
            <a:lvl3pPr algn="l">
              <a:defRPr>
                <a:latin typeface="+mn-lt"/>
              </a:defRPr>
            </a:lvl3pPr>
            <a:lvl4pPr algn="l">
              <a:defRPr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3"/>
          </p:nvPr>
        </p:nvSpPr>
        <p:spPr>
          <a:xfrm>
            <a:off x="838200" y="977900"/>
            <a:ext cx="10533063" cy="369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245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63909" y="1974850"/>
            <a:ext cx="959536" cy="9595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854962" y="213450"/>
            <a:ext cx="10515600" cy="57261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" name="Espace réservé du texte 15"/>
          <p:cNvSpPr>
            <a:spLocks noGrp="1"/>
          </p:cNvSpPr>
          <p:nvPr>
            <p:ph type="body" sz="quarter" idx="17"/>
          </p:nvPr>
        </p:nvSpPr>
        <p:spPr>
          <a:xfrm>
            <a:off x="838200" y="977900"/>
            <a:ext cx="10533063" cy="369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9221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7025952" y="4372536"/>
            <a:ext cx="903140" cy="9031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025952" y="2120900"/>
            <a:ext cx="903140" cy="9031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7025952" y="3246718"/>
            <a:ext cx="903140" cy="9031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854962" y="213450"/>
            <a:ext cx="10515600" cy="57261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2" name="Espace réservé du texte 15"/>
          <p:cNvSpPr>
            <a:spLocks noGrp="1"/>
          </p:cNvSpPr>
          <p:nvPr>
            <p:ph type="body" sz="quarter" idx="19"/>
          </p:nvPr>
        </p:nvSpPr>
        <p:spPr>
          <a:xfrm>
            <a:off x="838200" y="977900"/>
            <a:ext cx="10533063" cy="369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2523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9275901" y="2518576"/>
            <a:ext cx="1569124" cy="1352696"/>
          </a:xfrm>
          <a:prstGeom prst="hexagon">
            <a:avLst>
              <a:gd name="adj" fmla="val 23992"/>
              <a:gd name="vf" fmla="val 11547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465907" y="2518576"/>
            <a:ext cx="1569124" cy="1352696"/>
          </a:xfrm>
          <a:prstGeom prst="hexagon">
            <a:avLst>
              <a:gd name="adj" fmla="val 23992"/>
              <a:gd name="vf" fmla="val 11547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069239" y="2518576"/>
            <a:ext cx="1569124" cy="1352696"/>
          </a:xfrm>
          <a:prstGeom prst="hexagon">
            <a:avLst>
              <a:gd name="adj" fmla="val 23992"/>
              <a:gd name="vf" fmla="val 11547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672571" y="2518576"/>
            <a:ext cx="1569124" cy="1352696"/>
          </a:xfrm>
          <a:prstGeom prst="hexagon">
            <a:avLst>
              <a:gd name="adj" fmla="val 23992"/>
              <a:gd name="vf" fmla="val 11547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54962" y="213450"/>
            <a:ext cx="10515600" cy="57261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5" name="Espace réservé du texte 15"/>
          <p:cNvSpPr>
            <a:spLocks noGrp="1"/>
          </p:cNvSpPr>
          <p:nvPr>
            <p:ph type="body" sz="quarter" idx="20"/>
          </p:nvPr>
        </p:nvSpPr>
        <p:spPr>
          <a:xfrm>
            <a:off x="838200" y="977900"/>
            <a:ext cx="10533063" cy="369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7647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917624" y="2301240"/>
            <a:ext cx="1664746" cy="166474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387792" y="2301240"/>
            <a:ext cx="1664746" cy="166474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3915901" y="2301240"/>
            <a:ext cx="1664746" cy="166474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400577" y="2301240"/>
            <a:ext cx="1664746" cy="166474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54962" y="213450"/>
            <a:ext cx="10515600" cy="57261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5" name="Espace réservé du texte 15"/>
          <p:cNvSpPr>
            <a:spLocks noGrp="1"/>
          </p:cNvSpPr>
          <p:nvPr>
            <p:ph type="body" sz="quarter" idx="20"/>
          </p:nvPr>
        </p:nvSpPr>
        <p:spPr>
          <a:xfrm>
            <a:off x="838200" y="977900"/>
            <a:ext cx="10533063" cy="369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9507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696224" y="2055813"/>
            <a:ext cx="2263775" cy="34909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235075" y="2055813"/>
            <a:ext cx="2263775" cy="34909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709772" y="2055813"/>
            <a:ext cx="2263775" cy="34909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204290" y="2055813"/>
            <a:ext cx="2263775" cy="34909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54962" y="213450"/>
            <a:ext cx="10515600" cy="57261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5" name="Espace réservé du texte 15"/>
          <p:cNvSpPr>
            <a:spLocks noGrp="1"/>
          </p:cNvSpPr>
          <p:nvPr>
            <p:ph type="body" sz="quarter" idx="20"/>
          </p:nvPr>
        </p:nvSpPr>
        <p:spPr>
          <a:xfrm>
            <a:off x="838200" y="977900"/>
            <a:ext cx="10533063" cy="369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60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100"/>
            </a:lvl1pPr>
          </a:lstStyle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7" y="124993"/>
            <a:ext cx="1367753" cy="69770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2673" y="124993"/>
            <a:ext cx="924311" cy="132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02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 de titr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049838"/>
            <a:ext cx="12192000" cy="976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0" y="-8021"/>
            <a:ext cx="12192000" cy="5049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936272" y="2630906"/>
            <a:ext cx="10515600" cy="114155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1524000" y="4026611"/>
            <a:ext cx="9144000" cy="7323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6" name="Round Same Side Corner Rectangle 5"/>
          <p:cNvSpPr/>
          <p:nvPr/>
        </p:nvSpPr>
        <p:spPr>
          <a:xfrm flipV="1">
            <a:off x="4916255" y="5041988"/>
            <a:ext cx="2359490" cy="1341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14" y="5444067"/>
            <a:ext cx="1703888" cy="8691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16994" y="5186390"/>
            <a:ext cx="1151467" cy="165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93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501268"/>
            <a:ext cx="12192000" cy="646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"/>
            <a:ext cx="12192000" cy="50495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Same Side Corner Rectangle 5"/>
          <p:cNvSpPr/>
          <p:nvPr/>
        </p:nvSpPr>
        <p:spPr>
          <a:xfrm flipV="1">
            <a:off x="4916255" y="5050009"/>
            <a:ext cx="2359490" cy="1341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+mj-lt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"/>
            <a:ext cx="12192000" cy="5047489"/>
          </a:xfrm>
          <a:custGeom>
            <a:avLst/>
            <a:gdLst>
              <a:gd name="connsiteX0" fmla="*/ 0 w 12192000"/>
              <a:gd name="connsiteY0" fmla="*/ 0 h 5047489"/>
              <a:gd name="connsiteX1" fmla="*/ 12192000 w 12192000"/>
              <a:gd name="connsiteY1" fmla="*/ 0 h 5047489"/>
              <a:gd name="connsiteX2" fmla="*/ 12192000 w 12192000"/>
              <a:gd name="connsiteY2" fmla="*/ 5047489 h 5047489"/>
              <a:gd name="connsiteX3" fmla="*/ 0 w 12192000"/>
              <a:gd name="connsiteY3" fmla="*/ 5047489 h 5047489"/>
              <a:gd name="connsiteX4" fmla="*/ 0 w 12192000"/>
              <a:gd name="connsiteY4" fmla="*/ 0 h 5047489"/>
              <a:gd name="connsiteX0" fmla="*/ 0 w 12192000"/>
              <a:gd name="connsiteY0" fmla="*/ 0 h 5047489"/>
              <a:gd name="connsiteX1" fmla="*/ 12192000 w 12192000"/>
              <a:gd name="connsiteY1" fmla="*/ 0 h 5047489"/>
              <a:gd name="connsiteX2" fmla="*/ 0 w 12192000"/>
              <a:gd name="connsiteY2" fmla="*/ 5047489 h 5047489"/>
              <a:gd name="connsiteX3" fmla="*/ 0 w 12192000"/>
              <a:gd name="connsiteY3" fmla="*/ 0 h 5047489"/>
              <a:gd name="connsiteX0" fmla="*/ 0 w 12192000"/>
              <a:gd name="connsiteY0" fmla="*/ 0 h 5047489"/>
              <a:gd name="connsiteX1" fmla="*/ 12192000 w 12192000"/>
              <a:gd name="connsiteY1" fmla="*/ 0 h 5047489"/>
              <a:gd name="connsiteX2" fmla="*/ 0 w 12192000"/>
              <a:gd name="connsiteY2" fmla="*/ 5047489 h 5047489"/>
              <a:gd name="connsiteX3" fmla="*/ 0 w 12192000"/>
              <a:gd name="connsiteY3" fmla="*/ 0 h 5047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47489">
                <a:moveTo>
                  <a:pt x="0" y="0"/>
                </a:moveTo>
                <a:lnTo>
                  <a:pt x="12192000" y="0"/>
                </a:lnTo>
                <a:cubicBezTo>
                  <a:pt x="5448300" y="412496"/>
                  <a:pt x="4064000" y="3364993"/>
                  <a:pt x="0" y="504748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9"/>
          <p:cNvSpPr/>
          <p:nvPr/>
        </p:nvSpPr>
        <p:spPr>
          <a:xfrm flipH="1">
            <a:off x="6210114" y="2"/>
            <a:ext cx="5981885" cy="2476501"/>
          </a:xfrm>
          <a:custGeom>
            <a:avLst/>
            <a:gdLst>
              <a:gd name="connsiteX0" fmla="*/ 0 w 12192000"/>
              <a:gd name="connsiteY0" fmla="*/ 0 h 5047489"/>
              <a:gd name="connsiteX1" fmla="*/ 12192000 w 12192000"/>
              <a:gd name="connsiteY1" fmla="*/ 0 h 5047489"/>
              <a:gd name="connsiteX2" fmla="*/ 12192000 w 12192000"/>
              <a:gd name="connsiteY2" fmla="*/ 5047489 h 5047489"/>
              <a:gd name="connsiteX3" fmla="*/ 0 w 12192000"/>
              <a:gd name="connsiteY3" fmla="*/ 5047489 h 5047489"/>
              <a:gd name="connsiteX4" fmla="*/ 0 w 12192000"/>
              <a:gd name="connsiteY4" fmla="*/ 0 h 5047489"/>
              <a:gd name="connsiteX0" fmla="*/ 0 w 12192000"/>
              <a:gd name="connsiteY0" fmla="*/ 0 h 5047489"/>
              <a:gd name="connsiteX1" fmla="*/ 12192000 w 12192000"/>
              <a:gd name="connsiteY1" fmla="*/ 0 h 5047489"/>
              <a:gd name="connsiteX2" fmla="*/ 0 w 12192000"/>
              <a:gd name="connsiteY2" fmla="*/ 5047489 h 5047489"/>
              <a:gd name="connsiteX3" fmla="*/ 0 w 12192000"/>
              <a:gd name="connsiteY3" fmla="*/ 0 h 5047489"/>
              <a:gd name="connsiteX0" fmla="*/ 0 w 12192000"/>
              <a:gd name="connsiteY0" fmla="*/ 0 h 5047489"/>
              <a:gd name="connsiteX1" fmla="*/ 12192000 w 12192000"/>
              <a:gd name="connsiteY1" fmla="*/ 0 h 5047489"/>
              <a:gd name="connsiteX2" fmla="*/ 0 w 12192000"/>
              <a:gd name="connsiteY2" fmla="*/ 5047489 h 5047489"/>
              <a:gd name="connsiteX3" fmla="*/ 0 w 12192000"/>
              <a:gd name="connsiteY3" fmla="*/ 0 h 5047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47489">
                <a:moveTo>
                  <a:pt x="0" y="0"/>
                </a:moveTo>
                <a:lnTo>
                  <a:pt x="12192000" y="0"/>
                </a:lnTo>
                <a:cubicBezTo>
                  <a:pt x="5448300" y="412496"/>
                  <a:pt x="4064000" y="3364993"/>
                  <a:pt x="0" y="504748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581" y="5438274"/>
            <a:ext cx="2880000" cy="11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4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381502"/>
            <a:ext cx="12192000" cy="2476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554182" y="904201"/>
            <a:ext cx="11083636" cy="5049598"/>
            <a:chOff x="0" y="2"/>
            <a:chExt cx="12192000" cy="5049598"/>
          </a:xfrm>
        </p:grpSpPr>
        <p:sp>
          <p:nvSpPr>
            <p:cNvPr id="5" name="Rectangle 4"/>
            <p:cNvSpPr/>
            <p:nvPr/>
          </p:nvSpPr>
          <p:spPr>
            <a:xfrm>
              <a:off x="0" y="3"/>
              <a:ext cx="12192000" cy="50495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9"/>
            <p:cNvSpPr/>
            <p:nvPr/>
          </p:nvSpPr>
          <p:spPr>
            <a:xfrm>
              <a:off x="0" y="2"/>
              <a:ext cx="12192000" cy="5047489"/>
            </a:xfrm>
            <a:custGeom>
              <a:avLst/>
              <a:gdLst>
                <a:gd name="connsiteX0" fmla="*/ 0 w 12192000"/>
                <a:gd name="connsiteY0" fmla="*/ 0 h 5047489"/>
                <a:gd name="connsiteX1" fmla="*/ 12192000 w 12192000"/>
                <a:gd name="connsiteY1" fmla="*/ 0 h 5047489"/>
                <a:gd name="connsiteX2" fmla="*/ 12192000 w 12192000"/>
                <a:gd name="connsiteY2" fmla="*/ 5047489 h 5047489"/>
                <a:gd name="connsiteX3" fmla="*/ 0 w 12192000"/>
                <a:gd name="connsiteY3" fmla="*/ 5047489 h 5047489"/>
                <a:gd name="connsiteX4" fmla="*/ 0 w 12192000"/>
                <a:gd name="connsiteY4" fmla="*/ 0 h 5047489"/>
                <a:gd name="connsiteX0" fmla="*/ 0 w 12192000"/>
                <a:gd name="connsiteY0" fmla="*/ 0 h 5047489"/>
                <a:gd name="connsiteX1" fmla="*/ 12192000 w 12192000"/>
                <a:gd name="connsiteY1" fmla="*/ 0 h 5047489"/>
                <a:gd name="connsiteX2" fmla="*/ 0 w 12192000"/>
                <a:gd name="connsiteY2" fmla="*/ 5047489 h 5047489"/>
                <a:gd name="connsiteX3" fmla="*/ 0 w 12192000"/>
                <a:gd name="connsiteY3" fmla="*/ 0 h 5047489"/>
                <a:gd name="connsiteX0" fmla="*/ 0 w 12192000"/>
                <a:gd name="connsiteY0" fmla="*/ 0 h 5047489"/>
                <a:gd name="connsiteX1" fmla="*/ 12192000 w 12192000"/>
                <a:gd name="connsiteY1" fmla="*/ 0 h 5047489"/>
                <a:gd name="connsiteX2" fmla="*/ 0 w 12192000"/>
                <a:gd name="connsiteY2" fmla="*/ 5047489 h 5047489"/>
                <a:gd name="connsiteX3" fmla="*/ 0 w 12192000"/>
                <a:gd name="connsiteY3" fmla="*/ 0 h 5047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047489">
                  <a:moveTo>
                    <a:pt x="0" y="0"/>
                  </a:moveTo>
                  <a:lnTo>
                    <a:pt x="12192000" y="0"/>
                  </a:lnTo>
                  <a:cubicBezTo>
                    <a:pt x="5448300" y="412496"/>
                    <a:pt x="4064000" y="3364993"/>
                    <a:pt x="0" y="504748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9"/>
            <p:cNvSpPr/>
            <p:nvPr/>
          </p:nvSpPr>
          <p:spPr>
            <a:xfrm flipH="1">
              <a:off x="6210114" y="2"/>
              <a:ext cx="5981885" cy="2476501"/>
            </a:xfrm>
            <a:custGeom>
              <a:avLst/>
              <a:gdLst>
                <a:gd name="connsiteX0" fmla="*/ 0 w 12192000"/>
                <a:gd name="connsiteY0" fmla="*/ 0 h 5047489"/>
                <a:gd name="connsiteX1" fmla="*/ 12192000 w 12192000"/>
                <a:gd name="connsiteY1" fmla="*/ 0 h 5047489"/>
                <a:gd name="connsiteX2" fmla="*/ 12192000 w 12192000"/>
                <a:gd name="connsiteY2" fmla="*/ 5047489 h 5047489"/>
                <a:gd name="connsiteX3" fmla="*/ 0 w 12192000"/>
                <a:gd name="connsiteY3" fmla="*/ 5047489 h 5047489"/>
                <a:gd name="connsiteX4" fmla="*/ 0 w 12192000"/>
                <a:gd name="connsiteY4" fmla="*/ 0 h 5047489"/>
                <a:gd name="connsiteX0" fmla="*/ 0 w 12192000"/>
                <a:gd name="connsiteY0" fmla="*/ 0 h 5047489"/>
                <a:gd name="connsiteX1" fmla="*/ 12192000 w 12192000"/>
                <a:gd name="connsiteY1" fmla="*/ 0 h 5047489"/>
                <a:gd name="connsiteX2" fmla="*/ 0 w 12192000"/>
                <a:gd name="connsiteY2" fmla="*/ 5047489 h 5047489"/>
                <a:gd name="connsiteX3" fmla="*/ 0 w 12192000"/>
                <a:gd name="connsiteY3" fmla="*/ 0 h 5047489"/>
                <a:gd name="connsiteX0" fmla="*/ 0 w 12192000"/>
                <a:gd name="connsiteY0" fmla="*/ 0 h 5047489"/>
                <a:gd name="connsiteX1" fmla="*/ 12192000 w 12192000"/>
                <a:gd name="connsiteY1" fmla="*/ 0 h 5047489"/>
                <a:gd name="connsiteX2" fmla="*/ 0 w 12192000"/>
                <a:gd name="connsiteY2" fmla="*/ 5047489 h 5047489"/>
                <a:gd name="connsiteX3" fmla="*/ 0 w 12192000"/>
                <a:gd name="connsiteY3" fmla="*/ 0 h 5047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047489">
                  <a:moveTo>
                    <a:pt x="0" y="0"/>
                  </a:moveTo>
                  <a:lnTo>
                    <a:pt x="12192000" y="0"/>
                  </a:lnTo>
                  <a:cubicBezTo>
                    <a:pt x="5448300" y="412496"/>
                    <a:pt x="4064000" y="3364993"/>
                    <a:pt x="0" y="504748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ound Same Side Corner Rectangle 7"/>
          <p:cNvSpPr/>
          <p:nvPr userDrawn="1"/>
        </p:nvSpPr>
        <p:spPr>
          <a:xfrm flipV="1">
            <a:off x="4916255" y="5940782"/>
            <a:ext cx="2359490" cy="1341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146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947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8" name="Titre 9"/>
          <p:cNvSpPr>
            <a:spLocks noGrp="1"/>
          </p:cNvSpPr>
          <p:nvPr>
            <p:ph type="title"/>
          </p:nvPr>
        </p:nvSpPr>
        <p:spPr>
          <a:xfrm>
            <a:off x="854962" y="213450"/>
            <a:ext cx="10515600" cy="572613"/>
          </a:xfrm>
          <a:prstGeom prst="rect">
            <a:avLst/>
          </a:prstGeom>
        </p:spPr>
        <p:txBody>
          <a:bodyPr/>
          <a:lstStyle/>
          <a:p>
            <a:r>
              <a:rPr lang="fr-FR" dirty="0" err="1" smtClean="0"/>
              <a:t>bimMOOC</a:t>
            </a:r>
            <a:endParaRPr lang="fr-FR" dirty="0"/>
          </a:p>
        </p:txBody>
      </p:sp>
      <p:pic>
        <p:nvPicPr>
          <p:cNvPr id="1026" name="logo bouygues.png" descr="/Users/philippe/Desktop/guide Bouygues rass/COUV/logo bouygue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19" y="6541388"/>
            <a:ext cx="615282" cy="30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780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862536" y="1131714"/>
            <a:ext cx="6271480" cy="4592461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87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234489" y="4547319"/>
            <a:ext cx="1263380" cy="127480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234489" y="1389370"/>
            <a:ext cx="1263380" cy="127480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742935" y="2982503"/>
            <a:ext cx="1263380" cy="127480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52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en-US" smtClean="0"/>
              <a:pPr algn="ctr"/>
              <a:t>‹N°›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6183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en-US" smtClean="0"/>
              <a:pPr algn="ctr"/>
              <a:t>‹N°›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1214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en-US" smtClean="0"/>
              <a:pPr algn="ctr"/>
              <a:t>‹N°›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60338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en-US" smtClean="0"/>
              <a:pPr algn="ctr"/>
              <a:t>‹N°›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96199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en-US" smtClean="0"/>
              <a:pPr algn="ctr"/>
              <a:t>‹N°›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05924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en-US" smtClean="0"/>
              <a:pPr algn="ctr"/>
              <a:t>‹N°›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85468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786759" y="2365265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35973" y="2365265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54962" y="213450"/>
            <a:ext cx="10515600" cy="57261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1" name="Espace réservé du texte 15"/>
          <p:cNvSpPr>
            <a:spLocks noGrp="1"/>
          </p:cNvSpPr>
          <p:nvPr>
            <p:ph type="body" sz="quarter" idx="15"/>
          </p:nvPr>
        </p:nvSpPr>
        <p:spPr>
          <a:xfrm>
            <a:off x="838200" y="977900"/>
            <a:ext cx="10533063" cy="369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7201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54962" y="213450"/>
            <a:ext cx="10515600" cy="57261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9" name="Espace réservé du texte 15"/>
          <p:cNvSpPr>
            <a:spLocks noGrp="1"/>
          </p:cNvSpPr>
          <p:nvPr>
            <p:ph type="body" sz="quarter" idx="13"/>
          </p:nvPr>
        </p:nvSpPr>
        <p:spPr>
          <a:xfrm>
            <a:off x="838200" y="977900"/>
            <a:ext cx="10533063" cy="369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0480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323101" y="1964292"/>
            <a:ext cx="3572769" cy="22174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854962" y="213450"/>
            <a:ext cx="10515600" cy="57261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" name="Espace réservé du texte 15"/>
          <p:cNvSpPr>
            <a:spLocks noGrp="1"/>
          </p:cNvSpPr>
          <p:nvPr>
            <p:ph type="body" sz="quarter" idx="13"/>
          </p:nvPr>
        </p:nvSpPr>
        <p:spPr>
          <a:xfrm>
            <a:off x="838200" y="977900"/>
            <a:ext cx="10533063" cy="369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1935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82459" y="-7938"/>
            <a:ext cx="2046288" cy="229711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82459" y="4548108"/>
            <a:ext cx="2046288" cy="229711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7938"/>
            <a:ext cx="2046288" cy="229711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4548108"/>
            <a:ext cx="2046288" cy="229711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28746" y="-7938"/>
            <a:ext cx="6063253" cy="6853159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36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MockU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3831771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771147" y="1874770"/>
            <a:ext cx="5552062" cy="155423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06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ockU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 rot="20454814">
            <a:off x="8222576" y="1646845"/>
            <a:ext cx="1388517" cy="2306851"/>
          </a:xfrm>
          <a:custGeom>
            <a:avLst/>
            <a:gdLst>
              <a:gd name="connsiteX0" fmla="*/ 0 w 914400"/>
              <a:gd name="connsiteY0" fmla="*/ 0 h 1481021"/>
              <a:gd name="connsiteX1" fmla="*/ 914400 w 914400"/>
              <a:gd name="connsiteY1" fmla="*/ 0 h 1481021"/>
              <a:gd name="connsiteX2" fmla="*/ 914400 w 914400"/>
              <a:gd name="connsiteY2" fmla="*/ 1481021 h 1481021"/>
              <a:gd name="connsiteX3" fmla="*/ 0 w 914400"/>
              <a:gd name="connsiteY3" fmla="*/ 1481021 h 1481021"/>
              <a:gd name="connsiteX4" fmla="*/ 0 w 914400"/>
              <a:gd name="connsiteY4" fmla="*/ 0 h 1481021"/>
              <a:gd name="connsiteX0" fmla="*/ 0 w 914400"/>
              <a:gd name="connsiteY0" fmla="*/ 0 h 1481021"/>
              <a:gd name="connsiteX1" fmla="*/ 686469 w 914400"/>
              <a:gd name="connsiteY1" fmla="*/ 91167 h 1481021"/>
              <a:gd name="connsiteX2" fmla="*/ 914400 w 914400"/>
              <a:gd name="connsiteY2" fmla="*/ 1481021 h 1481021"/>
              <a:gd name="connsiteX3" fmla="*/ 0 w 914400"/>
              <a:gd name="connsiteY3" fmla="*/ 1481021 h 1481021"/>
              <a:gd name="connsiteX4" fmla="*/ 0 w 914400"/>
              <a:gd name="connsiteY4" fmla="*/ 0 h 1481021"/>
              <a:gd name="connsiteX0" fmla="*/ 0 w 981793"/>
              <a:gd name="connsiteY0" fmla="*/ 0 h 1638728"/>
              <a:gd name="connsiteX1" fmla="*/ 686469 w 981793"/>
              <a:gd name="connsiteY1" fmla="*/ 91167 h 1638728"/>
              <a:gd name="connsiteX2" fmla="*/ 981793 w 981793"/>
              <a:gd name="connsiteY2" fmla="*/ 1638728 h 1638728"/>
              <a:gd name="connsiteX3" fmla="*/ 0 w 981793"/>
              <a:gd name="connsiteY3" fmla="*/ 1481021 h 1638728"/>
              <a:gd name="connsiteX4" fmla="*/ 0 w 981793"/>
              <a:gd name="connsiteY4" fmla="*/ 0 h 1638728"/>
              <a:gd name="connsiteX0" fmla="*/ 0 w 981793"/>
              <a:gd name="connsiteY0" fmla="*/ 0 h 1638728"/>
              <a:gd name="connsiteX1" fmla="*/ 686469 w 981793"/>
              <a:gd name="connsiteY1" fmla="*/ 91167 h 1638728"/>
              <a:gd name="connsiteX2" fmla="*/ 981793 w 981793"/>
              <a:gd name="connsiteY2" fmla="*/ 1638728 h 1638728"/>
              <a:gd name="connsiteX3" fmla="*/ 259432 w 981793"/>
              <a:gd name="connsiteY3" fmla="*/ 1624543 h 1638728"/>
              <a:gd name="connsiteX4" fmla="*/ 0 w 981793"/>
              <a:gd name="connsiteY4" fmla="*/ 0 h 1638728"/>
              <a:gd name="connsiteX0" fmla="*/ 0 w 981793"/>
              <a:gd name="connsiteY0" fmla="*/ 0 h 1638728"/>
              <a:gd name="connsiteX1" fmla="*/ 709229 w 981793"/>
              <a:gd name="connsiteY1" fmla="*/ 76365 h 1638728"/>
              <a:gd name="connsiteX2" fmla="*/ 981793 w 981793"/>
              <a:gd name="connsiteY2" fmla="*/ 1638728 h 1638728"/>
              <a:gd name="connsiteX3" fmla="*/ 259432 w 981793"/>
              <a:gd name="connsiteY3" fmla="*/ 1624543 h 1638728"/>
              <a:gd name="connsiteX4" fmla="*/ 0 w 981793"/>
              <a:gd name="connsiteY4" fmla="*/ 0 h 1638728"/>
              <a:gd name="connsiteX0" fmla="*/ 0 w 990908"/>
              <a:gd name="connsiteY0" fmla="*/ 0 h 1631803"/>
              <a:gd name="connsiteX1" fmla="*/ 709229 w 990908"/>
              <a:gd name="connsiteY1" fmla="*/ 76365 h 1631803"/>
              <a:gd name="connsiteX2" fmla="*/ 990908 w 990908"/>
              <a:gd name="connsiteY2" fmla="*/ 1631803 h 1631803"/>
              <a:gd name="connsiteX3" fmla="*/ 259432 w 990908"/>
              <a:gd name="connsiteY3" fmla="*/ 1624543 h 1631803"/>
              <a:gd name="connsiteX4" fmla="*/ 0 w 990908"/>
              <a:gd name="connsiteY4" fmla="*/ 0 h 1631803"/>
              <a:gd name="connsiteX0" fmla="*/ 0 w 990908"/>
              <a:gd name="connsiteY0" fmla="*/ 0 h 1631803"/>
              <a:gd name="connsiteX1" fmla="*/ 710381 w 990908"/>
              <a:gd name="connsiteY1" fmla="*/ 63325 h 1631803"/>
              <a:gd name="connsiteX2" fmla="*/ 990908 w 990908"/>
              <a:gd name="connsiteY2" fmla="*/ 1631803 h 1631803"/>
              <a:gd name="connsiteX3" fmla="*/ 259432 w 990908"/>
              <a:gd name="connsiteY3" fmla="*/ 1624543 h 1631803"/>
              <a:gd name="connsiteX4" fmla="*/ 0 w 990908"/>
              <a:gd name="connsiteY4" fmla="*/ 0 h 1631803"/>
              <a:gd name="connsiteX0" fmla="*/ 0 w 990908"/>
              <a:gd name="connsiteY0" fmla="*/ 0 h 1631803"/>
              <a:gd name="connsiteX1" fmla="*/ 687073 w 990908"/>
              <a:gd name="connsiteY1" fmla="*/ 82137 h 1631803"/>
              <a:gd name="connsiteX2" fmla="*/ 990908 w 990908"/>
              <a:gd name="connsiteY2" fmla="*/ 1631803 h 1631803"/>
              <a:gd name="connsiteX3" fmla="*/ 259432 w 990908"/>
              <a:gd name="connsiteY3" fmla="*/ 1624543 h 1631803"/>
              <a:gd name="connsiteX4" fmla="*/ 0 w 990908"/>
              <a:gd name="connsiteY4" fmla="*/ 0 h 1631803"/>
              <a:gd name="connsiteX0" fmla="*/ 0 w 988945"/>
              <a:gd name="connsiteY0" fmla="*/ 0 h 1627764"/>
              <a:gd name="connsiteX1" fmla="*/ 685110 w 988945"/>
              <a:gd name="connsiteY1" fmla="*/ 78098 h 1627764"/>
              <a:gd name="connsiteX2" fmla="*/ 988945 w 988945"/>
              <a:gd name="connsiteY2" fmla="*/ 1627764 h 1627764"/>
              <a:gd name="connsiteX3" fmla="*/ 257469 w 988945"/>
              <a:gd name="connsiteY3" fmla="*/ 1620504 h 1627764"/>
              <a:gd name="connsiteX4" fmla="*/ 0 w 988945"/>
              <a:gd name="connsiteY4" fmla="*/ 0 h 1627764"/>
              <a:gd name="connsiteX0" fmla="*/ 0 w 985944"/>
              <a:gd name="connsiteY0" fmla="*/ 0 h 1626725"/>
              <a:gd name="connsiteX1" fmla="*/ 685110 w 985944"/>
              <a:gd name="connsiteY1" fmla="*/ 78098 h 1626725"/>
              <a:gd name="connsiteX2" fmla="*/ 985944 w 985944"/>
              <a:gd name="connsiteY2" fmla="*/ 1626725 h 1626725"/>
              <a:gd name="connsiteX3" fmla="*/ 257469 w 985944"/>
              <a:gd name="connsiteY3" fmla="*/ 1620504 h 1626725"/>
              <a:gd name="connsiteX4" fmla="*/ 0 w 985944"/>
              <a:gd name="connsiteY4" fmla="*/ 0 h 1626725"/>
              <a:gd name="connsiteX0" fmla="*/ 0 w 973018"/>
              <a:gd name="connsiteY0" fmla="*/ 0 h 1620504"/>
              <a:gd name="connsiteX1" fmla="*/ 685110 w 973018"/>
              <a:gd name="connsiteY1" fmla="*/ 78098 h 1620504"/>
              <a:gd name="connsiteX2" fmla="*/ 973018 w 973018"/>
              <a:gd name="connsiteY2" fmla="*/ 1615533 h 1620504"/>
              <a:gd name="connsiteX3" fmla="*/ 257469 w 973018"/>
              <a:gd name="connsiteY3" fmla="*/ 1620504 h 1620504"/>
              <a:gd name="connsiteX4" fmla="*/ 0 w 973018"/>
              <a:gd name="connsiteY4" fmla="*/ 0 h 1620504"/>
              <a:gd name="connsiteX0" fmla="*/ 0 w 973018"/>
              <a:gd name="connsiteY0" fmla="*/ 0 h 1620504"/>
              <a:gd name="connsiteX1" fmla="*/ 707265 w 973018"/>
              <a:gd name="connsiteY1" fmla="*/ 72325 h 1620504"/>
              <a:gd name="connsiteX2" fmla="*/ 973018 w 973018"/>
              <a:gd name="connsiteY2" fmla="*/ 1615533 h 1620504"/>
              <a:gd name="connsiteX3" fmla="*/ 257469 w 973018"/>
              <a:gd name="connsiteY3" fmla="*/ 1620504 h 1620504"/>
              <a:gd name="connsiteX4" fmla="*/ 0 w 973018"/>
              <a:gd name="connsiteY4" fmla="*/ 0 h 1620504"/>
              <a:gd name="connsiteX0" fmla="*/ 0 w 978905"/>
              <a:gd name="connsiteY0" fmla="*/ 0 h 1627649"/>
              <a:gd name="connsiteX1" fmla="*/ 707265 w 978905"/>
              <a:gd name="connsiteY1" fmla="*/ 72325 h 1627649"/>
              <a:gd name="connsiteX2" fmla="*/ 978905 w 978905"/>
              <a:gd name="connsiteY2" fmla="*/ 1627649 h 1627649"/>
              <a:gd name="connsiteX3" fmla="*/ 257469 w 978905"/>
              <a:gd name="connsiteY3" fmla="*/ 1620504 h 1627649"/>
              <a:gd name="connsiteX4" fmla="*/ 0 w 978905"/>
              <a:gd name="connsiteY4" fmla="*/ 0 h 162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905" h="1627649">
                <a:moveTo>
                  <a:pt x="0" y="0"/>
                </a:moveTo>
                <a:lnTo>
                  <a:pt x="707265" y="72325"/>
                </a:lnTo>
                <a:lnTo>
                  <a:pt x="978905" y="1627649"/>
                </a:lnTo>
                <a:lnTo>
                  <a:pt x="257469" y="162050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 bIns="457200" anchor="b"/>
          <a:lstStyle>
            <a:lvl1pPr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54962" y="213450"/>
            <a:ext cx="10515600" cy="57261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268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ockU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3368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 rot="2320164" flipH="1">
            <a:off x="4076144" y="752825"/>
            <a:ext cx="1104129" cy="1104129"/>
          </a:xfrm>
          <a:prstGeom prst="wedgeEllipseCallou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>
                <a:solidFill>
                  <a:schemeClr val="lt1"/>
                </a:solidFill>
              </a:defRPr>
            </a:lvl1pPr>
          </a:lstStyle>
          <a:p>
            <a:pPr marL="0" lvl="0" defTabSz="914400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 rot="20195227" flipH="1">
            <a:off x="2079342" y="838784"/>
            <a:ext cx="1539941" cy="1539941"/>
          </a:xfrm>
          <a:prstGeom prst="wedgeEllipseCallou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>
                <a:solidFill>
                  <a:schemeClr val="lt1"/>
                </a:solidFill>
              </a:defRPr>
            </a:lvl1pPr>
          </a:lstStyle>
          <a:p>
            <a:pPr marL="0" lvl="0" defTabSz="914400"/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11370562" y="6468272"/>
            <a:ext cx="448535" cy="365125"/>
          </a:xfrm>
        </p:spPr>
        <p:txBody>
          <a:bodyPr/>
          <a:lstStyle>
            <a:lvl1pPr algn="ctr">
              <a:defRPr spc="0"/>
            </a:lvl1pPr>
          </a:lstStyle>
          <a:p>
            <a:fld id="{D59F26C4-D45C-449B-845B-D6966B6EB65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951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341836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Portfolio #</a:t>
            </a:r>
            <a:endParaRPr lang="en-US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3338622" y="3418366"/>
            <a:ext cx="2386123" cy="152577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Portfolio #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6667499" y="3418366"/>
            <a:ext cx="2386123" cy="152577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Portfolio #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7329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963" y="1539374"/>
            <a:ext cx="10515600" cy="4083724"/>
          </a:xfrm>
          <a:prstGeom prst="rect">
            <a:avLst/>
          </a:prstGeom>
        </p:spPr>
        <p:txBody>
          <a:bodyPr/>
          <a:lstStyle>
            <a:lvl1pPr marL="171442" indent="-171442" algn="l">
              <a:buFont typeface="Wingdings" panose="05000000000000000000" pitchFamily="2" charset="2"/>
              <a:buChar char="§"/>
              <a:defRPr sz="1500">
                <a:latin typeface="Calibri" panose="020F0502020204030204" pitchFamily="34" charset="0"/>
              </a:defRPr>
            </a:lvl1pPr>
            <a:lvl2pPr algn="l">
              <a:defRPr>
                <a:latin typeface="+mn-lt"/>
              </a:defRPr>
            </a:lvl2pPr>
            <a:lvl3pPr algn="l">
              <a:defRPr>
                <a:latin typeface="+mn-lt"/>
              </a:defRPr>
            </a:lvl3pPr>
            <a:lvl4pPr algn="l">
              <a:defRPr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3"/>
          </p:nvPr>
        </p:nvSpPr>
        <p:spPr>
          <a:xfrm>
            <a:off x="838202" y="977902"/>
            <a:ext cx="10533063" cy="369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+mn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088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1301755"/>
            <a:ext cx="12192000" cy="5556245"/>
          </a:xfrm>
          <a:prstGeom prst="rect">
            <a:avLst/>
          </a:prstGeom>
          <a:solidFill>
            <a:srgbClr val="F6F6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0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527800"/>
            <a:ext cx="2540000" cy="2286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fr-FR" altLang="fr-FR" dirty="0">
              <a:solidFill>
                <a:schemeClr val="tx1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368800" y="6540912"/>
            <a:ext cx="3860800" cy="307190"/>
          </a:xfrm>
          <a:prstGeom prst="rect">
            <a:avLst/>
          </a:prstGeom>
        </p:spPr>
        <p:txBody>
          <a:bodyPr/>
          <a:lstStyle>
            <a:lvl1pPr algn="ctr">
              <a:buSzTx/>
              <a:defRPr>
                <a:solidFill>
                  <a:schemeClr val="bg2"/>
                </a:solidFill>
              </a:defRPr>
            </a:lvl1pPr>
          </a:lstStyle>
          <a:p>
            <a:endParaRPr lang="fr-FR" altLang="fr-FR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783064" y="6465657"/>
            <a:ext cx="631952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15C5F8B-CDC9-47C5-B3EB-4E282FF6A4BB}" type="slidenum">
              <a:rPr lang="fr-FR" altLang="fr-FR"/>
              <a:pPr/>
              <a:t>‹N°›</a:t>
            </a:fld>
            <a:endParaRPr lang="fr-FR" altLang="fr-FR" dirty="0">
              <a:solidFill>
                <a:schemeClr val="tx1"/>
              </a:solidFill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0" y="0"/>
            <a:ext cx="12192000" cy="228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00"/>
          </a:p>
        </p:txBody>
      </p:sp>
      <p:pic>
        <p:nvPicPr>
          <p:cNvPr id="5142" name="Picture 22" descr="&#10;Ulysse.wmf                                                     0051A700Macintosh HD                   87E6BD47: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0"/>
          <a:stretch>
            <a:fillRect/>
          </a:stretch>
        </p:blipFill>
        <p:spPr bwMode="auto">
          <a:xfrm>
            <a:off x="191344" y="457207"/>
            <a:ext cx="914400" cy="60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LOGO BYBC UNIVSTY RVB.png                                      005A8883Macintosh HD                   87E6BD47: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527051"/>
            <a:ext cx="25400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95" y="6043853"/>
            <a:ext cx="1269497" cy="65040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3232" y="6164235"/>
            <a:ext cx="1667968" cy="68386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8445910" y="1956619"/>
            <a:ext cx="3695290" cy="3485326"/>
          </a:xfrm>
          <a:prstGeom prst="rect">
            <a:avLst/>
          </a:prstGeom>
          <a:blipFill dpi="0" rotWithShape="1">
            <a:blip r:embed="rId8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69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2"/>
          <p:cNvSpPr txBox="1">
            <a:spLocks/>
          </p:cNvSpPr>
          <p:nvPr userDrawn="1"/>
        </p:nvSpPr>
        <p:spPr>
          <a:xfrm>
            <a:off x="10941417" y="6381331"/>
            <a:ext cx="1181100" cy="441325"/>
          </a:xfrm>
          <a:prstGeom prst="rect">
            <a:avLst/>
          </a:prstGeom>
        </p:spPr>
        <p:txBody>
          <a:bodyPr lIns="45720" rIns="45720" anchor="ctr">
            <a:normAutofit/>
          </a:bodyPr>
          <a:lstStyle>
            <a:lvl1pPr algn="ctr" eaLnBrk="1" latinLnBrk="0" hangingPunct="1">
              <a:defRPr kumimoji="0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>
                <a:solidFill>
                  <a:schemeClr val="tx1"/>
                </a:solidFill>
                <a:latin typeface="+mn-lt"/>
              </a:rPr>
              <a:t>│ </a:t>
            </a:r>
            <a:fld id="{2A39C9BB-CD21-403E-BA05-B9249E9C0E7A}" type="slidenum">
              <a:rPr lang="fr-FR" sz="1600" smtClean="0">
                <a:solidFill>
                  <a:schemeClr val="tx1"/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9"/>
          <p:cNvSpPr/>
          <p:nvPr userDrawn="1"/>
        </p:nvSpPr>
        <p:spPr>
          <a:xfrm>
            <a:off x="246736" y="740079"/>
            <a:ext cx="9468793" cy="45719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5" name="Rectangle 12"/>
          <p:cNvSpPr/>
          <p:nvPr userDrawn="1"/>
        </p:nvSpPr>
        <p:spPr>
          <a:xfrm>
            <a:off x="2571726" y="6312243"/>
            <a:ext cx="9048815" cy="45719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pic>
        <p:nvPicPr>
          <p:cNvPr id="14" name="Picture 2" descr="Z:\Data\Dtif-parc- infor-\CONCOURS INNOVATION\ramby - Réalité Augmentée\ByCn_4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338289" y="117852"/>
            <a:ext cx="1415561" cy="699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9221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923903"/>
            <a:ext cx="12192000" cy="327199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4"/>
          </p:nvPr>
        </p:nvSpPr>
        <p:spPr>
          <a:xfrm>
            <a:off x="0" y="6400800"/>
            <a:ext cx="711200" cy="228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>
          <a:xfrm>
            <a:off x="2032000" y="6400800"/>
            <a:ext cx="3352800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825"/>
            </a:lvl1pPr>
          </a:lstStyle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0" name="Espace réservé du texte 15"/>
          <p:cNvSpPr>
            <a:spLocks noGrp="1"/>
          </p:cNvSpPr>
          <p:nvPr>
            <p:ph type="body" sz="quarter" idx="17"/>
          </p:nvPr>
        </p:nvSpPr>
        <p:spPr>
          <a:xfrm>
            <a:off x="838211" y="977907"/>
            <a:ext cx="10533063" cy="369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+mn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8353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42096" y="2390668"/>
            <a:ext cx="1695880" cy="2930557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854962" y="213450"/>
            <a:ext cx="10515600" cy="57261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" name="Espace réservé du texte 15"/>
          <p:cNvSpPr>
            <a:spLocks noGrp="1"/>
          </p:cNvSpPr>
          <p:nvPr>
            <p:ph type="body" sz="quarter" idx="13"/>
          </p:nvPr>
        </p:nvSpPr>
        <p:spPr>
          <a:xfrm>
            <a:off x="838200" y="977900"/>
            <a:ext cx="10533063" cy="369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726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59089" y="2327275"/>
            <a:ext cx="7694612" cy="233521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080976" y="2327275"/>
            <a:ext cx="1831500" cy="323948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854962" y="213450"/>
            <a:ext cx="10515600" cy="57261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1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838200" y="977900"/>
            <a:ext cx="10533063" cy="369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1812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979090" y="2247594"/>
            <a:ext cx="4259926" cy="320255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854962" y="213450"/>
            <a:ext cx="10515600" cy="57261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" name="Espace réservé du texte 15"/>
          <p:cNvSpPr>
            <a:spLocks noGrp="1"/>
          </p:cNvSpPr>
          <p:nvPr>
            <p:ph type="body" sz="quarter" idx="17"/>
          </p:nvPr>
        </p:nvSpPr>
        <p:spPr>
          <a:xfrm>
            <a:off x="838200" y="977900"/>
            <a:ext cx="10533063" cy="369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8937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979613"/>
            <a:ext cx="2438400" cy="249237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438400" y="1979613"/>
            <a:ext cx="2438400" cy="249237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876800" y="1979613"/>
            <a:ext cx="2438400" cy="249237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7315200" y="1979613"/>
            <a:ext cx="2438400" cy="249237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9753600" y="1979613"/>
            <a:ext cx="2438400" cy="249237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54962" y="213450"/>
            <a:ext cx="10515600" cy="57261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21"/>
          </p:nvPr>
        </p:nvSpPr>
        <p:spPr>
          <a:xfrm>
            <a:off x="838200" y="977900"/>
            <a:ext cx="10533063" cy="369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9885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 userDrawn="1">
            <p:ph type="pic" sz="quarter" idx="13"/>
          </p:nvPr>
        </p:nvSpPr>
        <p:spPr>
          <a:xfrm>
            <a:off x="266700" y="1854200"/>
            <a:ext cx="5753100" cy="2514600"/>
          </a:xfrm>
          <a:prstGeom prst="rect">
            <a:avLst/>
          </a:prstGeom>
          <a:noFill/>
          <a:ln w="127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>
                <a:solidFill>
                  <a:schemeClr val="lt1"/>
                </a:solidFill>
              </a:defRPr>
            </a:lvl1pPr>
          </a:lstStyle>
          <a:p>
            <a:pPr marL="0" lvl="0" defTabSz="914400"/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 userDrawn="1">
            <p:ph type="pic" sz="quarter" idx="14"/>
          </p:nvPr>
        </p:nvSpPr>
        <p:spPr>
          <a:xfrm>
            <a:off x="6184900" y="1854200"/>
            <a:ext cx="5753100" cy="2514600"/>
          </a:xfrm>
          <a:prstGeom prst="rect">
            <a:avLst/>
          </a:prstGeom>
          <a:noFill/>
          <a:ln w="127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>
                <a:solidFill>
                  <a:schemeClr val="lt1"/>
                </a:solidFill>
              </a:defRPr>
            </a:lvl1pPr>
          </a:lstStyle>
          <a:p>
            <a:pPr marL="0" lvl="0" defTabSz="914400"/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54962" y="213450"/>
            <a:ext cx="10515600" cy="57261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1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838200" y="977900"/>
            <a:ext cx="10533063" cy="369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9844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33872" y="2151713"/>
            <a:ext cx="1664746" cy="166474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854962" y="213450"/>
            <a:ext cx="10515600" cy="57261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" name="Espace réservé du texte 15"/>
          <p:cNvSpPr>
            <a:spLocks noGrp="1"/>
          </p:cNvSpPr>
          <p:nvPr>
            <p:ph type="body" sz="quarter" idx="17"/>
          </p:nvPr>
        </p:nvSpPr>
        <p:spPr>
          <a:xfrm>
            <a:off x="838200" y="977900"/>
            <a:ext cx="10533063" cy="369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2330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026" y="6523001"/>
            <a:ext cx="12189983" cy="335003"/>
          </a:xfrm>
          <a:prstGeom prst="rect">
            <a:avLst/>
          </a:prstGeom>
          <a:solidFill>
            <a:schemeClr val="bg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Round Same Side Corner Rectangle 14"/>
          <p:cNvSpPr/>
          <p:nvPr userDrawn="1"/>
        </p:nvSpPr>
        <p:spPr>
          <a:xfrm>
            <a:off x="11359603" y="6443663"/>
            <a:ext cx="470448" cy="414336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+mj-lt"/>
            </a:endParaRPr>
          </a:p>
        </p:txBody>
      </p:sp>
      <p:sp>
        <p:nvSpPr>
          <p:cNvPr id="16" name="Round Same Side Corner Rectangle 15"/>
          <p:cNvSpPr/>
          <p:nvPr userDrawn="1"/>
        </p:nvSpPr>
        <p:spPr>
          <a:xfrm flipV="1">
            <a:off x="4916256" y="0"/>
            <a:ext cx="2359491" cy="1341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0562" y="6468272"/>
            <a:ext cx="448535" cy="36512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100" b="0" spc="0" baseline="0" smtClean="0">
                <a:solidFill>
                  <a:schemeClr val="bg1"/>
                </a:solidFill>
                <a:latin typeface="Calibri" panose="020F0502020204030204" pitchFamily="34" charset="0"/>
                <a:ea typeface="Roboto" panose="02000000000000000000" pitchFamily="2" charset="0"/>
                <a:cs typeface="Open Sans Semibold" panose="020B0706030804020204" pitchFamily="34" charset="0"/>
              </a:defRPr>
            </a:lvl1pPr>
          </a:lstStyle>
          <a:p>
            <a:pPr algn="ctr"/>
            <a:fld id="{D59F26C4-D45C-449B-845B-D6966B6EB65F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78568" y="6581989"/>
            <a:ext cx="938464" cy="2170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26105" y="6581989"/>
            <a:ext cx="7932821" cy="2170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76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702" r:id="rId3"/>
    <p:sldLayoutId id="2147483700" r:id="rId4"/>
    <p:sldLayoutId id="2147483698" r:id="rId5"/>
    <p:sldLayoutId id="2147483696" r:id="rId6"/>
    <p:sldLayoutId id="2147483691" r:id="rId7"/>
    <p:sldLayoutId id="2147483690" r:id="rId8"/>
    <p:sldLayoutId id="2147483684" r:id="rId9"/>
    <p:sldLayoutId id="2147483685" r:id="rId10"/>
    <p:sldLayoutId id="2147483687" r:id="rId11"/>
    <p:sldLayoutId id="2147483683" r:id="rId12"/>
    <p:sldLayoutId id="2147483682" r:id="rId13"/>
    <p:sldLayoutId id="2147483677" r:id="rId14"/>
    <p:sldLayoutId id="2147483676" r:id="rId15"/>
    <p:sldLayoutId id="2147483710" r:id="rId16"/>
    <p:sldLayoutId id="2147483670" r:id="rId17"/>
    <p:sldLayoutId id="2147483668" r:id="rId18"/>
    <p:sldLayoutId id="2147483669" r:id="rId19"/>
    <p:sldLayoutId id="2147483689" r:id="rId20"/>
    <p:sldLayoutId id="2147483673" r:id="rId21"/>
    <p:sldLayoutId id="2147483660" r:id="rId22"/>
    <p:sldLayoutId id="2147483709" r:id="rId23"/>
    <p:sldLayoutId id="2147483661" r:id="rId24"/>
    <p:sldLayoutId id="2147483706" r:id="rId25"/>
    <p:sldLayoutId id="2147483707" r:id="rId26"/>
    <p:sldLayoutId id="2147483708" r:id="rId27"/>
    <p:sldLayoutId id="2147483658" r:id="rId28"/>
    <p:sldLayoutId id="2147483659" r:id="rId29"/>
    <p:sldLayoutId id="2147483692" r:id="rId30"/>
    <p:sldLayoutId id="2147483699" r:id="rId31"/>
    <p:sldLayoutId id="2147483667" r:id="rId32"/>
    <p:sldLayoutId id="2147483701" r:id="rId33"/>
    <p:sldLayoutId id="2147483703" r:id="rId34"/>
    <p:sldLayoutId id="2147483711" r:id="rId35"/>
    <p:sldLayoutId id="2147483712" r:id="rId36"/>
    <p:sldLayoutId id="2147483713" r:id="rId37"/>
    <p:sldLayoutId id="2147483714" r:id="rId3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54" rtl="0" eaLnBrk="1" latinLnBrk="0" hangingPunct="1">
        <a:lnSpc>
          <a:spcPct val="90000"/>
        </a:lnSpc>
        <a:spcBef>
          <a:spcPct val="0"/>
        </a:spcBef>
        <a:buNone/>
        <a:defRPr lang="en-US" sz="3200" b="0" kern="1200" spc="-151" dirty="0" smtClean="0">
          <a:solidFill>
            <a:schemeClr val="tx1">
              <a:lumMod val="50000"/>
              <a:lumOff val="50000"/>
            </a:schemeClr>
          </a:solidFill>
          <a:latin typeface="+mj-lt"/>
          <a:ea typeface="Roboto" panose="02000000000000000000" pitchFamily="2" charset="0"/>
          <a:cs typeface="Open Sans Semibold" panose="020B0706030804020204" pitchFamily="34" charset="0"/>
        </a:defRPr>
      </a:lvl1pPr>
    </p:titleStyle>
    <p:bodyStyle>
      <a:lvl1pPr marL="228589" indent="-228589" algn="ctr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1100" kern="1200" smtClean="0">
          <a:solidFill>
            <a:schemeClr val="tx1">
              <a:lumMod val="50000"/>
              <a:lumOff val="50000"/>
            </a:schemeClr>
          </a:solidFill>
          <a:latin typeface="Titillium" panose="00000500000000000000" pitchFamily="50" charset="0"/>
          <a:ea typeface="Roboto" panose="02000000000000000000" pitchFamily="2" charset="0"/>
          <a:cs typeface="Open Sans Semibold" panose="020B0706030804020204" pitchFamily="34" charset="0"/>
        </a:defRPr>
      </a:lvl1pPr>
      <a:lvl2pPr marL="685766" indent="-228589" algn="ctr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42" indent="-228589" algn="ctr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20" indent="-228589" algn="ctr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298" indent="-228589" algn="ctr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42.jpg"/><Relationship Id="rId7" Type="http://schemas.openxmlformats.org/officeDocument/2006/relationships/image" Target="../media/image24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5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w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diagramLayout" Target="../diagrams/layout1.xml"/><Relationship Id="rId1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diagramData" Target="../diagrams/data1.xml"/><Relationship Id="rId1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33.png"/><Relationship Id="rId19" Type="http://schemas.openxmlformats.org/officeDocument/2006/relationships/image" Target="../media/image37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9" name="Rectangle 18"/>
          <p:cNvSpPr/>
          <p:nvPr/>
        </p:nvSpPr>
        <p:spPr>
          <a:xfrm>
            <a:off x="0" y="2"/>
            <a:ext cx="12192000" cy="5049836"/>
          </a:xfrm>
          <a:prstGeom prst="rect">
            <a:avLst/>
          </a:prstGeom>
          <a:solidFill>
            <a:srgbClr val="40404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0" y="247054"/>
            <a:ext cx="12192000" cy="732397"/>
          </a:xfrm>
        </p:spPr>
        <p:txBody>
          <a:bodyPr/>
          <a:lstStyle/>
          <a:p>
            <a:r>
              <a:rPr lang="fr-FR" sz="5400" dirty="0" smtClean="0"/>
              <a:t>La maquette numérique </a:t>
            </a:r>
          </a:p>
          <a:p>
            <a:r>
              <a:rPr lang="fr-FR" sz="5400" dirty="0" smtClean="0"/>
              <a:t>et le BIM :</a:t>
            </a:r>
          </a:p>
          <a:p>
            <a:endParaRPr lang="fr-FR" sz="5400" dirty="0" smtClean="0"/>
          </a:p>
          <a:p>
            <a:r>
              <a:rPr lang="fr-FR" sz="5400" dirty="0" smtClean="0"/>
              <a:t>Quelles évolutions pour nos métiers 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426371" y="5296890"/>
            <a:ext cx="55074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Karine L’HOMME</a:t>
            </a:r>
          </a:p>
          <a:p>
            <a:pPr algn="r"/>
            <a:r>
              <a:rPr lang="fr-FR" sz="1600" dirty="0"/>
              <a:t>	</a:t>
            </a:r>
            <a:r>
              <a:rPr lang="fr-FR" sz="1600" dirty="0" smtClean="0"/>
              <a:t> Direction Formation Bouygues Construction</a:t>
            </a:r>
          </a:p>
          <a:p>
            <a:r>
              <a:rPr lang="fr-FR" dirty="0" smtClean="0"/>
              <a:t>Jean-François PAGE</a:t>
            </a:r>
          </a:p>
          <a:p>
            <a:r>
              <a:rPr lang="fr-FR" dirty="0" smtClean="0"/>
              <a:t>Eric TOURNEZ</a:t>
            </a:r>
          </a:p>
          <a:p>
            <a:pPr algn="r"/>
            <a:r>
              <a:rPr lang="fr-FR" sz="1600" dirty="0" smtClean="0"/>
              <a:t>Projet Modernisation Métier Bouygues Construction 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78434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ZoneTexte 42"/>
          <p:cNvSpPr txBox="1"/>
          <p:nvPr/>
        </p:nvSpPr>
        <p:spPr>
          <a:xfrm>
            <a:off x="1536700" y="193319"/>
            <a:ext cx="1023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Modules de </a:t>
            </a:r>
            <a:r>
              <a:rPr lang="fr-FR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générale chez Bouygues-Construction</a:t>
            </a:r>
            <a:endParaRPr lang="fr-FR" sz="3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t="14843" b="31620"/>
          <a:stretch/>
        </p:blipFill>
        <p:spPr>
          <a:xfrm>
            <a:off x="1447800" y="863601"/>
            <a:ext cx="9327876" cy="57277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4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ZoneTexte 42"/>
          <p:cNvSpPr txBox="1"/>
          <p:nvPr/>
        </p:nvSpPr>
        <p:spPr>
          <a:xfrm>
            <a:off x="1536700" y="193319"/>
            <a:ext cx="1023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Modules de </a:t>
            </a:r>
            <a:r>
              <a:rPr lang="fr-FR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générale chez Bouygues-Construction</a:t>
            </a:r>
            <a:endParaRPr lang="fr-FR" sz="3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681" t="69032" r="-681" b="-3221"/>
          <a:stretch/>
        </p:blipFill>
        <p:spPr>
          <a:xfrm>
            <a:off x="1054099" y="1746250"/>
            <a:ext cx="10105199" cy="39624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b="53457"/>
          <a:stretch/>
        </p:blipFill>
        <p:spPr>
          <a:xfrm>
            <a:off x="1066211" y="1330866"/>
            <a:ext cx="9633646" cy="470798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36700" y="193319"/>
            <a:ext cx="1023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Modules de </a:t>
            </a:r>
            <a:r>
              <a:rPr lang="fr-FR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générale chez Bouygues-Construction</a:t>
            </a:r>
            <a:endParaRPr lang="fr-FR" sz="3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232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-198" t="46543" r="198" b="161"/>
          <a:stretch/>
        </p:blipFill>
        <p:spPr>
          <a:xfrm>
            <a:off x="1180511" y="1009650"/>
            <a:ext cx="9633646" cy="53911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36700" y="193319"/>
            <a:ext cx="1023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Modules de </a:t>
            </a:r>
            <a:r>
              <a:rPr lang="fr-FR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générale chez Bouygues-Construction</a:t>
            </a:r>
            <a:endParaRPr lang="fr-FR" sz="3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738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14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412776"/>
            <a:ext cx="7560840" cy="4237563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576872" y="404664"/>
            <a:ext cx="9638524" cy="81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indent="0">
              <a:spcBef>
                <a:spcPct val="20000"/>
              </a:spcBef>
              <a:buClr>
                <a:srgbClr val="0084A8"/>
              </a:buClr>
              <a:buFont typeface="Wingdings" panose="05000000000000000000" pitchFamily="2" charset="2"/>
              <a:buNone/>
              <a:defRPr sz="3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Blip>
                <a:blip r:embed="rId4"/>
              </a:buBlip>
              <a:defRPr>
                <a:solidFill>
                  <a:schemeClr val="bg2"/>
                </a:solidFill>
                <a:latin typeface="+mn-lt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Blip>
                <a:blip r:embed="rId5"/>
              </a:buBlip>
              <a:defRPr sz="1400">
                <a:solidFill>
                  <a:schemeClr val="bg2"/>
                </a:solidFill>
                <a:latin typeface="+mn-lt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5"/>
              </a:buBlip>
              <a:defRPr sz="1200">
                <a:solidFill>
                  <a:schemeClr val="bg2"/>
                </a:solidFill>
                <a:latin typeface="+mn-lt"/>
              </a:defRPr>
            </a:lvl4pPr>
            <a:lvl5pPr marL="2057400" indent="-228600">
              <a:spcBef>
                <a:spcPct val="20000"/>
              </a:spcBef>
              <a:buChar char="–"/>
              <a:defRPr sz="1000">
                <a:solidFill>
                  <a:schemeClr val="bg2"/>
                </a:solidFill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r>
              <a:rPr lang="fr-FR" dirty="0" smtClean="0"/>
              <a:t>Faciliter le dialogue et accélérer les processus de décision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8208" y="1764773"/>
            <a:ext cx="4025049" cy="2043646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 bwMode="auto">
          <a:xfrm>
            <a:off x="8160929" y="1556792"/>
            <a:ext cx="3737017" cy="252028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onnecteur droit 9"/>
          <p:cNvCxnSpPr/>
          <p:nvPr/>
        </p:nvCxnSpPr>
        <p:spPr bwMode="auto">
          <a:xfrm flipH="1">
            <a:off x="8160930" y="1556792"/>
            <a:ext cx="3520992" cy="237626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492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789136"/>
            <a:ext cx="6166282" cy="365842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135561" y="1154648"/>
            <a:ext cx="6021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b="1" dirty="0"/>
              <a:t>Intégration </a:t>
            </a:r>
            <a:r>
              <a:rPr lang="fr-FR" sz="2800" b="1" dirty="0" smtClean="0"/>
              <a:t>des portes  Excel -&gt; Maquette</a:t>
            </a:r>
            <a:endParaRPr lang="fr-FR" sz="28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394" y="4079712"/>
            <a:ext cx="2520280" cy="2351259"/>
          </a:xfrm>
          <a:prstGeom prst="rect">
            <a:avLst/>
          </a:prstGeom>
          <a:effectLst>
            <a:outerShdw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7" name="Ellipse 6"/>
          <p:cNvSpPr/>
          <p:nvPr/>
        </p:nvSpPr>
        <p:spPr>
          <a:xfrm>
            <a:off x="5915980" y="5087824"/>
            <a:ext cx="576063" cy="5040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courbée vers le haut 10"/>
          <p:cNvSpPr/>
          <p:nvPr/>
        </p:nvSpPr>
        <p:spPr>
          <a:xfrm rot="1221941">
            <a:off x="3582317" y="5490528"/>
            <a:ext cx="1557626" cy="731520"/>
          </a:xfrm>
          <a:prstGeom prst="curved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554" y="5593342"/>
            <a:ext cx="723152" cy="3655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2628614"/>
            <a:ext cx="2313008" cy="3539181"/>
          </a:xfrm>
          <a:prstGeom prst="rect">
            <a:avLst/>
          </a:prstGeom>
          <a:effectLst>
            <a:outerShdw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1343472" y="310669"/>
            <a:ext cx="8883549" cy="55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rgbClr val="0084A8"/>
              </a:buClr>
              <a:buFont typeface="Wingdings" panose="05000000000000000000" pitchFamily="2" charset="2"/>
              <a:buNone/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Blip>
                <a:blip r:embed="rId7"/>
              </a:buBlip>
              <a:defRPr>
                <a:solidFill>
                  <a:schemeClr val="bg2"/>
                </a:solidFill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Blip>
                <a:blip r:embed="rId8"/>
              </a:buBlip>
              <a:defRPr sz="1400">
                <a:solidFill>
                  <a:schemeClr val="bg2"/>
                </a:solidFill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8"/>
              </a:buBlip>
              <a:defRPr sz="1200">
                <a:solidFill>
                  <a:schemeClr val="bg2"/>
                </a:solidFill>
              </a:defRPr>
            </a:lvl4pPr>
            <a:lvl5pPr marL="2057400" indent="-228600">
              <a:spcBef>
                <a:spcPct val="20000"/>
              </a:spcBef>
              <a:buChar char="–"/>
              <a:defRPr sz="1000">
                <a:solidFill>
                  <a:schemeClr val="bg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4000" dirty="0"/>
              <a:t>Travaux et achats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2CEAD4B-4EE6-4C00-BC2B-1ACB743AE89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57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15C5F8B-CDC9-47C5-B3EB-4E282FF6A4BB}" type="slidenum">
              <a:rPr lang="fr-FR" altLang="fr-FR" smtClean="0"/>
              <a:pPr/>
              <a:t>16</a:t>
            </a:fld>
            <a:endParaRPr lang="fr-FR" altLang="fr-FR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8" y="2012262"/>
            <a:ext cx="5650992" cy="33636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77" y="1447800"/>
            <a:ext cx="3363686" cy="448491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60849" y="447905"/>
            <a:ext cx="6209403" cy="58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Clr>
                <a:srgbClr val="0084A8"/>
              </a:buClr>
              <a:buFont typeface="Wingdings" panose="05000000000000000000" pitchFamily="2" charset="2"/>
              <a:buNone/>
              <a:defRPr sz="3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Blip>
                <a:blip r:embed="rId5"/>
              </a:buBlip>
              <a:defRPr>
                <a:solidFill>
                  <a:schemeClr val="bg2"/>
                </a:solidFill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Blip>
                <a:blip r:embed="rId6"/>
              </a:buBlip>
              <a:defRPr sz="1400">
                <a:solidFill>
                  <a:schemeClr val="bg2"/>
                </a:solidFill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6"/>
              </a:buBlip>
              <a:defRPr sz="1200">
                <a:solidFill>
                  <a:schemeClr val="bg2"/>
                </a:solidFill>
              </a:defRPr>
            </a:lvl4pPr>
            <a:lvl5pPr marL="2057400" indent="-228600">
              <a:spcBef>
                <a:spcPct val="20000"/>
              </a:spcBef>
              <a:buChar char="–"/>
              <a:defRPr sz="1000">
                <a:solidFill>
                  <a:schemeClr val="bg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Le chantier : la cabine BIM</a:t>
            </a:r>
          </a:p>
        </p:txBody>
      </p:sp>
    </p:spTree>
    <p:extLst>
      <p:ext uri="{BB962C8B-B14F-4D97-AF65-F5344CB8AC3E}">
        <p14:creationId xmlns:p14="http://schemas.microsoft.com/office/powerpoint/2010/main" val="350134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4549804"/>
            <a:ext cx="2835690" cy="157216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17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767408" y="5276918"/>
            <a:ext cx="3125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dirty="0">
                <a:solidFill>
                  <a:srgbClr val="BD1220"/>
                </a:solidFill>
              </a:rPr>
              <a:t>Tribunal Administratif de Lille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35" y="1889098"/>
            <a:ext cx="4436009" cy="3146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1530" y="1734480"/>
            <a:ext cx="4625878" cy="32515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60296" y="5307257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dirty="0" smtClean="0">
                <a:solidFill>
                  <a:srgbClr val="BD1220"/>
                </a:solidFill>
              </a:rPr>
              <a:t>Philharmonie de Paris</a:t>
            </a:r>
            <a:endParaRPr lang="fr-FR" sz="1800" dirty="0">
              <a:solidFill>
                <a:srgbClr val="BD1220"/>
              </a:solidFill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744824" y="404664"/>
            <a:ext cx="8887680" cy="81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indent="0">
              <a:spcBef>
                <a:spcPct val="20000"/>
              </a:spcBef>
              <a:buClr>
                <a:srgbClr val="0084A8"/>
              </a:buClr>
              <a:buFont typeface="Wingdings" panose="05000000000000000000" pitchFamily="2" charset="2"/>
              <a:buNone/>
              <a:defRPr sz="3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bg2"/>
                </a:solidFill>
                <a:latin typeface="+mn-lt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Blip>
                <a:blip r:embed="rId7"/>
              </a:buBlip>
              <a:defRPr sz="1400">
                <a:solidFill>
                  <a:schemeClr val="bg2"/>
                </a:solidFill>
                <a:latin typeface="+mn-lt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7"/>
              </a:buBlip>
              <a:defRPr sz="1200">
                <a:solidFill>
                  <a:schemeClr val="bg2"/>
                </a:solidFill>
                <a:latin typeface="+mn-lt"/>
              </a:defRPr>
            </a:lvl4pPr>
            <a:lvl5pPr marL="2057400" indent="-228600">
              <a:spcBef>
                <a:spcPct val="20000"/>
              </a:spcBef>
              <a:buChar char="–"/>
              <a:defRPr sz="1000">
                <a:solidFill>
                  <a:schemeClr val="bg2"/>
                </a:solidFill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r>
              <a:rPr lang="fr-FR" dirty="0" smtClean="0"/>
              <a:t>Améliorer la sécurité sur le chantier.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736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18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25" y="1412776"/>
            <a:ext cx="547579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016" y="2564904"/>
            <a:ext cx="4910615" cy="2935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2062064" y="404664"/>
            <a:ext cx="8570439" cy="81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indent="0">
              <a:spcBef>
                <a:spcPct val="20000"/>
              </a:spcBef>
              <a:buClr>
                <a:srgbClr val="0084A8"/>
              </a:buClr>
              <a:buFont typeface="Wingdings" panose="05000000000000000000" pitchFamily="2" charset="2"/>
              <a:buNone/>
              <a:defRPr sz="3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Blip>
                <a:blip r:embed="rId5"/>
              </a:buBlip>
              <a:defRPr>
                <a:solidFill>
                  <a:schemeClr val="bg2"/>
                </a:solidFill>
                <a:latin typeface="+mn-lt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Blip>
                <a:blip r:embed="rId6"/>
              </a:buBlip>
              <a:defRPr sz="1400">
                <a:solidFill>
                  <a:schemeClr val="bg2"/>
                </a:solidFill>
                <a:latin typeface="+mn-lt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6"/>
              </a:buBlip>
              <a:defRPr sz="1200">
                <a:solidFill>
                  <a:schemeClr val="bg2"/>
                </a:solidFill>
                <a:latin typeface="+mn-lt"/>
              </a:defRPr>
            </a:lvl4pPr>
            <a:lvl5pPr marL="2057400" indent="-228600">
              <a:spcBef>
                <a:spcPct val="20000"/>
              </a:spcBef>
              <a:buChar char="–"/>
              <a:defRPr sz="1000">
                <a:solidFill>
                  <a:schemeClr val="bg2"/>
                </a:solidFill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r>
              <a:rPr lang="fr-FR" dirty="0" smtClean="0"/>
              <a:t>Procéder aux opérations de maintenance.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019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9" name="Rectangle 18"/>
          <p:cNvSpPr/>
          <p:nvPr/>
        </p:nvSpPr>
        <p:spPr>
          <a:xfrm>
            <a:off x="0" y="2"/>
            <a:ext cx="12192000" cy="5049836"/>
          </a:xfrm>
          <a:prstGeom prst="rect">
            <a:avLst/>
          </a:prstGeom>
          <a:solidFill>
            <a:srgbClr val="40404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0" y="247054"/>
            <a:ext cx="12192000" cy="732397"/>
          </a:xfrm>
        </p:spPr>
        <p:txBody>
          <a:bodyPr/>
          <a:lstStyle/>
          <a:p>
            <a:endParaRPr lang="fr-FR" sz="5400" dirty="0" smtClean="0"/>
          </a:p>
          <a:p>
            <a:r>
              <a:rPr lang="fr-FR" sz="5400" dirty="0" smtClean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7832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texte 33"/>
          <p:cNvSpPr>
            <a:spLocks noGrp="1"/>
          </p:cNvSpPr>
          <p:nvPr>
            <p:ph type="body" sz="quarter" idx="4294967295"/>
          </p:nvPr>
        </p:nvSpPr>
        <p:spPr>
          <a:xfrm>
            <a:off x="1678329" y="803637"/>
            <a:ext cx="9433368" cy="36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l" defTabSz="914400">
              <a:spcBef>
                <a:spcPct val="20000"/>
              </a:spcBef>
              <a:buClr>
                <a:srgbClr val="0084A8"/>
              </a:buClr>
              <a:buFont typeface="Wingdings" panose="05000000000000000000" pitchFamily="2" charset="2"/>
              <a:buNone/>
            </a:pPr>
            <a:r>
              <a:rPr lang="fr-FR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Qu’est ce qu’une maquette numérique ?</a:t>
            </a:r>
          </a:p>
        </p:txBody>
      </p:sp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4315768" y="2812899"/>
            <a:ext cx="2954982" cy="3603776"/>
            <a:chOff x="4569765" y="2177895"/>
            <a:chExt cx="3052470" cy="3875556"/>
          </a:xfrm>
        </p:grpSpPr>
        <p:sp>
          <p:nvSpPr>
            <p:cNvPr id="12" name="Rectangle 11"/>
            <p:cNvSpPr/>
            <p:nvPr/>
          </p:nvSpPr>
          <p:spPr>
            <a:xfrm>
              <a:off x="4569765" y="2177895"/>
              <a:ext cx="3052470" cy="387555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676044" y="4131373"/>
              <a:ext cx="2840547" cy="3630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400" b="1" noProof="1" smtClean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Propriétés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766961" y="4494472"/>
              <a:ext cx="267413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E24848"/>
                </a:buClr>
              </a:pPr>
              <a:r>
                <a:rPr lang="en-US" noProof="1">
                  <a:solidFill>
                    <a:schemeClr val="bg1"/>
                  </a:solidFill>
                  <a:latin typeface="Calibri Light" panose="020F030202020403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Matériaux</a:t>
              </a:r>
            </a:p>
            <a:p>
              <a:pPr algn="ctr">
                <a:buClr>
                  <a:srgbClr val="E24848"/>
                </a:buClr>
              </a:pPr>
              <a:r>
                <a:rPr lang="en-US" noProof="1">
                  <a:solidFill>
                    <a:schemeClr val="bg1"/>
                  </a:solidFill>
                  <a:latin typeface="Calibri Light" panose="020F030202020403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Propriétés </a:t>
              </a:r>
              <a:r>
                <a:rPr lang="en-US" noProof="1" smtClean="0">
                  <a:solidFill>
                    <a:schemeClr val="bg1"/>
                  </a:solidFill>
                  <a:latin typeface="Calibri Light" panose="020F030202020403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thermiques</a:t>
              </a:r>
            </a:p>
            <a:p>
              <a:pPr algn="ctr">
                <a:buClr>
                  <a:srgbClr val="E24848"/>
                </a:buClr>
              </a:pPr>
              <a:r>
                <a:rPr lang="en-US" noProof="1" smtClean="0">
                  <a:solidFill>
                    <a:schemeClr val="bg1"/>
                  </a:solidFill>
                  <a:latin typeface="Calibri Light" panose="020F030202020403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Propriétés acoustiques</a:t>
              </a:r>
            </a:p>
            <a:p>
              <a:pPr algn="ctr">
                <a:buClr>
                  <a:srgbClr val="E24848"/>
                </a:buClr>
              </a:pPr>
              <a:r>
                <a:rPr lang="en-US" noProof="1" smtClean="0">
                  <a:solidFill>
                    <a:schemeClr val="bg1"/>
                  </a:solidFill>
                  <a:latin typeface="Calibri Light" panose="020F030202020403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Relations entre les objets</a:t>
              </a:r>
            </a:p>
            <a:p>
              <a:pPr algn="ctr">
                <a:buClr>
                  <a:srgbClr val="E24848"/>
                </a:buClr>
              </a:pPr>
              <a:r>
                <a:rPr lang="en-US" noProof="1" smtClean="0">
                  <a:solidFill>
                    <a:schemeClr val="bg1"/>
                  </a:solidFill>
                  <a:latin typeface="Calibri Light" panose="020F030202020403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…</a:t>
              </a:r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6044" y="2266269"/>
              <a:ext cx="2840547" cy="1717822"/>
            </a:xfrm>
            <a:prstGeom prst="rect">
              <a:avLst/>
            </a:prstGeom>
          </p:spPr>
        </p:pic>
      </p:grpSp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601431" y="2812899"/>
            <a:ext cx="3000373" cy="3603776"/>
            <a:chOff x="855427" y="2177895"/>
            <a:chExt cx="3099356" cy="3875556"/>
          </a:xfrm>
        </p:grpSpPr>
        <p:sp>
          <p:nvSpPr>
            <p:cNvPr id="11" name="Rectangle 10"/>
            <p:cNvSpPr/>
            <p:nvPr/>
          </p:nvSpPr>
          <p:spPr>
            <a:xfrm>
              <a:off x="902313" y="2177895"/>
              <a:ext cx="3052470" cy="3875556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965" y="2283365"/>
              <a:ext cx="2863164" cy="170072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091478" y="4131374"/>
              <a:ext cx="2674137" cy="3630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400" b="1" noProof="1" smtClean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Géométrie</a:t>
              </a:r>
              <a:endParaRPr lang="en-US" sz="2400" b="1" noProof="1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55427" y="4494472"/>
              <a:ext cx="305247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E24848"/>
                </a:buClr>
                <a:defRPr/>
              </a:pPr>
              <a:r>
                <a:rPr lang="en-US" noProof="1" smtClean="0">
                  <a:solidFill>
                    <a:schemeClr val="bg1"/>
                  </a:solidFill>
                  <a:latin typeface="Calibri Light" panose="020F030202020403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Natures et dimensions des Objets, Zones &amp; Espaces</a:t>
              </a:r>
            </a:p>
            <a:p>
              <a:pPr algn="ctr">
                <a:buClr>
                  <a:srgbClr val="E24848"/>
                </a:buClr>
                <a:defRPr/>
              </a:pPr>
              <a:r>
                <a:rPr lang="en-US" noProof="1" smtClean="0">
                  <a:solidFill>
                    <a:schemeClr val="bg1"/>
                  </a:solidFill>
                  <a:latin typeface="Calibri Light" panose="020F030202020403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Positionnement, repères</a:t>
              </a:r>
            </a:p>
            <a:p>
              <a:pPr algn="ctr">
                <a:buClr>
                  <a:srgbClr val="E24848"/>
                </a:buClr>
                <a:defRPr/>
              </a:pPr>
              <a:r>
                <a:rPr lang="en-US" noProof="1" smtClean="0">
                  <a:solidFill>
                    <a:schemeClr val="bg1"/>
                  </a:solidFill>
                  <a:latin typeface="Calibri Light" panose="020F030202020403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…</a:t>
              </a:r>
              <a:endParaRPr lang="en-US" noProof="1">
                <a:solidFill>
                  <a:schemeClr val="bg1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5" name="Groupe 4"/>
          <p:cNvGrpSpPr>
            <a:grpSpLocks noChangeAspect="1"/>
          </p:cNvGrpSpPr>
          <p:nvPr/>
        </p:nvGrpSpPr>
        <p:grpSpPr>
          <a:xfrm>
            <a:off x="7983220" y="2812898"/>
            <a:ext cx="2954982" cy="3617646"/>
            <a:chOff x="8237217" y="2177895"/>
            <a:chExt cx="3052470" cy="3890474"/>
          </a:xfrm>
        </p:grpSpPr>
        <p:sp>
          <p:nvSpPr>
            <p:cNvPr id="13" name="Rectangle 12"/>
            <p:cNvSpPr/>
            <p:nvPr/>
          </p:nvSpPr>
          <p:spPr>
            <a:xfrm>
              <a:off x="8237217" y="2177895"/>
              <a:ext cx="3052470" cy="3875556"/>
            </a:xfrm>
            <a:prstGeom prst="rect">
              <a:avLst/>
            </a:prstGeom>
            <a:solidFill>
              <a:srgbClr val="A537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237217" y="4260149"/>
              <a:ext cx="3052470" cy="3630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lnSpc>
                  <a:spcPts val="2400"/>
                </a:lnSpc>
                <a:spcBef>
                  <a:spcPct val="0"/>
                </a:spcBef>
              </a:pPr>
              <a:r>
                <a:rPr lang="en-US" sz="2400" b="1" noProof="1" smtClean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Informations liées à la phase du projet</a:t>
              </a:r>
              <a:endParaRPr lang="en-US" sz="2400" b="1" noProof="1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6" name="Groupe 25"/>
            <p:cNvGrpSpPr>
              <a:grpSpLocks noChangeAspect="1"/>
            </p:cNvGrpSpPr>
            <p:nvPr/>
          </p:nvGrpSpPr>
          <p:grpSpPr>
            <a:xfrm>
              <a:off x="8342472" y="2277594"/>
              <a:ext cx="2839420" cy="1706497"/>
              <a:chOff x="12472129" y="4775805"/>
              <a:chExt cx="6929082" cy="4164390"/>
            </a:xfrm>
          </p:grpSpPr>
          <p:grpSp>
            <p:nvGrpSpPr>
              <p:cNvPr id="10" name="Groupe 9"/>
              <p:cNvGrpSpPr/>
              <p:nvPr/>
            </p:nvGrpSpPr>
            <p:grpSpPr>
              <a:xfrm>
                <a:off x="12472129" y="4775805"/>
                <a:ext cx="6929082" cy="4164390"/>
                <a:chOff x="7062982" y="2163803"/>
                <a:chExt cx="6929082" cy="4164390"/>
              </a:xfrm>
            </p:grpSpPr>
            <p:pic>
              <p:nvPicPr>
                <p:cNvPr id="8" name="Image 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062982" y="2163803"/>
                  <a:ext cx="6929082" cy="4164390"/>
                </a:xfrm>
                <a:prstGeom prst="rect">
                  <a:avLst/>
                </a:prstGeom>
              </p:spPr>
            </p:pic>
            <p:pic>
              <p:nvPicPr>
                <p:cNvPr id="9" name="Image 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56448" y="2650674"/>
                  <a:ext cx="1393889" cy="2094847"/>
                </a:xfrm>
                <a:prstGeom prst="rect">
                  <a:avLst/>
                </a:prstGeom>
              </p:spPr>
            </p:pic>
          </p:grpSp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936168" y="5460282"/>
                <a:ext cx="2273210" cy="1190552"/>
              </a:xfrm>
              <a:prstGeom prst="rect">
                <a:avLst/>
              </a:prstGeom>
              <a:effectLst>
                <a:outerShdw blurRad="101600" dist="38100" dir="2700000" algn="tl" rotWithShape="0">
                  <a:prstClr val="black">
                    <a:alpha val="90000"/>
                  </a:prstClr>
                </a:outerShdw>
                <a:softEdge rad="12700"/>
              </a:effectLst>
              <a:scene3d>
                <a:camera prst="orthographicFront"/>
                <a:lightRig rig="threePt" dir="t"/>
              </a:scene3d>
              <a:sp3d/>
            </p:spPr>
          </p:pic>
        </p:grpSp>
        <p:sp>
          <p:nvSpPr>
            <p:cNvPr id="48" name="Rectangle 47"/>
            <p:cNvSpPr/>
            <p:nvPr/>
          </p:nvSpPr>
          <p:spPr>
            <a:xfrm>
              <a:off x="8425113" y="4714152"/>
              <a:ext cx="2674138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E24848"/>
                </a:buClr>
              </a:pPr>
              <a:r>
                <a:rPr lang="en-US" noProof="1" smtClean="0">
                  <a:solidFill>
                    <a:schemeClr val="bg1"/>
                  </a:solidFill>
                  <a:latin typeface="Calibri Light" panose="020F030202020403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Liaisons avec le planning</a:t>
              </a:r>
            </a:p>
            <a:p>
              <a:pPr algn="ctr">
                <a:buClr>
                  <a:srgbClr val="E24848"/>
                </a:buClr>
              </a:pPr>
              <a:r>
                <a:rPr lang="en-US" noProof="1" smtClean="0">
                  <a:solidFill>
                    <a:schemeClr val="bg1"/>
                  </a:solidFill>
                  <a:latin typeface="Calibri Light" panose="020F030202020403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N° grue</a:t>
              </a:r>
            </a:p>
            <a:p>
              <a:pPr algn="ctr">
                <a:buClr>
                  <a:srgbClr val="E24848"/>
                </a:buClr>
              </a:pPr>
              <a:r>
                <a:rPr lang="en-US" noProof="1" smtClean="0">
                  <a:solidFill>
                    <a:schemeClr val="bg1"/>
                  </a:solidFill>
                  <a:latin typeface="Calibri Light" panose="020F030202020403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Info logistiques</a:t>
              </a:r>
            </a:p>
            <a:p>
              <a:pPr algn="ctr">
                <a:buClr>
                  <a:srgbClr val="E24848"/>
                </a:buClr>
              </a:pPr>
              <a:r>
                <a:rPr lang="en-US" noProof="1" smtClean="0">
                  <a:solidFill>
                    <a:schemeClr val="bg1"/>
                  </a:solidFill>
                  <a:latin typeface="Calibri Light" panose="020F030202020403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Info maintenance</a:t>
              </a:r>
            </a:p>
            <a:p>
              <a:pPr algn="ctr">
                <a:lnSpc>
                  <a:spcPts val="1200"/>
                </a:lnSpc>
                <a:buClr>
                  <a:srgbClr val="E24848"/>
                </a:buClr>
              </a:pPr>
              <a:r>
                <a:rPr lang="en-US" noProof="1" smtClean="0">
                  <a:solidFill>
                    <a:schemeClr val="bg1"/>
                  </a:solidFill>
                  <a:latin typeface="Calibri Light" panose="020F030202020403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…</a:t>
              </a:r>
            </a:p>
          </p:txBody>
        </p:sp>
      </p:grpSp>
      <p:sp>
        <p:nvSpPr>
          <p:cNvPr id="23" name="Espace réservé du texte 33"/>
          <p:cNvSpPr txBox="1">
            <a:spLocks/>
          </p:cNvSpPr>
          <p:nvPr/>
        </p:nvSpPr>
        <p:spPr>
          <a:xfrm>
            <a:off x="0" y="1429627"/>
            <a:ext cx="12125325" cy="830311"/>
          </a:xfrm>
          <a:prstGeom prst="rect">
            <a:avLst/>
          </a:prstGeom>
        </p:spPr>
        <p:txBody>
          <a:bodyPr/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Roboto" panose="02000000000000000000" pitchFamily="2" charset="0"/>
                <a:cs typeface="Open Sans Semibold" panose="020B0706030804020204" pitchFamily="34" charset="0"/>
              </a:defRPr>
            </a:lvl1pPr>
            <a:lvl2pPr marL="685766" indent="-228589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42" indent="-228589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20" indent="-228589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298" indent="-228589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2400" dirty="0" smtClean="0"/>
              <a:t>C’est une base de données,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dirty="0"/>
              <a:t>un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ensemble </a:t>
            </a:r>
            <a:r>
              <a:rPr lang="fr-F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structuré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d’informations </a:t>
            </a:r>
            <a:r>
              <a:rPr lang="fr-FR" sz="2400" dirty="0"/>
              <a:t>concernant </a:t>
            </a:r>
            <a:r>
              <a:rPr lang="fr-FR" sz="2400" dirty="0" smtClean="0"/>
              <a:t>un ouvrage,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dirty="0" smtClean="0">
                <a:sym typeface="Calibri"/>
              </a:rPr>
              <a:t>enrichi </a:t>
            </a:r>
            <a:r>
              <a:rPr lang="fr-FR" sz="2400" dirty="0">
                <a:sym typeface="Calibri"/>
              </a:rPr>
              <a:t>par </a:t>
            </a:r>
            <a:r>
              <a:rPr lang="fr-FR" sz="2400" dirty="0" smtClean="0">
                <a:sym typeface="Calibri"/>
              </a:rPr>
              <a:t>les </a:t>
            </a:r>
            <a:r>
              <a:rPr lang="fr-FR" sz="2400" dirty="0">
                <a:sym typeface="Calibri"/>
              </a:rPr>
              <a:t>acteurs au fil des phases projet</a:t>
            </a:r>
            <a:r>
              <a:rPr lang="fr-FR" sz="2400" dirty="0" smtClean="0">
                <a:sym typeface="Calibri"/>
              </a:rPr>
              <a:t>.</a:t>
            </a:r>
            <a:endParaRPr lang="fr-FR" sz="24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87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3712" y="1196752"/>
            <a:ext cx="3987317" cy="169100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684762" y="2997633"/>
            <a:ext cx="468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Building Information Model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3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452" y="3577159"/>
            <a:ext cx="6452766" cy="2427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90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3712" y="1196752"/>
            <a:ext cx="3987317" cy="169100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4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684762" y="2997633"/>
            <a:ext cx="468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Building Information Modeling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253" y="3520528"/>
            <a:ext cx="5249158" cy="2908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/>
          <p:cNvSpPr txBox="1"/>
          <p:nvPr/>
        </p:nvSpPr>
        <p:spPr>
          <a:xfrm>
            <a:off x="3121260" y="3588363"/>
            <a:ext cx="5040561" cy="661720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r-FR" sz="2000" b="1" dirty="0" smtClean="0">
                <a:solidFill>
                  <a:srgbClr val="4C4D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Processus </a:t>
            </a:r>
            <a:r>
              <a:rPr lang="fr-FR" sz="2000" b="1" dirty="0">
                <a:solidFill>
                  <a:srgbClr val="4C4D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collaboratifs</a:t>
            </a:r>
          </a:p>
          <a:p>
            <a:pPr algn="ctr">
              <a:lnSpc>
                <a:spcPts val="2400"/>
              </a:lnSpc>
            </a:pPr>
            <a:r>
              <a:rPr lang="fr-FR" sz="2000" b="1" dirty="0" smtClean="0">
                <a:solidFill>
                  <a:srgbClr val="4C4D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Nouvelles </a:t>
            </a:r>
            <a:r>
              <a:rPr lang="fr-FR" sz="2000" b="1" dirty="0">
                <a:solidFill>
                  <a:srgbClr val="4C4D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méthodes de </a:t>
            </a:r>
            <a:r>
              <a:rPr lang="fr-FR" sz="2000" b="1" dirty="0" smtClean="0">
                <a:solidFill>
                  <a:srgbClr val="4C4D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travail</a:t>
            </a:r>
            <a:endParaRPr lang="fr-FR" sz="2000" b="1" dirty="0">
              <a:solidFill>
                <a:srgbClr val="4C4D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188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5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3712" y="1196752"/>
            <a:ext cx="3987317" cy="169100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684762" y="2997633"/>
            <a:ext cx="5262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Building Information </a:t>
            </a:r>
            <a:r>
              <a:rPr lang="fr-FR" b="1" dirty="0" smtClean="0"/>
              <a:t>Management</a:t>
            </a:r>
            <a:endParaRPr lang="fr-FR" b="1" dirty="0"/>
          </a:p>
        </p:txBody>
      </p:sp>
      <p:grpSp>
        <p:nvGrpSpPr>
          <p:cNvPr id="7" name="Groupe 6"/>
          <p:cNvGrpSpPr/>
          <p:nvPr/>
        </p:nvGrpSpPr>
        <p:grpSpPr>
          <a:xfrm>
            <a:off x="3552327" y="3569172"/>
            <a:ext cx="3868146" cy="2606975"/>
            <a:chOff x="4028054" y="3486321"/>
            <a:chExt cx="4135892" cy="2665288"/>
          </a:xfrm>
        </p:grpSpPr>
        <p:grpSp>
          <p:nvGrpSpPr>
            <p:cNvPr id="5" name="Groupe 4"/>
            <p:cNvGrpSpPr/>
            <p:nvPr/>
          </p:nvGrpSpPr>
          <p:grpSpPr>
            <a:xfrm>
              <a:off x="4028054" y="3486321"/>
              <a:ext cx="4135892" cy="2665288"/>
              <a:chOff x="2156445" y="310780"/>
              <a:chExt cx="7883227" cy="6067696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56445" y="310780"/>
                <a:ext cx="7883227" cy="6067696"/>
              </a:xfrm>
              <a:prstGeom prst="rect">
                <a:avLst/>
              </a:prstGeom>
            </p:spPr>
          </p:pic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4535" y="763286"/>
                <a:ext cx="1403397" cy="3126740"/>
              </a:xfrm>
              <a:prstGeom prst="rect">
                <a:avLst/>
              </a:prstGeom>
            </p:spPr>
          </p:pic>
        </p:grp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6080" y="3507459"/>
              <a:ext cx="1152128" cy="247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507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6</a:t>
            </a:fld>
            <a:endParaRPr lang="fr-FR" dirty="0"/>
          </a:p>
        </p:txBody>
      </p:sp>
      <p:grpSp>
        <p:nvGrpSpPr>
          <p:cNvPr id="20" name="Groupe 19"/>
          <p:cNvGrpSpPr>
            <a:grpSpLocks noChangeAspect="1"/>
          </p:cNvGrpSpPr>
          <p:nvPr/>
        </p:nvGrpSpPr>
        <p:grpSpPr>
          <a:xfrm>
            <a:off x="-3430507" y="2072913"/>
            <a:ext cx="2305187" cy="2270922"/>
            <a:chOff x="-2052608" y="-1292606"/>
            <a:chExt cx="2148113" cy="2097446"/>
          </a:xfrm>
        </p:grpSpPr>
        <p:grpSp>
          <p:nvGrpSpPr>
            <p:cNvPr id="156" name="Group 1"/>
            <p:cNvGrpSpPr/>
            <p:nvPr/>
          </p:nvGrpSpPr>
          <p:grpSpPr>
            <a:xfrm>
              <a:off x="-1742069" y="-1292606"/>
              <a:ext cx="1527035" cy="1527036"/>
              <a:chOff x="5369064" y="1918971"/>
              <a:chExt cx="1527035" cy="1527036"/>
            </a:xfrm>
          </p:grpSpPr>
          <p:sp>
            <p:nvSpPr>
              <p:cNvPr id="157" name="Oval 50"/>
              <p:cNvSpPr/>
              <p:nvPr/>
            </p:nvSpPr>
            <p:spPr>
              <a:xfrm>
                <a:off x="5369064" y="1918971"/>
                <a:ext cx="1527035" cy="1527036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  <a:headEnd type="oval" w="med" len="med"/>
                <a:tailEnd type="oval" w="med" len="med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1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/>
              <p:nvPr/>
            </p:nvSpPr>
            <p:spPr>
              <a:xfrm>
                <a:off x="5478898" y="2022420"/>
                <a:ext cx="1320136" cy="1320137"/>
              </a:xfrm>
              <a:prstGeom prst="ellipse">
                <a:avLst/>
              </a:prstGeom>
              <a:solidFill>
                <a:schemeClr val="accent1"/>
              </a:solidFill>
              <a:ln w="12700">
                <a:noFill/>
                <a:headEnd type="oval" w="med" len="med"/>
                <a:tailEnd type="oval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1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59" name="Group 30"/>
            <p:cNvGrpSpPr/>
            <p:nvPr/>
          </p:nvGrpSpPr>
          <p:grpSpPr>
            <a:xfrm>
              <a:off x="-1298516" y="-976460"/>
              <a:ext cx="658092" cy="849587"/>
              <a:chOff x="7242364" y="3692916"/>
              <a:chExt cx="371475" cy="479569"/>
            </a:xfrm>
            <a:solidFill>
              <a:schemeClr val="bg1"/>
            </a:solidFill>
          </p:grpSpPr>
          <p:sp>
            <p:nvSpPr>
              <p:cNvPr id="160" name="Freeform 11383"/>
              <p:cNvSpPr>
                <a:spLocks noEditPoints="1"/>
              </p:cNvSpPr>
              <p:nvPr/>
            </p:nvSpPr>
            <p:spPr bwMode="auto">
              <a:xfrm>
                <a:off x="7473775" y="3730977"/>
                <a:ext cx="94391" cy="130930"/>
              </a:xfrm>
              <a:custGeom>
                <a:avLst/>
                <a:gdLst>
                  <a:gd name="T0" fmla="*/ 111 w 248"/>
                  <a:gd name="T1" fmla="*/ 0 h 342"/>
                  <a:gd name="T2" fmla="*/ 75 w 248"/>
                  <a:gd name="T3" fmla="*/ 10 h 342"/>
                  <a:gd name="T4" fmla="*/ 45 w 248"/>
                  <a:gd name="T5" fmla="*/ 28 h 342"/>
                  <a:gd name="T6" fmla="*/ 20 w 248"/>
                  <a:gd name="T7" fmla="*/ 57 h 342"/>
                  <a:gd name="T8" fmla="*/ 5 w 248"/>
                  <a:gd name="T9" fmla="*/ 91 h 342"/>
                  <a:gd name="T10" fmla="*/ 0 w 248"/>
                  <a:gd name="T11" fmla="*/ 129 h 342"/>
                  <a:gd name="T12" fmla="*/ 2 w 248"/>
                  <a:gd name="T13" fmla="*/ 155 h 342"/>
                  <a:gd name="T14" fmla="*/ 14 w 248"/>
                  <a:gd name="T15" fmla="*/ 192 h 342"/>
                  <a:gd name="T16" fmla="*/ 36 w 248"/>
                  <a:gd name="T17" fmla="*/ 222 h 342"/>
                  <a:gd name="T18" fmla="*/ 54 w 248"/>
                  <a:gd name="T19" fmla="*/ 265 h 342"/>
                  <a:gd name="T20" fmla="*/ 58 w 248"/>
                  <a:gd name="T21" fmla="*/ 280 h 342"/>
                  <a:gd name="T22" fmla="*/ 60 w 248"/>
                  <a:gd name="T23" fmla="*/ 311 h 342"/>
                  <a:gd name="T24" fmla="*/ 70 w 248"/>
                  <a:gd name="T25" fmla="*/ 328 h 342"/>
                  <a:gd name="T26" fmla="*/ 78 w 248"/>
                  <a:gd name="T27" fmla="*/ 334 h 342"/>
                  <a:gd name="T28" fmla="*/ 108 w 248"/>
                  <a:gd name="T29" fmla="*/ 342 h 342"/>
                  <a:gd name="T30" fmla="*/ 130 w 248"/>
                  <a:gd name="T31" fmla="*/ 342 h 342"/>
                  <a:gd name="T32" fmla="*/ 171 w 248"/>
                  <a:gd name="T33" fmla="*/ 333 h 342"/>
                  <a:gd name="T34" fmla="*/ 172 w 248"/>
                  <a:gd name="T35" fmla="*/ 331 h 342"/>
                  <a:gd name="T36" fmla="*/ 184 w 248"/>
                  <a:gd name="T37" fmla="*/ 318 h 342"/>
                  <a:gd name="T38" fmla="*/ 190 w 248"/>
                  <a:gd name="T39" fmla="*/ 292 h 342"/>
                  <a:gd name="T40" fmla="*/ 189 w 248"/>
                  <a:gd name="T41" fmla="*/ 275 h 342"/>
                  <a:gd name="T42" fmla="*/ 210 w 248"/>
                  <a:gd name="T43" fmla="*/ 224 h 342"/>
                  <a:gd name="T44" fmla="*/ 225 w 248"/>
                  <a:gd name="T45" fmla="*/ 203 h 342"/>
                  <a:gd name="T46" fmla="*/ 242 w 248"/>
                  <a:gd name="T47" fmla="*/ 168 h 342"/>
                  <a:gd name="T48" fmla="*/ 248 w 248"/>
                  <a:gd name="T49" fmla="*/ 129 h 342"/>
                  <a:gd name="T50" fmla="*/ 245 w 248"/>
                  <a:gd name="T51" fmla="*/ 103 h 342"/>
                  <a:gd name="T52" fmla="*/ 233 w 248"/>
                  <a:gd name="T53" fmla="*/ 68 h 342"/>
                  <a:gd name="T54" fmla="*/ 211 w 248"/>
                  <a:gd name="T55" fmla="*/ 38 h 342"/>
                  <a:gd name="T56" fmla="*/ 182 w 248"/>
                  <a:gd name="T57" fmla="*/ 15 h 342"/>
                  <a:gd name="T58" fmla="*/ 148 w 248"/>
                  <a:gd name="T59" fmla="*/ 2 h 342"/>
                  <a:gd name="T60" fmla="*/ 124 w 248"/>
                  <a:gd name="T61" fmla="*/ 0 h 342"/>
                  <a:gd name="T62" fmla="*/ 109 w 248"/>
                  <a:gd name="T63" fmla="*/ 207 h 342"/>
                  <a:gd name="T64" fmla="*/ 71 w 248"/>
                  <a:gd name="T65" fmla="*/ 190 h 342"/>
                  <a:gd name="T66" fmla="*/ 47 w 248"/>
                  <a:gd name="T67" fmla="*/ 158 h 342"/>
                  <a:gd name="T68" fmla="*/ 40 w 248"/>
                  <a:gd name="T69" fmla="*/ 134 h 342"/>
                  <a:gd name="T70" fmla="*/ 40 w 248"/>
                  <a:gd name="T71" fmla="*/ 115 h 342"/>
                  <a:gd name="T72" fmla="*/ 45 w 248"/>
                  <a:gd name="T73" fmla="*/ 91 h 342"/>
                  <a:gd name="T74" fmla="*/ 64 w 248"/>
                  <a:gd name="T75" fmla="*/ 64 h 342"/>
                  <a:gd name="T76" fmla="*/ 91 w 248"/>
                  <a:gd name="T77" fmla="*/ 45 h 342"/>
                  <a:gd name="T78" fmla="*/ 114 w 248"/>
                  <a:gd name="T79" fmla="*/ 39 h 342"/>
                  <a:gd name="T80" fmla="*/ 139 w 248"/>
                  <a:gd name="T81" fmla="*/ 40 h 342"/>
                  <a:gd name="T82" fmla="*/ 178 w 248"/>
                  <a:gd name="T83" fmla="*/ 58 h 342"/>
                  <a:gd name="T84" fmla="*/ 203 w 248"/>
                  <a:gd name="T85" fmla="*/ 94 h 342"/>
                  <a:gd name="T86" fmla="*/ 209 w 248"/>
                  <a:gd name="T87" fmla="*/ 124 h 342"/>
                  <a:gd name="T88" fmla="*/ 207 w 248"/>
                  <a:gd name="T89" fmla="*/ 141 h 342"/>
                  <a:gd name="T90" fmla="*/ 198 w 248"/>
                  <a:gd name="T91" fmla="*/ 164 h 342"/>
                  <a:gd name="T92" fmla="*/ 171 w 248"/>
                  <a:gd name="T93" fmla="*/ 194 h 342"/>
                  <a:gd name="T94" fmla="*/ 148 w 248"/>
                  <a:gd name="T95" fmla="*/ 205 h 342"/>
                  <a:gd name="T96" fmla="*/ 124 w 248"/>
                  <a:gd name="T97" fmla="*/ 209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8" h="342">
                    <a:moveTo>
                      <a:pt x="124" y="0"/>
                    </a:moveTo>
                    <a:lnTo>
                      <a:pt x="124" y="0"/>
                    </a:lnTo>
                    <a:lnTo>
                      <a:pt x="111" y="0"/>
                    </a:lnTo>
                    <a:lnTo>
                      <a:pt x="99" y="2"/>
                    </a:lnTo>
                    <a:lnTo>
                      <a:pt x="87" y="5"/>
                    </a:lnTo>
                    <a:lnTo>
                      <a:pt x="75" y="10"/>
                    </a:lnTo>
                    <a:lnTo>
                      <a:pt x="65" y="15"/>
                    </a:lnTo>
                    <a:lnTo>
                      <a:pt x="54" y="22"/>
                    </a:lnTo>
                    <a:lnTo>
                      <a:pt x="45" y="28"/>
                    </a:lnTo>
                    <a:lnTo>
                      <a:pt x="36" y="38"/>
                    </a:lnTo>
                    <a:lnTo>
                      <a:pt x="28" y="47"/>
                    </a:lnTo>
                    <a:lnTo>
                      <a:pt x="20" y="57"/>
                    </a:lnTo>
                    <a:lnTo>
                      <a:pt x="14" y="68"/>
                    </a:lnTo>
                    <a:lnTo>
                      <a:pt x="9" y="79"/>
                    </a:lnTo>
                    <a:lnTo>
                      <a:pt x="5" y="91"/>
                    </a:lnTo>
                    <a:lnTo>
                      <a:pt x="2" y="103"/>
                    </a:lnTo>
                    <a:lnTo>
                      <a:pt x="0" y="116"/>
                    </a:lnTo>
                    <a:lnTo>
                      <a:pt x="0" y="129"/>
                    </a:lnTo>
                    <a:lnTo>
                      <a:pt x="0" y="129"/>
                    </a:lnTo>
                    <a:lnTo>
                      <a:pt x="0" y="142"/>
                    </a:lnTo>
                    <a:lnTo>
                      <a:pt x="2" y="155"/>
                    </a:lnTo>
                    <a:lnTo>
                      <a:pt x="5" y="168"/>
                    </a:lnTo>
                    <a:lnTo>
                      <a:pt x="9" y="180"/>
                    </a:lnTo>
                    <a:lnTo>
                      <a:pt x="14" y="192"/>
                    </a:lnTo>
                    <a:lnTo>
                      <a:pt x="20" y="202"/>
                    </a:lnTo>
                    <a:lnTo>
                      <a:pt x="28" y="213"/>
                    </a:lnTo>
                    <a:lnTo>
                      <a:pt x="36" y="222"/>
                    </a:lnTo>
                    <a:lnTo>
                      <a:pt x="36" y="222"/>
                    </a:lnTo>
                    <a:lnTo>
                      <a:pt x="48" y="247"/>
                    </a:lnTo>
                    <a:lnTo>
                      <a:pt x="54" y="265"/>
                    </a:lnTo>
                    <a:lnTo>
                      <a:pt x="57" y="275"/>
                    </a:lnTo>
                    <a:lnTo>
                      <a:pt x="58" y="280"/>
                    </a:lnTo>
                    <a:lnTo>
                      <a:pt x="58" y="280"/>
                    </a:lnTo>
                    <a:lnTo>
                      <a:pt x="56" y="292"/>
                    </a:lnTo>
                    <a:lnTo>
                      <a:pt x="57" y="303"/>
                    </a:lnTo>
                    <a:lnTo>
                      <a:pt x="60" y="311"/>
                    </a:lnTo>
                    <a:lnTo>
                      <a:pt x="62" y="317"/>
                    </a:lnTo>
                    <a:lnTo>
                      <a:pt x="66" y="324"/>
                    </a:lnTo>
                    <a:lnTo>
                      <a:pt x="70" y="328"/>
                    </a:lnTo>
                    <a:lnTo>
                      <a:pt x="75" y="331"/>
                    </a:lnTo>
                    <a:lnTo>
                      <a:pt x="75" y="331"/>
                    </a:lnTo>
                    <a:lnTo>
                      <a:pt x="78" y="334"/>
                    </a:lnTo>
                    <a:lnTo>
                      <a:pt x="86" y="337"/>
                    </a:lnTo>
                    <a:lnTo>
                      <a:pt x="100" y="341"/>
                    </a:lnTo>
                    <a:lnTo>
                      <a:pt x="108" y="342"/>
                    </a:lnTo>
                    <a:lnTo>
                      <a:pt x="118" y="342"/>
                    </a:lnTo>
                    <a:lnTo>
                      <a:pt x="118" y="342"/>
                    </a:lnTo>
                    <a:lnTo>
                      <a:pt x="130" y="342"/>
                    </a:lnTo>
                    <a:lnTo>
                      <a:pt x="143" y="339"/>
                    </a:lnTo>
                    <a:lnTo>
                      <a:pt x="156" y="337"/>
                    </a:lnTo>
                    <a:lnTo>
                      <a:pt x="171" y="333"/>
                    </a:lnTo>
                    <a:lnTo>
                      <a:pt x="171" y="333"/>
                    </a:lnTo>
                    <a:lnTo>
                      <a:pt x="172" y="331"/>
                    </a:lnTo>
                    <a:lnTo>
                      <a:pt x="172" y="331"/>
                    </a:lnTo>
                    <a:lnTo>
                      <a:pt x="176" y="329"/>
                    </a:lnTo>
                    <a:lnTo>
                      <a:pt x="180" y="325"/>
                    </a:lnTo>
                    <a:lnTo>
                      <a:pt x="184" y="318"/>
                    </a:lnTo>
                    <a:lnTo>
                      <a:pt x="188" y="312"/>
                    </a:lnTo>
                    <a:lnTo>
                      <a:pt x="190" y="303"/>
                    </a:lnTo>
                    <a:lnTo>
                      <a:pt x="190" y="292"/>
                    </a:lnTo>
                    <a:lnTo>
                      <a:pt x="189" y="280"/>
                    </a:lnTo>
                    <a:lnTo>
                      <a:pt x="189" y="280"/>
                    </a:lnTo>
                    <a:lnTo>
                      <a:pt x="189" y="275"/>
                    </a:lnTo>
                    <a:lnTo>
                      <a:pt x="192" y="265"/>
                    </a:lnTo>
                    <a:lnTo>
                      <a:pt x="198" y="248"/>
                    </a:lnTo>
                    <a:lnTo>
                      <a:pt x="210" y="224"/>
                    </a:lnTo>
                    <a:lnTo>
                      <a:pt x="210" y="224"/>
                    </a:lnTo>
                    <a:lnTo>
                      <a:pt x="218" y="214"/>
                    </a:lnTo>
                    <a:lnTo>
                      <a:pt x="225" y="203"/>
                    </a:lnTo>
                    <a:lnTo>
                      <a:pt x="232" y="193"/>
                    </a:lnTo>
                    <a:lnTo>
                      <a:pt x="239" y="181"/>
                    </a:lnTo>
                    <a:lnTo>
                      <a:pt x="242" y="168"/>
                    </a:lnTo>
                    <a:lnTo>
                      <a:pt x="245" y="156"/>
                    </a:lnTo>
                    <a:lnTo>
                      <a:pt x="248" y="143"/>
                    </a:lnTo>
                    <a:lnTo>
                      <a:pt x="248" y="129"/>
                    </a:lnTo>
                    <a:lnTo>
                      <a:pt x="248" y="129"/>
                    </a:lnTo>
                    <a:lnTo>
                      <a:pt x="248" y="116"/>
                    </a:lnTo>
                    <a:lnTo>
                      <a:pt x="245" y="103"/>
                    </a:lnTo>
                    <a:lnTo>
                      <a:pt x="242" y="91"/>
                    </a:lnTo>
                    <a:lnTo>
                      <a:pt x="239" y="79"/>
                    </a:lnTo>
                    <a:lnTo>
                      <a:pt x="233" y="68"/>
                    </a:lnTo>
                    <a:lnTo>
                      <a:pt x="227" y="57"/>
                    </a:lnTo>
                    <a:lnTo>
                      <a:pt x="220" y="47"/>
                    </a:lnTo>
                    <a:lnTo>
                      <a:pt x="211" y="38"/>
                    </a:lnTo>
                    <a:lnTo>
                      <a:pt x="203" y="28"/>
                    </a:lnTo>
                    <a:lnTo>
                      <a:pt x="193" y="22"/>
                    </a:lnTo>
                    <a:lnTo>
                      <a:pt x="182" y="15"/>
                    </a:lnTo>
                    <a:lnTo>
                      <a:pt x="172" y="10"/>
                    </a:lnTo>
                    <a:lnTo>
                      <a:pt x="160" y="5"/>
                    </a:lnTo>
                    <a:lnTo>
                      <a:pt x="148" y="2"/>
                    </a:lnTo>
                    <a:lnTo>
                      <a:pt x="137" y="0"/>
                    </a:lnTo>
                    <a:lnTo>
                      <a:pt x="124" y="0"/>
                    </a:lnTo>
                    <a:lnTo>
                      <a:pt x="124" y="0"/>
                    </a:lnTo>
                    <a:close/>
                    <a:moveTo>
                      <a:pt x="124" y="209"/>
                    </a:moveTo>
                    <a:lnTo>
                      <a:pt x="124" y="209"/>
                    </a:lnTo>
                    <a:lnTo>
                      <a:pt x="109" y="207"/>
                    </a:lnTo>
                    <a:lnTo>
                      <a:pt x="96" y="203"/>
                    </a:lnTo>
                    <a:lnTo>
                      <a:pt x="83" y="198"/>
                    </a:lnTo>
                    <a:lnTo>
                      <a:pt x="71" y="190"/>
                    </a:lnTo>
                    <a:lnTo>
                      <a:pt x="61" y="181"/>
                    </a:lnTo>
                    <a:lnTo>
                      <a:pt x="53" y="169"/>
                    </a:lnTo>
                    <a:lnTo>
                      <a:pt x="47" y="158"/>
                    </a:lnTo>
                    <a:lnTo>
                      <a:pt x="41" y="145"/>
                    </a:lnTo>
                    <a:lnTo>
                      <a:pt x="41" y="145"/>
                    </a:lnTo>
                    <a:lnTo>
                      <a:pt x="40" y="134"/>
                    </a:lnTo>
                    <a:lnTo>
                      <a:pt x="39" y="124"/>
                    </a:lnTo>
                    <a:lnTo>
                      <a:pt x="39" y="124"/>
                    </a:lnTo>
                    <a:lnTo>
                      <a:pt x="40" y="115"/>
                    </a:lnTo>
                    <a:lnTo>
                      <a:pt x="41" y="107"/>
                    </a:lnTo>
                    <a:lnTo>
                      <a:pt x="43" y="99"/>
                    </a:lnTo>
                    <a:lnTo>
                      <a:pt x="45" y="91"/>
                    </a:lnTo>
                    <a:lnTo>
                      <a:pt x="49" y="83"/>
                    </a:lnTo>
                    <a:lnTo>
                      <a:pt x="53" y="77"/>
                    </a:lnTo>
                    <a:lnTo>
                      <a:pt x="64" y="64"/>
                    </a:lnTo>
                    <a:lnTo>
                      <a:pt x="77" y="53"/>
                    </a:lnTo>
                    <a:lnTo>
                      <a:pt x="83" y="49"/>
                    </a:lnTo>
                    <a:lnTo>
                      <a:pt x="91" y="45"/>
                    </a:lnTo>
                    <a:lnTo>
                      <a:pt x="99" y="43"/>
                    </a:lnTo>
                    <a:lnTo>
                      <a:pt x="107" y="40"/>
                    </a:lnTo>
                    <a:lnTo>
                      <a:pt x="114" y="39"/>
                    </a:lnTo>
                    <a:lnTo>
                      <a:pt x="124" y="39"/>
                    </a:lnTo>
                    <a:lnTo>
                      <a:pt x="124" y="39"/>
                    </a:lnTo>
                    <a:lnTo>
                      <a:pt x="139" y="40"/>
                    </a:lnTo>
                    <a:lnTo>
                      <a:pt x="154" y="44"/>
                    </a:lnTo>
                    <a:lnTo>
                      <a:pt x="167" y="51"/>
                    </a:lnTo>
                    <a:lnTo>
                      <a:pt x="178" y="58"/>
                    </a:lnTo>
                    <a:lnTo>
                      <a:pt x="189" y="69"/>
                    </a:lnTo>
                    <a:lnTo>
                      <a:pt x="197" y="81"/>
                    </a:lnTo>
                    <a:lnTo>
                      <a:pt x="203" y="94"/>
                    </a:lnTo>
                    <a:lnTo>
                      <a:pt x="207" y="108"/>
                    </a:lnTo>
                    <a:lnTo>
                      <a:pt x="207" y="108"/>
                    </a:lnTo>
                    <a:lnTo>
                      <a:pt x="209" y="124"/>
                    </a:lnTo>
                    <a:lnTo>
                      <a:pt x="209" y="124"/>
                    </a:lnTo>
                    <a:lnTo>
                      <a:pt x="209" y="132"/>
                    </a:lnTo>
                    <a:lnTo>
                      <a:pt x="207" y="141"/>
                    </a:lnTo>
                    <a:lnTo>
                      <a:pt x="205" y="149"/>
                    </a:lnTo>
                    <a:lnTo>
                      <a:pt x="202" y="156"/>
                    </a:lnTo>
                    <a:lnTo>
                      <a:pt x="198" y="164"/>
                    </a:lnTo>
                    <a:lnTo>
                      <a:pt x="194" y="171"/>
                    </a:lnTo>
                    <a:lnTo>
                      <a:pt x="184" y="184"/>
                    </a:lnTo>
                    <a:lnTo>
                      <a:pt x="171" y="194"/>
                    </a:lnTo>
                    <a:lnTo>
                      <a:pt x="164" y="198"/>
                    </a:lnTo>
                    <a:lnTo>
                      <a:pt x="156" y="201"/>
                    </a:lnTo>
                    <a:lnTo>
                      <a:pt x="148" y="205"/>
                    </a:lnTo>
                    <a:lnTo>
                      <a:pt x="141" y="206"/>
                    </a:lnTo>
                    <a:lnTo>
                      <a:pt x="133" y="207"/>
                    </a:lnTo>
                    <a:lnTo>
                      <a:pt x="124" y="209"/>
                    </a:lnTo>
                    <a:lnTo>
                      <a:pt x="124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61" name="Freeform 11384"/>
              <p:cNvSpPr>
                <a:spLocks/>
              </p:cNvSpPr>
              <p:nvPr/>
            </p:nvSpPr>
            <p:spPr bwMode="auto">
              <a:xfrm>
                <a:off x="7505746" y="3866474"/>
                <a:ext cx="28926" cy="24359"/>
              </a:xfrm>
              <a:custGeom>
                <a:avLst/>
                <a:gdLst>
                  <a:gd name="T0" fmla="*/ 49 w 76"/>
                  <a:gd name="T1" fmla="*/ 63 h 63"/>
                  <a:gd name="T2" fmla="*/ 70 w 76"/>
                  <a:gd name="T3" fmla="*/ 43 h 63"/>
                  <a:gd name="T4" fmla="*/ 76 w 76"/>
                  <a:gd name="T5" fmla="*/ 0 h 63"/>
                  <a:gd name="T6" fmla="*/ 72 w 76"/>
                  <a:gd name="T7" fmla="*/ 2 h 63"/>
                  <a:gd name="T8" fmla="*/ 72 w 76"/>
                  <a:gd name="T9" fmla="*/ 2 h 63"/>
                  <a:gd name="T10" fmla="*/ 61 w 76"/>
                  <a:gd name="T11" fmla="*/ 4 h 63"/>
                  <a:gd name="T12" fmla="*/ 51 w 76"/>
                  <a:gd name="T13" fmla="*/ 7 h 63"/>
                  <a:gd name="T14" fmla="*/ 36 w 76"/>
                  <a:gd name="T15" fmla="*/ 7 h 63"/>
                  <a:gd name="T16" fmla="*/ 36 w 76"/>
                  <a:gd name="T17" fmla="*/ 7 h 63"/>
                  <a:gd name="T18" fmla="*/ 19 w 76"/>
                  <a:gd name="T19" fmla="*/ 5 h 63"/>
                  <a:gd name="T20" fmla="*/ 4 w 76"/>
                  <a:gd name="T21" fmla="*/ 2 h 63"/>
                  <a:gd name="T22" fmla="*/ 0 w 76"/>
                  <a:gd name="T23" fmla="*/ 0 h 63"/>
                  <a:gd name="T24" fmla="*/ 2 w 76"/>
                  <a:gd name="T25" fmla="*/ 45 h 63"/>
                  <a:gd name="T26" fmla="*/ 23 w 76"/>
                  <a:gd name="T27" fmla="*/ 63 h 63"/>
                  <a:gd name="T28" fmla="*/ 49 w 76"/>
                  <a:gd name="T29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63">
                    <a:moveTo>
                      <a:pt x="49" y="63"/>
                    </a:moveTo>
                    <a:lnTo>
                      <a:pt x="70" y="43"/>
                    </a:lnTo>
                    <a:lnTo>
                      <a:pt x="76" y="0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61" y="4"/>
                    </a:lnTo>
                    <a:lnTo>
                      <a:pt x="51" y="7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19" y="5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2" y="45"/>
                    </a:lnTo>
                    <a:lnTo>
                      <a:pt x="23" y="63"/>
                    </a:lnTo>
                    <a:lnTo>
                      <a:pt x="49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62" name="Freeform 11385"/>
              <p:cNvSpPr>
                <a:spLocks/>
              </p:cNvSpPr>
              <p:nvPr/>
            </p:nvSpPr>
            <p:spPr bwMode="auto">
              <a:xfrm>
                <a:off x="7426579" y="3782740"/>
                <a:ext cx="18269" cy="13702"/>
              </a:xfrm>
              <a:custGeom>
                <a:avLst/>
                <a:gdLst>
                  <a:gd name="T0" fmla="*/ 47 w 49"/>
                  <a:gd name="T1" fmla="*/ 17 h 33"/>
                  <a:gd name="T2" fmla="*/ 47 w 49"/>
                  <a:gd name="T3" fmla="*/ 17 h 33"/>
                  <a:gd name="T4" fmla="*/ 48 w 49"/>
                  <a:gd name="T5" fmla="*/ 9 h 33"/>
                  <a:gd name="T6" fmla="*/ 49 w 49"/>
                  <a:gd name="T7" fmla="*/ 0 h 33"/>
                  <a:gd name="T8" fmla="*/ 0 w 49"/>
                  <a:gd name="T9" fmla="*/ 0 h 33"/>
                  <a:gd name="T10" fmla="*/ 0 w 49"/>
                  <a:gd name="T11" fmla="*/ 33 h 33"/>
                  <a:gd name="T12" fmla="*/ 49 w 49"/>
                  <a:gd name="T13" fmla="*/ 33 h 33"/>
                  <a:gd name="T14" fmla="*/ 49 w 49"/>
                  <a:gd name="T15" fmla="*/ 33 h 33"/>
                  <a:gd name="T16" fmla="*/ 48 w 49"/>
                  <a:gd name="T17" fmla="*/ 26 h 33"/>
                  <a:gd name="T18" fmla="*/ 47 w 49"/>
                  <a:gd name="T19" fmla="*/ 17 h 33"/>
                  <a:gd name="T20" fmla="*/ 47 w 49"/>
                  <a:gd name="T21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33">
                    <a:moveTo>
                      <a:pt x="47" y="17"/>
                    </a:moveTo>
                    <a:lnTo>
                      <a:pt x="47" y="17"/>
                    </a:lnTo>
                    <a:lnTo>
                      <a:pt x="48" y="9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0" y="33"/>
                    </a:lnTo>
                    <a:lnTo>
                      <a:pt x="49" y="33"/>
                    </a:lnTo>
                    <a:lnTo>
                      <a:pt x="49" y="33"/>
                    </a:lnTo>
                    <a:lnTo>
                      <a:pt x="48" y="26"/>
                    </a:lnTo>
                    <a:lnTo>
                      <a:pt x="47" y="17"/>
                    </a:lnTo>
                    <a:lnTo>
                      <a:pt x="47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63" name="Freeform 11386"/>
              <p:cNvSpPr>
                <a:spLocks/>
              </p:cNvSpPr>
              <p:nvPr/>
            </p:nvSpPr>
            <p:spPr bwMode="auto">
              <a:xfrm>
                <a:off x="7595570" y="3782740"/>
                <a:ext cx="18269" cy="13702"/>
              </a:xfrm>
              <a:custGeom>
                <a:avLst/>
                <a:gdLst>
                  <a:gd name="T0" fmla="*/ 0 w 49"/>
                  <a:gd name="T1" fmla="*/ 0 h 33"/>
                  <a:gd name="T2" fmla="*/ 0 w 49"/>
                  <a:gd name="T3" fmla="*/ 0 h 33"/>
                  <a:gd name="T4" fmla="*/ 1 w 49"/>
                  <a:gd name="T5" fmla="*/ 9 h 33"/>
                  <a:gd name="T6" fmla="*/ 2 w 49"/>
                  <a:gd name="T7" fmla="*/ 17 h 33"/>
                  <a:gd name="T8" fmla="*/ 2 w 49"/>
                  <a:gd name="T9" fmla="*/ 17 h 33"/>
                  <a:gd name="T10" fmla="*/ 1 w 49"/>
                  <a:gd name="T11" fmla="*/ 26 h 33"/>
                  <a:gd name="T12" fmla="*/ 0 w 49"/>
                  <a:gd name="T13" fmla="*/ 33 h 33"/>
                  <a:gd name="T14" fmla="*/ 49 w 49"/>
                  <a:gd name="T15" fmla="*/ 33 h 33"/>
                  <a:gd name="T16" fmla="*/ 49 w 49"/>
                  <a:gd name="T17" fmla="*/ 0 h 33"/>
                  <a:gd name="T18" fmla="*/ 0 w 49"/>
                  <a:gd name="T1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0" y="0"/>
                    </a:lnTo>
                    <a:lnTo>
                      <a:pt x="1" y="9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1" y="26"/>
                    </a:lnTo>
                    <a:lnTo>
                      <a:pt x="0" y="33"/>
                    </a:lnTo>
                    <a:lnTo>
                      <a:pt x="49" y="33"/>
                    </a:lnTo>
                    <a:lnTo>
                      <a:pt x="4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64" name="Freeform 11387"/>
              <p:cNvSpPr>
                <a:spLocks/>
              </p:cNvSpPr>
              <p:nvPr/>
            </p:nvSpPr>
            <p:spPr bwMode="auto">
              <a:xfrm>
                <a:off x="7517926" y="3692916"/>
                <a:ext cx="13702" cy="21314"/>
              </a:xfrm>
              <a:custGeom>
                <a:avLst/>
                <a:gdLst>
                  <a:gd name="T0" fmla="*/ 34 w 34"/>
                  <a:gd name="T1" fmla="*/ 57 h 57"/>
                  <a:gd name="T2" fmla="*/ 34 w 34"/>
                  <a:gd name="T3" fmla="*/ 0 h 57"/>
                  <a:gd name="T4" fmla="*/ 0 w 34"/>
                  <a:gd name="T5" fmla="*/ 0 h 57"/>
                  <a:gd name="T6" fmla="*/ 0 w 34"/>
                  <a:gd name="T7" fmla="*/ 54 h 57"/>
                  <a:gd name="T8" fmla="*/ 0 w 34"/>
                  <a:gd name="T9" fmla="*/ 54 h 57"/>
                  <a:gd name="T10" fmla="*/ 6 w 34"/>
                  <a:gd name="T11" fmla="*/ 54 h 57"/>
                  <a:gd name="T12" fmla="*/ 6 w 34"/>
                  <a:gd name="T13" fmla="*/ 54 h 57"/>
                  <a:gd name="T14" fmla="*/ 20 w 34"/>
                  <a:gd name="T15" fmla="*/ 54 h 57"/>
                  <a:gd name="T16" fmla="*/ 34 w 34"/>
                  <a:gd name="T17" fmla="*/ 57 h 57"/>
                  <a:gd name="T18" fmla="*/ 34 w 34"/>
                  <a:gd name="T1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57">
                    <a:moveTo>
                      <a:pt x="34" y="57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20" y="54"/>
                    </a:lnTo>
                    <a:lnTo>
                      <a:pt x="34" y="57"/>
                    </a:lnTo>
                    <a:lnTo>
                      <a:pt x="34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65" name="Freeform 11388"/>
              <p:cNvSpPr>
                <a:spLocks/>
              </p:cNvSpPr>
              <p:nvPr/>
            </p:nvSpPr>
            <p:spPr bwMode="auto">
              <a:xfrm>
                <a:off x="7447893" y="3718797"/>
                <a:ext cx="22837" cy="22837"/>
              </a:xfrm>
              <a:custGeom>
                <a:avLst/>
                <a:gdLst>
                  <a:gd name="T0" fmla="*/ 61 w 61"/>
                  <a:gd name="T1" fmla="*/ 38 h 62"/>
                  <a:gd name="T2" fmla="*/ 23 w 61"/>
                  <a:gd name="T3" fmla="*/ 0 h 62"/>
                  <a:gd name="T4" fmla="*/ 0 w 61"/>
                  <a:gd name="T5" fmla="*/ 25 h 62"/>
                  <a:gd name="T6" fmla="*/ 38 w 61"/>
                  <a:gd name="T7" fmla="*/ 62 h 62"/>
                  <a:gd name="T8" fmla="*/ 38 w 61"/>
                  <a:gd name="T9" fmla="*/ 62 h 62"/>
                  <a:gd name="T10" fmla="*/ 48 w 61"/>
                  <a:gd name="T11" fmla="*/ 49 h 62"/>
                  <a:gd name="T12" fmla="*/ 61 w 61"/>
                  <a:gd name="T13" fmla="*/ 38 h 62"/>
                  <a:gd name="T14" fmla="*/ 61 w 61"/>
                  <a:gd name="T15" fmla="*/ 3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62">
                    <a:moveTo>
                      <a:pt x="61" y="38"/>
                    </a:moveTo>
                    <a:lnTo>
                      <a:pt x="23" y="0"/>
                    </a:lnTo>
                    <a:lnTo>
                      <a:pt x="0" y="25"/>
                    </a:lnTo>
                    <a:lnTo>
                      <a:pt x="38" y="62"/>
                    </a:lnTo>
                    <a:lnTo>
                      <a:pt x="38" y="62"/>
                    </a:lnTo>
                    <a:lnTo>
                      <a:pt x="48" y="49"/>
                    </a:lnTo>
                    <a:lnTo>
                      <a:pt x="61" y="38"/>
                    </a:lnTo>
                    <a:lnTo>
                      <a:pt x="61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69" name="Freeform 11389"/>
              <p:cNvSpPr>
                <a:spLocks/>
              </p:cNvSpPr>
              <p:nvPr/>
            </p:nvSpPr>
            <p:spPr bwMode="auto">
              <a:xfrm>
                <a:off x="7569689" y="3718797"/>
                <a:ext cx="21314" cy="22837"/>
              </a:xfrm>
              <a:custGeom>
                <a:avLst/>
                <a:gdLst>
                  <a:gd name="T0" fmla="*/ 0 w 58"/>
                  <a:gd name="T1" fmla="*/ 35 h 60"/>
                  <a:gd name="T2" fmla="*/ 0 w 58"/>
                  <a:gd name="T3" fmla="*/ 35 h 60"/>
                  <a:gd name="T4" fmla="*/ 13 w 58"/>
                  <a:gd name="T5" fmla="*/ 47 h 60"/>
                  <a:gd name="T6" fmla="*/ 23 w 58"/>
                  <a:gd name="T7" fmla="*/ 60 h 60"/>
                  <a:gd name="T8" fmla="*/ 58 w 58"/>
                  <a:gd name="T9" fmla="*/ 25 h 60"/>
                  <a:gd name="T10" fmla="*/ 34 w 58"/>
                  <a:gd name="T11" fmla="*/ 0 h 60"/>
                  <a:gd name="T12" fmla="*/ 0 w 58"/>
                  <a:gd name="T13" fmla="*/ 3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60">
                    <a:moveTo>
                      <a:pt x="0" y="35"/>
                    </a:moveTo>
                    <a:lnTo>
                      <a:pt x="0" y="35"/>
                    </a:lnTo>
                    <a:lnTo>
                      <a:pt x="13" y="47"/>
                    </a:lnTo>
                    <a:lnTo>
                      <a:pt x="23" y="60"/>
                    </a:lnTo>
                    <a:lnTo>
                      <a:pt x="58" y="25"/>
                    </a:lnTo>
                    <a:lnTo>
                      <a:pt x="34" y="0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70" name="Freeform 11390"/>
              <p:cNvSpPr>
                <a:spLocks/>
              </p:cNvSpPr>
              <p:nvPr/>
            </p:nvSpPr>
            <p:spPr bwMode="auto">
              <a:xfrm>
                <a:off x="7242364" y="3804054"/>
                <a:ext cx="310578" cy="368431"/>
              </a:xfrm>
              <a:custGeom>
                <a:avLst/>
                <a:gdLst>
                  <a:gd name="T0" fmla="*/ 812 w 815"/>
                  <a:gd name="T1" fmla="*/ 776 h 971"/>
                  <a:gd name="T2" fmla="*/ 787 w 815"/>
                  <a:gd name="T3" fmla="*/ 706 h 971"/>
                  <a:gd name="T4" fmla="*/ 743 w 815"/>
                  <a:gd name="T5" fmla="*/ 657 h 971"/>
                  <a:gd name="T6" fmla="*/ 682 w 815"/>
                  <a:gd name="T7" fmla="*/ 629 h 971"/>
                  <a:gd name="T8" fmla="*/ 612 w 815"/>
                  <a:gd name="T9" fmla="*/ 613 h 971"/>
                  <a:gd name="T10" fmla="*/ 542 w 815"/>
                  <a:gd name="T11" fmla="*/ 592 h 971"/>
                  <a:gd name="T12" fmla="*/ 508 w 815"/>
                  <a:gd name="T13" fmla="*/ 559 h 971"/>
                  <a:gd name="T14" fmla="*/ 503 w 815"/>
                  <a:gd name="T15" fmla="*/ 498 h 971"/>
                  <a:gd name="T16" fmla="*/ 522 w 815"/>
                  <a:gd name="T17" fmla="*/ 464 h 971"/>
                  <a:gd name="T18" fmla="*/ 568 w 815"/>
                  <a:gd name="T19" fmla="*/ 397 h 971"/>
                  <a:gd name="T20" fmla="*/ 605 w 815"/>
                  <a:gd name="T21" fmla="*/ 363 h 971"/>
                  <a:gd name="T22" fmla="*/ 616 w 815"/>
                  <a:gd name="T23" fmla="*/ 316 h 971"/>
                  <a:gd name="T24" fmla="*/ 608 w 815"/>
                  <a:gd name="T25" fmla="*/ 265 h 971"/>
                  <a:gd name="T26" fmla="*/ 586 w 815"/>
                  <a:gd name="T27" fmla="*/ 252 h 971"/>
                  <a:gd name="T28" fmla="*/ 590 w 815"/>
                  <a:gd name="T29" fmla="*/ 169 h 971"/>
                  <a:gd name="T30" fmla="*/ 586 w 815"/>
                  <a:gd name="T31" fmla="*/ 90 h 971"/>
                  <a:gd name="T32" fmla="*/ 563 w 815"/>
                  <a:gd name="T33" fmla="*/ 55 h 971"/>
                  <a:gd name="T34" fmla="*/ 546 w 815"/>
                  <a:gd name="T35" fmla="*/ 50 h 971"/>
                  <a:gd name="T36" fmla="*/ 514 w 815"/>
                  <a:gd name="T37" fmla="*/ 51 h 971"/>
                  <a:gd name="T38" fmla="*/ 487 w 815"/>
                  <a:gd name="T39" fmla="*/ 43 h 971"/>
                  <a:gd name="T40" fmla="*/ 464 w 815"/>
                  <a:gd name="T41" fmla="*/ 15 h 971"/>
                  <a:gd name="T42" fmla="*/ 441 w 815"/>
                  <a:gd name="T43" fmla="*/ 0 h 971"/>
                  <a:gd name="T44" fmla="*/ 402 w 815"/>
                  <a:gd name="T45" fmla="*/ 10 h 971"/>
                  <a:gd name="T46" fmla="*/ 321 w 815"/>
                  <a:gd name="T47" fmla="*/ 28 h 971"/>
                  <a:gd name="T48" fmla="*/ 283 w 815"/>
                  <a:gd name="T49" fmla="*/ 36 h 971"/>
                  <a:gd name="T50" fmla="*/ 260 w 815"/>
                  <a:gd name="T51" fmla="*/ 47 h 971"/>
                  <a:gd name="T52" fmla="*/ 235 w 815"/>
                  <a:gd name="T53" fmla="*/ 76 h 971"/>
                  <a:gd name="T54" fmla="*/ 225 w 815"/>
                  <a:gd name="T55" fmla="*/ 109 h 971"/>
                  <a:gd name="T56" fmla="*/ 219 w 815"/>
                  <a:gd name="T57" fmla="*/ 175 h 971"/>
                  <a:gd name="T58" fmla="*/ 208 w 815"/>
                  <a:gd name="T59" fmla="*/ 259 h 971"/>
                  <a:gd name="T60" fmla="*/ 193 w 815"/>
                  <a:gd name="T61" fmla="*/ 288 h 971"/>
                  <a:gd name="T62" fmla="*/ 192 w 815"/>
                  <a:gd name="T63" fmla="*/ 315 h 971"/>
                  <a:gd name="T64" fmla="*/ 197 w 815"/>
                  <a:gd name="T65" fmla="*/ 345 h 971"/>
                  <a:gd name="T66" fmla="*/ 214 w 815"/>
                  <a:gd name="T67" fmla="*/ 369 h 971"/>
                  <a:gd name="T68" fmla="*/ 240 w 815"/>
                  <a:gd name="T69" fmla="*/ 392 h 971"/>
                  <a:gd name="T70" fmla="*/ 278 w 815"/>
                  <a:gd name="T71" fmla="*/ 450 h 971"/>
                  <a:gd name="T72" fmla="*/ 295 w 815"/>
                  <a:gd name="T73" fmla="*/ 471 h 971"/>
                  <a:gd name="T74" fmla="*/ 311 w 815"/>
                  <a:gd name="T75" fmla="*/ 478 h 971"/>
                  <a:gd name="T76" fmla="*/ 290 w 815"/>
                  <a:gd name="T77" fmla="*/ 579 h 971"/>
                  <a:gd name="T78" fmla="*/ 242 w 815"/>
                  <a:gd name="T79" fmla="*/ 605 h 971"/>
                  <a:gd name="T80" fmla="*/ 125 w 815"/>
                  <a:gd name="T81" fmla="*/ 636 h 971"/>
                  <a:gd name="T82" fmla="*/ 56 w 815"/>
                  <a:gd name="T83" fmla="*/ 665 h 971"/>
                  <a:gd name="T84" fmla="*/ 20 w 815"/>
                  <a:gd name="T85" fmla="*/ 706 h 971"/>
                  <a:gd name="T86" fmla="*/ 9 w 815"/>
                  <a:gd name="T87" fmla="*/ 741 h 971"/>
                  <a:gd name="T88" fmla="*/ 0 w 815"/>
                  <a:gd name="T89" fmla="*/ 817 h 971"/>
                  <a:gd name="T90" fmla="*/ 0 w 815"/>
                  <a:gd name="T91" fmla="*/ 830 h 971"/>
                  <a:gd name="T92" fmla="*/ 5 w 815"/>
                  <a:gd name="T93" fmla="*/ 849 h 971"/>
                  <a:gd name="T94" fmla="*/ 37 w 815"/>
                  <a:gd name="T95" fmla="*/ 886 h 971"/>
                  <a:gd name="T96" fmla="*/ 93 w 815"/>
                  <a:gd name="T97" fmla="*/ 919 h 971"/>
                  <a:gd name="T98" fmla="*/ 214 w 815"/>
                  <a:gd name="T99" fmla="*/ 954 h 971"/>
                  <a:gd name="T100" fmla="*/ 260 w 815"/>
                  <a:gd name="T101" fmla="*/ 960 h 971"/>
                  <a:gd name="T102" fmla="*/ 407 w 815"/>
                  <a:gd name="T103" fmla="*/ 971 h 971"/>
                  <a:gd name="T104" fmla="*/ 445 w 815"/>
                  <a:gd name="T105" fmla="*/ 946 h 971"/>
                  <a:gd name="T106" fmla="*/ 529 w 815"/>
                  <a:gd name="T107" fmla="*/ 963 h 971"/>
                  <a:gd name="T108" fmla="*/ 675 w 815"/>
                  <a:gd name="T109" fmla="*/ 937 h 971"/>
                  <a:gd name="T110" fmla="*/ 747 w 815"/>
                  <a:gd name="T111" fmla="*/ 904 h 971"/>
                  <a:gd name="T112" fmla="*/ 798 w 815"/>
                  <a:gd name="T113" fmla="*/ 865 h 971"/>
                  <a:gd name="T114" fmla="*/ 812 w 815"/>
                  <a:gd name="T115" fmla="*/ 839 h 971"/>
                  <a:gd name="T116" fmla="*/ 815 w 815"/>
                  <a:gd name="T117" fmla="*/ 824 h 971"/>
                  <a:gd name="T118" fmla="*/ 815 w 815"/>
                  <a:gd name="T119" fmla="*/ 822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15" h="971">
                    <a:moveTo>
                      <a:pt x="815" y="822"/>
                    </a:moveTo>
                    <a:lnTo>
                      <a:pt x="815" y="822"/>
                    </a:lnTo>
                    <a:lnTo>
                      <a:pt x="815" y="798"/>
                    </a:lnTo>
                    <a:lnTo>
                      <a:pt x="812" y="776"/>
                    </a:lnTo>
                    <a:lnTo>
                      <a:pt x="808" y="757"/>
                    </a:lnTo>
                    <a:lnTo>
                      <a:pt x="802" y="738"/>
                    </a:lnTo>
                    <a:lnTo>
                      <a:pt x="795" y="721"/>
                    </a:lnTo>
                    <a:lnTo>
                      <a:pt x="787" y="706"/>
                    </a:lnTo>
                    <a:lnTo>
                      <a:pt x="778" y="691"/>
                    </a:lnTo>
                    <a:lnTo>
                      <a:pt x="768" y="680"/>
                    </a:lnTo>
                    <a:lnTo>
                      <a:pt x="756" y="668"/>
                    </a:lnTo>
                    <a:lnTo>
                      <a:pt x="743" y="657"/>
                    </a:lnTo>
                    <a:lnTo>
                      <a:pt x="729" y="649"/>
                    </a:lnTo>
                    <a:lnTo>
                      <a:pt x="714" y="642"/>
                    </a:lnTo>
                    <a:lnTo>
                      <a:pt x="699" y="634"/>
                    </a:lnTo>
                    <a:lnTo>
                      <a:pt x="682" y="629"/>
                    </a:lnTo>
                    <a:lnTo>
                      <a:pt x="665" y="62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12" y="613"/>
                    </a:lnTo>
                    <a:lnTo>
                      <a:pt x="582" y="606"/>
                    </a:lnTo>
                    <a:lnTo>
                      <a:pt x="568" y="602"/>
                    </a:lnTo>
                    <a:lnTo>
                      <a:pt x="555" y="597"/>
                    </a:lnTo>
                    <a:lnTo>
                      <a:pt x="542" y="592"/>
                    </a:lnTo>
                    <a:lnTo>
                      <a:pt x="531" y="587"/>
                    </a:lnTo>
                    <a:lnTo>
                      <a:pt x="522" y="579"/>
                    </a:lnTo>
                    <a:lnTo>
                      <a:pt x="514" y="570"/>
                    </a:lnTo>
                    <a:lnTo>
                      <a:pt x="508" y="559"/>
                    </a:lnTo>
                    <a:lnTo>
                      <a:pt x="504" y="548"/>
                    </a:lnTo>
                    <a:lnTo>
                      <a:pt x="501" y="533"/>
                    </a:lnTo>
                    <a:lnTo>
                      <a:pt x="501" y="518"/>
                    </a:lnTo>
                    <a:lnTo>
                      <a:pt x="503" y="498"/>
                    </a:lnTo>
                    <a:lnTo>
                      <a:pt x="508" y="477"/>
                    </a:lnTo>
                    <a:lnTo>
                      <a:pt x="508" y="477"/>
                    </a:lnTo>
                    <a:lnTo>
                      <a:pt x="516" y="471"/>
                    </a:lnTo>
                    <a:lnTo>
                      <a:pt x="522" y="464"/>
                    </a:lnTo>
                    <a:lnTo>
                      <a:pt x="535" y="448"/>
                    </a:lnTo>
                    <a:lnTo>
                      <a:pt x="547" y="431"/>
                    </a:lnTo>
                    <a:lnTo>
                      <a:pt x="558" y="414"/>
                    </a:lnTo>
                    <a:lnTo>
                      <a:pt x="568" y="397"/>
                    </a:lnTo>
                    <a:lnTo>
                      <a:pt x="581" y="382"/>
                    </a:lnTo>
                    <a:lnTo>
                      <a:pt x="589" y="375"/>
                    </a:lnTo>
                    <a:lnTo>
                      <a:pt x="597" y="369"/>
                    </a:lnTo>
                    <a:lnTo>
                      <a:pt x="605" y="363"/>
                    </a:lnTo>
                    <a:lnTo>
                      <a:pt x="614" y="360"/>
                    </a:lnTo>
                    <a:lnTo>
                      <a:pt x="614" y="360"/>
                    </a:lnTo>
                    <a:lnTo>
                      <a:pt x="616" y="336"/>
                    </a:lnTo>
                    <a:lnTo>
                      <a:pt x="616" y="316"/>
                    </a:lnTo>
                    <a:lnTo>
                      <a:pt x="614" y="272"/>
                    </a:lnTo>
                    <a:lnTo>
                      <a:pt x="614" y="272"/>
                    </a:lnTo>
                    <a:lnTo>
                      <a:pt x="612" y="268"/>
                    </a:lnTo>
                    <a:lnTo>
                      <a:pt x="608" y="265"/>
                    </a:lnTo>
                    <a:lnTo>
                      <a:pt x="601" y="263"/>
                    </a:lnTo>
                    <a:lnTo>
                      <a:pt x="592" y="259"/>
                    </a:lnTo>
                    <a:lnTo>
                      <a:pt x="589" y="256"/>
                    </a:lnTo>
                    <a:lnTo>
                      <a:pt x="586" y="252"/>
                    </a:lnTo>
                    <a:lnTo>
                      <a:pt x="586" y="252"/>
                    </a:lnTo>
                    <a:lnTo>
                      <a:pt x="586" y="226"/>
                    </a:lnTo>
                    <a:lnTo>
                      <a:pt x="588" y="198"/>
                    </a:lnTo>
                    <a:lnTo>
                      <a:pt x="590" y="169"/>
                    </a:lnTo>
                    <a:lnTo>
                      <a:pt x="592" y="141"/>
                    </a:lnTo>
                    <a:lnTo>
                      <a:pt x="590" y="114"/>
                    </a:lnTo>
                    <a:lnTo>
                      <a:pt x="588" y="102"/>
                    </a:lnTo>
                    <a:lnTo>
                      <a:pt x="586" y="90"/>
                    </a:lnTo>
                    <a:lnTo>
                      <a:pt x="582" y="80"/>
                    </a:lnTo>
                    <a:lnTo>
                      <a:pt x="577" y="71"/>
                    </a:lnTo>
                    <a:lnTo>
                      <a:pt x="571" y="62"/>
                    </a:lnTo>
                    <a:lnTo>
                      <a:pt x="563" y="55"/>
                    </a:lnTo>
                    <a:lnTo>
                      <a:pt x="563" y="55"/>
                    </a:lnTo>
                    <a:lnTo>
                      <a:pt x="558" y="53"/>
                    </a:lnTo>
                    <a:lnTo>
                      <a:pt x="552" y="50"/>
                    </a:lnTo>
                    <a:lnTo>
                      <a:pt x="546" y="50"/>
                    </a:lnTo>
                    <a:lnTo>
                      <a:pt x="541" y="49"/>
                    </a:lnTo>
                    <a:lnTo>
                      <a:pt x="541" y="49"/>
                    </a:lnTo>
                    <a:lnTo>
                      <a:pt x="514" y="51"/>
                    </a:lnTo>
                    <a:lnTo>
                      <a:pt x="514" y="51"/>
                    </a:lnTo>
                    <a:lnTo>
                      <a:pt x="505" y="50"/>
                    </a:lnTo>
                    <a:lnTo>
                      <a:pt x="496" y="47"/>
                    </a:lnTo>
                    <a:lnTo>
                      <a:pt x="496" y="47"/>
                    </a:lnTo>
                    <a:lnTo>
                      <a:pt x="487" y="43"/>
                    </a:lnTo>
                    <a:lnTo>
                      <a:pt x="481" y="37"/>
                    </a:lnTo>
                    <a:lnTo>
                      <a:pt x="475" y="29"/>
                    </a:lnTo>
                    <a:lnTo>
                      <a:pt x="470" y="21"/>
                    </a:lnTo>
                    <a:lnTo>
                      <a:pt x="464" y="15"/>
                    </a:lnTo>
                    <a:lnTo>
                      <a:pt x="458" y="8"/>
                    </a:lnTo>
                    <a:lnTo>
                      <a:pt x="450" y="3"/>
                    </a:lnTo>
                    <a:lnTo>
                      <a:pt x="447" y="2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02" y="10"/>
                    </a:lnTo>
                    <a:lnTo>
                      <a:pt x="386" y="16"/>
                    </a:lnTo>
                    <a:lnTo>
                      <a:pt x="371" y="20"/>
                    </a:lnTo>
                    <a:lnTo>
                      <a:pt x="354" y="23"/>
                    </a:lnTo>
                    <a:lnTo>
                      <a:pt x="321" y="28"/>
                    </a:lnTo>
                    <a:lnTo>
                      <a:pt x="306" y="30"/>
                    </a:lnTo>
                    <a:lnTo>
                      <a:pt x="290" y="34"/>
                    </a:lnTo>
                    <a:lnTo>
                      <a:pt x="290" y="34"/>
                    </a:lnTo>
                    <a:lnTo>
                      <a:pt x="283" y="36"/>
                    </a:lnTo>
                    <a:lnTo>
                      <a:pt x="283" y="36"/>
                    </a:lnTo>
                    <a:lnTo>
                      <a:pt x="275" y="40"/>
                    </a:lnTo>
                    <a:lnTo>
                      <a:pt x="268" y="43"/>
                    </a:lnTo>
                    <a:lnTo>
                      <a:pt x="260" y="47"/>
                    </a:lnTo>
                    <a:lnTo>
                      <a:pt x="255" y="53"/>
                    </a:lnTo>
                    <a:lnTo>
                      <a:pt x="248" y="58"/>
                    </a:lnTo>
                    <a:lnTo>
                      <a:pt x="244" y="63"/>
                    </a:lnTo>
                    <a:lnTo>
                      <a:pt x="235" y="76"/>
                    </a:lnTo>
                    <a:lnTo>
                      <a:pt x="235" y="76"/>
                    </a:lnTo>
                    <a:lnTo>
                      <a:pt x="231" y="87"/>
                    </a:lnTo>
                    <a:lnTo>
                      <a:pt x="227" y="97"/>
                    </a:lnTo>
                    <a:lnTo>
                      <a:pt x="225" y="109"/>
                    </a:lnTo>
                    <a:lnTo>
                      <a:pt x="223" y="122"/>
                    </a:lnTo>
                    <a:lnTo>
                      <a:pt x="221" y="148"/>
                    </a:lnTo>
                    <a:lnTo>
                      <a:pt x="219" y="175"/>
                    </a:lnTo>
                    <a:lnTo>
                      <a:pt x="219" y="175"/>
                    </a:lnTo>
                    <a:lnTo>
                      <a:pt x="221" y="249"/>
                    </a:lnTo>
                    <a:lnTo>
                      <a:pt x="221" y="249"/>
                    </a:lnTo>
                    <a:lnTo>
                      <a:pt x="213" y="254"/>
                    </a:lnTo>
                    <a:lnTo>
                      <a:pt x="208" y="259"/>
                    </a:lnTo>
                    <a:lnTo>
                      <a:pt x="202" y="265"/>
                    </a:lnTo>
                    <a:lnTo>
                      <a:pt x="198" y="272"/>
                    </a:lnTo>
                    <a:lnTo>
                      <a:pt x="196" y="280"/>
                    </a:lnTo>
                    <a:lnTo>
                      <a:pt x="193" y="288"/>
                    </a:lnTo>
                    <a:lnTo>
                      <a:pt x="192" y="297"/>
                    </a:lnTo>
                    <a:lnTo>
                      <a:pt x="192" y="305"/>
                    </a:lnTo>
                    <a:lnTo>
                      <a:pt x="192" y="305"/>
                    </a:lnTo>
                    <a:lnTo>
                      <a:pt x="192" y="315"/>
                    </a:lnTo>
                    <a:lnTo>
                      <a:pt x="192" y="326"/>
                    </a:lnTo>
                    <a:lnTo>
                      <a:pt x="195" y="335"/>
                    </a:lnTo>
                    <a:lnTo>
                      <a:pt x="197" y="345"/>
                    </a:lnTo>
                    <a:lnTo>
                      <a:pt x="197" y="345"/>
                    </a:lnTo>
                    <a:lnTo>
                      <a:pt x="200" y="352"/>
                    </a:lnTo>
                    <a:lnTo>
                      <a:pt x="204" y="358"/>
                    </a:lnTo>
                    <a:lnTo>
                      <a:pt x="209" y="363"/>
                    </a:lnTo>
                    <a:lnTo>
                      <a:pt x="214" y="369"/>
                    </a:lnTo>
                    <a:lnTo>
                      <a:pt x="227" y="379"/>
                    </a:lnTo>
                    <a:lnTo>
                      <a:pt x="234" y="384"/>
                    </a:lnTo>
                    <a:lnTo>
                      <a:pt x="240" y="392"/>
                    </a:lnTo>
                    <a:lnTo>
                      <a:pt x="240" y="392"/>
                    </a:lnTo>
                    <a:lnTo>
                      <a:pt x="247" y="401"/>
                    </a:lnTo>
                    <a:lnTo>
                      <a:pt x="253" y="410"/>
                    </a:lnTo>
                    <a:lnTo>
                      <a:pt x="266" y="431"/>
                    </a:lnTo>
                    <a:lnTo>
                      <a:pt x="278" y="450"/>
                    </a:lnTo>
                    <a:lnTo>
                      <a:pt x="283" y="459"/>
                    </a:lnTo>
                    <a:lnTo>
                      <a:pt x="290" y="465"/>
                    </a:lnTo>
                    <a:lnTo>
                      <a:pt x="290" y="465"/>
                    </a:lnTo>
                    <a:lnTo>
                      <a:pt x="295" y="471"/>
                    </a:lnTo>
                    <a:lnTo>
                      <a:pt x="300" y="474"/>
                    </a:lnTo>
                    <a:lnTo>
                      <a:pt x="306" y="477"/>
                    </a:lnTo>
                    <a:lnTo>
                      <a:pt x="311" y="478"/>
                    </a:lnTo>
                    <a:lnTo>
                      <a:pt x="311" y="478"/>
                    </a:lnTo>
                    <a:lnTo>
                      <a:pt x="311" y="555"/>
                    </a:lnTo>
                    <a:lnTo>
                      <a:pt x="311" y="555"/>
                    </a:lnTo>
                    <a:lnTo>
                      <a:pt x="302" y="568"/>
                    </a:lnTo>
                    <a:lnTo>
                      <a:pt x="290" y="579"/>
                    </a:lnTo>
                    <a:lnTo>
                      <a:pt x="290" y="579"/>
                    </a:lnTo>
                    <a:lnTo>
                      <a:pt x="275" y="589"/>
                    </a:lnTo>
                    <a:lnTo>
                      <a:pt x="260" y="599"/>
                    </a:lnTo>
                    <a:lnTo>
                      <a:pt x="242" y="605"/>
                    </a:lnTo>
                    <a:lnTo>
                      <a:pt x="223" y="612"/>
                    </a:lnTo>
                    <a:lnTo>
                      <a:pt x="184" y="622"/>
                    </a:lnTo>
                    <a:lnTo>
                      <a:pt x="145" y="631"/>
                    </a:lnTo>
                    <a:lnTo>
                      <a:pt x="125" y="636"/>
                    </a:lnTo>
                    <a:lnTo>
                      <a:pt x="107" y="642"/>
                    </a:lnTo>
                    <a:lnTo>
                      <a:pt x="89" y="648"/>
                    </a:lnTo>
                    <a:lnTo>
                      <a:pt x="72" y="656"/>
                    </a:lnTo>
                    <a:lnTo>
                      <a:pt x="56" y="665"/>
                    </a:lnTo>
                    <a:lnTo>
                      <a:pt x="42" y="677"/>
                    </a:lnTo>
                    <a:lnTo>
                      <a:pt x="30" y="690"/>
                    </a:lnTo>
                    <a:lnTo>
                      <a:pt x="25" y="698"/>
                    </a:lnTo>
                    <a:lnTo>
                      <a:pt x="20" y="706"/>
                    </a:lnTo>
                    <a:lnTo>
                      <a:pt x="20" y="706"/>
                    </a:lnTo>
                    <a:lnTo>
                      <a:pt x="14" y="717"/>
                    </a:lnTo>
                    <a:lnTo>
                      <a:pt x="12" y="729"/>
                    </a:lnTo>
                    <a:lnTo>
                      <a:pt x="9" y="741"/>
                    </a:lnTo>
                    <a:lnTo>
                      <a:pt x="8" y="755"/>
                    </a:lnTo>
                    <a:lnTo>
                      <a:pt x="5" y="784"/>
                    </a:lnTo>
                    <a:lnTo>
                      <a:pt x="3" y="800"/>
                    </a:lnTo>
                    <a:lnTo>
                      <a:pt x="0" y="817"/>
                    </a:lnTo>
                    <a:lnTo>
                      <a:pt x="0" y="818"/>
                    </a:lnTo>
                    <a:lnTo>
                      <a:pt x="0" y="818"/>
                    </a:lnTo>
                    <a:lnTo>
                      <a:pt x="0" y="828"/>
                    </a:lnTo>
                    <a:lnTo>
                      <a:pt x="0" y="830"/>
                    </a:lnTo>
                    <a:lnTo>
                      <a:pt x="0" y="830"/>
                    </a:lnTo>
                    <a:lnTo>
                      <a:pt x="0" y="830"/>
                    </a:lnTo>
                    <a:lnTo>
                      <a:pt x="1" y="839"/>
                    </a:lnTo>
                    <a:lnTo>
                      <a:pt x="5" y="849"/>
                    </a:lnTo>
                    <a:lnTo>
                      <a:pt x="10" y="858"/>
                    </a:lnTo>
                    <a:lnTo>
                      <a:pt x="18" y="868"/>
                    </a:lnTo>
                    <a:lnTo>
                      <a:pt x="26" y="877"/>
                    </a:lnTo>
                    <a:lnTo>
                      <a:pt x="37" y="886"/>
                    </a:lnTo>
                    <a:lnTo>
                      <a:pt x="48" y="895"/>
                    </a:lnTo>
                    <a:lnTo>
                      <a:pt x="61" y="903"/>
                    </a:lnTo>
                    <a:lnTo>
                      <a:pt x="77" y="911"/>
                    </a:lnTo>
                    <a:lnTo>
                      <a:pt x="93" y="919"/>
                    </a:lnTo>
                    <a:lnTo>
                      <a:pt x="110" y="925"/>
                    </a:lnTo>
                    <a:lnTo>
                      <a:pt x="128" y="932"/>
                    </a:lnTo>
                    <a:lnTo>
                      <a:pt x="168" y="945"/>
                    </a:lnTo>
                    <a:lnTo>
                      <a:pt x="214" y="954"/>
                    </a:lnTo>
                    <a:lnTo>
                      <a:pt x="214" y="954"/>
                    </a:lnTo>
                    <a:lnTo>
                      <a:pt x="215" y="954"/>
                    </a:lnTo>
                    <a:lnTo>
                      <a:pt x="215" y="954"/>
                    </a:lnTo>
                    <a:lnTo>
                      <a:pt x="260" y="960"/>
                    </a:lnTo>
                    <a:lnTo>
                      <a:pt x="307" y="966"/>
                    </a:lnTo>
                    <a:lnTo>
                      <a:pt x="356" y="969"/>
                    </a:lnTo>
                    <a:lnTo>
                      <a:pt x="407" y="971"/>
                    </a:lnTo>
                    <a:lnTo>
                      <a:pt x="407" y="971"/>
                    </a:lnTo>
                    <a:lnTo>
                      <a:pt x="450" y="969"/>
                    </a:lnTo>
                    <a:lnTo>
                      <a:pt x="450" y="969"/>
                    </a:lnTo>
                    <a:lnTo>
                      <a:pt x="448" y="958"/>
                    </a:lnTo>
                    <a:lnTo>
                      <a:pt x="445" y="946"/>
                    </a:lnTo>
                    <a:lnTo>
                      <a:pt x="450" y="969"/>
                    </a:lnTo>
                    <a:lnTo>
                      <a:pt x="450" y="969"/>
                    </a:lnTo>
                    <a:lnTo>
                      <a:pt x="488" y="967"/>
                    </a:lnTo>
                    <a:lnTo>
                      <a:pt x="529" y="963"/>
                    </a:lnTo>
                    <a:lnTo>
                      <a:pt x="576" y="958"/>
                    </a:lnTo>
                    <a:lnTo>
                      <a:pt x="627" y="949"/>
                    </a:lnTo>
                    <a:lnTo>
                      <a:pt x="652" y="943"/>
                    </a:lnTo>
                    <a:lnTo>
                      <a:pt x="675" y="937"/>
                    </a:lnTo>
                    <a:lnTo>
                      <a:pt x="697" y="930"/>
                    </a:lnTo>
                    <a:lnTo>
                      <a:pt x="717" y="922"/>
                    </a:lnTo>
                    <a:lnTo>
                      <a:pt x="734" y="915"/>
                    </a:lnTo>
                    <a:lnTo>
                      <a:pt x="747" y="904"/>
                    </a:lnTo>
                    <a:lnTo>
                      <a:pt x="747" y="904"/>
                    </a:lnTo>
                    <a:lnTo>
                      <a:pt x="768" y="892"/>
                    </a:lnTo>
                    <a:lnTo>
                      <a:pt x="785" y="879"/>
                    </a:lnTo>
                    <a:lnTo>
                      <a:pt x="798" y="865"/>
                    </a:lnTo>
                    <a:lnTo>
                      <a:pt x="803" y="858"/>
                    </a:lnTo>
                    <a:lnTo>
                      <a:pt x="808" y="851"/>
                    </a:lnTo>
                    <a:lnTo>
                      <a:pt x="808" y="851"/>
                    </a:lnTo>
                    <a:lnTo>
                      <a:pt x="812" y="839"/>
                    </a:lnTo>
                    <a:lnTo>
                      <a:pt x="815" y="828"/>
                    </a:lnTo>
                    <a:lnTo>
                      <a:pt x="815" y="828"/>
                    </a:lnTo>
                    <a:lnTo>
                      <a:pt x="815" y="828"/>
                    </a:lnTo>
                    <a:lnTo>
                      <a:pt x="815" y="824"/>
                    </a:lnTo>
                    <a:lnTo>
                      <a:pt x="815" y="823"/>
                    </a:lnTo>
                    <a:lnTo>
                      <a:pt x="815" y="823"/>
                    </a:lnTo>
                    <a:lnTo>
                      <a:pt x="815" y="822"/>
                    </a:lnTo>
                    <a:lnTo>
                      <a:pt x="815" y="8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71" name="Freeform 11391"/>
              <p:cNvSpPr>
                <a:spLocks/>
              </p:cNvSpPr>
              <p:nvPr/>
            </p:nvSpPr>
            <p:spPr bwMode="auto">
              <a:xfrm>
                <a:off x="7502701" y="3762948"/>
                <a:ext cx="35016" cy="33494"/>
              </a:xfrm>
              <a:custGeom>
                <a:avLst/>
                <a:gdLst>
                  <a:gd name="T0" fmla="*/ 85 w 90"/>
                  <a:gd name="T1" fmla="*/ 35 h 90"/>
                  <a:gd name="T2" fmla="*/ 55 w 90"/>
                  <a:gd name="T3" fmla="*/ 35 h 90"/>
                  <a:gd name="T4" fmla="*/ 55 w 90"/>
                  <a:gd name="T5" fmla="*/ 5 h 90"/>
                  <a:gd name="T6" fmla="*/ 55 w 90"/>
                  <a:gd name="T7" fmla="*/ 5 h 90"/>
                  <a:gd name="T8" fmla="*/ 55 w 90"/>
                  <a:gd name="T9" fmla="*/ 3 h 90"/>
                  <a:gd name="T10" fmla="*/ 53 w 90"/>
                  <a:gd name="T11" fmla="*/ 1 h 90"/>
                  <a:gd name="T12" fmla="*/ 52 w 90"/>
                  <a:gd name="T13" fmla="*/ 0 h 90"/>
                  <a:gd name="T14" fmla="*/ 50 w 90"/>
                  <a:gd name="T15" fmla="*/ 0 h 90"/>
                  <a:gd name="T16" fmla="*/ 40 w 90"/>
                  <a:gd name="T17" fmla="*/ 0 h 90"/>
                  <a:gd name="T18" fmla="*/ 40 w 90"/>
                  <a:gd name="T19" fmla="*/ 0 h 90"/>
                  <a:gd name="T20" fmla="*/ 39 w 90"/>
                  <a:gd name="T21" fmla="*/ 0 h 90"/>
                  <a:gd name="T22" fmla="*/ 36 w 90"/>
                  <a:gd name="T23" fmla="*/ 1 h 90"/>
                  <a:gd name="T24" fmla="*/ 35 w 90"/>
                  <a:gd name="T25" fmla="*/ 3 h 90"/>
                  <a:gd name="T26" fmla="*/ 35 w 90"/>
                  <a:gd name="T27" fmla="*/ 5 h 90"/>
                  <a:gd name="T28" fmla="*/ 35 w 90"/>
                  <a:gd name="T29" fmla="*/ 35 h 90"/>
                  <a:gd name="T30" fmla="*/ 5 w 90"/>
                  <a:gd name="T31" fmla="*/ 35 h 90"/>
                  <a:gd name="T32" fmla="*/ 5 w 90"/>
                  <a:gd name="T33" fmla="*/ 35 h 90"/>
                  <a:gd name="T34" fmla="*/ 4 w 90"/>
                  <a:gd name="T35" fmla="*/ 35 h 90"/>
                  <a:gd name="T36" fmla="*/ 1 w 90"/>
                  <a:gd name="T37" fmla="*/ 37 h 90"/>
                  <a:gd name="T38" fmla="*/ 1 w 90"/>
                  <a:gd name="T39" fmla="*/ 38 h 90"/>
                  <a:gd name="T40" fmla="*/ 0 w 90"/>
                  <a:gd name="T41" fmla="*/ 40 h 90"/>
                  <a:gd name="T42" fmla="*/ 0 w 90"/>
                  <a:gd name="T43" fmla="*/ 50 h 90"/>
                  <a:gd name="T44" fmla="*/ 0 w 90"/>
                  <a:gd name="T45" fmla="*/ 50 h 90"/>
                  <a:gd name="T46" fmla="*/ 1 w 90"/>
                  <a:gd name="T47" fmla="*/ 51 h 90"/>
                  <a:gd name="T48" fmla="*/ 1 w 90"/>
                  <a:gd name="T49" fmla="*/ 54 h 90"/>
                  <a:gd name="T50" fmla="*/ 4 w 90"/>
                  <a:gd name="T51" fmla="*/ 54 h 90"/>
                  <a:gd name="T52" fmla="*/ 5 w 90"/>
                  <a:gd name="T53" fmla="*/ 55 h 90"/>
                  <a:gd name="T54" fmla="*/ 35 w 90"/>
                  <a:gd name="T55" fmla="*/ 55 h 90"/>
                  <a:gd name="T56" fmla="*/ 35 w 90"/>
                  <a:gd name="T57" fmla="*/ 85 h 90"/>
                  <a:gd name="T58" fmla="*/ 35 w 90"/>
                  <a:gd name="T59" fmla="*/ 85 h 90"/>
                  <a:gd name="T60" fmla="*/ 35 w 90"/>
                  <a:gd name="T61" fmla="*/ 86 h 90"/>
                  <a:gd name="T62" fmla="*/ 36 w 90"/>
                  <a:gd name="T63" fmla="*/ 89 h 90"/>
                  <a:gd name="T64" fmla="*/ 39 w 90"/>
                  <a:gd name="T65" fmla="*/ 89 h 90"/>
                  <a:gd name="T66" fmla="*/ 40 w 90"/>
                  <a:gd name="T67" fmla="*/ 90 h 90"/>
                  <a:gd name="T68" fmla="*/ 50 w 90"/>
                  <a:gd name="T69" fmla="*/ 90 h 90"/>
                  <a:gd name="T70" fmla="*/ 50 w 90"/>
                  <a:gd name="T71" fmla="*/ 90 h 90"/>
                  <a:gd name="T72" fmla="*/ 52 w 90"/>
                  <a:gd name="T73" fmla="*/ 89 h 90"/>
                  <a:gd name="T74" fmla="*/ 53 w 90"/>
                  <a:gd name="T75" fmla="*/ 89 h 90"/>
                  <a:gd name="T76" fmla="*/ 55 w 90"/>
                  <a:gd name="T77" fmla="*/ 86 h 90"/>
                  <a:gd name="T78" fmla="*/ 55 w 90"/>
                  <a:gd name="T79" fmla="*/ 85 h 90"/>
                  <a:gd name="T80" fmla="*/ 55 w 90"/>
                  <a:gd name="T81" fmla="*/ 55 h 90"/>
                  <a:gd name="T82" fmla="*/ 85 w 90"/>
                  <a:gd name="T83" fmla="*/ 55 h 90"/>
                  <a:gd name="T84" fmla="*/ 85 w 90"/>
                  <a:gd name="T85" fmla="*/ 55 h 90"/>
                  <a:gd name="T86" fmla="*/ 87 w 90"/>
                  <a:gd name="T87" fmla="*/ 54 h 90"/>
                  <a:gd name="T88" fmla="*/ 89 w 90"/>
                  <a:gd name="T89" fmla="*/ 54 h 90"/>
                  <a:gd name="T90" fmla="*/ 90 w 90"/>
                  <a:gd name="T91" fmla="*/ 51 h 90"/>
                  <a:gd name="T92" fmla="*/ 90 w 90"/>
                  <a:gd name="T93" fmla="*/ 50 h 90"/>
                  <a:gd name="T94" fmla="*/ 90 w 90"/>
                  <a:gd name="T95" fmla="*/ 40 h 90"/>
                  <a:gd name="T96" fmla="*/ 90 w 90"/>
                  <a:gd name="T97" fmla="*/ 40 h 90"/>
                  <a:gd name="T98" fmla="*/ 90 w 90"/>
                  <a:gd name="T99" fmla="*/ 38 h 90"/>
                  <a:gd name="T100" fmla="*/ 89 w 90"/>
                  <a:gd name="T101" fmla="*/ 37 h 90"/>
                  <a:gd name="T102" fmla="*/ 87 w 90"/>
                  <a:gd name="T103" fmla="*/ 35 h 90"/>
                  <a:gd name="T104" fmla="*/ 85 w 90"/>
                  <a:gd name="T105" fmla="*/ 35 h 90"/>
                  <a:gd name="T106" fmla="*/ 85 w 90"/>
                  <a:gd name="T107" fmla="*/ 3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0" h="90">
                    <a:moveTo>
                      <a:pt x="85" y="35"/>
                    </a:moveTo>
                    <a:lnTo>
                      <a:pt x="55" y="35"/>
                    </a:lnTo>
                    <a:lnTo>
                      <a:pt x="55" y="5"/>
                    </a:lnTo>
                    <a:lnTo>
                      <a:pt x="55" y="5"/>
                    </a:lnTo>
                    <a:lnTo>
                      <a:pt x="55" y="3"/>
                    </a:lnTo>
                    <a:lnTo>
                      <a:pt x="53" y="1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6" y="1"/>
                    </a:lnTo>
                    <a:lnTo>
                      <a:pt x="35" y="3"/>
                    </a:lnTo>
                    <a:lnTo>
                      <a:pt x="35" y="5"/>
                    </a:lnTo>
                    <a:lnTo>
                      <a:pt x="35" y="35"/>
                    </a:lnTo>
                    <a:lnTo>
                      <a:pt x="5" y="35"/>
                    </a:lnTo>
                    <a:lnTo>
                      <a:pt x="5" y="35"/>
                    </a:lnTo>
                    <a:lnTo>
                      <a:pt x="4" y="35"/>
                    </a:lnTo>
                    <a:lnTo>
                      <a:pt x="1" y="37"/>
                    </a:lnTo>
                    <a:lnTo>
                      <a:pt x="1" y="38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1" y="51"/>
                    </a:lnTo>
                    <a:lnTo>
                      <a:pt x="1" y="54"/>
                    </a:lnTo>
                    <a:lnTo>
                      <a:pt x="4" y="54"/>
                    </a:lnTo>
                    <a:lnTo>
                      <a:pt x="5" y="55"/>
                    </a:lnTo>
                    <a:lnTo>
                      <a:pt x="35" y="55"/>
                    </a:lnTo>
                    <a:lnTo>
                      <a:pt x="35" y="85"/>
                    </a:lnTo>
                    <a:lnTo>
                      <a:pt x="35" y="85"/>
                    </a:lnTo>
                    <a:lnTo>
                      <a:pt x="35" y="86"/>
                    </a:lnTo>
                    <a:lnTo>
                      <a:pt x="36" y="89"/>
                    </a:lnTo>
                    <a:lnTo>
                      <a:pt x="39" y="89"/>
                    </a:lnTo>
                    <a:lnTo>
                      <a:pt x="40" y="90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2" y="89"/>
                    </a:lnTo>
                    <a:lnTo>
                      <a:pt x="53" y="89"/>
                    </a:lnTo>
                    <a:lnTo>
                      <a:pt x="55" y="86"/>
                    </a:lnTo>
                    <a:lnTo>
                      <a:pt x="55" y="85"/>
                    </a:lnTo>
                    <a:lnTo>
                      <a:pt x="55" y="55"/>
                    </a:lnTo>
                    <a:lnTo>
                      <a:pt x="85" y="55"/>
                    </a:lnTo>
                    <a:lnTo>
                      <a:pt x="85" y="55"/>
                    </a:lnTo>
                    <a:lnTo>
                      <a:pt x="87" y="54"/>
                    </a:lnTo>
                    <a:lnTo>
                      <a:pt x="89" y="54"/>
                    </a:lnTo>
                    <a:lnTo>
                      <a:pt x="90" y="51"/>
                    </a:lnTo>
                    <a:lnTo>
                      <a:pt x="90" y="50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90" y="38"/>
                    </a:lnTo>
                    <a:lnTo>
                      <a:pt x="89" y="37"/>
                    </a:lnTo>
                    <a:lnTo>
                      <a:pt x="87" y="35"/>
                    </a:lnTo>
                    <a:lnTo>
                      <a:pt x="85" y="35"/>
                    </a:lnTo>
                    <a:lnTo>
                      <a:pt x="8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  <p:sp>
          <p:nvSpPr>
            <p:cNvPr id="19" name="ZoneTexte 18"/>
            <p:cNvSpPr txBox="1">
              <a:spLocks noChangeAspect="1"/>
            </p:cNvSpPr>
            <p:nvPr/>
          </p:nvSpPr>
          <p:spPr>
            <a:xfrm>
              <a:off x="-2052608" y="321589"/>
              <a:ext cx="2148113" cy="4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 smtClean="0">
                  <a:solidFill>
                    <a:srgbClr val="F16237"/>
                  </a:solidFill>
                  <a:latin typeface="Arial Black" panose="020B0A04020102020204" pitchFamily="34" charset="0"/>
                </a:rPr>
                <a:t>Acteurs</a:t>
              </a:r>
              <a:endParaRPr lang="fr-FR" sz="1600" dirty="0">
                <a:solidFill>
                  <a:srgbClr val="F16237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3" name="Groupe 22"/>
          <p:cNvGrpSpPr>
            <a:grpSpLocks noChangeAspect="1"/>
          </p:cNvGrpSpPr>
          <p:nvPr/>
        </p:nvGrpSpPr>
        <p:grpSpPr>
          <a:xfrm>
            <a:off x="4030478" y="7572779"/>
            <a:ext cx="3540267" cy="2539139"/>
            <a:chOff x="12402718" y="-1555720"/>
            <a:chExt cx="3182645" cy="2262448"/>
          </a:xfrm>
        </p:grpSpPr>
        <p:grpSp>
          <p:nvGrpSpPr>
            <p:cNvPr id="172" name="Group 1"/>
            <p:cNvGrpSpPr/>
            <p:nvPr/>
          </p:nvGrpSpPr>
          <p:grpSpPr>
            <a:xfrm>
              <a:off x="13163149" y="-1555720"/>
              <a:ext cx="1527035" cy="1527036"/>
              <a:chOff x="5369064" y="1918971"/>
              <a:chExt cx="1527035" cy="1527036"/>
            </a:xfrm>
          </p:grpSpPr>
          <p:sp>
            <p:nvSpPr>
              <p:cNvPr id="173" name="Oval 50"/>
              <p:cNvSpPr/>
              <p:nvPr/>
            </p:nvSpPr>
            <p:spPr>
              <a:xfrm>
                <a:off x="5369064" y="1918971"/>
                <a:ext cx="1527035" cy="1527036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  <a:headEnd type="oval" w="med" len="med"/>
                <a:tailEnd type="oval" w="med" len="med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1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Oval 48"/>
              <p:cNvSpPr/>
              <p:nvPr/>
            </p:nvSpPr>
            <p:spPr>
              <a:xfrm>
                <a:off x="5472411" y="2016962"/>
                <a:ext cx="1320136" cy="1320137"/>
              </a:xfrm>
              <a:prstGeom prst="ellipse">
                <a:avLst/>
              </a:prstGeom>
              <a:solidFill>
                <a:schemeClr val="accent1"/>
              </a:solidFill>
              <a:ln w="12700">
                <a:noFill/>
                <a:headEnd type="oval" w="med" len="med"/>
                <a:tailEnd type="oval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1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75" name="Group 32"/>
            <p:cNvGrpSpPr/>
            <p:nvPr/>
          </p:nvGrpSpPr>
          <p:grpSpPr>
            <a:xfrm>
              <a:off x="13473643" y="-1134783"/>
              <a:ext cx="452921" cy="425661"/>
              <a:chOff x="1184233" y="1996518"/>
              <a:chExt cx="344072" cy="368430"/>
            </a:xfrm>
            <a:solidFill>
              <a:schemeClr val="accent4"/>
            </a:solidFill>
          </p:grpSpPr>
          <p:sp>
            <p:nvSpPr>
              <p:cNvPr id="176" name="Freeform 10964"/>
              <p:cNvSpPr>
                <a:spLocks noEditPoints="1"/>
              </p:cNvSpPr>
              <p:nvPr/>
            </p:nvSpPr>
            <p:spPr bwMode="auto">
              <a:xfrm>
                <a:off x="1184233" y="2036101"/>
                <a:ext cx="344072" cy="328847"/>
              </a:xfrm>
              <a:custGeom>
                <a:avLst/>
                <a:gdLst>
                  <a:gd name="T0" fmla="*/ 739 w 904"/>
                  <a:gd name="T1" fmla="*/ 0 h 864"/>
                  <a:gd name="T2" fmla="*/ 739 w 904"/>
                  <a:gd name="T3" fmla="*/ 73 h 864"/>
                  <a:gd name="T4" fmla="*/ 615 w 904"/>
                  <a:gd name="T5" fmla="*/ 73 h 864"/>
                  <a:gd name="T6" fmla="*/ 615 w 904"/>
                  <a:gd name="T7" fmla="*/ 0 h 864"/>
                  <a:gd name="T8" fmla="*/ 283 w 904"/>
                  <a:gd name="T9" fmla="*/ 0 h 864"/>
                  <a:gd name="T10" fmla="*/ 283 w 904"/>
                  <a:gd name="T11" fmla="*/ 73 h 864"/>
                  <a:gd name="T12" fmla="*/ 159 w 904"/>
                  <a:gd name="T13" fmla="*/ 73 h 864"/>
                  <a:gd name="T14" fmla="*/ 159 w 904"/>
                  <a:gd name="T15" fmla="*/ 0 h 864"/>
                  <a:gd name="T16" fmla="*/ 0 w 904"/>
                  <a:gd name="T17" fmla="*/ 0 h 864"/>
                  <a:gd name="T18" fmla="*/ 0 w 904"/>
                  <a:gd name="T19" fmla="*/ 111 h 864"/>
                  <a:gd name="T20" fmla="*/ 0 w 904"/>
                  <a:gd name="T21" fmla="*/ 864 h 864"/>
                  <a:gd name="T22" fmla="*/ 560 w 904"/>
                  <a:gd name="T23" fmla="*/ 864 h 864"/>
                  <a:gd name="T24" fmla="*/ 904 w 904"/>
                  <a:gd name="T25" fmla="*/ 545 h 864"/>
                  <a:gd name="T26" fmla="*/ 904 w 904"/>
                  <a:gd name="T27" fmla="*/ 111 h 864"/>
                  <a:gd name="T28" fmla="*/ 904 w 904"/>
                  <a:gd name="T29" fmla="*/ 0 h 864"/>
                  <a:gd name="T30" fmla="*/ 739 w 904"/>
                  <a:gd name="T31" fmla="*/ 0 h 864"/>
                  <a:gd name="T32" fmla="*/ 836 w 904"/>
                  <a:gd name="T33" fmla="*/ 528 h 864"/>
                  <a:gd name="T34" fmla="*/ 548 w 904"/>
                  <a:gd name="T35" fmla="*/ 528 h 864"/>
                  <a:gd name="T36" fmla="*/ 548 w 904"/>
                  <a:gd name="T37" fmla="*/ 808 h 864"/>
                  <a:gd name="T38" fmla="*/ 70 w 904"/>
                  <a:gd name="T39" fmla="*/ 808 h 864"/>
                  <a:gd name="T40" fmla="*/ 70 w 904"/>
                  <a:gd name="T41" fmla="*/ 167 h 864"/>
                  <a:gd name="T42" fmla="*/ 836 w 904"/>
                  <a:gd name="T43" fmla="*/ 167 h 864"/>
                  <a:gd name="T44" fmla="*/ 836 w 904"/>
                  <a:gd name="T45" fmla="*/ 528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04" h="864">
                    <a:moveTo>
                      <a:pt x="739" y="0"/>
                    </a:moveTo>
                    <a:lnTo>
                      <a:pt x="739" y="73"/>
                    </a:lnTo>
                    <a:lnTo>
                      <a:pt x="615" y="73"/>
                    </a:lnTo>
                    <a:lnTo>
                      <a:pt x="615" y="0"/>
                    </a:lnTo>
                    <a:lnTo>
                      <a:pt x="283" y="0"/>
                    </a:lnTo>
                    <a:lnTo>
                      <a:pt x="283" y="73"/>
                    </a:lnTo>
                    <a:lnTo>
                      <a:pt x="159" y="73"/>
                    </a:lnTo>
                    <a:lnTo>
                      <a:pt x="159" y="0"/>
                    </a:lnTo>
                    <a:lnTo>
                      <a:pt x="0" y="0"/>
                    </a:lnTo>
                    <a:lnTo>
                      <a:pt x="0" y="111"/>
                    </a:lnTo>
                    <a:lnTo>
                      <a:pt x="0" y="864"/>
                    </a:lnTo>
                    <a:lnTo>
                      <a:pt x="560" y="864"/>
                    </a:lnTo>
                    <a:lnTo>
                      <a:pt x="904" y="545"/>
                    </a:lnTo>
                    <a:lnTo>
                      <a:pt x="904" y="111"/>
                    </a:lnTo>
                    <a:lnTo>
                      <a:pt x="904" y="0"/>
                    </a:lnTo>
                    <a:lnTo>
                      <a:pt x="739" y="0"/>
                    </a:lnTo>
                    <a:close/>
                    <a:moveTo>
                      <a:pt x="836" y="528"/>
                    </a:moveTo>
                    <a:lnTo>
                      <a:pt x="548" y="528"/>
                    </a:lnTo>
                    <a:lnTo>
                      <a:pt x="548" y="808"/>
                    </a:lnTo>
                    <a:lnTo>
                      <a:pt x="70" y="808"/>
                    </a:lnTo>
                    <a:lnTo>
                      <a:pt x="70" y="167"/>
                    </a:lnTo>
                    <a:lnTo>
                      <a:pt x="836" y="167"/>
                    </a:lnTo>
                    <a:lnTo>
                      <a:pt x="836" y="5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77" name="Freeform 10965"/>
              <p:cNvSpPr>
                <a:spLocks/>
              </p:cNvSpPr>
              <p:nvPr/>
            </p:nvSpPr>
            <p:spPr bwMode="auto">
              <a:xfrm>
                <a:off x="1252743" y="1996518"/>
                <a:ext cx="33494" cy="60898"/>
              </a:xfrm>
              <a:custGeom>
                <a:avLst/>
                <a:gdLst>
                  <a:gd name="T0" fmla="*/ 86 w 86"/>
                  <a:gd name="T1" fmla="*/ 43 h 161"/>
                  <a:gd name="T2" fmla="*/ 86 w 86"/>
                  <a:gd name="T3" fmla="*/ 43 h 161"/>
                  <a:gd name="T4" fmla="*/ 86 w 86"/>
                  <a:gd name="T5" fmla="*/ 36 h 161"/>
                  <a:gd name="T6" fmla="*/ 83 w 86"/>
                  <a:gd name="T7" fmla="*/ 26 h 161"/>
                  <a:gd name="T8" fmla="*/ 79 w 86"/>
                  <a:gd name="T9" fmla="*/ 20 h 161"/>
                  <a:gd name="T10" fmla="*/ 74 w 86"/>
                  <a:gd name="T11" fmla="*/ 13 h 161"/>
                  <a:gd name="T12" fmla="*/ 68 w 86"/>
                  <a:gd name="T13" fmla="*/ 8 h 161"/>
                  <a:gd name="T14" fmla="*/ 60 w 86"/>
                  <a:gd name="T15" fmla="*/ 4 h 161"/>
                  <a:gd name="T16" fmla="*/ 52 w 86"/>
                  <a:gd name="T17" fmla="*/ 2 h 161"/>
                  <a:gd name="T18" fmla="*/ 43 w 86"/>
                  <a:gd name="T19" fmla="*/ 0 h 161"/>
                  <a:gd name="T20" fmla="*/ 43 w 86"/>
                  <a:gd name="T21" fmla="*/ 0 h 161"/>
                  <a:gd name="T22" fmla="*/ 35 w 86"/>
                  <a:gd name="T23" fmla="*/ 2 h 161"/>
                  <a:gd name="T24" fmla="*/ 26 w 86"/>
                  <a:gd name="T25" fmla="*/ 4 h 161"/>
                  <a:gd name="T26" fmla="*/ 19 w 86"/>
                  <a:gd name="T27" fmla="*/ 8 h 161"/>
                  <a:gd name="T28" fmla="*/ 13 w 86"/>
                  <a:gd name="T29" fmla="*/ 13 h 161"/>
                  <a:gd name="T30" fmla="*/ 8 w 86"/>
                  <a:gd name="T31" fmla="*/ 20 h 161"/>
                  <a:gd name="T32" fmla="*/ 4 w 86"/>
                  <a:gd name="T33" fmla="*/ 26 h 161"/>
                  <a:gd name="T34" fmla="*/ 1 w 86"/>
                  <a:gd name="T35" fmla="*/ 36 h 161"/>
                  <a:gd name="T36" fmla="*/ 0 w 86"/>
                  <a:gd name="T37" fmla="*/ 43 h 161"/>
                  <a:gd name="T38" fmla="*/ 0 w 86"/>
                  <a:gd name="T39" fmla="*/ 161 h 161"/>
                  <a:gd name="T40" fmla="*/ 86 w 86"/>
                  <a:gd name="T41" fmla="*/ 161 h 161"/>
                  <a:gd name="T42" fmla="*/ 86 w 86"/>
                  <a:gd name="T43" fmla="*/ 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" h="161">
                    <a:moveTo>
                      <a:pt x="86" y="43"/>
                    </a:moveTo>
                    <a:lnTo>
                      <a:pt x="86" y="43"/>
                    </a:lnTo>
                    <a:lnTo>
                      <a:pt x="86" y="36"/>
                    </a:lnTo>
                    <a:lnTo>
                      <a:pt x="83" y="26"/>
                    </a:lnTo>
                    <a:lnTo>
                      <a:pt x="79" y="20"/>
                    </a:lnTo>
                    <a:lnTo>
                      <a:pt x="74" y="13"/>
                    </a:lnTo>
                    <a:lnTo>
                      <a:pt x="68" y="8"/>
                    </a:lnTo>
                    <a:lnTo>
                      <a:pt x="60" y="4"/>
                    </a:lnTo>
                    <a:lnTo>
                      <a:pt x="52" y="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35" y="2"/>
                    </a:lnTo>
                    <a:lnTo>
                      <a:pt x="26" y="4"/>
                    </a:lnTo>
                    <a:lnTo>
                      <a:pt x="19" y="8"/>
                    </a:lnTo>
                    <a:lnTo>
                      <a:pt x="13" y="13"/>
                    </a:lnTo>
                    <a:lnTo>
                      <a:pt x="8" y="20"/>
                    </a:lnTo>
                    <a:lnTo>
                      <a:pt x="4" y="26"/>
                    </a:lnTo>
                    <a:lnTo>
                      <a:pt x="1" y="36"/>
                    </a:lnTo>
                    <a:lnTo>
                      <a:pt x="0" y="43"/>
                    </a:lnTo>
                    <a:lnTo>
                      <a:pt x="0" y="161"/>
                    </a:lnTo>
                    <a:lnTo>
                      <a:pt x="86" y="161"/>
                    </a:lnTo>
                    <a:lnTo>
                      <a:pt x="86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78" name="Freeform 10966"/>
              <p:cNvSpPr>
                <a:spLocks/>
              </p:cNvSpPr>
              <p:nvPr/>
            </p:nvSpPr>
            <p:spPr bwMode="auto">
              <a:xfrm>
                <a:off x="1426301" y="1996518"/>
                <a:ext cx="31971" cy="60898"/>
              </a:xfrm>
              <a:custGeom>
                <a:avLst/>
                <a:gdLst>
                  <a:gd name="T0" fmla="*/ 86 w 86"/>
                  <a:gd name="T1" fmla="*/ 43 h 161"/>
                  <a:gd name="T2" fmla="*/ 86 w 86"/>
                  <a:gd name="T3" fmla="*/ 43 h 161"/>
                  <a:gd name="T4" fmla="*/ 86 w 86"/>
                  <a:gd name="T5" fmla="*/ 36 h 161"/>
                  <a:gd name="T6" fmla="*/ 84 w 86"/>
                  <a:gd name="T7" fmla="*/ 26 h 161"/>
                  <a:gd name="T8" fmla="*/ 80 w 86"/>
                  <a:gd name="T9" fmla="*/ 20 h 161"/>
                  <a:gd name="T10" fmla="*/ 75 w 86"/>
                  <a:gd name="T11" fmla="*/ 13 h 161"/>
                  <a:gd name="T12" fmla="*/ 68 w 86"/>
                  <a:gd name="T13" fmla="*/ 8 h 161"/>
                  <a:gd name="T14" fmla="*/ 60 w 86"/>
                  <a:gd name="T15" fmla="*/ 4 h 161"/>
                  <a:gd name="T16" fmla="*/ 53 w 86"/>
                  <a:gd name="T17" fmla="*/ 2 h 161"/>
                  <a:gd name="T18" fmla="*/ 43 w 86"/>
                  <a:gd name="T19" fmla="*/ 0 h 161"/>
                  <a:gd name="T20" fmla="*/ 43 w 86"/>
                  <a:gd name="T21" fmla="*/ 0 h 161"/>
                  <a:gd name="T22" fmla="*/ 36 w 86"/>
                  <a:gd name="T23" fmla="*/ 2 h 161"/>
                  <a:gd name="T24" fmla="*/ 26 w 86"/>
                  <a:gd name="T25" fmla="*/ 4 h 161"/>
                  <a:gd name="T26" fmla="*/ 20 w 86"/>
                  <a:gd name="T27" fmla="*/ 8 h 161"/>
                  <a:gd name="T28" fmla="*/ 13 w 86"/>
                  <a:gd name="T29" fmla="*/ 13 h 161"/>
                  <a:gd name="T30" fmla="*/ 8 w 86"/>
                  <a:gd name="T31" fmla="*/ 20 h 161"/>
                  <a:gd name="T32" fmla="*/ 4 w 86"/>
                  <a:gd name="T33" fmla="*/ 26 h 161"/>
                  <a:gd name="T34" fmla="*/ 2 w 86"/>
                  <a:gd name="T35" fmla="*/ 36 h 161"/>
                  <a:gd name="T36" fmla="*/ 0 w 86"/>
                  <a:gd name="T37" fmla="*/ 43 h 161"/>
                  <a:gd name="T38" fmla="*/ 0 w 86"/>
                  <a:gd name="T39" fmla="*/ 161 h 161"/>
                  <a:gd name="T40" fmla="*/ 86 w 86"/>
                  <a:gd name="T41" fmla="*/ 161 h 161"/>
                  <a:gd name="T42" fmla="*/ 86 w 86"/>
                  <a:gd name="T43" fmla="*/ 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" h="161">
                    <a:moveTo>
                      <a:pt x="86" y="43"/>
                    </a:moveTo>
                    <a:lnTo>
                      <a:pt x="86" y="43"/>
                    </a:lnTo>
                    <a:lnTo>
                      <a:pt x="86" y="36"/>
                    </a:lnTo>
                    <a:lnTo>
                      <a:pt x="84" y="26"/>
                    </a:lnTo>
                    <a:lnTo>
                      <a:pt x="80" y="20"/>
                    </a:lnTo>
                    <a:lnTo>
                      <a:pt x="75" y="13"/>
                    </a:lnTo>
                    <a:lnTo>
                      <a:pt x="68" y="8"/>
                    </a:lnTo>
                    <a:lnTo>
                      <a:pt x="60" y="4"/>
                    </a:lnTo>
                    <a:lnTo>
                      <a:pt x="53" y="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6" y="4"/>
                    </a:lnTo>
                    <a:lnTo>
                      <a:pt x="20" y="8"/>
                    </a:lnTo>
                    <a:lnTo>
                      <a:pt x="13" y="13"/>
                    </a:lnTo>
                    <a:lnTo>
                      <a:pt x="8" y="20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3"/>
                    </a:lnTo>
                    <a:lnTo>
                      <a:pt x="0" y="161"/>
                    </a:lnTo>
                    <a:lnTo>
                      <a:pt x="86" y="161"/>
                    </a:lnTo>
                    <a:lnTo>
                      <a:pt x="86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79" name="Rectangle 10967"/>
              <p:cNvSpPr>
                <a:spLocks noChangeArrowheads="1"/>
              </p:cNvSpPr>
              <p:nvPr/>
            </p:nvSpPr>
            <p:spPr bwMode="auto">
              <a:xfrm>
                <a:off x="1245130" y="2138105"/>
                <a:ext cx="48718" cy="4110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0" name="Rectangle 10968"/>
              <p:cNvSpPr>
                <a:spLocks noChangeArrowheads="1"/>
              </p:cNvSpPr>
              <p:nvPr/>
            </p:nvSpPr>
            <p:spPr bwMode="auto">
              <a:xfrm>
                <a:off x="1309073" y="2138105"/>
                <a:ext cx="47196" cy="4110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1" name="Rectangle 10970"/>
              <p:cNvSpPr>
                <a:spLocks noChangeArrowheads="1"/>
              </p:cNvSpPr>
              <p:nvPr/>
            </p:nvSpPr>
            <p:spPr bwMode="auto">
              <a:xfrm>
                <a:off x="1371492" y="2138105"/>
                <a:ext cx="47196" cy="4110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2" name="Rectangle 10971"/>
              <p:cNvSpPr>
                <a:spLocks noChangeArrowheads="1"/>
              </p:cNvSpPr>
              <p:nvPr/>
            </p:nvSpPr>
            <p:spPr bwMode="auto">
              <a:xfrm>
                <a:off x="1433913" y="2138105"/>
                <a:ext cx="48718" cy="4110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3" name="Rectangle 10972"/>
              <p:cNvSpPr>
                <a:spLocks noChangeArrowheads="1"/>
              </p:cNvSpPr>
              <p:nvPr/>
            </p:nvSpPr>
            <p:spPr bwMode="auto">
              <a:xfrm>
                <a:off x="1245130" y="2211182"/>
                <a:ext cx="48718" cy="4262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4" name="Rectangle 10973"/>
              <p:cNvSpPr>
                <a:spLocks noChangeArrowheads="1"/>
              </p:cNvSpPr>
              <p:nvPr/>
            </p:nvSpPr>
            <p:spPr bwMode="auto">
              <a:xfrm>
                <a:off x="1309072" y="2211182"/>
                <a:ext cx="47196" cy="4262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2" name="ZoneTexte 21"/>
            <p:cNvSpPr txBox="1"/>
            <p:nvPr/>
          </p:nvSpPr>
          <p:spPr>
            <a:xfrm>
              <a:off x="12402718" y="-39601"/>
              <a:ext cx="3182645" cy="746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>
                  <a:solidFill>
                    <a:srgbClr val="F16237"/>
                  </a:solidFill>
                  <a:latin typeface="Arial Black" panose="020B0A04020102020204" pitchFamily="34" charset="0"/>
                </a:rPr>
                <a:t>Règles </a:t>
              </a:r>
              <a:r>
                <a:rPr lang="fr-FR" sz="2400" dirty="0">
                  <a:solidFill>
                    <a:srgbClr val="F16237"/>
                  </a:solidFill>
                  <a:latin typeface="Arial Black" panose="020B0A04020102020204" pitchFamily="34" charset="0"/>
                </a:rPr>
                <a:t>et </a:t>
              </a:r>
              <a:endParaRPr lang="fr-FR" sz="2400" dirty="0" smtClean="0">
                <a:solidFill>
                  <a:srgbClr val="F16237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fr-FR" sz="2400" dirty="0" smtClean="0">
                  <a:solidFill>
                    <a:srgbClr val="F16237"/>
                  </a:solidFill>
                  <a:latin typeface="Arial Black" panose="020B0A04020102020204" pitchFamily="34" charset="0"/>
                </a:rPr>
                <a:t>Méthodes de </a:t>
              </a:r>
              <a:r>
                <a:rPr lang="fr-FR" sz="2400" dirty="0">
                  <a:solidFill>
                    <a:srgbClr val="F16237"/>
                  </a:solidFill>
                  <a:latin typeface="Arial Black" panose="020B0A04020102020204" pitchFamily="34" charset="0"/>
                </a:rPr>
                <a:t>travail</a:t>
              </a:r>
            </a:p>
          </p:txBody>
        </p:sp>
        <p:sp>
          <p:nvSpPr>
            <p:cNvPr id="208" name="Freeform 187"/>
            <p:cNvSpPr>
              <a:spLocks noEditPoints="1"/>
            </p:cNvSpPr>
            <p:nvPr/>
          </p:nvSpPr>
          <p:spPr bwMode="auto">
            <a:xfrm>
              <a:off x="14094149" y="-1147555"/>
              <a:ext cx="366437" cy="528352"/>
            </a:xfrm>
            <a:custGeom>
              <a:avLst/>
              <a:gdLst/>
              <a:ahLst/>
              <a:cxnLst>
                <a:cxn ang="0">
                  <a:pos x="69" y="131"/>
                </a:cxn>
                <a:cxn ang="0">
                  <a:pos x="69" y="138"/>
                </a:cxn>
                <a:cxn ang="0">
                  <a:pos x="59" y="148"/>
                </a:cxn>
                <a:cxn ang="0">
                  <a:pos x="50" y="138"/>
                </a:cxn>
                <a:cxn ang="0">
                  <a:pos x="50" y="131"/>
                </a:cxn>
                <a:cxn ang="0">
                  <a:pos x="40" y="115"/>
                </a:cxn>
                <a:cxn ang="0">
                  <a:pos x="59" y="96"/>
                </a:cxn>
                <a:cxn ang="0">
                  <a:pos x="78" y="115"/>
                </a:cxn>
                <a:cxn ang="0">
                  <a:pos x="69" y="131"/>
                </a:cxn>
                <a:cxn ang="0">
                  <a:pos x="21" y="53"/>
                </a:cxn>
                <a:cxn ang="0">
                  <a:pos x="59" y="14"/>
                </a:cxn>
                <a:cxn ang="0">
                  <a:pos x="98" y="53"/>
                </a:cxn>
                <a:cxn ang="0">
                  <a:pos x="98" y="70"/>
                </a:cxn>
                <a:cxn ang="0">
                  <a:pos x="96" y="72"/>
                </a:cxn>
                <a:cxn ang="0">
                  <a:pos x="23" y="72"/>
                </a:cxn>
                <a:cxn ang="0">
                  <a:pos x="21" y="69"/>
                </a:cxn>
                <a:cxn ang="0">
                  <a:pos x="21" y="53"/>
                </a:cxn>
                <a:cxn ang="0">
                  <a:pos x="101" y="158"/>
                </a:cxn>
                <a:cxn ang="0">
                  <a:pos x="94" y="151"/>
                </a:cxn>
                <a:cxn ang="0">
                  <a:pos x="101" y="145"/>
                </a:cxn>
                <a:cxn ang="0">
                  <a:pos x="116" y="145"/>
                </a:cxn>
                <a:cxn ang="0">
                  <a:pos x="119" y="143"/>
                </a:cxn>
                <a:cxn ang="0">
                  <a:pos x="119" y="134"/>
                </a:cxn>
                <a:cxn ang="0">
                  <a:pos x="116" y="132"/>
                </a:cxn>
                <a:cxn ang="0">
                  <a:pos x="101" y="132"/>
                </a:cxn>
                <a:cxn ang="0">
                  <a:pos x="94" y="125"/>
                </a:cxn>
                <a:cxn ang="0">
                  <a:pos x="101" y="119"/>
                </a:cxn>
                <a:cxn ang="0">
                  <a:pos x="116" y="119"/>
                </a:cxn>
                <a:cxn ang="0">
                  <a:pos x="119" y="117"/>
                </a:cxn>
                <a:cxn ang="0">
                  <a:pos x="119" y="108"/>
                </a:cxn>
                <a:cxn ang="0">
                  <a:pos x="117" y="106"/>
                </a:cxn>
                <a:cxn ang="0">
                  <a:pos x="101" y="106"/>
                </a:cxn>
                <a:cxn ang="0">
                  <a:pos x="94" y="100"/>
                </a:cxn>
                <a:cxn ang="0">
                  <a:pos x="101" y="93"/>
                </a:cxn>
                <a:cxn ang="0">
                  <a:pos x="117" y="93"/>
                </a:cxn>
                <a:cxn ang="0">
                  <a:pos x="119" y="91"/>
                </a:cxn>
                <a:cxn ang="0">
                  <a:pos x="119" y="76"/>
                </a:cxn>
                <a:cxn ang="0">
                  <a:pos x="115" y="72"/>
                </a:cxn>
                <a:cxn ang="0">
                  <a:pos x="114" y="72"/>
                </a:cxn>
                <a:cxn ang="0">
                  <a:pos x="112" y="70"/>
                </a:cxn>
                <a:cxn ang="0">
                  <a:pos x="112" y="53"/>
                </a:cxn>
                <a:cxn ang="0">
                  <a:pos x="59" y="0"/>
                </a:cxn>
                <a:cxn ang="0">
                  <a:pos x="7" y="53"/>
                </a:cxn>
                <a:cxn ang="0">
                  <a:pos x="7" y="70"/>
                </a:cxn>
                <a:cxn ang="0">
                  <a:pos x="4" y="72"/>
                </a:cxn>
                <a:cxn ang="0">
                  <a:pos x="4" y="72"/>
                </a:cxn>
                <a:cxn ang="0">
                  <a:pos x="0" y="76"/>
                </a:cxn>
                <a:cxn ang="0">
                  <a:pos x="0" y="168"/>
                </a:cxn>
                <a:cxn ang="0">
                  <a:pos x="4" y="172"/>
                </a:cxn>
                <a:cxn ang="0">
                  <a:pos x="115" y="172"/>
                </a:cxn>
                <a:cxn ang="0">
                  <a:pos x="119" y="168"/>
                </a:cxn>
                <a:cxn ang="0">
                  <a:pos x="119" y="160"/>
                </a:cxn>
                <a:cxn ang="0">
                  <a:pos x="117" y="158"/>
                </a:cxn>
                <a:cxn ang="0">
                  <a:pos x="101" y="158"/>
                </a:cxn>
              </a:cxnLst>
              <a:rect l="0" t="0" r="r" b="b"/>
              <a:pathLst>
                <a:path w="119" h="172">
                  <a:moveTo>
                    <a:pt x="69" y="131"/>
                  </a:moveTo>
                  <a:cubicBezTo>
                    <a:pt x="69" y="134"/>
                    <a:pt x="69" y="138"/>
                    <a:pt x="69" y="138"/>
                  </a:cubicBezTo>
                  <a:cubicBezTo>
                    <a:pt x="69" y="144"/>
                    <a:pt x="64" y="148"/>
                    <a:pt x="59" y="148"/>
                  </a:cubicBezTo>
                  <a:cubicBezTo>
                    <a:pt x="54" y="148"/>
                    <a:pt x="50" y="144"/>
                    <a:pt x="50" y="138"/>
                  </a:cubicBezTo>
                  <a:cubicBezTo>
                    <a:pt x="50" y="138"/>
                    <a:pt x="50" y="134"/>
                    <a:pt x="50" y="131"/>
                  </a:cubicBezTo>
                  <a:cubicBezTo>
                    <a:pt x="50" y="126"/>
                    <a:pt x="40" y="127"/>
                    <a:pt x="40" y="115"/>
                  </a:cubicBezTo>
                  <a:cubicBezTo>
                    <a:pt x="40" y="105"/>
                    <a:pt x="49" y="96"/>
                    <a:pt x="59" y="96"/>
                  </a:cubicBezTo>
                  <a:cubicBezTo>
                    <a:pt x="70" y="96"/>
                    <a:pt x="78" y="105"/>
                    <a:pt x="78" y="115"/>
                  </a:cubicBezTo>
                  <a:cubicBezTo>
                    <a:pt x="78" y="127"/>
                    <a:pt x="69" y="126"/>
                    <a:pt x="69" y="131"/>
                  </a:cubicBezTo>
                  <a:moveTo>
                    <a:pt x="21" y="53"/>
                  </a:moveTo>
                  <a:cubicBezTo>
                    <a:pt x="21" y="31"/>
                    <a:pt x="38" y="14"/>
                    <a:pt x="59" y="14"/>
                  </a:cubicBezTo>
                  <a:cubicBezTo>
                    <a:pt x="80" y="14"/>
                    <a:pt x="98" y="31"/>
                    <a:pt x="98" y="53"/>
                  </a:cubicBezTo>
                  <a:cubicBezTo>
                    <a:pt x="98" y="70"/>
                    <a:pt x="98" y="70"/>
                    <a:pt x="98" y="70"/>
                  </a:cubicBezTo>
                  <a:cubicBezTo>
                    <a:pt x="98" y="70"/>
                    <a:pt x="98" y="72"/>
                    <a:pt x="96" y="72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1" y="72"/>
                    <a:pt x="21" y="69"/>
                    <a:pt x="21" y="69"/>
                  </a:cubicBezTo>
                  <a:cubicBezTo>
                    <a:pt x="21" y="53"/>
                    <a:pt x="21" y="53"/>
                    <a:pt x="21" y="53"/>
                  </a:cubicBezTo>
                  <a:close/>
                  <a:moveTo>
                    <a:pt x="101" y="158"/>
                  </a:moveTo>
                  <a:cubicBezTo>
                    <a:pt x="97" y="158"/>
                    <a:pt x="94" y="155"/>
                    <a:pt x="94" y="151"/>
                  </a:cubicBezTo>
                  <a:cubicBezTo>
                    <a:pt x="94" y="148"/>
                    <a:pt x="97" y="145"/>
                    <a:pt x="101" y="145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6" y="145"/>
                    <a:pt x="119" y="145"/>
                    <a:pt x="119" y="143"/>
                  </a:cubicBezTo>
                  <a:cubicBezTo>
                    <a:pt x="119" y="134"/>
                    <a:pt x="119" y="134"/>
                    <a:pt x="119" y="134"/>
                  </a:cubicBezTo>
                  <a:cubicBezTo>
                    <a:pt x="119" y="132"/>
                    <a:pt x="116" y="132"/>
                    <a:pt x="116" y="132"/>
                  </a:cubicBezTo>
                  <a:cubicBezTo>
                    <a:pt x="101" y="132"/>
                    <a:pt x="101" y="132"/>
                    <a:pt x="101" y="132"/>
                  </a:cubicBezTo>
                  <a:cubicBezTo>
                    <a:pt x="97" y="132"/>
                    <a:pt x="94" y="129"/>
                    <a:pt x="94" y="125"/>
                  </a:cubicBezTo>
                  <a:cubicBezTo>
                    <a:pt x="94" y="122"/>
                    <a:pt x="97" y="119"/>
                    <a:pt x="101" y="119"/>
                  </a:cubicBezTo>
                  <a:cubicBezTo>
                    <a:pt x="116" y="119"/>
                    <a:pt x="116" y="119"/>
                    <a:pt x="116" y="119"/>
                  </a:cubicBezTo>
                  <a:cubicBezTo>
                    <a:pt x="116" y="119"/>
                    <a:pt x="119" y="119"/>
                    <a:pt x="119" y="117"/>
                  </a:cubicBezTo>
                  <a:cubicBezTo>
                    <a:pt x="119" y="108"/>
                    <a:pt x="119" y="108"/>
                    <a:pt x="119" y="108"/>
                  </a:cubicBezTo>
                  <a:cubicBezTo>
                    <a:pt x="119" y="106"/>
                    <a:pt x="117" y="106"/>
                    <a:pt x="117" y="106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97" y="106"/>
                    <a:pt x="94" y="103"/>
                    <a:pt x="94" y="100"/>
                  </a:cubicBezTo>
                  <a:cubicBezTo>
                    <a:pt x="94" y="96"/>
                    <a:pt x="97" y="93"/>
                    <a:pt x="101" y="93"/>
                  </a:cubicBezTo>
                  <a:cubicBezTo>
                    <a:pt x="117" y="93"/>
                    <a:pt x="117" y="93"/>
                    <a:pt x="117" y="93"/>
                  </a:cubicBezTo>
                  <a:cubicBezTo>
                    <a:pt x="117" y="93"/>
                    <a:pt x="119" y="93"/>
                    <a:pt x="119" y="91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19" y="74"/>
                    <a:pt x="117" y="72"/>
                    <a:pt x="115" y="72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2" y="72"/>
                    <a:pt x="112" y="70"/>
                    <a:pt x="112" y="70"/>
                  </a:cubicBezTo>
                  <a:cubicBezTo>
                    <a:pt x="112" y="53"/>
                    <a:pt x="112" y="53"/>
                    <a:pt x="112" y="53"/>
                  </a:cubicBezTo>
                  <a:cubicBezTo>
                    <a:pt x="112" y="24"/>
                    <a:pt x="88" y="0"/>
                    <a:pt x="59" y="0"/>
                  </a:cubicBezTo>
                  <a:cubicBezTo>
                    <a:pt x="30" y="0"/>
                    <a:pt x="7" y="24"/>
                    <a:pt x="7" y="53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7" y="70"/>
                    <a:pt x="7" y="72"/>
                    <a:pt x="4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2" y="72"/>
                    <a:pt x="0" y="74"/>
                    <a:pt x="0" y="76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70"/>
                    <a:pt x="2" y="172"/>
                    <a:pt x="4" y="172"/>
                  </a:cubicBezTo>
                  <a:cubicBezTo>
                    <a:pt x="115" y="172"/>
                    <a:pt x="115" y="172"/>
                    <a:pt x="115" y="172"/>
                  </a:cubicBezTo>
                  <a:cubicBezTo>
                    <a:pt x="117" y="172"/>
                    <a:pt x="119" y="170"/>
                    <a:pt x="119" y="168"/>
                  </a:cubicBezTo>
                  <a:cubicBezTo>
                    <a:pt x="119" y="160"/>
                    <a:pt x="119" y="160"/>
                    <a:pt x="119" y="160"/>
                  </a:cubicBezTo>
                  <a:cubicBezTo>
                    <a:pt x="119" y="158"/>
                    <a:pt x="117" y="158"/>
                    <a:pt x="117" y="158"/>
                  </a:cubicBezTo>
                  <a:lnTo>
                    <a:pt x="101" y="15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grpSp>
          <p:nvGrpSpPr>
            <p:cNvPr id="209" name="Group 55"/>
            <p:cNvGrpSpPr/>
            <p:nvPr/>
          </p:nvGrpSpPr>
          <p:grpSpPr>
            <a:xfrm>
              <a:off x="13647324" y="-655933"/>
              <a:ext cx="407419" cy="459970"/>
              <a:chOff x="5926963" y="3796459"/>
              <a:chExt cx="372997" cy="401908"/>
            </a:xfrm>
            <a:solidFill>
              <a:schemeClr val="bg1"/>
            </a:solidFill>
          </p:grpSpPr>
          <p:sp>
            <p:nvSpPr>
              <p:cNvPr id="210" name="Freeform 11406"/>
              <p:cNvSpPr>
                <a:spLocks/>
              </p:cNvSpPr>
              <p:nvPr/>
            </p:nvSpPr>
            <p:spPr bwMode="auto">
              <a:xfrm>
                <a:off x="5926963" y="3796459"/>
                <a:ext cx="372997" cy="362343"/>
              </a:xfrm>
              <a:custGeom>
                <a:avLst/>
                <a:gdLst>
                  <a:gd name="T0" fmla="*/ 978 w 981"/>
                  <a:gd name="T1" fmla="*/ 441 h 953"/>
                  <a:gd name="T2" fmla="*/ 958 w 981"/>
                  <a:gd name="T3" fmla="*/ 345 h 953"/>
                  <a:gd name="T4" fmla="*/ 922 w 981"/>
                  <a:gd name="T5" fmla="*/ 257 h 953"/>
                  <a:gd name="T6" fmla="*/ 868 w 981"/>
                  <a:gd name="T7" fmla="*/ 179 h 953"/>
                  <a:gd name="T8" fmla="*/ 802 w 981"/>
                  <a:gd name="T9" fmla="*/ 112 h 953"/>
                  <a:gd name="T10" fmla="*/ 723 w 981"/>
                  <a:gd name="T11" fmla="*/ 60 h 953"/>
                  <a:gd name="T12" fmla="*/ 636 w 981"/>
                  <a:gd name="T13" fmla="*/ 22 h 953"/>
                  <a:gd name="T14" fmla="*/ 541 w 981"/>
                  <a:gd name="T15" fmla="*/ 2 h 953"/>
                  <a:gd name="T16" fmla="*/ 465 w 981"/>
                  <a:gd name="T17" fmla="*/ 1 h 953"/>
                  <a:gd name="T18" fmla="*/ 367 w 981"/>
                  <a:gd name="T19" fmla="*/ 15 h 953"/>
                  <a:gd name="T20" fmla="*/ 277 w 981"/>
                  <a:gd name="T21" fmla="*/ 48 h 953"/>
                  <a:gd name="T22" fmla="*/ 196 w 981"/>
                  <a:gd name="T23" fmla="*/ 98 h 953"/>
                  <a:gd name="T24" fmla="*/ 127 w 981"/>
                  <a:gd name="T25" fmla="*/ 160 h 953"/>
                  <a:gd name="T26" fmla="*/ 70 w 981"/>
                  <a:gd name="T27" fmla="*/ 236 h 953"/>
                  <a:gd name="T28" fmla="*/ 29 w 981"/>
                  <a:gd name="T29" fmla="*/ 322 h 953"/>
                  <a:gd name="T30" fmla="*/ 5 w 981"/>
                  <a:gd name="T31" fmla="*/ 416 h 953"/>
                  <a:gd name="T32" fmla="*/ 0 w 981"/>
                  <a:gd name="T33" fmla="*/ 491 h 953"/>
                  <a:gd name="T34" fmla="*/ 13 w 981"/>
                  <a:gd name="T35" fmla="*/ 607 h 953"/>
                  <a:gd name="T36" fmla="*/ 70 w 981"/>
                  <a:gd name="T37" fmla="*/ 746 h 953"/>
                  <a:gd name="T38" fmla="*/ 164 w 981"/>
                  <a:gd name="T39" fmla="*/ 858 h 953"/>
                  <a:gd name="T40" fmla="*/ 289 w 981"/>
                  <a:gd name="T41" fmla="*/ 939 h 953"/>
                  <a:gd name="T42" fmla="*/ 319 w 981"/>
                  <a:gd name="T43" fmla="*/ 911 h 953"/>
                  <a:gd name="T44" fmla="*/ 321 w 981"/>
                  <a:gd name="T45" fmla="*/ 887 h 953"/>
                  <a:gd name="T46" fmla="*/ 215 w 981"/>
                  <a:gd name="T47" fmla="*/ 823 h 953"/>
                  <a:gd name="T48" fmla="*/ 133 w 981"/>
                  <a:gd name="T49" fmla="*/ 731 h 953"/>
                  <a:gd name="T50" fmla="*/ 80 w 981"/>
                  <a:gd name="T51" fmla="*/ 619 h 953"/>
                  <a:gd name="T52" fmla="*/ 60 w 981"/>
                  <a:gd name="T53" fmla="*/ 492 h 953"/>
                  <a:gd name="T54" fmla="*/ 65 w 981"/>
                  <a:gd name="T55" fmla="*/ 427 h 953"/>
                  <a:gd name="T56" fmla="*/ 86 w 981"/>
                  <a:gd name="T57" fmla="*/ 345 h 953"/>
                  <a:gd name="T58" fmla="*/ 123 w 981"/>
                  <a:gd name="T59" fmla="*/ 269 h 953"/>
                  <a:gd name="T60" fmla="*/ 172 w 981"/>
                  <a:gd name="T61" fmla="*/ 202 h 953"/>
                  <a:gd name="T62" fmla="*/ 232 w 981"/>
                  <a:gd name="T63" fmla="*/ 147 h 953"/>
                  <a:gd name="T64" fmla="*/ 304 w 981"/>
                  <a:gd name="T65" fmla="*/ 104 h 953"/>
                  <a:gd name="T66" fmla="*/ 383 w 981"/>
                  <a:gd name="T67" fmla="*/ 76 h 953"/>
                  <a:gd name="T68" fmla="*/ 467 w 981"/>
                  <a:gd name="T69" fmla="*/ 62 h 953"/>
                  <a:gd name="T70" fmla="*/ 534 w 981"/>
                  <a:gd name="T71" fmla="*/ 64 h 953"/>
                  <a:gd name="T72" fmla="*/ 618 w 981"/>
                  <a:gd name="T73" fmla="*/ 81 h 953"/>
                  <a:gd name="T74" fmla="*/ 695 w 981"/>
                  <a:gd name="T75" fmla="*/ 113 h 953"/>
                  <a:gd name="T76" fmla="*/ 764 w 981"/>
                  <a:gd name="T77" fmla="*/ 160 h 953"/>
                  <a:gd name="T78" fmla="*/ 821 w 981"/>
                  <a:gd name="T79" fmla="*/ 218 h 953"/>
                  <a:gd name="T80" fmla="*/ 868 w 981"/>
                  <a:gd name="T81" fmla="*/ 287 h 953"/>
                  <a:gd name="T82" fmla="*/ 901 w 981"/>
                  <a:gd name="T83" fmla="*/ 364 h 953"/>
                  <a:gd name="T84" fmla="*/ 918 w 981"/>
                  <a:gd name="T85" fmla="*/ 448 h 953"/>
                  <a:gd name="T86" fmla="*/ 918 w 981"/>
                  <a:gd name="T87" fmla="*/ 525 h 953"/>
                  <a:gd name="T88" fmla="*/ 891 w 981"/>
                  <a:gd name="T89" fmla="*/ 649 h 953"/>
                  <a:gd name="T90" fmla="*/ 829 w 981"/>
                  <a:gd name="T91" fmla="*/ 756 h 953"/>
                  <a:gd name="T92" fmla="*/ 740 w 981"/>
                  <a:gd name="T93" fmla="*/ 841 h 953"/>
                  <a:gd name="T94" fmla="*/ 659 w 981"/>
                  <a:gd name="T95" fmla="*/ 887 h 953"/>
                  <a:gd name="T96" fmla="*/ 659 w 981"/>
                  <a:gd name="T97" fmla="*/ 932 h 953"/>
                  <a:gd name="T98" fmla="*/ 725 w 981"/>
                  <a:gd name="T99" fmla="*/ 922 h 953"/>
                  <a:gd name="T100" fmla="*/ 842 w 981"/>
                  <a:gd name="T101" fmla="*/ 833 h 953"/>
                  <a:gd name="T102" fmla="*/ 928 w 981"/>
                  <a:gd name="T103" fmla="*/ 713 h 953"/>
                  <a:gd name="T104" fmla="*/ 974 w 981"/>
                  <a:gd name="T105" fmla="*/ 569 h 953"/>
                  <a:gd name="T106" fmla="*/ 981 w 981"/>
                  <a:gd name="T107" fmla="*/ 491 h 9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81" h="953">
                    <a:moveTo>
                      <a:pt x="981" y="491"/>
                    </a:moveTo>
                    <a:lnTo>
                      <a:pt x="981" y="491"/>
                    </a:lnTo>
                    <a:lnTo>
                      <a:pt x="981" y="466"/>
                    </a:lnTo>
                    <a:lnTo>
                      <a:pt x="978" y="441"/>
                    </a:lnTo>
                    <a:lnTo>
                      <a:pt x="975" y="416"/>
                    </a:lnTo>
                    <a:lnTo>
                      <a:pt x="970" y="392"/>
                    </a:lnTo>
                    <a:lnTo>
                      <a:pt x="965" y="368"/>
                    </a:lnTo>
                    <a:lnTo>
                      <a:pt x="958" y="345"/>
                    </a:lnTo>
                    <a:lnTo>
                      <a:pt x="951" y="322"/>
                    </a:lnTo>
                    <a:lnTo>
                      <a:pt x="943" y="300"/>
                    </a:lnTo>
                    <a:lnTo>
                      <a:pt x="932" y="278"/>
                    </a:lnTo>
                    <a:lnTo>
                      <a:pt x="922" y="257"/>
                    </a:lnTo>
                    <a:lnTo>
                      <a:pt x="910" y="236"/>
                    </a:lnTo>
                    <a:lnTo>
                      <a:pt x="897" y="217"/>
                    </a:lnTo>
                    <a:lnTo>
                      <a:pt x="883" y="197"/>
                    </a:lnTo>
                    <a:lnTo>
                      <a:pt x="868" y="179"/>
                    </a:lnTo>
                    <a:lnTo>
                      <a:pt x="853" y="160"/>
                    </a:lnTo>
                    <a:lnTo>
                      <a:pt x="837" y="143"/>
                    </a:lnTo>
                    <a:lnTo>
                      <a:pt x="820" y="128"/>
                    </a:lnTo>
                    <a:lnTo>
                      <a:pt x="802" y="112"/>
                    </a:lnTo>
                    <a:lnTo>
                      <a:pt x="783" y="98"/>
                    </a:lnTo>
                    <a:lnTo>
                      <a:pt x="764" y="83"/>
                    </a:lnTo>
                    <a:lnTo>
                      <a:pt x="744" y="72"/>
                    </a:lnTo>
                    <a:lnTo>
                      <a:pt x="723" y="60"/>
                    </a:lnTo>
                    <a:lnTo>
                      <a:pt x="702" y="48"/>
                    </a:lnTo>
                    <a:lnTo>
                      <a:pt x="682" y="39"/>
                    </a:lnTo>
                    <a:lnTo>
                      <a:pt x="659" y="30"/>
                    </a:lnTo>
                    <a:lnTo>
                      <a:pt x="636" y="22"/>
                    </a:lnTo>
                    <a:lnTo>
                      <a:pt x="612" y="15"/>
                    </a:lnTo>
                    <a:lnTo>
                      <a:pt x="589" y="10"/>
                    </a:lnTo>
                    <a:lnTo>
                      <a:pt x="565" y="5"/>
                    </a:lnTo>
                    <a:lnTo>
                      <a:pt x="541" y="2"/>
                    </a:lnTo>
                    <a:lnTo>
                      <a:pt x="516" y="1"/>
                    </a:lnTo>
                    <a:lnTo>
                      <a:pt x="490" y="0"/>
                    </a:lnTo>
                    <a:lnTo>
                      <a:pt x="490" y="0"/>
                    </a:lnTo>
                    <a:lnTo>
                      <a:pt x="465" y="1"/>
                    </a:lnTo>
                    <a:lnTo>
                      <a:pt x="440" y="2"/>
                    </a:lnTo>
                    <a:lnTo>
                      <a:pt x="415" y="5"/>
                    </a:lnTo>
                    <a:lnTo>
                      <a:pt x="392" y="10"/>
                    </a:lnTo>
                    <a:lnTo>
                      <a:pt x="367" y="15"/>
                    </a:lnTo>
                    <a:lnTo>
                      <a:pt x="345" y="22"/>
                    </a:lnTo>
                    <a:lnTo>
                      <a:pt x="321" y="30"/>
                    </a:lnTo>
                    <a:lnTo>
                      <a:pt x="299" y="39"/>
                    </a:lnTo>
                    <a:lnTo>
                      <a:pt x="277" y="48"/>
                    </a:lnTo>
                    <a:lnTo>
                      <a:pt x="256" y="60"/>
                    </a:lnTo>
                    <a:lnTo>
                      <a:pt x="235" y="72"/>
                    </a:lnTo>
                    <a:lnTo>
                      <a:pt x="215" y="83"/>
                    </a:lnTo>
                    <a:lnTo>
                      <a:pt x="196" y="98"/>
                    </a:lnTo>
                    <a:lnTo>
                      <a:pt x="178" y="112"/>
                    </a:lnTo>
                    <a:lnTo>
                      <a:pt x="161" y="128"/>
                    </a:lnTo>
                    <a:lnTo>
                      <a:pt x="144" y="143"/>
                    </a:lnTo>
                    <a:lnTo>
                      <a:pt x="127" y="160"/>
                    </a:lnTo>
                    <a:lnTo>
                      <a:pt x="111" y="179"/>
                    </a:lnTo>
                    <a:lnTo>
                      <a:pt x="97" y="197"/>
                    </a:lnTo>
                    <a:lnTo>
                      <a:pt x="83" y="217"/>
                    </a:lnTo>
                    <a:lnTo>
                      <a:pt x="70" y="236"/>
                    </a:lnTo>
                    <a:lnTo>
                      <a:pt x="59" y="257"/>
                    </a:lnTo>
                    <a:lnTo>
                      <a:pt x="48" y="278"/>
                    </a:lnTo>
                    <a:lnTo>
                      <a:pt x="38" y="300"/>
                    </a:lnTo>
                    <a:lnTo>
                      <a:pt x="29" y="322"/>
                    </a:lnTo>
                    <a:lnTo>
                      <a:pt x="21" y="345"/>
                    </a:lnTo>
                    <a:lnTo>
                      <a:pt x="14" y="368"/>
                    </a:lnTo>
                    <a:lnTo>
                      <a:pt x="9" y="392"/>
                    </a:lnTo>
                    <a:lnTo>
                      <a:pt x="5" y="416"/>
                    </a:lnTo>
                    <a:lnTo>
                      <a:pt x="1" y="441"/>
                    </a:lnTo>
                    <a:lnTo>
                      <a:pt x="0" y="466"/>
                    </a:lnTo>
                    <a:lnTo>
                      <a:pt x="0" y="491"/>
                    </a:lnTo>
                    <a:lnTo>
                      <a:pt x="0" y="491"/>
                    </a:lnTo>
                    <a:lnTo>
                      <a:pt x="0" y="510"/>
                    </a:lnTo>
                    <a:lnTo>
                      <a:pt x="1" y="530"/>
                    </a:lnTo>
                    <a:lnTo>
                      <a:pt x="5" y="569"/>
                    </a:lnTo>
                    <a:lnTo>
                      <a:pt x="13" y="607"/>
                    </a:lnTo>
                    <a:lnTo>
                      <a:pt x="23" y="644"/>
                    </a:lnTo>
                    <a:lnTo>
                      <a:pt x="36" y="679"/>
                    </a:lnTo>
                    <a:lnTo>
                      <a:pt x="52" y="713"/>
                    </a:lnTo>
                    <a:lnTo>
                      <a:pt x="70" y="746"/>
                    </a:lnTo>
                    <a:lnTo>
                      <a:pt x="90" y="776"/>
                    </a:lnTo>
                    <a:lnTo>
                      <a:pt x="114" y="806"/>
                    </a:lnTo>
                    <a:lnTo>
                      <a:pt x="138" y="833"/>
                    </a:lnTo>
                    <a:lnTo>
                      <a:pt x="164" y="858"/>
                    </a:lnTo>
                    <a:lnTo>
                      <a:pt x="193" y="881"/>
                    </a:lnTo>
                    <a:lnTo>
                      <a:pt x="223" y="904"/>
                    </a:lnTo>
                    <a:lnTo>
                      <a:pt x="256" y="922"/>
                    </a:lnTo>
                    <a:lnTo>
                      <a:pt x="289" y="939"/>
                    </a:lnTo>
                    <a:lnTo>
                      <a:pt x="324" y="953"/>
                    </a:lnTo>
                    <a:lnTo>
                      <a:pt x="324" y="953"/>
                    </a:lnTo>
                    <a:lnTo>
                      <a:pt x="320" y="932"/>
                    </a:lnTo>
                    <a:lnTo>
                      <a:pt x="319" y="911"/>
                    </a:lnTo>
                    <a:lnTo>
                      <a:pt x="319" y="911"/>
                    </a:lnTo>
                    <a:lnTo>
                      <a:pt x="320" y="900"/>
                    </a:lnTo>
                    <a:lnTo>
                      <a:pt x="321" y="887"/>
                    </a:lnTo>
                    <a:lnTo>
                      <a:pt x="321" y="887"/>
                    </a:lnTo>
                    <a:lnTo>
                      <a:pt x="292" y="874"/>
                    </a:lnTo>
                    <a:lnTo>
                      <a:pt x="265" y="858"/>
                    </a:lnTo>
                    <a:lnTo>
                      <a:pt x="240" y="841"/>
                    </a:lnTo>
                    <a:lnTo>
                      <a:pt x="215" y="823"/>
                    </a:lnTo>
                    <a:lnTo>
                      <a:pt x="192" y="802"/>
                    </a:lnTo>
                    <a:lnTo>
                      <a:pt x="171" y="779"/>
                    </a:lnTo>
                    <a:lnTo>
                      <a:pt x="151" y="756"/>
                    </a:lnTo>
                    <a:lnTo>
                      <a:pt x="133" y="731"/>
                    </a:lnTo>
                    <a:lnTo>
                      <a:pt x="116" y="705"/>
                    </a:lnTo>
                    <a:lnTo>
                      <a:pt x="102" y="678"/>
                    </a:lnTo>
                    <a:lnTo>
                      <a:pt x="90" y="649"/>
                    </a:lnTo>
                    <a:lnTo>
                      <a:pt x="80" y="619"/>
                    </a:lnTo>
                    <a:lnTo>
                      <a:pt x="72" y="589"/>
                    </a:lnTo>
                    <a:lnTo>
                      <a:pt x="65" y="557"/>
                    </a:lnTo>
                    <a:lnTo>
                      <a:pt x="61" y="525"/>
                    </a:lnTo>
                    <a:lnTo>
                      <a:pt x="60" y="492"/>
                    </a:lnTo>
                    <a:lnTo>
                      <a:pt x="60" y="492"/>
                    </a:lnTo>
                    <a:lnTo>
                      <a:pt x="61" y="470"/>
                    </a:lnTo>
                    <a:lnTo>
                      <a:pt x="63" y="448"/>
                    </a:lnTo>
                    <a:lnTo>
                      <a:pt x="65" y="427"/>
                    </a:lnTo>
                    <a:lnTo>
                      <a:pt x="69" y="405"/>
                    </a:lnTo>
                    <a:lnTo>
                      <a:pt x="74" y="385"/>
                    </a:lnTo>
                    <a:lnTo>
                      <a:pt x="80" y="364"/>
                    </a:lnTo>
                    <a:lnTo>
                      <a:pt x="86" y="345"/>
                    </a:lnTo>
                    <a:lnTo>
                      <a:pt x="94" y="325"/>
                    </a:lnTo>
                    <a:lnTo>
                      <a:pt x="103" y="305"/>
                    </a:lnTo>
                    <a:lnTo>
                      <a:pt x="112" y="287"/>
                    </a:lnTo>
                    <a:lnTo>
                      <a:pt x="123" y="269"/>
                    </a:lnTo>
                    <a:lnTo>
                      <a:pt x="133" y="252"/>
                    </a:lnTo>
                    <a:lnTo>
                      <a:pt x="146" y="235"/>
                    </a:lnTo>
                    <a:lnTo>
                      <a:pt x="158" y="218"/>
                    </a:lnTo>
                    <a:lnTo>
                      <a:pt x="172" y="202"/>
                    </a:lnTo>
                    <a:lnTo>
                      <a:pt x="187" y="188"/>
                    </a:lnTo>
                    <a:lnTo>
                      <a:pt x="201" y="173"/>
                    </a:lnTo>
                    <a:lnTo>
                      <a:pt x="217" y="160"/>
                    </a:lnTo>
                    <a:lnTo>
                      <a:pt x="232" y="147"/>
                    </a:lnTo>
                    <a:lnTo>
                      <a:pt x="249" y="136"/>
                    </a:lnTo>
                    <a:lnTo>
                      <a:pt x="268" y="124"/>
                    </a:lnTo>
                    <a:lnTo>
                      <a:pt x="285" y="113"/>
                    </a:lnTo>
                    <a:lnTo>
                      <a:pt x="304" y="104"/>
                    </a:lnTo>
                    <a:lnTo>
                      <a:pt x="322" y="96"/>
                    </a:lnTo>
                    <a:lnTo>
                      <a:pt x="342" y="89"/>
                    </a:lnTo>
                    <a:lnTo>
                      <a:pt x="362" y="81"/>
                    </a:lnTo>
                    <a:lnTo>
                      <a:pt x="383" y="76"/>
                    </a:lnTo>
                    <a:lnTo>
                      <a:pt x="403" y="70"/>
                    </a:lnTo>
                    <a:lnTo>
                      <a:pt x="424" y="66"/>
                    </a:lnTo>
                    <a:lnTo>
                      <a:pt x="447" y="64"/>
                    </a:lnTo>
                    <a:lnTo>
                      <a:pt x="467" y="62"/>
                    </a:lnTo>
                    <a:lnTo>
                      <a:pt x="490" y="62"/>
                    </a:lnTo>
                    <a:lnTo>
                      <a:pt x="490" y="62"/>
                    </a:lnTo>
                    <a:lnTo>
                      <a:pt x="512" y="62"/>
                    </a:lnTo>
                    <a:lnTo>
                      <a:pt x="534" y="64"/>
                    </a:lnTo>
                    <a:lnTo>
                      <a:pt x="555" y="66"/>
                    </a:lnTo>
                    <a:lnTo>
                      <a:pt x="577" y="70"/>
                    </a:lnTo>
                    <a:lnTo>
                      <a:pt x="598" y="76"/>
                    </a:lnTo>
                    <a:lnTo>
                      <a:pt x="618" y="81"/>
                    </a:lnTo>
                    <a:lnTo>
                      <a:pt x="637" y="89"/>
                    </a:lnTo>
                    <a:lnTo>
                      <a:pt x="657" y="96"/>
                    </a:lnTo>
                    <a:lnTo>
                      <a:pt x="676" y="104"/>
                    </a:lnTo>
                    <a:lnTo>
                      <a:pt x="695" y="113"/>
                    </a:lnTo>
                    <a:lnTo>
                      <a:pt x="713" y="124"/>
                    </a:lnTo>
                    <a:lnTo>
                      <a:pt x="730" y="136"/>
                    </a:lnTo>
                    <a:lnTo>
                      <a:pt x="747" y="147"/>
                    </a:lnTo>
                    <a:lnTo>
                      <a:pt x="764" y="160"/>
                    </a:lnTo>
                    <a:lnTo>
                      <a:pt x="780" y="173"/>
                    </a:lnTo>
                    <a:lnTo>
                      <a:pt x="794" y="188"/>
                    </a:lnTo>
                    <a:lnTo>
                      <a:pt x="808" y="202"/>
                    </a:lnTo>
                    <a:lnTo>
                      <a:pt x="821" y="218"/>
                    </a:lnTo>
                    <a:lnTo>
                      <a:pt x="834" y="235"/>
                    </a:lnTo>
                    <a:lnTo>
                      <a:pt x="846" y="252"/>
                    </a:lnTo>
                    <a:lnTo>
                      <a:pt x="858" y="269"/>
                    </a:lnTo>
                    <a:lnTo>
                      <a:pt x="868" y="287"/>
                    </a:lnTo>
                    <a:lnTo>
                      <a:pt x="877" y="305"/>
                    </a:lnTo>
                    <a:lnTo>
                      <a:pt x="885" y="325"/>
                    </a:lnTo>
                    <a:lnTo>
                      <a:pt x="893" y="345"/>
                    </a:lnTo>
                    <a:lnTo>
                      <a:pt x="901" y="364"/>
                    </a:lnTo>
                    <a:lnTo>
                      <a:pt x="906" y="385"/>
                    </a:lnTo>
                    <a:lnTo>
                      <a:pt x="911" y="405"/>
                    </a:lnTo>
                    <a:lnTo>
                      <a:pt x="915" y="427"/>
                    </a:lnTo>
                    <a:lnTo>
                      <a:pt x="918" y="448"/>
                    </a:lnTo>
                    <a:lnTo>
                      <a:pt x="919" y="470"/>
                    </a:lnTo>
                    <a:lnTo>
                      <a:pt x="919" y="492"/>
                    </a:lnTo>
                    <a:lnTo>
                      <a:pt x="919" y="492"/>
                    </a:lnTo>
                    <a:lnTo>
                      <a:pt x="918" y="525"/>
                    </a:lnTo>
                    <a:lnTo>
                      <a:pt x="915" y="557"/>
                    </a:lnTo>
                    <a:lnTo>
                      <a:pt x="909" y="589"/>
                    </a:lnTo>
                    <a:lnTo>
                      <a:pt x="901" y="619"/>
                    </a:lnTo>
                    <a:lnTo>
                      <a:pt x="891" y="649"/>
                    </a:lnTo>
                    <a:lnTo>
                      <a:pt x="877" y="678"/>
                    </a:lnTo>
                    <a:lnTo>
                      <a:pt x="863" y="705"/>
                    </a:lnTo>
                    <a:lnTo>
                      <a:pt x="847" y="731"/>
                    </a:lnTo>
                    <a:lnTo>
                      <a:pt x="829" y="756"/>
                    </a:lnTo>
                    <a:lnTo>
                      <a:pt x="810" y="779"/>
                    </a:lnTo>
                    <a:lnTo>
                      <a:pt x="787" y="802"/>
                    </a:lnTo>
                    <a:lnTo>
                      <a:pt x="765" y="823"/>
                    </a:lnTo>
                    <a:lnTo>
                      <a:pt x="740" y="841"/>
                    </a:lnTo>
                    <a:lnTo>
                      <a:pt x="714" y="858"/>
                    </a:lnTo>
                    <a:lnTo>
                      <a:pt x="688" y="874"/>
                    </a:lnTo>
                    <a:lnTo>
                      <a:pt x="659" y="887"/>
                    </a:lnTo>
                    <a:lnTo>
                      <a:pt x="659" y="887"/>
                    </a:lnTo>
                    <a:lnTo>
                      <a:pt x="661" y="900"/>
                    </a:lnTo>
                    <a:lnTo>
                      <a:pt x="661" y="911"/>
                    </a:lnTo>
                    <a:lnTo>
                      <a:pt x="661" y="911"/>
                    </a:lnTo>
                    <a:lnTo>
                      <a:pt x="659" y="932"/>
                    </a:lnTo>
                    <a:lnTo>
                      <a:pt x="657" y="953"/>
                    </a:lnTo>
                    <a:lnTo>
                      <a:pt x="657" y="953"/>
                    </a:lnTo>
                    <a:lnTo>
                      <a:pt x="691" y="939"/>
                    </a:lnTo>
                    <a:lnTo>
                      <a:pt x="725" y="922"/>
                    </a:lnTo>
                    <a:lnTo>
                      <a:pt x="756" y="904"/>
                    </a:lnTo>
                    <a:lnTo>
                      <a:pt x="787" y="881"/>
                    </a:lnTo>
                    <a:lnTo>
                      <a:pt x="815" y="858"/>
                    </a:lnTo>
                    <a:lnTo>
                      <a:pt x="842" y="833"/>
                    </a:lnTo>
                    <a:lnTo>
                      <a:pt x="867" y="806"/>
                    </a:lnTo>
                    <a:lnTo>
                      <a:pt x="889" y="776"/>
                    </a:lnTo>
                    <a:lnTo>
                      <a:pt x="910" y="746"/>
                    </a:lnTo>
                    <a:lnTo>
                      <a:pt x="928" y="713"/>
                    </a:lnTo>
                    <a:lnTo>
                      <a:pt x="944" y="679"/>
                    </a:lnTo>
                    <a:lnTo>
                      <a:pt x="957" y="644"/>
                    </a:lnTo>
                    <a:lnTo>
                      <a:pt x="968" y="607"/>
                    </a:lnTo>
                    <a:lnTo>
                      <a:pt x="974" y="569"/>
                    </a:lnTo>
                    <a:lnTo>
                      <a:pt x="979" y="530"/>
                    </a:lnTo>
                    <a:lnTo>
                      <a:pt x="981" y="510"/>
                    </a:lnTo>
                    <a:lnTo>
                      <a:pt x="981" y="491"/>
                    </a:lnTo>
                    <a:lnTo>
                      <a:pt x="981" y="4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11" name="Freeform 11407"/>
              <p:cNvSpPr>
                <a:spLocks/>
              </p:cNvSpPr>
              <p:nvPr/>
            </p:nvSpPr>
            <p:spPr bwMode="auto">
              <a:xfrm>
                <a:off x="5971117" y="3977631"/>
                <a:ext cx="22837" cy="12180"/>
              </a:xfrm>
              <a:custGeom>
                <a:avLst/>
                <a:gdLst>
                  <a:gd name="T0" fmla="*/ 0 w 63"/>
                  <a:gd name="T1" fmla="*/ 0 h 29"/>
                  <a:gd name="T2" fmla="*/ 0 w 63"/>
                  <a:gd name="T3" fmla="*/ 29 h 29"/>
                  <a:gd name="T4" fmla="*/ 63 w 63"/>
                  <a:gd name="T5" fmla="*/ 29 h 29"/>
                  <a:gd name="T6" fmla="*/ 63 w 63"/>
                  <a:gd name="T7" fmla="*/ 29 h 29"/>
                  <a:gd name="T8" fmla="*/ 63 w 63"/>
                  <a:gd name="T9" fmla="*/ 14 h 29"/>
                  <a:gd name="T10" fmla="*/ 63 w 63"/>
                  <a:gd name="T11" fmla="*/ 14 h 29"/>
                  <a:gd name="T12" fmla="*/ 63 w 63"/>
                  <a:gd name="T13" fmla="*/ 0 h 29"/>
                  <a:gd name="T14" fmla="*/ 0 w 63"/>
                  <a:gd name="T1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" h="29">
                    <a:moveTo>
                      <a:pt x="0" y="0"/>
                    </a:moveTo>
                    <a:lnTo>
                      <a:pt x="0" y="29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3" y="14"/>
                    </a:lnTo>
                    <a:lnTo>
                      <a:pt x="63" y="14"/>
                    </a:lnTo>
                    <a:lnTo>
                      <a:pt x="6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12" name="Freeform 11408"/>
              <p:cNvSpPr>
                <a:spLocks/>
              </p:cNvSpPr>
              <p:nvPr/>
            </p:nvSpPr>
            <p:spPr bwMode="auto">
              <a:xfrm>
                <a:off x="6232969" y="3977631"/>
                <a:ext cx="22837" cy="12180"/>
              </a:xfrm>
              <a:custGeom>
                <a:avLst/>
                <a:gdLst>
                  <a:gd name="T0" fmla="*/ 60 w 60"/>
                  <a:gd name="T1" fmla="*/ 29 h 29"/>
                  <a:gd name="T2" fmla="*/ 60 w 60"/>
                  <a:gd name="T3" fmla="*/ 0 h 29"/>
                  <a:gd name="T4" fmla="*/ 0 w 60"/>
                  <a:gd name="T5" fmla="*/ 0 h 29"/>
                  <a:gd name="T6" fmla="*/ 0 w 60"/>
                  <a:gd name="T7" fmla="*/ 0 h 29"/>
                  <a:gd name="T8" fmla="*/ 0 w 60"/>
                  <a:gd name="T9" fmla="*/ 14 h 29"/>
                  <a:gd name="T10" fmla="*/ 0 w 60"/>
                  <a:gd name="T11" fmla="*/ 14 h 29"/>
                  <a:gd name="T12" fmla="*/ 0 w 60"/>
                  <a:gd name="T13" fmla="*/ 29 h 29"/>
                  <a:gd name="T14" fmla="*/ 60 w 60"/>
                  <a:gd name="T1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9">
                    <a:moveTo>
                      <a:pt x="60" y="29"/>
                    </a:moveTo>
                    <a:lnTo>
                      <a:pt x="6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29"/>
                    </a:lnTo>
                    <a:lnTo>
                      <a:pt x="6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13" name="Freeform 11409"/>
              <p:cNvSpPr>
                <a:spLocks/>
              </p:cNvSpPr>
              <p:nvPr/>
            </p:nvSpPr>
            <p:spPr bwMode="auto">
              <a:xfrm>
                <a:off x="6109652" y="3843652"/>
                <a:ext cx="12180" cy="18269"/>
              </a:xfrm>
              <a:custGeom>
                <a:avLst/>
                <a:gdLst>
                  <a:gd name="T0" fmla="*/ 29 w 29"/>
                  <a:gd name="T1" fmla="*/ 48 h 48"/>
                  <a:gd name="T2" fmla="*/ 29 w 29"/>
                  <a:gd name="T3" fmla="*/ 0 h 48"/>
                  <a:gd name="T4" fmla="*/ 0 w 29"/>
                  <a:gd name="T5" fmla="*/ 0 h 48"/>
                  <a:gd name="T6" fmla="*/ 0 w 29"/>
                  <a:gd name="T7" fmla="*/ 48 h 48"/>
                  <a:gd name="T8" fmla="*/ 0 w 29"/>
                  <a:gd name="T9" fmla="*/ 48 h 48"/>
                  <a:gd name="T10" fmla="*/ 14 w 29"/>
                  <a:gd name="T11" fmla="*/ 48 h 48"/>
                  <a:gd name="T12" fmla="*/ 14 w 29"/>
                  <a:gd name="T13" fmla="*/ 48 h 48"/>
                  <a:gd name="T14" fmla="*/ 29 w 29"/>
                  <a:gd name="T15" fmla="*/ 48 h 48"/>
                  <a:gd name="T16" fmla="*/ 29 w 29"/>
                  <a:gd name="T1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48">
                    <a:moveTo>
                      <a:pt x="29" y="48"/>
                    </a:moveTo>
                    <a:lnTo>
                      <a:pt x="29" y="0"/>
                    </a:ln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29" y="48"/>
                    </a:lnTo>
                    <a:lnTo>
                      <a:pt x="29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14" name="Freeform 11410"/>
              <p:cNvSpPr>
                <a:spLocks/>
              </p:cNvSpPr>
              <p:nvPr/>
            </p:nvSpPr>
            <p:spPr bwMode="auto">
              <a:xfrm>
                <a:off x="6185781" y="3889325"/>
                <a:ext cx="24359" cy="24359"/>
              </a:xfrm>
              <a:custGeom>
                <a:avLst/>
                <a:gdLst>
                  <a:gd name="T0" fmla="*/ 21 w 67"/>
                  <a:gd name="T1" fmla="*/ 66 h 66"/>
                  <a:gd name="T2" fmla="*/ 67 w 67"/>
                  <a:gd name="T3" fmla="*/ 19 h 66"/>
                  <a:gd name="T4" fmla="*/ 46 w 67"/>
                  <a:gd name="T5" fmla="*/ 0 h 66"/>
                  <a:gd name="T6" fmla="*/ 0 w 67"/>
                  <a:gd name="T7" fmla="*/ 45 h 66"/>
                  <a:gd name="T8" fmla="*/ 0 w 67"/>
                  <a:gd name="T9" fmla="*/ 45 h 66"/>
                  <a:gd name="T10" fmla="*/ 21 w 67"/>
                  <a:gd name="T11" fmla="*/ 66 h 66"/>
                  <a:gd name="T12" fmla="*/ 21 w 67"/>
                  <a:gd name="T13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66">
                    <a:moveTo>
                      <a:pt x="21" y="66"/>
                    </a:moveTo>
                    <a:lnTo>
                      <a:pt x="67" y="19"/>
                    </a:lnTo>
                    <a:lnTo>
                      <a:pt x="46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21" y="66"/>
                    </a:lnTo>
                    <a:lnTo>
                      <a:pt x="21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15" name="Freeform 11411"/>
              <p:cNvSpPr>
                <a:spLocks/>
              </p:cNvSpPr>
              <p:nvPr/>
            </p:nvSpPr>
            <p:spPr bwMode="auto">
              <a:xfrm>
                <a:off x="6021358" y="4053750"/>
                <a:ext cx="24359" cy="24359"/>
              </a:xfrm>
              <a:custGeom>
                <a:avLst/>
                <a:gdLst>
                  <a:gd name="T0" fmla="*/ 45 w 66"/>
                  <a:gd name="T1" fmla="*/ 0 h 67"/>
                  <a:gd name="T2" fmla="*/ 0 w 66"/>
                  <a:gd name="T3" fmla="*/ 46 h 67"/>
                  <a:gd name="T4" fmla="*/ 19 w 66"/>
                  <a:gd name="T5" fmla="*/ 67 h 67"/>
                  <a:gd name="T6" fmla="*/ 66 w 66"/>
                  <a:gd name="T7" fmla="*/ 20 h 67"/>
                  <a:gd name="T8" fmla="*/ 66 w 66"/>
                  <a:gd name="T9" fmla="*/ 20 h 67"/>
                  <a:gd name="T10" fmla="*/ 45 w 66"/>
                  <a:gd name="T11" fmla="*/ 0 h 67"/>
                  <a:gd name="T12" fmla="*/ 45 w 66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67">
                    <a:moveTo>
                      <a:pt x="45" y="0"/>
                    </a:moveTo>
                    <a:lnTo>
                      <a:pt x="0" y="46"/>
                    </a:lnTo>
                    <a:lnTo>
                      <a:pt x="19" y="67"/>
                    </a:lnTo>
                    <a:lnTo>
                      <a:pt x="66" y="20"/>
                    </a:lnTo>
                    <a:lnTo>
                      <a:pt x="66" y="20"/>
                    </a:lnTo>
                    <a:lnTo>
                      <a:pt x="45" y="0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16" name="Freeform 11412"/>
              <p:cNvSpPr>
                <a:spLocks/>
              </p:cNvSpPr>
              <p:nvPr/>
            </p:nvSpPr>
            <p:spPr bwMode="auto">
              <a:xfrm>
                <a:off x="6021347" y="3889323"/>
                <a:ext cx="24359" cy="24359"/>
              </a:xfrm>
              <a:custGeom>
                <a:avLst/>
                <a:gdLst>
                  <a:gd name="T0" fmla="*/ 0 w 66"/>
                  <a:gd name="T1" fmla="*/ 19 h 66"/>
                  <a:gd name="T2" fmla="*/ 45 w 66"/>
                  <a:gd name="T3" fmla="*/ 66 h 66"/>
                  <a:gd name="T4" fmla="*/ 45 w 66"/>
                  <a:gd name="T5" fmla="*/ 66 h 66"/>
                  <a:gd name="T6" fmla="*/ 66 w 66"/>
                  <a:gd name="T7" fmla="*/ 45 h 66"/>
                  <a:gd name="T8" fmla="*/ 19 w 66"/>
                  <a:gd name="T9" fmla="*/ 0 h 66"/>
                  <a:gd name="T10" fmla="*/ 0 w 66"/>
                  <a:gd name="T11" fmla="*/ 19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66">
                    <a:moveTo>
                      <a:pt x="0" y="19"/>
                    </a:moveTo>
                    <a:lnTo>
                      <a:pt x="45" y="66"/>
                    </a:lnTo>
                    <a:lnTo>
                      <a:pt x="45" y="66"/>
                    </a:lnTo>
                    <a:lnTo>
                      <a:pt x="66" y="45"/>
                    </a:lnTo>
                    <a:lnTo>
                      <a:pt x="19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17" name="Freeform 11413"/>
              <p:cNvSpPr>
                <a:spLocks/>
              </p:cNvSpPr>
              <p:nvPr/>
            </p:nvSpPr>
            <p:spPr bwMode="auto">
              <a:xfrm>
                <a:off x="6185772" y="4053747"/>
                <a:ext cx="24359" cy="24359"/>
              </a:xfrm>
              <a:custGeom>
                <a:avLst/>
                <a:gdLst>
                  <a:gd name="T0" fmla="*/ 67 w 67"/>
                  <a:gd name="T1" fmla="*/ 46 h 67"/>
                  <a:gd name="T2" fmla="*/ 21 w 67"/>
                  <a:gd name="T3" fmla="*/ 0 h 67"/>
                  <a:gd name="T4" fmla="*/ 21 w 67"/>
                  <a:gd name="T5" fmla="*/ 0 h 67"/>
                  <a:gd name="T6" fmla="*/ 0 w 67"/>
                  <a:gd name="T7" fmla="*/ 20 h 67"/>
                  <a:gd name="T8" fmla="*/ 46 w 67"/>
                  <a:gd name="T9" fmla="*/ 67 h 67"/>
                  <a:gd name="T10" fmla="*/ 67 w 67"/>
                  <a:gd name="T11" fmla="*/ 4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67">
                    <a:moveTo>
                      <a:pt x="67" y="46"/>
                    </a:moveTo>
                    <a:lnTo>
                      <a:pt x="21" y="0"/>
                    </a:lnTo>
                    <a:lnTo>
                      <a:pt x="21" y="0"/>
                    </a:lnTo>
                    <a:lnTo>
                      <a:pt x="0" y="20"/>
                    </a:lnTo>
                    <a:lnTo>
                      <a:pt x="46" y="67"/>
                    </a:lnTo>
                    <a:lnTo>
                      <a:pt x="67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18" name="Freeform 11414"/>
              <p:cNvSpPr>
                <a:spLocks/>
              </p:cNvSpPr>
              <p:nvPr/>
            </p:nvSpPr>
            <p:spPr bwMode="auto">
              <a:xfrm>
                <a:off x="6118785" y="3933478"/>
                <a:ext cx="41106" cy="39583"/>
              </a:xfrm>
              <a:custGeom>
                <a:avLst/>
                <a:gdLst>
                  <a:gd name="T0" fmla="*/ 110 w 110"/>
                  <a:gd name="T1" fmla="*/ 16 h 106"/>
                  <a:gd name="T2" fmla="*/ 110 w 110"/>
                  <a:gd name="T3" fmla="*/ 0 h 106"/>
                  <a:gd name="T4" fmla="*/ 94 w 110"/>
                  <a:gd name="T5" fmla="*/ 0 h 106"/>
                  <a:gd name="T6" fmla="*/ 0 w 110"/>
                  <a:gd name="T7" fmla="*/ 94 h 106"/>
                  <a:gd name="T8" fmla="*/ 0 w 110"/>
                  <a:gd name="T9" fmla="*/ 94 h 106"/>
                  <a:gd name="T10" fmla="*/ 5 w 110"/>
                  <a:gd name="T11" fmla="*/ 97 h 106"/>
                  <a:gd name="T12" fmla="*/ 12 w 110"/>
                  <a:gd name="T13" fmla="*/ 98 h 106"/>
                  <a:gd name="T14" fmla="*/ 16 w 110"/>
                  <a:gd name="T15" fmla="*/ 102 h 106"/>
                  <a:gd name="T16" fmla="*/ 21 w 110"/>
                  <a:gd name="T17" fmla="*/ 106 h 106"/>
                  <a:gd name="T18" fmla="*/ 110 w 110"/>
                  <a:gd name="T19" fmla="*/ 1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0" h="106">
                    <a:moveTo>
                      <a:pt x="110" y="16"/>
                    </a:moveTo>
                    <a:lnTo>
                      <a:pt x="110" y="0"/>
                    </a:lnTo>
                    <a:lnTo>
                      <a:pt x="94" y="0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" y="97"/>
                    </a:lnTo>
                    <a:lnTo>
                      <a:pt x="12" y="98"/>
                    </a:lnTo>
                    <a:lnTo>
                      <a:pt x="16" y="102"/>
                    </a:lnTo>
                    <a:lnTo>
                      <a:pt x="21" y="106"/>
                    </a:lnTo>
                    <a:lnTo>
                      <a:pt x="11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19" name="Freeform 11415"/>
              <p:cNvSpPr>
                <a:spLocks/>
              </p:cNvSpPr>
              <p:nvPr/>
            </p:nvSpPr>
            <p:spPr bwMode="auto">
              <a:xfrm>
                <a:off x="6120307" y="3994376"/>
                <a:ext cx="39583" cy="38061"/>
              </a:xfrm>
              <a:custGeom>
                <a:avLst/>
                <a:gdLst>
                  <a:gd name="T0" fmla="*/ 0 w 103"/>
                  <a:gd name="T1" fmla="*/ 13 h 101"/>
                  <a:gd name="T2" fmla="*/ 87 w 103"/>
                  <a:gd name="T3" fmla="*/ 101 h 101"/>
                  <a:gd name="T4" fmla="*/ 103 w 103"/>
                  <a:gd name="T5" fmla="*/ 101 h 101"/>
                  <a:gd name="T6" fmla="*/ 103 w 103"/>
                  <a:gd name="T7" fmla="*/ 85 h 101"/>
                  <a:gd name="T8" fmla="*/ 19 w 103"/>
                  <a:gd name="T9" fmla="*/ 0 h 101"/>
                  <a:gd name="T10" fmla="*/ 19 w 103"/>
                  <a:gd name="T11" fmla="*/ 0 h 101"/>
                  <a:gd name="T12" fmla="*/ 16 w 103"/>
                  <a:gd name="T13" fmla="*/ 4 h 101"/>
                  <a:gd name="T14" fmla="*/ 10 w 103"/>
                  <a:gd name="T15" fmla="*/ 8 h 101"/>
                  <a:gd name="T16" fmla="*/ 5 w 103"/>
                  <a:gd name="T17" fmla="*/ 11 h 101"/>
                  <a:gd name="T18" fmla="*/ 0 w 103"/>
                  <a:gd name="T19" fmla="*/ 13 h 101"/>
                  <a:gd name="T20" fmla="*/ 0 w 103"/>
                  <a:gd name="T21" fmla="*/ 13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" h="101">
                    <a:moveTo>
                      <a:pt x="0" y="13"/>
                    </a:moveTo>
                    <a:lnTo>
                      <a:pt x="87" y="101"/>
                    </a:lnTo>
                    <a:lnTo>
                      <a:pt x="103" y="101"/>
                    </a:lnTo>
                    <a:lnTo>
                      <a:pt x="103" y="85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6" y="4"/>
                    </a:lnTo>
                    <a:lnTo>
                      <a:pt x="10" y="8"/>
                    </a:lnTo>
                    <a:lnTo>
                      <a:pt x="5" y="11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20" name="Freeform 11416"/>
              <p:cNvSpPr>
                <a:spLocks/>
              </p:cNvSpPr>
              <p:nvPr/>
            </p:nvSpPr>
            <p:spPr bwMode="auto">
              <a:xfrm>
                <a:off x="6100516" y="3968495"/>
                <a:ext cx="19792" cy="30449"/>
              </a:xfrm>
              <a:custGeom>
                <a:avLst/>
                <a:gdLst>
                  <a:gd name="T0" fmla="*/ 40 w 52"/>
                  <a:gd name="T1" fmla="*/ 80 h 80"/>
                  <a:gd name="T2" fmla="*/ 40 w 52"/>
                  <a:gd name="T3" fmla="*/ 80 h 80"/>
                  <a:gd name="T4" fmla="*/ 47 w 52"/>
                  <a:gd name="T5" fmla="*/ 80 h 80"/>
                  <a:gd name="T6" fmla="*/ 52 w 52"/>
                  <a:gd name="T7" fmla="*/ 78 h 80"/>
                  <a:gd name="T8" fmla="*/ 11 w 52"/>
                  <a:gd name="T9" fmla="*/ 37 h 80"/>
                  <a:gd name="T10" fmla="*/ 11 w 52"/>
                  <a:gd name="T11" fmla="*/ 37 h 80"/>
                  <a:gd name="T12" fmla="*/ 14 w 52"/>
                  <a:gd name="T13" fmla="*/ 35 h 80"/>
                  <a:gd name="T14" fmla="*/ 14 w 52"/>
                  <a:gd name="T15" fmla="*/ 35 h 80"/>
                  <a:gd name="T16" fmla="*/ 14 w 52"/>
                  <a:gd name="T17" fmla="*/ 34 h 80"/>
                  <a:gd name="T18" fmla="*/ 14 w 52"/>
                  <a:gd name="T19" fmla="*/ 34 h 80"/>
                  <a:gd name="T20" fmla="*/ 24 w 52"/>
                  <a:gd name="T21" fmla="*/ 25 h 80"/>
                  <a:gd name="T22" fmla="*/ 48 w 52"/>
                  <a:gd name="T23" fmla="*/ 0 h 80"/>
                  <a:gd name="T24" fmla="*/ 48 w 52"/>
                  <a:gd name="T25" fmla="*/ 0 h 80"/>
                  <a:gd name="T26" fmla="*/ 40 w 52"/>
                  <a:gd name="T27" fmla="*/ 0 h 80"/>
                  <a:gd name="T28" fmla="*/ 40 w 52"/>
                  <a:gd name="T29" fmla="*/ 0 h 80"/>
                  <a:gd name="T30" fmla="*/ 32 w 52"/>
                  <a:gd name="T31" fmla="*/ 0 h 80"/>
                  <a:gd name="T32" fmla="*/ 24 w 52"/>
                  <a:gd name="T33" fmla="*/ 3 h 80"/>
                  <a:gd name="T34" fmla="*/ 18 w 52"/>
                  <a:gd name="T35" fmla="*/ 7 h 80"/>
                  <a:gd name="T36" fmla="*/ 11 w 52"/>
                  <a:gd name="T37" fmla="*/ 12 h 80"/>
                  <a:gd name="T38" fmla="*/ 6 w 52"/>
                  <a:gd name="T39" fmla="*/ 17 h 80"/>
                  <a:gd name="T40" fmla="*/ 4 w 52"/>
                  <a:gd name="T41" fmla="*/ 23 h 80"/>
                  <a:gd name="T42" fmla="*/ 1 w 52"/>
                  <a:gd name="T43" fmla="*/ 31 h 80"/>
                  <a:gd name="T44" fmla="*/ 0 w 52"/>
                  <a:gd name="T45" fmla="*/ 39 h 80"/>
                  <a:gd name="T46" fmla="*/ 0 w 52"/>
                  <a:gd name="T47" fmla="*/ 39 h 80"/>
                  <a:gd name="T48" fmla="*/ 1 w 52"/>
                  <a:gd name="T49" fmla="*/ 48 h 80"/>
                  <a:gd name="T50" fmla="*/ 4 w 52"/>
                  <a:gd name="T51" fmla="*/ 55 h 80"/>
                  <a:gd name="T52" fmla="*/ 6 w 52"/>
                  <a:gd name="T53" fmla="*/ 63 h 80"/>
                  <a:gd name="T54" fmla="*/ 11 w 52"/>
                  <a:gd name="T55" fmla="*/ 68 h 80"/>
                  <a:gd name="T56" fmla="*/ 18 w 52"/>
                  <a:gd name="T57" fmla="*/ 73 h 80"/>
                  <a:gd name="T58" fmla="*/ 24 w 52"/>
                  <a:gd name="T59" fmla="*/ 77 h 80"/>
                  <a:gd name="T60" fmla="*/ 32 w 52"/>
                  <a:gd name="T61" fmla="*/ 78 h 80"/>
                  <a:gd name="T62" fmla="*/ 40 w 52"/>
                  <a:gd name="T63" fmla="*/ 80 h 80"/>
                  <a:gd name="T64" fmla="*/ 40 w 52"/>
                  <a:gd name="T65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" h="80">
                    <a:moveTo>
                      <a:pt x="40" y="80"/>
                    </a:moveTo>
                    <a:lnTo>
                      <a:pt x="40" y="80"/>
                    </a:lnTo>
                    <a:lnTo>
                      <a:pt x="47" y="80"/>
                    </a:lnTo>
                    <a:lnTo>
                      <a:pt x="52" y="78"/>
                    </a:lnTo>
                    <a:lnTo>
                      <a:pt x="11" y="37"/>
                    </a:lnTo>
                    <a:lnTo>
                      <a:pt x="11" y="37"/>
                    </a:lnTo>
                    <a:lnTo>
                      <a:pt x="14" y="35"/>
                    </a:lnTo>
                    <a:lnTo>
                      <a:pt x="14" y="35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24" y="25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4" y="3"/>
                    </a:lnTo>
                    <a:lnTo>
                      <a:pt x="18" y="7"/>
                    </a:lnTo>
                    <a:lnTo>
                      <a:pt x="11" y="12"/>
                    </a:lnTo>
                    <a:lnTo>
                      <a:pt x="6" y="17"/>
                    </a:lnTo>
                    <a:lnTo>
                      <a:pt x="4" y="23"/>
                    </a:lnTo>
                    <a:lnTo>
                      <a:pt x="1" y="31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6" y="63"/>
                    </a:lnTo>
                    <a:lnTo>
                      <a:pt x="11" y="68"/>
                    </a:lnTo>
                    <a:lnTo>
                      <a:pt x="18" y="73"/>
                    </a:lnTo>
                    <a:lnTo>
                      <a:pt x="24" y="77"/>
                    </a:lnTo>
                    <a:lnTo>
                      <a:pt x="32" y="78"/>
                    </a:lnTo>
                    <a:lnTo>
                      <a:pt x="40" y="80"/>
                    </a:lnTo>
                    <a:lnTo>
                      <a:pt x="4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21" name="Freeform 11417"/>
              <p:cNvSpPr>
                <a:spLocks/>
              </p:cNvSpPr>
              <p:nvPr/>
            </p:nvSpPr>
            <p:spPr bwMode="auto">
              <a:xfrm>
                <a:off x="6117262" y="3973062"/>
                <a:ext cx="13702" cy="21314"/>
              </a:xfrm>
              <a:custGeom>
                <a:avLst/>
                <a:gdLst>
                  <a:gd name="T0" fmla="*/ 28 w 38"/>
                  <a:gd name="T1" fmla="*/ 53 h 53"/>
                  <a:gd name="T2" fmla="*/ 28 w 38"/>
                  <a:gd name="T3" fmla="*/ 53 h 53"/>
                  <a:gd name="T4" fmla="*/ 31 w 38"/>
                  <a:gd name="T5" fmla="*/ 48 h 53"/>
                  <a:gd name="T6" fmla="*/ 35 w 38"/>
                  <a:gd name="T7" fmla="*/ 42 h 53"/>
                  <a:gd name="T8" fmla="*/ 36 w 38"/>
                  <a:gd name="T9" fmla="*/ 35 h 53"/>
                  <a:gd name="T10" fmla="*/ 38 w 38"/>
                  <a:gd name="T11" fmla="*/ 27 h 53"/>
                  <a:gd name="T12" fmla="*/ 38 w 38"/>
                  <a:gd name="T13" fmla="*/ 27 h 53"/>
                  <a:gd name="T14" fmla="*/ 36 w 38"/>
                  <a:gd name="T15" fmla="*/ 19 h 53"/>
                  <a:gd name="T16" fmla="*/ 34 w 38"/>
                  <a:gd name="T17" fmla="*/ 11 h 53"/>
                  <a:gd name="T18" fmla="*/ 30 w 38"/>
                  <a:gd name="T19" fmla="*/ 5 h 53"/>
                  <a:gd name="T20" fmla="*/ 26 w 38"/>
                  <a:gd name="T21" fmla="*/ 0 h 53"/>
                  <a:gd name="T22" fmla="*/ 0 w 38"/>
                  <a:gd name="T23" fmla="*/ 25 h 53"/>
                  <a:gd name="T24" fmla="*/ 28 w 38"/>
                  <a:gd name="T25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53">
                    <a:moveTo>
                      <a:pt x="28" y="53"/>
                    </a:moveTo>
                    <a:lnTo>
                      <a:pt x="28" y="53"/>
                    </a:lnTo>
                    <a:lnTo>
                      <a:pt x="31" y="48"/>
                    </a:lnTo>
                    <a:lnTo>
                      <a:pt x="35" y="42"/>
                    </a:lnTo>
                    <a:lnTo>
                      <a:pt x="36" y="35"/>
                    </a:lnTo>
                    <a:lnTo>
                      <a:pt x="38" y="27"/>
                    </a:lnTo>
                    <a:lnTo>
                      <a:pt x="38" y="27"/>
                    </a:lnTo>
                    <a:lnTo>
                      <a:pt x="36" y="19"/>
                    </a:lnTo>
                    <a:lnTo>
                      <a:pt x="34" y="11"/>
                    </a:lnTo>
                    <a:lnTo>
                      <a:pt x="30" y="5"/>
                    </a:lnTo>
                    <a:lnTo>
                      <a:pt x="26" y="0"/>
                    </a:lnTo>
                    <a:lnTo>
                      <a:pt x="0" y="25"/>
                    </a:lnTo>
                    <a:lnTo>
                      <a:pt x="28" y="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22" name="Freeform 11418"/>
              <p:cNvSpPr>
                <a:spLocks/>
              </p:cNvSpPr>
              <p:nvPr/>
            </p:nvSpPr>
            <p:spPr bwMode="auto">
              <a:xfrm>
                <a:off x="6105083" y="3968490"/>
                <a:ext cx="22837" cy="30449"/>
              </a:xfrm>
              <a:custGeom>
                <a:avLst/>
                <a:gdLst>
                  <a:gd name="T0" fmla="*/ 3 w 60"/>
                  <a:gd name="T1" fmla="*/ 34 h 78"/>
                  <a:gd name="T2" fmla="*/ 3 w 60"/>
                  <a:gd name="T3" fmla="*/ 35 h 78"/>
                  <a:gd name="T4" fmla="*/ 3 w 60"/>
                  <a:gd name="T5" fmla="*/ 35 h 78"/>
                  <a:gd name="T6" fmla="*/ 3 w 60"/>
                  <a:gd name="T7" fmla="*/ 35 h 78"/>
                  <a:gd name="T8" fmla="*/ 0 w 60"/>
                  <a:gd name="T9" fmla="*/ 37 h 78"/>
                  <a:gd name="T10" fmla="*/ 41 w 60"/>
                  <a:gd name="T11" fmla="*/ 78 h 78"/>
                  <a:gd name="T12" fmla="*/ 41 w 60"/>
                  <a:gd name="T13" fmla="*/ 78 h 78"/>
                  <a:gd name="T14" fmla="*/ 46 w 60"/>
                  <a:gd name="T15" fmla="*/ 76 h 78"/>
                  <a:gd name="T16" fmla="*/ 51 w 60"/>
                  <a:gd name="T17" fmla="*/ 73 h 78"/>
                  <a:gd name="T18" fmla="*/ 57 w 60"/>
                  <a:gd name="T19" fmla="*/ 69 h 78"/>
                  <a:gd name="T20" fmla="*/ 60 w 60"/>
                  <a:gd name="T21" fmla="*/ 65 h 78"/>
                  <a:gd name="T22" fmla="*/ 32 w 60"/>
                  <a:gd name="T23" fmla="*/ 37 h 78"/>
                  <a:gd name="T24" fmla="*/ 58 w 60"/>
                  <a:gd name="T25" fmla="*/ 12 h 78"/>
                  <a:gd name="T26" fmla="*/ 58 w 60"/>
                  <a:gd name="T27" fmla="*/ 12 h 78"/>
                  <a:gd name="T28" fmla="*/ 53 w 60"/>
                  <a:gd name="T29" fmla="*/ 8 h 78"/>
                  <a:gd name="T30" fmla="*/ 49 w 60"/>
                  <a:gd name="T31" fmla="*/ 4 h 78"/>
                  <a:gd name="T32" fmla="*/ 42 w 60"/>
                  <a:gd name="T33" fmla="*/ 3 h 78"/>
                  <a:gd name="T34" fmla="*/ 37 w 60"/>
                  <a:gd name="T35" fmla="*/ 0 h 78"/>
                  <a:gd name="T36" fmla="*/ 13 w 60"/>
                  <a:gd name="T37" fmla="*/ 25 h 78"/>
                  <a:gd name="T38" fmla="*/ 13 w 60"/>
                  <a:gd name="T39" fmla="*/ 25 h 78"/>
                  <a:gd name="T40" fmla="*/ 3 w 60"/>
                  <a:gd name="T41" fmla="*/ 34 h 78"/>
                  <a:gd name="T42" fmla="*/ 3 w 60"/>
                  <a:gd name="T43" fmla="*/ 3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8">
                    <a:moveTo>
                      <a:pt x="3" y="34"/>
                    </a:moveTo>
                    <a:lnTo>
                      <a:pt x="3" y="35"/>
                    </a:lnTo>
                    <a:lnTo>
                      <a:pt x="3" y="35"/>
                    </a:lnTo>
                    <a:lnTo>
                      <a:pt x="3" y="35"/>
                    </a:lnTo>
                    <a:lnTo>
                      <a:pt x="0" y="37"/>
                    </a:lnTo>
                    <a:lnTo>
                      <a:pt x="41" y="78"/>
                    </a:lnTo>
                    <a:lnTo>
                      <a:pt x="41" y="78"/>
                    </a:lnTo>
                    <a:lnTo>
                      <a:pt x="46" y="76"/>
                    </a:lnTo>
                    <a:lnTo>
                      <a:pt x="51" y="73"/>
                    </a:lnTo>
                    <a:lnTo>
                      <a:pt x="57" y="69"/>
                    </a:lnTo>
                    <a:lnTo>
                      <a:pt x="60" y="65"/>
                    </a:lnTo>
                    <a:lnTo>
                      <a:pt x="32" y="37"/>
                    </a:lnTo>
                    <a:lnTo>
                      <a:pt x="58" y="12"/>
                    </a:lnTo>
                    <a:lnTo>
                      <a:pt x="58" y="12"/>
                    </a:lnTo>
                    <a:lnTo>
                      <a:pt x="53" y="8"/>
                    </a:lnTo>
                    <a:lnTo>
                      <a:pt x="49" y="4"/>
                    </a:lnTo>
                    <a:lnTo>
                      <a:pt x="42" y="3"/>
                    </a:lnTo>
                    <a:lnTo>
                      <a:pt x="37" y="0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3" y="34"/>
                    </a:lnTo>
                    <a:lnTo>
                      <a:pt x="3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23" name="Freeform 11419"/>
              <p:cNvSpPr>
                <a:spLocks noEditPoints="1"/>
              </p:cNvSpPr>
              <p:nvPr/>
            </p:nvSpPr>
            <p:spPr bwMode="auto">
              <a:xfrm>
                <a:off x="6060949" y="4093318"/>
                <a:ext cx="106571" cy="105049"/>
              </a:xfrm>
              <a:custGeom>
                <a:avLst/>
                <a:gdLst>
                  <a:gd name="T0" fmla="*/ 126 w 280"/>
                  <a:gd name="T1" fmla="*/ 1 h 280"/>
                  <a:gd name="T2" fmla="*/ 87 w 280"/>
                  <a:gd name="T3" fmla="*/ 12 h 280"/>
                  <a:gd name="T4" fmla="*/ 51 w 280"/>
                  <a:gd name="T5" fmla="*/ 33 h 280"/>
                  <a:gd name="T6" fmla="*/ 25 w 280"/>
                  <a:gd name="T7" fmla="*/ 62 h 280"/>
                  <a:gd name="T8" fmla="*/ 7 w 280"/>
                  <a:gd name="T9" fmla="*/ 98 h 280"/>
                  <a:gd name="T10" fmla="*/ 0 w 280"/>
                  <a:gd name="T11" fmla="*/ 140 h 280"/>
                  <a:gd name="T12" fmla="*/ 6 w 280"/>
                  <a:gd name="T13" fmla="*/ 175 h 280"/>
                  <a:gd name="T14" fmla="*/ 14 w 280"/>
                  <a:gd name="T15" fmla="*/ 196 h 280"/>
                  <a:gd name="T16" fmla="*/ 31 w 280"/>
                  <a:gd name="T17" fmla="*/ 226 h 280"/>
                  <a:gd name="T18" fmla="*/ 54 w 280"/>
                  <a:gd name="T19" fmla="*/ 250 h 280"/>
                  <a:gd name="T20" fmla="*/ 83 w 280"/>
                  <a:gd name="T21" fmla="*/ 267 h 280"/>
                  <a:gd name="T22" fmla="*/ 117 w 280"/>
                  <a:gd name="T23" fmla="*/ 277 h 280"/>
                  <a:gd name="T24" fmla="*/ 140 w 280"/>
                  <a:gd name="T25" fmla="*/ 280 h 280"/>
                  <a:gd name="T26" fmla="*/ 182 w 280"/>
                  <a:gd name="T27" fmla="*/ 273 h 280"/>
                  <a:gd name="T28" fmla="*/ 219 w 280"/>
                  <a:gd name="T29" fmla="*/ 255 h 280"/>
                  <a:gd name="T30" fmla="*/ 247 w 280"/>
                  <a:gd name="T31" fmla="*/ 229 h 280"/>
                  <a:gd name="T32" fmla="*/ 268 w 280"/>
                  <a:gd name="T33" fmla="*/ 195 h 280"/>
                  <a:gd name="T34" fmla="*/ 279 w 280"/>
                  <a:gd name="T35" fmla="*/ 154 h 280"/>
                  <a:gd name="T36" fmla="*/ 279 w 280"/>
                  <a:gd name="T37" fmla="*/ 127 h 280"/>
                  <a:gd name="T38" fmla="*/ 275 w 280"/>
                  <a:gd name="T39" fmla="*/ 103 h 280"/>
                  <a:gd name="T40" fmla="*/ 260 w 280"/>
                  <a:gd name="T41" fmla="*/ 69 h 280"/>
                  <a:gd name="T42" fmla="*/ 239 w 280"/>
                  <a:gd name="T43" fmla="*/ 42 h 280"/>
                  <a:gd name="T44" fmla="*/ 211 w 280"/>
                  <a:gd name="T45" fmla="*/ 20 h 280"/>
                  <a:gd name="T46" fmla="*/ 177 w 280"/>
                  <a:gd name="T47" fmla="*/ 5 h 280"/>
                  <a:gd name="T48" fmla="*/ 140 w 280"/>
                  <a:gd name="T49" fmla="*/ 0 h 280"/>
                  <a:gd name="T50" fmla="*/ 213 w 280"/>
                  <a:gd name="T51" fmla="*/ 153 h 280"/>
                  <a:gd name="T52" fmla="*/ 208 w 280"/>
                  <a:gd name="T53" fmla="*/ 161 h 280"/>
                  <a:gd name="T54" fmla="*/ 156 w 280"/>
                  <a:gd name="T55" fmla="*/ 210 h 280"/>
                  <a:gd name="T56" fmla="*/ 153 w 280"/>
                  <a:gd name="T57" fmla="*/ 217 h 280"/>
                  <a:gd name="T58" fmla="*/ 132 w 280"/>
                  <a:gd name="T59" fmla="*/ 220 h 280"/>
                  <a:gd name="T60" fmla="*/ 126 w 280"/>
                  <a:gd name="T61" fmla="*/ 217 h 280"/>
                  <a:gd name="T62" fmla="*/ 123 w 280"/>
                  <a:gd name="T63" fmla="*/ 161 h 280"/>
                  <a:gd name="T64" fmla="*/ 71 w 280"/>
                  <a:gd name="T65" fmla="*/ 161 h 280"/>
                  <a:gd name="T66" fmla="*/ 66 w 280"/>
                  <a:gd name="T67" fmla="*/ 153 h 280"/>
                  <a:gd name="T68" fmla="*/ 66 w 280"/>
                  <a:gd name="T69" fmla="*/ 135 h 280"/>
                  <a:gd name="T70" fmla="*/ 74 w 280"/>
                  <a:gd name="T71" fmla="*/ 129 h 280"/>
                  <a:gd name="T72" fmla="*/ 123 w 280"/>
                  <a:gd name="T73" fmla="*/ 80 h 280"/>
                  <a:gd name="T74" fmla="*/ 128 w 280"/>
                  <a:gd name="T75" fmla="*/ 72 h 280"/>
                  <a:gd name="T76" fmla="*/ 147 w 280"/>
                  <a:gd name="T77" fmla="*/ 71 h 280"/>
                  <a:gd name="T78" fmla="*/ 155 w 280"/>
                  <a:gd name="T79" fmla="*/ 76 h 280"/>
                  <a:gd name="T80" fmla="*/ 204 w 280"/>
                  <a:gd name="T81" fmla="*/ 129 h 280"/>
                  <a:gd name="T82" fmla="*/ 211 w 280"/>
                  <a:gd name="T83" fmla="*/ 132 h 280"/>
                  <a:gd name="T84" fmla="*/ 213 w 280"/>
                  <a:gd name="T85" fmla="*/ 153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80" h="280">
                    <a:moveTo>
                      <a:pt x="140" y="0"/>
                    </a:moveTo>
                    <a:lnTo>
                      <a:pt x="140" y="0"/>
                    </a:lnTo>
                    <a:lnTo>
                      <a:pt x="126" y="1"/>
                    </a:lnTo>
                    <a:lnTo>
                      <a:pt x="113" y="4"/>
                    </a:lnTo>
                    <a:lnTo>
                      <a:pt x="98" y="7"/>
                    </a:lnTo>
                    <a:lnTo>
                      <a:pt x="87" y="12"/>
                    </a:lnTo>
                    <a:lnTo>
                      <a:pt x="74" y="17"/>
                    </a:lnTo>
                    <a:lnTo>
                      <a:pt x="62" y="25"/>
                    </a:lnTo>
                    <a:lnTo>
                      <a:pt x="51" y="33"/>
                    </a:lnTo>
                    <a:lnTo>
                      <a:pt x="42" y="42"/>
                    </a:lnTo>
                    <a:lnTo>
                      <a:pt x="33" y="51"/>
                    </a:lnTo>
                    <a:lnTo>
                      <a:pt x="25" y="62"/>
                    </a:lnTo>
                    <a:lnTo>
                      <a:pt x="17" y="73"/>
                    </a:lnTo>
                    <a:lnTo>
                      <a:pt x="12" y="86"/>
                    </a:lnTo>
                    <a:lnTo>
                      <a:pt x="7" y="98"/>
                    </a:lnTo>
                    <a:lnTo>
                      <a:pt x="4" y="112"/>
                    </a:lnTo>
                    <a:lnTo>
                      <a:pt x="2" y="126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2" y="158"/>
                    </a:lnTo>
                    <a:lnTo>
                      <a:pt x="6" y="175"/>
                    </a:lnTo>
                    <a:lnTo>
                      <a:pt x="6" y="175"/>
                    </a:lnTo>
                    <a:lnTo>
                      <a:pt x="8" y="186"/>
                    </a:lnTo>
                    <a:lnTo>
                      <a:pt x="14" y="196"/>
                    </a:lnTo>
                    <a:lnTo>
                      <a:pt x="17" y="207"/>
                    </a:lnTo>
                    <a:lnTo>
                      <a:pt x="24" y="217"/>
                    </a:lnTo>
                    <a:lnTo>
                      <a:pt x="31" y="226"/>
                    </a:lnTo>
                    <a:lnTo>
                      <a:pt x="38" y="234"/>
                    </a:lnTo>
                    <a:lnTo>
                      <a:pt x="46" y="242"/>
                    </a:lnTo>
                    <a:lnTo>
                      <a:pt x="54" y="250"/>
                    </a:lnTo>
                    <a:lnTo>
                      <a:pt x="63" y="256"/>
                    </a:lnTo>
                    <a:lnTo>
                      <a:pt x="74" y="261"/>
                    </a:lnTo>
                    <a:lnTo>
                      <a:pt x="83" y="267"/>
                    </a:lnTo>
                    <a:lnTo>
                      <a:pt x="95" y="272"/>
                    </a:lnTo>
                    <a:lnTo>
                      <a:pt x="105" y="274"/>
                    </a:lnTo>
                    <a:lnTo>
                      <a:pt x="117" y="277"/>
                    </a:lnTo>
                    <a:lnTo>
                      <a:pt x="128" y="278"/>
                    </a:lnTo>
                    <a:lnTo>
                      <a:pt x="140" y="280"/>
                    </a:lnTo>
                    <a:lnTo>
                      <a:pt x="140" y="280"/>
                    </a:lnTo>
                    <a:lnTo>
                      <a:pt x="155" y="278"/>
                    </a:lnTo>
                    <a:lnTo>
                      <a:pt x="169" y="276"/>
                    </a:lnTo>
                    <a:lnTo>
                      <a:pt x="182" y="273"/>
                    </a:lnTo>
                    <a:lnTo>
                      <a:pt x="195" y="268"/>
                    </a:lnTo>
                    <a:lnTo>
                      <a:pt x="207" y="263"/>
                    </a:lnTo>
                    <a:lnTo>
                      <a:pt x="219" y="255"/>
                    </a:lnTo>
                    <a:lnTo>
                      <a:pt x="229" y="247"/>
                    </a:lnTo>
                    <a:lnTo>
                      <a:pt x="238" y="238"/>
                    </a:lnTo>
                    <a:lnTo>
                      <a:pt x="247" y="229"/>
                    </a:lnTo>
                    <a:lnTo>
                      <a:pt x="255" y="218"/>
                    </a:lnTo>
                    <a:lnTo>
                      <a:pt x="263" y="207"/>
                    </a:lnTo>
                    <a:lnTo>
                      <a:pt x="268" y="195"/>
                    </a:lnTo>
                    <a:lnTo>
                      <a:pt x="273" y="182"/>
                    </a:lnTo>
                    <a:lnTo>
                      <a:pt x="277" y="169"/>
                    </a:lnTo>
                    <a:lnTo>
                      <a:pt x="279" y="154"/>
                    </a:lnTo>
                    <a:lnTo>
                      <a:pt x="280" y="140"/>
                    </a:lnTo>
                    <a:lnTo>
                      <a:pt x="280" y="140"/>
                    </a:lnTo>
                    <a:lnTo>
                      <a:pt x="279" y="127"/>
                    </a:lnTo>
                    <a:lnTo>
                      <a:pt x="277" y="115"/>
                    </a:lnTo>
                    <a:lnTo>
                      <a:pt x="277" y="115"/>
                    </a:lnTo>
                    <a:lnTo>
                      <a:pt x="275" y="103"/>
                    </a:lnTo>
                    <a:lnTo>
                      <a:pt x="271" y="92"/>
                    </a:lnTo>
                    <a:lnTo>
                      <a:pt x="266" y="81"/>
                    </a:lnTo>
                    <a:lnTo>
                      <a:pt x="260" y="69"/>
                    </a:lnTo>
                    <a:lnTo>
                      <a:pt x="254" y="60"/>
                    </a:lnTo>
                    <a:lnTo>
                      <a:pt x="247" y="50"/>
                    </a:lnTo>
                    <a:lnTo>
                      <a:pt x="239" y="42"/>
                    </a:lnTo>
                    <a:lnTo>
                      <a:pt x="230" y="34"/>
                    </a:lnTo>
                    <a:lnTo>
                      <a:pt x="221" y="26"/>
                    </a:lnTo>
                    <a:lnTo>
                      <a:pt x="211" y="20"/>
                    </a:lnTo>
                    <a:lnTo>
                      <a:pt x="200" y="15"/>
                    </a:lnTo>
                    <a:lnTo>
                      <a:pt x="189" y="9"/>
                    </a:lnTo>
                    <a:lnTo>
                      <a:pt x="177" y="5"/>
                    </a:lnTo>
                    <a:lnTo>
                      <a:pt x="165" y="3"/>
                    </a:lnTo>
                    <a:lnTo>
                      <a:pt x="153" y="1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213" y="153"/>
                    </a:moveTo>
                    <a:lnTo>
                      <a:pt x="213" y="153"/>
                    </a:lnTo>
                    <a:lnTo>
                      <a:pt x="213" y="156"/>
                    </a:lnTo>
                    <a:lnTo>
                      <a:pt x="211" y="160"/>
                    </a:lnTo>
                    <a:lnTo>
                      <a:pt x="208" y="161"/>
                    </a:lnTo>
                    <a:lnTo>
                      <a:pt x="204" y="161"/>
                    </a:lnTo>
                    <a:lnTo>
                      <a:pt x="156" y="161"/>
                    </a:lnTo>
                    <a:lnTo>
                      <a:pt x="156" y="210"/>
                    </a:lnTo>
                    <a:lnTo>
                      <a:pt x="156" y="210"/>
                    </a:lnTo>
                    <a:lnTo>
                      <a:pt x="155" y="214"/>
                    </a:lnTo>
                    <a:lnTo>
                      <a:pt x="153" y="217"/>
                    </a:lnTo>
                    <a:lnTo>
                      <a:pt x="151" y="218"/>
                    </a:lnTo>
                    <a:lnTo>
                      <a:pt x="147" y="220"/>
                    </a:lnTo>
                    <a:lnTo>
                      <a:pt x="132" y="220"/>
                    </a:lnTo>
                    <a:lnTo>
                      <a:pt x="132" y="220"/>
                    </a:lnTo>
                    <a:lnTo>
                      <a:pt x="128" y="218"/>
                    </a:lnTo>
                    <a:lnTo>
                      <a:pt x="126" y="217"/>
                    </a:lnTo>
                    <a:lnTo>
                      <a:pt x="125" y="214"/>
                    </a:lnTo>
                    <a:lnTo>
                      <a:pt x="123" y="210"/>
                    </a:lnTo>
                    <a:lnTo>
                      <a:pt x="123" y="161"/>
                    </a:lnTo>
                    <a:lnTo>
                      <a:pt x="74" y="161"/>
                    </a:lnTo>
                    <a:lnTo>
                      <a:pt x="74" y="161"/>
                    </a:lnTo>
                    <a:lnTo>
                      <a:pt x="71" y="161"/>
                    </a:lnTo>
                    <a:lnTo>
                      <a:pt x="68" y="160"/>
                    </a:lnTo>
                    <a:lnTo>
                      <a:pt x="66" y="156"/>
                    </a:lnTo>
                    <a:lnTo>
                      <a:pt x="66" y="153"/>
                    </a:lnTo>
                    <a:lnTo>
                      <a:pt x="66" y="137"/>
                    </a:lnTo>
                    <a:lnTo>
                      <a:pt x="66" y="137"/>
                    </a:lnTo>
                    <a:lnTo>
                      <a:pt x="66" y="135"/>
                    </a:lnTo>
                    <a:lnTo>
                      <a:pt x="68" y="132"/>
                    </a:lnTo>
                    <a:lnTo>
                      <a:pt x="71" y="129"/>
                    </a:lnTo>
                    <a:lnTo>
                      <a:pt x="74" y="129"/>
                    </a:lnTo>
                    <a:lnTo>
                      <a:pt x="123" y="129"/>
                    </a:lnTo>
                    <a:lnTo>
                      <a:pt x="123" y="80"/>
                    </a:lnTo>
                    <a:lnTo>
                      <a:pt x="123" y="80"/>
                    </a:lnTo>
                    <a:lnTo>
                      <a:pt x="125" y="76"/>
                    </a:lnTo>
                    <a:lnTo>
                      <a:pt x="126" y="73"/>
                    </a:lnTo>
                    <a:lnTo>
                      <a:pt x="128" y="72"/>
                    </a:lnTo>
                    <a:lnTo>
                      <a:pt x="132" y="71"/>
                    </a:lnTo>
                    <a:lnTo>
                      <a:pt x="147" y="71"/>
                    </a:lnTo>
                    <a:lnTo>
                      <a:pt x="147" y="71"/>
                    </a:lnTo>
                    <a:lnTo>
                      <a:pt x="151" y="72"/>
                    </a:lnTo>
                    <a:lnTo>
                      <a:pt x="153" y="73"/>
                    </a:lnTo>
                    <a:lnTo>
                      <a:pt x="155" y="76"/>
                    </a:lnTo>
                    <a:lnTo>
                      <a:pt x="156" y="80"/>
                    </a:lnTo>
                    <a:lnTo>
                      <a:pt x="156" y="129"/>
                    </a:lnTo>
                    <a:lnTo>
                      <a:pt x="204" y="129"/>
                    </a:lnTo>
                    <a:lnTo>
                      <a:pt x="204" y="129"/>
                    </a:lnTo>
                    <a:lnTo>
                      <a:pt x="208" y="129"/>
                    </a:lnTo>
                    <a:lnTo>
                      <a:pt x="211" y="132"/>
                    </a:lnTo>
                    <a:lnTo>
                      <a:pt x="213" y="135"/>
                    </a:lnTo>
                    <a:lnTo>
                      <a:pt x="213" y="137"/>
                    </a:lnTo>
                    <a:lnTo>
                      <a:pt x="213" y="1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</p:grpSp>
      <p:grpSp>
        <p:nvGrpSpPr>
          <p:cNvPr id="25" name="Groupe 24"/>
          <p:cNvGrpSpPr/>
          <p:nvPr/>
        </p:nvGrpSpPr>
        <p:grpSpPr>
          <a:xfrm>
            <a:off x="13057913" y="1880257"/>
            <a:ext cx="2603134" cy="2305627"/>
            <a:chOff x="8826380" y="1844979"/>
            <a:chExt cx="2991687" cy="2626322"/>
          </a:xfrm>
        </p:grpSpPr>
        <p:grpSp>
          <p:nvGrpSpPr>
            <p:cNvPr id="225" name="Group 1"/>
            <p:cNvGrpSpPr>
              <a:grpSpLocks noChangeAspect="1"/>
            </p:cNvGrpSpPr>
            <p:nvPr/>
          </p:nvGrpSpPr>
          <p:grpSpPr>
            <a:xfrm>
              <a:off x="9240323" y="1844979"/>
              <a:ext cx="1952157" cy="1952158"/>
              <a:chOff x="5369064" y="1918971"/>
              <a:chExt cx="1527035" cy="1527036"/>
            </a:xfrm>
          </p:grpSpPr>
          <p:sp>
            <p:nvSpPr>
              <p:cNvPr id="253" name="Oval 50"/>
              <p:cNvSpPr/>
              <p:nvPr/>
            </p:nvSpPr>
            <p:spPr>
              <a:xfrm>
                <a:off x="5369064" y="1918971"/>
                <a:ext cx="1527035" cy="1527036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  <a:headEnd type="oval" w="med" len="med"/>
                <a:tailEnd type="oval" w="med" len="med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1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Oval 48"/>
              <p:cNvSpPr/>
              <p:nvPr/>
            </p:nvSpPr>
            <p:spPr>
              <a:xfrm>
                <a:off x="5472411" y="2016962"/>
                <a:ext cx="1320136" cy="1320137"/>
              </a:xfrm>
              <a:prstGeom prst="ellipse">
                <a:avLst/>
              </a:prstGeom>
              <a:solidFill>
                <a:schemeClr val="accent1"/>
              </a:solidFill>
              <a:ln w="12700">
                <a:noFill/>
                <a:headEnd type="oval" w="med" len="med"/>
                <a:tailEnd type="oval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1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27" name="ZoneTexte 226"/>
            <p:cNvSpPr txBox="1"/>
            <p:nvPr/>
          </p:nvSpPr>
          <p:spPr>
            <a:xfrm>
              <a:off x="8826380" y="3948081"/>
              <a:ext cx="29916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>
                  <a:solidFill>
                    <a:srgbClr val="F16237"/>
                  </a:solidFill>
                  <a:latin typeface="Arial Black" panose="020B0A04020102020204" pitchFamily="34" charset="0"/>
                </a:rPr>
                <a:t>Technologies</a:t>
              </a:r>
              <a:endParaRPr lang="fr-FR" sz="2400" dirty="0">
                <a:solidFill>
                  <a:srgbClr val="F16237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255" name="Group 29"/>
            <p:cNvGrpSpPr/>
            <p:nvPr/>
          </p:nvGrpSpPr>
          <p:grpSpPr>
            <a:xfrm>
              <a:off x="9745969" y="2929852"/>
              <a:ext cx="457200" cy="457200"/>
              <a:chOff x="2734468" y="2753915"/>
              <a:chExt cx="457200" cy="457200"/>
            </a:xfrm>
            <a:solidFill>
              <a:schemeClr val="bg1">
                <a:lumMod val="95000"/>
              </a:schemeClr>
            </a:solidFill>
          </p:grpSpPr>
          <p:sp>
            <p:nvSpPr>
              <p:cNvPr id="256" name="Freeform 129"/>
              <p:cNvSpPr>
                <a:spLocks noEditPoints="1"/>
              </p:cNvSpPr>
              <p:nvPr/>
            </p:nvSpPr>
            <p:spPr bwMode="auto">
              <a:xfrm>
                <a:off x="2734468" y="2753915"/>
                <a:ext cx="457200" cy="457200"/>
              </a:xfrm>
              <a:custGeom>
                <a:avLst/>
                <a:gdLst>
                  <a:gd name="T0" fmla="*/ 698 w 1153"/>
                  <a:gd name="T1" fmla="*/ 631 h 1152"/>
                  <a:gd name="T2" fmla="*/ 526 w 1153"/>
                  <a:gd name="T3" fmla="*/ 729 h 1152"/>
                  <a:gd name="T4" fmla="*/ 506 w 1153"/>
                  <a:gd name="T5" fmla="*/ 765 h 1152"/>
                  <a:gd name="T6" fmla="*/ 418 w 1153"/>
                  <a:gd name="T7" fmla="*/ 866 h 1152"/>
                  <a:gd name="T8" fmla="*/ 382 w 1153"/>
                  <a:gd name="T9" fmla="*/ 885 h 1152"/>
                  <a:gd name="T10" fmla="*/ 362 w 1153"/>
                  <a:gd name="T11" fmla="*/ 922 h 1152"/>
                  <a:gd name="T12" fmla="*/ 263 w 1153"/>
                  <a:gd name="T13" fmla="*/ 1009 h 1152"/>
                  <a:gd name="T14" fmla="*/ 226 w 1153"/>
                  <a:gd name="T15" fmla="*/ 1029 h 1152"/>
                  <a:gd name="T16" fmla="*/ 493 w 1153"/>
                  <a:gd name="T17" fmla="*/ 558 h 1152"/>
                  <a:gd name="T18" fmla="*/ 511 w 1153"/>
                  <a:gd name="T19" fmla="*/ 418 h 1152"/>
                  <a:gd name="T20" fmla="*/ 508 w 1153"/>
                  <a:gd name="T21" fmla="*/ 316 h 1152"/>
                  <a:gd name="T22" fmla="*/ 533 w 1153"/>
                  <a:gd name="T23" fmla="*/ 235 h 1152"/>
                  <a:gd name="T24" fmla="*/ 579 w 1153"/>
                  <a:gd name="T25" fmla="*/ 166 h 1152"/>
                  <a:gd name="T26" fmla="*/ 644 w 1153"/>
                  <a:gd name="T27" fmla="*/ 114 h 1152"/>
                  <a:gd name="T28" fmla="*/ 721 w 1153"/>
                  <a:gd name="T29" fmla="*/ 81 h 1152"/>
                  <a:gd name="T30" fmla="*/ 808 w 1153"/>
                  <a:gd name="T31" fmla="*/ 72 h 1152"/>
                  <a:gd name="T32" fmla="*/ 893 w 1153"/>
                  <a:gd name="T33" fmla="*/ 89 h 1152"/>
                  <a:gd name="T34" fmla="*/ 965 w 1153"/>
                  <a:gd name="T35" fmla="*/ 129 h 1152"/>
                  <a:gd name="T36" fmla="*/ 1024 w 1153"/>
                  <a:gd name="T37" fmla="*/ 188 h 1152"/>
                  <a:gd name="T38" fmla="*/ 1063 w 1153"/>
                  <a:gd name="T39" fmla="*/ 261 h 1152"/>
                  <a:gd name="T40" fmla="*/ 1080 w 1153"/>
                  <a:gd name="T41" fmla="*/ 345 h 1152"/>
                  <a:gd name="T42" fmla="*/ 1072 w 1153"/>
                  <a:gd name="T43" fmla="*/ 432 h 1152"/>
                  <a:gd name="T44" fmla="*/ 1039 w 1153"/>
                  <a:gd name="T45" fmla="*/ 509 h 1152"/>
                  <a:gd name="T46" fmla="*/ 986 w 1153"/>
                  <a:gd name="T47" fmla="*/ 573 h 1152"/>
                  <a:gd name="T48" fmla="*/ 917 w 1153"/>
                  <a:gd name="T49" fmla="*/ 620 h 1152"/>
                  <a:gd name="T50" fmla="*/ 836 w 1153"/>
                  <a:gd name="T51" fmla="*/ 644 h 1152"/>
                  <a:gd name="T52" fmla="*/ 756 w 1153"/>
                  <a:gd name="T53" fmla="*/ 2 h 1152"/>
                  <a:gd name="T54" fmla="*/ 653 w 1153"/>
                  <a:gd name="T55" fmla="*/ 28 h 1152"/>
                  <a:gd name="T56" fmla="*/ 564 w 1153"/>
                  <a:gd name="T57" fmla="*/ 82 h 1152"/>
                  <a:gd name="T58" fmla="*/ 494 w 1153"/>
                  <a:gd name="T59" fmla="*/ 158 h 1152"/>
                  <a:gd name="T60" fmla="*/ 450 w 1153"/>
                  <a:gd name="T61" fmla="*/ 253 h 1152"/>
                  <a:gd name="T62" fmla="*/ 434 w 1153"/>
                  <a:gd name="T63" fmla="*/ 360 h 1152"/>
                  <a:gd name="T64" fmla="*/ 448 w 1153"/>
                  <a:gd name="T65" fmla="*/ 460 h 1152"/>
                  <a:gd name="T66" fmla="*/ 4 w 1153"/>
                  <a:gd name="T67" fmla="*/ 953 h 1152"/>
                  <a:gd name="T68" fmla="*/ 3 w 1153"/>
                  <a:gd name="T69" fmla="*/ 1094 h 1152"/>
                  <a:gd name="T70" fmla="*/ 22 w 1153"/>
                  <a:gd name="T71" fmla="*/ 1130 h 1152"/>
                  <a:gd name="T72" fmla="*/ 59 w 1153"/>
                  <a:gd name="T73" fmla="*/ 1151 h 1152"/>
                  <a:gd name="T74" fmla="*/ 200 w 1153"/>
                  <a:gd name="T75" fmla="*/ 1149 h 1152"/>
                  <a:gd name="T76" fmla="*/ 369 w 1153"/>
                  <a:gd name="T77" fmla="*/ 1080 h 1152"/>
                  <a:gd name="T78" fmla="*/ 407 w 1153"/>
                  <a:gd name="T79" fmla="*/ 1063 h 1152"/>
                  <a:gd name="T80" fmla="*/ 430 w 1153"/>
                  <a:gd name="T81" fmla="*/ 1029 h 1152"/>
                  <a:gd name="T82" fmla="*/ 512 w 1153"/>
                  <a:gd name="T83" fmla="*/ 936 h 1152"/>
                  <a:gd name="T84" fmla="*/ 551 w 1153"/>
                  <a:gd name="T85" fmla="*/ 920 h 1152"/>
                  <a:gd name="T86" fmla="*/ 574 w 1153"/>
                  <a:gd name="T87" fmla="*/ 885 h 1152"/>
                  <a:gd name="T88" fmla="*/ 678 w 1153"/>
                  <a:gd name="T89" fmla="*/ 699 h 1152"/>
                  <a:gd name="T90" fmla="*/ 776 w 1153"/>
                  <a:gd name="T91" fmla="*/ 720 h 1152"/>
                  <a:gd name="T92" fmla="*/ 883 w 1153"/>
                  <a:gd name="T93" fmla="*/ 708 h 1152"/>
                  <a:gd name="T94" fmla="*/ 980 w 1153"/>
                  <a:gd name="T95" fmla="*/ 668 h 1152"/>
                  <a:gd name="T96" fmla="*/ 1060 w 1153"/>
                  <a:gd name="T97" fmla="*/ 602 h 1152"/>
                  <a:gd name="T98" fmla="*/ 1117 w 1153"/>
                  <a:gd name="T99" fmla="*/ 516 h 1152"/>
                  <a:gd name="T100" fmla="*/ 1148 w 1153"/>
                  <a:gd name="T101" fmla="*/ 414 h 1152"/>
                  <a:gd name="T102" fmla="*/ 1148 w 1153"/>
                  <a:gd name="T103" fmla="*/ 305 h 1152"/>
                  <a:gd name="T104" fmla="*/ 1117 w 1153"/>
                  <a:gd name="T105" fmla="*/ 204 h 1152"/>
                  <a:gd name="T106" fmla="*/ 1060 w 1153"/>
                  <a:gd name="T107" fmla="*/ 118 h 1152"/>
                  <a:gd name="T108" fmla="*/ 980 w 1153"/>
                  <a:gd name="T109" fmla="*/ 53 h 1152"/>
                  <a:gd name="T110" fmla="*/ 883 w 1153"/>
                  <a:gd name="T111" fmla="*/ 1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53" h="1152">
                    <a:moveTo>
                      <a:pt x="793" y="648"/>
                    </a:moveTo>
                    <a:lnTo>
                      <a:pt x="774" y="648"/>
                    </a:lnTo>
                    <a:lnTo>
                      <a:pt x="754" y="645"/>
                    </a:lnTo>
                    <a:lnTo>
                      <a:pt x="735" y="642"/>
                    </a:lnTo>
                    <a:lnTo>
                      <a:pt x="716" y="637"/>
                    </a:lnTo>
                    <a:lnTo>
                      <a:pt x="698" y="631"/>
                    </a:lnTo>
                    <a:lnTo>
                      <a:pt x="681" y="624"/>
                    </a:lnTo>
                    <a:lnTo>
                      <a:pt x="664" y="616"/>
                    </a:lnTo>
                    <a:lnTo>
                      <a:pt x="647" y="608"/>
                    </a:lnTo>
                    <a:lnTo>
                      <a:pt x="635" y="620"/>
                    </a:lnTo>
                    <a:lnTo>
                      <a:pt x="594" y="661"/>
                    </a:lnTo>
                    <a:lnTo>
                      <a:pt x="526" y="729"/>
                    </a:lnTo>
                    <a:lnTo>
                      <a:pt x="521" y="734"/>
                    </a:lnTo>
                    <a:lnTo>
                      <a:pt x="517" y="739"/>
                    </a:lnTo>
                    <a:lnTo>
                      <a:pt x="513" y="746"/>
                    </a:lnTo>
                    <a:lnTo>
                      <a:pt x="510" y="752"/>
                    </a:lnTo>
                    <a:lnTo>
                      <a:pt x="508" y="759"/>
                    </a:lnTo>
                    <a:lnTo>
                      <a:pt x="506" y="765"/>
                    </a:lnTo>
                    <a:lnTo>
                      <a:pt x="506" y="773"/>
                    </a:lnTo>
                    <a:lnTo>
                      <a:pt x="505" y="779"/>
                    </a:lnTo>
                    <a:lnTo>
                      <a:pt x="505" y="864"/>
                    </a:lnTo>
                    <a:lnTo>
                      <a:pt x="434" y="864"/>
                    </a:lnTo>
                    <a:lnTo>
                      <a:pt x="426" y="865"/>
                    </a:lnTo>
                    <a:lnTo>
                      <a:pt x="418" y="866"/>
                    </a:lnTo>
                    <a:lnTo>
                      <a:pt x="412" y="867"/>
                    </a:lnTo>
                    <a:lnTo>
                      <a:pt x="405" y="870"/>
                    </a:lnTo>
                    <a:lnTo>
                      <a:pt x="399" y="872"/>
                    </a:lnTo>
                    <a:lnTo>
                      <a:pt x="392" y="877"/>
                    </a:lnTo>
                    <a:lnTo>
                      <a:pt x="387" y="881"/>
                    </a:lnTo>
                    <a:lnTo>
                      <a:pt x="382" y="885"/>
                    </a:lnTo>
                    <a:lnTo>
                      <a:pt x="377" y="891"/>
                    </a:lnTo>
                    <a:lnTo>
                      <a:pt x="373" y="896"/>
                    </a:lnTo>
                    <a:lnTo>
                      <a:pt x="370" y="901"/>
                    </a:lnTo>
                    <a:lnTo>
                      <a:pt x="367" y="908"/>
                    </a:lnTo>
                    <a:lnTo>
                      <a:pt x="364" y="914"/>
                    </a:lnTo>
                    <a:lnTo>
                      <a:pt x="362" y="922"/>
                    </a:lnTo>
                    <a:lnTo>
                      <a:pt x="361" y="928"/>
                    </a:lnTo>
                    <a:lnTo>
                      <a:pt x="361" y="936"/>
                    </a:lnTo>
                    <a:lnTo>
                      <a:pt x="361" y="1008"/>
                    </a:lnTo>
                    <a:lnTo>
                      <a:pt x="277" y="1008"/>
                    </a:lnTo>
                    <a:lnTo>
                      <a:pt x="269" y="1008"/>
                    </a:lnTo>
                    <a:lnTo>
                      <a:pt x="263" y="1009"/>
                    </a:lnTo>
                    <a:lnTo>
                      <a:pt x="255" y="1012"/>
                    </a:lnTo>
                    <a:lnTo>
                      <a:pt x="249" y="1014"/>
                    </a:lnTo>
                    <a:lnTo>
                      <a:pt x="242" y="1016"/>
                    </a:lnTo>
                    <a:lnTo>
                      <a:pt x="237" y="1020"/>
                    </a:lnTo>
                    <a:lnTo>
                      <a:pt x="232" y="1025"/>
                    </a:lnTo>
                    <a:lnTo>
                      <a:pt x="226" y="1029"/>
                    </a:lnTo>
                    <a:lnTo>
                      <a:pt x="174" y="1080"/>
                    </a:lnTo>
                    <a:lnTo>
                      <a:pt x="73" y="1080"/>
                    </a:lnTo>
                    <a:lnTo>
                      <a:pt x="73" y="977"/>
                    </a:lnTo>
                    <a:lnTo>
                      <a:pt x="493" y="558"/>
                    </a:lnTo>
                    <a:lnTo>
                      <a:pt x="493" y="558"/>
                    </a:lnTo>
                    <a:lnTo>
                      <a:pt x="493" y="558"/>
                    </a:lnTo>
                    <a:lnTo>
                      <a:pt x="546" y="505"/>
                    </a:lnTo>
                    <a:lnTo>
                      <a:pt x="537" y="489"/>
                    </a:lnTo>
                    <a:lnTo>
                      <a:pt x="529" y="472"/>
                    </a:lnTo>
                    <a:lnTo>
                      <a:pt x="522" y="454"/>
                    </a:lnTo>
                    <a:lnTo>
                      <a:pt x="516" y="437"/>
                    </a:lnTo>
                    <a:lnTo>
                      <a:pt x="511" y="418"/>
                    </a:lnTo>
                    <a:lnTo>
                      <a:pt x="508" y="399"/>
                    </a:lnTo>
                    <a:lnTo>
                      <a:pt x="506" y="380"/>
                    </a:lnTo>
                    <a:lnTo>
                      <a:pt x="505" y="360"/>
                    </a:lnTo>
                    <a:lnTo>
                      <a:pt x="506" y="345"/>
                    </a:lnTo>
                    <a:lnTo>
                      <a:pt x="507" y="330"/>
                    </a:lnTo>
                    <a:lnTo>
                      <a:pt x="508" y="316"/>
                    </a:lnTo>
                    <a:lnTo>
                      <a:pt x="511" y="302"/>
                    </a:lnTo>
                    <a:lnTo>
                      <a:pt x="515" y="288"/>
                    </a:lnTo>
                    <a:lnTo>
                      <a:pt x="518" y="274"/>
                    </a:lnTo>
                    <a:lnTo>
                      <a:pt x="522" y="261"/>
                    </a:lnTo>
                    <a:lnTo>
                      <a:pt x="527" y="248"/>
                    </a:lnTo>
                    <a:lnTo>
                      <a:pt x="533" y="235"/>
                    </a:lnTo>
                    <a:lnTo>
                      <a:pt x="539" y="223"/>
                    </a:lnTo>
                    <a:lnTo>
                      <a:pt x="547" y="210"/>
                    </a:lnTo>
                    <a:lnTo>
                      <a:pt x="554" y="199"/>
                    </a:lnTo>
                    <a:lnTo>
                      <a:pt x="562" y="188"/>
                    </a:lnTo>
                    <a:lnTo>
                      <a:pt x="571" y="177"/>
                    </a:lnTo>
                    <a:lnTo>
                      <a:pt x="579" y="166"/>
                    </a:lnTo>
                    <a:lnTo>
                      <a:pt x="589" y="156"/>
                    </a:lnTo>
                    <a:lnTo>
                      <a:pt x="600" y="147"/>
                    </a:lnTo>
                    <a:lnTo>
                      <a:pt x="610" y="138"/>
                    </a:lnTo>
                    <a:lnTo>
                      <a:pt x="620" y="129"/>
                    </a:lnTo>
                    <a:lnTo>
                      <a:pt x="632" y="122"/>
                    </a:lnTo>
                    <a:lnTo>
                      <a:pt x="644" y="114"/>
                    </a:lnTo>
                    <a:lnTo>
                      <a:pt x="656" y="107"/>
                    </a:lnTo>
                    <a:lnTo>
                      <a:pt x="668" y="100"/>
                    </a:lnTo>
                    <a:lnTo>
                      <a:pt x="681" y="95"/>
                    </a:lnTo>
                    <a:lnTo>
                      <a:pt x="694" y="89"/>
                    </a:lnTo>
                    <a:lnTo>
                      <a:pt x="708" y="85"/>
                    </a:lnTo>
                    <a:lnTo>
                      <a:pt x="721" y="81"/>
                    </a:lnTo>
                    <a:lnTo>
                      <a:pt x="735" y="77"/>
                    </a:lnTo>
                    <a:lnTo>
                      <a:pt x="749" y="75"/>
                    </a:lnTo>
                    <a:lnTo>
                      <a:pt x="764" y="73"/>
                    </a:lnTo>
                    <a:lnTo>
                      <a:pt x="778" y="72"/>
                    </a:lnTo>
                    <a:lnTo>
                      <a:pt x="793" y="72"/>
                    </a:lnTo>
                    <a:lnTo>
                      <a:pt x="808" y="72"/>
                    </a:lnTo>
                    <a:lnTo>
                      <a:pt x="822" y="73"/>
                    </a:lnTo>
                    <a:lnTo>
                      <a:pt x="836" y="75"/>
                    </a:lnTo>
                    <a:lnTo>
                      <a:pt x="851" y="77"/>
                    </a:lnTo>
                    <a:lnTo>
                      <a:pt x="864" y="81"/>
                    </a:lnTo>
                    <a:lnTo>
                      <a:pt x="878" y="85"/>
                    </a:lnTo>
                    <a:lnTo>
                      <a:pt x="893" y="89"/>
                    </a:lnTo>
                    <a:lnTo>
                      <a:pt x="905" y="95"/>
                    </a:lnTo>
                    <a:lnTo>
                      <a:pt x="917" y="100"/>
                    </a:lnTo>
                    <a:lnTo>
                      <a:pt x="930" y="107"/>
                    </a:lnTo>
                    <a:lnTo>
                      <a:pt x="942" y="114"/>
                    </a:lnTo>
                    <a:lnTo>
                      <a:pt x="954" y="122"/>
                    </a:lnTo>
                    <a:lnTo>
                      <a:pt x="965" y="129"/>
                    </a:lnTo>
                    <a:lnTo>
                      <a:pt x="976" y="138"/>
                    </a:lnTo>
                    <a:lnTo>
                      <a:pt x="986" y="147"/>
                    </a:lnTo>
                    <a:lnTo>
                      <a:pt x="996" y="156"/>
                    </a:lnTo>
                    <a:lnTo>
                      <a:pt x="1006" y="166"/>
                    </a:lnTo>
                    <a:lnTo>
                      <a:pt x="1016" y="177"/>
                    </a:lnTo>
                    <a:lnTo>
                      <a:pt x="1024" y="188"/>
                    </a:lnTo>
                    <a:lnTo>
                      <a:pt x="1032" y="199"/>
                    </a:lnTo>
                    <a:lnTo>
                      <a:pt x="1039" y="210"/>
                    </a:lnTo>
                    <a:lnTo>
                      <a:pt x="1046" y="223"/>
                    </a:lnTo>
                    <a:lnTo>
                      <a:pt x="1052" y="235"/>
                    </a:lnTo>
                    <a:lnTo>
                      <a:pt x="1059" y="248"/>
                    </a:lnTo>
                    <a:lnTo>
                      <a:pt x="1063" y="261"/>
                    </a:lnTo>
                    <a:lnTo>
                      <a:pt x="1069" y="274"/>
                    </a:lnTo>
                    <a:lnTo>
                      <a:pt x="1072" y="288"/>
                    </a:lnTo>
                    <a:lnTo>
                      <a:pt x="1075" y="302"/>
                    </a:lnTo>
                    <a:lnTo>
                      <a:pt x="1077" y="316"/>
                    </a:lnTo>
                    <a:lnTo>
                      <a:pt x="1079" y="330"/>
                    </a:lnTo>
                    <a:lnTo>
                      <a:pt x="1080" y="345"/>
                    </a:lnTo>
                    <a:lnTo>
                      <a:pt x="1082" y="360"/>
                    </a:lnTo>
                    <a:lnTo>
                      <a:pt x="1080" y="374"/>
                    </a:lnTo>
                    <a:lnTo>
                      <a:pt x="1079" y="390"/>
                    </a:lnTo>
                    <a:lnTo>
                      <a:pt x="1077" y="404"/>
                    </a:lnTo>
                    <a:lnTo>
                      <a:pt x="1075" y="418"/>
                    </a:lnTo>
                    <a:lnTo>
                      <a:pt x="1072" y="432"/>
                    </a:lnTo>
                    <a:lnTo>
                      <a:pt x="1069" y="446"/>
                    </a:lnTo>
                    <a:lnTo>
                      <a:pt x="1063" y="459"/>
                    </a:lnTo>
                    <a:lnTo>
                      <a:pt x="1059" y="472"/>
                    </a:lnTo>
                    <a:lnTo>
                      <a:pt x="1052" y="485"/>
                    </a:lnTo>
                    <a:lnTo>
                      <a:pt x="1046" y="498"/>
                    </a:lnTo>
                    <a:lnTo>
                      <a:pt x="1039" y="509"/>
                    </a:lnTo>
                    <a:lnTo>
                      <a:pt x="1032" y="521"/>
                    </a:lnTo>
                    <a:lnTo>
                      <a:pt x="1024" y="532"/>
                    </a:lnTo>
                    <a:lnTo>
                      <a:pt x="1016" y="543"/>
                    </a:lnTo>
                    <a:lnTo>
                      <a:pt x="1006" y="554"/>
                    </a:lnTo>
                    <a:lnTo>
                      <a:pt x="996" y="563"/>
                    </a:lnTo>
                    <a:lnTo>
                      <a:pt x="986" y="573"/>
                    </a:lnTo>
                    <a:lnTo>
                      <a:pt x="976" y="582"/>
                    </a:lnTo>
                    <a:lnTo>
                      <a:pt x="965" y="590"/>
                    </a:lnTo>
                    <a:lnTo>
                      <a:pt x="954" y="599"/>
                    </a:lnTo>
                    <a:lnTo>
                      <a:pt x="942" y="607"/>
                    </a:lnTo>
                    <a:lnTo>
                      <a:pt x="930" y="613"/>
                    </a:lnTo>
                    <a:lnTo>
                      <a:pt x="917" y="620"/>
                    </a:lnTo>
                    <a:lnTo>
                      <a:pt x="905" y="625"/>
                    </a:lnTo>
                    <a:lnTo>
                      <a:pt x="893" y="630"/>
                    </a:lnTo>
                    <a:lnTo>
                      <a:pt x="878" y="635"/>
                    </a:lnTo>
                    <a:lnTo>
                      <a:pt x="864" y="639"/>
                    </a:lnTo>
                    <a:lnTo>
                      <a:pt x="851" y="642"/>
                    </a:lnTo>
                    <a:lnTo>
                      <a:pt x="836" y="644"/>
                    </a:lnTo>
                    <a:lnTo>
                      <a:pt x="822" y="647"/>
                    </a:lnTo>
                    <a:lnTo>
                      <a:pt x="808" y="648"/>
                    </a:lnTo>
                    <a:lnTo>
                      <a:pt x="793" y="648"/>
                    </a:lnTo>
                    <a:close/>
                    <a:moveTo>
                      <a:pt x="793" y="0"/>
                    </a:moveTo>
                    <a:lnTo>
                      <a:pt x="775" y="1"/>
                    </a:lnTo>
                    <a:lnTo>
                      <a:pt x="756" y="2"/>
                    </a:lnTo>
                    <a:lnTo>
                      <a:pt x="738" y="4"/>
                    </a:lnTo>
                    <a:lnTo>
                      <a:pt x="721" y="7"/>
                    </a:lnTo>
                    <a:lnTo>
                      <a:pt x="704" y="12"/>
                    </a:lnTo>
                    <a:lnTo>
                      <a:pt x="686" y="16"/>
                    </a:lnTo>
                    <a:lnTo>
                      <a:pt x="669" y="22"/>
                    </a:lnTo>
                    <a:lnTo>
                      <a:pt x="653" y="28"/>
                    </a:lnTo>
                    <a:lnTo>
                      <a:pt x="637" y="35"/>
                    </a:lnTo>
                    <a:lnTo>
                      <a:pt x="621" y="44"/>
                    </a:lnTo>
                    <a:lnTo>
                      <a:pt x="606" y="53"/>
                    </a:lnTo>
                    <a:lnTo>
                      <a:pt x="592" y="61"/>
                    </a:lnTo>
                    <a:lnTo>
                      <a:pt x="577" y="72"/>
                    </a:lnTo>
                    <a:lnTo>
                      <a:pt x="564" y="82"/>
                    </a:lnTo>
                    <a:lnTo>
                      <a:pt x="551" y="94"/>
                    </a:lnTo>
                    <a:lnTo>
                      <a:pt x="538" y="105"/>
                    </a:lnTo>
                    <a:lnTo>
                      <a:pt x="526" y="118"/>
                    </a:lnTo>
                    <a:lnTo>
                      <a:pt x="516" y="131"/>
                    </a:lnTo>
                    <a:lnTo>
                      <a:pt x="505" y="144"/>
                    </a:lnTo>
                    <a:lnTo>
                      <a:pt x="494" y="158"/>
                    </a:lnTo>
                    <a:lnTo>
                      <a:pt x="485" y="174"/>
                    </a:lnTo>
                    <a:lnTo>
                      <a:pt x="477" y="189"/>
                    </a:lnTo>
                    <a:lnTo>
                      <a:pt x="468" y="204"/>
                    </a:lnTo>
                    <a:lnTo>
                      <a:pt x="462" y="220"/>
                    </a:lnTo>
                    <a:lnTo>
                      <a:pt x="455" y="236"/>
                    </a:lnTo>
                    <a:lnTo>
                      <a:pt x="450" y="253"/>
                    </a:lnTo>
                    <a:lnTo>
                      <a:pt x="444" y="270"/>
                    </a:lnTo>
                    <a:lnTo>
                      <a:pt x="440" y="287"/>
                    </a:lnTo>
                    <a:lnTo>
                      <a:pt x="437" y="305"/>
                    </a:lnTo>
                    <a:lnTo>
                      <a:pt x="435" y="324"/>
                    </a:lnTo>
                    <a:lnTo>
                      <a:pt x="434" y="341"/>
                    </a:lnTo>
                    <a:lnTo>
                      <a:pt x="434" y="360"/>
                    </a:lnTo>
                    <a:lnTo>
                      <a:pt x="434" y="378"/>
                    </a:lnTo>
                    <a:lnTo>
                      <a:pt x="435" y="394"/>
                    </a:lnTo>
                    <a:lnTo>
                      <a:pt x="437" y="411"/>
                    </a:lnTo>
                    <a:lnTo>
                      <a:pt x="440" y="427"/>
                    </a:lnTo>
                    <a:lnTo>
                      <a:pt x="443" y="444"/>
                    </a:lnTo>
                    <a:lnTo>
                      <a:pt x="448" y="460"/>
                    </a:lnTo>
                    <a:lnTo>
                      <a:pt x="453" y="475"/>
                    </a:lnTo>
                    <a:lnTo>
                      <a:pt x="458" y="491"/>
                    </a:lnTo>
                    <a:lnTo>
                      <a:pt x="21" y="928"/>
                    </a:lnTo>
                    <a:lnTo>
                      <a:pt x="12" y="937"/>
                    </a:lnTo>
                    <a:lnTo>
                      <a:pt x="6" y="948"/>
                    </a:lnTo>
                    <a:lnTo>
                      <a:pt x="4" y="953"/>
                    </a:lnTo>
                    <a:lnTo>
                      <a:pt x="3" y="959"/>
                    </a:lnTo>
                    <a:lnTo>
                      <a:pt x="1" y="965"/>
                    </a:lnTo>
                    <a:lnTo>
                      <a:pt x="0" y="972"/>
                    </a:lnTo>
                    <a:lnTo>
                      <a:pt x="0" y="1080"/>
                    </a:lnTo>
                    <a:lnTo>
                      <a:pt x="1" y="1087"/>
                    </a:lnTo>
                    <a:lnTo>
                      <a:pt x="3" y="1094"/>
                    </a:lnTo>
                    <a:lnTo>
                      <a:pt x="5" y="1101"/>
                    </a:lnTo>
                    <a:lnTo>
                      <a:pt x="7" y="1108"/>
                    </a:lnTo>
                    <a:lnTo>
                      <a:pt x="10" y="1114"/>
                    </a:lnTo>
                    <a:lnTo>
                      <a:pt x="13" y="1120"/>
                    </a:lnTo>
                    <a:lnTo>
                      <a:pt x="18" y="1125"/>
                    </a:lnTo>
                    <a:lnTo>
                      <a:pt x="22" y="1130"/>
                    </a:lnTo>
                    <a:lnTo>
                      <a:pt x="27" y="1135"/>
                    </a:lnTo>
                    <a:lnTo>
                      <a:pt x="33" y="1139"/>
                    </a:lnTo>
                    <a:lnTo>
                      <a:pt x="39" y="1143"/>
                    </a:lnTo>
                    <a:lnTo>
                      <a:pt x="46" y="1147"/>
                    </a:lnTo>
                    <a:lnTo>
                      <a:pt x="52" y="1149"/>
                    </a:lnTo>
                    <a:lnTo>
                      <a:pt x="59" y="1151"/>
                    </a:lnTo>
                    <a:lnTo>
                      <a:pt x="65" y="1152"/>
                    </a:lnTo>
                    <a:lnTo>
                      <a:pt x="73" y="1152"/>
                    </a:lnTo>
                    <a:lnTo>
                      <a:pt x="181" y="1152"/>
                    </a:lnTo>
                    <a:lnTo>
                      <a:pt x="187" y="1152"/>
                    </a:lnTo>
                    <a:lnTo>
                      <a:pt x="194" y="1151"/>
                    </a:lnTo>
                    <a:lnTo>
                      <a:pt x="200" y="1149"/>
                    </a:lnTo>
                    <a:lnTo>
                      <a:pt x="206" y="1147"/>
                    </a:lnTo>
                    <a:lnTo>
                      <a:pt x="215" y="1140"/>
                    </a:lnTo>
                    <a:lnTo>
                      <a:pt x="225" y="1131"/>
                    </a:lnTo>
                    <a:lnTo>
                      <a:pt x="277" y="1080"/>
                    </a:lnTo>
                    <a:lnTo>
                      <a:pt x="361" y="1080"/>
                    </a:lnTo>
                    <a:lnTo>
                      <a:pt x="369" y="1080"/>
                    </a:lnTo>
                    <a:lnTo>
                      <a:pt x="375" y="1079"/>
                    </a:lnTo>
                    <a:lnTo>
                      <a:pt x="383" y="1076"/>
                    </a:lnTo>
                    <a:lnTo>
                      <a:pt x="389" y="1074"/>
                    </a:lnTo>
                    <a:lnTo>
                      <a:pt x="396" y="1071"/>
                    </a:lnTo>
                    <a:lnTo>
                      <a:pt x="401" y="1068"/>
                    </a:lnTo>
                    <a:lnTo>
                      <a:pt x="407" y="1063"/>
                    </a:lnTo>
                    <a:lnTo>
                      <a:pt x="412" y="1059"/>
                    </a:lnTo>
                    <a:lnTo>
                      <a:pt x="416" y="1054"/>
                    </a:lnTo>
                    <a:lnTo>
                      <a:pt x="421" y="1048"/>
                    </a:lnTo>
                    <a:lnTo>
                      <a:pt x="424" y="1042"/>
                    </a:lnTo>
                    <a:lnTo>
                      <a:pt x="427" y="1036"/>
                    </a:lnTo>
                    <a:lnTo>
                      <a:pt x="430" y="1029"/>
                    </a:lnTo>
                    <a:lnTo>
                      <a:pt x="431" y="1022"/>
                    </a:lnTo>
                    <a:lnTo>
                      <a:pt x="432" y="1015"/>
                    </a:lnTo>
                    <a:lnTo>
                      <a:pt x="434" y="1008"/>
                    </a:lnTo>
                    <a:lnTo>
                      <a:pt x="434" y="936"/>
                    </a:lnTo>
                    <a:lnTo>
                      <a:pt x="505" y="936"/>
                    </a:lnTo>
                    <a:lnTo>
                      <a:pt x="512" y="936"/>
                    </a:lnTo>
                    <a:lnTo>
                      <a:pt x="520" y="935"/>
                    </a:lnTo>
                    <a:lnTo>
                      <a:pt x="526" y="933"/>
                    </a:lnTo>
                    <a:lnTo>
                      <a:pt x="533" y="931"/>
                    </a:lnTo>
                    <a:lnTo>
                      <a:pt x="539" y="927"/>
                    </a:lnTo>
                    <a:lnTo>
                      <a:pt x="545" y="924"/>
                    </a:lnTo>
                    <a:lnTo>
                      <a:pt x="551" y="920"/>
                    </a:lnTo>
                    <a:lnTo>
                      <a:pt x="556" y="914"/>
                    </a:lnTo>
                    <a:lnTo>
                      <a:pt x="561" y="910"/>
                    </a:lnTo>
                    <a:lnTo>
                      <a:pt x="564" y="905"/>
                    </a:lnTo>
                    <a:lnTo>
                      <a:pt x="569" y="898"/>
                    </a:lnTo>
                    <a:lnTo>
                      <a:pt x="572" y="892"/>
                    </a:lnTo>
                    <a:lnTo>
                      <a:pt x="574" y="885"/>
                    </a:lnTo>
                    <a:lnTo>
                      <a:pt x="576" y="879"/>
                    </a:lnTo>
                    <a:lnTo>
                      <a:pt x="577" y="871"/>
                    </a:lnTo>
                    <a:lnTo>
                      <a:pt x="577" y="864"/>
                    </a:lnTo>
                    <a:lnTo>
                      <a:pt x="577" y="779"/>
                    </a:lnTo>
                    <a:lnTo>
                      <a:pt x="662" y="694"/>
                    </a:lnTo>
                    <a:lnTo>
                      <a:pt x="678" y="699"/>
                    </a:lnTo>
                    <a:lnTo>
                      <a:pt x="694" y="705"/>
                    </a:lnTo>
                    <a:lnTo>
                      <a:pt x="709" y="709"/>
                    </a:lnTo>
                    <a:lnTo>
                      <a:pt x="725" y="714"/>
                    </a:lnTo>
                    <a:lnTo>
                      <a:pt x="742" y="716"/>
                    </a:lnTo>
                    <a:lnTo>
                      <a:pt x="759" y="718"/>
                    </a:lnTo>
                    <a:lnTo>
                      <a:pt x="776" y="720"/>
                    </a:lnTo>
                    <a:lnTo>
                      <a:pt x="793" y="720"/>
                    </a:lnTo>
                    <a:lnTo>
                      <a:pt x="812" y="720"/>
                    </a:lnTo>
                    <a:lnTo>
                      <a:pt x="830" y="718"/>
                    </a:lnTo>
                    <a:lnTo>
                      <a:pt x="848" y="716"/>
                    </a:lnTo>
                    <a:lnTo>
                      <a:pt x="866" y="712"/>
                    </a:lnTo>
                    <a:lnTo>
                      <a:pt x="883" y="708"/>
                    </a:lnTo>
                    <a:lnTo>
                      <a:pt x="900" y="704"/>
                    </a:lnTo>
                    <a:lnTo>
                      <a:pt x="916" y="698"/>
                    </a:lnTo>
                    <a:lnTo>
                      <a:pt x="934" y="692"/>
                    </a:lnTo>
                    <a:lnTo>
                      <a:pt x="949" y="684"/>
                    </a:lnTo>
                    <a:lnTo>
                      <a:pt x="965" y="677"/>
                    </a:lnTo>
                    <a:lnTo>
                      <a:pt x="980" y="668"/>
                    </a:lnTo>
                    <a:lnTo>
                      <a:pt x="994" y="658"/>
                    </a:lnTo>
                    <a:lnTo>
                      <a:pt x="1008" y="649"/>
                    </a:lnTo>
                    <a:lnTo>
                      <a:pt x="1022" y="638"/>
                    </a:lnTo>
                    <a:lnTo>
                      <a:pt x="1035" y="626"/>
                    </a:lnTo>
                    <a:lnTo>
                      <a:pt x="1048" y="614"/>
                    </a:lnTo>
                    <a:lnTo>
                      <a:pt x="1060" y="602"/>
                    </a:lnTo>
                    <a:lnTo>
                      <a:pt x="1071" y="589"/>
                    </a:lnTo>
                    <a:lnTo>
                      <a:pt x="1082" y="575"/>
                    </a:lnTo>
                    <a:lnTo>
                      <a:pt x="1091" y="561"/>
                    </a:lnTo>
                    <a:lnTo>
                      <a:pt x="1101" y="546"/>
                    </a:lnTo>
                    <a:lnTo>
                      <a:pt x="1110" y="531"/>
                    </a:lnTo>
                    <a:lnTo>
                      <a:pt x="1117" y="516"/>
                    </a:lnTo>
                    <a:lnTo>
                      <a:pt x="1125" y="500"/>
                    </a:lnTo>
                    <a:lnTo>
                      <a:pt x="1131" y="483"/>
                    </a:lnTo>
                    <a:lnTo>
                      <a:pt x="1137" y="467"/>
                    </a:lnTo>
                    <a:lnTo>
                      <a:pt x="1142" y="450"/>
                    </a:lnTo>
                    <a:lnTo>
                      <a:pt x="1145" y="433"/>
                    </a:lnTo>
                    <a:lnTo>
                      <a:pt x="1148" y="414"/>
                    </a:lnTo>
                    <a:lnTo>
                      <a:pt x="1151" y="397"/>
                    </a:lnTo>
                    <a:lnTo>
                      <a:pt x="1153" y="379"/>
                    </a:lnTo>
                    <a:lnTo>
                      <a:pt x="1153" y="360"/>
                    </a:lnTo>
                    <a:lnTo>
                      <a:pt x="1153" y="341"/>
                    </a:lnTo>
                    <a:lnTo>
                      <a:pt x="1151" y="324"/>
                    </a:lnTo>
                    <a:lnTo>
                      <a:pt x="1148" y="305"/>
                    </a:lnTo>
                    <a:lnTo>
                      <a:pt x="1145" y="287"/>
                    </a:lnTo>
                    <a:lnTo>
                      <a:pt x="1142" y="270"/>
                    </a:lnTo>
                    <a:lnTo>
                      <a:pt x="1137" y="253"/>
                    </a:lnTo>
                    <a:lnTo>
                      <a:pt x="1131" y="236"/>
                    </a:lnTo>
                    <a:lnTo>
                      <a:pt x="1125" y="220"/>
                    </a:lnTo>
                    <a:lnTo>
                      <a:pt x="1117" y="204"/>
                    </a:lnTo>
                    <a:lnTo>
                      <a:pt x="1110" y="189"/>
                    </a:lnTo>
                    <a:lnTo>
                      <a:pt x="1101" y="174"/>
                    </a:lnTo>
                    <a:lnTo>
                      <a:pt x="1091" y="158"/>
                    </a:lnTo>
                    <a:lnTo>
                      <a:pt x="1082" y="144"/>
                    </a:lnTo>
                    <a:lnTo>
                      <a:pt x="1071" y="131"/>
                    </a:lnTo>
                    <a:lnTo>
                      <a:pt x="1060" y="118"/>
                    </a:lnTo>
                    <a:lnTo>
                      <a:pt x="1048" y="105"/>
                    </a:lnTo>
                    <a:lnTo>
                      <a:pt x="1035" y="94"/>
                    </a:lnTo>
                    <a:lnTo>
                      <a:pt x="1022" y="82"/>
                    </a:lnTo>
                    <a:lnTo>
                      <a:pt x="1008" y="72"/>
                    </a:lnTo>
                    <a:lnTo>
                      <a:pt x="994" y="61"/>
                    </a:lnTo>
                    <a:lnTo>
                      <a:pt x="980" y="53"/>
                    </a:lnTo>
                    <a:lnTo>
                      <a:pt x="965" y="44"/>
                    </a:lnTo>
                    <a:lnTo>
                      <a:pt x="949" y="35"/>
                    </a:lnTo>
                    <a:lnTo>
                      <a:pt x="934" y="28"/>
                    </a:lnTo>
                    <a:lnTo>
                      <a:pt x="916" y="22"/>
                    </a:lnTo>
                    <a:lnTo>
                      <a:pt x="900" y="16"/>
                    </a:lnTo>
                    <a:lnTo>
                      <a:pt x="883" y="12"/>
                    </a:lnTo>
                    <a:lnTo>
                      <a:pt x="866" y="7"/>
                    </a:lnTo>
                    <a:lnTo>
                      <a:pt x="848" y="4"/>
                    </a:lnTo>
                    <a:lnTo>
                      <a:pt x="830" y="2"/>
                    </a:lnTo>
                    <a:lnTo>
                      <a:pt x="812" y="1"/>
                    </a:lnTo>
                    <a:lnTo>
                      <a:pt x="79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57" name="Freeform 130"/>
              <p:cNvSpPr>
                <a:spLocks noEditPoints="1"/>
              </p:cNvSpPr>
              <p:nvPr/>
            </p:nvSpPr>
            <p:spPr bwMode="auto">
              <a:xfrm>
                <a:off x="3020218" y="2811065"/>
                <a:ext cx="114300" cy="114300"/>
              </a:xfrm>
              <a:custGeom>
                <a:avLst/>
                <a:gdLst>
                  <a:gd name="T0" fmla="*/ 154 w 288"/>
                  <a:gd name="T1" fmla="*/ 238 h 288"/>
                  <a:gd name="T2" fmla="*/ 116 w 288"/>
                  <a:gd name="T3" fmla="*/ 206 h 288"/>
                  <a:gd name="T4" fmla="*/ 82 w 288"/>
                  <a:gd name="T5" fmla="*/ 172 h 288"/>
                  <a:gd name="T6" fmla="*/ 51 w 288"/>
                  <a:gd name="T7" fmla="*/ 135 h 288"/>
                  <a:gd name="T8" fmla="*/ 42 w 288"/>
                  <a:gd name="T9" fmla="*/ 102 h 288"/>
                  <a:gd name="T10" fmla="*/ 57 w 288"/>
                  <a:gd name="T11" fmla="*/ 77 h 288"/>
                  <a:gd name="T12" fmla="*/ 76 w 288"/>
                  <a:gd name="T13" fmla="*/ 57 h 288"/>
                  <a:gd name="T14" fmla="*/ 100 w 288"/>
                  <a:gd name="T15" fmla="*/ 41 h 288"/>
                  <a:gd name="T16" fmla="*/ 134 w 288"/>
                  <a:gd name="T17" fmla="*/ 51 h 288"/>
                  <a:gd name="T18" fmla="*/ 172 w 288"/>
                  <a:gd name="T19" fmla="*/ 82 h 288"/>
                  <a:gd name="T20" fmla="*/ 206 w 288"/>
                  <a:gd name="T21" fmla="*/ 117 h 288"/>
                  <a:gd name="T22" fmla="*/ 237 w 288"/>
                  <a:gd name="T23" fmla="*/ 154 h 288"/>
                  <a:gd name="T24" fmla="*/ 246 w 288"/>
                  <a:gd name="T25" fmla="*/ 187 h 288"/>
                  <a:gd name="T26" fmla="*/ 231 w 288"/>
                  <a:gd name="T27" fmla="*/ 212 h 288"/>
                  <a:gd name="T28" fmla="*/ 211 w 288"/>
                  <a:gd name="T29" fmla="*/ 231 h 288"/>
                  <a:gd name="T30" fmla="*/ 187 w 288"/>
                  <a:gd name="T31" fmla="*/ 247 h 288"/>
                  <a:gd name="T32" fmla="*/ 174 w 288"/>
                  <a:gd name="T33" fmla="*/ 252 h 288"/>
                  <a:gd name="T34" fmla="*/ 265 w 288"/>
                  <a:gd name="T35" fmla="*/ 132 h 288"/>
                  <a:gd name="T36" fmla="*/ 232 w 288"/>
                  <a:gd name="T37" fmla="*/ 92 h 288"/>
                  <a:gd name="T38" fmla="*/ 195 w 288"/>
                  <a:gd name="T39" fmla="*/ 55 h 288"/>
                  <a:gd name="T40" fmla="*/ 156 w 288"/>
                  <a:gd name="T41" fmla="*/ 22 h 288"/>
                  <a:gd name="T42" fmla="*/ 128 w 288"/>
                  <a:gd name="T43" fmla="*/ 3 h 288"/>
                  <a:gd name="T44" fmla="*/ 112 w 288"/>
                  <a:gd name="T45" fmla="*/ 0 h 288"/>
                  <a:gd name="T46" fmla="*/ 85 w 288"/>
                  <a:gd name="T47" fmla="*/ 9 h 288"/>
                  <a:gd name="T48" fmla="*/ 54 w 288"/>
                  <a:gd name="T49" fmla="*/ 28 h 288"/>
                  <a:gd name="T50" fmla="*/ 29 w 288"/>
                  <a:gd name="T51" fmla="*/ 54 h 288"/>
                  <a:gd name="T52" fmla="*/ 10 w 288"/>
                  <a:gd name="T53" fmla="*/ 86 h 288"/>
                  <a:gd name="T54" fmla="*/ 1 w 288"/>
                  <a:gd name="T55" fmla="*/ 109 h 288"/>
                  <a:gd name="T56" fmla="*/ 1 w 288"/>
                  <a:gd name="T57" fmla="*/ 120 h 288"/>
                  <a:gd name="T58" fmla="*/ 4 w 288"/>
                  <a:gd name="T59" fmla="*/ 131 h 288"/>
                  <a:gd name="T60" fmla="*/ 22 w 288"/>
                  <a:gd name="T61" fmla="*/ 157 h 288"/>
                  <a:gd name="T62" fmla="*/ 56 w 288"/>
                  <a:gd name="T63" fmla="*/ 196 h 288"/>
                  <a:gd name="T64" fmla="*/ 93 w 288"/>
                  <a:gd name="T65" fmla="*/ 233 h 288"/>
                  <a:gd name="T66" fmla="*/ 132 w 288"/>
                  <a:gd name="T67" fmla="*/ 266 h 288"/>
                  <a:gd name="T68" fmla="*/ 160 w 288"/>
                  <a:gd name="T69" fmla="*/ 285 h 288"/>
                  <a:gd name="T70" fmla="*/ 176 w 288"/>
                  <a:gd name="T71" fmla="*/ 288 h 288"/>
                  <a:gd name="T72" fmla="*/ 202 w 288"/>
                  <a:gd name="T73" fmla="*/ 279 h 288"/>
                  <a:gd name="T74" fmla="*/ 234 w 288"/>
                  <a:gd name="T75" fmla="*/ 260 h 288"/>
                  <a:gd name="T76" fmla="*/ 259 w 288"/>
                  <a:gd name="T77" fmla="*/ 234 h 288"/>
                  <a:gd name="T78" fmla="*/ 278 w 288"/>
                  <a:gd name="T79" fmla="*/ 202 h 288"/>
                  <a:gd name="T80" fmla="*/ 287 w 288"/>
                  <a:gd name="T81" fmla="*/ 179 h 288"/>
                  <a:gd name="T82" fmla="*/ 287 w 288"/>
                  <a:gd name="T83" fmla="*/ 168 h 288"/>
                  <a:gd name="T84" fmla="*/ 284 w 288"/>
                  <a:gd name="T85" fmla="*/ 157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88" h="288">
                    <a:moveTo>
                      <a:pt x="174" y="252"/>
                    </a:moveTo>
                    <a:lnTo>
                      <a:pt x="154" y="238"/>
                    </a:lnTo>
                    <a:lnTo>
                      <a:pt x="135" y="222"/>
                    </a:lnTo>
                    <a:lnTo>
                      <a:pt x="116" y="206"/>
                    </a:lnTo>
                    <a:lnTo>
                      <a:pt x="99" y="189"/>
                    </a:lnTo>
                    <a:lnTo>
                      <a:pt x="82" y="172"/>
                    </a:lnTo>
                    <a:lnTo>
                      <a:pt x="66" y="154"/>
                    </a:lnTo>
                    <a:lnTo>
                      <a:pt x="51" y="135"/>
                    </a:lnTo>
                    <a:lnTo>
                      <a:pt x="35" y="116"/>
                    </a:lnTo>
                    <a:lnTo>
                      <a:pt x="42" y="102"/>
                    </a:lnTo>
                    <a:lnTo>
                      <a:pt x="48" y="89"/>
                    </a:lnTo>
                    <a:lnTo>
                      <a:pt x="57" y="77"/>
                    </a:lnTo>
                    <a:lnTo>
                      <a:pt x="66" y="66"/>
                    </a:lnTo>
                    <a:lnTo>
                      <a:pt x="76" y="57"/>
                    </a:lnTo>
                    <a:lnTo>
                      <a:pt x="88" y="49"/>
                    </a:lnTo>
                    <a:lnTo>
                      <a:pt x="100" y="41"/>
                    </a:lnTo>
                    <a:lnTo>
                      <a:pt x="114" y="36"/>
                    </a:lnTo>
                    <a:lnTo>
                      <a:pt x="134" y="51"/>
                    </a:lnTo>
                    <a:lnTo>
                      <a:pt x="153" y="66"/>
                    </a:lnTo>
                    <a:lnTo>
                      <a:pt x="172" y="82"/>
                    </a:lnTo>
                    <a:lnTo>
                      <a:pt x="189" y="99"/>
                    </a:lnTo>
                    <a:lnTo>
                      <a:pt x="206" y="117"/>
                    </a:lnTo>
                    <a:lnTo>
                      <a:pt x="222" y="134"/>
                    </a:lnTo>
                    <a:lnTo>
                      <a:pt x="237" y="154"/>
                    </a:lnTo>
                    <a:lnTo>
                      <a:pt x="251" y="173"/>
                    </a:lnTo>
                    <a:lnTo>
                      <a:pt x="246" y="187"/>
                    </a:lnTo>
                    <a:lnTo>
                      <a:pt x="238" y="200"/>
                    </a:lnTo>
                    <a:lnTo>
                      <a:pt x="231" y="212"/>
                    </a:lnTo>
                    <a:lnTo>
                      <a:pt x="221" y="222"/>
                    </a:lnTo>
                    <a:lnTo>
                      <a:pt x="211" y="231"/>
                    </a:lnTo>
                    <a:lnTo>
                      <a:pt x="200" y="240"/>
                    </a:lnTo>
                    <a:lnTo>
                      <a:pt x="187" y="247"/>
                    </a:lnTo>
                    <a:lnTo>
                      <a:pt x="174" y="252"/>
                    </a:lnTo>
                    <a:lnTo>
                      <a:pt x="174" y="252"/>
                    </a:lnTo>
                    <a:close/>
                    <a:moveTo>
                      <a:pt x="282" y="153"/>
                    </a:moveTo>
                    <a:lnTo>
                      <a:pt x="265" y="132"/>
                    </a:lnTo>
                    <a:lnTo>
                      <a:pt x="249" y="112"/>
                    </a:lnTo>
                    <a:lnTo>
                      <a:pt x="232" y="92"/>
                    </a:lnTo>
                    <a:lnTo>
                      <a:pt x="215" y="74"/>
                    </a:lnTo>
                    <a:lnTo>
                      <a:pt x="195" y="55"/>
                    </a:lnTo>
                    <a:lnTo>
                      <a:pt x="177" y="38"/>
                    </a:lnTo>
                    <a:lnTo>
                      <a:pt x="156" y="22"/>
                    </a:lnTo>
                    <a:lnTo>
                      <a:pt x="136" y="7"/>
                    </a:lnTo>
                    <a:lnTo>
                      <a:pt x="128" y="3"/>
                    </a:lnTo>
                    <a:lnTo>
                      <a:pt x="120" y="0"/>
                    </a:lnTo>
                    <a:lnTo>
                      <a:pt x="112" y="0"/>
                    </a:lnTo>
                    <a:lnTo>
                      <a:pt x="103" y="3"/>
                    </a:lnTo>
                    <a:lnTo>
                      <a:pt x="85" y="9"/>
                    </a:lnTo>
                    <a:lnTo>
                      <a:pt x="69" y="19"/>
                    </a:lnTo>
                    <a:lnTo>
                      <a:pt x="54" y="28"/>
                    </a:lnTo>
                    <a:lnTo>
                      <a:pt x="41" y="40"/>
                    </a:lnTo>
                    <a:lnTo>
                      <a:pt x="29" y="54"/>
                    </a:lnTo>
                    <a:lnTo>
                      <a:pt x="18" y="69"/>
                    </a:lnTo>
                    <a:lnTo>
                      <a:pt x="10" y="86"/>
                    </a:lnTo>
                    <a:lnTo>
                      <a:pt x="2" y="104"/>
                    </a:lnTo>
                    <a:lnTo>
                      <a:pt x="1" y="109"/>
                    </a:lnTo>
                    <a:lnTo>
                      <a:pt x="0" y="115"/>
                    </a:lnTo>
                    <a:lnTo>
                      <a:pt x="1" y="120"/>
                    </a:lnTo>
                    <a:lnTo>
                      <a:pt x="2" y="126"/>
                    </a:lnTo>
                    <a:lnTo>
                      <a:pt x="4" y="131"/>
                    </a:lnTo>
                    <a:lnTo>
                      <a:pt x="6" y="135"/>
                    </a:lnTo>
                    <a:lnTo>
                      <a:pt x="22" y="157"/>
                    </a:lnTo>
                    <a:lnTo>
                      <a:pt x="39" y="176"/>
                    </a:lnTo>
                    <a:lnTo>
                      <a:pt x="56" y="196"/>
                    </a:lnTo>
                    <a:lnTo>
                      <a:pt x="73" y="214"/>
                    </a:lnTo>
                    <a:lnTo>
                      <a:pt x="93" y="233"/>
                    </a:lnTo>
                    <a:lnTo>
                      <a:pt x="111" y="250"/>
                    </a:lnTo>
                    <a:lnTo>
                      <a:pt x="132" y="266"/>
                    </a:lnTo>
                    <a:lnTo>
                      <a:pt x="152" y="281"/>
                    </a:lnTo>
                    <a:lnTo>
                      <a:pt x="160" y="285"/>
                    </a:lnTo>
                    <a:lnTo>
                      <a:pt x="167" y="288"/>
                    </a:lnTo>
                    <a:lnTo>
                      <a:pt x="176" y="288"/>
                    </a:lnTo>
                    <a:lnTo>
                      <a:pt x="184" y="287"/>
                    </a:lnTo>
                    <a:lnTo>
                      <a:pt x="202" y="279"/>
                    </a:lnTo>
                    <a:lnTo>
                      <a:pt x="219" y="270"/>
                    </a:lnTo>
                    <a:lnTo>
                      <a:pt x="234" y="260"/>
                    </a:lnTo>
                    <a:lnTo>
                      <a:pt x="247" y="248"/>
                    </a:lnTo>
                    <a:lnTo>
                      <a:pt x="259" y="234"/>
                    </a:lnTo>
                    <a:lnTo>
                      <a:pt x="270" y="219"/>
                    </a:lnTo>
                    <a:lnTo>
                      <a:pt x="278" y="202"/>
                    </a:lnTo>
                    <a:lnTo>
                      <a:pt x="286" y="184"/>
                    </a:lnTo>
                    <a:lnTo>
                      <a:pt x="287" y="179"/>
                    </a:lnTo>
                    <a:lnTo>
                      <a:pt x="288" y="173"/>
                    </a:lnTo>
                    <a:lnTo>
                      <a:pt x="287" y="168"/>
                    </a:lnTo>
                    <a:lnTo>
                      <a:pt x="286" y="162"/>
                    </a:lnTo>
                    <a:lnTo>
                      <a:pt x="284" y="157"/>
                    </a:lnTo>
                    <a:lnTo>
                      <a:pt x="282" y="1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258" name="Group 22"/>
            <p:cNvGrpSpPr/>
            <p:nvPr/>
          </p:nvGrpSpPr>
          <p:grpSpPr>
            <a:xfrm>
              <a:off x="10350368" y="2233441"/>
              <a:ext cx="505229" cy="503789"/>
              <a:chOff x="1573213" y="346076"/>
              <a:chExt cx="557213" cy="555625"/>
            </a:xfrm>
            <a:solidFill>
              <a:schemeClr val="bg1"/>
            </a:solidFill>
          </p:grpSpPr>
          <p:sp>
            <p:nvSpPr>
              <p:cNvPr id="259" name="Freeform 239"/>
              <p:cNvSpPr>
                <a:spLocks/>
              </p:cNvSpPr>
              <p:nvPr/>
            </p:nvSpPr>
            <p:spPr bwMode="auto">
              <a:xfrm>
                <a:off x="1663700" y="592138"/>
                <a:ext cx="76200" cy="80963"/>
              </a:xfrm>
              <a:custGeom>
                <a:avLst/>
                <a:gdLst/>
                <a:ahLst/>
                <a:cxnLst>
                  <a:cxn ang="0">
                    <a:pos x="26" y="31"/>
                  </a:cxn>
                  <a:cxn ang="0">
                    <a:pos x="29" y="29"/>
                  </a:cxn>
                  <a:cxn ang="0">
                    <a:pos x="23" y="4"/>
                  </a:cxn>
                  <a:cxn ang="0">
                    <a:pos x="19" y="3"/>
                  </a:cxn>
                  <a:cxn ang="0">
                    <a:pos x="13" y="0"/>
                  </a:cxn>
                  <a:cxn ang="0">
                    <a:pos x="0" y="16"/>
                  </a:cxn>
                  <a:cxn ang="0">
                    <a:pos x="2" y="22"/>
                  </a:cxn>
                  <a:cxn ang="0">
                    <a:pos x="26" y="31"/>
                  </a:cxn>
                </a:cxnLst>
                <a:rect l="0" t="0" r="r" b="b"/>
                <a:pathLst>
                  <a:path w="29" h="31">
                    <a:moveTo>
                      <a:pt x="26" y="31"/>
                    </a:moveTo>
                    <a:cubicBezTo>
                      <a:pt x="27" y="30"/>
                      <a:pt x="28" y="29"/>
                      <a:pt x="29" y="29"/>
                    </a:cubicBezTo>
                    <a:cubicBezTo>
                      <a:pt x="27" y="20"/>
                      <a:pt x="24" y="12"/>
                      <a:pt x="23" y="4"/>
                    </a:cubicBezTo>
                    <a:cubicBezTo>
                      <a:pt x="22" y="4"/>
                      <a:pt x="20" y="3"/>
                      <a:pt x="19" y="3"/>
                    </a:cubicBezTo>
                    <a:cubicBezTo>
                      <a:pt x="17" y="3"/>
                      <a:pt x="14" y="1"/>
                      <a:pt x="13" y="0"/>
                    </a:cubicBezTo>
                    <a:cubicBezTo>
                      <a:pt x="8" y="5"/>
                      <a:pt x="4" y="10"/>
                      <a:pt x="0" y="16"/>
                    </a:cubicBezTo>
                    <a:cubicBezTo>
                      <a:pt x="1" y="18"/>
                      <a:pt x="2" y="20"/>
                      <a:pt x="2" y="22"/>
                    </a:cubicBezTo>
                    <a:cubicBezTo>
                      <a:pt x="9" y="26"/>
                      <a:pt x="18" y="29"/>
                      <a:pt x="26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260" name="Freeform 240"/>
              <p:cNvSpPr>
                <a:spLocks/>
              </p:cNvSpPr>
              <p:nvPr/>
            </p:nvSpPr>
            <p:spPr bwMode="auto">
              <a:xfrm>
                <a:off x="1762125" y="690563"/>
                <a:ext cx="142875" cy="127000"/>
              </a:xfrm>
              <a:custGeom>
                <a:avLst/>
                <a:gdLst/>
                <a:ahLst/>
                <a:cxnLst>
                  <a:cxn ang="0">
                    <a:pos x="24" y="2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2" y="7"/>
                  </a:cxn>
                  <a:cxn ang="0">
                    <a:pos x="27" y="49"/>
                  </a:cxn>
                  <a:cxn ang="0">
                    <a:pos x="36" y="47"/>
                  </a:cxn>
                  <a:cxn ang="0">
                    <a:pos x="39" y="48"/>
                  </a:cxn>
                  <a:cxn ang="0">
                    <a:pos x="55" y="12"/>
                  </a:cxn>
                  <a:cxn ang="0">
                    <a:pos x="46" y="1"/>
                  </a:cxn>
                  <a:cxn ang="0">
                    <a:pos x="24" y="2"/>
                  </a:cxn>
                </a:cxnLst>
                <a:rect l="0" t="0" r="r" b="b"/>
                <a:pathLst>
                  <a:path w="55" h="49">
                    <a:moveTo>
                      <a:pt x="24" y="2"/>
                    </a:moveTo>
                    <a:cubicBezTo>
                      <a:pt x="16" y="2"/>
                      <a:pt x="8" y="1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"/>
                      <a:pt x="1" y="5"/>
                      <a:pt x="2" y="7"/>
                    </a:cubicBezTo>
                    <a:cubicBezTo>
                      <a:pt x="9" y="23"/>
                      <a:pt x="17" y="37"/>
                      <a:pt x="27" y="49"/>
                    </a:cubicBezTo>
                    <a:cubicBezTo>
                      <a:pt x="29" y="47"/>
                      <a:pt x="33" y="46"/>
                      <a:pt x="36" y="47"/>
                    </a:cubicBezTo>
                    <a:cubicBezTo>
                      <a:pt x="37" y="47"/>
                      <a:pt x="38" y="47"/>
                      <a:pt x="39" y="48"/>
                    </a:cubicBezTo>
                    <a:cubicBezTo>
                      <a:pt x="46" y="37"/>
                      <a:pt x="51" y="25"/>
                      <a:pt x="55" y="12"/>
                    </a:cubicBezTo>
                    <a:cubicBezTo>
                      <a:pt x="51" y="10"/>
                      <a:pt x="47" y="5"/>
                      <a:pt x="46" y="1"/>
                    </a:cubicBezTo>
                    <a:cubicBezTo>
                      <a:pt x="39" y="2"/>
                      <a:pt x="31" y="2"/>
                      <a:pt x="24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261" name="Freeform 241"/>
              <p:cNvSpPr>
                <a:spLocks/>
              </p:cNvSpPr>
              <p:nvPr/>
            </p:nvSpPr>
            <p:spPr bwMode="auto">
              <a:xfrm>
                <a:off x="1733550" y="460376"/>
                <a:ext cx="196850" cy="225425"/>
              </a:xfrm>
              <a:custGeom>
                <a:avLst/>
                <a:gdLst/>
                <a:ahLst/>
                <a:cxnLst>
                  <a:cxn ang="0">
                    <a:pos x="76" y="41"/>
                  </a:cxn>
                  <a:cxn ang="0">
                    <a:pos x="74" y="6"/>
                  </a:cxn>
                  <a:cxn ang="0">
                    <a:pos x="70" y="6"/>
                  </a:cxn>
                  <a:cxn ang="0">
                    <a:pos x="63" y="0"/>
                  </a:cxn>
                  <a:cxn ang="0">
                    <a:pos x="11" y="28"/>
                  </a:cxn>
                  <a:cxn ang="0">
                    <a:pos x="9" y="29"/>
                  </a:cxn>
                  <a:cxn ang="0">
                    <a:pos x="11" y="42"/>
                  </a:cxn>
                  <a:cxn ang="0">
                    <a:pos x="0" y="54"/>
                  </a:cxn>
                  <a:cxn ang="0">
                    <a:pos x="7" y="79"/>
                  </a:cxn>
                  <a:cxn ang="0">
                    <a:pos x="7" y="79"/>
                  </a:cxn>
                  <a:cxn ang="0">
                    <a:pos x="12" y="85"/>
                  </a:cxn>
                  <a:cxn ang="0">
                    <a:pos x="35" y="86"/>
                  </a:cxn>
                  <a:cxn ang="0">
                    <a:pos x="57" y="85"/>
                  </a:cxn>
                  <a:cxn ang="0">
                    <a:pos x="57" y="81"/>
                  </a:cxn>
                  <a:cxn ang="0">
                    <a:pos x="74" y="68"/>
                  </a:cxn>
                  <a:cxn ang="0">
                    <a:pos x="76" y="41"/>
                  </a:cxn>
                </a:cxnLst>
                <a:rect l="0" t="0" r="r" b="b"/>
                <a:pathLst>
                  <a:path w="76" h="87">
                    <a:moveTo>
                      <a:pt x="76" y="41"/>
                    </a:moveTo>
                    <a:cubicBezTo>
                      <a:pt x="76" y="29"/>
                      <a:pt x="75" y="17"/>
                      <a:pt x="74" y="6"/>
                    </a:cubicBezTo>
                    <a:cubicBezTo>
                      <a:pt x="73" y="6"/>
                      <a:pt x="72" y="6"/>
                      <a:pt x="70" y="6"/>
                    </a:cubicBezTo>
                    <a:cubicBezTo>
                      <a:pt x="67" y="5"/>
                      <a:pt x="65" y="3"/>
                      <a:pt x="63" y="0"/>
                    </a:cubicBezTo>
                    <a:cubicBezTo>
                      <a:pt x="45" y="7"/>
                      <a:pt x="27" y="16"/>
                      <a:pt x="11" y="28"/>
                    </a:cubicBezTo>
                    <a:cubicBezTo>
                      <a:pt x="10" y="28"/>
                      <a:pt x="9" y="29"/>
                      <a:pt x="9" y="29"/>
                    </a:cubicBezTo>
                    <a:cubicBezTo>
                      <a:pt x="11" y="33"/>
                      <a:pt x="12" y="38"/>
                      <a:pt x="11" y="42"/>
                    </a:cubicBezTo>
                    <a:cubicBezTo>
                      <a:pt x="10" y="48"/>
                      <a:pt x="5" y="53"/>
                      <a:pt x="0" y="54"/>
                    </a:cubicBezTo>
                    <a:cubicBezTo>
                      <a:pt x="2" y="63"/>
                      <a:pt x="4" y="71"/>
                      <a:pt x="7" y="79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10" y="80"/>
                      <a:pt x="12" y="82"/>
                      <a:pt x="12" y="85"/>
                    </a:cubicBezTo>
                    <a:cubicBezTo>
                      <a:pt x="20" y="86"/>
                      <a:pt x="27" y="86"/>
                      <a:pt x="35" y="86"/>
                    </a:cubicBezTo>
                    <a:cubicBezTo>
                      <a:pt x="42" y="87"/>
                      <a:pt x="49" y="86"/>
                      <a:pt x="57" y="85"/>
                    </a:cubicBezTo>
                    <a:cubicBezTo>
                      <a:pt x="57" y="84"/>
                      <a:pt x="57" y="83"/>
                      <a:pt x="57" y="81"/>
                    </a:cubicBezTo>
                    <a:cubicBezTo>
                      <a:pt x="59" y="74"/>
                      <a:pt x="66" y="68"/>
                      <a:pt x="74" y="68"/>
                    </a:cubicBezTo>
                    <a:cubicBezTo>
                      <a:pt x="75" y="59"/>
                      <a:pt x="76" y="50"/>
                      <a:pt x="76" y="4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262" name="Freeform 242"/>
              <p:cNvSpPr>
                <a:spLocks/>
              </p:cNvSpPr>
              <p:nvPr/>
            </p:nvSpPr>
            <p:spPr bwMode="auto">
              <a:xfrm>
                <a:off x="1573213" y="590551"/>
                <a:ext cx="65088" cy="155575"/>
              </a:xfrm>
              <a:custGeom>
                <a:avLst/>
                <a:gdLst/>
                <a:ahLst/>
                <a:cxnLst>
                  <a:cxn ang="0">
                    <a:pos x="24" y="20"/>
                  </a:cxn>
                  <a:cxn ang="0">
                    <a:pos x="3" y="0"/>
                  </a:cxn>
                  <a:cxn ang="0">
                    <a:pos x="13" y="60"/>
                  </a:cxn>
                  <a:cxn ang="0">
                    <a:pos x="25" y="25"/>
                  </a:cxn>
                  <a:cxn ang="0">
                    <a:pos x="24" y="20"/>
                  </a:cxn>
                </a:cxnLst>
                <a:rect l="0" t="0" r="r" b="b"/>
                <a:pathLst>
                  <a:path w="25" h="60">
                    <a:moveTo>
                      <a:pt x="24" y="20"/>
                    </a:moveTo>
                    <a:cubicBezTo>
                      <a:pt x="16" y="15"/>
                      <a:pt x="8" y="8"/>
                      <a:pt x="3" y="0"/>
                    </a:cubicBezTo>
                    <a:cubicBezTo>
                      <a:pt x="0" y="21"/>
                      <a:pt x="4" y="42"/>
                      <a:pt x="13" y="60"/>
                    </a:cubicBezTo>
                    <a:cubicBezTo>
                      <a:pt x="15" y="48"/>
                      <a:pt x="19" y="36"/>
                      <a:pt x="25" y="25"/>
                    </a:cubicBezTo>
                    <a:cubicBezTo>
                      <a:pt x="24" y="24"/>
                      <a:pt x="24" y="22"/>
                      <a:pt x="2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263" name="Freeform 243"/>
              <p:cNvSpPr>
                <a:spLocks/>
              </p:cNvSpPr>
              <p:nvPr/>
            </p:nvSpPr>
            <p:spPr bwMode="auto">
              <a:xfrm>
                <a:off x="1614488" y="657226"/>
                <a:ext cx="207963" cy="228600"/>
              </a:xfrm>
              <a:custGeom>
                <a:avLst/>
                <a:gdLst/>
                <a:ahLst/>
                <a:cxnLst>
                  <a:cxn ang="0">
                    <a:pos x="79" y="68"/>
                  </a:cxn>
                  <a:cxn ang="0">
                    <a:pos x="80" y="65"/>
                  </a:cxn>
                  <a:cxn ang="0">
                    <a:pos x="55" y="21"/>
                  </a:cxn>
                  <a:cxn ang="0">
                    <a:pos x="53" y="17"/>
                  </a:cxn>
                  <a:cxn ang="0">
                    <a:pos x="50" y="17"/>
                  </a:cxn>
                  <a:cxn ang="0">
                    <a:pos x="44" y="10"/>
                  </a:cxn>
                  <a:cxn ang="0">
                    <a:pos x="18" y="0"/>
                  </a:cxn>
                  <a:cxn ang="0">
                    <a:pos x="13" y="2"/>
                  </a:cxn>
                  <a:cxn ang="0">
                    <a:pos x="0" y="41"/>
                  </a:cxn>
                  <a:cxn ang="0">
                    <a:pos x="58" y="88"/>
                  </a:cxn>
                  <a:cxn ang="0">
                    <a:pos x="80" y="77"/>
                  </a:cxn>
                  <a:cxn ang="0">
                    <a:pos x="79" y="68"/>
                  </a:cxn>
                </a:cxnLst>
                <a:rect l="0" t="0" r="r" b="b"/>
                <a:pathLst>
                  <a:path w="80" h="88">
                    <a:moveTo>
                      <a:pt x="79" y="68"/>
                    </a:moveTo>
                    <a:cubicBezTo>
                      <a:pt x="79" y="67"/>
                      <a:pt x="80" y="66"/>
                      <a:pt x="80" y="65"/>
                    </a:cubicBezTo>
                    <a:cubicBezTo>
                      <a:pt x="70" y="53"/>
                      <a:pt x="62" y="38"/>
                      <a:pt x="55" y="21"/>
                    </a:cubicBezTo>
                    <a:cubicBezTo>
                      <a:pt x="54" y="20"/>
                      <a:pt x="54" y="18"/>
                      <a:pt x="53" y="17"/>
                    </a:cubicBezTo>
                    <a:cubicBezTo>
                      <a:pt x="52" y="17"/>
                      <a:pt x="51" y="17"/>
                      <a:pt x="50" y="17"/>
                    </a:cubicBezTo>
                    <a:cubicBezTo>
                      <a:pt x="47" y="16"/>
                      <a:pt x="44" y="13"/>
                      <a:pt x="44" y="10"/>
                    </a:cubicBezTo>
                    <a:cubicBezTo>
                      <a:pt x="35" y="8"/>
                      <a:pt x="26" y="5"/>
                      <a:pt x="18" y="0"/>
                    </a:cubicBezTo>
                    <a:cubicBezTo>
                      <a:pt x="17" y="2"/>
                      <a:pt x="15" y="2"/>
                      <a:pt x="13" y="2"/>
                    </a:cubicBezTo>
                    <a:cubicBezTo>
                      <a:pt x="7" y="14"/>
                      <a:pt x="2" y="27"/>
                      <a:pt x="0" y="41"/>
                    </a:cubicBezTo>
                    <a:cubicBezTo>
                      <a:pt x="13" y="62"/>
                      <a:pt x="33" y="79"/>
                      <a:pt x="58" y="88"/>
                    </a:cubicBezTo>
                    <a:cubicBezTo>
                      <a:pt x="66" y="86"/>
                      <a:pt x="74" y="83"/>
                      <a:pt x="80" y="77"/>
                    </a:cubicBezTo>
                    <a:cubicBezTo>
                      <a:pt x="79" y="75"/>
                      <a:pt x="78" y="72"/>
                      <a:pt x="79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264" name="Freeform 244"/>
              <p:cNvSpPr>
                <a:spLocks/>
              </p:cNvSpPr>
              <p:nvPr/>
            </p:nvSpPr>
            <p:spPr bwMode="auto">
              <a:xfrm>
                <a:off x="1785938" y="866776"/>
                <a:ext cx="127000" cy="34925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2" y="2"/>
                  </a:cxn>
                  <a:cxn ang="0">
                    <a:pos x="17" y="0"/>
                  </a:cxn>
                  <a:cxn ang="0">
                    <a:pos x="0" y="9"/>
                  </a:cxn>
                  <a:cxn ang="0">
                    <a:pos x="2" y="10"/>
                  </a:cxn>
                  <a:cxn ang="0">
                    <a:pos x="49" y="10"/>
                  </a:cxn>
                  <a:cxn ang="0">
                    <a:pos x="41" y="6"/>
                  </a:cxn>
                  <a:cxn ang="0">
                    <a:pos x="31" y="0"/>
                  </a:cxn>
                </a:cxnLst>
                <a:rect l="0" t="0" r="r" b="b"/>
                <a:pathLst>
                  <a:path w="49" h="13">
                    <a:moveTo>
                      <a:pt x="31" y="0"/>
                    </a:moveTo>
                    <a:cubicBezTo>
                      <a:pt x="29" y="2"/>
                      <a:pt x="25" y="3"/>
                      <a:pt x="22" y="2"/>
                    </a:cubicBezTo>
                    <a:cubicBezTo>
                      <a:pt x="20" y="1"/>
                      <a:pt x="19" y="1"/>
                      <a:pt x="17" y="0"/>
                    </a:cubicBezTo>
                    <a:cubicBezTo>
                      <a:pt x="12" y="4"/>
                      <a:pt x="6" y="7"/>
                      <a:pt x="0" y="9"/>
                    </a:cubicBezTo>
                    <a:cubicBezTo>
                      <a:pt x="1" y="9"/>
                      <a:pt x="1" y="9"/>
                      <a:pt x="2" y="10"/>
                    </a:cubicBezTo>
                    <a:cubicBezTo>
                      <a:pt x="18" y="13"/>
                      <a:pt x="34" y="13"/>
                      <a:pt x="49" y="10"/>
                    </a:cubicBezTo>
                    <a:cubicBezTo>
                      <a:pt x="46" y="9"/>
                      <a:pt x="43" y="7"/>
                      <a:pt x="41" y="6"/>
                    </a:cubicBezTo>
                    <a:cubicBezTo>
                      <a:pt x="37" y="4"/>
                      <a:pt x="34" y="2"/>
                      <a:pt x="3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265" name="Freeform 245"/>
              <p:cNvSpPr>
                <a:spLocks/>
              </p:cNvSpPr>
              <p:nvPr/>
            </p:nvSpPr>
            <p:spPr bwMode="auto">
              <a:xfrm>
                <a:off x="1871663" y="582613"/>
                <a:ext cx="258763" cy="304800"/>
              </a:xfrm>
              <a:custGeom>
                <a:avLst/>
                <a:gdLst/>
                <a:ahLst/>
                <a:cxnLst>
                  <a:cxn ang="0">
                    <a:pos x="98" y="0"/>
                  </a:cxn>
                  <a:cxn ang="0">
                    <a:pos x="57" y="28"/>
                  </a:cxn>
                  <a:cxn ang="0">
                    <a:pos x="37" y="35"/>
                  </a:cxn>
                  <a:cxn ang="0">
                    <a:pos x="37" y="42"/>
                  </a:cxn>
                  <a:cxn ang="0">
                    <a:pos x="18" y="55"/>
                  </a:cxn>
                  <a:cxn ang="0">
                    <a:pos x="0" y="92"/>
                  </a:cxn>
                  <a:cxn ang="0">
                    <a:pos x="3" y="103"/>
                  </a:cxn>
                  <a:cxn ang="0">
                    <a:pos x="1" y="107"/>
                  </a:cxn>
                  <a:cxn ang="0">
                    <a:pos x="10" y="112"/>
                  </a:cxn>
                  <a:cxn ang="0">
                    <a:pos x="25" y="118"/>
                  </a:cxn>
                  <a:cxn ang="0">
                    <a:pos x="96" y="41"/>
                  </a:cxn>
                  <a:cxn ang="0">
                    <a:pos x="98" y="0"/>
                  </a:cxn>
                </a:cxnLst>
                <a:rect l="0" t="0" r="r" b="b"/>
                <a:pathLst>
                  <a:path w="100" h="118">
                    <a:moveTo>
                      <a:pt x="98" y="0"/>
                    </a:moveTo>
                    <a:cubicBezTo>
                      <a:pt x="86" y="11"/>
                      <a:pt x="72" y="21"/>
                      <a:pt x="57" y="28"/>
                    </a:cubicBezTo>
                    <a:cubicBezTo>
                      <a:pt x="50" y="31"/>
                      <a:pt x="44" y="33"/>
                      <a:pt x="37" y="35"/>
                    </a:cubicBezTo>
                    <a:cubicBezTo>
                      <a:pt x="38" y="38"/>
                      <a:pt x="38" y="40"/>
                      <a:pt x="37" y="42"/>
                    </a:cubicBezTo>
                    <a:cubicBezTo>
                      <a:pt x="35" y="51"/>
                      <a:pt x="26" y="57"/>
                      <a:pt x="18" y="55"/>
                    </a:cubicBezTo>
                    <a:cubicBezTo>
                      <a:pt x="13" y="69"/>
                      <a:pt x="7" y="82"/>
                      <a:pt x="0" y="92"/>
                    </a:cubicBezTo>
                    <a:cubicBezTo>
                      <a:pt x="3" y="95"/>
                      <a:pt x="4" y="99"/>
                      <a:pt x="3" y="103"/>
                    </a:cubicBezTo>
                    <a:cubicBezTo>
                      <a:pt x="3" y="104"/>
                      <a:pt x="2" y="106"/>
                      <a:pt x="1" y="107"/>
                    </a:cubicBezTo>
                    <a:cubicBezTo>
                      <a:pt x="4" y="109"/>
                      <a:pt x="7" y="110"/>
                      <a:pt x="10" y="112"/>
                    </a:cubicBezTo>
                    <a:cubicBezTo>
                      <a:pt x="14" y="114"/>
                      <a:pt x="19" y="116"/>
                      <a:pt x="25" y="118"/>
                    </a:cubicBezTo>
                    <a:cubicBezTo>
                      <a:pt x="59" y="107"/>
                      <a:pt x="87" y="79"/>
                      <a:pt x="96" y="41"/>
                    </a:cubicBezTo>
                    <a:cubicBezTo>
                      <a:pt x="100" y="27"/>
                      <a:pt x="100" y="13"/>
                      <a:pt x="9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266" name="Freeform 246"/>
              <p:cNvSpPr>
                <a:spLocks/>
              </p:cNvSpPr>
              <p:nvPr/>
            </p:nvSpPr>
            <p:spPr bwMode="auto">
              <a:xfrm>
                <a:off x="1936750" y="431801"/>
                <a:ext cx="185738" cy="230188"/>
              </a:xfrm>
              <a:custGeom>
                <a:avLst/>
                <a:gdLst/>
                <a:ahLst/>
                <a:cxnLst>
                  <a:cxn ang="0">
                    <a:pos x="5" y="9"/>
                  </a:cxn>
                  <a:cxn ang="0">
                    <a:pos x="0" y="16"/>
                  </a:cxn>
                  <a:cxn ang="0">
                    <a:pos x="2" y="52"/>
                  </a:cxn>
                  <a:cxn ang="0">
                    <a:pos x="0" y="80"/>
                  </a:cxn>
                  <a:cxn ang="0">
                    <a:pos x="11" y="89"/>
                  </a:cxn>
                  <a:cxn ang="0">
                    <a:pos x="30" y="82"/>
                  </a:cxn>
                  <a:cxn ang="0">
                    <a:pos x="72" y="52"/>
                  </a:cxn>
                  <a:cxn ang="0">
                    <a:pos x="44" y="0"/>
                  </a:cxn>
                  <a:cxn ang="0">
                    <a:pos x="6" y="5"/>
                  </a:cxn>
                  <a:cxn ang="0">
                    <a:pos x="5" y="9"/>
                  </a:cxn>
                </a:cxnLst>
                <a:rect l="0" t="0" r="r" b="b"/>
                <a:pathLst>
                  <a:path w="72" h="89">
                    <a:moveTo>
                      <a:pt x="5" y="9"/>
                    </a:moveTo>
                    <a:cubicBezTo>
                      <a:pt x="5" y="12"/>
                      <a:pt x="3" y="14"/>
                      <a:pt x="0" y="16"/>
                    </a:cubicBezTo>
                    <a:cubicBezTo>
                      <a:pt x="2" y="27"/>
                      <a:pt x="3" y="39"/>
                      <a:pt x="2" y="52"/>
                    </a:cubicBezTo>
                    <a:cubicBezTo>
                      <a:pt x="2" y="61"/>
                      <a:pt x="1" y="71"/>
                      <a:pt x="0" y="80"/>
                    </a:cubicBezTo>
                    <a:cubicBezTo>
                      <a:pt x="5" y="81"/>
                      <a:pt x="9" y="85"/>
                      <a:pt x="11" y="89"/>
                    </a:cubicBezTo>
                    <a:cubicBezTo>
                      <a:pt x="17" y="87"/>
                      <a:pt x="24" y="85"/>
                      <a:pt x="30" y="82"/>
                    </a:cubicBezTo>
                    <a:cubicBezTo>
                      <a:pt x="45" y="75"/>
                      <a:pt x="59" y="65"/>
                      <a:pt x="72" y="52"/>
                    </a:cubicBezTo>
                    <a:cubicBezTo>
                      <a:pt x="68" y="33"/>
                      <a:pt x="58" y="15"/>
                      <a:pt x="44" y="0"/>
                    </a:cubicBezTo>
                    <a:cubicBezTo>
                      <a:pt x="31" y="1"/>
                      <a:pt x="18" y="2"/>
                      <a:pt x="6" y="5"/>
                    </a:cubicBezTo>
                    <a:cubicBezTo>
                      <a:pt x="6" y="6"/>
                      <a:pt x="6" y="8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267" name="Freeform 247"/>
              <p:cNvSpPr>
                <a:spLocks/>
              </p:cNvSpPr>
              <p:nvPr/>
            </p:nvSpPr>
            <p:spPr bwMode="auto">
              <a:xfrm>
                <a:off x="1892300" y="350838"/>
                <a:ext cx="147638" cy="84138"/>
              </a:xfrm>
              <a:custGeom>
                <a:avLst/>
                <a:gdLst/>
                <a:ahLst/>
                <a:cxnLst>
                  <a:cxn ang="0">
                    <a:pos x="14" y="27"/>
                  </a:cxn>
                  <a:cxn ang="0">
                    <a:pos x="22" y="32"/>
                  </a:cxn>
                  <a:cxn ang="0">
                    <a:pos x="57" y="27"/>
                  </a:cxn>
                  <a:cxn ang="0">
                    <a:pos x="9" y="2"/>
                  </a:cxn>
                  <a:cxn ang="0">
                    <a:pos x="0" y="0"/>
                  </a:cxn>
                  <a:cxn ang="0">
                    <a:pos x="12" y="26"/>
                  </a:cxn>
                  <a:cxn ang="0">
                    <a:pos x="14" y="27"/>
                  </a:cxn>
                </a:cxnLst>
                <a:rect l="0" t="0" r="r" b="b"/>
                <a:pathLst>
                  <a:path w="57" h="32">
                    <a:moveTo>
                      <a:pt x="14" y="27"/>
                    </a:moveTo>
                    <a:cubicBezTo>
                      <a:pt x="18" y="27"/>
                      <a:pt x="20" y="29"/>
                      <a:pt x="22" y="32"/>
                    </a:cubicBezTo>
                    <a:cubicBezTo>
                      <a:pt x="33" y="29"/>
                      <a:pt x="45" y="28"/>
                      <a:pt x="57" y="27"/>
                    </a:cubicBezTo>
                    <a:cubicBezTo>
                      <a:pt x="44" y="15"/>
                      <a:pt x="28" y="6"/>
                      <a:pt x="9" y="2"/>
                    </a:cubicBezTo>
                    <a:cubicBezTo>
                      <a:pt x="6" y="1"/>
                      <a:pt x="3" y="1"/>
                      <a:pt x="0" y="0"/>
                    </a:cubicBezTo>
                    <a:cubicBezTo>
                      <a:pt x="5" y="8"/>
                      <a:pt x="9" y="16"/>
                      <a:pt x="12" y="26"/>
                    </a:cubicBezTo>
                    <a:cubicBezTo>
                      <a:pt x="13" y="26"/>
                      <a:pt x="14" y="26"/>
                      <a:pt x="14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268" name="Freeform 248"/>
              <p:cNvSpPr>
                <a:spLocks/>
              </p:cNvSpPr>
              <p:nvPr/>
            </p:nvSpPr>
            <p:spPr bwMode="auto">
              <a:xfrm>
                <a:off x="1720850" y="346076"/>
                <a:ext cx="192088" cy="180975"/>
              </a:xfrm>
              <a:custGeom>
                <a:avLst/>
                <a:gdLst/>
                <a:ahLst/>
                <a:cxnLst>
                  <a:cxn ang="0">
                    <a:pos x="5" y="68"/>
                  </a:cxn>
                  <a:cxn ang="0">
                    <a:pos x="10" y="70"/>
                  </a:cxn>
                  <a:cxn ang="0">
                    <a:pos x="13" y="68"/>
                  </a:cxn>
                  <a:cxn ang="0">
                    <a:pos x="67" y="40"/>
                  </a:cxn>
                  <a:cxn ang="0">
                    <a:pos x="67" y="37"/>
                  </a:cxn>
                  <a:cxn ang="0">
                    <a:pos x="74" y="29"/>
                  </a:cxn>
                  <a:cxn ang="0">
                    <a:pos x="60" y="2"/>
                  </a:cxn>
                  <a:cxn ang="0">
                    <a:pos x="5" y="12"/>
                  </a:cxn>
                  <a:cxn ang="0">
                    <a:pos x="0" y="47"/>
                  </a:cxn>
                  <a:cxn ang="0">
                    <a:pos x="1" y="67"/>
                  </a:cxn>
                  <a:cxn ang="0">
                    <a:pos x="5" y="68"/>
                  </a:cxn>
                </a:cxnLst>
                <a:rect l="0" t="0" r="r" b="b"/>
                <a:pathLst>
                  <a:path w="74" h="70">
                    <a:moveTo>
                      <a:pt x="5" y="68"/>
                    </a:moveTo>
                    <a:cubicBezTo>
                      <a:pt x="7" y="68"/>
                      <a:pt x="9" y="69"/>
                      <a:pt x="10" y="70"/>
                    </a:cubicBezTo>
                    <a:cubicBezTo>
                      <a:pt x="11" y="70"/>
                      <a:pt x="12" y="69"/>
                      <a:pt x="13" y="68"/>
                    </a:cubicBezTo>
                    <a:cubicBezTo>
                      <a:pt x="29" y="56"/>
                      <a:pt x="48" y="47"/>
                      <a:pt x="67" y="40"/>
                    </a:cubicBezTo>
                    <a:cubicBezTo>
                      <a:pt x="67" y="39"/>
                      <a:pt x="67" y="38"/>
                      <a:pt x="67" y="37"/>
                    </a:cubicBezTo>
                    <a:cubicBezTo>
                      <a:pt x="68" y="33"/>
                      <a:pt x="71" y="30"/>
                      <a:pt x="74" y="29"/>
                    </a:cubicBezTo>
                    <a:cubicBezTo>
                      <a:pt x="70" y="18"/>
                      <a:pt x="66" y="9"/>
                      <a:pt x="60" y="2"/>
                    </a:cubicBezTo>
                    <a:cubicBezTo>
                      <a:pt x="41" y="0"/>
                      <a:pt x="22" y="4"/>
                      <a:pt x="5" y="12"/>
                    </a:cubicBezTo>
                    <a:cubicBezTo>
                      <a:pt x="2" y="23"/>
                      <a:pt x="1" y="34"/>
                      <a:pt x="0" y="47"/>
                    </a:cubicBezTo>
                    <a:cubicBezTo>
                      <a:pt x="0" y="53"/>
                      <a:pt x="0" y="60"/>
                      <a:pt x="1" y="67"/>
                    </a:cubicBezTo>
                    <a:cubicBezTo>
                      <a:pt x="2" y="67"/>
                      <a:pt x="3" y="67"/>
                      <a:pt x="5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269" name="Freeform 249"/>
              <p:cNvSpPr>
                <a:spLocks/>
              </p:cNvSpPr>
              <p:nvPr/>
            </p:nvSpPr>
            <p:spPr bwMode="auto">
              <a:xfrm>
                <a:off x="1584325" y="382588"/>
                <a:ext cx="136525" cy="249238"/>
              </a:xfrm>
              <a:custGeom>
                <a:avLst/>
                <a:gdLst/>
                <a:ahLst/>
                <a:cxnLst>
                  <a:cxn ang="0">
                    <a:pos x="22" y="96"/>
                  </a:cxn>
                  <a:cxn ang="0">
                    <a:pos x="27" y="95"/>
                  </a:cxn>
                  <a:cxn ang="0">
                    <a:pos x="41" y="77"/>
                  </a:cxn>
                  <a:cxn ang="0">
                    <a:pos x="39" y="65"/>
                  </a:cxn>
                  <a:cxn ang="0">
                    <a:pos x="49" y="54"/>
                  </a:cxn>
                  <a:cxn ang="0">
                    <a:pos x="49" y="32"/>
                  </a:cxn>
                  <a:cxn ang="0">
                    <a:pos x="53" y="0"/>
                  </a:cxn>
                  <a:cxn ang="0">
                    <a:pos x="1" y="69"/>
                  </a:cxn>
                  <a:cxn ang="0">
                    <a:pos x="0" y="73"/>
                  </a:cxn>
                  <a:cxn ang="0">
                    <a:pos x="22" y="96"/>
                  </a:cxn>
                </a:cxnLst>
                <a:rect l="0" t="0" r="r" b="b"/>
                <a:pathLst>
                  <a:path w="53" h="96">
                    <a:moveTo>
                      <a:pt x="22" y="96"/>
                    </a:moveTo>
                    <a:cubicBezTo>
                      <a:pt x="23" y="95"/>
                      <a:pt x="25" y="95"/>
                      <a:pt x="27" y="95"/>
                    </a:cubicBezTo>
                    <a:cubicBezTo>
                      <a:pt x="31" y="89"/>
                      <a:pt x="36" y="83"/>
                      <a:pt x="41" y="77"/>
                    </a:cubicBezTo>
                    <a:cubicBezTo>
                      <a:pt x="38" y="74"/>
                      <a:pt x="38" y="70"/>
                      <a:pt x="39" y="65"/>
                    </a:cubicBezTo>
                    <a:cubicBezTo>
                      <a:pt x="40" y="60"/>
                      <a:pt x="44" y="55"/>
                      <a:pt x="49" y="54"/>
                    </a:cubicBezTo>
                    <a:cubicBezTo>
                      <a:pt x="49" y="47"/>
                      <a:pt x="49" y="39"/>
                      <a:pt x="49" y="32"/>
                    </a:cubicBezTo>
                    <a:cubicBezTo>
                      <a:pt x="49" y="21"/>
                      <a:pt x="51" y="11"/>
                      <a:pt x="53" y="0"/>
                    </a:cubicBezTo>
                    <a:cubicBezTo>
                      <a:pt x="28" y="14"/>
                      <a:pt x="8" y="39"/>
                      <a:pt x="1" y="69"/>
                    </a:cubicBezTo>
                    <a:cubicBezTo>
                      <a:pt x="1" y="70"/>
                      <a:pt x="0" y="72"/>
                      <a:pt x="0" y="73"/>
                    </a:cubicBezTo>
                    <a:cubicBezTo>
                      <a:pt x="5" y="82"/>
                      <a:pt x="13" y="90"/>
                      <a:pt x="22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</p:grpSp>
        <p:grpSp>
          <p:nvGrpSpPr>
            <p:cNvPr id="270" name="Group 22"/>
            <p:cNvGrpSpPr/>
            <p:nvPr/>
          </p:nvGrpSpPr>
          <p:grpSpPr>
            <a:xfrm>
              <a:off x="10277603" y="2806556"/>
              <a:ext cx="495947" cy="596783"/>
              <a:chOff x="381906" y="1233774"/>
              <a:chExt cx="366908" cy="441508"/>
            </a:xfrm>
            <a:solidFill>
              <a:schemeClr val="bg1"/>
            </a:solidFill>
          </p:grpSpPr>
          <p:sp>
            <p:nvSpPr>
              <p:cNvPr id="271" name="Freeform 10945"/>
              <p:cNvSpPr>
                <a:spLocks/>
              </p:cNvSpPr>
              <p:nvPr/>
            </p:nvSpPr>
            <p:spPr bwMode="auto">
              <a:xfrm>
                <a:off x="418444" y="1579369"/>
                <a:ext cx="53285" cy="54808"/>
              </a:xfrm>
              <a:custGeom>
                <a:avLst/>
                <a:gdLst>
                  <a:gd name="T0" fmla="*/ 141 w 141"/>
                  <a:gd name="T1" fmla="*/ 70 h 141"/>
                  <a:gd name="T2" fmla="*/ 141 w 141"/>
                  <a:gd name="T3" fmla="*/ 70 h 141"/>
                  <a:gd name="T4" fmla="*/ 140 w 141"/>
                  <a:gd name="T5" fmla="*/ 85 h 141"/>
                  <a:gd name="T6" fmla="*/ 134 w 141"/>
                  <a:gd name="T7" fmla="*/ 98 h 141"/>
                  <a:gd name="T8" fmla="*/ 128 w 141"/>
                  <a:gd name="T9" fmla="*/ 111 h 141"/>
                  <a:gd name="T10" fmla="*/ 120 w 141"/>
                  <a:gd name="T11" fmla="*/ 121 h 141"/>
                  <a:gd name="T12" fmla="*/ 110 w 141"/>
                  <a:gd name="T13" fmla="*/ 129 h 141"/>
                  <a:gd name="T14" fmla="*/ 98 w 141"/>
                  <a:gd name="T15" fmla="*/ 136 h 141"/>
                  <a:gd name="T16" fmla="*/ 85 w 141"/>
                  <a:gd name="T17" fmla="*/ 140 h 141"/>
                  <a:gd name="T18" fmla="*/ 70 w 141"/>
                  <a:gd name="T19" fmla="*/ 141 h 141"/>
                  <a:gd name="T20" fmla="*/ 70 w 141"/>
                  <a:gd name="T21" fmla="*/ 141 h 141"/>
                  <a:gd name="T22" fmla="*/ 56 w 141"/>
                  <a:gd name="T23" fmla="*/ 140 h 141"/>
                  <a:gd name="T24" fmla="*/ 43 w 141"/>
                  <a:gd name="T25" fmla="*/ 136 h 141"/>
                  <a:gd name="T26" fmla="*/ 30 w 141"/>
                  <a:gd name="T27" fmla="*/ 129 h 141"/>
                  <a:gd name="T28" fmla="*/ 21 w 141"/>
                  <a:gd name="T29" fmla="*/ 121 h 141"/>
                  <a:gd name="T30" fmla="*/ 12 w 141"/>
                  <a:gd name="T31" fmla="*/ 111 h 141"/>
                  <a:gd name="T32" fmla="*/ 5 w 141"/>
                  <a:gd name="T33" fmla="*/ 98 h 141"/>
                  <a:gd name="T34" fmla="*/ 1 w 141"/>
                  <a:gd name="T35" fmla="*/ 85 h 141"/>
                  <a:gd name="T36" fmla="*/ 0 w 141"/>
                  <a:gd name="T37" fmla="*/ 70 h 141"/>
                  <a:gd name="T38" fmla="*/ 0 w 141"/>
                  <a:gd name="T39" fmla="*/ 70 h 141"/>
                  <a:gd name="T40" fmla="*/ 1 w 141"/>
                  <a:gd name="T41" fmla="*/ 57 h 141"/>
                  <a:gd name="T42" fmla="*/ 5 w 141"/>
                  <a:gd name="T43" fmla="*/ 43 h 141"/>
                  <a:gd name="T44" fmla="*/ 12 w 141"/>
                  <a:gd name="T45" fmla="*/ 31 h 141"/>
                  <a:gd name="T46" fmla="*/ 21 w 141"/>
                  <a:gd name="T47" fmla="*/ 21 h 141"/>
                  <a:gd name="T48" fmla="*/ 30 w 141"/>
                  <a:gd name="T49" fmla="*/ 13 h 141"/>
                  <a:gd name="T50" fmla="*/ 43 w 141"/>
                  <a:gd name="T51" fmla="*/ 6 h 141"/>
                  <a:gd name="T52" fmla="*/ 56 w 141"/>
                  <a:gd name="T53" fmla="*/ 2 h 141"/>
                  <a:gd name="T54" fmla="*/ 70 w 141"/>
                  <a:gd name="T55" fmla="*/ 0 h 141"/>
                  <a:gd name="T56" fmla="*/ 70 w 141"/>
                  <a:gd name="T57" fmla="*/ 0 h 141"/>
                  <a:gd name="T58" fmla="*/ 85 w 141"/>
                  <a:gd name="T59" fmla="*/ 2 h 141"/>
                  <a:gd name="T60" fmla="*/ 98 w 141"/>
                  <a:gd name="T61" fmla="*/ 6 h 141"/>
                  <a:gd name="T62" fmla="*/ 110 w 141"/>
                  <a:gd name="T63" fmla="*/ 13 h 141"/>
                  <a:gd name="T64" fmla="*/ 120 w 141"/>
                  <a:gd name="T65" fmla="*/ 21 h 141"/>
                  <a:gd name="T66" fmla="*/ 128 w 141"/>
                  <a:gd name="T67" fmla="*/ 31 h 141"/>
                  <a:gd name="T68" fmla="*/ 134 w 141"/>
                  <a:gd name="T69" fmla="*/ 43 h 141"/>
                  <a:gd name="T70" fmla="*/ 140 w 141"/>
                  <a:gd name="T71" fmla="*/ 57 h 141"/>
                  <a:gd name="T72" fmla="*/ 141 w 141"/>
                  <a:gd name="T73" fmla="*/ 70 h 141"/>
                  <a:gd name="T74" fmla="*/ 141 w 141"/>
                  <a:gd name="T75" fmla="*/ 7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1" h="141">
                    <a:moveTo>
                      <a:pt x="141" y="70"/>
                    </a:moveTo>
                    <a:lnTo>
                      <a:pt x="141" y="70"/>
                    </a:lnTo>
                    <a:lnTo>
                      <a:pt x="140" y="85"/>
                    </a:lnTo>
                    <a:lnTo>
                      <a:pt x="134" y="98"/>
                    </a:lnTo>
                    <a:lnTo>
                      <a:pt x="128" y="111"/>
                    </a:lnTo>
                    <a:lnTo>
                      <a:pt x="120" y="121"/>
                    </a:lnTo>
                    <a:lnTo>
                      <a:pt x="110" y="129"/>
                    </a:lnTo>
                    <a:lnTo>
                      <a:pt x="98" y="136"/>
                    </a:lnTo>
                    <a:lnTo>
                      <a:pt x="85" y="140"/>
                    </a:lnTo>
                    <a:lnTo>
                      <a:pt x="70" y="141"/>
                    </a:lnTo>
                    <a:lnTo>
                      <a:pt x="70" y="141"/>
                    </a:lnTo>
                    <a:lnTo>
                      <a:pt x="56" y="140"/>
                    </a:lnTo>
                    <a:lnTo>
                      <a:pt x="43" y="136"/>
                    </a:lnTo>
                    <a:lnTo>
                      <a:pt x="30" y="129"/>
                    </a:lnTo>
                    <a:lnTo>
                      <a:pt x="21" y="121"/>
                    </a:lnTo>
                    <a:lnTo>
                      <a:pt x="12" y="111"/>
                    </a:lnTo>
                    <a:lnTo>
                      <a:pt x="5" y="98"/>
                    </a:lnTo>
                    <a:lnTo>
                      <a:pt x="1" y="85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1" y="57"/>
                    </a:lnTo>
                    <a:lnTo>
                      <a:pt x="5" y="43"/>
                    </a:lnTo>
                    <a:lnTo>
                      <a:pt x="12" y="31"/>
                    </a:lnTo>
                    <a:lnTo>
                      <a:pt x="21" y="21"/>
                    </a:lnTo>
                    <a:lnTo>
                      <a:pt x="30" y="13"/>
                    </a:lnTo>
                    <a:lnTo>
                      <a:pt x="43" y="6"/>
                    </a:lnTo>
                    <a:lnTo>
                      <a:pt x="56" y="2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85" y="2"/>
                    </a:lnTo>
                    <a:lnTo>
                      <a:pt x="98" y="6"/>
                    </a:lnTo>
                    <a:lnTo>
                      <a:pt x="110" y="13"/>
                    </a:lnTo>
                    <a:lnTo>
                      <a:pt x="120" y="21"/>
                    </a:lnTo>
                    <a:lnTo>
                      <a:pt x="128" y="31"/>
                    </a:lnTo>
                    <a:lnTo>
                      <a:pt x="134" y="43"/>
                    </a:lnTo>
                    <a:lnTo>
                      <a:pt x="140" y="57"/>
                    </a:lnTo>
                    <a:lnTo>
                      <a:pt x="141" y="70"/>
                    </a:lnTo>
                    <a:lnTo>
                      <a:pt x="141" y="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72" name="Freeform 10946"/>
              <p:cNvSpPr>
                <a:spLocks/>
              </p:cNvSpPr>
              <p:nvPr/>
            </p:nvSpPr>
            <p:spPr bwMode="auto">
              <a:xfrm>
                <a:off x="555464" y="1597638"/>
                <a:ext cx="44151" cy="44151"/>
              </a:xfrm>
              <a:custGeom>
                <a:avLst/>
                <a:gdLst>
                  <a:gd name="T0" fmla="*/ 115 w 115"/>
                  <a:gd name="T1" fmla="*/ 57 h 115"/>
                  <a:gd name="T2" fmla="*/ 115 w 115"/>
                  <a:gd name="T3" fmla="*/ 57 h 115"/>
                  <a:gd name="T4" fmla="*/ 114 w 115"/>
                  <a:gd name="T5" fmla="*/ 69 h 115"/>
                  <a:gd name="T6" fmla="*/ 111 w 115"/>
                  <a:gd name="T7" fmla="*/ 79 h 115"/>
                  <a:gd name="T8" fmla="*/ 106 w 115"/>
                  <a:gd name="T9" fmla="*/ 90 h 115"/>
                  <a:gd name="T10" fmla="*/ 98 w 115"/>
                  <a:gd name="T11" fmla="*/ 98 h 115"/>
                  <a:gd name="T12" fmla="*/ 90 w 115"/>
                  <a:gd name="T13" fmla="*/ 105 h 115"/>
                  <a:gd name="T14" fmla="*/ 80 w 115"/>
                  <a:gd name="T15" fmla="*/ 111 h 115"/>
                  <a:gd name="T16" fmla="*/ 69 w 115"/>
                  <a:gd name="T17" fmla="*/ 113 h 115"/>
                  <a:gd name="T18" fmla="*/ 57 w 115"/>
                  <a:gd name="T19" fmla="*/ 115 h 115"/>
                  <a:gd name="T20" fmla="*/ 57 w 115"/>
                  <a:gd name="T21" fmla="*/ 115 h 115"/>
                  <a:gd name="T22" fmla="*/ 46 w 115"/>
                  <a:gd name="T23" fmla="*/ 113 h 115"/>
                  <a:gd name="T24" fmla="*/ 35 w 115"/>
                  <a:gd name="T25" fmla="*/ 111 h 115"/>
                  <a:gd name="T26" fmla="*/ 25 w 115"/>
                  <a:gd name="T27" fmla="*/ 105 h 115"/>
                  <a:gd name="T28" fmla="*/ 17 w 115"/>
                  <a:gd name="T29" fmla="*/ 98 h 115"/>
                  <a:gd name="T30" fmla="*/ 9 w 115"/>
                  <a:gd name="T31" fmla="*/ 90 h 115"/>
                  <a:gd name="T32" fmla="*/ 4 w 115"/>
                  <a:gd name="T33" fmla="*/ 79 h 115"/>
                  <a:gd name="T34" fmla="*/ 1 w 115"/>
                  <a:gd name="T35" fmla="*/ 69 h 115"/>
                  <a:gd name="T36" fmla="*/ 0 w 115"/>
                  <a:gd name="T37" fmla="*/ 57 h 115"/>
                  <a:gd name="T38" fmla="*/ 0 w 115"/>
                  <a:gd name="T39" fmla="*/ 57 h 115"/>
                  <a:gd name="T40" fmla="*/ 1 w 115"/>
                  <a:gd name="T41" fmla="*/ 45 h 115"/>
                  <a:gd name="T42" fmla="*/ 4 w 115"/>
                  <a:gd name="T43" fmla="*/ 35 h 115"/>
                  <a:gd name="T44" fmla="*/ 9 w 115"/>
                  <a:gd name="T45" fmla="*/ 24 h 115"/>
                  <a:gd name="T46" fmla="*/ 17 w 115"/>
                  <a:gd name="T47" fmla="*/ 17 h 115"/>
                  <a:gd name="T48" fmla="*/ 25 w 115"/>
                  <a:gd name="T49" fmla="*/ 9 h 115"/>
                  <a:gd name="T50" fmla="*/ 35 w 115"/>
                  <a:gd name="T51" fmla="*/ 4 h 115"/>
                  <a:gd name="T52" fmla="*/ 46 w 115"/>
                  <a:gd name="T53" fmla="*/ 1 h 115"/>
                  <a:gd name="T54" fmla="*/ 57 w 115"/>
                  <a:gd name="T55" fmla="*/ 0 h 115"/>
                  <a:gd name="T56" fmla="*/ 57 w 115"/>
                  <a:gd name="T57" fmla="*/ 0 h 115"/>
                  <a:gd name="T58" fmla="*/ 69 w 115"/>
                  <a:gd name="T59" fmla="*/ 1 h 115"/>
                  <a:gd name="T60" fmla="*/ 80 w 115"/>
                  <a:gd name="T61" fmla="*/ 4 h 115"/>
                  <a:gd name="T62" fmla="*/ 90 w 115"/>
                  <a:gd name="T63" fmla="*/ 9 h 115"/>
                  <a:gd name="T64" fmla="*/ 98 w 115"/>
                  <a:gd name="T65" fmla="*/ 17 h 115"/>
                  <a:gd name="T66" fmla="*/ 106 w 115"/>
                  <a:gd name="T67" fmla="*/ 24 h 115"/>
                  <a:gd name="T68" fmla="*/ 111 w 115"/>
                  <a:gd name="T69" fmla="*/ 35 h 115"/>
                  <a:gd name="T70" fmla="*/ 114 w 115"/>
                  <a:gd name="T71" fmla="*/ 45 h 115"/>
                  <a:gd name="T72" fmla="*/ 115 w 115"/>
                  <a:gd name="T73" fmla="*/ 57 h 115"/>
                  <a:gd name="T74" fmla="*/ 115 w 115"/>
                  <a:gd name="T75" fmla="*/ 5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5" h="115">
                    <a:moveTo>
                      <a:pt x="115" y="57"/>
                    </a:moveTo>
                    <a:lnTo>
                      <a:pt x="115" y="57"/>
                    </a:lnTo>
                    <a:lnTo>
                      <a:pt x="114" y="69"/>
                    </a:lnTo>
                    <a:lnTo>
                      <a:pt x="111" y="79"/>
                    </a:lnTo>
                    <a:lnTo>
                      <a:pt x="106" y="90"/>
                    </a:lnTo>
                    <a:lnTo>
                      <a:pt x="98" y="98"/>
                    </a:lnTo>
                    <a:lnTo>
                      <a:pt x="90" y="105"/>
                    </a:lnTo>
                    <a:lnTo>
                      <a:pt x="80" y="111"/>
                    </a:lnTo>
                    <a:lnTo>
                      <a:pt x="69" y="113"/>
                    </a:lnTo>
                    <a:lnTo>
                      <a:pt x="57" y="115"/>
                    </a:lnTo>
                    <a:lnTo>
                      <a:pt x="57" y="115"/>
                    </a:lnTo>
                    <a:lnTo>
                      <a:pt x="46" y="113"/>
                    </a:lnTo>
                    <a:lnTo>
                      <a:pt x="35" y="111"/>
                    </a:lnTo>
                    <a:lnTo>
                      <a:pt x="25" y="105"/>
                    </a:lnTo>
                    <a:lnTo>
                      <a:pt x="17" y="98"/>
                    </a:lnTo>
                    <a:lnTo>
                      <a:pt x="9" y="90"/>
                    </a:lnTo>
                    <a:lnTo>
                      <a:pt x="4" y="79"/>
                    </a:lnTo>
                    <a:lnTo>
                      <a:pt x="1" y="69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1" y="45"/>
                    </a:lnTo>
                    <a:lnTo>
                      <a:pt x="4" y="35"/>
                    </a:lnTo>
                    <a:lnTo>
                      <a:pt x="9" y="24"/>
                    </a:lnTo>
                    <a:lnTo>
                      <a:pt x="17" y="17"/>
                    </a:lnTo>
                    <a:lnTo>
                      <a:pt x="25" y="9"/>
                    </a:lnTo>
                    <a:lnTo>
                      <a:pt x="35" y="4"/>
                    </a:lnTo>
                    <a:lnTo>
                      <a:pt x="4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69" y="1"/>
                    </a:lnTo>
                    <a:lnTo>
                      <a:pt x="80" y="4"/>
                    </a:lnTo>
                    <a:lnTo>
                      <a:pt x="90" y="9"/>
                    </a:lnTo>
                    <a:lnTo>
                      <a:pt x="98" y="17"/>
                    </a:lnTo>
                    <a:lnTo>
                      <a:pt x="106" y="24"/>
                    </a:lnTo>
                    <a:lnTo>
                      <a:pt x="111" y="35"/>
                    </a:lnTo>
                    <a:lnTo>
                      <a:pt x="114" y="45"/>
                    </a:lnTo>
                    <a:lnTo>
                      <a:pt x="115" y="57"/>
                    </a:lnTo>
                    <a:lnTo>
                      <a:pt x="115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73" name="Freeform 10947"/>
              <p:cNvSpPr>
                <a:spLocks noEditPoints="1"/>
              </p:cNvSpPr>
              <p:nvPr/>
            </p:nvSpPr>
            <p:spPr bwMode="auto">
              <a:xfrm>
                <a:off x="381906" y="1233774"/>
                <a:ext cx="126363" cy="441508"/>
              </a:xfrm>
              <a:custGeom>
                <a:avLst/>
                <a:gdLst>
                  <a:gd name="T0" fmla="*/ 333 w 333"/>
                  <a:gd name="T1" fmla="*/ 1158 h 1158"/>
                  <a:gd name="T2" fmla="*/ 0 w 333"/>
                  <a:gd name="T3" fmla="*/ 0 h 1158"/>
                  <a:gd name="T4" fmla="*/ 167 w 333"/>
                  <a:gd name="T5" fmla="*/ 1088 h 1158"/>
                  <a:gd name="T6" fmla="*/ 157 w 333"/>
                  <a:gd name="T7" fmla="*/ 1086 h 1158"/>
                  <a:gd name="T8" fmla="*/ 136 w 333"/>
                  <a:gd name="T9" fmla="*/ 1082 h 1158"/>
                  <a:gd name="T10" fmla="*/ 119 w 333"/>
                  <a:gd name="T11" fmla="*/ 1074 h 1158"/>
                  <a:gd name="T12" fmla="*/ 102 w 333"/>
                  <a:gd name="T13" fmla="*/ 1064 h 1158"/>
                  <a:gd name="T14" fmla="*/ 89 w 333"/>
                  <a:gd name="T15" fmla="*/ 1050 h 1158"/>
                  <a:gd name="T16" fmla="*/ 77 w 333"/>
                  <a:gd name="T17" fmla="*/ 1034 h 1158"/>
                  <a:gd name="T18" fmla="*/ 69 w 333"/>
                  <a:gd name="T19" fmla="*/ 1016 h 1158"/>
                  <a:gd name="T20" fmla="*/ 66 w 333"/>
                  <a:gd name="T21" fmla="*/ 996 h 1158"/>
                  <a:gd name="T22" fmla="*/ 66 w 333"/>
                  <a:gd name="T23" fmla="*/ 986 h 1158"/>
                  <a:gd name="T24" fmla="*/ 67 w 333"/>
                  <a:gd name="T25" fmla="*/ 965 h 1158"/>
                  <a:gd name="T26" fmla="*/ 73 w 333"/>
                  <a:gd name="T27" fmla="*/ 945 h 1158"/>
                  <a:gd name="T28" fmla="*/ 83 w 333"/>
                  <a:gd name="T29" fmla="*/ 928 h 1158"/>
                  <a:gd name="T30" fmla="*/ 96 w 333"/>
                  <a:gd name="T31" fmla="*/ 914 h 1158"/>
                  <a:gd name="T32" fmla="*/ 110 w 333"/>
                  <a:gd name="T33" fmla="*/ 901 h 1158"/>
                  <a:gd name="T34" fmla="*/ 127 w 333"/>
                  <a:gd name="T35" fmla="*/ 892 h 1158"/>
                  <a:gd name="T36" fmla="*/ 147 w 333"/>
                  <a:gd name="T37" fmla="*/ 885 h 1158"/>
                  <a:gd name="T38" fmla="*/ 167 w 333"/>
                  <a:gd name="T39" fmla="*/ 884 h 1158"/>
                  <a:gd name="T40" fmla="*/ 178 w 333"/>
                  <a:gd name="T41" fmla="*/ 884 h 1158"/>
                  <a:gd name="T42" fmla="*/ 197 w 333"/>
                  <a:gd name="T43" fmla="*/ 888 h 1158"/>
                  <a:gd name="T44" fmla="*/ 216 w 333"/>
                  <a:gd name="T45" fmla="*/ 896 h 1158"/>
                  <a:gd name="T46" fmla="*/ 231 w 333"/>
                  <a:gd name="T47" fmla="*/ 907 h 1158"/>
                  <a:gd name="T48" fmla="*/ 246 w 333"/>
                  <a:gd name="T49" fmla="*/ 920 h 1158"/>
                  <a:gd name="T50" fmla="*/ 256 w 333"/>
                  <a:gd name="T51" fmla="*/ 936 h 1158"/>
                  <a:gd name="T52" fmla="*/ 264 w 333"/>
                  <a:gd name="T53" fmla="*/ 954 h 1158"/>
                  <a:gd name="T54" fmla="*/ 268 w 333"/>
                  <a:gd name="T55" fmla="*/ 975 h 1158"/>
                  <a:gd name="T56" fmla="*/ 269 w 333"/>
                  <a:gd name="T57" fmla="*/ 986 h 1158"/>
                  <a:gd name="T58" fmla="*/ 267 w 333"/>
                  <a:gd name="T59" fmla="*/ 1005 h 1158"/>
                  <a:gd name="T60" fmla="*/ 261 w 333"/>
                  <a:gd name="T61" fmla="*/ 1025 h 1158"/>
                  <a:gd name="T62" fmla="*/ 251 w 333"/>
                  <a:gd name="T63" fmla="*/ 1042 h 1158"/>
                  <a:gd name="T64" fmla="*/ 239 w 333"/>
                  <a:gd name="T65" fmla="*/ 1057 h 1158"/>
                  <a:gd name="T66" fmla="*/ 224 w 333"/>
                  <a:gd name="T67" fmla="*/ 1069 h 1158"/>
                  <a:gd name="T68" fmla="*/ 207 w 333"/>
                  <a:gd name="T69" fmla="*/ 1078 h 1158"/>
                  <a:gd name="T70" fmla="*/ 187 w 333"/>
                  <a:gd name="T71" fmla="*/ 1085 h 1158"/>
                  <a:gd name="T72" fmla="*/ 167 w 333"/>
                  <a:gd name="T73" fmla="*/ 1088 h 1158"/>
                  <a:gd name="T74" fmla="*/ 63 w 333"/>
                  <a:gd name="T75" fmla="*/ 41 h 1158"/>
                  <a:gd name="T76" fmla="*/ 272 w 333"/>
                  <a:gd name="T77" fmla="*/ 649 h 1158"/>
                  <a:gd name="T78" fmla="*/ 63 w 333"/>
                  <a:gd name="T79" fmla="*/ 41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3" h="1158">
                    <a:moveTo>
                      <a:pt x="0" y="1158"/>
                    </a:moveTo>
                    <a:lnTo>
                      <a:pt x="333" y="1158"/>
                    </a:lnTo>
                    <a:lnTo>
                      <a:pt x="333" y="0"/>
                    </a:lnTo>
                    <a:lnTo>
                      <a:pt x="0" y="0"/>
                    </a:lnTo>
                    <a:lnTo>
                      <a:pt x="0" y="1158"/>
                    </a:lnTo>
                    <a:close/>
                    <a:moveTo>
                      <a:pt x="167" y="1088"/>
                    </a:moveTo>
                    <a:lnTo>
                      <a:pt x="167" y="1088"/>
                    </a:lnTo>
                    <a:lnTo>
                      <a:pt x="157" y="1086"/>
                    </a:lnTo>
                    <a:lnTo>
                      <a:pt x="147" y="1085"/>
                    </a:lnTo>
                    <a:lnTo>
                      <a:pt x="136" y="1082"/>
                    </a:lnTo>
                    <a:lnTo>
                      <a:pt x="127" y="1078"/>
                    </a:lnTo>
                    <a:lnTo>
                      <a:pt x="119" y="1074"/>
                    </a:lnTo>
                    <a:lnTo>
                      <a:pt x="110" y="1069"/>
                    </a:lnTo>
                    <a:lnTo>
                      <a:pt x="102" y="1064"/>
                    </a:lnTo>
                    <a:lnTo>
                      <a:pt x="96" y="1057"/>
                    </a:lnTo>
                    <a:lnTo>
                      <a:pt x="89" y="1050"/>
                    </a:lnTo>
                    <a:lnTo>
                      <a:pt x="83" y="1042"/>
                    </a:lnTo>
                    <a:lnTo>
                      <a:pt x="77" y="1034"/>
                    </a:lnTo>
                    <a:lnTo>
                      <a:pt x="73" y="1025"/>
                    </a:lnTo>
                    <a:lnTo>
                      <a:pt x="69" y="1016"/>
                    </a:lnTo>
                    <a:lnTo>
                      <a:pt x="67" y="1005"/>
                    </a:lnTo>
                    <a:lnTo>
                      <a:pt x="66" y="996"/>
                    </a:lnTo>
                    <a:lnTo>
                      <a:pt x="66" y="986"/>
                    </a:lnTo>
                    <a:lnTo>
                      <a:pt x="66" y="986"/>
                    </a:lnTo>
                    <a:lnTo>
                      <a:pt x="66" y="975"/>
                    </a:lnTo>
                    <a:lnTo>
                      <a:pt x="67" y="965"/>
                    </a:lnTo>
                    <a:lnTo>
                      <a:pt x="69" y="954"/>
                    </a:lnTo>
                    <a:lnTo>
                      <a:pt x="73" y="945"/>
                    </a:lnTo>
                    <a:lnTo>
                      <a:pt x="77" y="936"/>
                    </a:lnTo>
                    <a:lnTo>
                      <a:pt x="83" y="928"/>
                    </a:lnTo>
                    <a:lnTo>
                      <a:pt x="89" y="920"/>
                    </a:lnTo>
                    <a:lnTo>
                      <a:pt x="96" y="914"/>
                    </a:lnTo>
                    <a:lnTo>
                      <a:pt x="102" y="907"/>
                    </a:lnTo>
                    <a:lnTo>
                      <a:pt x="110" y="901"/>
                    </a:lnTo>
                    <a:lnTo>
                      <a:pt x="119" y="896"/>
                    </a:lnTo>
                    <a:lnTo>
                      <a:pt x="127" y="892"/>
                    </a:lnTo>
                    <a:lnTo>
                      <a:pt x="136" y="888"/>
                    </a:lnTo>
                    <a:lnTo>
                      <a:pt x="147" y="885"/>
                    </a:lnTo>
                    <a:lnTo>
                      <a:pt x="157" y="884"/>
                    </a:lnTo>
                    <a:lnTo>
                      <a:pt x="167" y="884"/>
                    </a:lnTo>
                    <a:lnTo>
                      <a:pt x="167" y="884"/>
                    </a:lnTo>
                    <a:lnTo>
                      <a:pt x="178" y="884"/>
                    </a:lnTo>
                    <a:lnTo>
                      <a:pt x="187" y="885"/>
                    </a:lnTo>
                    <a:lnTo>
                      <a:pt x="197" y="888"/>
                    </a:lnTo>
                    <a:lnTo>
                      <a:pt x="207" y="892"/>
                    </a:lnTo>
                    <a:lnTo>
                      <a:pt x="216" y="896"/>
                    </a:lnTo>
                    <a:lnTo>
                      <a:pt x="224" y="901"/>
                    </a:lnTo>
                    <a:lnTo>
                      <a:pt x="231" y="907"/>
                    </a:lnTo>
                    <a:lnTo>
                      <a:pt x="239" y="914"/>
                    </a:lnTo>
                    <a:lnTo>
                      <a:pt x="246" y="920"/>
                    </a:lnTo>
                    <a:lnTo>
                      <a:pt x="251" y="928"/>
                    </a:lnTo>
                    <a:lnTo>
                      <a:pt x="256" y="936"/>
                    </a:lnTo>
                    <a:lnTo>
                      <a:pt x="261" y="945"/>
                    </a:lnTo>
                    <a:lnTo>
                      <a:pt x="264" y="954"/>
                    </a:lnTo>
                    <a:lnTo>
                      <a:pt x="267" y="965"/>
                    </a:lnTo>
                    <a:lnTo>
                      <a:pt x="268" y="975"/>
                    </a:lnTo>
                    <a:lnTo>
                      <a:pt x="269" y="986"/>
                    </a:lnTo>
                    <a:lnTo>
                      <a:pt x="269" y="986"/>
                    </a:lnTo>
                    <a:lnTo>
                      <a:pt x="268" y="996"/>
                    </a:lnTo>
                    <a:lnTo>
                      <a:pt x="267" y="1005"/>
                    </a:lnTo>
                    <a:lnTo>
                      <a:pt x="264" y="1016"/>
                    </a:lnTo>
                    <a:lnTo>
                      <a:pt x="261" y="1025"/>
                    </a:lnTo>
                    <a:lnTo>
                      <a:pt x="256" y="1034"/>
                    </a:lnTo>
                    <a:lnTo>
                      <a:pt x="251" y="1042"/>
                    </a:lnTo>
                    <a:lnTo>
                      <a:pt x="246" y="1050"/>
                    </a:lnTo>
                    <a:lnTo>
                      <a:pt x="239" y="1057"/>
                    </a:lnTo>
                    <a:lnTo>
                      <a:pt x="231" y="1064"/>
                    </a:lnTo>
                    <a:lnTo>
                      <a:pt x="224" y="1069"/>
                    </a:lnTo>
                    <a:lnTo>
                      <a:pt x="216" y="1074"/>
                    </a:lnTo>
                    <a:lnTo>
                      <a:pt x="207" y="1078"/>
                    </a:lnTo>
                    <a:lnTo>
                      <a:pt x="197" y="1082"/>
                    </a:lnTo>
                    <a:lnTo>
                      <a:pt x="187" y="1085"/>
                    </a:lnTo>
                    <a:lnTo>
                      <a:pt x="178" y="1086"/>
                    </a:lnTo>
                    <a:lnTo>
                      <a:pt x="167" y="1088"/>
                    </a:lnTo>
                    <a:lnTo>
                      <a:pt x="167" y="1088"/>
                    </a:lnTo>
                    <a:close/>
                    <a:moveTo>
                      <a:pt x="63" y="41"/>
                    </a:moveTo>
                    <a:lnTo>
                      <a:pt x="272" y="41"/>
                    </a:lnTo>
                    <a:lnTo>
                      <a:pt x="272" y="649"/>
                    </a:lnTo>
                    <a:lnTo>
                      <a:pt x="63" y="649"/>
                    </a:lnTo>
                    <a:lnTo>
                      <a:pt x="63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74" name="Freeform 10948"/>
              <p:cNvSpPr>
                <a:spLocks noEditPoints="1"/>
              </p:cNvSpPr>
              <p:nvPr/>
            </p:nvSpPr>
            <p:spPr bwMode="auto">
              <a:xfrm>
                <a:off x="526538" y="1312941"/>
                <a:ext cx="103526" cy="362341"/>
              </a:xfrm>
              <a:custGeom>
                <a:avLst/>
                <a:gdLst>
                  <a:gd name="T0" fmla="*/ 271 w 271"/>
                  <a:gd name="T1" fmla="*/ 949 h 949"/>
                  <a:gd name="T2" fmla="*/ 0 w 271"/>
                  <a:gd name="T3" fmla="*/ 0 h 949"/>
                  <a:gd name="T4" fmla="*/ 135 w 271"/>
                  <a:gd name="T5" fmla="*/ 890 h 949"/>
                  <a:gd name="T6" fmla="*/ 126 w 271"/>
                  <a:gd name="T7" fmla="*/ 890 h 949"/>
                  <a:gd name="T8" fmla="*/ 111 w 271"/>
                  <a:gd name="T9" fmla="*/ 888 h 949"/>
                  <a:gd name="T10" fmla="*/ 96 w 271"/>
                  <a:gd name="T11" fmla="*/ 881 h 949"/>
                  <a:gd name="T12" fmla="*/ 77 w 271"/>
                  <a:gd name="T13" fmla="*/ 867 h 949"/>
                  <a:gd name="T14" fmla="*/ 62 w 271"/>
                  <a:gd name="T15" fmla="*/ 847 h 949"/>
                  <a:gd name="T16" fmla="*/ 56 w 271"/>
                  <a:gd name="T17" fmla="*/ 833 h 949"/>
                  <a:gd name="T18" fmla="*/ 52 w 271"/>
                  <a:gd name="T19" fmla="*/ 816 h 949"/>
                  <a:gd name="T20" fmla="*/ 52 w 271"/>
                  <a:gd name="T21" fmla="*/ 808 h 949"/>
                  <a:gd name="T22" fmla="*/ 53 w 271"/>
                  <a:gd name="T23" fmla="*/ 791 h 949"/>
                  <a:gd name="T24" fmla="*/ 58 w 271"/>
                  <a:gd name="T25" fmla="*/ 775 h 949"/>
                  <a:gd name="T26" fmla="*/ 66 w 271"/>
                  <a:gd name="T27" fmla="*/ 761 h 949"/>
                  <a:gd name="T28" fmla="*/ 88 w 271"/>
                  <a:gd name="T29" fmla="*/ 739 h 949"/>
                  <a:gd name="T30" fmla="*/ 103 w 271"/>
                  <a:gd name="T31" fmla="*/ 731 h 949"/>
                  <a:gd name="T32" fmla="*/ 118 w 271"/>
                  <a:gd name="T33" fmla="*/ 726 h 949"/>
                  <a:gd name="T34" fmla="*/ 135 w 271"/>
                  <a:gd name="T35" fmla="*/ 724 h 949"/>
                  <a:gd name="T36" fmla="*/ 145 w 271"/>
                  <a:gd name="T37" fmla="*/ 724 h 949"/>
                  <a:gd name="T38" fmla="*/ 160 w 271"/>
                  <a:gd name="T39" fmla="*/ 727 h 949"/>
                  <a:gd name="T40" fmla="*/ 175 w 271"/>
                  <a:gd name="T41" fmla="*/ 734 h 949"/>
                  <a:gd name="T42" fmla="*/ 194 w 271"/>
                  <a:gd name="T43" fmla="*/ 748 h 949"/>
                  <a:gd name="T44" fmla="*/ 209 w 271"/>
                  <a:gd name="T45" fmla="*/ 767 h 949"/>
                  <a:gd name="T46" fmla="*/ 215 w 271"/>
                  <a:gd name="T47" fmla="*/ 783 h 949"/>
                  <a:gd name="T48" fmla="*/ 219 w 271"/>
                  <a:gd name="T49" fmla="*/ 799 h 949"/>
                  <a:gd name="T50" fmla="*/ 219 w 271"/>
                  <a:gd name="T51" fmla="*/ 808 h 949"/>
                  <a:gd name="T52" fmla="*/ 218 w 271"/>
                  <a:gd name="T53" fmla="*/ 824 h 949"/>
                  <a:gd name="T54" fmla="*/ 212 w 271"/>
                  <a:gd name="T55" fmla="*/ 839 h 949"/>
                  <a:gd name="T56" fmla="*/ 205 w 271"/>
                  <a:gd name="T57" fmla="*/ 854 h 949"/>
                  <a:gd name="T58" fmla="*/ 182 w 271"/>
                  <a:gd name="T59" fmla="*/ 877 h 949"/>
                  <a:gd name="T60" fmla="*/ 168 w 271"/>
                  <a:gd name="T61" fmla="*/ 884 h 949"/>
                  <a:gd name="T62" fmla="*/ 152 w 271"/>
                  <a:gd name="T63" fmla="*/ 889 h 949"/>
                  <a:gd name="T64" fmla="*/ 135 w 271"/>
                  <a:gd name="T65" fmla="*/ 890 h 949"/>
                  <a:gd name="T66" fmla="*/ 49 w 271"/>
                  <a:gd name="T67" fmla="*/ 34 h 949"/>
                  <a:gd name="T68" fmla="*/ 222 w 271"/>
                  <a:gd name="T69" fmla="*/ 532 h 949"/>
                  <a:gd name="T70" fmla="*/ 49 w 271"/>
                  <a:gd name="T71" fmla="*/ 3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1" h="949">
                    <a:moveTo>
                      <a:pt x="0" y="949"/>
                    </a:moveTo>
                    <a:lnTo>
                      <a:pt x="271" y="949"/>
                    </a:lnTo>
                    <a:lnTo>
                      <a:pt x="271" y="0"/>
                    </a:lnTo>
                    <a:lnTo>
                      <a:pt x="0" y="0"/>
                    </a:lnTo>
                    <a:lnTo>
                      <a:pt x="0" y="949"/>
                    </a:lnTo>
                    <a:close/>
                    <a:moveTo>
                      <a:pt x="135" y="890"/>
                    </a:moveTo>
                    <a:lnTo>
                      <a:pt x="135" y="890"/>
                    </a:lnTo>
                    <a:lnTo>
                      <a:pt x="126" y="890"/>
                    </a:lnTo>
                    <a:lnTo>
                      <a:pt x="118" y="889"/>
                    </a:lnTo>
                    <a:lnTo>
                      <a:pt x="111" y="888"/>
                    </a:lnTo>
                    <a:lnTo>
                      <a:pt x="103" y="884"/>
                    </a:lnTo>
                    <a:lnTo>
                      <a:pt x="96" y="881"/>
                    </a:lnTo>
                    <a:lnTo>
                      <a:pt x="88" y="877"/>
                    </a:lnTo>
                    <a:lnTo>
                      <a:pt x="77" y="867"/>
                    </a:lnTo>
                    <a:lnTo>
                      <a:pt x="66" y="854"/>
                    </a:lnTo>
                    <a:lnTo>
                      <a:pt x="62" y="847"/>
                    </a:lnTo>
                    <a:lnTo>
                      <a:pt x="58" y="839"/>
                    </a:lnTo>
                    <a:lnTo>
                      <a:pt x="56" y="833"/>
                    </a:lnTo>
                    <a:lnTo>
                      <a:pt x="53" y="824"/>
                    </a:lnTo>
                    <a:lnTo>
                      <a:pt x="52" y="816"/>
                    </a:lnTo>
                    <a:lnTo>
                      <a:pt x="52" y="808"/>
                    </a:lnTo>
                    <a:lnTo>
                      <a:pt x="52" y="808"/>
                    </a:lnTo>
                    <a:lnTo>
                      <a:pt x="52" y="799"/>
                    </a:lnTo>
                    <a:lnTo>
                      <a:pt x="53" y="791"/>
                    </a:lnTo>
                    <a:lnTo>
                      <a:pt x="56" y="783"/>
                    </a:lnTo>
                    <a:lnTo>
                      <a:pt x="58" y="775"/>
                    </a:lnTo>
                    <a:lnTo>
                      <a:pt x="62" y="767"/>
                    </a:lnTo>
                    <a:lnTo>
                      <a:pt x="66" y="761"/>
                    </a:lnTo>
                    <a:lnTo>
                      <a:pt x="77" y="748"/>
                    </a:lnTo>
                    <a:lnTo>
                      <a:pt x="88" y="739"/>
                    </a:lnTo>
                    <a:lnTo>
                      <a:pt x="96" y="734"/>
                    </a:lnTo>
                    <a:lnTo>
                      <a:pt x="103" y="731"/>
                    </a:lnTo>
                    <a:lnTo>
                      <a:pt x="111" y="727"/>
                    </a:lnTo>
                    <a:lnTo>
                      <a:pt x="118" y="726"/>
                    </a:lnTo>
                    <a:lnTo>
                      <a:pt x="126" y="724"/>
                    </a:lnTo>
                    <a:lnTo>
                      <a:pt x="135" y="724"/>
                    </a:lnTo>
                    <a:lnTo>
                      <a:pt x="135" y="724"/>
                    </a:lnTo>
                    <a:lnTo>
                      <a:pt x="145" y="724"/>
                    </a:lnTo>
                    <a:lnTo>
                      <a:pt x="152" y="726"/>
                    </a:lnTo>
                    <a:lnTo>
                      <a:pt x="160" y="727"/>
                    </a:lnTo>
                    <a:lnTo>
                      <a:pt x="168" y="731"/>
                    </a:lnTo>
                    <a:lnTo>
                      <a:pt x="175" y="734"/>
                    </a:lnTo>
                    <a:lnTo>
                      <a:pt x="182" y="739"/>
                    </a:lnTo>
                    <a:lnTo>
                      <a:pt x="194" y="748"/>
                    </a:lnTo>
                    <a:lnTo>
                      <a:pt x="205" y="761"/>
                    </a:lnTo>
                    <a:lnTo>
                      <a:pt x="209" y="767"/>
                    </a:lnTo>
                    <a:lnTo>
                      <a:pt x="212" y="775"/>
                    </a:lnTo>
                    <a:lnTo>
                      <a:pt x="215" y="783"/>
                    </a:lnTo>
                    <a:lnTo>
                      <a:pt x="218" y="791"/>
                    </a:lnTo>
                    <a:lnTo>
                      <a:pt x="219" y="799"/>
                    </a:lnTo>
                    <a:lnTo>
                      <a:pt x="219" y="808"/>
                    </a:lnTo>
                    <a:lnTo>
                      <a:pt x="219" y="808"/>
                    </a:lnTo>
                    <a:lnTo>
                      <a:pt x="219" y="816"/>
                    </a:lnTo>
                    <a:lnTo>
                      <a:pt x="218" y="824"/>
                    </a:lnTo>
                    <a:lnTo>
                      <a:pt x="215" y="833"/>
                    </a:lnTo>
                    <a:lnTo>
                      <a:pt x="212" y="839"/>
                    </a:lnTo>
                    <a:lnTo>
                      <a:pt x="209" y="847"/>
                    </a:lnTo>
                    <a:lnTo>
                      <a:pt x="205" y="854"/>
                    </a:lnTo>
                    <a:lnTo>
                      <a:pt x="194" y="867"/>
                    </a:lnTo>
                    <a:lnTo>
                      <a:pt x="182" y="877"/>
                    </a:lnTo>
                    <a:lnTo>
                      <a:pt x="175" y="881"/>
                    </a:lnTo>
                    <a:lnTo>
                      <a:pt x="168" y="884"/>
                    </a:lnTo>
                    <a:lnTo>
                      <a:pt x="160" y="888"/>
                    </a:lnTo>
                    <a:lnTo>
                      <a:pt x="152" y="889"/>
                    </a:lnTo>
                    <a:lnTo>
                      <a:pt x="145" y="890"/>
                    </a:lnTo>
                    <a:lnTo>
                      <a:pt x="135" y="890"/>
                    </a:lnTo>
                    <a:lnTo>
                      <a:pt x="135" y="890"/>
                    </a:lnTo>
                    <a:close/>
                    <a:moveTo>
                      <a:pt x="49" y="34"/>
                    </a:moveTo>
                    <a:lnTo>
                      <a:pt x="222" y="34"/>
                    </a:lnTo>
                    <a:lnTo>
                      <a:pt x="222" y="532"/>
                    </a:lnTo>
                    <a:lnTo>
                      <a:pt x="49" y="532"/>
                    </a:lnTo>
                    <a:lnTo>
                      <a:pt x="49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75" name="Freeform 10949"/>
              <p:cNvSpPr>
                <a:spLocks noEditPoints="1"/>
              </p:cNvSpPr>
              <p:nvPr/>
            </p:nvSpPr>
            <p:spPr bwMode="auto">
              <a:xfrm>
                <a:off x="645288" y="1267268"/>
                <a:ext cx="103526" cy="408014"/>
              </a:xfrm>
              <a:custGeom>
                <a:avLst/>
                <a:gdLst>
                  <a:gd name="T0" fmla="*/ 0 w 273"/>
                  <a:gd name="T1" fmla="*/ 1070 h 1070"/>
                  <a:gd name="T2" fmla="*/ 273 w 273"/>
                  <a:gd name="T3" fmla="*/ 0 h 1070"/>
                  <a:gd name="T4" fmla="*/ 137 w 273"/>
                  <a:gd name="T5" fmla="*/ 1005 h 1070"/>
                  <a:gd name="T6" fmla="*/ 128 w 273"/>
                  <a:gd name="T7" fmla="*/ 1003 h 1070"/>
                  <a:gd name="T8" fmla="*/ 112 w 273"/>
                  <a:gd name="T9" fmla="*/ 1001 h 1070"/>
                  <a:gd name="T10" fmla="*/ 97 w 273"/>
                  <a:gd name="T11" fmla="*/ 993 h 1070"/>
                  <a:gd name="T12" fmla="*/ 84 w 273"/>
                  <a:gd name="T13" fmla="*/ 983 h 1070"/>
                  <a:gd name="T14" fmla="*/ 72 w 273"/>
                  <a:gd name="T15" fmla="*/ 971 h 1070"/>
                  <a:gd name="T16" fmla="*/ 63 w 273"/>
                  <a:gd name="T17" fmla="*/ 955 h 1070"/>
                  <a:gd name="T18" fmla="*/ 57 w 273"/>
                  <a:gd name="T19" fmla="*/ 938 h 1070"/>
                  <a:gd name="T20" fmla="*/ 54 w 273"/>
                  <a:gd name="T21" fmla="*/ 920 h 1070"/>
                  <a:gd name="T22" fmla="*/ 54 w 273"/>
                  <a:gd name="T23" fmla="*/ 911 h 1070"/>
                  <a:gd name="T24" fmla="*/ 55 w 273"/>
                  <a:gd name="T25" fmla="*/ 891 h 1070"/>
                  <a:gd name="T26" fmla="*/ 60 w 273"/>
                  <a:gd name="T27" fmla="*/ 874 h 1070"/>
                  <a:gd name="T28" fmla="*/ 68 w 273"/>
                  <a:gd name="T29" fmla="*/ 858 h 1070"/>
                  <a:gd name="T30" fmla="*/ 77 w 273"/>
                  <a:gd name="T31" fmla="*/ 844 h 1070"/>
                  <a:gd name="T32" fmla="*/ 90 w 273"/>
                  <a:gd name="T33" fmla="*/ 832 h 1070"/>
                  <a:gd name="T34" fmla="*/ 104 w 273"/>
                  <a:gd name="T35" fmla="*/ 823 h 1070"/>
                  <a:gd name="T36" fmla="*/ 120 w 273"/>
                  <a:gd name="T37" fmla="*/ 818 h 1070"/>
                  <a:gd name="T38" fmla="*/ 137 w 273"/>
                  <a:gd name="T39" fmla="*/ 817 h 1070"/>
                  <a:gd name="T40" fmla="*/ 145 w 273"/>
                  <a:gd name="T41" fmla="*/ 817 h 1070"/>
                  <a:gd name="T42" fmla="*/ 162 w 273"/>
                  <a:gd name="T43" fmla="*/ 821 h 1070"/>
                  <a:gd name="T44" fmla="*/ 176 w 273"/>
                  <a:gd name="T45" fmla="*/ 828 h 1070"/>
                  <a:gd name="T46" fmla="*/ 189 w 273"/>
                  <a:gd name="T47" fmla="*/ 838 h 1070"/>
                  <a:gd name="T48" fmla="*/ 201 w 273"/>
                  <a:gd name="T49" fmla="*/ 851 h 1070"/>
                  <a:gd name="T50" fmla="*/ 210 w 273"/>
                  <a:gd name="T51" fmla="*/ 866 h 1070"/>
                  <a:gd name="T52" fmla="*/ 217 w 273"/>
                  <a:gd name="T53" fmla="*/ 882 h 1070"/>
                  <a:gd name="T54" fmla="*/ 219 w 273"/>
                  <a:gd name="T55" fmla="*/ 900 h 1070"/>
                  <a:gd name="T56" fmla="*/ 221 w 273"/>
                  <a:gd name="T57" fmla="*/ 911 h 1070"/>
                  <a:gd name="T58" fmla="*/ 218 w 273"/>
                  <a:gd name="T59" fmla="*/ 929 h 1070"/>
                  <a:gd name="T60" fmla="*/ 214 w 273"/>
                  <a:gd name="T61" fmla="*/ 947 h 1070"/>
                  <a:gd name="T62" fmla="*/ 206 w 273"/>
                  <a:gd name="T63" fmla="*/ 963 h 1070"/>
                  <a:gd name="T64" fmla="*/ 196 w 273"/>
                  <a:gd name="T65" fmla="*/ 977 h 1070"/>
                  <a:gd name="T66" fmla="*/ 183 w 273"/>
                  <a:gd name="T67" fmla="*/ 989 h 1070"/>
                  <a:gd name="T68" fmla="*/ 168 w 273"/>
                  <a:gd name="T69" fmla="*/ 997 h 1070"/>
                  <a:gd name="T70" fmla="*/ 153 w 273"/>
                  <a:gd name="T71" fmla="*/ 1002 h 1070"/>
                  <a:gd name="T72" fmla="*/ 137 w 273"/>
                  <a:gd name="T73" fmla="*/ 1005 h 1070"/>
                  <a:gd name="T74" fmla="*/ 222 w 273"/>
                  <a:gd name="T75" fmla="*/ 665 h 1070"/>
                  <a:gd name="T76" fmla="*/ 51 w 273"/>
                  <a:gd name="T77" fmla="*/ 50 h 1070"/>
                  <a:gd name="T78" fmla="*/ 222 w 273"/>
                  <a:gd name="T79" fmla="*/ 665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73" h="1070">
                    <a:moveTo>
                      <a:pt x="0" y="0"/>
                    </a:moveTo>
                    <a:lnTo>
                      <a:pt x="0" y="1070"/>
                    </a:lnTo>
                    <a:lnTo>
                      <a:pt x="273" y="1070"/>
                    </a:lnTo>
                    <a:lnTo>
                      <a:pt x="273" y="0"/>
                    </a:lnTo>
                    <a:lnTo>
                      <a:pt x="0" y="0"/>
                    </a:lnTo>
                    <a:close/>
                    <a:moveTo>
                      <a:pt x="137" y="1005"/>
                    </a:moveTo>
                    <a:lnTo>
                      <a:pt x="137" y="1005"/>
                    </a:lnTo>
                    <a:lnTo>
                      <a:pt x="128" y="1003"/>
                    </a:lnTo>
                    <a:lnTo>
                      <a:pt x="120" y="1002"/>
                    </a:lnTo>
                    <a:lnTo>
                      <a:pt x="112" y="1001"/>
                    </a:lnTo>
                    <a:lnTo>
                      <a:pt x="104" y="997"/>
                    </a:lnTo>
                    <a:lnTo>
                      <a:pt x="97" y="993"/>
                    </a:lnTo>
                    <a:lnTo>
                      <a:pt x="90" y="989"/>
                    </a:lnTo>
                    <a:lnTo>
                      <a:pt x="84" y="983"/>
                    </a:lnTo>
                    <a:lnTo>
                      <a:pt x="77" y="977"/>
                    </a:lnTo>
                    <a:lnTo>
                      <a:pt x="72" y="971"/>
                    </a:lnTo>
                    <a:lnTo>
                      <a:pt x="68" y="963"/>
                    </a:lnTo>
                    <a:lnTo>
                      <a:pt x="63" y="955"/>
                    </a:lnTo>
                    <a:lnTo>
                      <a:pt x="60" y="947"/>
                    </a:lnTo>
                    <a:lnTo>
                      <a:pt x="57" y="938"/>
                    </a:lnTo>
                    <a:lnTo>
                      <a:pt x="55" y="929"/>
                    </a:lnTo>
                    <a:lnTo>
                      <a:pt x="54" y="920"/>
                    </a:lnTo>
                    <a:lnTo>
                      <a:pt x="54" y="911"/>
                    </a:lnTo>
                    <a:lnTo>
                      <a:pt x="54" y="911"/>
                    </a:lnTo>
                    <a:lnTo>
                      <a:pt x="54" y="900"/>
                    </a:lnTo>
                    <a:lnTo>
                      <a:pt x="55" y="891"/>
                    </a:lnTo>
                    <a:lnTo>
                      <a:pt x="57" y="882"/>
                    </a:lnTo>
                    <a:lnTo>
                      <a:pt x="60" y="874"/>
                    </a:lnTo>
                    <a:lnTo>
                      <a:pt x="63" y="866"/>
                    </a:lnTo>
                    <a:lnTo>
                      <a:pt x="68" y="858"/>
                    </a:lnTo>
                    <a:lnTo>
                      <a:pt x="72" y="851"/>
                    </a:lnTo>
                    <a:lnTo>
                      <a:pt x="77" y="844"/>
                    </a:lnTo>
                    <a:lnTo>
                      <a:pt x="84" y="838"/>
                    </a:lnTo>
                    <a:lnTo>
                      <a:pt x="90" y="832"/>
                    </a:lnTo>
                    <a:lnTo>
                      <a:pt x="97" y="828"/>
                    </a:lnTo>
                    <a:lnTo>
                      <a:pt x="104" y="823"/>
                    </a:lnTo>
                    <a:lnTo>
                      <a:pt x="112" y="821"/>
                    </a:lnTo>
                    <a:lnTo>
                      <a:pt x="120" y="818"/>
                    </a:lnTo>
                    <a:lnTo>
                      <a:pt x="128" y="817"/>
                    </a:lnTo>
                    <a:lnTo>
                      <a:pt x="137" y="817"/>
                    </a:lnTo>
                    <a:lnTo>
                      <a:pt x="137" y="817"/>
                    </a:lnTo>
                    <a:lnTo>
                      <a:pt x="145" y="817"/>
                    </a:lnTo>
                    <a:lnTo>
                      <a:pt x="153" y="818"/>
                    </a:lnTo>
                    <a:lnTo>
                      <a:pt x="162" y="821"/>
                    </a:lnTo>
                    <a:lnTo>
                      <a:pt x="168" y="823"/>
                    </a:lnTo>
                    <a:lnTo>
                      <a:pt x="176" y="828"/>
                    </a:lnTo>
                    <a:lnTo>
                      <a:pt x="183" y="832"/>
                    </a:lnTo>
                    <a:lnTo>
                      <a:pt x="189" y="838"/>
                    </a:lnTo>
                    <a:lnTo>
                      <a:pt x="196" y="844"/>
                    </a:lnTo>
                    <a:lnTo>
                      <a:pt x="201" y="851"/>
                    </a:lnTo>
                    <a:lnTo>
                      <a:pt x="206" y="858"/>
                    </a:lnTo>
                    <a:lnTo>
                      <a:pt x="210" y="866"/>
                    </a:lnTo>
                    <a:lnTo>
                      <a:pt x="214" y="874"/>
                    </a:lnTo>
                    <a:lnTo>
                      <a:pt x="217" y="882"/>
                    </a:lnTo>
                    <a:lnTo>
                      <a:pt x="218" y="891"/>
                    </a:lnTo>
                    <a:lnTo>
                      <a:pt x="219" y="900"/>
                    </a:lnTo>
                    <a:lnTo>
                      <a:pt x="221" y="911"/>
                    </a:lnTo>
                    <a:lnTo>
                      <a:pt x="221" y="911"/>
                    </a:lnTo>
                    <a:lnTo>
                      <a:pt x="219" y="920"/>
                    </a:lnTo>
                    <a:lnTo>
                      <a:pt x="218" y="929"/>
                    </a:lnTo>
                    <a:lnTo>
                      <a:pt x="217" y="938"/>
                    </a:lnTo>
                    <a:lnTo>
                      <a:pt x="214" y="947"/>
                    </a:lnTo>
                    <a:lnTo>
                      <a:pt x="210" y="955"/>
                    </a:lnTo>
                    <a:lnTo>
                      <a:pt x="206" y="963"/>
                    </a:lnTo>
                    <a:lnTo>
                      <a:pt x="201" y="971"/>
                    </a:lnTo>
                    <a:lnTo>
                      <a:pt x="196" y="977"/>
                    </a:lnTo>
                    <a:lnTo>
                      <a:pt x="189" y="983"/>
                    </a:lnTo>
                    <a:lnTo>
                      <a:pt x="183" y="989"/>
                    </a:lnTo>
                    <a:lnTo>
                      <a:pt x="176" y="993"/>
                    </a:lnTo>
                    <a:lnTo>
                      <a:pt x="168" y="997"/>
                    </a:lnTo>
                    <a:lnTo>
                      <a:pt x="162" y="1001"/>
                    </a:lnTo>
                    <a:lnTo>
                      <a:pt x="153" y="1002"/>
                    </a:lnTo>
                    <a:lnTo>
                      <a:pt x="145" y="1003"/>
                    </a:lnTo>
                    <a:lnTo>
                      <a:pt x="137" y="1005"/>
                    </a:lnTo>
                    <a:lnTo>
                      <a:pt x="137" y="1005"/>
                    </a:lnTo>
                    <a:close/>
                    <a:moveTo>
                      <a:pt x="222" y="665"/>
                    </a:moveTo>
                    <a:lnTo>
                      <a:pt x="51" y="665"/>
                    </a:lnTo>
                    <a:lnTo>
                      <a:pt x="51" y="50"/>
                    </a:lnTo>
                    <a:lnTo>
                      <a:pt x="222" y="50"/>
                    </a:lnTo>
                    <a:lnTo>
                      <a:pt x="222" y="6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76" name="Freeform 10950"/>
              <p:cNvSpPr>
                <a:spLocks/>
              </p:cNvSpPr>
              <p:nvPr/>
            </p:nvSpPr>
            <p:spPr bwMode="auto">
              <a:xfrm>
                <a:off x="675737" y="1593071"/>
                <a:ext cx="44151" cy="44151"/>
              </a:xfrm>
              <a:custGeom>
                <a:avLst/>
                <a:gdLst>
                  <a:gd name="T0" fmla="*/ 117 w 117"/>
                  <a:gd name="T1" fmla="*/ 57 h 115"/>
                  <a:gd name="T2" fmla="*/ 117 w 117"/>
                  <a:gd name="T3" fmla="*/ 57 h 115"/>
                  <a:gd name="T4" fmla="*/ 115 w 117"/>
                  <a:gd name="T5" fmla="*/ 69 h 115"/>
                  <a:gd name="T6" fmla="*/ 111 w 117"/>
                  <a:gd name="T7" fmla="*/ 80 h 115"/>
                  <a:gd name="T8" fmla="*/ 106 w 117"/>
                  <a:gd name="T9" fmla="*/ 90 h 115"/>
                  <a:gd name="T10" fmla="*/ 100 w 117"/>
                  <a:gd name="T11" fmla="*/ 98 h 115"/>
                  <a:gd name="T12" fmla="*/ 90 w 117"/>
                  <a:gd name="T13" fmla="*/ 106 h 115"/>
                  <a:gd name="T14" fmla="*/ 81 w 117"/>
                  <a:gd name="T15" fmla="*/ 111 h 115"/>
                  <a:gd name="T16" fmla="*/ 71 w 117"/>
                  <a:gd name="T17" fmla="*/ 113 h 115"/>
                  <a:gd name="T18" fmla="*/ 59 w 117"/>
                  <a:gd name="T19" fmla="*/ 115 h 115"/>
                  <a:gd name="T20" fmla="*/ 59 w 117"/>
                  <a:gd name="T21" fmla="*/ 115 h 115"/>
                  <a:gd name="T22" fmla="*/ 47 w 117"/>
                  <a:gd name="T23" fmla="*/ 113 h 115"/>
                  <a:gd name="T24" fmla="*/ 36 w 117"/>
                  <a:gd name="T25" fmla="*/ 111 h 115"/>
                  <a:gd name="T26" fmla="*/ 26 w 117"/>
                  <a:gd name="T27" fmla="*/ 106 h 115"/>
                  <a:gd name="T28" fmla="*/ 17 w 117"/>
                  <a:gd name="T29" fmla="*/ 98 h 115"/>
                  <a:gd name="T30" fmla="*/ 11 w 117"/>
                  <a:gd name="T31" fmla="*/ 90 h 115"/>
                  <a:gd name="T32" fmla="*/ 6 w 117"/>
                  <a:gd name="T33" fmla="*/ 80 h 115"/>
                  <a:gd name="T34" fmla="*/ 2 w 117"/>
                  <a:gd name="T35" fmla="*/ 69 h 115"/>
                  <a:gd name="T36" fmla="*/ 0 w 117"/>
                  <a:gd name="T37" fmla="*/ 57 h 115"/>
                  <a:gd name="T38" fmla="*/ 0 w 117"/>
                  <a:gd name="T39" fmla="*/ 57 h 115"/>
                  <a:gd name="T40" fmla="*/ 2 w 117"/>
                  <a:gd name="T41" fmla="*/ 46 h 115"/>
                  <a:gd name="T42" fmla="*/ 6 w 117"/>
                  <a:gd name="T43" fmla="*/ 35 h 115"/>
                  <a:gd name="T44" fmla="*/ 11 w 117"/>
                  <a:gd name="T45" fmla="*/ 25 h 115"/>
                  <a:gd name="T46" fmla="*/ 17 w 117"/>
                  <a:gd name="T47" fmla="*/ 17 h 115"/>
                  <a:gd name="T48" fmla="*/ 26 w 117"/>
                  <a:gd name="T49" fmla="*/ 9 h 115"/>
                  <a:gd name="T50" fmla="*/ 36 w 117"/>
                  <a:gd name="T51" fmla="*/ 4 h 115"/>
                  <a:gd name="T52" fmla="*/ 47 w 117"/>
                  <a:gd name="T53" fmla="*/ 1 h 115"/>
                  <a:gd name="T54" fmla="*/ 59 w 117"/>
                  <a:gd name="T55" fmla="*/ 0 h 115"/>
                  <a:gd name="T56" fmla="*/ 59 w 117"/>
                  <a:gd name="T57" fmla="*/ 0 h 115"/>
                  <a:gd name="T58" fmla="*/ 71 w 117"/>
                  <a:gd name="T59" fmla="*/ 1 h 115"/>
                  <a:gd name="T60" fmla="*/ 81 w 117"/>
                  <a:gd name="T61" fmla="*/ 4 h 115"/>
                  <a:gd name="T62" fmla="*/ 90 w 117"/>
                  <a:gd name="T63" fmla="*/ 9 h 115"/>
                  <a:gd name="T64" fmla="*/ 100 w 117"/>
                  <a:gd name="T65" fmla="*/ 17 h 115"/>
                  <a:gd name="T66" fmla="*/ 106 w 117"/>
                  <a:gd name="T67" fmla="*/ 25 h 115"/>
                  <a:gd name="T68" fmla="*/ 111 w 117"/>
                  <a:gd name="T69" fmla="*/ 35 h 115"/>
                  <a:gd name="T70" fmla="*/ 115 w 117"/>
                  <a:gd name="T71" fmla="*/ 46 h 115"/>
                  <a:gd name="T72" fmla="*/ 117 w 117"/>
                  <a:gd name="T73" fmla="*/ 57 h 115"/>
                  <a:gd name="T74" fmla="*/ 117 w 117"/>
                  <a:gd name="T75" fmla="*/ 5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7" h="115">
                    <a:moveTo>
                      <a:pt x="117" y="57"/>
                    </a:moveTo>
                    <a:lnTo>
                      <a:pt x="117" y="57"/>
                    </a:lnTo>
                    <a:lnTo>
                      <a:pt x="115" y="69"/>
                    </a:lnTo>
                    <a:lnTo>
                      <a:pt x="111" y="80"/>
                    </a:lnTo>
                    <a:lnTo>
                      <a:pt x="106" y="90"/>
                    </a:lnTo>
                    <a:lnTo>
                      <a:pt x="100" y="98"/>
                    </a:lnTo>
                    <a:lnTo>
                      <a:pt x="90" y="106"/>
                    </a:lnTo>
                    <a:lnTo>
                      <a:pt x="81" y="111"/>
                    </a:lnTo>
                    <a:lnTo>
                      <a:pt x="71" y="113"/>
                    </a:lnTo>
                    <a:lnTo>
                      <a:pt x="59" y="115"/>
                    </a:lnTo>
                    <a:lnTo>
                      <a:pt x="59" y="115"/>
                    </a:lnTo>
                    <a:lnTo>
                      <a:pt x="47" y="113"/>
                    </a:lnTo>
                    <a:lnTo>
                      <a:pt x="36" y="111"/>
                    </a:lnTo>
                    <a:lnTo>
                      <a:pt x="26" y="106"/>
                    </a:lnTo>
                    <a:lnTo>
                      <a:pt x="17" y="98"/>
                    </a:lnTo>
                    <a:lnTo>
                      <a:pt x="11" y="90"/>
                    </a:lnTo>
                    <a:lnTo>
                      <a:pt x="6" y="80"/>
                    </a:lnTo>
                    <a:lnTo>
                      <a:pt x="2" y="69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2" y="46"/>
                    </a:lnTo>
                    <a:lnTo>
                      <a:pt x="6" y="35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6" y="9"/>
                    </a:lnTo>
                    <a:lnTo>
                      <a:pt x="36" y="4"/>
                    </a:lnTo>
                    <a:lnTo>
                      <a:pt x="47" y="1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71" y="1"/>
                    </a:lnTo>
                    <a:lnTo>
                      <a:pt x="81" y="4"/>
                    </a:lnTo>
                    <a:lnTo>
                      <a:pt x="90" y="9"/>
                    </a:lnTo>
                    <a:lnTo>
                      <a:pt x="100" y="17"/>
                    </a:lnTo>
                    <a:lnTo>
                      <a:pt x="106" y="25"/>
                    </a:lnTo>
                    <a:lnTo>
                      <a:pt x="111" y="35"/>
                    </a:lnTo>
                    <a:lnTo>
                      <a:pt x="115" y="46"/>
                    </a:lnTo>
                    <a:lnTo>
                      <a:pt x="117" y="57"/>
                    </a:lnTo>
                    <a:lnTo>
                      <a:pt x="117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277" name="Group 13"/>
            <p:cNvGrpSpPr/>
            <p:nvPr/>
          </p:nvGrpSpPr>
          <p:grpSpPr>
            <a:xfrm>
              <a:off x="9613888" y="2247428"/>
              <a:ext cx="639595" cy="572852"/>
              <a:chOff x="8143875" y="1068388"/>
              <a:chExt cx="365125" cy="327025"/>
            </a:xfrm>
            <a:solidFill>
              <a:schemeClr val="bg1"/>
            </a:solidFill>
          </p:grpSpPr>
          <p:sp>
            <p:nvSpPr>
              <p:cNvPr id="278" name="Freeform 233"/>
              <p:cNvSpPr>
                <a:spLocks noEditPoints="1"/>
              </p:cNvSpPr>
              <p:nvPr/>
            </p:nvSpPr>
            <p:spPr bwMode="auto">
              <a:xfrm>
                <a:off x="8143875" y="1068388"/>
                <a:ext cx="365125" cy="327025"/>
              </a:xfrm>
              <a:custGeom>
                <a:avLst/>
                <a:gdLst>
                  <a:gd name="T0" fmla="*/ 34 w 917"/>
                  <a:gd name="T1" fmla="*/ 35 h 826"/>
                  <a:gd name="T2" fmla="*/ 881 w 917"/>
                  <a:gd name="T3" fmla="*/ 35 h 826"/>
                  <a:gd name="T4" fmla="*/ 881 w 917"/>
                  <a:gd name="T5" fmla="*/ 599 h 826"/>
                  <a:gd name="T6" fmla="*/ 34 w 917"/>
                  <a:gd name="T7" fmla="*/ 599 h 826"/>
                  <a:gd name="T8" fmla="*/ 34 w 917"/>
                  <a:gd name="T9" fmla="*/ 35 h 826"/>
                  <a:gd name="T10" fmla="*/ 917 w 917"/>
                  <a:gd name="T11" fmla="*/ 635 h 826"/>
                  <a:gd name="T12" fmla="*/ 917 w 917"/>
                  <a:gd name="T13" fmla="*/ 0 h 826"/>
                  <a:gd name="T14" fmla="*/ 0 w 917"/>
                  <a:gd name="T15" fmla="*/ 0 h 826"/>
                  <a:gd name="T16" fmla="*/ 0 w 917"/>
                  <a:gd name="T17" fmla="*/ 635 h 826"/>
                  <a:gd name="T18" fmla="*/ 441 w 917"/>
                  <a:gd name="T19" fmla="*/ 635 h 826"/>
                  <a:gd name="T20" fmla="*/ 441 w 917"/>
                  <a:gd name="T21" fmla="*/ 703 h 826"/>
                  <a:gd name="T22" fmla="*/ 273 w 917"/>
                  <a:gd name="T23" fmla="*/ 796 h 826"/>
                  <a:gd name="T24" fmla="*/ 290 w 917"/>
                  <a:gd name="T25" fmla="*/ 826 h 826"/>
                  <a:gd name="T26" fmla="*/ 458 w 917"/>
                  <a:gd name="T27" fmla="*/ 733 h 826"/>
                  <a:gd name="T28" fmla="*/ 625 w 917"/>
                  <a:gd name="T29" fmla="*/ 826 h 826"/>
                  <a:gd name="T30" fmla="*/ 643 w 917"/>
                  <a:gd name="T31" fmla="*/ 796 h 826"/>
                  <a:gd name="T32" fmla="*/ 475 w 917"/>
                  <a:gd name="T33" fmla="*/ 703 h 826"/>
                  <a:gd name="T34" fmla="*/ 475 w 917"/>
                  <a:gd name="T35" fmla="*/ 635 h 826"/>
                  <a:gd name="T36" fmla="*/ 917 w 917"/>
                  <a:gd name="T37" fmla="*/ 635 h 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17" h="826">
                    <a:moveTo>
                      <a:pt x="34" y="35"/>
                    </a:moveTo>
                    <a:lnTo>
                      <a:pt x="881" y="35"/>
                    </a:lnTo>
                    <a:lnTo>
                      <a:pt x="881" y="599"/>
                    </a:lnTo>
                    <a:lnTo>
                      <a:pt x="34" y="599"/>
                    </a:lnTo>
                    <a:lnTo>
                      <a:pt x="34" y="35"/>
                    </a:lnTo>
                    <a:close/>
                    <a:moveTo>
                      <a:pt x="917" y="635"/>
                    </a:moveTo>
                    <a:lnTo>
                      <a:pt x="917" y="0"/>
                    </a:lnTo>
                    <a:lnTo>
                      <a:pt x="0" y="0"/>
                    </a:lnTo>
                    <a:lnTo>
                      <a:pt x="0" y="635"/>
                    </a:lnTo>
                    <a:lnTo>
                      <a:pt x="441" y="635"/>
                    </a:lnTo>
                    <a:lnTo>
                      <a:pt x="441" y="703"/>
                    </a:lnTo>
                    <a:lnTo>
                      <a:pt x="273" y="796"/>
                    </a:lnTo>
                    <a:lnTo>
                      <a:pt x="290" y="826"/>
                    </a:lnTo>
                    <a:lnTo>
                      <a:pt x="458" y="733"/>
                    </a:lnTo>
                    <a:lnTo>
                      <a:pt x="625" y="826"/>
                    </a:lnTo>
                    <a:lnTo>
                      <a:pt x="643" y="796"/>
                    </a:lnTo>
                    <a:lnTo>
                      <a:pt x="475" y="703"/>
                    </a:lnTo>
                    <a:lnTo>
                      <a:pt x="475" y="635"/>
                    </a:lnTo>
                    <a:lnTo>
                      <a:pt x="917" y="6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79" name="Freeform 234"/>
              <p:cNvSpPr>
                <a:spLocks/>
              </p:cNvSpPr>
              <p:nvPr/>
            </p:nvSpPr>
            <p:spPr bwMode="auto">
              <a:xfrm>
                <a:off x="8172450" y="1122363"/>
                <a:ext cx="188913" cy="133350"/>
              </a:xfrm>
              <a:custGeom>
                <a:avLst/>
                <a:gdLst>
                  <a:gd name="T0" fmla="*/ 364 w 475"/>
                  <a:gd name="T1" fmla="*/ 258 h 337"/>
                  <a:gd name="T2" fmla="*/ 260 w 475"/>
                  <a:gd name="T3" fmla="*/ 112 h 337"/>
                  <a:gd name="T4" fmla="*/ 190 w 475"/>
                  <a:gd name="T5" fmla="*/ 248 h 337"/>
                  <a:gd name="T6" fmla="*/ 80 w 475"/>
                  <a:gd name="T7" fmla="*/ 26 h 337"/>
                  <a:gd name="T8" fmla="*/ 0 w 475"/>
                  <a:gd name="T9" fmla="*/ 323 h 337"/>
                  <a:gd name="T10" fmla="*/ 34 w 475"/>
                  <a:gd name="T11" fmla="*/ 331 h 337"/>
                  <a:gd name="T12" fmla="*/ 90 w 475"/>
                  <a:gd name="T13" fmla="*/ 125 h 337"/>
                  <a:gd name="T14" fmla="*/ 189 w 475"/>
                  <a:gd name="T15" fmla="*/ 326 h 337"/>
                  <a:gd name="T16" fmla="*/ 265 w 475"/>
                  <a:gd name="T17" fmla="*/ 180 h 337"/>
                  <a:gd name="T18" fmla="*/ 378 w 475"/>
                  <a:gd name="T19" fmla="*/ 337 h 337"/>
                  <a:gd name="T20" fmla="*/ 475 w 475"/>
                  <a:gd name="T21" fmla="*/ 10 h 337"/>
                  <a:gd name="T22" fmla="*/ 442 w 475"/>
                  <a:gd name="T23" fmla="*/ 0 h 337"/>
                  <a:gd name="T24" fmla="*/ 364 w 475"/>
                  <a:gd name="T25" fmla="*/ 258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5" h="337">
                    <a:moveTo>
                      <a:pt x="364" y="258"/>
                    </a:moveTo>
                    <a:lnTo>
                      <a:pt x="260" y="112"/>
                    </a:lnTo>
                    <a:lnTo>
                      <a:pt x="190" y="248"/>
                    </a:lnTo>
                    <a:lnTo>
                      <a:pt x="80" y="26"/>
                    </a:lnTo>
                    <a:lnTo>
                      <a:pt x="0" y="323"/>
                    </a:lnTo>
                    <a:lnTo>
                      <a:pt x="34" y="331"/>
                    </a:lnTo>
                    <a:lnTo>
                      <a:pt x="90" y="125"/>
                    </a:lnTo>
                    <a:lnTo>
                      <a:pt x="189" y="326"/>
                    </a:lnTo>
                    <a:lnTo>
                      <a:pt x="265" y="180"/>
                    </a:lnTo>
                    <a:lnTo>
                      <a:pt x="378" y="337"/>
                    </a:lnTo>
                    <a:lnTo>
                      <a:pt x="475" y="10"/>
                    </a:lnTo>
                    <a:lnTo>
                      <a:pt x="442" y="0"/>
                    </a:lnTo>
                    <a:lnTo>
                      <a:pt x="364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80" name="Freeform 235"/>
              <p:cNvSpPr>
                <a:spLocks noEditPoints="1"/>
              </p:cNvSpPr>
              <p:nvPr/>
            </p:nvSpPr>
            <p:spPr bwMode="auto">
              <a:xfrm>
                <a:off x="8382000" y="1152525"/>
                <a:ext cx="84138" cy="82550"/>
              </a:xfrm>
              <a:custGeom>
                <a:avLst/>
                <a:gdLst>
                  <a:gd name="T0" fmla="*/ 91 w 212"/>
                  <a:gd name="T1" fmla="*/ 175 h 212"/>
                  <a:gd name="T2" fmla="*/ 73 w 212"/>
                  <a:gd name="T3" fmla="*/ 169 h 212"/>
                  <a:gd name="T4" fmla="*/ 55 w 212"/>
                  <a:gd name="T5" fmla="*/ 156 h 212"/>
                  <a:gd name="T6" fmla="*/ 44 w 212"/>
                  <a:gd name="T7" fmla="*/ 140 h 212"/>
                  <a:gd name="T8" fmla="*/ 37 w 212"/>
                  <a:gd name="T9" fmla="*/ 120 h 212"/>
                  <a:gd name="T10" fmla="*/ 36 w 212"/>
                  <a:gd name="T11" fmla="*/ 99 h 212"/>
                  <a:gd name="T12" fmla="*/ 40 w 212"/>
                  <a:gd name="T13" fmla="*/ 79 h 212"/>
                  <a:gd name="T14" fmla="*/ 51 w 212"/>
                  <a:gd name="T15" fmla="*/ 62 h 212"/>
                  <a:gd name="T16" fmla="*/ 66 w 212"/>
                  <a:gd name="T17" fmla="*/ 48 h 212"/>
                  <a:gd name="T18" fmla="*/ 85 w 212"/>
                  <a:gd name="T19" fmla="*/ 39 h 212"/>
                  <a:gd name="T20" fmla="*/ 106 w 212"/>
                  <a:gd name="T21" fmla="*/ 36 h 212"/>
                  <a:gd name="T22" fmla="*/ 127 w 212"/>
                  <a:gd name="T23" fmla="*/ 39 h 212"/>
                  <a:gd name="T24" fmla="*/ 145 w 212"/>
                  <a:gd name="T25" fmla="*/ 48 h 212"/>
                  <a:gd name="T26" fmla="*/ 160 w 212"/>
                  <a:gd name="T27" fmla="*/ 62 h 212"/>
                  <a:gd name="T28" fmla="*/ 171 w 212"/>
                  <a:gd name="T29" fmla="*/ 79 h 212"/>
                  <a:gd name="T30" fmla="*/ 176 w 212"/>
                  <a:gd name="T31" fmla="*/ 99 h 212"/>
                  <a:gd name="T32" fmla="*/ 175 w 212"/>
                  <a:gd name="T33" fmla="*/ 120 h 212"/>
                  <a:gd name="T34" fmla="*/ 168 w 212"/>
                  <a:gd name="T35" fmla="*/ 140 h 212"/>
                  <a:gd name="T36" fmla="*/ 156 w 212"/>
                  <a:gd name="T37" fmla="*/ 156 h 212"/>
                  <a:gd name="T38" fmla="*/ 140 w 212"/>
                  <a:gd name="T39" fmla="*/ 169 h 212"/>
                  <a:gd name="T40" fmla="*/ 120 w 212"/>
                  <a:gd name="T41" fmla="*/ 175 h 212"/>
                  <a:gd name="T42" fmla="*/ 106 w 212"/>
                  <a:gd name="T43" fmla="*/ 0 h 212"/>
                  <a:gd name="T44" fmla="*/ 75 w 212"/>
                  <a:gd name="T45" fmla="*/ 6 h 212"/>
                  <a:gd name="T46" fmla="*/ 47 w 212"/>
                  <a:gd name="T47" fmla="*/ 19 h 212"/>
                  <a:gd name="T48" fmla="*/ 24 w 212"/>
                  <a:gd name="T49" fmla="*/ 39 h 212"/>
                  <a:gd name="T50" fmla="*/ 8 w 212"/>
                  <a:gd name="T51" fmla="*/ 65 h 212"/>
                  <a:gd name="T52" fmla="*/ 0 w 212"/>
                  <a:gd name="T53" fmla="*/ 95 h 212"/>
                  <a:gd name="T54" fmla="*/ 2 w 212"/>
                  <a:gd name="T55" fmla="*/ 128 h 212"/>
                  <a:gd name="T56" fmla="*/ 12 w 212"/>
                  <a:gd name="T57" fmla="*/ 157 h 212"/>
                  <a:gd name="T58" fmla="*/ 31 w 212"/>
                  <a:gd name="T59" fmla="*/ 181 h 212"/>
                  <a:gd name="T60" fmla="*/ 55 w 212"/>
                  <a:gd name="T61" fmla="*/ 199 h 212"/>
                  <a:gd name="T62" fmla="*/ 85 w 212"/>
                  <a:gd name="T63" fmla="*/ 210 h 212"/>
                  <a:gd name="T64" fmla="*/ 117 w 212"/>
                  <a:gd name="T65" fmla="*/ 212 h 212"/>
                  <a:gd name="T66" fmla="*/ 147 w 212"/>
                  <a:gd name="T67" fmla="*/ 203 h 212"/>
                  <a:gd name="T68" fmla="*/ 173 w 212"/>
                  <a:gd name="T69" fmla="*/ 188 h 212"/>
                  <a:gd name="T70" fmla="*/ 194 w 212"/>
                  <a:gd name="T71" fmla="*/ 165 h 212"/>
                  <a:gd name="T72" fmla="*/ 207 w 212"/>
                  <a:gd name="T73" fmla="*/ 137 h 212"/>
                  <a:gd name="T74" fmla="*/ 212 w 212"/>
                  <a:gd name="T75" fmla="*/ 106 h 212"/>
                  <a:gd name="T76" fmla="*/ 207 w 212"/>
                  <a:gd name="T77" fmla="*/ 75 h 212"/>
                  <a:gd name="T78" fmla="*/ 194 w 212"/>
                  <a:gd name="T79" fmla="*/ 47 h 212"/>
                  <a:gd name="T80" fmla="*/ 173 w 212"/>
                  <a:gd name="T81" fmla="*/ 25 h 212"/>
                  <a:gd name="T82" fmla="*/ 147 w 212"/>
                  <a:gd name="T83" fmla="*/ 9 h 212"/>
                  <a:gd name="T84" fmla="*/ 117 w 212"/>
                  <a:gd name="T85" fmla="*/ 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2" h="212">
                    <a:moveTo>
                      <a:pt x="106" y="176"/>
                    </a:moveTo>
                    <a:lnTo>
                      <a:pt x="99" y="176"/>
                    </a:lnTo>
                    <a:lnTo>
                      <a:pt x="91" y="175"/>
                    </a:lnTo>
                    <a:lnTo>
                      <a:pt x="85" y="173"/>
                    </a:lnTo>
                    <a:lnTo>
                      <a:pt x="78" y="171"/>
                    </a:lnTo>
                    <a:lnTo>
                      <a:pt x="73" y="169"/>
                    </a:lnTo>
                    <a:lnTo>
                      <a:pt x="66" y="164"/>
                    </a:lnTo>
                    <a:lnTo>
                      <a:pt x="61" y="160"/>
                    </a:lnTo>
                    <a:lnTo>
                      <a:pt x="55" y="156"/>
                    </a:lnTo>
                    <a:lnTo>
                      <a:pt x="51" y="151"/>
                    </a:lnTo>
                    <a:lnTo>
                      <a:pt x="47" y="146"/>
                    </a:lnTo>
                    <a:lnTo>
                      <a:pt x="44" y="140"/>
                    </a:lnTo>
                    <a:lnTo>
                      <a:pt x="40" y="134"/>
                    </a:lnTo>
                    <a:lnTo>
                      <a:pt x="38" y="128"/>
                    </a:lnTo>
                    <a:lnTo>
                      <a:pt x="37" y="120"/>
                    </a:lnTo>
                    <a:lnTo>
                      <a:pt x="36" y="114"/>
                    </a:lnTo>
                    <a:lnTo>
                      <a:pt x="35" y="106"/>
                    </a:lnTo>
                    <a:lnTo>
                      <a:pt x="36" y="99"/>
                    </a:lnTo>
                    <a:lnTo>
                      <a:pt x="37" y="92"/>
                    </a:lnTo>
                    <a:lnTo>
                      <a:pt x="38" y="86"/>
                    </a:lnTo>
                    <a:lnTo>
                      <a:pt x="40" y="79"/>
                    </a:lnTo>
                    <a:lnTo>
                      <a:pt x="44" y="73"/>
                    </a:lnTo>
                    <a:lnTo>
                      <a:pt x="47" y="67"/>
                    </a:lnTo>
                    <a:lnTo>
                      <a:pt x="51" y="62"/>
                    </a:lnTo>
                    <a:lnTo>
                      <a:pt x="55" y="56"/>
                    </a:lnTo>
                    <a:lnTo>
                      <a:pt x="61" y="52"/>
                    </a:lnTo>
                    <a:lnTo>
                      <a:pt x="66" y="48"/>
                    </a:lnTo>
                    <a:lnTo>
                      <a:pt x="73" y="45"/>
                    </a:lnTo>
                    <a:lnTo>
                      <a:pt x="78" y="41"/>
                    </a:lnTo>
                    <a:lnTo>
                      <a:pt x="85" y="39"/>
                    </a:lnTo>
                    <a:lnTo>
                      <a:pt x="91" y="37"/>
                    </a:lnTo>
                    <a:lnTo>
                      <a:pt x="99" y="36"/>
                    </a:lnTo>
                    <a:lnTo>
                      <a:pt x="106" y="36"/>
                    </a:lnTo>
                    <a:lnTo>
                      <a:pt x="113" y="36"/>
                    </a:lnTo>
                    <a:lnTo>
                      <a:pt x="120" y="37"/>
                    </a:lnTo>
                    <a:lnTo>
                      <a:pt x="127" y="39"/>
                    </a:lnTo>
                    <a:lnTo>
                      <a:pt x="133" y="41"/>
                    </a:lnTo>
                    <a:lnTo>
                      <a:pt x="140" y="45"/>
                    </a:lnTo>
                    <a:lnTo>
                      <a:pt x="145" y="48"/>
                    </a:lnTo>
                    <a:lnTo>
                      <a:pt x="150" y="52"/>
                    </a:lnTo>
                    <a:lnTo>
                      <a:pt x="156" y="56"/>
                    </a:lnTo>
                    <a:lnTo>
                      <a:pt x="160" y="62"/>
                    </a:lnTo>
                    <a:lnTo>
                      <a:pt x="164" y="67"/>
                    </a:lnTo>
                    <a:lnTo>
                      <a:pt x="168" y="73"/>
                    </a:lnTo>
                    <a:lnTo>
                      <a:pt x="171" y="79"/>
                    </a:lnTo>
                    <a:lnTo>
                      <a:pt x="173" y="86"/>
                    </a:lnTo>
                    <a:lnTo>
                      <a:pt x="175" y="92"/>
                    </a:lnTo>
                    <a:lnTo>
                      <a:pt x="176" y="99"/>
                    </a:lnTo>
                    <a:lnTo>
                      <a:pt x="176" y="106"/>
                    </a:lnTo>
                    <a:lnTo>
                      <a:pt x="176" y="114"/>
                    </a:lnTo>
                    <a:lnTo>
                      <a:pt x="175" y="120"/>
                    </a:lnTo>
                    <a:lnTo>
                      <a:pt x="173" y="128"/>
                    </a:lnTo>
                    <a:lnTo>
                      <a:pt x="171" y="134"/>
                    </a:lnTo>
                    <a:lnTo>
                      <a:pt x="168" y="140"/>
                    </a:lnTo>
                    <a:lnTo>
                      <a:pt x="164" y="146"/>
                    </a:lnTo>
                    <a:lnTo>
                      <a:pt x="160" y="151"/>
                    </a:lnTo>
                    <a:lnTo>
                      <a:pt x="156" y="156"/>
                    </a:lnTo>
                    <a:lnTo>
                      <a:pt x="150" y="160"/>
                    </a:lnTo>
                    <a:lnTo>
                      <a:pt x="145" y="164"/>
                    </a:lnTo>
                    <a:lnTo>
                      <a:pt x="140" y="169"/>
                    </a:lnTo>
                    <a:lnTo>
                      <a:pt x="133" y="171"/>
                    </a:lnTo>
                    <a:lnTo>
                      <a:pt x="127" y="173"/>
                    </a:lnTo>
                    <a:lnTo>
                      <a:pt x="120" y="175"/>
                    </a:lnTo>
                    <a:lnTo>
                      <a:pt x="113" y="176"/>
                    </a:lnTo>
                    <a:lnTo>
                      <a:pt x="106" y="176"/>
                    </a:lnTo>
                    <a:close/>
                    <a:moveTo>
                      <a:pt x="106" y="0"/>
                    </a:moveTo>
                    <a:lnTo>
                      <a:pt x="95" y="1"/>
                    </a:lnTo>
                    <a:lnTo>
                      <a:pt x="85" y="2"/>
                    </a:lnTo>
                    <a:lnTo>
                      <a:pt x="75" y="6"/>
                    </a:lnTo>
                    <a:lnTo>
                      <a:pt x="65" y="9"/>
                    </a:lnTo>
                    <a:lnTo>
                      <a:pt x="55" y="13"/>
                    </a:lnTo>
                    <a:lnTo>
                      <a:pt x="47" y="19"/>
                    </a:lnTo>
                    <a:lnTo>
                      <a:pt x="38" y="25"/>
                    </a:lnTo>
                    <a:lnTo>
                      <a:pt x="31" y="32"/>
                    </a:lnTo>
                    <a:lnTo>
                      <a:pt x="24" y="39"/>
                    </a:lnTo>
                    <a:lnTo>
                      <a:pt x="18" y="47"/>
                    </a:lnTo>
                    <a:lnTo>
                      <a:pt x="12" y="55"/>
                    </a:lnTo>
                    <a:lnTo>
                      <a:pt x="8" y="65"/>
                    </a:lnTo>
                    <a:lnTo>
                      <a:pt x="5" y="75"/>
                    </a:lnTo>
                    <a:lnTo>
                      <a:pt x="2" y="84"/>
                    </a:lnTo>
                    <a:lnTo>
                      <a:pt x="0" y="95"/>
                    </a:lnTo>
                    <a:lnTo>
                      <a:pt x="0" y="106"/>
                    </a:lnTo>
                    <a:lnTo>
                      <a:pt x="0" y="117"/>
                    </a:lnTo>
                    <a:lnTo>
                      <a:pt x="2" y="128"/>
                    </a:lnTo>
                    <a:lnTo>
                      <a:pt x="5" y="137"/>
                    </a:lnTo>
                    <a:lnTo>
                      <a:pt x="8" y="147"/>
                    </a:lnTo>
                    <a:lnTo>
                      <a:pt x="12" y="157"/>
                    </a:lnTo>
                    <a:lnTo>
                      <a:pt x="18" y="165"/>
                    </a:lnTo>
                    <a:lnTo>
                      <a:pt x="24" y="173"/>
                    </a:lnTo>
                    <a:lnTo>
                      <a:pt x="31" y="181"/>
                    </a:lnTo>
                    <a:lnTo>
                      <a:pt x="38" y="188"/>
                    </a:lnTo>
                    <a:lnTo>
                      <a:pt x="47" y="194"/>
                    </a:lnTo>
                    <a:lnTo>
                      <a:pt x="55" y="199"/>
                    </a:lnTo>
                    <a:lnTo>
                      <a:pt x="65" y="203"/>
                    </a:lnTo>
                    <a:lnTo>
                      <a:pt x="75" y="208"/>
                    </a:lnTo>
                    <a:lnTo>
                      <a:pt x="85" y="210"/>
                    </a:lnTo>
                    <a:lnTo>
                      <a:pt x="95" y="212"/>
                    </a:lnTo>
                    <a:lnTo>
                      <a:pt x="106" y="212"/>
                    </a:lnTo>
                    <a:lnTo>
                      <a:pt x="117" y="212"/>
                    </a:lnTo>
                    <a:lnTo>
                      <a:pt x="127" y="210"/>
                    </a:lnTo>
                    <a:lnTo>
                      <a:pt x="137" y="208"/>
                    </a:lnTo>
                    <a:lnTo>
                      <a:pt x="147" y="203"/>
                    </a:lnTo>
                    <a:lnTo>
                      <a:pt x="156" y="199"/>
                    </a:lnTo>
                    <a:lnTo>
                      <a:pt x="164" y="194"/>
                    </a:lnTo>
                    <a:lnTo>
                      <a:pt x="173" y="188"/>
                    </a:lnTo>
                    <a:lnTo>
                      <a:pt x="181" y="181"/>
                    </a:lnTo>
                    <a:lnTo>
                      <a:pt x="187" y="173"/>
                    </a:lnTo>
                    <a:lnTo>
                      <a:pt x="194" y="165"/>
                    </a:lnTo>
                    <a:lnTo>
                      <a:pt x="199" y="157"/>
                    </a:lnTo>
                    <a:lnTo>
                      <a:pt x="203" y="147"/>
                    </a:lnTo>
                    <a:lnTo>
                      <a:pt x="207" y="137"/>
                    </a:lnTo>
                    <a:lnTo>
                      <a:pt x="210" y="128"/>
                    </a:lnTo>
                    <a:lnTo>
                      <a:pt x="211" y="117"/>
                    </a:lnTo>
                    <a:lnTo>
                      <a:pt x="212" y="106"/>
                    </a:lnTo>
                    <a:lnTo>
                      <a:pt x="211" y="95"/>
                    </a:lnTo>
                    <a:lnTo>
                      <a:pt x="210" y="84"/>
                    </a:lnTo>
                    <a:lnTo>
                      <a:pt x="207" y="75"/>
                    </a:lnTo>
                    <a:lnTo>
                      <a:pt x="203" y="65"/>
                    </a:lnTo>
                    <a:lnTo>
                      <a:pt x="199" y="55"/>
                    </a:lnTo>
                    <a:lnTo>
                      <a:pt x="194" y="47"/>
                    </a:lnTo>
                    <a:lnTo>
                      <a:pt x="187" y="39"/>
                    </a:lnTo>
                    <a:lnTo>
                      <a:pt x="181" y="32"/>
                    </a:lnTo>
                    <a:lnTo>
                      <a:pt x="173" y="25"/>
                    </a:lnTo>
                    <a:lnTo>
                      <a:pt x="164" y="19"/>
                    </a:lnTo>
                    <a:lnTo>
                      <a:pt x="156" y="13"/>
                    </a:lnTo>
                    <a:lnTo>
                      <a:pt x="147" y="9"/>
                    </a:lnTo>
                    <a:lnTo>
                      <a:pt x="137" y="6"/>
                    </a:lnTo>
                    <a:lnTo>
                      <a:pt x="127" y="2"/>
                    </a:lnTo>
                    <a:lnTo>
                      <a:pt x="117" y="1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</p:grpSp>
      <p:sp>
        <p:nvSpPr>
          <p:cNvPr id="281" name="Freeform 2591"/>
          <p:cNvSpPr>
            <a:spLocks/>
          </p:cNvSpPr>
          <p:nvPr/>
        </p:nvSpPr>
        <p:spPr bwMode="auto">
          <a:xfrm rot="18000000" flipH="1">
            <a:off x="3348741" y="2123385"/>
            <a:ext cx="532856" cy="651469"/>
          </a:xfrm>
          <a:custGeom>
            <a:avLst/>
            <a:gdLst>
              <a:gd name="T0" fmla="*/ 209 w 313"/>
              <a:gd name="T1" fmla="*/ 1 h 370"/>
              <a:gd name="T2" fmla="*/ 260 w 313"/>
              <a:gd name="T3" fmla="*/ 0 h 370"/>
              <a:gd name="T4" fmla="*/ 294 w 313"/>
              <a:gd name="T5" fmla="*/ 3 h 370"/>
              <a:gd name="T6" fmla="*/ 306 w 313"/>
              <a:gd name="T7" fmla="*/ 8 h 370"/>
              <a:gd name="T8" fmla="*/ 312 w 313"/>
              <a:gd name="T9" fmla="*/ 13 h 370"/>
              <a:gd name="T10" fmla="*/ 313 w 313"/>
              <a:gd name="T11" fmla="*/ 20 h 370"/>
              <a:gd name="T12" fmla="*/ 303 w 313"/>
              <a:gd name="T13" fmla="*/ 39 h 370"/>
              <a:gd name="T14" fmla="*/ 259 w 313"/>
              <a:gd name="T15" fmla="*/ 98 h 370"/>
              <a:gd name="T16" fmla="*/ 254 w 313"/>
              <a:gd name="T17" fmla="*/ 102 h 370"/>
              <a:gd name="T18" fmla="*/ 249 w 313"/>
              <a:gd name="T19" fmla="*/ 101 h 370"/>
              <a:gd name="T20" fmla="*/ 245 w 313"/>
              <a:gd name="T21" fmla="*/ 97 h 370"/>
              <a:gd name="T22" fmla="*/ 246 w 313"/>
              <a:gd name="T23" fmla="*/ 92 h 370"/>
              <a:gd name="T24" fmla="*/ 276 w 313"/>
              <a:gd name="T25" fmla="*/ 51 h 370"/>
              <a:gd name="T26" fmla="*/ 292 w 313"/>
              <a:gd name="T27" fmla="*/ 31 h 370"/>
              <a:gd name="T28" fmla="*/ 230 w 313"/>
              <a:gd name="T29" fmla="*/ 51 h 370"/>
              <a:gd name="T30" fmla="*/ 192 w 313"/>
              <a:gd name="T31" fmla="*/ 69 h 370"/>
              <a:gd name="T32" fmla="*/ 137 w 313"/>
              <a:gd name="T33" fmla="*/ 102 h 370"/>
              <a:gd name="T34" fmla="*/ 104 w 313"/>
              <a:gd name="T35" fmla="*/ 129 h 370"/>
              <a:gd name="T36" fmla="*/ 74 w 313"/>
              <a:gd name="T37" fmla="*/ 161 h 370"/>
              <a:gd name="T38" fmla="*/ 38 w 313"/>
              <a:gd name="T39" fmla="*/ 214 h 370"/>
              <a:gd name="T40" fmla="*/ 22 w 313"/>
              <a:gd name="T41" fmla="*/ 252 h 370"/>
              <a:gd name="T42" fmla="*/ 14 w 313"/>
              <a:gd name="T43" fmla="*/ 304 h 370"/>
              <a:gd name="T44" fmla="*/ 17 w 313"/>
              <a:gd name="T45" fmla="*/ 322 h 370"/>
              <a:gd name="T46" fmla="*/ 29 w 313"/>
              <a:gd name="T47" fmla="*/ 342 h 370"/>
              <a:gd name="T48" fmla="*/ 48 w 313"/>
              <a:gd name="T49" fmla="*/ 356 h 370"/>
              <a:gd name="T50" fmla="*/ 52 w 313"/>
              <a:gd name="T51" fmla="*/ 360 h 370"/>
              <a:gd name="T52" fmla="*/ 52 w 313"/>
              <a:gd name="T53" fmla="*/ 365 h 370"/>
              <a:gd name="T54" fmla="*/ 48 w 313"/>
              <a:gd name="T55" fmla="*/ 369 h 370"/>
              <a:gd name="T56" fmla="*/ 42 w 313"/>
              <a:gd name="T57" fmla="*/ 369 h 370"/>
              <a:gd name="T58" fmla="*/ 25 w 313"/>
              <a:gd name="T59" fmla="*/ 359 h 370"/>
              <a:gd name="T60" fmla="*/ 7 w 313"/>
              <a:gd name="T61" fmla="*/ 336 h 370"/>
              <a:gd name="T62" fmla="*/ 0 w 313"/>
              <a:gd name="T63" fmla="*/ 305 h 370"/>
              <a:gd name="T64" fmla="*/ 0 w 313"/>
              <a:gd name="T65" fmla="*/ 286 h 370"/>
              <a:gd name="T66" fmla="*/ 15 w 313"/>
              <a:gd name="T67" fmla="*/ 227 h 370"/>
              <a:gd name="T68" fmla="*/ 36 w 313"/>
              <a:gd name="T69" fmla="*/ 188 h 370"/>
              <a:gd name="T70" fmla="*/ 62 w 313"/>
              <a:gd name="T71" fmla="*/ 152 h 370"/>
              <a:gd name="T72" fmla="*/ 110 w 313"/>
              <a:gd name="T73" fmla="*/ 105 h 370"/>
              <a:gd name="T74" fmla="*/ 146 w 313"/>
              <a:gd name="T75" fmla="*/ 79 h 370"/>
              <a:gd name="T76" fmla="*/ 204 w 313"/>
              <a:gd name="T77" fmla="*/ 47 h 370"/>
              <a:gd name="T78" fmla="*/ 244 w 313"/>
              <a:gd name="T79" fmla="*/ 30 h 370"/>
              <a:gd name="T80" fmla="*/ 286 w 313"/>
              <a:gd name="T81" fmla="*/ 17 h 370"/>
              <a:gd name="T82" fmla="*/ 259 w 313"/>
              <a:gd name="T83" fmla="*/ 15 h 370"/>
              <a:gd name="T84" fmla="*/ 203 w 313"/>
              <a:gd name="T85" fmla="*/ 17 h 370"/>
              <a:gd name="T86" fmla="*/ 198 w 313"/>
              <a:gd name="T87" fmla="*/ 16 h 370"/>
              <a:gd name="T88" fmla="*/ 194 w 313"/>
              <a:gd name="T89" fmla="*/ 12 h 370"/>
              <a:gd name="T90" fmla="*/ 195 w 313"/>
              <a:gd name="T91" fmla="*/ 6 h 370"/>
              <a:gd name="T92" fmla="*/ 200 w 313"/>
              <a:gd name="T93" fmla="*/ 3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13" h="370">
                <a:moveTo>
                  <a:pt x="200" y="3"/>
                </a:moveTo>
                <a:lnTo>
                  <a:pt x="200" y="3"/>
                </a:lnTo>
                <a:lnTo>
                  <a:pt x="209" y="1"/>
                </a:lnTo>
                <a:lnTo>
                  <a:pt x="222" y="0"/>
                </a:lnTo>
                <a:lnTo>
                  <a:pt x="239" y="0"/>
                </a:lnTo>
                <a:lnTo>
                  <a:pt x="260" y="0"/>
                </a:lnTo>
                <a:lnTo>
                  <a:pt x="260" y="0"/>
                </a:lnTo>
                <a:lnTo>
                  <a:pt x="279" y="1"/>
                </a:lnTo>
                <a:lnTo>
                  <a:pt x="294" y="3"/>
                </a:lnTo>
                <a:lnTo>
                  <a:pt x="294" y="3"/>
                </a:lnTo>
                <a:lnTo>
                  <a:pt x="301" y="5"/>
                </a:lnTo>
                <a:lnTo>
                  <a:pt x="306" y="8"/>
                </a:lnTo>
                <a:lnTo>
                  <a:pt x="306" y="8"/>
                </a:lnTo>
                <a:lnTo>
                  <a:pt x="310" y="10"/>
                </a:lnTo>
                <a:lnTo>
                  <a:pt x="312" y="13"/>
                </a:lnTo>
                <a:lnTo>
                  <a:pt x="313" y="17"/>
                </a:lnTo>
                <a:lnTo>
                  <a:pt x="313" y="20"/>
                </a:lnTo>
                <a:lnTo>
                  <a:pt x="313" y="20"/>
                </a:lnTo>
                <a:lnTo>
                  <a:pt x="310" y="28"/>
                </a:lnTo>
                <a:lnTo>
                  <a:pt x="303" y="39"/>
                </a:lnTo>
                <a:lnTo>
                  <a:pt x="303" y="39"/>
                </a:lnTo>
                <a:lnTo>
                  <a:pt x="287" y="60"/>
                </a:lnTo>
                <a:lnTo>
                  <a:pt x="287" y="60"/>
                </a:lnTo>
                <a:lnTo>
                  <a:pt x="259" y="98"/>
                </a:lnTo>
                <a:lnTo>
                  <a:pt x="259" y="98"/>
                </a:lnTo>
                <a:lnTo>
                  <a:pt x="257" y="101"/>
                </a:lnTo>
                <a:lnTo>
                  <a:pt x="254" y="102"/>
                </a:lnTo>
                <a:lnTo>
                  <a:pt x="254" y="102"/>
                </a:lnTo>
                <a:lnTo>
                  <a:pt x="251" y="102"/>
                </a:lnTo>
                <a:lnTo>
                  <a:pt x="249" y="101"/>
                </a:lnTo>
                <a:lnTo>
                  <a:pt x="249" y="101"/>
                </a:lnTo>
                <a:lnTo>
                  <a:pt x="247" y="99"/>
                </a:lnTo>
                <a:lnTo>
                  <a:pt x="245" y="97"/>
                </a:lnTo>
                <a:lnTo>
                  <a:pt x="245" y="97"/>
                </a:lnTo>
                <a:lnTo>
                  <a:pt x="245" y="94"/>
                </a:lnTo>
                <a:lnTo>
                  <a:pt x="246" y="92"/>
                </a:lnTo>
                <a:lnTo>
                  <a:pt x="246" y="92"/>
                </a:lnTo>
                <a:lnTo>
                  <a:pt x="255" y="78"/>
                </a:lnTo>
                <a:lnTo>
                  <a:pt x="276" y="51"/>
                </a:lnTo>
                <a:lnTo>
                  <a:pt x="276" y="51"/>
                </a:lnTo>
                <a:lnTo>
                  <a:pt x="292" y="31"/>
                </a:lnTo>
                <a:lnTo>
                  <a:pt x="292" y="31"/>
                </a:lnTo>
                <a:lnTo>
                  <a:pt x="271" y="37"/>
                </a:lnTo>
                <a:lnTo>
                  <a:pt x="250" y="43"/>
                </a:lnTo>
                <a:lnTo>
                  <a:pt x="230" y="51"/>
                </a:lnTo>
                <a:lnTo>
                  <a:pt x="211" y="60"/>
                </a:lnTo>
                <a:lnTo>
                  <a:pt x="211" y="60"/>
                </a:lnTo>
                <a:lnTo>
                  <a:pt x="192" y="69"/>
                </a:lnTo>
                <a:lnTo>
                  <a:pt x="173" y="79"/>
                </a:lnTo>
                <a:lnTo>
                  <a:pt x="155" y="90"/>
                </a:lnTo>
                <a:lnTo>
                  <a:pt x="137" y="102"/>
                </a:lnTo>
                <a:lnTo>
                  <a:pt x="137" y="102"/>
                </a:lnTo>
                <a:lnTo>
                  <a:pt x="120" y="115"/>
                </a:lnTo>
                <a:lnTo>
                  <a:pt x="104" y="129"/>
                </a:lnTo>
                <a:lnTo>
                  <a:pt x="88" y="144"/>
                </a:lnTo>
                <a:lnTo>
                  <a:pt x="74" y="161"/>
                </a:lnTo>
                <a:lnTo>
                  <a:pt x="74" y="161"/>
                </a:lnTo>
                <a:lnTo>
                  <a:pt x="60" y="178"/>
                </a:lnTo>
                <a:lnTo>
                  <a:pt x="48" y="196"/>
                </a:lnTo>
                <a:lnTo>
                  <a:pt x="38" y="214"/>
                </a:lnTo>
                <a:lnTo>
                  <a:pt x="29" y="233"/>
                </a:lnTo>
                <a:lnTo>
                  <a:pt x="29" y="233"/>
                </a:lnTo>
                <a:lnTo>
                  <a:pt x="22" y="252"/>
                </a:lnTo>
                <a:lnTo>
                  <a:pt x="17" y="270"/>
                </a:lnTo>
                <a:lnTo>
                  <a:pt x="15" y="287"/>
                </a:lnTo>
                <a:lnTo>
                  <a:pt x="14" y="304"/>
                </a:lnTo>
                <a:lnTo>
                  <a:pt x="14" y="304"/>
                </a:lnTo>
                <a:lnTo>
                  <a:pt x="15" y="313"/>
                </a:lnTo>
                <a:lnTo>
                  <a:pt x="17" y="322"/>
                </a:lnTo>
                <a:lnTo>
                  <a:pt x="20" y="329"/>
                </a:lnTo>
                <a:lnTo>
                  <a:pt x="24" y="336"/>
                </a:lnTo>
                <a:lnTo>
                  <a:pt x="29" y="342"/>
                </a:lnTo>
                <a:lnTo>
                  <a:pt x="34" y="347"/>
                </a:lnTo>
                <a:lnTo>
                  <a:pt x="41" y="352"/>
                </a:lnTo>
                <a:lnTo>
                  <a:pt x="48" y="356"/>
                </a:lnTo>
                <a:lnTo>
                  <a:pt x="48" y="356"/>
                </a:lnTo>
                <a:lnTo>
                  <a:pt x="50" y="357"/>
                </a:lnTo>
                <a:lnTo>
                  <a:pt x="52" y="360"/>
                </a:lnTo>
                <a:lnTo>
                  <a:pt x="52" y="360"/>
                </a:lnTo>
                <a:lnTo>
                  <a:pt x="52" y="362"/>
                </a:lnTo>
                <a:lnTo>
                  <a:pt x="52" y="365"/>
                </a:lnTo>
                <a:lnTo>
                  <a:pt x="52" y="365"/>
                </a:lnTo>
                <a:lnTo>
                  <a:pt x="50" y="367"/>
                </a:lnTo>
                <a:lnTo>
                  <a:pt x="48" y="369"/>
                </a:lnTo>
                <a:lnTo>
                  <a:pt x="48" y="369"/>
                </a:lnTo>
                <a:lnTo>
                  <a:pt x="45" y="370"/>
                </a:lnTo>
                <a:lnTo>
                  <a:pt x="42" y="369"/>
                </a:lnTo>
                <a:lnTo>
                  <a:pt x="42" y="369"/>
                </a:lnTo>
                <a:lnTo>
                  <a:pt x="33" y="365"/>
                </a:lnTo>
                <a:lnTo>
                  <a:pt x="25" y="359"/>
                </a:lnTo>
                <a:lnTo>
                  <a:pt x="18" y="352"/>
                </a:lnTo>
                <a:lnTo>
                  <a:pt x="12" y="345"/>
                </a:lnTo>
                <a:lnTo>
                  <a:pt x="7" y="336"/>
                </a:lnTo>
                <a:lnTo>
                  <a:pt x="3" y="327"/>
                </a:lnTo>
                <a:lnTo>
                  <a:pt x="1" y="316"/>
                </a:lnTo>
                <a:lnTo>
                  <a:pt x="0" y="305"/>
                </a:lnTo>
                <a:lnTo>
                  <a:pt x="0" y="305"/>
                </a:lnTo>
                <a:lnTo>
                  <a:pt x="0" y="296"/>
                </a:lnTo>
                <a:lnTo>
                  <a:pt x="0" y="286"/>
                </a:lnTo>
                <a:lnTo>
                  <a:pt x="3" y="267"/>
                </a:lnTo>
                <a:lnTo>
                  <a:pt x="8" y="248"/>
                </a:lnTo>
                <a:lnTo>
                  <a:pt x="15" y="227"/>
                </a:lnTo>
                <a:lnTo>
                  <a:pt x="15" y="227"/>
                </a:lnTo>
                <a:lnTo>
                  <a:pt x="25" y="207"/>
                </a:lnTo>
                <a:lnTo>
                  <a:pt x="36" y="188"/>
                </a:lnTo>
                <a:lnTo>
                  <a:pt x="48" y="170"/>
                </a:lnTo>
                <a:lnTo>
                  <a:pt x="62" y="152"/>
                </a:lnTo>
                <a:lnTo>
                  <a:pt x="62" y="152"/>
                </a:lnTo>
                <a:lnTo>
                  <a:pt x="78" y="135"/>
                </a:lnTo>
                <a:lnTo>
                  <a:pt x="93" y="119"/>
                </a:lnTo>
                <a:lnTo>
                  <a:pt x="110" y="105"/>
                </a:lnTo>
                <a:lnTo>
                  <a:pt x="128" y="91"/>
                </a:lnTo>
                <a:lnTo>
                  <a:pt x="128" y="91"/>
                </a:lnTo>
                <a:lnTo>
                  <a:pt x="146" y="79"/>
                </a:lnTo>
                <a:lnTo>
                  <a:pt x="165" y="67"/>
                </a:lnTo>
                <a:lnTo>
                  <a:pt x="184" y="57"/>
                </a:lnTo>
                <a:lnTo>
                  <a:pt x="204" y="47"/>
                </a:lnTo>
                <a:lnTo>
                  <a:pt x="204" y="47"/>
                </a:lnTo>
                <a:lnTo>
                  <a:pt x="224" y="38"/>
                </a:lnTo>
                <a:lnTo>
                  <a:pt x="244" y="30"/>
                </a:lnTo>
                <a:lnTo>
                  <a:pt x="265" y="23"/>
                </a:lnTo>
                <a:lnTo>
                  <a:pt x="286" y="17"/>
                </a:lnTo>
                <a:lnTo>
                  <a:pt x="286" y="17"/>
                </a:lnTo>
                <a:lnTo>
                  <a:pt x="274" y="16"/>
                </a:lnTo>
                <a:lnTo>
                  <a:pt x="259" y="15"/>
                </a:lnTo>
                <a:lnTo>
                  <a:pt x="259" y="15"/>
                </a:lnTo>
                <a:lnTo>
                  <a:pt x="224" y="15"/>
                </a:lnTo>
                <a:lnTo>
                  <a:pt x="212" y="15"/>
                </a:lnTo>
                <a:lnTo>
                  <a:pt x="203" y="17"/>
                </a:lnTo>
                <a:lnTo>
                  <a:pt x="203" y="17"/>
                </a:lnTo>
                <a:lnTo>
                  <a:pt x="200" y="17"/>
                </a:lnTo>
                <a:lnTo>
                  <a:pt x="198" y="16"/>
                </a:lnTo>
                <a:lnTo>
                  <a:pt x="198" y="16"/>
                </a:lnTo>
                <a:lnTo>
                  <a:pt x="196" y="14"/>
                </a:lnTo>
                <a:lnTo>
                  <a:pt x="194" y="12"/>
                </a:lnTo>
                <a:lnTo>
                  <a:pt x="194" y="12"/>
                </a:lnTo>
                <a:lnTo>
                  <a:pt x="194" y="9"/>
                </a:lnTo>
                <a:lnTo>
                  <a:pt x="195" y="6"/>
                </a:lnTo>
                <a:lnTo>
                  <a:pt x="195" y="6"/>
                </a:lnTo>
                <a:lnTo>
                  <a:pt x="197" y="4"/>
                </a:lnTo>
                <a:lnTo>
                  <a:pt x="200" y="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282" name="Freeform 2591"/>
          <p:cNvSpPr>
            <a:spLocks/>
          </p:cNvSpPr>
          <p:nvPr/>
        </p:nvSpPr>
        <p:spPr bwMode="auto">
          <a:xfrm rot="3600000">
            <a:off x="7247186" y="2058939"/>
            <a:ext cx="532856" cy="651469"/>
          </a:xfrm>
          <a:custGeom>
            <a:avLst/>
            <a:gdLst>
              <a:gd name="T0" fmla="*/ 209 w 313"/>
              <a:gd name="T1" fmla="*/ 1 h 370"/>
              <a:gd name="T2" fmla="*/ 260 w 313"/>
              <a:gd name="T3" fmla="*/ 0 h 370"/>
              <a:gd name="T4" fmla="*/ 294 w 313"/>
              <a:gd name="T5" fmla="*/ 3 h 370"/>
              <a:gd name="T6" fmla="*/ 306 w 313"/>
              <a:gd name="T7" fmla="*/ 8 h 370"/>
              <a:gd name="T8" fmla="*/ 312 w 313"/>
              <a:gd name="T9" fmla="*/ 13 h 370"/>
              <a:gd name="T10" fmla="*/ 313 w 313"/>
              <a:gd name="T11" fmla="*/ 20 h 370"/>
              <a:gd name="T12" fmla="*/ 303 w 313"/>
              <a:gd name="T13" fmla="*/ 39 h 370"/>
              <a:gd name="T14" fmla="*/ 259 w 313"/>
              <a:gd name="T15" fmla="*/ 98 h 370"/>
              <a:gd name="T16" fmla="*/ 254 w 313"/>
              <a:gd name="T17" fmla="*/ 102 h 370"/>
              <a:gd name="T18" fmla="*/ 249 w 313"/>
              <a:gd name="T19" fmla="*/ 101 h 370"/>
              <a:gd name="T20" fmla="*/ 245 w 313"/>
              <a:gd name="T21" fmla="*/ 97 h 370"/>
              <a:gd name="T22" fmla="*/ 246 w 313"/>
              <a:gd name="T23" fmla="*/ 92 h 370"/>
              <a:gd name="T24" fmla="*/ 276 w 313"/>
              <a:gd name="T25" fmla="*/ 51 h 370"/>
              <a:gd name="T26" fmla="*/ 292 w 313"/>
              <a:gd name="T27" fmla="*/ 31 h 370"/>
              <a:gd name="T28" fmla="*/ 230 w 313"/>
              <a:gd name="T29" fmla="*/ 51 h 370"/>
              <a:gd name="T30" fmla="*/ 192 w 313"/>
              <a:gd name="T31" fmla="*/ 69 h 370"/>
              <a:gd name="T32" fmla="*/ 137 w 313"/>
              <a:gd name="T33" fmla="*/ 102 h 370"/>
              <a:gd name="T34" fmla="*/ 104 w 313"/>
              <a:gd name="T35" fmla="*/ 129 h 370"/>
              <a:gd name="T36" fmla="*/ 74 w 313"/>
              <a:gd name="T37" fmla="*/ 161 h 370"/>
              <a:gd name="T38" fmla="*/ 38 w 313"/>
              <a:gd name="T39" fmla="*/ 214 h 370"/>
              <a:gd name="T40" fmla="*/ 22 w 313"/>
              <a:gd name="T41" fmla="*/ 252 h 370"/>
              <a:gd name="T42" fmla="*/ 14 w 313"/>
              <a:gd name="T43" fmla="*/ 304 h 370"/>
              <a:gd name="T44" fmla="*/ 17 w 313"/>
              <a:gd name="T45" fmla="*/ 322 h 370"/>
              <a:gd name="T46" fmla="*/ 29 w 313"/>
              <a:gd name="T47" fmla="*/ 342 h 370"/>
              <a:gd name="T48" fmla="*/ 48 w 313"/>
              <a:gd name="T49" fmla="*/ 356 h 370"/>
              <a:gd name="T50" fmla="*/ 52 w 313"/>
              <a:gd name="T51" fmla="*/ 360 h 370"/>
              <a:gd name="T52" fmla="*/ 52 w 313"/>
              <a:gd name="T53" fmla="*/ 365 h 370"/>
              <a:gd name="T54" fmla="*/ 48 w 313"/>
              <a:gd name="T55" fmla="*/ 369 h 370"/>
              <a:gd name="T56" fmla="*/ 42 w 313"/>
              <a:gd name="T57" fmla="*/ 369 h 370"/>
              <a:gd name="T58" fmla="*/ 25 w 313"/>
              <a:gd name="T59" fmla="*/ 359 h 370"/>
              <a:gd name="T60" fmla="*/ 7 w 313"/>
              <a:gd name="T61" fmla="*/ 336 h 370"/>
              <a:gd name="T62" fmla="*/ 0 w 313"/>
              <a:gd name="T63" fmla="*/ 305 h 370"/>
              <a:gd name="T64" fmla="*/ 0 w 313"/>
              <a:gd name="T65" fmla="*/ 286 h 370"/>
              <a:gd name="T66" fmla="*/ 15 w 313"/>
              <a:gd name="T67" fmla="*/ 227 h 370"/>
              <a:gd name="T68" fmla="*/ 36 w 313"/>
              <a:gd name="T69" fmla="*/ 188 h 370"/>
              <a:gd name="T70" fmla="*/ 62 w 313"/>
              <a:gd name="T71" fmla="*/ 152 h 370"/>
              <a:gd name="T72" fmla="*/ 110 w 313"/>
              <a:gd name="T73" fmla="*/ 105 h 370"/>
              <a:gd name="T74" fmla="*/ 146 w 313"/>
              <a:gd name="T75" fmla="*/ 79 h 370"/>
              <a:gd name="T76" fmla="*/ 204 w 313"/>
              <a:gd name="T77" fmla="*/ 47 h 370"/>
              <a:gd name="T78" fmla="*/ 244 w 313"/>
              <a:gd name="T79" fmla="*/ 30 h 370"/>
              <a:gd name="T80" fmla="*/ 286 w 313"/>
              <a:gd name="T81" fmla="*/ 17 h 370"/>
              <a:gd name="T82" fmla="*/ 259 w 313"/>
              <a:gd name="T83" fmla="*/ 15 h 370"/>
              <a:gd name="T84" fmla="*/ 203 w 313"/>
              <a:gd name="T85" fmla="*/ 17 h 370"/>
              <a:gd name="T86" fmla="*/ 198 w 313"/>
              <a:gd name="T87" fmla="*/ 16 h 370"/>
              <a:gd name="T88" fmla="*/ 194 w 313"/>
              <a:gd name="T89" fmla="*/ 12 h 370"/>
              <a:gd name="T90" fmla="*/ 195 w 313"/>
              <a:gd name="T91" fmla="*/ 6 h 370"/>
              <a:gd name="T92" fmla="*/ 200 w 313"/>
              <a:gd name="T93" fmla="*/ 3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13" h="370">
                <a:moveTo>
                  <a:pt x="200" y="3"/>
                </a:moveTo>
                <a:lnTo>
                  <a:pt x="200" y="3"/>
                </a:lnTo>
                <a:lnTo>
                  <a:pt x="209" y="1"/>
                </a:lnTo>
                <a:lnTo>
                  <a:pt x="222" y="0"/>
                </a:lnTo>
                <a:lnTo>
                  <a:pt x="239" y="0"/>
                </a:lnTo>
                <a:lnTo>
                  <a:pt x="260" y="0"/>
                </a:lnTo>
                <a:lnTo>
                  <a:pt x="260" y="0"/>
                </a:lnTo>
                <a:lnTo>
                  <a:pt x="279" y="1"/>
                </a:lnTo>
                <a:lnTo>
                  <a:pt x="294" y="3"/>
                </a:lnTo>
                <a:lnTo>
                  <a:pt x="294" y="3"/>
                </a:lnTo>
                <a:lnTo>
                  <a:pt x="301" y="5"/>
                </a:lnTo>
                <a:lnTo>
                  <a:pt x="306" y="8"/>
                </a:lnTo>
                <a:lnTo>
                  <a:pt x="306" y="8"/>
                </a:lnTo>
                <a:lnTo>
                  <a:pt x="310" y="10"/>
                </a:lnTo>
                <a:lnTo>
                  <a:pt x="312" y="13"/>
                </a:lnTo>
                <a:lnTo>
                  <a:pt x="313" y="17"/>
                </a:lnTo>
                <a:lnTo>
                  <a:pt x="313" y="20"/>
                </a:lnTo>
                <a:lnTo>
                  <a:pt x="313" y="20"/>
                </a:lnTo>
                <a:lnTo>
                  <a:pt x="310" y="28"/>
                </a:lnTo>
                <a:lnTo>
                  <a:pt x="303" y="39"/>
                </a:lnTo>
                <a:lnTo>
                  <a:pt x="303" y="39"/>
                </a:lnTo>
                <a:lnTo>
                  <a:pt x="287" y="60"/>
                </a:lnTo>
                <a:lnTo>
                  <a:pt x="287" y="60"/>
                </a:lnTo>
                <a:lnTo>
                  <a:pt x="259" y="98"/>
                </a:lnTo>
                <a:lnTo>
                  <a:pt x="259" y="98"/>
                </a:lnTo>
                <a:lnTo>
                  <a:pt x="257" y="101"/>
                </a:lnTo>
                <a:lnTo>
                  <a:pt x="254" y="102"/>
                </a:lnTo>
                <a:lnTo>
                  <a:pt x="254" y="102"/>
                </a:lnTo>
                <a:lnTo>
                  <a:pt x="251" y="102"/>
                </a:lnTo>
                <a:lnTo>
                  <a:pt x="249" y="101"/>
                </a:lnTo>
                <a:lnTo>
                  <a:pt x="249" y="101"/>
                </a:lnTo>
                <a:lnTo>
                  <a:pt x="247" y="99"/>
                </a:lnTo>
                <a:lnTo>
                  <a:pt x="245" y="97"/>
                </a:lnTo>
                <a:lnTo>
                  <a:pt x="245" y="97"/>
                </a:lnTo>
                <a:lnTo>
                  <a:pt x="245" y="94"/>
                </a:lnTo>
                <a:lnTo>
                  <a:pt x="246" y="92"/>
                </a:lnTo>
                <a:lnTo>
                  <a:pt x="246" y="92"/>
                </a:lnTo>
                <a:lnTo>
                  <a:pt x="255" y="78"/>
                </a:lnTo>
                <a:lnTo>
                  <a:pt x="276" y="51"/>
                </a:lnTo>
                <a:lnTo>
                  <a:pt x="276" y="51"/>
                </a:lnTo>
                <a:lnTo>
                  <a:pt x="292" y="31"/>
                </a:lnTo>
                <a:lnTo>
                  <a:pt x="292" y="31"/>
                </a:lnTo>
                <a:lnTo>
                  <a:pt x="271" y="37"/>
                </a:lnTo>
                <a:lnTo>
                  <a:pt x="250" y="43"/>
                </a:lnTo>
                <a:lnTo>
                  <a:pt x="230" y="51"/>
                </a:lnTo>
                <a:lnTo>
                  <a:pt x="211" y="60"/>
                </a:lnTo>
                <a:lnTo>
                  <a:pt x="211" y="60"/>
                </a:lnTo>
                <a:lnTo>
                  <a:pt x="192" y="69"/>
                </a:lnTo>
                <a:lnTo>
                  <a:pt x="173" y="79"/>
                </a:lnTo>
                <a:lnTo>
                  <a:pt x="155" y="90"/>
                </a:lnTo>
                <a:lnTo>
                  <a:pt x="137" y="102"/>
                </a:lnTo>
                <a:lnTo>
                  <a:pt x="137" y="102"/>
                </a:lnTo>
                <a:lnTo>
                  <a:pt x="120" y="115"/>
                </a:lnTo>
                <a:lnTo>
                  <a:pt x="104" y="129"/>
                </a:lnTo>
                <a:lnTo>
                  <a:pt x="88" y="144"/>
                </a:lnTo>
                <a:lnTo>
                  <a:pt x="74" y="161"/>
                </a:lnTo>
                <a:lnTo>
                  <a:pt x="74" y="161"/>
                </a:lnTo>
                <a:lnTo>
                  <a:pt x="60" y="178"/>
                </a:lnTo>
                <a:lnTo>
                  <a:pt x="48" y="196"/>
                </a:lnTo>
                <a:lnTo>
                  <a:pt x="38" y="214"/>
                </a:lnTo>
                <a:lnTo>
                  <a:pt x="29" y="233"/>
                </a:lnTo>
                <a:lnTo>
                  <a:pt x="29" y="233"/>
                </a:lnTo>
                <a:lnTo>
                  <a:pt x="22" y="252"/>
                </a:lnTo>
                <a:lnTo>
                  <a:pt x="17" y="270"/>
                </a:lnTo>
                <a:lnTo>
                  <a:pt x="15" y="287"/>
                </a:lnTo>
                <a:lnTo>
                  <a:pt x="14" y="304"/>
                </a:lnTo>
                <a:lnTo>
                  <a:pt x="14" y="304"/>
                </a:lnTo>
                <a:lnTo>
                  <a:pt x="15" y="313"/>
                </a:lnTo>
                <a:lnTo>
                  <a:pt x="17" y="322"/>
                </a:lnTo>
                <a:lnTo>
                  <a:pt x="20" y="329"/>
                </a:lnTo>
                <a:lnTo>
                  <a:pt x="24" y="336"/>
                </a:lnTo>
                <a:lnTo>
                  <a:pt x="29" y="342"/>
                </a:lnTo>
                <a:lnTo>
                  <a:pt x="34" y="347"/>
                </a:lnTo>
                <a:lnTo>
                  <a:pt x="41" y="352"/>
                </a:lnTo>
                <a:lnTo>
                  <a:pt x="48" y="356"/>
                </a:lnTo>
                <a:lnTo>
                  <a:pt x="48" y="356"/>
                </a:lnTo>
                <a:lnTo>
                  <a:pt x="50" y="357"/>
                </a:lnTo>
                <a:lnTo>
                  <a:pt x="52" y="360"/>
                </a:lnTo>
                <a:lnTo>
                  <a:pt x="52" y="360"/>
                </a:lnTo>
                <a:lnTo>
                  <a:pt x="52" y="362"/>
                </a:lnTo>
                <a:lnTo>
                  <a:pt x="52" y="365"/>
                </a:lnTo>
                <a:lnTo>
                  <a:pt x="52" y="365"/>
                </a:lnTo>
                <a:lnTo>
                  <a:pt x="50" y="367"/>
                </a:lnTo>
                <a:lnTo>
                  <a:pt x="48" y="369"/>
                </a:lnTo>
                <a:lnTo>
                  <a:pt x="48" y="369"/>
                </a:lnTo>
                <a:lnTo>
                  <a:pt x="45" y="370"/>
                </a:lnTo>
                <a:lnTo>
                  <a:pt x="42" y="369"/>
                </a:lnTo>
                <a:lnTo>
                  <a:pt x="42" y="369"/>
                </a:lnTo>
                <a:lnTo>
                  <a:pt x="33" y="365"/>
                </a:lnTo>
                <a:lnTo>
                  <a:pt x="25" y="359"/>
                </a:lnTo>
                <a:lnTo>
                  <a:pt x="18" y="352"/>
                </a:lnTo>
                <a:lnTo>
                  <a:pt x="12" y="345"/>
                </a:lnTo>
                <a:lnTo>
                  <a:pt x="7" y="336"/>
                </a:lnTo>
                <a:lnTo>
                  <a:pt x="3" y="327"/>
                </a:lnTo>
                <a:lnTo>
                  <a:pt x="1" y="316"/>
                </a:lnTo>
                <a:lnTo>
                  <a:pt x="0" y="305"/>
                </a:lnTo>
                <a:lnTo>
                  <a:pt x="0" y="305"/>
                </a:lnTo>
                <a:lnTo>
                  <a:pt x="0" y="296"/>
                </a:lnTo>
                <a:lnTo>
                  <a:pt x="0" y="286"/>
                </a:lnTo>
                <a:lnTo>
                  <a:pt x="3" y="267"/>
                </a:lnTo>
                <a:lnTo>
                  <a:pt x="8" y="248"/>
                </a:lnTo>
                <a:lnTo>
                  <a:pt x="15" y="227"/>
                </a:lnTo>
                <a:lnTo>
                  <a:pt x="15" y="227"/>
                </a:lnTo>
                <a:lnTo>
                  <a:pt x="25" y="207"/>
                </a:lnTo>
                <a:lnTo>
                  <a:pt x="36" y="188"/>
                </a:lnTo>
                <a:lnTo>
                  <a:pt x="48" y="170"/>
                </a:lnTo>
                <a:lnTo>
                  <a:pt x="62" y="152"/>
                </a:lnTo>
                <a:lnTo>
                  <a:pt x="62" y="152"/>
                </a:lnTo>
                <a:lnTo>
                  <a:pt x="78" y="135"/>
                </a:lnTo>
                <a:lnTo>
                  <a:pt x="93" y="119"/>
                </a:lnTo>
                <a:lnTo>
                  <a:pt x="110" y="105"/>
                </a:lnTo>
                <a:lnTo>
                  <a:pt x="128" y="91"/>
                </a:lnTo>
                <a:lnTo>
                  <a:pt x="128" y="91"/>
                </a:lnTo>
                <a:lnTo>
                  <a:pt x="146" y="79"/>
                </a:lnTo>
                <a:lnTo>
                  <a:pt x="165" y="67"/>
                </a:lnTo>
                <a:lnTo>
                  <a:pt x="184" y="57"/>
                </a:lnTo>
                <a:lnTo>
                  <a:pt x="204" y="47"/>
                </a:lnTo>
                <a:lnTo>
                  <a:pt x="204" y="47"/>
                </a:lnTo>
                <a:lnTo>
                  <a:pt x="224" y="38"/>
                </a:lnTo>
                <a:lnTo>
                  <a:pt x="244" y="30"/>
                </a:lnTo>
                <a:lnTo>
                  <a:pt x="265" y="23"/>
                </a:lnTo>
                <a:lnTo>
                  <a:pt x="286" y="17"/>
                </a:lnTo>
                <a:lnTo>
                  <a:pt x="286" y="17"/>
                </a:lnTo>
                <a:lnTo>
                  <a:pt x="274" y="16"/>
                </a:lnTo>
                <a:lnTo>
                  <a:pt x="259" y="15"/>
                </a:lnTo>
                <a:lnTo>
                  <a:pt x="259" y="15"/>
                </a:lnTo>
                <a:lnTo>
                  <a:pt x="224" y="15"/>
                </a:lnTo>
                <a:lnTo>
                  <a:pt x="212" y="15"/>
                </a:lnTo>
                <a:lnTo>
                  <a:pt x="203" y="17"/>
                </a:lnTo>
                <a:lnTo>
                  <a:pt x="203" y="17"/>
                </a:lnTo>
                <a:lnTo>
                  <a:pt x="200" y="17"/>
                </a:lnTo>
                <a:lnTo>
                  <a:pt x="198" y="16"/>
                </a:lnTo>
                <a:lnTo>
                  <a:pt x="198" y="16"/>
                </a:lnTo>
                <a:lnTo>
                  <a:pt x="196" y="14"/>
                </a:lnTo>
                <a:lnTo>
                  <a:pt x="194" y="12"/>
                </a:lnTo>
                <a:lnTo>
                  <a:pt x="194" y="12"/>
                </a:lnTo>
                <a:lnTo>
                  <a:pt x="194" y="9"/>
                </a:lnTo>
                <a:lnTo>
                  <a:pt x="195" y="6"/>
                </a:lnTo>
                <a:lnTo>
                  <a:pt x="195" y="6"/>
                </a:lnTo>
                <a:lnTo>
                  <a:pt x="197" y="4"/>
                </a:lnTo>
                <a:lnTo>
                  <a:pt x="200" y="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283" name="Freeform 2591"/>
          <p:cNvSpPr>
            <a:spLocks/>
          </p:cNvSpPr>
          <p:nvPr/>
        </p:nvSpPr>
        <p:spPr bwMode="auto">
          <a:xfrm rot="13500000" flipH="1">
            <a:off x="5303100" y="3234699"/>
            <a:ext cx="439280" cy="546697"/>
          </a:xfrm>
          <a:custGeom>
            <a:avLst/>
            <a:gdLst>
              <a:gd name="T0" fmla="*/ 209 w 313"/>
              <a:gd name="T1" fmla="*/ 1 h 370"/>
              <a:gd name="T2" fmla="*/ 260 w 313"/>
              <a:gd name="T3" fmla="*/ 0 h 370"/>
              <a:gd name="T4" fmla="*/ 294 w 313"/>
              <a:gd name="T5" fmla="*/ 3 h 370"/>
              <a:gd name="T6" fmla="*/ 306 w 313"/>
              <a:gd name="T7" fmla="*/ 8 h 370"/>
              <a:gd name="T8" fmla="*/ 312 w 313"/>
              <a:gd name="T9" fmla="*/ 13 h 370"/>
              <a:gd name="T10" fmla="*/ 313 w 313"/>
              <a:gd name="T11" fmla="*/ 20 h 370"/>
              <a:gd name="T12" fmla="*/ 303 w 313"/>
              <a:gd name="T13" fmla="*/ 39 h 370"/>
              <a:gd name="T14" fmla="*/ 259 w 313"/>
              <a:gd name="T15" fmla="*/ 98 h 370"/>
              <a:gd name="T16" fmla="*/ 254 w 313"/>
              <a:gd name="T17" fmla="*/ 102 h 370"/>
              <a:gd name="T18" fmla="*/ 249 w 313"/>
              <a:gd name="T19" fmla="*/ 101 h 370"/>
              <a:gd name="T20" fmla="*/ 245 w 313"/>
              <a:gd name="T21" fmla="*/ 97 h 370"/>
              <a:gd name="T22" fmla="*/ 246 w 313"/>
              <a:gd name="T23" fmla="*/ 92 h 370"/>
              <a:gd name="T24" fmla="*/ 276 w 313"/>
              <a:gd name="T25" fmla="*/ 51 h 370"/>
              <a:gd name="T26" fmla="*/ 292 w 313"/>
              <a:gd name="T27" fmla="*/ 31 h 370"/>
              <a:gd name="T28" fmla="*/ 230 w 313"/>
              <a:gd name="T29" fmla="*/ 51 h 370"/>
              <a:gd name="T30" fmla="*/ 192 w 313"/>
              <a:gd name="T31" fmla="*/ 69 h 370"/>
              <a:gd name="T32" fmla="*/ 137 w 313"/>
              <a:gd name="T33" fmla="*/ 102 h 370"/>
              <a:gd name="T34" fmla="*/ 104 w 313"/>
              <a:gd name="T35" fmla="*/ 129 h 370"/>
              <a:gd name="T36" fmla="*/ 74 w 313"/>
              <a:gd name="T37" fmla="*/ 161 h 370"/>
              <a:gd name="T38" fmla="*/ 38 w 313"/>
              <a:gd name="T39" fmla="*/ 214 h 370"/>
              <a:gd name="T40" fmla="*/ 22 w 313"/>
              <a:gd name="T41" fmla="*/ 252 h 370"/>
              <a:gd name="T42" fmla="*/ 14 w 313"/>
              <a:gd name="T43" fmla="*/ 304 h 370"/>
              <a:gd name="T44" fmla="*/ 17 w 313"/>
              <a:gd name="T45" fmla="*/ 322 h 370"/>
              <a:gd name="T46" fmla="*/ 29 w 313"/>
              <a:gd name="T47" fmla="*/ 342 h 370"/>
              <a:gd name="T48" fmla="*/ 48 w 313"/>
              <a:gd name="T49" fmla="*/ 356 h 370"/>
              <a:gd name="T50" fmla="*/ 52 w 313"/>
              <a:gd name="T51" fmla="*/ 360 h 370"/>
              <a:gd name="T52" fmla="*/ 52 w 313"/>
              <a:gd name="T53" fmla="*/ 365 h 370"/>
              <a:gd name="T54" fmla="*/ 48 w 313"/>
              <a:gd name="T55" fmla="*/ 369 h 370"/>
              <a:gd name="T56" fmla="*/ 42 w 313"/>
              <a:gd name="T57" fmla="*/ 369 h 370"/>
              <a:gd name="T58" fmla="*/ 25 w 313"/>
              <a:gd name="T59" fmla="*/ 359 h 370"/>
              <a:gd name="T60" fmla="*/ 7 w 313"/>
              <a:gd name="T61" fmla="*/ 336 h 370"/>
              <a:gd name="T62" fmla="*/ 0 w 313"/>
              <a:gd name="T63" fmla="*/ 305 h 370"/>
              <a:gd name="T64" fmla="*/ 0 w 313"/>
              <a:gd name="T65" fmla="*/ 286 h 370"/>
              <a:gd name="T66" fmla="*/ 15 w 313"/>
              <a:gd name="T67" fmla="*/ 227 h 370"/>
              <a:gd name="T68" fmla="*/ 36 w 313"/>
              <a:gd name="T69" fmla="*/ 188 h 370"/>
              <a:gd name="T70" fmla="*/ 62 w 313"/>
              <a:gd name="T71" fmla="*/ 152 h 370"/>
              <a:gd name="T72" fmla="*/ 110 w 313"/>
              <a:gd name="T73" fmla="*/ 105 h 370"/>
              <a:gd name="T74" fmla="*/ 146 w 313"/>
              <a:gd name="T75" fmla="*/ 79 h 370"/>
              <a:gd name="T76" fmla="*/ 204 w 313"/>
              <a:gd name="T77" fmla="*/ 47 h 370"/>
              <a:gd name="T78" fmla="*/ 244 w 313"/>
              <a:gd name="T79" fmla="*/ 30 h 370"/>
              <a:gd name="T80" fmla="*/ 286 w 313"/>
              <a:gd name="T81" fmla="*/ 17 h 370"/>
              <a:gd name="T82" fmla="*/ 259 w 313"/>
              <a:gd name="T83" fmla="*/ 15 h 370"/>
              <a:gd name="T84" fmla="*/ 203 w 313"/>
              <a:gd name="T85" fmla="*/ 17 h 370"/>
              <a:gd name="T86" fmla="*/ 198 w 313"/>
              <a:gd name="T87" fmla="*/ 16 h 370"/>
              <a:gd name="T88" fmla="*/ 194 w 313"/>
              <a:gd name="T89" fmla="*/ 12 h 370"/>
              <a:gd name="T90" fmla="*/ 195 w 313"/>
              <a:gd name="T91" fmla="*/ 6 h 370"/>
              <a:gd name="T92" fmla="*/ 200 w 313"/>
              <a:gd name="T93" fmla="*/ 3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13" h="370">
                <a:moveTo>
                  <a:pt x="200" y="3"/>
                </a:moveTo>
                <a:lnTo>
                  <a:pt x="200" y="3"/>
                </a:lnTo>
                <a:lnTo>
                  <a:pt x="209" y="1"/>
                </a:lnTo>
                <a:lnTo>
                  <a:pt x="222" y="0"/>
                </a:lnTo>
                <a:lnTo>
                  <a:pt x="239" y="0"/>
                </a:lnTo>
                <a:lnTo>
                  <a:pt x="260" y="0"/>
                </a:lnTo>
                <a:lnTo>
                  <a:pt x="260" y="0"/>
                </a:lnTo>
                <a:lnTo>
                  <a:pt x="279" y="1"/>
                </a:lnTo>
                <a:lnTo>
                  <a:pt x="294" y="3"/>
                </a:lnTo>
                <a:lnTo>
                  <a:pt x="294" y="3"/>
                </a:lnTo>
                <a:lnTo>
                  <a:pt x="301" y="5"/>
                </a:lnTo>
                <a:lnTo>
                  <a:pt x="306" y="8"/>
                </a:lnTo>
                <a:lnTo>
                  <a:pt x="306" y="8"/>
                </a:lnTo>
                <a:lnTo>
                  <a:pt x="310" y="10"/>
                </a:lnTo>
                <a:lnTo>
                  <a:pt x="312" y="13"/>
                </a:lnTo>
                <a:lnTo>
                  <a:pt x="313" y="17"/>
                </a:lnTo>
                <a:lnTo>
                  <a:pt x="313" y="20"/>
                </a:lnTo>
                <a:lnTo>
                  <a:pt x="313" y="20"/>
                </a:lnTo>
                <a:lnTo>
                  <a:pt x="310" y="28"/>
                </a:lnTo>
                <a:lnTo>
                  <a:pt x="303" y="39"/>
                </a:lnTo>
                <a:lnTo>
                  <a:pt x="303" y="39"/>
                </a:lnTo>
                <a:lnTo>
                  <a:pt x="287" y="60"/>
                </a:lnTo>
                <a:lnTo>
                  <a:pt x="287" y="60"/>
                </a:lnTo>
                <a:lnTo>
                  <a:pt x="259" y="98"/>
                </a:lnTo>
                <a:lnTo>
                  <a:pt x="259" y="98"/>
                </a:lnTo>
                <a:lnTo>
                  <a:pt x="257" y="101"/>
                </a:lnTo>
                <a:lnTo>
                  <a:pt x="254" y="102"/>
                </a:lnTo>
                <a:lnTo>
                  <a:pt x="254" y="102"/>
                </a:lnTo>
                <a:lnTo>
                  <a:pt x="251" y="102"/>
                </a:lnTo>
                <a:lnTo>
                  <a:pt x="249" y="101"/>
                </a:lnTo>
                <a:lnTo>
                  <a:pt x="249" y="101"/>
                </a:lnTo>
                <a:lnTo>
                  <a:pt x="247" y="99"/>
                </a:lnTo>
                <a:lnTo>
                  <a:pt x="245" y="97"/>
                </a:lnTo>
                <a:lnTo>
                  <a:pt x="245" y="97"/>
                </a:lnTo>
                <a:lnTo>
                  <a:pt x="245" y="94"/>
                </a:lnTo>
                <a:lnTo>
                  <a:pt x="246" y="92"/>
                </a:lnTo>
                <a:lnTo>
                  <a:pt x="246" y="92"/>
                </a:lnTo>
                <a:lnTo>
                  <a:pt x="255" y="78"/>
                </a:lnTo>
                <a:lnTo>
                  <a:pt x="276" y="51"/>
                </a:lnTo>
                <a:lnTo>
                  <a:pt x="276" y="51"/>
                </a:lnTo>
                <a:lnTo>
                  <a:pt x="292" y="31"/>
                </a:lnTo>
                <a:lnTo>
                  <a:pt x="292" y="31"/>
                </a:lnTo>
                <a:lnTo>
                  <a:pt x="271" y="37"/>
                </a:lnTo>
                <a:lnTo>
                  <a:pt x="250" y="43"/>
                </a:lnTo>
                <a:lnTo>
                  <a:pt x="230" y="51"/>
                </a:lnTo>
                <a:lnTo>
                  <a:pt x="211" y="60"/>
                </a:lnTo>
                <a:lnTo>
                  <a:pt x="211" y="60"/>
                </a:lnTo>
                <a:lnTo>
                  <a:pt x="192" y="69"/>
                </a:lnTo>
                <a:lnTo>
                  <a:pt x="173" y="79"/>
                </a:lnTo>
                <a:lnTo>
                  <a:pt x="155" y="90"/>
                </a:lnTo>
                <a:lnTo>
                  <a:pt x="137" y="102"/>
                </a:lnTo>
                <a:lnTo>
                  <a:pt x="137" y="102"/>
                </a:lnTo>
                <a:lnTo>
                  <a:pt x="120" y="115"/>
                </a:lnTo>
                <a:lnTo>
                  <a:pt x="104" y="129"/>
                </a:lnTo>
                <a:lnTo>
                  <a:pt x="88" y="144"/>
                </a:lnTo>
                <a:lnTo>
                  <a:pt x="74" y="161"/>
                </a:lnTo>
                <a:lnTo>
                  <a:pt x="74" y="161"/>
                </a:lnTo>
                <a:lnTo>
                  <a:pt x="60" y="178"/>
                </a:lnTo>
                <a:lnTo>
                  <a:pt x="48" y="196"/>
                </a:lnTo>
                <a:lnTo>
                  <a:pt x="38" y="214"/>
                </a:lnTo>
                <a:lnTo>
                  <a:pt x="29" y="233"/>
                </a:lnTo>
                <a:lnTo>
                  <a:pt x="29" y="233"/>
                </a:lnTo>
                <a:lnTo>
                  <a:pt x="22" y="252"/>
                </a:lnTo>
                <a:lnTo>
                  <a:pt x="17" y="270"/>
                </a:lnTo>
                <a:lnTo>
                  <a:pt x="15" y="287"/>
                </a:lnTo>
                <a:lnTo>
                  <a:pt x="14" y="304"/>
                </a:lnTo>
                <a:lnTo>
                  <a:pt x="14" y="304"/>
                </a:lnTo>
                <a:lnTo>
                  <a:pt x="15" y="313"/>
                </a:lnTo>
                <a:lnTo>
                  <a:pt x="17" y="322"/>
                </a:lnTo>
                <a:lnTo>
                  <a:pt x="20" y="329"/>
                </a:lnTo>
                <a:lnTo>
                  <a:pt x="24" y="336"/>
                </a:lnTo>
                <a:lnTo>
                  <a:pt x="29" y="342"/>
                </a:lnTo>
                <a:lnTo>
                  <a:pt x="34" y="347"/>
                </a:lnTo>
                <a:lnTo>
                  <a:pt x="41" y="352"/>
                </a:lnTo>
                <a:lnTo>
                  <a:pt x="48" y="356"/>
                </a:lnTo>
                <a:lnTo>
                  <a:pt x="48" y="356"/>
                </a:lnTo>
                <a:lnTo>
                  <a:pt x="50" y="357"/>
                </a:lnTo>
                <a:lnTo>
                  <a:pt x="52" y="360"/>
                </a:lnTo>
                <a:lnTo>
                  <a:pt x="52" y="360"/>
                </a:lnTo>
                <a:lnTo>
                  <a:pt x="52" y="362"/>
                </a:lnTo>
                <a:lnTo>
                  <a:pt x="52" y="365"/>
                </a:lnTo>
                <a:lnTo>
                  <a:pt x="52" y="365"/>
                </a:lnTo>
                <a:lnTo>
                  <a:pt x="50" y="367"/>
                </a:lnTo>
                <a:lnTo>
                  <a:pt x="48" y="369"/>
                </a:lnTo>
                <a:lnTo>
                  <a:pt x="48" y="369"/>
                </a:lnTo>
                <a:lnTo>
                  <a:pt x="45" y="370"/>
                </a:lnTo>
                <a:lnTo>
                  <a:pt x="42" y="369"/>
                </a:lnTo>
                <a:lnTo>
                  <a:pt x="42" y="369"/>
                </a:lnTo>
                <a:lnTo>
                  <a:pt x="33" y="365"/>
                </a:lnTo>
                <a:lnTo>
                  <a:pt x="25" y="359"/>
                </a:lnTo>
                <a:lnTo>
                  <a:pt x="18" y="352"/>
                </a:lnTo>
                <a:lnTo>
                  <a:pt x="12" y="345"/>
                </a:lnTo>
                <a:lnTo>
                  <a:pt x="7" y="336"/>
                </a:lnTo>
                <a:lnTo>
                  <a:pt x="3" y="327"/>
                </a:lnTo>
                <a:lnTo>
                  <a:pt x="1" y="316"/>
                </a:lnTo>
                <a:lnTo>
                  <a:pt x="0" y="305"/>
                </a:lnTo>
                <a:lnTo>
                  <a:pt x="0" y="305"/>
                </a:lnTo>
                <a:lnTo>
                  <a:pt x="0" y="296"/>
                </a:lnTo>
                <a:lnTo>
                  <a:pt x="0" y="286"/>
                </a:lnTo>
                <a:lnTo>
                  <a:pt x="3" y="267"/>
                </a:lnTo>
                <a:lnTo>
                  <a:pt x="8" y="248"/>
                </a:lnTo>
                <a:lnTo>
                  <a:pt x="15" y="227"/>
                </a:lnTo>
                <a:lnTo>
                  <a:pt x="15" y="227"/>
                </a:lnTo>
                <a:lnTo>
                  <a:pt x="25" y="207"/>
                </a:lnTo>
                <a:lnTo>
                  <a:pt x="36" y="188"/>
                </a:lnTo>
                <a:lnTo>
                  <a:pt x="48" y="170"/>
                </a:lnTo>
                <a:lnTo>
                  <a:pt x="62" y="152"/>
                </a:lnTo>
                <a:lnTo>
                  <a:pt x="62" y="152"/>
                </a:lnTo>
                <a:lnTo>
                  <a:pt x="78" y="135"/>
                </a:lnTo>
                <a:lnTo>
                  <a:pt x="93" y="119"/>
                </a:lnTo>
                <a:lnTo>
                  <a:pt x="110" y="105"/>
                </a:lnTo>
                <a:lnTo>
                  <a:pt x="128" y="91"/>
                </a:lnTo>
                <a:lnTo>
                  <a:pt x="128" y="91"/>
                </a:lnTo>
                <a:lnTo>
                  <a:pt x="146" y="79"/>
                </a:lnTo>
                <a:lnTo>
                  <a:pt x="165" y="67"/>
                </a:lnTo>
                <a:lnTo>
                  <a:pt x="184" y="57"/>
                </a:lnTo>
                <a:lnTo>
                  <a:pt x="204" y="47"/>
                </a:lnTo>
                <a:lnTo>
                  <a:pt x="204" y="47"/>
                </a:lnTo>
                <a:lnTo>
                  <a:pt x="224" y="38"/>
                </a:lnTo>
                <a:lnTo>
                  <a:pt x="244" y="30"/>
                </a:lnTo>
                <a:lnTo>
                  <a:pt x="265" y="23"/>
                </a:lnTo>
                <a:lnTo>
                  <a:pt x="286" y="17"/>
                </a:lnTo>
                <a:lnTo>
                  <a:pt x="286" y="17"/>
                </a:lnTo>
                <a:lnTo>
                  <a:pt x="274" y="16"/>
                </a:lnTo>
                <a:lnTo>
                  <a:pt x="259" y="15"/>
                </a:lnTo>
                <a:lnTo>
                  <a:pt x="259" y="15"/>
                </a:lnTo>
                <a:lnTo>
                  <a:pt x="224" y="15"/>
                </a:lnTo>
                <a:lnTo>
                  <a:pt x="212" y="15"/>
                </a:lnTo>
                <a:lnTo>
                  <a:pt x="203" y="17"/>
                </a:lnTo>
                <a:lnTo>
                  <a:pt x="203" y="17"/>
                </a:lnTo>
                <a:lnTo>
                  <a:pt x="200" y="17"/>
                </a:lnTo>
                <a:lnTo>
                  <a:pt x="198" y="16"/>
                </a:lnTo>
                <a:lnTo>
                  <a:pt x="198" y="16"/>
                </a:lnTo>
                <a:lnTo>
                  <a:pt x="196" y="14"/>
                </a:lnTo>
                <a:lnTo>
                  <a:pt x="194" y="12"/>
                </a:lnTo>
                <a:lnTo>
                  <a:pt x="194" y="12"/>
                </a:lnTo>
                <a:lnTo>
                  <a:pt x="194" y="9"/>
                </a:lnTo>
                <a:lnTo>
                  <a:pt x="195" y="6"/>
                </a:lnTo>
                <a:lnTo>
                  <a:pt x="195" y="6"/>
                </a:lnTo>
                <a:lnTo>
                  <a:pt x="197" y="4"/>
                </a:lnTo>
                <a:lnTo>
                  <a:pt x="200" y="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grpSp>
        <p:nvGrpSpPr>
          <p:cNvPr id="38" name="Groupe 37"/>
          <p:cNvGrpSpPr/>
          <p:nvPr/>
        </p:nvGrpSpPr>
        <p:grpSpPr>
          <a:xfrm>
            <a:off x="3738881" y="1465941"/>
            <a:ext cx="3934118" cy="1796796"/>
            <a:chOff x="4008964" y="910676"/>
            <a:chExt cx="4521338" cy="2046716"/>
          </a:xfrm>
        </p:grpSpPr>
        <p:grpSp>
          <p:nvGrpSpPr>
            <p:cNvPr id="32" name="Groupe 31"/>
            <p:cNvGrpSpPr/>
            <p:nvPr/>
          </p:nvGrpSpPr>
          <p:grpSpPr>
            <a:xfrm>
              <a:off x="4885228" y="910676"/>
              <a:ext cx="2404014" cy="1508857"/>
              <a:chOff x="4941666" y="754380"/>
              <a:chExt cx="2404014" cy="1508857"/>
            </a:xfrm>
          </p:grpSpPr>
          <p:sp>
            <p:nvSpPr>
              <p:cNvPr id="27" name="Rectangle à coins arrondis 26"/>
              <p:cNvSpPr/>
              <p:nvPr/>
            </p:nvSpPr>
            <p:spPr>
              <a:xfrm>
                <a:off x="4941666" y="754380"/>
                <a:ext cx="2404014" cy="150885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pic>
            <p:nvPicPr>
              <p:cNvPr id="290" name="Image 289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45907" y="943896"/>
                <a:ext cx="2006786" cy="1147887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291" name="ZoneTexte 290"/>
            <p:cNvSpPr txBox="1"/>
            <p:nvPr/>
          </p:nvSpPr>
          <p:spPr>
            <a:xfrm>
              <a:off x="4008964" y="2434172"/>
              <a:ext cx="4521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>
                  <a:solidFill>
                    <a:srgbClr val="F16237"/>
                  </a:solidFill>
                  <a:latin typeface="Arial Black" panose="020B0A04020102020204" pitchFamily="34" charset="0"/>
                </a:rPr>
                <a:t>Données de l’ouvrage</a:t>
              </a:r>
              <a:endParaRPr lang="fr-FR" sz="2400" dirty="0">
                <a:solidFill>
                  <a:srgbClr val="F16237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652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736 L 0.36589 -0.02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0.00573 -0.547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44179 -0.00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9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ame Side Corner Rectangle 45"/>
          <p:cNvSpPr/>
          <p:nvPr/>
        </p:nvSpPr>
        <p:spPr>
          <a:xfrm>
            <a:off x="1575806" y="2187368"/>
            <a:ext cx="9220200" cy="497058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Plan de </a:t>
            </a:r>
            <a:r>
              <a:rPr lang="fr-FR" sz="2800" b="1" dirty="0" smtClean="0">
                <a:latin typeface="Calibri" panose="020F0502020204030204" pitchFamily="34" charset="0"/>
              </a:rPr>
              <a:t>déploiement</a:t>
            </a:r>
            <a:r>
              <a:rPr lang="en-US" sz="2800" b="1" dirty="0" smtClean="0">
                <a:latin typeface="Calibri" panose="020F0502020204030204" pitchFamily="34" charset="0"/>
              </a:rPr>
              <a:t> du BIM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00300" y="2698498"/>
            <a:ext cx="7581899" cy="62679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headEnd type="oval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00300" y="3325290"/>
            <a:ext cx="7581899" cy="62679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headEnd type="oval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00300" y="3952082"/>
            <a:ext cx="7581899" cy="62679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headEnd type="oval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94957" y="4578874"/>
            <a:ext cx="7581899" cy="62679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headEnd type="oval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94957" y="5187718"/>
            <a:ext cx="7581899" cy="626792"/>
          </a:xfrm>
          <a:prstGeom prst="rect">
            <a:avLst/>
          </a:prstGeom>
          <a:solidFill>
            <a:srgbClr val="979797"/>
          </a:solidFill>
          <a:ln w="9525">
            <a:noFill/>
            <a:headEnd type="oval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94957" y="5809207"/>
            <a:ext cx="7581899" cy="626792"/>
          </a:xfrm>
          <a:prstGeom prst="rect">
            <a:avLst/>
          </a:prstGeom>
          <a:solidFill>
            <a:srgbClr val="8A8A8A"/>
          </a:solidFill>
          <a:ln w="9525">
            <a:noFill/>
            <a:headEnd type="oval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 rot="16200000">
            <a:off x="114939" y="4145936"/>
            <a:ext cx="3751572" cy="8191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headEnd type="oval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 rot="16200000">
            <a:off x="99560" y="4217687"/>
            <a:ext cx="3765645" cy="707886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  <a:ea typeface="Roboto" panose="02000000000000000000" pitchFamily="2" charset="0"/>
              </a:rPr>
              <a:t>SAVOIR-FAIRE ET CONNAISSANCES</a:t>
            </a:r>
            <a:endParaRPr lang="en-US" sz="2000" dirty="0">
              <a:latin typeface="Calibri" panose="020F0502020204030204" pitchFamily="34" charset="0"/>
              <a:ea typeface="Roboto" panose="02000000000000000000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 rot="16200000">
            <a:off x="8517682" y="4143598"/>
            <a:ext cx="3737499" cy="8191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headEnd type="oval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 rot="16200000">
            <a:off x="8591640" y="4315764"/>
            <a:ext cx="3580646" cy="40011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  <a:ea typeface="Roboto" panose="02000000000000000000" pitchFamily="2" charset="0"/>
              </a:rPr>
              <a:t>ACTEURS</a:t>
            </a:r>
            <a:endParaRPr lang="en-US" sz="2000" dirty="0">
              <a:latin typeface="Calibri" panose="020F0502020204030204" pitchFamily="34" charset="0"/>
              <a:ea typeface="Roboto" panose="02000000000000000000" pitchFamily="2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7</a:t>
            </a:fld>
            <a:endParaRPr lang="fr-FR" dirty="0"/>
          </a:p>
        </p:txBody>
      </p:sp>
      <p:grpSp>
        <p:nvGrpSpPr>
          <p:cNvPr id="43" name="Groupe 42"/>
          <p:cNvGrpSpPr/>
          <p:nvPr/>
        </p:nvGrpSpPr>
        <p:grpSpPr>
          <a:xfrm>
            <a:off x="413400" y="1882162"/>
            <a:ext cx="788564" cy="4571876"/>
            <a:chOff x="317104" y="960920"/>
            <a:chExt cx="788564" cy="4930958"/>
          </a:xfrm>
        </p:grpSpPr>
        <p:grpSp>
          <p:nvGrpSpPr>
            <p:cNvPr id="44" name="Groupe 43"/>
            <p:cNvGrpSpPr/>
            <p:nvPr/>
          </p:nvGrpSpPr>
          <p:grpSpPr>
            <a:xfrm rot="10800000">
              <a:off x="317104" y="1778052"/>
              <a:ext cx="788564" cy="4113826"/>
              <a:chOff x="0" y="0"/>
              <a:chExt cx="406164" cy="3321488"/>
            </a:xfrm>
          </p:grpSpPr>
          <p:sp>
            <p:nvSpPr>
              <p:cNvPr id="46" name="Triangle isocèle 45"/>
              <p:cNvSpPr/>
              <p:nvPr/>
            </p:nvSpPr>
            <p:spPr>
              <a:xfrm>
                <a:off x="0" y="0"/>
                <a:ext cx="406164" cy="406346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endParaRPr lang="fr-FR" sz="2400" b="1"/>
              </a:p>
            </p:txBody>
          </p:sp>
          <p:sp>
            <p:nvSpPr>
              <p:cNvPr id="47" name="Trapèze 46"/>
              <p:cNvSpPr/>
              <p:nvPr/>
            </p:nvSpPr>
            <p:spPr>
              <a:xfrm rot="10800000">
                <a:off x="85433" y="406346"/>
                <a:ext cx="228948" cy="2915142"/>
              </a:xfrm>
              <a:prstGeom prst="trapezoid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2400" b="1" dirty="0" smtClean="0"/>
                  <a:t>Analyse des besoins</a:t>
                </a:r>
                <a:endParaRPr lang="fr-FR" sz="2400" b="1" dirty="0"/>
              </a:p>
            </p:txBody>
          </p:sp>
        </p:grpSp>
        <p:sp>
          <p:nvSpPr>
            <p:cNvPr id="45" name="Ellipse 44"/>
            <p:cNvSpPr/>
            <p:nvPr/>
          </p:nvSpPr>
          <p:spPr>
            <a:xfrm>
              <a:off x="389001" y="960920"/>
              <a:ext cx="644769" cy="7165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8" name="Groupe 47"/>
          <p:cNvGrpSpPr/>
          <p:nvPr/>
        </p:nvGrpSpPr>
        <p:grpSpPr>
          <a:xfrm>
            <a:off x="11116628" y="1697085"/>
            <a:ext cx="788564" cy="4639750"/>
            <a:chOff x="11154119" y="1557892"/>
            <a:chExt cx="788564" cy="4639750"/>
          </a:xfrm>
        </p:grpSpPr>
        <p:grpSp>
          <p:nvGrpSpPr>
            <p:cNvPr id="49" name="Groupe 48"/>
            <p:cNvGrpSpPr/>
            <p:nvPr/>
          </p:nvGrpSpPr>
          <p:grpSpPr>
            <a:xfrm>
              <a:off x="11154119" y="1557892"/>
              <a:ext cx="788564" cy="3962814"/>
              <a:chOff x="0" y="0"/>
              <a:chExt cx="406164" cy="3501272"/>
            </a:xfrm>
          </p:grpSpPr>
          <p:sp>
            <p:nvSpPr>
              <p:cNvPr id="51" name="Triangle isocèle 50"/>
              <p:cNvSpPr/>
              <p:nvPr/>
            </p:nvSpPr>
            <p:spPr>
              <a:xfrm>
                <a:off x="0" y="0"/>
                <a:ext cx="406164" cy="406346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endParaRPr lang="fr-FR" sz="2400" b="1"/>
              </a:p>
            </p:txBody>
          </p:sp>
          <p:sp>
            <p:nvSpPr>
              <p:cNvPr id="52" name="Trapèze 51"/>
              <p:cNvSpPr/>
              <p:nvPr/>
            </p:nvSpPr>
            <p:spPr>
              <a:xfrm rot="10800000">
                <a:off x="93348" y="406344"/>
                <a:ext cx="206584" cy="3094928"/>
              </a:xfrm>
              <a:prstGeom prst="trapezoid">
                <a:avLst>
                  <a:gd name="adj" fmla="val 3841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2400" b="1" dirty="0" smtClean="0"/>
                  <a:t>Sens du déploiement </a:t>
                </a:r>
                <a:endParaRPr lang="fr-FR" sz="2400" b="1" dirty="0"/>
              </a:p>
            </p:txBody>
          </p:sp>
        </p:grpSp>
        <p:sp>
          <p:nvSpPr>
            <p:cNvPr id="50" name="Ellipse 49"/>
            <p:cNvSpPr/>
            <p:nvPr/>
          </p:nvSpPr>
          <p:spPr>
            <a:xfrm>
              <a:off x="11211859" y="5586114"/>
              <a:ext cx="644769" cy="6115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2392126" y="3433708"/>
            <a:ext cx="7581899" cy="40011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  <a:ea typeface="Roboto" panose="02000000000000000000" pitchFamily="2" charset="0"/>
              </a:rPr>
              <a:t>2/ MODELISATION </a:t>
            </a:r>
            <a:r>
              <a:rPr lang="en-US" sz="2000" b="1" dirty="0">
                <a:latin typeface="Calibri" panose="020F0502020204030204" pitchFamily="34" charset="0"/>
                <a:ea typeface="Roboto" panose="02000000000000000000" pitchFamily="2" charset="0"/>
              </a:rPr>
              <a:t>DE L’OUVRAGE</a:t>
            </a:r>
            <a:endParaRPr lang="en-US" sz="2000" dirty="0">
              <a:latin typeface="Calibri" panose="020F0502020204030204" pitchFamily="34" charset="0"/>
              <a:ea typeface="Roboto" panose="02000000000000000000" pitchFamily="2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392126" y="4102374"/>
            <a:ext cx="7581899" cy="40011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  <a:ea typeface="Roboto" panose="02000000000000000000" pitchFamily="2" charset="0"/>
              </a:rPr>
              <a:t>3/ REGLES ET ORGANISATION DES ACTEURS</a:t>
            </a:r>
            <a:endParaRPr lang="en-US" sz="2000" dirty="0">
              <a:latin typeface="Calibri" panose="020F0502020204030204" pitchFamily="34" charset="0"/>
              <a:ea typeface="Roboto" panose="02000000000000000000" pitchFamily="2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187075" y="4704506"/>
            <a:ext cx="7581899" cy="40011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  <a:ea typeface="Roboto" panose="02000000000000000000" pitchFamily="2" charset="0"/>
              </a:rPr>
              <a:t>4</a:t>
            </a:r>
            <a:r>
              <a:rPr lang="en-US" sz="2000" b="1" dirty="0">
                <a:latin typeface="Calibri" panose="020F0502020204030204" pitchFamily="34" charset="0"/>
                <a:ea typeface="Roboto" panose="02000000000000000000" pitchFamily="2" charset="0"/>
              </a:rPr>
              <a:t>/ REGLES ET ORGANISATION DES TECHNOLOGIES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169553" y="5291055"/>
            <a:ext cx="7581899" cy="40011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  <a:ea typeface="Roboto" panose="02000000000000000000" pitchFamily="2" charset="0"/>
              </a:rPr>
              <a:t>5/ LOGICIELS </a:t>
            </a:r>
            <a:r>
              <a:rPr lang="en-US" sz="2000" b="1" dirty="0">
                <a:latin typeface="Calibri" panose="020F0502020204030204" pitchFamily="34" charset="0"/>
                <a:ea typeface="Roboto" panose="02000000000000000000" pitchFamily="2" charset="0"/>
              </a:rPr>
              <a:t>ET APPLICATIONS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447591" y="5906032"/>
            <a:ext cx="7465290" cy="40011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  <a:ea typeface="Roboto" panose="02000000000000000000" pitchFamily="2" charset="0"/>
              </a:rPr>
              <a:t>6/ INFRASTRUCTURE </a:t>
            </a:r>
            <a:r>
              <a:rPr lang="en-US" sz="2000" b="1" dirty="0">
                <a:latin typeface="Calibri" panose="020F0502020204030204" pitchFamily="34" charset="0"/>
                <a:ea typeface="Roboto" panose="02000000000000000000" pitchFamily="2" charset="0"/>
              </a:rPr>
              <a:t>INFORMATIQUE - MATERIELS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1926894" y="1137355"/>
            <a:ext cx="8518023" cy="1017917"/>
            <a:chOff x="1981702" y="1021922"/>
            <a:chExt cx="8518023" cy="1017917"/>
          </a:xfrm>
        </p:grpSpPr>
        <p:sp>
          <p:nvSpPr>
            <p:cNvPr id="2" name="Rectangle avec flèche vers le bas 1"/>
            <p:cNvSpPr/>
            <p:nvPr/>
          </p:nvSpPr>
          <p:spPr>
            <a:xfrm>
              <a:off x="1981702" y="1021922"/>
              <a:ext cx="1914023" cy="1008943"/>
            </a:xfrm>
            <a:prstGeom prst="downArrowCallou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dirty="0">
                  <a:latin typeface="Calibri" panose="020F0502020204030204" pitchFamily="34" charset="0"/>
                </a:rPr>
                <a:t>Besoins</a:t>
              </a:r>
              <a:r>
                <a:rPr lang="en-US" sz="2000" dirty="0">
                  <a:latin typeface="Calibri" panose="020F0502020204030204" pitchFamily="34" charset="0"/>
                </a:rPr>
                <a:t> </a:t>
              </a:r>
              <a:r>
                <a:rPr lang="en-US" sz="2000" dirty="0" smtClean="0">
                  <a:latin typeface="Calibri" panose="020F0502020204030204" pitchFamily="34" charset="0"/>
                </a:rPr>
                <a:t>Clients ?</a:t>
              </a:r>
              <a:endParaRPr lang="fr-FR" sz="2000" dirty="0">
                <a:latin typeface="Calibri" panose="020F0502020204030204" pitchFamily="34" charset="0"/>
              </a:endParaRPr>
            </a:p>
          </p:txBody>
        </p:sp>
        <p:sp>
          <p:nvSpPr>
            <p:cNvPr id="33" name="Rectangle avec flèche vers le bas 32"/>
            <p:cNvSpPr/>
            <p:nvPr/>
          </p:nvSpPr>
          <p:spPr>
            <a:xfrm>
              <a:off x="4982739" y="1021922"/>
              <a:ext cx="1933073" cy="1008943"/>
            </a:xfrm>
            <a:prstGeom prst="downArrowCallou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2000" dirty="0">
                  <a:latin typeface="Calibri" panose="020F0502020204030204" pitchFamily="34" charset="0"/>
                </a:rPr>
                <a:t>Exigences </a:t>
              </a:r>
              <a:r>
                <a:rPr lang="fr-FR" sz="2000" dirty="0" smtClean="0">
                  <a:latin typeface="Calibri" panose="020F0502020204030204" pitchFamily="34" charset="0"/>
                </a:rPr>
                <a:t>réglementaires ?</a:t>
              </a:r>
              <a:endParaRPr lang="fr-FR" sz="2000" dirty="0">
                <a:latin typeface="Calibri" panose="020F0502020204030204" pitchFamily="34" charset="0"/>
              </a:endParaRPr>
            </a:p>
          </p:txBody>
        </p:sp>
        <p:sp>
          <p:nvSpPr>
            <p:cNvPr id="34" name="Rectangle avec flèche vers le bas 33"/>
            <p:cNvSpPr/>
            <p:nvPr/>
          </p:nvSpPr>
          <p:spPr>
            <a:xfrm>
              <a:off x="7908925" y="1021922"/>
              <a:ext cx="2590800" cy="1017917"/>
            </a:xfrm>
            <a:prstGeom prst="downArrowCallou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2000" dirty="0" smtClean="0">
                  <a:latin typeface="Calibri" panose="020F0502020204030204" pitchFamily="34" charset="0"/>
                </a:rPr>
                <a:t>Enjeux BYCN ?</a:t>
              </a:r>
            </a:p>
            <a:p>
              <a:pPr algn="ctr"/>
              <a:r>
                <a:rPr lang="fr-FR" sz="2000" dirty="0" smtClean="0">
                  <a:latin typeface="Calibri" panose="020F0502020204030204" pitchFamily="34" charset="0"/>
                </a:rPr>
                <a:t>Risques et opportunités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392126" y="2824130"/>
            <a:ext cx="7581899" cy="40011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  <a:ea typeface="Roboto" panose="02000000000000000000" pitchFamily="2" charset="0"/>
              </a:rPr>
              <a:t>1/ USAGES DU BIM</a:t>
            </a:r>
            <a:endParaRPr lang="en-US" sz="2000" dirty="0">
              <a:latin typeface="Calibri" panose="020F0502020204030204" pitchFamily="34" charset="0"/>
              <a:ea typeface="Roboto" panose="02000000000000000000" pitchFamily="2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2435225" y="6453381"/>
            <a:ext cx="7491411" cy="43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indent="0">
              <a:spcBef>
                <a:spcPct val="20000"/>
              </a:spcBef>
              <a:buClr>
                <a:srgbClr val="0084A8"/>
              </a:buClr>
              <a:buFont typeface="Wingdings" panose="05000000000000000000" pitchFamily="2" charset="2"/>
              <a:buNone/>
              <a:defRPr sz="3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Blip>
                <a:blip r:embed="rId3"/>
              </a:buBlip>
              <a:defRPr>
                <a:solidFill>
                  <a:schemeClr val="bg2"/>
                </a:solidFill>
                <a:latin typeface="+mn-lt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Blip>
                <a:blip r:embed="rId4"/>
              </a:buBlip>
              <a:defRPr sz="1400">
                <a:solidFill>
                  <a:schemeClr val="bg2"/>
                </a:solidFill>
                <a:latin typeface="+mn-lt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4"/>
              </a:buBlip>
              <a:defRPr sz="1200">
                <a:solidFill>
                  <a:schemeClr val="bg2"/>
                </a:solidFill>
                <a:latin typeface="+mn-lt"/>
              </a:defRPr>
            </a:lvl4pPr>
            <a:lvl5pPr marL="2057400" indent="-228600">
              <a:spcBef>
                <a:spcPct val="20000"/>
              </a:spcBef>
              <a:buChar char="–"/>
              <a:defRPr sz="1000">
                <a:solidFill>
                  <a:schemeClr val="bg2"/>
                </a:solidFill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ctr"/>
            <a:r>
              <a:rPr lang="fr-FR" sz="2400" b="1" dirty="0"/>
              <a:t>Les 6 étages du BIM</a:t>
            </a:r>
          </a:p>
        </p:txBody>
      </p:sp>
      <p:sp>
        <p:nvSpPr>
          <p:cNvPr id="35" name="Espace réservé du texte 33"/>
          <p:cNvSpPr txBox="1">
            <a:spLocks/>
          </p:cNvSpPr>
          <p:nvPr/>
        </p:nvSpPr>
        <p:spPr>
          <a:xfrm>
            <a:off x="1765300" y="252801"/>
            <a:ext cx="881671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589" indent="-228589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1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tillium" panose="00000500000000000000" pitchFamily="50" charset="0"/>
                <a:ea typeface="Roboto" panose="02000000000000000000" pitchFamily="2" charset="0"/>
                <a:cs typeface="Open Sans Semibold" panose="020B0706030804020204" pitchFamily="34" charset="0"/>
              </a:defRPr>
            </a:lvl1pPr>
            <a:lvl2pPr marL="685766" indent="-228589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42" indent="-228589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20" indent="-228589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298" indent="-228589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>
              <a:buFont typeface="Arial" panose="020B0604020202020204" pitchFamily="34" charset="0"/>
              <a:buNone/>
            </a:pPr>
            <a:r>
              <a:rPr lang="fr-FR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Comment déployer le BIM  ?</a:t>
            </a:r>
            <a:endParaRPr lang="fr-FR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6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8</a:t>
            </a:fld>
            <a:endParaRPr lang="fr-FR" dirty="0"/>
          </a:p>
        </p:txBody>
      </p:sp>
      <p:sp>
        <p:nvSpPr>
          <p:cNvPr id="142" name="Espace réservé du texte 33"/>
          <p:cNvSpPr>
            <a:spLocks noGrp="1"/>
          </p:cNvSpPr>
          <p:nvPr>
            <p:ph type="body" sz="quarter" idx="4294967295"/>
          </p:nvPr>
        </p:nvSpPr>
        <p:spPr>
          <a:xfrm>
            <a:off x="2327728" y="214762"/>
            <a:ext cx="1015365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defTabSz="914400">
              <a:buNone/>
            </a:pP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Le processus BIM ne concerne pas que les techniciens.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9553591" y="3077731"/>
            <a:ext cx="1504553" cy="1406085"/>
            <a:chOff x="10084973" y="2855958"/>
            <a:chExt cx="1276976" cy="1088433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28455" y="2926650"/>
              <a:ext cx="864096" cy="631589"/>
            </a:xfrm>
            <a:prstGeom prst="rect">
              <a:avLst/>
            </a:prstGeom>
          </p:spPr>
        </p:pic>
        <p:grpSp>
          <p:nvGrpSpPr>
            <p:cNvPr id="175" name="Groupe 174"/>
            <p:cNvGrpSpPr/>
            <p:nvPr/>
          </p:nvGrpSpPr>
          <p:grpSpPr>
            <a:xfrm>
              <a:off x="10084973" y="2855958"/>
              <a:ext cx="1276976" cy="1088433"/>
              <a:chOff x="6449763" y="851579"/>
              <a:chExt cx="1651627" cy="1451244"/>
            </a:xfrm>
          </p:grpSpPr>
          <p:grpSp>
            <p:nvGrpSpPr>
              <p:cNvPr id="176" name="Groupe 175"/>
              <p:cNvGrpSpPr/>
              <p:nvPr/>
            </p:nvGrpSpPr>
            <p:grpSpPr>
              <a:xfrm>
                <a:off x="6475204" y="851579"/>
                <a:ext cx="1626186" cy="1451244"/>
                <a:chOff x="6475204" y="851579"/>
                <a:chExt cx="1626186" cy="1451244"/>
              </a:xfrm>
            </p:grpSpPr>
            <p:sp>
              <p:nvSpPr>
                <p:cNvPr id="178" name="Triangle rectangle 177"/>
                <p:cNvSpPr/>
                <p:nvPr/>
              </p:nvSpPr>
              <p:spPr>
                <a:xfrm>
                  <a:off x="6520502" y="1447352"/>
                  <a:ext cx="393596" cy="855471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79" name="Triangle rectangle 178"/>
                <p:cNvSpPr/>
                <p:nvPr/>
              </p:nvSpPr>
              <p:spPr>
                <a:xfrm flipH="1">
                  <a:off x="7687052" y="1447352"/>
                  <a:ext cx="414338" cy="815079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80" name="Triangle rectangle 179"/>
                <p:cNvSpPr/>
                <p:nvPr/>
              </p:nvSpPr>
              <p:spPr>
                <a:xfrm flipH="1" flipV="1">
                  <a:off x="7736270" y="925395"/>
                  <a:ext cx="356738" cy="732191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81" name="Triangle rectangle 180"/>
                <p:cNvSpPr/>
                <p:nvPr/>
              </p:nvSpPr>
              <p:spPr>
                <a:xfrm flipV="1">
                  <a:off x="6475204" y="851579"/>
                  <a:ext cx="465088" cy="86637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82" name="Hexagon 37"/>
                <p:cNvSpPr/>
                <p:nvPr/>
              </p:nvSpPr>
              <p:spPr>
                <a:xfrm>
                  <a:off x="6577316" y="929286"/>
                  <a:ext cx="1472713" cy="1260475"/>
                </a:xfrm>
                <a:prstGeom prst="hexagon">
                  <a:avLst>
                    <a:gd name="adj" fmla="val 23967"/>
                    <a:gd name="vf" fmla="val 115470"/>
                  </a:avLst>
                </a:prstGeom>
                <a:solidFill>
                  <a:schemeClr val="bg1">
                    <a:lumMod val="95000"/>
                    <a:alpha val="0"/>
                  </a:schemeClr>
                </a:solidFill>
                <a:ln w="41275">
                  <a:solidFill>
                    <a:schemeClr val="bg1">
                      <a:lumMod val="75000"/>
                    </a:schemeClr>
                  </a:solidFill>
                  <a:headEnd type="oval" w="med" len="med"/>
                  <a:tailEnd type="oval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0" tIns="0" rIns="0" bIns="0" rtlCol="0" anchor="b" anchorCtr="1"/>
                <a:lstStyle/>
                <a:p>
                  <a:pPr algn="ctr"/>
                  <a:endParaRPr lang="en-US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Roboto" panose="02000000000000000000" pitchFamily="2" charset="0"/>
                  </a:endParaRPr>
                </a:p>
                <a:p>
                  <a:pPr algn="ctr"/>
                  <a:endParaRPr lang="en-US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Roboto" panose="02000000000000000000" pitchFamily="2" charset="0"/>
                  </a:endParaRPr>
                </a:p>
                <a:p>
                  <a:pPr algn="ctr"/>
                  <a:r>
                    <a:rPr lang="fr-FR" b="1" dirty="0" smtClean="0">
                      <a:latin typeface="Calibri" panose="020F0502020204030204" pitchFamily="34" charset="0"/>
                      <a:ea typeface="Roboto" panose="02000000000000000000" pitchFamily="2" charset="0"/>
                    </a:rPr>
                    <a:t>Juridique</a:t>
                  </a:r>
                  <a:endParaRPr lang="fr-FR" sz="1600" b="1" dirty="0">
                    <a:latin typeface="Calibri" panose="020F0502020204030204" pitchFamily="34" charset="0"/>
                    <a:ea typeface="Roboto" panose="02000000000000000000" pitchFamily="2" charset="0"/>
                  </a:endParaRPr>
                </a:p>
              </p:txBody>
            </p:sp>
          </p:grpSp>
          <p:sp>
            <p:nvSpPr>
              <p:cNvPr id="177" name="Rectangle 176"/>
              <p:cNvSpPr/>
              <p:nvPr/>
            </p:nvSpPr>
            <p:spPr>
              <a:xfrm>
                <a:off x="6449763" y="952780"/>
                <a:ext cx="100771" cy="13187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</p:grpSp>
      <p:pic>
        <p:nvPicPr>
          <p:cNvPr id="1028" name="Picture 4" descr="http://leblogrh.recruteurs.apec.fr/wp-content/uploads/DR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20" y="3101192"/>
            <a:ext cx="1448180" cy="109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7" name="Groupe 126"/>
          <p:cNvGrpSpPr/>
          <p:nvPr/>
        </p:nvGrpSpPr>
        <p:grpSpPr>
          <a:xfrm>
            <a:off x="1610014" y="4372711"/>
            <a:ext cx="2279952" cy="1406087"/>
            <a:chOff x="3322419" y="4856991"/>
            <a:chExt cx="2580119" cy="145124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/>
            <a:srcRect l="25946" t="-1022" r="9723" b="1126"/>
            <a:stretch/>
          </p:blipFill>
          <p:spPr>
            <a:xfrm>
              <a:off x="3805943" y="4948237"/>
              <a:ext cx="1518532" cy="1271587"/>
            </a:xfrm>
            <a:prstGeom prst="rect">
              <a:avLst/>
            </a:prstGeom>
          </p:spPr>
        </p:pic>
        <p:grpSp>
          <p:nvGrpSpPr>
            <p:cNvPr id="117" name="Groupe 116"/>
            <p:cNvGrpSpPr/>
            <p:nvPr/>
          </p:nvGrpSpPr>
          <p:grpSpPr>
            <a:xfrm>
              <a:off x="3322419" y="4856991"/>
              <a:ext cx="2580119" cy="1451245"/>
              <a:chOff x="6041492" y="851578"/>
              <a:chExt cx="2580119" cy="1451245"/>
            </a:xfrm>
          </p:grpSpPr>
          <p:grpSp>
            <p:nvGrpSpPr>
              <p:cNvPr id="118" name="Groupe 117"/>
              <p:cNvGrpSpPr/>
              <p:nvPr/>
            </p:nvGrpSpPr>
            <p:grpSpPr>
              <a:xfrm>
                <a:off x="6475204" y="851578"/>
                <a:ext cx="1658093" cy="1451245"/>
                <a:chOff x="6475204" y="851578"/>
                <a:chExt cx="1658093" cy="1451245"/>
              </a:xfrm>
            </p:grpSpPr>
            <p:sp>
              <p:nvSpPr>
                <p:cNvPr id="121" name="Triangle rectangle 120"/>
                <p:cNvSpPr/>
                <p:nvPr/>
              </p:nvSpPr>
              <p:spPr>
                <a:xfrm>
                  <a:off x="6520502" y="1447352"/>
                  <a:ext cx="393596" cy="855471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22" name="Triangle rectangle 121"/>
                <p:cNvSpPr/>
                <p:nvPr/>
              </p:nvSpPr>
              <p:spPr>
                <a:xfrm flipH="1">
                  <a:off x="7718959" y="1447352"/>
                  <a:ext cx="414337" cy="815078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23" name="Triangle rectangle 122"/>
                <p:cNvSpPr/>
                <p:nvPr/>
              </p:nvSpPr>
              <p:spPr>
                <a:xfrm flipH="1" flipV="1">
                  <a:off x="7737251" y="891972"/>
                  <a:ext cx="396046" cy="79826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24" name="Triangle rectangle 123"/>
                <p:cNvSpPr/>
                <p:nvPr/>
              </p:nvSpPr>
              <p:spPr>
                <a:xfrm flipV="1">
                  <a:off x="6475204" y="851578"/>
                  <a:ext cx="465088" cy="91154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25" name="Hexagon 37"/>
                <p:cNvSpPr/>
                <p:nvPr/>
              </p:nvSpPr>
              <p:spPr>
                <a:xfrm>
                  <a:off x="6582804" y="941148"/>
                  <a:ext cx="1472713" cy="1260475"/>
                </a:xfrm>
                <a:prstGeom prst="hexagon">
                  <a:avLst>
                    <a:gd name="adj" fmla="val 23967"/>
                    <a:gd name="vf" fmla="val 115470"/>
                  </a:avLst>
                </a:prstGeom>
                <a:solidFill>
                  <a:schemeClr val="bg1">
                    <a:lumMod val="95000"/>
                    <a:alpha val="0"/>
                  </a:schemeClr>
                </a:solidFill>
                <a:ln w="41275">
                  <a:solidFill>
                    <a:schemeClr val="bg1">
                      <a:lumMod val="75000"/>
                    </a:schemeClr>
                  </a:solidFill>
                  <a:headEnd type="oval" w="med" len="med"/>
                  <a:tailEnd type="oval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0" tIns="0" rIns="0" bIns="0" rtlCol="0" anchor="b" anchorCtr="1"/>
                <a:lstStyle/>
                <a:p>
                  <a:pPr algn="ctr"/>
                  <a:endParaRPr lang="en-US" sz="900" dirty="0">
                    <a:solidFill>
                      <a:schemeClr val="bg1"/>
                    </a:solidFill>
                    <a:latin typeface="Calibri" panose="020F0502020204030204" pitchFamily="34" charset="0"/>
                    <a:ea typeface="Roboto" panose="02000000000000000000" pitchFamily="2" charset="0"/>
                  </a:endParaRPr>
                </a:p>
                <a:p>
                  <a:pPr algn="ctr"/>
                  <a:endParaRPr lang="en-US" sz="900" dirty="0">
                    <a:solidFill>
                      <a:schemeClr val="bg1"/>
                    </a:solidFill>
                    <a:latin typeface="Calibri" panose="020F0502020204030204" pitchFamily="34" charset="0"/>
                    <a:ea typeface="Roboto" panose="02000000000000000000" pitchFamily="2" charset="0"/>
                  </a:endParaRPr>
                </a:p>
                <a:p>
                  <a:pPr algn="ctr"/>
                  <a:r>
                    <a:rPr lang="fr-FR" sz="15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Black" panose="020B0A04020102020204" pitchFamily="34" charset="0"/>
                      <a:ea typeface="Roboto" panose="02000000000000000000" pitchFamily="2" charset="0"/>
                    </a:rPr>
                    <a:t>Chantier</a:t>
                  </a:r>
                </a:p>
              </p:txBody>
            </p:sp>
          </p:grpSp>
          <p:sp>
            <p:nvSpPr>
              <p:cNvPr id="119" name="Rectangle 118"/>
              <p:cNvSpPr/>
              <p:nvPr/>
            </p:nvSpPr>
            <p:spPr>
              <a:xfrm>
                <a:off x="6041492" y="952780"/>
                <a:ext cx="509042" cy="12522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8100815" y="947950"/>
                <a:ext cx="520796" cy="13236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</p:grpSp>
      <p:grpSp>
        <p:nvGrpSpPr>
          <p:cNvPr id="128" name="Groupe 127"/>
          <p:cNvGrpSpPr/>
          <p:nvPr/>
        </p:nvGrpSpPr>
        <p:grpSpPr>
          <a:xfrm>
            <a:off x="6583493" y="985304"/>
            <a:ext cx="2279952" cy="1406085"/>
            <a:chOff x="2915550" y="672771"/>
            <a:chExt cx="2580119" cy="145124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2980" y="792578"/>
              <a:ext cx="1840737" cy="1303292"/>
            </a:xfrm>
            <a:prstGeom prst="rect">
              <a:avLst/>
            </a:prstGeom>
          </p:spPr>
        </p:pic>
        <p:grpSp>
          <p:nvGrpSpPr>
            <p:cNvPr id="81" name="Groupe 80"/>
            <p:cNvGrpSpPr/>
            <p:nvPr/>
          </p:nvGrpSpPr>
          <p:grpSpPr>
            <a:xfrm>
              <a:off x="2915550" y="672771"/>
              <a:ext cx="2580119" cy="1451244"/>
              <a:chOff x="6041492" y="851579"/>
              <a:chExt cx="2580119" cy="1451244"/>
            </a:xfrm>
          </p:grpSpPr>
          <p:grpSp>
            <p:nvGrpSpPr>
              <p:cNvPr id="82" name="Groupe 81"/>
              <p:cNvGrpSpPr/>
              <p:nvPr/>
            </p:nvGrpSpPr>
            <p:grpSpPr>
              <a:xfrm>
                <a:off x="6475204" y="851579"/>
                <a:ext cx="1658093" cy="1451244"/>
                <a:chOff x="6475204" y="851579"/>
                <a:chExt cx="1658093" cy="1451244"/>
              </a:xfrm>
            </p:grpSpPr>
            <p:sp>
              <p:nvSpPr>
                <p:cNvPr id="85" name="Triangle rectangle 84"/>
                <p:cNvSpPr/>
                <p:nvPr/>
              </p:nvSpPr>
              <p:spPr>
                <a:xfrm>
                  <a:off x="6520502" y="1447352"/>
                  <a:ext cx="393596" cy="855471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86" name="Triangle rectangle 85"/>
                <p:cNvSpPr/>
                <p:nvPr/>
              </p:nvSpPr>
              <p:spPr>
                <a:xfrm flipH="1">
                  <a:off x="7718959" y="1447352"/>
                  <a:ext cx="414337" cy="815078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87" name="Triangle rectangle 86"/>
                <p:cNvSpPr/>
                <p:nvPr/>
              </p:nvSpPr>
              <p:spPr>
                <a:xfrm flipH="1" flipV="1">
                  <a:off x="7776559" y="958048"/>
                  <a:ext cx="356738" cy="732190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88" name="Triangle rectangle 87"/>
                <p:cNvSpPr/>
                <p:nvPr/>
              </p:nvSpPr>
              <p:spPr>
                <a:xfrm flipV="1">
                  <a:off x="6475204" y="851579"/>
                  <a:ext cx="465088" cy="86637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89" name="Hexagon 37"/>
                <p:cNvSpPr/>
                <p:nvPr/>
              </p:nvSpPr>
              <p:spPr>
                <a:xfrm>
                  <a:off x="6584800" y="979518"/>
                  <a:ext cx="1472713" cy="1260475"/>
                </a:xfrm>
                <a:prstGeom prst="hexagon">
                  <a:avLst>
                    <a:gd name="adj" fmla="val 23967"/>
                    <a:gd name="vf" fmla="val 115470"/>
                  </a:avLst>
                </a:prstGeom>
                <a:solidFill>
                  <a:schemeClr val="bg1">
                    <a:lumMod val="95000"/>
                    <a:alpha val="0"/>
                  </a:schemeClr>
                </a:solidFill>
                <a:ln w="41275">
                  <a:solidFill>
                    <a:schemeClr val="bg1">
                      <a:lumMod val="75000"/>
                    </a:schemeClr>
                  </a:solidFill>
                  <a:headEnd type="oval" w="med" len="med"/>
                  <a:tailEnd type="oval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0" tIns="0" rIns="0" bIns="0" rtlCol="0" anchor="b" anchorCtr="1"/>
                <a:lstStyle/>
                <a:p>
                  <a:pPr algn="ctr"/>
                  <a:endParaRPr lang="en-US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Roboto" panose="02000000000000000000" pitchFamily="2" charset="0"/>
                  </a:endParaRPr>
                </a:p>
                <a:p>
                  <a:pPr algn="ctr"/>
                  <a:endParaRPr lang="en-US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Roboto" panose="02000000000000000000" pitchFamily="2" charset="0"/>
                  </a:endParaRPr>
                </a:p>
                <a:p>
                  <a:pPr algn="ctr"/>
                  <a:r>
                    <a:rPr lang="fr-FR" sz="1600" b="1" dirty="0">
                      <a:latin typeface="Calibri" panose="020F0502020204030204" pitchFamily="34" charset="0"/>
                      <a:ea typeface="Roboto" panose="02000000000000000000" pitchFamily="2" charset="0"/>
                    </a:rPr>
                    <a:t>Architecte</a:t>
                  </a:r>
                </a:p>
              </p:txBody>
            </p:sp>
          </p:grpSp>
          <p:sp>
            <p:nvSpPr>
              <p:cNvPr id="83" name="Rectangle 82"/>
              <p:cNvSpPr/>
              <p:nvPr/>
            </p:nvSpPr>
            <p:spPr>
              <a:xfrm>
                <a:off x="6041492" y="952780"/>
                <a:ext cx="509042" cy="13187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100815" y="947950"/>
                <a:ext cx="520796" cy="13236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</p:grpSp>
      <p:grpSp>
        <p:nvGrpSpPr>
          <p:cNvPr id="35" name="Groupe 34"/>
          <p:cNvGrpSpPr/>
          <p:nvPr/>
        </p:nvGrpSpPr>
        <p:grpSpPr>
          <a:xfrm>
            <a:off x="1885311" y="1535826"/>
            <a:ext cx="2001642" cy="1406087"/>
            <a:chOff x="7149818" y="4552956"/>
            <a:chExt cx="2265168" cy="1451245"/>
          </a:xfrm>
        </p:grpSpPr>
        <p:pic>
          <p:nvPicPr>
            <p:cNvPr id="152" name="Image 1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9305" y="4655136"/>
              <a:ext cx="1956494" cy="123496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3" name="Groupe 142"/>
            <p:cNvGrpSpPr/>
            <p:nvPr/>
          </p:nvGrpSpPr>
          <p:grpSpPr>
            <a:xfrm>
              <a:off x="7149818" y="4552956"/>
              <a:ext cx="2265168" cy="1451245"/>
              <a:chOff x="6356442" y="851578"/>
              <a:chExt cx="2265168" cy="1451245"/>
            </a:xfrm>
          </p:grpSpPr>
          <p:grpSp>
            <p:nvGrpSpPr>
              <p:cNvPr id="144" name="Groupe 143"/>
              <p:cNvGrpSpPr/>
              <p:nvPr/>
            </p:nvGrpSpPr>
            <p:grpSpPr>
              <a:xfrm>
                <a:off x="6475204" y="851578"/>
                <a:ext cx="1658093" cy="1451245"/>
                <a:chOff x="6475204" y="851578"/>
                <a:chExt cx="1658093" cy="1451245"/>
              </a:xfrm>
            </p:grpSpPr>
            <p:sp>
              <p:nvSpPr>
                <p:cNvPr id="147" name="Triangle rectangle 146"/>
                <p:cNvSpPr/>
                <p:nvPr/>
              </p:nvSpPr>
              <p:spPr>
                <a:xfrm>
                  <a:off x="6520502" y="1447352"/>
                  <a:ext cx="393596" cy="855471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48" name="Triangle rectangle 147"/>
                <p:cNvSpPr/>
                <p:nvPr/>
              </p:nvSpPr>
              <p:spPr>
                <a:xfrm flipH="1">
                  <a:off x="7718959" y="1447352"/>
                  <a:ext cx="414337" cy="815078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49" name="Triangle rectangle 148"/>
                <p:cNvSpPr/>
                <p:nvPr/>
              </p:nvSpPr>
              <p:spPr>
                <a:xfrm flipH="1" flipV="1">
                  <a:off x="7737251" y="891972"/>
                  <a:ext cx="396046" cy="79826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50" name="Triangle rectangle 149"/>
                <p:cNvSpPr/>
                <p:nvPr/>
              </p:nvSpPr>
              <p:spPr>
                <a:xfrm flipV="1">
                  <a:off x="6475204" y="851578"/>
                  <a:ext cx="465088" cy="91154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51" name="Hexagon 37"/>
                <p:cNvSpPr/>
                <p:nvPr/>
              </p:nvSpPr>
              <p:spPr>
                <a:xfrm>
                  <a:off x="6582805" y="941148"/>
                  <a:ext cx="1481504" cy="1260475"/>
                </a:xfrm>
                <a:prstGeom prst="hexagon">
                  <a:avLst>
                    <a:gd name="adj" fmla="val 23967"/>
                    <a:gd name="vf" fmla="val 115470"/>
                  </a:avLst>
                </a:prstGeom>
                <a:solidFill>
                  <a:schemeClr val="bg1">
                    <a:lumMod val="95000"/>
                    <a:alpha val="0"/>
                  </a:schemeClr>
                </a:solidFill>
                <a:ln w="41275">
                  <a:solidFill>
                    <a:schemeClr val="bg1">
                      <a:lumMod val="75000"/>
                    </a:schemeClr>
                  </a:solidFill>
                  <a:headEnd type="oval" w="med" len="med"/>
                  <a:tailEnd type="oval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0" tIns="0" rIns="0" bIns="0" rtlCol="0" anchor="b" anchorCtr="1"/>
                <a:lstStyle/>
                <a:p>
                  <a:pPr algn="ctr"/>
                  <a:endParaRPr lang="en-US" sz="900" dirty="0">
                    <a:solidFill>
                      <a:schemeClr val="bg1"/>
                    </a:solidFill>
                    <a:latin typeface="Calibri" panose="020F0502020204030204" pitchFamily="34" charset="0"/>
                    <a:ea typeface="Roboto" panose="02000000000000000000" pitchFamily="2" charset="0"/>
                  </a:endParaRPr>
                </a:p>
                <a:p>
                  <a:pPr algn="ctr"/>
                  <a:endParaRPr lang="en-US" sz="900" dirty="0">
                    <a:solidFill>
                      <a:schemeClr val="bg1"/>
                    </a:solidFill>
                    <a:latin typeface="Calibri" panose="020F0502020204030204" pitchFamily="34" charset="0"/>
                    <a:ea typeface="Roboto" panose="02000000000000000000" pitchFamily="2" charset="0"/>
                  </a:endParaRPr>
                </a:p>
                <a:p>
                  <a:pPr algn="ctr"/>
                  <a:r>
                    <a:rPr lang="fr-FR" sz="1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Black" panose="020B0A04020102020204" pitchFamily="34" charset="0"/>
                      <a:ea typeface="Roboto" panose="02000000000000000000" pitchFamily="2" charset="0"/>
                    </a:rPr>
                    <a:t>Exploitant</a:t>
                  </a:r>
                </a:p>
              </p:txBody>
            </p:sp>
          </p:grpSp>
          <p:sp>
            <p:nvSpPr>
              <p:cNvPr id="145" name="Rectangle 144"/>
              <p:cNvSpPr/>
              <p:nvPr/>
            </p:nvSpPr>
            <p:spPr>
              <a:xfrm>
                <a:off x="6356442" y="952780"/>
                <a:ext cx="194091" cy="13500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8127009" y="947950"/>
                <a:ext cx="494601" cy="13236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</p:grpSp>
      <p:grpSp>
        <p:nvGrpSpPr>
          <p:cNvPr id="133" name="Groupe 132"/>
          <p:cNvGrpSpPr/>
          <p:nvPr/>
        </p:nvGrpSpPr>
        <p:grpSpPr>
          <a:xfrm>
            <a:off x="573024" y="2842804"/>
            <a:ext cx="2186870" cy="1420159"/>
            <a:chOff x="6146828" y="851578"/>
            <a:chExt cx="2474783" cy="1465769"/>
          </a:xfrm>
        </p:grpSpPr>
        <p:grpSp>
          <p:nvGrpSpPr>
            <p:cNvPr id="134" name="Groupe 133"/>
            <p:cNvGrpSpPr/>
            <p:nvPr/>
          </p:nvGrpSpPr>
          <p:grpSpPr>
            <a:xfrm>
              <a:off x="6472580" y="851578"/>
              <a:ext cx="1660717" cy="1465769"/>
              <a:chOff x="6472580" y="851578"/>
              <a:chExt cx="1660717" cy="1465769"/>
            </a:xfrm>
          </p:grpSpPr>
          <p:sp>
            <p:nvSpPr>
              <p:cNvPr id="137" name="Triangle rectangle 136"/>
              <p:cNvSpPr/>
              <p:nvPr/>
            </p:nvSpPr>
            <p:spPr>
              <a:xfrm>
                <a:off x="6520502" y="1447352"/>
                <a:ext cx="393596" cy="855471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38" name="Triangle rectangle 137"/>
              <p:cNvSpPr/>
              <p:nvPr/>
            </p:nvSpPr>
            <p:spPr>
              <a:xfrm flipH="1">
                <a:off x="7718959" y="1447352"/>
                <a:ext cx="414337" cy="81507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39" name="Triangle rectangle 138"/>
              <p:cNvSpPr/>
              <p:nvPr/>
            </p:nvSpPr>
            <p:spPr>
              <a:xfrm flipH="1" flipV="1">
                <a:off x="7737251" y="891972"/>
                <a:ext cx="396046" cy="79826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40" name="Triangle rectangle 139"/>
              <p:cNvSpPr/>
              <p:nvPr/>
            </p:nvSpPr>
            <p:spPr>
              <a:xfrm flipV="1">
                <a:off x="6475204" y="851578"/>
                <a:ext cx="465088" cy="91154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41" name="Hexagon 37"/>
              <p:cNvSpPr/>
              <p:nvPr/>
            </p:nvSpPr>
            <p:spPr>
              <a:xfrm>
                <a:off x="6472580" y="1056873"/>
                <a:ext cx="1472713" cy="1260474"/>
              </a:xfrm>
              <a:prstGeom prst="hexagon">
                <a:avLst>
                  <a:gd name="adj" fmla="val 23967"/>
                  <a:gd name="vf" fmla="val 115470"/>
                </a:avLst>
              </a:prstGeom>
              <a:solidFill>
                <a:schemeClr val="bg1">
                  <a:lumMod val="95000"/>
                  <a:alpha val="0"/>
                </a:schemeClr>
              </a:solidFill>
              <a:ln w="41275">
                <a:solidFill>
                  <a:schemeClr val="bg1">
                    <a:lumMod val="75000"/>
                  </a:schemeClr>
                </a:solidFill>
                <a:headEnd type="oval" w="med" len="med"/>
                <a:tailEnd type="oval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b" anchorCtr="0"/>
              <a:lstStyle/>
              <a:p>
                <a:pPr algn="ctr"/>
                <a:endParaRPr lang="en-US" sz="900" dirty="0">
                  <a:solidFill>
                    <a:schemeClr val="bg1"/>
                  </a:solidFill>
                  <a:latin typeface="Calibri" panose="020F0502020204030204" pitchFamily="34" charset="0"/>
                  <a:ea typeface="Roboto" panose="02000000000000000000" pitchFamily="2" charset="0"/>
                </a:endParaRPr>
              </a:p>
              <a:p>
                <a:pPr algn="ctr"/>
                <a:endParaRPr lang="en-US" sz="900" dirty="0">
                  <a:solidFill>
                    <a:schemeClr val="bg1"/>
                  </a:solidFill>
                  <a:latin typeface="Calibri" panose="020F0502020204030204" pitchFamily="34" charset="0"/>
                  <a:ea typeface="Roboto" panose="02000000000000000000" pitchFamily="2" charset="0"/>
                </a:endParaRPr>
              </a:p>
              <a:p>
                <a:pPr algn="ctr"/>
                <a:endParaRPr lang="fr-F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Roboto" panose="02000000000000000000" pitchFamily="2" charset="0"/>
                </a:endParaRPr>
              </a:p>
              <a:p>
                <a:pPr algn="ctr"/>
                <a:r>
                  <a:rPr lang="fr-FR" sz="1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Roboto" panose="02000000000000000000" pitchFamily="2" charset="0"/>
                  </a:rPr>
                  <a:t>DRH</a:t>
                </a:r>
                <a:endParaRPr lang="fr-FR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135" name="Rectangle 134"/>
            <p:cNvSpPr/>
            <p:nvPr/>
          </p:nvSpPr>
          <p:spPr>
            <a:xfrm>
              <a:off x="6146828" y="952586"/>
              <a:ext cx="275149" cy="1350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8100815" y="947950"/>
              <a:ext cx="520796" cy="1323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6722083" y="4841273"/>
            <a:ext cx="1716416" cy="1392549"/>
            <a:chOff x="8768488" y="2338207"/>
            <a:chExt cx="1942390" cy="1437273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23524" y="2393783"/>
              <a:ext cx="1521818" cy="1307760"/>
            </a:xfrm>
            <a:prstGeom prst="rect">
              <a:avLst/>
            </a:prstGeom>
          </p:spPr>
        </p:pic>
        <p:grpSp>
          <p:nvGrpSpPr>
            <p:cNvPr id="101" name="Groupe 100"/>
            <p:cNvGrpSpPr/>
            <p:nvPr/>
          </p:nvGrpSpPr>
          <p:grpSpPr>
            <a:xfrm>
              <a:off x="8768488" y="2338207"/>
              <a:ext cx="1942390" cy="1437273"/>
              <a:chOff x="6356442" y="865550"/>
              <a:chExt cx="1942390" cy="1437273"/>
            </a:xfrm>
          </p:grpSpPr>
          <p:grpSp>
            <p:nvGrpSpPr>
              <p:cNvPr id="102" name="Groupe 101"/>
              <p:cNvGrpSpPr/>
              <p:nvPr/>
            </p:nvGrpSpPr>
            <p:grpSpPr>
              <a:xfrm>
                <a:off x="6493681" y="865550"/>
                <a:ext cx="1639616" cy="1437273"/>
                <a:chOff x="6493681" y="865550"/>
                <a:chExt cx="1639616" cy="1437273"/>
              </a:xfrm>
            </p:grpSpPr>
            <p:sp>
              <p:nvSpPr>
                <p:cNvPr id="105" name="Triangle rectangle 104"/>
                <p:cNvSpPr/>
                <p:nvPr/>
              </p:nvSpPr>
              <p:spPr>
                <a:xfrm>
                  <a:off x="6520502" y="1447352"/>
                  <a:ext cx="393596" cy="855471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06" name="Triangle rectangle 105"/>
                <p:cNvSpPr/>
                <p:nvPr/>
              </p:nvSpPr>
              <p:spPr>
                <a:xfrm flipH="1">
                  <a:off x="7718959" y="1447352"/>
                  <a:ext cx="414337" cy="815078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07" name="Triangle rectangle 106"/>
                <p:cNvSpPr/>
                <p:nvPr/>
              </p:nvSpPr>
              <p:spPr>
                <a:xfrm flipH="1" flipV="1">
                  <a:off x="7737251" y="891972"/>
                  <a:ext cx="396046" cy="79826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31" name="Triangle rectangle 130"/>
                <p:cNvSpPr/>
                <p:nvPr/>
              </p:nvSpPr>
              <p:spPr>
                <a:xfrm flipV="1">
                  <a:off x="6493681" y="865550"/>
                  <a:ext cx="417915" cy="915321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32" name="Hexagon 37"/>
                <p:cNvSpPr/>
                <p:nvPr/>
              </p:nvSpPr>
              <p:spPr>
                <a:xfrm>
                  <a:off x="6567078" y="935966"/>
                  <a:ext cx="1478110" cy="1277289"/>
                </a:xfrm>
                <a:prstGeom prst="hexagon">
                  <a:avLst>
                    <a:gd name="adj" fmla="val 23967"/>
                    <a:gd name="vf" fmla="val 115470"/>
                  </a:avLst>
                </a:prstGeom>
                <a:solidFill>
                  <a:schemeClr val="bg1">
                    <a:lumMod val="95000"/>
                    <a:alpha val="0"/>
                  </a:schemeClr>
                </a:solidFill>
                <a:ln w="41275">
                  <a:solidFill>
                    <a:schemeClr val="bg1">
                      <a:lumMod val="75000"/>
                    </a:schemeClr>
                  </a:solidFill>
                  <a:headEnd type="oval" w="med" len="med"/>
                  <a:tailEnd type="oval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0" tIns="0" rIns="0" bIns="0" rtlCol="0" anchor="b" anchorCtr="1"/>
                <a:lstStyle/>
                <a:p>
                  <a:pPr algn="ctr"/>
                  <a:endParaRPr lang="en-US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Roboto" panose="02000000000000000000" pitchFamily="2" charset="0"/>
                  </a:endParaRPr>
                </a:p>
                <a:p>
                  <a:pPr algn="ctr"/>
                  <a:endParaRPr lang="en-US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Roboto" panose="02000000000000000000" pitchFamily="2" charset="0"/>
                  </a:endParaRPr>
                </a:p>
                <a:p>
                  <a:pPr algn="ctr"/>
                  <a:r>
                    <a:rPr lang="fr-FR" b="1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Roboto" panose="02000000000000000000" pitchFamily="2" charset="0"/>
                    </a:rPr>
                    <a:t>Achats</a:t>
                  </a:r>
                  <a:endParaRPr lang="fr-FR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Roboto" panose="02000000000000000000" pitchFamily="2" charset="0"/>
                  </a:endParaRPr>
                </a:p>
              </p:txBody>
            </p:sp>
          </p:grpSp>
          <p:sp>
            <p:nvSpPr>
              <p:cNvPr id="103" name="Rectangle 102"/>
              <p:cNvSpPr/>
              <p:nvPr/>
            </p:nvSpPr>
            <p:spPr>
              <a:xfrm>
                <a:off x="6356442" y="952780"/>
                <a:ext cx="194091" cy="13500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8100815" y="947950"/>
                <a:ext cx="198017" cy="13236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</p:grpSp>
      <p:grpSp>
        <p:nvGrpSpPr>
          <p:cNvPr id="126" name="Groupe 125"/>
          <p:cNvGrpSpPr/>
          <p:nvPr/>
        </p:nvGrpSpPr>
        <p:grpSpPr>
          <a:xfrm>
            <a:off x="3795892" y="4970329"/>
            <a:ext cx="2279952" cy="1406087"/>
            <a:chOff x="422276" y="4336729"/>
            <a:chExt cx="2580119" cy="145124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9"/>
            <a:srcRect l="-3580" r="15887" b="13949"/>
            <a:stretch/>
          </p:blipFill>
          <p:spPr>
            <a:xfrm>
              <a:off x="781856" y="4433517"/>
              <a:ext cx="1866094" cy="1257671"/>
            </a:xfrm>
            <a:prstGeom prst="rect">
              <a:avLst/>
            </a:prstGeom>
          </p:spPr>
        </p:pic>
        <p:grpSp>
          <p:nvGrpSpPr>
            <p:cNvPr id="108" name="Groupe 107"/>
            <p:cNvGrpSpPr/>
            <p:nvPr/>
          </p:nvGrpSpPr>
          <p:grpSpPr>
            <a:xfrm>
              <a:off x="422276" y="4336729"/>
              <a:ext cx="2580119" cy="1451245"/>
              <a:chOff x="6041492" y="851578"/>
              <a:chExt cx="2580119" cy="1451245"/>
            </a:xfrm>
          </p:grpSpPr>
          <p:grpSp>
            <p:nvGrpSpPr>
              <p:cNvPr id="109" name="Groupe 108"/>
              <p:cNvGrpSpPr/>
              <p:nvPr/>
            </p:nvGrpSpPr>
            <p:grpSpPr>
              <a:xfrm>
                <a:off x="6475204" y="851578"/>
                <a:ext cx="1658093" cy="1451245"/>
                <a:chOff x="6475204" y="851578"/>
                <a:chExt cx="1658093" cy="1451245"/>
              </a:xfrm>
            </p:grpSpPr>
            <p:sp>
              <p:nvSpPr>
                <p:cNvPr id="112" name="Triangle rectangle 111"/>
                <p:cNvSpPr/>
                <p:nvPr/>
              </p:nvSpPr>
              <p:spPr>
                <a:xfrm>
                  <a:off x="6520502" y="1447352"/>
                  <a:ext cx="393596" cy="855471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13" name="Triangle rectangle 112"/>
                <p:cNvSpPr/>
                <p:nvPr/>
              </p:nvSpPr>
              <p:spPr>
                <a:xfrm flipH="1">
                  <a:off x="7718959" y="1447352"/>
                  <a:ext cx="414337" cy="815078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14" name="Triangle rectangle 113"/>
                <p:cNvSpPr/>
                <p:nvPr/>
              </p:nvSpPr>
              <p:spPr>
                <a:xfrm flipH="1" flipV="1">
                  <a:off x="7737251" y="891972"/>
                  <a:ext cx="396046" cy="79826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15" name="Triangle rectangle 114"/>
                <p:cNvSpPr/>
                <p:nvPr/>
              </p:nvSpPr>
              <p:spPr>
                <a:xfrm flipV="1">
                  <a:off x="6475204" y="851578"/>
                  <a:ext cx="465088" cy="91154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16" name="Hexagon 37"/>
                <p:cNvSpPr/>
                <p:nvPr/>
              </p:nvSpPr>
              <p:spPr>
                <a:xfrm>
                  <a:off x="6582804" y="941148"/>
                  <a:ext cx="1472713" cy="1260475"/>
                </a:xfrm>
                <a:prstGeom prst="hexagon">
                  <a:avLst>
                    <a:gd name="adj" fmla="val 23967"/>
                    <a:gd name="vf" fmla="val 115470"/>
                  </a:avLst>
                </a:prstGeom>
                <a:solidFill>
                  <a:schemeClr val="bg1">
                    <a:lumMod val="95000"/>
                    <a:alpha val="0"/>
                  </a:schemeClr>
                </a:solidFill>
                <a:ln w="41275">
                  <a:solidFill>
                    <a:schemeClr val="bg1">
                      <a:lumMod val="75000"/>
                    </a:schemeClr>
                  </a:solidFill>
                  <a:headEnd type="oval" w="med" len="med"/>
                  <a:tailEnd type="oval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0" tIns="0" rIns="0" bIns="0" rtlCol="0" anchor="b" anchorCtr="1"/>
                <a:lstStyle/>
                <a:p>
                  <a:pPr algn="ctr"/>
                  <a:endParaRPr lang="en-US" sz="900" dirty="0">
                    <a:solidFill>
                      <a:schemeClr val="bg1"/>
                    </a:solidFill>
                    <a:latin typeface="Calibri" panose="020F0502020204030204" pitchFamily="34" charset="0"/>
                    <a:ea typeface="Roboto" panose="02000000000000000000" pitchFamily="2" charset="0"/>
                  </a:endParaRPr>
                </a:p>
                <a:p>
                  <a:pPr algn="ctr"/>
                  <a:endParaRPr lang="en-US" sz="900" dirty="0">
                    <a:solidFill>
                      <a:schemeClr val="bg1"/>
                    </a:solidFill>
                    <a:latin typeface="Calibri" panose="020F0502020204030204" pitchFamily="34" charset="0"/>
                    <a:ea typeface="Roboto" panose="02000000000000000000" pitchFamily="2" charset="0"/>
                  </a:endParaRPr>
                </a:p>
                <a:p>
                  <a:pPr algn="ctr"/>
                  <a:r>
                    <a:rPr lang="fr-FR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Black" panose="020B0A04020102020204" pitchFamily="34" charset="0"/>
                      <a:ea typeface="Roboto" panose="02000000000000000000" pitchFamily="2" charset="0"/>
                    </a:rPr>
                    <a:t>Bureau d’études</a:t>
                  </a:r>
                </a:p>
              </p:txBody>
            </p:sp>
          </p:grpSp>
          <p:sp>
            <p:nvSpPr>
              <p:cNvPr id="110" name="Rectangle 109"/>
              <p:cNvSpPr/>
              <p:nvPr/>
            </p:nvSpPr>
            <p:spPr>
              <a:xfrm>
                <a:off x="6041492" y="952780"/>
                <a:ext cx="509042" cy="12522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8100815" y="947950"/>
                <a:ext cx="520796" cy="13236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</p:grpSp>
      <p:grpSp>
        <p:nvGrpSpPr>
          <p:cNvPr id="77" name="Groupe 76"/>
          <p:cNvGrpSpPr/>
          <p:nvPr/>
        </p:nvGrpSpPr>
        <p:grpSpPr>
          <a:xfrm>
            <a:off x="8509222" y="4455950"/>
            <a:ext cx="2279952" cy="1406085"/>
            <a:chOff x="7630838" y="904416"/>
            <a:chExt cx="2580119" cy="1451244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10"/>
            <a:srcRect r="11113"/>
            <a:stretch/>
          </p:blipFill>
          <p:spPr>
            <a:xfrm>
              <a:off x="8109850" y="1054792"/>
              <a:ext cx="2067614" cy="12696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64" name="Groupe 63"/>
            <p:cNvGrpSpPr/>
            <p:nvPr/>
          </p:nvGrpSpPr>
          <p:grpSpPr>
            <a:xfrm>
              <a:off x="7630838" y="904416"/>
              <a:ext cx="2580119" cy="1451244"/>
              <a:chOff x="6041492" y="851579"/>
              <a:chExt cx="2580119" cy="1451244"/>
            </a:xfrm>
          </p:grpSpPr>
          <p:grpSp>
            <p:nvGrpSpPr>
              <p:cNvPr id="59" name="Groupe 58"/>
              <p:cNvGrpSpPr/>
              <p:nvPr/>
            </p:nvGrpSpPr>
            <p:grpSpPr>
              <a:xfrm>
                <a:off x="6475204" y="851579"/>
                <a:ext cx="1658093" cy="1451244"/>
                <a:chOff x="6475204" y="851579"/>
                <a:chExt cx="1658093" cy="1451244"/>
              </a:xfrm>
            </p:grpSpPr>
            <p:sp>
              <p:nvSpPr>
                <p:cNvPr id="58" name="Triangle rectangle 57"/>
                <p:cNvSpPr/>
                <p:nvPr/>
              </p:nvSpPr>
              <p:spPr>
                <a:xfrm>
                  <a:off x="6520502" y="1447352"/>
                  <a:ext cx="393596" cy="855471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60" name="Triangle rectangle 59"/>
                <p:cNvSpPr/>
                <p:nvPr/>
              </p:nvSpPr>
              <p:spPr>
                <a:xfrm flipH="1">
                  <a:off x="7718959" y="1447352"/>
                  <a:ext cx="414337" cy="815078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61" name="Triangle rectangle 60"/>
                <p:cNvSpPr/>
                <p:nvPr/>
              </p:nvSpPr>
              <p:spPr>
                <a:xfrm flipH="1" flipV="1">
                  <a:off x="7776559" y="958048"/>
                  <a:ext cx="356738" cy="732190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62" name="Triangle rectangle 61"/>
                <p:cNvSpPr/>
                <p:nvPr/>
              </p:nvSpPr>
              <p:spPr>
                <a:xfrm flipV="1">
                  <a:off x="6475204" y="851579"/>
                  <a:ext cx="465088" cy="86637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36" name="Hexagon 37"/>
                <p:cNvSpPr/>
                <p:nvPr/>
              </p:nvSpPr>
              <p:spPr>
                <a:xfrm>
                  <a:off x="6582804" y="941148"/>
                  <a:ext cx="1472713" cy="1260475"/>
                </a:xfrm>
                <a:prstGeom prst="hexagon">
                  <a:avLst>
                    <a:gd name="adj" fmla="val 23967"/>
                    <a:gd name="vf" fmla="val 115470"/>
                  </a:avLst>
                </a:prstGeom>
                <a:solidFill>
                  <a:schemeClr val="bg1">
                    <a:lumMod val="95000"/>
                    <a:alpha val="0"/>
                  </a:schemeClr>
                </a:solidFill>
                <a:ln w="41275">
                  <a:solidFill>
                    <a:schemeClr val="bg1">
                      <a:lumMod val="75000"/>
                    </a:schemeClr>
                  </a:solidFill>
                  <a:headEnd type="oval" w="med" len="med"/>
                  <a:tailEnd type="oval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0" tIns="0" rIns="0" bIns="0" rtlCol="0" anchor="b" anchorCtr="1"/>
                <a:lstStyle/>
                <a:p>
                  <a:pPr algn="ctr"/>
                  <a:endParaRPr lang="en-US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Roboto" panose="02000000000000000000" pitchFamily="2" charset="0"/>
                  </a:endParaRPr>
                </a:p>
                <a:p>
                  <a:pPr algn="ctr"/>
                  <a:endParaRPr lang="en-US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Roboto" panose="02000000000000000000" pitchFamily="2" charset="0"/>
                  </a:endParaRPr>
                </a:p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Roboto" panose="02000000000000000000" pitchFamily="2" charset="0"/>
                    </a:rPr>
                    <a:t>Etudes de prix</a:t>
                  </a:r>
                </a:p>
              </p:txBody>
            </p:sp>
          </p:grpSp>
          <p:sp>
            <p:nvSpPr>
              <p:cNvPr id="63" name="Rectangle 62"/>
              <p:cNvSpPr/>
              <p:nvPr/>
            </p:nvSpPr>
            <p:spPr>
              <a:xfrm>
                <a:off x="6041492" y="952780"/>
                <a:ext cx="509042" cy="12522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100815" y="947950"/>
                <a:ext cx="520796" cy="13236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</p:grpSp>
      <p:grpSp>
        <p:nvGrpSpPr>
          <p:cNvPr id="9" name="Groupe 8"/>
          <p:cNvGrpSpPr/>
          <p:nvPr/>
        </p:nvGrpSpPr>
        <p:grpSpPr>
          <a:xfrm>
            <a:off x="4800395" y="792480"/>
            <a:ext cx="2042961" cy="1422966"/>
            <a:chOff x="4392574" y="670097"/>
            <a:chExt cx="2311926" cy="1468667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11"/>
            <a:srcRect t="10603" b="-1"/>
            <a:stretch/>
          </p:blipFill>
          <p:spPr>
            <a:xfrm>
              <a:off x="4919319" y="776387"/>
              <a:ext cx="1621734" cy="1247653"/>
            </a:xfrm>
            <a:prstGeom prst="rect">
              <a:avLst/>
            </a:prstGeom>
          </p:spPr>
        </p:pic>
        <p:grpSp>
          <p:nvGrpSpPr>
            <p:cNvPr id="68" name="Groupe 67"/>
            <p:cNvGrpSpPr/>
            <p:nvPr/>
          </p:nvGrpSpPr>
          <p:grpSpPr>
            <a:xfrm>
              <a:off x="4392574" y="670097"/>
              <a:ext cx="2311926" cy="1468667"/>
              <a:chOff x="5987724" y="839948"/>
              <a:chExt cx="2306138" cy="1468667"/>
            </a:xfrm>
          </p:grpSpPr>
          <p:grpSp>
            <p:nvGrpSpPr>
              <p:cNvPr id="69" name="Groupe 68"/>
              <p:cNvGrpSpPr/>
              <p:nvPr/>
            </p:nvGrpSpPr>
            <p:grpSpPr>
              <a:xfrm>
                <a:off x="6471503" y="839948"/>
                <a:ext cx="1715054" cy="1468667"/>
                <a:chOff x="6471503" y="839948"/>
                <a:chExt cx="1715054" cy="1468667"/>
              </a:xfrm>
            </p:grpSpPr>
            <p:sp>
              <p:nvSpPr>
                <p:cNvPr id="72" name="Triangle rectangle 71"/>
                <p:cNvSpPr/>
                <p:nvPr/>
              </p:nvSpPr>
              <p:spPr>
                <a:xfrm>
                  <a:off x="6471503" y="1453144"/>
                  <a:ext cx="393596" cy="855471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73" name="Triangle rectangle 72"/>
                <p:cNvSpPr/>
                <p:nvPr/>
              </p:nvSpPr>
              <p:spPr>
                <a:xfrm flipH="1">
                  <a:off x="7772220" y="1487630"/>
                  <a:ext cx="414337" cy="815078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74" name="Triangle rectangle 73"/>
                <p:cNvSpPr/>
                <p:nvPr/>
              </p:nvSpPr>
              <p:spPr>
                <a:xfrm flipH="1" flipV="1">
                  <a:off x="7806101" y="912856"/>
                  <a:ext cx="356738" cy="732190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75" name="Triangle rectangle 74"/>
                <p:cNvSpPr/>
                <p:nvPr/>
              </p:nvSpPr>
              <p:spPr>
                <a:xfrm flipV="1">
                  <a:off x="6475204" y="839948"/>
                  <a:ext cx="399586" cy="878006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76" name="Hexagon 37"/>
                <p:cNvSpPr/>
                <p:nvPr/>
              </p:nvSpPr>
              <p:spPr>
                <a:xfrm>
                  <a:off x="6519017" y="941148"/>
                  <a:ext cx="1611808" cy="1278696"/>
                </a:xfrm>
                <a:prstGeom prst="hexagon">
                  <a:avLst>
                    <a:gd name="adj" fmla="val 23967"/>
                    <a:gd name="vf" fmla="val 115470"/>
                  </a:avLst>
                </a:prstGeom>
                <a:solidFill>
                  <a:schemeClr val="bg1">
                    <a:lumMod val="95000"/>
                    <a:alpha val="0"/>
                  </a:schemeClr>
                </a:solidFill>
                <a:ln w="41275">
                  <a:solidFill>
                    <a:schemeClr val="bg1">
                      <a:lumMod val="75000"/>
                    </a:schemeClr>
                  </a:solidFill>
                  <a:headEnd type="oval" w="med" len="med"/>
                  <a:tailEnd type="oval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0" tIns="0" rIns="0" bIns="0" rtlCol="0" anchor="b" anchorCtr="0"/>
                <a:lstStyle/>
                <a:p>
                  <a:pPr algn="ctr"/>
                  <a:r>
                    <a:rPr lang="en-US" sz="15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Roboto" panose="02000000000000000000" pitchFamily="2" charset="0"/>
                    </a:rPr>
                    <a:t>Commercial</a:t>
                  </a:r>
                </a:p>
              </p:txBody>
            </p:sp>
          </p:grpSp>
          <p:sp>
            <p:nvSpPr>
              <p:cNvPr id="70" name="Rectangle 69"/>
              <p:cNvSpPr/>
              <p:nvPr/>
            </p:nvSpPr>
            <p:spPr>
              <a:xfrm>
                <a:off x="5987724" y="936967"/>
                <a:ext cx="509042" cy="12522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162841" y="945976"/>
                <a:ext cx="131021" cy="13236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</p:grpSp>
      <p:graphicFrame>
        <p:nvGraphicFramePr>
          <p:cNvPr id="29" name="Diagramme 28"/>
          <p:cNvGraphicFramePr/>
          <p:nvPr>
            <p:extLst>
              <p:ext uri="{D42A27DB-BD31-4B8C-83A1-F6EECF244321}">
                <p14:modId xmlns:p14="http://schemas.microsoft.com/office/powerpoint/2010/main" val="787468542"/>
              </p:ext>
            </p:extLst>
          </p:nvPr>
        </p:nvGraphicFramePr>
        <p:xfrm>
          <a:off x="3032410" y="2654728"/>
          <a:ext cx="4316293" cy="2821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66" name="Hexagon 37"/>
          <p:cNvSpPr/>
          <p:nvPr/>
        </p:nvSpPr>
        <p:spPr>
          <a:xfrm>
            <a:off x="2279935" y="3064932"/>
            <a:ext cx="504407" cy="490452"/>
          </a:xfrm>
          <a:prstGeom prst="hexagon">
            <a:avLst>
              <a:gd name="adj" fmla="val 23967"/>
              <a:gd name="vf" fmla="val 115470"/>
            </a:avLst>
          </a:prstGeom>
          <a:solidFill>
            <a:schemeClr val="bg1">
              <a:lumMod val="95000"/>
              <a:alpha val="50000"/>
            </a:schemeClr>
          </a:solidFill>
          <a:ln w="41275"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b" anchorCtr="1"/>
          <a:lstStyle/>
          <a:p>
            <a:pPr algn="ctr"/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Roboto" panose="02000000000000000000" pitchFamily="2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Roboto" panose="02000000000000000000" pitchFamily="2" charset="0"/>
            </a:endParaRPr>
          </a:p>
          <a:p>
            <a:pPr algn="ctr"/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Roboto" panose="02000000000000000000" pitchFamily="2" charset="0"/>
            </a:endParaRPr>
          </a:p>
        </p:txBody>
      </p:sp>
      <p:sp>
        <p:nvSpPr>
          <p:cNvPr id="167" name="Hexagon 37"/>
          <p:cNvSpPr/>
          <p:nvPr/>
        </p:nvSpPr>
        <p:spPr>
          <a:xfrm>
            <a:off x="5768938" y="5748521"/>
            <a:ext cx="504407" cy="490452"/>
          </a:xfrm>
          <a:prstGeom prst="hexagon">
            <a:avLst>
              <a:gd name="adj" fmla="val 23967"/>
              <a:gd name="vf" fmla="val 115470"/>
            </a:avLst>
          </a:prstGeom>
          <a:solidFill>
            <a:schemeClr val="bg1">
              <a:lumMod val="95000"/>
              <a:alpha val="50000"/>
            </a:schemeClr>
          </a:solidFill>
          <a:ln w="41275"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b" anchorCtr="1"/>
          <a:lstStyle/>
          <a:p>
            <a:pPr algn="ctr"/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Roboto" panose="02000000000000000000" pitchFamily="2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Roboto" panose="02000000000000000000" pitchFamily="2" charset="0"/>
            </a:endParaRPr>
          </a:p>
          <a:p>
            <a:pPr algn="ctr"/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Roboto" panose="02000000000000000000" pitchFamily="2" charset="0"/>
            </a:endParaRPr>
          </a:p>
        </p:txBody>
      </p:sp>
      <p:sp>
        <p:nvSpPr>
          <p:cNvPr id="168" name="Hexagon 37"/>
          <p:cNvSpPr/>
          <p:nvPr/>
        </p:nvSpPr>
        <p:spPr>
          <a:xfrm>
            <a:off x="7180678" y="2819706"/>
            <a:ext cx="504407" cy="490452"/>
          </a:xfrm>
          <a:prstGeom prst="hexagon">
            <a:avLst>
              <a:gd name="adj" fmla="val 23967"/>
              <a:gd name="vf" fmla="val 115470"/>
            </a:avLst>
          </a:prstGeom>
          <a:solidFill>
            <a:schemeClr val="bg1">
              <a:lumMod val="95000"/>
              <a:alpha val="50000"/>
            </a:schemeClr>
          </a:solidFill>
          <a:ln w="41275"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b" anchorCtr="1"/>
          <a:lstStyle/>
          <a:p>
            <a:pPr algn="ctr"/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Roboto" panose="02000000000000000000" pitchFamily="2" charset="0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Roboto" panose="02000000000000000000" pitchFamily="2" charset="0"/>
            </a:endParaRPr>
          </a:p>
          <a:p>
            <a:pPr algn="ctr"/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Roboto" panose="02000000000000000000" pitchFamily="2" charset="0"/>
            </a:endParaRPr>
          </a:p>
        </p:txBody>
      </p:sp>
      <p:pic>
        <p:nvPicPr>
          <p:cNvPr id="1026" name="Picture 2" descr="http://www.constructionmanagermagazine.com/client_media/imagecontent/xdesign_managerF.jpg.pagespeed.ic.TLGnpgReUw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179" y="1673721"/>
            <a:ext cx="1594522" cy="128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1" name="Groupe 160"/>
          <p:cNvGrpSpPr/>
          <p:nvPr/>
        </p:nvGrpSpPr>
        <p:grpSpPr>
          <a:xfrm>
            <a:off x="8701274" y="1602168"/>
            <a:ext cx="1612113" cy="1406085"/>
            <a:chOff x="6304177" y="851579"/>
            <a:chExt cx="1797213" cy="1451244"/>
          </a:xfrm>
        </p:grpSpPr>
        <p:grpSp>
          <p:nvGrpSpPr>
            <p:cNvPr id="162" name="Groupe 161"/>
            <p:cNvGrpSpPr/>
            <p:nvPr/>
          </p:nvGrpSpPr>
          <p:grpSpPr>
            <a:xfrm>
              <a:off x="6475204" y="851579"/>
              <a:ext cx="1626186" cy="1451244"/>
              <a:chOff x="6475204" y="851579"/>
              <a:chExt cx="1626186" cy="1451244"/>
            </a:xfrm>
          </p:grpSpPr>
          <p:sp>
            <p:nvSpPr>
              <p:cNvPr id="165" name="Triangle rectangle 164"/>
              <p:cNvSpPr/>
              <p:nvPr/>
            </p:nvSpPr>
            <p:spPr>
              <a:xfrm>
                <a:off x="6520502" y="1447352"/>
                <a:ext cx="393596" cy="855471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9" name="Triangle rectangle 168"/>
              <p:cNvSpPr/>
              <p:nvPr/>
            </p:nvSpPr>
            <p:spPr>
              <a:xfrm flipH="1">
                <a:off x="7687052" y="1447352"/>
                <a:ext cx="414338" cy="815079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70" name="Triangle rectangle 169"/>
              <p:cNvSpPr/>
              <p:nvPr/>
            </p:nvSpPr>
            <p:spPr>
              <a:xfrm flipH="1" flipV="1">
                <a:off x="7736270" y="925395"/>
                <a:ext cx="356738" cy="732191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71" name="Triangle rectangle 170"/>
              <p:cNvSpPr/>
              <p:nvPr/>
            </p:nvSpPr>
            <p:spPr>
              <a:xfrm flipV="1">
                <a:off x="6475204" y="851579"/>
                <a:ext cx="465088" cy="8663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72" name="Hexagon 37"/>
              <p:cNvSpPr/>
              <p:nvPr/>
            </p:nvSpPr>
            <p:spPr>
              <a:xfrm>
                <a:off x="6580224" y="946630"/>
                <a:ext cx="1472713" cy="1260475"/>
              </a:xfrm>
              <a:prstGeom prst="hexagon">
                <a:avLst>
                  <a:gd name="adj" fmla="val 23967"/>
                  <a:gd name="vf" fmla="val 115470"/>
                </a:avLst>
              </a:prstGeom>
              <a:solidFill>
                <a:schemeClr val="bg1">
                  <a:lumMod val="95000"/>
                  <a:alpha val="0"/>
                </a:schemeClr>
              </a:solidFill>
              <a:ln w="41275">
                <a:solidFill>
                  <a:schemeClr val="bg1">
                    <a:lumMod val="75000"/>
                  </a:schemeClr>
                </a:solidFill>
                <a:headEnd type="oval" w="med" len="med"/>
                <a:tailEnd type="oval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Roboto" panose="02000000000000000000" pitchFamily="2" charset="0"/>
                </a:endParaRPr>
              </a:p>
              <a:p>
                <a:pPr algn="ctr"/>
                <a:endPara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Roboto" panose="02000000000000000000" pitchFamily="2" charset="0"/>
                </a:endParaRPr>
              </a:p>
              <a:p>
                <a:pPr algn="ctr"/>
                <a:r>
                  <a:rPr lang="fr-FR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Roboto" panose="02000000000000000000" pitchFamily="2" charset="0"/>
                  </a:rPr>
                  <a:t>Design</a:t>
                </a:r>
                <a:r>
                  <a:rPr lang="fr-FR" b="1" dirty="0" smtClean="0">
                    <a:latin typeface="Calibri" panose="020F0502020204030204" pitchFamily="34" charset="0"/>
                    <a:ea typeface="Roboto" panose="02000000000000000000" pitchFamily="2" charset="0"/>
                  </a:rPr>
                  <a:t> </a:t>
                </a:r>
                <a:r>
                  <a:rPr lang="fr-FR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Roboto" panose="02000000000000000000" pitchFamily="2" charset="0"/>
                  </a:rPr>
                  <a:t>manager</a:t>
                </a:r>
                <a:endPara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163" name="Rectangle 162"/>
            <p:cNvSpPr/>
            <p:nvPr/>
          </p:nvSpPr>
          <p:spPr>
            <a:xfrm>
              <a:off x="6304177" y="952780"/>
              <a:ext cx="246357" cy="1318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414376" y="812495"/>
            <a:ext cx="1740058" cy="1422966"/>
            <a:chOff x="4230709" y="929394"/>
            <a:chExt cx="1476859" cy="1101500"/>
          </a:xfrm>
        </p:grpSpPr>
        <p:grpSp>
          <p:nvGrpSpPr>
            <p:cNvPr id="186" name="Groupe 185"/>
            <p:cNvGrpSpPr/>
            <p:nvPr/>
          </p:nvGrpSpPr>
          <p:grpSpPr>
            <a:xfrm>
              <a:off x="4230709" y="929394"/>
              <a:ext cx="1476859" cy="1101500"/>
              <a:chOff x="6471503" y="839948"/>
              <a:chExt cx="1964215" cy="1468667"/>
            </a:xfrm>
          </p:grpSpPr>
          <p:grpSp>
            <p:nvGrpSpPr>
              <p:cNvPr id="187" name="Groupe 186"/>
              <p:cNvGrpSpPr/>
              <p:nvPr/>
            </p:nvGrpSpPr>
            <p:grpSpPr>
              <a:xfrm>
                <a:off x="6471503" y="839948"/>
                <a:ext cx="1824821" cy="1468667"/>
                <a:chOff x="6471503" y="839948"/>
                <a:chExt cx="1824821" cy="1468667"/>
              </a:xfrm>
            </p:grpSpPr>
            <p:sp>
              <p:nvSpPr>
                <p:cNvPr id="190" name="Triangle rectangle 189"/>
                <p:cNvSpPr/>
                <p:nvPr/>
              </p:nvSpPr>
              <p:spPr>
                <a:xfrm>
                  <a:off x="6471503" y="1453144"/>
                  <a:ext cx="393596" cy="855471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91" name="Triangle rectangle 190"/>
                <p:cNvSpPr/>
                <p:nvPr/>
              </p:nvSpPr>
              <p:spPr>
                <a:xfrm flipH="1">
                  <a:off x="7772220" y="1487630"/>
                  <a:ext cx="414337" cy="815078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92" name="Triangle rectangle 191"/>
                <p:cNvSpPr/>
                <p:nvPr/>
              </p:nvSpPr>
              <p:spPr>
                <a:xfrm flipH="1" flipV="1">
                  <a:off x="7806101" y="912856"/>
                  <a:ext cx="356738" cy="732190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93" name="Triangle rectangle 192"/>
                <p:cNvSpPr/>
                <p:nvPr/>
              </p:nvSpPr>
              <p:spPr>
                <a:xfrm flipV="1">
                  <a:off x="6475204" y="839948"/>
                  <a:ext cx="399586" cy="878006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94" name="Hexagon 37"/>
                <p:cNvSpPr/>
                <p:nvPr/>
              </p:nvSpPr>
              <p:spPr>
                <a:xfrm>
                  <a:off x="6695184" y="974264"/>
                  <a:ext cx="1601140" cy="1260475"/>
                </a:xfrm>
                <a:prstGeom prst="hexagon">
                  <a:avLst>
                    <a:gd name="adj" fmla="val 23967"/>
                    <a:gd name="vf" fmla="val 115470"/>
                  </a:avLst>
                </a:prstGeom>
                <a:solidFill>
                  <a:schemeClr val="bg1">
                    <a:lumMod val="95000"/>
                    <a:alpha val="0"/>
                  </a:schemeClr>
                </a:solidFill>
                <a:ln w="41275">
                  <a:solidFill>
                    <a:schemeClr val="bg1">
                      <a:lumMod val="75000"/>
                    </a:schemeClr>
                  </a:solidFill>
                  <a:headEnd type="oval" w="med" len="med"/>
                  <a:tailEnd type="oval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0" tIns="0" rIns="0" bIns="0" rtlCol="0" anchor="b" anchorCtr="1"/>
                <a:lstStyle/>
                <a:p>
                  <a:pPr algn="ctr"/>
                  <a:r>
                    <a:rPr lang="en-US" sz="1600" b="1" dirty="0" smtClean="0">
                      <a:latin typeface="Calibri" panose="020F0502020204030204" pitchFamily="34" charset="0"/>
                      <a:ea typeface="Roboto" panose="02000000000000000000" pitchFamily="2" charset="0"/>
                    </a:rPr>
                    <a:t>Develop.</a:t>
                  </a:r>
                </a:p>
                <a:p>
                  <a:pPr algn="ctr"/>
                  <a:r>
                    <a:rPr lang="fr-FR" sz="1600" b="1" dirty="0" smtClean="0">
                      <a:latin typeface="Calibri" panose="020F0502020204030204" pitchFamily="34" charset="0"/>
                      <a:ea typeface="Roboto" panose="02000000000000000000" pitchFamily="2" charset="0"/>
                    </a:rPr>
                    <a:t>Immobilier</a:t>
                  </a:r>
                  <a:endParaRPr lang="fr-FR" sz="1600" b="1" dirty="0">
                    <a:latin typeface="Calibri" panose="020F0502020204030204" pitchFamily="34" charset="0"/>
                    <a:ea typeface="Roboto" panose="02000000000000000000" pitchFamily="2" charset="0"/>
                  </a:endParaRPr>
                </a:p>
              </p:txBody>
            </p:sp>
          </p:grpSp>
          <p:sp>
            <p:nvSpPr>
              <p:cNvPr id="188" name="Rectangle 187"/>
              <p:cNvSpPr/>
              <p:nvPr/>
            </p:nvSpPr>
            <p:spPr>
              <a:xfrm flipH="1">
                <a:off x="6496765" y="936967"/>
                <a:ext cx="60806" cy="12522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8341509" y="946184"/>
                <a:ext cx="94209" cy="13236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582055" y="1163226"/>
              <a:ext cx="847782" cy="349374"/>
            </a:xfrm>
            <a:prstGeom prst="rect">
              <a:avLst/>
            </a:prstGeom>
          </p:spPr>
        </p:pic>
      </p:grpSp>
      <p:pic>
        <p:nvPicPr>
          <p:cNvPr id="21" name="Image 20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8154" y="4028320"/>
            <a:ext cx="743791" cy="665057"/>
          </a:xfrm>
          <a:prstGeom prst="rect">
            <a:avLst/>
          </a:prstGeom>
        </p:spPr>
      </p:pic>
      <p:grpSp>
        <p:nvGrpSpPr>
          <p:cNvPr id="10" name="Group 103"/>
          <p:cNvGrpSpPr/>
          <p:nvPr/>
        </p:nvGrpSpPr>
        <p:grpSpPr>
          <a:xfrm>
            <a:off x="1835861" y="1924833"/>
            <a:ext cx="7829497" cy="3997491"/>
            <a:chOff x="2737358" y="1907894"/>
            <a:chExt cx="6656865" cy="3099832"/>
          </a:xfrm>
        </p:grpSpPr>
        <p:sp>
          <p:nvSpPr>
            <p:cNvPr id="12" name="Freeform 12"/>
            <p:cNvSpPr>
              <a:spLocks/>
            </p:cNvSpPr>
            <p:nvPr/>
          </p:nvSpPr>
          <p:spPr bwMode="auto">
            <a:xfrm rot="21067666">
              <a:off x="2737358" y="3105508"/>
              <a:ext cx="2204334" cy="700435"/>
            </a:xfrm>
            <a:custGeom>
              <a:avLst/>
              <a:gdLst/>
              <a:ahLst/>
              <a:cxnLst>
                <a:cxn ang="0">
                  <a:pos x="839" y="474"/>
                </a:cxn>
                <a:cxn ang="0">
                  <a:pos x="824" y="336"/>
                </a:cxn>
                <a:cxn ang="0">
                  <a:pos x="788" y="276"/>
                </a:cxn>
                <a:cxn ang="0">
                  <a:pos x="765" y="250"/>
                </a:cxn>
                <a:cxn ang="0">
                  <a:pos x="751" y="238"/>
                </a:cxn>
                <a:cxn ang="0">
                  <a:pos x="737" y="228"/>
                </a:cxn>
                <a:cxn ang="0">
                  <a:pos x="673" y="202"/>
                </a:cxn>
                <a:cxn ang="0">
                  <a:pos x="606" y="189"/>
                </a:cxn>
                <a:cxn ang="0">
                  <a:pos x="471" y="182"/>
                </a:cxn>
                <a:cxn ang="0">
                  <a:pos x="337" y="180"/>
                </a:cxn>
                <a:cxn ang="0">
                  <a:pos x="271" y="173"/>
                </a:cxn>
                <a:cxn ang="0">
                  <a:pos x="239" y="167"/>
                </a:cxn>
                <a:cxn ang="0">
                  <a:pos x="206" y="159"/>
                </a:cxn>
                <a:cxn ang="0">
                  <a:pos x="144" y="136"/>
                </a:cxn>
                <a:cxn ang="0">
                  <a:pos x="88" y="100"/>
                </a:cxn>
                <a:cxn ang="0">
                  <a:pos x="0" y="0"/>
                </a:cxn>
                <a:cxn ang="0">
                  <a:pos x="86" y="103"/>
                </a:cxn>
                <a:cxn ang="0">
                  <a:pos x="142" y="140"/>
                </a:cxn>
                <a:cxn ang="0">
                  <a:pos x="205" y="165"/>
                </a:cxn>
                <a:cxn ang="0">
                  <a:pos x="237" y="174"/>
                </a:cxn>
                <a:cxn ang="0">
                  <a:pos x="270" y="181"/>
                </a:cxn>
                <a:cxn ang="0">
                  <a:pos x="337" y="189"/>
                </a:cxn>
                <a:cxn ang="0">
                  <a:pos x="471" y="195"/>
                </a:cxn>
                <a:cxn ang="0">
                  <a:pos x="604" y="205"/>
                </a:cxn>
                <a:cxn ang="0">
                  <a:pos x="668" y="219"/>
                </a:cxn>
                <a:cxn ang="0">
                  <a:pos x="726" y="245"/>
                </a:cxn>
                <a:cxn ang="0">
                  <a:pos x="739" y="254"/>
                </a:cxn>
                <a:cxn ang="0">
                  <a:pos x="750" y="265"/>
                </a:cxn>
                <a:cxn ang="0">
                  <a:pos x="771" y="289"/>
                </a:cxn>
                <a:cxn ang="0">
                  <a:pos x="803" y="345"/>
                </a:cxn>
                <a:cxn ang="0">
                  <a:pos x="813" y="469"/>
                </a:cxn>
                <a:cxn ang="0">
                  <a:pos x="839" y="474"/>
                </a:cxn>
              </a:cxnLst>
              <a:rect l="0" t="0" r="r" b="b"/>
              <a:pathLst>
                <a:path w="848" h="474">
                  <a:moveTo>
                    <a:pt x="839" y="474"/>
                  </a:moveTo>
                  <a:cubicBezTo>
                    <a:pt x="848" y="428"/>
                    <a:pt x="842" y="379"/>
                    <a:pt x="824" y="336"/>
                  </a:cubicBezTo>
                  <a:cubicBezTo>
                    <a:pt x="815" y="314"/>
                    <a:pt x="803" y="294"/>
                    <a:pt x="788" y="276"/>
                  </a:cubicBezTo>
                  <a:cubicBezTo>
                    <a:pt x="781" y="267"/>
                    <a:pt x="773" y="258"/>
                    <a:pt x="765" y="250"/>
                  </a:cubicBezTo>
                  <a:cubicBezTo>
                    <a:pt x="761" y="246"/>
                    <a:pt x="756" y="242"/>
                    <a:pt x="751" y="238"/>
                  </a:cubicBezTo>
                  <a:cubicBezTo>
                    <a:pt x="747" y="235"/>
                    <a:pt x="742" y="231"/>
                    <a:pt x="737" y="228"/>
                  </a:cubicBezTo>
                  <a:cubicBezTo>
                    <a:pt x="717" y="216"/>
                    <a:pt x="695" y="208"/>
                    <a:pt x="673" y="202"/>
                  </a:cubicBezTo>
                  <a:cubicBezTo>
                    <a:pt x="651" y="195"/>
                    <a:pt x="628" y="192"/>
                    <a:pt x="606" y="189"/>
                  </a:cubicBezTo>
                  <a:cubicBezTo>
                    <a:pt x="561" y="183"/>
                    <a:pt x="516" y="183"/>
                    <a:pt x="471" y="182"/>
                  </a:cubicBezTo>
                  <a:cubicBezTo>
                    <a:pt x="426" y="181"/>
                    <a:pt x="382" y="182"/>
                    <a:pt x="337" y="180"/>
                  </a:cubicBezTo>
                  <a:cubicBezTo>
                    <a:pt x="315" y="178"/>
                    <a:pt x="293" y="176"/>
                    <a:pt x="271" y="173"/>
                  </a:cubicBezTo>
                  <a:cubicBezTo>
                    <a:pt x="260" y="171"/>
                    <a:pt x="249" y="169"/>
                    <a:pt x="239" y="167"/>
                  </a:cubicBezTo>
                  <a:cubicBezTo>
                    <a:pt x="228" y="164"/>
                    <a:pt x="217" y="162"/>
                    <a:pt x="206" y="159"/>
                  </a:cubicBezTo>
                  <a:cubicBezTo>
                    <a:pt x="185" y="152"/>
                    <a:pt x="164" y="145"/>
                    <a:pt x="144" y="136"/>
                  </a:cubicBezTo>
                  <a:cubicBezTo>
                    <a:pt x="124" y="127"/>
                    <a:pt x="105" y="115"/>
                    <a:pt x="88" y="100"/>
                  </a:cubicBezTo>
                  <a:cubicBezTo>
                    <a:pt x="56" y="70"/>
                    <a:pt x="28" y="35"/>
                    <a:pt x="0" y="0"/>
                  </a:cubicBezTo>
                  <a:cubicBezTo>
                    <a:pt x="27" y="35"/>
                    <a:pt x="54" y="71"/>
                    <a:pt x="86" y="103"/>
                  </a:cubicBezTo>
                  <a:cubicBezTo>
                    <a:pt x="102" y="118"/>
                    <a:pt x="122" y="131"/>
                    <a:pt x="142" y="140"/>
                  </a:cubicBezTo>
                  <a:cubicBezTo>
                    <a:pt x="162" y="150"/>
                    <a:pt x="183" y="158"/>
                    <a:pt x="205" y="165"/>
                  </a:cubicBezTo>
                  <a:cubicBezTo>
                    <a:pt x="215" y="168"/>
                    <a:pt x="226" y="171"/>
                    <a:pt x="237" y="174"/>
                  </a:cubicBezTo>
                  <a:cubicBezTo>
                    <a:pt x="248" y="177"/>
                    <a:pt x="259" y="179"/>
                    <a:pt x="270" y="181"/>
                  </a:cubicBezTo>
                  <a:cubicBezTo>
                    <a:pt x="292" y="185"/>
                    <a:pt x="314" y="188"/>
                    <a:pt x="337" y="189"/>
                  </a:cubicBezTo>
                  <a:cubicBezTo>
                    <a:pt x="382" y="193"/>
                    <a:pt x="426" y="193"/>
                    <a:pt x="471" y="195"/>
                  </a:cubicBezTo>
                  <a:cubicBezTo>
                    <a:pt x="515" y="197"/>
                    <a:pt x="560" y="199"/>
                    <a:pt x="604" y="205"/>
                  </a:cubicBezTo>
                  <a:cubicBezTo>
                    <a:pt x="625" y="208"/>
                    <a:pt x="647" y="213"/>
                    <a:pt x="668" y="219"/>
                  </a:cubicBezTo>
                  <a:cubicBezTo>
                    <a:pt x="688" y="225"/>
                    <a:pt x="708" y="234"/>
                    <a:pt x="726" y="245"/>
                  </a:cubicBezTo>
                  <a:cubicBezTo>
                    <a:pt x="731" y="248"/>
                    <a:pt x="735" y="251"/>
                    <a:pt x="739" y="254"/>
                  </a:cubicBezTo>
                  <a:cubicBezTo>
                    <a:pt x="743" y="257"/>
                    <a:pt x="747" y="261"/>
                    <a:pt x="750" y="265"/>
                  </a:cubicBezTo>
                  <a:cubicBezTo>
                    <a:pt x="758" y="272"/>
                    <a:pt x="765" y="280"/>
                    <a:pt x="771" y="289"/>
                  </a:cubicBezTo>
                  <a:cubicBezTo>
                    <a:pt x="784" y="306"/>
                    <a:pt x="795" y="325"/>
                    <a:pt x="803" y="345"/>
                  </a:cubicBezTo>
                  <a:cubicBezTo>
                    <a:pt x="818" y="384"/>
                    <a:pt x="822" y="428"/>
                    <a:pt x="813" y="469"/>
                  </a:cubicBezTo>
                  <a:lnTo>
                    <a:pt x="839" y="47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b"/>
            <a:lstStyle/>
            <a:p>
              <a:pPr algn="ctr"/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rot="21285924">
              <a:off x="6695116" y="3685500"/>
              <a:ext cx="2269479" cy="551740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22" y="84"/>
                </a:cxn>
                <a:cxn ang="0">
                  <a:pos x="238" y="144"/>
                </a:cxn>
                <a:cxn ang="0">
                  <a:pos x="459" y="294"/>
                </a:cxn>
                <a:cxn ang="0">
                  <a:pos x="577" y="361"/>
                </a:cxn>
                <a:cxn ang="0">
                  <a:pos x="641" y="383"/>
                </a:cxn>
                <a:cxn ang="0">
                  <a:pos x="658" y="387"/>
                </a:cxn>
                <a:cxn ang="0">
                  <a:pos x="676" y="388"/>
                </a:cxn>
                <a:cxn ang="0">
                  <a:pos x="709" y="390"/>
                </a:cxn>
                <a:cxn ang="0">
                  <a:pos x="843" y="377"/>
                </a:cxn>
                <a:cxn ang="0">
                  <a:pos x="876" y="370"/>
                </a:cxn>
                <a:cxn ang="0">
                  <a:pos x="908" y="360"/>
                </a:cxn>
                <a:cxn ang="0">
                  <a:pos x="969" y="331"/>
                </a:cxn>
                <a:cxn ang="0">
                  <a:pos x="907" y="357"/>
                </a:cxn>
                <a:cxn ang="0">
                  <a:pos x="875" y="365"/>
                </a:cxn>
                <a:cxn ang="0">
                  <a:pos x="842" y="371"/>
                </a:cxn>
                <a:cxn ang="0">
                  <a:pos x="710" y="376"/>
                </a:cxn>
                <a:cxn ang="0">
                  <a:pos x="677" y="373"/>
                </a:cxn>
                <a:cxn ang="0">
                  <a:pos x="645" y="368"/>
                </a:cxn>
                <a:cxn ang="0">
                  <a:pos x="585" y="343"/>
                </a:cxn>
                <a:cxn ang="0">
                  <a:pos x="474" y="272"/>
                </a:cxn>
                <a:cxn ang="0">
                  <a:pos x="259" y="111"/>
                </a:cxn>
                <a:cxn ang="0">
                  <a:pos x="141" y="42"/>
                </a:cxn>
                <a:cxn ang="0">
                  <a:pos x="6" y="0"/>
                </a:cxn>
                <a:cxn ang="0">
                  <a:pos x="0" y="53"/>
                </a:cxn>
              </a:cxnLst>
              <a:rect l="0" t="0" r="r" b="b"/>
              <a:pathLst>
                <a:path w="969" h="391">
                  <a:moveTo>
                    <a:pt x="0" y="53"/>
                  </a:moveTo>
                  <a:cubicBezTo>
                    <a:pt x="42" y="56"/>
                    <a:pt x="83" y="68"/>
                    <a:pt x="122" y="84"/>
                  </a:cubicBezTo>
                  <a:cubicBezTo>
                    <a:pt x="162" y="100"/>
                    <a:pt x="200" y="121"/>
                    <a:pt x="238" y="144"/>
                  </a:cubicBezTo>
                  <a:cubicBezTo>
                    <a:pt x="313" y="190"/>
                    <a:pt x="384" y="245"/>
                    <a:pt x="459" y="294"/>
                  </a:cubicBezTo>
                  <a:cubicBezTo>
                    <a:pt x="497" y="318"/>
                    <a:pt x="535" y="342"/>
                    <a:pt x="577" y="361"/>
                  </a:cubicBezTo>
                  <a:cubicBezTo>
                    <a:pt x="597" y="370"/>
                    <a:pt x="619" y="378"/>
                    <a:pt x="641" y="383"/>
                  </a:cubicBezTo>
                  <a:cubicBezTo>
                    <a:pt x="647" y="385"/>
                    <a:pt x="653" y="386"/>
                    <a:pt x="658" y="387"/>
                  </a:cubicBezTo>
                  <a:cubicBezTo>
                    <a:pt x="664" y="387"/>
                    <a:pt x="670" y="388"/>
                    <a:pt x="676" y="388"/>
                  </a:cubicBezTo>
                  <a:cubicBezTo>
                    <a:pt x="687" y="389"/>
                    <a:pt x="698" y="389"/>
                    <a:pt x="709" y="390"/>
                  </a:cubicBezTo>
                  <a:cubicBezTo>
                    <a:pt x="754" y="391"/>
                    <a:pt x="800" y="386"/>
                    <a:pt x="843" y="377"/>
                  </a:cubicBezTo>
                  <a:cubicBezTo>
                    <a:pt x="854" y="375"/>
                    <a:pt x="865" y="373"/>
                    <a:pt x="876" y="370"/>
                  </a:cubicBezTo>
                  <a:cubicBezTo>
                    <a:pt x="887" y="368"/>
                    <a:pt x="898" y="364"/>
                    <a:pt x="908" y="360"/>
                  </a:cubicBezTo>
                  <a:cubicBezTo>
                    <a:pt x="929" y="352"/>
                    <a:pt x="949" y="341"/>
                    <a:pt x="969" y="331"/>
                  </a:cubicBezTo>
                  <a:cubicBezTo>
                    <a:pt x="948" y="340"/>
                    <a:pt x="928" y="350"/>
                    <a:pt x="907" y="357"/>
                  </a:cubicBezTo>
                  <a:cubicBezTo>
                    <a:pt x="897" y="361"/>
                    <a:pt x="886" y="363"/>
                    <a:pt x="875" y="365"/>
                  </a:cubicBezTo>
                  <a:cubicBezTo>
                    <a:pt x="864" y="367"/>
                    <a:pt x="853" y="369"/>
                    <a:pt x="842" y="371"/>
                  </a:cubicBezTo>
                  <a:cubicBezTo>
                    <a:pt x="798" y="377"/>
                    <a:pt x="754" y="380"/>
                    <a:pt x="710" y="376"/>
                  </a:cubicBezTo>
                  <a:cubicBezTo>
                    <a:pt x="699" y="376"/>
                    <a:pt x="688" y="375"/>
                    <a:pt x="677" y="373"/>
                  </a:cubicBezTo>
                  <a:cubicBezTo>
                    <a:pt x="666" y="372"/>
                    <a:pt x="656" y="370"/>
                    <a:pt x="645" y="368"/>
                  </a:cubicBezTo>
                  <a:cubicBezTo>
                    <a:pt x="625" y="362"/>
                    <a:pt x="605" y="353"/>
                    <a:pt x="585" y="343"/>
                  </a:cubicBezTo>
                  <a:cubicBezTo>
                    <a:pt x="546" y="323"/>
                    <a:pt x="510" y="298"/>
                    <a:pt x="474" y="272"/>
                  </a:cubicBezTo>
                  <a:cubicBezTo>
                    <a:pt x="402" y="220"/>
                    <a:pt x="334" y="162"/>
                    <a:pt x="259" y="111"/>
                  </a:cubicBezTo>
                  <a:cubicBezTo>
                    <a:pt x="222" y="86"/>
                    <a:pt x="183" y="62"/>
                    <a:pt x="141" y="42"/>
                  </a:cubicBezTo>
                  <a:cubicBezTo>
                    <a:pt x="99" y="22"/>
                    <a:pt x="54" y="7"/>
                    <a:pt x="6" y="0"/>
                  </a:cubicBezTo>
                  <a:lnTo>
                    <a:pt x="0" y="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b"/>
            <a:lstStyle/>
            <a:p>
              <a:pPr algn="ctr"/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 rot="20921461">
              <a:off x="4049785" y="3875255"/>
              <a:ext cx="1568376" cy="382728"/>
            </a:xfrm>
            <a:custGeom>
              <a:avLst/>
              <a:gdLst/>
              <a:ahLst/>
              <a:cxnLst>
                <a:cxn ang="0">
                  <a:pos x="681" y="134"/>
                </a:cxn>
                <a:cxn ang="0">
                  <a:pos x="589" y="166"/>
                </a:cxn>
                <a:cxn ang="0">
                  <a:pos x="501" y="189"/>
                </a:cxn>
                <a:cxn ang="0">
                  <a:pos x="415" y="180"/>
                </a:cxn>
                <a:cxn ang="0">
                  <a:pos x="342" y="129"/>
                </a:cxn>
                <a:cxn ang="0">
                  <a:pos x="275" y="60"/>
                </a:cxn>
                <a:cxn ang="0">
                  <a:pos x="235" y="30"/>
                </a:cxn>
                <a:cxn ang="0">
                  <a:pos x="190" y="10"/>
                </a:cxn>
                <a:cxn ang="0">
                  <a:pos x="93" y="5"/>
                </a:cxn>
                <a:cxn ang="0">
                  <a:pos x="0" y="29"/>
                </a:cxn>
                <a:cxn ang="0">
                  <a:pos x="94" y="11"/>
                </a:cxn>
                <a:cxn ang="0">
                  <a:pos x="186" y="22"/>
                </a:cxn>
                <a:cxn ang="0">
                  <a:pos x="261" y="74"/>
                </a:cxn>
                <a:cxn ang="0">
                  <a:pos x="323" y="147"/>
                </a:cxn>
                <a:cxn ang="0">
                  <a:pos x="358" y="183"/>
                </a:cxn>
                <a:cxn ang="0">
                  <a:pos x="379" y="198"/>
                </a:cxn>
                <a:cxn ang="0">
                  <a:pos x="390" y="205"/>
                </a:cxn>
                <a:cxn ang="0">
                  <a:pos x="402" y="211"/>
                </a:cxn>
                <a:cxn ang="0">
                  <a:pos x="452" y="226"/>
                </a:cxn>
                <a:cxn ang="0">
                  <a:pos x="504" y="228"/>
                </a:cxn>
                <a:cxn ang="0">
                  <a:pos x="694" y="185"/>
                </a:cxn>
                <a:cxn ang="0">
                  <a:pos x="681" y="134"/>
                </a:cxn>
              </a:cxnLst>
              <a:rect l="0" t="0" r="r" b="b"/>
              <a:pathLst>
                <a:path w="694" h="229">
                  <a:moveTo>
                    <a:pt x="681" y="134"/>
                  </a:moveTo>
                  <a:cubicBezTo>
                    <a:pt x="649" y="144"/>
                    <a:pt x="619" y="156"/>
                    <a:pt x="589" y="166"/>
                  </a:cubicBezTo>
                  <a:cubicBezTo>
                    <a:pt x="560" y="176"/>
                    <a:pt x="530" y="185"/>
                    <a:pt x="501" y="189"/>
                  </a:cubicBezTo>
                  <a:cubicBezTo>
                    <a:pt x="471" y="192"/>
                    <a:pt x="442" y="191"/>
                    <a:pt x="415" y="180"/>
                  </a:cubicBezTo>
                  <a:cubicBezTo>
                    <a:pt x="388" y="170"/>
                    <a:pt x="364" y="151"/>
                    <a:pt x="342" y="129"/>
                  </a:cubicBezTo>
                  <a:cubicBezTo>
                    <a:pt x="320" y="107"/>
                    <a:pt x="299" y="83"/>
                    <a:pt x="275" y="60"/>
                  </a:cubicBezTo>
                  <a:cubicBezTo>
                    <a:pt x="263" y="49"/>
                    <a:pt x="249" y="39"/>
                    <a:pt x="235" y="30"/>
                  </a:cubicBezTo>
                  <a:cubicBezTo>
                    <a:pt x="221" y="21"/>
                    <a:pt x="206" y="14"/>
                    <a:pt x="190" y="10"/>
                  </a:cubicBezTo>
                  <a:cubicBezTo>
                    <a:pt x="158" y="0"/>
                    <a:pt x="125" y="0"/>
                    <a:pt x="93" y="5"/>
                  </a:cubicBezTo>
                  <a:cubicBezTo>
                    <a:pt x="61" y="9"/>
                    <a:pt x="30" y="19"/>
                    <a:pt x="0" y="29"/>
                  </a:cubicBezTo>
                  <a:cubicBezTo>
                    <a:pt x="31" y="21"/>
                    <a:pt x="62" y="14"/>
                    <a:pt x="94" y="11"/>
                  </a:cubicBezTo>
                  <a:cubicBezTo>
                    <a:pt x="125" y="9"/>
                    <a:pt x="157" y="11"/>
                    <a:pt x="186" y="22"/>
                  </a:cubicBezTo>
                  <a:cubicBezTo>
                    <a:pt x="215" y="33"/>
                    <a:pt x="240" y="52"/>
                    <a:pt x="261" y="74"/>
                  </a:cubicBezTo>
                  <a:cubicBezTo>
                    <a:pt x="282" y="97"/>
                    <a:pt x="301" y="123"/>
                    <a:pt x="323" y="147"/>
                  </a:cubicBezTo>
                  <a:cubicBezTo>
                    <a:pt x="334" y="160"/>
                    <a:pt x="345" y="172"/>
                    <a:pt x="358" y="183"/>
                  </a:cubicBezTo>
                  <a:cubicBezTo>
                    <a:pt x="365" y="188"/>
                    <a:pt x="372" y="193"/>
                    <a:pt x="379" y="198"/>
                  </a:cubicBezTo>
                  <a:cubicBezTo>
                    <a:pt x="383" y="200"/>
                    <a:pt x="387" y="203"/>
                    <a:pt x="390" y="205"/>
                  </a:cubicBezTo>
                  <a:cubicBezTo>
                    <a:pt x="394" y="207"/>
                    <a:pt x="398" y="209"/>
                    <a:pt x="402" y="211"/>
                  </a:cubicBezTo>
                  <a:cubicBezTo>
                    <a:pt x="418" y="218"/>
                    <a:pt x="435" y="223"/>
                    <a:pt x="452" y="226"/>
                  </a:cubicBezTo>
                  <a:cubicBezTo>
                    <a:pt x="470" y="228"/>
                    <a:pt x="487" y="229"/>
                    <a:pt x="504" y="228"/>
                  </a:cubicBezTo>
                  <a:cubicBezTo>
                    <a:pt x="573" y="224"/>
                    <a:pt x="635" y="198"/>
                    <a:pt x="694" y="185"/>
                  </a:cubicBezTo>
                  <a:lnTo>
                    <a:pt x="681" y="13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b"/>
            <a:lstStyle/>
            <a:p>
              <a:pPr algn="ctr"/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 rot="20600679">
              <a:off x="3974004" y="2206739"/>
              <a:ext cx="1470540" cy="873259"/>
            </a:xfrm>
            <a:custGeom>
              <a:avLst/>
              <a:gdLst/>
              <a:ahLst/>
              <a:cxnLst>
                <a:cxn ang="0">
                  <a:pos x="851" y="477"/>
                </a:cxn>
                <a:cxn ang="0">
                  <a:pos x="854" y="403"/>
                </a:cxn>
                <a:cxn ang="0">
                  <a:pos x="835" y="332"/>
                </a:cxn>
                <a:cxn ang="0">
                  <a:pos x="797" y="269"/>
                </a:cxn>
                <a:cxn ang="0">
                  <a:pos x="772" y="243"/>
                </a:cxn>
                <a:cxn ang="0">
                  <a:pos x="758" y="230"/>
                </a:cxn>
                <a:cxn ang="0">
                  <a:pos x="742" y="220"/>
                </a:cxn>
                <a:cxn ang="0">
                  <a:pos x="675" y="193"/>
                </a:cxn>
                <a:cxn ang="0">
                  <a:pos x="607" y="181"/>
                </a:cxn>
                <a:cxn ang="0">
                  <a:pos x="471" y="176"/>
                </a:cxn>
                <a:cxn ang="0">
                  <a:pos x="338" y="175"/>
                </a:cxn>
                <a:cxn ang="0">
                  <a:pos x="272" y="169"/>
                </a:cxn>
                <a:cxn ang="0">
                  <a:pos x="239" y="163"/>
                </a:cxn>
                <a:cxn ang="0">
                  <a:pos x="207" y="155"/>
                </a:cxn>
                <a:cxn ang="0">
                  <a:pos x="145" y="134"/>
                </a:cxn>
                <a:cxn ang="0">
                  <a:pos x="89" y="99"/>
                </a:cxn>
                <a:cxn ang="0">
                  <a:pos x="0" y="0"/>
                </a:cxn>
                <a:cxn ang="0">
                  <a:pos x="85" y="104"/>
                </a:cxn>
                <a:cxn ang="0">
                  <a:pos x="141" y="143"/>
                </a:cxn>
                <a:cxn ang="0">
                  <a:pos x="204" y="168"/>
                </a:cxn>
                <a:cxn ang="0">
                  <a:pos x="236" y="178"/>
                </a:cxn>
                <a:cxn ang="0">
                  <a:pos x="269" y="185"/>
                </a:cxn>
                <a:cxn ang="0">
                  <a:pos x="336" y="194"/>
                </a:cxn>
                <a:cxn ang="0">
                  <a:pos x="471" y="202"/>
                </a:cxn>
                <a:cxn ang="0">
                  <a:pos x="602" y="213"/>
                </a:cxn>
                <a:cxn ang="0">
                  <a:pos x="665" y="228"/>
                </a:cxn>
                <a:cxn ang="0">
                  <a:pos x="721" y="253"/>
                </a:cxn>
                <a:cxn ang="0">
                  <a:pos x="733" y="262"/>
                </a:cxn>
                <a:cxn ang="0">
                  <a:pos x="743" y="272"/>
                </a:cxn>
                <a:cxn ang="0">
                  <a:pos x="763" y="296"/>
                </a:cxn>
                <a:cxn ang="0">
                  <a:pos x="792" y="349"/>
                </a:cxn>
                <a:cxn ang="0">
                  <a:pos x="800" y="466"/>
                </a:cxn>
                <a:cxn ang="0">
                  <a:pos x="851" y="477"/>
                </a:cxn>
              </a:cxnLst>
              <a:rect l="0" t="0" r="r" b="b"/>
              <a:pathLst>
                <a:path w="857" h="477">
                  <a:moveTo>
                    <a:pt x="851" y="477"/>
                  </a:moveTo>
                  <a:cubicBezTo>
                    <a:pt x="856" y="453"/>
                    <a:pt x="857" y="427"/>
                    <a:pt x="854" y="403"/>
                  </a:cubicBezTo>
                  <a:cubicBezTo>
                    <a:pt x="851" y="378"/>
                    <a:pt x="844" y="354"/>
                    <a:pt x="835" y="332"/>
                  </a:cubicBezTo>
                  <a:cubicBezTo>
                    <a:pt x="825" y="309"/>
                    <a:pt x="812" y="288"/>
                    <a:pt x="797" y="269"/>
                  </a:cubicBezTo>
                  <a:cubicBezTo>
                    <a:pt x="789" y="260"/>
                    <a:pt x="781" y="251"/>
                    <a:pt x="772" y="243"/>
                  </a:cubicBezTo>
                  <a:cubicBezTo>
                    <a:pt x="768" y="239"/>
                    <a:pt x="763" y="235"/>
                    <a:pt x="758" y="230"/>
                  </a:cubicBezTo>
                  <a:cubicBezTo>
                    <a:pt x="752" y="227"/>
                    <a:pt x="747" y="223"/>
                    <a:pt x="742" y="220"/>
                  </a:cubicBezTo>
                  <a:cubicBezTo>
                    <a:pt x="721" y="207"/>
                    <a:pt x="698" y="199"/>
                    <a:pt x="675" y="193"/>
                  </a:cubicBezTo>
                  <a:cubicBezTo>
                    <a:pt x="652" y="187"/>
                    <a:pt x="630" y="183"/>
                    <a:pt x="607" y="181"/>
                  </a:cubicBezTo>
                  <a:cubicBezTo>
                    <a:pt x="561" y="176"/>
                    <a:pt x="516" y="176"/>
                    <a:pt x="471" y="176"/>
                  </a:cubicBezTo>
                  <a:cubicBezTo>
                    <a:pt x="426" y="175"/>
                    <a:pt x="382" y="177"/>
                    <a:pt x="338" y="175"/>
                  </a:cubicBezTo>
                  <a:cubicBezTo>
                    <a:pt x="316" y="174"/>
                    <a:pt x="294" y="172"/>
                    <a:pt x="272" y="169"/>
                  </a:cubicBezTo>
                  <a:cubicBezTo>
                    <a:pt x="261" y="167"/>
                    <a:pt x="250" y="166"/>
                    <a:pt x="239" y="163"/>
                  </a:cubicBezTo>
                  <a:cubicBezTo>
                    <a:pt x="229" y="161"/>
                    <a:pt x="218" y="158"/>
                    <a:pt x="207" y="155"/>
                  </a:cubicBezTo>
                  <a:cubicBezTo>
                    <a:pt x="186" y="150"/>
                    <a:pt x="165" y="143"/>
                    <a:pt x="145" y="134"/>
                  </a:cubicBezTo>
                  <a:cubicBezTo>
                    <a:pt x="125" y="125"/>
                    <a:pt x="106" y="114"/>
                    <a:pt x="89" y="99"/>
                  </a:cubicBezTo>
                  <a:cubicBezTo>
                    <a:pt x="56" y="69"/>
                    <a:pt x="28" y="34"/>
                    <a:pt x="0" y="0"/>
                  </a:cubicBezTo>
                  <a:cubicBezTo>
                    <a:pt x="27" y="36"/>
                    <a:pt x="53" y="72"/>
                    <a:pt x="85" y="104"/>
                  </a:cubicBezTo>
                  <a:cubicBezTo>
                    <a:pt x="101" y="120"/>
                    <a:pt x="120" y="133"/>
                    <a:pt x="141" y="143"/>
                  </a:cubicBezTo>
                  <a:cubicBezTo>
                    <a:pt x="161" y="153"/>
                    <a:pt x="182" y="161"/>
                    <a:pt x="204" y="168"/>
                  </a:cubicBezTo>
                  <a:cubicBezTo>
                    <a:pt x="214" y="171"/>
                    <a:pt x="225" y="175"/>
                    <a:pt x="236" y="178"/>
                  </a:cubicBezTo>
                  <a:cubicBezTo>
                    <a:pt x="247" y="181"/>
                    <a:pt x="258" y="183"/>
                    <a:pt x="269" y="185"/>
                  </a:cubicBezTo>
                  <a:cubicBezTo>
                    <a:pt x="292" y="189"/>
                    <a:pt x="314" y="192"/>
                    <a:pt x="336" y="194"/>
                  </a:cubicBezTo>
                  <a:cubicBezTo>
                    <a:pt x="381" y="198"/>
                    <a:pt x="426" y="200"/>
                    <a:pt x="471" y="202"/>
                  </a:cubicBezTo>
                  <a:cubicBezTo>
                    <a:pt x="515" y="204"/>
                    <a:pt x="559" y="207"/>
                    <a:pt x="602" y="213"/>
                  </a:cubicBezTo>
                  <a:cubicBezTo>
                    <a:pt x="624" y="217"/>
                    <a:pt x="645" y="221"/>
                    <a:pt x="665" y="228"/>
                  </a:cubicBezTo>
                  <a:cubicBezTo>
                    <a:pt x="685" y="234"/>
                    <a:pt x="704" y="242"/>
                    <a:pt x="721" y="253"/>
                  </a:cubicBezTo>
                  <a:cubicBezTo>
                    <a:pt x="725" y="256"/>
                    <a:pt x="729" y="259"/>
                    <a:pt x="733" y="262"/>
                  </a:cubicBezTo>
                  <a:cubicBezTo>
                    <a:pt x="736" y="265"/>
                    <a:pt x="740" y="269"/>
                    <a:pt x="743" y="272"/>
                  </a:cubicBezTo>
                  <a:cubicBezTo>
                    <a:pt x="750" y="279"/>
                    <a:pt x="757" y="287"/>
                    <a:pt x="763" y="296"/>
                  </a:cubicBezTo>
                  <a:cubicBezTo>
                    <a:pt x="775" y="312"/>
                    <a:pt x="785" y="330"/>
                    <a:pt x="792" y="349"/>
                  </a:cubicBezTo>
                  <a:cubicBezTo>
                    <a:pt x="806" y="387"/>
                    <a:pt x="809" y="428"/>
                    <a:pt x="800" y="466"/>
                  </a:cubicBezTo>
                  <a:lnTo>
                    <a:pt x="851" y="47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b"/>
            <a:lstStyle/>
            <a:p>
              <a:pPr algn="ctr"/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 rot="19643125">
              <a:off x="5866494" y="2332470"/>
              <a:ext cx="1742309" cy="600514"/>
            </a:xfrm>
            <a:custGeom>
              <a:avLst/>
              <a:gdLst/>
              <a:ahLst/>
              <a:cxnLst>
                <a:cxn ang="0">
                  <a:pos x="41" y="145"/>
                </a:cxn>
                <a:cxn ang="0">
                  <a:pos x="113" y="78"/>
                </a:cxn>
                <a:cxn ang="0">
                  <a:pos x="205" y="44"/>
                </a:cxn>
                <a:cxn ang="0">
                  <a:pos x="308" y="39"/>
                </a:cxn>
                <a:cxn ang="0">
                  <a:pos x="413" y="51"/>
                </a:cxn>
                <a:cxn ang="0">
                  <a:pos x="626" y="87"/>
                </a:cxn>
                <a:cxn ang="0">
                  <a:pos x="734" y="92"/>
                </a:cxn>
                <a:cxn ang="0">
                  <a:pos x="839" y="72"/>
                </a:cxn>
                <a:cxn ang="0">
                  <a:pos x="734" y="86"/>
                </a:cxn>
                <a:cxn ang="0">
                  <a:pos x="628" y="74"/>
                </a:cxn>
                <a:cxn ang="0">
                  <a:pos x="418" y="25"/>
                </a:cxn>
                <a:cxn ang="0">
                  <a:pos x="311" y="6"/>
                </a:cxn>
                <a:cxn ang="0">
                  <a:pos x="200" y="5"/>
                </a:cxn>
                <a:cxn ang="0">
                  <a:pos x="90" y="38"/>
                </a:cxn>
                <a:cxn ang="0">
                  <a:pos x="0" y="112"/>
                </a:cxn>
                <a:cxn ang="0">
                  <a:pos x="41" y="145"/>
                </a:cxn>
              </a:cxnLst>
              <a:rect l="0" t="0" r="r" b="b"/>
              <a:pathLst>
                <a:path w="839" h="145">
                  <a:moveTo>
                    <a:pt x="41" y="145"/>
                  </a:moveTo>
                  <a:cubicBezTo>
                    <a:pt x="61" y="118"/>
                    <a:pt x="85" y="96"/>
                    <a:pt x="113" y="78"/>
                  </a:cubicBezTo>
                  <a:cubicBezTo>
                    <a:pt x="141" y="61"/>
                    <a:pt x="172" y="50"/>
                    <a:pt x="205" y="44"/>
                  </a:cubicBezTo>
                  <a:cubicBezTo>
                    <a:pt x="239" y="38"/>
                    <a:pt x="273" y="37"/>
                    <a:pt x="308" y="39"/>
                  </a:cubicBezTo>
                  <a:cubicBezTo>
                    <a:pt x="343" y="41"/>
                    <a:pt x="378" y="45"/>
                    <a:pt x="413" y="51"/>
                  </a:cubicBezTo>
                  <a:cubicBezTo>
                    <a:pt x="484" y="63"/>
                    <a:pt x="554" y="78"/>
                    <a:pt x="626" y="87"/>
                  </a:cubicBezTo>
                  <a:cubicBezTo>
                    <a:pt x="661" y="91"/>
                    <a:pt x="698" y="94"/>
                    <a:pt x="734" y="92"/>
                  </a:cubicBezTo>
                  <a:cubicBezTo>
                    <a:pt x="770" y="91"/>
                    <a:pt x="806" y="85"/>
                    <a:pt x="839" y="72"/>
                  </a:cubicBezTo>
                  <a:cubicBezTo>
                    <a:pt x="805" y="83"/>
                    <a:pt x="769" y="86"/>
                    <a:pt x="734" y="86"/>
                  </a:cubicBezTo>
                  <a:cubicBezTo>
                    <a:pt x="698" y="85"/>
                    <a:pt x="663" y="80"/>
                    <a:pt x="628" y="74"/>
                  </a:cubicBezTo>
                  <a:cubicBezTo>
                    <a:pt x="558" y="61"/>
                    <a:pt x="489" y="41"/>
                    <a:pt x="418" y="25"/>
                  </a:cubicBezTo>
                  <a:cubicBezTo>
                    <a:pt x="383" y="17"/>
                    <a:pt x="348" y="10"/>
                    <a:pt x="311" y="6"/>
                  </a:cubicBezTo>
                  <a:cubicBezTo>
                    <a:pt x="275" y="2"/>
                    <a:pt x="237" y="0"/>
                    <a:pt x="200" y="5"/>
                  </a:cubicBezTo>
                  <a:cubicBezTo>
                    <a:pt x="162" y="9"/>
                    <a:pt x="124" y="20"/>
                    <a:pt x="90" y="38"/>
                  </a:cubicBezTo>
                  <a:cubicBezTo>
                    <a:pt x="55" y="57"/>
                    <a:pt x="25" y="83"/>
                    <a:pt x="0" y="112"/>
                  </a:cubicBezTo>
                  <a:lnTo>
                    <a:pt x="41" y="14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b"/>
            <a:lstStyle/>
            <a:p>
              <a:pPr algn="ctr"/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 rot="16200000">
              <a:off x="5484262" y="3979038"/>
              <a:ext cx="282059" cy="433474"/>
            </a:xfrm>
            <a:custGeom>
              <a:avLst/>
              <a:gdLst/>
              <a:ahLst/>
              <a:cxnLst>
                <a:cxn ang="0">
                  <a:pos x="681" y="134"/>
                </a:cxn>
                <a:cxn ang="0">
                  <a:pos x="589" y="166"/>
                </a:cxn>
                <a:cxn ang="0">
                  <a:pos x="501" y="189"/>
                </a:cxn>
                <a:cxn ang="0">
                  <a:pos x="415" y="180"/>
                </a:cxn>
                <a:cxn ang="0">
                  <a:pos x="342" y="129"/>
                </a:cxn>
                <a:cxn ang="0">
                  <a:pos x="275" y="60"/>
                </a:cxn>
                <a:cxn ang="0">
                  <a:pos x="235" y="30"/>
                </a:cxn>
                <a:cxn ang="0">
                  <a:pos x="190" y="10"/>
                </a:cxn>
                <a:cxn ang="0">
                  <a:pos x="93" y="5"/>
                </a:cxn>
                <a:cxn ang="0">
                  <a:pos x="0" y="29"/>
                </a:cxn>
                <a:cxn ang="0">
                  <a:pos x="94" y="11"/>
                </a:cxn>
                <a:cxn ang="0">
                  <a:pos x="186" y="22"/>
                </a:cxn>
                <a:cxn ang="0">
                  <a:pos x="261" y="74"/>
                </a:cxn>
                <a:cxn ang="0">
                  <a:pos x="323" y="147"/>
                </a:cxn>
                <a:cxn ang="0">
                  <a:pos x="358" y="183"/>
                </a:cxn>
                <a:cxn ang="0">
                  <a:pos x="379" y="198"/>
                </a:cxn>
                <a:cxn ang="0">
                  <a:pos x="390" y="205"/>
                </a:cxn>
                <a:cxn ang="0">
                  <a:pos x="402" y="211"/>
                </a:cxn>
                <a:cxn ang="0">
                  <a:pos x="452" y="226"/>
                </a:cxn>
                <a:cxn ang="0">
                  <a:pos x="504" y="228"/>
                </a:cxn>
                <a:cxn ang="0">
                  <a:pos x="694" y="185"/>
                </a:cxn>
                <a:cxn ang="0">
                  <a:pos x="681" y="134"/>
                </a:cxn>
              </a:cxnLst>
              <a:rect l="0" t="0" r="r" b="b"/>
              <a:pathLst>
                <a:path w="694" h="229">
                  <a:moveTo>
                    <a:pt x="681" y="134"/>
                  </a:moveTo>
                  <a:cubicBezTo>
                    <a:pt x="649" y="144"/>
                    <a:pt x="619" y="156"/>
                    <a:pt x="589" y="166"/>
                  </a:cubicBezTo>
                  <a:cubicBezTo>
                    <a:pt x="560" y="176"/>
                    <a:pt x="530" y="185"/>
                    <a:pt x="501" y="189"/>
                  </a:cubicBezTo>
                  <a:cubicBezTo>
                    <a:pt x="471" y="192"/>
                    <a:pt x="442" y="191"/>
                    <a:pt x="415" y="180"/>
                  </a:cubicBezTo>
                  <a:cubicBezTo>
                    <a:pt x="388" y="170"/>
                    <a:pt x="364" y="151"/>
                    <a:pt x="342" y="129"/>
                  </a:cubicBezTo>
                  <a:cubicBezTo>
                    <a:pt x="320" y="107"/>
                    <a:pt x="299" y="83"/>
                    <a:pt x="275" y="60"/>
                  </a:cubicBezTo>
                  <a:cubicBezTo>
                    <a:pt x="263" y="49"/>
                    <a:pt x="249" y="39"/>
                    <a:pt x="235" y="30"/>
                  </a:cubicBezTo>
                  <a:cubicBezTo>
                    <a:pt x="221" y="21"/>
                    <a:pt x="206" y="14"/>
                    <a:pt x="190" y="10"/>
                  </a:cubicBezTo>
                  <a:cubicBezTo>
                    <a:pt x="158" y="0"/>
                    <a:pt x="125" y="0"/>
                    <a:pt x="93" y="5"/>
                  </a:cubicBezTo>
                  <a:cubicBezTo>
                    <a:pt x="61" y="9"/>
                    <a:pt x="30" y="19"/>
                    <a:pt x="0" y="29"/>
                  </a:cubicBezTo>
                  <a:cubicBezTo>
                    <a:pt x="31" y="21"/>
                    <a:pt x="62" y="14"/>
                    <a:pt x="94" y="11"/>
                  </a:cubicBezTo>
                  <a:cubicBezTo>
                    <a:pt x="125" y="9"/>
                    <a:pt x="157" y="11"/>
                    <a:pt x="186" y="22"/>
                  </a:cubicBezTo>
                  <a:cubicBezTo>
                    <a:pt x="215" y="33"/>
                    <a:pt x="240" y="52"/>
                    <a:pt x="261" y="74"/>
                  </a:cubicBezTo>
                  <a:cubicBezTo>
                    <a:pt x="282" y="97"/>
                    <a:pt x="301" y="123"/>
                    <a:pt x="323" y="147"/>
                  </a:cubicBezTo>
                  <a:cubicBezTo>
                    <a:pt x="334" y="160"/>
                    <a:pt x="345" y="172"/>
                    <a:pt x="358" y="183"/>
                  </a:cubicBezTo>
                  <a:cubicBezTo>
                    <a:pt x="365" y="188"/>
                    <a:pt x="372" y="193"/>
                    <a:pt x="379" y="198"/>
                  </a:cubicBezTo>
                  <a:cubicBezTo>
                    <a:pt x="383" y="200"/>
                    <a:pt x="387" y="203"/>
                    <a:pt x="390" y="205"/>
                  </a:cubicBezTo>
                  <a:cubicBezTo>
                    <a:pt x="394" y="207"/>
                    <a:pt x="398" y="209"/>
                    <a:pt x="402" y="211"/>
                  </a:cubicBezTo>
                  <a:cubicBezTo>
                    <a:pt x="418" y="218"/>
                    <a:pt x="435" y="223"/>
                    <a:pt x="452" y="226"/>
                  </a:cubicBezTo>
                  <a:cubicBezTo>
                    <a:pt x="470" y="228"/>
                    <a:pt x="487" y="229"/>
                    <a:pt x="504" y="228"/>
                  </a:cubicBezTo>
                  <a:cubicBezTo>
                    <a:pt x="573" y="224"/>
                    <a:pt x="635" y="198"/>
                    <a:pt x="694" y="185"/>
                  </a:cubicBezTo>
                  <a:lnTo>
                    <a:pt x="681" y="13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b"/>
            <a:lstStyle/>
            <a:p>
              <a:pPr algn="ctr"/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129" name="Freeform 5"/>
            <p:cNvSpPr>
              <a:spLocks/>
            </p:cNvSpPr>
            <p:nvPr/>
          </p:nvSpPr>
          <p:spPr bwMode="auto">
            <a:xfrm rot="1483307">
              <a:off x="6313189" y="4311141"/>
              <a:ext cx="942144" cy="696585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22" y="84"/>
                </a:cxn>
                <a:cxn ang="0">
                  <a:pos x="238" y="144"/>
                </a:cxn>
                <a:cxn ang="0">
                  <a:pos x="459" y="294"/>
                </a:cxn>
                <a:cxn ang="0">
                  <a:pos x="577" y="361"/>
                </a:cxn>
                <a:cxn ang="0">
                  <a:pos x="641" y="383"/>
                </a:cxn>
                <a:cxn ang="0">
                  <a:pos x="658" y="387"/>
                </a:cxn>
                <a:cxn ang="0">
                  <a:pos x="676" y="388"/>
                </a:cxn>
                <a:cxn ang="0">
                  <a:pos x="709" y="390"/>
                </a:cxn>
                <a:cxn ang="0">
                  <a:pos x="843" y="377"/>
                </a:cxn>
                <a:cxn ang="0">
                  <a:pos x="876" y="370"/>
                </a:cxn>
                <a:cxn ang="0">
                  <a:pos x="908" y="360"/>
                </a:cxn>
                <a:cxn ang="0">
                  <a:pos x="969" y="331"/>
                </a:cxn>
                <a:cxn ang="0">
                  <a:pos x="907" y="357"/>
                </a:cxn>
                <a:cxn ang="0">
                  <a:pos x="875" y="365"/>
                </a:cxn>
                <a:cxn ang="0">
                  <a:pos x="842" y="371"/>
                </a:cxn>
                <a:cxn ang="0">
                  <a:pos x="710" y="376"/>
                </a:cxn>
                <a:cxn ang="0">
                  <a:pos x="677" y="373"/>
                </a:cxn>
                <a:cxn ang="0">
                  <a:pos x="645" y="368"/>
                </a:cxn>
                <a:cxn ang="0">
                  <a:pos x="585" y="343"/>
                </a:cxn>
                <a:cxn ang="0">
                  <a:pos x="474" y="272"/>
                </a:cxn>
                <a:cxn ang="0">
                  <a:pos x="259" y="111"/>
                </a:cxn>
                <a:cxn ang="0">
                  <a:pos x="141" y="42"/>
                </a:cxn>
                <a:cxn ang="0">
                  <a:pos x="6" y="0"/>
                </a:cxn>
                <a:cxn ang="0">
                  <a:pos x="0" y="53"/>
                </a:cxn>
              </a:cxnLst>
              <a:rect l="0" t="0" r="r" b="b"/>
              <a:pathLst>
                <a:path w="969" h="391">
                  <a:moveTo>
                    <a:pt x="0" y="53"/>
                  </a:moveTo>
                  <a:cubicBezTo>
                    <a:pt x="42" y="56"/>
                    <a:pt x="83" y="68"/>
                    <a:pt x="122" y="84"/>
                  </a:cubicBezTo>
                  <a:cubicBezTo>
                    <a:pt x="162" y="100"/>
                    <a:pt x="200" y="121"/>
                    <a:pt x="238" y="144"/>
                  </a:cubicBezTo>
                  <a:cubicBezTo>
                    <a:pt x="313" y="190"/>
                    <a:pt x="384" y="245"/>
                    <a:pt x="459" y="294"/>
                  </a:cubicBezTo>
                  <a:cubicBezTo>
                    <a:pt x="497" y="318"/>
                    <a:pt x="535" y="342"/>
                    <a:pt x="577" y="361"/>
                  </a:cubicBezTo>
                  <a:cubicBezTo>
                    <a:pt x="597" y="370"/>
                    <a:pt x="619" y="378"/>
                    <a:pt x="641" y="383"/>
                  </a:cubicBezTo>
                  <a:cubicBezTo>
                    <a:pt x="647" y="385"/>
                    <a:pt x="653" y="386"/>
                    <a:pt x="658" y="387"/>
                  </a:cubicBezTo>
                  <a:cubicBezTo>
                    <a:pt x="664" y="387"/>
                    <a:pt x="670" y="388"/>
                    <a:pt x="676" y="388"/>
                  </a:cubicBezTo>
                  <a:cubicBezTo>
                    <a:pt x="687" y="389"/>
                    <a:pt x="698" y="389"/>
                    <a:pt x="709" y="390"/>
                  </a:cubicBezTo>
                  <a:cubicBezTo>
                    <a:pt x="754" y="391"/>
                    <a:pt x="800" y="386"/>
                    <a:pt x="843" y="377"/>
                  </a:cubicBezTo>
                  <a:cubicBezTo>
                    <a:pt x="854" y="375"/>
                    <a:pt x="865" y="373"/>
                    <a:pt x="876" y="370"/>
                  </a:cubicBezTo>
                  <a:cubicBezTo>
                    <a:pt x="887" y="368"/>
                    <a:pt x="898" y="364"/>
                    <a:pt x="908" y="360"/>
                  </a:cubicBezTo>
                  <a:cubicBezTo>
                    <a:pt x="929" y="352"/>
                    <a:pt x="949" y="341"/>
                    <a:pt x="969" y="331"/>
                  </a:cubicBezTo>
                  <a:cubicBezTo>
                    <a:pt x="948" y="340"/>
                    <a:pt x="928" y="350"/>
                    <a:pt x="907" y="357"/>
                  </a:cubicBezTo>
                  <a:cubicBezTo>
                    <a:pt x="897" y="361"/>
                    <a:pt x="886" y="363"/>
                    <a:pt x="875" y="365"/>
                  </a:cubicBezTo>
                  <a:cubicBezTo>
                    <a:pt x="864" y="367"/>
                    <a:pt x="853" y="369"/>
                    <a:pt x="842" y="371"/>
                  </a:cubicBezTo>
                  <a:cubicBezTo>
                    <a:pt x="798" y="377"/>
                    <a:pt x="754" y="380"/>
                    <a:pt x="710" y="376"/>
                  </a:cubicBezTo>
                  <a:cubicBezTo>
                    <a:pt x="699" y="376"/>
                    <a:pt x="688" y="375"/>
                    <a:pt x="677" y="373"/>
                  </a:cubicBezTo>
                  <a:cubicBezTo>
                    <a:pt x="666" y="372"/>
                    <a:pt x="656" y="370"/>
                    <a:pt x="645" y="368"/>
                  </a:cubicBezTo>
                  <a:cubicBezTo>
                    <a:pt x="625" y="362"/>
                    <a:pt x="605" y="353"/>
                    <a:pt x="585" y="343"/>
                  </a:cubicBezTo>
                  <a:cubicBezTo>
                    <a:pt x="546" y="323"/>
                    <a:pt x="510" y="298"/>
                    <a:pt x="474" y="272"/>
                  </a:cubicBezTo>
                  <a:cubicBezTo>
                    <a:pt x="402" y="220"/>
                    <a:pt x="334" y="162"/>
                    <a:pt x="259" y="111"/>
                  </a:cubicBezTo>
                  <a:cubicBezTo>
                    <a:pt x="222" y="86"/>
                    <a:pt x="183" y="62"/>
                    <a:pt x="141" y="42"/>
                  </a:cubicBezTo>
                  <a:cubicBezTo>
                    <a:pt x="99" y="22"/>
                    <a:pt x="54" y="7"/>
                    <a:pt x="6" y="0"/>
                  </a:cubicBezTo>
                  <a:lnTo>
                    <a:pt x="0" y="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b"/>
            <a:lstStyle/>
            <a:p>
              <a:pPr algn="ctr"/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130" name="Freeform 5"/>
            <p:cNvSpPr>
              <a:spLocks/>
            </p:cNvSpPr>
            <p:nvPr/>
          </p:nvSpPr>
          <p:spPr bwMode="auto">
            <a:xfrm rot="5052251" flipH="1" flipV="1">
              <a:off x="5685232" y="2103724"/>
              <a:ext cx="710700" cy="702070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22" y="84"/>
                </a:cxn>
                <a:cxn ang="0">
                  <a:pos x="238" y="144"/>
                </a:cxn>
                <a:cxn ang="0">
                  <a:pos x="459" y="294"/>
                </a:cxn>
                <a:cxn ang="0">
                  <a:pos x="577" y="361"/>
                </a:cxn>
                <a:cxn ang="0">
                  <a:pos x="641" y="383"/>
                </a:cxn>
                <a:cxn ang="0">
                  <a:pos x="658" y="387"/>
                </a:cxn>
                <a:cxn ang="0">
                  <a:pos x="676" y="388"/>
                </a:cxn>
                <a:cxn ang="0">
                  <a:pos x="709" y="390"/>
                </a:cxn>
                <a:cxn ang="0">
                  <a:pos x="843" y="377"/>
                </a:cxn>
                <a:cxn ang="0">
                  <a:pos x="876" y="370"/>
                </a:cxn>
                <a:cxn ang="0">
                  <a:pos x="908" y="360"/>
                </a:cxn>
                <a:cxn ang="0">
                  <a:pos x="969" y="331"/>
                </a:cxn>
                <a:cxn ang="0">
                  <a:pos x="907" y="357"/>
                </a:cxn>
                <a:cxn ang="0">
                  <a:pos x="875" y="365"/>
                </a:cxn>
                <a:cxn ang="0">
                  <a:pos x="842" y="371"/>
                </a:cxn>
                <a:cxn ang="0">
                  <a:pos x="710" y="376"/>
                </a:cxn>
                <a:cxn ang="0">
                  <a:pos x="677" y="373"/>
                </a:cxn>
                <a:cxn ang="0">
                  <a:pos x="645" y="368"/>
                </a:cxn>
                <a:cxn ang="0">
                  <a:pos x="585" y="343"/>
                </a:cxn>
                <a:cxn ang="0">
                  <a:pos x="474" y="272"/>
                </a:cxn>
                <a:cxn ang="0">
                  <a:pos x="259" y="111"/>
                </a:cxn>
                <a:cxn ang="0">
                  <a:pos x="141" y="42"/>
                </a:cxn>
                <a:cxn ang="0">
                  <a:pos x="6" y="0"/>
                </a:cxn>
                <a:cxn ang="0">
                  <a:pos x="0" y="53"/>
                </a:cxn>
              </a:cxnLst>
              <a:rect l="0" t="0" r="r" b="b"/>
              <a:pathLst>
                <a:path w="969" h="391">
                  <a:moveTo>
                    <a:pt x="0" y="53"/>
                  </a:moveTo>
                  <a:cubicBezTo>
                    <a:pt x="42" y="56"/>
                    <a:pt x="83" y="68"/>
                    <a:pt x="122" y="84"/>
                  </a:cubicBezTo>
                  <a:cubicBezTo>
                    <a:pt x="162" y="100"/>
                    <a:pt x="200" y="121"/>
                    <a:pt x="238" y="144"/>
                  </a:cubicBezTo>
                  <a:cubicBezTo>
                    <a:pt x="313" y="190"/>
                    <a:pt x="384" y="245"/>
                    <a:pt x="459" y="294"/>
                  </a:cubicBezTo>
                  <a:cubicBezTo>
                    <a:pt x="497" y="318"/>
                    <a:pt x="535" y="342"/>
                    <a:pt x="577" y="361"/>
                  </a:cubicBezTo>
                  <a:cubicBezTo>
                    <a:pt x="597" y="370"/>
                    <a:pt x="619" y="378"/>
                    <a:pt x="641" y="383"/>
                  </a:cubicBezTo>
                  <a:cubicBezTo>
                    <a:pt x="647" y="385"/>
                    <a:pt x="653" y="386"/>
                    <a:pt x="658" y="387"/>
                  </a:cubicBezTo>
                  <a:cubicBezTo>
                    <a:pt x="664" y="387"/>
                    <a:pt x="670" y="388"/>
                    <a:pt x="676" y="388"/>
                  </a:cubicBezTo>
                  <a:cubicBezTo>
                    <a:pt x="687" y="389"/>
                    <a:pt x="698" y="389"/>
                    <a:pt x="709" y="390"/>
                  </a:cubicBezTo>
                  <a:cubicBezTo>
                    <a:pt x="754" y="391"/>
                    <a:pt x="800" y="386"/>
                    <a:pt x="843" y="377"/>
                  </a:cubicBezTo>
                  <a:cubicBezTo>
                    <a:pt x="854" y="375"/>
                    <a:pt x="865" y="373"/>
                    <a:pt x="876" y="370"/>
                  </a:cubicBezTo>
                  <a:cubicBezTo>
                    <a:pt x="887" y="368"/>
                    <a:pt x="898" y="364"/>
                    <a:pt x="908" y="360"/>
                  </a:cubicBezTo>
                  <a:cubicBezTo>
                    <a:pt x="929" y="352"/>
                    <a:pt x="949" y="341"/>
                    <a:pt x="969" y="331"/>
                  </a:cubicBezTo>
                  <a:cubicBezTo>
                    <a:pt x="948" y="340"/>
                    <a:pt x="928" y="350"/>
                    <a:pt x="907" y="357"/>
                  </a:cubicBezTo>
                  <a:cubicBezTo>
                    <a:pt x="897" y="361"/>
                    <a:pt x="886" y="363"/>
                    <a:pt x="875" y="365"/>
                  </a:cubicBezTo>
                  <a:cubicBezTo>
                    <a:pt x="864" y="367"/>
                    <a:pt x="853" y="369"/>
                    <a:pt x="842" y="371"/>
                  </a:cubicBezTo>
                  <a:cubicBezTo>
                    <a:pt x="798" y="377"/>
                    <a:pt x="754" y="380"/>
                    <a:pt x="710" y="376"/>
                  </a:cubicBezTo>
                  <a:cubicBezTo>
                    <a:pt x="699" y="376"/>
                    <a:pt x="688" y="375"/>
                    <a:pt x="677" y="373"/>
                  </a:cubicBezTo>
                  <a:cubicBezTo>
                    <a:pt x="666" y="372"/>
                    <a:pt x="656" y="370"/>
                    <a:pt x="645" y="368"/>
                  </a:cubicBezTo>
                  <a:cubicBezTo>
                    <a:pt x="625" y="362"/>
                    <a:pt x="605" y="353"/>
                    <a:pt x="585" y="343"/>
                  </a:cubicBezTo>
                  <a:cubicBezTo>
                    <a:pt x="546" y="323"/>
                    <a:pt x="510" y="298"/>
                    <a:pt x="474" y="272"/>
                  </a:cubicBezTo>
                  <a:cubicBezTo>
                    <a:pt x="402" y="220"/>
                    <a:pt x="334" y="162"/>
                    <a:pt x="259" y="111"/>
                  </a:cubicBezTo>
                  <a:cubicBezTo>
                    <a:pt x="222" y="86"/>
                    <a:pt x="183" y="62"/>
                    <a:pt x="141" y="42"/>
                  </a:cubicBezTo>
                  <a:cubicBezTo>
                    <a:pt x="99" y="22"/>
                    <a:pt x="54" y="7"/>
                    <a:pt x="6" y="0"/>
                  </a:cubicBezTo>
                  <a:lnTo>
                    <a:pt x="0" y="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b"/>
            <a:lstStyle/>
            <a:p>
              <a:pPr algn="ctr"/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 rot="20861406" flipH="1">
              <a:off x="6379603" y="2873525"/>
              <a:ext cx="2936046" cy="500603"/>
            </a:xfrm>
            <a:custGeom>
              <a:avLst/>
              <a:gdLst/>
              <a:ahLst/>
              <a:cxnLst>
                <a:cxn ang="0">
                  <a:pos x="839" y="474"/>
                </a:cxn>
                <a:cxn ang="0">
                  <a:pos x="824" y="336"/>
                </a:cxn>
                <a:cxn ang="0">
                  <a:pos x="788" y="276"/>
                </a:cxn>
                <a:cxn ang="0">
                  <a:pos x="765" y="250"/>
                </a:cxn>
                <a:cxn ang="0">
                  <a:pos x="751" y="238"/>
                </a:cxn>
                <a:cxn ang="0">
                  <a:pos x="737" y="228"/>
                </a:cxn>
                <a:cxn ang="0">
                  <a:pos x="673" y="202"/>
                </a:cxn>
                <a:cxn ang="0">
                  <a:pos x="606" y="189"/>
                </a:cxn>
                <a:cxn ang="0">
                  <a:pos x="471" y="182"/>
                </a:cxn>
                <a:cxn ang="0">
                  <a:pos x="337" y="180"/>
                </a:cxn>
                <a:cxn ang="0">
                  <a:pos x="271" y="173"/>
                </a:cxn>
                <a:cxn ang="0">
                  <a:pos x="239" y="167"/>
                </a:cxn>
                <a:cxn ang="0">
                  <a:pos x="206" y="159"/>
                </a:cxn>
                <a:cxn ang="0">
                  <a:pos x="144" y="136"/>
                </a:cxn>
                <a:cxn ang="0">
                  <a:pos x="88" y="100"/>
                </a:cxn>
                <a:cxn ang="0">
                  <a:pos x="0" y="0"/>
                </a:cxn>
                <a:cxn ang="0">
                  <a:pos x="86" y="103"/>
                </a:cxn>
                <a:cxn ang="0">
                  <a:pos x="142" y="140"/>
                </a:cxn>
                <a:cxn ang="0">
                  <a:pos x="205" y="165"/>
                </a:cxn>
                <a:cxn ang="0">
                  <a:pos x="237" y="174"/>
                </a:cxn>
                <a:cxn ang="0">
                  <a:pos x="270" y="181"/>
                </a:cxn>
                <a:cxn ang="0">
                  <a:pos x="337" y="189"/>
                </a:cxn>
                <a:cxn ang="0">
                  <a:pos x="471" y="195"/>
                </a:cxn>
                <a:cxn ang="0">
                  <a:pos x="604" y="205"/>
                </a:cxn>
                <a:cxn ang="0">
                  <a:pos x="668" y="219"/>
                </a:cxn>
                <a:cxn ang="0">
                  <a:pos x="726" y="245"/>
                </a:cxn>
                <a:cxn ang="0">
                  <a:pos x="739" y="254"/>
                </a:cxn>
                <a:cxn ang="0">
                  <a:pos x="750" y="265"/>
                </a:cxn>
                <a:cxn ang="0">
                  <a:pos x="771" y="289"/>
                </a:cxn>
                <a:cxn ang="0">
                  <a:pos x="803" y="345"/>
                </a:cxn>
                <a:cxn ang="0">
                  <a:pos x="813" y="469"/>
                </a:cxn>
                <a:cxn ang="0">
                  <a:pos x="839" y="474"/>
                </a:cxn>
              </a:cxnLst>
              <a:rect l="0" t="0" r="r" b="b"/>
              <a:pathLst>
                <a:path w="848" h="474">
                  <a:moveTo>
                    <a:pt x="839" y="474"/>
                  </a:moveTo>
                  <a:cubicBezTo>
                    <a:pt x="848" y="428"/>
                    <a:pt x="842" y="379"/>
                    <a:pt x="824" y="336"/>
                  </a:cubicBezTo>
                  <a:cubicBezTo>
                    <a:pt x="815" y="314"/>
                    <a:pt x="803" y="294"/>
                    <a:pt x="788" y="276"/>
                  </a:cubicBezTo>
                  <a:cubicBezTo>
                    <a:pt x="781" y="267"/>
                    <a:pt x="773" y="258"/>
                    <a:pt x="765" y="250"/>
                  </a:cubicBezTo>
                  <a:cubicBezTo>
                    <a:pt x="761" y="246"/>
                    <a:pt x="756" y="242"/>
                    <a:pt x="751" y="238"/>
                  </a:cubicBezTo>
                  <a:cubicBezTo>
                    <a:pt x="747" y="235"/>
                    <a:pt x="742" y="231"/>
                    <a:pt x="737" y="228"/>
                  </a:cubicBezTo>
                  <a:cubicBezTo>
                    <a:pt x="717" y="216"/>
                    <a:pt x="695" y="208"/>
                    <a:pt x="673" y="202"/>
                  </a:cubicBezTo>
                  <a:cubicBezTo>
                    <a:pt x="651" y="195"/>
                    <a:pt x="628" y="192"/>
                    <a:pt x="606" y="189"/>
                  </a:cubicBezTo>
                  <a:cubicBezTo>
                    <a:pt x="561" y="183"/>
                    <a:pt x="516" y="183"/>
                    <a:pt x="471" y="182"/>
                  </a:cubicBezTo>
                  <a:cubicBezTo>
                    <a:pt x="426" y="181"/>
                    <a:pt x="382" y="182"/>
                    <a:pt x="337" y="180"/>
                  </a:cubicBezTo>
                  <a:cubicBezTo>
                    <a:pt x="315" y="178"/>
                    <a:pt x="293" y="176"/>
                    <a:pt x="271" y="173"/>
                  </a:cubicBezTo>
                  <a:cubicBezTo>
                    <a:pt x="260" y="171"/>
                    <a:pt x="249" y="169"/>
                    <a:pt x="239" y="167"/>
                  </a:cubicBezTo>
                  <a:cubicBezTo>
                    <a:pt x="228" y="164"/>
                    <a:pt x="217" y="162"/>
                    <a:pt x="206" y="159"/>
                  </a:cubicBezTo>
                  <a:cubicBezTo>
                    <a:pt x="185" y="152"/>
                    <a:pt x="164" y="145"/>
                    <a:pt x="144" y="136"/>
                  </a:cubicBezTo>
                  <a:cubicBezTo>
                    <a:pt x="124" y="127"/>
                    <a:pt x="105" y="115"/>
                    <a:pt x="88" y="100"/>
                  </a:cubicBezTo>
                  <a:cubicBezTo>
                    <a:pt x="56" y="70"/>
                    <a:pt x="28" y="35"/>
                    <a:pt x="0" y="0"/>
                  </a:cubicBezTo>
                  <a:cubicBezTo>
                    <a:pt x="27" y="35"/>
                    <a:pt x="54" y="71"/>
                    <a:pt x="86" y="103"/>
                  </a:cubicBezTo>
                  <a:cubicBezTo>
                    <a:pt x="102" y="118"/>
                    <a:pt x="122" y="131"/>
                    <a:pt x="142" y="140"/>
                  </a:cubicBezTo>
                  <a:cubicBezTo>
                    <a:pt x="162" y="150"/>
                    <a:pt x="183" y="158"/>
                    <a:pt x="205" y="165"/>
                  </a:cubicBezTo>
                  <a:cubicBezTo>
                    <a:pt x="215" y="168"/>
                    <a:pt x="226" y="171"/>
                    <a:pt x="237" y="174"/>
                  </a:cubicBezTo>
                  <a:cubicBezTo>
                    <a:pt x="248" y="177"/>
                    <a:pt x="259" y="179"/>
                    <a:pt x="270" y="181"/>
                  </a:cubicBezTo>
                  <a:cubicBezTo>
                    <a:pt x="292" y="185"/>
                    <a:pt x="314" y="188"/>
                    <a:pt x="337" y="189"/>
                  </a:cubicBezTo>
                  <a:cubicBezTo>
                    <a:pt x="382" y="193"/>
                    <a:pt x="426" y="193"/>
                    <a:pt x="471" y="195"/>
                  </a:cubicBezTo>
                  <a:cubicBezTo>
                    <a:pt x="515" y="197"/>
                    <a:pt x="560" y="199"/>
                    <a:pt x="604" y="205"/>
                  </a:cubicBezTo>
                  <a:cubicBezTo>
                    <a:pt x="625" y="208"/>
                    <a:pt x="647" y="213"/>
                    <a:pt x="668" y="219"/>
                  </a:cubicBezTo>
                  <a:cubicBezTo>
                    <a:pt x="688" y="225"/>
                    <a:pt x="708" y="234"/>
                    <a:pt x="726" y="245"/>
                  </a:cubicBezTo>
                  <a:cubicBezTo>
                    <a:pt x="731" y="248"/>
                    <a:pt x="735" y="251"/>
                    <a:pt x="739" y="254"/>
                  </a:cubicBezTo>
                  <a:cubicBezTo>
                    <a:pt x="743" y="257"/>
                    <a:pt x="747" y="261"/>
                    <a:pt x="750" y="265"/>
                  </a:cubicBezTo>
                  <a:cubicBezTo>
                    <a:pt x="758" y="272"/>
                    <a:pt x="765" y="280"/>
                    <a:pt x="771" y="289"/>
                  </a:cubicBezTo>
                  <a:cubicBezTo>
                    <a:pt x="784" y="306"/>
                    <a:pt x="795" y="325"/>
                    <a:pt x="803" y="345"/>
                  </a:cubicBezTo>
                  <a:cubicBezTo>
                    <a:pt x="818" y="384"/>
                    <a:pt x="822" y="428"/>
                    <a:pt x="813" y="469"/>
                  </a:cubicBezTo>
                  <a:lnTo>
                    <a:pt x="839" y="47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b"/>
            <a:lstStyle/>
            <a:p>
              <a:pPr algn="ctr"/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 rot="21067666">
              <a:off x="3539014" y="2826635"/>
              <a:ext cx="1840782" cy="515707"/>
            </a:xfrm>
            <a:custGeom>
              <a:avLst/>
              <a:gdLst/>
              <a:ahLst/>
              <a:cxnLst>
                <a:cxn ang="0">
                  <a:pos x="839" y="474"/>
                </a:cxn>
                <a:cxn ang="0">
                  <a:pos x="824" y="336"/>
                </a:cxn>
                <a:cxn ang="0">
                  <a:pos x="788" y="276"/>
                </a:cxn>
                <a:cxn ang="0">
                  <a:pos x="765" y="250"/>
                </a:cxn>
                <a:cxn ang="0">
                  <a:pos x="751" y="238"/>
                </a:cxn>
                <a:cxn ang="0">
                  <a:pos x="737" y="228"/>
                </a:cxn>
                <a:cxn ang="0">
                  <a:pos x="673" y="202"/>
                </a:cxn>
                <a:cxn ang="0">
                  <a:pos x="606" y="189"/>
                </a:cxn>
                <a:cxn ang="0">
                  <a:pos x="471" y="182"/>
                </a:cxn>
                <a:cxn ang="0">
                  <a:pos x="337" y="180"/>
                </a:cxn>
                <a:cxn ang="0">
                  <a:pos x="271" y="173"/>
                </a:cxn>
                <a:cxn ang="0">
                  <a:pos x="239" y="167"/>
                </a:cxn>
                <a:cxn ang="0">
                  <a:pos x="206" y="159"/>
                </a:cxn>
                <a:cxn ang="0">
                  <a:pos x="144" y="136"/>
                </a:cxn>
                <a:cxn ang="0">
                  <a:pos x="88" y="100"/>
                </a:cxn>
                <a:cxn ang="0">
                  <a:pos x="0" y="0"/>
                </a:cxn>
                <a:cxn ang="0">
                  <a:pos x="86" y="103"/>
                </a:cxn>
                <a:cxn ang="0">
                  <a:pos x="142" y="140"/>
                </a:cxn>
                <a:cxn ang="0">
                  <a:pos x="205" y="165"/>
                </a:cxn>
                <a:cxn ang="0">
                  <a:pos x="237" y="174"/>
                </a:cxn>
                <a:cxn ang="0">
                  <a:pos x="270" y="181"/>
                </a:cxn>
                <a:cxn ang="0">
                  <a:pos x="337" y="189"/>
                </a:cxn>
                <a:cxn ang="0">
                  <a:pos x="471" y="195"/>
                </a:cxn>
                <a:cxn ang="0">
                  <a:pos x="604" y="205"/>
                </a:cxn>
                <a:cxn ang="0">
                  <a:pos x="668" y="219"/>
                </a:cxn>
                <a:cxn ang="0">
                  <a:pos x="726" y="245"/>
                </a:cxn>
                <a:cxn ang="0">
                  <a:pos x="739" y="254"/>
                </a:cxn>
                <a:cxn ang="0">
                  <a:pos x="750" y="265"/>
                </a:cxn>
                <a:cxn ang="0">
                  <a:pos x="771" y="289"/>
                </a:cxn>
                <a:cxn ang="0">
                  <a:pos x="803" y="345"/>
                </a:cxn>
                <a:cxn ang="0">
                  <a:pos x="813" y="469"/>
                </a:cxn>
                <a:cxn ang="0">
                  <a:pos x="839" y="474"/>
                </a:cxn>
              </a:cxnLst>
              <a:rect l="0" t="0" r="r" b="b"/>
              <a:pathLst>
                <a:path w="848" h="474">
                  <a:moveTo>
                    <a:pt x="839" y="474"/>
                  </a:moveTo>
                  <a:cubicBezTo>
                    <a:pt x="848" y="428"/>
                    <a:pt x="842" y="379"/>
                    <a:pt x="824" y="336"/>
                  </a:cubicBezTo>
                  <a:cubicBezTo>
                    <a:pt x="815" y="314"/>
                    <a:pt x="803" y="294"/>
                    <a:pt x="788" y="276"/>
                  </a:cubicBezTo>
                  <a:cubicBezTo>
                    <a:pt x="781" y="267"/>
                    <a:pt x="773" y="258"/>
                    <a:pt x="765" y="250"/>
                  </a:cubicBezTo>
                  <a:cubicBezTo>
                    <a:pt x="761" y="246"/>
                    <a:pt x="756" y="242"/>
                    <a:pt x="751" y="238"/>
                  </a:cubicBezTo>
                  <a:cubicBezTo>
                    <a:pt x="747" y="235"/>
                    <a:pt x="742" y="231"/>
                    <a:pt x="737" y="228"/>
                  </a:cubicBezTo>
                  <a:cubicBezTo>
                    <a:pt x="717" y="216"/>
                    <a:pt x="695" y="208"/>
                    <a:pt x="673" y="202"/>
                  </a:cubicBezTo>
                  <a:cubicBezTo>
                    <a:pt x="651" y="195"/>
                    <a:pt x="628" y="192"/>
                    <a:pt x="606" y="189"/>
                  </a:cubicBezTo>
                  <a:cubicBezTo>
                    <a:pt x="561" y="183"/>
                    <a:pt x="516" y="183"/>
                    <a:pt x="471" y="182"/>
                  </a:cubicBezTo>
                  <a:cubicBezTo>
                    <a:pt x="426" y="181"/>
                    <a:pt x="382" y="182"/>
                    <a:pt x="337" y="180"/>
                  </a:cubicBezTo>
                  <a:cubicBezTo>
                    <a:pt x="315" y="178"/>
                    <a:pt x="293" y="176"/>
                    <a:pt x="271" y="173"/>
                  </a:cubicBezTo>
                  <a:cubicBezTo>
                    <a:pt x="260" y="171"/>
                    <a:pt x="249" y="169"/>
                    <a:pt x="239" y="167"/>
                  </a:cubicBezTo>
                  <a:cubicBezTo>
                    <a:pt x="228" y="164"/>
                    <a:pt x="217" y="162"/>
                    <a:pt x="206" y="159"/>
                  </a:cubicBezTo>
                  <a:cubicBezTo>
                    <a:pt x="185" y="152"/>
                    <a:pt x="164" y="145"/>
                    <a:pt x="144" y="136"/>
                  </a:cubicBezTo>
                  <a:cubicBezTo>
                    <a:pt x="124" y="127"/>
                    <a:pt x="105" y="115"/>
                    <a:pt x="88" y="100"/>
                  </a:cubicBezTo>
                  <a:cubicBezTo>
                    <a:pt x="56" y="70"/>
                    <a:pt x="28" y="35"/>
                    <a:pt x="0" y="0"/>
                  </a:cubicBezTo>
                  <a:cubicBezTo>
                    <a:pt x="27" y="35"/>
                    <a:pt x="54" y="71"/>
                    <a:pt x="86" y="103"/>
                  </a:cubicBezTo>
                  <a:cubicBezTo>
                    <a:pt x="102" y="118"/>
                    <a:pt x="122" y="131"/>
                    <a:pt x="142" y="140"/>
                  </a:cubicBezTo>
                  <a:cubicBezTo>
                    <a:pt x="162" y="150"/>
                    <a:pt x="183" y="158"/>
                    <a:pt x="205" y="165"/>
                  </a:cubicBezTo>
                  <a:cubicBezTo>
                    <a:pt x="215" y="168"/>
                    <a:pt x="226" y="171"/>
                    <a:pt x="237" y="174"/>
                  </a:cubicBezTo>
                  <a:cubicBezTo>
                    <a:pt x="248" y="177"/>
                    <a:pt x="259" y="179"/>
                    <a:pt x="270" y="181"/>
                  </a:cubicBezTo>
                  <a:cubicBezTo>
                    <a:pt x="292" y="185"/>
                    <a:pt x="314" y="188"/>
                    <a:pt x="337" y="189"/>
                  </a:cubicBezTo>
                  <a:cubicBezTo>
                    <a:pt x="382" y="193"/>
                    <a:pt x="426" y="193"/>
                    <a:pt x="471" y="195"/>
                  </a:cubicBezTo>
                  <a:cubicBezTo>
                    <a:pt x="515" y="197"/>
                    <a:pt x="560" y="199"/>
                    <a:pt x="604" y="205"/>
                  </a:cubicBezTo>
                  <a:cubicBezTo>
                    <a:pt x="625" y="208"/>
                    <a:pt x="647" y="213"/>
                    <a:pt x="668" y="219"/>
                  </a:cubicBezTo>
                  <a:cubicBezTo>
                    <a:pt x="688" y="225"/>
                    <a:pt x="708" y="234"/>
                    <a:pt x="726" y="245"/>
                  </a:cubicBezTo>
                  <a:cubicBezTo>
                    <a:pt x="731" y="248"/>
                    <a:pt x="735" y="251"/>
                    <a:pt x="739" y="254"/>
                  </a:cubicBezTo>
                  <a:cubicBezTo>
                    <a:pt x="743" y="257"/>
                    <a:pt x="747" y="261"/>
                    <a:pt x="750" y="265"/>
                  </a:cubicBezTo>
                  <a:cubicBezTo>
                    <a:pt x="758" y="272"/>
                    <a:pt x="765" y="280"/>
                    <a:pt x="771" y="289"/>
                  </a:cubicBezTo>
                  <a:cubicBezTo>
                    <a:pt x="784" y="306"/>
                    <a:pt x="795" y="325"/>
                    <a:pt x="803" y="345"/>
                  </a:cubicBezTo>
                  <a:cubicBezTo>
                    <a:pt x="818" y="384"/>
                    <a:pt x="822" y="428"/>
                    <a:pt x="813" y="469"/>
                  </a:cubicBezTo>
                  <a:lnTo>
                    <a:pt x="839" y="47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b"/>
            <a:lstStyle/>
            <a:p>
              <a:pPr algn="ctr"/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154" name="Freeform 8"/>
            <p:cNvSpPr>
              <a:spLocks/>
            </p:cNvSpPr>
            <p:nvPr/>
          </p:nvSpPr>
          <p:spPr bwMode="auto">
            <a:xfrm rot="20867101">
              <a:off x="6154071" y="3015642"/>
              <a:ext cx="1219128" cy="278307"/>
            </a:xfrm>
            <a:custGeom>
              <a:avLst/>
              <a:gdLst/>
              <a:ahLst/>
              <a:cxnLst>
                <a:cxn ang="0">
                  <a:pos x="41" y="145"/>
                </a:cxn>
                <a:cxn ang="0">
                  <a:pos x="113" y="78"/>
                </a:cxn>
                <a:cxn ang="0">
                  <a:pos x="205" y="44"/>
                </a:cxn>
                <a:cxn ang="0">
                  <a:pos x="308" y="39"/>
                </a:cxn>
                <a:cxn ang="0">
                  <a:pos x="413" y="51"/>
                </a:cxn>
                <a:cxn ang="0">
                  <a:pos x="626" y="87"/>
                </a:cxn>
                <a:cxn ang="0">
                  <a:pos x="734" y="92"/>
                </a:cxn>
                <a:cxn ang="0">
                  <a:pos x="839" y="72"/>
                </a:cxn>
                <a:cxn ang="0">
                  <a:pos x="734" y="86"/>
                </a:cxn>
                <a:cxn ang="0">
                  <a:pos x="628" y="74"/>
                </a:cxn>
                <a:cxn ang="0">
                  <a:pos x="418" y="25"/>
                </a:cxn>
                <a:cxn ang="0">
                  <a:pos x="311" y="6"/>
                </a:cxn>
                <a:cxn ang="0">
                  <a:pos x="200" y="5"/>
                </a:cxn>
                <a:cxn ang="0">
                  <a:pos x="90" y="38"/>
                </a:cxn>
                <a:cxn ang="0">
                  <a:pos x="0" y="112"/>
                </a:cxn>
                <a:cxn ang="0">
                  <a:pos x="41" y="145"/>
                </a:cxn>
              </a:cxnLst>
              <a:rect l="0" t="0" r="r" b="b"/>
              <a:pathLst>
                <a:path w="839" h="145">
                  <a:moveTo>
                    <a:pt x="41" y="145"/>
                  </a:moveTo>
                  <a:cubicBezTo>
                    <a:pt x="61" y="118"/>
                    <a:pt x="85" y="96"/>
                    <a:pt x="113" y="78"/>
                  </a:cubicBezTo>
                  <a:cubicBezTo>
                    <a:pt x="141" y="61"/>
                    <a:pt x="172" y="50"/>
                    <a:pt x="205" y="44"/>
                  </a:cubicBezTo>
                  <a:cubicBezTo>
                    <a:pt x="239" y="38"/>
                    <a:pt x="273" y="37"/>
                    <a:pt x="308" y="39"/>
                  </a:cubicBezTo>
                  <a:cubicBezTo>
                    <a:pt x="343" y="41"/>
                    <a:pt x="378" y="45"/>
                    <a:pt x="413" y="51"/>
                  </a:cubicBezTo>
                  <a:cubicBezTo>
                    <a:pt x="484" y="63"/>
                    <a:pt x="554" y="78"/>
                    <a:pt x="626" y="87"/>
                  </a:cubicBezTo>
                  <a:cubicBezTo>
                    <a:pt x="661" y="91"/>
                    <a:pt x="698" y="94"/>
                    <a:pt x="734" y="92"/>
                  </a:cubicBezTo>
                  <a:cubicBezTo>
                    <a:pt x="770" y="91"/>
                    <a:pt x="806" y="85"/>
                    <a:pt x="839" y="72"/>
                  </a:cubicBezTo>
                  <a:cubicBezTo>
                    <a:pt x="805" y="83"/>
                    <a:pt x="769" y="86"/>
                    <a:pt x="734" y="86"/>
                  </a:cubicBezTo>
                  <a:cubicBezTo>
                    <a:pt x="698" y="85"/>
                    <a:pt x="663" y="80"/>
                    <a:pt x="628" y="74"/>
                  </a:cubicBezTo>
                  <a:cubicBezTo>
                    <a:pt x="558" y="61"/>
                    <a:pt x="489" y="41"/>
                    <a:pt x="418" y="25"/>
                  </a:cubicBezTo>
                  <a:cubicBezTo>
                    <a:pt x="383" y="17"/>
                    <a:pt x="348" y="10"/>
                    <a:pt x="311" y="6"/>
                  </a:cubicBezTo>
                  <a:cubicBezTo>
                    <a:pt x="275" y="2"/>
                    <a:pt x="237" y="0"/>
                    <a:pt x="200" y="5"/>
                  </a:cubicBezTo>
                  <a:cubicBezTo>
                    <a:pt x="162" y="9"/>
                    <a:pt x="124" y="20"/>
                    <a:pt x="90" y="38"/>
                  </a:cubicBezTo>
                  <a:cubicBezTo>
                    <a:pt x="55" y="57"/>
                    <a:pt x="25" y="83"/>
                    <a:pt x="0" y="112"/>
                  </a:cubicBezTo>
                  <a:lnTo>
                    <a:pt x="41" y="14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b"/>
            <a:lstStyle/>
            <a:p>
              <a:pPr algn="ctr"/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155" name="Freeform 12"/>
            <p:cNvSpPr>
              <a:spLocks/>
            </p:cNvSpPr>
            <p:nvPr/>
          </p:nvSpPr>
          <p:spPr bwMode="auto">
            <a:xfrm rot="12535918">
              <a:off x="6000964" y="4248424"/>
              <a:ext cx="442483" cy="590901"/>
            </a:xfrm>
            <a:custGeom>
              <a:avLst/>
              <a:gdLst/>
              <a:ahLst/>
              <a:cxnLst>
                <a:cxn ang="0">
                  <a:pos x="839" y="474"/>
                </a:cxn>
                <a:cxn ang="0">
                  <a:pos x="824" y="336"/>
                </a:cxn>
                <a:cxn ang="0">
                  <a:pos x="788" y="276"/>
                </a:cxn>
                <a:cxn ang="0">
                  <a:pos x="765" y="250"/>
                </a:cxn>
                <a:cxn ang="0">
                  <a:pos x="751" y="238"/>
                </a:cxn>
                <a:cxn ang="0">
                  <a:pos x="737" y="228"/>
                </a:cxn>
                <a:cxn ang="0">
                  <a:pos x="673" y="202"/>
                </a:cxn>
                <a:cxn ang="0">
                  <a:pos x="606" y="189"/>
                </a:cxn>
                <a:cxn ang="0">
                  <a:pos x="471" y="182"/>
                </a:cxn>
                <a:cxn ang="0">
                  <a:pos x="337" y="180"/>
                </a:cxn>
                <a:cxn ang="0">
                  <a:pos x="271" y="173"/>
                </a:cxn>
                <a:cxn ang="0">
                  <a:pos x="239" y="167"/>
                </a:cxn>
                <a:cxn ang="0">
                  <a:pos x="206" y="159"/>
                </a:cxn>
                <a:cxn ang="0">
                  <a:pos x="144" y="136"/>
                </a:cxn>
                <a:cxn ang="0">
                  <a:pos x="88" y="100"/>
                </a:cxn>
                <a:cxn ang="0">
                  <a:pos x="0" y="0"/>
                </a:cxn>
                <a:cxn ang="0">
                  <a:pos x="86" y="103"/>
                </a:cxn>
                <a:cxn ang="0">
                  <a:pos x="142" y="140"/>
                </a:cxn>
                <a:cxn ang="0">
                  <a:pos x="205" y="165"/>
                </a:cxn>
                <a:cxn ang="0">
                  <a:pos x="237" y="174"/>
                </a:cxn>
                <a:cxn ang="0">
                  <a:pos x="270" y="181"/>
                </a:cxn>
                <a:cxn ang="0">
                  <a:pos x="337" y="189"/>
                </a:cxn>
                <a:cxn ang="0">
                  <a:pos x="471" y="195"/>
                </a:cxn>
                <a:cxn ang="0">
                  <a:pos x="604" y="205"/>
                </a:cxn>
                <a:cxn ang="0">
                  <a:pos x="668" y="219"/>
                </a:cxn>
                <a:cxn ang="0">
                  <a:pos x="726" y="245"/>
                </a:cxn>
                <a:cxn ang="0">
                  <a:pos x="739" y="254"/>
                </a:cxn>
                <a:cxn ang="0">
                  <a:pos x="750" y="265"/>
                </a:cxn>
                <a:cxn ang="0">
                  <a:pos x="771" y="289"/>
                </a:cxn>
                <a:cxn ang="0">
                  <a:pos x="803" y="345"/>
                </a:cxn>
                <a:cxn ang="0">
                  <a:pos x="813" y="469"/>
                </a:cxn>
                <a:cxn ang="0">
                  <a:pos x="839" y="474"/>
                </a:cxn>
              </a:cxnLst>
              <a:rect l="0" t="0" r="r" b="b"/>
              <a:pathLst>
                <a:path w="848" h="474">
                  <a:moveTo>
                    <a:pt x="839" y="474"/>
                  </a:moveTo>
                  <a:cubicBezTo>
                    <a:pt x="848" y="428"/>
                    <a:pt x="842" y="379"/>
                    <a:pt x="824" y="336"/>
                  </a:cubicBezTo>
                  <a:cubicBezTo>
                    <a:pt x="815" y="314"/>
                    <a:pt x="803" y="294"/>
                    <a:pt x="788" y="276"/>
                  </a:cubicBezTo>
                  <a:cubicBezTo>
                    <a:pt x="781" y="267"/>
                    <a:pt x="773" y="258"/>
                    <a:pt x="765" y="250"/>
                  </a:cubicBezTo>
                  <a:cubicBezTo>
                    <a:pt x="761" y="246"/>
                    <a:pt x="756" y="242"/>
                    <a:pt x="751" y="238"/>
                  </a:cubicBezTo>
                  <a:cubicBezTo>
                    <a:pt x="747" y="235"/>
                    <a:pt x="742" y="231"/>
                    <a:pt x="737" y="228"/>
                  </a:cubicBezTo>
                  <a:cubicBezTo>
                    <a:pt x="717" y="216"/>
                    <a:pt x="695" y="208"/>
                    <a:pt x="673" y="202"/>
                  </a:cubicBezTo>
                  <a:cubicBezTo>
                    <a:pt x="651" y="195"/>
                    <a:pt x="628" y="192"/>
                    <a:pt x="606" y="189"/>
                  </a:cubicBezTo>
                  <a:cubicBezTo>
                    <a:pt x="561" y="183"/>
                    <a:pt x="516" y="183"/>
                    <a:pt x="471" y="182"/>
                  </a:cubicBezTo>
                  <a:cubicBezTo>
                    <a:pt x="426" y="181"/>
                    <a:pt x="382" y="182"/>
                    <a:pt x="337" y="180"/>
                  </a:cubicBezTo>
                  <a:cubicBezTo>
                    <a:pt x="315" y="178"/>
                    <a:pt x="293" y="176"/>
                    <a:pt x="271" y="173"/>
                  </a:cubicBezTo>
                  <a:cubicBezTo>
                    <a:pt x="260" y="171"/>
                    <a:pt x="249" y="169"/>
                    <a:pt x="239" y="167"/>
                  </a:cubicBezTo>
                  <a:cubicBezTo>
                    <a:pt x="228" y="164"/>
                    <a:pt x="217" y="162"/>
                    <a:pt x="206" y="159"/>
                  </a:cubicBezTo>
                  <a:cubicBezTo>
                    <a:pt x="185" y="152"/>
                    <a:pt x="164" y="145"/>
                    <a:pt x="144" y="136"/>
                  </a:cubicBezTo>
                  <a:cubicBezTo>
                    <a:pt x="124" y="127"/>
                    <a:pt x="105" y="115"/>
                    <a:pt x="88" y="100"/>
                  </a:cubicBezTo>
                  <a:cubicBezTo>
                    <a:pt x="56" y="70"/>
                    <a:pt x="28" y="35"/>
                    <a:pt x="0" y="0"/>
                  </a:cubicBezTo>
                  <a:cubicBezTo>
                    <a:pt x="27" y="35"/>
                    <a:pt x="54" y="71"/>
                    <a:pt x="86" y="103"/>
                  </a:cubicBezTo>
                  <a:cubicBezTo>
                    <a:pt x="102" y="118"/>
                    <a:pt x="122" y="131"/>
                    <a:pt x="142" y="140"/>
                  </a:cubicBezTo>
                  <a:cubicBezTo>
                    <a:pt x="162" y="150"/>
                    <a:pt x="183" y="158"/>
                    <a:pt x="205" y="165"/>
                  </a:cubicBezTo>
                  <a:cubicBezTo>
                    <a:pt x="215" y="168"/>
                    <a:pt x="226" y="171"/>
                    <a:pt x="237" y="174"/>
                  </a:cubicBezTo>
                  <a:cubicBezTo>
                    <a:pt x="248" y="177"/>
                    <a:pt x="259" y="179"/>
                    <a:pt x="270" y="181"/>
                  </a:cubicBezTo>
                  <a:cubicBezTo>
                    <a:pt x="292" y="185"/>
                    <a:pt x="314" y="188"/>
                    <a:pt x="337" y="189"/>
                  </a:cubicBezTo>
                  <a:cubicBezTo>
                    <a:pt x="382" y="193"/>
                    <a:pt x="426" y="193"/>
                    <a:pt x="471" y="195"/>
                  </a:cubicBezTo>
                  <a:cubicBezTo>
                    <a:pt x="515" y="197"/>
                    <a:pt x="560" y="199"/>
                    <a:pt x="604" y="205"/>
                  </a:cubicBezTo>
                  <a:cubicBezTo>
                    <a:pt x="625" y="208"/>
                    <a:pt x="647" y="213"/>
                    <a:pt x="668" y="219"/>
                  </a:cubicBezTo>
                  <a:cubicBezTo>
                    <a:pt x="688" y="225"/>
                    <a:pt x="708" y="234"/>
                    <a:pt x="726" y="245"/>
                  </a:cubicBezTo>
                  <a:cubicBezTo>
                    <a:pt x="731" y="248"/>
                    <a:pt x="735" y="251"/>
                    <a:pt x="739" y="254"/>
                  </a:cubicBezTo>
                  <a:cubicBezTo>
                    <a:pt x="743" y="257"/>
                    <a:pt x="747" y="261"/>
                    <a:pt x="750" y="265"/>
                  </a:cubicBezTo>
                  <a:cubicBezTo>
                    <a:pt x="758" y="272"/>
                    <a:pt x="765" y="280"/>
                    <a:pt x="771" y="289"/>
                  </a:cubicBezTo>
                  <a:cubicBezTo>
                    <a:pt x="784" y="306"/>
                    <a:pt x="795" y="325"/>
                    <a:pt x="803" y="345"/>
                  </a:cubicBezTo>
                  <a:cubicBezTo>
                    <a:pt x="818" y="384"/>
                    <a:pt x="822" y="428"/>
                    <a:pt x="813" y="469"/>
                  </a:cubicBezTo>
                  <a:lnTo>
                    <a:pt x="839" y="47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b"/>
            <a:lstStyle/>
            <a:p>
              <a:pPr algn="ctr"/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183" name="Freeform 12"/>
            <p:cNvSpPr>
              <a:spLocks/>
            </p:cNvSpPr>
            <p:nvPr/>
          </p:nvSpPr>
          <p:spPr bwMode="auto">
            <a:xfrm rot="335687" flipH="1">
              <a:off x="6577730" y="3318168"/>
              <a:ext cx="2816493" cy="526697"/>
            </a:xfrm>
            <a:custGeom>
              <a:avLst/>
              <a:gdLst/>
              <a:ahLst/>
              <a:cxnLst>
                <a:cxn ang="0">
                  <a:pos x="839" y="474"/>
                </a:cxn>
                <a:cxn ang="0">
                  <a:pos x="824" y="336"/>
                </a:cxn>
                <a:cxn ang="0">
                  <a:pos x="788" y="276"/>
                </a:cxn>
                <a:cxn ang="0">
                  <a:pos x="765" y="250"/>
                </a:cxn>
                <a:cxn ang="0">
                  <a:pos x="751" y="238"/>
                </a:cxn>
                <a:cxn ang="0">
                  <a:pos x="737" y="228"/>
                </a:cxn>
                <a:cxn ang="0">
                  <a:pos x="673" y="202"/>
                </a:cxn>
                <a:cxn ang="0">
                  <a:pos x="606" y="189"/>
                </a:cxn>
                <a:cxn ang="0">
                  <a:pos x="471" y="182"/>
                </a:cxn>
                <a:cxn ang="0">
                  <a:pos x="337" y="180"/>
                </a:cxn>
                <a:cxn ang="0">
                  <a:pos x="271" y="173"/>
                </a:cxn>
                <a:cxn ang="0">
                  <a:pos x="239" y="167"/>
                </a:cxn>
                <a:cxn ang="0">
                  <a:pos x="206" y="159"/>
                </a:cxn>
                <a:cxn ang="0">
                  <a:pos x="144" y="136"/>
                </a:cxn>
                <a:cxn ang="0">
                  <a:pos x="88" y="100"/>
                </a:cxn>
                <a:cxn ang="0">
                  <a:pos x="0" y="0"/>
                </a:cxn>
                <a:cxn ang="0">
                  <a:pos x="86" y="103"/>
                </a:cxn>
                <a:cxn ang="0">
                  <a:pos x="142" y="140"/>
                </a:cxn>
                <a:cxn ang="0">
                  <a:pos x="205" y="165"/>
                </a:cxn>
                <a:cxn ang="0">
                  <a:pos x="237" y="174"/>
                </a:cxn>
                <a:cxn ang="0">
                  <a:pos x="270" y="181"/>
                </a:cxn>
                <a:cxn ang="0">
                  <a:pos x="337" y="189"/>
                </a:cxn>
                <a:cxn ang="0">
                  <a:pos x="471" y="195"/>
                </a:cxn>
                <a:cxn ang="0">
                  <a:pos x="604" y="205"/>
                </a:cxn>
                <a:cxn ang="0">
                  <a:pos x="668" y="219"/>
                </a:cxn>
                <a:cxn ang="0">
                  <a:pos x="726" y="245"/>
                </a:cxn>
                <a:cxn ang="0">
                  <a:pos x="739" y="254"/>
                </a:cxn>
                <a:cxn ang="0">
                  <a:pos x="750" y="265"/>
                </a:cxn>
                <a:cxn ang="0">
                  <a:pos x="771" y="289"/>
                </a:cxn>
                <a:cxn ang="0">
                  <a:pos x="803" y="345"/>
                </a:cxn>
                <a:cxn ang="0">
                  <a:pos x="813" y="469"/>
                </a:cxn>
                <a:cxn ang="0">
                  <a:pos x="839" y="474"/>
                </a:cxn>
              </a:cxnLst>
              <a:rect l="0" t="0" r="r" b="b"/>
              <a:pathLst>
                <a:path w="848" h="474">
                  <a:moveTo>
                    <a:pt x="839" y="474"/>
                  </a:moveTo>
                  <a:cubicBezTo>
                    <a:pt x="848" y="428"/>
                    <a:pt x="842" y="379"/>
                    <a:pt x="824" y="336"/>
                  </a:cubicBezTo>
                  <a:cubicBezTo>
                    <a:pt x="815" y="314"/>
                    <a:pt x="803" y="294"/>
                    <a:pt x="788" y="276"/>
                  </a:cubicBezTo>
                  <a:cubicBezTo>
                    <a:pt x="781" y="267"/>
                    <a:pt x="773" y="258"/>
                    <a:pt x="765" y="250"/>
                  </a:cubicBezTo>
                  <a:cubicBezTo>
                    <a:pt x="761" y="246"/>
                    <a:pt x="756" y="242"/>
                    <a:pt x="751" y="238"/>
                  </a:cubicBezTo>
                  <a:cubicBezTo>
                    <a:pt x="747" y="235"/>
                    <a:pt x="742" y="231"/>
                    <a:pt x="737" y="228"/>
                  </a:cubicBezTo>
                  <a:cubicBezTo>
                    <a:pt x="717" y="216"/>
                    <a:pt x="695" y="208"/>
                    <a:pt x="673" y="202"/>
                  </a:cubicBezTo>
                  <a:cubicBezTo>
                    <a:pt x="651" y="195"/>
                    <a:pt x="628" y="192"/>
                    <a:pt x="606" y="189"/>
                  </a:cubicBezTo>
                  <a:cubicBezTo>
                    <a:pt x="561" y="183"/>
                    <a:pt x="516" y="183"/>
                    <a:pt x="471" y="182"/>
                  </a:cubicBezTo>
                  <a:cubicBezTo>
                    <a:pt x="426" y="181"/>
                    <a:pt x="382" y="182"/>
                    <a:pt x="337" y="180"/>
                  </a:cubicBezTo>
                  <a:cubicBezTo>
                    <a:pt x="315" y="178"/>
                    <a:pt x="293" y="176"/>
                    <a:pt x="271" y="173"/>
                  </a:cubicBezTo>
                  <a:cubicBezTo>
                    <a:pt x="260" y="171"/>
                    <a:pt x="249" y="169"/>
                    <a:pt x="239" y="167"/>
                  </a:cubicBezTo>
                  <a:cubicBezTo>
                    <a:pt x="228" y="164"/>
                    <a:pt x="217" y="162"/>
                    <a:pt x="206" y="159"/>
                  </a:cubicBezTo>
                  <a:cubicBezTo>
                    <a:pt x="185" y="152"/>
                    <a:pt x="164" y="145"/>
                    <a:pt x="144" y="136"/>
                  </a:cubicBezTo>
                  <a:cubicBezTo>
                    <a:pt x="124" y="127"/>
                    <a:pt x="105" y="115"/>
                    <a:pt x="88" y="100"/>
                  </a:cubicBezTo>
                  <a:cubicBezTo>
                    <a:pt x="56" y="70"/>
                    <a:pt x="28" y="35"/>
                    <a:pt x="0" y="0"/>
                  </a:cubicBezTo>
                  <a:cubicBezTo>
                    <a:pt x="27" y="35"/>
                    <a:pt x="54" y="71"/>
                    <a:pt x="86" y="103"/>
                  </a:cubicBezTo>
                  <a:cubicBezTo>
                    <a:pt x="102" y="118"/>
                    <a:pt x="122" y="131"/>
                    <a:pt x="142" y="140"/>
                  </a:cubicBezTo>
                  <a:cubicBezTo>
                    <a:pt x="162" y="150"/>
                    <a:pt x="183" y="158"/>
                    <a:pt x="205" y="165"/>
                  </a:cubicBezTo>
                  <a:cubicBezTo>
                    <a:pt x="215" y="168"/>
                    <a:pt x="226" y="171"/>
                    <a:pt x="237" y="174"/>
                  </a:cubicBezTo>
                  <a:cubicBezTo>
                    <a:pt x="248" y="177"/>
                    <a:pt x="259" y="179"/>
                    <a:pt x="270" y="181"/>
                  </a:cubicBezTo>
                  <a:cubicBezTo>
                    <a:pt x="292" y="185"/>
                    <a:pt x="314" y="188"/>
                    <a:pt x="337" y="189"/>
                  </a:cubicBezTo>
                  <a:cubicBezTo>
                    <a:pt x="382" y="193"/>
                    <a:pt x="426" y="193"/>
                    <a:pt x="471" y="195"/>
                  </a:cubicBezTo>
                  <a:cubicBezTo>
                    <a:pt x="515" y="197"/>
                    <a:pt x="560" y="199"/>
                    <a:pt x="604" y="205"/>
                  </a:cubicBezTo>
                  <a:cubicBezTo>
                    <a:pt x="625" y="208"/>
                    <a:pt x="647" y="213"/>
                    <a:pt x="668" y="219"/>
                  </a:cubicBezTo>
                  <a:cubicBezTo>
                    <a:pt x="688" y="225"/>
                    <a:pt x="708" y="234"/>
                    <a:pt x="726" y="245"/>
                  </a:cubicBezTo>
                  <a:cubicBezTo>
                    <a:pt x="731" y="248"/>
                    <a:pt x="735" y="251"/>
                    <a:pt x="739" y="254"/>
                  </a:cubicBezTo>
                  <a:cubicBezTo>
                    <a:pt x="743" y="257"/>
                    <a:pt x="747" y="261"/>
                    <a:pt x="750" y="265"/>
                  </a:cubicBezTo>
                  <a:cubicBezTo>
                    <a:pt x="758" y="272"/>
                    <a:pt x="765" y="280"/>
                    <a:pt x="771" y="289"/>
                  </a:cubicBezTo>
                  <a:cubicBezTo>
                    <a:pt x="784" y="306"/>
                    <a:pt x="795" y="325"/>
                    <a:pt x="803" y="345"/>
                  </a:cubicBezTo>
                  <a:cubicBezTo>
                    <a:pt x="818" y="384"/>
                    <a:pt x="822" y="428"/>
                    <a:pt x="813" y="469"/>
                  </a:cubicBezTo>
                  <a:lnTo>
                    <a:pt x="839" y="47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b"/>
            <a:lstStyle/>
            <a:p>
              <a:pPr algn="ctr"/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195" name="Freeform 5"/>
            <p:cNvSpPr>
              <a:spLocks/>
            </p:cNvSpPr>
            <p:nvPr/>
          </p:nvSpPr>
          <p:spPr bwMode="auto">
            <a:xfrm rot="5052251" flipH="1">
              <a:off x="4996480" y="2219094"/>
              <a:ext cx="875940" cy="253539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22" y="84"/>
                </a:cxn>
                <a:cxn ang="0">
                  <a:pos x="238" y="144"/>
                </a:cxn>
                <a:cxn ang="0">
                  <a:pos x="459" y="294"/>
                </a:cxn>
                <a:cxn ang="0">
                  <a:pos x="577" y="361"/>
                </a:cxn>
                <a:cxn ang="0">
                  <a:pos x="641" y="383"/>
                </a:cxn>
                <a:cxn ang="0">
                  <a:pos x="658" y="387"/>
                </a:cxn>
                <a:cxn ang="0">
                  <a:pos x="676" y="388"/>
                </a:cxn>
                <a:cxn ang="0">
                  <a:pos x="709" y="390"/>
                </a:cxn>
                <a:cxn ang="0">
                  <a:pos x="843" y="377"/>
                </a:cxn>
                <a:cxn ang="0">
                  <a:pos x="876" y="370"/>
                </a:cxn>
                <a:cxn ang="0">
                  <a:pos x="908" y="360"/>
                </a:cxn>
                <a:cxn ang="0">
                  <a:pos x="969" y="331"/>
                </a:cxn>
                <a:cxn ang="0">
                  <a:pos x="907" y="357"/>
                </a:cxn>
                <a:cxn ang="0">
                  <a:pos x="875" y="365"/>
                </a:cxn>
                <a:cxn ang="0">
                  <a:pos x="842" y="371"/>
                </a:cxn>
                <a:cxn ang="0">
                  <a:pos x="710" y="376"/>
                </a:cxn>
                <a:cxn ang="0">
                  <a:pos x="677" y="373"/>
                </a:cxn>
                <a:cxn ang="0">
                  <a:pos x="645" y="368"/>
                </a:cxn>
                <a:cxn ang="0">
                  <a:pos x="585" y="343"/>
                </a:cxn>
                <a:cxn ang="0">
                  <a:pos x="474" y="272"/>
                </a:cxn>
                <a:cxn ang="0">
                  <a:pos x="259" y="111"/>
                </a:cxn>
                <a:cxn ang="0">
                  <a:pos x="141" y="42"/>
                </a:cxn>
                <a:cxn ang="0">
                  <a:pos x="6" y="0"/>
                </a:cxn>
                <a:cxn ang="0">
                  <a:pos x="0" y="53"/>
                </a:cxn>
              </a:cxnLst>
              <a:rect l="0" t="0" r="r" b="b"/>
              <a:pathLst>
                <a:path w="969" h="391">
                  <a:moveTo>
                    <a:pt x="0" y="53"/>
                  </a:moveTo>
                  <a:cubicBezTo>
                    <a:pt x="42" y="56"/>
                    <a:pt x="83" y="68"/>
                    <a:pt x="122" y="84"/>
                  </a:cubicBezTo>
                  <a:cubicBezTo>
                    <a:pt x="162" y="100"/>
                    <a:pt x="200" y="121"/>
                    <a:pt x="238" y="144"/>
                  </a:cubicBezTo>
                  <a:cubicBezTo>
                    <a:pt x="313" y="190"/>
                    <a:pt x="384" y="245"/>
                    <a:pt x="459" y="294"/>
                  </a:cubicBezTo>
                  <a:cubicBezTo>
                    <a:pt x="497" y="318"/>
                    <a:pt x="535" y="342"/>
                    <a:pt x="577" y="361"/>
                  </a:cubicBezTo>
                  <a:cubicBezTo>
                    <a:pt x="597" y="370"/>
                    <a:pt x="619" y="378"/>
                    <a:pt x="641" y="383"/>
                  </a:cubicBezTo>
                  <a:cubicBezTo>
                    <a:pt x="647" y="385"/>
                    <a:pt x="653" y="386"/>
                    <a:pt x="658" y="387"/>
                  </a:cubicBezTo>
                  <a:cubicBezTo>
                    <a:pt x="664" y="387"/>
                    <a:pt x="670" y="388"/>
                    <a:pt x="676" y="388"/>
                  </a:cubicBezTo>
                  <a:cubicBezTo>
                    <a:pt x="687" y="389"/>
                    <a:pt x="698" y="389"/>
                    <a:pt x="709" y="390"/>
                  </a:cubicBezTo>
                  <a:cubicBezTo>
                    <a:pt x="754" y="391"/>
                    <a:pt x="800" y="386"/>
                    <a:pt x="843" y="377"/>
                  </a:cubicBezTo>
                  <a:cubicBezTo>
                    <a:pt x="854" y="375"/>
                    <a:pt x="865" y="373"/>
                    <a:pt x="876" y="370"/>
                  </a:cubicBezTo>
                  <a:cubicBezTo>
                    <a:pt x="887" y="368"/>
                    <a:pt x="898" y="364"/>
                    <a:pt x="908" y="360"/>
                  </a:cubicBezTo>
                  <a:cubicBezTo>
                    <a:pt x="929" y="352"/>
                    <a:pt x="949" y="341"/>
                    <a:pt x="969" y="331"/>
                  </a:cubicBezTo>
                  <a:cubicBezTo>
                    <a:pt x="948" y="340"/>
                    <a:pt x="928" y="350"/>
                    <a:pt x="907" y="357"/>
                  </a:cubicBezTo>
                  <a:cubicBezTo>
                    <a:pt x="897" y="361"/>
                    <a:pt x="886" y="363"/>
                    <a:pt x="875" y="365"/>
                  </a:cubicBezTo>
                  <a:cubicBezTo>
                    <a:pt x="864" y="367"/>
                    <a:pt x="853" y="369"/>
                    <a:pt x="842" y="371"/>
                  </a:cubicBezTo>
                  <a:cubicBezTo>
                    <a:pt x="798" y="377"/>
                    <a:pt x="754" y="380"/>
                    <a:pt x="710" y="376"/>
                  </a:cubicBezTo>
                  <a:cubicBezTo>
                    <a:pt x="699" y="376"/>
                    <a:pt x="688" y="375"/>
                    <a:pt x="677" y="373"/>
                  </a:cubicBezTo>
                  <a:cubicBezTo>
                    <a:pt x="666" y="372"/>
                    <a:pt x="656" y="370"/>
                    <a:pt x="645" y="368"/>
                  </a:cubicBezTo>
                  <a:cubicBezTo>
                    <a:pt x="625" y="362"/>
                    <a:pt x="605" y="353"/>
                    <a:pt x="585" y="343"/>
                  </a:cubicBezTo>
                  <a:cubicBezTo>
                    <a:pt x="546" y="323"/>
                    <a:pt x="510" y="298"/>
                    <a:pt x="474" y="272"/>
                  </a:cubicBezTo>
                  <a:cubicBezTo>
                    <a:pt x="402" y="220"/>
                    <a:pt x="334" y="162"/>
                    <a:pt x="259" y="111"/>
                  </a:cubicBezTo>
                  <a:cubicBezTo>
                    <a:pt x="222" y="86"/>
                    <a:pt x="183" y="62"/>
                    <a:pt x="141" y="42"/>
                  </a:cubicBezTo>
                  <a:cubicBezTo>
                    <a:pt x="99" y="22"/>
                    <a:pt x="54" y="7"/>
                    <a:pt x="6" y="0"/>
                  </a:cubicBezTo>
                  <a:lnTo>
                    <a:pt x="0" y="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b"/>
            <a:lstStyle/>
            <a:p>
              <a:pPr algn="ctr"/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57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D59F26C4-D45C-449B-845B-D6966B6EB65F}" type="slidenum">
              <a:rPr lang="fr-FR" smtClean="0"/>
              <a:pPr algn="ctr"/>
              <a:t>9</a:t>
            </a:fld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018129"/>
              </p:ext>
            </p:extLst>
          </p:nvPr>
        </p:nvGraphicFramePr>
        <p:xfrm>
          <a:off x="156247" y="754370"/>
          <a:ext cx="10859677" cy="5896464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9315104"/>
                <a:gridCol w="686477"/>
                <a:gridCol w="858096"/>
              </a:tblGrid>
              <a:tr h="357434">
                <a:tc>
                  <a:txBody>
                    <a:bodyPr/>
                    <a:lstStyle/>
                    <a:p>
                      <a:pPr algn="l" fontAlgn="ctr"/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0" marR="5880" marT="5880" marB="0" anchor="ctr"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 dirty="0">
                          <a:effectLst/>
                        </a:rPr>
                        <a:t>Pré-BAC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 dirty="0">
                          <a:effectLst/>
                        </a:rPr>
                        <a:t>BAC et BTS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880" marR="5880" marT="5880" marB="0" anchor="ctr"/>
                </a:tc>
              </a:tr>
              <a:tr h="30756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 dirty="0">
                          <a:effectLst/>
                        </a:rPr>
                        <a:t>Comprendre et connaitre les avantages du BIM pour l’ensemble du cycle du projet.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u="none" strike="noStrike" dirty="0" smtClean="0">
                          <a:effectLst/>
                          <a:latin typeface="Wingdings" panose="05000000000000000000" pitchFamily="2" charset="2"/>
                        </a:rPr>
                        <a:t>«</a:t>
                      </a:r>
                      <a:endParaRPr lang="fr-FR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Wingdings" panose="05000000000000000000" pitchFamily="2" charset="2"/>
                        </a:rPr>
                        <a:t>««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  <a:tr h="307563">
                <a:tc>
                  <a:txBody>
                    <a:bodyPr/>
                    <a:lstStyle/>
                    <a:p>
                      <a:pPr marL="0" marR="0" indent="0" algn="l" defTabSz="9143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u="none" strike="noStrike" dirty="0" smtClean="0">
                          <a:effectLst/>
                        </a:rPr>
                        <a:t> </a:t>
                      </a:r>
                      <a:r>
                        <a:rPr lang="fr-FR" sz="1600" u="none" strike="noStrike" dirty="0" smtClean="0">
                          <a:effectLst/>
                        </a:rPr>
                        <a:t>Connaitre les différents acteurs du BIM</a:t>
                      </a:r>
                      <a:endParaRPr lang="fr-FR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Wingdings" panose="05000000000000000000" pitchFamily="2" charset="2"/>
                        </a:rPr>
                        <a:t>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smtClean="0">
                          <a:effectLst/>
                          <a:latin typeface="Wingdings" panose="05000000000000000000" pitchFamily="2" charset="2"/>
                        </a:rPr>
                        <a:t>««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  <a:tr h="30756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b="0" u="none" strike="noStrike" dirty="0" smtClean="0">
                          <a:effectLst/>
                        </a:rPr>
                        <a:t>Connaitre les usages généraux de la maquette numérique</a:t>
                      </a:r>
                      <a:r>
                        <a:rPr lang="fr-FR" sz="1600" b="0" u="none" strike="noStrike" baseline="0" dirty="0" smtClean="0">
                          <a:effectLst/>
                        </a:rPr>
                        <a:t> pour les différents acteurs d’un projet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Wingdings" panose="05000000000000000000" pitchFamily="2" charset="2"/>
                        </a:rPr>
                        <a:t>«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smtClean="0">
                          <a:effectLst/>
                          <a:latin typeface="Wingdings" panose="05000000000000000000" pitchFamily="2" charset="2"/>
                        </a:rPr>
                        <a:t>«««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  <a:tr h="30756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 dirty="0">
                          <a:effectLst/>
                        </a:rPr>
                        <a:t>Connaitre la règlementation, pour les projets publics / privés.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u="none" strike="noStrike" dirty="0" smtClean="0">
                          <a:effectLst/>
                          <a:latin typeface="Wingdings" panose="05000000000000000000" pitchFamily="2" charset="2"/>
                        </a:rPr>
                        <a:t>«</a:t>
                      </a:r>
                      <a:endParaRPr lang="fr-FR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Wingdings" panose="05000000000000000000" pitchFamily="2" charset="2"/>
                        </a:rPr>
                        <a:t>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  <a:tr h="30756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b="1" u="none" strike="noStrike" dirty="0" smtClean="0">
                          <a:effectLst/>
                        </a:rPr>
                        <a:t>Connaitre le vocabulaire lié au BIM, le langage commun de compréhension, culture / connaissance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Wingdings" panose="05000000000000000000" pitchFamily="2" charset="2"/>
                        </a:rPr>
                        <a:t>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smtClean="0">
                          <a:effectLst/>
                          <a:latin typeface="Wingdings" panose="05000000000000000000" pitchFamily="2" charset="2"/>
                        </a:rPr>
                        <a:t>«««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  <a:tr h="30756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b="1" u="none" strike="noStrike" dirty="0">
                          <a:effectLst/>
                        </a:rPr>
                        <a:t>Connaitre l’intérêt </a:t>
                      </a:r>
                      <a:r>
                        <a:rPr lang="fr-FR" sz="1600" b="1" u="none" strike="noStrike" dirty="0" smtClean="0">
                          <a:effectLst/>
                        </a:rPr>
                        <a:t>et les usages du </a:t>
                      </a:r>
                      <a:r>
                        <a:rPr lang="fr-FR" sz="1600" b="1" u="none" strike="noStrike" dirty="0">
                          <a:effectLst/>
                        </a:rPr>
                        <a:t>BIM pour les équipes Travaux, le chantier, les acheteurs, les bureaux d’études…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u="none" strike="noStrike" dirty="0" smtClean="0">
                          <a:effectLst/>
                          <a:latin typeface="Wingdings" panose="05000000000000000000" pitchFamily="2" charset="2"/>
                        </a:rPr>
                        <a:t>«</a:t>
                      </a:r>
                      <a:endParaRPr lang="fr-FR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Wingdings" panose="05000000000000000000" pitchFamily="2" charset="2"/>
                        </a:rPr>
                        <a:t>«««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  <a:tr h="30756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 dirty="0">
                          <a:effectLst/>
                        </a:rPr>
                        <a:t>Connaitre la convention BIM pour le projet et les conséquences juridiques.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Wingdings" panose="05000000000000000000" pitchFamily="2" charset="2"/>
                        </a:rPr>
                        <a:t>«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Wingdings" panose="05000000000000000000" pitchFamily="2" charset="2"/>
                        </a:rPr>
                        <a:t>««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  <a:tr h="30756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 dirty="0" smtClean="0">
                          <a:effectLst/>
                        </a:rPr>
                        <a:t>Savoir</a:t>
                      </a:r>
                      <a:r>
                        <a:rPr lang="fr-FR" sz="1600" u="none" strike="noStrike" baseline="0" dirty="0" smtClean="0">
                          <a:effectLst/>
                        </a:rPr>
                        <a:t> maitriser </a:t>
                      </a:r>
                      <a:r>
                        <a:rPr lang="fr-FR" sz="1600" u="none" strike="noStrike" dirty="0" smtClean="0">
                          <a:effectLst/>
                        </a:rPr>
                        <a:t>la </a:t>
                      </a:r>
                      <a:r>
                        <a:rPr lang="fr-FR" sz="1600" u="none" strike="noStrike" dirty="0">
                          <a:effectLst/>
                        </a:rPr>
                        <a:t>maquette numérique pour :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  <a:tr h="30756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fr-FR" sz="1600" u="none" strike="noStrike" dirty="0" smtClean="0">
                          <a:effectLst/>
                        </a:rPr>
                        <a:t>  Modélise</a:t>
                      </a:r>
                      <a:r>
                        <a:rPr lang="fr-FR" sz="1600" u="none" strike="noStrike" kern="1200" dirty="0" smtClean="0">
                          <a:effectLst/>
                        </a:rPr>
                        <a:t>r (Revit , Civil 3D , </a:t>
                      </a:r>
                      <a:r>
                        <a:rPr lang="fr-FR" sz="1600" u="none" strike="noStrike" kern="1200" dirty="0" err="1" smtClean="0">
                          <a:effectLst/>
                        </a:rPr>
                        <a:t>Inventor</a:t>
                      </a:r>
                      <a:r>
                        <a:rPr lang="fr-FR" sz="1600" u="none" strike="noStrike" kern="1200" dirty="0" smtClean="0">
                          <a:effectLst/>
                        </a:rPr>
                        <a:t>, …) </a:t>
                      </a:r>
                      <a:endParaRPr lang="fr-FR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3373" marR="5880" marT="5880" marB="0" anchor="ctr"/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u="none" strike="noStrike" dirty="0" smtClean="0">
                          <a:effectLst/>
                          <a:latin typeface="Wingdings" panose="05000000000000000000" pitchFamily="2" charset="2"/>
                        </a:rPr>
                        <a:t>«</a:t>
                      </a:r>
                      <a:endParaRPr lang="fr-FR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Wingdings" panose="05000000000000000000" pitchFamily="2" charset="2"/>
                        </a:rPr>
                        <a:t>««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  <a:tr h="30756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fr-FR" sz="1600" u="none" strike="noStrike" dirty="0" smtClean="0">
                          <a:effectLst/>
                        </a:rPr>
                        <a:t>  </a:t>
                      </a:r>
                      <a:r>
                        <a:rPr lang="fr-FR" sz="1600" b="1" u="none" strike="noStrike" dirty="0" smtClean="0">
                          <a:effectLst/>
                        </a:rPr>
                        <a:t>Visualiser</a:t>
                      </a:r>
                      <a:r>
                        <a:rPr lang="fr-FR" sz="1600" b="1" u="none" strike="noStrike" baseline="0" dirty="0" smtClean="0">
                          <a:effectLst/>
                        </a:rPr>
                        <a:t> la maquette et ses données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73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Wingdings" panose="05000000000000000000" pitchFamily="2" charset="2"/>
                        </a:rPr>
                        <a:t>««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Wingdings" panose="05000000000000000000" pitchFamily="2" charset="2"/>
                        </a:rPr>
                        <a:t>«««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  <a:tr h="307563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fr-FR" sz="1600" u="none" strike="noStrike" dirty="0" smtClean="0">
                          <a:effectLst/>
                        </a:rPr>
                        <a:t>  </a:t>
                      </a:r>
                      <a:r>
                        <a:rPr lang="fr-FR" sz="1600" b="1" u="none" strike="noStrike" dirty="0" smtClean="0">
                          <a:effectLst/>
                        </a:rPr>
                        <a:t>Enregistrer </a:t>
                      </a:r>
                      <a:r>
                        <a:rPr lang="fr-FR" sz="1600" b="1" u="none" strike="noStrike" dirty="0">
                          <a:effectLst/>
                        </a:rPr>
                        <a:t>des données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73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Wingdings" panose="05000000000000000000" pitchFamily="2" charset="2"/>
                        </a:rPr>
                        <a:t>«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Wingdings" panose="05000000000000000000" pitchFamily="2" charset="2"/>
                        </a:rPr>
                        <a:t>«««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  <a:tr h="30756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 dirty="0">
                          <a:effectLst/>
                        </a:rPr>
                        <a:t>Savoir utiliser Excel (niveau avancé / expert) pour gérer et exploiter les données issues de la maquette.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Wingdings" panose="05000000000000000000" pitchFamily="2" charset="2"/>
                        </a:rPr>
                        <a:t>«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Wingdings" panose="05000000000000000000" pitchFamily="2" charset="2"/>
                        </a:rPr>
                        <a:t>«««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  <a:tr h="30756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b="1" u="none" strike="noStrike" dirty="0">
                          <a:effectLst/>
                        </a:rPr>
                        <a:t>Savoir utiliser les applications sur supports mobiles en lien avec les usages de la Maquette Numérique 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Wingdings" panose="05000000000000000000" pitchFamily="2" charset="2"/>
                        </a:rPr>
                        <a:t>«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Wingdings" panose="05000000000000000000" pitchFamily="2" charset="2"/>
                        </a:rPr>
                        <a:t>«««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  <a:tr h="30756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 dirty="0">
                          <a:effectLst/>
                        </a:rPr>
                        <a:t>Une ouverture d’esprit et une bonne compréhension des métiers de la construction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Wingdings" panose="05000000000000000000" pitchFamily="2" charset="2"/>
                        </a:rPr>
                        <a:t>«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Wingdings" panose="05000000000000000000" pitchFamily="2" charset="2"/>
                        </a:rPr>
                        <a:t>«««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  <a:tr h="30756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b="1" u="none" strike="noStrike" dirty="0" smtClean="0">
                          <a:effectLst/>
                        </a:rPr>
                        <a:t>Savoir </a:t>
                      </a:r>
                      <a:r>
                        <a:rPr lang="fr-FR" sz="1600" b="1" u="none" strike="noStrike" dirty="0">
                          <a:effectLst/>
                        </a:rPr>
                        <a:t>travailler ensemble en mode </a:t>
                      </a:r>
                      <a:r>
                        <a:rPr lang="fr-FR" sz="1600" b="1" u="none" strike="noStrike" dirty="0" smtClean="0">
                          <a:effectLst/>
                        </a:rPr>
                        <a:t>collaboratif,</a:t>
                      </a:r>
                      <a:r>
                        <a:rPr lang="fr-FR" sz="1600" b="1" u="none" strike="noStrike" baseline="0" dirty="0" smtClean="0">
                          <a:effectLst/>
                        </a:rPr>
                        <a:t> partager des maquettes entre plusieurs métiers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Wingdings" panose="05000000000000000000" pitchFamily="2" charset="2"/>
                        </a:rPr>
                        <a:t>««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Wingdings" panose="05000000000000000000" pitchFamily="2" charset="2"/>
                        </a:rPr>
                        <a:t>«««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  <a:tr h="351125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 dirty="0">
                          <a:effectLst/>
                        </a:rPr>
                        <a:t>Savoir enregistrer / retrouver les références des </a:t>
                      </a:r>
                      <a:r>
                        <a:rPr lang="fr-FR" sz="1600" u="none" strike="noStrike" dirty="0" smtClean="0">
                          <a:effectLst/>
                        </a:rPr>
                        <a:t>produits avec </a:t>
                      </a:r>
                      <a:r>
                        <a:rPr lang="fr-FR" sz="1600" u="none" strike="noStrike" dirty="0">
                          <a:effectLst/>
                        </a:rPr>
                        <a:t>des outils simples (</a:t>
                      </a:r>
                      <a:r>
                        <a:rPr lang="fr-FR" sz="1600" u="none" strike="noStrike" dirty="0" err="1">
                          <a:effectLst/>
                        </a:rPr>
                        <a:t>viewers</a:t>
                      </a:r>
                      <a:r>
                        <a:rPr lang="fr-FR" sz="1600" u="none" strike="noStrike" dirty="0">
                          <a:effectLst/>
                        </a:rPr>
                        <a:t>, </a:t>
                      </a:r>
                      <a:r>
                        <a:rPr lang="fr-FR" sz="1600" u="none" strike="noStrike" dirty="0" err="1">
                          <a:effectLst/>
                        </a:rPr>
                        <a:t>excel</a:t>
                      </a:r>
                      <a:r>
                        <a:rPr lang="fr-FR" sz="1600" u="none" strike="noStrike" dirty="0">
                          <a:effectLst/>
                        </a:rPr>
                        <a:t>…).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Wingdings" panose="05000000000000000000" pitchFamily="2" charset="2"/>
                        </a:rPr>
                        <a:t>««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Wingdings" panose="05000000000000000000" pitchFamily="2" charset="2"/>
                        </a:rPr>
                        <a:t>«««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  <a:tr h="30756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 dirty="0">
                          <a:effectLst/>
                        </a:rPr>
                        <a:t>Maitriser l'anglais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Wingdings" panose="05000000000000000000" pitchFamily="2" charset="2"/>
                        </a:rPr>
                        <a:t>«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smtClean="0">
                          <a:effectLst/>
                          <a:latin typeface="Wingdings" panose="05000000000000000000" pitchFamily="2" charset="2"/>
                        </a:rPr>
                        <a:t>«««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  <a:tr h="26689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b="1" u="none" strike="noStrike" dirty="0">
                          <a:effectLst/>
                        </a:rPr>
                        <a:t>Conserver </a:t>
                      </a:r>
                      <a:r>
                        <a:rPr lang="fr-FR" sz="1600" b="1" u="none" strike="noStrike" dirty="0" smtClean="0">
                          <a:effectLst/>
                        </a:rPr>
                        <a:t>les</a:t>
                      </a:r>
                      <a:r>
                        <a:rPr lang="fr-FR" sz="1600" b="1" u="none" strike="noStrike" baseline="0" dirty="0" smtClean="0">
                          <a:effectLst/>
                        </a:rPr>
                        <a:t> connaissances concernant l’usage </a:t>
                      </a:r>
                      <a:r>
                        <a:rPr lang="fr-FR" sz="1600" b="1" u="none" strike="noStrike" dirty="0" smtClean="0">
                          <a:effectLst/>
                        </a:rPr>
                        <a:t>des </a:t>
                      </a:r>
                      <a:r>
                        <a:rPr lang="fr-FR" sz="1600" b="1" u="none" strike="noStrike" dirty="0">
                          <a:effectLst/>
                        </a:rPr>
                        <a:t>plans 2D.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Wingdings" panose="05000000000000000000" pitchFamily="2" charset="2"/>
                        </a:rPr>
                        <a:t>«««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Wingdings" panose="05000000000000000000" pitchFamily="2" charset="2"/>
                        </a:rPr>
                        <a:t>«««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880" marR="5880" marT="5880" marB="0" anchor="ctr"/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7" y="124993"/>
            <a:ext cx="1367753" cy="69770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820669" y="299480"/>
            <a:ext cx="8666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Connaissances et Savoir-faire</a:t>
            </a:r>
            <a:endParaRPr lang="fr-FR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13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 In Mo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16237"/>
      </a:accent1>
      <a:accent2>
        <a:srgbClr val="12B2A8"/>
      </a:accent2>
      <a:accent3>
        <a:srgbClr val="A53792"/>
      </a:accent3>
      <a:accent4>
        <a:srgbClr val="FFC000"/>
      </a:accent4>
      <a:accent5>
        <a:srgbClr val="4472C4"/>
      </a:accent5>
      <a:accent6>
        <a:srgbClr val="70AD47"/>
      </a:accent6>
      <a:hlink>
        <a:srgbClr val="F1471D"/>
      </a:hlink>
      <a:folHlink>
        <a:srgbClr val="002060"/>
      </a:folHlink>
    </a:clrScheme>
    <a:fontScheme name="B In Motion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18ace0e7-60a4-4acf-87da-1c47a991bb86" ContentTypeId="0x01010004BBCBFDEBB3864BA0EFED7044CA4B2803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UnityFolder xmlns="95235cfd-2d18-42eb-8ffc-01f090d3b392">
      <Url>https://bouyguesconstruction.sharepoint.com/sites/bycn_b_in_motion/DOCUMENTS/14%20-%20MOOC</Url>
      <Description>\_DOCUMENTS_PROJET_\14 - MOOC</Description>
    </ComUnityFolder>
    <TaxCatchAll xmlns="95235cfd-2d18-42eb-8ffc-01f090d3b392">
      <Value>4</Value>
      <Value>3</Value>
      <Value>2</Value>
      <Value>1</Value>
    </TaxCatchAll>
    <b7665f99c0fe44919cb3218cc8e5302c xmlns="95235cfd-2d18-42eb-8ffc-01f090d3b392">
      <Terms xmlns="http://schemas.microsoft.com/office/infopath/2007/PartnerControls">
        <TermInfo xmlns="http://schemas.microsoft.com/office/infopath/2007/PartnerControls">
          <TermName xmlns="http://schemas.microsoft.com/office/infopath/2007/PartnerControls">00 00 A classer</TermName>
          <TermId xmlns="http://schemas.microsoft.com/office/infopath/2007/PartnerControls">06ef1ee2-e7bf-4474-9d1e-c5fbf4f3b42b</TermId>
        </TermInfo>
      </Terms>
    </b7665f99c0fe44919cb3218cc8e5302c>
    <n052ae6ce5fe48d585b4ce219bb73d0e xmlns="95235cfd-2d18-42eb-8ffc-01f090d3b392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Technical</TermName>
          <TermId xmlns="http://schemas.microsoft.com/office/infopath/2007/PartnerControls">c0c3c620-f02f-4f49-b67f-b93ee27607c9</TermId>
        </TermInfo>
      </Terms>
    </n052ae6ce5fe48d585b4ce219bb73d0e>
    <b1c94e71d43e47329629adb2299a7407 xmlns="95235cfd-2d18-42eb-8ffc-01f090d3b39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Projects</TermName>
          <TermId xmlns="http://schemas.microsoft.com/office/infopath/2007/PartnerControls">b7cc1373-d160-4aa3-bf26-3372b93dfcbf</TermId>
        </TermInfo>
      </Terms>
    </b1c94e71d43e47329629adb2299a7407>
    <bc25f8494e694b549ba275b5de656855 xmlns="95235cfd-2d18-42eb-8ffc-01f090d3b392">
      <Terms xmlns="http://schemas.microsoft.com/office/infopath/2007/PartnerControls">
        <TermInfo xmlns="http://schemas.microsoft.com/office/infopath/2007/PartnerControls">
          <TermName xmlns="http://schemas.microsoft.com/office/infopath/2007/PartnerControls">BYCN</TermName>
          <TermId xmlns="http://schemas.microsoft.com/office/infopath/2007/PartnerControls">1d177850-a4b0-4712-afa6-b8bd9074e1fe</TermId>
        </TermInfo>
      </Terms>
    </bc25f8494e694b549ba275b5de656855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owerPoint BYCN" ma:contentTypeID="0x01010004BBCBFDEBB3864BA0EFED7044CA4B2803008E1CD6ECA8CD604494D83F641B6BF777" ma:contentTypeVersion="1" ma:contentTypeDescription="Create a new document." ma:contentTypeScope="" ma:versionID="1f993c21e39a4e22f9d98b461b71652b">
  <xsd:schema xmlns:xsd="http://www.w3.org/2001/XMLSchema" xmlns:xs="http://www.w3.org/2001/XMLSchema" xmlns:p="http://schemas.microsoft.com/office/2006/metadata/properties" xmlns:ns2="95235cfd-2d18-42eb-8ffc-01f090d3b392" targetNamespace="http://schemas.microsoft.com/office/2006/metadata/properties" ma:root="true" ma:fieldsID="c3b9b682fffbe05735e9fbaa349e7600" ns2:_="">
    <xsd:import namespace="95235cfd-2d18-42eb-8ffc-01f090d3b392"/>
    <xsd:element name="properties">
      <xsd:complexType>
        <xsd:sequence>
          <xsd:element name="documentManagement">
            <xsd:complexType>
              <xsd:all>
                <xsd:element ref="ns2:b7665f99c0fe44919cb3218cc8e5302c" minOccurs="0"/>
                <xsd:element ref="ns2:TaxCatchAll" minOccurs="0"/>
                <xsd:element ref="ns2:TaxCatchAllLabel" minOccurs="0"/>
                <xsd:element ref="ns2:ComUnityFolder" minOccurs="0"/>
                <xsd:element ref="ns2:bc25f8494e694b549ba275b5de656855" minOccurs="0"/>
                <xsd:element ref="ns2:b1c94e71d43e47329629adb2299a7407" minOccurs="0"/>
                <xsd:element ref="ns2:n052ae6ce5fe48d585b4ce219bb73d0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235cfd-2d18-42eb-8ffc-01f090d3b392" elementFormDefault="qualified">
    <xsd:import namespace="http://schemas.microsoft.com/office/2006/documentManagement/types"/>
    <xsd:import namespace="http://schemas.microsoft.com/office/infopath/2007/PartnerControls"/>
    <xsd:element name="b7665f99c0fe44919cb3218cc8e5302c" ma:index="8" nillable="true" ma:taxonomy="true" ma:internalName="b7665f99c0fe44919cb3218cc8e5302c" ma:taxonomyFieldName="ArchiveClassificationPlan" ma:displayName="Archive Classification Plan" ma:default="1;#00 00 A classer|06ef1ee2-e7bf-4474-9d1e-c5fbf4f3b42b" ma:fieldId="{b7665f99-c0fe-4491-9cb3-218cc8e5302c}" ma:sspId="18ace0e7-60a4-4acf-87da-1c47a991bb86" ma:termSetId="26353664-7461-4f07-87dd-daa2874ea87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cab7365d-ea82-4fff-bfc4-b3b5019d3a26}" ma:internalName="TaxCatchAll" ma:showField="CatchAllData" ma:web="6251bcb9-f370-42e7-bd66-1d2cd2c098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cab7365d-ea82-4fff-bfc4-b3b5019d3a26}" ma:internalName="TaxCatchAllLabel" ma:readOnly="true" ma:showField="CatchAllDataLabel" ma:web="6251bcb9-f370-42e7-bd66-1d2cd2c098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mUnityFolder" ma:index="12" nillable="true" ma:displayName="Folder" ma:internalName="ComUnityFolder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bc25f8494e694b549ba275b5de656855" ma:index="13" nillable="true" ma:taxonomy="true" ma:internalName="bc25f8494e694b549ba275b5de656855" ma:taxonomyFieldName="Organisation" ma:displayName="Organisation" ma:fieldId="{bc25f849-4e69-4b54-9ba2-75b5de656855}" ma:sspId="18ace0e7-60a4-4acf-87da-1c47a991bb86" ma:termSetId="45cd4057-b767-4ebf-98f6-4028b8e5bef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1c94e71d43e47329629adb2299a7407" ma:index="15" nillable="true" ma:taxonomy="true" ma:internalName="b1c94e71d43e47329629adb2299a7407" ma:taxonomyFieldName="WorkspaceClassification" ma:displayName="Workspace classification" ma:fieldId="{b1c94e71-d43e-4732-9629-adb2299a7407}" ma:sspId="18ace0e7-60a4-4acf-87da-1c47a991bb86" ma:termSetId="22f1860e-f59a-4db1-b21a-a41c5c8ed1e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052ae6ce5fe48d585b4ce219bb73d0e" ma:index="17" nillable="true" ma:taxonomy="true" ma:internalName="n052ae6ce5fe48d585b4ce219bb73d0e" ma:taxonomyFieldName="SupportServices" ma:displayName="Support services" ma:fieldId="{7052ae6c-e5fe-48d5-85b4-ce219bb73d0e}" ma:sspId="18ace0e7-60a4-4acf-87da-1c47a991bb86" ma:termSetId="813098a9-32ee-4127-b4ec-488cb7a25468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F69B1E-F1C1-431F-B8D1-6FC8B43F37F4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0DE4199-3885-4BF2-9A5D-9C7A80944C7E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ed113bee-4a39-492c-a719-442bdd3441cc"/>
    <ds:schemaRef ds:uri="95235cfd-2d18-42eb-8ffc-01f090d3b39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6D460EA-9267-4C29-92D8-9506C9CEF3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235cfd-2d18-42eb-8ffc-01f090d3b3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178AD94-FD75-408B-89AA-6B49B522BA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567</Words>
  <Application>Microsoft Office PowerPoint</Application>
  <PresentationFormat>Grand écran</PresentationFormat>
  <Paragraphs>198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Open Sans</vt:lpstr>
      <vt:lpstr>Open Sans Light</vt:lpstr>
      <vt:lpstr>Open Sans Semibold</vt:lpstr>
      <vt:lpstr>Roboto</vt:lpstr>
      <vt:lpstr>Titillium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B In Motion</dc:subject>
  <dc:creator>jf.page@bouygues-construction.com</dc:creator>
  <cp:lastModifiedBy>TOURNEZ, Eric</cp:lastModifiedBy>
  <cp:revision>1606</cp:revision>
  <cp:lastPrinted>2016-07-11T15:06:30Z</cp:lastPrinted>
  <dcterms:created xsi:type="dcterms:W3CDTF">2015-06-10T14:58:12Z</dcterms:created>
  <dcterms:modified xsi:type="dcterms:W3CDTF">2016-11-25T08:10:27Z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0x01010004BBCBFDEBB3864BA0EFED7044CA4B2803008E1CD6ECA8CD604494D83F641B6BF777</vt:lpwstr>
  </property>
  <property fmtid="{D5CDD505-2E9C-101B-9397-08002B2CF9AE}" pid="3" name="_dlc_DocIdItemGuid">
    <vt:lpwstr>e8d67db0-4723-4d35-80b4-889917402da7</vt:lpwstr>
  </property>
  <property fmtid="{D5CDD505-2E9C-101B-9397-08002B2CF9AE}" pid="4" name="SupportServices">
    <vt:lpwstr>4;#Technical|c0c3c620-f02f-4f49-b67f-b93ee27607c9</vt:lpwstr>
  </property>
  <property fmtid="{D5CDD505-2E9C-101B-9397-08002B2CF9AE}" pid="5" name="ArchiveClassificationPlan">
    <vt:lpwstr>1;#00 00 A classer|06ef1ee2-e7bf-4474-9d1e-c5fbf4f3b42b</vt:lpwstr>
  </property>
  <property fmtid="{D5CDD505-2E9C-101B-9397-08002B2CF9AE}" pid="6" name="WorkspaceClassification">
    <vt:lpwstr>2;#Projects|b7cc1373-d160-4aa3-bf26-3372b93dfcbf</vt:lpwstr>
  </property>
  <property fmtid="{D5CDD505-2E9C-101B-9397-08002B2CF9AE}" pid="7" name="Organisation">
    <vt:lpwstr>3;#BYCN|1d177850-a4b0-4712-afa6-b8bd9074e1fe</vt:lpwstr>
  </property>
  <property fmtid="{D5CDD505-2E9C-101B-9397-08002B2CF9AE}" pid="8" name="SharedWithUsers">
    <vt:lpwstr>196;#L'HOMME, Karine;#48;#TOURNEZ, Eric</vt:lpwstr>
  </property>
</Properties>
</file>