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7" r:id="rId2"/>
    <p:sldId id="268" r:id="rId3"/>
    <p:sldId id="258" r:id="rId4"/>
    <p:sldId id="262" r:id="rId5"/>
    <p:sldId id="260" r:id="rId6"/>
    <p:sldId id="265" r:id="rId7"/>
    <p:sldId id="270" r:id="rId8"/>
    <p:sldId id="261" r:id="rId9"/>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74C"/>
    <a:srgbClr val="A69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270" autoAdjust="0"/>
    <p:restoredTop sz="72193" autoAdjust="0"/>
  </p:normalViewPr>
  <p:slideViewPr>
    <p:cSldViewPr snapToGrid="0">
      <p:cViewPr varScale="1">
        <p:scale>
          <a:sx n="109" d="100"/>
          <a:sy n="109" d="100"/>
        </p:scale>
        <p:origin x="470"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0342B-804F-47BB-8EB0-2077ED35CAF0}" type="datetimeFigureOut">
              <a:rPr lang="fr-FR" smtClean="0"/>
              <a:t>24/11/2016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18F45-C3E1-4BE6-93E4-9271E6F6D30C}" type="slidenum">
              <a:rPr lang="fr-FR" smtClean="0"/>
              <a:t>‹N°›</a:t>
            </a:fld>
            <a:endParaRPr lang="fr-FR"/>
          </a:p>
        </p:txBody>
      </p:sp>
    </p:spTree>
    <p:extLst>
      <p:ext uri="{BB962C8B-B14F-4D97-AF65-F5344CB8AC3E}">
        <p14:creationId xmlns:p14="http://schemas.microsoft.com/office/powerpoint/2010/main" val="142710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Logique de déploiement</a:t>
            </a:r>
            <a:r>
              <a:rPr lang="fr-FR" baseline="0" dirty="0" smtClean="0"/>
              <a:t> à partir de la dynamique Nord Isère vers d’autres territoires : Ardèche, Grenoble et d’autres académies.</a:t>
            </a:r>
            <a:endParaRPr lang="fr-FR" dirty="0"/>
          </a:p>
        </p:txBody>
      </p:sp>
      <p:sp>
        <p:nvSpPr>
          <p:cNvPr id="4" name="Espace réservé du numéro de diapositive 3"/>
          <p:cNvSpPr>
            <a:spLocks noGrp="1"/>
          </p:cNvSpPr>
          <p:nvPr>
            <p:ph type="sldNum" sz="quarter" idx="10"/>
          </p:nvPr>
        </p:nvSpPr>
        <p:spPr/>
        <p:txBody>
          <a:bodyPr/>
          <a:lstStyle/>
          <a:p>
            <a:fld id="{93A18F45-C3E1-4BE6-93E4-9271E6F6D30C}" type="slidenum">
              <a:rPr lang="fr-FR" smtClean="0"/>
              <a:t>2</a:t>
            </a:fld>
            <a:endParaRPr lang="fr-FR"/>
          </a:p>
        </p:txBody>
      </p:sp>
    </p:spTree>
    <p:extLst>
      <p:ext uri="{BB962C8B-B14F-4D97-AF65-F5344CB8AC3E}">
        <p14:creationId xmlns:p14="http://schemas.microsoft.com/office/powerpoint/2010/main" val="55727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63637" lvl="5" indent="0">
              <a:buFontTx/>
              <a:buNone/>
            </a:pPr>
            <a:r>
              <a:rPr lang="fr-FR" dirty="0" smtClean="0"/>
              <a:t>CAPI</a:t>
            </a:r>
          </a:p>
          <a:p>
            <a:pPr marL="1431925" lvl="5" indent="-268288">
              <a:buFontTx/>
              <a:buChar char="-"/>
            </a:pPr>
            <a:r>
              <a:rPr lang="fr-FR" dirty="0" smtClean="0"/>
              <a:t>Développer la construction durable</a:t>
            </a:r>
          </a:p>
          <a:p>
            <a:pPr marL="1431925" lvl="5" indent="-268288">
              <a:buFontTx/>
              <a:buChar char="-"/>
            </a:pPr>
            <a:r>
              <a:rPr lang="fr-FR" dirty="0" smtClean="0"/>
              <a:t>Assurer la diffusion des innovations à travers des constructions exemplaires</a:t>
            </a:r>
          </a:p>
          <a:p>
            <a:pPr marL="1431925" lvl="5" indent="-268288">
              <a:buFontTx/>
              <a:buChar char="-"/>
            </a:pPr>
            <a:r>
              <a:rPr lang="fr-FR" dirty="0" smtClean="0"/>
              <a:t>Fédérer les acteurs dans le cadre du TEPOS</a:t>
            </a:r>
          </a:p>
          <a:p>
            <a:pPr marL="1163637" lvl="5" indent="0">
              <a:buFontTx/>
              <a:buNone/>
            </a:pPr>
            <a:r>
              <a:rPr lang="fr-FR" dirty="0" smtClean="0"/>
              <a:t>ASTUS</a:t>
            </a:r>
            <a:r>
              <a:rPr lang="fr-FR" baseline="0" dirty="0" smtClean="0"/>
              <a:t> CONSTRUCTION : </a:t>
            </a:r>
          </a:p>
          <a:p>
            <a:pPr marL="1163637" marR="0" lvl="5"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A69E96"/>
                </a:solidFill>
              </a:rPr>
              <a:t>structure de référence sur la production et la diffusion de connaissances sur le BIM, regroupe les acteurs locaux autour d’une plateforme technologique au service des acteurs économiques de la construction, maîtres d’ouvrages, industriels, petites moyennes entreprises, acteurs de la formation</a:t>
            </a:r>
          </a:p>
          <a:p>
            <a:pPr marL="1163637" lvl="5" indent="0">
              <a:buFontTx/>
              <a:buNone/>
            </a:pPr>
            <a:endParaRPr lang="fr-FR" dirty="0" smtClean="0"/>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93A18F45-C3E1-4BE6-93E4-9271E6F6D30C}" type="slidenum">
              <a:rPr lang="fr-FR" smtClean="0"/>
              <a:t>3</a:t>
            </a:fld>
            <a:endParaRPr lang="fr-FR"/>
          </a:p>
        </p:txBody>
      </p:sp>
    </p:spTree>
    <p:extLst>
      <p:ext uri="{BB962C8B-B14F-4D97-AF65-F5344CB8AC3E}">
        <p14:creationId xmlns:p14="http://schemas.microsoft.com/office/powerpoint/2010/main" val="199948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buFontTx/>
              <a:buChar char="-"/>
            </a:pPr>
            <a:r>
              <a:rPr lang="fr-FR" dirty="0" smtClean="0"/>
              <a:t>Initiation : Présentation et manipulation de représentation numériques à l’aide d’applications mobiles, d’équipements de réalité virtuel.</a:t>
            </a:r>
            <a:r>
              <a:rPr lang="fr-FR" baseline="0" dirty="0" smtClean="0"/>
              <a:t> </a:t>
            </a:r>
            <a:r>
              <a:rPr lang="fr-FR" dirty="0" smtClean="0"/>
              <a:t>Démonstration des travaux collaboratifs menés par les acteurs du projet. Réalisation dune vidéo reportage qui alimente la base de ressources. </a:t>
            </a:r>
          </a:p>
          <a:p>
            <a:pPr marL="342900" indent="-342900">
              <a:buFontTx/>
              <a:buChar char="-"/>
            </a:pPr>
            <a:r>
              <a:rPr lang="fr-FR" dirty="0" smtClean="0"/>
              <a:t>Evolution : accompagnement des entreprises sur le plan organisationnel et les méthodes</a:t>
            </a:r>
          </a:p>
          <a:p>
            <a:pPr marL="342900" indent="-342900">
              <a:buFontTx/>
              <a:buChar char="-"/>
            </a:pPr>
            <a:r>
              <a:rPr lang="fr-FR" dirty="0" smtClean="0"/>
              <a:t>Ressources : constitution d’une</a:t>
            </a:r>
            <a:r>
              <a:rPr lang="fr-FR" baseline="0" dirty="0" smtClean="0"/>
              <a:t> bibliothèque des cas utilisés en formation. Conception et mise en œuvre de formations transfert 3*1j </a:t>
            </a:r>
            <a:r>
              <a:rPr lang="fr-FR" baseline="0" dirty="0" err="1" smtClean="0"/>
              <a:t>distanciel</a:t>
            </a:r>
            <a:r>
              <a:rPr lang="fr-FR" baseline="0" dirty="0" smtClean="0"/>
              <a:t> 1j présentiel</a:t>
            </a:r>
            <a:endParaRPr lang="fr-FR" dirty="0" smtClean="0"/>
          </a:p>
          <a:p>
            <a:pPr marL="342900" indent="-342900">
              <a:buFontTx/>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3A18F45-C3E1-4BE6-93E4-9271E6F6D30C}" type="slidenum">
              <a:rPr lang="fr-FR" smtClean="0"/>
              <a:t>5</a:t>
            </a:fld>
            <a:endParaRPr lang="fr-FR"/>
          </a:p>
        </p:txBody>
      </p:sp>
    </p:spTree>
    <p:extLst>
      <p:ext uri="{BB962C8B-B14F-4D97-AF65-F5344CB8AC3E}">
        <p14:creationId xmlns:p14="http://schemas.microsoft.com/office/powerpoint/2010/main" val="3191372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A6274C"/>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3200534"/>
            <a:ext cx="9144000" cy="329793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4169916"/>
            <a:ext cx="2520696" cy="888495"/>
          </a:xfrm>
          <a:prstGeom prst="rect">
            <a:avLst/>
          </a:prstGeom>
        </p:spPr>
      </p:pic>
      <p:sp>
        <p:nvSpPr>
          <p:cNvPr id="11" name="Rectangle 10"/>
          <p:cNvSpPr/>
          <p:nvPr userDrawn="1"/>
        </p:nvSpPr>
        <p:spPr>
          <a:xfrm>
            <a:off x="-100541" y="4321732"/>
            <a:ext cx="3534832" cy="307777"/>
          </a:xfrm>
          <a:prstGeom prst="rect">
            <a:avLst/>
          </a:prstGeom>
        </p:spPr>
        <p:txBody>
          <a:bodyPr wrap="square" lIns="0" tIns="0" rIns="0" bIns="0">
            <a:spAutoFit/>
          </a:bodyPr>
          <a:lstStyle/>
          <a:p>
            <a:pPr defTabSz="457200"/>
            <a:r>
              <a:rPr lang="fr-FR" sz="2000" b="1" dirty="0" err="1">
                <a:solidFill>
                  <a:srgbClr val="A69E96"/>
                </a:solidFill>
                <a:latin typeface="Arial"/>
                <a:cs typeface="Arial"/>
              </a:rPr>
              <a:t>www.greta</a:t>
            </a:r>
            <a:r>
              <a:rPr lang="fr-FR" sz="2000" b="1" dirty="0" err="1">
                <a:solidFill>
                  <a:srgbClr val="595B67"/>
                </a:solidFill>
                <a:latin typeface="Arial"/>
                <a:cs typeface="Arial"/>
              </a:rPr>
              <a:t>formation</a:t>
            </a:r>
            <a:r>
              <a:rPr lang="fr-FR" sz="2000" b="1" dirty="0" err="1">
                <a:solidFill>
                  <a:srgbClr val="A69E96"/>
                </a:solidFill>
                <a:latin typeface="Arial"/>
                <a:cs typeface="Arial"/>
              </a:rPr>
              <a:t>.fr</a:t>
            </a:r>
            <a:endParaRPr lang="fr-FR" sz="2000" b="1" dirty="0">
              <a:solidFill>
                <a:srgbClr val="A69E96"/>
              </a:solidFill>
              <a:latin typeface="Arial"/>
              <a:cs typeface="Arial"/>
            </a:endParaRPr>
          </a:p>
        </p:txBody>
      </p:sp>
      <p:sp>
        <p:nvSpPr>
          <p:cNvPr id="2" name="Title 1"/>
          <p:cNvSpPr>
            <a:spLocks noGrp="1"/>
          </p:cNvSpPr>
          <p:nvPr>
            <p:ph type="ctrTitle" hasCustomPrompt="1"/>
          </p:nvPr>
        </p:nvSpPr>
        <p:spPr>
          <a:xfrm>
            <a:off x="2101362" y="814356"/>
            <a:ext cx="6858000" cy="671787"/>
          </a:xfrm>
        </p:spPr>
        <p:txBody>
          <a:bodyPr anchor="b">
            <a:normAutofit/>
          </a:bodyPr>
          <a:lstStyle>
            <a:lvl1pPr marL="0" algn="l" defTabSz="457200" rtl="0" eaLnBrk="1" latinLnBrk="0" hangingPunct="1">
              <a:lnSpc>
                <a:spcPct val="70000"/>
              </a:lnSpc>
              <a:defRPr lang="en-US" sz="2400" b="1" kern="1200" dirty="0">
                <a:solidFill>
                  <a:prstClr val="white"/>
                </a:solidFill>
                <a:latin typeface="+mn-lt"/>
                <a:ea typeface="+mn-ea"/>
                <a:cs typeface="+mn-cs"/>
              </a:defRPr>
            </a:lvl1pPr>
          </a:lstStyle>
          <a:p>
            <a:pPr marL="0" marR="0" lvl="0" indent="0" algn="l" defTabSz="257168" rtl="0" eaLnBrk="1" fontAlgn="auto" latinLnBrk="0" hangingPunct="1">
              <a:lnSpc>
                <a:spcPct val="70000"/>
              </a:lnSpc>
              <a:spcBef>
                <a:spcPts val="0"/>
              </a:spcBef>
              <a:spcAft>
                <a:spcPts val="0"/>
              </a:spcAft>
              <a:buClrTx/>
              <a:buSzTx/>
              <a:buFontTx/>
              <a:buNone/>
              <a:tabLst/>
              <a:defRPr/>
            </a:pPr>
            <a:r>
              <a:rPr lang="fr-FR" dirty="0" smtClean="0"/>
              <a:t>Titre Arial Bold C40</a:t>
            </a:r>
            <a:endParaRPr lang="en-US" dirty="0"/>
          </a:p>
        </p:txBody>
      </p:sp>
      <p:sp>
        <p:nvSpPr>
          <p:cNvPr id="3" name="Subtitle 2"/>
          <p:cNvSpPr>
            <a:spLocks noGrp="1"/>
          </p:cNvSpPr>
          <p:nvPr>
            <p:ph type="subTitle" idx="1" hasCustomPrompt="1"/>
          </p:nvPr>
        </p:nvSpPr>
        <p:spPr>
          <a:xfrm>
            <a:off x="2101362" y="1555200"/>
            <a:ext cx="6858000" cy="515942"/>
          </a:xfrm>
        </p:spPr>
        <p:txBody>
          <a:bodyPr>
            <a:normAutofit/>
          </a:bodyPr>
          <a:lstStyle>
            <a:lvl1pPr marL="0" indent="0" algn="l" defTabSz="457200" rtl="0" eaLnBrk="1" latinLnBrk="0" hangingPunct="1">
              <a:lnSpc>
                <a:spcPct val="70000"/>
              </a:lnSpc>
              <a:buNone/>
              <a:defRPr lang="en-US" sz="2400" b="1" kern="1200" dirty="0">
                <a:solidFill>
                  <a:srgbClr val="C1B8AF"/>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257168" rtl="0" eaLnBrk="1" fontAlgn="auto" latinLnBrk="0" hangingPunct="1">
              <a:lnSpc>
                <a:spcPct val="70000"/>
              </a:lnSpc>
              <a:spcBef>
                <a:spcPts val="0"/>
              </a:spcBef>
              <a:spcAft>
                <a:spcPts val="0"/>
              </a:spcAft>
              <a:buClrTx/>
              <a:buSzTx/>
              <a:buFontTx/>
              <a:buNone/>
              <a:tabLst/>
              <a:defRPr/>
            </a:pPr>
            <a:r>
              <a:rPr lang="fr-FR" dirty="0" smtClean="0"/>
              <a:t>Titre suite</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a:xfrm>
            <a:off x="3134458" y="4781325"/>
            <a:ext cx="3086100" cy="273844"/>
          </a:xfrm>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
        <p:nvSpPr>
          <p:cNvPr id="14" name="Espace réservé du texte 13"/>
          <p:cNvSpPr>
            <a:spLocks noGrp="1"/>
          </p:cNvSpPr>
          <p:nvPr>
            <p:ph type="body" sz="quarter" idx="13" hasCustomPrompt="1"/>
          </p:nvPr>
        </p:nvSpPr>
        <p:spPr>
          <a:xfrm>
            <a:off x="2101362" y="2140199"/>
            <a:ext cx="4288911" cy="395288"/>
          </a:xfrm>
        </p:spPr>
        <p:txBody>
          <a:bodyPr/>
          <a:lstStyle>
            <a:lvl1pPr marL="0" indent="0">
              <a:buNone/>
              <a:defRPr lang="fr-FR" sz="1400" b="1" kern="1200" baseline="0" dirty="0" smtClean="0">
                <a:solidFill>
                  <a:prstClr val="white"/>
                </a:solidFill>
                <a:latin typeface="+mn-lt"/>
                <a:ea typeface="+mn-ea"/>
                <a:cs typeface="+mn-cs"/>
              </a:defRPr>
            </a:lvl1pPr>
          </a:lstStyle>
          <a:p>
            <a:pPr lvl="0"/>
            <a:r>
              <a:rPr lang="fr-FR" dirty="0" smtClean="0"/>
              <a:t>Sous titre 03</a:t>
            </a:r>
          </a:p>
        </p:txBody>
      </p:sp>
    </p:spTree>
    <p:extLst>
      <p:ext uri="{BB962C8B-B14F-4D97-AF65-F5344CB8AC3E}">
        <p14:creationId xmlns:p14="http://schemas.microsoft.com/office/powerpoint/2010/main" val="25560593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C22A3-9718-411C-912C-CFD36471A63C}" type="datetimeFigureOut">
              <a:rPr lang="fr-FR" smtClean="0"/>
              <a:t>24/11/2016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417977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B3C22A3-9718-411C-912C-CFD36471A63C}" type="datetimeFigureOut">
              <a:rPr lang="fr-FR" smtClean="0"/>
              <a:t>24/11/2016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815928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B3C22A3-9718-411C-912C-CFD36471A63C}" type="datetimeFigureOut">
              <a:rPr lang="fr-FR" smtClean="0"/>
              <a:t>24/11/2016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41327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345441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1716189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3996" y="1487"/>
            <a:ext cx="9136007" cy="5140526"/>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 y="3632981"/>
            <a:ext cx="9144000" cy="3297936"/>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193752"/>
            <a:ext cx="597408" cy="573511"/>
          </a:xfrm>
          <a:prstGeom prst="rect">
            <a:avLst/>
          </a:prstGeom>
        </p:spPr>
      </p:pic>
      <p:sp>
        <p:nvSpPr>
          <p:cNvPr id="2" name="Title 1"/>
          <p:cNvSpPr>
            <a:spLocks noGrp="1"/>
          </p:cNvSpPr>
          <p:nvPr>
            <p:ph type="title" hasCustomPrompt="1"/>
          </p:nvPr>
        </p:nvSpPr>
        <p:spPr>
          <a:xfrm>
            <a:off x="254977" y="273844"/>
            <a:ext cx="8260373" cy="321857"/>
          </a:xfrm>
        </p:spPr>
        <p:txBody>
          <a:bodyPr>
            <a:normAutofit/>
          </a:bodyPr>
          <a:lstStyle>
            <a:lvl1pPr marL="0" algn="l" defTabSz="457200" rtl="0" eaLnBrk="1" latinLnBrk="0" hangingPunct="1">
              <a:lnSpc>
                <a:spcPct val="70000"/>
              </a:lnSpc>
              <a:defRPr lang="en-US" sz="2400" b="1" kern="1200" dirty="0">
                <a:solidFill>
                  <a:srgbClr val="3E474F"/>
                </a:solidFill>
                <a:latin typeface="+mn-lt"/>
                <a:ea typeface="+mn-ea"/>
                <a:cs typeface="+mn-cs"/>
              </a:defRPr>
            </a:lvl1pPr>
          </a:lstStyle>
          <a:p>
            <a:r>
              <a:rPr lang="fr-FR" dirty="0" smtClean="0"/>
              <a:t>Titre Arial Bold C40</a:t>
            </a:r>
            <a:endParaRPr lang="en-US" dirty="0"/>
          </a:p>
        </p:txBody>
      </p:sp>
      <p:sp>
        <p:nvSpPr>
          <p:cNvPr id="3" name="Content Placeholder 2"/>
          <p:cNvSpPr>
            <a:spLocks noGrp="1"/>
          </p:cNvSpPr>
          <p:nvPr>
            <p:ph idx="1"/>
          </p:nvPr>
        </p:nvSpPr>
        <p:spPr>
          <a:xfrm>
            <a:off x="254977" y="1369219"/>
            <a:ext cx="8260373" cy="3263504"/>
          </a:xfrm>
        </p:spPr>
        <p:txBody>
          <a:bodyPr/>
          <a:lstStyle>
            <a:lvl1pPr marL="0" indent="0" algn="l" defTabSz="457200" rtl="0" eaLnBrk="1" latinLnBrk="0" hangingPunct="1">
              <a:buNone/>
              <a:defRPr lang="fr-FR" sz="2000" b="1" kern="1200" dirty="0" smtClean="0">
                <a:solidFill>
                  <a:srgbClr val="A69E96"/>
                </a:solidFill>
                <a:latin typeface="+mn-lt"/>
                <a:ea typeface="+mn-ea"/>
                <a:cs typeface="+mn-cs"/>
              </a:defRPr>
            </a:lvl1pPr>
            <a:lvl2pPr marL="0" indent="0" algn="l" defTabSz="457200" rtl="0" eaLnBrk="1" latinLnBrk="0" hangingPunct="1">
              <a:buNone/>
              <a:defRPr lang="fr-FR" sz="1800" kern="1200" dirty="0" smtClean="0">
                <a:solidFill>
                  <a:srgbClr val="3E474F"/>
                </a:solidFill>
                <a:latin typeface="+mn-lt"/>
                <a:ea typeface="+mn-ea"/>
                <a:cs typeface="+mn-cs"/>
              </a:defRPr>
            </a:lvl2pPr>
            <a:lvl3pPr marL="0" indent="0" algn="l" defTabSz="457200" rtl="0" eaLnBrk="1" latinLnBrk="0" hangingPunct="1">
              <a:buNone/>
              <a:defRPr lang="fr-FR" sz="1400" b="1" kern="1200" dirty="0" smtClean="0">
                <a:solidFill>
                  <a:srgbClr val="3E474F"/>
                </a:solidFill>
                <a:latin typeface="+mn-lt"/>
                <a:ea typeface="+mn-ea"/>
                <a:cs typeface="+mn-cs"/>
              </a:defRPr>
            </a:lvl3pPr>
            <a:lvl4pPr marL="0" indent="0" algn="l" defTabSz="457200" rtl="0" eaLnBrk="1" latinLnBrk="0" hangingPunct="1">
              <a:buNone/>
              <a:defRPr lang="fr-FR" sz="1400" kern="1200" dirty="0" smtClean="0">
                <a:solidFill>
                  <a:srgbClr val="3E474F"/>
                </a:solidFill>
                <a:latin typeface="+mn-lt"/>
                <a:ea typeface="+mn-ea"/>
                <a:cs typeface="+mn-cs"/>
              </a:defRPr>
            </a:lvl4pPr>
            <a:lvl5pPr marL="0" indent="0" algn="l" defTabSz="457200" rtl="0" eaLnBrk="1" latinLnBrk="0" hangingPunct="1">
              <a:buNone/>
              <a:defRPr lang="en-US" sz="1400" kern="1200" dirty="0">
                <a:solidFill>
                  <a:srgbClr val="822642"/>
                </a:solidFill>
                <a:latin typeface="+mn-lt"/>
                <a:ea typeface="+mn-ea"/>
                <a:cs typeface="+mn-cs"/>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
        <p:nvSpPr>
          <p:cNvPr id="9" name="Espace réservé du contenu 8"/>
          <p:cNvSpPr>
            <a:spLocks noGrp="1"/>
          </p:cNvSpPr>
          <p:nvPr>
            <p:ph sz="quarter" idx="13" hasCustomPrompt="1"/>
          </p:nvPr>
        </p:nvSpPr>
        <p:spPr>
          <a:xfrm>
            <a:off x="254977" y="631350"/>
            <a:ext cx="8260373" cy="412506"/>
          </a:xfrm>
        </p:spPr>
        <p:txBody>
          <a:bodyPr>
            <a:normAutofit/>
          </a:bodyPr>
          <a:lstStyle>
            <a:lvl1pPr marL="0" indent="0" algn="l" defTabSz="457200" rtl="0" eaLnBrk="1" latinLnBrk="0" hangingPunct="1">
              <a:lnSpc>
                <a:spcPct val="70000"/>
              </a:lnSpc>
              <a:buNone/>
              <a:defRPr lang="fr-FR" sz="2400" b="1" kern="1200" dirty="0" smtClean="0">
                <a:solidFill>
                  <a:srgbClr val="A6274C"/>
                </a:solidFill>
                <a:latin typeface="+mn-lt"/>
                <a:ea typeface="+mn-ea"/>
                <a:cs typeface="+mn-cs"/>
              </a:defRPr>
            </a:lvl1pPr>
          </a:lstStyle>
          <a:p>
            <a:pPr lvl="0"/>
            <a:r>
              <a:rPr lang="fr-FR" dirty="0" smtClean="0"/>
              <a:t>Titre suite</a:t>
            </a:r>
          </a:p>
        </p:txBody>
      </p:sp>
    </p:spTree>
    <p:extLst>
      <p:ext uri="{BB962C8B-B14F-4D97-AF65-F5344CB8AC3E}">
        <p14:creationId xmlns:p14="http://schemas.microsoft.com/office/powerpoint/2010/main" val="2749092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alphaModFix amt="33000"/>
            <a:extLst>
              <a:ext uri="{28A0092B-C50C-407E-A947-70E740481C1C}">
                <a14:useLocalDpi xmlns:a14="http://schemas.microsoft.com/office/drawing/2010/main" val="0"/>
              </a:ext>
            </a:extLst>
          </a:blip>
          <a:stretch>
            <a:fillRect/>
          </a:stretch>
        </p:blipFill>
        <p:spPr>
          <a:xfrm>
            <a:off x="7993" y="10160"/>
            <a:ext cx="9136006" cy="5143500"/>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 y="3596497"/>
            <a:ext cx="9144000" cy="3255264"/>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190948"/>
            <a:ext cx="597408" cy="573511"/>
          </a:xfrm>
          <a:prstGeom prst="rect">
            <a:avLst/>
          </a:prstGeom>
        </p:spPr>
      </p:pic>
      <p:sp>
        <p:nvSpPr>
          <p:cNvPr id="2" name="Title 1"/>
          <p:cNvSpPr>
            <a:spLocks noGrp="1"/>
          </p:cNvSpPr>
          <p:nvPr>
            <p:ph type="title" hasCustomPrompt="1"/>
          </p:nvPr>
        </p:nvSpPr>
        <p:spPr>
          <a:xfrm>
            <a:off x="254977" y="273844"/>
            <a:ext cx="8260373" cy="321857"/>
          </a:xfrm>
        </p:spPr>
        <p:txBody>
          <a:bodyPr>
            <a:normAutofit/>
          </a:bodyPr>
          <a:lstStyle>
            <a:lvl1pPr marL="0" algn="l" defTabSz="457200" rtl="0" eaLnBrk="1" latinLnBrk="0" hangingPunct="1">
              <a:lnSpc>
                <a:spcPct val="70000"/>
              </a:lnSpc>
              <a:defRPr lang="en-US" sz="2400" b="1" kern="1200" dirty="0">
                <a:solidFill>
                  <a:srgbClr val="3E474F"/>
                </a:solidFill>
                <a:latin typeface="+mn-lt"/>
                <a:ea typeface="+mn-ea"/>
                <a:cs typeface="+mn-cs"/>
              </a:defRPr>
            </a:lvl1pPr>
          </a:lstStyle>
          <a:p>
            <a:r>
              <a:rPr lang="fr-FR" dirty="0" smtClean="0"/>
              <a:t>Titre Arial Bold C40</a:t>
            </a:r>
            <a:endParaRPr lang="en-US" dirty="0"/>
          </a:p>
        </p:txBody>
      </p:sp>
      <p:sp>
        <p:nvSpPr>
          <p:cNvPr id="3" name="Content Placeholder 2"/>
          <p:cNvSpPr>
            <a:spLocks noGrp="1"/>
          </p:cNvSpPr>
          <p:nvPr>
            <p:ph idx="1"/>
          </p:nvPr>
        </p:nvSpPr>
        <p:spPr>
          <a:xfrm>
            <a:off x="254977" y="1369219"/>
            <a:ext cx="8260373" cy="3263504"/>
          </a:xfrm>
        </p:spPr>
        <p:txBody>
          <a:bodyPr/>
          <a:lstStyle>
            <a:lvl1pPr marL="0" indent="0" algn="l" defTabSz="457200" rtl="0" eaLnBrk="1" latinLnBrk="0" hangingPunct="1">
              <a:buNone/>
              <a:defRPr lang="fr-FR" sz="2000" b="1" kern="1200" dirty="0" smtClean="0">
                <a:solidFill>
                  <a:srgbClr val="A69E96"/>
                </a:solidFill>
                <a:latin typeface="+mn-lt"/>
                <a:ea typeface="+mn-ea"/>
                <a:cs typeface="+mn-cs"/>
              </a:defRPr>
            </a:lvl1pPr>
            <a:lvl2pPr marL="0" indent="0" algn="l" defTabSz="457200" rtl="0" eaLnBrk="1" latinLnBrk="0" hangingPunct="1">
              <a:buNone/>
              <a:defRPr lang="fr-FR" sz="1800" kern="1200" dirty="0" smtClean="0">
                <a:solidFill>
                  <a:srgbClr val="3E474F"/>
                </a:solidFill>
                <a:latin typeface="+mn-lt"/>
                <a:ea typeface="+mn-ea"/>
                <a:cs typeface="+mn-cs"/>
              </a:defRPr>
            </a:lvl2pPr>
            <a:lvl3pPr marL="0" indent="0" algn="l" defTabSz="457200" rtl="0" eaLnBrk="1" latinLnBrk="0" hangingPunct="1">
              <a:buNone/>
              <a:defRPr lang="fr-FR" sz="1400" b="1" kern="1200" dirty="0" smtClean="0">
                <a:solidFill>
                  <a:srgbClr val="3E474F"/>
                </a:solidFill>
                <a:latin typeface="+mn-lt"/>
                <a:ea typeface="+mn-ea"/>
                <a:cs typeface="+mn-cs"/>
              </a:defRPr>
            </a:lvl3pPr>
            <a:lvl4pPr marL="0" indent="0" algn="l" defTabSz="457200" rtl="0" eaLnBrk="1" latinLnBrk="0" hangingPunct="1">
              <a:buNone/>
              <a:defRPr lang="fr-FR" sz="1400" kern="1200" dirty="0" smtClean="0">
                <a:solidFill>
                  <a:srgbClr val="3E474F"/>
                </a:solidFill>
                <a:latin typeface="+mn-lt"/>
                <a:ea typeface="+mn-ea"/>
                <a:cs typeface="+mn-cs"/>
              </a:defRPr>
            </a:lvl4pPr>
            <a:lvl5pPr marL="0" indent="0" algn="l" defTabSz="457200" rtl="0" eaLnBrk="1" latinLnBrk="0" hangingPunct="1">
              <a:buNone/>
              <a:defRPr lang="en-US" sz="1400" kern="1200" dirty="0">
                <a:solidFill>
                  <a:srgbClr val="822642"/>
                </a:solidFill>
                <a:latin typeface="+mn-lt"/>
                <a:ea typeface="+mn-ea"/>
                <a:cs typeface="+mn-cs"/>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
        <p:nvSpPr>
          <p:cNvPr id="9" name="Espace réservé du contenu 8"/>
          <p:cNvSpPr>
            <a:spLocks noGrp="1"/>
          </p:cNvSpPr>
          <p:nvPr>
            <p:ph sz="quarter" idx="13" hasCustomPrompt="1"/>
          </p:nvPr>
        </p:nvSpPr>
        <p:spPr>
          <a:xfrm>
            <a:off x="254977" y="631350"/>
            <a:ext cx="8260373" cy="412506"/>
          </a:xfrm>
        </p:spPr>
        <p:txBody>
          <a:bodyPr>
            <a:normAutofit/>
          </a:bodyPr>
          <a:lstStyle>
            <a:lvl1pPr marL="0" indent="0" algn="l" defTabSz="457200" rtl="0" eaLnBrk="1" latinLnBrk="0" hangingPunct="1">
              <a:lnSpc>
                <a:spcPct val="70000"/>
              </a:lnSpc>
              <a:buNone/>
              <a:defRPr lang="fr-FR" sz="2400" b="1" kern="1200" dirty="0" smtClean="0">
                <a:solidFill>
                  <a:srgbClr val="A6274C"/>
                </a:solidFill>
                <a:latin typeface="+mn-lt"/>
                <a:ea typeface="+mn-ea"/>
                <a:cs typeface="+mn-cs"/>
              </a:defRPr>
            </a:lvl1pPr>
          </a:lstStyle>
          <a:p>
            <a:pPr lvl="0"/>
            <a:r>
              <a:rPr lang="fr-FR" dirty="0" smtClean="0"/>
              <a:t>Titre suite</a:t>
            </a:r>
          </a:p>
        </p:txBody>
      </p:sp>
    </p:spTree>
    <p:extLst>
      <p:ext uri="{BB962C8B-B14F-4D97-AF65-F5344CB8AC3E}">
        <p14:creationId xmlns:p14="http://schemas.microsoft.com/office/powerpoint/2010/main" val="190110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 y="3596497"/>
            <a:ext cx="9144000" cy="325526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190948"/>
            <a:ext cx="597408" cy="573511"/>
          </a:xfrm>
          <a:prstGeom prst="rect">
            <a:avLst/>
          </a:prstGeom>
        </p:spPr>
      </p:pic>
      <p:sp>
        <p:nvSpPr>
          <p:cNvPr id="2" name="Title 1"/>
          <p:cNvSpPr>
            <a:spLocks noGrp="1"/>
          </p:cNvSpPr>
          <p:nvPr>
            <p:ph type="title" hasCustomPrompt="1"/>
          </p:nvPr>
        </p:nvSpPr>
        <p:spPr>
          <a:xfrm>
            <a:off x="254977" y="273844"/>
            <a:ext cx="8260373" cy="321857"/>
          </a:xfrm>
        </p:spPr>
        <p:txBody>
          <a:bodyPr>
            <a:normAutofit/>
          </a:bodyPr>
          <a:lstStyle>
            <a:lvl1pPr marL="0" algn="l" defTabSz="457200" rtl="0" eaLnBrk="1" latinLnBrk="0" hangingPunct="1">
              <a:lnSpc>
                <a:spcPct val="70000"/>
              </a:lnSpc>
              <a:defRPr lang="en-US" sz="2400" b="1" kern="1200" dirty="0">
                <a:solidFill>
                  <a:srgbClr val="3E474F"/>
                </a:solidFill>
                <a:latin typeface="+mn-lt"/>
                <a:ea typeface="+mn-ea"/>
                <a:cs typeface="+mn-cs"/>
              </a:defRPr>
            </a:lvl1pPr>
          </a:lstStyle>
          <a:p>
            <a:r>
              <a:rPr lang="fr-FR" dirty="0" smtClean="0"/>
              <a:t>Titre Arial Bold C40</a:t>
            </a:r>
            <a:endParaRPr lang="en-US" dirty="0"/>
          </a:p>
        </p:txBody>
      </p:sp>
      <p:sp>
        <p:nvSpPr>
          <p:cNvPr id="3" name="Content Placeholder 2"/>
          <p:cNvSpPr>
            <a:spLocks noGrp="1"/>
          </p:cNvSpPr>
          <p:nvPr>
            <p:ph idx="1"/>
          </p:nvPr>
        </p:nvSpPr>
        <p:spPr>
          <a:xfrm>
            <a:off x="254977" y="1369219"/>
            <a:ext cx="8260373" cy="3263504"/>
          </a:xfrm>
        </p:spPr>
        <p:txBody>
          <a:bodyPr/>
          <a:lstStyle>
            <a:lvl1pPr marL="0" indent="0" algn="l" defTabSz="457200" rtl="0" eaLnBrk="1" latinLnBrk="0" hangingPunct="1">
              <a:buNone/>
              <a:defRPr lang="fr-FR" sz="2000" b="1" kern="1200" dirty="0" smtClean="0">
                <a:solidFill>
                  <a:srgbClr val="A69E96"/>
                </a:solidFill>
                <a:latin typeface="+mn-lt"/>
                <a:ea typeface="+mn-ea"/>
                <a:cs typeface="+mn-cs"/>
              </a:defRPr>
            </a:lvl1pPr>
            <a:lvl2pPr marL="0" indent="0" algn="l" defTabSz="457200" rtl="0" eaLnBrk="1" latinLnBrk="0" hangingPunct="1">
              <a:buNone/>
              <a:defRPr lang="fr-FR" sz="1800" kern="1200" dirty="0" smtClean="0">
                <a:solidFill>
                  <a:srgbClr val="3E474F"/>
                </a:solidFill>
                <a:latin typeface="+mn-lt"/>
                <a:ea typeface="+mn-ea"/>
                <a:cs typeface="+mn-cs"/>
              </a:defRPr>
            </a:lvl2pPr>
            <a:lvl3pPr marL="0" indent="0" algn="l" defTabSz="457200" rtl="0" eaLnBrk="1" latinLnBrk="0" hangingPunct="1">
              <a:buNone/>
              <a:defRPr lang="fr-FR" sz="1400" b="1" kern="1200" dirty="0" smtClean="0">
                <a:solidFill>
                  <a:srgbClr val="3E474F"/>
                </a:solidFill>
                <a:latin typeface="+mn-lt"/>
                <a:ea typeface="+mn-ea"/>
                <a:cs typeface="+mn-cs"/>
              </a:defRPr>
            </a:lvl3pPr>
            <a:lvl4pPr marL="0" indent="0" algn="l" defTabSz="457200" rtl="0" eaLnBrk="1" latinLnBrk="0" hangingPunct="1">
              <a:buNone/>
              <a:defRPr lang="fr-FR" sz="1400" kern="1200" dirty="0" smtClean="0">
                <a:solidFill>
                  <a:srgbClr val="3E474F"/>
                </a:solidFill>
                <a:latin typeface="+mn-lt"/>
                <a:ea typeface="+mn-ea"/>
                <a:cs typeface="+mn-cs"/>
              </a:defRPr>
            </a:lvl4pPr>
            <a:lvl5pPr marL="0" indent="0" algn="l" defTabSz="457200" rtl="0" eaLnBrk="1" latinLnBrk="0" hangingPunct="1">
              <a:buNone/>
              <a:defRPr lang="en-US" sz="1400" kern="1200" dirty="0">
                <a:solidFill>
                  <a:srgbClr val="822642"/>
                </a:solidFill>
                <a:latin typeface="+mn-lt"/>
                <a:ea typeface="+mn-ea"/>
                <a:cs typeface="+mn-cs"/>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
        <p:nvSpPr>
          <p:cNvPr id="9" name="Espace réservé du contenu 8"/>
          <p:cNvSpPr>
            <a:spLocks noGrp="1"/>
          </p:cNvSpPr>
          <p:nvPr>
            <p:ph sz="quarter" idx="13" hasCustomPrompt="1"/>
          </p:nvPr>
        </p:nvSpPr>
        <p:spPr>
          <a:xfrm>
            <a:off x="254977" y="631350"/>
            <a:ext cx="8260373" cy="412506"/>
          </a:xfrm>
        </p:spPr>
        <p:txBody>
          <a:bodyPr>
            <a:normAutofit/>
          </a:bodyPr>
          <a:lstStyle>
            <a:lvl1pPr marL="0" indent="0" algn="l" defTabSz="457200" rtl="0" eaLnBrk="1" latinLnBrk="0" hangingPunct="1">
              <a:lnSpc>
                <a:spcPct val="70000"/>
              </a:lnSpc>
              <a:buNone/>
              <a:defRPr lang="fr-FR" sz="2400" b="1" kern="1200" dirty="0" smtClean="0">
                <a:solidFill>
                  <a:srgbClr val="A6274C"/>
                </a:solidFill>
                <a:latin typeface="+mn-lt"/>
                <a:ea typeface="+mn-ea"/>
                <a:cs typeface="+mn-cs"/>
              </a:defRPr>
            </a:lvl1pPr>
          </a:lstStyle>
          <a:p>
            <a:pPr lvl="0"/>
            <a:r>
              <a:rPr lang="fr-FR" dirty="0" smtClean="0"/>
              <a:t>Titre suite</a:t>
            </a:r>
          </a:p>
        </p:txBody>
      </p:sp>
    </p:spTree>
    <p:extLst>
      <p:ext uri="{BB962C8B-B14F-4D97-AF65-F5344CB8AC3E}">
        <p14:creationId xmlns:p14="http://schemas.microsoft.com/office/powerpoint/2010/main" val="2862040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A69E96">
            <a:alpha val="45000"/>
          </a:srgbClr>
        </a:solid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3632981"/>
            <a:ext cx="9144000" cy="3297936"/>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190948"/>
            <a:ext cx="597408" cy="573511"/>
          </a:xfrm>
          <a:prstGeom prst="rect">
            <a:avLst/>
          </a:prstGeom>
        </p:spPr>
      </p:pic>
      <p:sp>
        <p:nvSpPr>
          <p:cNvPr id="2" name="Title 1"/>
          <p:cNvSpPr>
            <a:spLocks noGrp="1"/>
          </p:cNvSpPr>
          <p:nvPr>
            <p:ph type="title" hasCustomPrompt="1"/>
          </p:nvPr>
        </p:nvSpPr>
        <p:spPr>
          <a:xfrm>
            <a:off x="254977" y="273844"/>
            <a:ext cx="8260373" cy="321857"/>
          </a:xfrm>
        </p:spPr>
        <p:txBody>
          <a:bodyPr>
            <a:normAutofit/>
          </a:bodyPr>
          <a:lstStyle>
            <a:lvl1pPr marL="0" algn="l" defTabSz="457200" rtl="0" eaLnBrk="1" latinLnBrk="0" hangingPunct="1">
              <a:lnSpc>
                <a:spcPct val="70000"/>
              </a:lnSpc>
              <a:defRPr lang="en-US" sz="2400" b="1" kern="1200" dirty="0">
                <a:solidFill>
                  <a:srgbClr val="3E474F"/>
                </a:solidFill>
                <a:latin typeface="+mn-lt"/>
                <a:ea typeface="+mn-ea"/>
                <a:cs typeface="+mn-cs"/>
              </a:defRPr>
            </a:lvl1pPr>
          </a:lstStyle>
          <a:p>
            <a:r>
              <a:rPr lang="fr-FR" dirty="0" smtClean="0"/>
              <a:t>Titre Arial Bold C40</a:t>
            </a:r>
            <a:endParaRPr lang="en-US" dirty="0"/>
          </a:p>
        </p:txBody>
      </p:sp>
      <p:sp>
        <p:nvSpPr>
          <p:cNvPr id="3" name="Content Placeholder 2"/>
          <p:cNvSpPr>
            <a:spLocks noGrp="1"/>
          </p:cNvSpPr>
          <p:nvPr>
            <p:ph idx="1"/>
          </p:nvPr>
        </p:nvSpPr>
        <p:spPr>
          <a:xfrm>
            <a:off x="254977" y="1369219"/>
            <a:ext cx="8260373" cy="3263504"/>
          </a:xfrm>
        </p:spPr>
        <p:txBody>
          <a:bodyPr/>
          <a:lstStyle>
            <a:lvl1pPr marL="0" indent="0" algn="l" defTabSz="457200" rtl="0" eaLnBrk="1" latinLnBrk="0" hangingPunct="1">
              <a:buNone/>
              <a:defRPr lang="fr-FR" sz="2000" b="1" kern="1200" dirty="0" smtClean="0">
                <a:solidFill>
                  <a:srgbClr val="A69E96"/>
                </a:solidFill>
                <a:latin typeface="+mn-lt"/>
                <a:ea typeface="+mn-ea"/>
                <a:cs typeface="+mn-cs"/>
              </a:defRPr>
            </a:lvl1pPr>
            <a:lvl2pPr marL="0" indent="0" algn="l" defTabSz="457200" rtl="0" eaLnBrk="1" latinLnBrk="0" hangingPunct="1">
              <a:buNone/>
              <a:defRPr lang="fr-FR" sz="1800" kern="1200" dirty="0" smtClean="0">
                <a:solidFill>
                  <a:srgbClr val="3E474F"/>
                </a:solidFill>
                <a:latin typeface="+mn-lt"/>
                <a:ea typeface="+mn-ea"/>
                <a:cs typeface="+mn-cs"/>
              </a:defRPr>
            </a:lvl2pPr>
            <a:lvl3pPr marL="0" indent="0" algn="l" defTabSz="457200" rtl="0" eaLnBrk="1" latinLnBrk="0" hangingPunct="1">
              <a:buNone/>
              <a:defRPr lang="fr-FR" sz="1400" b="1" kern="1200" dirty="0" smtClean="0">
                <a:solidFill>
                  <a:srgbClr val="3E474F"/>
                </a:solidFill>
                <a:latin typeface="+mn-lt"/>
                <a:ea typeface="+mn-ea"/>
                <a:cs typeface="+mn-cs"/>
              </a:defRPr>
            </a:lvl3pPr>
            <a:lvl4pPr marL="0" indent="0" algn="l" defTabSz="457200" rtl="0" eaLnBrk="1" latinLnBrk="0" hangingPunct="1">
              <a:buNone/>
              <a:defRPr lang="fr-FR" sz="1400" kern="1200" dirty="0" smtClean="0">
                <a:solidFill>
                  <a:srgbClr val="3E474F"/>
                </a:solidFill>
                <a:latin typeface="+mn-lt"/>
                <a:ea typeface="+mn-ea"/>
                <a:cs typeface="+mn-cs"/>
              </a:defRPr>
            </a:lvl4pPr>
            <a:lvl5pPr marL="0" indent="0" algn="l" defTabSz="457200" rtl="0" eaLnBrk="1" latinLnBrk="0" hangingPunct="1">
              <a:buNone/>
              <a:defRPr lang="en-US" sz="1400" kern="1200" dirty="0">
                <a:solidFill>
                  <a:srgbClr val="822642"/>
                </a:solidFill>
                <a:latin typeface="+mn-lt"/>
                <a:ea typeface="+mn-ea"/>
                <a:cs typeface="+mn-cs"/>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
        <p:nvSpPr>
          <p:cNvPr id="9" name="Espace réservé du contenu 8"/>
          <p:cNvSpPr>
            <a:spLocks noGrp="1"/>
          </p:cNvSpPr>
          <p:nvPr>
            <p:ph sz="quarter" idx="13" hasCustomPrompt="1"/>
          </p:nvPr>
        </p:nvSpPr>
        <p:spPr>
          <a:xfrm>
            <a:off x="254977" y="631350"/>
            <a:ext cx="8260373" cy="412506"/>
          </a:xfrm>
        </p:spPr>
        <p:txBody>
          <a:bodyPr>
            <a:normAutofit/>
          </a:bodyPr>
          <a:lstStyle>
            <a:lvl1pPr marL="0" indent="0" algn="l" defTabSz="457200" rtl="0" eaLnBrk="1" latinLnBrk="0" hangingPunct="1">
              <a:lnSpc>
                <a:spcPct val="70000"/>
              </a:lnSpc>
              <a:buNone/>
              <a:defRPr lang="fr-FR" sz="2400" b="1" kern="1200" dirty="0" smtClean="0">
                <a:solidFill>
                  <a:srgbClr val="A6274C"/>
                </a:solidFill>
                <a:latin typeface="+mn-lt"/>
                <a:ea typeface="+mn-ea"/>
                <a:cs typeface="+mn-cs"/>
              </a:defRPr>
            </a:lvl1pPr>
          </a:lstStyle>
          <a:p>
            <a:pPr lvl="0"/>
            <a:r>
              <a:rPr lang="fr-FR" dirty="0" smtClean="0"/>
              <a:t>Titre suite</a:t>
            </a:r>
          </a:p>
        </p:txBody>
      </p:sp>
    </p:spTree>
    <p:extLst>
      <p:ext uri="{BB962C8B-B14F-4D97-AF65-F5344CB8AC3E}">
        <p14:creationId xmlns:p14="http://schemas.microsoft.com/office/powerpoint/2010/main" val="3512390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3C22A3-9718-411C-912C-CFD36471A63C}" type="datetimeFigureOut">
              <a:rPr lang="fr-FR" smtClean="0"/>
              <a:t>24/11/2016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3364987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3C22A3-9718-411C-912C-CFD36471A63C}" type="datetimeFigureOut">
              <a:rPr lang="fr-FR" smtClean="0"/>
              <a:t>24/11/2016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40855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B3C22A3-9718-411C-912C-CFD36471A63C}" type="datetimeFigureOut">
              <a:rPr lang="fr-FR" smtClean="0"/>
              <a:t>24/11/2016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119654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B3C22A3-9718-411C-912C-CFD36471A63C}" type="datetimeFigureOut">
              <a:rPr lang="fr-FR" smtClean="0"/>
              <a:t>24/11/2016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9E1E40-CD2F-44F7-8830-304B05F091D8}" type="slidenum">
              <a:rPr lang="fr-FR" smtClean="0"/>
              <a:t>‹N°›</a:t>
            </a:fld>
            <a:endParaRPr lang="fr-FR"/>
          </a:p>
        </p:txBody>
      </p:sp>
    </p:spTree>
    <p:extLst>
      <p:ext uri="{BB962C8B-B14F-4D97-AF65-F5344CB8AC3E}">
        <p14:creationId xmlns:p14="http://schemas.microsoft.com/office/powerpoint/2010/main" val="290392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3C22A3-9718-411C-912C-CFD36471A63C}" type="datetimeFigureOut">
              <a:rPr lang="fr-FR" smtClean="0"/>
              <a:t>24/11/2016</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9E1E40-CD2F-44F7-8830-304B05F091D8}" type="slidenum">
              <a:rPr lang="fr-FR" smtClean="0"/>
              <a:t>‹N°›</a:t>
            </a:fld>
            <a:endParaRPr lang="fr-FR"/>
          </a:p>
        </p:txBody>
      </p:sp>
    </p:spTree>
    <p:extLst>
      <p:ext uri="{BB962C8B-B14F-4D97-AF65-F5344CB8AC3E}">
        <p14:creationId xmlns:p14="http://schemas.microsoft.com/office/powerpoint/2010/main" val="41850330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24" r:id="rId3"/>
    <p:sldLayoutId id="2147483725" r:id="rId4"/>
    <p:sldLayoutId id="2147483726"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9.jpg@01D172BA.2F94F5F0" TargetMode="Externa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cid:image003.jpg@01D16D82.58C5F740"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QUALIBIM</a:t>
            </a:r>
            <a:endParaRPr lang="fr-FR" dirty="0"/>
          </a:p>
        </p:txBody>
      </p:sp>
      <p:sp>
        <p:nvSpPr>
          <p:cNvPr id="3" name="Sous-titre 2"/>
          <p:cNvSpPr>
            <a:spLocks noGrp="1"/>
          </p:cNvSpPr>
          <p:nvPr>
            <p:ph type="subTitle" idx="1"/>
          </p:nvPr>
        </p:nvSpPr>
        <p:spPr>
          <a:xfrm>
            <a:off x="2101362" y="1555199"/>
            <a:ext cx="6858000" cy="822241"/>
          </a:xfrm>
        </p:spPr>
        <p:txBody>
          <a:bodyPr>
            <a:normAutofit lnSpcReduction="10000"/>
          </a:bodyPr>
          <a:lstStyle/>
          <a:p>
            <a:r>
              <a:rPr lang="fr-FR" dirty="0" smtClean="0"/>
              <a:t>LES OUTILS NUMERIQUES AU SERVICE DE LA COMPETITIVITE DES ENTREPRISES DE LA FILIERE CONSTRUCTION AUVERGNE RHONE ALPES</a:t>
            </a:r>
          </a:p>
        </p:txBody>
      </p:sp>
      <p:pic>
        <p:nvPicPr>
          <p:cNvPr id="4" name="Image 3" descr="cid:image009.jpg@01D130D7.A76BD96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55888" y="4175628"/>
            <a:ext cx="601980" cy="762000"/>
          </a:xfrm>
          <a:prstGeom prst="rect">
            <a:avLst/>
          </a:prstGeom>
          <a:noFill/>
          <a:ln>
            <a:noFill/>
          </a:ln>
        </p:spPr>
      </p:pic>
      <p:pic>
        <p:nvPicPr>
          <p:cNvPr id="5" name="Image 4" descr="cid:image001.jpg@01CEC047.BB268D4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50072" y="3809964"/>
            <a:ext cx="1402080" cy="1181100"/>
          </a:xfrm>
          <a:prstGeom prst="rect">
            <a:avLst/>
          </a:prstGeom>
          <a:noFill/>
          <a:ln>
            <a:noFill/>
          </a:ln>
        </p:spPr>
      </p:pic>
    </p:spTree>
    <p:extLst>
      <p:ext uri="{BB962C8B-B14F-4D97-AF65-F5344CB8AC3E}">
        <p14:creationId xmlns:p14="http://schemas.microsoft.com/office/powerpoint/2010/main" val="297311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FINALITES DU POSITIONNEMENT PACTE</a:t>
            </a:r>
            <a:endParaRPr lang="fr-FR" dirty="0"/>
          </a:p>
        </p:txBody>
      </p:sp>
      <p:sp>
        <p:nvSpPr>
          <p:cNvPr id="3" name="Espace réservé du contenu 2"/>
          <p:cNvSpPr>
            <a:spLocks noGrp="1"/>
          </p:cNvSpPr>
          <p:nvPr>
            <p:ph idx="1"/>
          </p:nvPr>
        </p:nvSpPr>
        <p:spPr>
          <a:xfrm>
            <a:off x="254977" y="719418"/>
            <a:ext cx="8260373" cy="3913305"/>
          </a:xfrm>
        </p:spPr>
        <p:txBody>
          <a:bodyPr/>
          <a:lstStyle/>
          <a:p>
            <a:pPr marL="342900" indent="-342900">
              <a:buFontTx/>
              <a:buChar char="-"/>
            </a:pPr>
            <a:r>
              <a:rPr lang="fr-FR" dirty="0" smtClean="0"/>
              <a:t>Partenariat avec les professionnels pour développer l’offre de formation (portage du projet par ASTUS)</a:t>
            </a:r>
          </a:p>
          <a:p>
            <a:pPr marL="342900" indent="-342900">
              <a:buFontTx/>
              <a:buChar char="-"/>
            </a:pPr>
            <a:r>
              <a:rPr lang="fr-FR" dirty="0" smtClean="0"/>
              <a:t>Développement partenariats territoriaux (CAPI, </a:t>
            </a:r>
            <a:r>
              <a:rPr lang="fr-FR" dirty="0"/>
              <a:t>PLRE, </a:t>
            </a:r>
            <a:r>
              <a:rPr lang="fr-FR" dirty="0" smtClean="0"/>
              <a:t>Maisons de l’emploi)</a:t>
            </a:r>
          </a:p>
          <a:p>
            <a:pPr marL="342900" indent="-342900">
              <a:buFontTx/>
              <a:buChar char="-"/>
            </a:pPr>
            <a:r>
              <a:rPr lang="fr-FR" dirty="0" smtClean="0"/>
              <a:t>Développement de synergie FI-FC et inter-académique</a:t>
            </a:r>
          </a:p>
          <a:p>
            <a:pPr marL="342900" indent="-342900">
              <a:buFontTx/>
              <a:buChar char="-"/>
            </a:pPr>
            <a:r>
              <a:rPr lang="fr-FR" dirty="0" smtClean="0"/>
              <a:t>Visibilité d’une offre adaptée aux enjeux du secteur</a:t>
            </a:r>
          </a:p>
          <a:p>
            <a:endParaRPr lang="fr-FR" dirty="0" smtClean="0"/>
          </a:p>
          <a:p>
            <a:pPr marL="342900" indent="-342900">
              <a:buFontTx/>
              <a:buChar char="-"/>
            </a:pPr>
            <a:endParaRPr lang="fr-FR" dirty="0"/>
          </a:p>
        </p:txBody>
      </p:sp>
    </p:spTree>
    <p:extLst>
      <p:ext uri="{BB962C8B-B14F-4D97-AF65-F5344CB8AC3E}">
        <p14:creationId xmlns:p14="http://schemas.microsoft.com/office/powerpoint/2010/main" val="367070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977" y="294016"/>
            <a:ext cx="8260373" cy="532980"/>
          </a:xfrm>
        </p:spPr>
        <p:txBody>
          <a:bodyPr>
            <a:normAutofit/>
          </a:bodyPr>
          <a:lstStyle/>
          <a:p>
            <a:r>
              <a:rPr lang="fr-FR" dirty="0" smtClean="0"/>
              <a:t>PARTENAIRES</a:t>
            </a:r>
            <a:endParaRPr lang="fr-FR" dirty="0"/>
          </a:p>
        </p:txBody>
      </p:sp>
      <p:sp>
        <p:nvSpPr>
          <p:cNvPr id="3" name="Espace réservé du contenu 2"/>
          <p:cNvSpPr>
            <a:spLocks noGrp="1"/>
          </p:cNvSpPr>
          <p:nvPr>
            <p:ph idx="1"/>
          </p:nvPr>
        </p:nvSpPr>
        <p:spPr>
          <a:xfrm>
            <a:off x="286896" y="1174039"/>
            <a:ext cx="8260373" cy="1716949"/>
          </a:xfrm>
        </p:spPr>
        <p:txBody>
          <a:bodyPr>
            <a:normAutofit/>
          </a:bodyPr>
          <a:lstStyle/>
          <a:p>
            <a:pPr marL="342900" indent="-342900">
              <a:buFontTx/>
              <a:buChar char="-"/>
            </a:pPr>
            <a:r>
              <a:rPr lang="fr-FR" dirty="0" smtClean="0"/>
              <a:t>Expertise territoriale : La communauté d’Agglomération des Portes de l’Isère mène des actions </a:t>
            </a:r>
            <a:r>
              <a:rPr lang="fr-FR" dirty="0" smtClean="0">
                <a:solidFill>
                  <a:srgbClr val="A6274C"/>
                </a:solidFill>
              </a:rPr>
              <a:t>(CAPI) </a:t>
            </a:r>
            <a:r>
              <a:rPr lang="fr-FR" dirty="0" smtClean="0"/>
              <a:t>pour : </a:t>
            </a:r>
          </a:p>
          <a:p>
            <a:pPr marL="355600" lvl="4" indent="-355600">
              <a:buFontTx/>
              <a:buChar char="-"/>
            </a:pPr>
            <a:r>
              <a:rPr lang="fr-FR" sz="2000" b="1" dirty="0" smtClean="0">
                <a:solidFill>
                  <a:srgbClr val="A69E96"/>
                </a:solidFill>
              </a:rPr>
              <a:t>Expertise technique : </a:t>
            </a:r>
            <a:r>
              <a:rPr lang="fr-FR" sz="2000" b="1" dirty="0" smtClean="0">
                <a:solidFill>
                  <a:srgbClr val="A6274C"/>
                </a:solidFill>
              </a:rPr>
              <a:t>ASTUS</a:t>
            </a:r>
            <a:r>
              <a:rPr lang="fr-FR" sz="2000" b="1" dirty="0" smtClean="0">
                <a:solidFill>
                  <a:srgbClr val="A69E96"/>
                </a:solidFill>
              </a:rPr>
              <a:t> Construction </a:t>
            </a:r>
          </a:p>
          <a:p>
            <a:pPr marL="355600" lvl="4" indent="-355600">
              <a:buFontTx/>
              <a:buChar char="-"/>
            </a:pPr>
            <a:r>
              <a:rPr lang="fr-FR" sz="2000" b="1" dirty="0" smtClean="0">
                <a:solidFill>
                  <a:srgbClr val="A69E96"/>
                </a:solidFill>
              </a:rPr>
              <a:t>Expertise ingénierie de formation : La </a:t>
            </a:r>
            <a:r>
              <a:rPr lang="fr-FR" sz="2000" b="1" dirty="0" smtClean="0">
                <a:solidFill>
                  <a:srgbClr val="A6274C"/>
                </a:solidFill>
              </a:rPr>
              <a:t>DAFCO de </a:t>
            </a:r>
            <a:r>
              <a:rPr lang="fr-FR" sz="2000" b="1" dirty="0">
                <a:solidFill>
                  <a:srgbClr val="A6274C"/>
                </a:solidFill>
              </a:rPr>
              <a:t>G</a:t>
            </a:r>
            <a:r>
              <a:rPr lang="fr-FR" sz="2000" b="1" dirty="0" smtClean="0">
                <a:solidFill>
                  <a:srgbClr val="A6274C"/>
                </a:solidFill>
              </a:rPr>
              <a:t>renoble </a:t>
            </a:r>
            <a:r>
              <a:rPr lang="fr-FR" sz="2000" b="1" dirty="0" smtClean="0">
                <a:solidFill>
                  <a:srgbClr val="A69E96"/>
                </a:solidFill>
              </a:rPr>
              <a:t>avec le Greta Nord Isère, le réseau académique des Greta, la FI</a:t>
            </a:r>
          </a:p>
          <a:p>
            <a:pPr marL="355600" lvl="4" indent="-355600">
              <a:buFontTx/>
              <a:buChar char="-"/>
            </a:pPr>
            <a:endParaRPr lang="fr-FR" sz="2000" b="1" dirty="0">
              <a:solidFill>
                <a:srgbClr val="A69E96"/>
              </a:solidFill>
            </a:endParaRPr>
          </a:p>
        </p:txBody>
      </p:sp>
    </p:spTree>
    <p:extLst>
      <p:ext uri="{BB962C8B-B14F-4D97-AF65-F5344CB8AC3E}">
        <p14:creationId xmlns:p14="http://schemas.microsoft.com/office/powerpoint/2010/main" val="2444182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OBJECTIFS DE QUALIBIM </a:t>
            </a:r>
            <a:endParaRPr lang="fr-FR" dirty="0"/>
          </a:p>
        </p:txBody>
      </p:sp>
      <p:sp>
        <p:nvSpPr>
          <p:cNvPr id="3" name="Espace réservé du contenu 2"/>
          <p:cNvSpPr>
            <a:spLocks noGrp="1"/>
          </p:cNvSpPr>
          <p:nvPr>
            <p:ph idx="1"/>
          </p:nvPr>
        </p:nvSpPr>
        <p:spPr>
          <a:xfrm>
            <a:off x="254977" y="786653"/>
            <a:ext cx="8260373" cy="3846070"/>
          </a:xfrm>
        </p:spPr>
        <p:txBody>
          <a:bodyPr/>
          <a:lstStyle/>
          <a:p>
            <a:pPr marL="342900" indent="-342900">
              <a:buFontTx/>
              <a:buChar char="-"/>
            </a:pPr>
            <a:r>
              <a:rPr lang="fr-FR" dirty="0" smtClean="0"/>
              <a:t>Travailler sur toute la filière de la construction pour créer les conditions d’un marché, adapter les contenus aux différents publics visés</a:t>
            </a:r>
          </a:p>
          <a:p>
            <a:pPr marL="342900" indent="-342900">
              <a:buFontTx/>
              <a:buChar char="-"/>
            </a:pPr>
            <a:r>
              <a:rPr lang="fr-FR" dirty="0" smtClean="0"/>
              <a:t>Mobiliser des outils souples et progressifs pour faciliter l’accès aux TPE et PME (scan, </a:t>
            </a:r>
            <a:r>
              <a:rPr lang="fr-FR" dirty="0" err="1" smtClean="0"/>
              <a:t>viewer</a:t>
            </a:r>
            <a:r>
              <a:rPr lang="fr-FR" dirty="0" smtClean="0"/>
              <a:t>, logiciels)</a:t>
            </a:r>
          </a:p>
          <a:p>
            <a:pPr marL="342900" indent="-342900">
              <a:buFontTx/>
              <a:buChar char="-"/>
            </a:pPr>
            <a:r>
              <a:rPr lang="fr-FR" dirty="0" smtClean="0"/>
              <a:t>Utiliser des méthodes d’apprentissage adaptées aux acteurs de la construction : </a:t>
            </a:r>
          </a:p>
          <a:p>
            <a:pPr marL="1257300" lvl="5" indent="-180975">
              <a:buFontTx/>
              <a:buChar char="-"/>
            </a:pPr>
            <a:r>
              <a:rPr lang="fr-FR" sz="1600" dirty="0" smtClean="0"/>
              <a:t>partir du réel, </a:t>
            </a:r>
          </a:p>
          <a:p>
            <a:pPr marL="1257300" lvl="5" indent="-180975">
              <a:buFontTx/>
              <a:buChar char="-"/>
            </a:pPr>
            <a:r>
              <a:rPr lang="fr-FR" sz="1600" dirty="0" smtClean="0"/>
              <a:t>s’appuyer sur une approche « organisation-méthode-outils » qui couvre tout le champ nécessaire à l’intégration de pratiques numériques et collaboratives, </a:t>
            </a:r>
          </a:p>
          <a:p>
            <a:pPr marL="1257300" lvl="5" indent="-180975">
              <a:buFontTx/>
              <a:buChar char="-"/>
            </a:pPr>
            <a:r>
              <a:rPr lang="fr-FR" sz="1600" dirty="0" smtClean="0"/>
              <a:t>Utiliser les modalités à distance</a:t>
            </a:r>
          </a:p>
          <a:p>
            <a:endParaRPr lang="fr-FR" dirty="0" smtClean="0"/>
          </a:p>
          <a:p>
            <a:pPr marL="342900" indent="-342900">
              <a:buFontTx/>
              <a:buChar char="-"/>
            </a:pPr>
            <a:endParaRPr lang="fr-FR" dirty="0" smtClean="0"/>
          </a:p>
          <a:p>
            <a:pPr marL="342900" indent="-342900">
              <a:buFontTx/>
              <a:buChar char="-"/>
            </a:pPr>
            <a:endParaRPr lang="fr-FR" dirty="0" smtClean="0"/>
          </a:p>
          <a:p>
            <a:endParaRPr lang="fr-FR" dirty="0"/>
          </a:p>
        </p:txBody>
      </p:sp>
    </p:spTree>
    <p:extLst>
      <p:ext uri="{BB962C8B-B14F-4D97-AF65-F5344CB8AC3E}">
        <p14:creationId xmlns:p14="http://schemas.microsoft.com/office/powerpoint/2010/main" val="333305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QUALIBIM : ITINERAIRE EN 5 ETAPES</a:t>
            </a:r>
            <a:endParaRPr lang="fr-FR" dirty="0"/>
          </a:p>
        </p:txBody>
      </p:sp>
      <p:sp>
        <p:nvSpPr>
          <p:cNvPr id="3" name="Espace réservé du contenu 2"/>
          <p:cNvSpPr>
            <a:spLocks noGrp="1"/>
          </p:cNvSpPr>
          <p:nvPr>
            <p:ph idx="1"/>
          </p:nvPr>
        </p:nvSpPr>
        <p:spPr>
          <a:xfrm>
            <a:off x="254977" y="934571"/>
            <a:ext cx="8260373" cy="3698152"/>
          </a:xfrm>
        </p:spPr>
        <p:txBody>
          <a:bodyPr/>
          <a:lstStyle/>
          <a:p>
            <a:pPr marL="342900" indent="-342900">
              <a:buFontTx/>
              <a:buChar char="-"/>
            </a:pPr>
            <a:r>
              <a:rPr lang="fr-FR" dirty="0" smtClean="0">
                <a:solidFill>
                  <a:srgbClr val="A6274C"/>
                </a:solidFill>
              </a:rPr>
              <a:t>QUALIBIM DECOUVERTE </a:t>
            </a:r>
            <a:r>
              <a:rPr lang="fr-FR" dirty="0" smtClean="0"/>
              <a:t>: Séance d’information sensibilisation pour donner envie : production d’un kit de présentation</a:t>
            </a:r>
          </a:p>
          <a:p>
            <a:pPr marL="342900" indent="-342900">
              <a:buFontTx/>
              <a:buChar char="-"/>
            </a:pPr>
            <a:r>
              <a:rPr lang="fr-FR" dirty="0" smtClean="0">
                <a:solidFill>
                  <a:srgbClr val="A6274C"/>
                </a:solidFill>
              </a:rPr>
              <a:t>QUALIBIM INITIATION </a:t>
            </a:r>
            <a:r>
              <a:rPr lang="fr-FR" dirty="0" smtClean="0"/>
              <a:t>: 1 journée à partir de réalisations, visite de chantiers</a:t>
            </a:r>
          </a:p>
          <a:p>
            <a:pPr marL="342900" indent="-342900">
              <a:buFontTx/>
              <a:buChar char="-"/>
            </a:pPr>
            <a:r>
              <a:rPr lang="fr-FR" dirty="0" smtClean="0">
                <a:solidFill>
                  <a:srgbClr val="A6274C"/>
                </a:solidFill>
              </a:rPr>
              <a:t>QUALIBIM PRO </a:t>
            </a:r>
            <a:r>
              <a:rPr lang="fr-FR" dirty="0" smtClean="0"/>
              <a:t>: formation courte déclinée pour 4 publics cibles, donneurs d’ordre, maitrise d’œuvre, entreprises, exploitants</a:t>
            </a:r>
          </a:p>
          <a:p>
            <a:pPr marL="342900" indent="-342900">
              <a:buFontTx/>
              <a:buChar char="-"/>
            </a:pPr>
            <a:r>
              <a:rPr lang="fr-FR" dirty="0" smtClean="0">
                <a:solidFill>
                  <a:srgbClr val="A6274C"/>
                </a:solidFill>
              </a:rPr>
              <a:t>QUALIBIM EVOLUTION </a:t>
            </a:r>
            <a:r>
              <a:rPr lang="fr-FR" dirty="0" smtClean="0"/>
              <a:t>et SOS BIM : accompagner les entreprises dans la phase d’introduction du BIM </a:t>
            </a:r>
          </a:p>
          <a:p>
            <a:pPr marL="342900" indent="-342900">
              <a:buFontTx/>
              <a:buChar char="-"/>
            </a:pPr>
            <a:r>
              <a:rPr lang="fr-FR" dirty="0" smtClean="0">
                <a:solidFill>
                  <a:srgbClr val="A6274C"/>
                </a:solidFill>
              </a:rPr>
              <a:t>QUALIBIM RESSOURCES : </a:t>
            </a:r>
            <a:r>
              <a:rPr lang="fr-FR" dirty="0"/>
              <a:t>capitaliser les chantiers réalisés, constituer une </a:t>
            </a:r>
            <a:r>
              <a:rPr lang="fr-FR" dirty="0" smtClean="0"/>
              <a:t>bibliothèque. Formation-transfert des ressources produites. </a:t>
            </a:r>
            <a:endParaRPr lang="fr-FR" dirty="0"/>
          </a:p>
        </p:txBody>
      </p:sp>
    </p:spTree>
    <p:extLst>
      <p:ext uri="{BB962C8B-B14F-4D97-AF65-F5344CB8AC3E}">
        <p14:creationId xmlns:p14="http://schemas.microsoft.com/office/powerpoint/2010/main" val="31819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461" y="284601"/>
            <a:ext cx="8260373" cy="321857"/>
          </a:xfrm>
        </p:spPr>
        <p:txBody>
          <a:bodyPr>
            <a:normAutofit fontScale="90000"/>
          </a:bodyPr>
          <a:lstStyle/>
          <a:p>
            <a:r>
              <a:rPr lang="fr-FR" dirty="0" smtClean="0"/>
              <a:t>QUALIBIM PRO : formation de base</a:t>
            </a:r>
            <a:endParaRPr lang="fr-FR" dirty="0"/>
          </a:p>
        </p:txBody>
      </p:sp>
      <p:sp>
        <p:nvSpPr>
          <p:cNvPr id="3" name="Espace réservé du contenu 2"/>
          <p:cNvSpPr>
            <a:spLocks noGrp="1"/>
          </p:cNvSpPr>
          <p:nvPr>
            <p:ph idx="1"/>
          </p:nvPr>
        </p:nvSpPr>
        <p:spPr>
          <a:xfrm>
            <a:off x="298008" y="898272"/>
            <a:ext cx="8260373" cy="3926752"/>
          </a:xfrm>
        </p:spPr>
        <p:txBody>
          <a:bodyPr/>
          <a:lstStyle/>
          <a:p>
            <a:pPr marL="180975" indent="-180975"/>
            <a:r>
              <a:rPr lang="fr-FR" dirty="0" smtClean="0"/>
              <a:t>-  Réalisation de 4 modules de formation de 35h à destination des 4 cibles de professionnels identifiés : </a:t>
            </a:r>
          </a:p>
          <a:p>
            <a:pPr marL="893763" lvl="5" indent="-174625"/>
            <a:r>
              <a:rPr lang="fr-FR" sz="1600" b="1" dirty="0" smtClean="0">
                <a:solidFill>
                  <a:srgbClr val="C00000"/>
                </a:solidFill>
              </a:rPr>
              <a:t>Maître d’ouvrage </a:t>
            </a:r>
            <a:r>
              <a:rPr lang="fr-FR" sz="1600" dirty="0" smtClean="0"/>
              <a:t>: savoir lancer un marché, rédiger un </a:t>
            </a:r>
            <a:r>
              <a:rPr lang="fr-FR" sz="1600" dirty="0" err="1" smtClean="0"/>
              <a:t>cdc</a:t>
            </a:r>
            <a:r>
              <a:rPr lang="fr-FR" sz="1600" dirty="0" smtClean="0"/>
              <a:t> BIM, fixer des exigences en matière d’organisation</a:t>
            </a:r>
          </a:p>
          <a:p>
            <a:pPr marL="893763" lvl="5" indent="-174625"/>
            <a:r>
              <a:rPr lang="fr-FR" sz="1600" b="1" dirty="0" smtClean="0">
                <a:solidFill>
                  <a:srgbClr val="C00000"/>
                </a:solidFill>
              </a:rPr>
              <a:t>Maîtres d’œuvre </a:t>
            </a:r>
            <a:r>
              <a:rPr lang="fr-FR" sz="1600" dirty="0" smtClean="0"/>
              <a:t>: savoir répondre à un AO en BIM. Définir les règles de production, de la maquette numérique. Définir les responsabilités de chacun.</a:t>
            </a:r>
          </a:p>
          <a:p>
            <a:pPr marL="893763" lvl="5" indent="-174625"/>
            <a:r>
              <a:rPr lang="fr-FR" sz="1600" b="1" dirty="0" smtClean="0">
                <a:solidFill>
                  <a:srgbClr val="C00000"/>
                </a:solidFill>
              </a:rPr>
              <a:t>Entreprises de mise en œuvre </a:t>
            </a:r>
            <a:r>
              <a:rPr lang="fr-FR" sz="1600" dirty="0" smtClean="0"/>
              <a:t>: Utiliser la maquette numérique et l’alimenter en informations pour répondre  au </a:t>
            </a:r>
            <a:r>
              <a:rPr lang="fr-FR" sz="1600" dirty="0" err="1" smtClean="0"/>
              <a:t>cdc</a:t>
            </a:r>
            <a:r>
              <a:rPr lang="fr-FR" sz="1600" dirty="0" smtClean="0"/>
              <a:t> et conduire son chantier</a:t>
            </a:r>
          </a:p>
          <a:p>
            <a:pPr marL="893763" lvl="5" indent="-174625"/>
            <a:r>
              <a:rPr lang="fr-FR" sz="1600" b="1" dirty="0" smtClean="0">
                <a:solidFill>
                  <a:srgbClr val="C00000"/>
                </a:solidFill>
              </a:rPr>
              <a:t>Exploitants </a:t>
            </a:r>
            <a:r>
              <a:rPr lang="fr-FR" sz="1600" dirty="0" smtClean="0"/>
              <a:t>: Utiliser la maquette numérique afin d’optimiser l’exploitation et constituer le carnet numérique du bâtiment</a:t>
            </a:r>
          </a:p>
          <a:p>
            <a:pPr marL="171450" lvl="4" indent="-171450">
              <a:buFontTx/>
              <a:buChar char="-"/>
            </a:pPr>
            <a:r>
              <a:rPr lang="fr-FR" sz="2000" b="1" dirty="0" smtClean="0">
                <a:solidFill>
                  <a:srgbClr val="A69E96"/>
                </a:solidFill>
              </a:rPr>
              <a:t>Formation en présentiel pour 14h et en </a:t>
            </a:r>
            <a:r>
              <a:rPr lang="fr-FR" sz="2000" b="1" dirty="0" err="1" smtClean="0">
                <a:solidFill>
                  <a:srgbClr val="A69E96"/>
                </a:solidFill>
              </a:rPr>
              <a:t>distanciel</a:t>
            </a:r>
            <a:r>
              <a:rPr lang="fr-FR" sz="2000" b="1" dirty="0" smtClean="0">
                <a:solidFill>
                  <a:srgbClr val="A69E96"/>
                </a:solidFill>
              </a:rPr>
              <a:t> pour 21h</a:t>
            </a:r>
          </a:p>
          <a:p>
            <a:pPr marL="171450" lvl="4" indent="-171450">
              <a:buFontTx/>
              <a:buChar char="-"/>
            </a:pPr>
            <a:r>
              <a:rPr lang="fr-FR" sz="2000" b="1" dirty="0" smtClean="0">
                <a:solidFill>
                  <a:srgbClr val="A69E96"/>
                </a:solidFill>
              </a:rPr>
              <a:t>Formation développée en relation étroite FI-FC</a:t>
            </a:r>
          </a:p>
          <a:p>
            <a:pPr marL="171450" lvl="4" indent="-342900">
              <a:buFontTx/>
              <a:buChar char="-"/>
            </a:pPr>
            <a:endParaRPr lang="fr-FR" sz="2000" b="1" dirty="0">
              <a:solidFill>
                <a:srgbClr val="A69E96"/>
              </a:solidFill>
            </a:endParaRPr>
          </a:p>
          <a:p>
            <a:pPr lvl="4"/>
            <a:endParaRPr lang="fr-FR" dirty="0"/>
          </a:p>
        </p:txBody>
      </p:sp>
    </p:spTree>
    <p:extLst>
      <p:ext uri="{BB962C8B-B14F-4D97-AF65-F5344CB8AC3E}">
        <p14:creationId xmlns:p14="http://schemas.microsoft.com/office/powerpoint/2010/main" val="42143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CALENDRIER</a:t>
            </a:r>
            <a:endParaRPr lang="fr-FR" dirty="0"/>
          </a:p>
        </p:txBody>
      </p:sp>
      <p:sp>
        <p:nvSpPr>
          <p:cNvPr id="3" name="Espace réservé du contenu 2"/>
          <p:cNvSpPr>
            <a:spLocks noGrp="1"/>
          </p:cNvSpPr>
          <p:nvPr>
            <p:ph idx="1"/>
          </p:nvPr>
        </p:nvSpPr>
        <p:spPr>
          <a:xfrm>
            <a:off x="254977" y="692524"/>
            <a:ext cx="8260373" cy="3940199"/>
          </a:xfrm>
        </p:spPr>
        <p:txBody>
          <a:bodyPr>
            <a:normAutofit fontScale="92500" lnSpcReduction="20000"/>
          </a:bodyPr>
          <a:lstStyle/>
          <a:p>
            <a:pPr marL="342900" indent="-342900">
              <a:buFontTx/>
              <a:buChar char="-"/>
            </a:pPr>
            <a:r>
              <a:rPr lang="fr-FR" dirty="0" smtClean="0"/>
              <a:t>Formation de formateurs, mise en place de tutorat : 2016-2017</a:t>
            </a:r>
          </a:p>
          <a:p>
            <a:pPr marL="1362075" lvl="1" indent="-285750">
              <a:buFontTx/>
              <a:buChar char="-"/>
            </a:pPr>
            <a:r>
              <a:rPr lang="fr-FR" sz="1700" dirty="0">
                <a:solidFill>
                  <a:schemeClr val="tx1"/>
                </a:solidFill>
              </a:rPr>
              <a:t>3 journées en présentiel sur le processus BIM et les outils </a:t>
            </a:r>
            <a:endParaRPr lang="fr-FR" sz="1700" dirty="0" smtClean="0">
              <a:solidFill>
                <a:schemeClr val="tx1"/>
              </a:solidFill>
            </a:endParaRPr>
          </a:p>
          <a:p>
            <a:pPr marL="1362075" lvl="1" indent="-285750">
              <a:buFontTx/>
              <a:buChar char="-"/>
            </a:pPr>
            <a:r>
              <a:rPr lang="fr-FR" sz="1700" dirty="0" smtClean="0">
                <a:solidFill>
                  <a:schemeClr val="tx1"/>
                </a:solidFill>
              </a:rPr>
              <a:t>Formation outils avec les supports </a:t>
            </a:r>
            <a:r>
              <a:rPr lang="fr-FR" sz="1700" dirty="0" err="1">
                <a:solidFill>
                  <a:schemeClr val="tx1"/>
                </a:solidFill>
              </a:rPr>
              <a:t>E</a:t>
            </a:r>
            <a:r>
              <a:rPr lang="fr-FR" sz="1700" dirty="0" err="1" smtClean="0">
                <a:solidFill>
                  <a:schemeClr val="tx1"/>
                </a:solidFill>
              </a:rPr>
              <a:t>léphorm</a:t>
            </a:r>
            <a:endParaRPr lang="fr-FR" sz="1700" dirty="0">
              <a:solidFill>
                <a:schemeClr val="tx1"/>
              </a:solidFill>
            </a:endParaRPr>
          </a:p>
          <a:p>
            <a:pPr marL="1362075" lvl="1" indent="-285750">
              <a:buFontTx/>
              <a:buChar char="-"/>
            </a:pPr>
            <a:r>
              <a:rPr lang="fr-FR" sz="1700" dirty="0">
                <a:solidFill>
                  <a:schemeClr val="tx1"/>
                </a:solidFill>
              </a:rPr>
              <a:t>Formation à la production de scénarios, techniques de médiatisation (</a:t>
            </a:r>
            <a:r>
              <a:rPr lang="fr-FR" sz="1700" dirty="0" err="1" smtClean="0">
                <a:solidFill>
                  <a:schemeClr val="tx1"/>
                </a:solidFill>
              </a:rPr>
              <a:t>ludiscape</a:t>
            </a:r>
            <a:r>
              <a:rPr lang="fr-FR" sz="1700" dirty="0" smtClean="0">
                <a:solidFill>
                  <a:schemeClr val="tx1"/>
                </a:solidFill>
              </a:rPr>
              <a:t>, </a:t>
            </a:r>
            <a:r>
              <a:rPr lang="fr-FR" sz="1700" dirty="0" err="1" smtClean="0">
                <a:solidFill>
                  <a:schemeClr val="tx1"/>
                </a:solidFill>
              </a:rPr>
              <a:t>articulate</a:t>
            </a:r>
            <a:r>
              <a:rPr lang="fr-FR" sz="1700" dirty="0" smtClean="0">
                <a:solidFill>
                  <a:schemeClr val="tx1"/>
                </a:solidFill>
              </a:rPr>
              <a:t>…)</a:t>
            </a:r>
            <a:endParaRPr lang="fr-FR" sz="1700" dirty="0">
              <a:solidFill>
                <a:schemeClr val="tx1"/>
              </a:solidFill>
            </a:endParaRPr>
          </a:p>
          <a:p>
            <a:pPr marL="342900" indent="-342900">
              <a:buFontTx/>
              <a:buChar char="-"/>
            </a:pPr>
            <a:r>
              <a:rPr lang="fr-FR" dirty="0" smtClean="0"/>
              <a:t>Année 1 : 2017 </a:t>
            </a:r>
          </a:p>
          <a:p>
            <a:pPr marL="1362075" lvl="1" indent="-285750">
              <a:buFontTx/>
              <a:buChar char="-"/>
            </a:pPr>
            <a:r>
              <a:rPr lang="fr-FR" sz="1700" dirty="0" err="1">
                <a:solidFill>
                  <a:schemeClr val="tx1"/>
                </a:solidFill>
              </a:rPr>
              <a:t>Qualibim</a:t>
            </a:r>
            <a:r>
              <a:rPr lang="fr-FR" sz="1700" dirty="0">
                <a:solidFill>
                  <a:schemeClr val="tx1"/>
                </a:solidFill>
              </a:rPr>
              <a:t> découverte : développement et animation de </a:t>
            </a:r>
            <a:r>
              <a:rPr lang="fr-FR" sz="1700" dirty="0" smtClean="0">
                <a:solidFill>
                  <a:schemeClr val="tx1"/>
                </a:solidFill>
              </a:rPr>
              <a:t>30 </a:t>
            </a:r>
            <a:r>
              <a:rPr lang="fr-FR" sz="1700" dirty="0">
                <a:solidFill>
                  <a:schemeClr val="tx1"/>
                </a:solidFill>
              </a:rPr>
              <a:t>séances</a:t>
            </a:r>
          </a:p>
          <a:p>
            <a:pPr marL="1362075" lvl="1" indent="-285750">
              <a:buFontTx/>
              <a:buChar char="-"/>
            </a:pPr>
            <a:r>
              <a:rPr lang="fr-FR" sz="1700" dirty="0" err="1">
                <a:solidFill>
                  <a:schemeClr val="tx1"/>
                </a:solidFill>
              </a:rPr>
              <a:t>Qualibim</a:t>
            </a:r>
            <a:r>
              <a:rPr lang="fr-FR" sz="1700" dirty="0">
                <a:solidFill>
                  <a:schemeClr val="tx1"/>
                </a:solidFill>
              </a:rPr>
              <a:t> initiation : développement  et réalisation de </a:t>
            </a:r>
            <a:r>
              <a:rPr lang="fr-FR" sz="1700" dirty="0" smtClean="0">
                <a:solidFill>
                  <a:schemeClr val="tx1"/>
                </a:solidFill>
              </a:rPr>
              <a:t>10 </a:t>
            </a:r>
            <a:r>
              <a:rPr lang="fr-FR" sz="1700" dirty="0">
                <a:solidFill>
                  <a:schemeClr val="tx1"/>
                </a:solidFill>
              </a:rPr>
              <a:t>séances</a:t>
            </a:r>
          </a:p>
          <a:p>
            <a:pPr marL="1362075" lvl="1" indent="-285750">
              <a:buFontTx/>
              <a:buChar char="-"/>
            </a:pPr>
            <a:r>
              <a:rPr lang="fr-FR" sz="1700" dirty="0" err="1">
                <a:solidFill>
                  <a:schemeClr val="tx1"/>
                </a:solidFill>
              </a:rPr>
              <a:t>Qualibim</a:t>
            </a:r>
            <a:r>
              <a:rPr lang="fr-FR" sz="1700" dirty="0">
                <a:solidFill>
                  <a:schemeClr val="tx1"/>
                </a:solidFill>
              </a:rPr>
              <a:t> pro : développement de 3 </a:t>
            </a:r>
            <a:r>
              <a:rPr lang="fr-FR" sz="1700" dirty="0" smtClean="0">
                <a:solidFill>
                  <a:schemeClr val="tx1"/>
                </a:solidFill>
              </a:rPr>
              <a:t>modules/4. Expérimentations </a:t>
            </a:r>
            <a:r>
              <a:rPr lang="fr-FR" sz="1700" dirty="0">
                <a:solidFill>
                  <a:schemeClr val="tx1"/>
                </a:solidFill>
              </a:rPr>
              <a:t>et réalisation de 4 sessions</a:t>
            </a:r>
          </a:p>
          <a:p>
            <a:pPr marL="355600" lvl="5" indent="-355600">
              <a:buFontTx/>
              <a:buChar char="-"/>
            </a:pPr>
            <a:r>
              <a:rPr lang="fr-FR" sz="2000" b="1" dirty="0" smtClean="0">
                <a:solidFill>
                  <a:srgbClr val="A69E96"/>
                </a:solidFill>
              </a:rPr>
              <a:t>Année </a:t>
            </a:r>
            <a:r>
              <a:rPr lang="fr-FR" sz="2000" b="1" dirty="0">
                <a:solidFill>
                  <a:srgbClr val="A69E96"/>
                </a:solidFill>
              </a:rPr>
              <a:t>2 </a:t>
            </a:r>
            <a:r>
              <a:rPr lang="fr-FR" sz="2000" b="1" dirty="0" smtClean="0">
                <a:solidFill>
                  <a:srgbClr val="A69E96"/>
                </a:solidFill>
              </a:rPr>
              <a:t>: 2018</a:t>
            </a:r>
          </a:p>
          <a:p>
            <a:pPr marL="1362075" lvl="1" indent="-285750">
              <a:buFontTx/>
              <a:buChar char="-"/>
            </a:pPr>
            <a:r>
              <a:rPr lang="fr-FR" sz="1700" dirty="0" err="1">
                <a:solidFill>
                  <a:schemeClr val="tx1"/>
                </a:solidFill>
              </a:rPr>
              <a:t>Qualibim</a:t>
            </a:r>
            <a:r>
              <a:rPr lang="fr-FR" sz="1700" dirty="0">
                <a:solidFill>
                  <a:schemeClr val="tx1"/>
                </a:solidFill>
              </a:rPr>
              <a:t> découverte : réalisation de </a:t>
            </a:r>
            <a:r>
              <a:rPr lang="fr-FR" sz="1700" dirty="0" smtClean="0">
                <a:solidFill>
                  <a:schemeClr val="tx1"/>
                </a:solidFill>
              </a:rPr>
              <a:t>30 </a:t>
            </a:r>
            <a:r>
              <a:rPr lang="fr-FR" sz="1700" dirty="0">
                <a:solidFill>
                  <a:schemeClr val="tx1"/>
                </a:solidFill>
              </a:rPr>
              <a:t>séances</a:t>
            </a:r>
          </a:p>
          <a:p>
            <a:pPr marL="1362075" lvl="1" indent="-285750">
              <a:buFontTx/>
              <a:buChar char="-"/>
            </a:pPr>
            <a:r>
              <a:rPr lang="fr-FR" sz="1700" dirty="0" err="1">
                <a:solidFill>
                  <a:schemeClr val="tx1"/>
                </a:solidFill>
              </a:rPr>
              <a:t>Qualibim</a:t>
            </a:r>
            <a:r>
              <a:rPr lang="fr-FR" sz="1700" dirty="0">
                <a:solidFill>
                  <a:schemeClr val="tx1"/>
                </a:solidFill>
              </a:rPr>
              <a:t> initiation : développement et réalisation de </a:t>
            </a:r>
            <a:r>
              <a:rPr lang="fr-FR" sz="1700" dirty="0" smtClean="0">
                <a:solidFill>
                  <a:schemeClr val="tx1"/>
                </a:solidFill>
              </a:rPr>
              <a:t>15 </a:t>
            </a:r>
            <a:r>
              <a:rPr lang="fr-FR" sz="1700" dirty="0">
                <a:solidFill>
                  <a:schemeClr val="tx1"/>
                </a:solidFill>
              </a:rPr>
              <a:t>séances</a:t>
            </a:r>
          </a:p>
          <a:p>
            <a:pPr marL="1362075" lvl="1" indent="-285750">
              <a:buFontTx/>
              <a:buChar char="-"/>
            </a:pPr>
            <a:r>
              <a:rPr lang="fr-FR" sz="1700" dirty="0" err="1">
                <a:solidFill>
                  <a:schemeClr val="tx1"/>
                </a:solidFill>
              </a:rPr>
              <a:t>Qualibim</a:t>
            </a:r>
            <a:r>
              <a:rPr lang="fr-FR" sz="1700" dirty="0">
                <a:solidFill>
                  <a:schemeClr val="tx1"/>
                </a:solidFill>
              </a:rPr>
              <a:t> pro : développement d’1 module et réalisation de </a:t>
            </a:r>
            <a:r>
              <a:rPr lang="fr-FR" sz="1700" dirty="0" smtClean="0">
                <a:solidFill>
                  <a:schemeClr val="tx1"/>
                </a:solidFill>
              </a:rPr>
              <a:t>10 </a:t>
            </a:r>
            <a:r>
              <a:rPr lang="fr-FR" sz="1700" dirty="0">
                <a:solidFill>
                  <a:schemeClr val="tx1"/>
                </a:solidFill>
              </a:rPr>
              <a:t>sessions</a:t>
            </a:r>
          </a:p>
          <a:p>
            <a:pPr marL="1362075" lvl="1" indent="-285750">
              <a:buFontTx/>
              <a:buChar char="-"/>
            </a:pPr>
            <a:r>
              <a:rPr lang="fr-FR" sz="1700" dirty="0" err="1">
                <a:solidFill>
                  <a:schemeClr val="tx1"/>
                </a:solidFill>
              </a:rPr>
              <a:t>Qualibim</a:t>
            </a:r>
            <a:r>
              <a:rPr lang="fr-FR" sz="1700" dirty="0">
                <a:solidFill>
                  <a:schemeClr val="tx1"/>
                </a:solidFill>
              </a:rPr>
              <a:t> évolution : développement et réalisations </a:t>
            </a:r>
            <a:endParaRPr lang="fr-FR" sz="1700" dirty="0" smtClean="0">
              <a:solidFill>
                <a:schemeClr val="tx1"/>
              </a:solidFill>
            </a:endParaRPr>
          </a:p>
          <a:p>
            <a:pPr marL="1362075" lvl="1" indent="-285750">
              <a:buFontTx/>
              <a:buChar char="-"/>
            </a:pPr>
            <a:r>
              <a:rPr lang="fr-FR" sz="1700" dirty="0" err="1" smtClean="0">
                <a:solidFill>
                  <a:schemeClr val="tx1"/>
                </a:solidFill>
              </a:rPr>
              <a:t>Qualibim</a:t>
            </a:r>
            <a:r>
              <a:rPr lang="fr-FR" sz="1700" dirty="0" smtClean="0">
                <a:solidFill>
                  <a:schemeClr val="tx1"/>
                </a:solidFill>
              </a:rPr>
              <a:t> </a:t>
            </a:r>
            <a:r>
              <a:rPr lang="fr-FR" sz="1700" dirty="0">
                <a:solidFill>
                  <a:schemeClr val="tx1"/>
                </a:solidFill>
              </a:rPr>
              <a:t>transfert : développement et réalisation de 3 sessions</a:t>
            </a:r>
          </a:p>
          <a:p>
            <a:pPr marL="1362075" lvl="1" indent="-285750">
              <a:buFontTx/>
              <a:buChar char="-"/>
            </a:pPr>
            <a:r>
              <a:rPr lang="fr-FR" sz="1700" dirty="0" err="1">
                <a:solidFill>
                  <a:schemeClr val="tx1"/>
                </a:solidFill>
              </a:rPr>
              <a:t>Qualibim</a:t>
            </a:r>
            <a:r>
              <a:rPr lang="fr-FR" sz="1700" dirty="0">
                <a:solidFill>
                  <a:schemeClr val="tx1"/>
                </a:solidFill>
              </a:rPr>
              <a:t> ressources : création et animation de la bibliothèque. </a:t>
            </a:r>
          </a:p>
          <a:p>
            <a:pPr marL="355600" lvl="5" indent="-355600">
              <a:buFontTx/>
              <a:buChar char="-"/>
            </a:pPr>
            <a:endParaRPr lang="fr-FR" sz="2000" b="1" dirty="0">
              <a:solidFill>
                <a:srgbClr val="A69E96"/>
              </a:solidFill>
            </a:endParaRPr>
          </a:p>
        </p:txBody>
      </p:sp>
    </p:spTree>
    <p:extLst>
      <p:ext uri="{BB962C8B-B14F-4D97-AF65-F5344CB8AC3E}">
        <p14:creationId xmlns:p14="http://schemas.microsoft.com/office/powerpoint/2010/main" val="194739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dirty="0" smtClean="0"/>
              <a:t>MERCI DE VOTRE ATTENTION</a:t>
            </a:r>
            <a:endParaRPr lang="fr-FR" dirty="0"/>
          </a:p>
        </p:txBody>
      </p:sp>
    </p:spTree>
    <p:extLst>
      <p:ext uri="{BB962C8B-B14F-4D97-AF65-F5344CB8AC3E}">
        <p14:creationId xmlns:p14="http://schemas.microsoft.com/office/powerpoint/2010/main" val="307269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TotalTime>
  <Words>699</Words>
  <Application>Microsoft Office PowerPoint</Application>
  <PresentationFormat>Affichage à l'écran (16:9)</PresentationFormat>
  <Paragraphs>66</Paragraphs>
  <Slides>8</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PROJET QUALIBIM</vt:lpstr>
      <vt:lpstr>FINALITES DU POSITIONNEMENT PACTE</vt:lpstr>
      <vt:lpstr>PARTENAIRES</vt:lpstr>
      <vt:lpstr>OBJECTIFS DE QUALIBIM </vt:lpstr>
      <vt:lpstr>QUALIBIM : ITINERAIRE EN 5 ETAPES</vt:lpstr>
      <vt:lpstr>QUALIBIM PRO : formation de base</vt:lpstr>
      <vt:lpstr>CALENDRIER</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stephane LOMBARD</dc:creator>
  <cp:lastModifiedBy>Cedric Dziubanowski</cp:lastModifiedBy>
  <cp:revision>42</cp:revision>
  <dcterms:created xsi:type="dcterms:W3CDTF">2015-11-02T08:49:36Z</dcterms:created>
  <dcterms:modified xsi:type="dcterms:W3CDTF">2016-11-24T15:42:25Z</dcterms:modified>
</cp:coreProperties>
</file>