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93" r:id="rId3"/>
    <p:sldId id="294" r:id="rId4"/>
    <p:sldId id="291" r:id="rId5"/>
    <p:sldId id="295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9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528" autoAdjust="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4C3F2-B78D-4419-888C-835493FCA3BA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54360-69B2-4D75-BBFC-E9D865F633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12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54360-69B2-4D75-BBFC-E9D865F6338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90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54360-69B2-4D75-BBFC-E9D865F6338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731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25087-369A-4590-A741-AB973D1BAF34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6254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54360-69B2-4D75-BBFC-E9D865F6338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239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54360-69B2-4D75-BBFC-E9D865F6338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59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12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97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91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867400" y="630757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88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05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867400" y="630757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88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7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199" y="933061"/>
            <a:ext cx="5181600" cy="530920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81531" y="933061"/>
            <a:ext cx="5181600" cy="530557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7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951718"/>
            <a:ext cx="5157787" cy="545647"/>
          </a:xfrm>
        </p:spPr>
        <p:txBody>
          <a:bodyPr anchor="b"/>
          <a:lstStyle>
            <a:lvl1pPr marL="0" indent="0" algn="l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1497366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951718"/>
            <a:ext cx="5183188" cy="5456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1497366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838200" y="150522"/>
            <a:ext cx="8968274" cy="56793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22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44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61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42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93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150522"/>
            <a:ext cx="8968274" cy="567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198" y="905069"/>
            <a:ext cx="10909041" cy="5236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55296" y="6413936"/>
            <a:ext cx="4424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présentation Mediaconstruct et Formation - v1161125</a:t>
            </a:r>
            <a:endParaRPr lang="fr-FR" b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004039" y="64139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C257-50C7-433B-8937-CCAFCB75A66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559837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838199" y="718458"/>
            <a:ext cx="1090904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>
            <a:off x="838198" y="6412334"/>
            <a:ext cx="10909041" cy="0"/>
          </a:xfrm>
          <a:prstGeom prst="line">
            <a:avLst/>
          </a:prstGeom>
          <a:ln>
            <a:solidFill>
              <a:srgbClr val="399597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9" y="148921"/>
            <a:ext cx="2472610" cy="47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97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0100" y="1122363"/>
            <a:ext cx="11038114" cy="2387600"/>
          </a:xfrm>
        </p:spPr>
        <p:txBody>
          <a:bodyPr/>
          <a:lstStyle/>
          <a:p>
            <a:r>
              <a:rPr lang="fr-FR" sz="7200" dirty="0" err="1" smtClean="0">
                <a:solidFill>
                  <a:srgbClr val="C00000"/>
                </a:solidFill>
              </a:rPr>
              <a:t>Mediaconstruct</a:t>
            </a:r>
            <a:r>
              <a:rPr lang="fr-FR" sz="7200" dirty="0" smtClean="0">
                <a:solidFill>
                  <a:srgbClr val="C00000"/>
                </a:solidFill>
              </a:rPr>
              <a:t> </a:t>
            </a:r>
            <a:br>
              <a:rPr lang="fr-FR" sz="7200" dirty="0" smtClean="0">
                <a:solidFill>
                  <a:srgbClr val="C00000"/>
                </a:solidFill>
              </a:rPr>
            </a:br>
            <a:r>
              <a:rPr lang="fr-FR" sz="7200" dirty="0" smtClean="0">
                <a:solidFill>
                  <a:srgbClr val="C00000"/>
                </a:solidFill>
              </a:rPr>
              <a:t>et la Formation : ca fait BIM !</a:t>
            </a:r>
            <a:endParaRPr lang="fr-FR" sz="7200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6181" y="3525612"/>
            <a:ext cx="11635819" cy="1655762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Sébastien TEISSIER</a:t>
            </a:r>
            <a:endParaRPr lang="fr-FR" sz="3200" b="1" dirty="0" smtClean="0"/>
          </a:p>
          <a:p>
            <a:r>
              <a:rPr lang="fr-FR" sz="3200" dirty="0" smtClean="0"/>
              <a:t>Secrétaire technique du Comité scientifique et technique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7619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err="1" smtClean="0">
                <a:solidFill>
                  <a:srgbClr val="C00000"/>
                </a:solidFill>
              </a:rPr>
              <a:t>Mediaconstruct</a:t>
            </a:r>
            <a:r>
              <a:rPr lang="fr-FR" sz="2400" dirty="0" smtClean="0">
                <a:solidFill>
                  <a:srgbClr val="C00000"/>
                </a:solidFill>
              </a:rPr>
              <a:t> c’est…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association loi 1901 créée en 1989, axée sur le BIM depuis 1996 !</a:t>
            </a:r>
          </a:p>
          <a:p>
            <a:r>
              <a:rPr lang="fr-FR" dirty="0" smtClean="0"/>
              <a:t>Le chapitre français de </a:t>
            </a:r>
            <a:r>
              <a:rPr lang="fr-FR" dirty="0" err="1" smtClean="0"/>
              <a:t>buildingSMART</a:t>
            </a:r>
            <a:r>
              <a:rPr lang="fr-FR" dirty="0" smtClean="0"/>
              <a:t>, porteur de l’interopérabilité avec les IFC notamment</a:t>
            </a:r>
          </a:p>
          <a:p>
            <a:r>
              <a:rPr lang="fr-FR" dirty="0" smtClean="0"/>
              <a:t>Un lieu de concertation et de travail « BIM pour tous, BIM ensemble » car elle rassemble tous les acteurs de la filière : + de 230 entité-membres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2</a:t>
            </a:fld>
            <a:endParaRPr lang="fr-FR"/>
          </a:p>
        </p:txBody>
      </p:sp>
      <p:pic>
        <p:nvPicPr>
          <p:cNvPr id="6" name="Espace réservé du contenu 5"/>
          <p:cNvPicPr>
            <a:picLocks noChangeAspect="1"/>
          </p:cNvPicPr>
          <p:nvPr/>
        </p:nvPicPr>
        <p:blipFill rotWithShape="1">
          <a:blip r:embed="rId3"/>
          <a:srcRect t="34722"/>
          <a:stretch/>
        </p:blipFill>
        <p:spPr>
          <a:xfrm>
            <a:off x="919051" y="2723323"/>
            <a:ext cx="10828188" cy="341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Processus 4"/>
          <p:cNvSpPr/>
          <p:nvPr/>
        </p:nvSpPr>
        <p:spPr>
          <a:xfrm>
            <a:off x="838200" y="5079582"/>
            <a:ext cx="10906124" cy="120754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Les adhérents de l’association : une double action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sz="2400" dirty="0" smtClean="0"/>
              <a:t>Expression des besoins/remontées terrain (collèges)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sz="2400" dirty="0" smtClean="0"/>
              <a:t>Participation aux groupes de travail (en lien avec le CST)</a:t>
            </a:r>
            <a:endParaRPr lang="fr-FR" sz="2400" dirty="0"/>
          </a:p>
        </p:txBody>
      </p:sp>
      <p:sp>
        <p:nvSpPr>
          <p:cNvPr id="7" name="Organigramme : Processus 6"/>
          <p:cNvSpPr/>
          <p:nvPr/>
        </p:nvSpPr>
        <p:spPr>
          <a:xfrm>
            <a:off x="6257845" y="1709912"/>
            <a:ext cx="5500729" cy="828824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Comité Scientifique et Technique (CST)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Direction projets </a:t>
            </a:r>
          </a:p>
        </p:txBody>
      </p:sp>
      <p:sp>
        <p:nvSpPr>
          <p:cNvPr id="8" name="Organigramme : Processus 7"/>
          <p:cNvSpPr/>
          <p:nvPr/>
        </p:nvSpPr>
        <p:spPr>
          <a:xfrm>
            <a:off x="8367912" y="3072203"/>
            <a:ext cx="768403" cy="622407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GT2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Organigramme : Processus 8"/>
          <p:cNvSpPr/>
          <p:nvPr/>
        </p:nvSpPr>
        <p:spPr>
          <a:xfrm>
            <a:off x="7368990" y="3056828"/>
            <a:ext cx="768403" cy="622407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</a:t>
            </a:r>
            <a:r>
              <a:rPr lang="fr-FR" dirty="0" smtClean="0">
                <a:solidFill>
                  <a:schemeClr val="tx1"/>
                </a:solidFill>
              </a:rPr>
              <a:t>GT1</a:t>
            </a:r>
            <a:endParaRPr lang="fr-FR" dirty="0"/>
          </a:p>
        </p:txBody>
      </p:sp>
      <p:sp>
        <p:nvSpPr>
          <p:cNvPr id="10" name="Organigramme : Processus 9"/>
          <p:cNvSpPr/>
          <p:nvPr/>
        </p:nvSpPr>
        <p:spPr>
          <a:xfrm>
            <a:off x="9328421" y="3056828"/>
            <a:ext cx="768403" cy="622407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GT3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1009571" y="890619"/>
            <a:ext cx="4568798" cy="1417538"/>
            <a:chOff x="1196846" y="1997108"/>
            <a:chExt cx="3902104" cy="1381982"/>
          </a:xfrm>
        </p:grpSpPr>
        <p:sp>
          <p:nvSpPr>
            <p:cNvPr id="6" name="Organigramme : Processus 5"/>
            <p:cNvSpPr/>
            <p:nvPr/>
          </p:nvSpPr>
          <p:spPr>
            <a:xfrm>
              <a:off x="1196846" y="1997108"/>
              <a:ext cx="3902104" cy="1381982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Conseil d’administration (CA)</a:t>
              </a:r>
            </a:p>
            <a:p>
              <a:pPr algn="ctr"/>
              <a:r>
                <a:rPr lang="fr-FR" sz="2000" dirty="0">
                  <a:solidFill>
                    <a:schemeClr val="tx1"/>
                  </a:solidFill>
                </a:rPr>
                <a:t>i</a:t>
              </a:r>
              <a:r>
                <a:rPr lang="fr-FR" sz="2000" dirty="0" smtClean="0">
                  <a:solidFill>
                    <a:schemeClr val="tx1"/>
                  </a:solidFill>
                </a:rPr>
                <a:t>nstance politique et stratégique </a:t>
              </a:r>
            </a:p>
          </p:txBody>
        </p:sp>
        <p:sp>
          <p:nvSpPr>
            <p:cNvPr id="11" name="Organigramme : Processus 10"/>
            <p:cNvSpPr/>
            <p:nvPr/>
          </p:nvSpPr>
          <p:spPr>
            <a:xfrm>
              <a:off x="2078959" y="2068927"/>
              <a:ext cx="1965436" cy="340586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Bureau</a:t>
              </a:r>
              <a:endParaRPr lang="fr-FR" sz="1400" b="1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Connecteur droit avec flèche 18"/>
          <p:cNvCxnSpPr>
            <a:endCxn id="9" idx="0"/>
          </p:cNvCxnSpPr>
          <p:nvPr/>
        </p:nvCxnSpPr>
        <p:spPr>
          <a:xfrm>
            <a:off x="7753191" y="2536589"/>
            <a:ext cx="1" cy="520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5422238" y="1831159"/>
            <a:ext cx="836598" cy="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>
            <a:off x="5406998" y="2064089"/>
            <a:ext cx="865096" cy="556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8752113" y="2543639"/>
            <a:ext cx="1" cy="520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9695475" y="2522487"/>
            <a:ext cx="1" cy="520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 flipV="1">
            <a:off x="1432560" y="2124325"/>
            <a:ext cx="30480" cy="2955256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rganigramme : Processus 22"/>
          <p:cNvSpPr/>
          <p:nvPr/>
        </p:nvSpPr>
        <p:spPr>
          <a:xfrm>
            <a:off x="10338710" y="3053799"/>
            <a:ext cx="768403" cy="622407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GT4…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10705764" y="2519458"/>
            <a:ext cx="1" cy="520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 txBox="1">
            <a:spLocks/>
          </p:cNvSpPr>
          <p:nvPr/>
        </p:nvSpPr>
        <p:spPr>
          <a:xfrm>
            <a:off x="838199" y="121947"/>
            <a:ext cx="8968274" cy="5679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 smtClean="0">
                <a:solidFill>
                  <a:srgbClr val="C00000"/>
                </a:solidFill>
              </a:rPr>
              <a:t>Mediaconstruct : une double structuration politique et technique</a:t>
            </a:r>
            <a:endParaRPr lang="fr-FR" sz="2400" i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7978" y="2536589"/>
            <a:ext cx="4568798" cy="19802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chemeClr val="tx1"/>
                </a:solidFill>
              </a:rPr>
              <a:t>6 </a:t>
            </a:r>
            <a:r>
              <a:rPr lang="fr-FR" sz="2000" b="1" dirty="0" smtClean="0">
                <a:solidFill>
                  <a:schemeClr val="tx1"/>
                </a:solidFill>
              </a:rPr>
              <a:t>collèges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400" dirty="0" smtClean="0">
                <a:solidFill>
                  <a:schemeClr val="tx1"/>
                </a:solidFill>
              </a:rPr>
              <a:t>Organisations </a:t>
            </a:r>
            <a:r>
              <a:rPr lang="fr-FR" sz="1400" dirty="0">
                <a:solidFill>
                  <a:schemeClr val="tx1"/>
                </a:solidFill>
              </a:rPr>
              <a:t>professionnelles 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400" dirty="0">
                <a:solidFill>
                  <a:schemeClr val="tx1"/>
                </a:solidFill>
              </a:rPr>
              <a:t>Monde associatif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400" dirty="0">
                <a:solidFill>
                  <a:schemeClr val="tx1"/>
                </a:solidFill>
              </a:rPr>
              <a:t>Filière Construction avec 3 sous-collèges </a:t>
            </a:r>
            <a:r>
              <a:rPr lang="fr-FR" sz="1400" dirty="0" smtClean="0">
                <a:solidFill>
                  <a:schemeClr val="tx1"/>
                </a:solidFill>
              </a:rPr>
              <a:t>(MOE; </a:t>
            </a:r>
            <a:r>
              <a:rPr lang="fr-FR" sz="1400" dirty="0">
                <a:solidFill>
                  <a:schemeClr val="tx1"/>
                </a:solidFill>
              </a:rPr>
              <a:t>Entreprises de construction; </a:t>
            </a:r>
            <a:r>
              <a:rPr lang="fr-FR" sz="1400" dirty="0" smtClean="0">
                <a:solidFill>
                  <a:schemeClr val="tx1"/>
                </a:solidFill>
              </a:rPr>
              <a:t>Industriels/Fabricants).</a:t>
            </a:r>
            <a:endParaRPr lang="fr-FR" sz="14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fr-FR" sz="1400" dirty="0">
                <a:solidFill>
                  <a:schemeClr val="tx1"/>
                </a:solidFill>
              </a:rPr>
              <a:t>Filière Maitrise d’ouvrage –Exploitation </a:t>
            </a:r>
            <a:endParaRPr lang="fr-FR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fr-FR" sz="1400" dirty="0" smtClean="0">
                <a:solidFill>
                  <a:schemeClr val="tx1"/>
                </a:solidFill>
              </a:rPr>
              <a:t>Offreurs </a:t>
            </a:r>
            <a:r>
              <a:rPr lang="fr-FR" sz="1400" dirty="0">
                <a:solidFill>
                  <a:schemeClr val="tx1"/>
                </a:solidFill>
              </a:rPr>
              <a:t>de solutions informatiques </a:t>
            </a:r>
            <a:endParaRPr lang="fr-FR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fr-FR" sz="1400" dirty="0" smtClean="0">
                <a:solidFill>
                  <a:schemeClr val="tx1"/>
                </a:solidFill>
              </a:rPr>
              <a:t>Formation </a:t>
            </a:r>
            <a:r>
              <a:rPr lang="fr-FR" sz="1400" dirty="0">
                <a:solidFill>
                  <a:schemeClr val="tx1"/>
                </a:solidFill>
              </a:rPr>
              <a:t>et R&amp;D </a:t>
            </a:r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7753191" y="3727658"/>
            <a:ext cx="0" cy="1351925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8752113" y="3727658"/>
            <a:ext cx="0" cy="1351925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 flipV="1">
            <a:off x="9676266" y="3727658"/>
            <a:ext cx="19209" cy="1478731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 flipV="1">
            <a:off x="10686555" y="3727658"/>
            <a:ext cx="19209" cy="1351925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36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rgbClr val="C00000"/>
                </a:solidFill>
              </a:rPr>
              <a:t>Comment </a:t>
            </a:r>
            <a:r>
              <a:rPr lang="fr-FR" sz="2400" dirty="0" err="1" smtClean="0">
                <a:solidFill>
                  <a:srgbClr val="C00000"/>
                </a:solidFill>
              </a:rPr>
              <a:t>Mediaconstruct</a:t>
            </a:r>
            <a:r>
              <a:rPr lang="fr-FR" sz="2400" dirty="0" smtClean="0">
                <a:solidFill>
                  <a:srgbClr val="C00000"/>
                </a:solidFill>
              </a:rPr>
              <a:t> intègre-t-elle l’axe « Formation » ?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5296" y="1147363"/>
            <a:ext cx="6718321" cy="4521353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fr-FR" dirty="0" smtClean="0"/>
              <a:t>Par son </a:t>
            </a:r>
            <a:r>
              <a:rPr lang="fr-FR" b="1" dirty="0" smtClean="0"/>
              <a:t>collège </a:t>
            </a:r>
            <a:r>
              <a:rPr lang="fr-FR" b="1" dirty="0"/>
              <a:t>« Formation et R&amp;D » </a:t>
            </a:r>
            <a:r>
              <a:rPr lang="fr-FR" dirty="0"/>
              <a:t>qui a à cœur </a:t>
            </a:r>
            <a:r>
              <a:rPr lang="fr-FR" dirty="0" smtClean="0"/>
              <a:t>le développement d’actions </a:t>
            </a:r>
            <a:r>
              <a:rPr lang="fr-FR" dirty="0"/>
              <a:t>de sensibilisation partout en </a:t>
            </a:r>
            <a:r>
              <a:rPr lang="fr-FR" dirty="0" smtClean="0"/>
              <a:t>France, mais aussi d’établissement de profils de compétences </a:t>
            </a:r>
            <a:r>
              <a:rPr lang="fr-FR" dirty="0"/>
              <a:t>;</a:t>
            </a:r>
          </a:p>
          <a:p>
            <a:pPr marL="285750" indent="-285750"/>
            <a:r>
              <a:rPr lang="fr-FR" dirty="0" smtClean="0"/>
              <a:t>Par un </a:t>
            </a:r>
            <a:r>
              <a:rPr lang="fr-FR" dirty="0"/>
              <a:t>partenariat avec </a:t>
            </a:r>
            <a:r>
              <a:rPr lang="fr-FR" b="1" dirty="0"/>
              <a:t>EDUBIM</a:t>
            </a:r>
            <a:r>
              <a:rPr lang="fr-FR" dirty="0"/>
              <a:t> (un des axes du projet </a:t>
            </a:r>
            <a:r>
              <a:rPr lang="fr-FR" dirty="0" err="1" smtClean="0"/>
              <a:t>MINnD</a:t>
            </a:r>
            <a:r>
              <a:rPr lang="fr-FR" dirty="0" smtClean="0"/>
              <a:t>) qui travaille notamment sur une grille de compétences BIM ;</a:t>
            </a:r>
            <a:endParaRPr lang="fr-FR" dirty="0"/>
          </a:p>
          <a:p>
            <a:pPr marL="285750" indent="-285750"/>
            <a:r>
              <a:rPr lang="fr-FR" dirty="0" smtClean="0"/>
              <a:t>Avec la </a:t>
            </a:r>
            <a:r>
              <a:rPr lang="fr-FR" b="1" dirty="0"/>
              <a:t>transmission de savoir-faire </a:t>
            </a:r>
            <a:r>
              <a:rPr lang="fr-FR" dirty="0"/>
              <a:t>sur le terrain</a:t>
            </a:r>
            <a:r>
              <a:rPr lang="fr-FR" b="1" dirty="0"/>
              <a:t>, </a:t>
            </a:r>
            <a:r>
              <a:rPr lang="fr-FR" dirty="0"/>
              <a:t>au travers de cours donnés par des membres </a:t>
            </a:r>
            <a:r>
              <a:rPr lang="fr-FR" dirty="0" err="1"/>
              <a:t>Mediaconstruct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/>
              <a:t>au CESI, au Mastère BIM, au CNAM, au DU </a:t>
            </a:r>
            <a:r>
              <a:rPr lang="fr-FR" dirty="0" smtClean="0"/>
              <a:t>d’architecte, en ENSA…);</a:t>
            </a:r>
            <a:endParaRPr lang="fr-FR" dirty="0"/>
          </a:p>
          <a:p>
            <a:pPr marL="285750" indent="-285750"/>
            <a:r>
              <a:rPr lang="fr-FR" dirty="0" smtClean="0"/>
              <a:t>Par une attention </a:t>
            </a:r>
            <a:r>
              <a:rPr lang="fr-FR" dirty="0"/>
              <a:t>aux </a:t>
            </a:r>
            <a:r>
              <a:rPr lang="fr-FR" b="1" dirty="0"/>
              <a:t>projets européens </a:t>
            </a:r>
            <a:r>
              <a:rPr lang="fr-FR" dirty="0"/>
              <a:t>concernant l’apprentissage du BIM</a:t>
            </a:r>
            <a:r>
              <a:rPr lang="fr-FR" dirty="0" smtClean="0"/>
              <a:t>.</a:t>
            </a:r>
          </a:p>
          <a:p>
            <a:pPr marL="285750" indent="-285750"/>
            <a:r>
              <a:rPr lang="fr-FR" dirty="0" smtClean="0"/>
              <a:t>Avec le suivi des </a:t>
            </a:r>
            <a:r>
              <a:rPr lang="fr-FR" b="1" dirty="0" smtClean="0"/>
              <a:t>questions de « certification professionnelle » </a:t>
            </a:r>
            <a:r>
              <a:rPr lang="fr-FR" dirty="0" smtClean="0"/>
              <a:t>(sujet montant à l’international; émergence en France).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8527774" y="1147363"/>
            <a:ext cx="3001617" cy="48320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/>
              <a:t>Le </a:t>
            </a:r>
            <a:r>
              <a:rPr lang="fr-FR" sz="1600" b="1" dirty="0" smtClean="0"/>
              <a:t>savez-vous </a:t>
            </a:r>
            <a:r>
              <a:rPr lang="fr-FR" sz="1600" b="1" dirty="0"/>
              <a:t>? </a:t>
            </a:r>
            <a:endParaRPr lang="fr-FR" sz="1600" b="1" dirty="0" smtClean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600" dirty="0" smtClean="0"/>
              <a:t>Le </a:t>
            </a:r>
            <a:r>
              <a:rPr lang="fr-FR" sz="1600" dirty="0" err="1"/>
              <a:t>mastere</a:t>
            </a:r>
            <a:r>
              <a:rPr lang="fr-FR" sz="1600" dirty="0"/>
              <a:t> BIM de l’ENPC-ESTP </a:t>
            </a:r>
            <a:r>
              <a:rPr lang="fr-FR" sz="1600" dirty="0" err="1"/>
              <a:t>Paristech</a:t>
            </a:r>
            <a:r>
              <a:rPr lang="fr-FR" sz="1600" dirty="0"/>
              <a:t> a été créé à l’initiative de </a:t>
            </a:r>
            <a:r>
              <a:rPr lang="fr-FR" sz="1600" dirty="0" err="1"/>
              <a:t>Mediaconstruct</a:t>
            </a:r>
            <a:r>
              <a:rPr lang="fr-FR" sz="1600" dirty="0" smtClean="0"/>
              <a:t>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600" dirty="0" smtClean="0"/>
              <a:t>Un tronc commun de formation professionnelle a été créé pour la MOE avec le soutien de </a:t>
            </a:r>
            <a:r>
              <a:rPr lang="fr-FR" sz="1600" dirty="0" err="1" smtClean="0"/>
              <a:t>Mediaconstruct</a:t>
            </a:r>
            <a:r>
              <a:rPr lang="fr-FR" sz="1600" dirty="0" smtClean="0"/>
              <a:t>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600" dirty="0" err="1" smtClean="0"/>
              <a:t>Mediaconstruct</a:t>
            </a:r>
            <a:r>
              <a:rPr lang="fr-FR" sz="1600" dirty="0" smtClean="0"/>
              <a:t> a permis une mise en relation enseignants-adhérents pour le « prêt » de maquette numérique pour la réalisation d’exercice de cours.</a:t>
            </a:r>
            <a:endParaRPr lang="fr-FR" sz="16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600" dirty="0" smtClean="0"/>
              <a:t>En 2009, un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livre blanc « Formation » a été rédigé par </a:t>
            </a:r>
            <a:r>
              <a:rPr lang="fr-FR" sz="1600" dirty="0" err="1" smtClean="0"/>
              <a:t>Mediaconstruct</a:t>
            </a:r>
            <a:r>
              <a:rPr lang="fr-FR" sz="1600" dirty="0" smtClean="0"/>
              <a:t> dans le cadre du projet </a:t>
            </a:r>
            <a:r>
              <a:rPr lang="fr-FR" sz="1600" dirty="0" err="1" smtClean="0"/>
              <a:t>eXpert</a:t>
            </a:r>
            <a:r>
              <a:rPr lang="fr-FR" sz="1600" dirty="0" smtClean="0"/>
              <a:t> de sensibilisation au BIM.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87647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err="1" smtClean="0">
                <a:solidFill>
                  <a:srgbClr val="C00000"/>
                </a:solidFill>
              </a:rPr>
              <a:t>Mediaconstruct</a:t>
            </a:r>
            <a:r>
              <a:rPr lang="fr-FR" sz="2400" dirty="0" smtClean="0">
                <a:solidFill>
                  <a:srgbClr val="C00000"/>
                </a:solidFill>
              </a:rPr>
              <a:t> complémentaire de l’Education Nationale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26965" y="864704"/>
            <a:ext cx="4720274" cy="55492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300" dirty="0" smtClean="0"/>
              <a:t>La </a:t>
            </a:r>
            <a:r>
              <a:rPr lang="fr-FR" sz="1300" b="1" dirty="0" smtClean="0"/>
              <a:t>normalisation</a:t>
            </a:r>
            <a:r>
              <a:rPr lang="fr-FR" sz="1300" dirty="0" smtClean="0"/>
              <a:t> : un axe stratégique car va </a:t>
            </a:r>
            <a:r>
              <a:rPr lang="fr-FR" sz="1300" dirty="0" smtClean="0"/>
              <a:t>donner une base commune et claire à tout le monde (accès et sécurisation).</a:t>
            </a:r>
            <a:br>
              <a:rPr lang="fr-FR" sz="1300" dirty="0" smtClean="0"/>
            </a:br>
            <a:r>
              <a:rPr lang="fr-FR" sz="1300" dirty="0" smtClean="0"/>
              <a:t>Sujets : les propriétés objets et produits (PPBIM), les IFC, les IDM… </a:t>
            </a:r>
          </a:p>
          <a:p>
            <a:pPr marL="0" indent="0">
              <a:buNone/>
            </a:pPr>
            <a:r>
              <a:rPr lang="fr-FR" sz="1300" dirty="0" smtClean="0"/>
              <a:t>Parmi les 12 groupes de travail lancés fin octobre, des sujets qui intéressent la formation :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Guide </a:t>
            </a:r>
            <a:r>
              <a:rPr lang="fr-FR" sz="1300" dirty="0"/>
              <a:t>pour une convention BIM - Définition des niveaux de développements.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Guide </a:t>
            </a:r>
            <a:r>
              <a:rPr lang="fr-FR" sz="1300" dirty="0"/>
              <a:t>pour une convention BIM – Guide des contrôles qualité à opérer.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Groupe </a:t>
            </a:r>
            <a:r>
              <a:rPr lang="fr-FR" sz="1300" dirty="0"/>
              <a:t>miroir du projet PPBIM/POBIM – Poursuite des travaux de la Product Room Objets et propriétés.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Groupe </a:t>
            </a:r>
            <a:r>
              <a:rPr lang="fr-FR" sz="1300" dirty="0"/>
              <a:t>miroir du projet PPBIM/POBIM – Expérimentation format d’échange entre catalogues-bibliothèques-logiciels métier.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Systèmes </a:t>
            </a:r>
            <a:r>
              <a:rPr lang="fr-FR" sz="1300" dirty="0"/>
              <a:t>de classification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BIM </a:t>
            </a:r>
            <a:r>
              <a:rPr lang="fr-FR" sz="1300" dirty="0"/>
              <a:t>exploitation – Carnet de suivi et d’entretien du bâtiment.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Cahier </a:t>
            </a:r>
            <a:r>
              <a:rPr lang="fr-FR" sz="1300" dirty="0"/>
              <a:t>des charges d’un DCE numérique (</a:t>
            </a:r>
            <a:r>
              <a:rPr lang="fr-FR" sz="1300" dirty="0" err="1"/>
              <a:t>BIMétré</a:t>
            </a:r>
            <a:r>
              <a:rPr lang="fr-FR" sz="1300" dirty="0"/>
              <a:t> et MVD).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IFC </a:t>
            </a:r>
            <a:r>
              <a:rPr lang="fr-FR" sz="1300" dirty="0"/>
              <a:t>et interopérabilité. </a:t>
            </a:r>
            <a:r>
              <a:rPr lang="fr-FR" sz="1300" dirty="0" smtClean="0"/>
              <a:t>Le </a:t>
            </a:r>
            <a:r>
              <a:rPr lang="fr-FR" sz="1300" dirty="0"/>
              <a:t>permis de construire numérique. </a:t>
            </a:r>
            <a:endParaRPr lang="fr-FR" sz="13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300" dirty="0" smtClean="0"/>
              <a:t>Charte d’adoption BIM &gt; en cours de validation</a:t>
            </a:r>
            <a:endParaRPr lang="fr-FR" sz="13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présentation Mediaconstruct et Formation - v1161125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C257-50C7-433B-8937-CCAFCB75A661}" type="slidenum">
              <a:rPr lang="fr-FR" smtClean="0"/>
              <a:t>5</a:t>
            </a:fld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855296" y="1147363"/>
            <a:ext cx="5873495" cy="4521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Besoins de formation évidents :</a:t>
            </a:r>
          </a:p>
          <a:p>
            <a:pPr marL="285750" indent="-285750"/>
            <a:r>
              <a:rPr lang="fr-FR" dirty="0" smtClean="0"/>
              <a:t>Pour donner des compétences métiers aux jeunes qui travailleront en BIM;</a:t>
            </a:r>
          </a:p>
          <a:p>
            <a:pPr marL="285750" indent="-285750"/>
            <a:r>
              <a:rPr lang="fr-FR" dirty="0" smtClean="0"/>
              <a:t>Pour faire monter en compétences BIM les professionnels en place.</a:t>
            </a:r>
          </a:p>
          <a:p>
            <a:pPr marL="285750" indent="-285750"/>
            <a:endParaRPr lang="fr-FR" dirty="0"/>
          </a:p>
          <a:p>
            <a:pPr marL="0" indent="0">
              <a:buNone/>
            </a:pPr>
            <a:r>
              <a:rPr lang="fr-FR" dirty="0" smtClean="0"/>
              <a:t>L’Education nationale </a:t>
            </a:r>
            <a:r>
              <a:rPr lang="fr-FR" b="1" dirty="0" smtClean="0"/>
              <a:t>acteur pédagogique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sur les 2 créneaux : formation initiale et continue.</a:t>
            </a:r>
          </a:p>
          <a:p>
            <a:pPr marL="0" indent="0">
              <a:buNone/>
            </a:pPr>
            <a:r>
              <a:rPr lang="fr-FR" dirty="0"/>
              <a:t>+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Mediaconstruct</a:t>
            </a:r>
            <a:r>
              <a:rPr lang="fr-FR" dirty="0" smtClean="0"/>
              <a:t> </a:t>
            </a:r>
            <a:r>
              <a:rPr lang="fr-FR" b="1" dirty="0" smtClean="0"/>
              <a:t>acteur des bonnes pratiques et des règles</a:t>
            </a:r>
            <a:r>
              <a:rPr lang="fr-FR" dirty="0" smtClean="0"/>
              <a:t>, une partie du socle à apprendre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851882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281</Words>
  <Application>Microsoft Office PowerPoint</Application>
  <PresentationFormat>Grand écran</PresentationFormat>
  <Paragraphs>69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Mediaconstruct  et la Formation : ca fait BIM !</vt:lpstr>
      <vt:lpstr>Mediaconstruct c’est…</vt:lpstr>
      <vt:lpstr>Présentation PowerPoint</vt:lpstr>
      <vt:lpstr>Comment Mediaconstruct intègre-t-elle l’axe « Formation » ?</vt:lpstr>
      <vt:lpstr>Mediaconstruct complémentaire de l’Education Nationale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58</cp:revision>
  <dcterms:created xsi:type="dcterms:W3CDTF">2016-01-15T14:17:47Z</dcterms:created>
  <dcterms:modified xsi:type="dcterms:W3CDTF">2016-11-24T19:01:09Z</dcterms:modified>
</cp:coreProperties>
</file>