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650" r:id="rId2"/>
    <p:sldMasterId id="2147483648" r:id="rId3"/>
    <p:sldMasterId id="2147484354" r:id="rId4"/>
    <p:sldMasterId id="2147484364" r:id="rId5"/>
  </p:sldMasterIdLst>
  <p:notesMasterIdLst>
    <p:notesMasterId r:id="rId18"/>
  </p:notesMasterIdLst>
  <p:handoutMasterIdLst>
    <p:handoutMasterId r:id="rId19"/>
  </p:handoutMasterIdLst>
  <p:sldIdLst>
    <p:sldId id="449" r:id="rId6"/>
    <p:sldId id="303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289" r:id="rId15"/>
    <p:sldId id="415" r:id="rId16"/>
    <p:sldId id="448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10">
          <p15:clr>
            <a:srgbClr val="A4A3A4"/>
          </p15:clr>
        </p15:guide>
        <p15:guide id="2" pos="28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8C77"/>
    <a:srgbClr val="E8E8E8"/>
    <a:srgbClr val="C9E9DC"/>
    <a:srgbClr val="FFFEC5"/>
    <a:srgbClr val="E7E200"/>
    <a:srgbClr val="B8B400"/>
    <a:srgbClr val="706D00"/>
    <a:srgbClr val="FAF400"/>
    <a:srgbClr val="7BA8DF"/>
    <a:srgbClr val="FFFF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51" autoAdjust="0"/>
    <p:restoredTop sz="92260" autoAdjust="0"/>
  </p:normalViewPr>
  <p:slideViewPr>
    <p:cSldViewPr>
      <p:cViewPr varScale="1">
        <p:scale>
          <a:sx n="68" d="100"/>
          <a:sy n="68" d="100"/>
        </p:scale>
        <p:origin x="-1578" y="-102"/>
      </p:cViewPr>
      <p:guideLst>
        <p:guide orient="horz" pos="411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5C678897-4510-2149-BADF-8800B8EC7358}" type="datetime1">
              <a:rPr lang="fr-FR"/>
              <a:pPr/>
              <a:t>10/10/2016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C0055A8A-E2E5-9640-9224-1C36B0CA09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2922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252E2FAD-9936-BF41-9D00-FAC086CA91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82622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CB86-0D2C-48B0-A1B9-E91F30CF92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9822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CB86-0D2C-48B0-A1B9-E91F30CF925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817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CB86-0D2C-48B0-A1B9-E91F30CF925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1817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512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9EC40-B9AC-7E46-A0D6-A8C85203311E}" type="datetimeFigureOut">
              <a:rPr lang="fr-FR" smtClean="0"/>
              <a:pPr/>
              <a:t>10/10/2016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6CEEF1-FB23-9A46-B7C4-C82176BF488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32856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801271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879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81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254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01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49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629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606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57218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144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3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37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>
                <a:solidFill>
                  <a:srgbClr val="1F497D"/>
                </a:solidFill>
              </a:rPr>
              <a:t>Titre de la page de contenu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66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09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188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41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17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92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8699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773238"/>
            <a:ext cx="3811587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1588" cy="42481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037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35696" y="2348880"/>
            <a:ext cx="5486400" cy="36107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772816"/>
            <a:ext cx="5486400" cy="360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005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libri" charset="0"/>
                <a:ea typeface="Arial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Titre de la page de contenu</a:t>
            </a:r>
            <a:endParaRPr lang="fr-FR" dirty="0"/>
          </a:p>
        </p:txBody>
      </p:sp>
      <p:sp>
        <p:nvSpPr>
          <p:cNvPr id="6" name="ZoneTexte 7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Titre de la présentation &gt; date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4"/>
            <a:ext cx="5111750" cy="4209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2781945" cy="4209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416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640" y="2060848"/>
            <a:ext cx="576103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fr-FR" dirty="0" smtClean="0"/>
              <a:t>Titre de la partie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56550" y="6408738"/>
            <a:ext cx="647700" cy="188912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1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971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9144000" cy="5106988"/>
            <a:chOff x="0" y="0"/>
            <a:chExt cx="5760" cy="32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0" y="2251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0" y="0"/>
              <a:ext cx="5760" cy="25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dirty="0">
                <a:cs typeface="Arial" charset="0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 userDrawn="1"/>
        </p:nvSpPr>
        <p:spPr>
          <a:xfrm>
            <a:off x="1836738" y="1844675"/>
            <a:ext cx="6191250" cy="1079500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3200" b="1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1908175" y="2852738"/>
            <a:ext cx="6191250" cy="315912"/>
          </a:xfrm>
          <a:prstGeom prst="rect">
            <a:avLst/>
          </a:prstGeom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charset="0"/>
              <a:buNone/>
            </a:pPr>
            <a:endParaRPr lang="fr-FR" sz="1500" dirty="0">
              <a:solidFill>
                <a:srgbClr val="0062A8"/>
              </a:solidFill>
              <a:latin typeface="Calibri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>
          <a:xfrm>
            <a:off x="1908175" y="4581525"/>
            <a:ext cx="6118225" cy="3159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100" b="0" kern="1200">
                <a:solidFill>
                  <a:srgbClr val="0062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1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5949950"/>
            <a:ext cx="1550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/>
          <p:cNvGrpSpPr>
            <a:grpSpLocks/>
          </p:cNvGrpSpPr>
          <p:nvPr/>
        </p:nvGrpSpPr>
        <p:grpSpPr bwMode="auto">
          <a:xfrm>
            <a:off x="0" y="0"/>
            <a:ext cx="9144000" cy="3883025"/>
            <a:chOff x="0" y="0"/>
            <a:chExt cx="5760" cy="2446"/>
          </a:xfrm>
          <a:solidFill>
            <a:srgbClr val="B9CDE5"/>
          </a:solidFill>
        </p:grpSpPr>
        <p:sp>
          <p:nvSpPr>
            <p:cNvPr id="2056" name="Rectangle 18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17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-84" charset="-128"/>
                </a:defRPr>
              </a:lvl9pPr>
            </a:lstStyle>
            <a:p>
              <a:pPr eaLnBrk="1" hangingPunct="1">
                <a:defRPr/>
              </a:pPr>
              <a:endParaRPr lang="fr-FR" altLang="fr-FR" sz="1800" smtClean="0">
                <a:solidFill>
                  <a:srgbClr val="D9D9D9"/>
                </a:solidFill>
                <a:cs typeface="+mn-cs"/>
              </a:endParaRPr>
            </a:p>
          </p:txBody>
        </p:sp>
        <p:sp>
          <p:nvSpPr>
            <p:cNvPr id="4105" name="Freeform 20"/>
            <p:cNvSpPr>
              <a:spLocks/>
            </p:cNvSpPr>
            <p:nvPr userDrawn="1"/>
          </p:nvSpPr>
          <p:spPr bwMode="gray">
            <a:xfrm>
              <a:off x="0" y="1480"/>
              <a:ext cx="5760" cy="966"/>
            </a:xfrm>
            <a:custGeom>
              <a:avLst/>
              <a:gdLst>
                <a:gd name="T0" fmla="*/ 5760 w 5760"/>
                <a:gd name="T1" fmla="*/ 0 h 966"/>
                <a:gd name="T2" fmla="*/ 0 w 5760"/>
                <a:gd name="T3" fmla="*/ 0 h 966"/>
                <a:gd name="T4" fmla="*/ 0 w 5760"/>
                <a:gd name="T5" fmla="*/ 966 h 966"/>
                <a:gd name="T6" fmla="*/ 4834 w 5760"/>
                <a:gd name="T7" fmla="*/ 966 h 966"/>
                <a:gd name="T8" fmla="*/ 5760 w 5760"/>
                <a:gd name="T9" fmla="*/ 434 h 966"/>
                <a:gd name="T10" fmla="*/ 5760 w 5760"/>
                <a:gd name="T11" fmla="*/ 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966">
                  <a:moveTo>
                    <a:pt x="5760" y="0"/>
                  </a:moveTo>
                  <a:lnTo>
                    <a:pt x="0" y="0"/>
                  </a:lnTo>
                  <a:lnTo>
                    <a:pt x="0" y="966"/>
                  </a:lnTo>
                  <a:lnTo>
                    <a:pt x="4834" y="966"/>
                  </a:lnTo>
                  <a:lnTo>
                    <a:pt x="5760" y="434"/>
                  </a:lnTo>
                  <a:lnTo>
                    <a:pt x="57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31913" y="2060575"/>
            <a:ext cx="57610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partie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956550" y="6408738"/>
            <a:ext cx="6477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ZoneTexte 10"/>
          <p:cNvSpPr txBox="1">
            <a:spLocks noChangeArrowheads="1"/>
          </p:cNvSpPr>
          <p:nvPr userDrawn="1"/>
        </p:nvSpPr>
        <p:spPr bwMode="auto">
          <a:xfrm>
            <a:off x="2484438" y="6381750"/>
            <a:ext cx="5400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90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PNF</a:t>
            </a:r>
            <a:r>
              <a:rPr lang="fr-FR" sz="900" baseline="0" dirty="0" smtClean="0">
                <a:solidFill>
                  <a:schemeClr val="accent1"/>
                </a:solidFill>
                <a:latin typeface="Calibri" charset="0"/>
                <a:cs typeface="Calibri" charset="0"/>
              </a:rPr>
              <a:t> – Evolutions de la filière chaudronnerie – Angers 11 et 12 octobre 2016</a:t>
            </a:r>
            <a:endParaRPr lang="fr-FR" sz="900" dirty="0" smtClean="0">
              <a:solidFill>
                <a:schemeClr val="accent1"/>
              </a:solidFill>
              <a:latin typeface="Calibri" charset="0"/>
              <a:cs typeface="Calibri" charset="0"/>
            </a:endParaRPr>
          </a:p>
          <a:p>
            <a:pPr eaLnBrk="1" hangingPunct="1"/>
            <a:endParaRPr lang="fr-FR" sz="900" dirty="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3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96000"/>
            <a:ext cx="1263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hlink"/>
        </a:buClr>
        <a:buFont typeface="Wingdings" charset="0"/>
        <a:defRPr sz="700" b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ct val="0"/>
        </a:spcAft>
        <a:buFont typeface="Wingdings" charset="0"/>
        <a:defRPr sz="700">
          <a:solidFill>
            <a:schemeClr val="bg2"/>
          </a:solidFill>
          <a:latin typeface="+mn-lt"/>
          <a:ea typeface="+mn-ea"/>
          <a:cs typeface="+mn-cs"/>
        </a:defRPr>
      </a:lvl2pPr>
      <a:lvl3pPr marL="11113" indent="-4763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3pPr>
      <a:lvl4pPr marL="17463" indent="-476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Arial" charset="0"/>
        <a:defRPr sz="700">
          <a:solidFill>
            <a:schemeClr val="bg2"/>
          </a:solidFill>
          <a:latin typeface="+mn-lt"/>
          <a:ea typeface="+mn-ea"/>
          <a:cs typeface="+mn-cs"/>
        </a:defRPr>
      </a:lvl4pPr>
      <a:lvl5pPr marL="19050" indent="1809750" algn="l" rtl="0" eaLnBrk="0" fontAlgn="base" hangingPunct="0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5pPr>
      <a:lvl6pPr marL="4762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6pPr>
      <a:lvl7pPr marL="9334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7pPr>
      <a:lvl8pPr marL="13906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8pPr>
      <a:lvl9pPr marL="1847850" algn="r" rtl="0" fontAlgn="base">
        <a:spcBef>
          <a:spcPct val="0"/>
        </a:spcBef>
        <a:spcAft>
          <a:spcPct val="0"/>
        </a:spcAft>
        <a:defRPr sz="7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chemeClr val="accent1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chemeClr val="accent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8" r:id="rId6"/>
    <p:sldLayoutId id="2147484349" r:id="rId7"/>
    <p:sldLayoutId id="2147484352" r:id="rId8"/>
    <p:sldLayoutId id="2147484353" r:id="rId9"/>
    <p:sldLayoutId id="214748437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79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4"/>
          <p:cNvSpPr>
            <a:spLocks/>
          </p:cNvSpPr>
          <p:nvPr/>
        </p:nvSpPr>
        <p:spPr bwMode="gray">
          <a:xfrm>
            <a:off x="0" y="0"/>
            <a:ext cx="9144000" cy="1533525"/>
          </a:xfrm>
          <a:custGeom>
            <a:avLst/>
            <a:gdLst>
              <a:gd name="T0" fmla="*/ 2147483647 w 5760"/>
              <a:gd name="T1" fmla="*/ 0 h 966"/>
              <a:gd name="T2" fmla="*/ 0 w 5760"/>
              <a:gd name="T3" fmla="*/ 0 h 966"/>
              <a:gd name="T4" fmla="*/ 0 w 5760"/>
              <a:gd name="T5" fmla="*/ 2147483647 h 966"/>
              <a:gd name="T6" fmla="*/ 2147483647 w 5760"/>
              <a:gd name="T7" fmla="*/ 2147483647 h 966"/>
              <a:gd name="T8" fmla="*/ 2147483647 w 5760"/>
              <a:gd name="T9" fmla="*/ 2147483647 h 966"/>
              <a:gd name="T10" fmla="*/ 2147483647 w 5760"/>
              <a:gd name="T11" fmla="*/ 0 h 96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60" h="966">
                <a:moveTo>
                  <a:pt x="5760" y="0"/>
                </a:moveTo>
                <a:lnTo>
                  <a:pt x="0" y="0"/>
                </a:lnTo>
                <a:lnTo>
                  <a:pt x="0" y="966"/>
                </a:lnTo>
                <a:lnTo>
                  <a:pt x="4834" y="966"/>
                </a:lnTo>
                <a:lnTo>
                  <a:pt x="5760" y="434"/>
                </a:lnTo>
                <a:lnTo>
                  <a:pt x="5760" y="0"/>
                </a:lnTo>
              </a:path>
            </a:pathLst>
          </a:custGeom>
          <a:solidFill>
            <a:srgbClr val="B9CDE5"/>
          </a:solidFill>
          <a:ln>
            <a:noFill/>
          </a:ln>
          <a:extLst/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4213" y="131763"/>
            <a:ext cx="77755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 de la page de contenu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84213" y="1773238"/>
            <a:ext cx="77755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Texte premier niveau </a:t>
            </a:r>
          </a:p>
          <a:p>
            <a:pPr lvl="1"/>
            <a:r>
              <a:rPr lang="fr-FR"/>
              <a:t>Texte deuxième niveau</a:t>
            </a:r>
          </a:p>
          <a:p>
            <a:pPr lvl="2"/>
            <a:r>
              <a:rPr lang="fr-FR"/>
              <a:t>Texte 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555875" y="6308725"/>
            <a:ext cx="6048375" cy="0"/>
          </a:xfrm>
          <a:prstGeom prst="line">
            <a:avLst/>
          </a:prstGeom>
          <a:ln w="6350" cmpd="sng">
            <a:solidFill>
              <a:srgbClr val="7F7F7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885113" y="6356350"/>
            <a:ext cx="801687" cy="312738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t>Page </a:t>
            </a:r>
            <a:fld id="{185E1E9F-DBCA-EE4F-B135-4285061FF2EB}" type="slidenum">
              <a:rPr lang="fr-FR" sz="900">
                <a:solidFill>
                  <a:srgbClr val="4F81BD"/>
                </a:solidFill>
                <a:latin typeface="Calibri" charset="0"/>
                <a:cs typeface="Calibri" charset="0"/>
              </a:rPr>
              <a:pPr algn="r" eaLnBrk="1" hangingPunct="1"/>
              <a:t>‹N°›</a:t>
            </a:fld>
            <a:endParaRPr lang="fr-FR" sz="900">
              <a:solidFill>
                <a:srgbClr val="4F81BD"/>
              </a:solidFill>
              <a:latin typeface="Calibri" charset="0"/>
              <a:cs typeface="Calibri" charset="0"/>
            </a:endParaRPr>
          </a:p>
        </p:txBody>
      </p:sp>
      <p:pic>
        <p:nvPicPr>
          <p:cNvPr id="5128" name="Imag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8388"/>
            <a:ext cx="1335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24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charset="0"/>
          <a:ea typeface="Arial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60000"/>
        </a:spcBef>
        <a:spcAft>
          <a:spcPct val="40000"/>
        </a:spcAft>
        <a:buClr>
          <a:schemeClr val="hlink"/>
        </a:buClr>
        <a:buFont typeface="Wingdings" charset="0"/>
        <a:buChar char="n"/>
        <a:defRPr sz="2000">
          <a:solidFill>
            <a:schemeClr val="accent1"/>
          </a:solidFill>
          <a:latin typeface="Calibri"/>
          <a:ea typeface="+mn-ea"/>
          <a:cs typeface="Calibri"/>
        </a:defRPr>
      </a:lvl1pPr>
      <a:lvl2pPr marL="423863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"/>
        <a:defRPr sz="1500">
          <a:solidFill>
            <a:schemeClr val="tx1"/>
          </a:solidFill>
          <a:latin typeface="Calibri"/>
          <a:ea typeface="+mn-ea"/>
          <a:cs typeface="Calibri"/>
        </a:defRPr>
      </a:lvl2pPr>
      <a:lvl3pPr marL="425450" indent="3175" algn="l" rtl="0" eaLnBrk="0" fontAlgn="base" hangingPunct="0"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Calibri"/>
          <a:ea typeface="+mn-ea"/>
          <a:cs typeface="Calibri"/>
        </a:defRPr>
      </a:lvl3pPr>
      <a:lvl4pPr marL="617538" indent="-187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100">
          <a:solidFill>
            <a:schemeClr val="tx1"/>
          </a:solidFill>
          <a:latin typeface="Calibri"/>
          <a:ea typeface="+mn-ea"/>
          <a:cs typeface="Calibri"/>
        </a:defRPr>
      </a:lvl4pPr>
      <a:lvl5pPr marL="619125" indent="1209675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Calibri"/>
          <a:ea typeface="+mn-ea"/>
          <a:cs typeface="Calibri"/>
        </a:defRPr>
      </a:lvl5pPr>
      <a:lvl6pPr marL="10763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15335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19907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rtl="0" fontAlgn="base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JOURNEES D’ÉTUDES NATIONALES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b="1" dirty="0" smtClean="0"/>
              <a:t>« Évolution de la filière chaudronnerie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80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Grilles d’évaluations en </a:t>
            </a:r>
            <a:r>
              <a:rPr lang="fr-FR" sz="3100" dirty="0" smtClean="0"/>
              <a:t>MC </a:t>
            </a:r>
            <a:r>
              <a:rPr lang="fr-FR" sz="3100" dirty="0" smtClean="0"/>
              <a:t>Technicien(ne) en Soudage</a:t>
            </a:r>
            <a:endParaRPr lang="fr-FR" sz="3100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/>
          <a:srcRect l="52994" t="18720" r="10342" b="27281"/>
          <a:stretch>
            <a:fillRect/>
          </a:stretch>
        </p:blipFill>
        <p:spPr bwMode="auto">
          <a:xfrm>
            <a:off x="0" y="1412776"/>
            <a:ext cx="9144000" cy="47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Grilles d’évaluations en </a:t>
            </a:r>
            <a:r>
              <a:rPr lang="fr-FR" sz="3100" dirty="0" smtClean="0"/>
              <a:t>MC </a:t>
            </a:r>
            <a:r>
              <a:rPr lang="fr-FR" sz="3100" dirty="0" smtClean="0"/>
              <a:t>Technicien(ne) en Soudage</a:t>
            </a:r>
            <a:endParaRPr lang="fr-FR" sz="3100" dirty="0"/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/>
          <a:srcRect l="57591" t="17006" r="14825" b="10995"/>
          <a:stretch>
            <a:fillRect/>
          </a:stretch>
        </p:blipFill>
        <p:spPr bwMode="auto">
          <a:xfrm>
            <a:off x="2555777" y="757792"/>
            <a:ext cx="6588224" cy="61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JOURNEES D’ÉTUDES NATIONALES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r-FR" b="1" dirty="0" smtClean="0"/>
              <a:t>« Évolution de la filière chaudronnerie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7805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Grilles d’évaluations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De la compétence à l’indicateur</a:t>
            </a:r>
            <a:endParaRPr lang="fr-FR" sz="31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4076375"/>
              </p:ext>
            </p:extLst>
          </p:nvPr>
        </p:nvGraphicFramePr>
        <p:xfrm>
          <a:off x="540196" y="1593305"/>
          <a:ext cx="806425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049"/>
                <a:gridCol w="1854280"/>
                <a:gridCol w="2016063"/>
                <a:gridCol w="262586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</a:t>
                      </a:r>
                      <a:endParaRPr lang="fr-FR" dirty="0"/>
                    </a:p>
                  </a:txBody>
                  <a:tcPr marL="86395" marR="86395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Compétence détaillées</a:t>
                      </a:r>
                      <a:endParaRPr lang="fr-FR" dirty="0"/>
                    </a:p>
                  </a:txBody>
                  <a:tcPr marL="86395" marR="86395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Critère d’évaluation</a:t>
                      </a:r>
                      <a:endParaRPr lang="fr-FR" dirty="0"/>
                    </a:p>
                  </a:txBody>
                  <a:tcPr marL="86395" marR="86395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Indicateurs de performance</a:t>
                      </a:r>
                      <a:endParaRPr lang="fr-FR" dirty="0"/>
                    </a:p>
                  </a:txBody>
                  <a:tcPr marL="86395" marR="86395"/>
                </a:tc>
              </a:tr>
              <a:tr h="370840">
                <a:tc row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alibri" pitchFamily="34" charset="0"/>
                        </a:rPr>
                        <a:t>C6 du référentiel MC tuyauteur</a:t>
                      </a:r>
                    </a:p>
                    <a:p>
                      <a:endParaRPr lang="fr-FR" sz="1800" i="1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fr-FR" sz="1800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Réaliser tout ou partie</a:t>
                      </a:r>
                      <a:r>
                        <a:rPr lang="fr-FR" sz="1800" i="1" baseline="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d’une ligne de tuyauterie sur site</a:t>
                      </a:r>
                      <a:endParaRPr lang="fr-FR" dirty="0"/>
                    </a:p>
                  </a:txBody>
                  <a:tcPr marL="86395" marR="86395"/>
                </a:tc>
                <a:tc rowSpan="4">
                  <a:txBody>
                    <a:bodyPr/>
                    <a:lstStyle/>
                    <a:p>
                      <a:r>
                        <a:rPr lang="fr-FR" sz="1800" dirty="0" smtClean="0">
                          <a:latin typeface="Calibri" pitchFamily="34" charset="0"/>
                        </a:rPr>
                        <a:t>C6.2</a:t>
                      </a:r>
                    </a:p>
                    <a:p>
                      <a:endParaRPr lang="fr-FR" sz="1800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fr-FR" sz="180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« Intégrer la ligne préfabriquée»</a:t>
                      </a:r>
                      <a:r>
                        <a:rPr lang="fr-FR" sz="1800" dirty="0" smtClean="0">
                          <a:latin typeface="Calibri" pitchFamily="34" charset="0"/>
                        </a:rPr>
                        <a:t>.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marL="86395" marR="86395"/>
                </a:tc>
                <a:tc rowSpan="4">
                  <a:txBody>
                    <a:bodyPr/>
                    <a:lstStyle/>
                    <a:p>
                      <a:r>
                        <a:rPr lang="fr-F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Critère</a:t>
                      </a:r>
                      <a:r>
                        <a:rPr lang="fr-FR" sz="18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proposé</a:t>
                      </a:r>
                    </a:p>
                    <a:p>
                      <a:endParaRPr lang="fr-FR" sz="1800" b="0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  <a:p>
                      <a:r>
                        <a:rPr lang="fr-FR" sz="1800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Le positionnement est conforme aux isométriques,</a:t>
                      </a:r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les procédures d’assemblages sont respectées, les pré déformations sont effectuées, les modifications répondent au </a:t>
                      </a:r>
                      <a:r>
                        <a:rPr lang="fr-FR" sz="1800" b="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cdc</a:t>
                      </a:r>
                      <a:r>
                        <a:rPr lang="fr-FR" sz="1800" b="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.</a:t>
                      </a:r>
                      <a:endParaRPr lang="fr-FR" b="0" dirty="0">
                        <a:solidFill>
                          <a:srgbClr val="FF0000"/>
                        </a:solidFill>
                      </a:endParaRPr>
                    </a:p>
                  </a:txBody>
                  <a:tcPr marL="86395" marR="86395"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None/>
                      </a:pPr>
                      <a:r>
                        <a:rPr lang="fr-FR" sz="1800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Le positionnement est conforme aux exigences des isométriques</a:t>
                      </a:r>
                    </a:p>
                  </a:txBody>
                  <a:tcPr marL="86395" marR="86395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None/>
                      </a:pPr>
                      <a:r>
                        <a:rPr lang="fr-FR" sz="1800" b="0" i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 pitchFamily="34" charset="0"/>
                        </a:rPr>
                        <a:t>les procédures d’assemblages sont toutes respectées</a:t>
                      </a:r>
                      <a:endParaRPr lang="fr-FR" sz="1800" i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86395" marR="86395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Calibri" pitchFamily="34" charset="0"/>
                        <a:buNone/>
                      </a:pPr>
                      <a:r>
                        <a:rPr lang="fr-FR" sz="1800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Les pré</a:t>
                      </a:r>
                      <a:r>
                        <a:rPr lang="fr-FR" sz="1800" i="1" baseline="0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 déformations sont effectuées au regard des contraintes de soudage</a:t>
                      </a:r>
                      <a:endParaRPr lang="fr-FR" sz="1800" i="1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 marL="86395" marR="86395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i="1" dirty="0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Les modifications effectuées sont pertinentes et respectent le </a:t>
                      </a:r>
                      <a:r>
                        <a:rPr lang="fr-FR" sz="1800" i="1" dirty="0" err="1" smtClean="0">
                          <a:solidFill>
                            <a:schemeClr val="accent1"/>
                          </a:solidFill>
                          <a:latin typeface="Calibri" pitchFamily="34" charset="0"/>
                        </a:rPr>
                        <a:t>cdc</a:t>
                      </a:r>
                      <a:endParaRPr lang="fr-FR" sz="1800" i="1" dirty="0" smtClean="0">
                        <a:solidFill>
                          <a:schemeClr val="accent1"/>
                        </a:solidFill>
                        <a:latin typeface="Calibri" pitchFamily="34" charset="0"/>
                      </a:endParaRPr>
                    </a:p>
                  </a:txBody>
                  <a:tcPr marL="86395" marR="8639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699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/>
          <a:srcRect l="57300" t="16538" r="15116" b="37366"/>
          <a:stretch/>
        </p:blipFill>
        <p:spPr bwMode="auto">
          <a:xfrm>
            <a:off x="611560" y="1556792"/>
            <a:ext cx="7776864" cy="461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Exemple de grille</a:t>
            </a:r>
            <a:endParaRPr lang="fr-FR" sz="31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3203848" y="1556792"/>
            <a:ext cx="3214836" cy="855381"/>
            <a:chOff x="3409463" y="1066932"/>
            <a:chExt cx="3214836" cy="855381"/>
          </a:xfrm>
        </p:grpSpPr>
        <p:sp>
          <p:nvSpPr>
            <p:cNvPr id="8" name="Ellipse 7"/>
            <p:cNvSpPr/>
            <p:nvPr/>
          </p:nvSpPr>
          <p:spPr>
            <a:xfrm>
              <a:off x="3409463" y="1498980"/>
              <a:ext cx="2515809" cy="42333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841511" y="1066932"/>
              <a:ext cx="278278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Compétences à évaluer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74096" y="2334995"/>
            <a:ext cx="1911048" cy="1598061"/>
            <a:chOff x="774096" y="1814295"/>
            <a:chExt cx="1911048" cy="1390943"/>
          </a:xfrm>
        </p:grpSpPr>
        <p:sp>
          <p:nvSpPr>
            <p:cNvPr id="6" name="Ellipse 5"/>
            <p:cNvSpPr/>
            <p:nvPr/>
          </p:nvSpPr>
          <p:spPr>
            <a:xfrm>
              <a:off x="774096" y="1814295"/>
              <a:ext cx="1911048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76300" y="2182855"/>
              <a:ext cx="1679476" cy="5089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Compétences détaillées</a:t>
              </a:r>
              <a:endParaRPr lang="fr-FR" sz="16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3851920" y="2420888"/>
            <a:ext cx="3343123" cy="1390943"/>
            <a:chOff x="3127829" y="1813841"/>
            <a:chExt cx="3343123" cy="1390943"/>
          </a:xfrm>
        </p:grpSpPr>
        <p:sp>
          <p:nvSpPr>
            <p:cNvPr id="10" name="Ellipse 9"/>
            <p:cNvSpPr/>
            <p:nvPr/>
          </p:nvSpPr>
          <p:spPr>
            <a:xfrm>
              <a:off x="3127829" y="1813841"/>
              <a:ext cx="3343123" cy="1390943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063504" y="2018804"/>
              <a:ext cx="1695751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Critères et Indicateurs </a:t>
              </a:r>
              <a:r>
                <a:rPr lang="fr-FR" dirty="0">
                  <a:solidFill>
                    <a:srgbClr val="FF0000"/>
                  </a:solidFill>
                </a:rPr>
                <a:t>de performance</a:t>
              </a: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7164288" y="1340768"/>
            <a:ext cx="1739128" cy="3656575"/>
            <a:chOff x="6287932" y="582050"/>
            <a:chExt cx="1739128" cy="3656575"/>
          </a:xfrm>
        </p:grpSpPr>
        <p:sp>
          <p:nvSpPr>
            <p:cNvPr id="12" name="Ellipse 11"/>
            <p:cNvSpPr/>
            <p:nvPr/>
          </p:nvSpPr>
          <p:spPr>
            <a:xfrm>
              <a:off x="6555619" y="1446146"/>
              <a:ext cx="967619" cy="2792479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287932" y="582050"/>
              <a:ext cx="173912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 smtClean="0">
                  <a:solidFill>
                    <a:srgbClr val="FF0000"/>
                  </a:solidFill>
                </a:rPr>
                <a:t>Performances mesurées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19992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Evaluer par prélèvements…</a:t>
            </a:r>
            <a:endParaRPr lang="fr-FR" sz="3100" dirty="0"/>
          </a:p>
        </p:txBody>
      </p:sp>
      <p:pic>
        <p:nvPicPr>
          <p:cNvPr id="4" name="Image 3" descr="Image Compétences 2.tif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4" y="1452521"/>
            <a:ext cx="4235006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2667001" y="1770021"/>
            <a:ext cx="546100" cy="3886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26985" y="2104763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Choix des indicateurs retenus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289301" y="5510171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52400" y="5229200"/>
            <a:ext cx="13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% de critères évalués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10"/>
          <p:cNvCxnSpPr>
            <a:endCxn id="8" idx="2"/>
          </p:cNvCxnSpPr>
          <p:nvPr/>
        </p:nvCxnSpPr>
        <p:spPr>
          <a:xfrm flipV="1">
            <a:off x="1832129" y="5656221"/>
            <a:ext cx="1457172" cy="172222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7" idx="3"/>
          </p:cNvCxnSpPr>
          <p:nvPr/>
        </p:nvCxnSpPr>
        <p:spPr>
          <a:xfrm>
            <a:off x="1989214" y="2566428"/>
            <a:ext cx="677787" cy="181493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5321301" y="1998621"/>
            <a:ext cx="546100" cy="2260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321301" y="1706521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091285" y="1452521"/>
            <a:ext cx="159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Poids de la compétence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1285" y="2667256"/>
            <a:ext cx="159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Répartition du poids des critères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91285" y="3822956"/>
            <a:ext cx="159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Vérification de la répartition des poids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772151" y="4138571"/>
            <a:ext cx="546100" cy="2921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>
            <a:stCxn id="20" idx="1"/>
            <a:endCxn id="21" idx="6"/>
          </p:cNvCxnSpPr>
          <p:nvPr/>
        </p:nvCxnSpPr>
        <p:spPr>
          <a:xfrm flipH="1">
            <a:off x="6318251" y="4284621"/>
            <a:ext cx="773034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9" idx="1"/>
            <a:endCxn id="16" idx="6"/>
          </p:cNvCxnSpPr>
          <p:nvPr/>
        </p:nvCxnSpPr>
        <p:spPr>
          <a:xfrm flipH="1">
            <a:off x="5867401" y="3128921"/>
            <a:ext cx="1223884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>
            <a:stCxn id="18" idx="1"/>
            <a:endCxn id="17" idx="6"/>
          </p:cNvCxnSpPr>
          <p:nvPr/>
        </p:nvCxnSpPr>
        <p:spPr>
          <a:xfrm flipH="1">
            <a:off x="5867401" y="1775687"/>
            <a:ext cx="1223884" cy="76884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091285" y="4905113"/>
            <a:ext cx="159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Graphe d’affichage des critères d’évaluation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>
            <a:stCxn id="33" idx="1"/>
          </p:cNvCxnSpPr>
          <p:nvPr/>
        </p:nvCxnSpPr>
        <p:spPr>
          <a:xfrm flipH="1" flipV="1">
            <a:off x="5321301" y="5110121"/>
            <a:ext cx="1769984" cy="39515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7497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1403648" y="1556792"/>
            <a:ext cx="3272670" cy="4625951"/>
            <a:chOff x="1288086" y="1035297"/>
            <a:chExt cx="3748272" cy="5754460"/>
          </a:xfrm>
        </p:grpSpPr>
        <p:grpSp>
          <p:nvGrpSpPr>
            <p:cNvPr id="5" name="Grouper 4"/>
            <p:cNvGrpSpPr/>
            <p:nvPr/>
          </p:nvGrpSpPr>
          <p:grpSpPr>
            <a:xfrm>
              <a:off x="1534013" y="1035297"/>
              <a:ext cx="3500489" cy="5754460"/>
              <a:chOff x="1534013" y="1035297"/>
              <a:chExt cx="3500489" cy="5754460"/>
            </a:xfrm>
          </p:grpSpPr>
          <p:grpSp>
            <p:nvGrpSpPr>
              <p:cNvPr id="2" name="Grouper 1"/>
              <p:cNvGrpSpPr/>
              <p:nvPr/>
            </p:nvGrpSpPr>
            <p:grpSpPr>
              <a:xfrm>
                <a:off x="1534014" y="1752641"/>
                <a:ext cx="3500488" cy="5037116"/>
                <a:chOff x="1534014" y="1752641"/>
                <a:chExt cx="3500488" cy="5037116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1534014" y="1752641"/>
                  <a:ext cx="700097" cy="503711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334405" y="1752641"/>
                  <a:ext cx="700097" cy="5037116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2234112" y="1752641"/>
                  <a:ext cx="700097" cy="503711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934210" y="1752641"/>
                  <a:ext cx="700097" cy="5037116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3634308" y="1752641"/>
                  <a:ext cx="700097" cy="503711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" name="Grouper 3"/>
              <p:cNvGrpSpPr/>
              <p:nvPr/>
            </p:nvGrpSpPr>
            <p:grpSpPr>
              <a:xfrm>
                <a:off x="1534013" y="1035297"/>
                <a:ext cx="3500488" cy="607065"/>
                <a:chOff x="1534013" y="1035297"/>
                <a:chExt cx="3500488" cy="607065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534013" y="1035297"/>
                  <a:ext cx="700097" cy="607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rgbClr val="000000"/>
                      </a:solidFill>
                    </a:rPr>
                    <a:t>NT</a:t>
                  </a:r>
                  <a:endParaRPr lang="fr-F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2234111" y="1035297"/>
                  <a:ext cx="700097" cy="607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rgbClr val="000000"/>
                      </a:solidFill>
                    </a:rPr>
                    <a:t>0</a:t>
                  </a:r>
                  <a:endParaRPr lang="fr-F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934209" y="1035297"/>
                  <a:ext cx="700097" cy="607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rgbClr val="000000"/>
                      </a:solidFill>
                    </a:rPr>
                    <a:t>1</a:t>
                  </a:r>
                  <a:endParaRPr lang="fr-F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3634307" y="1035297"/>
                  <a:ext cx="700097" cy="607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rgbClr val="000000"/>
                      </a:solidFill>
                    </a:rPr>
                    <a:t>2</a:t>
                  </a:r>
                  <a:endParaRPr lang="fr-FR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334404" y="1035297"/>
                  <a:ext cx="700097" cy="60706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>
                      <a:solidFill>
                        <a:srgbClr val="000000"/>
                      </a:solidFill>
                    </a:rPr>
                    <a:t>3</a:t>
                  </a:r>
                  <a:endParaRPr lang="fr-FR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er 8"/>
            <p:cNvGrpSpPr/>
            <p:nvPr/>
          </p:nvGrpSpPr>
          <p:grpSpPr>
            <a:xfrm>
              <a:off x="1288086" y="2623637"/>
              <a:ext cx="3748272" cy="3971027"/>
              <a:chOff x="2564224" y="2467129"/>
              <a:chExt cx="3578951" cy="3971027"/>
            </a:xfrm>
          </p:grpSpPr>
          <p:cxnSp>
            <p:nvCxnSpPr>
              <p:cNvPr id="36" name="Connecteur droit 35"/>
              <p:cNvCxnSpPr/>
              <p:nvPr/>
            </p:nvCxnSpPr>
            <p:spPr>
              <a:xfrm flipV="1">
                <a:off x="2564232" y="2467129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flipV="1">
                <a:off x="2564230" y="2972237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 flipV="1">
                <a:off x="2564228" y="4061322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flipV="1">
                <a:off x="2564224" y="5919550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flipV="1">
                <a:off x="2564233" y="6436552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 flipV="1">
                <a:off x="2564233" y="4575280"/>
                <a:ext cx="3578942" cy="1604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ZoneTexte 74"/>
          <p:cNvSpPr txBox="1"/>
          <p:nvPr/>
        </p:nvSpPr>
        <p:spPr>
          <a:xfrm>
            <a:off x="1680542" y="2276872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1691680" y="4869160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3563888" y="4149080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2267744" y="2823319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2915816" y="3429000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4139952" y="5589240"/>
            <a:ext cx="4233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249400" y="1948770"/>
            <a:ext cx="349906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Indicateur non traité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249400" y="2577098"/>
            <a:ext cx="34990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très insuffisante = 0 %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249400" y="3513202"/>
            <a:ext cx="34990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moyenne bas = 33%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20072" y="5517232"/>
            <a:ext cx="34990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complète = 100%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2123729" y="2132856"/>
            <a:ext cx="3096344" cy="430604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27048" h="967619">
                <a:moveTo>
                  <a:pt x="2927048" y="0"/>
                </a:moveTo>
                <a:cubicBezTo>
                  <a:pt x="2620635" y="179413"/>
                  <a:pt x="2314222" y="358826"/>
                  <a:pt x="1826381" y="520096"/>
                </a:cubicBezTo>
                <a:cubicBezTo>
                  <a:pt x="1338540" y="681366"/>
                  <a:pt x="0" y="967619"/>
                  <a:pt x="0" y="967619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orme libre 106"/>
          <p:cNvSpPr/>
          <p:nvPr/>
        </p:nvSpPr>
        <p:spPr>
          <a:xfrm>
            <a:off x="2627784" y="2556046"/>
            <a:ext cx="2621617" cy="540474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4827" h="547564">
                <a:moveTo>
                  <a:pt x="2284827" y="70102"/>
                </a:moveTo>
                <a:cubicBezTo>
                  <a:pt x="1550266" y="-44579"/>
                  <a:pt x="1283289" y="-4042"/>
                  <a:pt x="947552" y="87788"/>
                </a:cubicBezTo>
                <a:cubicBezTo>
                  <a:pt x="611815" y="179618"/>
                  <a:pt x="0" y="547564"/>
                  <a:pt x="0" y="547564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ZoneTexte 108"/>
          <p:cNvSpPr txBox="1"/>
          <p:nvPr/>
        </p:nvSpPr>
        <p:spPr>
          <a:xfrm>
            <a:off x="5249400" y="4593322"/>
            <a:ext cx="349906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Réponse moyenne haut = 66 % du poids de la note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111" name="Forme libre 110"/>
          <p:cNvSpPr/>
          <p:nvPr/>
        </p:nvSpPr>
        <p:spPr>
          <a:xfrm flipV="1">
            <a:off x="4499992" y="5805264"/>
            <a:ext cx="792088" cy="126778"/>
          </a:xfrm>
          <a:custGeom>
            <a:avLst/>
            <a:gdLst>
              <a:gd name="connsiteX0" fmla="*/ 2927048 w 2927048"/>
              <a:gd name="connsiteY0" fmla="*/ 0 h 967619"/>
              <a:gd name="connsiteX1" fmla="*/ 1826381 w 2927048"/>
              <a:gd name="connsiteY1" fmla="*/ 520096 h 967619"/>
              <a:gd name="connsiteX2" fmla="*/ 0 w 2927048"/>
              <a:gd name="connsiteY2" fmla="*/ 967619 h 967619"/>
              <a:gd name="connsiteX0" fmla="*/ 2284827 w 2284827"/>
              <a:gd name="connsiteY0" fmla="*/ 0 h 547013"/>
              <a:gd name="connsiteX1" fmla="*/ 1184160 w 2284827"/>
              <a:gd name="connsiteY1" fmla="*/ 520096 h 547013"/>
              <a:gd name="connsiteX2" fmla="*/ 0 w 2284827"/>
              <a:gd name="connsiteY2" fmla="*/ 477462 h 547013"/>
              <a:gd name="connsiteX0" fmla="*/ 2284827 w 2284827"/>
              <a:gd name="connsiteY0" fmla="*/ 0 h 477462"/>
              <a:gd name="connsiteX1" fmla="*/ 1082757 w 2284827"/>
              <a:gd name="connsiteY1" fmla="*/ 127971 h 477462"/>
              <a:gd name="connsiteX2" fmla="*/ 0 w 2284827"/>
              <a:gd name="connsiteY2" fmla="*/ 477462 h 477462"/>
              <a:gd name="connsiteX0" fmla="*/ 2284827 w 2284827"/>
              <a:gd name="connsiteY0" fmla="*/ 39586 h 517048"/>
              <a:gd name="connsiteX1" fmla="*/ 1082757 w 2284827"/>
              <a:gd name="connsiteY1" fmla="*/ 167557 h 517048"/>
              <a:gd name="connsiteX2" fmla="*/ 0 w 2284827"/>
              <a:gd name="connsiteY2" fmla="*/ 517048 h 517048"/>
              <a:gd name="connsiteX0" fmla="*/ 2284827 w 2284827"/>
              <a:gd name="connsiteY0" fmla="*/ 41319 h 518781"/>
              <a:gd name="connsiteX1" fmla="*/ 1082757 w 2284827"/>
              <a:gd name="connsiteY1" fmla="*/ 169290 h 518781"/>
              <a:gd name="connsiteX2" fmla="*/ 0 w 2284827"/>
              <a:gd name="connsiteY2" fmla="*/ 518781 h 518781"/>
              <a:gd name="connsiteX0" fmla="*/ 2284827 w 2284827"/>
              <a:gd name="connsiteY0" fmla="*/ 70102 h 547564"/>
              <a:gd name="connsiteX1" fmla="*/ 947552 w 2284827"/>
              <a:gd name="connsiteY1" fmla="*/ 87788 h 547564"/>
              <a:gd name="connsiteX2" fmla="*/ 0 w 2284827"/>
              <a:gd name="connsiteY2" fmla="*/ 547564 h 547564"/>
              <a:gd name="connsiteX0" fmla="*/ 2234851 w 2234851"/>
              <a:gd name="connsiteY0" fmla="*/ 435744 h 459813"/>
              <a:gd name="connsiteX1" fmla="*/ 947552 w 2234851"/>
              <a:gd name="connsiteY1" fmla="*/ 37 h 459813"/>
              <a:gd name="connsiteX2" fmla="*/ 0 w 2234851"/>
              <a:gd name="connsiteY2" fmla="*/ 459813 h 459813"/>
              <a:gd name="connsiteX0" fmla="*/ 2234851 w 2234851"/>
              <a:gd name="connsiteY0" fmla="*/ 435762 h 459831"/>
              <a:gd name="connsiteX1" fmla="*/ 947552 w 2234851"/>
              <a:gd name="connsiteY1" fmla="*/ 55 h 459831"/>
              <a:gd name="connsiteX2" fmla="*/ 0 w 2234851"/>
              <a:gd name="connsiteY2" fmla="*/ 459831 h 459831"/>
              <a:gd name="connsiteX0" fmla="*/ 2234851 w 2234851"/>
              <a:gd name="connsiteY0" fmla="*/ 204929 h 228998"/>
              <a:gd name="connsiteX1" fmla="*/ 1197437 w 2234851"/>
              <a:gd name="connsiteY1" fmla="*/ 2046 h 228998"/>
              <a:gd name="connsiteX2" fmla="*/ 0 w 2234851"/>
              <a:gd name="connsiteY2" fmla="*/ 228998 h 228998"/>
              <a:gd name="connsiteX0" fmla="*/ 2234851 w 2234851"/>
              <a:gd name="connsiteY0" fmla="*/ 203188 h 203189"/>
              <a:gd name="connsiteX1" fmla="*/ 1197437 w 2234851"/>
              <a:gd name="connsiteY1" fmla="*/ 305 h 203189"/>
              <a:gd name="connsiteX2" fmla="*/ 0 w 2234851"/>
              <a:gd name="connsiteY2" fmla="*/ 153734 h 203189"/>
              <a:gd name="connsiteX0" fmla="*/ 2234851 w 2234851"/>
              <a:gd name="connsiteY0" fmla="*/ 213878 h 213878"/>
              <a:gd name="connsiteX1" fmla="*/ 1197437 w 2234851"/>
              <a:gd name="connsiteY1" fmla="*/ 10995 h 213878"/>
              <a:gd name="connsiteX2" fmla="*/ 0 w 2234851"/>
              <a:gd name="connsiteY2" fmla="*/ 164424 h 213878"/>
              <a:gd name="connsiteX0" fmla="*/ 2234851 w 2234851"/>
              <a:gd name="connsiteY0" fmla="*/ 231133 h 231133"/>
              <a:gd name="connsiteX1" fmla="*/ 847599 w 2234851"/>
              <a:gd name="connsiteY1" fmla="*/ 3742 h 231133"/>
              <a:gd name="connsiteX2" fmla="*/ 0 w 2234851"/>
              <a:gd name="connsiteY2" fmla="*/ 181679 h 231133"/>
              <a:gd name="connsiteX0" fmla="*/ 2234851 w 2234851"/>
              <a:gd name="connsiteY0" fmla="*/ 302400 h 302400"/>
              <a:gd name="connsiteX1" fmla="*/ 847599 w 2234851"/>
              <a:gd name="connsiteY1" fmla="*/ 1486 h 302400"/>
              <a:gd name="connsiteX2" fmla="*/ 0 w 2234851"/>
              <a:gd name="connsiteY2" fmla="*/ 179423 h 3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851" h="302400">
                <a:moveTo>
                  <a:pt x="2234851" y="302400"/>
                </a:moveTo>
                <a:cubicBezTo>
                  <a:pt x="1350360" y="3910"/>
                  <a:pt x="1220074" y="21982"/>
                  <a:pt x="847599" y="1486"/>
                </a:cubicBezTo>
                <a:cubicBezTo>
                  <a:pt x="475124" y="-19010"/>
                  <a:pt x="0" y="179423"/>
                  <a:pt x="0" y="179423"/>
                </a:cubicBezTo>
              </a:path>
            </a:pathLst>
          </a:cu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36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5575" cy="1352550"/>
          </a:xfrm>
        </p:spPr>
        <p:txBody>
          <a:bodyPr/>
          <a:lstStyle/>
          <a:p>
            <a:r>
              <a:rPr lang="fr-FR" sz="3100" dirty="0" smtClean="0"/>
              <a:t>Affectation de la note</a:t>
            </a:r>
            <a:endParaRPr lang="fr-FR" sz="3100" dirty="0"/>
          </a:p>
        </p:txBody>
      </p:sp>
      <p:cxnSp>
        <p:nvCxnSpPr>
          <p:cNvPr id="15" name="Connecteur en arc 14"/>
          <p:cNvCxnSpPr>
            <a:stCxn id="48" idx="1"/>
            <a:endCxn id="95" idx="3"/>
          </p:cNvCxnSpPr>
          <p:nvPr/>
        </p:nvCxnSpPr>
        <p:spPr>
          <a:xfrm rot="10800000">
            <a:off x="3339132" y="3659833"/>
            <a:ext cx="1910269" cy="207312"/>
          </a:xfrm>
          <a:prstGeom prst="curvedConnector3">
            <a:avLst/>
          </a:pr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>
            <a:stCxn id="109" idx="1"/>
            <a:endCxn id="82" idx="3"/>
          </p:cNvCxnSpPr>
          <p:nvPr/>
        </p:nvCxnSpPr>
        <p:spPr>
          <a:xfrm rot="10800000">
            <a:off x="3987204" y="4379913"/>
            <a:ext cx="1262197" cy="567352"/>
          </a:xfrm>
          <a:prstGeom prst="curvedConnector3">
            <a:avLst/>
          </a:prstGeom>
          <a:ln w="9525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4668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19512" y="1616573"/>
            <a:ext cx="2107742" cy="547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 1 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1278935" y="2798614"/>
            <a:ext cx="3276021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78936" y="3405794"/>
            <a:ext cx="3276021" cy="66482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1.2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84" name="Connecteur en angle 83"/>
          <p:cNvCxnSpPr>
            <a:endCxn id="61" idx="1"/>
          </p:cNvCxnSpPr>
          <p:nvPr/>
        </p:nvCxnSpPr>
        <p:spPr>
          <a:xfrm rot="16200000" flipH="1">
            <a:off x="530847" y="2251088"/>
            <a:ext cx="834958" cy="66121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endCxn id="71" idx="1"/>
          </p:cNvCxnSpPr>
          <p:nvPr/>
        </p:nvCxnSpPr>
        <p:spPr>
          <a:xfrm rot="16200000" flipH="1">
            <a:off x="453365" y="2912637"/>
            <a:ext cx="989924" cy="66121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657280" y="1718058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40 %</a:t>
            </a:r>
            <a:endParaRPr lang="fr-FR" sz="1600" dirty="0"/>
          </a:p>
        </p:txBody>
      </p:sp>
      <p:sp>
        <p:nvSpPr>
          <p:cNvPr id="43" name="Rectangle 42"/>
          <p:cNvSpPr/>
          <p:nvPr/>
        </p:nvSpPr>
        <p:spPr>
          <a:xfrm>
            <a:off x="3416289" y="1716689"/>
            <a:ext cx="3131533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Pondération fixe de C1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307523" y="5883283"/>
            <a:ext cx="1219731" cy="33153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Activités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512" y="1038354"/>
            <a:ext cx="2107742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Programme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54957" y="1053716"/>
            <a:ext cx="4238206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Poids réels des compétences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8301" y="2787158"/>
            <a:ext cx="354152" cy="2604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81692" y="2787158"/>
            <a:ext cx="354152" cy="2604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35844" y="2787158"/>
            <a:ext cx="354152" cy="2604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89997" y="2787158"/>
            <a:ext cx="354152" cy="2604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44149" y="2787158"/>
            <a:ext cx="354152" cy="2604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681692" y="2733116"/>
            <a:ext cx="636763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775430" y="5088258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766423" y="4641496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035844" y="2981329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389997" y="3603422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681691" y="24060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035844" y="24060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0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89996" y="24060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1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44149" y="24060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2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98300" y="24060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3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6144996" y="4887552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278935" y="4252274"/>
            <a:ext cx="3276021" cy="113980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1.3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97" name="Connecteur en angle 96"/>
          <p:cNvCxnSpPr>
            <a:endCxn id="95" idx="1"/>
          </p:cNvCxnSpPr>
          <p:nvPr/>
        </p:nvCxnSpPr>
        <p:spPr>
          <a:xfrm rot="16200000" flipH="1">
            <a:off x="415891" y="3959134"/>
            <a:ext cx="1064868" cy="66121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33377" y="2737566"/>
            <a:ext cx="14140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Indicateur 111</a:t>
            </a:r>
          </a:p>
          <a:p>
            <a:r>
              <a:rPr lang="fr-FR" sz="1400" dirty="0" smtClean="0"/>
              <a:t>Indicateur 112</a:t>
            </a:r>
          </a:p>
          <a:p>
            <a:endParaRPr lang="fr-FR" sz="1400" dirty="0"/>
          </a:p>
          <a:p>
            <a:r>
              <a:rPr lang="fr-FR" sz="1400" dirty="0" smtClean="0"/>
              <a:t>Indicateur 121</a:t>
            </a:r>
          </a:p>
          <a:p>
            <a:r>
              <a:rPr lang="fr-FR" sz="1400" dirty="0" smtClean="0"/>
              <a:t>Indicateur 122</a:t>
            </a:r>
          </a:p>
          <a:p>
            <a:r>
              <a:rPr lang="fr-FR" sz="1400" dirty="0" smtClean="0"/>
              <a:t>Indicateur 123</a:t>
            </a:r>
          </a:p>
          <a:p>
            <a:endParaRPr lang="fr-FR" sz="1400" dirty="0"/>
          </a:p>
          <a:p>
            <a:r>
              <a:rPr lang="fr-FR" sz="1400" dirty="0" smtClean="0"/>
              <a:t>Indicateur 131</a:t>
            </a:r>
          </a:p>
          <a:p>
            <a:r>
              <a:rPr lang="fr-FR" sz="1400" dirty="0" smtClean="0"/>
              <a:t>Indicateur 132</a:t>
            </a:r>
          </a:p>
          <a:p>
            <a:r>
              <a:rPr lang="fr-FR" sz="1400" dirty="0" smtClean="0"/>
              <a:t>Indicateur 133</a:t>
            </a:r>
          </a:p>
          <a:p>
            <a:r>
              <a:rPr lang="fr-FR" sz="1400" dirty="0" smtClean="0"/>
              <a:t>Indicateur 134</a:t>
            </a:r>
          </a:p>
          <a:p>
            <a:r>
              <a:rPr lang="fr-FR" sz="1400" dirty="0" smtClean="0"/>
              <a:t>Indicateur 135</a:t>
            </a:r>
          </a:p>
          <a:p>
            <a:endParaRPr lang="fr-FR" sz="1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6144996" y="3844051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60584" y="5864687"/>
            <a:ext cx="4025461" cy="8309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indicateurs retenus déterminent la nature des tâches confiées à l’élève </a:t>
            </a:r>
            <a:r>
              <a:rPr lang="fr-FR" sz="1600" b="1" dirty="0" smtClean="0"/>
              <a:t>donc le poids réel des compétences</a:t>
            </a:r>
            <a:endParaRPr lang="fr-FR" sz="1600" b="1" dirty="0"/>
          </a:p>
        </p:txBody>
      </p:sp>
      <p:sp>
        <p:nvSpPr>
          <p:cNvPr id="13" name="Flèche vers le bas 12"/>
          <p:cNvSpPr/>
          <p:nvPr/>
        </p:nvSpPr>
        <p:spPr>
          <a:xfrm>
            <a:off x="7637628" y="1494366"/>
            <a:ext cx="288213" cy="512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6926999" y="2016212"/>
            <a:ext cx="21100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Pondération fixe des indicateurs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790919" y="2748284"/>
            <a:ext cx="136080" cy="264379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114604" y="2708920"/>
            <a:ext cx="2029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Certains indicateurs ne sont pas pris en compte: ici, 4 parmi les 10.</a:t>
            </a:r>
          </a:p>
          <a:p>
            <a:r>
              <a:rPr lang="fr-FR" dirty="0" smtClean="0"/>
              <a:t>Le poids des 6 indicateurs reste fixe, on réalise une simple moyenne pondérée des indicateurs restants.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096933" y="2904067"/>
            <a:ext cx="1710267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5089119" y="3530601"/>
            <a:ext cx="1710267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080652" y="4394200"/>
            <a:ext cx="1710267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5080652" y="4588935"/>
            <a:ext cx="1710267" cy="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732724" y="2736358"/>
            <a:ext cx="636763" cy="3108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2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2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44" name="Titre 43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848965"/>
          </a:xfrm>
        </p:spPr>
        <p:txBody>
          <a:bodyPr/>
          <a:lstStyle/>
          <a:p>
            <a:r>
              <a:rPr lang="fr-FR" sz="3100" dirty="0" smtClean="0"/>
              <a:t>Solution de calcul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762964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419512" y="1540373"/>
            <a:ext cx="2107742" cy="5476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 1 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1278935" y="2722414"/>
            <a:ext cx="3276021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1.1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278936" y="3329594"/>
            <a:ext cx="3276021" cy="66482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1.2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84" name="Connecteur en angle 83"/>
          <p:cNvCxnSpPr>
            <a:endCxn id="61" idx="1"/>
          </p:cNvCxnSpPr>
          <p:nvPr/>
        </p:nvCxnSpPr>
        <p:spPr>
          <a:xfrm rot="16200000" flipH="1">
            <a:off x="530847" y="2174888"/>
            <a:ext cx="834958" cy="661217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endCxn id="71" idx="1"/>
          </p:cNvCxnSpPr>
          <p:nvPr/>
        </p:nvCxnSpPr>
        <p:spPr>
          <a:xfrm rot="16200000" flipH="1">
            <a:off x="453365" y="2836437"/>
            <a:ext cx="989924" cy="661218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657280" y="1641858"/>
            <a:ext cx="677946" cy="4011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r>
              <a:rPr lang="fr-FR" sz="1600" dirty="0" smtClean="0"/>
              <a:t>0 %</a:t>
            </a:r>
            <a:endParaRPr lang="fr-FR" sz="1600" dirty="0"/>
          </a:p>
        </p:txBody>
      </p:sp>
      <p:sp>
        <p:nvSpPr>
          <p:cNvPr id="43" name="Rectangle 42"/>
          <p:cNvSpPr/>
          <p:nvPr/>
        </p:nvSpPr>
        <p:spPr>
          <a:xfrm>
            <a:off x="3416289" y="1640489"/>
            <a:ext cx="3131533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00"/>
                </a:solidFill>
              </a:rPr>
              <a:t>Pondération fixe de C1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512" y="962154"/>
            <a:ext cx="2107742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Programme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54957" y="977516"/>
            <a:ext cx="4238206" cy="40112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Poids réels des compétences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098301" y="2710958"/>
            <a:ext cx="354152" cy="26049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81692" y="2710958"/>
            <a:ext cx="354152" cy="2604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35844" y="2710958"/>
            <a:ext cx="354152" cy="2604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89997" y="2710958"/>
            <a:ext cx="354152" cy="2604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44149" y="2710958"/>
            <a:ext cx="354152" cy="26049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4681692" y="2656916"/>
            <a:ext cx="636763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  <a:p>
            <a:endParaRPr lang="fr-FR" sz="1400" dirty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775430" y="5012058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766423" y="4565296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035844" y="2905129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389997" y="3527222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681691" y="23298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035844" y="23298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0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89996" y="23298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1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44149" y="23298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2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98300" y="2329837"/>
            <a:ext cx="354152" cy="322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3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6144996" y="4811352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278935" y="4176074"/>
            <a:ext cx="3276021" cy="113980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00"/>
                </a:solidFill>
              </a:rPr>
              <a:t>Compétence 1.3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97" name="Connecteur en angle 96"/>
          <p:cNvCxnSpPr>
            <a:endCxn id="95" idx="1"/>
          </p:cNvCxnSpPr>
          <p:nvPr/>
        </p:nvCxnSpPr>
        <p:spPr>
          <a:xfrm rot="16200000" flipH="1">
            <a:off x="415891" y="3882934"/>
            <a:ext cx="1064868" cy="66121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3233377" y="2661366"/>
            <a:ext cx="14140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Indicateur 111</a:t>
            </a:r>
          </a:p>
          <a:p>
            <a:r>
              <a:rPr lang="fr-FR" sz="1400" dirty="0" smtClean="0"/>
              <a:t>Indicateur 112</a:t>
            </a:r>
          </a:p>
          <a:p>
            <a:endParaRPr lang="fr-FR" sz="1400" dirty="0"/>
          </a:p>
          <a:p>
            <a:r>
              <a:rPr lang="fr-FR" sz="1400" dirty="0" smtClean="0"/>
              <a:t>Indicateur 121</a:t>
            </a:r>
          </a:p>
          <a:p>
            <a:r>
              <a:rPr lang="fr-FR" sz="1400" dirty="0" smtClean="0"/>
              <a:t>Indicateur 122</a:t>
            </a:r>
          </a:p>
          <a:p>
            <a:r>
              <a:rPr lang="fr-FR" sz="1400" dirty="0" smtClean="0"/>
              <a:t>Indicateur 123</a:t>
            </a:r>
          </a:p>
          <a:p>
            <a:endParaRPr lang="fr-FR" sz="1400" dirty="0"/>
          </a:p>
          <a:p>
            <a:r>
              <a:rPr lang="fr-FR" sz="1400" dirty="0" smtClean="0"/>
              <a:t>Indicateur 131</a:t>
            </a:r>
          </a:p>
          <a:p>
            <a:r>
              <a:rPr lang="fr-FR" sz="1400" dirty="0" smtClean="0"/>
              <a:t>Indicateur 132</a:t>
            </a:r>
          </a:p>
          <a:p>
            <a:r>
              <a:rPr lang="fr-FR" sz="1400" dirty="0" smtClean="0"/>
              <a:t>Indicateur 133</a:t>
            </a:r>
          </a:p>
          <a:p>
            <a:r>
              <a:rPr lang="fr-FR" sz="1400" dirty="0" smtClean="0"/>
              <a:t>Indicateur 134</a:t>
            </a:r>
          </a:p>
          <a:p>
            <a:r>
              <a:rPr lang="fr-FR" sz="1400" dirty="0" smtClean="0"/>
              <a:t>Indicateur 135</a:t>
            </a:r>
          </a:p>
          <a:p>
            <a:endParaRPr lang="fr-FR" sz="1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6144996" y="3767851"/>
            <a:ext cx="21413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✘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7637628" y="1418166"/>
            <a:ext cx="288213" cy="5122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6683137" y="2041613"/>
            <a:ext cx="2110026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Pondération fixe des indicateurs</a:t>
            </a:r>
            <a:endParaRPr lang="fr-FR" sz="1600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5373715" y="3056467"/>
            <a:ext cx="141720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5744148" y="3698043"/>
            <a:ext cx="1054586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452453" y="3935154"/>
            <a:ext cx="345982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6098300" y="4729044"/>
            <a:ext cx="692619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6359135" y="4965241"/>
            <a:ext cx="431784" cy="1294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6098300" y="5181599"/>
            <a:ext cx="70890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8184042" y="2682534"/>
            <a:ext cx="609121" cy="401124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419872" y="5805264"/>
            <a:ext cx="4219119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Note obtenue à l’objectif ramenée sur 20 avec la pondération de 40% de l’objectif : </a:t>
            </a:r>
          </a:p>
          <a:p>
            <a:pPr algn="r"/>
            <a:r>
              <a:rPr lang="fr-FR" sz="1600" dirty="0" smtClean="0">
                <a:solidFill>
                  <a:srgbClr val="FF0000"/>
                </a:solidFill>
              </a:rPr>
              <a:t>(5,97/10)°20*0,4 = 4,8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790919" y="2722414"/>
            <a:ext cx="136080" cy="40112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6807201" y="3341892"/>
            <a:ext cx="136080" cy="66398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823483" y="4176073"/>
            <a:ext cx="119798" cy="114376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6943281" y="2735482"/>
            <a:ext cx="1197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0 </a:t>
            </a:r>
            <a:endParaRPr lang="fr-FR" sz="1600" dirty="0"/>
          </a:p>
        </p:txBody>
      </p:sp>
      <p:sp>
        <p:nvSpPr>
          <p:cNvPr id="62" name="ZoneTexte 61"/>
          <p:cNvSpPr txBox="1"/>
          <p:nvPr/>
        </p:nvSpPr>
        <p:spPr>
          <a:xfrm>
            <a:off x="6926999" y="3297178"/>
            <a:ext cx="1213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(0,33 + 2) </a:t>
            </a:r>
            <a:endParaRPr lang="fr-FR" sz="1600" dirty="0"/>
          </a:p>
        </p:txBody>
      </p:sp>
      <p:sp>
        <p:nvSpPr>
          <p:cNvPr id="64" name="ZoneTexte 63"/>
          <p:cNvSpPr txBox="1"/>
          <p:nvPr/>
        </p:nvSpPr>
        <p:spPr>
          <a:xfrm>
            <a:off x="6943281" y="4340297"/>
            <a:ext cx="119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(1,98 + 1 + 0,66)</a:t>
            </a:r>
          </a:p>
          <a:p>
            <a:endParaRPr lang="fr-FR" sz="1600" dirty="0"/>
          </a:p>
        </p:txBody>
      </p:sp>
      <p:sp>
        <p:nvSpPr>
          <p:cNvPr id="65" name="Rectangle 64"/>
          <p:cNvSpPr/>
          <p:nvPr/>
        </p:nvSpPr>
        <p:spPr>
          <a:xfrm>
            <a:off x="8184042" y="3341892"/>
            <a:ext cx="609121" cy="6525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2,33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84042" y="4176074"/>
            <a:ext cx="609121" cy="113980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3,64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84042" y="5415358"/>
            <a:ext cx="609121" cy="37313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FF0000"/>
                </a:solidFill>
              </a:rPr>
              <a:t>5,97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152900" y="5452866"/>
            <a:ext cx="398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FF0000"/>
                </a:solidFill>
              </a:rPr>
              <a:t>Somme des notes des 3 compétences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724724" y="2659384"/>
            <a:ext cx="636763" cy="3108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2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2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3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1</a:t>
            </a:r>
          </a:p>
          <a:p>
            <a:endParaRPr lang="fr-FR" sz="1400" dirty="0">
              <a:solidFill>
                <a:srgbClr val="000000"/>
              </a:solidFill>
            </a:endParaRPr>
          </a:p>
          <a:p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72" name="Titre 71"/>
          <p:cNvSpPr>
            <a:spLocks noGrp="1"/>
          </p:cNvSpPr>
          <p:nvPr>
            <p:ph type="title"/>
          </p:nvPr>
        </p:nvSpPr>
        <p:spPr>
          <a:xfrm>
            <a:off x="684213" y="131763"/>
            <a:ext cx="7775575" cy="920973"/>
          </a:xfrm>
        </p:spPr>
        <p:txBody>
          <a:bodyPr/>
          <a:lstStyle/>
          <a:p>
            <a:r>
              <a:rPr lang="fr-FR" sz="3100" dirty="0" smtClean="0"/>
              <a:t>Solution de calcul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93581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smtClean="0"/>
              <a:t>Points d’analyse de la solution retenue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sz="2400" dirty="0" smtClean="0"/>
              <a:t>Tous les principes de l’évaluation certificative sont respectés</a:t>
            </a:r>
          </a:p>
          <a:p>
            <a:pPr algn="just"/>
            <a:r>
              <a:rPr lang="fr-FR" sz="2400" dirty="0" smtClean="0"/>
              <a:t>Grande flexibilité d’organisation du travail individuel à l’intérieur d’un groupe projet, il est notamment possible de ne pas évaluer une compétence détaillée ce qui donne plus de latitude aux contenus des projets</a:t>
            </a:r>
          </a:p>
          <a:p>
            <a:pPr algn="just"/>
            <a:r>
              <a:rPr lang="fr-FR" sz="2400" dirty="0" smtClean="0"/>
              <a:t>Le potentiel d’évaluation est facilement observable par la vérification du poids restant des indicateurs par compétence et par activité</a:t>
            </a:r>
          </a:p>
          <a:p>
            <a:pPr algn="just"/>
            <a:r>
              <a:rPr lang="fr-FR" sz="2400" dirty="0" smtClean="0"/>
              <a:t>Le poids de chaque compétence détaillée est directement liée à son utilisation réelle lors de l’activité confiée</a:t>
            </a:r>
          </a:p>
          <a:p>
            <a:pPr algn="just"/>
            <a:r>
              <a:rPr lang="fr-FR" sz="2400" dirty="0" smtClean="0"/>
              <a:t>Calcul simple (moyenne pondérée) qui ne repose que sur le travail fait</a:t>
            </a:r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486521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couvertu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partie ">
  <a:themeElements>
    <a:clrScheme name="1_Modèle par défaut 1">
      <a:dk1>
        <a:srgbClr val="000000"/>
      </a:dk1>
      <a:lt1>
        <a:srgbClr val="FFFFFF"/>
      </a:lt1>
      <a:dk2>
        <a:srgbClr val="3C3C3C"/>
      </a:dk2>
      <a:lt2>
        <a:srgbClr val="646464"/>
      </a:lt2>
      <a:accent1>
        <a:srgbClr val="0062A8"/>
      </a:accent1>
      <a:accent2>
        <a:srgbClr val="3671B2"/>
      </a:accent2>
      <a:accent3>
        <a:srgbClr val="FFFFFF"/>
      </a:accent3>
      <a:accent4>
        <a:srgbClr val="000000"/>
      </a:accent4>
      <a:accent5>
        <a:srgbClr val="AAB7D1"/>
      </a:accent5>
      <a:accent6>
        <a:srgbClr val="3066A1"/>
      </a:accent6>
      <a:hlink>
        <a:srgbClr val="C9E8F7"/>
      </a:hlink>
      <a:folHlink>
        <a:srgbClr val="DEEEF8"/>
      </a:folHlink>
    </a:clrScheme>
    <a:fontScheme name="1_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ages de conten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que MENJVA_masque bleu cie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sque MENJVA_masque bleu ciel 1">
        <a:dk1>
          <a:srgbClr val="000000"/>
        </a:dk1>
        <a:lt1>
          <a:srgbClr val="FFFFFF"/>
        </a:lt1>
        <a:dk2>
          <a:srgbClr val="3C3C3C"/>
        </a:dk2>
        <a:lt2>
          <a:srgbClr val="646464"/>
        </a:lt2>
        <a:accent1>
          <a:srgbClr val="0062A8"/>
        </a:accent1>
        <a:accent2>
          <a:srgbClr val="3671B2"/>
        </a:accent2>
        <a:accent3>
          <a:srgbClr val="FFFFFF"/>
        </a:accent3>
        <a:accent4>
          <a:srgbClr val="000000"/>
        </a:accent4>
        <a:accent5>
          <a:srgbClr val="AAB7D1"/>
        </a:accent5>
        <a:accent6>
          <a:srgbClr val="3066A1"/>
        </a:accent6>
        <a:hlink>
          <a:srgbClr val="C9E8F7"/>
        </a:hlink>
        <a:folHlink>
          <a:srgbClr val="DEEE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MENJVA_masque bleu ciel</Template>
  <TotalTime>21865</TotalTime>
  <Words>564</Words>
  <Application>Microsoft Office PowerPoint</Application>
  <PresentationFormat>Affichage à l'écran (4:3)</PresentationFormat>
  <Paragraphs>185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Page de couverture</vt:lpstr>
      <vt:lpstr>Page de partie </vt:lpstr>
      <vt:lpstr>Pages de contenu</vt:lpstr>
      <vt:lpstr>1_Pages de contenu</vt:lpstr>
      <vt:lpstr>2_Pages de contenu</vt:lpstr>
      <vt:lpstr>JOURNEES D’ÉTUDES NATIONALES   </vt:lpstr>
      <vt:lpstr>Grilles d’évaluations</vt:lpstr>
      <vt:lpstr>De la compétence à l’indicateur</vt:lpstr>
      <vt:lpstr>Exemple de grille</vt:lpstr>
      <vt:lpstr>Evaluer par prélèvements…</vt:lpstr>
      <vt:lpstr>Affectation de la note</vt:lpstr>
      <vt:lpstr>Solution de calcul</vt:lpstr>
      <vt:lpstr>Solution de calcul</vt:lpstr>
      <vt:lpstr>Points d’analyse de la solution retenue</vt:lpstr>
      <vt:lpstr>Grilles d’évaluations en MC Technicien(ne) en Soudage</vt:lpstr>
      <vt:lpstr>Grilles d’évaluations en MC Technicien(ne) en Soudage</vt:lpstr>
      <vt:lpstr>JOURNEES D’ÉTUDES NATIONALES   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lignes</dc:title>
  <dc:creator>STSI</dc:creator>
  <cp:lastModifiedBy>DGlaiser</cp:lastModifiedBy>
  <cp:revision>544</cp:revision>
  <cp:lastPrinted>2011-10-28T07:48:52Z</cp:lastPrinted>
  <dcterms:created xsi:type="dcterms:W3CDTF">2011-10-28T07:12:19Z</dcterms:created>
  <dcterms:modified xsi:type="dcterms:W3CDTF">2016-10-10T17:27:38Z</dcterms:modified>
</cp:coreProperties>
</file>