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3" r:id="rId5"/>
    <p:sldId id="265" r:id="rId6"/>
    <p:sldId id="266"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74177C-CB42-446C-AAFB-EAFB64B8BBB2}" type="datetimeFigureOut">
              <a:rPr lang="fr-FR" smtClean="0"/>
              <a:pPr/>
              <a:t>27/03/2013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C0C87-A197-4710-BD3A-64B2E3331EC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4177C-CB42-446C-AAFB-EAFB64B8BBB2}" type="datetimeFigureOut">
              <a:rPr lang="fr-FR" smtClean="0"/>
              <a:pPr/>
              <a:t>27/03/2013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0C87-A197-4710-BD3A-64B2E3331EC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_Microsoft_Office_Word2.docx"/><Relationship Id="rId5" Type="http://schemas.openxmlformats.org/officeDocument/2006/relationships/package" Target="../embeddings/Document_Microsoft_Office_Word1.docx"/><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graphicFrame>
        <p:nvGraphicFramePr>
          <p:cNvPr id="16" name="Objet 15"/>
          <p:cNvGraphicFramePr>
            <a:graphicFrameLocks noChangeAspect="1"/>
          </p:cNvGraphicFramePr>
          <p:nvPr/>
        </p:nvGraphicFramePr>
        <p:xfrm>
          <a:off x="5292080" y="2132856"/>
          <a:ext cx="3054350" cy="4352032"/>
        </p:xfrm>
        <a:graphic>
          <a:graphicData uri="http://schemas.openxmlformats.org/presentationml/2006/ole">
            <p:oleObj spid="_x0000_s1026" name="Document" r:id="rId5" imgW="6984517" imgH="9295451" progId="Word.Document.12">
              <p:embed/>
            </p:oleObj>
          </a:graphicData>
        </a:graphic>
      </p:graphicFrame>
      <p:graphicFrame>
        <p:nvGraphicFramePr>
          <p:cNvPr id="13" name="Objet 12"/>
          <p:cNvGraphicFramePr>
            <a:graphicFrameLocks noChangeAspect="1"/>
          </p:cNvGraphicFramePr>
          <p:nvPr/>
        </p:nvGraphicFramePr>
        <p:xfrm>
          <a:off x="1187624" y="1052736"/>
          <a:ext cx="3002333" cy="4320480"/>
        </p:xfrm>
        <a:graphic>
          <a:graphicData uri="http://schemas.openxmlformats.org/presentationml/2006/ole">
            <p:oleObj spid="_x0000_s1027" name="Document" r:id="rId6" imgW="6841925" imgH="9847770" progId="Word.Document.12">
              <p:embed/>
            </p:oleObj>
          </a:graphicData>
        </a:graphic>
      </p:graphicFrame>
      <p:sp>
        <p:nvSpPr>
          <p:cNvPr id="18" name="Titre 1"/>
          <p:cNvSpPr>
            <a:spLocks noGrp="1"/>
          </p:cNvSpPr>
          <p:nvPr>
            <p:ph type="title"/>
          </p:nvPr>
        </p:nvSpPr>
        <p:spPr>
          <a:xfrm>
            <a:off x="1619672" y="116632"/>
            <a:ext cx="6120680" cy="432048"/>
          </a:xfr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horz" rtlCol="0" anchor="ctr">
            <a:normAutofit fontScale="90000"/>
          </a:bodyPr>
          <a:lstStyle/>
          <a:p>
            <a:r>
              <a:rPr lang="fr-FR" sz="2800" dirty="0" smtClean="0"/>
              <a:t>Livrets de formation en milieu Professionnel</a:t>
            </a:r>
            <a:endParaRPr lang="fr-FR" sz="2800" dirty="0"/>
          </a:p>
        </p:txBody>
      </p:sp>
    </p:spTree>
    <p:extLst>
      <p:ext uri="{BB962C8B-B14F-4D97-AF65-F5344CB8AC3E}">
        <p14:creationId xmlns:p14="http://schemas.microsoft.com/office/powerpoint/2010/main" xmlns="" val="2253421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619672" y="116632"/>
            <a:ext cx="6120680" cy="432048"/>
          </a:xfr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fr-FR" sz="2100" dirty="0" smtClean="0"/>
              <a:t>Livrets de formation en milieu Professionnel</a:t>
            </a:r>
            <a:endParaRPr lang="fr-FR" sz="2100" dirty="0"/>
          </a:p>
        </p:txBody>
      </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sp>
        <p:nvSpPr>
          <p:cNvPr id="15" name="ZoneTexte 14"/>
          <p:cNvSpPr txBox="1"/>
          <p:nvPr/>
        </p:nvSpPr>
        <p:spPr>
          <a:xfrm>
            <a:off x="3707904" y="692696"/>
            <a:ext cx="2232248" cy="461665"/>
          </a:xfrm>
          <a:prstGeom prst="rect">
            <a:avLst/>
          </a:prstGeom>
          <a:noFill/>
        </p:spPr>
        <p:txBody>
          <a:bodyPr wrap="square" rtlCol="0">
            <a:spAutoFit/>
          </a:bodyPr>
          <a:lstStyle/>
          <a:p>
            <a:pPr algn="ctr"/>
            <a:r>
              <a:rPr lang="fr-FR" sz="2400" b="1" dirty="0" smtClean="0"/>
              <a:t>Bac Pro TCI</a:t>
            </a:r>
            <a:endParaRPr lang="fr-FR" sz="2400" b="1" dirty="0" smtClean="0"/>
          </a:p>
        </p:txBody>
      </p:sp>
      <p:graphicFrame>
        <p:nvGraphicFramePr>
          <p:cNvPr id="18" name="Tableau 17"/>
          <p:cNvGraphicFramePr>
            <a:graphicFrameLocks noGrp="1"/>
          </p:cNvGraphicFramePr>
          <p:nvPr/>
        </p:nvGraphicFramePr>
        <p:xfrm>
          <a:off x="755576" y="1484784"/>
          <a:ext cx="8136906" cy="3960438"/>
        </p:xfrm>
        <a:graphic>
          <a:graphicData uri="http://schemas.openxmlformats.org/drawingml/2006/table">
            <a:tbl>
              <a:tblPr/>
              <a:tblGrid>
                <a:gridCol w="3396323"/>
                <a:gridCol w="592573"/>
                <a:gridCol w="592573"/>
                <a:gridCol w="592573"/>
                <a:gridCol w="592573"/>
                <a:gridCol w="592573"/>
                <a:gridCol w="592573"/>
                <a:gridCol w="543192"/>
                <a:gridCol w="641953"/>
              </a:tblGrid>
              <a:tr h="426051">
                <a:tc>
                  <a:txBody>
                    <a:bodyPr/>
                    <a:lstStyle/>
                    <a:p>
                      <a:pPr algn="ctr">
                        <a:spcAft>
                          <a:spcPts val="0"/>
                        </a:spcAft>
                      </a:pPr>
                      <a:r>
                        <a:rPr lang="fr-FR" sz="1100" b="1" dirty="0">
                          <a:latin typeface="Arial"/>
                          <a:ea typeface="Times New Roman"/>
                          <a:cs typeface="Times New Roman"/>
                        </a:rPr>
                        <a:t>Période de Formation en Milieu Professionnel</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b="1" dirty="0">
                          <a:latin typeface="Arial"/>
                          <a:ea typeface="Times New Roman"/>
                          <a:cs typeface="Times New Roman"/>
                        </a:rPr>
                        <a:t>PFMP N°1</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gridSpan="2">
                  <a:txBody>
                    <a:bodyPr/>
                    <a:lstStyle/>
                    <a:p>
                      <a:pPr algn="ctr">
                        <a:spcAft>
                          <a:spcPts val="0"/>
                        </a:spcAft>
                      </a:pPr>
                      <a:r>
                        <a:rPr lang="fr-FR" sz="900" b="1" dirty="0">
                          <a:latin typeface="Arial"/>
                          <a:ea typeface="Times New Roman"/>
                          <a:cs typeface="Times New Roman"/>
                        </a:rPr>
                        <a:t>PFMP N°2</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c gridSpan="2">
                  <a:txBody>
                    <a:bodyPr/>
                    <a:lstStyle/>
                    <a:p>
                      <a:pPr algn="ctr">
                        <a:spcAft>
                          <a:spcPts val="0"/>
                        </a:spcAft>
                      </a:pPr>
                      <a:r>
                        <a:rPr lang="fr-FR" sz="900" b="1" dirty="0">
                          <a:latin typeface="Arial"/>
                          <a:ea typeface="Times New Roman"/>
                          <a:cs typeface="Times New Roman"/>
                        </a:rPr>
                        <a:t>PFMP N°3</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fr-FR"/>
                    </a:p>
                  </a:txBody>
                  <a:tcPr/>
                </a:tc>
                <a:tc gridSpan="2">
                  <a:txBody>
                    <a:bodyPr/>
                    <a:lstStyle/>
                    <a:p>
                      <a:pPr algn="ctr">
                        <a:spcAft>
                          <a:spcPts val="0"/>
                        </a:spcAft>
                      </a:pPr>
                      <a:r>
                        <a:rPr lang="fr-FR" sz="900" b="1">
                          <a:latin typeface="Arial"/>
                          <a:ea typeface="Times New Roman"/>
                          <a:cs typeface="Times New Roman"/>
                        </a:rPr>
                        <a:t>PFMP N°4</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fr-FR"/>
                    </a:p>
                  </a:txBody>
                  <a:tcPr/>
                </a:tc>
              </a:tr>
              <a:tr h="336738">
                <a:tc>
                  <a:txBody>
                    <a:bodyPr/>
                    <a:lstStyle/>
                    <a:p>
                      <a:pPr algn="ctr">
                        <a:spcAft>
                          <a:spcPts val="0"/>
                        </a:spcAft>
                      </a:pPr>
                      <a:r>
                        <a:rPr lang="fr-FR" sz="1100" b="1" dirty="0">
                          <a:latin typeface="Arial"/>
                          <a:ea typeface="Times New Roman"/>
                          <a:cs typeface="Times New Roman"/>
                        </a:rPr>
                        <a:t>Tâches professionnelles</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a:latin typeface="Arial"/>
                          <a:ea typeface="Times New Roman"/>
                          <a:cs typeface="Times New Roman"/>
                        </a:rPr>
                        <a:t>à réaliser</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fr-FR" sz="900" b="1">
                          <a:latin typeface="Arial"/>
                          <a:ea typeface="Times New Roman"/>
                          <a:cs typeface="Times New Roman"/>
                        </a:rPr>
                        <a:t>exécutée</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fr-FR" sz="900" b="1">
                          <a:latin typeface="Arial"/>
                          <a:ea typeface="Times New Roman"/>
                          <a:cs typeface="Times New Roman"/>
                        </a:rPr>
                        <a:t>à réaliser</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900" b="1">
                          <a:latin typeface="Arial"/>
                          <a:ea typeface="Times New Roman"/>
                          <a:cs typeface="Times New Roman"/>
                        </a:rPr>
                        <a:t>exécutée</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fr-FR" sz="900" b="1">
                          <a:latin typeface="Arial"/>
                          <a:ea typeface="Times New Roman"/>
                          <a:cs typeface="Times New Roman"/>
                        </a:rPr>
                        <a:t>à réaliser</a:t>
                      </a:r>
                      <a:endParaRPr lang="fr-FR" sz="9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fr-FR" sz="900" b="1" dirty="0">
                          <a:latin typeface="Arial"/>
                          <a:ea typeface="Times New Roman"/>
                          <a:cs typeface="Times New Roman"/>
                        </a:rPr>
                        <a:t>exécutée</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fr-FR" sz="900" b="1" dirty="0">
                          <a:latin typeface="Arial"/>
                          <a:ea typeface="Times New Roman"/>
                          <a:cs typeface="Times New Roman"/>
                        </a:rPr>
                        <a:t>à réaliser</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spcAft>
                          <a:spcPts val="0"/>
                        </a:spcAft>
                      </a:pPr>
                      <a:r>
                        <a:rPr lang="fr-FR" sz="900" b="1" dirty="0">
                          <a:latin typeface="Arial"/>
                          <a:ea typeface="Times New Roman"/>
                          <a:cs typeface="Times New Roman"/>
                        </a:rPr>
                        <a:t>exécutée</a:t>
                      </a:r>
                      <a:endParaRPr lang="fr-FR" sz="9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463464">
                <a:tc>
                  <a:txBody>
                    <a:bodyPr/>
                    <a:lstStyle/>
                    <a:p>
                      <a:pPr algn="l">
                        <a:lnSpc>
                          <a:spcPts val="1000"/>
                        </a:lnSpc>
                        <a:spcBef>
                          <a:spcPts val="100"/>
                        </a:spcBef>
                        <a:spcAft>
                          <a:spcPts val="100"/>
                        </a:spcAft>
                      </a:pPr>
                      <a:r>
                        <a:rPr lang="fr-FR" sz="1100" b="1" dirty="0">
                          <a:latin typeface="Arial"/>
                          <a:ea typeface="Times New Roman"/>
                          <a:cs typeface="Times New Roman"/>
                        </a:rPr>
                        <a:t>Définition </a:t>
                      </a:r>
                      <a:r>
                        <a:rPr lang="fr-FR" sz="1100" dirty="0">
                          <a:latin typeface="Arial"/>
                          <a:ea typeface="Times New Roman"/>
                          <a:cs typeface="Times New Roman"/>
                        </a:rPr>
                        <a:t>de la chronologie des étapes de la réalisation.</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64">
                <a:tc>
                  <a:txBody>
                    <a:bodyPr/>
                    <a:lstStyle/>
                    <a:p>
                      <a:pPr algn="l">
                        <a:lnSpc>
                          <a:spcPts val="1000"/>
                        </a:lnSpc>
                        <a:spcBef>
                          <a:spcPts val="100"/>
                        </a:spcBef>
                        <a:spcAft>
                          <a:spcPts val="100"/>
                        </a:spcAft>
                      </a:pPr>
                      <a:r>
                        <a:rPr lang="fr-FR" sz="1100" b="1" dirty="0">
                          <a:latin typeface="Arial"/>
                          <a:ea typeface="Times New Roman"/>
                          <a:cs typeface="Times New Roman"/>
                        </a:rPr>
                        <a:t>Choix</a:t>
                      </a:r>
                      <a:r>
                        <a:rPr lang="fr-FR" sz="1100" dirty="0">
                          <a:latin typeface="Arial"/>
                          <a:ea typeface="Times New Roman"/>
                          <a:cs typeface="Times New Roman"/>
                        </a:rPr>
                        <a:t> des moyens, outils et paramètres.</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64">
                <a:tc>
                  <a:txBody>
                    <a:bodyPr/>
                    <a:lstStyle/>
                    <a:p>
                      <a:pPr algn="l">
                        <a:lnSpc>
                          <a:spcPts val="1000"/>
                        </a:lnSpc>
                        <a:spcBef>
                          <a:spcPts val="100"/>
                        </a:spcBef>
                        <a:spcAft>
                          <a:spcPts val="100"/>
                        </a:spcAft>
                      </a:pPr>
                      <a:r>
                        <a:rPr lang="fr-FR" sz="1100" b="1" dirty="0">
                          <a:latin typeface="Arial"/>
                          <a:ea typeface="Times New Roman"/>
                          <a:cs typeface="Times New Roman"/>
                        </a:rPr>
                        <a:t>Détermination </a:t>
                      </a:r>
                      <a:r>
                        <a:rPr lang="fr-FR" sz="1100" dirty="0">
                          <a:latin typeface="Arial"/>
                          <a:ea typeface="Times New Roman"/>
                          <a:cs typeface="Times New Roman"/>
                        </a:rPr>
                        <a:t>et/ou </a:t>
                      </a:r>
                      <a:r>
                        <a:rPr lang="fr-FR" sz="1100" b="1" dirty="0">
                          <a:latin typeface="Arial"/>
                          <a:ea typeface="Times New Roman"/>
                          <a:cs typeface="Times New Roman"/>
                        </a:rPr>
                        <a:t>identification</a:t>
                      </a:r>
                      <a:r>
                        <a:rPr lang="fr-FR" sz="1100" dirty="0">
                          <a:latin typeface="Arial"/>
                          <a:ea typeface="Times New Roman"/>
                          <a:cs typeface="Times New Roman"/>
                        </a:rPr>
                        <a:t> des données opératoires.</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64">
                <a:tc>
                  <a:txBody>
                    <a:bodyPr/>
                    <a:lstStyle/>
                    <a:p>
                      <a:pPr algn="l">
                        <a:lnSpc>
                          <a:spcPts val="1000"/>
                        </a:lnSpc>
                        <a:spcBef>
                          <a:spcPts val="100"/>
                        </a:spcBef>
                        <a:spcAft>
                          <a:spcPts val="100"/>
                        </a:spcAft>
                      </a:pPr>
                      <a:r>
                        <a:rPr lang="fr-FR" sz="1100" b="1" dirty="0">
                          <a:latin typeface="Arial"/>
                          <a:ea typeface="Times New Roman"/>
                          <a:cs typeface="Times New Roman"/>
                        </a:rPr>
                        <a:t>Élaboration </a:t>
                      </a:r>
                      <a:r>
                        <a:rPr lang="fr-FR" sz="1100" dirty="0">
                          <a:latin typeface="Arial"/>
                          <a:ea typeface="Times New Roman"/>
                          <a:cs typeface="Times New Roman"/>
                        </a:rPr>
                        <a:t>des fiches de phase et des fiches de débit.</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464">
                <a:tc>
                  <a:txBody>
                    <a:bodyPr/>
                    <a:lstStyle/>
                    <a:p>
                      <a:pPr algn="l">
                        <a:lnSpc>
                          <a:spcPts val="1000"/>
                        </a:lnSpc>
                        <a:spcBef>
                          <a:spcPts val="100"/>
                        </a:spcBef>
                        <a:spcAft>
                          <a:spcPts val="100"/>
                        </a:spcAft>
                      </a:pPr>
                      <a:r>
                        <a:rPr lang="fr-FR" sz="1100" b="1" dirty="0">
                          <a:latin typeface="Arial"/>
                          <a:ea typeface="Times New Roman"/>
                          <a:cs typeface="Times New Roman"/>
                        </a:rPr>
                        <a:t>Développement</a:t>
                      </a:r>
                      <a:r>
                        <a:rPr lang="fr-FR" sz="1100" dirty="0">
                          <a:latin typeface="Arial"/>
                          <a:ea typeface="Times New Roman"/>
                          <a:cs typeface="Times New Roman"/>
                        </a:rPr>
                        <a:t> d’éléments avec une assistance numérique.</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41">
                <a:tc>
                  <a:txBody>
                    <a:bodyPr/>
                    <a:lstStyle/>
                    <a:p>
                      <a:pPr algn="l">
                        <a:lnSpc>
                          <a:spcPts val="1000"/>
                        </a:lnSpc>
                        <a:spcBef>
                          <a:spcPts val="100"/>
                        </a:spcBef>
                        <a:spcAft>
                          <a:spcPts val="100"/>
                        </a:spcAft>
                      </a:pPr>
                      <a:r>
                        <a:rPr lang="fr-FR" sz="1100" b="1" dirty="0">
                          <a:latin typeface="Arial"/>
                          <a:ea typeface="Times New Roman"/>
                          <a:cs typeface="Times New Roman"/>
                        </a:rPr>
                        <a:t>Élaboration</a:t>
                      </a:r>
                      <a:r>
                        <a:rPr lang="fr-FR" sz="1100" dirty="0">
                          <a:latin typeface="Arial"/>
                          <a:ea typeface="Times New Roman"/>
                          <a:cs typeface="Times New Roman"/>
                        </a:rPr>
                        <a:t>, à l’aide d’un logiciel de FAO, de programme de pilotage des moyens de réalisation numériques.</a:t>
                      </a:r>
                      <a:endParaRPr lang="fr-FR" sz="1100" dirty="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000" b="1">
                          <a:solidFill>
                            <a:srgbClr val="FF0000"/>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FF"/>
                          </a:solidFill>
                          <a:latin typeface="Arial"/>
                          <a:ea typeface="Times New Roman"/>
                          <a:cs typeface="Times New Roman"/>
                        </a:rPr>
                        <a:t>X</a:t>
                      </a: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Times New Roman"/>
                        <a:ea typeface="Times New Roman"/>
                        <a:cs typeface="Times New Roman"/>
                      </a:endParaRPr>
                    </a:p>
                  </a:txBody>
                  <a:tcPr marL="28764" marR="28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88">
                <a:tc gridSpan="9">
                  <a:txBody>
                    <a:bodyPr/>
                    <a:lstStyle/>
                    <a:p>
                      <a:pPr algn="l">
                        <a:spcAft>
                          <a:spcPts val="0"/>
                        </a:spcAft>
                      </a:pPr>
                      <a:endParaRPr lang="fr-FR" sz="300" dirty="0">
                        <a:latin typeface="Times New Roman"/>
                        <a:ea typeface="Times New Roman"/>
                        <a:cs typeface="Times New Roman"/>
                      </a:endParaRPr>
                    </a:p>
                  </a:txBody>
                  <a:tcPr marL="28764" marR="2876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19" name="Rectangle 18"/>
          <p:cNvSpPr/>
          <p:nvPr/>
        </p:nvSpPr>
        <p:spPr>
          <a:xfrm>
            <a:off x="755576" y="4077072"/>
            <a:ext cx="3384376" cy="1224136"/>
          </a:xfrm>
          <a:prstGeom prst="rect">
            <a:avLst/>
          </a:prstGeom>
          <a:solidFill>
            <a:srgbClr val="FF33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253421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619672" y="116632"/>
            <a:ext cx="6120680" cy="432048"/>
          </a:xfr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fr-FR" sz="2100" dirty="0" smtClean="0"/>
              <a:t>Livrets de formation en milieu Professionnel</a:t>
            </a:r>
            <a:endParaRPr lang="fr-FR" sz="2100" dirty="0"/>
          </a:p>
        </p:txBody>
      </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sp>
        <p:nvSpPr>
          <p:cNvPr id="13" name="ZoneTexte 12"/>
          <p:cNvSpPr txBox="1"/>
          <p:nvPr/>
        </p:nvSpPr>
        <p:spPr>
          <a:xfrm>
            <a:off x="3707904" y="692696"/>
            <a:ext cx="2232248" cy="461665"/>
          </a:xfrm>
          <a:prstGeom prst="rect">
            <a:avLst/>
          </a:prstGeom>
          <a:noFill/>
        </p:spPr>
        <p:txBody>
          <a:bodyPr wrap="square" rtlCol="0">
            <a:spAutoFit/>
          </a:bodyPr>
          <a:lstStyle/>
          <a:p>
            <a:pPr algn="ctr"/>
            <a:r>
              <a:rPr lang="fr-FR" sz="2400" b="1" dirty="0" smtClean="0"/>
              <a:t>Bac Pro TCI</a:t>
            </a:r>
            <a:endParaRPr lang="fr-FR" sz="2400" b="1" dirty="0" smtClean="0"/>
          </a:p>
        </p:txBody>
      </p:sp>
      <p:pic>
        <p:nvPicPr>
          <p:cNvPr id="14338" name="Picture 2"/>
          <p:cNvPicPr>
            <a:picLocks noChangeAspect="1" noChangeArrowheads="1"/>
          </p:cNvPicPr>
          <p:nvPr/>
        </p:nvPicPr>
        <p:blipFill>
          <a:blip r:embed="rId4" cstate="print"/>
          <a:srcRect/>
          <a:stretch>
            <a:fillRect/>
          </a:stretch>
        </p:blipFill>
        <p:spPr bwMode="auto">
          <a:xfrm>
            <a:off x="2915816" y="1052736"/>
            <a:ext cx="3952882" cy="5633702"/>
          </a:xfrm>
          <a:prstGeom prst="rect">
            <a:avLst/>
          </a:prstGeom>
          <a:noFill/>
          <a:ln w="9525">
            <a:noFill/>
            <a:miter lim="800000"/>
            <a:headEnd/>
            <a:tailEnd/>
          </a:ln>
        </p:spPr>
      </p:pic>
      <p:sp>
        <p:nvSpPr>
          <p:cNvPr id="14340" name="Rectangle 4"/>
          <p:cNvSpPr>
            <a:spLocks noChangeArrowheads="1"/>
          </p:cNvSpPr>
          <p:nvPr/>
        </p:nvSpPr>
        <p:spPr bwMode="auto">
          <a:xfrm rot="20002506">
            <a:off x="1168356" y="3640233"/>
            <a:ext cx="7704856" cy="1415772"/>
          </a:xfrm>
          <a:prstGeom prst="rect">
            <a:avLst/>
          </a:prstGeom>
          <a:solidFill>
            <a:schemeClr val="accent1">
              <a:lumMod val="40000"/>
              <a:lumOff val="60000"/>
              <a:alpha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565785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Ton objectif,</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5785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Dans le cadre d’une fabrication unitaire ou en série, tu dois préparer l’installation des moyens de protections individuels et collectifs, le stockage des éléments. Tu prévois également la mise en œuvre des moyens de manutention et le repérage des flux matières.</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657850" algn="l"/>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ce qu</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quipement de protection individuel</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Entoure la bonne r</a:t>
            </a:r>
            <a:r>
              <a:rPr kumimoji="0" 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ponse</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3421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strVal val="#ppt_w*0.70"/>
                                          </p:val>
                                        </p:tav>
                                        <p:tav tm="100000">
                                          <p:val>
                                            <p:strVal val="#ppt_w"/>
                                          </p:val>
                                        </p:tav>
                                      </p:tavLst>
                                    </p:anim>
                                    <p:anim calcmode="lin" valueType="num">
                                      <p:cBhvr>
                                        <p:cTn id="8" dur="500" fill="hold"/>
                                        <p:tgtEl>
                                          <p:spTgt spid="14340"/>
                                        </p:tgtEl>
                                        <p:attrNameLst>
                                          <p:attrName>ppt_h</p:attrName>
                                        </p:attrNameLst>
                                      </p:cBhvr>
                                      <p:tavLst>
                                        <p:tav tm="0">
                                          <p:val>
                                            <p:strVal val="#ppt_h"/>
                                          </p:val>
                                        </p:tav>
                                        <p:tav tm="100000">
                                          <p:val>
                                            <p:strVal val="#ppt_h"/>
                                          </p:val>
                                        </p:tav>
                                      </p:tavLst>
                                    </p:anim>
                                    <p:animEffect transition="in" filter="fade">
                                      <p:cBhvr>
                                        <p:cTn id="9"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619672" y="116632"/>
            <a:ext cx="6120680" cy="432048"/>
          </a:xfr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fr-FR" sz="2100" dirty="0" smtClean="0"/>
              <a:t>Livrets de formation en milieu Professionnel</a:t>
            </a:r>
            <a:endParaRPr lang="fr-FR" sz="2100" dirty="0"/>
          </a:p>
        </p:txBody>
      </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pic>
        <p:nvPicPr>
          <p:cNvPr id="20482" name="Picture 2"/>
          <p:cNvPicPr>
            <a:picLocks noChangeAspect="1" noChangeArrowheads="1"/>
          </p:cNvPicPr>
          <p:nvPr/>
        </p:nvPicPr>
        <p:blipFill>
          <a:blip r:embed="rId4" cstate="print"/>
          <a:srcRect/>
          <a:stretch>
            <a:fillRect/>
          </a:stretch>
        </p:blipFill>
        <p:spPr bwMode="auto">
          <a:xfrm>
            <a:off x="2627784" y="1196752"/>
            <a:ext cx="4032448" cy="5463822"/>
          </a:xfrm>
          <a:prstGeom prst="rect">
            <a:avLst/>
          </a:prstGeom>
          <a:noFill/>
          <a:ln w="9525">
            <a:noFill/>
            <a:miter lim="800000"/>
            <a:headEnd/>
            <a:tailEnd/>
          </a:ln>
        </p:spPr>
      </p:pic>
      <p:sp>
        <p:nvSpPr>
          <p:cNvPr id="17" name="ZoneTexte 16"/>
          <p:cNvSpPr txBox="1"/>
          <p:nvPr/>
        </p:nvSpPr>
        <p:spPr>
          <a:xfrm rot="20304437">
            <a:off x="1272095" y="2506816"/>
            <a:ext cx="6192688" cy="2123658"/>
          </a:xfrm>
          <a:prstGeom prst="rect">
            <a:avLst/>
          </a:prstGeom>
          <a:solidFill>
            <a:schemeClr val="accent1">
              <a:lumMod val="40000"/>
              <a:lumOff val="60000"/>
              <a:alpha val="90000"/>
            </a:schemeClr>
          </a:solidFill>
        </p:spPr>
        <p:txBody>
          <a:bodyPr wrap="square" rtlCol="0">
            <a:spAutoFit/>
          </a:bodyPr>
          <a:lstStyle/>
          <a:p>
            <a:r>
              <a:rPr lang="fr-FR" sz="1400" b="1" dirty="0" smtClean="0"/>
              <a:t>Ton objectif,</a:t>
            </a:r>
            <a:endParaRPr lang="fr-FR" sz="1400" dirty="0" smtClean="0"/>
          </a:p>
          <a:p>
            <a:r>
              <a:rPr lang="fr-FR" sz="1400" b="1" i="1" dirty="0" smtClean="0"/>
              <a:t>Réaliser des pièces en recherchant les développements au moyen d’une assistance numérique.</a:t>
            </a:r>
            <a:endParaRPr lang="fr-FR" sz="1400" dirty="0" smtClean="0"/>
          </a:p>
          <a:p>
            <a:r>
              <a:rPr lang="fr-FR" sz="1400" b="1" dirty="0" smtClean="0"/>
              <a:t> </a:t>
            </a:r>
            <a:endParaRPr lang="fr-FR" sz="1400" dirty="0" smtClean="0"/>
          </a:p>
          <a:p>
            <a:pPr lvl="0"/>
            <a:r>
              <a:rPr lang="fr-FR" sz="1400" dirty="0" smtClean="0"/>
              <a:t>A partir des pièces que tu auras fabriquées, tu rechercheras </a:t>
            </a:r>
            <a:r>
              <a:rPr lang="fr-FR" sz="2000" b="1" dirty="0" smtClean="0">
                <a:solidFill>
                  <a:srgbClr val="FF0000"/>
                </a:solidFill>
              </a:rPr>
              <a:t>au lycée</a:t>
            </a:r>
            <a:r>
              <a:rPr lang="fr-FR" sz="2000" dirty="0" smtClean="0">
                <a:solidFill>
                  <a:srgbClr val="FF0000"/>
                </a:solidFill>
              </a:rPr>
              <a:t> </a:t>
            </a:r>
            <a:r>
              <a:rPr lang="fr-FR" sz="1400" dirty="0" smtClean="0"/>
              <a:t>les développements grâce à un logiciel de traçage assisté par ordinateur du type « Logitrace ». Insère les différents plans et  développements soit sous forme numérique soit sous forme papier dans ton dossier</a:t>
            </a:r>
          </a:p>
          <a:p>
            <a:endParaRPr lang="fr-FR" sz="1400" dirty="0"/>
          </a:p>
        </p:txBody>
      </p:sp>
      <p:sp>
        <p:nvSpPr>
          <p:cNvPr id="16" name="ZoneTexte 15"/>
          <p:cNvSpPr txBox="1"/>
          <p:nvPr/>
        </p:nvSpPr>
        <p:spPr>
          <a:xfrm>
            <a:off x="3707904" y="692696"/>
            <a:ext cx="2232248" cy="461665"/>
          </a:xfrm>
          <a:prstGeom prst="rect">
            <a:avLst/>
          </a:prstGeom>
          <a:noFill/>
        </p:spPr>
        <p:txBody>
          <a:bodyPr wrap="square" rtlCol="0">
            <a:spAutoFit/>
          </a:bodyPr>
          <a:lstStyle/>
          <a:p>
            <a:pPr algn="ctr"/>
            <a:r>
              <a:rPr lang="fr-FR" sz="2400" b="1" dirty="0" smtClean="0"/>
              <a:t>Bac Pro TCI</a:t>
            </a:r>
            <a:endParaRPr lang="fr-FR" sz="2400" b="1" dirty="0" smtClean="0"/>
          </a:p>
        </p:txBody>
      </p:sp>
    </p:spTree>
    <p:extLst>
      <p:ext uri="{BB962C8B-B14F-4D97-AF65-F5344CB8AC3E}">
        <p14:creationId xmlns:p14="http://schemas.microsoft.com/office/powerpoint/2010/main" xmlns="" val="2253421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re 1"/>
          <p:cNvSpPr>
            <a:spLocks noGrp="1"/>
          </p:cNvSpPr>
          <p:nvPr>
            <p:ph type="title"/>
          </p:nvPr>
        </p:nvSpPr>
        <p:spPr>
          <a:xfrm>
            <a:off x="1619672" y="116632"/>
            <a:ext cx="6120680" cy="432048"/>
          </a:xfr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r>
              <a:rPr lang="fr-FR" sz="2100" dirty="0" smtClean="0"/>
              <a:t>LOGICIEL DE SUIVI DE LA PFMP</a:t>
            </a:r>
            <a:endParaRPr lang="fr-FR" sz="2100" dirty="0"/>
          </a:p>
        </p:txBody>
      </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grpSp>
        <p:nvGrpSpPr>
          <p:cNvPr id="17" name="Groupe 16"/>
          <p:cNvGrpSpPr/>
          <p:nvPr/>
        </p:nvGrpSpPr>
        <p:grpSpPr>
          <a:xfrm>
            <a:off x="1115616" y="1268760"/>
            <a:ext cx="7328744" cy="5589240"/>
            <a:chOff x="1115616" y="1268760"/>
            <a:chExt cx="7328744" cy="5589240"/>
          </a:xfrm>
        </p:grpSpPr>
        <p:pic>
          <p:nvPicPr>
            <p:cNvPr id="22530" name="Picture 2" descr="http://t0.gstatic.com/images?q=tbn:ANd9GcRkfhHsJuWrFHG283iSBlYa6uA1eWmodPhjjlw_ac0qpk75qPtp"/>
            <p:cNvPicPr>
              <a:picLocks noChangeAspect="1" noChangeArrowheads="1"/>
            </p:cNvPicPr>
            <p:nvPr/>
          </p:nvPicPr>
          <p:blipFill>
            <a:blip r:embed="rId4" cstate="print"/>
            <a:srcRect/>
            <a:stretch>
              <a:fillRect/>
            </a:stretch>
          </p:blipFill>
          <p:spPr bwMode="auto">
            <a:xfrm>
              <a:off x="1115616" y="1268760"/>
              <a:ext cx="7328744" cy="5589240"/>
            </a:xfrm>
            <a:prstGeom prst="rect">
              <a:avLst/>
            </a:prstGeom>
            <a:noFill/>
          </p:spPr>
        </p:pic>
        <p:pic>
          <p:nvPicPr>
            <p:cNvPr id="22531" name="Picture 3"/>
            <p:cNvPicPr>
              <a:picLocks noChangeAspect="1" noChangeArrowheads="1"/>
            </p:cNvPicPr>
            <p:nvPr/>
          </p:nvPicPr>
          <p:blipFill>
            <a:blip r:embed="rId5" cstate="print"/>
            <a:srcRect/>
            <a:stretch>
              <a:fillRect/>
            </a:stretch>
          </p:blipFill>
          <p:spPr bwMode="auto">
            <a:xfrm>
              <a:off x="1907704" y="1700808"/>
              <a:ext cx="5760640" cy="3240359"/>
            </a:xfrm>
            <a:prstGeom prst="rect">
              <a:avLst/>
            </a:prstGeom>
            <a:noFill/>
            <a:ln w="9525">
              <a:noFill/>
              <a:miter lim="800000"/>
              <a:headEnd/>
              <a:tailEnd/>
            </a:ln>
          </p:spPr>
        </p:pic>
      </p:grpSp>
      <p:pic>
        <p:nvPicPr>
          <p:cNvPr id="22533" name="Picture 5"/>
          <p:cNvPicPr>
            <a:picLocks noChangeArrowheads="1"/>
          </p:cNvPicPr>
          <p:nvPr/>
        </p:nvPicPr>
        <p:blipFill>
          <a:blip r:embed="rId6" cstate="print"/>
          <a:srcRect/>
          <a:stretch>
            <a:fillRect/>
          </a:stretch>
        </p:blipFill>
        <p:spPr bwMode="auto">
          <a:xfrm>
            <a:off x="1908000" y="1699200"/>
            <a:ext cx="5760000" cy="3240000"/>
          </a:xfrm>
          <a:prstGeom prst="rect">
            <a:avLst/>
          </a:prstGeom>
          <a:noFill/>
          <a:ln w="9525">
            <a:noFill/>
            <a:miter lim="800000"/>
            <a:headEnd/>
            <a:tailEnd/>
          </a:ln>
        </p:spPr>
      </p:pic>
      <p:pic>
        <p:nvPicPr>
          <p:cNvPr id="22534" name="Picture 6"/>
          <p:cNvPicPr>
            <a:picLocks noChangeArrowheads="1"/>
          </p:cNvPicPr>
          <p:nvPr/>
        </p:nvPicPr>
        <p:blipFill>
          <a:blip r:embed="rId7" cstate="print"/>
          <a:srcRect/>
          <a:stretch>
            <a:fillRect/>
          </a:stretch>
        </p:blipFill>
        <p:spPr bwMode="auto">
          <a:xfrm>
            <a:off x="1908000" y="1699200"/>
            <a:ext cx="5760000" cy="3240000"/>
          </a:xfrm>
          <a:prstGeom prst="rect">
            <a:avLst/>
          </a:prstGeom>
          <a:noFill/>
          <a:ln w="9525">
            <a:noFill/>
            <a:miter lim="800000"/>
            <a:headEnd/>
            <a:tailEnd/>
          </a:ln>
        </p:spPr>
      </p:pic>
      <p:pic>
        <p:nvPicPr>
          <p:cNvPr id="22535" name="Picture 7"/>
          <p:cNvPicPr>
            <a:picLocks noChangeArrowheads="1"/>
          </p:cNvPicPr>
          <p:nvPr/>
        </p:nvPicPr>
        <p:blipFill>
          <a:blip r:embed="rId8" cstate="print"/>
          <a:srcRect/>
          <a:stretch>
            <a:fillRect/>
          </a:stretch>
        </p:blipFill>
        <p:spPr bwMode="auto">
          <a:xfrm>
            <a:off x="1908000" y="1699200"/>
            <a:ext cx="5760000" cy="3240000"/>
          </a:xfrm>
          <a:prstGeom prst="rect">
            <a:avLst/>
          </a:prstGeom>
          <a:noFill/>
          <a:ln w="9525">
            <a:noFill/>
            <a:miter lim="800000"/>
            <a:headEnd/>
            <a:tailEnd/>
          </a:ln>
        </p:spPr>
      </p:pic>
      <p:pic>
        <p:nvPicPr>
          <p:cNvPr id="22536" name="Picture 8"/>
          <p:cNvPicPr>
            <a:picLocks noChangeArrowheads="1"/>
          </p:cNvPicPr>
          <p:nvPr/>
        </p:nvPicPr>
        <p:blipFill>
          <a:blip r:embed="rId9" cstate="print"/>
          <a:srcRect/>
          <a:stretch>
            <a:fillRect/>
          </a:stretch>
        </p:blipFill>
        <p:spPr bwMode="auto">
          <a:xfrm>
            <a:off x="1908000" y="1699200"/>
            <a:ext cx="5760000" cy="3240000"/>
          </a:xfrm>
          <a:prstGeom prst="rect">
            <a:avLst/>
          </a:prstGeom>
          <a:noFill/>
          <a:ln w="9525">
            <a:noFill/>
            <a:miter lim="800000"/>
            <a:headEnd/>
            <a:tailEnd/>
          </a:ln>
        </p:spPr>
      </p:pic>
      <p:pic>
        <p:nvPicPr>
          <p:cNvPr id="22537" name="Picture 9"/>
          <p:cNvPicPr>
            <a:picLocks noChangeArrowheads="1"/>
          </p:cNvPicPr>
          <p:nvPr/>
        </p:nvPicPr>
        <p:blipFill>
          <a:blip r:embed="rId10" cstate="print"/>
          <a:srcRect/>
          <a:stretch>
            <a:fillRect/>
          </a:stretch>
        </p:blipFill>
        <p:spPr bwMode="auto">
          <a:xfrm>
            <a:off x="1908000" y="1699200"/>
            <a:ext cx="5760000" cy="3240000"/>
          </a:xfrm>
          <a:prstGeom prst="rect">
            <a:avLst/>
          </a:prstGeom>
          <a:noFill/>
          <a:ln w="9525">
            <a:noFill/>
            <a:miter lim="800000"/>
            <a:headEnd/>
            <a:tailEnd/>
          </a:ln>
        </p:spPr>
      </p:pic>
      <p:pic>
        <p:nvPicPr>
          <p:cNvPr id="22538" name="Picture 10"/>
          <p:cNvPicPr>
            <a:picLocks noChangeArrowheads="1"/>
          </p:cNvPicPr>
          <p:nvPr/>
        </p:nvPicPr>
        <p:blipFill>
          <a:blip r:embed="rId11" cstate="print"/>
          <a:srcRect/>
          <a:stretch>
            <a:fillRect/>
          </a:stretch>
        </p:blipFill>
        <p:spPr bwMode="auto">
          <a:xfrm>
            <a:off x="1908000" y="1699200"/>
            <a:ext cx="5760000" cy="3240000"/>
          </a:xfrm>
          <a:prstGeom prst="rect">
            <a:avLst/>
          </a:prstGeom>
          <a:noFill/>
          <a:ln w="9525">
            <a:noFill/>
            <a:miter lim="800000"/>
            <a:headEnd/>
            <a:tailEnd/>
          </a:ln>
        </p:spPr>
      </p:pic>
      <p:sp>
        <p:nvSpPr>
          <p:cNvPr id="19" name="ZoneTexte 18"/>
          <p:cNvSpPr txBox="1"/>
          <p:nvPr/>
        </p:nvSpPr>
        <p:spPr>
          <a:xfrm>
            <a:off x="3707904" y="692696"/>
            <a:ext cx="2232248" cy="461665"/>
          </a:xfrm>
          <a:prstGeom prst="rect">
            <a:avLst/>
          </a:prstGeom>
          <a:noFill/>
        </p:spPr>
        <p:txBody>
          <a:bodyPr wrap="square" rtlCol="0">
            <a:spAutoFit/>
          </a:bodyPr>
          <a:lstStyle/>
          <a:p>
            <a:pPr algn="ctr"/>
            <a:r>
              <a:rPr lang="fr-FR" sz="2400" b="1" dirty="0" smtClean="0"/>
              <a:t>Bac Pro TCI</a:t>
            </a:r>
            <a:endParaRPr lang="fr-FR" sz="2400" b="1" dirty="0" smtClean="0"/>
          </a:p>
        </p:txBody>
      </p:sp>
    </p:spTree>
    <p:extLst>
      <p:ext uri="{BB962C8B-B14F-4D97-AF65-F5344CB8AC3E}">
        <p14:creationId xmlns:p14="http://schemas.microsoft.com/office/powerpoint/2010/main" xmlns="" val="2253421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wipe(right)">
                                      <p:cBhvr>
                                        <p:cTn id="14" dur="500"/>
                                        <p:tgtEl>
                                          <p:spTgt spid="225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wipe(right)">
                                      <p:cBhvr>
                                        <p:cTn id="19" dur="500"/>
                                        <p:tgtEl>
                                          <p:spTgt spid="225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wipe(right)">
                                      <p:cBhvr>
                                        <p:cTn id="24" dur="500"/>
                                        <p:tgtEl>
                                          <p:spTgt spid="225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2536"/>
                                        </p:tgtEl>
                                        <p:attrNameLst>
                                          <p:attrName>style.visibility</p:attrName>
                                        </p:attrNameLst>
                                      </p:cBhvr>
                                      <p:to>
                                        <p:strVal val="visible"/>
                                      </p:to>
                                    </p:set>
                                    <p:animEffect transition="in" filter="wipe(right)">
                                      <p:cBhvr>
                                        <p:cTn id="29" dur="500"/>
                                        <p:tgtEl>
                                          <p:spTgt spid="225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2537"/>
                                        </p:tgtEl>
                                        <p:attrNameLst>
                                          <p:attrName>style.visibility</p:attrName>
                                        </p:attrNameLst>
                                      </p:cBhvr>
                                      <p:to>
                                        <p:strVal val="visible"/>
                                      </p:to>
                                    </p:set>
                                    <p:animEffect transition="in" filter="wipe(right)">
                                      <p:cBhvr>
                                        <p:cTn id="34" dur="500"/>
                                        <p:tgtEl>
                                          <p:spTgt spid="225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2538"/>
                                        </p:tgtEl>
                                        <p:attrNameLst>
                                          <p:attrName>style.visibility</p:attrName>
                                        </p:attrNameLst>
                                      </p:cBhvr>
                                      <p:to>
                                        <p:strVal val="visible"/>
                                      </p:to>
                                    </p:set>
                                    <p:animEffect transition="in" filter="wipe(right)">
                                      <p:cBhvr>
                                        <p:cTn id="39"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69" y="3059"/>
            <a:ext cx="500034" cy="6858000"/>
          </a:xfrm>
          <a:prstGeom prst="rect">
            <a:avLst/>
          </a:prstGeom>
          <a:gradFill>
            <a:gsLst>
              <a:gs pos="0">
                <a:schemeClr val="accent4">
                  <a:tint val="100000"/>
                  <a:shade val="100000"/>
                  <a:satMod val="130000"/>
                </a:schemeClr>
              </a:gs>
              <a:gs pos="100000">
                <a:srgbClr val="DAC22E"/>
              </a:gs>
              <a:gs pos="21000">
                <a:schemeClr val="accent4">
                  <a:tint val="100000"/>
                  <a:shade val="100000"/>
                  <a:satMod val="130000"/>
                </a:schemeClr>
              </a:gs>
            </a:gsLst>
          </a:gra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gestion de l’alternance</a:t>
            </a:r>
            <a:endParaRPr lang="fr-FR" sz="2800" dirty="0"/>
          </a:p>
        </p:txBody>
      </p:sp>
      <p:sp>
        <p:nvSpPr>
          <p:cNvPr id="13" name="ZoneTexte 12"/>
          <p:cNvSpPr txBox="1"/>
          <p:nvPr/>
        </p:nvSpPr>
        <p:spPr>
          <a:xfrm>
            <a:off x="1187624" y="2420888"/>
            <a:ext cx="6984776" cy="212365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6600" b="1" spc="50" dirty="0" smtClean="0">
                <a:ln w="11430"/>
                <a:gradFill>
                  <a:gsLst>
                    <a:gs pos="0">
                      <a:schemeClr val="accent4">
                        <a:lumMod val="75000"/>
                      </a:schemeClr>
                    </a:gs>
                    <a:gs pos="50000">
                      <a:schemeClr val="accent4">
                        <a:lumMod val="60000"/>
                        <a:lumOff val="40000"/>
                      </a:schemeClr>
                    </a:gs>
                    <a:gs pos="100000">
                      <a:schemeClr val="accent6">
                        <a:lumMod val="75000"/>
                      </a:schemeClr>
                    </a:gs>
                  </a:gsLst>
                  <a:lin ang="5400000" scaled="0"/>
                </a:gradFill>
                <a:effectLst>
                  <a:outerShdw blurRad="76200" dist="50800" dir="5400000" algn="tl" rotWithShape="0">
                    <a:srgbClr val="000000">
                      <a:alpha val="65000"/>
                    </a:srgbClr>
                  </a:outerShdw>
                </a:effectLst>
              </a:rPr>
              <a:t>Merci de votre Attention</a:t>
            </a:r>
          </a:p>
        </p:txBody>
      </p:sp>
    </p:spTree>
    <p:extLst>
      <p:ext uri="{BB962C8B-B14F-4D97-AF65-F5344CB8AC3E}">
        <p14:creationId xmlns:p14="http://schemas.microsoft.com/office/powerpoint/2010/main" xmlns="" val="2253421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320</TotalTime>
  <Words>246</Words>
  <Application>Microsoft Office PowerPoint</Application>
  <PresentationFormat>Affichage à l'écran (4:3)</PresentationFormat>
  <Paragraphs>58</Paragraphs>
  <Slides>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vt:i4>
      </vt:variant>
    </vt:vector>
  </HeadingPairs>
  <TitlesOfParts>
    <vt:vector size="8" baseType="lpstr">
      <vt:lpstr>Thème Office</vt:lpstr>
      <vt:lpstr>Document</vt:lpstr>
      <vt:lpstr>Livrets de formation en milieu Professionnel</vt:lpstr>
      <vt:lpstr>Livrets de formation en milieu Professionnel</vt:lpstr>
      <vt:lpstr>Livrets de formation en milieu Professionnel</vt:lpstr>
      <vt:lpstr>Livrets de formation en milieu Professionnel</vt:lpstr>
      <vt:lpstr>LOGICIEL DE SUIVI DE LA PFMP</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PATRICK</dc:creator>
  <cp:lastModifiedBy>PATRICK</cp:lastModifiedBy>
  <cp:revision>9</cp:revision>
  <dcterms:created xsi:type="dcterms:W3CDTF">2013-03-26T14:48:56Z</dcterms:created>
  <dcterms:modified xsi:type="dcterms:W3CDTF">2013-03-27T13:27:19Z</dcterms:modified>
</cp:coreProperties>
</file>