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61" r:id="rId2"/>
    <p:sldId id="262" r:id="rId3"/>
    <p:sldId id="263" r:id="rId4"/>
    <p:sldId id="264" r:id="rId5"/>
    <p:sldId id="296" r:id="rId6"/>
    <p:sldId id="297" r:id="rId7"/>
    <p:sldId id="266" r:id="rId8"/>
    <p:sldId id="267" r:id="rId9"/>
    <p:sldId id="268" r:id="rId10"/>
    <p:sldId id="302" r:id="rId11"/>
    <p:sldId id="303" r:id="rId12"/>
    <p:sldId id="304" r:id="rId13"/>
    <p:sldId id="305" r:id="rId14"/>
    <p:sldId id="306" r:id="rId15"/>
    <p:sldId id="307" r:id="rId16"/>
    <p:sldId id="308" r:id="rId17"/>
    <p:sldId id="309" r:id="rId18"/>
    <p:sldId id="310" r:id="rId19"/>
    <p:sldId id="311" r:id="rId20"/>
    <p:sldId id="272" r:id="rId21"/>
    <p:sldId id="273" r:id="rId22"/>
    <p:sldId id="274" r:id="rId23"/>
    <p:sldId id="275" r:id="rId24"/>
    <p:sldId id="284" r:id="rId25"/>
    <p:sldId id="276" r:id="rId26"/>
    <p:sldId id="298" r:id="rId27"/>
    <p:sldId id="300" r:id="rId28"/>
    <p:sldId id="312" r:id="rId29"/>
    <p:sldId id="313" r:id="rId30"/>
    <p:sldId id="314" r:id="rId31"/>
    <p:sldId id="315" r:id="rId32"/>
    <p:sldId id="316" r:id="rId33"/>
    <p:sldId id="317" r:id="rId34"/>
    <p:sldId id="318" r:id="rId35"/>
    <p:sldId id="319" r:id="rId36"/>
    <p:sldId id="320" r:id="rId37"/>
    <p:sldId id="321" r:id="rId38"/>
    <p:sldId id="322" r:id="rId39"/>
    <p:sldId id="323" r:id="rId40"/>
    <p:sldId id="324" r:id="rId41"/>
    <p:sldId id="325" r:id="rId42"/>
    <p:sldId id="326" r:id="rId43"/>
    <p:sldId id="301" r:id="rId4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7C80"/>
    <a:srgbClr val="99FF66"/>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705" autoAdjust="0"/>
  </p:normalViewPr>
  <p:slideViewPr>
    <p:cSldViewPr>
      <p:cViewPr>
        <p:scale>
          <a:sx n="70" d="100"/>
          <a:sy n="70" d="100"/>
        </p:scale>
        <p:origin x="-1374" y="12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EB0026-D33C-416C-A5CA-DC1F8808CEB4}" type="doc">
      <dgm:prSet loTypeId="urn:microsoft.com/office/officeart/2005/8/layout/process2" loCatId="process" qsTypeId="urn:microsoft.com/office/officeart/2005/8/quickstyle/3d2" qsCatId="3D" csTypeId="urn:microsoft.com/office/officeart/2005/8/colors/accent6_2" csCatId="accent6" phldr="1"/>
      <dgm:spPr/>
    </dgm:pt>
    <dgm:pt modelId="{E91BDFFA-1495-4D8A-B854-C3C995370FE5}">
      <dgm:prSet phldrT="[Texte]"/>
      <dgm:spPr/>
      <dgm:t>
        <a:bodyPr/>
        <a:lstStyle/>
        <a:p>
          <a:r>
            <a:rPr lang="fr-FR" dirty="0" smtClean="0"/>
            <a:t>Outil de positionnement</a:t>
          </a:r>
        </a:p>
        <a:p>
          <a:r>
            <a:rPr lang="fr-FR" dirty="0" smtClean="0"/>
            <a:t>complété sur le cycle</a:t>
          </a:r>
          <a:endParaRPr lang="fr-FR" dirty="0"/>
        </a:p>
      </dgm:t>
    </dgm:pt>
    <dgm:pt modelId="{9D4A1E76-7072-4438-802E-EFCFBE959519}" type="parTrans" cxnId="{B4BC3C95-A0CF-49E9-BFDF-0B087F40AD03}">
      <dgm:prSet/>
      <dgm:spPr/>
      <dgm:t>
        <a:bodyPr/>
        <a:lstStyle/>
        <a:p>
          <a:endParaRPr lang="fr-FR"/>
        </a:p>
      </dgm:t>
    </dgm:pt>
    <dgm:pt modelId="{7FFEC5A2-C172-4AD6-B299-1C8AE95359DA}" type="sibTrans" cxnId="{B4BC3C95-A0CF-49E9-BFDF-0B087F40AD03}">
      <dgm:prSet/>
      <dgm:spPr/>
      <dgm:t>
        <a:bodyPr/>
        <a:lstStyle/>
        <a:p>
          <a:endParaRPr lang="fr-FR"/>
        </a:p>
      </dgm:t>
    </dgm:pt>
    <dgm:pt modelId="{E6915C0D-B4FB-48FB-B9C5-A00600F92263}">
      <dgm:prSet phldrT="[Texte]"/>
      <dgm:spPr/>
      <dgm:t>
        <a:bodyPr/>
        <a:lstStyle/>
        <a:p>
          <a:r>
            <a:rPr lang="fr-FR" dirty="0" smtClean="0"/>
            <a:t>Déclenchement de la situation d’évaluation E11 en janvier 2012</a:t>
          </a:r>
          <a:endParaRPr lang="fr-FR" dirty="0"/>
        </a:p>
      </dgm:t>
    </dgm:pt>
    <dgm:pt modelId="{B61DB0FD-063B-47E6-AF2E-FD9E7BC7B145}" type="parTrans" cxnId="{461697A8-9650-4A28-8611-39CF2B3404E5}">
      <dgm:prSet/>
      <dgm:spPr/>
      <dgm:t>
        <a:bodyPr/>
        <a:lstStyle/>
        <a:p>
          <a:endParaRPr lang="fr-FR"/>
        </a:p>
      </dgm:t>
    </dgm:pt>
    <dgm:pt modelId="{7B3ABCBB-587B-4859-A8B3-6241F5FD1461}" type="sibTrans" cxnId="{461697A8-9650-4A28-8611-39CF2B3404E5}">
      <dgm:prSet/>
      <dgm:spPr/>
      <dgm:t>
        <a:bodyPr/>
        <a:lstStyle/>
        <a:p>
          <a:endParaRPr lang="fr-FR"/>
        </a:p>
      </dgm:t>
    </dgm:pt>
    <dgm:pt modelId="{96E02357-AC1B-40A4-BEEA-7E4FD7882F74}">
      <dgm:prSet phldrT="[Texte]"/>
      <dgm:spPr/>
      <dgm:t>
        <a:bodyPr/>
        <a:lstStyle/>
        <a:p>
          <a:r>
            <a:rPr lang="fr-FR" dirty="0" smtClean="0"/>
            <a:t>Passage de l’épreuve E11 </a:t>
          </a:r>
        </a:p>
        <a:p>
          <a:r>
            <a:rPr lang="fr-FR" dirty="0" smtClean="0"/>
            <a:t>Le 7 février 2012</a:t>
          </a:r>
          <a:endParaRPr lang="fr-FR" dirty="0"/>
        </a:p>
      </dgm:t>
    </dgm:pt>
    <dgm:pt modelId="{D6CA4123-982C-4455-8B07-8B6691415818}" type="parTrans" cxnId="{544198DC-C4B1-47EB-BBB6-E37E1AEA9027}">
      <dgm:prSet/>
      <dgm:spPr/>
      <dgm:t>
        <a:bodyPr/>
        <a:lstStyle/>
        <a:p>
          <a:endParaRPr lang="fr-FR"/>
        </a:p>
      </dgm:t>
    </dgm:pt>
    <dgm:pt modelId="{272BA556-2FC7-40FD-A9D0-FA96997A9540}" type="sibTrans" cxnId="{544198DC-C4B1-47EB-BBB6-E37E1AEA9027}">
      <dgm:prSet/>
      <dgm:spPr/>
      <dgm:t>
        <a:bodyPr/>
        <a:lstStyle/>
        <a:p>
          <a:endParaRPr lang="fr-FR"/>
        </a:p>
      </dgm:t>
    </dgm:pt>
    <dgm:pt modelId="{0E64C38D-7411-4013-8DC9-53A32EC9F366}">
      <dgm:prSet phldrT="[Texte]"/>
      <dgm:spPr/>
      <dgm:t>
        <a:bodyPr/>
        <a:lstStyle/>
        <a:p>
          <a:r>
            <a:rPr lang="fr-FR" dirty="0" smtClean="0"/>
            <a:t>Poursuite de la formation</a:t>
          </a:r>
          <a:endParaRPr lang="fr-FR" dirty="0"/>
        </a:p>
      </dgm:t>
    </dgm:pt>
    <dgm:pt modelId="{EA52A0AF-C243-4600-ACD7-BC9A1065C9EA}" type="parTrans" cxnId="{38BD932A-5BD4-44FD-959D-58A8581C3B6D}">
      <dgm:prSet/>
      <dgm:spPr/>
      <dgm:t>
        <a:bodyPr/>
        <a:lstStyle/>
        <a:p>
          <a:endParaRPr lang="fr-FR"/>
        </a:p>
      </dgm:t>
    </dgm:pt>
    <dgm:pt modelId="{29BE3C28-A80F-436F-8071-60CD7D11B3E9}" type="sibTrans" cxnId="{38BD932A-5BD4-44FD-959D-58A8581C3B6D}">
      <dgm:prSet/>
      <dgm:spPr/>
      <dgm:t>
        <a:bodyPr/>
        <a:lstStyle/>
        <a:p>
          <a:endParaRPr lang="fr-FR"/>
        </a:p>
      </dgm:t>
    </dgm:pt>
    <dgm:pt modelId="{2EBA8101-B653-4D35-A8A3-8266201ED063}" type="pres">
      <dgm:prSet presAssocID="{2EEB0026-D33C-416C-A5CA-DC1F8808CEB4}" presName="linearFlow" presStyleCnt="0">
        <dgm:presLayoutVars>
          <dgm:resizeHandles val="exact"/>
        </dgm:presLayoutVars>
      </dgm:prSet>
      <dgm:spPr/>
    </dgm:pt>
    <dgm:pt modelId="{94C28139-1922-4D07-A488-93045E915588}" type="pres">
      <dgm:prSet presAssocID="{E91BDFFA-1495-4D8A-B854-C3C995370FE5}" presName="node" presStyleLbl="node1" presStyleIdx="0" presStyleCnt="4">
        <dgm:presLayoutVars>
          <dgm:bulletEnabled val="1"/>
        </dgm:presLayoutVars>
      </dgm:prSet>
      <dgm:spPr/>
      <dgm:t>
        <a:bodyPr/>
        <a:lstStyle/>
        <a:p>
          <a:endParaRPr lang="fr-FR"/>
        </a:p>
      </dgm:t>
    </dgm:pt>
    <dgm:pt modelId="{68D7307B-54C3-4E8D-BFF0-3C4D646DA226}" type="pres">
      <dgm:prSet presAssocID="{7FFEC5A2-C172-4AD6-B299-1C8AE95359DA}" presName="sibTrans" presStyleLbl="sibTrans2D1" presStyleIdx="0" presStyleCnt="3"/>
      <dgm:spPr/>
      <dgm:t>
        <a:bodyPr/>
        <a:lstStyle/>
        <a:p>
          <a:endParaRPr lang="fr-FR"/>
        </a:p>
      </dgm:t>
    </dgm:pt>
    <dgm:pt modelId="{60409EE1-9D61-43CB-81F1-E4240B92F97E}" type="pres">
      <dgm:prSet presAssocID="{7FFEC5A2-C172-4AD6-B299-1C8AE95359DA}" presName="connectorText" presStyleLbl="sibTrans2D1" presStyleIdx="0" presStyleCnt="3"/>
      <dgm:spPr/>
      <dgm:t>
        <a:bodyPr/>
        <a:lstStyle/>
        <a:p>
          <a:endParaRPr lang="fr-FR"/>
        </a:p>
      </dgm:t>
    </dgm:pt>
    <dgm:pt modelId="{082CE765-414C-43C9-868E-6288B73A71FA}" type="pres">
      <dgm:prSet presAssocID="{E6915C0D-B4FB-48FB-B9C5-A00600F92263}" presName="node" presStyleLbl="node1" presStyleIdx="1" presStyleCnt="4" custLinFactNeighborX="-103" custLinFactNeighborY="-10574">
        <dgm:presLayoutVars>
          <dgm:bulletEnabled val="1"/>
        </dgm:presLayoutVars>
      </dgm:prSet>
      <dgm:spPr/>
      <dgm:t>
        <a:bodyPr/>
        <a:lstStyle/>
        <a:p>
          <a:endParaRPr lang="fr-FR"/>
        </a:p>
      </dgm:t>
    </dgm:pt>
    <dgm:pt modelId="{CAE6C2AC-7D61-4570-9FE4-ECA4F926F393}" type="pres">
      <dgm:prSet presAssocID="{7B3ABCBB-587B-4859-A8B3-6241F5FD1461}" presName="sibTrans" presStyleLbl="sibTrans2D1" presStyleIdx="1" presStyleCnt="3"/>
      <dgm:spPr/>
      <dgm:t>
        <a:bodyPr/>
        <a:lstStyle/>
        <a:p>
          <a:endParaRPr lang="fr-FR"/>
        </a:p>
      </dgm:t>
    </dgm:pt>
    <dgm:pt modelId="{F694DC1E-ACE5-433A-87E1-03691C8D6E64}" type="pres">
      <dgm:prSet presAssocID="{7B3ABCBB-587B-4859-A8B3-6241F5FD1461}" presName="connectorText" presStyleLbl="sibTrans2D1" presStyleIdx="1" presStyleCnt="3"/>
      <dgm:spPr/>
      <dgm:t>
        <a:bodyPr/>
        <a:lstStyle/>
        <a:p>
          <a:endParaRPr lang="fr-FR"/>
        </a:p>
      </dgm:t>
    </dgm:pt>
    <dgm:pt modelId="{7E895F16-D9E3-4196-8E9B-BA69ED7DC79F}" type="pres">
      <dgm:prSet presAssocID="{96E02357-AC1B-40A4-BEEA-7E4FD7882F74}" presName="node" presStyleLbl="node1" presStyleIdx="2" presStyleCnt="4">
        <dgm:presLayoutVars>
          <dgm:bulletEnabled val="1"/>
        </dgm:presLayoutVars>
      </dgm:prSet>
      <dgm:spPr/>
      <dgm:t>
        <a:bodyPr/>
        <a:lstStyle/>
        <a:p>
          <a:endParaRPr lang="fr-FR"/>
        </a:p>
      </dgm:t>
    </dgm:pt>
    <dgm:pt modelId="{A52D57CA-B311-4C8E-B508-1CD8D6C3009F}" type="pres">
      <dgm:prSet presAssocID="{272BA556-2FC7-40FD-A9D0-FA96997A9540}" presName="sibTrans" presStyleLbl="sibTrans2D1" presStyleIdx="2" presStyleCnt="3"/>
      <dgm:spPr/>
      <dgm:t>
        <a:bodyPr/>
        <a:lstStyle/>
        <a:p>
          <a:endParaRPr lang="fr-FR"/>
        </a:p>
      </dgm:t>
    </dgm:pt>
    <dgm:pt modelId="{552739D2-407D-4D36-B612-ECA5ED9FA28A}" type="pres">
      <dgm:prSet presAssocID="{272BA556-2FC7-40FD-A9D0-FA96997A9540}" presName="connectorText" presStyleLbl="sibTrans2D1" presStyleIdx="2" presStyleCnt="3"/>
      <dgm:spPr/>
      <dgm:t>
        <a:bodyPr/>
        <a:lstStyle/>
        <a:p>
          <a:endParaRPr lang="fr-FR"/>
        </a:p>
      </dgm:t>
    </dgm:pt>
    <dgm:pt modelId="{7432D200-D33A-4F13-918F-4D08EAD1AC62}" type="pres">
      <dgm:prSet presAssocID="{0E64C38D-7411-4013-8DC9-53A32EC9F366}" presName="node" presStyleLbl="node1" presStyleIdx="3" presStyleCnt="4">
        <dgm:presLayoutVars>
          <dgm:bulletEnabled val="1"/>
        </dgm:presLayoutVars>
      </dgm:prSet>
      <dgm:spPr/>
      <dgm:t>
        <a:bodyPr/>
        <a:lstStyle/>
        <a:p>
          <a:endParaRPr lang="fr-FR"/>
        </a:p>
      </dgm:t>
    </dgm:pt>
  </dgm:ptLst>
  <dgm:cxnLst>
    <dgm:cxn modelId="{A6CB7B4F-E6A3-4605-B8A6-2C0EEA379318}" type="presOf" srcId="{272BA556-2FC7-40FD-A9D0-FA96997A9540}" destId="{552739D2-407D-4D36-B612-ECA5ED9FA28A}" srcOrd="1" destOrd="0" presId="urn:microsoft.com/office/officeart/2005/8/layout/process2"/>
    <dgm:cxn modelId="{725ECB2E-5AB4-4895-94C0-7307BBC4640E}" type="presOf" srcId="{7FFEC5A2-C172-4AD6-B299-1C8AE95359DA}" destId="{60409EE1-9D61-43CB-81F1-E4240B92F97E}" srcOrd="1" destOrd="0" presId="urn:microsoft.com/office/officeart/2005/8/layout/process2"/>
    <dgm:cxn modelId="{79A8629B-C212-4E96-8FDC-C8A29AC3B7FF}" type="presOf" srcId="{272BA556-2FC7-40FD-A9D0-FA96997A9540}" destId="{A52D57CA-B311-4C8E-B508-1CD8D6C3009F}" srcOrd="0" destOrd="0" presId="urn:microsoft.com/office/officeart/2005/8/layout/process2"/>
    <dgm:cxn modelId="{38BD932A-5BD4-44FD-959D-58A8581C3B6D}" srcId="{2EEB0026-D33C-416C-A5CA-DC1F8808CEB4}" destId="{0E64C38D-7411-4013-8DC9-53A32EC9F366}" srcOrd="3" destOrd="0" parTransId="{EA52A0AF-C243-4600-ACD7-BC9A1065C9EA}" sibTransId="{29BE3C28-A80F-436F-8071-60CD7D11B3E9}"/>
    <dgm:cxn modelId="{388C6618-4728-4AF0-869C-71B55A9572AD}" type="presOf" srcId="{96E02357-AC1B-40A4-BEEA-7E4FD7882F74}" destId="{7E895F16-D9E3-4196-8E9B-BA69ED7DC79F}" srcOrd="0" destOrd="0" presId="urn:microsoft.com/office/officeart/2005/8/layout/process2"/>
    <dgm:cxn modelId="{544198DC-C4B1-47EB-BBB6-E37E1AEA9027}" srcId="{2EEB0026-D33C-416C-A5CA-DC1F8808CEB4}" destId="{96E02357-AC1B-40A4-BEEA-7E4FD7882F74}" srcOrd="2" destOrd="0" parTransId="{D6CA4123-982C-4455-8B07-8B6691415818}" sibTransId="{272BA556-2FC7-40FD-A9D0-FA96997A9540}"/>
    <dgm:cxn modelId="{24B18149-11A1-40DA-A270-E50B8520D6FB}" type="presOf" srcId="{7B3ABCBB-587B-4859-A8B3-6241F5FD1461}" destId="{F694DC1E-ACE5-433A-87E1-03691C8D6E64}" srcOrd="1" destOrd="0" presId="urn:microsoft.com/office/officeart/2005/8/layout/process2"/>
    <dgm:cxn modelId="{0E6E3239-28B9-4E34-8200-187671C57EC8}" type="presOf" srcId="{0E64C38D-7411-4013-8DC9-53A32EC9F366}" destId="{7432D200-D33A-4F13-918F-4D08EAD1AC62}" srcOrd="0" destOrd="0" presId="urn:microsoft.com/office/officeart/2005/8/layout/process2"/>
    <dgm:cxn modelId="{B4BC3C95-A0CF-49E9-BFDF-0B087F40AD03}" srcId="{2EEB0026-D33C-416C-A5CA-DC1F8808CEB4}" destId="{E91BDFFA-1495-4D8A-B854-C3C995370FE5}" srcOrd="0" destOrd="0" parTransId="{9D4A1E76-7072-4438-802E-EFCFBE959519}" sibTransId="{7FFEC5A2-C172-4AD6-B299-1C8AE95359DA}"/>
    <dgm:cxn modelId="{AA25796E-AB29-4DFE-97F1-5C16FB26DD6C}" type="presOf" srcId="{7FFEC5A2-C172-4AD6-B299-1C8AE95359DA}" destId="{68D7307B-54C3-4E8D-BFF0-3C4D646DA226}" srcOrd="0" destOrd="0" presId="urn:microsoft.com/office/officeart/2005/8/layout/process2"/>
    <dgm:cxn modelId="{4107AFBB-9F72-4A83-B435-625E24ABA21A}" type="presOf" srcId="{E91BDFFA-1495-4D8A-B854-C3C995370FE5}" destId="{94C28139-1922-4D07-A488-93045E915588}" srcOrd="0" destOrd="0" presId="urn:microsoft.com/office/officeart/2005/8/layout/process2"/>
    <dgm:cxn modelId="{A6DDC232-9EA5-44FB-A290-CCC95DEC20B7}" type="presOf" srcId="{E6915C0D-B4FB-48FB-B9C5-A00600F92263}" destId="{082CE765-414C-43C9-868E-6288B73A71FA}" srcOrd="0" destOrd="0" presId="urn:microsoft.com/office/officeart/2005/8/layout/process2"/>
    <dgm:cxn modelId="{461697A8-9650-4A28-8611-39CF2B3404E5}" srcId="{2EEB0026-D33C-416C-A5CA-DC1F8808CEB4}" destId="{E6915C0D-B4FB-48FB-B9C5-A00600F92263}" srcOrd="1" destOrd="0" parTransId="{B61DB0FD-063B-47E6-AF2E-FD9E7BC7B145}" sibTransId="{7B3ABCBB-587B-4859-A8B3-6241F5FD1461}"/>
    <dgm:cxn modelId="{E153D250-478D-4EA5-9315-E475FBE04346}" type="presOf" srcId="{7B3ABCBB-587B-4859-A8B3-6241F5FD1461}" destId="{CAE6C2AC-7D61-4570-9FE4-ECA4F926F393}" srcOrd="0" destOrd="0" presId="urn:microsoft.com/office/officeart/2005/8/layout/process2"/>
    <dgm:cxn modelId="{4CEC2C5F-5FC3-43F5-81CF-6FCCC9C5288B}" type="presOf" srcId="{2EEB0026-D33C-416C-A5CA-DC1F8808CEB4}" destId="{2EBA8101-B653-4D35-A8A3-8266201ED063}" srcOrd="0" destOrd="0" presId="urn:microsoft.com/office/officeart/2005/8/layout/process2"/>
    <dgm:cxn modelId="{6086F1F7-F51D-4711-81F1-3A24A8E66179}" type="presParOf" srcId="{2EBA8101-B653-4D35-A8A3-8266201ED063}" destId="{94C28139-1922-4D07-A488-93045E915588}" srcOrd="0" destOrd="0" presId="urn:microsoft.com/office/officeart/2005/8/layout/process2"/>
    <dgm:cxn modelId="{5ED59046-2E03-4F34-9747-9C33DE0CF0F9}" type="presParOf" srcId="{2EBA8101-B653-4D35-A8A3-8266201ED063}" destId="{68D7307B-54C3-4E8D-BFF0-3C4D646DA226}" srcOrd="1" destOrd="0" presId="urn:microsoft.com/office/officeart/2005/8/layout/process2"/>
    <dgm:cxn modelId="{ED32FFB6-452C-4457-83BF-9F6CB6E0C156}" type="presParOf" srcId="{68D7307B-54C3-4E8D-BFF0-3C4D646DA226}" destId="{60409EE1-9D61-43CB-81F1-E4240B92F97E}" srcOrd="0" destOrd="0" presId="urn:microsoft.com/office/officeart/2005/8/layout/process2"/>
    <dgm:cxn modelId="{001C87ED-5BCD-45D4-A9AC-6B5F6A4F354A}" type="presParOf" srcId="{2EBA8101-B653-4D35-A8A3-8266201ED063}" destId="{082CE765-414C-43C9-868E-6288B73A71FA}" srcOrd="2" destOrd="0" presId="urn:microsoft.com/office/officeart/2005/8/layout/process2"/>
    <dgm:cxn modelId="{248CE28F-6F6E-499A-A369-DE1DC39D0188}" type="presParOf" srcId="{2EBA8101-B653-4D35-A8A3-8266201ED063}" destId="{CAE6C2AC-7D61-4570-9FE4-ECA4F926F393}" srcOrd="3" destOrd="0" presId="urn:microsoft.com/office/officeart/2005/8/layout/process2"/>
    <dgm:cxn modelId="{CA79F570-E805-43DB-BE86-1A7A06D8E73F}" type="presParOf" srcId="{CAE6C2AC-7D61-4570-9FE4-ECA4F926F393}" destId="{F694DC1E-ACE5-433A-87E1-03691C8D6E64}" srcOrd="0" destOrd="0" presId="urn:microsoft.com/office/officeart/2005/8/layout/process2"/>
    <dgm:cxn modelId="{6E642889-5617-4E41-9898-35E075E51F7F}" type="presParOf" srcId="{2EBA8101-B653-4D35-A8A3-8266201ED063}" destId="{7E895F16-D9E3-4196-8E9B-BA69ED7DC79F}" srcOrd="4" destOrd="0" presId="urn:microsoft.com/office/officeart/2005/8/layout/process2"/>
    <dgm:cxn modelId="{6E0DE638-F427-49C2-A226-67168307684B}" type="presParOf" srcId="{2EBA8101-B653-4D35-A8A3-8266201ED063}" destId="{A52D57CA-B311-4C8E-B508-1CD8D6C3009F}" srcOrd="5" destOrd="0" presId="urn:microsoft.com/office/officeart/2005/8/layout/process2"/>
    <dgm:cxn modelId="{6CCCC9DA-2253-4EC2-BE53-01BA62EB4F81}" type="presParOf" srcId="{A52D57CA-B311-4C8E-B508-1CD8D6C3009F}" destId="{552739D2-407D-4D36-B612-ECA5ED9FA28A}" srcOrd="0" destOrd="0" presId="urn:microsoft.com/office/officeart/2005/8/layout/process2"/>
    <dgm:cxn modelId="{B293DE8F-AA7E-4CD1-98CF-E7F2FA6C916C}" type="presParOf" srcId="{2EBA8101-B653-4D35-A8A3-8266201ED063}" destId="{7432D200-D33A-4F13-918F-4D08EAD1AC62}" srcOrd="6" destOrd="0" presId="urn:microsoft.com/office/officeart/2005/8/layout/process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34A390-C569-4313-AA45-DCC022465918}" type="doc">
      <dgm:prSet loTypeId="urn:microsoft.com/office/officeart/2005/8/layout/hProcess7" loCatId="list" qsTypeId="urn:microsoft.com/office/officeart/2005/8/quickstyle/simple3" qsCatId="simple" csTypeId="urn:microsoft.com/office/officeart/2005/8/colors/colorful1" csCatId="colorful" phldr="1"/>
      <dgm:spPr/>
      <dgm:t>
        <a:bodyPr/>
        <a:lstStyle/>
        <a:p>
          <a:endParaRPr lang="fr-FR"/>
        </a:p>
      </dgm:t>
    </dgm:pt>
    <dgm:pt modelId="{2DBEB614-FED6-4AEE-AF5E-64BF5284D92A}">
      <dgm:prSet phldrT="[Texte]"/>
      <dgm:spPr/>
      <dgm:t>
        <a:bodyPr/>
        <a:lstStyle/>
        <a:p>
          <a:r>
            <a:rPr lang="fr-FR" dirty="0" smtClean="0"/>
            <a:t>Début d’année scolaire</a:t>
          </a:r>
          <a:endParaRPr lang="fr-FR" dirty="0"/>
        </a:p>
      </dgm:t>
    </dgm:pt>
    <dgm:pt modelId="{E3D12503-CF74-4BBA-9A8A-3A16C82FA415}" type="parTrans" cxnId="{70D63B90-01E7-4E73-A708-1DA2968CF750}">
      <dgm:prSet/>
      <dgm:spPr/>
      <dgm:t>
        <a:bodyPr/>
        <a:lstStyle/>
        <a:p>
          <a:endParaRPr lang="fr-FR"/>
        </a:p>
      </dgm:t>
    </dgm:pt>
    <dgm:pt modelId="{C1376C9B-691F-4C0B-B00F-B52742591C20}" type="sibTrans" cxnId="{70D63B90-01E7-4E73-A708-1DA2968CF750}">
      <dgm:prSet/>
      <dgm:spPr/>
      <dgm:t>
        <a:bodyPr/>
        <a:lstStyle/>
        <a:p>
          <a:endParaRPr lang="fr-FR"/>
        </a:p>
      </dgm:t>
    </dgm:pt>
    <dgm:pt modelId="{D2719FC2-82FA-4DFF-BB11-2236F89AE558}">
      <dgm:prSet phldrT="[Texte]"/>
      <dgm:spPr/>
      <dgm:t>
        <a:bodyPr/>
        <a:lstStyle/>
        <a:p>
          <a:r>
            <a:rPr lang="fr-FR" dirty="0" smtClean="0"/>
            <a:t>Les élèves et leurs familles sont informés des modalités d’évaluation</a:t>
          </a:r>
          <a:endParaRPr lang="fr-FR" dirty="0"/>
        </a:p>
      </dgm:t>
    </dgm:pt>
    <dgm:pt modelId="{36B78A57-5B47-4723-ABAA-8D14680B49BE}" type="parTrans" cxnId="{CC07D63E-D576-40A6-8A18-0C7AF18CA050}">
      <dgm:prSet/>
      <dgm:spPr/>
      <dgm:t>
        <a:bodyPr/>
        <a:lstStyle/>
        <a:p>
          <a:endParaRPr lang="fr-FR"/>
        </a:p>
      </dgm:t>
    </dgm:pt>
    <dgm:pt modelId="{0C1DB729-8DB0-4629-9F70-DA86489A4AFC}" type="sibTrans" cxnId="{CC07D63E-D576-40A6-8A18-0C7AF18CA050}">
      <dgm:prSet/>
      <dgm:spPr/>
      <dgm:t>
        <a:bodyPr/>
        <a:lstStyle/>
        <a:p>
          <a:endParaRPr lang="fr-FR"/>
        </a:p>
      </dgm:t>
    </dgm:pt>
    <dgm:pt modelId="{04A84174-6CB5-4CF9-9365-034682A02DE9}">
      <dgm:prSet phldrT="[Texte]"/>
      <dgm:spPr/>
      <dgm:t>
        <a:bodyPr/>
        <a:lstStyle/>
        <a:p>
          <a:r>
            <a:rPr lang="fr-FR" dirty="0" smtClean="0"/>
            <a:t>Début mai</a:t>
          </a:r>
          <a:endParaRPr lang="fr-FR" dirty="0"/>
        </a:p>
      </dgm:t>
    </dgm:pt>
    <dgm:pt modelId="{9072CCF2-B1B2-4059-8AF9-9A27599EF6D1}" type="parTrans" cxnId="{1E7CEA46-48C8-4BC0-805E-0733D47E3E5F}">
      <dgm:prSet/>
      <dgm:spPr/>
      <dgm:t>
        <a:bodyPr/>
        <a:lstStyle/>
        <a:p>
          <a:endParaRPr lang="fr-FR"/>
        </a:p>
      </dgm:t>
    </dgm:pt>
    <dgm:pt modelId="{C9F1DC15-F929-466E-B950-43743D4CD8BB}" type="sibTrans" cxnId="{1E7CEA46-48C8-4BC0-805E-0733D47E3E5F}">
      <dgm:prSet/>
      <dgm:spPr/>
      <dgm:t>
        <a:bodyPr/>
        <a:lstStyle/>
        <a:p>
          <a:endParaRPr lang="fr-FR"/>
        </a:p>
      </dgm:t>
    </dgm:pt>
    <dgm:pt modelId="{55D55F8C-4CC6-4C91-8074-BF973EC9449D}">
      <dgm:prSet phldrT="[Texte]"/>
      <dgm:spPr/>
      <dgm:t>
        <a:bodyPr/>
        <a:lstStyle/>
        <a:p>
          <a:r>
            <a:rPr lang="fr-FR" b="1" dirty="0" smtClean="0"/>
            <a:t>Evaluation « par bilan »</a:t>
          </a:r>
          <a:endParaRPr lang="fr-FR" b="1" dirty="0"/>
        </a:p>
      </dgm:t>
    </dgm:pt>
    <dgm:pt modelId="{9785597F-5FC2-4213-896D-BE6228233323}" type="parTrans" cxnId="{9660FE41-A6DD-4314-B9B5-7678028332B0}">
      <dgm:prSet/>
      <dgm:spPr/>
      <dgm:t>
        <a:bodyPr/>
        <a:lstStyle/>
        <a:p>
          <a:endParaRPr lang="fr-FR"/>
        </a:p>
      </dgm:t>
    </dgm:pt>
    <dgm:pt modelId="{E1D9DBB7-D1B1-45A3-9345-89D149A65433}" type="sibTrans" cxnId="{9660FE41-A6DD-4314-B9B5-7678028332B0}">
      <dgm:prSet/>
      <dgm:spPr/>
      <dgm:t>
        <a:bodyPr/>
        <a:lstStyle/>
        <a:p>
          <a:endParaRPr lang="fr-FR"/>
        </a:p>
      </dgm:t>
    </dgm:pt>
    <dgm:pt modelId="{C18EC24B-2E30-41C6-80CE-DB5EDD25817B}">
      <dgm:prSet phldrT="[Texte]"/>
      <dgm:spPr/>
      <dgm:t>
        <a:bodyPr/>
        <a:lstStyle/>
        <a:p>
          <a:r>
            <a:rPr lang="fr-FR" dirty="0" smtClean="0"/>
            <a:t>A partir de début mai</a:t>
          </a:r>
          <a:endParaRPr lang="fr-FR" dirty="0"/>
        </a:p>
      </dgm:t>
    </dgm:pt>
    <dgm:pt modelId="{EF0E62F9-E25F-45A4-8856-3B0F50BCE73F}" type="parTrans" cxnId="{6759CF48-0C72-457D-9CA9-46F4C59A0588}">
      <dgm:prSet/>
      <dgm:spPr/>
      <dgm:t>
        <a:bodyPr/>
        <a:lstStyle/>
        <a:p>
          <a:endParaRPr lang="fr-FR"/>
        </a:p>
      </dgm:t>
    </dgm:pt>
    <dgm:pt modelId="{3088AD46-0220-4677-A9DD-A407D2C38E55}" type="sibTrans" cxnId="{6759CF48-0C72-457D-9CA9-46F4C59A0588}">
      <dgm:prSet/>
      <dgm:spPr/>
      <dgm:t>
        <a:bodyPr/>
        <a:lstStyle/>
        <a:p>
          <a:endParaRPr lang="fr-FR"/>
        </a:p>
      </dgm:t>
    </dgm:pt>
    <dgm:pt modelId="{96642DE5-5336-4044-A1FE-260D405F36EA}">
      <dgm:prSet phldrT="[Texte]"/>
      <dgm:spPr/>
      <dgm:t>
        <a:bodyPr/>
        <a:lstStyle/>
        <a:p>
          <a:r>
            <a:rPr lang="fr-FR" b="1" dirty="0" smtClean="0"/>
            <a:t>Situations organisées</a:t>
          </a:r>
        </a:p>
        <a:p>
          <a:r>
            <a:rPr lang="fr-FR" b="0" i="1" dirty="0" smtClean="0"/>
            <a:t>Les élèves sont convoqués à une date donnée (ou à partir d’une date) pour être évalués</a:t>
          </a:r>
          <a:endParaRPr lang="fr-FR" b="0" dirty="0"/>
        </a:p>
      </dgm:t>
    </dgm:pt>
    <dgm:pt modelId="{27F0621A-FD83-42BD-8876-A0A354607DF9}" type="parTrans" cxnId="{8D7ECFE6-783B-488C-8FC3-107930108B56}">
      <dgm:prSet/>
      <dgm:spPr/>
      <dgm:t>
        <a:bodyPr/>
        <a:lstStyle/>
        <a:p>
          <a:endParaRPr lang="fr-FR"/>
        </a:p>
      </dgm:t>
    </dgm:pt>
    <dgm:pt modelId="{624B0E8B-10D5-49E6-BDE3-A758582344D9}" type="sibTrans" cxnId="{8D7ECFE6-783B-488C-8FC3-107930108B56}">
      <dgm:prSet/>
      <dgm:spPr/>
      <dgm:t>
        <a:bodyPr/>
        <a:lstStyle/>
        <a:p>
          <a:endParaRPr lang="fr-FR"/>
        </a:p>
      </dgm:t>
    </dgm:pt>
    <dgm:pt modelId="{3FEC3703-5A32-4485-8F96-305A52D7BE1F}">
      <dgm:prSet/>
      <dgm:spPr/>
      <dgm:t>
        <a:bodyPr/>
        <a:lstStyle/>
        <a:p>
          <a:r>
            <a:rPr lang="fr-FR" b="0" i="1" dirty="0" smtClean="0"/>
            <a:t>Les élèves sont informés  de l’évaluation faite.</a:t>
          </a:r>
          <a:endParaRPr lang="fr-FR" b="0" dirty="0"/>
        </a:p>
      </dgm:t>
    </dgm:pt>
    <dgm:pt modelId="{4DD50306-2208-4A67-B6C9-84CB5EB9DF7E}" type="parTrans" cxnId="{F4D9AF02-CC20-4F2B-B831-908159123B85}">
      <dgm:prSet/>
      <dgm:spPr/>
      <dgm:t>
        <a:bodyPr/>
        <a:lstStyle/>
        <a:p>
          <a:endParaRPr lang="fr-FR"/>
        </a:p>
      </dgm:t>
    </dgm:pt>
    <dgm:pt modelId="{28FB7A22-C918-4EDD-B203-F75F92146B6D}" type="sibTrans" cxnId="{F4D9AF02-CC20-4F2B-B831-908159123B85}">
      <dgm:prSet/>
      <dgm:spPr/>
      <dgm:t>
        <a:bodyPr/>
        <a:lstStyle/>
        <a:p>
          <a:endParaRPr lang="fr-FR"/>
        </a:p>
      </dgm:t>
    </dgm:pt>
    <dgm:pt modelId="{74946EE2-4A39-45BD-BE2E-5F7779F9286A}" type="pres">
      <dgm:prSet presAssocID="{F534A390-C569-4313-AA45-DCC022465918}" presName="Name0" presStyleCnt="0">
        <dgm:presLayoutVars>
          <dgm:dir/>
          <dgm:animLvl val="lvl"/>
          <dgm:resizeHandles val="exact"/>
        </dgm:presLayoutVars>
      </dgm:prSet>
      <dgm:spPr/>
      <dgm:t>
        <a:bodyPr/>
        <a:lstStyle/>
        <a:p>
          <a:endParaRPr lang="fr-FR"/>
        </a:p>
      </dgm:t>
    </dgm:pt>
    <dgm:pt modelId="{77C0DFD6-DA93-444F-8666-C287CFF60854}" type="pres">
      <dgm:prSet presAssocID="{2DBEB614-FED6-4AEE-AF5E-64BF5284D92A}" presName="compositeNode" presStyleCnt="0">
        <dgm:presLayoutVars>
          <dgm:bulletEnabled val="1"/>
        </dgm:presLayoutVars>
      </dgm:prSet>
      <dgm:spPr/>
    </dgm:pt>
    <dgm:pt modelId="{8ABC7F47-2475-4C7E-AFC1-17B42D54CDE1}" type="pres">
      <dgm:prSet presAssocID="{2DBEB614-FED6-4AEE-AF5E-64BF5284D92A}" presName="bgRect" presStyleLbl="node1" presStyleIdx="0" presStyleCnt="3"/>
      <dgm:spPr/>
      <dgm:t>
        <a:bodyPr/>
        <a:lstStyle/>
        <a:p>
          <a:endParaRPr lang="fr-FR"/>
        </a:p>
      </dgm:t>
    </dgm:pt>
    <dgm:pt modelId="{9CA1CEC0-FC73-4E17-B793-477F949D9927}" type="pres">
      <dgm:prSet presAssocID="{2DBEB614-FED6-4AEE-AF5E-64BF5284D92A}" presName="parentNode" presStyleLbl="node1" presStyleIdx="0" presStyleCnt="3">
        <dgm:presLayoutVars>
          <dgm:chMax val="0"/>
          <dgm:bulletEnabled val="1"/>
        </dgm:presLayoutVars>
      </dgm:prSet>
      <dgm:spPr/>
      <dgm:t>
        <a:bodyPr/>
        <a:lstStyle/>
        <a:p>
          <a:endParaRPr lang="fr-FR"/>
        </a:p>
      </dgm:t>
    </dgm:pt>
    <dgm:pt modelId="{F2448451-073E-4CC5-8F33-906EE0B3539C}" type="pres">
      <dgm:prSet presAssocID="{2DBEB614-FED6-4AEE-AF5E-64BF5284D92A}" presName="childNode" presStyleLbl="node1" presStyleIdx="0" presStyleCnt="3">
        <dgm:presLayoutVars>
          <dgm:bulletEnabled val="1"/>
        </dgm:presLayoutVars>
      </dgm:prSet>
      <dgm:spPr/>
      <dgm:t>
        <a:bodyPr/>
        <a:lstStyle/>
        <a:p>
          <a:endParaRPr lang="fr-FR"/>
        </a:p>
      </dgm:t>
    </dgm:pt>
    <dgm:pt modelId="{5AE3AB8B-E3CF-47B5-8F3B-C8CB061F0A82}" type="pres">
      <dgm:prSet presAssocID="{C1376C9B-691F-4C0B-B00F-B52742591C20}" presName="hSp" presStyleCnt="0"/>
      <dgm:spPr/>
    </dgm:pt>
    <dgm:pt modelId="{D5E7711A-3F29-4B92-8DF7-009513C24D39}" type="pres">
      <dgm:prSet presAssocID="{C1376C9B-691F-4C0B-B00F-B52742591C20}" presName="vProcSp" presStyleCnt="0"/>
      <dgm:spPr/>
    </dgm:pt>
    <dgm:pt modelId="{456689FF-5A48-4F50-BB34-1A7DF51D9E08}" type="pres">
      <dgm:prSet presAssocID="{C1376C9B-691F-4C0B-B00F-B52742591C20}" presName="vSp1" presStyleCnt="0"/>
      <dgm:spPr/>
    </dgm:pt>
    <dgm:pt modelId="{97278F27-BC70-4AB8-8B3A-005C04EB4518}" type="pres">
      <dgm:prSet presAssocID="{C1376C9B-691F-4C0B-B00F-B52742591C20}" presName="simulatedConn" presStyleLbl="solidFgAcc1" presStyleIdx="0" presStyleCnt="2"/>
      <dgm:spPr/>
    </dgm:pt>
    <dgm:pt modelId="{B99D0058-D2D7-493F-A98E-29BB84D3F3DB}" type="pres">
      <dgm:prSet presAssocID="{C1376C9B-691F-4C0B-B00F-B52742591C20}" presName="vSp2" presStyleCnt="0"/>
      <dgm:spPr/>
    </dgm:pt>
    <dgm:pt modelId="{D0FF0CED-2A31-44EB-93C3-484888363C57}" type="pres">
      <dgm:prSet presAssocID="{C1376C9B-691F-4C0B-B00F-B52742591C20}" presName="sibTrans" presStyleCnt="0"/>
      <dgm:spPr/>
    </dgm:pt>
    <dgm:pt modelId="{D41300BE-2D7B-4A7E-873B-BFE2D78B8B52}" type="pres">
      <dgm:prSet presAssocID="{04A84174-6CB5-4CF9-9365-034682A02DE9}" presName="compositeNode" presStyleCnt="0">
        <dgm:presLayoutVars>
          <dgm:bulletEnabled val="1"/>
        </dgm:presLayoutVars>
      </dgm:prSet>
      <dgm:spPr/>
    </dgm:pt>
    <dgm:pt modelId="{2EC2FE20-CF3C-4513-9A67-B920A67E36B0}" type="pres">
      <dgm:prSet presAssocID="{04A84174-6CB5-4CF9-9365-034682A02DE9}" presName="bgRect" presStyleLbl="node1" presStyleIdx="1" presStyleCnt="3"/>
      <dgm:spPr/>
      <dgm:t>
        <a:bodyPr/>
        <a:lstStyle/>
        <a:p>
          <a:endParaRPr lang="fr-FR"/>
        </a:p>
      </dgm:t>
    </dgm:pt>
    <dgm:pt modelId="{94C809CA-E0FF-42F0-A830-C7FB9D0A878B}" type="pres">
      <dgm:prSet presAssocID="{04A84174-6CB5-4CF9-9365-034682A02DE9}" presName="parentNode" presStyleLbl="node1" presStyleIdx="1" presStyleCnt="3">
        <dgm:presLayoutVars>
          <dgm:chMax val="0"/>
          <dgm:bulletEnabled val="1"/>
        </dgm:presLayoutVars>
      </dgm:prSet>
      <dgm:spPr/>
      <dgm:t>
        <a:bodyPr/>
        <a:lstStyle/>
        <a:p>
          <a:endParaRPr lang="fr-FR"/>
        </a:p>
      </dgm:t>
    </dgm:pt>
    <dgm:pt modelId="{F4101A3D-B38E-4203-AE47-D11EAA465E79}" type="pres">
      <dgm:prSet presAssocID="{04A84174-6CB5-4CF9-9365-034682A02DE9}" presName="childNode" presStyleLbl="node1" presStyleIdx="1" presStyleCnt="3">
        <dgm:presLayoutVars>
          <dgm:bulletEnabled val="1"/>
        </dgm:presLayoutVars>
      </dgm:prSet>
      <dgm:spPr/>
      <dgm:t>
        <a:bodyPr/>
        <a:lstStyle/>
        <a:p>
          <a:endParaRPr lang="fr-FR"/>
        </a:p>
      </dgm:t>
    </dgm:pt>
    <dgm:pt modelId="{81348D07-57EC-4F7D-BC34-0C5748D16A3E}" type="pres">
      <dgm:prSet presAssocID="{C9F1DC15-F929-466E-B950-43743D4CD8BB}" presName="hSp" presStyleCnt="0"/>
      <dgm:spPr/>
    </dgm:pt>
    <dgm:pt modelId="{857B94D3-1959-4958-9C07-6C20B61DAD13}" type="pres">
      <dgm:prSet presAssocID="{C9F1DC15-F929-466E-B950-43743D4CD8BB}" presName="vProcSp" presStyleCnt="0"/>
      <dgm:spPr/>
    </dgm:pt>
    <dgm:pt modelId="{920C1D3C-1BFF-4ABB-B9EB-3493CA17F9CE}" type="pres">
      <dgm:prSet presAssocID="{C9F1DC15-F929-466E-B950-43743D4CD8BB}" presName="vSp1" presStyleCnt="0"/>
      <dgm:spPr/>
    </dgm:pt>
    <dgm:pt modelId="{25739D6F-AF91-45DE-A2E6-CE925A0F0598}" type="pres">
      <dgm:prSet presAssocID="{C9F1DC15-F929-466E-B950-43743D4CD8BB}" presName="simulatedConn" presStyleLbl="solidFgAcc1" presStyleIdx="1" presStyleCnt="2"/>
      <dgm:spPr/>
    </dgm:pt>
    <dgm:pt modelId="{69FD317A-B403-4903-86EF-E8F7CD8809C9}" type="pres">
      <dgm:prSet presAssocID="{C9F1DC15-F929-466E-B950-43743D4CD8BB}" presName="vSp2" presStyleCnt="0"/>
      <dgm:spPr/>
    </dgm:pt>
    <dgm:pt modelId="{81B98DCA-AABD-4420-94CC-ACCEA3373D0E}" type="pres">
      <dgm:prSet presAssocID="{C9F1DC15-F929-466E-B950-43743D4CD8BB}" presName="sibTrans" presStyleCnt="0"/>
      <dgm:spPr/>
    </dgm:pt>
    <dgm:pt modelId="{95FF5DF9-0561-494E-91CF-3E657AE1205F}" type="pres">
      <dgm:prSet presAssocID="{C18EC24B-2E30-41C6-80CE-DB5EDD25817B}" presName="compositeNode" presStyleCnt="0">
        <dgm:presLayoutVars>
          <dgm:bulletEnabled val="1"/>
        </dgm:presLayoutVars>
      </dgm:prSet>
      <dgm:spPr/>
    </dgm:pt>
    <dgm:pt modelId="{B562F7BF-A441-44F0-84C4-1E3DB13BB630}" type="pres">
      <dgm:prSet presAssocID="{C18EC24B-2E30-41C6-80CE-DB5EDD25817B}" presName="bgRect" presStyleLbl="node1" presStyleIdx="2" presStyleCnt="3"/>
      <dgm:spPr/>
      <dgm:t>
        <a:bodyPr/>
        <a:lstStyle/>
        <a:p>
          <a:endParaRPr lang="fr-FR"/>
        </a:p>
      </dgm:t>
    </dgm:pt>
    <dgm:pt modelId="{C0E637F2-7CF3-4F89-99A5-E0AFB69C1A95}" type="pres">
      <dgm:prSet presAssocID="{C18EC24B-2E30-41C6-80CE-DB5EDD25817B}" presName="parentNode" presStyleLbl="node1" presStyleIdx="2" presStyleCnt="3">
        <dgm:presLayoutVars>
          <dgm:chMax val="0"/>
          <dgm:bulletEnabled val="1"/>
        </dgm:presLayoutVars>
      </dgm:prSet>
      <dgm:spPr/>
      <dgm:t>
        <a:bodyPr/>
        <a:lstStyle/>
        <a:p>
          <a:endParaRPr lang="fr-FR"/>
        </a:p>
      </dgm:t>
    </dgm:pt>
    <dgm:pt modelId="{1293E214-10E2-4D22-BE1B-BC13946E237A}" type="pres">
      <dgm:prSet presAssocID="{C18EC24B-2E30-41C6-80CE-DB5EDD25817B}" presName="childNode" presStyleLbl="node1" presStyleIdx="2" presStyleCnt="3">
        <dgm:presLayoutVars>
          <dgm:bulletEnabled val="1"/>
        </dgm:presLayoutVars>
      </dgm:prSet>
      <dgm:spPr/>
      <dgm:t>
        <a:bodyPr/>
        <a:lstStyle/>
        <a:p>
          <a:endParaRPr lang="fr-FR"/>
        </a:p>
      </dgm:t>
    </dgm:pt>
  </dgm:ptLst>
  <dgm:cxnLst>
    <dgm:cxn modelId="{477B41AF-D14A-486E-92EF-1016BFF87367}" type="presOf" srcId="{C18EC24B-2E30-41C6-80CE-DB5EDD25817B}" destId="{C0E637F2-7CF3-4F89-99A5-E0AFB69C1A95}" srcOrd="1" destOrd="0" presId="urn:microsoft.com/office/officeart/2005/8/layout/hProcess7"/>
    <dgm:cxn modelId="{C29A7F51-5334-45B4-B98B-8FA52500D649}" type="presOf" srcId="{04A84174-6CB5-4CF9-9365-034682A02DE9}" destId="{94C809CA-E0FF-42F0-A830-C7FB9D0A878B}" srcOrd="1" destOrd="0" presId="urn:microsoft.com/office/officeart/2005/8/layout/hProcess7"/>
    <dgm:cxn modelId="{8D7ECFE6-783B-488C-8FC3-107930108B56}" srcId="{C18EC24B-2E30-41C6-80CE-DB5EDD25817B}" destId="{96642DE5-5336-4044-A1FE-260D405F36EA}" srcOrd="0" destOrd="0" parTransId="{27F0621A-FD83-42BD-8876-A0A354607DF9}" sibTransId="{624B0E8B-10D5-49E6-BDE3-A758582344D9}"/>
    <dgm:cxn modelId="{A31A76B3-C9C7-4248-A303-40546BBCB200}" type="presOf" srcId="{04A84174-6CB5-4CF9-9365-034682A02DE9}" destId="{2EC2FE20-CF3C-4513-9A67-B920A67E36B0}" srcOrd="0" destOrd="0" presId="urn:microsoft.com/office/officeart/2005/8/layout/hProcess7"/>
    <dgm:cxn modelId="{6759CF48-0C72-457D-9CA9-46F4C59A0588}" srcId="{F534A390-C569-4313-AA45-DCC022465918}" destId="{C18EC24B-2E30-41C6-80CE-DB5EDD25817B}" srcOrd="2" destOrd="0" parTransId="{EF0E62F9-E25F-45A4-8856-3B0F50BCE73F}" sibTransId="{3088AD46-0220-4677-A9DD-A407D2C38E55}"/>
    <dgm:cxn modelId="{70D63B90-01E7-4E73-A708-1DA2968CF750}" srcId="{F534A390-C569-4313-AA45-DCC022465918}" destId="{2DBEB614-FED6-4AEE-AF5E-64BF5284D92A}" srcOrd="0" destOrd="0" parTransId="{E3D12503-CF74-4BBA-9A8A-3A16C82FA415}" sibTransId="{C1376C9B-691F-4C0B-B00F-B52742591C20}"/>
    <dgm:cxn modelId="{9660FE41-A6DD-4314-B9B5-7678028332B0}" srcId="{04A84174-6CB5-4CF9-9365-034682A02DE9}" destId="{55D55F8C-4CC6-4C91-8074-BF973EC9449D}" srcOrd="0" destOrd="0" parTransId="{9785597F-5FC2-4213-896D-BE6228233323}" sibTransId="{E1D9DBB7-D1B1-45A3-9345-89D149A65433}"/>
    <dgm:cxn modelId="{9A890FBE-B655-45B3-94C9-1612B8A30B9C}" type="presOf" srcId="{55D55F8C-4CC6-4C91-8074-BF973EC9449D}" destId="{F4101A3D-B38E-4203-AE47-D11EAA465E79}" srcOrd="0" destOrd="0" presId="urn:microsoft.com/office/officeart/2005/8/layout/hProcess7"/>
    <dgm:cxn modelId="{CC07D63E-D576-40A6-8A18-0C7AF18CA050}" srcId="{2DBEB614-FED6-4AEE-AF5E-64BF5284D92A}" destId="{D2719FC2-82FA-4DFF-BB11-2236F89AE558}" srcOrd="0" destOrd="0" parTransId="{36B78A57-5B47-4723-ABAA-8D14680B49BE}" sibTransId="{0C1DB729-8DB0-4629-9F70-DA86489A4AFC}"/>
    <dgm:cxn modelId="{3EE9FD7B-CDAD-4399-A672-B5526856E4ED}" type="presOf" srcId="{C18EC24B-2E30-41C6-80CE-DB5EDD25817B}" destId="{B562F7BF-A441-44F0-84C4-1E3DB13BB630}" srcOrd="0" destOrd="0" presId="urn:microsoft.com/office/officeart/2005/8/layout/hProcess7"/>
    <dgm:cxn modelId="{1E7CEA46-48C8-4BC0-805E-0733D47E3E5F}" srcId="{F534A390-C569-4313-AA45-DCC022465918}" destId="{04A84174-6CB5-4CF9-9365-034682A02DE9}" srcOrd="1" destOrd="0" parTransId="{9072CCF2-B1B2-4059-8AF9-9A27599EF6D1}" sibTransId="{C9F1DC15-F929-466E-B950-43743D4CD8BB}"/>
    <dgm:cxn modelId="{88C522AF-FFB0-4330-896C-8A2D22B71041}" type="presOf" srcId="{D2719FC2-82FA-4DFF-BB11-2236F89AE558}" destId="{F2448451-073E-4CC5-8F33-906EE0B3539C}" srcOrd="0" destOrd="0" presId="urn:microsoft.com/office/officeart/2005/8/layout/hProcess7"/>
    <dgm:cxn modelId="{F4D9AF02-CC20-4F2B-B831-908159123B85}" srcId="{04A84174-6CB5-4CF9-9365-034682A02DE9}" destId="{3FEC3703-5A32-4485-8F96-305A52D7BE1F}" srcOrd="1" destOrd="0" parTransId="{4DD50306-2208-4A67-B6C9-84CB5EB9DF7E}" sibTransId="{28FB7A22-C918-4EDD-B203-F75F92146B6D}"/>
    <dgm:cxn modelId="{718D78BA-D2A8-4A2E-9CE2-51E5F7A2EA18}" type="presOf" srcId="{96642DE5-5336-4044-A1FE-260D405F36EA}" destId="{1293E214-10E2-4D22-BE1B-BC13946E237A}" srcOrd="0" destOrd="0" presId="urn:microsoft.com/office/officeart/2005/8/layout/hProcess7"/>
    <dgm:cxn modelId="{93294C7C-A358-4428-AEBB-9443BA04BC91}" type="presOf" srcId="{2DBEB614-FED6-4AEE-AF5E-64BF5284D92A}" destId="{8ABC7F47-2475-4C7E-AFC1-17B42D54CDE1}" srcOrd="0" destOrd="0" presId="urn:microsoft.com/office/officeart/2005/8/layout/hProcess7"/>
    <dgm:cxn modelId="{846A631D-CCC3-449A-83E0-03060C40523D}" type="presOf" srcId="{3FEC3703-5A32-4485-8F96-305A52D7BE1F}" destId="{F4101A3D-B38E-4203-AE47-D11EAA465E79}" srcOrd="0" destOrd="1" presId="urn:microsoft.com/office/officeart/2005/8/layout/hProcess7"/>
    <dgm:cxn modelId="{FE80F684-8279-47A6-9BE7-C451ED3C5636}" type="presOf" srcId="{F534A390-C569-4313-AA45-DCC022465918}" destId="{74946EE2-4A39-45BD-BE2E-5F7779F9286A}" srcOrd="0" destOrd="0" presId="urn:microsoft.com/office/officeart/2005/8/layout/hProcess7"/>
    <dgm:cxn modelId="{F027E994-BBAB-41FF-9B08-04EAE5AF5FDB}" type="presOf" srcId="{2DBEB614-FED6-4AEE-AF5E-64BF5284D92A}" destId="{9CA1CEC0-FC73-4E17-B793-477F949D9927}" srcOrd="1" destOrd="0" presId="urn:microsoft.com/office/officeart/2005/8/layout/hProcess7"/>
    <dgm:cxn modelId="{878E30A7-127D-4A04-9857-A9B2B5F721A2}" type="presParOf" srcId="{74946EE2-4A39-45BD-BE2E-5F7779F9286A}" destId="{77C0DFD6-DA93-444F-8666-C287CFF60854}" srcOrd="0" destOrd="0" presId="urn:microsoft.com/office/officeart/2005/8/layout/hProcess7"/>
    <dgm:cxn modelId="{87EED281-BEB0-4651-926E-5947AA1B588C}" type="presParOf" srcId="{77C0DFD6-DA93-444F-8666-C287CFF60854}" destId="{8ABC7F47-2475-4C7E-AFC1-17B42D54CDE1}" srcOrd="0" destOrd="0" presId="urn:microsoft.com/office/officeart/2005/8/layout/hProcess7"/>
    <dgm:cxn modelId="{8C6887AF-9EFE-409D-B597-CBF043AE2F18}" type="presParOf" srcId="{77C0DFD6-DA93-444F-8666-C287CFF60854}" destId="{9CA1CEC0-FC73-4E17-B793-477F949D9927}" srcOrd="1" destOrd="0" presId="urn:microsoft.com/office/officeart/2005/8/layout/hProcess7"/>
    <dgm:cxn modelId="{95611D6C-52D2-4F42-97F3-ED6879F9CD8B}" type="presParOf" srcId="{77C0DFD6-DA93-444F-8666-C287CFF60854}" destId="{F2448451-073E-4CC5-8F33-906EE0B3539C}" srcOrd="2" destOrd="0" presId="urn:microsoft.com/office/officeart/2005/8/layout/hProcess7"/>
    <dgm:cxn modelId="{4E1AE3BB-CA20-4992-9339-BFA12F65239A}" type="presParOf" srcId="{74946EE2-4A39-45BD-BE2E-5F7779F9286A}" destId="{5AE3AB8B-E3CF-47B5-8F3B-C8CB061F0A82}" srcOrd="1" destOrd="0" presId="urn:microsoft.com/office/officeart/2005/8/layout/hProcess7"/>
    <dgm:cxn modelId="{20729A5B-690F-4D6C-971B-C3F72C18DB6B}" type="presParOf" srcId="{74946EE2-4A39-45BD-BE2E-5F7779F9286A}" destId="{D5E7711A-3F29-4B92-8DF7-009513C24D39}" srcOrd="2" destOrd="0" presId="urn:microsoft.com/office/officeart/2005/8/layout/hProcess7"/>
    <dgm:cxn modelId="{BFDB73F6-BB9D-4180-8A9A-79121065378C}" type="presParOf" srcId="{D5E7711A-3F29-4B92-8DF7-009513C24D39}" destId="{456689FF-5A48-4F50-BB34-1A7DF51D9E08}" srcOrd="0" destOrd="0" presId="urn:microsoft.com/office/officeart/2005/8/layout/hProcess7"/>
    <dgm:cxn modelId="{CCF29E4F-AE9B-4F05-9451-90CA0F42CB6D}" type="presParOf" srcId="{D5E7711A-3F29-4B92-8DF7-009513C24D39}" destId="{97278F27-BC70-4AB8-8B3A-005C04EB4518}" srcOrd="1" destOrd="0" presId="urn:microsoft.com/office/officeart/2005/8/layout/hProcess7"/>
    <dgm:cxn modelId="{AF793FE8-46AF-4CED-A235-3595EB5FC86F}" type="presParOf" srcId="{D5E7711A-3F29-4B92-8DF7-009513C24D39}" destId="{B99D0058-D2D7-493F-A98E-29BB84D3F3DB}" srcOrd="2" destOrd="0" presId="urn:microsoft.com/office/officeart/2005/8/layout/hProcess7"/>
    <dgm:cxn modelId="{B18BA67C-14AD-4AD6-A6F2-75284145F72A}" type="presParOf" srcId="{74946EE2-4A39-45BD-BE2E-5F7779F9286A}" destId="{D0FF0CED-2A31-44EB-93C3-484888363C57}" srcOrd="3" destOrd="0" presId="urn:microsoft.com/office/officeart/2005/8/layout/hProcess7"/>
    <dgm:cxn modelId="{A900CD1C-8E22-4E55-9205-93D37BCF8C74}" type="presParOf" srcId="{74946EE2-4A39-45BD-BE2E-5F7779F9286A}" destId="{D41300BE-2D7B-4A7E-873B-BFE2D78B8B52}" srcOrd="4" destOrd="0" presId="urn:microsoft.com/office/officeart/2005/8/layout/hProcess7"/>
    <dgm:cxn modelId="{118D6919-1162-404D-B0CE-8B1155D1392E}" type="presParOf" srcId="{D41300BE-2D7B-4A7E-873B-BFE2D78B8B52}" destId="{2EC2FE20-CF3C-4513-9A67-B920A67E36B0}" srcOrd="0" destOrd="0" presId="urn:microsoft.com/office/officeart/2005/8/layout/hProcess7"/>
    <dgm:cxn modelId="{295AB600-3255-4C9C-A756-7C435E8875F2}" type="presParOf" srcId="{D41300BE-2D7B-4A7E-873B-BFE2D78B8B52}" destId="{94C809CA-E0FF-42F0-A830-C7FB9D0A878B}" srcOrd="1" destOrd="0" presId="urn:microsoft.com/office/officeart/2005/8/layout/hProcess7"/>
    <dgm:cxn modelId="{8E4813EF-E87B-49D7-8424-D941BC2B0CAF}" type="presParOf" srcId="{D41300BE-2D7B-4A7E-873B-BFE2D78B8B52}" destId="{F4101A3D-B38E-4203-AE47-D11EAA465E79}" srcOrd="2" destOrd="0" presId="urn:microsoft.com/office/officeart/2005/8/layout/hProcess7"/>
    <dgm:cxn modelId="{3C722BD0-4824-46E8-96A7-46D046FB3A09}" type="presParOf" srcId="{74946EE2-4A39-45BD-BE2E-5F7779F9286A}" destId="{81348D07-57EC-4F7D-BC34-0C5748D16A3E}" srcOrd="5" destOrd="0" presId="urn:microsoft.com/office/officeart/2005/8/layout/hProcess7"/>
    <dgm:cxn modelId="{47559F23-9761-492F-BC93-19BFADD455A5}" type="presParOf" srcId="{74946EE2-4A39-45BD-BE2E-5F7779F9286A}" destId="{857B94D3-1959-4958-9C07-6C20B61DAD13}" srcOrd="6" destOrd="0" presId="urn:microsoft.com/office/officeart/2005/8/layout/hProcess7"/>
    <dgm:cxn modelId="{2D9503C4-FEBA-475E-B9C4-2F3E10F282D2}" type="presParOf" srcId="{857B94D3-1959-4958-9C07-6C20B61DAD13}" destId="{920C1D3C-1BFF-4ABB-B9EB-3493CA17F9CE}" srcOrd="0" destOrd="0" presId="urn:microsoft.com/office/officeart/2005/8/layout/hProcess7"/>
    <dgm:cxn modelId="{5FC2CF56-3824-4F32-AB99-8208289BCE9B}" type="presParOf" srcId="{857B94D3-1959-4958-9C07-6C20B61DAD13}" destId="{25739D6F-AF91-45DE-A2E6-CE925A0F0598}" srcOrd="1" destOrd="0" presId="urn:microsoft.com/office/officeart/2005/8/layout/hProcess7"/>
    <dgm:cxn modelId="{30574C5E-9E7E-4CEC-9760-0216BF8F46C7}" type="presParOf" srcId="{857B94D3-1959-4958-9C07-6C20B61DAD13}" destId="{69FD317A-B403-4903-86EF-E8F7CD8809C9}" srcOrd="2" destOrd="0" presId="urn:microsoft.com/office/officeart/2005/8/layout/hProcess7"/>
    <dgm:cxn modelId="{952CEDF9-3A8A-4945-943C-C4FFF154ABAF}" type="presParOf" srcId="{74946EE2-4A39-45BD-BE2E-5F7779F9286A}" destId="{81B98DCA-AABD-4420-94CC-ACCEA3373D0E}" srcOrd="7" destOrd="0" presId="urn:microsoft.com/office/officeart/2005/8/layout/hProcess7"/>
    <dgm:cxn modelId="{CAB2AEFF-E3F5-4B1A-BEB8-37852D8A21E8}" type="presParOf" srcId="{74946EE2-4A39-45BD-BE2E-5F7779F9286A}" destId="{95FF5DF9-0561-494E-91CF-3E657AE1205F}" srcOrd="8" destOrd="0" presId="urn:microsoft.com/office/officeart/2005/8/layout/hProcess7"/>
    <dgm:cxn modelId="{85617A88-B899-46F5-AA37-EFEBFC86C658}" type="presParOf" srcId="{95FF5DF9-0561-494E-91CF-3E657AE1205F}" destId="{B562F7BF-A441-44F0-84C4-1E3DB13BB630}" srcOrd="0" destOrd="0" presId="urn:microsoft.com/office/officeart/2005/8/layout/hProcess7"/>
    <dgm:cxn modelId="{BA10F1B4-C38B-4A0C-91A4-B8E7423439A2}" type="presParOf" srcId="{95FF5DF9-0561-494E-91CF-3E657AE1205F}" destId="{C0E637F2-7CF3-4F89-99A5-E0AFB69C1A95}" srcOrd="1" destOrd="0" presId="urn:microsoft.com/office/officeart/2005/8/layout/hProcess7"/>
    <dgm:cxn modelId="{99DE3B3C-3E10-458F-87AB-9B8C757AE7A9}" type="presParOf" srcId="{95FF5DF9-0561-494E-91CF-3E657AE1205F}" destId="{1293E214-10E2-4D22-BE1B-BC13946E237A}"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C28139-1922-4D07-A488-93045E915588}">
      <dsp:nvSpPr>
        <dsp:cNvPr id="0" name=""/>
        <dsp:cNvSpPr/>
      </dsp:nvSpPr>
      <dsp:spPr>
        <a:xfrm>
          <a:off x="279401" y="2390"/>
          <a:ext cx="2254449" cy="889411"/>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kern="1200" dirty="0" smtClean="0"/>
            <a:t>Outil de positionnement</a:t>
          </a:r>
        </a:p>
        <a:p>
          <a:pPr lvl="0" algn="ctr" defTabSz="711200">
            <a:lnSpc>
              <a:spcPct val="90000"/>
            </a:lnSpc>
            <a:spcBef>
              <a:spcPct val="0"/>
            </a:spcBef>
            <a:spcAft>
              <a:spcPct val="35000"/>
            </a:spcAft>
          </a:pPr>
          <a:r>
            <a:rPr lang="fr-FR" sz="1600" kern="1200" dirty="0" smtClean="0"/>
            <a:t>complété sur le cycle</a:t>
          </a:r>
          <a:endParaRPr lang="fr-FR" sz="1600" kern="1200" dirty="0"/>
        </a:p>
      </dsp:txBody>
      <dsp:txXfrm>
        <a:off x="305451" y="28440"/>
        <a:ext cx="2202349" cy="837311"/>
      </dsp:txXfrm>
    </dsp:sp>
    <dsp:sp modelId="{68D7307B-54C3-4E8D-BFF0-3C4D646DA226}">
      <dsp:nvSpPr>
        <dsp:cNvPr id="0" name=""/>
        <dsp:cNvSpPr/>
      </dsp:nvSpPr>
      <dsp:spPr>
        <a:xfrm rot="5406202">
          <a:off x="1256333" y="890525"/>
          <a:ext cx="298262" cy="400235"/>
        </a:xfrm>
        <a:prstGeom prst="rightArrow">
          <a:avLst>
            <a:gd name="adj1" fmla="val 60000"/>
            <a:gd name="adj2" fmla="val 50000"/>
          </a:avLst>
        </a:prstGeom>
        <a:solidFill>
          <a:schemeClr val="accent6">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fr-FR" sz="1300" kern="1200"/>
        </a:p>
      </dsp:txBody>
      <dsp:txXfrm rot="-5400000">
        <a:off x="1285474" y="941512"/>
        <a:ext cx="240141" cy="208783"/>
      </dsp:txXfrm>
    </dsp:sp>
    <dsp:sp modelId="{082CE765-414C-43C9-868E-6288B73A71FA}">
      <dsp:nvSpPr>
        <dsp:cNvPr id="0" name=""/>
        <dsp:cNvSpPr/>
      </dsp:nvSpPr>
      <dsp:spPr>
        <a:xfrm>
          <a:off x="277079" y="1289484"/>
          <a:ext cx="2254449" cy="889411"/>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kern="1200" dirty="0" smtClean="0"/>
            <a:t>Déclenchement de la situation d’évaluation E11 en janvier 2012</a:t>
          </a:r>
          <a:endParaRPr lang="fr-FR" sz="1600" kern="1200" dirty="0"/>
        </a:p>
      </dsp:txBody>
      <dsp:txXfrm>
        <a:off x="303129" y="1315534"/>
        <a:ext cx="2202349" cy="837311"/>
      </dsp:txXfrm>
    </dsp:sp>
    <dsp:sp modelId="{CAE6C2AC-7D61-4570-9FE4-ECA4F926F393}">
      <dsp:nvSpPr>
        <dsp:cNvPr id="0" name=""/>
        <dsp:cNvSpPr/>
      </dsp:nvSpPr>
      <dsp:spPr>
        <a:xfrm rot="5394220">
          <a:off x="1221066" y="2224642"/>
          <a:ext cx="368797" cy="400235"/>
        </a:xfrm>
        <a:prstGeom prst="rightArrow">
          <a:avLst>
            <a:gd name="adj1" fmla="val 60000"/>
            <a:gd name="adj2" fmla="val 50000"/>
          </a:avLst>
        </a:prstGeom>
        <a:solidFill>
          <a:schemeClr val="accent6">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fr-FR" sz="1300" kern="1200"/>
        </a:p>
      </dsp:txBody>
      <dsp:txXfrm rot="-5400000">
        <a:off x="1285300" y="2240362"/>
        <a:ext cx="240141" cy="258158"/>
      </dsp:txXfrm>
    </dsp:sp>
    <dsp:sp modelId="{7E895F16-D9E3-4196-8E9B-BA69ED7DC79F}">
      <dsp:nvSpPr>
        <dsp:cNvPr id="0" name=""/>
        <dsp:cNvSpPr/>
      </dsp:nvSpPr>
      <dsp:spPr>
        <a:xfrm>
          <a:off x="279401" y="2670624"/>
          <a:ext cx="2254449" cy="889411"/>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kern="1200" dirty="0" smtClean="0"/>
            <a:t>Passage de l’épreuve E11 </a:t>
          </a:r>
        </a:p>
        <a:p>
          <a:pPr lvl="0" algn="ctr" defTabSz="711200">
            <a:lnSpc>
              <a:spcPct val="90000"/>
            </a:lnSpc>
            <a:spcBef>
              <a:spcPct val="0"/>
            </a:spcBef>
            <a:spcAft>
              <a:spcPct val="35000"/>
            </a:spcAft>
          </a:pPr>
          <a:r>
            <a:rPr lang="fr-FR" sz="1600" kern="1200" dirty="0" smtClean="0"/>
            <a:t>Le 7 février 2012</a:t>
          </a:r>
          <a:endParaRPr lang="fr-FR" sz="1600" kern="1200" dirty="0"/>
        </a:p>
      </dsp:txBody>
      <dsp:txXfrm>
        <a:off x="305451" y="2696674"/>
        <a:ext cx="2202349" cy="837311"/>
      </dsp:txXfrm>
    </dsp:sp>
    <dsp:sp modelId="{A52D57CA-B311-4C8E-B508-1CD8D6C3009F}">
      <dsp:nvSpPr>
        <dsp:cNvPr id="0" name=""/>
        <dsp:cNvSpPr/>
      </dsp:nvSpPr>
      <dsp:spPr>
        <a:xfrm rot="5400000">
          <a:off x="1239861" y="3582271"/>
          <a:ext cx="333529" cy="400235"/>
        </a:xfrm>
        <a:prstGeom prst="rightArrow">
          <a:avLst>
            <a:gd name="adj1" fmla="val 60000"/>
            <a:gd name="adj2" fmla="val 50000"/>
          </a:avLst>
        </a:prstGeom>
        <a:solidFill>
          <a:schemeClr val="accent6">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fr-FR" sz="1300" kern="1200"/>
        </a:p>
      </dsp:txBody>
      <dsp:txXfrm rot="-5400000">
        <a:off x="1286556" y="3615624"/>
        <a:ext cx="240141" cy="233470"/>
      </dsp:txXfrm>
    </dsp:sp>
    <dsp:sp modelId="{7432D200-D33A-4F13-918F-4D08EAD1AC62}">
      <dsp:nvSpPr>
        <dsp:cNvPr id="0" name=""/>
        <dsp:cNvSpPr/>
      </dsp:nvSpPr>
      <dsp:spPr>
        <a:xfrm>
          <a:off x="279401" y="4004741"/>
          <a:ext cx="2254449" cy="889411"/>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kern="1200" dirty="0" smtClean="0"/>
            <a:t>Poursuite de la formation</a:t>
          </a:r>
          <a:endParaRPr lang="fr-FR" sz="1600" kern="1200" dirty="0"/>
        </a:p>
      </dsp:txBody>
      <dsp:txXfrm>
        <a:off x="305451" y="4030791"/>
        <a:ext cx="2202349" cy="8373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BC7F47-2475-4C7E-AFC1-17B42D54CDE1}">
      <dsp:nvSpPr>
        <dsp:cNvPr id="0" name=""/>
        <dsp:cNvSpPr/>
      </dsp:nvSpPr>
      <dsp:spPr>
        <a:xfrm>
          <a:off x="567" y="711258"/>
          <a:ext cx="2442358" cy="2930830"/>
        </a:xfrm>
        <a:prstGeom prst="roundRect">
          <a:avLst>
            <a:gd name="adj" fmla="val 5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65151" rIns="84455" bIns="0" numCol="1" spcCol="1270" anchor="t" anchorCtr="0">
          <a:noAutofit/>
        </a:bodyPr>
        <a:lstStyle/>
        <a:p>
          <a:pPr lvl="0" algn="r" defTabSz="844550">
            <a:lnSpc>
              <a:spcPct val="90000"/>
            </a:lnSpc>
            <a:spcBef>
              <a:spcPct val="0"/>
            </a:spcBef>
            <a:spcAft>
              <a:spcPct val="35000"/>
            </a:spcAft>
          </a:pPr>
          <a:r>
            <a:rPr lang="fr-FR" sz="1900" kern="1200" dirty="0" smtClean="0"/>
            <a:t>Début d’année scolaire</a:t>
          </a:r>
          <a:endParaRPr lang="fr-FR" sz="1900" kern="1200" dirty="0"/>
        </a:p>
      </dsp:txBody>
      <dsp:txXfrm rot="16200000">
        <a:off x="-956837" y="1668662"/>
        <a:ext cx="2403280" cy="488471"/>
      </dsp:txXfrm>
    </dsp:sp>
    <dsp:sp modelId="{F2448451-073E-4CC5-8F33-906EE0B3539C}">
      <dsp:nvSpPr>
        <dsp:cNvPr id="0" name=""/>
        <dsp:cNvSpPr/>
      </dsp:nvSpPr>
      <dsp:spPr>
        <a:xfrm>
          <a:off x="489039" y="711258"/>
          <a:ext cx="1819557" cy="2930830"/>
        </a:xfrm>
        <a:prstGeom prst="rect">
          <a:avLst/>
        </a:prstGeom>
        <a:noFill/>
        <a:ln>
          <a:noFill/>
        </a:ln>
        <a:effectLst>
          <a:outerShdw blurRad="40000" dist="20000" dir="5400000" rotWithShape="0">
            <a:srgbClr val="000000">
              <a:alpha val="38000"/>
            </a:srgbClr>
          </a:outerShdw>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72009" rIns="0" bIns="0" numCol="1" spcCol="1270" anchor="t" anchorCtr="0">
          <a:noAutofit/>
        </a:bodyPr>
        <a:lstStyle/>
        <a:p>
          <a:pPr lvl="0" algn="l" defTabSz="933450">
            <a:lnSpc>
              <a:spcPct val="90000"/>
            </a:lnSpc>
            <a:spcBef>
              <a:spcPct val="0"/>
            </a:spcBef>
            <a:spcAft>
              <a:spcPct val="35000"/>
            </a:spcAft>
          </a:pPr>
          <a:r>
            <a:rPr lang="fr-FR" sz="2100" kern="1200" dirty="0" smtClean="0"/>
            <a:t>Les élèves et leurs familles sont informés des modalités d’évaluation</a:t>
          </a:r>
          <a:endParaRPr lang="fr-FR" sz="2100" kern="1200" dirty="0"/>
        </a:p>
      </dsp:txBody>
      <dsp:txXfrm>
        <a:off x="489039" y="711258"/>
        <a:ext cx="1819557" cy="2930830"/>
      </dsp:txXfrm>
    </dsp:sp>
    <dsp:sp modelId="{2EC2FE20-CF3C-4513-9A67-B920A67E36B0}">
      <dsp:nvSpPr>
        <dsp:cNvPr id="0" name=""/>
        <dsp:cNvSpPr/>
      </dsp:nvSpPr>
      <dsp:spPr>
        <a:xfrm>
          <a:off x="2528408" y="711258"/>
          <a:ext cx="2442358" cy="2930830"/>
        </a:xfrm>
        <a:prstGeom prst="roundRect">
          <a:avLst>
            <a:gd name="adj" fmla="val 5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65151" rIns="84455" bIns="0" numCol="1" spcCol="1270" anchor="t" anchorCtr="0">
          <a:noAutofit/>
        </a:bodyPr>
        <a:lstStyle/>
        <a:p>
          <a:pPr lvl="0" algn="r" defTabSz="844550">
            <a:lnSpc>
              <a:spcPct val="90000"/>
            </a:lnSpc>
            <a:spcBef>
              <a:spcPct val="0"/>
            </a:spcBef>
            <a:spcAft>
              <a:spcPct val="35000"/>
            </a:spcAft>
          </a:pPr>
          <a:r>
            <a:rPr lang="fr-FR" sz="1900" kern="1200" dirty="0" smtClean="0"/>
            <a:t>Début mai</a:t>
          </a:r>
          <a:endParaRPr lang="fr-FR" sz="1900" kern="1200" dirty="0"/>
        </a:p>
      </dsp:txBody>
      <dsp:txXfrm rot="16200000">
        <a:off x="1571004" y="1668662"/>
        <a:ext cx="2403280" cy="488471"/>
      </dsp:txXfrm>
    </dsp:sp>
    <dsp:sp modelId="{97278F27-BC70-4AB8-8B3A-005C04EB4518}">
      <dsp:nvSpPr>
        <dsp:cNvPr id="0" name=""/>
        <dsp:cNvSpPr/>
      </dsp:nvSpPr>
      <dsp:spPr>
        <a:xfrm rot="5400000">
          <a:off x="2325219" y="3041088"/>
          <a:ext cx="430801" cy="366353"/>
        </a:xfrm>
        <a:prstGeom prst="flowChartExtra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F4101A3D-B38E-4203-AE47-D11EAA465E79}">
      <dsp:nvSpPr>
        <dsp:cNvPr id="0" name=""/>
        <dsp:cNvSpPr/>
      </dsp:nvSpPr>
      <dsp:spPr>
        <a:xfrm>
          <a:off x="3016880" y="711258"/>
          <a:ext cx="1819557" cy="2930830"/>
        </a:xfrm>
        <a:prstGeom prst="rect">
          <a:avLst/>
        </a:prstGeom>
        <a:noFill/>
        <a:ln>
          <a:noFill/>
        </a:ln>
        <a:effectLst>
          <a:outerShdw blurRad="40000" dist="20000" dir="5400000" rotWithShape="0">
            <a:srgbClr val="000000">
              <a:alpha val="38000"/>
            </a:srgbClr>
          </a:outerShdw>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72009" rIns="0" bIns="0" numCol="1" spcCol="1270" anchor="t" anchorCtr="0">
          <a:noAutofit/>
        </a:bodyPr>
        <a:lstStyle/>
        <a:p>
          <a:pPr lvl="0" algn="l" defTabSz="933450">
            <a:lnSpc>
              <a:spcPct val="90000"/>
            </a:lnSpc>
            <a:spcBef>
              <a:spcPct val="0"/>
            </a:spcBef>
            <a:spcAft>
              <a:spcPct val="35000"/>
            </a:spcAft>
          </a:pPr>
          <a:r>
            <a:rPr lang="fr-FR" sz="2100" b="1" kern="1200" dirty="0" smtClean="0"/>
            <a:t>Evaluation « par bilan »</a:t>
          </a:r>
          <a:endParaRPr lang="fr-FR" sz="2100" b="1" kern="1200" dirty="0"/>
        </a:p>
        <a:p>
          <a:pPr lvl="0" algn="l" defTabSz="933450">
            <a:lnSpc>
              <a:spcPct val="90000"/>
            </a:lnSpc>
            <a:spcBef>
              <a:spcPct val="0"/>
            </a:spcBef>
            <a:spcAft>
              <a:spcPct val="35000"/>
            </a:spcAft>
          </a:pPr>
          <a:r>
            <a:rPr lang="fr-FR" sz="2100" b="0" i="1" kern="1200" dirty="0" smtClean="0"/>
            <a:t>Les élèves sont informés  de l’évaluation faite.</a:t>
          </a:r>
          <a:endParaRPr lang="fr-FR" sz="2100" b="0" kern="1200" dirty="0"/>
        </a:p>
      </dsp:txBody>
      <dsp:txXfrm>
        <a:off x="3016880" y="711258"/>
        <a:ext cx="1819557" cy="2930830"/>
      </dsp:txXfrm>
    </dsp:sp>
    <dsp:sp modelId="{B562F7BF-A441-44F0-84C4-1E3DB13BB630}">
      <dsp:nvSpPr>
        <dsp:cNvPr id="0" name=""/>
        <dsp:cNvSpPr/>
      </dsp:nvSpPr>
      <dsp:spPr>
        <a:xfrm>
          <a:off x="5056249" y="711258"/>
          <a:ext cx="2442358" cy="2930830"/>
        </a:xfrm>
        <a:prstGeom prst="roundRect">
          <a:avLst>
            <a:gd name="adj" fmla="val 5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65151" rIns="84455" bIns="0" numCol="1" spcCol="1270" anchor="t" anchorCtr="0">
          <a:noAutofit/>
        </a:bodyPr>
        <a:lstStyle/>
        <a:p>
          <a:pPr lvl="0" algn="r" defTabSz="844550">
            <a:lnSpc>
              <a:spcPct val="90000"/>
            </a:lnSpc>
            <a:spcBef>
              <a:spcPct val="0"/>
            </a:spcBef>
            <a:spcAft>
              <a:spcPct val="35000"/>
            </a:spcAft>
          </a:pPr>
          <a:r>
            <a:rPr lang="fr-FR" sz="1900" kern="1200" dirty="0" smtClean="0"/>
            <a:t>A partir de début mai</a:t>
          </a:r>
          <a:endParaRPr lang="fr-FR" sz="1900" kern="1200" dirty="0"/>
        </a:p>
      </dsp:txBody>
      <dsp:txXfrm rot="16200000">
        <a:off x="4098845" y="1668662"/>
        <a:ext cx="2403280" cy="488471"/>
      </dsp:txXfrm>
    </dsp:sp>
    <dsp:sp modelId="{25739D6F-AF91-45DE-A2E6-CE925A0F0598}">
      <dsp:nvSpPr>
        <dsp:cNvPr id="0" name=""/>
        <dsp:cNvSpPr/>
      </dsp:nvSpPr>
      <dsp:spPr>
        <a:xfrm rot="5400000">
          <a:off x="4853061" y="3041088"/>
          <a:ext cx="430801" cy="366353"/>
        </a:xfrm>
        <a:prstGeom prst="flowChartExtra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1293E214-10E2-4D22-BE1B-BC13946E237A}">
      <dsp:nvSpPr>
        <dsp:cNvPr id="0" name=""/>
        <dsp:cNvSpPr/>
      </dsp:nvSpPr>
      <dsp:spPr>
        <a:xfrm>
          <a:off x="5544721" y="711258"/>
          <a:ext cx="1819557" cy="2930830"/>
        </a:xfrm>
        <a:prstGeom prst="rect">
          <a:avLst/>
        </a:prstGeom>
        <a:noFill/>
        <a:ln>
          <a:noFill/>
        </a:ln>
        <a:effectLst>
          <a:outerShdw blurRad="40000" dist="20000" dir="5400000" rotWithShape="0">
            <a:srgbClr val="000000">
              <a:alpha val="38000"/>
            </a:srgbClr>
          </a:outerShdw>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72009" rIns="0" bIns="0" numCol="1" spcCol="1270" anchor="t" anchorCtr="0">
          <a:noAutofit/>
        </a:bodyPr>
        <a:lstStyle/>
        <a:p>
          <a:pPr lvl="0" algn="l" defTabSz="933450">
            <a:lnSpc>
              <a:spcPct val="90000"/>
            </a:lnSpc>
            <a:spcBef>
              <a:spcPct val="0"/>
            </a:spcBef>
            <a:spcAft>
              <a:spcPct val="35000"/>
            </a:spcAft>
          </a:pPr>
          <a:r>
            <a:rPr lang="fr-FR" sz="2100" b="1" kern="1200" dirty="0" smtClean="0"/>
            <a:t>Situations organisées</a:t>
          </a:r>
        </a:p>
        <a:p>
          <a:pPr lvl="0" algn="l" defTabSz="933450">
            <a:lnSpc>
              <a:spcPct val="90000"/>
            </a:lnSpc>
            <a:spcBef>
              <a:spcPct val="0"/>
            </a:spcBef>
            <a:spcAft>
              <a:spcPct val="35000"/>
            </a:spcAft>
          </a:pPr>
          <a:r>
            <a:rPr lang="fr-FR" sz="2100" b="0" i="1" kern="1200" dirty="0" smtClean="0"/>
            <a:t>Les élèves sont convoqués à une date donnée (ou à partir d’une date) pour être évalués</a:t>
          </a:r>
          <a:endParaRPr lang="fr-FR" sz="2100" b="0" kern="1200" dirty="0"/>
        </a:p>
      </dsp:txBody>
      <dsp:txXfrm>
        <a:off x="5544721" y="711258"/>
        <a:ext cx="1819557" cy="2930830"/>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4E45D2-6915-4A05-8856-18E81B8AEBB9}" type="datetimeFigureOut">
              <a:rPr lang="fr-FR" smtClean="0"/>
              <a:t>28/03/2013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F34103-E194-40FE-BC5E-B62839569D90}" type="slidenum">
              <a:rPr lang="fr-FR" smtClean="0"/>
              <a:t>‹N°›</a:t>
            </a:fld>
            <a:endParaRPr lang="fr-FR"/>
          </a:p>
        </p:txBody>
      </p:sp>
    </p:spTree>
    <p:extLst>
      <p:ext uri="{BB962C8B-B14F-4D97-AF65-F5344CB8AC3E}">
        <p14:creationId xmlns:p14="http://schemas.microsoft.com/office/powerpoint/2010/main" val="1755711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1F34103-E194-40FE-BC5E-B62839569D90}" type="slidenum">
              <a:rPr lang="fr-FR" smtClean="0"/>
              <a:t>1</a:t>
            </a:fld>
            <a:endParaRPr lang="fr-FR"/>
          </a:p>
        </p:txBody>
      </p:sp>
    </p:spTree>
    <p:extLst>
      <p:ext uri="{BB962C8B-B14F-4D97-AF65-F5344CB8AC3E}">
        <p14:creationId xmlns:p14="http://schemas.microsoft.com/office/powerpoint/2010/main" val="3780937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Constat </a:t>
            </a:r>
          </a:p>
          <a:p>
            <a:pPr rtl="0"/>
            <a:r>
              <a:rPr lang="fr-FR" sz="1100" dirty="0"/>
              <a:t>A observer  les pratiques courantes, l’évaluation dans l’EP industriel reste davantage fondée sur les contrôles de connaissances et de savoir-faire que sur un suivi effectif  du développement des  compétences des élèves.</a:t>
            </a:r>
            <a:r>
              <a:rPr lang="fr-FR" sz="1100" b="1" dirty="0"/>
              <a:t> L</a:t>
            </a:r>
            <a:r>
              <a:rPr lang="fr-FR" sz="1100" dirty="0"/>
              <a:t>e plus souvent , on ne s'intéresse aux compétences qu'en fin de  formation, lorsqu’il faut les valider en vue de la délivrance du diplôme (notamment dans le cas du contrôle en cours de formation ).</a:t>
            </a:r>
          </a:p>
          <a:p>
            <a:pPr rtl="0"/>
            <a:r>
              <a:rPr lang="fr-FR" sz="1100" dirty="0"/>
              <a:t>Deux difficultés, au moins,  semblent expliquer cette réalité.  La première réside certainement dans la complexité,  pour les enseignants,  d’évaluer  des élèves  en formation,  par rapport à un niveau terminal de compétences exigibles en fin de formation. La deuxième relève du système éducatif  lui-même qui attend de chaque enseignant qu'il fournisse régulièrement  des notes et une moyenne en fin de semestre .</a:t>
            </a:r>
          </a:p>
          <a:p>
            <a:endParaRPr lang="fr-FR" dirty="0" smtClean="0"/>
          </a:p>
          <a:p>
            <a:r>
              <a:rPr lang="fr-FR" dirty="0" smtClean="0"/>
              <a:t>Intention</a:t>
            </a:r>
            <a:r>
              <a:rPr lang="fr-FR" baseline="0" dirty="0" smtClean="0"/>
              <a:t> </a:t>
            </a:r>
          </a:p>
          <a:p>
            <a:r>
              <a:rPr lang="fr-FR" baseline="0" dirty="0" smtClean="0"/>
              <a:t>Donner aux enseignants les éléments nécessaires pour s’affranchir des évaluations traditionnelles et développer réellement des pratiques d’évaluation formative centrée sur le développement des compétences des élèves. </a:t>
            </a:r>
          </a:p>
          <a:p>
            <a:endParaRPr lang="fr-FR" dirty="0" smtClean="0"/>
          </a:p>
          <a:p>
            <a:r>
              <a:rPr lang="fr-FR" dirty="0" smtClean="0"/>
              <a:t>Quelle démarche </a:t>
            </a:r>
            <a:r>
              <a:rPr lang="fr-FR" baseline="0" dirty="0" smtClean="0"/>
              <a:t>? Quels outils ?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aseline="0" dirty="0" smtClean="0"/>
              <a:t>Dans un cycle de formation de 3 ans, il y a une quasi impossibilité,  en début de formation, à vouloir évaluer le niveau de compétences d’un élève  avec pour seule référence un descriptif des compétences terminales.</a:t>
            </a:r>
          </a:p>
          <a:p>
            <a:r>
              <a:rPr lang="fr-FR" baseline="0" dirty="0" smtClean="0"/>
              <a:t>Ce qui explique, en partie au moins, que dans les faits très  peu d’enseignants ont des pratiques d’évaluation formative par compétences. </a:t>
            </a:r>
          </a:p>
          <a:p>
            <a:pPr defTabSz="844083">
              <a:defRPr/>
            </a:pPr>
            <a:r>
              <a:rPr lang="fr-FR" b="0" baseline="0" dirty="0" smtClean="0"/>
              <a:t>Sans remettre en cause la notion de cycle pluriannuel qui permet de différencier les parcours de formation, il faut se donner des objectifs plus proches. Définir une progression dans les compétences : </a:t>
            </a:r>
            <a:r>
              <a:rPr lang="fr-FR" b="1" i="1" u="sng" baseline="0" dirty="0" smtClean="0"/>
              <a:t>une échelle de compétences</a:t>
            </a:r>
            <a:r>
              <a:rPr lang="fr-FR" b="0" baseline="0" dirty="0" smtClean="0"/>
              <a:t>. Décrire différents paliers  pour chaque compétence du référentiel à mettre en lien avec les progressions pédagogiques et les activités d’apprentissages (voir document sur les parcours de formation en annexes). </a:t>
            </a:r>
          </a:p>
          <a:p>
            <a:endParaRPr lang="fr-FR" b="0" baseline="0" dirty="0" smtClean="0"/>
          </a:p>
          <a:p>
            <a:endParaRPr lang="fr-FR" b="1" baseline="0"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a:ln/>
        </p:spPr>
      </p:sp>
      <p:sp>
        <p:nvSpPr>
          <p:cNvPr id="27651" name="Espace réservé des commentaires 2"/>
          <p:cNvSpPr>
            <a:spLocks noGrp="1"/>
          </p:cNvSpPr>
          <p:nvPr>
            <p:ph type="body" idx="1"/>
          </p:nvPr>
        </p:nvSpPr>
        <p:spPr>
          <a:noFill/>
          <a:ln/>
        </p:spPr>
        <p:txBody>
          <a:bodyPr/>
          <a:lstStyle/>
          <a:p>
            <a:pPr>
              <a:spcBef>
                <a:spcPct val="50000"/>
              </a:spcBef>
              <a:buFont typeface="Arial" charset="0"/>
              <a:buNone/>
            </a:pPr>
            <a:r>
              <a:rPr lang="fr-FR" dirty="0" smtClean="0"/>
              <a:t>Schéma</a:t>
            </a:r>
            <a:r>
              <a:rPr lang="fr-FR" baseline="0" dirty="0" smtClean="0"/>
              <a:t> d’un cycle 3 ans  / « paliers » de compétence et typologie d’activités  par période.</a:t>
            </a:r>
          </a:p>
          <a:p>
            <a:pPr>
              <a:spcBef>
                <a:spcPct val="50000"/>
              </a:spcBef>
              <a:buFont typeface="Arial" charset="0"/>
              <a:buNone/>
            </a:pPr>
            <a:r>
              <a:rPr lang="fr-FR" baseline="0" dirty="0" smtClean="0"/>
              <a:t>Intégrer l’idée que, sauf spécificités de quelques formations ,  toutes les compétences se développent en parallèle. Il n’y a pas de distribution des compétences sur le cycle 3 ans. Les niveaux de compétences attendues par période sont déterminés par les équipes. C’est le point de départ pour définir des progressions d’enseignement.</a:t>
            </a:r>
          </a:p>
          <a:p>
            <a:pPr>
              <a:spcBef>
                <a:spcPct val="50000"/>
              </a:spcBef>
              <a:buFont typeface="Arial" charset="0"/>
              <a:buNone/>
            </a:pPr>
            <a:endParaRPr lang="fr-FR"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smtClean="0"/>
          </a:p>
          <a:p>
            <a:r>
              <a:rPr lang="fr-FR" dirty="0" smtClean="0"/>
              <a:t>Décrire des niveaux de compétences</a:t>
            </a:r>
            <a:r>
              <a:rPr lang="fr-FR" baseline="0" dirty="0" smtClean="0"/>
              <a:t> </a:t>
            </a:r>
            <a:r>
              <a:rPr lang="fr-FR" dirty="0" smtClean="0"/>
              <a:t>intermédiaires pour faciliter le positionnement des élèves dans le d</a:t>
            </a:r>
            <a:r>
              <a:rPr lang="fr-FR" baseline="0" dirty="0" smtClean="0"/>
              <a:t>éveloppement progressif de leurs compétences. </a:t>
            </a:r>
            <a:r>
              <a:rPr lang="fr-FR" dirty="0" smtClean="0"/>
              <a:t>Un travail</a:t>
            </a:r>
            <a:r>
              <a:rPr lang="fr-FR" baseline="0" dirty="0" smtClean="0"/>
              <a:t> à conduire par les enseignants ! Voir exemples joints</a:t>
            </a:r>
          </a:p>
          <a:p>
            <a:r>
              <a:rPr lang="fr-FR" baseline="0" dirty="0" smtClean="0"/>
              <a:t> </a:t>
            </a:r>
            <a:endParaRPr lang="fr-F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smtClean="0"/>
              <a:t>. </a:t>
            </a:r>
            <a:endParaRPr lang="fr-FR" dirty="0"/>
          </a:p>
        </p:txBody>
      </p:sp>
    </p:spTree>
    <p:extLst>
      <p:ext uri="{BB962C8B-B14F-4D97-AF65-F5344CB8AC3E}">
        <p14:creationId xmlns:p14="http://schemas.microsoft.com/office/powerpoint/2010/main" val="2744997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981429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0" baseline="0" dirty="0" smtClean="0"/>
              <a:t>Les échelles de compétences ne sont qu’un point de départ pour organiser la formation </a:t>
            </a:r>
            <a:r>
              <a:rPr lang="fr-FR" sz="1800" b="0" u="none" baseline="0" dirty="0" smtClean="0"/>
              <a:t>et l’évaluation.</a:t>
            </a:r>
          </a:p>
          <a:p>
            <a:r>
              <a:rPr lang="fr-FR" b="0" baseline="0" dirty="0" smtClean="0"/>
              <a:t>Les enseignants les adaptent en fonction de leurs projets et de leurs progressions d’enseignement. En conséquence, les indicateurs associés à ces différents niveaux de compétences intermédiaires sont également variables. Ils relèvent du choix des enseignants ou plutôt des équipes disciplinaires. Au moments des évaluations certificatives DI et BCP, ces échelles ne sont plus à considérer, bien évidemment. Ce sont les compétences terminales des référentiels respectifs et leurs indicateurs associés qui sont observés.  </a:t>
            </a:r>
          </a:p>
          <a:p>
            <a:endParaRPr lang="fr-FR" b="1" baseline="0"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résultats</a:t>
            </a:r>
            <a:r>
              <a:rPr lang="fr-FR" baseline="0" dirty="0" smtClean="0"/>
              <a:t> semestriels ne sont pas déterminés à partir d’une moyenne de notes. </a:t>
            </a:r>
          </a:p>
          <a:p>
            <a:r>
              <a:rPr lang="fr-FR" baseline="0" dirty="0" smtClean="0"/>
              <a:t>Des bilans de compétences sont fait périodiquement (tous les mois ou à mi trimestre par exemple) en y associant autant que possible  l’élève (visée formative de l’évaluation)</a:t>
            </a:r>
          </a:p>
          <a:p>
            <a:r>
              <a:rPr lang="fr-FR" baseline="0" dirty="0" smtClean="0"/>
              <a:t>Le bilan de fin de semestre / trimestre donne lieu le cas échéant à une transposition en note</a:t>
            </a:r>
          </a:p>
          <a:p>
            <a:endParaRPr lang="fr-FR" baseline="0" dirty="0" smtClean="0"/>
          </a:p>
          <a:p>
            <a:r>
              <a:rPr lang="fr-FR" baseline="0" dirty="0" smtClean="0"/>
              <a:t>Il s’agit de transmettre un jugement sur les niveaux de compétences et les acquis de l’élève, au moment de la communication</a:t>
            </a:r>
          </a:p>
          <a:p>
            <a:endParaRPr lang="fr-FR" dirty="0"/>
          </a:p>
        </p:txBody>
      </p:sp>
      <p:sp>
        <p:nvSpPr>
          <p:cNvPr id="4" name="Espace réservé du numéro de diapositive 3"/>
          <p:cNvSpPr>
            <a:spLocks noGrp="1"/>
          </p:cNvSpPr>
          <p:nvPr>
            <p:ph type="sldNum" sz="quarter" idx="10"/>
          </p:nvPr>
        </p:nvSpPr>
        <p:spPr/>
        <p:txBody>
          <a:bodyPr/>
          <a:lstStyle/>
          <a:p>
            <a:fld id="{91F34103-E194-40FE-BC5E-B62839569D90}" type="slidenum">
              <a:rPr lang="fr-FR" smtClean="0"/>
              <a:t>17</a:t>
            </a:fld>
            <a:endParaRPr lang="fr-FR"/>
          </a:p>
        </p:txBody>
      </p:sp>
    </p:spTree>
    <p:extLst>
      <p:ext uri="{BB962C8B-B14F-4D97-AF65-F5344CB8AC3E}">
        <p14:creationId xmlns:p14="http://schemas.microsoft.com/office/powerpoint/2010/main" val="28645627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Poser quelques éléments de conclusion</a:t>
            </a:r>
            <a:endParaRPr lang="fr-FR" dirty="0"/>
          </a:p>
        </p:txBody>
      </p:sp>
    </p:spTree>
    <p:extLst>
      <p:ext uri="{BB962C8B-B14F-4D97-AF65-F5344CB8AC3E}">
        <p14:creationId xmlns:p14="http://schemas.microsoft.com/office/powerpoint/2010/main" val="17930227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1F34103-E194-40FE-BC5E-B62839569D90}" type="slidenum">
              <a:rPr lang="fr-FR" smtClean="0"/>
              <a:t>19</a:t>
            </a:fld>
            <a:endParaRPr lang="fr-FR"/>
          </a:p>
        </p:txBody>
      </p:sp>
    </p:spTree>
    <p:extLst>
      <p:ext uri="{BB962C8B-B14F-4D97-AF65-F5344CB8AC3E}">
        <p14:creationId xmlns:p14="http://schemas.microsoft.com/office/powerpoint/2010/main" val="1843600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Sur cette diapositive,</a:t>
            </a:r>
            <a:r>
              <a:rPr lang="fr-FR" baseline="0" dirty="0" smtClean="0"/>
              <a:t> se trouve la synthèse des travaux menés dans l’académie de Lille depuis 2010-2011 avec comme point d’entrée l’évaluation certificative dans le cadre du CCF. </a:t>
            </a:r>
          </a:p>
          <a:p>
            <a:r>
              <a:rPr lang="fr-FR" baseline="0" dirty="0" smtClean="0"/>
              <a:t>Vous trouverez, sur la diapositive suivante le plan d’actions mis en œuvre.</a:t>
            </a:r>
            <a:endParaRPr lang="fr-FR" dirty="0"/>
          </a:p>
        </p:txBody>
      </p:sp>
      <p:sp>
        <p:nvSpPr>
          <p:cNvPr id="4" name="Espace réservé du numéro de diapositive 3"/>
          <p:cNvSpPr>
            <a:spLocks noGrp="1"/>
          </p:cNvSpPr>
          <p:nvPr>
            <p:ph type="sldNum" sz="quarter" idx="10"/>
          </p:nvPr>
        </p:nvSpPr>
        <p:spPr/>
        <p:txBody>
          <a:bodyPr/>
          <a:lstStyle/>
          <a:p>
            <a:fld id="{91F34103-E194-40FE-BC5E-B62839569D90}" type="slidenum">
              <a:rPr lang="fr-FR" smtClean="0"/>
              <a:t>2</a:t>
            </a:fld>
            <a:endParaRPr lang="fr-FR"/>
          </a:p>
        </p:txBody>
      </p:sp>
    </p:spTree>
    <p:extLst>
      <p:ext uri="{BB962C8B-B14F-4D97-AF65-F5344CB8AC3E}">
        <p14:creationId xmlns:p14="http://schemas.microsoft.com/office/powerpoint/2010/main" val="19487955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L’outil de positionnement présenté est celui proposé aux enseignants l’an dernier</a:t>
            </a:r>
            <a:r>
              <a:rPr lang="fr-FR" baseline="0" dirty="0" smtClean="0"/>
              <a:t>. Tous les enseignants ne se l’ont pas encore approprié.</a:t>
            </a:r>
            <a:endParaRPr lang="fr-FR" dirty="0" smtClean="0"/>
          </a:p>
          <a:p>
            <a:r>
              <a:rPr lang="fr-FR" dirty="0" smtClean="0"/>
              <a:t>Il va évoluer</a:t>
            </a:r>
            <a:r>
              <a:rPr lang="fr-FR" baseline="0" dirty="0" smtClean="0"/>
              <a:t> pour intégrer le travail qui vient de vous être présenté par mon collègue.</a:t>
            </a:r>
          </a:p>
          <a:p>
            <a:r>
              <a:rPr lang="fr-FR" baseline="0" dirty="0" smtClean="0"/>
              <a:t>Malgré tout le principe restera identique. A partir des bilans, l’enseignant complète avec l’élève ce livret personnel des compétences du bac pro TU sur le cycle de formation.</a:t>
            </a:r>
          </a:p>
          <a:p>
            <a:endParaRPr lang="fr-FR" dirty="0"/>
          </a:p>
        </p:txBody>
      </p:sp>
      <p:sp>
        <p:nvSpPr>
          <p:cNvPr id="4" name="Espace réservé du numéro de diapositive 3"/>
          <p:cNvSpPr>
            <a:spLocks noGrp="1"/>
          </p:cNvSpPr>
          <p:nvPr>
            <p:ph type="sldNum" sz="quarter" idx="10"/>
          </p:nvPr>
        </p:nvSpPr>
        <p:spPr/>
        <p:txBody>
          <a:bodyPr/>
          <a:lstStyle/>
          <a:p>
            <a:fld id="{91F34103-E194-40FE-BC5E-B62839569D90}" type="slidenum">
              <a:rPr lang="fr-FR" smtClean="0"/>
              <a:t>20</a:t>
            </a:fld>
            <a:endParaRPr lang="fr-FR"/>
          </a:p>
        </p:txBody>
      </p:sp>
    </p:spTree>
    <p:extLst>
      <p:ext uri="{BB962C8B-B14F-4D97-AF65-F5344CB8AC3E}">
        <p14:creationId xmlns:p14="http://schemas.microsoft.com/office/powerpoint/2010/main" val="18100838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Cet outil va simultanément alimenter l’acquisition progressive des compétences du diplôme intermédiaire à partir de l’évaluation des compétences du bac pro.</a:t>
            </a:r>
          </a:p>
          <a:p>
            <a:endParaRPr lang="fr-FR" dirty="0" smtClean="0"/>
          </a:p>
          <a:p>
            <a:r>
              <a:rPr lang="fr-FR" dirty="0" smtClean="0"/>
              <a:t>Un</a:t>
            </a:r>
            <a:r>
              <a:rPr lang="fr-FR" baseline="0" dirty="0" smtClean="0"/>
              <a:t> croisement des compétences à été effectué et la tâche  a été simplifié du fait que le diplôme intermédiaire est un BEP rénové.</a:t>
            </a:r>
          </a:p>
          <a:p>
            <a:r>
              <a:rPr lang="fr-FR" baseline="0" dirty="0" smtClean="0"/>
              <a:t>Le seuil de déclenchement d’une épreuve est actuellement fixé, mais pourrait être modifié,  à 75% de l’ensemble des compétences évaluées dans une épreuve. L’épreuve passe donc de « En attente pour CCF » à « Prêt pour CCF »</a:t>
            </a:r>
            <a:endParaRPr lang="fr-FR" dirty="0"/>
          </a:p>
        </p:txBody>
      </p:sp>
      <p:sp>
        <p:nvSpPr>
          <p:cNvPr id="4" name="Espace réservé du numéro de diapositive 3"/>
          <p:cNvSpPr>
            <a:spLocks noGrp="1"/>
          </p:cNvSpPr>
          <p:nvPr>
            <p:ph type="sldNum" sz="quarter" idx="10"/>
          </p:nvPr>
        </p:nvSpPr>
        <p:spPr/>
        <p:txBody>
          <a:bodyPr/>
          <a:lstStyle/>
          <a:p>
            <a:fld id="{91F34103-E194-40FE-BC5E-B62839569D90}" type="slidenum">
              <a:rPr lang="fr-FR" smtClean="0"/>
              <a:t>21</a:t>
            </a:fld>
            <a:endParaRPr lang="fr-FR"/>
          </a:p>
        </p:txBody>
      </p:sp>
    </p:spTree>
    <p:extLst>
      <p:ext uri="{BB962C8B-B14F-4D97-AF65-F5344CB8AC3E}">
        <p14:creationId xmlns:p14="http://schemas.microsoft.com/office/powerpoint/2010/main" val="28971837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Sur</a:t>
            </a:r>
            <a:r>
              <a:rPr lang="fr-FR" baseline="0" dirty="0" smtClean="0"/>
              <a:t> le même principe, la construction progressive des compétences par rapport aux épreuves du bac pro.</a:t>
            </a:r>
            <a:endParaRPr lang="fr-FR" dirty="0"/>
          </a:p>
        </p:txBody>
      </p:sp>
      <p:sp>
        <p:nvSpPr>
          <p:cNvPr id="4" name="Espace réservé du numéro de diapositive 3"/>
          <p:cNvSpPr>
            <a:spLocks noGrp="1"/>
          </p:cNvSpPr>
          <p:nvPr>
            <p:ph type="sldNum" sz="quarter" idx="10"/>
          </p:nvPr>
        </p:nvSpPr>
        <p:spPr/>
        <p:txBody>
          <a:bodyPr/>
          <a:lstStyle/>
          <a:p>
            <a:fld id="{91F34103-E194-40FE-BC5E-B62839569D90}" type="slidenum">
              <a:rPr lang="fr-FR" smtClean="0"/>
              <a:t>22</a:t>
            </a:fld>
            <a:endParaRPr lang="fr-FR"/>
          </a:p>
        </p:txBody>
      </p:sp>
    </p:spTree>
    <p:extLst>
      <p:ext uri="{BB962C8B-B14F-4D97-AF65-F5344CB8AC3E}">
        <p14:creationId xmlns:p14="http://schemas.microsoft.com/office/powerpoint/2010/main" val="2984667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Monsieur Avril, enseignant</a:t>
            </a:r>
            <a:r>
              <a:rPr lang="fr-FR" baseline="0" dirty="0" smtClean="0"/>
              <a:t> de construction mécanique et auteur des différents outils sous </a:t>
            </a:r>
            <a:r>
              <a:rPr lang="fr-FR" baseline="0" dirty="0" err="1" smtClean="0"/>
              <a:t>excel</a:t>
            </a:r>
            <a:r>
              <a:rPr lang="fr-FR" baseline="0" dirty="0" smtClean="0"/>
              <a:t>, va vous présenter l’outil et l’utilisation qu’il en fait l’année dernière.</a:t>
            </a:r>
          </a:p>
          <a:p>
            <a:endParaRPr lang="fr-FR" baseline="0" dirty="0" smtClean="0"/>
          </a:p>
        </p:txBody>
      </p:sp>
      <p:sp>
        <p:nvSpPr>
          <p:cNvPr id="4" name="Espace réservé du numéro de diapositive 3"/>
          <p:cNvSpPr>
            <a:spLocks noGrp="1"/>
          </p:cNvSpPr>
          <p:nvPr>
            <p:ph type="sldNum" sz="quarter" idx="10"/>
          </p:nvPr>
        </p:nvSpPr>
        <p:spPr/>
        <p:txBody>
          <a:bodyPr/>
          <a:lstStyle/>
          <a:p>
            <a:fld id="{91F34103-E194-40FE-BC5E-B62839569D90}" type="slidenum">
              <a:rPr lang="fr-FR" smtClean="0"/>
              <a:t>23</a:t>
            </a:fld>
            <a:endParaRPr lang="fr-FR"/>
          </a:p>
        </p:txBody>
      </p:sp>
    </p:spTree>
    <p:extLst>
      <p:ext uri="{BB962C8B-B14F-4D97-AF65-F5344CB8AC3E}">
        <p14:creationId xmlns:p14="http://schemas.microsoft.com/office/powerpoint/2010/main" val="13254675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Sans organisation pédagogique…pas de CCF.</a:t>
            </a:r>
          </a:p>
          <a:p>
            <a:endParaRPr lang="fr-FR" dirty="0" smtClean="0"/>
          </a:p>
          <a:p>
            <a:r>
              <a:rPr lang="fr-FR" dirty="0" smtClean="0"/>
              <a:t>Il semble donc important de planifier pour informer les élèves en début</a:t>
            </a:r>
            <a:r>
              <a:rPr lang="fr-FR" baseline="0" dirty="0" smtClean="0"/>
              <a:t> d’année, les parents, l’équipe de direction,…. De planifier des plages prévisionnelles des d’évaluation CCF les plus longues possibles.</a:t>
            </a:r>
          </a:p>
          <a:p>
            <a:r>
              <a:rPr lang="fr-FR" baseline="0" dirty="0" smtClean="0"/>
              <a:t>Vous avez ici un exemple de 5 semaines pour 14 élèves 1 semaine après le retour de PFMP (sans compter les vacances).</a:t>
            </a:r>
          </a:p>
          <a:p>
            <a:endParaRPr lang="fr-FR" baseline="0" dirty="0" smtClean="0"/>
          </a:p>
          <a:p>
            <a:r>
              <a:rPr lang="fr-FR" dirty="0" smtClean="0"/>
              <a:t>Dans les plages prévisionnelles</a:t>
            </a:r>
            <a:r>
              <a:rPr lang="fr-FR" baseline="0" dirty="0" smtClean="0"/>
              <a:t> arrêtées, il est aussi important de planifier pour vérifier que les contraintes horaires ou matériels n’interférent pas.</a:t>
            </a:r>
          </a:p>
          <a:p>
            <a:endParaRPr lang="fr-FR" baseline="0" dirty="0" smtClean="0"/>
          </a:p>
          <a:p>
            <a:r>
              <a:rPr lang="fr-FR" baseline="0" dirty="0" smtClean="0"/>
              <a:t>Outil proposé sous </a:t>
            </a:r>
            <a:r>
              <a:rPr lang="fr-FR" baseline="0" dirty="0" err="1" smtClean="0"/>
              <a:t>excel</a:t>
            </a:r>
            <a:r>
              <a:rPr lang="fr-FR" baseline="0" dirty="0" smtClean="0"/>
              <a:t> permettant de faire passer en flux contraint au maximum 15 élèves sur 8 séances de 4 heures.</a:t>
            </a:r>
          </a:p>
          <a:p>
            <a:r>
              <a:rPr lang="fr-FR" baseline="0" dirty="0" smtClean="0"/>
              <a:t>Remarque : ce fichier a été proposé aux enseignants de construction en leur proposant d’évaluer les élèves durant les plages de 4 heures d’atelier sur le plateau technique dans la salle préparation du travail.</a:t>
            </a:r>
          </a:p>
          <a:p>
            <a:endParaRPr lang="fr-FR" baseline="0" dirty="0" smtClean="0"/>
          </a:p>
          <a:p>
            <a:r>
              <a:rPr lang="fr-FR" baseline="0" dirty="0" smtClean="0"/>
              <a:t>Ce que pratiquement l’ensemble des enseignants a fait pour la session 2012; Je leur ai donc proposé cette année d’enseigner la construction mécanique dans cette salle de préparation du travail pour donner encore plus de sens à l’enseignement de la construction.</a:t>
            </a:r>
          </a:p>
          <a:p>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91F34103-E194-40FE-BC5E-B62839569D90}" type="slidenum">
              <a:rPr lang="fr-FR" smtClean="0"/>
              <a:t>24</a:t>
            </a:fld>
            <a:endParaRPr lang="fr-FR"/>
          </a:p>
        </p:txBody>
      </p:sp>
    </p:spTree>
    <p:extLst>
      <p:ext uri="{BB962C8B-B14F-4D97-AF65-F5344CB8AC3E}">
        <p14:creationId xmlns:p14="http://schemas.microsoft.com/office/powerpoint/2010/main" val="30295518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Et Enfin les grilles d’évaluation qui en fait a été le</a:t>
            </a:r>
            <a:r>
              <a:rPr lang="fr-FR" baseline="0" dirty="0" smtClean="0"/>
              <a:t> point de départ des travaux engagés depuis 2010-2011 en commençant par les grilles EP1 et EP2.</a:t>
            </a:r>
          </a:p>
          <a:p>
            <a:endParaRPr lang="fr-FR" baseline="0" dirty="0" smtClean="0"/>
          </a:p>
          <a:p>
            <a:r>
              <a:rPr lang="fr-FR" baseline="0" dirty="0" smtClean="0"/>
              <a:t>Vous les trouverez, ici, dans leurs dernières versions. Elles ont fait l’objet de modifications proposées par les enseignants suite à leur utilisation sur le terrain (de complétement binaire au début à un mix,…).</a:t>
            </a:r>
          </a:p>
          <a:p>
            <a:r>
              <a:rPr lang="fr-FR" baseline="0" dirty="0" smtClean="0"/>
              <a:t>Depuis la session 2012, l’ensemble de la formation initiale utilise ces grilles.</a:t>
            </a:r>
            <a:endParaRPr lang="fr-FR" dirty="0"/>
          </a:p>
        </p:txBody>
      </p:sp>
      <p:sp>
        <p:nvSpPr>
          <p:cNvPr id="4" name="Espace réservé du numéro de diapositive 3"/>
          <p:cNvSpPr>
            <a:spLocks noGrp="1"/>
          </p:cNvSpPr>
          <p:nvPr>
            <p:ph type="sldNum" sz="quarter" idx="10"/>
          </p:nvPr>
        </p:nvSpPr>
        <p:spPr/>
        <p:txBody>
          <a:bodyPr/>
          <a:lstStyle/>
          <a:p>
            <a:fld id="{91F34103-E194-40FE-BC5E-B62839569D90}" type="slidenum">
              <a:rPr lang="fr-FR" smtClean="0"/>
              <a:t>25</a:t>
            </a:fld>
            <a:endParaRPr lang="fr-FR"/>
          </a:p>
        </p:txBody>
      </p:sp>
    </p:spTree>
    <p:extLst>
      <p:ext uri="{BB962C8B-B14F-4D97-AF65-F5344CB8AC3E}">
        <p14:creationId xmlns:p14="http://schemas.microsoft.com/office/powerpoint/2010/main" val="41145732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Tableau obtenu à partir de l’extraction automatique</a:t>
            </a:r>
            <a:r>
              <a:rPr lang="fr-FR" baseline="0" dirty="0" smtClean="0"/>
              <a:t> des grilles.</a:t>
            </a:r>
          </a:p>
          <a:p>
            <a:endParaRPr lang="fr-FR" baseline="0" dirty="0" smtClean="0"/>
          </a:p>
          <a:p>
            <a:r>
              <a:rPr lang="fr-FR" baseline="0" dirty="0" smtClean="0"/>
              <a:t>On peut observer le respect de l’esprit du CCF (plusieurs supports d’évaluation et plusieurs situations pour l’ensemble de la classe).Malgré la possibilité de « bonifier » en équipe pédagogique au complet lorsque tous les CCF sont finis, on remarque que la moyenne est de 0,1 par candidat et par épreuve.</a:t>
            </a:r>
            <a:endParaRPr lang="fr-FR" dirty="0"/>
          </a:p>
        </p:txBody>
      </p:sp>
      <p:sp>
        <p:nvSpPr>
          <p:cNvPr id="4" name="Espace réservé du numéro de diapositive 3"/>
          <p:cNvSpPr>
            <a:spLocks noGrp="1"/>
          </p:cNvSpPr>
          <p:nvPr>
            <p:ph type="sldNum" sz="quarter" idx="10"/>
          </p:nvPr>
        </p:nvSpPr>
        <p:spPr/>
        <p:txBody>
          <a:bodyPr/>
          <a:lstStyle/>
          <a:p>
            <a:fld id="{91F34103-E194-40FE-BC5E-B62839569D90}" type="slidenum">
              <a:rPr lang="fr-FR" smtClean="0"/>
              <a:t>26</a:t>
            </a:fld>
            <a:endParaRPr lang="fr-FR"/>
          </a:p>
        </p:txBody>
      </p:sp>
    </p:spTree>
    <p:extLst>
      <p:ext uri="{BB962C8B-B14F-4D97-AF65-F5344CB8AC3E}">
        <p14:creationId xmlns:p14="http://schemas.microsoft.com/office/powerpoint/2010/main" val="6184768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Quelques éléments de conclusion</a:t>
            </a:r>
            <a:endParaRPr lang="fr-FR" dirty="0"/>
          </a:p>
        </p:txBody>
      </p:sp>
      <p:sp>
        <p:nvSpPr>
          <p:cNvPr id="4" name="Espace réservé du numéro de diapositive 3"/>
          <p:cNvSpPr>
            <a:spLocks noGrp="1"/>
          </p:cNvSpPr>
          <p:nvPr>
            <p:ph type="sldNum" sz="quarter" idx="10"/>
          </p:nvPr>
        </p:nvSpPr>
        <p:spPr/>
        <p:txBody>
          <a:bodyPr/>
          <a:lstStyle/>
          <a:p>
            <a:fld id="{91F34103-E194-40FE-BC5E-B62839569D90}" type="slidenum">
              <a:rPr lang="fr-FR" smtClean="0"/>
              <a:t>27</a:t>
            </a:fld>
            <a:endParaRPr lang="fr-FR"/>
          </a:p>
        </p:txBody>
      </p:sp>
    </p:spTree>
    <p:extLst>
      <p:ext uri="{BB962C8B-B14F-4D97-AF65-F5344CB8AC3E}">
        <p14:creationId xmlns:p14="http://schemas.microsoft.com/office/powerpoint/2010/main" val="40626965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fld id="{ACD3C8AE-7280-42A1-9BD7-0C2209962B3C}" type="slidenum">
              <a:rPr lang="fr-FR" smtClean="0"/>
              <a:pPr>
                <a:defRPr/>
              </a:pPr>
              <a:t>28</a:t>
            </a:fld>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Concernant l’ambiguité des recommandations / Mis à part que certaines sont contradictoires d’une spécialité à l’autre c’est le principe même du CCF qui peut poser question. En effet, « évaluer l’élève en CCF lorsque il a atteint le niveau requis » suppose que son niveau a bien été évalué avant. Dès lors, pourquoi l’enseignant qui a procédé à ces évaluations et qui juge que le niveau requis est atteint devrait il refaire une évaluation ? Si c’est uniquement pour définir une note, on peut rechercher d’autres façons de la déterminer.</a:t>
            </a:r>
          </a:p>
        </p:txBody>
      </p:sp>
      <p:sp>
        <p:nvSpPr>
          <p:cNvPr id="4" name="Espace réservé du numéro de diapositive 3"/>
          <p:cNvSpPr>
            <a:spLocks noGrp="1"/>
          </p:cNvSpPr>
          <p:nvPr>
            <p:ph type="sldNum" sz="quarter" idx="5"/>
          </p:nvPr>
        </p:nvSpPr>
        <p:spPr/>
        <p:txBody>
          <a:bodyPr/>
          <a:lstStyle/>
          <a:p>
            <a:pPr>
              <a:defRPr/>
            </a:pPr>
            <a:fld id="{D5E7ED2C-8E53-451A-8551-CE2B4DD8C50B}" type="slidenum">
              <a:rPr lang="fr-FR" smtClean="0"/>
              <a:pPr>
                <a:defRPr/>
              </a:pPr>
              <a:t>29</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smtClean="0">
                <a:solidFill>
                  <a:srgbClr val="002060"/>
                </a:solidFill>
              </a:rPr>
              <a:t>L’expérimentation engagée depuis 2010-2011 a été menée sur l’ensemble de la formation initiale (13 LP Publics, 4 LP Privés et 5 antennes de CFA) avec pour objectifs finaux :</a:t>
            </a:r>
          </a:p>
          <a:p>
            <a:endParaRPr lang="fr-FR" sz="1200" dirty="0" smtClean="0">
              <a:solidFill>
                <a:srgbClr val="002060"/>
              </a:solidFill>
            </a:endParaRPr>
          </a:p>
          <a:p>
            <a:pPr marL="285750" lvl="0" indent="-285750">
              <a:buFont typeface="Arial" pitchFamily="34" charset="0"/>
              <a:buChar char="•"/>
            </a:pPr>
            <a:r>
              <a:rPr lang="fr-FR" sz="1200" dirty="0" smtClean="0">
                <a:solidFill>
                  <a:srgbClr val="002060"/>
                </a:solidFill>
              </a:rPr>
              <a:t>Engager les enseignants sur l’évaluation certificative par validation des compétences dans le cadre du CCF,</a:t>
            </a:r>
          </a:p>
          <a:p>
            <a:pPr marL="285750" lvl="0" indent="-285750">
              <a:buFont typeface="Arial" pitchFamily="34" charset="0"/>
              <a:buChar char="•"/>
            </a:pPr>
            <a:r>
              <a:rPr lang="fr-FR" sz="1200" dirty="0" smtClean="0">
                <a:solidFill>
                  <a:srgbClr val="002060"/>
                </a:solidFill>
              </a:rPr>
              <a:t>Avoir une vision globale du niveau de maîtrise des compétences terminales évaluées dans chaque épreuve ou sous-épreuve,</a:t>
            </a:r>
          </a:p>
          <a:p>
            <a:pPr marL="285750" lvl="0" indent="-285750">
              <a:buFont typeface="Arial" pitchFamily="34" charset="0"/>
              <a:buChar char="•"/>
            </a:pPr>
            <a:r>
              <a:rPr lang="fr-FR" sz="1200" dirty="0" smtClean="0">
                <a:solidFill>
                  <a:srgbClr val="002060"/>
                </a:solidFill>
              </a:rPr>
              <a:t>Se détacher de la notation chiffrée pour se focaliser sur l’approche par compétences en évaluation certificative.</a:t>
            </a:r>
          </a:p>
          <a:p>
            <a:pPr marL="0" lvl="0" indent="0">
              <a:buFont typeface="Arial" pitchFamily="34" charset="0"/>
              <a:buNone/>
            </a:pPr>
            <a:endParaRPr lang="fr-FR" sz="1200" dirty="0" smtClean="0">
              <a:solidFill>
                <a:srgbClr val="002060"/>
              </a:solidFill>
            </a:endParaRPr>
          </a:p>
          <a:p>
            <a:pPr marL="0" lvl="0" indent="0">
              <a:buFont typeface="Arial" pitchFamily="34" charset="0"/>
              <a:buNone/>
            </a:pPr>
            <a:r>
              <a:rPr lang="fr-FR" sz="1200" b="1" baseline="0" dirty="0" smtClean="0">
                <a:solidFill>
                  <a:srgbClr val="002060"/>
                </a:solidFill>
              </a:rPr>
              <a:t>Constat de départ :</a:t>
            </a:r>
          </a:p>
          <a:p>
            <a:pPr marL="0" lvl="0" indent="0">
              <a:buFont typeface="Arial" pitchFamily="34" charset="0"/>
              <a:buNone/>
            </a:pPr>
            <a:endParaRPr lang="fr-FR" sz="1200" baseline="0" dirty="0" smtClean="0">
              <a:solidFill>
                <a:srgbClr val="002060"/>
              </a:solidFill>
            </a:endParaRPr>
          </a:p>
          <a:p>
            <a:pPr marL="285750" indent="-285750">
              <a:buFontTx/>
              <a:buChar char="-"/>
            </a:pPr>
            <a:r>
              <a:rPr lang="fr-FR" sz="1200" dirty="0" smtClean="0"/>
              <a:t>Pas de grilles nationales pour le bac pro TU </a:t>
            </a:r>
          </a:p>
          <a:p>
            <a:pPr marL="285750" indent="-285750">
              <a:buFontTx/>
              <a:buChar char="-"/>
            </a:pPr>
            <a:r>
              <a:rPr lang="fr-FR" sz="1200" dirty="0" smtClean="0"/>
              <a:t>Des pratiques de mise en œuvre du CCF différentes sur l’académie</a:t>
            </a:r>
          </a:p>
          <a:p>
            <a:pPr marL="285750" indent="-285750">
              <a:buFontTx/>
              <a:buChar char="-"/>
            </a:pPr>
            <a:r>
              <a:rPr lang="fr-FR" sz="1200" dirty="0" smtClean="0"/>
              <a:t>De</a:t>
            </a:r>
            <a:r>
              <a:rPr lang="fr-FR" sz="1200" baseline="0" dirty="0" smtClean="0"/>
              <a:t> la certification souvent centrée sur les connaissances et non sur les compétences</a:t>
            </a:r>
          </a:p>
          <a:p>
            <a:pPr marL="285750" indent="-285750">
              <a:buFontTx/>
              <a:buChar char="-"/>
            </a:pPr>
            <a:endParaRPr lang="fr-FR" sz="1200" baseline="0" dirty="0" smtClean="0"/>
          </a:p>
          <a:p>
            <a:r>
              <a:rPr lang="fr-FR" sz="1200" b="1" dirty="0" smtClean="0"/>
              <a:t>Objectifs</a:t>
            </a:r>
            <a:r>
              <a:rPr lang="fr-FR" sz="1200" dirty="0" smtClean="0"/>
              <a:t> :</a:t>
            </a:r>
          </a:p>
          <a:p>
            <a:endParaRPr lang="fr-FR" sz="1200" dirty="0" smtClean="0"/>
          </a:p>
          <a:p>
            <a:pPr marL="285750" indent="-285750">
              <a:buFontTx/>
              <a:buChar char="-"/>
            </a:pPr>
            <a:r>
              <a:rPr lang="fr-FR" sz="1200" dirty="0" smtClean="0"/>
              <a:t>Harmoniser les pratiques du CCF sur l’académie</a:t>
            </a:r>
            <a:endParaRPr lang="fr-FR" sz="1200" dirty="0" smtClean="0">
              <a:solidFill>
                <a:schemeClr val="bg1">
                  <a:lumMod val="50000"/>
                </a:schemeClr>
              </a:solidFill>
            </a:endParaRPr>
          </a:p>
          <a:p>
            <a:pPr marL="285750" indent="-285750">
              <a:buFontTx/>
              <a:buChar char="-"/>
            </a:pPr>
            <a:r>
              <a:rPr lang="fr-FR" sz="1200" dirty="0" smtClean="0"/>
              <a:t>Sensibiliser les enseignants à l’évaluation par compétences en utilisant des grilles d ’évaluation pour le diplôme intermédiaire (EP1, EP2) </a:t>
            </a:r>
            <a:r>
              <a:rPr lang="fr-FR" sz="1200" dirty="0" err="1" smtClean="0"/>
              <a:t>maisaussi</a:t>
            </a:r>
            <a:r>
              <a:rPr lang="fr-FR" sz="1200" dirty="0" smtClean="0"/>
              <a:t> durant la formation</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fr-FR" sz="1200" dirty="0" smtClean="0"/>
              <a:t>Engager les enseignants à travailler ensemble (productique et construction)</a:t>
            </a:r>
          </a:p>
          <a:p>
            <a:pPr marL="285750" indent="-285750">
              <a:buFontTx/>
              <a:buChar char="-"/>
            </a:pPr>
            <a:endParaRPr lang="fr-FR" sz="1200" dirty="0" smtClean="0"/>
          </a:p>
          <a:p>
            <a:pPr marL="285750" indent="-285750">
              <a:buFontTx/>
              <a:buChar char="-"/>
            </a:pPr>
            <a:endParaRPr lang="fr-FR" sz="1200" dirty="0" smtClean="0">
              <a:solidFill>
                <a:srgbClr val="FF0000"/>
              </a:solidFill>
            </a:endParaRPr>
          </a:p>
          <a:p>
            <a:r>
              <a:rPr lang="fr-FR" sz="1200" b="1" dirty="0" smtClean="0"/>
              <a:t>Moyens</a:t>
            </a:r>
            <a:r>
              <a:rPr lang="fr-FR" sz="1200" dirty="0" smtClean="0"/>
              <a:t> :</a:t>
            </a:r>
          </a:p>
          <a:p>
            <a:endParaRPr lang="fr-FR" sz="1200" dirty="0" smtClean="0"/>
          </a:p>
          <a:p>
            <a:r>
              <a:rPr lang="fr-FR" sz="1200" dirty="0" smtClean="0"/>
              <a:t>Au total depuis 2012-2011 : 10 journées de formation à public désigné dans le cadre du PAF  :</a:t>
            </a:r>
          </a:p>
          <a:p>
            <a:pPr marL="285750" indent="-285750">
              <a:buFontTx/>
              <a:buChar char="-"/>
            </a:pPr>
            <a:endParaRPr lang="fr-FR" sz="1200" dirty="0" smtClean="0"/>
          </a:p>
          <a:p>
            <a:pPr marL="285750" indent="-285750">
              <a:buFontTx/>
              <a:buChar char="-"/>
            </a:pPr>
            <a:r>
              <a:rPr lang="fr-FR" sz="1200" dirty="0" smtClean="0"/>
              <a:t>2 journées de formation  en 2010-2011  dont 1 commune productique</a:t>
            </a:r>
            <a:r>
              <a:rPr lang="fr-FR" sz="1200" baseline="0" dirty="0" smtClean="0"/>
              <a:t> - construction</a:t>
            </a:r>
            <a:endParaRPr lang="fr-FR" sz="1200" dirty="0" smtClean="0"/>
          </a:p>
          <a:p>
            <a:pPr marL="285750" marR="0" indent="-285750" algn="l" defTabSz="914400" rtl="0" eaLnBrk="1" fontAlgn="auto" latinLnBrk="0" hangingPunct="1">
              <a:lnSpc>
                <a:spcPct val="100000"/>
              </a:lnSpc>
              <a:spcBef>
                <a:spcPts val="0"/>
              </a:spcBef>
              <a:spcAft>
                <a:spcPts val="0"/>
              </a:spcAft>
              <a:buClrTx/>
              <a:buSzTx/>
              <a:buFontTx/>
              <a:buChar char="-"/>
              <a:tabLst/>
              <a:defRPr/>
            </a:pPr>
            <a:r>
              <a:rPr lang="fr-FR" sz="1200" dirty="0" smtClean="0"/>
              <a:t>6 journées de formation  en 2011-2012 : 3 journées pour les enseignants de productique et 3 journées pour ceux de construction</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fr-FR" sz="1200" dirty="0" smtClean="0"/>
              <a:t>2 journées de formation en 2012-2013</a:t>
            </a:r>
          </a:p>
          <a:p>
            <a:pPr marL="285750" indent="-285750">
              <a:buFontTx/>
              <a:buChar char="-"/>
            </a:pPr>
            <a:endParaRPr lang="fr-FR" sz="1200" dirty="0" smtClean="0"/>
          </a:p>
          <a:p>
            <a:pPr marL="0" indent="0">
              <a:buFontTx/>
              <a:buNone/>
            </a:pPr>
            <a:r>
              <a:rPr lang="fr-FR" sz="1200" dirty="0" smtClean="0"/>
              <a:t>L’entrée par l’évaluation des compétences dans les grilles d’évaluation des compétences en CCF a inciter</a:t>
            </a:r>
            <a:r>
              <a:rPr lang="fr-FR" sz="1200" baseline="0" dirty="0" smtClean="0"/>
              <a:t> les enseignants à décliner les supports d’évaluation par compétences et par ricochet les supports d’évaluations en cours de formation (encore timide mais en développement). En parallèle, un outil de positionnement a été proposé afin de montrer l’acquisition progressive des compétences en vue de déclencher les situations d’évaluation.</a:t>
            </a:r>
          </a:p>
          <a:p>
            <a:pPr marL="0" indent="0">
              <a:buFontTx/>
              <a:buNone/>
            </a:pPr>
            <a:endParaRPr lang="fr-FR" sz="1200" baseline="0" dirty="0" smtClean="0"/>
          </a:p>
          <a:p>
            <a:pPr marL="0" indent="0">
              <a:buFontTx/>
              <a:buNone/>
            </a:pPr>
            <a:r>
              <a:rPr lang="fr-FR" sz="1200" baseline="0" dirty="0" smtClean="0"/>
              <a:t>Si l’organisation des enseignements par centre d’intérêts est mise en œuvre dans l’académie, il est prévue l’année prochaine de travailler sur une stratégie commune productique et construction par compétences.</a:t>
            </a:r>
            <a:r>
              <a:rPr lang="fr-FR" sz="1200" dirty="0" smtClean="0"/>
              <a:t> </a:t>
            </a:r>
          </a:p>
          <a:p>
            <a:pPr marL="0" indent="0">
              <a:buFontTx/>
              <a:buNone/>
            </a:pPr>
            <a:endParaRPr lang="fr-FR" sz="1200" dirty="0" smtClean="0">
              <a:solidFill>
                <a:srgbClr val="FF0000"/>
              </a:solidFill>
            </a:endParaRPr>
          </a:p>
          <a:p>
            <a:pPr marL="0" indent="0">
              <a:buFontTx/>
              <a:buNone/>
            </a:pPr>
            <a:endParaRPr lang="fr-FR" sz="1200" dirty="0" smtClean="0"/>
          </a:p>
          <a:p>
            <a:pPr marL="0" lvl="0" indent="0">
              <a:buFont typeface="Arial" pitchFamily="34" charset="0"/>
              <a:buNone/>
            </a:pPr>
            <a:endParaRPr lang="fr-FR" sz="1200" dirty="0" smtClean="0">
              <a:solidFill>
                <a:srgbClr val="002060"/>
              </a:solidFill>
            </a:endParaRPr>
          </a:p>
          <a:p>
            <a:endParaRPr lang="fr-FR" dirty="0"/>
          </a:p>
        </p:txBody>
      </p:sp>
      <p:sp>
        <p:nvSpPr>
          <p:cNvPr id="4" name="Espace réservé du numéro de diapositive 3"/>
          <p:cNvSpPr>
            <a:spLocks noGrp="1"/>
          </p:cNvSpPr>
          <p:nvPr>
            <p:ph type="sldNum" sz="quarter" idx="10"/>
          </p:nvPr>
        </p:nvSpPr>
        <p:spPr/>
        <p:txBody>
          <a:bodyPr/>
          <a:lstStyle/>
          <a:p>
            <a:fld id="{91F34103-E194-40FE-BC5E-B62839569D90}" type="slidenum">
              <a:rPr lang="fr-FR" smtClean="0"/>
              <a:t>3</a:t>
            </a:fld>
            <a:endParaRPr lang="fr-FR"/>
          </a:p>
        </p:txBody>
      </p:sp>
    </p:spTree>
    <p:extLst>
      <p:ext uri="{BB962C8B-B14F-4D97-AF65-F5344CB8AC3E}">
        <p14:creationId xmlns:p14="http://schemas.microsoft.com/office/powerpoint/2010/main" val="2622512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dirty="0" smtClean="0"/>
          </a:p>
        </p:txBody>
      </p:sp>
      <p:sp>
        <p:nvSpPr>
          <p:cNvPr id="4" name="Espace réservé du numéro de diapositive 3"/>
          <p:cNvSpPr>
            <a:spLocks noGrp="1"/>
          </p:cNvSpPr>
          <p:nvPr>
            <p:ph type="sldNum" sz="quarter" idx="5"/>
          </p:nvPr>
        </p:nvSpPr>
        <p:spPr/>
        <p:txBody>
          <a:bodyPr/>
          <a:lstStyle/>
          <a:p>
            <a:pPr>
              <a:defRPr/>
            </a:pPr>
            <a:fld id="{4B9D51CA-01F5-48E4-A9DC-5AFB156EB222}" type="slidenum">
              <a:rPr lang="fr-FR" smtClean="0"/>
              <a:pPr>
                <a:defRPr/>
              </a:pPr>
              <a:t>30</a:t>
            </a:fld>
            <a:endParaRPr 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fld id="{5131A25D-E837-4F06-B3B1-DEBDF2BC792F}" type="slidenum">
              <a:rPr lang="fr-FR" smtClean="0"/>
              <a:pPr>
                <a:defRPr/>
              </a:pPr>
              <a:t>31</a:t>
            </a:fld>
            <a:endParaRPr 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fld id="{2E6F7D03-5B76-4E70-8189-C8C59127A067}" type="slidenum">
              <a:rPr lang="fr-FR" smtClean="0"/>
              <a:pPr>
                <a:defRPr/>
              </a:pPr>
              <a:t>32</a:t>
            </a:fld>
            <a:endParaRPr lang="fr-F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fld id="{FF166173-F705-488B-8462-286C38AB89CF}" type="slidenum">
              <a:rPr lang="fr-FR" smtClean="0"/>
              <a:pPr>
                <a:defRPr/>
              </a:pPr>
              <a:t>33</a:t>
            </a:fld>
            <a:endParaRPr lang="fr-F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fld id="{B239CD2C-2298-4545-BCAF-CC426DC0DFAF}" type="slidenum">
              <a:rPr lang="fr-FR" smtClean="0"/>
              <a:pPr>
                <a:defRPr/>
              </a:pPr>
              <a:t>34</a:t>
            </a:fld>
            <a:endParaRPr lang="fr-F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dirty="0" smtClean="0"/>
          </a:p>
        </p:txBody>
      </p:sp>
      <p:sp>
        <p:nvSpPr>
          <p:cNvPr id="4" name="Espace réservé du numéro de diapositive 3"/>
          <p:cNvSpPr>
            <a:spLocks noGrp="1"/>
          </p:cNvSpPr>
          <p:nvPr>
            <p:ph type="sldNum" sz="quarter" idx="5"/>
          </p:nvPr>
        </p:nvSpPr>
        <p:spPr/>
        <p:txBody>
          <a:bodyPr/>
          <a:lstStyle/>
          <a:p>
            <a:pPr>
              <a:defRPr/>
            </a:pPr>
            <a:fld id="{0A31227C-502D-4FF3-B359-93DBF48A6061}" type="slidenum">
              <a:rPr lang="fr-FR" smtClean="0"/>
              <a:pPr>
                <a:defRPr/>
              </a:pPr>
              <a:t>35</a:t>
            </a:fld>
            <a:endParaRPr lang="fr-F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fld id="{FF11F6FB-BCD0-49C5-9D03-9267FBD9760B}" type="slidenum">
              <a:rPr lang="fr-FR" smtClean="0"/>
              <a:pPr>
                <a:defRPr/>
              </a:pPr>
              <a:t>36</a:t>
            </a:fld>
            <a:endParaRPr lang="fr-F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fld id="{90DC7606-D518-4EE4-8027-D65D8606AD86}" type="slidenum">
              <a:rPr lang="fr-FR" smtClean="0"/>
              <a:pPr>
                <a:defRPr/>
              </a:pPr>
              <a:t>37</a:t>
            </a:fld>
            <a:endParaRPr lang="fr-F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fld id="{96D48E1A-4341-4B97-BB78-26D20EBC0ABD}" type="slidenum">
              <a:rPr lang="fr-FR" smtClean="0"/>
              <a:pPr>
                <a:defRPr/>
              </a:pPr>
              <a:t>38</a:t>
            </a:fld>
            <a:endParaRPr lang="fr-F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fld id="{3ACEC2F4-BDBA-4ECA-825A-3DAFF6549A02}" type="slidenum">
              <a:rPr lang="fr-FR" smtClean="0"/>
              <a:pPr>
                <a:defRPr/>
              </a:pPr>
              <a:t>39</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Vous</a:t>
            </a:r>
            <a:r>
              <a:rPr lang="fr-FR" baseline="0" dirty="0" smtClean="0"/>
              <a:t> trouvez ici de nouveau la synthèse présentée au début avec les codes couleurs du plan d’actions. La lecture se fait donc de droite à gauche par rapport aux travaux menés.</a:t>
            </a:r>
          </a:p>
          <a:p>
            <a:r>
              <a:rPr lang="fr-FR" baseline="0" dirty="0" smtClean="0"/>
              <a:t>Toutefois, la présentation repart de l’organisation des enseignements à la certification pour être dans la continuité formation évaluation.</a:t>
            </a:r>
          </a:p>
          <a:p>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Point important : la cohérence des outils.</a:t>
            </a:r>
          </a:p>
          <a:p>
            <a:endParaRPr lang="fr-FR" dirty="0"/>
          </a:p>
          <a:p>
            <a:r>
              <a:rPr lang="fr-FR" dirty="0" smtClean="0"/>
              <a:t>Nous</a:t>
            </a:r>
            <a:r>
              <a:rPr lang="fr-FR" baseline="0" dirty="0" smtClean="0"/>
              <a:t> commençons donc par les activités durant la formation.</a:t>
            </a:r>
            <a:endParaRPr lang="fr-FR" dirty="0" smtClean="0"/>
          </a:p>
        </p:txBody>
      </p:sp>
      <p:sp>
        <p:nvSpPr>
          <p:cNvPr id="4" name="Espace réservé du numéro de diapositive 3"/>
          <p:cNvSpPr>
            <a:spLocks noGrp="1"/>
          </p:cNvSpPr>
          <p:nvPr>
            <p:ph type="sldNum" sz="quarter" idx="10"/>
          </p:nvPr>
        </p:nvSpPr>
        <p:spPr/>
        <p:txBody>
          <a:bodyPr/>
          <a:lstStyle/>
          <a:p>
            <a:fld id="{91F34103-E194-40FE-BC5E-B62839569D90}" type="slidenum">
              <a:rPr lang="fr-FR" smtClean="0"/>
              <a:t>4</a:t>
            </a:fld>
            <a:endParaRPr lang="fr-FR"/>
          </a:p>
        </p:txBody>
      </p:sp>
    </p:spTree>
    <p:extLst>
      <p:ext uri="{BB962C8B-B14F-4D97-AF65-F5344CB8AC3E}">
        <p14:creationId xmlns:p14="http://schemas.microsoft.com/office/powerpoint/2010/main" val="30489334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fld id="{150881D2-AB2A-4D48-A69C-B215CCB2F519}" type="slidenum">
              <a:rPr lang="fr-FR" smtClean="0"/>
              <a:pPr>
                <a:defRPr/>
              </a:pPr>
              <a:t>40</a:t>
            </a:fld>
            <a:endParaRPr lang="fr-F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fld id="{CC23B9DE-6EF1-4E77-8DE2-29A79F672ED4}" type="slidenum">
              <a:rPr lang="fr-FR" smtClean="0"/>
              <a:pPr>
                <a:defRPr/>
              </a:pPr>
              <a:t>41</a:t>
            </a:fld>
            <a:endParaRPr lang="fr-F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fld id="{7D972D31-431F-4B84-81BC-67067353BBED}" type="slidenum">
              <a:rPr lang="fr-FR" smtClean="0"/>
              <a:pPr>
                <a:defRPr/>
              </a:pPr>
              <a:t>42</a:t>
            </a:fld>
            <a:endParaRPr lang="fr-F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1F34103-E194-40FE-BC5E-B62839569D90}" type="slidenum">
              <a:rPr lang="fr-FR" smtClean="0"/>
              <a:t>43</a:t>
            </a:fld>
            <a:endParaRPr lang="fr-FR"/>
          </a:p>
        </p:txBody>
      </p:sp>
    </p:spTree>
    <p:extLst>
      <p:ext uri="{BB962C8B-B14F-4D97-AF65-F5344CB8AC3E}">
        <p14:creationId xmlns:p14="http://schemas.microsoft.com/office/powerpoint/2010/main" val="4062696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Sur</a:t>
            </a:r>
            <a:r>
              <a:rPr lang="fr-FR" baseline="0" dirty="0" smtClean="0"/>
              <a:t> les 2 diapositives qui vont suivre, vous trouverez les travaux réalisés sur des supports de formation qui servent de supports d’évaluation certificative.</a:t>
            </a:r>
          </a:p>
          <a:p>
            <a:endParaRPr lang="fr-FR" baseline="0" dirty="0" smtClean="0"/>
          </a:p>
          <a:p>
            <a:r>
              <a:rPr lang="fr-FR" baseline="0" dirty="0" smtClean="0"/>
              <a:t>L’épreuve E2 « Elaboration d’un processus d’usinage » est une épreuve de 4 heures mettant en œuvre la chaîne numérique. En 2011, 19 supports ont été élaborés et mutualisés sur l’ensemble de la formation initiale de l’Académie. </a:t>
            </a:r>
          </a:p>
          <a:p>
            <a:r>
              <a:rPr lang="fr-FR" baseline="0" dirty="0" smtClean="0"/>
              <a:t>Décliné sous </a:t>
            </a:r>
            <a:r>
              <a:rPr lang="fr-FR" baseline="0" dirty="0" err="1" smtClean="0"/>
              <a:t>TPWorks</a:t>
            </a:r>
            <a:r>
              <a:rPr lang="fr-FR" baseline="0" dirty="0" smtClean="0"/>
              <a:t> avec un dossier élève. La production étant antérieur à l’utilisation des grilles de compétences, les enseignants m’ont précisé qu’ils avaient de la difficulté à utiliser les grilles d’évaluation avec des questionnaires trop éloignés des compétences.</a:t>
            </a:r>
          </a:p>
          <a:p>
            <a:r>
              <a:rPr lang="fr-FR" baseline="0" dirty="0" smtClean="0"/>
              <a:t>La réécriture des questionnaires est donc en cours.</a:t>
            </a:r>
            <a:endParaRPr lang="fr-FR" dirty="0"/>
          </a:p>
        </p:txBody>
      </p:sp>
      <p:sp>
        <p:nvSpPr>
          <p:cNvPr id="4" name="Espace réservé du numéro de diapositive 3"/>
          <p:cNvSpPr>
            <a:spLocks noGrp="1"/>
          </p:cNvSpPr>
          <p:nvPr>
            <p:ph type="sldNum" sz="quarter" idx="10"/>
          </p:nvPr>
        </p:nvSpPr>
        <p:spPr/>
        <p:txBody>
          <a:bodyPr/>
          <a:lstStyle/>
          <a:p>
            <a:fld id="{91F34103-E194-40FE-BC5E-B62839569D90}" type="slidenum">
              <a:rPr lang="fr-FR" smtClean="0"/>
              <a:t>5</a:t>
            </a:fld>
            <a:endParaRPr lang="fr-FR"/>
          </a:p>
        </p:txBody>
      </p:sp>
    </p:spTree>
    <p:extLst>
      <p:ext uri="{BB962C8B-B14F-4D97-AF65-F5344CB8AC3E}">
        <p14:creationId xmlns:p14="http://schemas.microsoft.com/office/powerpoint/2010/main" val="3280879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Sur</a:t>
            </a:r>
            <a:r>
              <a:rPr lang="fr-FR" baseline="0" dirty="0" smtClean="0"/>
              <a:t> le même principe, les enseignants ont travaillé à l’élaboration de supports permettant de former et d’évaluer les jeunes pour la première session CCF de l’épreuve E11 de construction mécanique.</a:t>
            </a:r>
          </a:p>
          <a:p>
            <a:endParaRPr lang="fr-FR" baseline="0" dirty="0" smtClean="0"/>
          </a:p>
          <a:p>
            <a:r>
              <a:rPr lang="fr-FR" baseline="0" dirty="0" smtClean="0"/>
              <a:t>22 supports ont été produits et mutualisés, cette fois-</a:t>
            </a:r>
            <a:r>
              <a:rPr lang="fr-FR" baseline="0" dirty="0" err="1" smtClean="0"/>
              <a:t>çi</a:t>
            </a:r>
            <a:r>
              <a:rPr lang="fr-FR" baseline="0" dirty="0" smtClean="0"/>
              <a:t>, avec une entrée par compétences.</a:t>
            </a:r>
          </a:p>
          <a:p>
            <a:r>
              <a:rPr lang="fr-FR" baseline="0" dirty="0" smtClean="0"/>
              <a:t>Vous verrez, un peu plus tard dans la présentation l’impact au niveau du CCF (nombre de supports et nombre de situations d’évaluation pour une classe)</a:t>
            </a:r>
            <a:br>
              <a:rPr lang="fr-FR" baseline="0" dirty="0" smtClean="0"/>
            </a:br>
            <a:endParaRPr lang="fr-FR" dirty="0"/>
          </a:p>
        </p:txBody>
      </p:sp>
      <p:sp>
        <p:nvSpPr>
          <p:cNvPr id="4" name="Espace réservé du numéro de diapositive 3"/>
          <p:cNvSpPr>
            <a:spLocks noGrp="1"/>
          </p:cNvSpPr>
          <p:nvPr>
            <p:ph type="sldNum" sz="quarter" idx="10"/>
          </p:nvPr>
        </p:nvSpPr>
        <p:spPr/>
        <p:txBody>
          <a:bodyPr/>
          <a:lstStyle/>
          <a:p>
            <a:fld id="{91F34103-E194-40FE-BC5E-B62839569D90}" type="slidenum">
              <a:rPr lang="fr-FR" smtClean="0"/>
              <a:t>6</a:t>
            </a:fld>
            <a:endParaRPr lang="fr-FR"/>
          </a:p>
        </p:txBody>
      </p:sp>
    </p:spTree>
    <p:extLst>
      <p:ext uri="{BB962C8B-B14F-4D97-AF65-F5344CB8AC3E}">
        <p14:creationId xmlns:p14="http://schemas.microsoft.com/office/powerpoint/2010/main" val="1533134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Vous voyez</a:t>
            </a:r>
            <a:r>
              <a:rPr lang="fr-FR" baseline="0" dirty="0" smtClean="0"/>
              <a:t> ici un exemple de support de formation en productique relatif à un centre d’intérêt élaboré par une équipe d’enseignant.</a:t>
            </a:r>
          </a:p>
          <a:p>
            <a:r>
              <a:rPr lang="fr-FR" baseline="0" dirty="0" smtClean="0"/>
              <a:t>Toutes les activités proposées dans ce centre d’intérêt sont construites sur les mêmes bases : un TP élève, un poste de travail (informatique ou MOCN) et une fiche contrat intégrant une partie des grilles d ’évaluation (observé lors d’une inspection).</a:t>
            </a:r>
          </a:p>
          <a:p>
            <a:r>
              <a:rPr lang="fr-FR" baseline="0" dirty="0" smtClean="0"/>
              <a:t>J’ai engagé les enseignants sur la participation des élèves à l’autoévaluation.</a:t>
            </a:r>
          </a:p>
          <a:p>
            <a:endParaRPr lang="fr-FR" baseline="0" dirty="0" smtClean="0"/>
          </a:p>
          <a:p>
            <a:r>
              <a:rPr lang="fr-FR" baseline="0" dirty="0" smtClean="0"/>
              <a:t>Objectif : évaluation formative centrée sur les compétences. Permet d’alimenter l’outil de positionnement.</a:t>
            </a:r>
          </a:p>
          <a:p>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91F34103-E194-40FE-BC5E-B62839569D90}" type="slidenum">
              <a:rPr lang="fr-FR" smtClean="0"/>
              <a:t>7</a:t>
            </a:fld>
            <a:endParaRPr lang="fr-FR"/>
          </a:p>
        </p:txBody>
      </p:sp>
    </p:spTree>
    <p:extLst>
      <p:ext uri="{BB962C8B-B14F-4D97-AF65-F5344CB8AC3E}">
        <p14:creationId xmlns:p14="http://schemas.microsoft.com/office/powerpoint/2010/main" val="3627605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Même</a:t>
            </a:r>
            <a:r>
              <a:rPr lang="fr-FR" baseline="0" dirty="0" smtClean="0"/>
              <a:t> démarche en construction où les centres d’intérêts sont appelés Pôle d’Activité.</a:t>
            </a:r>
          </a:p>
          <a:p>
            <a:r>
              <a:rPr lang="fr-FR" baseline="0" dirty="0" smtClean="0"/>
              <a:t>TP élève au format papier et sous </a:t>
            </a:r>
            <a:r>
              <a:rPr lang="fr-FR" baseline="0" dirty="0" err="1" smtClean="0"/>
              <a:t>TPWorks</a:t>
            </a:r>
            <a:r>
              <a:rPr lang="fr-FR" baseline="0" dirty="0" smtClean="0"/>
              <a:t> + fiche contrat avec intégration d’une partie de la grille d’évaluation.</a:t>
            </a:r>
          </a:p>
          <a:p>
            <a:endParaRPr lang="fr-FR" baseline="0" dirty="0" smtClean="0"/>
          </a:p>
          <a:p>
            <a:r>
              <a:rPr lang="fr-FR" baseline="0" dirty="0" smtClean="0"/>
              <a:t>Difficulté au niveau de l’évaluation : le contexte n’est pas toujours celui correspondant à une situation complexe.</a:t>
            </a:r>
          </a:p>
          <a:p>
            <a:endParaRPr lang="fr-FR" baseline="0" dirty="0" smtClean="0"/>
          </a:p>
          <a:p>
            <a:r>
              <a:rPr lang="fr-FR" baseline="0" dirty="0" smtClean="0"/>
              <a:t>Comment passer de l’évaluation formative en cours de formation sur le cycle afin de montrer l’acquisition progressive des compétences des élèves en vue de déclencher les situations d’évaluation en CCF.</a:t>
            </a:r>
          </a:p>
          <a:p>
            <a:pPr marL="0" marR="0" indent="0" algn="l" defTabSz="914400" rtl="0" eaLnBrk="1" fontAlgn="auto" latinLnBrk="0" hangingPunct="1">
              <a:lnSpc>
                <a:spcPct val="100000"/>
              </a:lnSpc>
              <a:spcBef>
                <a:spcPts val="0"/>
              </a:spcBef>
              <a:spcAft>
                <a:spcPts val="0"/>
              </a:spcAft>
              <a:buClrTx/>
              <a:buSzTx/>
              <a:buFontTx/>
              <a:buNone/>
              <a:tabLst/>
              <a:defRPr/>
            </a:pPr>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Ce travail, qui vient en complémentarité avec celui mené sur Lille, a été mené par mon collègue IEN Eric </a:t>
            </a:r>
            <a:r>
              <a:rPr lang="fr-FR" baseline="0" dirty="0" err="1" smtClean="0"/>
              <a:t>Chazalette</a:t>
            </a:r>
            <a:r>
              <a:rPr lang="fr-FR" baseline="0" dirty="0" smtClean="0"/>
              <a:t> de l’Académie de Strasbourg qui va vous en faire une présentation.</a:t>
            </a: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endParaRPr lang="fr-FR" baseline="0" dirty="0" smtClean="0"/>
          </a:p>
        </p:txBody>
      </p:sp>
      <p:sp>
        <p:nvSpPr>
          <p:cNvPr id="4" name="Espace réservé du numéro de diapositive 3"/>
          <p:cNvSpPr>
            <a:spLocks noGrp="1"/>
          </p:cNvSpPr>
          <p:nvPr>
            <p:ph type="sldNum" sz="quarter" idx="10"/>
          </p:nvPr>
        </p:nvSpPr>
        <p:spPr/>
        <p:txBody>
          <a:bodyPr/>
          <a:lstStyle/>
          <a:p>
            <a:fld id="{91F34103-E194-40FE-BC5E-B62839569D90}" type="slidenum">
              <a:rPr lang="fr-FR" smtClean="0"/>
              <a:t>8</a:t>
            </a:fld>
            <a:endParaRPr lang="fr-FR"/>
          </a:p>
        </p:txBody>
      </p:sp>
    </p:spTree>
    <p:extLst>
      <p:ext uri="{BB962C8B-B14F-4D97-AF65-F5344CB8AC3E}">
        <p14:creationId xmlns:p14="http://schemas.microsoft.com/office/powerpoint/2010/main" val="2901873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Au</a:t>
            </a:r>
            <a:r>
              <a:rPr lang="fr-FR" baseline="0" dirty="0" smtClean="0"/>
              <a:t> niveau de l’évaluation en PFMP :</a:t>
            </a:r>
          </a:p>
          <a:p>
            <a:r>
              <a:rPr lang="fr-FR" baseline="0" dirty="0" smtClean="0"/>
              <a:t>- L’évaluation certificative du diplôme intermédiaire (BEP PM) autour d’une situation d’évaluation observé en entreprise durant la PFMP 3 (ou au minimum à l’issue de 6 semaines de PFMP) : utilisation de la grille d’évaluation EP2.</a:t>
            </a:r>
          </a:p>
          <a:p>
            <a:pPr marL="171450" indent="-171450">
              <a:buFontTx/>
              <a:buChar char="-"/>
            </a:pPr>
            <a:r>
              <a:rPr lang="fr-FR" baseline="0" dirty="0" smtClean="0"/>
              <a:t>Le suivi de l’acquisition des compétences durant les PFMP 4, 5 et 6 (zones grisées différentes) sur le même document permettant de montrer cette construction des compétences. Outil de l’enseignant complété à partir des échanges avec les tuteurs à partir des tâches professionnelles.</a:t>
            </a:r>
          </a:p>
          <a:p>
            <a:pPr marL="171450" indent="-171450">
              <a:buFontTx/>
              <a:buChar char="-"/>
            </a:pPr>
            <a:endParaRPr lang="fr-FR" baseline="0" dirty="0" smtClean="0"/>
          </a:p>
          <a:p>
            <a:pPr marL="0" indent="0">
              <a:buFontTx/>
              <a:buNone/>
            </a:pPr>
            <a:r>
              <a:rPr lang="fr-FR" baseline="0" dirty="0" smtClean="0"/>
              <a:t>Ce suivi permet également d’alimenter l’outil de positionnement. Même problématique que précédemment sur cette progressivité dans l’acquisition des compétences.</a:t>
            </a:r>
          </a:p>
          <a:p>
            <a:pPr marL="0" marR="0" indent="0" algn="l" defTabSz="914400" rtl="0" eaLnBrk="1" fontAlgn="auto" latinLnBrk="0" hangingPunct="1">
              <a:lnSpc>
                <a:spcPct val="100000"/>
              </a:lnSpc>
              <a:spcBef>
                <a:spcPts val="0"/>
              </a:spcBef>
              <a:spcAft>
                <a:spcPts val="0"/>
              </a:spcAft>
              <a:buClrTx/>
              <a:buSzTx/>
              <a:buFontTx/>
              <a:buNone/>
              <a:tabLst/>
              <a:defRPr/>
            </a:pPr>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Ce travail, qui vient en complémentarité avec celui mené sur Lille, a été mené par mon collègue IEN Eric </a:t>
            </a:r>
            <a:r>
              <a:rPr lang="fr-FR" baseline="0" dirty="0" err="1" smtClean="0"/>
              <a:t>Chazalette</a:t>
            </a:r>
            <a:r>
              <a:rPr lang="fr-FR" baseline="0" dirty="0" smtClean="0"/>
              <a:t> de l’Académie de Strasbourg qui va vous en faire une présentation.</a:t>
            </a:r>
            <a:endParaRPr lang="fr-FR" dirty="0" smtClean="0"/>
          </a:p>
          <a:p>
            <a:pPr marL="171450" indent="-171450">
              <a:buFontTx/>
              <a:buChar char="-"/>
            </a:pPr>
            <a:endParaRPr lang="fr-FR" dirty="0"/>
          </a:p>
        </p:txBody>
      </p:sp>
      <p:sp>
        <p:nvSpPr>
          <p:cNvPr id="4" name="Espace réservé du numéro de diapositive 3"/>
          <p:cNvSpPr>
            <a:spLocks noGrp="1"/>
          </p:cNvSpPr>
          <p:nvPr>
            <p:ph type="sldNum" sz="quarter" idx="10"/>
          </p:nvPr>
        </p:nvSpPr>
        <p:spPr/>
        <p:txBody>
          <a:bodyPr/>
          <a:lstStyle/>
          <a:p>
            <a:fld id="{91F34103-E194-40FE-BC5E-B62839569D90}" type="slidenum">
              <a:rPr lang="fr-FR" smtClean="0"/>
              <a:t>9</a:t>
            </a:fld>
            <a:endParaRPr lang="fr-FR"/>
          </a:p>
        </p:txBody>
      </p:sp>
    </p:spTree>
    <p:extLst>
      <p:ext uri="{BB962C8B-B14F-4D97-AF65-F5344CB8AC3E}">
        <p14:creationId xmlns:p14="http://schemas.microsoft.com/office/powerpoint/2010/main" val="2421108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F6A33EA2-7CC5-4B09-96CF-5241405C353A}" type="datetimeFigureOut">
              <a:rPr lang="fr-FR" smtClean="0"/>
              <a:t>28/03/2013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EFDFE98-6BB8-4408-AA64-7C701287A952}" type="slidenum">
              <a:rPr lang="fr-FR" smtClean="0"/>
              <a:t>‹N°›</a:t>
            </a:fld>
            <a:endParaRPr lang="fr-FR"/>
          </a:p>
        </p:txBody>
      </p:sp>
    </p:spTree>
    <p:extLst>
      <p:ext uri="{BB962C8B-B14F-4D97-AF65-F5344CB8AC3E}">
        <p14:creationId xmlns:p14="http://schemas.microsoft.com/office/powerpoint/2010/main" val="19281358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6A33EA2-7CC5-4B09-96CF-5241405C353A}" type="datetimeFigureOut">
              <a:rPr lang="fr-FR" smtClean="0"/>
              <a:t>28/03/2013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EFDFE98-6BB8-4408-AA64-7C701287A952}" type="slidenum">
              <a:rPr lang="fr-FR" smtClean="0"/>
              <a:t>‹N°›</a:t>
            </a:fld>
            <a:endParaRPr lang="fr-FR"/>
          </a:p>
        </p:txBody>
      </p:sp>
    </p:spTree>
    <p:extLst>
      <p:ext uri="{BB962C8B-B14F-4D97-AF65-F5344CB8AC3E}">
        <p14:creationId xmlns:p14="http://schemas.microsoft.com/office/powerpoint/2010/main" val="12457681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6A33EA2-7CC5-4B09-96CF-5241405C353A}" type="datetimeFigureOut">
              <a:rPr lang="fr-FR" smtClean="0"/>
              <a:t>28/03/2013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EFDFE98-6BB8-4408-AA64-7C701287A952}" type="slidenum">
              <a:rPr lang="fr-FR" smtClean="0"/>
              <a:t>‹N°›</a:t>
            </a:fld>
            <a:endParaRPr lang="fr-FR"/>
          </a:p>
        </p:txBody>
      </p:sp>
    </p:spTree>
    <p:extLst>
      <p:ext uri="{BB962C8B-B14F-4D97-AF65-F5344CB8AC3E}">
        <p14:creationId xmlns:p14="http://schemas.microsoft.com/office/powerpoint/2010/main" val="32191119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6A33EA2-7CC5-4B09-96CF-5241405C353A}" type="datetimeFigureOut">
              <a:rPr lang="fr-FR" smtClean="0"/>
              <a:t>28/03/2013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EFDFE98-6BB8-4408-AA64-7C701287A952}" type="slidenum">
              <a:rPr lang="fr-FR" smtClean="0"/>
              <a:t>‹N°›</a:t>
            </a:fld>
            <a:endParaRPr lang="fr-FR"/>
          </a:p>
        </p:txBody>
      </p:sp>
    </p:spTree>
    <p:extLst>
      <p:ext uri="{BB962C8B-B14F-4D97-AF65-F5344CB8AC3E}">
        <p14:creationId xmlns:p14="http://schemas.microsoft.com/office/powerpoint/2010/main" val="2352109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F6A33EA2-7CC5-4B09-96CF-5241405C353A}" type="datetimeFigureOut">
              <a:rPr lang="fr-FR" smtClean="0"/>
              <a:t>28/03/2013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EFDFE98-6BB8-4408-AA64-7C701287A952}" type="slidenum">
              <a:rPr lang="fr-FR" smtClean="0"/>
              <a:t>‹N°›</a:t>
            </a:fld>
            <a:endParaRPr lang="fr-FR"/>
          </a:p>
        </p:txBody>
      </p:sp>
    </p:spTree>
    <p:extLst>
      <p:ext uri="{BB962C8B-B14F-4D97-AF65-F5344CB8AC3E}">
        <p14:creationId xmlns:p14="http://schemas.microsoft.com/office/powerpoint/2010/main" val="16530963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6A33EA2-7CC5-4B09-96CF-5241405C353A}" type="datetimeFigureOut">
              <a:rPr lang="fr-FR" smtClean="0"/>
              <a:t>28/03/2013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EFDFE98-6BB8-4408-AA64-7C701287A952}" type="slidenum">
              <a:rPr lang="fr-FR" smtClean="0"/>
              <a:t>‹N°›</a:t>
            </a:fld>
            <a:endParaRPr lang="fr-FR"/>
          </a:p>
        </p:txBody>
      </p:sp>
    </p:spTree>
    <p:extLst>
      <p:ext uri="{BB962C8B-B14F-4D97-AF65-F5344CB8AC3E}">
        <p14:creationId xmlns:p14="http://schemas.microsoft.com/office/powerpoint/2010/main" val="3328719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6A33EA2-7CC5-4B09-96CF-5241405C353A}" type="datetimeFigureOut">
              <a:rPr lang="fr-FR" smtClean="0"/>
              <a:t>28/03/2013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EFDFE98-6BB8-4408-AA64-7C701287A952}" type="slidenum">
              <a:rPr lang="fr-FR" smtClean="0"/>
              <a:t>‹N°›</a:t>
            </a:fld>
            <a:endParaRPr lang="fr-FR"/>
          </a:p>
        </p:txBody>
      </p:sp>
    </p:spTree>
    <p:extLst>
      <p:ext uri="{BB962C8B-B14F-4D97-AF65-F5344CB8AC3E}">
        <p14:creationId xmlns:p14="http://schemas.microsoft.com/office/powerpoint/2010/main" val="2991836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F6A33EA2-7CC5-4B09-96CF-5241405C353A}" type="datetimeFigureOut">
              <a:rPr lang="fr-FR" smtClean="0"/>
              <a:t>28/03/2013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EFDFE98-6BB8-4408-AA64-7C701287A952}" type="slidenum">
              <a:rPr lang="fr-FR" smtClean="0"/>
              <a:t>‹N°›</a:t>
            </a:fld>
            <a:endParaRPr lang="fr-FR"/>
          </a:p>
        </p:txBody>
      </p:sp>
    </p:spTree>
    <p:extLst>
      <p:ext uri="{BB962C8B-B14F-4D97-AF65-F5344CB8AC3E}">
        <p14:creationId xmlns:p14="http://schemas.microsoft.com/office/powerpoint/2010/main" val="14478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6A33EA2-7CC5-4B09-96CF-5241405C353A}" type="datetimeFigureOut">
              <a:rPr lang="fr-FR" smtClean="0"/>
              <a:t>28/03/2013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EFDFE98-6BB8-4408-AA64-7C701287A952}" type="slidenum">
              <a:rPr lang="fr-FR" smtClean="0"/>
              <a:t>‹N°›</a:t>
            </a:fld>
            <a:endParaRPr lang="fr-FR"/>
          </a:p>
        </p:txBody>
      </p:sp>
    </p:spTree>
    <p:extLst>
      <p:ext uri="{BB962C8B-B14F-4D97-AF65-F5344CB8AC3E}">
        <p14:creationId xmlns:p14="http://schemas.microsoft.com/office/powerpoint/2010/main" val="8413531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6A33EA2-7CC5-4B09-96CF-5241405C353A}" type="datetimeFigureOut">
              <a:rPr lang="fr-FR" smtClean="0"/>
              <a:t>28/03/2013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EFDFE98-6BB8-4408-AA64-7C701287A952}" type="slidenum">
              <a:rPr lang="fr-FR" smtClean="0"/>
              <a:t>‹N°›</a:t>
            </a:fld>
            <a:endParaRPr lang="fr-FR"/>
          </a:p>
        </p:txBody>
      </p:sp>
    </p:spTree>
    <p:extLst>
      <p:ext uri="{BB962C8B-B14F-4D97-AF65-F5344CB8AC3E}">
        <p14:creationId xmlns:p14="http://schemas.microsoft.com/office/powerpoint/2010/main" val="26835255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6A33EA2-7CC5-4B09-96CF-5241405C353A}" type="datetimeFigureOut">
              <a:rPr lang="fr-FR" smtClean="0"/>
              <a:t>28/03/2013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EFDFE98-6BB8-4408-AA64-7C701287A952}" type="slidenum">
              <a:rPr lang="fr-FR" smtClean="0"/>
              <a:t>‹N°›</a:t>
            </a:fld>
            <a:endParaRPr lang="fr-FR"/>
          </a:p>
        </p:txBody>
      </p:sp>
    </p:spTree>
    <p:extLst>
      <p:ext uri="{BB962C8B-B14F-4D97-AF65-F5344CB8AC3E}">
        <p14:creationId xmlns:p14="http://schemas.microsoft.com/office/powerpoint/2010/main" val="10513787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A33EA2-7CC5-4B09-96CF-5241405C353A}" type="datetimeFigureOut">
              <a:rPr lang="fr-FR" smtClean="0"/>
              <a:t>28/03/2013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FDFE98-6BB8-4408-AA64-7C701287A952}" type="slidenum">
              <a:rPr lang="fr-FR" smtClean="0"/>
              <a:t>‹N°›</a:t>
            </a:fld>
            <a:endParaRPr lang="fr-FR"/>
          </a:p>
        </p:txBody>
      </p:sp>
    </p:spTree>
    <p:extLst>
      <p:ext uri="{BB962C8B-B14F-4D97-AF65-F5344CB8AC3E}">
        <p14:creationId xmlns:p14="http://schemas.microsoft.com/office/powerpoint/2010/main" val="8424075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1.jpg"/></Relationships>
</file>

<file path=ppt/slides/_rels/slide1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1.jpg"/></Relationships>
</file>

<file path=ppt/slides/_rels/slide1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1.jpg"/></Relationships>
</file>

<file path=ppt/slides/_rels/slide1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1.jpg"/></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1.jpg"/></Relationships>
</file>

<file path=ppt/slides/_rels/slide1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1.jp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1.jpg"/></Relationships>
</file>

<file path=ppt/slides/_rels/slide1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7.png"/><Relationship Id="rId7" Type="http://schemas.openxmlformats.org/officeDocument/2006/relationships/image" Target="../media/image41.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sites.google.com/site/reperespourevaluer/annexes" TargetMode="External"/><Relationship Id="rId5" Type="http://schemas.openxmlformats.org/officeDocument/2006/relationships/hyperlink" Target="Annexes/Echelles%20comp.%20et%20Fiches%20evaluation%20TU%20mars%202012.xls" TargetMode="External"/><Relationship Id="rId4" Type="http://schemas.openxmlformats.org/officeDocument/2006/relationships/image" Target="../media/image48.png"/><Relationship Id="rId9" Type="http://schemas.openxmlformats.org/officeDocument/2006/relationships/slide" Target="slide4.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jpe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19"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20.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1.jpeg"/><Relationship Id="rId7" Type="http://schemas.openxmlformats.org/officeDocument/2006/relationships/image" Target="../media/image5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2.png"/><Relationship Id="rId9" Type="http://schemas.openxmlformats.org/officeDocument/2006/relationships/image" Target="../media/image53.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jpeg"/><Relationship Id="rId7" Type="http://schemas.openxmlformats.org/officeDocument/2006/relationships/diagramLayout" Target="../diagrams/layout1.xml"/><Relationship Id="rId12" Type="http://schemas.openxmlformats.org/officeDocument/2006/relationships/image" Target="../media/image58.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Data" Target="../diagrams/data1.xml"/><Relationship Id="rId11" Type="http://schemas.openxmlformats.org/officeDocument/2006/relationships/slide" Target="slide4.xml"/><Relationship Id="rId5" Type="http://schemas.openxmlformats.org/officeDocument/2006/relationships/image" Target="../media/image57.png"/><Relationship Id="rId10" Type="http://schemas.microsoft.com/office/2007/relationships/diagramDrawing" Target="../diagrams/drawing1.xml"/><Relationship Id="rId4" Type="http://schemas.openxmlformats.org/officeDocument/2006/relationships/image" Target="../media/image2.png"/><Relationship Id="rId9" Type="http://schemas.openxmlformats.org/officeDocument/2006/relationships/diagramColors" Target="../diagrams/colors1.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image" Target="../media/image59.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Annexes/E11.xlsm" TargetMode="External"/><Relationship Id="rId5" Type="http://schemas.openxmlformats.org/officeDocument/2006/relationships/image" Target="../media/image8.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slide" Target="slide10.xml"/><Relationship Id="rId18" Type="http://schemas.openxmlformats.org/officeDocument/2006/relationships/image" Target="../media/image11.png"/><Relationship Id="rId3" Type="http://schemas.openxmlformats.org/officeDocument/2006/relationships/image" Target="../media/image1.jpeg"/><Relationship Id="rId21" Type="http://schemas.openxmlformats.org/officeDocument/2006/relationships/image" Target="../media/image14.png"/><Relationship Id="rId7" Type="http://schemas.openxmlformats.org/officeDocument/2006/relationships/slide" Target="slide20.xml"/><Relationship Id="rId12" Type="http://schemas.openxmlformats.org/officeDocument/2006/relationships/image" Target="../media/image7.png"/><Relationship Id="rId17" Type="http://schemas.openxmlformats.org/officeDocument/2006/relationships/image" Target="../media/image10.png"/><Relationship Id="rId25" Type="http://schemas.openxmlformats.org/officeDocument/2006/relationships/slide" Target="slide24.xml"/><Relationship Id="rId2" Type="http://schemas.openxmlformats.org/officeDocument/2006/relationships/notesSlide" Target="../notesSlides/notesSlide4.xml"/><Relationship Id="rId16" Type="http://schemas.openxmlformats.org/officeDocument/2006/relationships/image" Target="../media/image9.png"/><Relationship Id="rId20"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image" Target="../media/image20.png"/><Relationship Id="rId24" Type="http://schemas.openxmlformats.org/officeDocument/2006/relationships/image" Target="../media/image17.png"/><Relationship Id="rId5" Type="http://schemas.openxmlformats.org/officeDocument/2006/relationships/slide" Target="slide9.xml"/><Relationship Id="rId15" Type="http://schemas.openxmlformats.org/officeDocument/2006/relationships/image" Target="../media/image8.png"/><Relationship Id="rId23" Type="http://schemas.openxmlformats.org/officeDocument/2006/relationships/image" Target="../media/image16.png"/><Relationship Id="rId10" Type="http://schemas.openxmlformats.org/officeDocument/2006/relationships/image" Target="../media/image19.png"/><Relationship Id="rId19"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image" Target="../media/image4.png"/><Relationship Id="rId14" Type="http://schemas.openxmlformats.org/officeDocument/2006/relationships/slide" Target="slide25.xml"/><Relationship Id="rId22" Type="http://schemas.openxmlformats.org/officeDocument/2006/relationships/image" Target="../media/image15.png"/></Relationships>
</file>

<file path=ppt/slides/_rels/slide40.xml.rels><?xml version="1.0" encoding="UTF-8" standalone="yes"?>
<Relationships xmlns="http://schemas.openxmlformats.org/package/2006/relationships"><Relationship Id="rId8" Type="http://schemas.openxmlformats.org/officeDocument/2006/relationships/image" Target="../media/image41.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jpeg"/><Relationship Id="rId7" Type="http://schemas.openxmlformats.org/officeDocument/2006/relationships/hyperlink" Target="Annexes/Pr&#233;sentation%20E2/TPWorks%20E2/Navigateur_TPWorks.ex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hyperlink" Target="Annexes/Pr&#233;sentation%20E2/les%20diff&#233;rents%20supports%20E2.pptx" TargetMode="External"/><Relationship Id="rId10" Type="http://schemas.openxmlformats.org/officeDocument/2006/relationships/image" Target="../media/image23.png"/><Relationship Id="rId4" Type="http://schemas.openxmlformats.org/officeDocument/2006/relationships/image" Target="../media/image2.png"/><Relationship Id="rId9" Type="http://schemas.openxmlformats.org/officeDocument/2006/relationships/hyperlink" Target="Annexes/Pr&#233;sentation%20E2/Sujet%201%20-%20E2.pdf"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Annexes/Pr&#233;sentation%20E11/theme%20E11%20Ecolsab.docx" TargetMode="External"/><Relationship Id="rId3" Type="http://schemas.openxmlformats.org/officeDocument/2006/relationships/image" Target="../media/image1.jpe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Annexes/Pr&#233;sentation%20E11/TPWorks%20PIVOTEUR/Navigateur_TPWorks.exe" TargetMode="External"/><Relationship Id="rId5" Type="http://schemas.openxmlformats.org/officeDocument/2006/relationships/hyperlink" Target="Annexes/Pr&#233;sentation%20E11/Les%20diff&#233;rents%20supports%20E11.pptx" TargetMode="External"/><Relationship Id="rId10" Type="http://schemas.openxmlformats.org/officeDocument/2006/relationships/image" Target="../media/image21.png"/><Relationship Id="rId4" Type="http://schemas.openxmlformats.org/officeDocument/2006/relationships/image" Target="../media/image2.png"/><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jpeg"/><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jpe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png"/><Relationship Id="rId9" Type="http://schemas.openxmlformats.org/officeDocument/2006/relationships/slide" Target="slide4.xml"/></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jpeg"/><Relationship Id="rId7"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39.png"/><Relationship Id="rId5" Type="http://schemas.openxmlformats.org/officeDocument/2006/relationships/image" Target="../media/image34.png"/><Relationship Id="rId10" Type="http://schemas.openxmlformats.org/officeDocument/2006/relationships/image" Target="../media/image38.png"/><Relationship Id="rId4" Type="http://schemas.openxmlformats.org/officeDocument/2006/relationships/image" Target="../media/image2.png"/><Relationship Id="rId9" Type="http://schemas.openxmlformats.org/officeDocument/2006/relationships/slide" Target="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43408"/>
            <a:ext cx="8229600" cy="1143000"/>
          </a:xfrm>
        </p:spPr>
        <p:txBody>
          <a:bodyPr>
            <a:normAutofit/>
          </a:bodyPr>
          <a:lstStyle/>
          <a:p>
            <a:r>
              <a:rPr lang="fr-FR" sz="3600" dirty="0" smtClean="0"/>
              <a:t>Les compétences</a:t>
            </a:r>
            <a:endParaRPr lang="fr-FR" sz="3600" dirty="0"/>
          </a:p>
        </p:txBody>
      </p:sp>
      <p:sp>
        <p:nvSpPr>
          <p:cNvPr id="3" name="Espace réservé du contenu 2"/>
          <p:cNvSpPr>
            <a:spLocks noGrp="1"/>
          </p:cNvSpPr>
          <p:nvPr>
            <p:ph idx="1"/>
          </p:nvPr>
        </p:nvSpPr>
        <p:spPr>
          <a:xfrm>
            <a:off x="507492" y="1801398"/>
            <a:ext cx="8686800" cy="3787841"/>
          </a:xfrm>
        </p:spPr>
        <p:txBody>
          <a:bodyPr>
            <a:normAutofit lnSpcReduction="10000"/>
          </a:bodyPr>
          <a:lstStyle/>
          <a:p>
            <a:r>
              <a:rPr lang="fr-FR" dirty="0" smtClean="0"/>
              <a:t>Un objectif : faire acquérir et évaluer des compétences</a:t>
            </a:r>
          </a:p>
          <a:p>
            <a:pPr marL="0" indent="0">
              <a:buNone/>
            </a:pPr>
            <a:endParaRPr lang="fr-FR" dirty="0" smtClean="0"/>
          </a:p>
          <a:p>
            <a:r>
              <a:rPr lang="fr-FR" dirty="0" smtClean="0"/>
              <a:t>Une notion de compétence progressive</a:t>
            </a:r>
          </a:p>
          <a:p>
            <a:pPr marL="0" indent="0">
              <a:buNone/>
            </a:pPr>
            <a:endParaRPr lang="fr-FR" dirty="0" smtClean="0"/>
          </a:p>
          <a:p>
            <a:r>
              <a:rPr lang="fr-FR" dirty="0" smtClean="0"/>
              <a:t>Un principe unique d’évaluation et de notation, les </a:t>
            </a:r>
            <a:r>
              <a:rPr lang="fr-FR" dirty="0" smtClean="0"/>
              <a:t>grilles</a:t>
            </a:r>
            <a:endParaRPr lang="fr-FR" dirty="0" smtClean="0"/>
          </a:p>
        </p:txBody>
      </p:sp>
      <p:sp>
        <p:nvSpPr>
          <p:cNvPr id="4" name="Rectangle 3"/>
          <p:cNvSpPr/>
          <p:nvPr/>
        </p:nvSpPr>
        <p:spPr>
          <a:xfrm>
            <a:off x="-14068" y="0"/>
            <a:ext cx="500034" cy="6858000"/>
          </a:xfrm>
          <a:prstGeom prst="rect">
            <a:avLst/>
          </a:prstGeom>
          <a:solidFill>
            <a:srgbClr val="E4AE25"/>
          </a:solidFill>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2800" dirty="0" smtClean="0"/>
              <a:t>La continuité formation évaluation</a:t>
            </a:r>
            <a:endParaRPr lang="fr-FR" sz="2800" dirty="0"/>
          </a:p>
        </p:txBody>
      </p:sp>
      <p:grpSp>
        <p:nvGrpSpPr>
          <p:cNvPr id="8" name="Groupe 7"/>
          <p:cNvGrpSpPr/>
          <p:nvPr/>
        </p:nvGrpSpPr>
        <p:grpSpPr>
          <a:xfrm>
            <a:off x="499997" y="1"/>
            <a:ext cx="8639563" cy="836712"/>
            <a:chOff x="499997" y="1"/>
            <a:chExt cx="8639563" cy="836712"/>
          </a:xfrm>
        </p:grpSpPr>
        <p:pic>
          <p:nvPicPr>
            <p:cNvPr id="9" name="Picture 3" descr="C:\Users\utilisateur\Documents\2012-2013\EDPI\EDPI SESSION 2012-2013\Propositions de sujets 2013\Malenger U11 2013\Sujet 2013 au 11-04-2012\Logos\academie de lil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2230" y="1803"/>
              <a:ext cx="1087330" cy="78666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997" y="1"/>
              <a:ext cx="901699" cy="83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Connecteur droit 10"/>
            <p:cNvCxnSpPr/>
            <p:nvPr/>
          </p:nvCxnSpPr>
          <p:spPr>
            <a:xfrm>
              <a:off x="1387068" y="648398"/>
              <a:ext cx="6868292" cy="0"/>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80395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7" descr="C:\Documents and Settings\echazalette.POR08-5894\Local Settings\Temporary Internet Files\Content.IE5\OB2BFPZZ\MPj04383570000[1].jpg"/>
          <p:cNvPicPr>
            <a:picLocks noChangeAspect="1" noChangeArrowheads="1"/>
          </p:cNvPicPr>
          <p:nvPr/>
        </p:nvPicPr>
        <p:blipFill>
          <a:blip r:embed="rId3" cstate="print"/>
          <a:srcRect/>
          <a:stretch>
            <a:fillRect/>
          </a:stretch>
        </p:blipFill>
        <p:spPr bwMode="auto">
          <a:xfrm>
            <a:off x="4594570" y="765510"/>
            <a:ext cx="4549430" cy="6092490"/>
          </a:xfrm>
          <a:prstGeom prst="rect">
            <a:avLst/>
          </a:prstGeom>
          <a:noFill/>
        </p:spPr>
      </p:pic>
      <p:sp>
        <p:nvSpPr>
          <p:cNvPr id="7" name="Titre 1"/>
          <p:cNvSpPr txBox="1">
            <a:spLocks/>
          </p:cNvSpPr>
          <p:nvPr/>
        </p:nvSpPr>
        <p:spPr>
          <a:xfrm>
            <a:off x="3071802" y="857232"/>
            <a:ext cx="4357718" cy="571504"/>
          </a:xfrm>
          <a:prstGeom prst="rect">
            <a:avLst/>
          </a:prstGeom>
        </p:spPr>
        <p:txBody>
          <a:bodyPr vert="horz" lIns="91440" tIns="45720" rIns="91440" bIns="45720" rtlCol="0" anchor="ctr">
            <a:normAutofit/>
          </a:bodyPr>
          <a:lstStyle/>
          <a:p>
            <a:pPr lvl="0" algn="r">
              <a:spcBef>
                <a:spcPct val="0"/>
              </a:spcBef>
            </a:pPr>
            <a:endParaRPr lang="fr-FR" sz="2500" b="1" dirty="0" smtClean="0">
              <a:solidFill>
                <a:schemeClr val="bg2">
                  <a:lumMod val="50000"/>
                </a:schemeClr>
              </a:solidFill>
            </a:endParaRPr>
          </a:p>
        </p:txBody>
      </p:sp>
      <p:sp>
        <p:nvSpPr>
          <p:cNvPr id="16" name="Titre 1"/>
          <p:cNvSpPr txBox="1">
            <a:spLocks/>
          </p:cNvSpPr>
          <p:nvPr/>
        </p:nvSpPr>
        <p:spPr>
          <a:xfrm>
            <a:off x="683568" y="1428736"/>
            <a:ext cx="7460332" cy="4643470"/>
          </a:xfrm>
          <a:prstGeom prst="rect">
            <a:avLst/>
          </a:prstGeom>
        </p:spPr>
        <p:txBody>
          <a:bodyPr vert="horz" lIns="91440" tIns="45720" rIns="91440" bIns="45720" rtlCol="0" anchor="ctr">
            <a:noAutofit/>
          </a:bodyPr>
          <a:lstStyle/>
          <a:p>
            <a:pPr marL="457200" lvl="0" indent="-457200">
              <a:spcBef>
                <a:spcPct val="0"/>
              </a:spcBef>
            </a:pPr>
            <a:r>
              <a:rPr lang="fr-FR" sz="2400" b="1" dirty="0" smtClean="0"/>
              <a:t>Evaluer des compétences</a:t>
            </a:r>
          </a:p>
          <a:p>
            <a:pPr marL="457200" lvl="0" indent="-457200">
              <a:spcBef>
                <a:spcPct val="0"/>
              </a:spcBef>
            </a:pPr>
            <a:endParaRPr kumimoji="0" lang="fr-FR" b="1" i="0" u="none" strike="noStrike" kern="1200" cap="none" spc="0" normalizeH="0" baseline="0" noProof="0" dirty="0">
              <a:ln>
                <a:noFill/>
              </a:ln>
              <a:solidFill>
                <a:schemeClr val="tx1"/>
              </a:solidFill>
              <a:effectLst/>
              <a:uLnTx/>
              <a:uFillTx/>
              <a:latin typeface="+mj-lt"/>
              <a:ea typeface="+mj-ea"/>
              <a:cs typeface="+mj-cs"/>
            </a:endParaRPr>
          </a:p>
        </p:txBody>
      </p:sp>
      <p:sp>
        <p:nvSpPr>
          <p:cNvPr id="5" name="Rectangle 4"/>
          <p:cNvSpPr/>
          <p:nvPr/>
        </p:nvSpPr>
        <p:spPr>
          <a:xfrm>
            <a:off x="-14068" y="0"/>
            <a:ext cx="500034" cy="6858000"/>
          </a:xfrm>
          <a:prstGeom prst="rect">
            <a:avLst/>
          </a:prstGeom>
          <a:solidFill>
            <a:srgbClr val="E4AE25"/>
          </a:solidFill>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2800" dirty="0" smtClean="0"/>
              <a:t>La continuité formation évaluation</a:t>
            </a:r>
            <a:endParaRPr lang="fr-FR" sz="2800" dirty="0"/>
          </a:p>
        </p:txBody>
      </p:sp>
      <p:grpSp>
        <p:nvGrpSpPr>
          <p:cNvPr id="6" name="Groupe 5"/>
          <p:cNvGrpSpPr/>
          <p:nvPr/>
        </p:nvGrpSpPr>
        <p:grpSpPr>
          <a:xfrm>
            <a:off x="499997" y="1"/>
            <a:ext cx="8639563" cy="836712"/>
            <a:chOff x="499997" y="1"/>
            <a:chExt cx="8639563" cy="836712"/>
          </a:xfrm>
        </p:grpSpPr>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015878" y="1"/>
              <a:ext cx="1123682" cy="76550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997" y="1"/>
              <a:ext cx="901699" cy="83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Connecteur droit 9"/>
            <p:cNvCxnSpPr/>
            <p:nvPr/>
          </p:nvCxnSpPr>
          <p:spPr>
            <a:xfrm>
              <a:off x="1387068" y="648398"/>
              <a:ext cx="6868292" cy="0"/>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1" name="Rectangle 10"/>
          <p:cNvSpPr/>
          <p:nvPr/>
        </p:nvSpPr>
        <p:spPr>
          <a:xfrm>
            <a:off x="3231024" y="151922"/>
            <a:ext cx="3429208" cy="461665"/>
          </a:xfrm>
          <a:prstGeom prst="rect">
            <a:avLst/>
          </a:prstGeom>
        </p:spPr>
        <p:txBody>
          <a:bodyPr wrap="none">
            <a:spAutoFit/>
          </a:bodyPr>
          <a:lstStyle/>
          <a:p>
            <a:r>
              <a:rPr lang="fr-FR" sz="2400" dirty="0" smtClean="0"/>
              <a:t>Echelles de compétences </a:t>
            </a:r>
            <a:endParaRPr lang="fr-FR" sz="2400" dirty="0"/>
          </a:p>
        </p:txBody>
      </p:sp>
    </p:spTree>
    <p:extLst>
      <p:ext uri="{BB962C8B-B14F-4D97-AF65-F5344CB8AC3E}">
        <p14:creationId xmlns:p14="http://schemas.microsoft.com/office/powerpoint/2010/main" val="37939158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C:\Documents and Settings\echazalette.POR08-5894\Local Settings\Temporary Internet Files\Content.IE5\FRBHO6DN\MP900438395[1].jpg"/>
          <p:cNvPicPr>
            <a:picLocks noChangeAspect="1" noChangeArrowheads="1"/>
          </p:cNvPicPr>
          <p:nvPr/>
        </p:nvPicPr>
        <p:blipFill>
          <a:blip r:embed="rId3" cstate="print"/>
          <a:srcRect l="11842" r="3947"/>
          <a:stretch>
            <a:fillRect/>
          </a:stretch>
        </p:blipFill>
        <p:spPr bwMode="auto">
          <a:xfrm>
            <a:off x="4550693" y="836713"/>
            <a:ext cx="4572032" cy="5980042"/>
          </a:xfrm>
          <a:prstGeom prst="rect">
            <a:avLst/>
          </a:prstGeom>
          <a:noFill/>
        </p:spPr>
      </p:pic>
      <p:sp>
        <p:nvSpPr>
          <p:cNvPr id="4" name="Sous-titre 2"/>
          <p:cNvSpPr txBox="1">
            <a:spLocks/>
          </p:cNvSpPr>
          <p:nvPr/>
        </p:nvSpPr>
        <p:spPr>
          <a:xfrm>
            <a:off x="1428728" y="3143248"/>
            <a:ext cx="6400800" cy="3214710"/>
          </a:xfrm>
          <a:prstGeom prst="rect">
            <a:avLst/>
          </a:prstGeom>
        </p:spPr>
        <p:txBody>
          <a:bodyPr vert="horz" lIns="91440" tIns="45720" rIns="91440" bIns="45720" rtlCol="0">
            <a:normAutofit/>
          </a:bodyPr>
          <a:lstStyle/>
          <a:p>
            <a:r>
              <a:rPr kumimoji="0" lang="fr-FR" sz="5200" b="0" i="1" u="none" strike="noStrike" kern="1200" cap="none" spc="0" normalizeH="0" baseline="0" noProof="0" dirty="0" smtClean="0">
                <a:ln>
                  <a:noFill/>
                </a:ln>
                <a:solidFill>
                  <a:schemeClr val="tx1">
                    <a:tint val="75000"/>
                  </a:schemeClr>
                </a:solidFill>
                <a:effectLst/>
                <a:uLnTx/>
                <a:uFillTx/>
                <a:latin typeface="+mn-lt"/>
                <a:ea typeface="+mn-ea"/>
                <a:cs typeface="+mn-cs"/>
              </a:rPr>
              <a:t> </a:t>
            </a:r>
            <a:endParaRPr kumimoji="0" lang="fr-FR" sz="5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 name="Sous-titre 2"/>
          <p:cNvSpPr txBox="1">
            <a:spLocks/>
          </p:cNvSpPr>
          <p:nvPr/>
        </p:nvSpPr>
        <p:spPr>
          <a:xfrm>
            <a:off x="771476" y="2071678"/>
            <a:ext cx="3857652" cy="3786214"/>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000" b="0" i="1" u="none" strike="noStrike" kern="1200" cap="none" spc="0" normalizeH="0" baseline="0" noProof="0" dirty="0" smtClean="0">
              <a:ln>
                <a:noFill/>
              </a:ln>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tabLst/>
              <a:defRPr/>
            </a:pPr>
            <a:r>
              <a:rPr lang="fr-FR" sz="2400" b="1" dirty="0" smtClean="0">
                <a:solidFill>
                  <a:schemeClr val="accent4">
                    <a:lumMod val="75000"/>
                  </a:schemeClr>
                </a:solidFill>
              </a:rPr>
              <a:t>Des repères pour piloter la formation et évaluer des compétences </a:t>
            </a:r>
            <a:endParaRPr lang="fr-FR" sz="2400" b="1" dirty="0">
              <a:solidFill>
                <a:schemeClr val="accent4">
                  <a:lumMod val="75000"/>
                </a:schemeClr>
              </a:solidFill>
            </a:endParaRPr>
          </a:p>
        </p:txBody>
      </p:sp>
      <p:sp>
        <p:nvSpPr>
          <p:cNvPr id="7" name="Rectangle 6"/>
          <p:cNvSpPr/>
          <p:nvPr/>
        </p:nvSpPr>
        <p:spPr>
          <a:xfrm>
            <a:off x="-14068" y="0"/>
            <a:ext cx="500034" cy="6858000"/>
          </a:xfrm>
          <a:prstGeom prst="rect">
            <a:avLst/>
          </a:prstGeom>
          <a:solidFill>
            <a:srgbClr val="E4AE25"/>
          </a:solidFill>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2800" dirty="0" smtClean="0"/>
              <a:t>La continuité formation évaluation</a:t>
            </a:r>
            <a:endParaRPr lang="fr-FR" sz="2800" dirty="0"/>
          </a:p>
        </p:txBody>
      </p:sp>
      <p:grpSp>
        <p:nvGrpSpPr>
          <p:cNvPr id="8" name="Groupe 7"/>
          <p:cNvGrpSpPr/>
          <p:nvPr/>
        </p:nvGrpSpPr>
        <p:grpSpPr>
          <a:xfrm>
            <a:off x="499997" y="1"/>
            <a:ext cx="8639563" cy="836712"/>
            <a:chOff x="499997" y="1"/>
            <a:chExt cx="8639563" cy="836712"/>
          </a:xfrm>
        </p:grpSpPr>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015878" y="1"/>
              <a:ext cx="1123682" cy="76550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997" y="1"/>
              <a:ext cx="901699" cy="83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3" name="Connecteur droit 12"/>
            <p:cNvCxnSpPr/>
            <p:nvPr/>
          </p:nvCxnSpPr>
          <p:spPr>
            <a:xfrm>
              <a:off x="1387068" y="648398"/>
              <a:ext cx="6868292" cy="0"/>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5" name="Rectangle 14"/>
          <p:cNvSpPr/>
          <p:nvPr/>
        </p:nvSpPr>
        <p:spPr>
          <a:xfrm>
            <a:off x="3231024" y="151922"/>
            <a:ext cx="3429208" cy="461665"/>
          </a:xfrm>
          <a:prstGeom prst="rect">
            <a:avLst/>
          </a:prstGeom>
        </p:spPr>
        <p:txBody>
          <a:bodyPr wrap="none">
            <a:spAutoFit/>
          </a:bodyPr>
          <a:lstStyle/>
          <a:p>
            <a:r>
              <a:rPr lang="fr-FR" sz="2400" dirty="0" smtClean="0"/>
              <a:t>Echelles de compétences </a:t>
            </a:r>
            <a:endParaRPr lang="fr-FR" sz="2400" dirty="0"/>
          </a:p>
        </p:txBody>
      </p:sp>
    </p:spTree>
    <p:extLst>
      <p:ext uri="{BB962C8B-B14F-4D97-AF65-F5344CB8AC3E}">
        <p14:creationId xmlns:p14="http://schemas.microsoft.com/office/powerpoint/2010/main" val="17129040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C:\Documents and Settings\echazalette.POR08-5894\Local Settings\Temporary Internet Files\Content.IE5\OB2BFPZZ\MPj04383570000[1].jpg"/>
          <p:cNvPicPr>
            <a:picLocks noChangeAspect="1" noChangeArrowheads="1"/>
          </p:cNvPicPr>
          <p:nvPr/>
        </p:nvPicPr>
        <p:blipFill>
          <a:blip r:embed="rId3" cstate="print">
            <a:lum bright="70000" contrast="-70000"/>
          </a:blip>
          <a:srcRect/>
          <a:stretch>
            <a:fillRect/>
          </a:stretch>
        </p:blipFill>
        <p:spPr bwMode="auto">
          <a:xfrm>
            <a:off x="4619020" y="765509"/>
            <a:ext cx="4549430" cy="6095880"/>
          </a:xfrm>
          <a:prstGeom prst="rect">
            <a:avLst/>
          </a:prstGeom>
          <a:noFill/>
        </p:spPr>
      </p:pic>
      <p:grpSp>
        <p:nvGrpSpPr>
          <p:cNvPr id="2" name="Groupe 60"/>
          <p:cNvGrpSpPr/>
          <p:nvPr/>
        </p:nvGrpSpPr>
        <p:grpSpPr>
          <a:xfrm>
            <a:off x="2904508" y="1785926"/>
            <a:ext cx="1714512" cy="643736"/>
            <a:chOff x="2285984" y="1785926"/>
            <a:chExt cx="1714512" cy="643736"/>
          </a:xfrm>
        </p:grpSpPr>
        <p:sp>
          <p:nvSpPr>
            <p:cNvPr id="32" name="Rectangle 31"/>
            <p:cNvSpPr/>
            <p:nvPr/>
          </p:nvSpPr>
          <p:spPr bwMode="auto">
            <a:xfrm>
              <a:off x="2285984" y="1785926"/>
              <a:ext cx="1714512" cy="28575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anchor="ctr"/>
            <a:lstStyle/>
            <a:p>
              <a:pPr algn="ctr"/>
              <a:r>
                <a:rPr lang="fr-FR" sz="1400" dirty="0" smtClean="0"/>
                <a:t>CCF niveau 5</a:t>
              </a:r>
              <a:endParaRPr lang="fr-FR" sz="1400" b="1" dirty="0"/>
            </a:p>
          </p:txBody>
        </p:sp>
        <p:cxnSp>
          <p:nvCxnSpPr>
            <p:cNvPr id="34" name="Connecteur droit 33"/>
            <p:cNvCxnSpPr>
              <a:stCxn id="32" idx="2"/>
            </p:cNvCxnSpPr>
            <p:nvPr/>
          </p:nvCxnSpPr>
          <p:spPr>
            <a:xfrm rot="5400000">
              <a:off x="2964645" y="2250273"/>
              <a:ext cx="357190" cy="158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 name="Groupe 59"/>
          <p:cNvGrpSpPr/>
          <p:nvPr/>
        </p:nvGrpSpPr>
        <p:grpSpPr>
          <a:xfrm>
            <a:off x="5929322" y="1785926"/>
            <a:ext cx="1714512" cy="643736"/>
            <a:chOff x="5929322" y="1785926"/>
            <a:chExt cx="1714512" cy="643736"/>
          </a:xfrm>
        </p:grpSpPr>
        <p:sp>
          <p:nvSpPr>
            <p:cNvPr id="35" name="Rectangle 34"/>
            <p:cNvSpPr/>
            <p:nvPr/>
          </p:nvSpPr>
          <p:spPr bwMode="auto">
            <a:xfrm>
              <a:off x="5929322" y="1785926"/>
              <a:ext cx="1714512" cy="28575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anchor="ctr"/>
            <a:lstStyle/>
            <a:p>
              <a:pPr algn="ctr"/>
              <a:r>
                <a:rPr lang="fr-FR" sz="1400" dirty="0" smtClean="0"/>
                <a:t>CCF niveau 4</a:t>
              </a:r>
              <a:endParaRPr lang="fr-FR" sz="1400" b="1" dirty="0"/>
            </a:p>
          </p:txBody>
        </p:sp>
        <p:cxnSp>
          <p:nvCxnSpPr>
            <p:cNvPr id="36" name="Connecteur droit 35"/>
            <p:cNvCxnSpPr>
              <a:stCxn id="35" idx="2"/>
            </p:cNvCxnSpPr>
            <p:nvPr/>
          </p:nvCxnSpPr>
          <p:spPr>
            <a:xfrm rot="5400000">
              <a:off x="6607983" y="2250273"/>
              <a:ext cx="357190" cy="1588"/>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41" name="Connecteur droit 40"/>
          <p:cNvCxnSpPr/>
          <p:nvPr/>
        </p:nvCxnSpPr>
        <p:spPr>
          <a:xfrm rot="5400000">
            <a:off x="5464979" y="3178967"/>
            <a:ext cx="4357715" cy="1"/>
          </a:xfrm>
          <a:prstGeom prst="line">
            <a:avLst/>
          </a:prstGeom>
        </p:spPr>
        <p:style>
          <a:lnRef idx="2">
            <a:schemeClr val="accent3"/>
          </a:lnRef>
          <a:fillRef idx="0">
            <a:schemeClr val="accent3"/>
          </a:fillRef>
          <a:effectRef idx="1">
            <a:schemeClr val="accent3"/>
          </a:effectRef>
          <a:fontRef idx="minor">
            <a:schemeClr val="tx1"/>
          </a:fontRef>
        </p:style>
      </p:cxnSp>
      <p:grpSp>
        <p:nvGrpSpPr>
          <p:cNvPr id="4" name="Groupe 75"/>
          <p:cNvGrpSpPr/>
          <p:nvPr/>
        </p:nvGrpSpPr>
        <p:grpSpPr>
          <a:xfrm>
            <a:off x="1428728" y="1071546"/>
            <a:ext cx="4714908" cy="5000660"/>
            <a:chOff x="1428728" y="1071546"/>
            <a:chExt cx="4714908" cy="5000660"/>
          </a:xfrm>
        </p:grpSpPr>
        <p:cxnSp>
          <p:nvCxnSpPr>
            <p:cNvPr id="51" name="Connecteur droit 50"/>
            <p:cNvCxnSpPr/>
            <p:nvPr/>
          </p:nvCxnSpPr>
          <p:spPr>
            <a:xfrm rot="5400000">
              <a:off x="500034" y="3571876"/>
              <a:ext cx="50006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Connecteur droit 53"/>
            <p:cNvCxnSpPr/>
            <p:nvPr/>
          </p:nvCxnSpPr>
          <p:spPr>
            <a:xfrm rot="5400000">
              <a:off x="3643306" y="3571876"/>
              <a:ext cx="50006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Connecteur droit 56"/>
            <p:cNvCxnSpPr/>
            <p:nvPr/>
          </p:nvCxnSpPr>
          <p:spPr>
            <a:xfrm rot="5400000">
              <a:off x="-1071602" y="3571876"/>
              <a:ext cx="50006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Connecteur droit 57"/>
            <p:cNvCxnSpPr/>
            <p:nvPr/>
          </p:nvCxnSpPr>
          <p:spPr>
            <a:xfrm rot="5400000">
              <a:off x="2143108" y="3571876"/>
              <a:ext cx="500066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5" name="Flèche droite 74"/>
          <p:cNvSpPr/>
          <p:nvPr/>
        </p:nvSpPr>
        <p:spPr bwMode="auto">
          <a:xfrm>
            <a:off x="683567" y="1000108"/>
            <a:ext cx="6960241" cy="714380"/>
          </a:xfrm>
          <a:prstGeom prst="rightArrow">
            <a:avLst/>
          </a:prstGeom>
          <a:ln>
            <a:noFill/>
          </a:ln>
          <a:effectLst>
            <a:outerShdw blurRad="190500" dist="228600" dir="2700000" algn="ctr">
              <a:srgbClr val="000000">
                <a:alpha val="30000"/>
              </a:srgbClr>
            </a:outerShdw>
          </a:effectLst>
          <a:scene3d>
            <a:camera prst="orthographicFront">
              <a:rot lat="0" lon="0" rev="0"/>
            </a:camera>
            <a:lightRig rig="glow" dir="tl">
              <a:rot lat="0" lon="0" rev="4800000"/>
            </a:lightRig>
          </a:scene3d>
          <a:sp3d prstMaterial="matte">
            <a:bevelT w="127000" h="63500"/>
          </a:sp3d>
        </p:spPr>
        <p:style>
          <a:lnRef idx="1">
            <a:schemeClr val="accent6"/>
          </a:lnRef>
          <a:fillRef idx="3">
            <a:schemeClr val="accent6"/>
          </a:fillRef>
          <a:effectRef idx="2">
            <a:schemeClr val="accent6"/>
          </a:effectRef>
          <a:fontRef idx="minor">
            <a:schemeClr val="lt1"/>
          </a:fontRef>
        </p:style>
        <p:txBody>
          <a:bodyPr anchor="ctr"/>
          <a:lstStyle/>
          <a:p>
            <a:pPr algn="ctr"/>
            <a:endParaRPr lang="fr-FR" i="1" dirty="0" smtClean="0"/>
          </a:p>
          <a:p>
            <a:pPr algn="ctr"/>
            <a:r>
              <a:rPr lang="fr-FR" b="1"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Cycle 3 ans</a:t>
            </a:r>
          </a:p>
          <a:p>
            <a:pPr algn="ctr"/>
            <a:endParaRPr lang="fr-FR" i="1" dirty="0"/>
          </a:p>
        </p:txBody>
      </p:sp>
      <p:grpSp>
        <p:nvGrpSpPr>
          <p:cNvPr id="5" name="Groupe 41"/>
          <p:cNvGrpSpPr/>
          <p:nvPr/>
        </p:nvGrpSpPr>
        <p:grpSpPr>
          <a:xfrm>
            <a:off x="485966" y="3714752"/>
            <a:ext cx="7157867" cy="1714512"/>
            <a:chOff x="223757" y="3571876"/>
            <a:chExt cx="7420077" cy="1714512"/>
          </a:xfrm>
        </p:grpSpPr>
        <p:grpSp>
          <p:nvGrpSpPr>
            <p:cNvPr id="6" name="Groupe 30"/>
            <p:cNvGrpSpPr/>
            <p:nvPr/>
          </p:nvGrpSpPr>
          <p:grpSpPr>
            <a:xfrm>
              <a:off x="428596" y="3929067"/>
              <a:ext cx="7215238" cy="1357321"/>
              <a:chOff x="428596" y="3714753"/>
              <a:chExt cx="7215238" cy="1643073"/>
            </a:xfrm>
            <a:scene3d>
              <a:camera prst="orthographicFront">
                <a:rot lat="0" lon="0" rev="0"/>
              </a:camera>
              <a:lightRig rig="soft" dir="t">
                <a:rot lat="0" lon="0" rev="0"/>
              </a:lightRig>
            </a:scene3d>
          </p:grpSpPr>
          <p:sp>
            <p:nvSpPr>
              <p:cNvPr id="9" name="Flèche droite 8"/>
              <p:cNvSpPr/>
              <p:nvPr/>
            </p:nvSpPr>
            <p:spPr bwMode="auto">
              <a:xfrm>
                <a:off x="428596" y="3714753"/>
                <a:ext cx="7215238" cy="500066"/>
              </a:xfrm>
              <a:prstGeom prst="rightArrow">
                <a:avLst/>
              </a:prstGeom>
              <a:ln/>
            </p:spPr>
            <p:style>
              <a:lnRef idx="2">
                <a:schemeClr val="dk1"/>
              </a:lnRef>
              <a:fillRef idx="1">
                <a:schemeClr val="lt1"/>
              </a:fillRef>
              <a:effectRef idx="0">
                <a:schemeClr val="dk1"/>
              </a:effectRef>
              <a:fontRef idx="minor">
                <a:schemeClr val="dk1"/>
              </a:fontRef>
            </p:style>
            <p:txBody>
              <a:bodyPr anchor="ctr"/>
              <a:lstStyle/>
              <a:p>
                <a:r>
                  <a:rPr lang="fr-FR" sz="1400" dirty="0" smtClean="0"/>
                  <a:t>Compétence 1</a:t>
                </a:r>
                <a:endParaRPr lang="fr-FR" sz="1400" dirty="0"/>
              </a:p>
            </p:txBody>
          </p:sp>
          <p:sp>
            <p:nvSpPr>
              <p:cNvPr id="11" name="Flèche droite 10"/>
              <p:cNvSpPr/>
              <p:nvPr/>
            </p:nvSpPr>
            <p:spPr bwMode="auto">
              <a:xfrm>
                <a:off x="428596" y="4000504"/>
                <a:ext cx="7215238" cy="500066"/>
              </a:xfrm>
              <a:prstGeom prst="rightArrow">
                <a:avLst/>
              </a:prstGeom>
              <a:ln/>
            </p:spPr>
            <p:style>
              <a:lnRef idx="2">
                <a:schemeClr val="dk1"/>
              </a:lnRef>
              <a:fillRef idx="1">
                <a:schemeClr val="lt1"/>
              </a:fillRef>
              <a:effectRef idx="0">
                <a:schemeClr val="dk1"/>
              </a:effectRef>
              <a:fontRef idx="minor">
                <a:schemeClr val="dk1"/>
              </a:fontRef>
            </p:style>
            <p:txBody>
              <a:bodyPr anchor="ctr"/>
              <a:lstStyle/>
              <a:p>
                <a:r>
                  <a:rPr lang="fr-FR" sz="1400" dirty="0" smtClean="0"/>
                  <a:t>Compétence 2</a:t>
                </a:r>
                <a:endParaRPr lang="fr-FR" sz="1400" b="1" dirty="0"/>
              </a:p>
            </p:txBody>
          </p:sp>
          <p:sp>
            <p:nvSpPr>
              <p:cNvPr id="13" name="Flèche droite 12"/>
              <p:cNvSpPr/>
              <p:nvPr/>
            </p:nvSpPr>
            <p:spPr bwMode="auto">
              <a:xfrm>
                <a:off x="428596" y="4286256"/>
                <a:ext cx="7215238" cy="500066"/>
              </a:xfrm>
              <a:prstGeom prst="rightArrow">
                <a:avLst/>
              </a:prstGeom>
              <a:ln/>
            </p:spPr>
            <p:style>
              <a:lnRef idx="2">
                <a:schemeClr val="dk1"/>
              </a:lnRef>
              <a:fillRef idx="1">
                <a:schemeClr val="lt1"/>
              </a:fillRef>
              <a:effectRef idx="0">
                <a:schemeClr val="dk1"/>
              </a:effectRef>
              <a:fontRef idx="minor">
                <a:schemeClr val="dk1"/>
              </a:fontRef>
            </p:style>
            <p:txBody>
              <a:bodyPr anchor="ctr"/>
              <a:lstStyle/>
              <a:p>
                <a:r>
                  <a:rPr lang="fr-FR" sz="1400" dirty="0" smtClean="0"/>
                  <a:t>Compétence 3</a:t>
                </a:r>
                <a:endParaRPr lang="fr-FR" sz="1400" b="1" dirty="0"/>
              </a:p>
            </p:txBody>
          </p:sp>
          <p:sp>
            <p:nvSpPr>
              <p:cNvPr id="14" name="Flèche droite 13"/>
              <p:cNvSpPr/>
              <p:nvPr/>
            </p:nvSpPr>
            <p:spPr bwMode="auto">
              <a:xfrm>
                <a:off x="428596" y="4572008"/>
                <a:ext cx="7215238" cy="500066"/>
              </a:xfrm>
              <a:prstGeom prst="rightArrow">
                <a:avLst/>
              </a:prstGeom>
              <a:ln/>
            </p:spPr>
            <p:style>
              <a:lnRef idx="2">
                <a:schemeClr val="dk1"/>
              </a:lnRef>
              <a:fillRef idx="1">
                <a:schemeClr val="lt1"/>
              </a:fillRef>
              <a:effectRef idx="0">
                <a:schemeClr val="dk1"/>
              </a:effectRef>
              <a:fontRef idx="minor">
                <a:schemeClr val="dk1"/>
              </a:fontRef>
            </p:style>
            <p:txBody>
              <a:bodyPr anchor="ctr"/>
              <a:lstStyle/>
              <a:p>
                <a:r>
                  <a:rPr lang="fr-FR" sz="1400" dirty="0" smtClean="0"/>
                  <a:t>Compétence 4</a:t>
                </a:r>
                <a:endParaRPr lang="fr-FR" sz="1400" b="1" dirty="0"/>
              </a:p>
            </p:txBody>
          </p:sp>
          <p:sp>
            <p:nvSpPr>
              <p:cNvPr id="15" name="Flèche droite 14"/>
              <p:cNvSpPr/>
              <p:nvPr/>
            </p:nvSpPr>
            <p:spPr bwMode="auto">
              <a:xfrm>
                <a:off x="428596" y="4857760"/>
                <a:ext cx="7215238" cy="500066"/>
              </a:xfrm>
              <a:prstGeom prst="rightArrow">
                <a:avLst/>
              </a:prstGeom>
              <a:ln/>
            </p:spPr>
            <p:style>
              <a:lnRef idx="2">
                <a:schemeClr val="dk1"/>
              </a:lnRef>
              <a:fillRef idx="1">
                <a:schemeClr val="lt1"/>
              </a:fillRef>
              <a:effectRef idx="0">
                <a:schemeClr val="dk1"/>
              </a:effectRef>
              <a:fontRef idx="minor">
                <a:schemeClr val="dk1"/>
              </a:fontRef>
            </p:style>
            <p:txBody>
              <a:bodyPr anchor="ctr"/>
              <a:lstStyle/>
              <a:p>
                <a:r>
                  <a:rPr lang="fr-FR" sz="1400" dirty="0" smtClean="0"/>
                  <a:t>Compétence …</a:t>
                </a:r>
                <a:endParaRPr lang="fr-FR" sz="1400" b="1" dirty="0"/>
              </a:p>
            </p:txBody>
          </p:sp>
        </p:grpSp>
        <p:sp>
          <p:nvSpPr>
            <p:cNvPr id="39" name="Flèche droite 38"/>
            <p:cNvSpPr/>
            <p:nvPr/>
          </p:nvSpPr>
          <p:spPr bwMode="auto">
            <a:xfrm>
              <a:off x="223757" y="3571876"/>
              <a:ext cx="7420052" cy="571504"/>
            </a:xfrm>
            <a:prstGeom prst="rightArrow">
              <a:avLst/>
            </a:prstGeom>
            <a:ln/>
          </p:spPr>
          <p:style>
            <a:lnRef idx="2">
              <a:schemeClr val="dk1"/>
            </a:lnRef>
            <a:fillRef idx="1">
              <a:schemeClr val="lt1"/>
            </a:fillRef>
            <a:effectRef idx="0">
              <a:schemeClr val="dk1"/>
            </a:effectRef>
            <a:fontRef idx="minor">
              <a:schemeClr val="dk1"/>
            </a:fontRef>
          </p:style>
          <p:txBody>
            <a:bodyPr anchor="ctr"/>
            <a:lstStyle/>
            <a:p>
              <a:pPr algn="ctr"/>
              <a:endParaRPr lang="fr-FR" dirty="0" smtClean="0"/>
            </a:p>
            <a:p>
              <a:pPr algn="ctr"/>
              <a:r>
                <a:rPr lang="fr-FR" sz="1600" b="1" i="1" dirty="0" smtClean="0"/>
                <a:t>Compétences à développer</a:t>
              </a:r>
              <a:endParaRPr lang="fr-FR" sz="1600" i="1" dirty="0" smtClean="0"/>
            </a:p>
            <a:p>
              <a:pPr algn="ctr"/>
              <a:endParaRPr lang="fr-FR" dirty="0"/>
            </a:p>
          </p:txBody>
        </p:sp>
      </p:grpSp>
      <p:sp>
        <p:nvSpPr>
          <p:cNvPr id="91" name="Rectangle 90"/>
          <p:cNvSpPr/>
          <p:nvPr/>
        </p:nvSpPr>
        <p:spPr bwMode="auto">
          <a:xfrm>
            <a:off x="7715272" y="4357694"/>
            <a:ext cx="1285884" cy="500066"/>
          </a:xfrm>
          <a:prstGeom prst="rect">
            <a:avLst/>
          </a:prstGeom>
          <a:ln/>
        </p:spPr>
        <p:style>
          <a:lnRef idx="1">
            <a:schemeClr val="dk1"/>
          </a:lnRef>
          <a:fillRef idx="2">
            <a:schemeClr val="dk1"/>
          </a:fillRef>
          <a:effectRef idx="1">
            <a:schemeClr val="dk1"/>
          </a:effectRef>
          <a:fontRef idx="minor">
            <a:schemeClr val="dk1"/>
          </a:fontRef>
        </p:style>
        <p:txBody>
          <a:bodyPr anchor="ctr"/>
          <a:lstStyle/>
          <a:p>
            <a:pPr algn="ctr"/>
            <a:r>
              <a:rPr lang="fr-FR" sz="1600" dirty="0" smtClean="0"/>
              <a:t>Attentes de fin de cycle</a:t>
            </a:r>
            <a:endParaRPr lang="fr-FR" sz="1600" b="1" dirty="0"/>
          </a:p>
        </p:txBody>
      </p:sp>
      <p:grpSp>
        <p:nvGrpSpPr>
          <p:cNvPr id="7" name="Groupe 77"/>
          <p:cNvGrpSpPr/>
          <p:nvPr/>
        </p:nvGrpSpPr>
        <p:grpSpPr>
          <a:xfrm>
            <a:off x="1428728" y="5500703"/>
            <a:ext cx="7573958" cy="714379"/>
            <a:chOff x="1428728" y="5500703"/>
            <a:chExt cx="7573958" cy="714379"/>
          </a:xfrm>
        </p:grpSpPr>
        <p:sp>
          <p:nvSpPr>
            <p:cNvPr id="40" name="Rectangle 39"/>
            <p:cNvSpPr/>
            <p:nvPr/>
          </p:nvSpPr>
          <p:spPr bwMode="auto">
            <a:xfrm>
              <a:off x="6788108" y="5857892"/>
              <a:ext cx="2214578" cy="357190"/>
            </a:xfrm>
            <a:prstGeom prst="rect">
              <a:avLst/>
            </a:prstGeom>
            <a:ln>
              <a:solidFill>
                <a:srgbClr val="FF0000"/>
              </a:solidFill>
            </a:ln>
            <a:effectLst>
              <a:glow rad="101600">
                <a:schemeClr val="accent3">
                  <a:satMod val="175000"/>
                  <a:alpha val="40000"/>
                </a:schemeClr>
              </a:glow>
              <a:outerShdw blurRad="63500" dist="25400" dir="5400000" rotWithShape="0">
                <a:srgbClr val="000000">
                  <a:alpha val="43137"/>
                </a:srgbClr>
              </a:outerShdw>
            </a:effectLst>
          </p:spPr>
          <p:style>
            <a:lnRef idx="1">
              <a:schemeClr val="dk1"/>
            </a:lnRef>
            <a:fillRef idx="2">
              <a:schemeClr val="dk1"/>
            </a:fillRef>
            <a:effectRef idx="1">
              <a:schemeClr val="dk1"/>
            </a:effectRef>
            <a:fontRef idx="minor">
              <a:schemeClr val="dk1"/>
            </a:fontRef>
          </p:style>
          <p:txBody>
            <a:bodyPr anchor="ctr"/>
            <a:lstStyle/>
            <a:p>
              <a:pPr algn="ctr"/>
              <a:r>
                <a:rPr lang="fr-FR" sz="1600" dirty="0" smtClean="0"/>
                <a:t>Attentes intermédiaires</a:t>
              </a:r>
              <a:endParaRPr lang="fr-FR" sz="1600" b="1" dirty="0"/>
            </a:p>
          </p:txBody>
        </p:sp>
        <p:cxnSp>
          <p:nvCxnSpPr>
            <p:cNvPr id="49" name="Connecteur droit avec flèche 48"/>
            <p:cNvCxnSpPr>
              <a:stCxn id="40" idx="1"/>
            </p:cNvCxnSpPr>
            <p:nvPr/>
          </p:nvCxnSpPr>
          <p:spPr>
            <a:xfrm rot="10800000">
              <a:off x="1428728" y="5572141"/>
              <a:ext cx="5359380" cy="4643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Connecteur droit avec flèche 49"/>
            <p:cNvCxnSpPr>
              <a:stCxn id="40" idx="1"/>
            </p:cNvCxnSpPr>
            <p:nvPr/>
          </p:nvCxnSpPr>
          <p:spPr>
            <a:xfrm rot="10800000">
              <a:off x="4643438" y="5500703"/>
              <a:ext cx="2144670" cy="5357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Connecteur droit avec flèche 51"/>
            <p:cNvCxnSpPr>
              <a:stCxn id="40" idx="1"/>
            </p:cNvCxnSpPr>
            <p:nvPr/>
          </p:nvCxnSpPr>
          <p:spPr>
            <a:xfrm rot="10800000">
              <a:off x="3000364" y="5572141"/>
              <a:ext cx="3787744" cy="4643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Connecteur droit avec flèche 55"/>
            <p:cNvCxnSpPr>
              <a:stCxn id="40" idx="1"/>
            </p:cNvCxnSpPr>
            <p:nvPr/>
          </p:nvCxnSpPr>
          <p:spPr>
            <a:xfrm rot="10800000">
              <a:off x="6143636" y="5500703"/>
              <a:ext cx="644472" cy="5357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59" name="ZoneTexte 58"/>
          <p:cNvSpPr txBox="1"/>
          <p:nvPr/>
        </p:nvSpPr>
        <p:spPr>
          <a:xfrm>
            <a:off x="428596" y="2786059"/>
            <a:ext cx="1071570" cy="461665"/>
          </a:xfrm>
          <a:prstGeom prst="rect">
            <a:avLst/>
          </a:prstGeom>
          <a:noFill/>
        </p:spPr>
        <p:txBody>
          <a:bodyPr wrap="square" rtlCol="0">
            <a:spAutoFit/>
          </a:bodyPr>
          <a:lstStyle/>
          <a:p>
            <a:pPr algn="ctr"/>
            <a:r>
              <a:rPr lang="fr-FR" sz="1200" dirty="0" smtClean="0"/>
              <a:t>Période de découverte </a:t>
            </a:r>
            <a:endParaRPr lang="fr-FR" sz="1200" dirty="0"/>
          </a:p>
        </p:txBody>
      </p:sp>
      <p:sp>
        <p:nvSpPr>
          <p:cNvPr id="60" name="ZoneTexte 59"/>
          <p:cNvSpPr txBox="1"/>
          <p:nvPr/>
        </p:nvSpPr>
        <p:spPr>
          <a:xfrm>
            <a:off x="1428728" y="3000372"/>
            <a:ext cx="1500198" cy="646331"/>
          </a:xfrm>
          <a:prstGeom prst="rect">
            <a:avLst/>
          </a:prstGeom>
          <a:noFill/>
        </p:spPr>
        <p:txBody>
          <a:bodyPr wrap="square" rtlCol="0">
            <a:spAutoFit/>
          </a:bodyPr>
          <a:lstStyle/>
          <a:p>
            <a:pPr algn="ctr"/>
            <a:r>
              <a:rPr lang="fr-FR" sz="1200" dirty="0" smtClean="0"/>
              <a:t>Période des apprentissage des fondamentaux</a:t>
            </a:r>
            <a:endParaRPr lang="fr-FR" sz="1200" dirty="0"/>
          </a:p>
        </p:txBody>
      </p:sp>
      <p:sp>
        <p:nvSpPr>
          <p:cNvPr id="61" name="ZoneTexte 60"/>
          <p:cNvSpPr txBox="1"/>
          <p:nvPr/>
        </p:nvSpPr>
        <p:spPr>
          <a:xfrm>
            <a:off x="3071802" y="2786058"/>
            <a:ext cx="1500198" cy="646331"/>
          </a:xfrm>
          <a:prstGeom prst="rect">
            <a:avLst/>
          </a:prstGeom>
          <a:noFill/>
        </p:spPr>
        <p:txBody>
          <a:bodyPr wrap="square" rtlCol="0">
            <a:spAutoFit/>
          </a:bodyPr>
          <a:lstStyle/>
          <a:p>
            <a:pPr algn="ctr"/>
            <a:r>
              <a:rPr lang="fr-FR" sz="1200" dirty="0" smtClean="0"/>
              <a:t>Période de professionnalisation niveau 5</a:t>
            </a:r>
            <a:endParaRPr lang="fr-FR" sz="1200" dirty="0"/>
          </a:p>
        </p:txBody>
      </p:sp>
      <p:sp>
        <p:nvSpPr>
          <p:cNvPr id="62" name="ZoneTexte 61"/>
          <p:cNvSpPr txBox="1"/>
          <p:nvPr/>
        </p:nvSpPr>
        <p:spPr>
          <a:xfrm>
            <a:off x="4643438" y="3071810"/>
            <a:ext cx="1500198" cy="461665"/>
          </a:xfrm>
          <a:prstGeom prst="rect">
            <a:avLst/>
          </a:prstGeom>
          <a:noFill/>
        </p:spPr>
        <p:txBody>
          <a:bodyPr wrap="square" rtlCol="0">
            <a:spAutoFit/>
          </a:bodyPr>
          <a:lstStyle/>
          <a:p>
            <a:pPr algn="ctr"/>
            <a:r>
              <a:rPr lang="fr-FR" sz="1200" dirty="0" smtClean="0"/>
              <a:t>Période d’approfondissement</a:t>
            </a:r>
            <a:endParaRPr lang="fr-FR" sz="1200" dirty="0"/>
          </a:p>
        </p:txBody>
      </p:sp>
      <p:sp>
        <p:nvSpPr>
          <p:cNvPr id="64" name="ZoneTexte 63"/>
          <p:cNvSpPr txBox="1"/>
          <p:nvPr/>
        </p:nvSpPr>
        <p:spPr>
          <a:xfrm>
            <a:off x="6143636" y="2786058"/>
            <a:ext cx="1500198" cy="646331"/>
          </a:xfrm>
          <a:prstGeom prst="rect">
            <a:avLst/>
          </a:prstGeom>
          <a:noFill/>
        </p:spPr>
        <p:txBody>
          <a:bodyPr wrap="square" rtlCol="0">
            <a:spAutoFit/>
          </a:bodyPr>
          <a:lstStyle/>
          <a:p>
            <a:pPr algn="ctr"/>
            <a:r>
              <a:rPr lang="fr-FR" sz="1200" dirty="0" smtClean="0"/>
              <a:t>Période de professionnalisation niveau 4</a:t>
            </a:r>
            <a:endParaRPr lang="fr-FR" sz="1200" dirty="0"/>
          </a:p>
        </p:txBody>
      </p:sp>
      <p:sp>
        <p:nvSpPr>
          <p:cNvPr id="8" name="Rectangle 7"/>
          <p:cNvSpPr/>
          <p:nvPr/>
        </p:nvSpPr>
        <p:spPr bwMode="auto">
          <a:xfrm>
            <a:off x="485966" y="2285992"/>
            <a:ext cx="7157842" cy="428628"/>
          </a:xfrm>
          <a:prstGeom prst="rect">
            <a:avLst/>
          </a:prstGeom>
          <a:ln/>
        </p:spPr>
        <p:style>
          <a:lnRef idx="2">
            <a:schemeClr val="accent6"/>
          </a:lnRef>
          <a:fillRef idx="1">
            <a:schemeClr val="lt1"/>
          </a:fillRef>
          <a:effectRef idx="0">
            <a:schemeClr val="accent6"/>
          </a:effectRef>
          <a:fontRef idx="minor">
            <a:schemeClr val="dk1"/>
          </a:fontRef>
        </p:style>
        <p:txBody>
          <a:bodyPr anchor="ctr"/>
          <a:lstStyle/>
          <a:p>
            <a:pPr algn="ctr"/>
            <a:r>
              <a:rPr lang="fr-FR" b="1"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Situations d’apprentissage</a:t>
            </a:r>
            <a:endParaRPr lang="fr-FR" i="1" dirty="0"/>
          </a:p>
        </p:txBody>
      </p:sp>
      <p:grpSp>
        <p:nvGrpSpPr>
          <p:cNvPr id="24" name="Groupe 23"/>
          <p:cNvGrpSpPr/>
          <p:nvPr/>
        </p:nvGrpSpPr>
        <p:grpSpPr>
          <a:xfrm>
            <a:off x="4482703" y="4049073"/>
            <a:ext cx="1660934" cy="1406378"/>
            <a:chOff x="4482703" y="4049073"/>
            <a:chExt cx="1660934" cy="1406378"/>
          </a:xfrm>
        </p:grpSpPr>
        <p:sp>
          <p:nvSpPr>
            <p:cNvPr id="68" name="Flèche droite 67"/>
            <p:cNvSpPr/>
            <p:nvPr/>
          </p:nvSpPr>
          <p:spPr>
            <a:xfrm>
              <a:off x="4482703" y="4049073"/>
              <a:ext cx="1660934" cy="465473"/>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72" name="Flèche droite 71"/>
            <p:cNvSpPr/>
            <p:nvPr/>
          </p:nvSpPr>
          <p:spPr>
            <a:xfrm>
              <a:off x="4482703" y="4278492"/>
              <a:ext cx="1660934" cy="465473"/>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79" name="Flèche droite 78"/>
            <p:cNvSpPr/>
            <p:nvPr/>
          </p:nvSpPr>
          <p:spPr>
            <a:xfrm>
              <a:off x="4482703" y="4533296"/>
              <a:ext cx="1660934" cy="465473"/>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85" name="Flèche droite 84"/>
            <p:cNvSpPr/>
            <p:nvPr/>
          </p:nvSpPr>
          <p:spPr>
            <a:xfrm>
              <a:off x="4482703" y="4780110"/>
              <a:ext cx="1660934" cy="465473"/>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92" name="Flèche droite 91"/>
            <p:cNvSpPr/>
            <p:nvPr/>
          </p:nvSpPr>
          <p:spPr>
            <a:xfrm>
              <a:off x="4482703" y="4989978"/>
              <a:ext cx="1660934" cy="465473"/>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grpSp>
      <p:grpSp>
        <p:nvGrpSpPr>
          <p:cNvPr id="23" name="Groupe 22"/>
          <p:cNvGrpSpPr/>
          <p:nvPr/>
        </p:nvGrpSpPr>
        <p:grpSpPr>
          <a:xfrm>
            <a:off x="2822315" y="4049073"/>
            <a:ext cx="1821669" cy="1406378"/>
            <a:chOff x="2822315" y="4049073"/>
            <a:chExt cx="1821669" cy="1406378"/>
          </a:xfrm>
        </p:grpSpPr>
        <p:sp>
          <p:nvSpPr>
            <p:cNvPr id="67" name="Flèche droite 66"/>
            <p:cNvSpPr/>
            <p:nvPr/>
          </p:nvSpPr>
          <p:spPr>
            <a:xfrm>
              <a:off x="2822315" y="4049073"/>
              <a:ext cx="1821669" cy="465473"/>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73" name="Flèche droite 72"/>
            <p:cNvSpPr/>
            <p:nvPr/>
          </p:nvSpPr>
          <p:spPr>
            <a:xfrm>
              <a:off x="2822315" y="4278492"/>
              <a:ext cx="1821669" cy="465473"/>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80" name="Flèche droite 79"/>
            <p:cNvSpPr/>
            <p:nvPr/>
          </p:nvSpPr>
          <p:spPr>
            <a:xfrm>
              <a:off x="2822315" y="4533296"/>
              <a:ext cx="1821669" cy="465473"/>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86" name="Flèche droite 85"/>
            <p:cNvSpPr/>
            <p:nvPr/>
          </p:nvSpPr>
          <p:spPr>
            <a:xfrm>
              <a:off x="2822315" y="4780110"/>
              <a:ext cx="1821669" cy="465473"/>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93" name="Flèche droite 92"/>
            <p:cNvSpPr/>
            <p:nvPr/>
          </p:nvSpPr>
          <p:spPr>
            <a:xfrm>
              <a:off x="2822315" y="4989978"/>
              <a:ext cx="1821669" cy="465473"/>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grpSp>
      <p:grpSp>
        <p:nvGrpSpPr>
          <p:cNvPr id="22" name="Groupe 21"/>
          <p:cNvGrpSpPr/>
          <p:nvPr/>
        </p:nvGrpSpPr>
        <p:grpSpPr>
          <a:xfrm>
            <a:off x="1178694" y="4049073"/>
            <a:ext cx="1821669" cy="1406378"/>
            <a:chOff x="1178694" y="4049073"/>
            <a:chExt cx="1821669" cy="1406378"/>
          </a:xfrm>
        </p:grpSpPr>
        <p:sp>
          <p:nvSpPr>
            <p:cNvPr id="66" name="Flèche droite 65"/>
            <p:cNvSpPr/>
            <p:nvPr/>
          </p:nvSpPr>
          <p:spPr>
            <a:xfrm>
              <a:off x="1178694" y="4049073"/>
              <a:ext cx="1821669" cy="465473"/>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74" name="Flèche droite 73"/>
            <p:cNvSpPr/>
            <p:nvPr/>
          </p:nvSpPr>
          <p:spPr>
            <a:xfrm>
              <a:off x="1178694" y="4278492"/>
              <a:ext cx="1821669" cy="465473"/>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81" name="Flèche droite 80"/>
            <p:cNvSpPr/>
            <p:nvPr/>
          </p:nvSpPr>
          <p:spPr>
            <a:xfrm>
              <a:off x="1178694" y="4533296"/>
              <a:ext cx="1821669" cy="465473"/>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87" name="Flèche droite 86"/>
            <p:cNvSpPr/>
            <p:nvPr/>
          </p:nvSpPr>
          <p:spPr>
            <a:xfrm>
              <a:off x="1178694" y="4780110"/>
              <a:ext cx="1821669" cy="465473"/>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94" name="Flèche droite 93"/>
            <p:cNvSpPr/>
            <p:nvPr/>
          </p:nvSpPr>
          <p:spPr>
            <a:xfrm>
              <a:off x="1178694" y="4989978"/>
              <a:ext cx="1821669" cy="465473"/>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grpSp>
      <p:grpSp>
        <p:nvGrpSpPr>
          <p:cNvPr id="21" name="Groupe 20"/>
          <p:cNvGrpSpPr/>
          <p:nvPr/>
        </p:nvGrpSpPr>
        <p:grpSpPr>
          <a:xfrm>
            <a:off x="485966" y="4071944"/>
            <a:ext cx="942763" cy="1354003"/>
            <a:chOff x="428596" y="4071944"/>
            <a:chExt cx="1000133" cy="1354003"/>
          </a:xfrm>
        </p:grpSpPr>
        <p:sp>
          <p:nvSpPr>
            <p:cNvPr id="19" name="Flèche droite 18"/>
            <p:cNvSpPr/>
            <p:nvPr/>
          </p:nvSpPr>
          <p:spPr>
            <a:xfrm>
              <a:off x="428596" y="4071944"/>
              <a:ext cx="1000133" cy="413098"/>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dirty="0" smtClean="0"/>
                <a:t>C1</a:t>
              </a:r>
              <a:endParaRPr lang="fr-FR" dirty="0"/>
            </a:p>
          </p:txBody>
        </p:sp>
        <p:sp>
          <p:nvSpPr>
            <p:cNvPr id="76" name="Flèche droite 75"/>
            <p:cNvSpPr/>
            <p:nvPr/>
          </p:nvSpPr>
          <p:spPr>
            <a:xfrm>
              <a:off x="428596" y="4301363"/>
              <a:ext cx="1000133" cy="413098"/>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dirty="0" smtClean="0"/>
                <a:t>C2</a:t>
              </a:r>
              <a:endParaRPr lang="fr-FR" dirty="0"/>
            </a:p>
          </p:txBody>
        </p:sp>
        <p:sp>
          <p:nvSpPr>
            <p:cNvPr id="82" name="Flèche droite 81"/>
            <p:cNvSpPr/>
            <p:nvPr/>
          </p:nvSpPr>
          <p:spPr>
            <a:xfrm>
              <a:off x="428596" y="4556167"/>
              <a:ext cx="1000133" cy="413098"/>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dirty="0" smtClean="0"/>
                <a:t>C3</a:t>
              </a:r>
              <a:endParaRPr lang="fr-FR" dirty="0"/>
            </a:p>
          </p:txBody>
        </p:sp>
        <p:sp>
          <p:nvSpPr>
            <p:cNvPr id="88" name="Flèche droite 87"/>
            <p:cNvSpPr/>
            <p:nvPr/>
          </p:nvSpPr>
          <p:spPr>
            <a:xfrm>
              <a:off x="428596" y="4802981"/>
              <a:ext cx="1000133" cy="413098"/>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dirty="0" smtClean="0"/>
                <a:t>C4</a:t>
              </a:r>
              <a:endParaRPr lang="fr-FR" dirty="0"/>
            </a:p>
          </p:txBody>
        </p:sp>
        <p:sp>
          <p:nvSpPr>
            <p:cNvPr id="95" name="Flèche droite 94"/>
            <p:cNvSpPr/>
            <p:nvPr/>
          </p:nvSpPr>
          <p:spPr>
            <a:xfrm>
              <a:off x="428596" y="5012849"/>
              <a:ext cx="1000133" cy="413098"/>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dirty="0" smtClean="0"/>
                <a:t>C5</a:t>
              </a:r>
              <a:endParaRPr lang="fr-FR" dirty="0"/>
            </a:p>
          </p:txBody>
        </p:sp>
      </p:grpSp>
      <p:sp>
        <p:nvSpPr>
          <p:cNvPr id="65" name="Rectangle 64"/>
          <p:cNvSpPr/>
          <p:nvPr/>
        </p:nvSpPr>
        <p:spPr>
          <a:xfrm>
            <a:off x="-14068" y="0"/>
            <a:ext cx="500034" cy="6858000"/>
          </a:xfrm>
          <a:prstGeom prst="rect">
            <a:avLst/>
          </a:prstGeom>
          <a:solidFill>
            <a:srgbClr val="E4AE25"/>
          </a:solidFill>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2800" dirty="0" smtClean="0"/>
              <a:t>La continuité formation évaluation</a:t>
            </a:r>
            <a:endParaRPr lang="fr-FR" sz="2800" dirty="0"/>
          </a:p>
        </p:txBody>
      </p:sp>
      <p:grpSp>
        <p:nvGrpSpPr>
          <p:cNvPr id="63" name="Groupe 62"/>
          <p:cNvGrpSpPr/>
          <p:nvPr/>
        </p:nvGrpSpPr>
        <p:grpSpPr>
          <a:xfrm>
            <a:off x="499997" y="1"/>
            <a:ext cx="8639563" cy="836712"/>
            <a:chOff x="499997" y="1"/>
            <a:chExt cx="8639563" cy="836712"/>
          </a:xfrm>
        </p:grpSpPr>
        <p:pic>
          <p:nvPicPr>
            <p:cNvPr id="69"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015878" y="1"/>
              <a:ext cx="1123682" cy="765508"/>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997" y="1"/>
              <a:ext cx="901699" cy="83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1" name="Connecteur droit 70"/>
            <p:cNvCxnSpPr/>
            <p:nvPr/>
          </p:nvCxnSpPr>
          <p:spPr>
            <a:xfrm>
              <a:off x="1387068" y="648398"/>
              <a:ext cx="6868292" cy="0"/>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8" name="Rectangle 77"/>
          <p:cNvSpPr/>
          <p:nvPr/>
        </p:nvSpPr>
        <p:spPr>
          <a:xfrm>
            <a:off x="3231024" y="151922"/>
            <a:ext cx="3429208" cy="461665"/>
          </a:xfrm>
          <a:prstGeom prst="rect">
            <a:avLst/>
          </a:prstGeom>
        </p:spPr>
        <p:txBody>
          <a:bodyPr wrap="none">
            <a:spAutoFit/>
          </a:bodyPr>
          <a:lstStyle/>
          <a:p>
            <a:r>
              <a:rPr lang="fr-FR" sz="2400" dirty="0" smtClean="0"/>
              <a:t>Echelles de compétences </a:t>
            </a:r>
            <a:endParaRPr lang="fr-FR" sz="24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59" grpId="0"/>
      <p:bldP spid="60" grpId="0"/>
      <p:bldP spid="61" grpId="0"/>
      <p:bldP spid="62" grpId="0"/>
      <p:bldP spid="64" grpId="0"/>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470479111"/>
              </p:ext>
            </p:extLst>
          </p:nvPr>
        </p:nvGraphicFramePr>
        <p:xfrm>
          <a:off x="1033088" y="2107664"/>
          <a:ext cx="7499352" cy="3337560"/>
        </p:xfrm>
        <a:graphic>
          <a:graphicData uri="http://schemas.openxmlformats.org/drawingml/2006/table">
            <a:tbl>
              <a:tblPr firstRow="1" bandRow="1">
                <a:tableStyleId>{5C22544A-7EE6-4342-B048-85BDC9FD1C3A}</a:tableStyleId>
              </a:tblPr>
              <a:tblGrid>
                <a:gridCol w="1249892"/>
                <a:gridCol w="1249892"/>
                <a:gridCol w="1249892"/>
                <a:gridCol w="1249892"/>
                <a:gridCol w="1249892"/>
                <a:gridCol w="1249892"/>
              </a:tblGrid>
              <a:tr h="370840">
                <a:tc>
                  <a:txBody>
                    <a:bodyPr/>
                    <a:lstStyle/>
                    <a:p>
                      <a:endParaRPr lang="fr-FR" dirty="0"/>
                    </a:p>
                  </a:txBody>
                  <a:tcPr/>
                </a:tc>
                <a:tc gridSpan="5">
                  <a:txBody>
                    <a:bodyPr/>
                    <a:lstStyle/>
                    <a:p>
                      <a:r>
                        <a:rPr lang="fr-FR" dirty="0" smtClean="0"/>
                        <a:t>Echelle de</a:t>
                      </a:r>
                      <a:r>
                        <a:rPr lang="fr-FR" baseline="0" dirty="0" smtClean="0"/>
                        <a:t> compétence</a:t>
                      </a:r>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r h="370840">
                <a:tc>
                  <a:txBody>
                    <a:bodyPr/>
                    <a:lstStyle/>
                    <a:p>
                      <a:endParaRPr lang="fr-FR" dirty="0"/>
                    </a:p>
                  </a:txBody>
                  <a:tcPr/>
                </a:tc>
                <a:tc>
                  <a:txBody>
                    <a:bodyPr/>
                    <a:lstStyle/>
                    <a:p>
                      <a:r>
                        <a:rPr lang="fr-FR" sz="1600" dirty="0" smtClean="0"/>
                        <a:t>01</a:t>
                      </a:r>
                      <a:endParaRPr lang="fr-FR" sz="1600" dirty="0"/>
                    </a:p>
                  </a:txBody>
                  <a:tcPr/>
                </a:tc>
                <a:tc>
                  <a:txBody>
                    <a:bodyPr/>
                    <a:lstStyle/>
                    <a:p>
                      <a:r>
                        <a:rPr lang="fr-FR" sz="1600" dirty="0" smtClean="0"/>
                        <a:t>02</a:t>
                      </a:r>
                      <a:endParaRPr lang="fr-FR" sz="1600" dirty="0"/>
                    </a:p>
                  </a:txBody>
                  <a:tcPr/>
                </a:tc>
                <a:tc>
                  <a:txBody>
                    <a:bodyPr/>
                    <a:lstStyle/>
                    <a:p>
                      <a:r>
                        <a:rPr lang="fr-FR" sz="1600" dirty="0" smtClean="0"/>
                        <a:t>03</a:t>
                      </a:r>
                      <a:endParaRPr lang="fr-FR" sz="1600" dirty="0"/>
                    </a:p>
                  </a:txBody>
                  <a:tcPr/>
                </a:tc>
                <a:tc>
                  <a:txBody>
                    <a:bodyPr/>
                    <a:lstStyle/>
                    <a:p>
                      <a:r>
                        <a:rPr lang="fr-FR" sz="1600" dirty="0" smtClean="0"/>
                        <a:t>…</a:t>
                      </a:r>
                      <a:endParaRPr lang="fr-FR" sz="1600" dirty="0"/>
                    </a:p>
                  </a:txBody>
                  <a:tcPr/>
                </a:tc>
                <a:tc>
                  <a:txBody>
                    <a:bodyPr/>
                    <a:lstStyle/>
                    <a:p>
                      <a:r>
                        <a:rPr lang="fr-FR" sz="1600" dirty="0" smtClean="0"/>
                        <a:t>Niveau final</a:t>
                      </a:r>
                      <a:endParaRPr lang="fr-FR" sz="1600" dirty="0"/>
                    </a:p>
                  </a:txBody>
                  <a:tcPr/>
                </a:tc>
              </a:tr>
              <a:tr h="370840">
                <a:tc>
                  <a:txBody>
                    <a:bodyPr/>
                    <a:lstStyle/>
                    <a:p>
                      <a:r>
                        <a:rPr lang="fr-FR" dirty="0" smtClean="0"/>
                        <a:t>C1</a:t>
                      </a:r>
                      <a:endParaRPr lang="fr-FR" dirty="0"/>
                    </a:p>
                  </a:txBody>
                  <a:tcPr/>
                </a:tc>
                <a:tc>
                  <a:txBody>
                    <a:bodyPr/>
                    <a:lstStyle/>
                    <a:p>
                      <a:r>
                        <a:rPr lang="fr-FR" sz="1600" dirty="0" smtClean="0"/>
                        <a:t>?</a:t>
                      </a:r>
                      <a:endParaRPr lang="fr-FR" sz="1600" dirty="0"/>
                    </a:p>
                  </a:txBody>
                  <a:tcPr/>
                </a:tc>
                <a:tc>
                  <a:txBody>
                    <a:bodyPr/>
                    <a:lstStyle/>
                    <a:p>
                      <a:r>
                        <a:rPr lang="fr-FR" sz="1600" dirty="0" smtClean="0"/>
                        <a:t>?</a:t>
                      </a:r>
                      <a:endParaRPr lang="fr-FR" sz="1600" dirty="0"/>
                    </a:p>
                  </a:txBody>
                  <a:tcPr/>
                </a:tc>
                <a:tc>
                  <a:txBody>
                    <a:bodyPr/>
                    <a:lstStyle/>
                    <a:p>
                      <a:r>
                        <a:rPr lang="fr-FR" sz="1600" dirty="0" smtClean="0"/>
                        <a:t>?</a:t>
                      </a:r>
                      <a:endParaRPr lang="fr-FR" sz="1600" dirty="0"/>
                    </a:p>
                  </a:txBody>
                  <a:tcPr/>
                </a:tc>
                <a:tc>
                  <a:txBody>
                    <a:bodyPr/>
                    <a:lstStyle/>
                    <a:p>
                      <a:r>
                        <a:rPr lang="fr-FR" sz="1600" dirty="0" smtClean="0"/>
                        <a:t>?</a:t>
                      </a:r>
                      <a:endParaRPr lang="fr-FR" sz="1600" dirty="0"/>
                    </a:p>
                  </a:txBody>
                  <a:tcPr/>
                </a:tc>
                <a:tc>
                  <a:txBody>
                    <a:bodyPr/>
                    <a:lstStyle/>
                    <a:p>
                      <a:r>
                        <a:rPr lang="fr-FR" sz="1400" dirty="0" smtClean="0"/>
                        <a:t>Voir réf.</a:t>
                      </a:r>
                      <a:endParaRPr lang="fr-FR" sz="1400" dirty="0"/>
                    </a:p>
                  </a:txBody>
                  <a:tcPr/>
                </a:tc>
              </a:tr>
              <a:tr h="370840">
                <a:tc>
                  <a:txBody>
                    <a:bodyPr/>
                    <a:lstStyle/>
                    <a:p>
                      <a:r>
                        <a:rPr lang="fr-FR" dirty="0" smtClean="0"/>
                        <a:t>C2</a:t>
                      </a:r>
                      <a:endParaRPr lang="fr-FR" dirty="0"/>
                    </a:p>
                  </a:txBody>
                  <a:tcPr/>
                </a:tc>
                <a:tc>
                  <a:txBody>
                    <a:bodyPr/>
                    <a:lstStyle/>
                    <a:p>
                      <a:r>
                        <a:rPr lang="fr-FR" sz="1600" dirty="0" smtClean="0"/>
                        <a:t>?</a:t>
                      </a:r>
                      <a:endParaRPr lang="fr-FR" sz="1600" dirty="0"/>
                    </a:p>
                  </a:txBody>
                  <a:tcPr/>
                </a:tc>
                <a:tc>
                  <a:txBody>
                    <a:bodyPr/>
                    <a:lstStyle/>
                    <a:p>
                      <a:r>
                        <a:rPr lang="fr-FR" sz="1600" dirty="0" smtClean="0"/>
                        <a:t>?</a:t>
                      </a:r>
                      <a:endParaRPr lang="fr-FR" sz="1600" dirty="0"/>
                    </a:p>
                  </a:txBody>
                  <a:tcPr/>
                </a:tc>
                <a:tc>
                  <a:txBody>
                    <a:bodyPr/>
                    <a:lstStyle/>
                    <a:p>
                      <a:r>
                        <a:rPr lang="fr-FR" sz="1600" dirty="0" smtClean="0"/>
                        <a:t>?</a:t>
                      </a:r>
                      <a:endParaRPr lang="fr-FR" sz="1600" dirty="0"/>
                    </a:p>
                  </a:txBody>
                  <a:tcPr/>
                </a:tc>
                <a:tc>
                  <a:txBody>
                    <a:bodyPr/>
                    <a:lstStyle/>
                    <a:p>
                      <a:r>
                        <a:rPr lang="fr-FR" sz="1600" dirty="0" smtClean="0"/>
                        <a:t>?</a:t>
                      </a:r>
                      <a:endParaRPr lang="fr-FR"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t>Voir réf.</a:t>
                      </a:r>
                      <a:endParaRPr lang="fr-FR" sz="1400" dirty="0"/>
                    </a:p>
                  </a:txBody>
                  <a:tcPr/>
                </a:tc>
              </a:tr>
              <a:tr h="370840">
                <a:tc>
                  <a:txBody>
                    <a:bodyPr/>
                    <a:lstStyle/>
                    <a:p>
                      <a:r>
                        <a:rPr lang="fr-FR" dirty="0" smtClean="0"/>
                        <a:t>C3</a:t>
                      </a:r>
                      <a:endParaRPr lang="fr-FR" dirty="0"/>
                    </a:p>
                  </a:txBody>
                  <a:tcPr/>
                </a:tc>
                <a:tc>
                  <a:txBody>
                    <a:bodyPr/>
                    <a:lstStyle/>
                    <a:p>
                      <a:r>
                        <a:rPr lang="fr-FR" sz="1600" dirty="0" smtClean="0"/>
                        <a:t>?</a:t>
                      </a:r>
                      <a:endParaRPr lang="fr-FR" sz="1600" dirty="0"/>
                    </a:p>
                  </a:txBody>
                  <a:tcPr/>
                </a:tc>
                <a:tc>
                  <a:txBody>
                    <a:bodyPr/>
                    <a:lstStyle/>
                    <a:p>
                      <a:r>
                        <a:rPr lang="fr-FR" sz="1600" dirty="0" smtClean="0"/>
                        <a:t>?</a:t>
                      </a:r>
                      <a:endParaRPr lang="fr-FR" sz="1600" dirty="0"/>
                    </a:p>
                  </a:txBody>
                  <a:tcPr/>
                </a:tc>
                <a:tc>
                  <a:txBody>
                    <a:bodyPr/>
                    <a:lstStyle/>
                    <a:p>
                      <a:r>
                        <a:rPr lang="fr-FR" sz="1600" dirty="0" smtClean="0"/>
                        <a:t>?</a:t>
                      </a:r>
                      <a:endParaRPr lang="fr-FR" sz="1600" dirty="0"/>
                    </a:p>
                  </a:txBody>
                  <a:tcPr/>
                </a:tc>
                <a:tc>
                  <a:txBody>
                    <a:bodyPr/>
                    <a:lstStyle/>
                    <a:p>
                      <a:r>
                        <a:rPr lang="fr-FR" sz="1600" dirty="0" smtClean="0"/>
                        <a:t>?</a:t>
                      </a:r>
                      <a:endParaRPr lang="fr-FR"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t>Voir réf.</a:t>
                      </a:r>
                      <a:endParaRPr lang="fr-FR" sz="1400" dirty="0"/>
                    </a:p>
                  </a:txBody>
                  <a:tcPr/>
                </a:tc>
              </a:tr>
              <a:tr h="370840">
                <a:tc>
                  <a:txBody>
                    <a:bodyPr/>
                    <a:lstStyle/>
                    <a:p>
                      <a:r>
                        <a:rPr lang="fr-FR" dirty="0" smtClean="0"/>
                        <a:t>C4</a:t>
                      </a:r>
                      <a:endParaRPr lang="fr-FR" dirty="0"/>
                    </a:p>
                  </a:txBody>
                  <a:tcPr/>
                </a:tc>
                <a:tc>
                  <a:txBody>
                    <a:bodyPr/>
                    <a:lstStyle/>
                    <a:p>
                      <a:r>
                        <a:rPr lang="fr-FR" sz="1600" dirty="0" smtClean="0"/>
                        <a:t>?</a:t>
                      </a:r>
                      <a:endParaRPr lang="fr-FR" sz="1600" dirty="0"/>
                    </a:p>
                  </a:txBody>
                  <a:tcPr/>
                </a:tc>
                <a:tc>
                  <a:txBody>
                    <a:bodyPr/>
                    <a:lstStyle/>
                    <a:p>
                      <a:r>
                        <a:rPr lang="fr-FR" sz="1600" dirty="0" smtClean="0"/>
                        <a:t>?</a:t>
                      </a:r>
                      <a:endParaRPr lang="fr-FR" sz="1600" dirty="0"/>
                    </a:p>
                  </a:txBody>
                  <a:tcPr/>
                </a:tc>
                <a:tc>
                  <a:txBody>
                    <a:bodyPr/>
                    <a:lstStyle/>
                    <a:p>
                      <a:r>
                        <a:rPr lang="fr-FR" sz="1600" dirty="0" smtClean="0"/>
                        <a:t>?</a:t>
                      </a:r>
                      <a:endParaRPr lang="fr-FR" sz="1600" dirty="0"/>
                    </a:p>
                  </a:txBody>
                  <a:tcPr/>
                </a:tc>
                <a:tc>
                  <a:txBody>
                    <a:bodyPr/>
                    <a:lstStyle/>
                    <a:p>
                      <a:r>
                        <a:rPr lang="fr-FR" sz="1600" dirty="0" smtClean="0"/>
                        <a:t>?</a:t>
                      </a:r>
                      <a:endParaRPr lang="fr-FR"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t>Voir réf.</a:t>
                      </a:r>
                      <a:endParaRPr lang="fr-FR" sz="1400" dirty="0"/>
                    </a:p>
                  </a:txBody>
                  <a:tcPr/>
                </a:tc>
              </a:tr>
              <a:tr h="370840">
                <a:tc>
                  <a:txBody>
                    <a:bodyPr/>
                    <a:lstStyle/>
                    <a:p>
                      <a:r>
                        <a:rPr lang="fr-FR" dirty="0" smtClean="0"/>
                        <a:t>C5</a:t>
                      </a:r>
                      <a:endParaRPr lang="fr-FR" dirty="0"/>
                    </a:p>
                  </a:txBody>
                  <a:tcPr/>
                </a:tc>
                <a:tc>
                  <a:txBody>
                    <a:bodyPr/>
                    <a:lstStyle/>
                    <a:p>
                      <a:r>
                        <a:rPr lang="fr-FR" sz="1600" dirty="0" smtClean="0"/>
                        <a:t>?</a:t>
                      </a:r>
                      <a:endParaRPr lang="fr-FR" sz="1600" dirty="0"/>
                    </a:p>
                  </a:txBody>
                  <a:tcPr/>
                </a:tc>
                <a:tc>
                  <a:txBody>
                    <a:bodyPr/>
                    <a:lstStyle/>
                    <a:p>
                      <a:r>
                        <a:rPr lang="fr-FR" sz="1600" dirty="0" smtClean="0"/>
                        <a:t>?</a:t>
                      </a:r>
                      <a:endParaRPr lang="fr-FR" sz="1600" dirty="0"/>
                    </a:p>
                  </a:txBody>
                  <a:tcPr/>
                </a:tc>
                <a:tc>
                  <a:txBody>
                    <a:bodyPr/>
                    <a:lstStyle/>
                    <a:p>
                      <a:r>
                        <a:rPr lang="fr-FR" sz="1600" dirty="0" smtClean="0"/>
                        <a:t>?</a:t>
                      </a:r>
                      <a:endParaRPr lang="fr-FR" sz="1600" dirty="0"/>
                    </a:p>
                  </a:txBody>
                  <a:tcPr/>
                </a:tc>
                <a:tc>
                  <a:txBody>
                    <a:bodyPr/>
                    <a:lstStyle/>
                    <a:p>
                      <a:r>
                        <a:rPr lang="fr-FR" sz="1600" dirty="0" smtClean="0"/>
                        <a:t>?</a:t>
                      </a:r>
                      <a:endParaRPr lang="fr-FR"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t>Voir réf.</a:t>
                      </a:r>
                      <a:endParaRPr lang="fr-FR" sz="1400" dirty="0"/>
                    </a:p>
                  </a:txBody>
                  <a:tcPr/>
                </a:tc>
              </a:tr>
              <a:tr h="370840">
                <a:tc>
                  <a:txBody>
                    <a:bodyPr/>
                    <a:lstStyle/>
                    <a:p>
                      <a:r>
                        <a:rPr lang="fr-FR" dirty="0" smtClean="0"/>
                        <a:t>…</a:t>
                      </a:r>
                      <a:endParaRPr lang="fr-FR" dirty="0"/>
                    </a:p>
                  </a:txBody>
                  <a:tcPr/>
                </a:tc>
                <a:tc>
                  <a:txBody>
                    <a:bodyPr/>
                    <a:lstStyle/>
                    <a:p>
                      <a:r>
                        <a:rPr lang="fr-FR" sz="1600" dirty="0" smtClean="0"/>
                        <a:t>?</a:t>
                      </a:r>
                      <a:endParaRPr lang="fr-FR" sz="1600" dirty="0"/>
                    </a:p>
                  </a:txBody>
                  <a:tcPr/>
                </a:tc>
                <a:tc>
                  <a:txBody>
                    <a:bodyPr/>
                    <a:lstStyle/>
                    <a:p>
                      <a:r>
                        <a:rPr lang="fr-FR" sz="1600" dirty="0" smtClean="0"/>
                        <a:t>?</a:t>
                      </a:r>
                      <a:endParaRPr lang="fr-FR" sz="1600" dirty="0"/>
                    </a:p>
                  </a:txBody>
                  <a:tcPr/>
                </a:tc>
                <a:tc>
                  <a:txBody>
                    <a:bodyPr/>
                    <a:lstStyle/>
                    <a:p>
                      <a:r>
                        <a:rPr lang="fr-FR" sz="1600" dirty="0" smtClean="0"/>
                        <a:t>?</a:t>
                      </a:r>
                      <a:endParaRPr lang="fr-FR" sz="1600" dirty="0"/>
                    </a:p>
                  </a:txBody>
                  <a:tcPr/>
                </a:tc>
                <a:tc>
                  <a:txBody>
                    <a:bodyPr/>
                    <a:lstStyle/>
                    <a:p>
                      <a:r>
                        <a:rPr lang="fr-FR" sz="1600" dirty="0" smtClean="0"/>
                        <a:t>?</a:t>
                      </a:r>
                      <a:endParaRPr lang="fr-FR"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t>Voir réf.</a:t>
                      </a:r>
                      <a:endParaRPr lang="fr-FR" sz="1400" dirty="0"/>
                    </a:p>
                  </a:txBody>
                  <a:tcPr/>
                </a:tc>
              </a:tr>
              <a:tr h="370840">
                <a:tc>
                  <a:txBody>
                    <a:bodyPr/>
                    <a:lstStyle/>
                    <a:p>
                      <a:r>
                        <a:rPr lang="fr-FR" dirty="0" err="1" smtClean="0"/>
                        <a:t>Cn</a:t>
                      </a:r>
                      <a:endParaRPr lang="fr-FR" dirty="0"/>
                    </a:p>
                  </a:txBody>
                  <a:tcPr/>
                </a:tc>
                <a:tc>
                  <a:txBody>
                    <a:bodyPr/>
                    <a:lstStyle/>
                    <a:p>
                      <a:r>
                        <a:rPr lang="fr-FR" sz="1600" dirty="0" smtClean="0"/>
                        <a:t>?</a:t>
                      </a:r>
                      <a:endParaRPr lang="fr-FR" sz="1600" dirty="0"/>
                    </a:p>
                  </a:txBody>
                  <a:tcPr/>
                </a:tc>
                <a:tc>
                  <a:txBody>
                    <a:bodyPr/>
                    <a:lstStyle/>
                    <a:p>
                      <a:r>
                        <a:rPr lang="fr-FR" sz="1600" dirty="0" smtClean="0"/>
                        <a:t>?</a:t>
                      </a:r>
                      <a:endParaRPr lang="fr-FR" sz="1600" dirty="0"/>
                    </a:p>
                  </a:txBody>
                  <a:tcPr/>
                </a:tc>
                <a:tc>
                  <a:txBody>
                    <a:bodyPr/>
                    <a:lstStyle/>
                    <a:p>
                      <a:r>
                        <a:rPr lang="fr-FR" sz="1600" dirty="0" smtClean="0"/>
                        <a:t>?</a:t>
                      </a:r>
                      <a:endParaRPr lang="fr-FR" sz="1600" dirty="0"/>
                    </a:p>
                  </a:txBody>
                  <a:tcPr/>
                </a:tc>
                <a:tc>
                  <a:txBody>
                    <a:bodyPr/>
                    <a:lstStyle/>
                    <a:p>
                      <a:r>
                        <a:rPr lang="fr-FR" sz="1600" dirty="0" smtClean="0"/>
                        <a:t>?</a:t>
                      </a:r>
                      <a:endParaRPr lang="fr-FR"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t>Voir réf.</a:t>
                      </a:r>
                      <a:endParaRPr lang="fr-FR" sz="1400" dirty="0"/>
                    </a:p>
                  </a:txBody>
                  <a:tcPr/>
                </a:tc>
              </a:tr>
            </a:tbl>
          </a:graphicData>
        </a:graphic>
      </p:graphicFrame>
      <p:sp>
        <p:nvSpPr>
          <p:cNvPr id="5" name="ZoneTexte 4"/>
          <p:cNvSpPr txBox="1"/>
          <p:nvPr/>
        </p:nvSpPr>
        <p:spPr>
          <a:xfrm rot="-840000">
            <a:off x="3420807" y="3626597"/>
            <a:ext cx="3786214" cy="715089"/>
          </a:xfrm>
          <a:prstGeom prst="round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dirty="0" smtClean="0"/>
              <a:t>Des niveaux intermédiaires définis par les enseignants eux-mêmes</a:t>
            </a:r>
            <a:endParaRPr lang="fr-FR" dirty="0"/>
          </a:p>
        </p:txBody>
      </p:sp>
      <p:sp>
        <p:nvSpPr>
          <p:cNvPr id="10" name="Sous-titre 2"/>
          <p:cNvSpPr txBox="1">
            <a:spLocks/>
          </p:cNvSpPr>
          <p:nvPr/>
        </p:nvSpPr>
        <p:spPr>
          <a:xfrm>
            <a:off x="1073746" y="1196752"/>
            <a:ext cx="6858048" cy="857256"/>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fr-FR" sz="2800" b="1" i="1" dirty="0" smtClean="0"/>
              <a:t>Définir d</a:t>
            </a:r>
            <a:r>
              <a:rPr kumimoji="0" lang="fr-FR" sz="2800" b="1" i="1" u="none" strike="noStrike" kern="1200" cap="none" spc="0" normalizeH="0" baseline="0" noProof="0" dirty="0" smtClean="0">
                <a:ln>
                  <a:noFill/>
                </a:ln>
                <a:solidFill>
                  <a:schemeClr val="tx1"/>
                </a:solidFill>
                <a:effectLst/>
                <a:uLnTx/>
                <a:uFillTx/>
              </a:rPr>
              <a:t>es échelles de compétences</a:t>
            </a:r>
            <a:endParaRPr kumimoji="0" lang="fr-FR" sz="2800" b="1" i="1" u="none" strike="noStrike" kern="1200" cap="none" spc="0" normalizeH="0" baseline="0" noProof="0" dirty="0" smtClean="0">
              <a:ln>
                <a:noFill/>
              </a:ln>
              <a:solidFill>
                <a:schemeClr val="accent5">
                  <a:lumMod val="75000"/>
                </a:schemeClr>
              </a:solidFill>
              <a:effectLst/>
              <a:uLnTx/>
              <a:uFillTx/>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000" b="1"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Rectangle 6"/>
          <p:cNvSpPr/>
          <p:nvPr/>
        </p:nvSpPr>
        <p:spPr>
          <a:xfrm>
            <a:off x="-14068" y="0"/>
            <a:ext cx="500034" cy="6858000"/>
          </a:xfrm>
          <a:prstGeom prst="rect">
            <a:avLst/>
          </a:prstGeom>
          <a:solidFill>
            <a:srgbClr val="E4AE25"/>
          </a:solidFill>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2800" dirty="0" smtClean="0"/>
              <a:t>La continuité formation évaluation</a:t>
            </a:r>
            <a:endParaRPr lang="fr-FR" sz="2800" dirty="0"/>
          </a:p>
        </p:txBody>
      </p:sp>
      <p:grpSp>
        <p:nvGrpSpPr>
          <p:cNvPr id="11" name="Groupe 10"/>
          <p:cNvGrpSpPr/>
          <p:nvPr/>
        </p:nvGrpSpPr>
        <p:grpSpPr>
          <a:xfrm>
            <a:off x="499997" y="1"/>
            <a:ext cx="8639563" cy="836712"/>
            <a:chOff x="499997" y="1"/>
            <a:chExt cx="8639563" cy="836712"/>
          </a:xfrm>
        </p:grpSpPr>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015878" y="1"/>
              <a:ext cx="1123682" cy="76550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997" y="1"/>
              <a:ext cx="901699" cy="83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 name="Connecteur droit 13"/>
            <p:cNvCxnSpPr/>
            <p:nvPr/>
          </p:nvCxnSpPr>
          <p:spPr>
            <a:xfrm>
              <a:off x="1387068" y="648398"/>
              <a:ext cx="6868292" cy="0"/>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6" name="Rectangle 15"/>
          <p:cNvSpPr/>
          <p:nvPr/>
        </p:nvSpPr>
        <p:spPr>
          <a:xfrm>
            <a:off x="3231024" y="151922"/>
            <a:ext cx="3429208" cy="461665"/>
          </a:xfrm>
          <a:prstGeom prst="rect">
            <a:avLst/>
          </a:prstGeom>
        </p:spPr>
        <p:txBody>
          <a:bodyPr wrap="none">
            <a:spAutoFit/>
          </a:bodyPr>
          <a:lstStyle/>
          <a:p>
            <a:r>
              <a:rPr lang="fr-FR" sz="2400" dirty="0" smtClean="0"/>
              <a:t>Echelles de compétences </a:t>
            </a:r>
            <a:endParaRPr lang="fr-FR" sz="24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472" y="799692"/>
            <a:ext cx="8475036" cy="4477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71472" y="2789144"/>
            <a:ext cx="8475036" cy="792088"/>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4" name="ZoneTexte 3"/>
          <p:cNvSpPr txBox="1"/>
          <p:nvPr/>
        </p:nvSpPr>
        <p:spPr>
          <a:xfrm>
            <a:off x="674830" y="6240162"/>
            <a:ext cx="7929618" cy="357190"/>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noAutofit/>
          </a:bodyPr>
          <a:lstStyle/>
          <a:p>
            <a:pPr algn="ctr">
              <a:spcBef>
                <a:spcPct val="0"/>
              </a:spcBef>
            </a:pPr>
            <a:r>
              <a:rPr lang="fr-FR" b="1" dirty="0" smtClean="0">
                <a:solidFill>
                  <a:schemeClr val="tx1"/>
                </a:solidFill>
              </a:rPr>
              <a:t>Une lecture horizontale pour la progression des compétences</a:t>
            </a:r>
          </a:p>
        </p:txBody>
      </p:sp>
      <p:sp>
        <p:nvSpPr>
          <p:cNvPr id="5" name="ZoneTexte 4"/>
          <p:cNvSpPr txBox="1"/>
          <p:nvPr/>
        </p:nvSpPr>
        <p:spPr>
          <a:xfrm>
            <a:off x="571472" y="2789144"/>
            <a:ext cx="1584816" cy="876970"/>
          </a:xfrm>
          <a:prstGeom prst="round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normAutofit/>
          </a:bodyPr>
          <a:lstStyle/>
          <a:p>
            <a:pPr>
              <a:spcBef>
                <a:spcPct val="0"/>
              </a:spcBef>
            </a:pPr>
            <a:r>
              <a:rPr lang="fr-FR" sz="1400" b="1" dirty="0"/>
              <a:t>C.2.1 Etablir un processus d'usinage</a:t>
            </a:r>
            <a:endParaRPr lang="fr-FR" sz="1400" b="1" dirty="0" smtClean="0">
              <a:solidFill>
                <a:schemeClr val="accent4">
                  <a:lumMod val="75000"/>
                </a:schemeClr>
              </a:solidFill>
            </a:endParaRPr>
          </a:p>
        </p:txBody>
      </p:sp>
      <p:sp>
        <p:nvSpPr>
          <p:cNvPr id="10" name="ZoneTexte 9"/>
          <p:cNvSpPr txBox="1"/>
          <p:nvPr/>
        </p:nvSpPr>
        <p:spPr>
          <a:xfrm>
            <a:off x="1763688" y="2789144"/>
            <a:ext cx="1584816" cy="1079348"/>
          </a:xfrm>
          <a:prstGeom prst="round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normAutofit fontScale="92500"/>
          </a:bodyPr>
          <a:lstStyle/>
          <a:p>
            <a:r>
              <a:rPr lang="fr-FR" sz="1400" dirty="0"/>
              <a:t>Identifier le moyen de production</a:t>
            </a:r>
          </a:p>
          <a:p>
            <a:r>
              <a:rPr lang="fr-FR" sz="1400" dirty="0"/>
              <a:t>choisi. (tours, fraiseuses …)</a:t>
            </a:r>
            <a:endParaRPr lang="fr-FR" sz="1400" b="1" dirty="0" smtClean="0">
              <a:solidFill>
                <a:schemeClr val="accent4">
                  <a:lumMod val="75000"/>
                </a:schemeClr>
              </a:solidFill>
            </a:endParaRPr>
          </a:p>
        </p:txBody>
      </p:sp>
      <p:sp>
        <p:nvSpPr>
          <p:cNvPr id="11" name="ZoneTexte 10"/>
          <p:cNvSpPr txBox="1"/>
          <p:nvPr/>
        </p:nvSpPr>
        <p:spPr>
          <a:xfrm>
            <a:off x="3059832" y="2789144"/>
            <a:ext cx="1888858" cy="2158695"/>
          </a:xfrm>
          <a:prstGeom prst="round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normAutofit fontScale="92500"/>
          </a:bodyPr>
          <a:lstStyle/>
          <a:p>
            <a:r>
              <a:rPr lang="fr-FR" sz="1400" dirty="0"/>
              <a:t>Identifier les données permettant d'établir un </a:t>
            </a:r>
            <a:r>
              <a:rPr lang="fr-FR" sz="1400" dirty="0" smtClean="0"/>
              <a:t>processus d'usinage</a:t>
            </a:r>
            <a:r>
              <a:rPr lang="fr-FR" sz="1400" dirty="0"/>
              <a:t>.</a:t>
            </a:r>
          </a:p>
          <a:p>
            <a:endParaRPr lang="fr-FR" sz="1400" dirty="0" smtClean="0"/>
          </a:p>
          <a:p>
            <a:endParaRPr lang="fr-FR" sz="1400" dirty="0"/>
          </a:p>
          <a:p>
            <a:r>
              <a:rPr lang="fr-FR" sz="1400" dirty="0" smtClean="0"/>
              <a:t>Identifier </a:t>
            </a:r>
            <a:r>
              <a:rPr lang="fr-FR" sz="1400" dirty="0"/>
              <a:t>les différents documents de fabrication.</a:t>
            </a:r>
            <a:endParaRPr lang="fr-FR" sz="1400" b="1" dirty="0" smtClean="0">
              <a:solidFill>
                <a:schemeClr val="accent4">
                  <a:lumMod val="75000"/>
                </a:schemeClr>
              </a:solidFill>
            </a:endParaRPr>
          </a:p>
        </p:txBody>
      </p:sp>
      <p:sp>
        <p:nvSpPr>
          <p:cNvPr id="12" name="ZoneTexte 11"/>
          <p:cNvSpPr txBox="1"/>
          <p:nvPr/>
        </p:nvSpPr>
        <p:spPr>
          <a:xfrm>
            <a:off x="4644008" y="2789144"/>
            <a:ext cx="1888858" cy="1484103"/>
          </a:xfrm>
          <a:prstGeom prst="round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normAutofit/>
          </a:bodyPr>
          <a:lstStyle/>
          <a:p>
            <a:r>
              <a:rPr lang="fr-FR" sz="1400" dirty="0"/>
              <a:t>Décoder et exploiter les </a:t>
            </a:r>
            <a:r>
              <a:rPr lang="fr-FR" sz="1400" dirty="0" smtClean="0"/>
              <a:t>informations contenues </a:t>
            </a:r>
            <a:r>
              <a:rPr lang="fr-FR" sz="1400" dirty="0"/>
              <a:t>sur un processus de </a:t>
            </a:r>
            <a:r>
              <a:rPr lang="fr-FR" sz="1400" dirty="0" smtClean="0"/>
              <a:t>fabrication préétabli</a:t>
            </a:r>
            <a:r>
              <a:rPr lang="fr-FR" sz="1400" dirty="0"/>
              <a:t>.</a:t>
            </a:r>
            <a:endParaRPr lang="fr-FR" sz="1400" b="1" dirty="0" smtClean="0">
              <a:solidFill>
                <a:schemeClr val="accent4">
                  <a:lumMod val="75000"/>
                </a:schemeClr>
              </a:solidFill>
            </a:endParaRPr>
          </a:p>
        </p:txBody>
      </p:sp>
      <p:sp>
        <p:nvSpPr>
          <p:cNvPr id="13" name="ZoneTexte 12"/>
          <p:cNvSpPr txBox="1"/>
          <p:nvPr/>
        </p:nvSpPr>
        <p:spPr>
          <a:xfrm>
            <a:off x="6125878" y="2789144"/>
            <a:ext cx="1686481" cy="2698370"/>
          </a:xfrm>
          <a:prstGeom prst="round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normAutofit fontScale="92500" lnSpcReduction="20000"/>
          </a:bodyPr>
          <a:lstStyle/>
          <a:p>
            <a:r>
              <a:rPr lang="fr-FR" sz="1400" dirty="0"/>
              <a:t>Lister les différentes opérations et outils</a:t>
            </a:r>
          </a:p>
          <a:p>
            <a:r>
              <a:rPr lang="fr-FR" sz="1400" dirty="0"/>
              <a:t>associés, nécessaires à la réalisation d'une</a:t>
            </a:r>
          </a:p>
          <a:p>
            <a:r>
              <a:rPr lang="fr-FR" sz="1400" dirty="0"/>
              <a:t>phase de fabrication.</a:t>
            </a:r>
          </a:p>
          <a:p>
            <a:endParaRPr lang="fr-FR" sz="1400" dirty="0" smtClean="0"/>
          </a:p>
          <a:p>
            <a:r>
              <a:rPr lang="fr-FR" sz="1400" dirty="0" smtClean="0"/>
              <a:t>Définir </a:t>
            </a:r>
            <a:r>
              <a:rPr lang="fr-FR" sz="1400" dirty="0"/>
              <a:t>les outillages adaptés à la phase de</a:t>
            </a:r>
          </a:p>
          <a:p>
            <a:r>
              <a:rPr lang="fr-FR" sz="1400" dirty="0"/>
              <a:t>production. (outillages de base)</a:t>
            </a:r>
            <a:endParaRPr lang="fr-FR" sz="1400" b="1" dirty="0" smtClean="0">
              <a:solidFill>
                <a:schemeClr val="accent4">
                  <a:lumMod val="75000"/>
                </a:schemeClr>
              </a:solidFill>
            </a:endParaRPr>
          </a:p>
        </p:txBody>
      </p:sp>
      <p:sp>
        <p:nvSpPr>
          <p:cNvPr id="14" name="ZoneTexte 13"/>
          <p:cNvSpPr txBox="1"/>
          <p:nvPr/>
        </p:nvSpPr>
        <p:spPr>
          <a:xfrm>
            <a:off x="7650518" y="2789144"/>
            <a:ext cx="1493482" cy="3150826"/>
          </a:xfrm>
          <a:prstGeom prst="round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normAutofit/>
          </a:bodyPr>
          <a:lstStyle/>
          <a:p>
            <a:r>
              <a:rPr lang="fr-FR" sz="1400" dirty="0"/>
              <a:t>Choisir et justifier en </a:t>
            </a:r>
            <a:r>
              <a:rPr lang="fr-FR" sz="1400" dirty="0" smtClean="0"/>
              <a:t>autonomie l'ordre chronologique </a:t>
            </a:r>
            <a:r>
              <a:rPr lang="fr-FR" sz="1400" dirty="0"/>
              <a:t>des opérations</a:t>
            </a:r>
            <a:r>
              <a:rPr lang="fr-FR" sz="1400" dirty="0" smtClean="0"/>
              <a:t>.</a:t>
            </a:r>
          </a:p>
          <a:p>
            <a:endParaRPr lang="fr-FR" sz="1400" dirty="0"/>
          </a:p>
          <a:p>
            <a:r>
              <a:rPr lang="fr-FR" sz="1400" dirty="0"/>
              <a:t>Définir le cycle de chaque outil dans </a:t>
            </a:r>
            <a:r>
              <a:rPr lang="fr-FR" sz="1400" dirty="0" smtClean="0"/>
              <a:t>le référentiel </a:t>
            </a:r>
            <a:r>
              <a:rPr lang="fr-FR" sz="1400" dirty="0"/>
              <a:t>de programmation.</a:t>
            </a:r>
            <a:endParaRPr lang="fr-FR" sz="1400" b="1" dirty="0" smtClean="0">
              <a:solidFill>
                <a:schemeClr val="accent4">
                  <a:lumMod val="75000"/>
                </a:schemeClr>
              </a:solidFill>
            </a:endParaRPr>
          </a:p>
        </p:txBody>
      </p:sp>
      <p:sp>
        <p:nvSpPr>
          <p:cNvPr id="15" name="Rectangle 14"/>
          <p:cNvSpPr/>
          <p:nvPr/>
        </p:nvSpPr>
        <p:spPr>
          <a:xfrm>
            <a:off x="-14068" y="0"/>
            <a:ext cx="500034" cy="6858000"/>
          </a:xfrm>
          <a:prstGeom prst="rect">
            <a:avLst/>
          </a:prstGeom>
          <a:solidFill>
            <a:srgbClr val="E4AE25"/>
          </a:solidFill>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2800" dirty="0" smtClean="0"/>
              <a:t>La continuité formation évaluation</a:t>
            </a:r>
            <a:endParaRPr lang="fr-FR" sz="2800" dirty="0"/>
          </a:p>
        </p:txBody>
      </p:sp>
      <p:grpSp>
        <p:nvGrpSpPr>
          <p:cNvPr id="16" name="Groupe 15"/>
          <p:cNvGrpSpPr/>
          <p:nvPr/>
        </p:nvGrpSpPr>
        <p:grpSpPr>
          <a:xfrm>
            <a:off x="499997" y="1"/>
            <a:ext cx="8639563" cy="836712"/>
            <a:chOff x="499997" y="1"/>
            <a:chExt cx="8639563" cy="836712"/>
          </a:xfrm>
        </p:grpSpPr>
        <p:pic>
          <p:nvPicPr>
            <p:cNvPr id="17"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015878" y="1"/>
              <a:ext cx="1123682" cy="76550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997" y="1"/>
              <a:ext cx="901699" cy="83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9" name="Connecteur droit 18"/>
            <p:cNvCxnSpPr/>
            <p:nvPr/>
          </p:nvCxnSpPr>
          <p:spPr>
            <a:xfrm>
              <a:off x="1387068" y="648398"/>
              <a:ext cx="6868292" cy="0"/>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1" name="Rectangle 20"/>
          <p:cNvSpPr/>
          <p:nvPr/>
        </p:nvSpPr>
        <p:spPr>
          <a:xfrm>
            <a:off x="3231024" y="151922"/>
            <a:ext cx="3429208" cy="461665"/>
          </a:xfrm>
          <a:prstGeom prst="rect">
            <a:avLst/>
          </a:prstGeom>
        </p:spPr>
        <p:txBody>
          <a:bodyPr wrap="none">
            <a:spAutoFit/>
          </a:bodyPr>
          <a:lstStyle/>
          <a:p>
            <a:r>
              <a:rPr lang="fr-FR" sz="2400" dirty="0" smtClean="0"/>
              <a:t>Echelles de compétences </a:t>
            </a:r>
            <a:endParaRPr lang="fr-FR" sz="2400" dirty="0"/>
          </a:p>
        </p:txBody>
      </p:sp>
    </p:spTree>
    <p:extLst>
      <p:ext uri="{BB962C8B-B14F-4D97-AF65-F5344CB8AC3E}">
        <p14:creationId xmlns:p14="http://schemas.microsoft.com/office/powerpoint/2010/main" val="3518722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100"/>
                                  </p:stCondLst>
                                  <p:childTnLst>
                                    <p:set>
                                      <p:cBhvr>
                                        <p:cTn id="14"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10" grpId="0" animBg="1"/>
      <p:bldP spid="11" grpId="0" animBg="1"/>
      <p:bldP spid="12" grpId="0" animBg="1"/>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166" y="1097657"/>
            <a:ext cx="8501342" cy="4491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051720" y="1457115"/>
            <a:ext cx="1150367" cy="4060117"/>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6" name="ZoneTexte 5"/>
          <p:cNvSpPr txBox="1"/>
          <p:nvPr/>
        </p:nvSpPr>
        <p:spPr>
          <a:xfrm>
            <a:off x="571472" y="6072206"/>
            <a:ext cx="7929618" cy="357190"/>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noAutofit/>
          </a:bodyPr>
          <a:lstStyle/>
          <a:p>
            <a:pPr algn="ctr">
              <a:spcBef>
                <a:spcPct val="0"/>
              </a:spcBef>
            </a:pPr>
            <a:r>
              <a:rPr lang="fr-FR" b="1" dirty="0" smtClean="0"/>
              <a:t>Une lecture verticale pour les objectifs de période</a:t>
            </a:r>
          </a:p>
        </p:txBody>
      </p:sp>
      <p:sp>
        <p:nvSpPr>
          <p:cNvPr id="3" name="ZoneTexte 2"/>
          <p:cNvSpPr txBox="1"/>
          <p:nvPr/>
        </p:nvSpPr>
        <p:spPr>
          <a:xfrm>
            <a:off x="1767901" y="1457115"/>
            <a:ext cx="2436069" cy="541349"/>
          </a:xfrm>
          <a:prstGeom prst="round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normAutofit fontScale="55000" lnSpcReduction="20000"/>
          </a:bodyPr>
          <a:lstStyle/>
          <a:p>
            <a:r>
              <a:rPr lang="fr-FR" sz="2000" dirty="0" smtClean="0"/>
              <a:t>Identifier les </a:t>
            </a:r>
            <a:r>
              <a:rPr lang="fr-FR" sz="2000" dirty="0"/>
              <a:t>différentes phases de</a:t>
            </a:r>
          </a:p>
          <a:p>
            <a:r>
              <a:rPr lang="fr-FR" sz="2000" dirty="0"/>
              <a:t>fabrication d'une pièce.</a:t>
            </a:r>
            <a:endParaRPr lang="fr-FR" sz="2000" b="1" dirty="0" smtClean="0">
              <a:solidFill>
                <a:schemeClr val="accent4">
                  <a:lumMod val="75000"/>
                </a:schemeClr>
              </a:solidFill>
            </a:endParaRPr>
          </a:p>
        </p:txBody>
      </p:sp>
      <p:sp>
        <p:nvSpPr>
          <p:cNvPr id="13" name="ZoneTexte 12"/>
          <p:cNvSpPr txBox="1"/>
          <p:nvPr/>
        </p:nvSpPr>
        <p:spPr>
          <a:xfrm>
            <a:off x="1767901" y="1888472"/>
            <a:ext cx="2436071" cy="680649"/>
          </a:xfrm>
          <a:prstGeom prst="round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normAutofit fontScale="55000" lnSpcReduction="20000"/>
          </a:bodyPr>
          <a:lstStyle/>
          <a:p>
            <a:r>
              <a:rPr lang="fr-FR" dirty="0"/>
              <a:t>Identifier les différentes étapes du</a:t>
            </a:r>
          </a:p>
          <a:p>
            <a:r>
              <a:rPr lang="fr-FR" dirty="0"/>
              <a:t>cycle de production. (Etude,</a:t>
            </a:r>
          </a:p>
          <a:p>
            <a:r>
              <a:rPr lang="fr-FR" dirty="0"/>
              <a:t>préparation, production,</a:t>
            </a:r>
          </a:p>
          <a:p>
            <a:r>
              <a:rPr lang="fr-FR" dirty="0"/>
              <a:t>conditionnement…)</a:t>
            </a:r>
            <a:endParaRPr lang="fr-FR" sz="2000" b="1" dirty="0" smtClean="0">
              <a:solidFill>
                <a:schemeClr val="accent4">
                  <a:lumMod val="75000"/>
                </a:schemeClr>
              </a:solidFill>
            </a:endParaRPr>
          </a:p>
        </p:txBody>
      </p:sp>
      <p:sp>
        <p:nvSpPr>
          <p:cNvPr id="14" name="ZoneTexte 13"/>
          <p:cNvSpPr txBox="1"/>
          <p:nvPr/>
        </p:nvSpPr>
        <p:spPr>
          <a:xfrm>
            <a:off x="1767901" y="2612769"/>
            <a:ext cx="2436071" cy="680649"/>
          </a:xfrm>
          <a:prstGeom prst="round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noAutofit/>
          </a:bodyPr>
          <a:lstStyle/>
          <a:p>
            <a:r>
              <a:rPr lang="fr-FR" sz="1200" dirty="0"/>
              <a:t>Identifier les risques liés au poste de</a:t>
            </a:r>
          </a:p>
          <a:p>
            <a:r>
              <a:rPr lang="fr-FR" sz="1200" dirty="0"/>
              <a:t>production.</a:t>
            </a:r>
            <a:endParaRPr lang="fr-FR" sz="1400" b="1" dirty="0" smtClean="0">
              <a:solidFill>
                <a:schemeClr val="accent4">
                  <a:lumMod val="75000"/>
                </a:schemeClr>
              </a:solidFill>
            </a:endParaRPr>
          </a:p>
        </p:txBody>
      </p:sp>
      <p:sp>
        <p:nvSpPr>
          <p:cNvPr id="15" name="ZoneTexte 14"/>
          <p:cNvSpPr txBox="1"/>
          <p:nvPr/>
        </p:nvSpPr>
        <p:spPr>
          <a:xfrm>
            <a:off x="1767901" y="3256624"/>
            <a:ext cx="2436071" cy="680649"/>
          </a:xfrm>
          <a:prstGeom prst="round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noAutofit/>
          </a:bodyPr>
          <a:lstStyle/>
          <a:p>
            <a:r>
              <a:rPr lang="fr-FR" sz="1200" dirty="0"/>
              <a:t>Identifier le moyen de production</a:t>
            </a:r>
          </a:p>
          <a:p>
            <a:r>
              <a:rPr lang="fr-FR" sz="1200" dirty="0"/>
              <a:t>choisi. (tours, fraiseuses …)</a:t>
            </a:r>
            <a:endParaRPr lang="fr-FR" sz="1400" b="1" dirty="0" smtClean="0">
              <a:solidFill>
                <a:schemeClr val="accent4">
                  <a:lumMod val="75000"/>
                </a:schemeClr>
              </a:solidFill>
            </a:endParaRPr>
          </a:p>
        </p:txBody>
      </p:sp>
      <p:sp>
        <p:nvSpPr>
          <p:cNvPr id="16" name="ZoneTexte 15"/>
          <p:cNvSpPr txBox="1"/>
          <p:nvPr/>
        </p:nvSpPr>
        <p:spPr>
          <a:xfrm>
            <a:off x="1767901" y="3990471"/>
            <a:ext cx="2436071" cy="680649"/>
          </a:xfrm>
          <a:prstGeom prst="round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noAutofit/>
          </a:bodyPr>
          <a:lstStyle/>
          <a:p>
            <a:r>
              <a:rPr lang="fr-FR" sz="1200" dirty="0"/>
              <a:t>Désigner les outils standards utilisés</a:t>
            </a:r>
          </a:p>
          <a:p>
            <a:r>
              <a:rPr lang="fr-FR" sz="1200" dirty="0"/>
              <a:t>en usinage.</a:t>
            </a:r>
          </a:p>
          <a:p>
            <a:r>
              <a:rPr lang="fr-FR" sz="1200" dirty="0"/>
              <a:t>Identifier les paramètres de réglage.</a:t>
            </a:r>
            <a:endParaRPr lang="fr-FR" sz="1400" b="1" dirty="0" smtClean="0">
              <a:solidFill>
                <a:schemeClr val="accent4">
                  <a:lumMod val="75000"/>
                </a:schemeClr>
              </a:solidFill>
            </a:endParaRPr>
          </a:p>
        </p:txBody>
      </p:sp>
      <p:sp>
        <p:nvSpPr>
          <p:cNvPr id="17" name="ZoneTexte 16"/>
          <p:cNvSpPr txBox="1"/>
          <p:nvPr/>
        </p:nvSpPr>
        <p:spPr>
          <a:xfrm>
            <a:off x="1767901" y="4722109"/>
            <a:ext cx="2436070" cy="795123"/>
          </a:xfrm>
          <a:prstGeom prst="round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noAutofit/>
          </a:bodyPr>
          <a:lstStyle/>
          <a:p>
            <a:r>
              <a:rPr lang="fr-FR" sz="1200" dirty="0"/>
              <a:t>Simuler, éditer et transférer les</a:t>
            </a:r>
          </a:p>
          <a:p>
            <a:r>
              <a:rPr lang="fr-FR" sz="1200" dirty="0"/>
              <a:t>données numériques à partir d'une</a:t>
            </a:r>
          </a:p>
          <a:p>
            <a:r>
              <a:rPr lang="fr-FR" sz="1200" dirty="0"/>
              <a:t>procédure détaillée</a:t>
            </a:r>
            <a:r>
              <a:rPr lang="fr-FR" sz="1200" dirty="0" smtClean="0"/>
              <a:t>.</a:t>
            </a:r>
            <a:endParaRPr lang="fr-FR" sz="1400" b="1" dirty="0" smtClean="0">
              <a:solidFill>
                <a:schemeClr val="accent4">
                  <a:lumMod val="75000"/>
                </a:schemeClr>
              </a:solidFill>
            </a:endParaRPr>
          </a:p>
        </p:txBody>
      </p:sp>
      <p:sp>
        <p:nvSpPr>
          <p:cNvPr id="12" name="Rectangle 11"/>
          <p:cNvSpPr/>
          <p:nvPr/>
        </p:nvSpPr>
        <p:spPr>
          <a:xfrm>
            <a:off x="-14068" y="0"/>
            <a:ext cx="500034" cy="6858000"/>
          </a:xfrm>
          <a:prstGeom prst="rect">
            <a:avLst/>
          </a:prstGeom>
          <a:solidFill>
            <a:srgbClr val="E4AE25"/>
          </a:solidFill>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2800" dirty="0" smtClean="0"/>
              <a:t>La continuité formation évaluation</a:t>
            </a:r>
            <a:endParaRPr lang="fr-FR" sz="2800" dirty="0"/>
          </a:p>
        </p:txBody>
      </p:sp>
      <p:grpSp>
        <p:nvGrpSpPr>
          <p:cNvPr id="18" name="Groupe 17"/>
          <p:cNvGrpSpPr/>
          <p:nvPr/>
        </p:nvGrpSpPr>
        <p:grpSpPr>
          <a:xfrm>
            <a:off x="499997" y="1"/>
            <a:ext cx="8639563" cy="836712"/>
            <a:chOff x="499997" y="1"/>
            <a:chExt cx="8639563" cy="836712"/>
          </a:xfrm>
        </p:grpSpPr>
        <p:pic>
          <p:nvPicPr>
            <p:cNvPr id="19"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015878" y="1"/>
              <a:ext cx="1123682" cy="76550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997" y="1"/>
              <a:ext cx="901699" cy="83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1" name="Connecteur droit 20"/>
            <p:cNvCxnSpPr/>
            <p:nvPr/>
          </p:nvCxnSpPr>
          <p:spPr>
            <a:xfrm>
              <a:off x="1387068" y="648398"/>
              <a:ext cx="6868292" cy="0"/>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3" name="Rectangle 22"/>
          <p:cNvSpPr/>
          <p:nvPr/>
        </p:nvSpPr>
        <p:spPr>
          <a:xfrm>
            <a:off x="3231024" y="151922"/>
            <a:ext cx="3429208" cy="461665"/>
          </a:xfrm>
          <a:prstGeom prst="rect">
            <a:avLst/>
          </a:prstGeom>
        </p:spPr>
        <p:txBody>
          <a:bodyPr wrap="none">
            <a:spAutoFit/>
          </a:bodyPr>
          <a:lstStyle/>
          <a:p>
            <a:r>
              <a:rPr lang="fr-FR" sz="2400" dirty="0" smtClean="0"/>
              <a:t>Echelles de compétences </a:t>
            </a:r>
            <a:endParaRPr lang="fr-FR" sz="2400" dirty="0"/>
          </a:p>
        </p:txBody>
      </p:sp>
    </p:spTree>
    <p:extLst>
      <p:ext uri="{BB962C8B-B14F-4D97-AF65-F5344CB8AC3E}">
        <p14:creationId xmlns:p14="http://schemas.microsoft.com/office/powerpoint/2010/main" val="182662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3" grpId="0" animBg="1"/>
      <p:bldP spid="14" grpId="0" animBg="1"/>
      <p:bldP spid="15" grpId="0" animBg="1"/>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C:\Documents and Settings\echazalette.POR08-5894\Local Settings\Temporary Internet Files\Content.IE5\FRBHO6DN\MP900438395[1].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67000" contrast="47000"/>
                    </a14:imgEffect>
                  </a14:imgLayer>
                </a14:imgProps>
              </a:ext>
            </a:extLst>
          </a:blip>
          <a:srcRect l="11842" r="3947"/>
          <a:stretch>
            <a:fillRect/>
          </a:stretch>
        </p:blipFill>
        <p:spPr bwMode="auto">
          <a:xfrm>
            <a:off x="4550693" y="765509"/>
            <a:ext cx="4572032" cy="6051246"/>
          </a:xfrm>
          <a:prstGeom prst="rect">
            <a:avLst/>
          </a:prstGeom>
          <a:noFill/>
        </p:spPr>
      </p:pic>
      <p:sp>
        <p:nvSpPr>
          <p:cNvPr id="4" name="Sous-titre 2"/>
          <p:cNvSpPr txBox="1">
            <a:spLocks/>
          </p:cNvSpPr>
          <p:nvPr/>
        </p:nvSpPr>
        <p:spPr>
          <a:xfrm>
            <a:off x="1428728" y="3143248"/>
            <a:ext cx="6400800" cy="3214710"/>
          </a:xfrm>
          <a:prstGeom prst="rect">
            <a:avLst/>
          </a:prstGeom>
        </p:spPr>
        <p:txBody>
          <a:bodyPr vert="horz" lIns="91440" tIns="45720" rIns="91440" bIns="45720" rtlCol="0">
            <a:normAutofit/>
          </a:bodyPr>
          <a:lstStyle/>
          <a:p>
            <a:r>
              <a:rPr kumimoji="0" lang="fr-FR" sz="5200" b="0" i="1" u="none" strike="noStrike" kern="1200" cap="none" spc="0" normalizeH="0" baseline="0" noProof="0" dirty="0" smtClean="0">
                <a:ln>
                  <a:noFill/>
                </a:ln>
                <a:solidFill>
                  <a:schemeClr val="tx1">
                    <a:tint val="75000"/>
                  </a:schemeClr>
                </a:solidFill>
                <a:effectLst/>
                <a:uLnTx/>
                <a:uFillTx/>
                <a:latin typeface="+mn-lt"/>
                <a:ea typeface="+mn-ea"/>
                <a:cs typeface="+mn-cs"/>
              </a:rPr>
              <a:t> </a:t>
            </a:r>
            <a:endParaRPr kumimoji="0" lang="fr-FR" sz="5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 name="Sous-titre 2"/>
          <p:cNvSpPr txBox="1">
            <a:spLocks/>
          </p:cNvSpPr>
          <p:nvPr/>
        </p:nvSpPr>
        <p:spPr>
          <a:xfrm>
            <a:off x="771476" y="2071678"/>
            <a:ext cx="3857652" cy="3786214"/>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000" b="0" i="1" u="none" strike="noStrike" kern="1200" cap="none" spc="0" normalizeH="0" baseline="0" noProof="0" dirty="0" smtClean="0">
              <a:ln>
                <a:noFill/>
              </a:ln>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tabLst/>
              <a:defRPr/>
            </a:pPr>
            <a:r>
              <a:rPr lang="fr-FR" sz="2400" b="1" dirty="0" smtClean="0">
                <a:solidFill>
                  <a:schemeClr val="accent4">
                    <a:lumMod val="75000"/>
                  </a:schemeClr>
                </a:solidFill>
              </a:rPr>
              <a:t>Remarques concernant l’utilisation des échelles de compétences</a:t>
            </a:r>
          </a:p>
          <a:p>
            <a:pPr marL="0" marR="0" lvl="0" indent="0" algn="l" defTabSz="914400" rtl="0" eaLnBrk="1" fontAlgn="auto" latinLnBrk="0" hangingPunct="1">
              <a:lnSpc>
                <a:spcPct val="100000"/>
              </a:lnSpc>
              <a:spcBef>
                <a:spcPct val="20000"/>
              </a:spcBef>
              <a:spcAft>
                <a:spcPts val="0"/>
              </a:spcAft>
              <a:buClrTx/>
              <a:buSzTx/>
              <a:tabLst/>
              <a:defRPr/>
            </a:pPr>
            <a:endParaRPr lang="fr-FR" sz="2400" b="1" dirty="0">
              <a:solidFill>
                <a:schemeClr val="accent4">
                  <a:lumMod val="75000"/>
                </a:schemeClr>
              </a:solidFill>
            </a:endParaRPr>
          </a:p>
        </p:txBody>
      </p:sp>
      <p:sp>
        <p:nvSpPr>
          <p:cNvPr id="7" name="Rectangle 6"/>
          <p:cNvSpPr/>
          <p:nvPr/>
        </p:nvSpPr>
        <p:spPr>
          <a:xfrm>
            <a:off x="-14068" y="0"/>
            <a:ext cx="500034" cy="6858000"/>
          </a:xfrm>
          <a:prstGeom prst="rect">
            <a:avLst/>
          </a:prstGeom>
          <a:solidFill>
            <a:srgbClr val="E4AE25"/>
          </a:solidFill>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2800" dirty="0" smtClean="0"/>
              <a:t>La continuité formation évaluation</a:t>
            </a:r>
            <a:endParaRPr lang="fr-FR" sz="2800" dirty="0"/>
          </a:p>
        </p:txBody>
      </p:sp>
      <p:grpSp>
        <p:nvGrpSpPr>
          <p:cNvPr id="8" name="Groupe 7"/>
          <p:cNvGrpSpPr/>
          <p:nvPr/>
        </p:nvGrpSpPr>
        <p:grpSpPr>
          <a:xfrm>
            <a:off x="499997" y="1"/>
            <a:ext cx="8639563" cy="836712"/>
            <a:chOff x="499997" y="1"/>
            <a:chExt cx="8639563" cy="836712"/>
          </a:xfrm>
        </p:grpSpPr>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015878" y="1"/>
              <a:ext cx="1123682" cy="76550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997" y="1"/>
              <a:ext cx="901699" cy="83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3" name="Connecteur droit 12"/>
            <p:cNvCxnSpPr/>
            <p:nvPr/>
          </p:nvCxnSpPr>
          <p:spPr>
            <a:xfrm>
              <a:off x="1387068" y="648398"/>
              <a:ext cx="6868292" cy="0"/>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 name="Rectangle 13"/>
          <p:cNvSpPr/>
          <p:nvPr/>
        </p:nvSpPr>
        <p:spPr>
          <a:xfrm>
            <a:off x="3231024" y="151922"/>
            <a:ext cx="3429208" cy="461665"/>
          </a:xfrm>
          <a:prstGeom prst="rect">
            <a:avLst/>
          </a:prstGeom>
        </p:spPr>
        <p:txBody>
          <a:bodyPr wrap="none">
            <a:spAutoFit/>
          </a:bodyPr>
          <a:lstStyle/>
          <a:p>
            <a:r>
              <a:rPr lang="fr-FR" sz="2400" dirty="0" smtClean="0"/>
              <a:t>Echelles de compétences </a:t>
            </a:r>
            <a:endParaRPr lang="fr-FR" sz="24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861214" y="1204732"/>
            <a:ext cx="4214842" cy="1000132"/>
          </a:xfrm>
          <a:noFill/>
          <a:ln>
            <a:noFill/>
          </a:ln>
        </p:spPr>
        <p:style>
          <a:lnRef idx="2">
            <a:schemeClr val="dk1"/>
          </a:lnRef>
          <a:fillRef idx="1">
            <a:schemeClr val="lt1"/>
          </a:fillRef>
          <a:effectRef idx="0">
            <a:schemeClr val="dk1"/>
          </a:effectRef>
          <a:fontRef idx="minor">
            <a:schemeClr val="dk1"/>
          </a:fontRef>
        </p:style>
        <p:txBody>
          <a:bodyPr>
            <a:noAutofit/>
          </a:bodyPr>
          <a:lstStyle/>
          <a:p>
            <a:pPr algn="l"/>
            <a:r>
              <a:rPr lang="fr-FR" sz="2800" b="1" dirty="0" smtClean="0">
                <a:solidFill>
                  <a:schemeClr val="tx1"/>
                </a:solidFill>
              </a:rPr>
              <a:t>Communication des résultats </a:t>
            </a:r>
            <a:endParaRPr lang="fr-FR" sz="3200" b="1" i="1" dirty="0" smtClean="0">
              <a:solidFill>
                <a:schemeClr val="tx1"/>
              </a:solidFill>
            </a:endParaRPr>
          </a:p>
        </p:txBody>
      </p:sp>
      <p:sp>
        <p:nvSpPr>
          <p:cNvPr id="5" name="ZoneTexte 4"/>
          <p:cNvSpPr txBox="1"/>
          <p:nvPr/>
        </p:nvSpPr>
        <p:spPr>
          <a:xfrm>
            <a:off x="716058" y="2307652"/>
            <a:ext cx="4071966" cy="3857652"/>
          </a:xfrm>
          <a:prstGeom prst="rect">
            <a:avLst/>
          </a:prstGeom>
        </p:spPr>
        <p:txBody>
          <a:bodyPr vert="horz" wrap="square" lIns="91440" tIns="45720" rIns="91440" bIns="45720" rtlCol="0" anchor="ctr">
            <a:normAutofit/>
          </a:bodyPr>
          <a:lstStyle/>
          <a:p>
            <a:pPr marL="514350" indent="-514350">
              <a:spcBef>
                <a:spcPct val="0"/>
              </a:spcBef>
              <a:buFont typeface="+mj-lt"/>
              <a:buAutoNum type="arabicPeriod"/>
            </a:pPr>
            <a:r>
              <a:rPr lang="fr-FR" sz="2400" b="1" dirty="0" smtClean="0">
                <a:solidFill>
                  <a:schemeClr val="accent4">
                    <a:lumMod val="75000"/>
                  </a:schemeClr>
                </a:solidFill>
              </a:rPr>
              <a:t>Des bilans périodiques  de compétences </a:t>
            </a:r>
            <a:r>
              <a:rPr lang="fr-FR" sz="1600" dirty="0" smtClean="0">
                <a:solidFill>
                  <a:schemeClr val="accent4">
                    <a:lumMod val="75000"/>
                  </a:schemeClr>
                </a:solidFill>
              </a:rPr>
              <a:t>(semestriels par exemple)</a:t>
            </a:r>
          </a:p>
          <a:p>
            <a:pPr marL="514350" indent="-514350">
              <a:spcBef>
                <a:spcPct val="0"/>
              </a:spcBef>
              <a:buFont typeface="+mj-lt"/>
              <a:buAutoNum type="arabicPeriod"/>
            </a:pPr>
            <a:endParaRPr lang="fr-FR" sz="1600" dirty="0" smtClean="0">
              <a:solidFill>
                <a:schemeClr val="accent4">
                  <a:lumMod val="75000"/>
                </a:schemeClr>
              </a:solidFill>
            </a:endParaRPr>
          </a:p>
          <a:p>
            <a:pPr marL="514350" indent="-514350">
              <a:spcBef>
                <a:spcPct val="0"/>
              </a:spcBef>
              <a:buFont typeface="+mj-lt"/>
              <a:buAutoNum type="arabicPeriod"/>
            </a:pPr>
            <a:r>
              <a:rPr lang="fr-FR" sz="2400" b="1" dirty="0" smtClean="0">
                <a:solidFill>
                  <a:schemeClr val="accent4">
                    <a:lumMod val="75000"/>
                  </a:schemeClr>
                </a:solidFill>
              </a:rPr>
              <a:t>Une transposition en notes </a:t>
            </a:r>
            <a:r>
              <a:rPr lang="fr-FR" sz="1600" dirty="0" smtClean="0">
                <a:solidFill>
                  <a:schemeClr val="accent4">
                    <a:lumMod val="75000"/>
                  </a:schemeClr>
                </a:solidFill>
              </a:rPr>
              <a:t>(si nécessaire)</a:t>
            </a:r>
            <a:endParaRPr lang="fr-FR" sz="2400" dirty="0" smtClean="0">
              <a:solidFill>
                <a:schemeClr val="accent4">
                  <a:lumMod val="75000"/>
                </a:schemeClr>
              </a:solidFill>
            </a:endParaRPr>
          </a:p>
          <a:p>
            <a:pPr marL="514350" indent="-514350">
              <a:spcBef>
                <a:spcPct val="0"/>
              </a:spcBef>
            </a:pPr>
            <a:endParaRPr lang="fr-FR" sz="2400" b="1" dirty="0" smtClean="0">
              <a:solidFill>
                <a:schemeClr val="accent4">
                  <a:lumMod val="75000"/>
                </a:schemeClr>
              </a:solidFill>
            </a:endParaRPr>
          </a:p>
          <a:p>
            <a:pPr marL="514350" indent="-514350">
              <a:spcBef>
                <a:spcPct val="0"/>
              </a:spcBef>
            </a:pPr>
            <a:endParaRPr lang="fr-FR" sz="2400" dirty="0" smtClean="0">
              <a:solidFill>
                <a:schemeClr val="accent4">
                  <a:lumMod val="75000"/>
                </a:schemeClr>
              </a:solidFill>
            </a:endParaRPr>
          </a:p>
        </p:txBody>
      </p:sp>
      <p:pic>
        <p:nvPicPr>
          <p:cNvPr id="6" name="Picture 8" descr="C:\Documents and Settings\echazalette.POR08-5894\Local Settings\Temporary Internet Files\Content.IE5\KR88ZLKE\MPj03995770000[1].jpg"/>
          <p:cNvPicPr>
            <a:picLocks noChangeAspect="1" noChangeArrowheads="1"/>
          </p:cNvPicPr>
          <p:nvPr/>
        </p:nvPicPr>
        <p:blipFill>
          <a:blip r:embed="rId3" cstate="print"/>
          <a:srcRect l="18742"/>
          <a:stretch>
            <a:fillRect/>
          </a:stretch>
        </p:blipFill>
        <p:spPr bwMode="auto">
          <a:xfrm>
            <a:off x="4686957" y="836712"/>
            <a:ext cx="4457043" cy="6021288"/>
          </a:xfrm>
          <a:prstGeom prst="rect">
            <a:avLst/>
          </a:prstGeom>
          <a:solidFill>
            <a:schemeClr val="lt1">
              <a:alpha val="30000"/>
            </a:schemeClr>
          </a:solidFill>
        </p:spPr>
      </p:pic>
      <p:sp>
        <p:nvSpPr>
          <p:cNvPr id="7" name="Rectangle 6"/>
          <p:cNvSpPr/>
          <p:nvPr/>
        </p:nvSpPr>
        <p:spPr>
          <a:xfrm>
            <a:off x="-14068" y="0"/>
            <a:ext cx="500034" cy="6858000"/>
          </a:xfrm>
          <a:prstGeom prst="rect">
            <a:avLst/>
          </a:prstGeom>
          <a:solidFill>
            <a:srgbClr val="E4AE25"/>
          </a:solidFill>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2800" dirty="0" smtClean="0"/>
              <a:t>La continuité formation évaluation</a:t>
            </a:r>
            <a:endParaRPr lang="fr-FR" sz="2800" dirty="0"/>
          </a:p>
        </p:txBody>
      </p:sp>
      <p:grpSp>
        <p:nvGrpSpPr>
          <p:cNvPr id="8" name="Groupe 7"/>
          <p:cNvGrpSpPr/>
          <p:nvPr/>
        </p:nvGrpSpPr>
        <p:grpSpPr>
          <a:xfrm>
            <a:off x="499997" y="1"/>
            <a:ext cx="8639563" cy="836712"/>
            <a:chOff x="499997" y="1"/>
            <a:chExt cx="8639563" cy="836712"/>
          </a:xfrm>
        </p:grpSpPr>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015878" y="1"/>
              <a:ext cx="1123682" cy="7655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997" y="1"/>
              <a:ext cx="901699" cy="83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Connecteur droit 10"/>
            <p:cNvCxnSpPr/>
            <p:nvPr/>
          </p:nvCxnSpPr>
          <p:spPr>
            <a:xfrm>
              <a:off x="1387068" y="648398"/>
              <a:ext cx="6868292" cy="0"/>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 name="Rectangle 12"/>
          <p:cNvSpPr/>
          <p:nvPr/>
        </p:nvSpPr>
        <p:spPr>
          <a:xfrm>
            <a:off x="3231024" y="151922"/>
            <a:ext cx="3429208" cy="461665"/>
          </a:xfrm>
          <a:prstGeom prst="rect">
            <a:avLst/>
          </a:prstGeom>
        </p:spPr>
        <p:txBody>
          <a:bodyPr wrap="none">
            <a:spAutoFit/>
          </a:bodyPr>
          <a:lstStyle/>
          <a:p>
            <a:r>
              <a:rPr lang="fr-FR" sz="2400" dirty="0" smtClean="0"/>
              <a:t>Echelles de compétences </a:t>
            </a:r>
            <a:endParaRPr lang="fr-FR" sz="2400" dirty="0"/>
          </a:p>
        </p:txBody>
      </p:sp>
    </p:spTree>
    <p:extLst>
      <p:ext uri="{BB962C8B-B14F-4D97-AF65-F5344CB8AC3E}">
        <p14:creationId xmlns:p14="http://schemas.microsoft.com/office/powerpoint/2010/main" val="32200653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0890" y="1628800"/>
            <a:ext cx="8678670" cy="5040560"/>
          </a:xfrm>
        </p:spPr>
        <p:txBody>
          <a:bodyPr>
            <a:normAutofit lnSpcReduction="10000"/>
          </a:bodyPr>
          <a:lstStyle/>
          <a:p>
            <a:pPr marL="0" indent="0">
              <a:buNone/>
            </a:pPr>
            <a:r>
              <a:rPr lang="fr-FR" sz="2000" dirty="0" smtClean="0"/>
              <a:t>Une démarche et des outils à développer avec les enseignants pour favoriser </a:t>
            </a:r>
          </a:p>
          <a:p>
            <a:pPr marL="0" indent="0">
              <a:buNone/>
            </a:pPr>
            <a:endParaRPr lang="fr-FR" sz="2000" dirty="0" smtClean="0"/>
          </a:p>
          <a:p>
            <a:r>
              <a:rPr lang="fr-FR" sz="2000" dirty="0" smtClean="0"/>
              <a:t>une évaluation à visée formative , centrée sur les compétences (et débarrassée du souci de rendre des notes et des moyennes)</a:t>
            </a:r>
          </a:p>
          <a:p>
            <a:pPr marL="0" indent="0">
              <a:buNone/>
            </a:pPr>
            <a:endParaRPr lang="fr-FR" sz="2000" dirty="0" smtClean="0"/>
          </a:p>
          <a:p>
            <a:r>
              <a:rPr lang="fr-FR" sz="2000" dirty="0" smtClean="0"/>
              <a:t>un suivi de l’évolution des compétences des élèves (que ne se limite pas à la validation de compétences terminales acquises ou à un niveau empirique et mal défini)</a:t>
            </a:r>
          </a:p>
          <a:p>
            <a:pPr marL="0" indent="0">
              <a:buNone/>
            </a:pPr>
            <a:endParaRPr lang="fr-FR" sz="2000" dirty="0" smtClean="0"/>
          </a:p>
          <a:p>
            <a:r>
              <a:rPr lang="fr-FR" sz="2000" dirty="0" smtClean="0"/>
              <a:t>Une communication sur les acquis des élèves  plus juste (qui porte sur les niveaux de compétences atteints au moment de la transmission des résultats</a:t>
            </a:r>
          </a:p>
          <a:p>
            <a:pPr marL="0" indent="0">
              <a:buNone/>
            </a:pPr>
            <a:endParaRPr lang="fr-FR" sz="2000" dirty="0" smtClean="0"/>
          </a:p>
          <a:p>
            <a:r>
              <a:rPr lang="fr-FR" sz="2000" dirty="0" smtClean="0"/>
              <a:t>des pratiques d’évaluation formative en cohérence avec la logique </a:t>
            </a:r>
            <a:r>
              <a:rPr lang="fr-FR" sz="2000" dirty="0" smtClean="0"/>
              <a:t>d’évaluation </a:t>
            </a:r>
            <a:r>
              <a:rPr lang="fr-FR" sz="2000" dirty="0" smtClean="0"/>
              <a:t>certificative par CCF  (décider du moment où un élève a atteint les niveaux de compétences requis)</a:t>
            </a:r>
            <a:endParaRPr lang="fr-FR" sz="2000" dirty="0"/>
          </a:p>
          <a:p>
            <a:endParaRPr lang="fr-FR" sz="1800" b="1" dirty="0" smtClean="0"/>
          </a:p>
          <a:p>
            <a:pPr marL="0" indent="0">
              <a:buNone/>
            </a:pPr>
            <a:endParaRPr lang="fr-FR" sz="1400" b="1" dirty="0" smtClean="0"/>
          </a:p>
        </p:txBody>
      </p:sp>
      <p:sp>
        <p:nvSpPr>
          <p:cNvPr id="4" name="Rectangle 3"/>
          <p:cNvSpPr/>
          <p:nvPr/>
        </p:nvSpPr>
        <p:spPr>
          <a:xfrm>
            <a:off x="-14068" y="0"/>
            <a:ext cx="500034" cy="6858000"/>
          </a:xfrm>
          <a:prstGeom prst="rect">
            <a:avLst/>
          </a:prstGeom>
          <a:solidFill>
            <a:srgbClr val="E4AE25"/>
          </a:solidFill>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2800" dirty="0" smtClean="0"/>
              <a:t>La continuité formation évaluation</a:t>
            </a:r>
            <a:endParaRPr lang="fr-FR" sz="2800" dirty="0"/>
          </a:p>
        </p:txBody>
      </p:sp>
      <p:grpSp>
        <p:nvGrpSpPr>
          <p:cNvPr id="5" name="Groupe 4"/>
          <p:cNvGrpSpPr/>
          <p:nvPr/>
        </p:nvGrpSpPr>
        <p:grpSpPr>
          <a:xfrm>
            <a:off x="499997" y="1"/>
            <a:ext cx="8639563" cy="836712"/>
            <a:chOff x="499997" y="1"/>
            <a:chExt cx="8639563" cy="836712"/>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015878" y="1"/>
              <a:ext cx="1123682" cy="7655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997" y="1"/>
              <a:ext cx="901699" cy="83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Connecteur droit 7"/>
            <p:cNvCxnSpPr/>
            <p:nvPr/>
          </p:nvCxnSpPr>
          <p:spPr>
            <a:xfrm>
              <a:off x="1387068" y="648398"/>
              <a:ext cx="6868292" cy="0"/>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1593113" y="146189"/>
            <a:ext cx="6419834" cy="461665"/>
          </a:xfrm>
          <a:prstGeom prst="rect">
            <a:avLst/>
          </a:prstGeom>
        </p:spPr>
        <p:txBody>
          <a:bodyPr wrap="none">
            <a:spAutoFit/>
          </a:bodyPr>
          <a:lstStyle/>
          <a:p>
            <a:r>
              <a:rPr lang="fr-FR" sz="2400" dirty="0" smtClean="0"/>
              <a:t>Echelles de compétences et repères pour évaluer</a:t>
            </a:r>
            <a:endParaRPr lang="fr-FR" sz="2400" dirty="0"/>
          </a:p>
        </p:txBody>
      </p:sp>
      <p:sp>
        <p:nvSpPr>
          <p:cNvPr id="11" name="Titre 1"/>
          <p:cNvSpPr txBox="1">
            <a:spLocks/>
          </p:cNvSpPr>
          <p:nvPr/>
        </p:nvSpPr>
        <p:spPr>
          <a:xfrm>
            <a:off x="518864" y="548680"/>
            <a:ext cx="8229600" cy="7829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800" b="1" i="1" dirty="0" smtClean="0">
                <a:ln w="10541" cmpd="sng">
                  <a:solidFill>
                    <a:schemeClr val="accent1">
                      <a:shade val="88000"/>
                      <a:satMod val="110000"/>
                    </a:schemeClr>
                  </a:solidFill>
                  <a:prstDash val="solid"/>
                </a:ln>
                <a:solidFill>
                  <a:schemeClr val="accent6">
                    <a:lumMod val="50000"/>
                  </a:schemeClr>
                </a:solidFill>
                <a:latin typeface="Arial" pitchFamily="34" charset="0"/>
                <a:ea typeface="+mn-ea"/>
                <a:cs typeface="Arial" pitchFamily="34" charset="0"/>
              </a:rPr>
              <a:t/>
            </a:r>
            <a:br>
              <a:rPr lang="fr-FR" sz="2800" b="1" i="1" dirty="0" smtClean="0">
                <a:ln w="10541" cmpd="sng">
                  <a:solidFill>
                    <a:schemeClr val="accent1">
                      <a:shade val="88000"/>
                      <a:satMod val="110000"/>
                    </a:schemeClr>
                  </a:solidFill>
                  <a:prstDash val="solid"/>
                </a:ln>
                <a:solidFill>
                  <a:schemeClr val="accent6">
                    <a:lumMod val="50000"/>
                  </a:schemeClr>
                </a:solidFill>
                <a:latin typeface="Arial" pitchFamily="34" charset="0"/>
                <a:ea typeface="+mn-ea"/>
                <a:cs typeface="Arial" pitchFamily="34" charset="0"/>
              </a:rPr>
            </a:br>
            <a:r>
              <a:rPr lang="fr-FR" sz="2800" b="1" i="1" dirty="0" smtClean="0">
                <a:ln w="10541" cmpd="sng">
                  <a:solidFill>
                    <a:schemeClr val="accent1">
                      <a:shade val="88000"/>
                      <a:satMod val="110000"/>
                    </a:schemeClr>
                  </a:solidFill>
                  <a:prstDash val="solid"/>
                </a:ln>
                <a:solidFill>
                  <a:schemeClr val="accent6">
                    <a:lumMod val="50000"/>
                  </a:schemeClr>
                </a:solidFill>
                <a:latin typeface="Arial" pitchFamily="34" charset="0"/>
                <a:ea typeface="+mn-ea"/>
                <a:cs typeface="Arial" pitchFamily="34" charset="0"/>
              </a:rPr>
              <a:t>Eléments de conclusion </a:t>
            </a:r>
            <a:endParaRPr lang="fr-FR" sz="2800" b="1" i="1" dirty="0">
              <a:ln w="10541" cmpd="sng">
                <a:solidFill>
                  <a:schemeClr val="accent1">
                    <a:shade val="88000"/>
                    <a:satMod val="110000"/>
                  </a:schemeClr>
                </a:solidFill>
                <a:prstDash val="solid"/>
              </a:ln>
              <a:solidFill>
                <a:schemeClr val="accent6">
                  <a:lumMod val="50000"/>
                </a:schemeClr>
              </a:solidFill>
              <a:latin typeface="Arial" pitchFamily="34" charset="0"/>
              <a:ea typeface="+mn-ea"/>
              <a:cs typeface="Arial" pitchFamily="34" charset="0"/>
            </a:endParaRPr>
          </a:p>
        </p:txBody>
      </p:sp>
    </p:spTree>
    <p:extLst>
      <p:ext uri="{BB962C8B-B14F-4D97-AF65-F5344CB8AC3E}">
        <p14:creationId xmlns:p14="http://schemas.microsoft.com/office/powerpoint/2010/main" val="1849785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68" y="0"/>
            <a:ext cx="500034" cy="6858000"/>
          </a:xfrm>
          <a:prstGeom prst="rect">
            <a:avLst/>
          </a:prstGeom>
          <a:solidFill>
            <a:srgbClr val="E4AE25"/>
          </a:solidFill>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2800" dirty="0" smtClean="0"/>
              <a:t>La continuité formation évaluation</a:t>
            </a:r>
            <a:endParaRPr lang="fr-FR" sz="2800"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6870" y="1196752"/>
            <a:ext cx="4269226" cy="2134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08" y="3861048"/>
            <a:ext cx="4392488" cy="2801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5868144" y="2204864"/>
            <a:ext cx="2922042" cy="864096"/>
          </a:xfrm>
          <a:prstGeom prst="rect">
            <a:avLst/>
          </a:prstGeom>
        </p:spPr>
        <p:txBody>
          <a:bodyPr vert="horz" wrap="square" lIns="91440" tIns="45720" rIns="91440" bIns="45720" rtlCol="0" anchor="ctr">
            <a:normAutofit/>
          </a:bodyPr>
          <a:lstStyle/>
          <a:p>
            <a:pPr>
              <a:spcBef>
                <a:spcPct val="0"/>
              </a:spcBef>
            </a:pPr>
            <a:r>
              <a:rPr lang="fr-FR" b="1" i="1" dirty="0" smtClean="0">
                <a:solidFill>
                  <a:schemeClr val="accent4">
                    <a:lumMod val="75000"/>
                  </a:schemeClr>
                </a:solidFill>
                <a:hlinkClick r:id="rId5" action="ppaction://hlinkfile"/>
              </a:rPr>
              <a:t>Lien vers exemple BCP TU</a:t>
            </a:r>
            <a:endParaRPr lang="fr-FR" b="1" i="1" dirty="0" smtClean="0">
              <a:solidFill>
                <a:schemeClr val="accent4">
                  <a:lumMod val="75000"/>
                </a:schemeClr>
              </a:solidFill>
            </a:endParaRPr>
          </a:p>
        </p:txBody>
      </p:sp>
      <p:sp>
        <p:nvSpPr>
          <p:cNvPr id="8" name="ZoneTexte 7"/>
          <p:cNvSpPr txBox="1"/>
          <p:nvPr/>
        </p:nvSpPr>
        <p:spPr>
          <a:xfrm>
            <a:off x="5868144" y="4797152"/>
            <a:ext cx="2952328" cy="864096"/>
          </a:xfrm>
          <a:prstGeom prst="rect">
            <a:avLst/>
          </a:prstGeom>
        </p:spPr>
        <p:txBody>
          <a:bodyPr vert="horz" wrap="square" lIns="91440" tIns="45720" rIns="91440" bIns="45720" rtlCol="0" anchor="ctr">
            <a:normAutofit/>
          </a:bodyPr>
          <a:lstStyle/>
          <a:p>
            <a:pPr>
              <a:spcBef>
                <a:spcPct val="0"/>
              </a:spcBef>
            </a:pPr>
            <a:r>
              <a:rPr lang="fr-FR" b="1" i="1" dirty="0" smtClean="0">
                <a:solidFill>
                  <a:schemeClr val="accent4">
                    <a:lumMod val="75000"/>
                  </a:schemeClr>
                </a:solidFill>
                <a:hlinkClick r:id="rId6"/>
              </a:rPr>
              <a:t>Lien vers documents du site</a:t>
            </a:r>
            <a:endParaRPr lang="fr-FR" b="1" i="1" dirty="0" smtClean="0">
              <a:solidFill>
                <a:schemeClr val="accent4">
                  <a:lumMod val="75000"/>
                </a:schemeClr>
              </a:solidFill>
            </a:endParaRPr>
          </a:p>
        </p:txBody>
      </p:sp>
      <p:grpSp>
        <p:nvGrpSpPr>
          <p:cNvPr id="7" name="Groupe 6"/>
          <p:cNvGrpSpPr/>
          <p:nvPr/>
        </p:nvGrpSpPr>
        <p:grpSpPr>
          <a:xfrm>
            <a:off x="499997" y="1"/>
            <a:ext cx="8639563" cy="836712"/>
            <a:chOff x="499997" y="1"/>
            <a:chExt cx="8639563" cy="836712"/>
          </a:xfrm>
        </p:grpSpPr>
        <p:pic>
          <p:nvPicPr>
            <p:cNvPr id="9" name="Picture 3"/>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15878" y="1"/>
              <a:ext cx="1123682" cy="7655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9997" y="1"/>
              <a:ext cx="901699" cy="83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Connecteur droit 10"/>
            <p:cNvCxnSpPr/>
            <p:nvPr/>
          </p:nvCxnSpPr>
          <p:spPr>
            <a:xfrm>
              <a:off x="1387068" y="648398"/>
              <a:ext cx="6868292" cy="0"/>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 name="Rectangle 12"/>
          <p:cNvSpPr/>
          <p:nvPr/>
        </p:nvSpPr>
        <p:spPr>
          <a:xfrm>
            <a:off x="1593113" y="146189"/>
            <a:ext cx="6419834" cy="461665"/>
          </a:xfrm>
          <a:prstGeom prst="rect">
            <a:avLst/>
          </a:prstGeom>
        </p:spPr>
        <p:txBody>
          <a:bodyPr wrap="none">
            <a:spAutoFit/>
          </a:bodyPr>
          <a:lstStyle/>
          <a:p>
            <a:r>
              <a:rPr lang="fr-FR" sz="2400" dirty="0" smtClean="0"/>
              <a:t>Echelles de compétences et repères pour évaluer</a:t>
            </a:r>
            <a:endParaRPr lang="fr-FR" sz="2400" dirty="0"/>
          </a:p>
        </p:txBody>
      </p:sp>
      <p:sp>
        <p:nvSpPr>
          <p:cNvPr id="12" name="Bouton d'action : Accueil 11">
            <a:hlinkClick r:id="rId9" action="ppaction://hlinksldjump" highlightClick="1"/>
          </p:cNvPr>
          <p:cNvSpPr/>
          <p:nvPr/>
        </p:nvSpPr>
        <p:spPr>
          <a:xfrm>
            <a:off x="8451488" y="6194921"/>
            <a:ext cx="648072" cy="663079"/>
          </a:xfrm>
          <a:prstGeom prst="actionButtonHom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26646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68" y="0"/>
            <a:ext cx="500034" cy="6858000"/>
          </a:xfrm>
          <a:prstGeom prst="rect">
            <a:avLst/>
          </a:prstGeom>
          <a:solidFill>
            <a:srgbClr val="E4AE25"/>
          </a:solidFill>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2800" dirty="0" smtClean="0"/>
              <a:t>La continuité formation évaluation</a:t>
            </a:r>
            <a:endParaRPr lang="fr-FR" sz="2800" dirty="0"/>
          </a:p>
        </p:txBody>
      </p:sp>
      <p:grpSp>
        <p:nvGrpSpPr>
          <p:cNvPr id="74" name="Groupe 73"/>
          <p:cNvGrpSpPr/>
          <p:nvPr/>
        </p:nvGrpSpPr>
        <p:grpSpPr>
          <a:xfrm>
            <a:off x="527707" y="1226588"/>
            <a:ext cx="8570050" cy="5298756"/>
            <a:chOff x="57930" y="1268760"/>
            <a:chExt cx="9022864" cy="5298757"/>
          </a:xfrm>
        </p:grpSpPr>
        <p:cxnSp>
          <p:nvCxnSpPr>
            <p:cNvPr id="8" name="Connecteur en arc 7"/>
            <p:cNvCxnSpPr>
              <a:stCxn id="54" idx="3"/>
              <a:endCxn id="35" idx="1"/>
            </p:cNvCxnSpPr>
            <p:nvPr/>
          </p:nvCxnSpPr>
          <p:spPr>
            <a:xfrm>
              <a:off x="5789074" y="3688600"/>
              <a:ext cx="1725313" cy="1214113"/>
            </a:xfrm>
            <a:prstGeom prst="curvedConnector3">
              <a:avLst/>
            </a:prstGeom>
            <a:ln w="3492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Connecteur en arc 8"/>
            <p:cNvCxnSpPr>
              <a:stCxn id="54" idx="3"/>
              <a:endCxn id="36" idx="1"/>
            </p:cNvCxnSpPr>
            <p:nvPr/>
          </p:nvCxnSpPr>
          <p:spPr>
            <a:xfrm flipV="1">
              <a:off x="5789074" y="2446576"/>
              <a:ext cx="1728192" cy="1242024"/>
            </a:xfrm>
            <a:prstGeom prst="curvedConnector3">
              <a:avLst>
                <a:gd name="adj1" fmla="val 50000"/>
              </a:avLst>
            </a:prstGeom>
            <a:ln w="3492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0" name="Groupe 9"/>
            <p:cNvGrpSpPr/>
            <p:nvPr/>
          </p:nvGrpSpPr>
          <p:grpSpPr>
            <a:xfrm>
              <a:off x="3916866" y="3189491"/>
              <a:ext cx="1793138" cy="1721516"/>
              <a:chOff x="4222111" y="2204864"/>
              <a:chExt cx="4590248" cy="4653136"/>
            </a:xfrm>
          </p:grpSpPr>
          <p:sp>
            <p:nvSpPr>
              <p:cNvPr id="11" name="Text Box 3"/>
              <p:cNvSpPr txBox="1">
                <a:spLocks noChangeArrowheads="1"/>
              </p:cNvSpPr>
              <p:nvPr/>
            </p:nvSpPr>
            <p:spPr bwMode="auto">
              <a:xfrm>
                <a:off x="7155757" y="2824505"/>
                <a:ext cx="762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2" name="Text Box 3"/>
              <p:cNvSpPr txBox="1">
                <a:spLocks noChangeArrowheads="1"/>
              </p:cNvSpPr>
              <p:nvPr/>
            </p:nvSpPr>
            <p:spPr bwMode="auto">
              <a:xfrm>
                <a:off x="7155757" y="2824505"/>
                <a:ext cx="762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3" name="Text Box 3"/>
              <p:cNvSpPr txBox="1">
                <a:spLocks noChangeArrowheads="1"/>
              </p:cNvSpPr>
              <p:nvPr/>
            </p:nvSpPr>
            <p:spPr bwMode="auto">
              <a:xfrm>
                <a:off x="7155757" y="3072155"/>
                <a:ext cx="76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4" name="Text Box 3"/>
              <p:cNvSpPr txBox="1">
                <a:spLocks noChangeArrowheads="1"/>
              </p:cNvSpPr>
              <p:nvPr/>
            </p:nvSpPr>
            <p:spPr bwMode="auto">
              <a:xfrm>
                <a:off x="7155757" y="3072155"/>
                <a:ext cx="76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2111" y="2204864"/>
                <a:ext cx="1800000" cy="2508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0597" y="2932306"/>
                <a:ext cx="1800000" cy="2803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04655" y="3415055"/>
                <a:ext cx="1800000" cy="2900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44408" y="3869083"/>
                <a:ext cx="1800000" cy="2814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20272" y="4334183"/>
                <a:ext cx="1792087" cy="252381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grpSp>
          <p:nvGrpSpPr>
            <p:cNvPr id="20" name="Groupe 19"/>
            <p:cNvGrpSpPr/>
            <p:nvPr/>
          </p:nvGrpSpPr>
          <p:grpSpPr>
            <a:xfrm>
              <a:off x="8246078" y="3757660"/>
              <a:ext cx="755725" cy="947313"/>
              <a:chOff x="-36512" y="2401724"/>
              <a:chExt cx="1511450" cy="1685518"/>
            </a:xfrm>
          </p:grpSpPr>
          <p:pic>
            <p:nvPicPr>
              <p:cNvPr id="21" name="Picture 2"/>
              <p:cNvPicPr>
                <a:picLocks noChangeAspect="1" noChangeArrowheads="1"/>
              </p:cNvPicPr>
              <p:nvPr/>
            </p:nvPicPr>
            <p:blipFill>
              <a:blip r:embed="rId8" cstate="print"/>
              <a:srcRect/>
              <a:stretch>
                <a:fillRect/>
              </a:stretch>
            </p:blipFill>
            <p:spPr bwMode="auto">
              <a:xfrm>
                <a:off x="251520" y="2401724"/>
                <a:ext cx="1070969" cy="936104"/>
              </a:xfrm>
              <a:prstGeom prst="rect">
                <a:avLst/>
              </a:prstGeom>
              <a:noFill/>
              <a:ln w="9525">
                <a:noFill/>
                <a:miter lim="800000"/>
                <a:headEnd/>
                <a:tailEnd/>
              </a:ln>
            </p:spPr>
          </p:pic>
          <p:sp>
            <p:nvSpPr>
              <p:cNvPr id="22" name="ZoneTexte 21"/>
              <p:cNvSpPr txBox="1"/>
              <p:nvPr/>
            </p:nvSpPr>
            <p:spPr>
              <a:xfrm>
                <a:off x="-36512" y="3265819"/>
                <a:ext cx="1511450" cy="821423"/>
              </a:xfrm>
              <a:prstGeom prst="rect">
                <a:avLst/>
              </a:prstGeom>
              <a:noFill/>
            </p:spPr>
            <p:txBody>
              <a:bodyPr wrap="square" rtlCol="0">
                <a:spAutoFit/>
              </a:bodyPr>
              <a:lstStyle/>
              <a:p>
                <a:pPr algn="ctr"/>
                <a:r>
                  <a:rPr lang="fr-FR" sz="800" dirty="0" smtClean="0"/>
                  <a:t>Grille d’évaluation E11</a:t>
                </a:r>
                <a:endParaRPr lang="fr-FR" sz="800" dirty="0"/>
              </a:p>
            </p:txBody>
          </p:sp>
        </p:grpSp>
        <p:grpSp>
          <p:nvGrpSpPr>
            <p:cNvPr id="23" name="Groupe 22"/>
            <p:cNvGrpSpPr/>
            <p:nvPr/>
          </p:nvGrpSpPr>
          <p:grpSpPr>
            <a:xfrm>
              <a:off x="8265803" y="4740226"/>
              <a:ext cx="779693" cy="947313"/>
              <a:chOff x="1835696" y="2401724"/>
              <a:chExt cx="1559385" cy="1685518"/>
            </a:xfrm>
          </p:grpSpPr>
          <p:pic>
            <p:nvPicPr>
              <p:cNvPr id="24" name="Picture 2"/>
              <p:cNvPicPr>
                <a:picLocks noChangeAspect="1" noChangeArrowheads="1"/>
              </p:cNvPicPr>
              <p:nvPr/>
            </p:nvPicPr>
            <p:blipFill>
              <a:blip r:embed="rId8" cstate="print"/>
              <a:srcRect/>
              <a:stretch>
                <a:fillRect/>
              </a:stretch>
            </p:blipFill>
            <p:spPr bwMode="auto">
              <a:xfrm>
                <a:off x="2123728" y="2401724"/>
                <a:ext cx="1070970" cy="936104"/>
              </a:xfrm>
              <a:prstGeom prst="rect">
                <a:avLst/>
              </a:prstGeom>
              <a:noFill/>
              <a:ln w="9525">
                <a:noFill/>
                <a:miter lim="800000"/>
                <a:headEnd/>
                <a:tailEnd/>
              </a:ln>
            </p:spPr>
          </p:pic>
          <p:sp>
            <p:nvSpPr>
              <p:cNvPr id="25" name="ZoneTexte 24"/>
              <p:cNvSpPr txBox="1"/>
              <p:nvPr/>
            </p:nvSpPr>
            <p:spPr>
              <a:xfrm>
                <a:off x="1835696" y="3265819"/>
                <a:ext cx="1559385" cy="821423"/>
              </a:xfrm>
              <a:prstGeom prst="rect">
                <a:avLst/>
              </a:prstGeom>
              <a:noFill/>
            </p:spPr>
            <p:txBody>
              <a:bodyPr wrap="square" rtlCol="0">
                <a:spAutoFit/>
              </a:bodyPr>
              <a:lstStyle/>
              <a:p>
                <a:pPr algn="ctr"/>
                <a:r>
                  <a:rPr lang="fr-FR" sz="800" dirty="0" smtClean="0"/>
                  <a:t>Grille d’évaluation E2</a:t>
                </a:r>
                <a:endParaRPr lang="fr-FR" sz="800" dirty="0"/>
              </a:p>
            </p:txBody>
          </p:sp>
        </p:grpSp>
        <p:grpSp>
          <p:nvGrpSpPr>
            <p:cNvPr id="26" name="Groupe 25"/>
            <p:cNvGrpSpPr/>
            <p:nvPr/>
          </p:nvGrpSpPr>
          <p:grpSpPr>
            <a:xfrm>
              <a:off x="7514387" y="3761172"/>
              <a:ext cx="803133" cy="936543"/>
              <a:chOff x="3635896" y="2420888"/>
              <a:chExt cx="1606266" cy="1666355"/>
            </a:xfrm>
          </p:grpSpPr>
          <p:pic>
            <p:nvPicPr>
              <p:cNvPr id="27" name="Picture 2"/>
              <p:cNvPicPr>
                <a:picLocks noChangeAspect="1" noChangeArrowheads="1"/>
              </p:cNvPicPr>
              <p:nvPr/>
            </p:nvPicPr>
            <p:blipFill>
              <a:blip r:embed="rId8" cstate="print"/>
              <a:srcRect/>
              <a:stretch>
                <a:fillRect/>
              </a:stretch>
            </p:blipFill>
            <p:spPr bwMode="auto">
              <a:xfrm>
                <a:off x="3923928" y="2420888"/>
                <a:ext cx="1070969" cy="936104"/>
              </a:xfrm>
              <a:prstGeom prst="rect">
                <a:avLst/>
              </a:prstGeom>
              <a:noFill/>
              <a:ln w="9525">
                <a:noFill/>
                <a:miter lim="800000"/>
                <a:headEnd/>
                <a:tailEnd/>
              </a:ln>
            </p:spPr>
          </p:pic>
          <p:sp>
            <p:nvSpPr>
              <p:cNvPr id="28" name="ZoneTexte 27"/>
              <p:cNvSpPr txBox="1"/>
              <p:nvPr/>
            </p:nvSpPr>
            <p:spPr>
              <a:xfrm>
                <a:off x="3635896" y="3265820"/>
                <a:ext cx="1606266" cy="821423"/>
              </a:xfrm>
              <a:prstGeom prst="rect">
                <a:avLst/>
              </a:prstGeom>
              <a:noFill/>
            </p:spPr>
            <p:txBody>
              <a:bodyPr wrap="square" rtlCol="0">
                <a:spAutoFit/>
              </a:bodyPr>
              <a:lstStyle/>
              <a:p>
                <a:pPr algn="ctr"/>
                <a:r>
                  <a:rPr lang="fr-FR" sz="800" dirty="0" smtClean="0"/>
                  <a:t>Grille d’évaluation E31</a:t>
                </a:r>
                <a:endParaRPr lang="fr-FR" sz="800" dirty="0"/>
              </a:p>
            </p:txBody>
          </p:sp>
        </p:grpSp>
        <p:grpSp>
          <p:nvGrpSpPr>
            <p:cNvPr id="29" name="Groupe 28"/>
            <p:cNvGrpSpPr/>
            <p:nvPr/>
          </p:nvGrpSpPr>
          <p:grpSpPr>
            <a:xfrm>
              <a:off x="7545722" y="4704973"/>
              <a:ext cx="795265" cy="906843"/>
              <a:chOff x="5580112" y="2420888"/>
              <a:chExt cx="1590530" cy="1613511"/>
            </a:xfrm>
          </p:grpSpPr>
          <p:pic>
            <p:nvPicPr>
              <p:cNvPr id="30" name="Picture 2"/>
              <p:cNvPicPr>
                <a:picLocks noChangeAspect="1" noChangeArrowheads="1"/>
              </p:cNvPicPr>
              <p:nvPr/>
            </p:nvPicPr>
            <p:blipFill>
              <a:blip r:embed="rId8" cstate="print"/>
              <a:srcRect/>
              <a:stretch>
                <a:fillRect/>
              </a:stretch>
            </p:blipFill>
            <p:spPr bwMode="auto">
              <a:xfrm>
                <a:off x="5868144" y="2420888"/>
                <a:ext cx="1070969" cy="936104"/>
              </a:xfrm>
              <a:prstGeom prst="rect">
                <a:avLst/>
              </a:prstGeom>
              <a:noFill/>
              <a:ln w="9525">
                <a:noFill/>
                <a:miter lim="800000"/>
                <a:headEnd/>
                <a:tailEnd/>
              </a:ln>
            </p:spPr>
          </p:pic>
          <p:sp>
            <p:nvSpPr>
              <p:cNvPr id="31" name="ZoneTexte 30"/>
              <p:cNvSpPr txBox="1"/>
              <p:nvPr/>
            </p:nvSpPr>
            <p:spPr>
              <a:xfrm>
                <a:off x="5580112" y="3212976"/>
                <a:ext cx="1590530" cy="821423"/>
              </a:xfrm>
              <a:prstGeom prst="rect">
                <a:avLst/>
              </a:prstGeom>
              <a:noFill/>
            </p:spPr>
            <p:txBody>
              <a:bodyPr wrap="square" rtlCol="0">
                <a:spAutoFit/>
              </a:bodyPr>
              <a:lstStyle/>
              <a:p>
                <a:pPr algn="ctr"/>
                <a:r>
                  <a:rPr lang="fr-FR" sz="800" dirty="0" smtClean="0"/>
                  <a:t>Grille d’évaluation E32</a:t>
                </a:r>
                <a:endParaRPr lang="fr-FR" sz="800" dirty="0"/>
              </a:p>
            </p:txBody>
          </p:sp>
        </p:grpSp>
        <p:grpSp>
          <p:nvGrpSpPr>
            <p:cNvPr id="32" name="Groupe 31"/>
            <p:cNvGrpSpPr/>
            <p:nvPr/>
          </p:nvGrpSpPr>
          <p:grpSpPr>
            <a:xfrm>
              <a:off x="7597440" y="5660674"/>
              <a:ext cx="792654" cy="906843"/>
              <a:chOff x="7668344" y="2420888"/>
              <a:chExt cx="1585308" cy="1613511"/>
            </a:xfrm>
          </p:grpSpPr>
          <p:pic>
            <p:nvPicPr>
              <p:cNvPr id="33" name="Picture 2"/>
              <p:cNvPicPr>
                <a:picLocks noChangeAspect="1" noChangeArrowheads="1"/>
              </p:cNvPicPr>
              <p:nvPr/>
            </p:nvPicPr>
            <p:blipFill>
              <a:blip r:embed="rId8" cstate="print"/>
              <a:srcRect/>
              <a:stretch>
                <a:fillRect/>
              </a:stretch>
            </p:blipFill>
            <p:spPr bwMode="auto">
              <a:xfrm>
                <a:off x="7956376" y="2420888"/>
                <a:ext cx="1070969" cy="936104"/>
              </a:xfrm>
              <a:prstGeom prst="rect">
                <a:avLst/>
              </a:prstGeom>
              <a:noFill/>
              <a:ln w="9525">
                <a:noFill/>
                <a:miter lim="800000"/>
                <a:headEnd/>
                <a:tailEnd/>
              </a:ln>
            </p:spPr>
          </p:pic>
          <p:sp>
            <p:nvSpPr>
              <p:cNvPr id="34" name="ZoneTexte 33"/>
              <p:cNvSpPr txBox="1"/>
              <p:nvPr/>
            </p:nvSpPr>
            <p:spPr>
              <a:xfrm>
                <a:off x="7668344" y="3212976"/>
                <a:ext cx="1585308" cy="821423"/>
              </a:xfrm>
              <a:prstGeom prst="rect">
                <a:avLst/>
              </a:prstGeom>
              <a:noFill/>
            </p:spPr>
            <p:txBody>
              <a:bodyPr wrap="square" rtlCol="0">
                <a:spAutoFit/>
              </a:bodyPr>
              <a:lstStyle/>
              <a:p>
                <a:pPr algn="ctr"/>
                <a:r>
                  <a:rPr lang="fr-FR" sz="800" dirty="0" smtClean="0"/>
                  <a:t>Grille d’évaluation E33</a:t>
                </a:r>
                <a:endParaRPr lang="fr-FR" sz="800" dirty="0"/>
              </a:p>
            </p:txBody>
          </p:sp>
        </p:grpSp>
        <p:sp>
          <p:nvSpPr>
            <p:cNvPr id="35" name="Rectangle à coins arrondis 34"/>
            <p:cNvSpPr/>
            <p:nvPr/>
          </p:nvSpPr>
          <p:spPr>
            <a:xfrm>
              <a:off x="7514387" y="3282533"/>
              <a:ext cx="1563528" cy="3240360"/>
            </a:xfrm>
            <a:prstGeom prst="round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à coins arrondis 35"/>
            <p:cNvSpPr/>
            <p:nvPr/>
          </p:nvSpPr>
          <p:spPr>
            <a:xfrm>
              <a:off x="7517266" y="1751201"/>
              <a:ext cx="1563528" cy="1390750"/>
            </a:xfrm>
            <a:prstGeom prst="round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7" name="Groupe 36"/>
            <p:cNvGrpSpPr/>
            <p:nvPr/>
          </p:nvGrpSpPr>
          <p:grpSpPr>
            <a:xfrm>
              <a:off x="7518723" y="2212554"/>
              <a:ext cx="822265" cy="616032"/>
              <a:chOff x="-36512" y="2401724"/>
              <a:chExt cx="1440160" cy="1079540"/>
            </a:xfrm>
          </p:grpSpPr>
          <p:pic>
            <p:nvPicPr>
              <p:cNvPr id="38" name="Picture 2"/>
              <p:cNvPicPr>
                <a:picLocks noChangeAspect="1" noChangeArrowheads="1"/>
              </p:cNvPicPr>
              <p:nvPr/>
            </p:nvPicPr>
            <p:blipFill>
              <a:blip r:embed="rId8" cstate="print"/>
              <a:srcRect/>
              <a:stretch>
                <a:fillRect/>
              </a:stretch>
            </p:blipFill>
            <p:spPr bwMode="auto">
              <a:xfrm>
                <a:off x="251520" y="2401724"/>
                <a:ext cx="1070969" cy="936104"/>
              </a:xfrm>
              <a:prstGeom prst="rect">
                <a:avLst/>
              </a:prstGeom>
              <a:noFill/>
              <a:ln w="9525">
                <a:noFill/>
                <a:miter lim="800000"/>
                <a:headEnd/>
                <a:tailEnd/>
              </a:ln>
            </p:spPr>
          </p:pic>
          <p:sp>
            <p:nvSpPr>
              <p:cNvPr id="39" name="ZoneTexte 38"/>
              <p:cNvSpPr txBox="1"/>
              <p:nvPr/>
            </p:nvSpPr>
            <p:spPr>
              <a:xfrm>
                <a:off x="-36512" y="3265820"/>
                <a:ext cx="1440160" cy="215444"/>
              </a:xfrm>
              <a:prstGeom prst="rect">
                <a:avLst/>
              </a:prstGeom>
              <a:noFill/>
            </p:spPr>
            <p:txBody>
              <a:bodyPr wrap="square" rtlCol="0">
                <a:spAutoFit/>
              </a:bodyPr>
              <a:lstStyle/>
              <a:p>
                <a:pPr algn="ctr"/>
                <a:r>
                  <a:rPr lang="fr-FR" sz="800" dirty="0" smtClean="0"/>
                  <a:t>Grille d’évaluation EP1</a:t>
                </a:r>
                <a:endParaRPr lang="fr-FR" sz="800" dirty="0"/>
              </a:p>
            </p:txBody>
          </p:sp>
        </p:grpSp>
        <p:grpSp>
          <p:nvGrpSpPr>
            <p:cNvPr id="40" name="Groupe 39"/>
            <p:cNvGrpSpPr/>
            <p:nvPr/>
          </p:nvGrpSpPr>
          <p:grpSpPr>
            <a:xfrm>
              <a:off x="8270176" y="2232934"/>
              <a:ext cx="775320" cy="616032"/>
              <a:chOff x="1835696" y="2401724"/>
              <a:chExt cx="1440160" cy="1079540"/>
            </a:xfrm>
          </p:grpSpPr>
          <p:pic>
            <p:nvPicPr>
              <p:cNvPr id="41" name="Picture 2"/>
              <p:cNvPicPr>
                <a:picLocks noChangeAspect="1" noChangeArrowheads="1"/>
              </p:cNvPicPr>
              <p:nvPr/>
            </p:nvPicPr>
            <p:blipFill>
              <a:blip r:embed="rId8" cstate="print"/>
              <a:srcRect/>
              <a:stretch>
                <a:fillRect/>
              </a:stretch>
            </p:blipFill>
            <p:spPr bwMode="auto">
              <a:xfrm>
                <a:off x="2123728" y="2401724"/>
                <a:ext cx="1070969" cy="936104"/>
              </a:xfrm>
              <a:prstGeom prst="rect">
                <a:avLst/>
              </a:prstGeom>
              <a:noFill/>
              <a:ln w="9525">
                <a:noFill/>
                <a:miter lim="800000"/>
                <a:headEnd/>
                <a:tailEnd/>
              </a:ln>
            </p:spPr>
          </p:pic>
          <p:sp>
            <p:nvSpPr>
              <p:cNvPr id="42" name="ZoneTexte 41"/>
              <p:cNvSpPr txBox="1"/>
              <p:nvPr/>
            </p:nvSpPr>
            <p:spPr>
              <a:xfrm>
                <a:off x="1835696" y="3265820"/>
                <a:ext cx="1440160" cy="215444"/>
              </a:xfrm>
              <a:prstGeom prst="rect">
                <a:avLst/>
              </a:prstGeom>
              <a:noFill/>
            </p:spPr>
            <p:txBody>
              <a:bodyPr wrap="square" rtlCol="0">
                <a:spAutoFit/>
              </a:bodyPr>
              <a:lstStyle/>
              <a:p>
                <a:pPr algn="ctr"/>
                <a:r>
                  <a:rPr lang="fr-FR" sz="800" dirty="0" smtClean="0"/>
                  <a:t>Grille d’évaluation EP2</a:t>
                </a:r>
                <a:endParaRPr lang="fr-FR" sz="800" dirty="0"/>
              </a:p>
            </p:txBody>
          </p:sp>
        </p:grpSp>
        <p:sp>
          <p:nvSpPr>
            <p:cNvPr id="43" name="ZoneTexte 42"/>
            <p:cNvSpPr txBox="1"/>
            <p:nvPr/>
          </p:nvSpPr>
          <p:spPr>
            <a:xfrm>
              <a:off x="521743" y="3498557"/>
              <a:ext cx="2935112" cy="307777"/>
            </a:xfrm>
            <a:prstGeom prst="rect">
              <a:avLst/>
            </a:prstGeom>
            <a:solidFill>
              <a:schemeClr val="accent6">
                <a:lumMod val="60000"/>
                <a:lumOff val="40000"/>
              </a:schemeClr>
            </a:solidFill>
          </p:spPr>
          <p:txBody>
            <a:bodyPr vert="horz" wrap="square" rtlCol="0">
              <a:spAutoFit/>
            </a:bodyPr>
            <a:lstStyle/>
            <a:p>
              <a:pPr algn="ctr"/>
              <a:r>
                <a:rPr lang="fr-FR" sz="1400" b="1" dirty="0" smtClean="0">
                  <a:solidFill>
                    <a:schemeClr val="accent6">
                      <a:lumMod val="50000"/>
                    </a:schemeClr>
                  </a:solidFill>
                </a:rPr>
                <a:t>Echelle de compétences</a:t>
              </a:r>
              <a:endParaRPr lang="fr-FR" sz="1400" b="1" dirty="0">
                <a:solidFill>
                  <a:schemeClr val="accent6">
                    <a:lumMod val="50000"/>
                  </a:schemeClr>
                </a:solidFill>
              </a:endParaRPr>
            </a:p>
          </p:txBody>
        </p:sp>
        <p:sp>
          <p:nvSpPr>
            <p:cNvPr id="44" name="ZoneTexte 43"/>
            <p:cNvSpPr txBox="1"/>
            <p:nvPr/>
          </p:nvSpPr>
          <p:spPr>
            <a:xfrm>
              <a:off x="681986" y="3884771"/>
              <a:ext cx="2010744" cy="523220"/>
            </a:xfrm>
            <a:prstGeom prst="rect">
              <a:avLst/>
            </a:prstGeom>
            <a:noFill/>
          </p:spPr>
          <p:txBody>
            <a:bodyPr wrap="square" rtlCol="0">
              <a:spAutoFit/>
            </a:bodyPr>
            <a:lstStyle/>
            <a:p>
              <a:pPr algn="ctr"/>
              <a:r>
                <a:rPr lang="fr-FR" sz="1400" b="1" dirty="0" smtClean="0">
                  <a:solidFill>
                    <a:schemeClr val="accent3">
                      <a:lumMod val="50000"/>
                    </a:schemeClr>
                  </a:solidFill>
                </a:rPr>
                <a:t>Livret de suivi et d’évaluation en PFMP</a:t>
              </a:r>
              <a:endParaRPr lang="fr-FR" sz="1400" b="1" dirty="0">
                <a:solidFill>
                  <a:schemeClr val="accent3">
                    <a:lumMod val="50000"/>
                  </a:schemeClr>
                </a:solidFill>
              </a:endParaRPr>
            </a:p>
          </p:txBody>
        </p:sp>
        <p:sp>
          <p:nvSpPr>
            <p:cNvPr id="45" name="ZoneTexte 44"/>
            <p:cNvSpPr txBox="1"/>
            <p:nvPr/>
          </p:nvSpPr>
          <p:spPr>
            <a:xfrm>
              <a:off x="3706308" y="2286280"/>
              <a:ext cx="2244267" cy="954107"/>
            </a:xfrm>
            <a:prstGeom prst="rect">
              <a:avLst/>
            </a:prstGeom>
            <a:noFill/>
          </p:spPr>
          <p:txBody>
            <a:bodyPr wrap="square" rtlCol="0">
              <a:spAutoFit/>
            </a:bodyPr>
            <a:lstStyle/>
            <a:p>
              <a:pPr algn="ctr"/>
              <a:r>
                <a:rPr lang="fr-FR" sz="1400" b="1" dirty="0" smtClean="0">
                  <a:solidFill>
                    <a:schemeClr val="accent3">
                      <a:lumMod val="50000"/>
                    </a:schemeClr>
                  </a:solidFill>
                </a:rPr>
                <a:t>Outil de</a:t>
              </a:r>
            </a:p>
            <a:p>
              <a:pPr algn="ctr"/>
              <a:r>
                <a:rPr lang="fr-FR" sz="1400" b="1" dirty="0" smtClean="0">
                  <a:solidFill>
                    <a:schemeClr val="accent3">
                      <a:lumMod val="50000"/>
                    </a:schemeClr>
                  </a:solidFill>
                </a:rPr>
                <a:t> positionnement : </a:t>
              </a:r>
            </a:p>
            <a:p>
              <a:pPr algn="ctr"/>
              <a:r>
                <a:rPr lang="fr-FR" sz="1400" b="1" dirty="0" smtClean="0">
                  <a:solidFill>
                    <a:schemeClr val="accent3">
                      <a:lumMod val="50000"/>
                    </a:schemeClr>
                  </a:solidFill>
                </a:rPr>
                <a:t>Livret personnel de compétences</a:t>
              </a:r>
              <a:endParaRPr lang="fr-FR" sz="1400" b="1" dirty="0">
                <a:solidFill>
                  <a:schemeClr val="accent3">
                    <a:lumMod val="50000"/>
                  </a:schemeClr>
                </a:solidFill>
              </a:endParaRPr>
            </a:p>
          </p:txBody>
        </p:sp>
        <p:sp>
          <p:nvSpPr>
            <p:cNvPr id="46" name="ZoneTexte 45"/>
            <p:cNvSpPr txBox="1"/>
            <p:nvPr/>
          </p:nvSpPr>
          <p:spPr>
            <a:xfrm>
              <a:off x="521743" y="1424505"/>
              <a:ext cx="2387011" cy="307777"/>
            </a:xfrm>
            <a:prstGeom prst="rect">
              <a:avLst/>
            </a:prstGeom>
            <a:noFill/>
          </p:spPr>
          <p:txBody>
            <a:bodyPr wrap="square" rtlCol="0">
              <a:spAutoFit/>
            </a:bodyPr>
            <a:lstStyle/>
            <a:p>
              <a:pPr algn="ctr"/>
              <a:r>
                <a:rPr lang="fr-FR" sz="1400" b="1" dirty="0" smtClean="0">
                  <a:solidFill>
                    <a:schemeClr val="accent3">
                      <a:lumMod val="50000"/>
                    </a:schemeClr>
                  </a:solidFill>
                </a:rPr>
                <a:t>Activités durant la formation</a:t>
              </a:r>
              <a:endParaRPr lang="fr-FR" sz="1400" b="1" dirty="0">
                <a:solidFill>
                  <a:schemeClr val="accent3">
                    <a:lumMod val="50000"/>
                  </a:schemeClr>
                </a:solidFill>
              </a:endParaRPr>
            </a:p>
          </p:txBody>
        </p:sp>
        <p:sp>
          <p:nvSpPr>
            <p:cNvPr id="47" name="ZoneTexte 46"/>
            <p:cNvSpPr txBox="1"/>
            <p:nvPr/>
          </p:nvSpPr>
          <p:spPr>
            <a:xfrm>
              <a:off x="7517266" y="1751201"/>
              <a:ext cx="1532193" cy="523220"/>
            </a:xfrm>
            <a:prstGeom prst="rect">
              <a:avLst/>
            </a:prstGeom>
            <a:noFill/>
          </p:spPr>
          <p:txBody>
            <a:bodyPr wrap="square" rtlCol="0">
              <a:spAutoFit/>
            </a:bodyPr>
            <a:lstStyle/>
            <a:p>
              <a:pPr algn="ctr"/>
              <a:r>
                <a:rPr lang="fr-FR" sz="1400" b="1" dirty="0" smtClean="0">
                  <a:solidFill>
                    <a:schemeClr val="accent3">
                      <a:lumMod val="50000"/>
                    </a:schemeClr>
                  </a:solidFill>
                </a:rPr>
                <a:t>DIPLÔME </a:t>
              </a:r>
            </a:p>
            <a:p>
              <a:pPr algn="ctr"/>
              <a:r>
                <a:rPr lang="fr-FR" sz="1400" b="1" dirty="0" smtClean="0">
                  <a:solidFill>
                    <a:schemeClr val="accent3">
                      <a:lumMod val="50000"/>
                    </a:schemeClr>
                  </a:solidFill>
                </a:rPr>
                <a:t>INTERMEDIAIRE</a:t>
              </a:r>
              <a:endParaRPr lang="fr-FR" sz="1400" b="1" dirty="0">
                <a:solidFill>
                  <a:schemeClr val="accent3">
                    <a:lumMod val="50000"/>
                  </a:schemeClr>
                </a:solidFill>
              </a:endParaRPr>
            </a:p>
          </p:txBody>
        </p:sp>
        <p:sp>
          <p:nvSpPr>
            <p:cNvPr id="48" name="ZoneTexte 47"/>
            <p:cNvSpPr txBox="1"/>
            <p:nvPr/>
          </p:nvSpPr>
          <p:spPr>
            <a:xfrm>
              <a:off x="7517266" y="3263369"/>
              <a:ext cx="1532193" cy="523220"/>
            </a:xfrm>
            <a:prstGeom prst="rect">
              <a:avLst/>
            </a:prstGeom>
            <a:noFill/>
          </p:spPr>
          <p:txBody>
            <a:bodyPr wrap="square" rtlCol="0">
              <a:spAutoFit/>
            </a:bodyPr>
            <a:lstStyle/>
            <a:p>
              <a:pPr algn="ctr"/>
              <a:r>
                <a:rPr lang="fr-FR" sz="1400" b="1" dirty="0" smtClean="0">
                  <a:solidFill>
                    <a:schemeClr val="accent3">
                      <a:lumMod val="50000"/>
                    </a:schemeClr>
                  </a:solidFill>
                </a:rPr>
                <a:t>BAC</a:t>
              </a:r>
            </a:p>
            <a:p>
              <a:pPr algn="ctr"/>
              <a:r>
                <a:rPr lang="fr-FR" sz="1400" b="1" dirty="0" smtClean="0">
                  <a:solidFill>
                    <a:schemeClr val="accent3">
                      <a:lumMod val="50000"/>
                    </a:schemeClr>
                  </a:solidFill>
                </a:rPr>
                <a:t>PRO</a:t>
              </a:r>
              <a:endParaRPr lang="fr-FR" sz="1400" b="1" dirty="0">
                <a:solidFill>
                  <a:schemeClr val="accent3">
                    <a:lumMod val="50000"/>
                  </a:schemeClr>
                </a:solidFill>
              </a:endParaRPr>
            </a:p>
          </p:txBody>
        </p:sp>
        <p:sp>
          <p:nvSpPr>
            <p:cNvPr id="49" name="ZoneTexte 48"/>
            <p:cNvSpPr txBox="1"/>
            <p:nvPr/>
          </p:nvSpPr>
          <p:spPr>
            <a:xfrm>
              <a:off x="6118671" y="3282533"/>
              <a:ext cx="1284125" cy="830997"/>
            </a:xfrm>
            <a:prstGeom prst="rect">
              <a:avLst/>
            </a:prstGeom>
            <a:solidFill>
              <a:schemeClr val="accent6">
                <a:lumMod val="60000"/>
                <a:lumOff val="40000"/>
              </a:schemeClr>
            </a:solidFill>
          </p:spPr>
          <p:txBody>
            <a:bodyPr vert="horz" wrap="square" rtlCol="0">
              <a:spAutoFit/>
            </a:bodyPr>
            <a:lstStyle/>
            <a:p>
              <a:pPr algn="ctr"/>
              <a:r>
                <a:rPr lang="fr-FR" sz="1200" b="1" dirty="0">
                  <a:solidFill>
                    <a:schemeClr val="accent6">
                      <a:lumMod val="50000"/>
                    </a:schemeClr>
                  </a:solidFill>
                </a:rPr>
                <a:t>Déclenchement des </a:t>
              </a:r>
              <a:r>
                <a:rPr lang="fr-FR" sz="1200" b="1" dirty="0" smtClean="0">
                  <a:solidFill>
                    <a:schemeClr val="accent6">
                      <a:lumMod val="50000"/>
                    </a:schemeClr>
                  </a:solidFill>
                </a:rPr>
                <a:t>situations</a:t>
              </a:r>
            </a:p>
            <a:p>
              <a:pPr algn="ctr"/>
              <a:r>
                <a:rPr lang="fr-FR" sz="1200" b="1" dirty="0" smtClean="0">
                  <a:solidFill>
                    <a:schemeClr val="accent6">
                      <a:lumMod val="50000"/>
                    </a:schemeClr>
                  </a:solidFill>
                </a:rPr>
                <a:t> </a:t>
              </a:r>
              <a:r>
                <a:rPr lang="fr-FR" sz="1200" b="1" dirty="0">
                  <a:solidFill>
                    <a:schemeClr val="accent6">
                      <a:lumMod val="50000"/>
                    </a:schemeClr>
                  </a:solidFill>
                </a:rPr>
                <a:t>d’évaluation en CCF</a:t>
              </a:r>
            </a:p>
          </p:txBody>
        </p:sp>
        <p:sp>
          <p:nvSpPr>
            <p:cNvPr id="50" name="ZoneTexte 49"/>
            <p:cNvSpPr txBox="1"/>
            <p:nvPr/>
          </p:nvSpPr>
          <p:spPr>
            <a:xfrm rot="8253877">
              <a:off x="3176053" y="2840324"/>
              <a:ext cx="400110" cy="1096578"/>
            </a:xfrm>
            <a:prstGeom prst="rect">
              <a:avLst/>
            </a:prstGeom>
            <a:solidFill>
              <a:schemeClr val="accent6">
                <a:lumMod val="60000"/>
                <a:lumOff val="40000"/>
              </a:schemeClr>
            </a:solidFill>
          </p:spPr>
          <p:txBody>
            <a:bodyPr vert="vert270" wrap="square" rtlCol="0">
              <a:spAutoFit/>
            </a:bodyPr>
            <a:lstStyle/>
            <a:p>
              <a:r>
                <a:rPr lang="fr-FR" sz="1400" b="1" dirty="0" smtClean="0">
                  <a:solidFill>
                    <a:schemeClr val="accent6">
                      <a:lumMod val="50000"/>
                    </a:schemeClr>
                  </a:solidFill>
                </a:rPr>
                <a:t>     Bilans</a:t>
              </a:r>
              <a:endParaRPr lang="fr-FR" sz="1400" b="1" dirty="0">
                <a:solidFill>
                  <a:schemeClr val="accent6">
                    <a:lumMod val="50000"/>
                  </a:schemeClr>
                </a:solidFill>
              </a:endParaRPr>
            </a:p>
          </p:txBody>
        </p:sp>
        <p:sp>
          <p:nvSpPr>
            <p:cNvPr id="51" name="ZoneTexte 50"/>
            <p:cNvSpPr txBox="1"/>
            <p:nvPr/>
          </p:nvSpPr>
          <p:spPr>
            <a:xfrm rot="2700351">
              <a:off x="3187626" y="3369458"/>
              <a:ext cx="400110" cy="1096578"/>
            </a:xfrm>
            <a:prstGeom prst="rect">
              <a:avLst/>
            </a:prstGeom>
            <a:solidFill>
              <a:schemeClr val="accent6">
                <a:lumMod val="60000"/>
                <a:lumOff val="40000"/>
              </a:schemeClr>
            </a:solidFill>
          </p:spPr>
          <p:txBody>
            <a:bodyPr vert="vert270" wrap="square" rtlCol="0">
              <a:spAutoFit/>
            </a:bodyPr>
            <a:lstStyle/>
            <a:p>
              <a:pPr algn="ctr"/>
              <a:r>
                <a:rPr lang="fr-FR" sz="1400" b="1" dirty="0" smtClean="0">
                  <a:solidFill>
                    <a:schemeClr val="accent6">
                      <a:lumMod val="50000"/>
                    </a:schemeClr>
                  </a:solidFill>
                </a:rPr>
                <a:t>semestriels</a:t>
              </a:r>
              <a:endParaRPr lang="fr-FR" sz="1400" b="1" dirty="0">
                <a:solidFill>
                  <a:schemeClr val="accent6">
                    <a:lumMod val="50000"/>
                  </a:schemeClr>
                </a:solidFill>
              </a:endParaRPr>
            </a:p>
          </p:txBody>
        </p:sp>
        <p:sp>
          <p:nvSpPr>
            <p:cNvPr id="52" name="Rectangle à coins arrondis 51"/>
            <p:cNvSpPr/>
            <p:nvPr/>
          </p:nvSpPr>
          <p:spPr>
            <a:xfrm>
              <a:off x="551240" y="3858597"/>
              <a:ext cx="2249028" cy="2443851"/>
            </a:xfrm>
            <a:prstGeom prst="round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à coins arrondis 52"/>
            <p:cNvSpPr/>
            <p:nvPr/>
          </p:nvSpPr>
          <p:spPr>
            <a:xfrm>
              <a:off x="532490" y="1482333"/>
              <a:ext cx="2315003" cy="1970638"/>
            </a:xfrm>
            <a:prstGeom prst="round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à coins arrondis 53"/>
            <p:cNvSpPr/>
            <p:nvPr/>
          </p:nvSpPr>
          <p:spPr>
            <a:xfrm>
              <a:off x="3873733" y="2305280"/>
              <a:ext cx="1915341" cy="2766640"/>
            </a:xfrm>
            <a:prstGeom prst="round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ZoneTexte 54"/>
            <p:cNvSpPr txBox="1"/>
            <p:nvPr/>
          </p:nvSpPr>
          <p:spPr>
            <a:xfrm>
              <a:off x="1667328" y="2040974"/>
              <a:ext cx="1169418" cy="1169551"/>
            </a:xfrm>
            <a:prstGeom prst="rect">
              <a:avLst/>
            </a:prstGeom>
            <a:noFill/>
          </p:spPr>
          <p:txBody>
            <a:bodyPr wrap="square" rtlCol="0">
              <a:spAutoFit/>
            </a:bodyPr>
            <a:lstStyle/>
            <a:p>
              <a:pPr algn="ctr"/>
              <a:r>
                <a:rPr lang="fr-FR" sz="1400" b="1" dirty="0" smtClean="0">
                  <a:solidFill>
                    <a:schemeClr val="accent3">
                      <a:lumMod val="50000"/>
                    </a:schemeClr>
                  </a:solidFill>
                </a:rPr>
                <a:t>Evaluations formatives</a:t>
              </a:r>
            </a:p>
            <a:p>
              <a:pPr algn="ctr"/>
              <a:r>
                <a:rPr lang="fr-FR" sz="1400" b="1" dirty="0" smtClean="0">
                  <a:solidFill>
                    <a:schemeClr val="accent3">
                      <a:lumMod val="50000"/>
                    </a:schemeClr>
                  </a:solidFill>
                </a:rPr>
                <a:t>(TP, TD)</a:t>
              </a:r>
            </a:p>
            <a:p>
              <a:pPr algn="ctr"/>
              <a:r>
                <a:rPr lang="fr-FR" sz="1400" b="1" dirty="0" smtClean="0">
                  <a:solidFill>
                    <a:schemeClr val="accent3">
                      <a:lumMod val="50000"/>
                    </a:schemeClr>
                  </a:solidFill>
                </a:rPr>
                <a:t>Evaluations</a:t>
              </a:r>
            </a:p>
            <a:p>
              <a:pPr algn="ctr"/>
              <a:r>
                <a:rPr lang="fr-FR" sz="1400" b="1" dirty="0" smtClean="0">
                  <a:solidFill>
                    <a:schemeClr val="accent3">
                      <a:lumMod val="50000"/>
                    </a:schemeClr>
                  </a:solidFill>
                </a:rPr>
                <a:t>sommatives</a:t>
              </a:r>
              <a:endParaRPr lang="fr-FR" sz="1400" b="1" dirty="0">
                <a:solidFill>
                  <a:schemeClr val="accent3">
                    <a:lumMod val="50000"/>
                  </a:schemeClr>
                </a:solidFill>
              </a:endParaRPr>
            </a:p>
          </p:txBody>
        </p:sp>
        <p:grpSp>
          <p:nvGrpSpPr>
            <p:cNvPr id="57" name="Groupe 56"/>
            <p:cNvGrpSpPr/>
            <p:nvPr/>
          </p:nvGrpSpPr>
          <p:grpSpPr>
            <a:xfrm>
              <a:off x="711483" y="4466883"/>
              <a:ext cx="1722712" cy="1804510"/>
              <a:chOff x="356997" y="4901784"/>
              <a:chExt cx="1442379" cy="1660091"/>
            </a:xfrm>
          </p:grpSpPr>
          <p:grpSp>
            <p:nvGrpSpPr>
              <p:cNvPr id="58" name="Groupe 57"/>
              <p:cNvGrpSpPr/>
              <p:nvPr/>
            </p:nvGrpSpPr>
            <p:grpSpPr>
              <a:xfrm>
                <a:off x="356997" y="4901784"/>
                <a:ext cx="1141170" cy="1134948"/>
                <a:chOff x="4497789" y="2267675"/>
                <a:chExt cx="4106659" cy="3897629"/>
              </a:xfrm>
            </p:grpSpPr>
            <p:pic>
              <p:nvPicPr>
                <p:cNvPr id="60"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97789" y="2267675"/>
                  <a:ext cx="2880000" cy="1794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034950" y="3143790"/>
                  <a:ext cx="2880000" cy="1969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724448" y="4062067"/>
                  <a:ext cx="2880000" cy="2103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59"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196958" y="5679023"/>
                <a:ext cx="602418" cy="88285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pic>
          <p:nvPicPr>
            <p:cNvPr id="63" name="Picture 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069752" y="1914381"/>
              <a:ext cx="1087474" cy="729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4" name="Groupe 63"/>
            <p:cNvGrpSpPr/>
            <p:nvPr/>
          </p:nvGrpSpPr>
          <p:grpSpPr>
            <a:xfrm>
              <a:off x="6146234" y="4650685"/>
              <a:ext cx="1010992" cy="1231238"/>
              <a:chOff x="3171838" y="980728"/>
              <a:chExt cx="5648634" cy="5746401"/>
            </a:xfrm>
          </p:grpSpPr>
          <p:pic>
            <p:nvPicPr>
              <p:cNvPr id="65" name="Picture 3"/>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t="4391"/>
              <a:stretch/>
            </p:blipFill>
            <p:spPr bwMode="auto">
              <a:xfrm>
                <a:off x="3171838" y="980728"/>
                <a:ext cx="5648634" cy="5746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6"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139487" y="3666346"/>
                <a:ext cx="348139" cy="145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7"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148064" y="5011459"/>
                <a:ext cx="348139" cy="145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68" name="Rectangle à coins arrondis 67"/>
            <p:cNvSpPr/>
            <p:nvPr/>
          </p:nvSpPr>
          <p:spPr>
            <a:xfrm>
              <a:off x="72678" y="1462673"/>
              <a:ext cx="423664" cy="4839776"/>
            </a:xfrm>
            <a:prstGeom prst="round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ZoneTexte 68"/>
            <p:cNvSpPr txBox="1"/>
            <p:nvPr/>
          </p:nvSpPr>
          <p:spPr>
            <a:xfrm>
              <a:off x="57930" y="1770365"/>
              <a:ext cx="430887" cy="4338849"/>
            </a:xfrm>
            <a:prstGeom prst="rect">
              <a:avLst/>
            </a:prstGeom>
            <a:noFill/>
          </p:spPr>
          <p:txBody>
            <a:bodyPr vert="vert270" wrap="square" rtlCol="0">
              <a:spAutoFit/>
            </a:bodyPr>
            <a:lstStyle/>
            <a:p>
              <a:r>
                <a:rPr lang="fr-FR" sz="1600" b="1" dirty="0" smtClean="0">
                  <a:solidFill>
                    <a:schemeClr val="accent3">
                      <a:lumMod val="50000"/>
                    </a:schemeClr>
                  </a:solidFill>
                </a:rPr>
                <a:t>PLAN DE FORMATION et TABLEAU DE STRATEGIE </a:t>
              </a:r>
              <a:endParaRPr lang="fr-FR" sz="1600" dirty="0"/>
            </a:p>
          </p:txBody>
        </p:sp>
        <p:grpSp>
          <p:nvGrpSpPr>
            <p:cNvPr id="70" name="Groupe 69"/>
            <p:cNvGrpSpPr/>
            <p:nvPr/>
          </p:nvGrpSpPr>
          <p:grpSpPr>
            <a:xfrm>
              <a:off x="604498" y="1978750"/>
              <a:ext cx="1145528" cy="1420415"/>
              <a:chOff x="2112699" y="4038105"/>
              <a:chExt cx="1696089" cy="2145845"/>
            </a:xfrm>
          </p:grpSpPr>
          <p:pic>
            <p:nvPicPr>
              <p:cNvPr id="71" name="Picture 3"/>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112699" y="4038105"/>
                <a:ext cx="1093796" cy="1484826"/>
              </a:xfrm>
              <a:prstGeom prst="rect">
                <a:avLst/>
              </a:prstGeom>
              <a:noFill/>
              <a:ln w="9525">
                <a:solidFill>
                  <a:schemeClr val="tx2">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72" name="Picture 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748939" y="4699125"/>
                <a:ext cx="1059849" cy="1484825"/>
              </a:xfrm>
              <a:prstGeom prst="rect">
                <a:avLst/>
              </a:prstGeom>
              <a:noFill/>
              <a:ln w="9525">
                <a:solidFill>
                  <a:schemeClr val="tx2">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grpSp>
        <p:sp>
          <p:nvSpPr>
            <p:cNvPr id="73" name="Rectangle à coins arrondis 72"/>
            <p:cNvSpPr/>
            <p:nvPr/>
          </p:nvSpPr>
          <p:spPr>
            <a:xfrm>
              <a:off x="7559224" y="1268760"/>
              <a:ext cx="1486272" cy="439469"/>
            </a:xfrm>
            <a:prstGeom prst="round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solidFill>
                    <a:schemeClr val="accent3">
                      <a:lumMod val="50000"/>
                    </a:schemeClr>
                  </a:solidFill>
                </a:rPr>
                <a:t>OUTIL DE PLANIFICATION</a:t>
              </a:r>
              <a:endParaRPr lang="fr-FR" sz="1200" dirty="0"/>
            </a:p>
          </p:txBody>
        </p:sp>
      </p:grpSp>
      <p:grpSp>
        <p:nvGrpSpPr>
          <p:cNvPr id="80" name="Groupe 79"/>
          <p:cNvGrpSpPr/>
          <p:nvPr/>
        </p:nvGrpSpPr>
        <p:grpSpPr>
          <a:xfrm>
            <a:off x="499997" y="1"/>
            <a:ext cx="8639563" cy="836712"/>
            <a:chOff x="499997" y="1"/>
            <a:chExt cx="8639563" cy="836712"/>
          </a:xfrm>
        </p:grpSpPr>
        <p:pic>
          <p:nvPicPr>
            <p:cNvPr id="1027" name="Picture 3" descr="C:\Users\utilisateur\Documents\2012-2013\EDPI\EDPI SESSION 2012-2013\Propositions de sujets 2013\Malenger U11 2013\Sujet 2013 au 11-04-2012\Logos\academie de lille.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052230" y="1803"/>
              <a:ext cx="1087330" cy="78666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99997" y="1"/>
              <a:ext cx="901699" cy="83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6" name="Connecteur droit 75"/>
            <p:cNvCxnSpPr/>
            <p:nvPr/>
          </p:nvCxnSpPr>
          <p:spPr>
            <a:xfrm>
              <a:off x="1387068" y="648398"/>
              <a:ext cx="6868292" cy="0"/>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9" name="Rectangle 78"/>
          <p:cNvSpPr/>
          <p:nvPr/>
        </p:nvSpPr>
        <p:spPr>
          <a:xfrm>
            <a:off x="1547664" y="72334"/>
            <a:ext cx="6340262" cy="523220"/>
          </a:xfrm>
          <a:prstGeom prst="rect">
            <a:avLst/>
          </a:prstGeom>
        </p:spPr>
        <p:txBody>
          <a:bodyPr wrap="none">
            <a:spAutoFit/>
          </a:bodyPr>
          <a:lstStyle/>
          <a:p>
            <a:r>
              <a:rPr lang="fr-FR" sz="2800" dirty="0" smtClean="0"/>
              <a:t>Faire </a:t>
            </a:r>
            <a:r>
              <a:rPr lang="fr-FR" sz="2800" dirty="0"/>
              <a:t>acquérir et évaluer des compétences</a:t>
            </a:r>
          </a:p>
        </p:txBody>
      </p:sp>
      <p:sp>
        <p:nvSpPr>
          <p:cNvPr id="75" name="Rectangle 74"/>
          <p:cNvSpPr/>
          <p:nvPr/>
        </p:nvSpPr>
        <p:spPr>
          <a:xfrm>
            <a:off x="3648363" y="755993"/>
            <a:ext cx="1784463" cy="523220"/>
          </a:xfrm>
          <a:prstGeom prst="rect">
            <a:avLst/>
          </a:prstGeom>
          <a:noFill/>
        </p:spPr>
        <p:txBody>
          <a:bodyPr wrap="none" lIns="91440" tIns="45720" rIns="91440" bIns="45720">
            <a:spAutoFit/>
          </a:bodyPr>
          <a:lstStyle/>
          <a:p>
            <a:pPr algn="ctr"/>
            <a:r>
              <a:rPr lang="fr-FR" sz="2800" b="1" i="1" dirty="0" smtClean="0">
                <a:ln w="10541" cmpd="sng">
                  <a:solidFill>
                    <a:schemeClr val="accent1">
                      <a:shade val="88000"/>
                      <a:satMod val="110000"/>
                    </a:schemeClr>
                  </a:solidFill>
                  <a:prstDash val="solid"/>
                </a:ln>
                <a:solidFill>
                  <a:schemeClr val="accent6">
                    <a:lumMod val="50000"/>
                  </a:schemeClr>
                </a:solidFill>
                <a:latin typeface="Arial" pitchFamily="34" charset="0"/>
                <a:cs typeface="Arial" pitchFamily="34" charset="0"/>
              </a:rPr>
              <a:t>Synthèse</a:t>
            </a:r>
            <a:endParaRPr lang="fr-FR" sz="2800" i="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itchFamily="34" charset="0"/>
              <a:cs typeface="Arial" pitchFamily="34" charset="0"/>
            </a:endParaRPr>
          </a:p>
        </p:txBody>
      </p:sp>
    </p:spTree>
    <p:extLst>
      <p:ext uri="{BB962C8B-B14F-4D97-AF65-F5344CB8AC3E}">
        <p14:creationId xmlns:p14="http://schemas.microsoft.com/office/powerpoint/2010/main" val="1707823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68" y="0"/>
            <a:ext cx="500034" cy="6858000"/>
          </a:xfrm>
          <a:prstGeom prst="rect">
            <a:avLst/>
          </a:prstGeom>
          <a:solidFill>
            <a:srgbClr val="E4AE25"/>
          </a:solidFill>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2800" dirty="0" smtClean="0"/>
              <a:t>La continuité formation évaluation</a:t>
            </a:r>
            <a:endParaRPr lang="fr-FR" sz="2800" dirty="0"/>
          </a:p>
        </p:txBody>
      </p:sp>
      <p:grpSp>
        <p:nvGrpSpPr>
          <p:cNvPr id="80" name="Groupe 79"/>
          <p:cNvGrpSpPr/>
          <p:nvPr/>
        </p:nvGrpSpPr>
        <p:grpSpPr>
          <a:xfrm>
            <a:off x="499997" y="1"/>
            <a:ext cx="8639563" cy="836712"/>
            <a:chOff x="499997" y="1"/>
            <a:chExt cx="8639563" cy="836712"/>
          </a:xfrm>
        </p:grpSpPr>
        <p:pic>
          <p:nvPicPr>
            <p:cNvPr id="1027" name="Picture 3" descr="C:\Users\utilisateur\Documents\2012-2013\EDPI\EDPI SESSION 2012-2013\Propositions de sujets 2013\Malenger U11 2013\Sujet 2013 au 11-04-2012\Logos\academie de lil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2230" y="1803"/>
              <a:ext cx="1087330" cy="78666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997" y="1"/>
              <a:ext cx="901699" cy="83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6" name="Connecteur droit 75"/>
            <p:cNvCxnSpPr/>
            <p:nvPr/>
          </p:nvCxnSpPr>
          <p:spPr>
            <a:xfrm>
              <a:off x="1387068" y="648398"/>
              <a:ext cx="6868292" cy="0"/>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9" name="Rectangle 78"/>
          <p:cNvSpPr/>
          <p:nvPr/>
        </p:nvSpPr>
        <p:spPr>
          <a:xfrm>
            <a:off x="1764484" y="72334"/>
            <a:ext cx="5903860" cy="523220"/>
          </a:xfrm>
          <a:prstGeom prst="rect">
            <a:avLst/>
          </a:prstGeom>
        </p:spPr>
        <p:txBody>
          <a:bodyPr wrap="none">
            <a:spAutoFit/>
          </a:bodyPr>
          <a:lstStyle/>
          <a:p>
            <a:r>
              <a:rPr lang="fr-FR" sz="2800" dirty="0"/>
              <a:t>Une notion de compétence progressive</a:t>
            </a:r>
          </a:p>
        </p:txBody>
      </p:sp>
      <p:sp>
        <p:nvSpPr>
          <p:cNvPr id="10" name="Text Box 3"/>
          <p:cNvSpPr txBox="1">
            <a:spLocks noChangeArrowheads="1"/>
          </p:cNvSpPr>
          <p:nvPr/>
        </p:nvSpPr>
        <p:spPr bwMode="auto">
          <a:xfrm>
            <a:off x="7515797" y="2824505"/>
            <a:ext cx="762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 name="Text Box 3"/>
          <p:cNvSpPr txBox="1">
            <a:spLocks noChangeArrowheads="1"/>
          </p:cNvSpPr>
          <p:nvPr/>
        </p:nvSpPr>
        <p:spPr bwMode="auto">
          <a:xfrm>
            <a:off x="7515797" y="2824505"/>
            <a:ext cx="762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2" name="Text Box 3"/>
          <p:cNvSpPr txBox="1">
            <a:spLocks noChangeArrowheads="1"/>
          </p:cNvSpPr>
          <p:nvPr/>
        </p:nvSpPr>
        <p:spPr bwMode="auto">
          <a:xfrm>
            <a:off x="7515797" y="3072155"/>
            <a:ext cx="76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3" name="Text Box 3"/>
          <p:cNvSpPr txBox="1">
            <a:spLocks noChangeArrowheads="1"/>
          </p:cNvSpPr>
          <p:nvPr/>
        </p:nvSpPr>
        <p:spPr bwMode="auto">
          <a:xfrm>
            <a:off x="7515797" y="3072155"/>
            <a:ext cx="76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4" name="ZoneTexte 13"/>
          <p:cNvSpPr txBox="1"/>
          <p:nvPr/>
        </p:nvSpPr>
        <p:spPr>
          <a:xfrm>
            <a:off x="812610" y="1281534"/>
            <a:ext cx="8223886" cy="923330"/>
          </a:xfrm>
          <a:prstGeom prst="rect">
            <a:avLst/>
          </a:prstGeom>
          <a:noFill/>
        </p:spPr>
        <p:txBody>
          <a:bodyPr wrap="square" rtlCol="0">
            <a:spAutoFit/>
          </a:bodyPr>
          <a:lstStyle/>
          <a:p>
            <a:r>
              <a:rPr lang="fr-FR"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sym typeface="Wingdings" pitchFamily="2" charset="2"/>
              </a:rPr>
              <a:t>La difficulté du CCF reste à déterminer « quand le jeune est prêt » d’où une réflexion à mener sur un outil de positionnement ou livret personnel de compétences… </a:t>
            </a:r>
            <a:endParaRPr lang="fr-FR"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p:txBody>
      </p:sp>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4763" y="2666839"/>
            <a:ext cx="2591074" cy="364904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2151" y="2204864"/>
            <a:ext cx="1800000" cy="2508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70637" y="2932306"/>
            <a:ext cx="1800000" cy="2803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64695" y="3415055"/>
            <a:ext cx="1800000" cy="2900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04448" y="3869083"/>
            <a:ext cx="1800000" cy="2814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19"/>
          <p:cNvSpPr/>
          <p:nvPr/>
        </p:nvSpPr>
        <p:spPr>
          <a:xfrm>
            <a:off x="2443316" y="669168"/>
            <a:ext cx="4498346" cy="523220"/>
          </a:xfrm>
          <a:prstGeom prst="rect">
            <a:avLst/>
          </a:prstGeom>
          <a:noFill/>
        </p:spPr>
        <p:txBody>
          <a:bodyPr wrap="none" lIns="91440" tIns="45720" rIns="91440" bIns="45720">
            <a:spAutoFit/>
          </a:bodyPr>
          <a:lstStyle/>
          <a:p>
            <a:pPr algn="ctr"/>
            <a:r>
              <a:rPr lang="fr-FR" sz="2800" b="1" i="1" dirty="0">
                <a:ln w="10541" cmpd="sng">
                  <a:solidFill>
                    <a:schemeClr val="accent1">
                      <a:shade val="88000"/>
                      <a:satMod val="110000"/>
                    </a:schemeClr>
                  </a:solidFill>
                  <a:prstDash val="solid"/>
                </a:ln>
                <a:solidFill>
                  <a:schemeClr val="accent6">
                    <a:lumMod val="50000"/>
                  </a:schemeClr>
                </a:solidFill>
                <a:latin typeface="Arial" pitchFamily="34" charset="0"/>
                <a:cs typeface="Arial" pitchFamily="34" charset="0"/>
              </a:rPr>
              <a:t>O</a:t>
            </a:r>
            <a:r>
              <a:rPr lang="fr-FR" sz="2800" b="1" i="1" dirty="0" smtClean="0">
                <a:ln w="10541" cmpd="sng">
                  <a:solidFill>
                    <a:schemeClr val="accent1">
                      <a:shade val="88000"/>
                      <a:satMod val="110000"/>
                    </a:schemeClr>
                  </a:solidFill>
                  <a:prstDash val="solid"/>
                </a:ln>
                <a:solidFill>
                  <a:schemeClr val="accent6">
                    <a:lumMod val="50000"/>
                  </a:schemeClr>
                </a:solidFill>
                <a:latin typeface="Arial" pitchFamily="34" charset="0"/>
                <a:cs typeface="Arial" pitchFamily="34" charset="0"/>
              </a:rPr>
              <a:t>utils de positionnement</a:t>
            </a:r>
            <a:endParaRPr lang="fr-FR" sz="2800" i="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itchFamily="34" charset="0"/>
              <a:cs typeface="Arial" pitchFamily="34" charset="0"/>
            </a:endParaRPr>
          </a:p>
        </p:txBody>
      </p:sp>
    </p:spTree>
    <p:extLst>
      <p:ext uri="{BB962C8B-B14F-4D97-AF65-F5344CB8AC3E}">
        <p14:creationId xmlns:p14="http://schemas.microsoft.com/office/powerpoint/2010/main" val="2460052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68" y="0"/>
            <a:ext cx="500034" cy="6858000"/>
          </a:xfrm>
          <a:prstGeom prst="rect">
            <a:avLst/>
          </a:prstGeom>
          <a:solidFill>
            <a:srgbClr val="E4AE25"/>
          </a:solidFill>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2800" dirty="0" smtClean="0"/>
              <a:t>La continuité formation évaluation</a:t>
            </a:r>
            <a:endParaRPr lang="fr-FR" sz="2800" dirty="0"/>
          </a:p>
        </p:txBody>
      </p:sp>
      <p:grpSp>
        <p:nvGrpSpPr>
          <p:cNvPr id="80" name="Groupe 79"/>
          <p:cNvGrpSpPr/>
          <p:nvPr/>
        </p:nvGrpSpPr>
        <p:grpSpPr>
          <a:xfrm>
            <a:off x="499997" y="1"/>
            <a:ext cx="8639563" cy="836712"/>
            <a:chOff x="499997" y="1"/>
            <a:chExt cx="8639563" cy="836712"/>
          </a:xfrm>
        </p:grpSpPr>
        <p:pic>
          <p:nvPicPr>
            <p:cNvPr id="1027" name="Picture 3" descr="C:\Users\utilisateur\Documents\2012-2013\EDPI\EDPI SESSION 2012-2013\Propositions de sujets 2013\Malenger U11 2013\Sujet 2013 au 11-04-2012\Logos\academie de lil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2230" y="1803"/>
              <a:ext cx="1087330" cy="78666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997" y="1"/>
              <a:ext cx="901699" cy="83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6" name="Connecteur droit 75"/>
            <p:cNvCxnSpPr/>
            <p:nvPr/>
          </p:nvCxnSpPr>
          <p:spPr>
            <a:xfrm>
              <a:off x="1387068" y="648398"/>
              <a:ext cx="6868292" cy="0"/>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9" name="Rectangle 78"/>
          <p:cNvSpPr/>
          <p:nvPr/>
        </p:nvSpPr>
        <p:spPr>
          <a:xfrm>
            <a:off x="1764484" y="72334"/>
            <a:ext cx="5903860" cy="523220"/>
          </a:xfrm>
          <a:prstGeom prst="rect">
            <a:avLst/>
          </a:prstGeom>
        </p:spPr>
        <p:txBody>
          <a:bodyPr wrap="none">
            <a:spAutoFit/>
          </a:bodyPr>
          <a:lstStyle/>
          <a:p>
            <a:r>
              <a:rPr lang="fr-FR" sz="2800" dirty="0"/>
              <a:t>Une notion de compétence progressive</a:t>
            </a:r>
          </a:p>
        </p:txBody>
      </p:sp>
      <p:pic>
        <p:nvPicPr>
          <p:cNvPr id="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600" y="1834679"/>
            <a:ext cx="7416824" cy="4978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ZoneTexte 8"/>
          <p:cNvSpPr txBox="1"/>
          <p:nvPr/>
        </p:nvSpPr>
        <p:spPr>
          <a:xfrm>
            <a:off x="539552" y="921494"/>
            <a:ext cx="8640960" cy="923330"/>
          </a:xfrm>
          <a:prstGeom prst="rect">
            <a:avLst/>
          </a:prstGeom>
          <a:noFill/>
        </p:spPr>
        <p:txBody>
          <a:bodyPr wrap="square" rtlCol="0">
            <a:spAutoFit/>
          </a:bodyPr>
          <a:lstStyle/>
          <a:p>
            <a:r>
              <a:rPr lang="fr-FR"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sym typeface="Wingdings" pitchFamily="2" charset="2"/>
              </a:rPr>
              <a:t>Construction progressive des compétences du diplôme intermédiaire (BEP PM) à partir de l’évaluation des compétences du bac pro TU  déclenchement des situations d’évaluation des épreuves EP1 et EP2</a:t>
            </a:r>
            <a:endParaRPr lang="fr-FR"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p:txBody>
      </p:sp>
    </p:spTree>
    <p:extLst>
      <p:ext uri="{BB962C8B-B14F-4D97-AF65-F5344CB8AC3E}">
        <p14:creationId xmlns:p14="http://schemas.microsoft.com/office/powerpoint/2010/main" val="13460069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68" y="0"/>
            <a:ext cx="500034" cy="6858000"/>
          </a:xfrm>
          <a:prstGeom prst="rect">
            <a:avLst/>
          </a:prstGeom>
          <a:solidFill>
            <a:srgbClr val="E4AE25"/>
          </a:solidFill>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2800" dirty="0" smtClean="0"/>
              <a:t>La continuité formation évaluation</a:t>
            </a:r>
            <a:endParaRPr lang="fr-FR" sz="2800" dirty="0"/>
          </a:p>
        </p:txBody>
      </p:sp>
      <p:grpSp>
        <p:nvGrpSpPr>
          <p:cNvPr id="80" name="Groupe 79"/>
          <p:cNvGrpSpPr/>
          <p:nvPr/>
        </p:nvGrpSpPr>
        <p:grpSpPr>
          <a:xfrm>
            <a:off x="499997" y="1"/>
            <a:ext cx="8639563" cy="836712"/>
            <a:chOff x="499997" y="1"/>
            <a:chExt cx="8639563" cy="836712"/>
          </a:xfrm>
        </p:grpSpPr>
        <p:pic>
          <p:nvPicPr>
            <p:cNvPr id="1027" name="Picture 3" descr="C:\Users\utilisateur\Documents\2012-2013\EDPI\EDPI SESSION 2012-2013\Propositions de sujets 2013\Malenger U11 2013\Sujet 2013 au 11-04-2012\Logos\academie de lil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2230" y="1803"/>
              <a:ext cx="1087330" cy="78666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997" y="1"/>
              <a:ext cx="901699" cy="83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6" name="Connecteur droit 75"/>
            <p:cNvCxnSpPr/>
            <p:nvPr/>
          </p:nvCxnSpPr>
          <p:spPr>
            <a:xfrm>
              <a:off x="1387068" y="648398"/>
              <a:ext cx="6868292" cy="0"/>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9" name="Rectangle 78"/>
          <p:cNvSpPr/>
          <p:nvPr/>
        </p:nvSpPr>
        <p:spPr>
          <a:xfrm>
            <a:off x="1764484" y="72334"/>
            <a:ext cx="5903860" cy="523220"/>
          </a:xfrm>
          <a:prstGeom prst="rect">
            <a:avLst/>
          </a:prstGeom>
        </p:spPr>
        <p:txBody>
          <a:bodyPr wrap="none">
            <a:spAutoFit/>
          </a:bodyPr>
          <a:lstStyle/>
          <a:p>
            <a:r>
              <a:rPr lang="fr-FR" sz="2800" dirty="0"/>
              <a:t>Une notion de compétence progressive</a:t>
            </a:r>
          </a:p>
        </p:txBody>
      </p:sp>
      <p:grpSp>
        <p:nvGrpSpPr>
          <p:cNvPr id="8" name="Groupe 7"/>
          <p:cNvGrpSpPr/>
          <p:nvPr/>
        </p:nvGrpSpPr>
        <p:grpSpPr>
          <a:xfrm>
            <a:off x="3315854" y="980728"/>
            <a:ext cx="5648634" cy="5746401"/>
            <a:chOff x="3171838" y="980728"/>
            <a:chExt cx="5648634" cy="5746401"/>
          </a:xfrm>
        </p:grpSpPr>
        <p:pic>
          <p:nvPicPr>
            <p:cNvPr id="9"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t="4391"/>
            <a:stretch/>
          </p:blipFill>
          <p:spPr bwMode="auto">
            <a:xfrm>
              <a:off x="3171838" y="980728"/>
              <a:ext cx="5648634" cy="5746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39487" y="3666346"/>
              <a:ext cx="348139" cy="145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8064" y="5011459"/>
              <a:ext cx="348139" cy="145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2" name="ZoneTexte 11"/>
          <p:cNvSpPr txBox="1"/>
          <p:nvPr/>
        </p:nvSpPr>
        <p:spPr>
          <a:xfrm>
            <a:off x="660041" y="2276872"/>
            <a:ext cx="2543807" cy="2585323"/>
          </a:xfrm>
          <a:prstGeom prst="rect">
            <a:avLst/>
          </a:prstGeom>
          <a:noFill/>
        </p:spPr>
        <p:txBody>
          <a:bodyPr wrap="square" rtlCol="0">
            <a:spAutoFit/>
          </a:bodyPr>
          <a:lstStyle/>
          <a:p>
            <a:r>
              <a:rPr lang="fr-FR"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sym typeface="Wingdings" pitchFamily="2" charset="2"/>
              </a:rPr>
              <a:t>Construction progressive des compétences du bac pro TU  déclenchement des situations d’évaluation des épreuves E11, E2, E31, E32 et E33</a:t>
            </a:r>
            <a:endParaRPr lang="fr-FR"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p:txBody>
      </p:sp>
    </p:spTree>
    <p:extLst>
      <p:ext uri="{BB962C8B-B14F-4D97-AF65-F5344CB8AC3E}">
        <p14:creationId xmlns:p14="http://schemas.microsoft.com/office/powerpoint/2010/main" val="13460069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68" y="0"/>
            <a:ext cx="500034" cy="6858000"/>
          </a:xfrm>
          <a:prstGeom prst="rect">
            <a:avLst/>
          </a:prstGeom>
          <a:solidFill>
            <a:srgbClr val="E4AE25"/>
          </a:solidFill>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2800" dirty="0" smtClean="0"/>
              <a:t>La continuité formation évaluation</a:t>
            </a:r>
            <a:endParaRPr lang="fr-FR" sz="2800" dirty="0"/>
          </a:p>
        </p:txBody>
      </p:sp>
      <p:grpSp>
        <p:nvGrpSpPr>
          <p:cNvPr id="80" name="Groupe 79"/>
          <p:cNvGrpSpPr/>
          <p:nvPr/>
        </p:nvGrpSpPr>
        <p:grpSpPr>
          <a:xfrm>
            <a:off x="499997" y="1"/>
            <a:ext cx="8639563" cy="836712"/>
            <a:chOff x="499997" y="1"/>
            <a:chExt cx="8639563" cy="836712"/>
          </a:xfrm>
        </p:grpSpPr>
        <p:pic>
          <p:nvPicPr>
            <p:cNvPr id="1027" name="Picture 3" descr="C:\Users\utilisateur\Documents\2012-2013\EDPI\EDPI SESSION 2012-2013\Propositions de sujets 2013\Malenger U11 2013\Sujet 2013 au 11-04-2012\Logos\academie de lil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2230" y="1803"/>
              <a:ext cx="1087330" cy="78666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997" y="1"/>
              <a:ext cx="901699" cy="83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6" name="Connecteur droit 75"/>
            <p:cNvCxnSpPr/>
            <p:nvPr/>
          </p:nvCxnSpPr>
          <p:spPr>
            <a:xfrm>
              <a:off x="1387068" y="648398"/>
              <a:ext cx="6868292" cy="0"/>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9" name="Rectangle 78"/>
          <p:cNvSpPr/>
          <p:nvPr/>
        </p:nvSpPr>
        <p:spPr>
          <a:xfrm>
            <a:off x="1764484" y="72334"/>
            <a:ext cx="5903860" cy="523220"/>
          </a:xfrm>
          <a:prstGeom prst="rect">
            <a:avLst/>
          </a:prstGeom>
        </p:spPr>
        <p:txBody>
          <a:bodyPr wrap="none">
            <a:spAutoFit/>
          </a:bodyPr>
          <a:lstStyle/>
          <a:p>
            <a:r>
              <a:rPr lang="fr-FR" sz="2800" dirty="0"/>
              <a:t>Une notion de compétence progressive</a:t>
            </a:r>
          </a:p>
        </p:txBody>
      </p:sp>
      <p:sp>
        <p:nvSpPr>
          <p:cNvPr id="36" name="ZoneTexte 35"/>
          <p:cNvSpPr txBox="1"/>
          <p:nvPr/>
        </p:nvSpPr>
        <p:spPr>
          <a:xfrm>
            <a:off x="330213" y="836712"/>
            <a:ext cx="8556155" cy="646331"/>
          </a:xfrm>
          <a:prstGeom prst="rect">
            <a:avLst/>
          </a:prstGeom>
          <a:noFill/>
        </p:spPr>
        <p:txBody>
          <a:bodyPr wrap="square" rtlCol="0">
            <a:spAutoFit/>
          </a:bodyPr>
          <a:lstStyle/>
          <a:p>
            <a:pPr algn="ctr"/>
            <a:r>
              <a:rPr lang="fr-FR"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sym typeface="Wingdings" pitchFamily="2" charset="2"/>
              </a:rPr>
              <a:t>Exemple expérimental d’utilisation de l’outil de positionnement : </a:t>
            </a:r>
          </a:p>
          <a:p>
            <a:pPr algn="ctr"/>
            <a:r>
              <a:rPr lang="fr-FR"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sym typeface="Wingdings" pitchFamily="2" charset="2"/>
              </a:rPr>
              <a:t>LP Kastler DENAIN</a:t>
            </a:r>
            <a:endParaRPr lang="fr-FR"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p:txBody>
      </p:sp>
      <p:pic>
        <p:nvPicPr>
          <p:cNvPr id="3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350" y="4504953"/>
            <a:ext cx="3996131" cy="166987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graphicFrame>
        <p:nvGraphicFramePr>
          <p:cNvPr id="39" name="Diagramme 38"/>
          <p:cNvGraphicFramePr/>
          <p:nvPr>
            <p:extLst>
              <p:ext uri="{D42A27DB-BD31-4B8C-83A1-F6EECF244321}">
                <p14:modId xmlns:p14="http://schemas.microsoft.com/office/powerpoint/2010/main" val="3312388233"/>
              </p:ext>
            </p:extLst>
          </p:nvPr>
        </p:nvGraphicFramePr>
        <p:xfrm>
          <a:off x="251520" y="1508884"/>
          <a:ext cx="2813252" cy="489654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cxnSp>
        <p:nvCxnSpPr>
          <p:cNvPr id="40" name="Connecteur droit avec flèche 39"/>
          <p:cNvCxnSpPr/>
          <p:nvPr/>
        </p:nvCxnSpPr>
        <p:spPr>
          <a:xfrm>
            <a:off x="2771800" y="4707168"/>
            <a:ext cx="917970" cy="163033"/>
          </a:xfrm>
          <a:prstGeom prst="straightConnector1">
            <a:avLst/>
          </a:prstGeom>
          <a:ln w="254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 name="Connecteur droit avec flèche 40"/>
          <p:cNvCxnSpPr/>
          <p:nvPr/>
        </p:nvCxnSpPr>
        <p:spPr>
          <a:xfrm flipV="1">
            <a:off x="2771800" y="2887202"/>
            <a:ext cx="917970" cy="397782"/>
          </a:xfrm>
          <a:prstGeom prst="straightConnector1">
            <a:avLst/>
          </a:prstGeom>
          <a:ln w="254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3707904" y="4094488"/>
            <a:ext cx="4320480" cy="2310940"/>
          </a:xfrm>
          <a:prstGeom prst="rect">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Bouton d'action : Accueil 55">
            <a:hlinkClick r:id="rId11" action="ppaction://hlinksldjump" highlightClick="1"/>
          </p:cNvPr>
          <p:cNvSpPr/>
          <p:nvPr/>
        </p:nvSpPr>
        <p:spPr>
          <a:xfrm>
            <a:off x="8451488" y="6194921"/>
            <a:ext cx="648072" cy="663079"/>
          </a:xfrm>
          <a:prstGeom prst="actionButtonHom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 name="Groupe 2"/>
          <p:cNvGrpSpPr/>
          <p:nvPr/>
        </p:nvGrpSpPr>
        <p:grpSpPr>
          <a:xfrm>
            <a:off x="3689770" y="2060848"/>
            <a:ext cx="5393144" cy="1800200"/>
            <a:chOff x="3689770" y="2060848"/>
            <a:chExt cx="5393144" cy="1800200"/>
          </a:xfrm>
        </p:grpSpPr>
        <p:pic>
          <p:nvPicPr>
            <p:cNvPr id="38"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89770" y="2060848"/>
              <a:ext cx="5393144" cy="1800200"/>
            </a:xfrm>
            <a:prstGeom prst="rect">
              <a:avLst/>
            </a:prstGeom>
            <a:noFill/>
            <a:ln w="9525">
              <a:solidFill>
                <a:schemeClr val="tx2">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 name="ZoneTexte 1"/>
            <p:cNvSpPr txBox="1"/>
            <p:nvPr/>
          </p:nvSpPr>
          <p:spPr>
            <a:xfrm>
              <a:off x="6156176" y="2132856"/>
              <a:ext cx="1650872" cy="253916"/>
            </a:xfrm>
            <a:prstGeom prst="rect">
              <a:avLst/>
            </a:prstGeom>
            <a:solidFill>
              <a:schemeClr val="bg1"/>
            </a:solidFill>
            <a:ln>
              <a:solidFill>
                <a:schemeClr val="tx1"/>
              </a:solidFill>
            </a:ln>
          </p:spPr>
          <p:txBody>
            <a:bodyPr wrap="square" rtlCol="0">
              <a:spAutoFit/>
            </a:bodyPr>
            <a:lstStyle/>
            <a:p>
              <a:pPr algn="ctr"/>
              <a:r>
                <a:rPr lang="fr-FR" sz="900" dirty="0" smtClean="0"/>
                <a:t>ELEVE </a:t>
              </a:r>
              <a:r>
                <a:rPr lang="fr-FR" sz="1050" dirty="0"/>
                <a:t>T</a:t>
              </a:r>
            </a:p>
          </p:txBody>
        </p:sp>
      </p:grpSp>
      <p:sp>
        <p:nvSpPr>
          <p:cNvPr id="23" name="ZoneTexte 22"/>
          <p:cNvSpPr txBox="1"/>
          <p:nvPr/>
        </p:nvSpPr>
        <p:spPr>
          <a:xfrm>
            <a:off x="5148064" y="4149080"/>
            <a:ext cx="1650872" cy="253916"/>
          </a:xfrm>
          <a:prstGeom prst="rect">
            <a:avLst/>
          </a:prstGeom>
          <a:solidFill>
            <a:schemeClr val="bg1"/>
          </a:solidFill>
          <a:ln>
            <a:solidFill>
              <a:schemeClr val="tx1"/>
            </a:solidFill>
          </a:ln>
        </p:spPr>
        <p:txBody>
          <a:bodyPr wrap="square" rtlCol="0">
            <a:spAutoFit/>
          </a:bodyPr>
          <a:lstStyle/>
          <a:p>
            <a:pPr algn="ctr"/>
            <a:r>
              <a:rPr lang="fr-FR" sz="900" dirty="0" smtClean="0"/>
              <a:t>ELEVE </a:t>
            </a:r>
            <a:r>
              <a:rPr lang="fr-FR" sz="1050" dirty="0" smtClean="0"/>
              <a:t>T</a:t>
            </a:r>
            <a:endParaRPr lang="fr-FR" sz="1050" dirty="0"/>
          </a:p>
        </p:txBody>
      </p:sp>
    </p:spTree>
    <p:extLst>
      <p:ext uri="{BB962C8B-B14F-4D97-AF65-F5344CB8AC3E}">
        <p14:creationId xmlns:p14="http://schemas.microsoft.com/office/powerpoint/2010/main" val="13460069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68" y="0"/>
            <a:ext cx="500034" cy="6858000"/>
          </a:xfrm>
          <a:prstGeom prst="rect">
            <a:avLst/>
          </a:prstGeom>
          <a:solidFill>
            <a:srgbClr val="E4AE25"/>
          </a:solidFill>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2800" dirty="0" smtClean="0"/>
              <a:t>La continuité formation évaluation</a:t>
            </a:r>
            <a:endParaRPr lang="fr-FR" sz="2800" dirty="0"/>
          </a:p>
        </p:txBody>
      </p:sp>
      <p:grpSp>
        <p:nvGrpSpPr>
          <p:cNvPr id="80" name="Groupe 79"/>
          <p:cNvGrpSpPr/>
          <p:nvPr/>
        </p:nvGrpSpPr>
        <p:grpSpPr>
          <a:xfrm>
            <a:off x="499997" y="1"/>
            <a:ext cx="8639563" cy="836712"/>
            <a:chOff x="499997" y="1"/>
            <a:chExt cx="8639563" cy="836712"/>
          </a:xfrm>
        </p:grpSpPr>
        <p:pic>
          <p:nvPicPr>
            <p:cNvPr id="1027" name="Picture 3" descr="C:\Users\utilisateur\Documents\2012-2013\EDPI\EDPI SESSION 2012-2013\Propositions de sujets 2013\Malenger U11 2013\Sujet 2013 au 11-04-2012\Logos\academie de lil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2230" y="1803"/>
              <a:ext cx="1087330" cy="78666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997" y="1"/>
              <a:ext cx="901699" cy="83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6" name="Connecteur droit 75"/>
            <p:cNvCxnSpPr/>
            <p:nvPr/>
          </p:nvCxnSpPr>
          <p:spPr>
            <a:xfrm>
              <a:off x="1387068" y="648398"/>
              <a:ext cx="6868292" cy="0"/>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9" name="Rectangle 78"/>
          <p:cNvSpPr/>
          <p:nvPr/>
        </p:nvSpPr>
        <p:spPr>
          <a:xfrm>
            <a:off x="2411760" y="72334"/>
            <a:ext cx="4840749" cy="507831"/>
          </a:xfrm>
          <a:prstGeom prst="rect">
            <a:avLst/>
          </a:prstGeom>
        </p:spPr>
        <p:txBody>
          <a:bodyPr wrap="none">
            <a:spAutoFit/>
          </a:bodyPr>
          <a:lstStyle/>
          <a:p>
            <a:r>
              <a:rPr lang="fr-FR" sz="2700" dirty="0" smtClean="0"/>
              <a:t>Planifier  l’évaluation certificative</a:t>
            </a:r>
            <a:endParaRPr lang="fr-FR" sz="2700" dirty="0"/>
          </a:p>
        </p:txBody>
      </p:sp>
      <p:sp>
        <p:nvSpPr>
          <p:cNvPr id="8" name="Rectangle 7"/>
          <p:cNvSpPr/>
          <p:nvPr/>
        </p:nvSpPr>
        <p:spPr>
          <a:xfrm>
            <a:off x="2557213" y="811649"/>
            <a:ext cx="3738524" cy="523220"/>
          </a:xfrm>
          <a:prstGeom prst="rect">
            <a:avLst/>
          </a:prstGeom>
          <a:noFill/>
        </p:spPr>
        <p:txBody>
          <a:bodyPr wrap="none" lIns="91440" tIns="45720" rIns="91440" bIns="45720">
            <a:spAutoFit/>
          </a:bodyPr>
          <a:lstStyle/>
          <a:p>
            <a:pPr algn="ctr"/>
            <a:r>
              <a:rPr lang="fr-FR" sz="2800" b="1" i="1" dirty="0" smtClean="0">
                <a:ln w="10541" cmpd="sng">
                  <a:solidFill>
                    <a:schemeClr val="accent1">
                      <a:shade val="88000"/>
                      <a:satMod val="110000"/>
                    </a:schemeClr>
                  </a:solidFill>
                  <a:prstDash val="solid"/>
                </a:ln>
                <a:solidFill>
                  <a:schemeClr val="accent6">
                    <a:lumMod val="50000"/>
                  </a:schemeClr>
                </a:solidFill>
                <a:latin typeface="Arial" pitchFamily="34" charset="0"/>
                <a:cs typeface="Arial" pitchFamily="34" charset="0"/>
              </a:rPr>
              <a:t>Outil de planification</a:t>
            </a:r>
            <a:endParaRPr lang="fr-FR" sz="2800" i="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itchFamily="34" charset="0"/>
              <a:cs typeface="Arial" pitchFamily="34" charset="0"/>
            </a:endParaRPr>
          </a:p>
        </p:txBody>
      </p:sp>
      <p:sp>
        <p:nvSpPr>
          <p:cNvPr id="9" name="Text Box 3"/>
          <p:cNvSpPr txBox="1">
            <a:spLocks noChangeArrowheads="1"/>
          </p:cNvSpPr>
          <p:nvPr/>
        </p:nvSpPr>
        <p:spPr bwMode="auto">
          <a:xfrm>
            <a:off x="7155757" y="2824505"/>
            <a:ext cx="762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0" name="Text Box 3"/>
          <p:cNvSpPr txBox="1">
            <a:spLocks noChangeArrowheads="1"/>
          </p:cNvSpPr>
          <p:nvPr/>
        </p:nvSpPr>
        <p:spPr bwMode="auto">
          <a:xfrm>
            <a:off x="7155757" y="2824505"/>
            <a:ext cx="762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 name="Text Box 3"/>
          <p:cNvSpPr txBox="1">
            <a:spLocks noChangeArrowheads="1"/>
          </p:cNvSpPr>
          <p:nvPr/>
        </p:nvSpPr>
        <p:spPr bwMode="auto">
          <a:xfrm>
            <a:off x="7155757" y="3072155"/>
            <a:ext cx="76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2" name="Text Box 3"/>
          <p:cNvSpPr txBox="1">
            <a:spLocks noChangeArrowheads="1"/>
          </p:cNvSpPr>
          <p:nvPr/>
        </p:nvSpPr>
        <p:spPr bwMode="auto">
          <a:xfrm>
            <a:off x="7155757" y="3072155"/>
            <a:ext cx="76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3" name="ZoneTexte 12"/>
          <p:cNvSpPr txBox="1"/>
          <p:nvPr/>
        </p:nvSpPr>
        <p:spPr>
          <a:xfrm>
            <a:off x="899592" y="1519917"/>
            <a:ext cx="8064896" cy="923330"/>
          </a:xfrm>
          <a:prstGeom prst="rect">
            <a:avLst/>
          </a:prstGeom>
          <a:noFill/>
        </p:spPr>
        <p:txBody>
          <a:bodyPr wrap="square" rtlCol="0">
            <a:spAutoFit/>
          </a:bodyPr>
          <a:lstStyle/>
          <a:p>
            <a:r>
              <a:rPr lang="fr-FR"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sym typeface="Wingdings" pitchFamily="2" charset="2"/>
              </a:rPr>
              <a:t>Exemple de planification, d’organisation pédagogique. </a:t>
            </a:r>
          </a:p>
          <a:p>
            <a:r>
              <a:rPr lang="fr-FR"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sym typeface="Wingdings" pitchFamily="2" charset="2"/>
              </a:rPr>
              <a:t>Objectif : informer tous les acteurs des plages prévisionnelles d’évaluation en CCF </a:t>
            </a:r>
            <a:endParaRPr lang="fr-FR"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p:txBody>
      </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2636912"/>
            <a:ext cx="8464491" cy="3767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Bouton d'action : Accueil 14">
            <a:hlinkClick r:id="rId6" action="ppaction://hlinksldjump" highlightClick="1"/>
          </p:cNvPr>
          <p:cNvSpPr/>
          <p:nvPr/>
        </p:nvSpPr>
        <p:spPr>
          <a:xfrm>
            <a:off x="8451488" y="6194921"/>
            <a:ext cx="648072" cy="663079"/>
          </a:xfrm>
          <a:prstGeom prst="actionButtonHom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578112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68" y="0"/>
            <a:ext cx="500034" cy="6858000"/>
          </a:xfrm>
          <a:prstGeom prst="rect">
            <a:avLst/>
          </a:prstGeom>
          <a:solidFill>
            <a:srgbClr val="E4AE25"/>
          </a:solidFill>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2800" dirty="0" smtClean="0"/>
              <a:t>La continuité formation évaluation</a:t>
            </a:r>
            <a:endParaRPr lang="fr-FR" sz="2800" dirty="0"/>
          </a:p>
        </p:txBody>
      </p:sp>
      <p:grpSp>
        <p:nvGrpSpPr>
          <p:cNvPr id="80" name="Groupe 79"/>
          <p:cNvGrpSpPr/>
          <p:nvPr/>
        </p:nvGrpSpPr>
        <p:grpSpPr>
          <a:xfrm>
            <a:off x="499997" y="1"/>
            <a:ext cx="8639563" cy="836712"/>
            <a:chOff x="499997" y="1"/>
            <a:chExt cx="8639563" cy="836712"/>
          </a:xfrm>
        </p:grpSpPr>
        <p:pic>
          <p:nvPicPr>
            <p:cNvPr id="1027" name="Picture 3" descr="C:\Users\utilisateur\Documents\2012-2013\EDPI\EDPI SESSION 2012-2013\Propositions de sujets 2013\Malenger U11 2013\Sujet 2013 au 11-04-2012\Logos\academie de lil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2230" y="1803"/>
              <a:ext cx="1087330" cy="78666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997" y="1"/>
              <a:ext cx="901699" cy="83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6" name="Connecteur droit 75"/>
            <p:cNvCxnSpPr/>
            <p:nvPr/>
          </p:nvCxnSpPr>
          <p:spPr>
            <a:xfrm>
              <a:off x="1387068" y="648398"/>
              <a:ext cx="6868292" cy="0"/>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9" name="Rectangle 78"/>
          <p:cNvSpPr/>
          <p:nvPr/>
        </p:nvSpPr>
        <p:spPr>
          <a:xfrm>
            <a:off x="1335466" y="72334"/>
            <a:ext cx="6980950" cy="523220"/>
          </a:xfrm>
          <a:prstGeom prst="rect">
            <a:avLst/>
          </a:prstGeom>
        </p:spPr>
        <p:txBody>
          <a:bodyPr wrap="none">
            <a:spAutoFit/>
          </a:bodyPr>
          <a:lstStyle/>
          <a:p>
            <a:r>
              <a:rPr lang="fr-FR" sz="2700" dirty="0"/>
              <a:t>Un principe unique d’évaluation et de notation</a:t>
            </a:r>
          </a:p>
        </p:txBody>
      </p:sp>
      <p:sp>
        <p:nvSpPr>
          <p:cNvPr id="8" name="ZoneTexte 7"/>
          <p:cNvSpPr txBox="1"/>
          <p:nvPr/>
        </p:nvSpPr>
        <p:spPr>
          <a:xfrm>
            <a:off x="773578" y="1620083"/>
            <a:ext cx="8163350" cy="3970318"/>
          </a:xfrm>
          <a:prstGeom prst="rect">
            <a:avLst/>
          </a:prstGeom>
          <a:noFill/>
        </p:spPr>
        <p:txBody>
          <a:bodyPr wrap="square" rtlCol="0">
            <a:spAutoFit/>
          </a:bodyPr>
          <a:lstStyle/>
          <a:p>
            <a:r>
              <a:rPr lang="fr-FR" sz="28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É</a:t>
            </a:r>
            <a:r>
              <a:rPr lang="fr-FR" sz="28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preuves du bac pro TU :</a:t>
            </a:r>
          </a:p>
          <a:p>
            <a:endParaRPr lang="fr-FR" sz="28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a:p>
            <a:endParaRPr lang="fr-FR" sz="28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a:p>
            <a:endParaRPr lang="fr-FR" sz="28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a:p>
            <a:endParaRPr lang="fr-FR" sz="28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a:p>
            <a:endParaRPr lang="fr-FR" sz="28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a:p>
            <a:endParaRPr lang="fr-FR" sz="28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a:p>
            <a:r>
              <a:rPr lang="fr-FR" sz="28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Épreuves du BEP PM :</a:t>
            </a:r>
          </a:p>
          <a:p>
            <a:endParaRPr lang="fr-FR" sz="28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p:txBody>
      </p:sp>
      <p:grpSp>
        <p:nvGrpSpPr>
          <p:cNvPr id="9" name="Groupe 8"/>
          <p:cNvGrpSpPr/>
          <p:nvPr/>
        </p:nvGrpSpPr>
        <p:grpSpPr>
          <a:xfrm>
            <a:off x="7020272" y="2545740"/>
            <a:ext cx="1440160" cy="1387316"/>
            <a:chOff x="-36512" y="2401724"/>
            <a:chExt cx="1440160" cy="1387316"/>
          </a:xfrm>
        </p:grpSpPr>
        <p:pic>
          <p:nvPicPr>
            <p:cNvPr id="10" name="Picture 2"/>
            <p:cNvPicPr>
              <a:picLocks noChangeAspect="1" noChangeArrowheads="1"/>
            </p:cNvPicPr>
            <p:nvPr/>
          </p:nvPicPr>
          <p:blipFill>
            <a:blip r:embed="rId5" cstate="print"/>
            <a:srcRect/>
            <a:stretch>
              <a:fillRect/>
            </a:stretch>
          </p:blipFill>
          <p:spPr bwMode="auto">
            <a:xfrm>
              <a:off x="251520" y="2401724"/>
              <a:ext cx="1070969" cy="936104"/>
            </a:xfrm>
            <a:prstGeom prst="rect">
              <a:avLst/>
            </a:prstGeom>
            <a:noFill/>
            <a:ln w="9525">
              <a:noFill/>
              <a:miter lim="800000"/>
              <a:headEnd/>
              <a:tailEnd/>
            </a:ln>
          </p:spPr>
        </p:pic>
        <p:sp>
          <p:nvSpPr>
            <p:cNvPr id="11" name="ZoneTexte 10"/>
            <p:cNvSpPr txBox="1"/>
            <p:nvPr/>
          </p:nvSpPr>
          <p:spPr>
            <a:xfrm>
              <a:off x="-36512" y="3265820"/>
              <a:ext cx="1440160" cy="523220"/>
            </a:xfrm>
            <a:prstGeom prst="rect">
              <a:avLst/>
            </a:prstGeom>
            <a:noFill/>
          </p:spPr>
          <p:txBody>
            <a:bodyPr wrap="square" rtlCol="0">
              <a:spAutoFit/>
            </a:bodyPr>
            <a:lstStyle/>
            <a:p>
              <a:pPr algn="ctr"/>
              <a:r>
                <a:rPr lang="fr-FR" sz="1400" dirty="0" smtClean="0"/>
                <a:t>Grille d’évaluation E11</a:t>
              </a:r>
              <a:endParaRPr lang="fr-FR" sz="1400" dirty="0"/>
            </a:p>
          </p:txBody>
        </p:sp>
      </p:grpSp>
      <p:grpSp>
        <p:nvGrpSpPr>
          <p:cNvPr id="12" name="Groupe 11"/>
          <p:cNvGrpSpPr/>
          <p:nvPr/>
        </p:nvGrpSpPr>
        <p:grpSpPr>
          <a:xfrm>
            <a:off x="5472100" y="2545740"/>
            <a:ext cx="1440160" cy="1387316"/>
            <a:chOff x="1835696" y="2401724"/>
            <a:chExt cx="1440160" cy="1387316"/>
          </a:xfrm>
        </p:grpSpPr>
        <p:pic>
          <p:nvPicPr>
            <p:cNvPr id="13" name="Picture 2"/>
            <p:cNvPicPr>
              <a:picLocks noChangeAspect="1" noChangeArrowheads="1"/>
            </p:cNvPicPr>
            <p:nvPr/>
          </p:nvPicPr>
          <p:blipFill>
            <a:blip r:embed="rId5" cstate="print"/>
            <a:srcRect/>
            <a:stretch>
              <a:fillRect/>
            </a:stretch>
          </p:blipFill>
          <p:spPr bwMode="auto">
            <a:xfrm>
              <a:off x="2123728" y="2401724"/>
              <a:ext cx="1070969" cy="936104"/>
            </a:xfrm>
            <a:prstGeom prst="rect">
              <a:avLst/>
            </a:prstGeom>
            <a:noFill/>
            <a:ln w="9525">
              <a:noFill/>
              <a:miter lim="800000"/>
              <a:headEnd/>
              <a:tailEnd/>
            </a:ln>
          </p:spPr>
        </p:pic>
        <p:sp>
          <p:nvSpPr>
            <p:cNvPr id="14" name="ZoneTexte 13"/>
            <p:cNvSpPr txBox="1"/>
            <p:nvPr/>
          </p:nvSpPr>
          <p:spPr>
            <a:xfrm>
              <a:off x="1835696" y="3265820"/>
              <a:ext cx="1440160" cy="523220"/>
            </a:xfrm>
            <a:prstGeom prst="rect">
              <a:avLst/>
            </a:prstGeom>
            <a:noFill/>
          </p:spPr>
          <p:txBody>
            <a:bodyPr wrap="square" rtlCol="0">
              <a:spAutoFit/>
            </a:bodyPr>
            <a:lstStyle/>
            <a:p>
              <a:pPr algn="ctr"/>
              <a:r>
                <a:rPr lang="fr-FR" sz="1400" dirty="0" smtClean="0"/>
                <a:t>Grille d’évaluation E2</a:t>
              </a:r>
              <a:endParaRPr lang="fr-FR" sz="1400" dirty="0"/>
            </a:p>
          </p:txBody>
        </p:sp>
      </p:grpSp>
      <p:grpSp>
        <p:nvGrpSpPr>
          <p:cNvPr id="15" name="Groupe 14"/>
          <p:cNvGrpSpPr/>
          <p:nvPr/>
        </p:nvGrpSpPr>
        <p:grpSpPr>
          <a:xfrm>
            <a:off x="827584" y="2545740"/>
            <a:ext cx="1440160" cy="1368152"/>
            <a:chOff x="3635896" y="2420888"/>
            <a:chExt cx="1440160" cy="1368152"/>
          </a:xfrm>
        </p:grpSpPr>
        <p:pic>
          <p:nvPicPr>
            <p:cNvPr id="16" name="Picture 2"/>
            <p:cNvPicPr>
              <a:picLocks noChangeAspect="1" noChangeArrowheads="1"/>
            </p:cNvPicPr>
            <p:nvPr/>
          </p:nvPicPr>
          <p:blipFill>
            <a:blip r:embed="rId5" cstate="print"/>
            <a:srcRect/>
            <a:stretch>
              <a:fillRect/>
            </a:stretch>
          </p:blipFill>
          <p:spPr bwMode="auto">
            <a:xfrm>
              <a:off x="3923928" y="2420888"/>
              <a:ext cx="1070969" cy="936104"/>
            </a:xfrm>
            <a:prstGeom prst="rect">
              <a:avLst/>
            </a:prstGeom>
            <a:noFill/>
            <a:ln w="9525">
              <a:noFill/>
              <a:miter lim="800000"/>
              <a:headEnd/>
              <a:tailEnd/>
            </a:ln>
          </p:spPr>
        </p:pic>
        <p:sp>
          <p:nvSpPr>
            <p:cNvPr id="17" name="ZoneTexte 16"/>
            <p:cNvSpPr txBox="1"/>
            <p:nvPr/>
          </p:nvSpPr>
          <p:spPr>
            <a:xfrm>
              <a:off x="3635896" y="3265820"/>
              <a:ext cx="1440160" cy="523220"/>
            </a:xfrm>
            <a:prstGeom prst="rect">
              <a:avLst/>
            </a:prstGeom>
            <a:noFill/>
          </p:spPr>
          <p:txBody>
            <a:bodyPr wrap="square" rtlCol="0">
              <a:spAutoFit/>
            </a:bodyPr>
            <a:lstStyle/>
            <a:p>
              <a:pPr algn="ctr"/>
              <a:r>
                <a:rPr lang="fr-FR" sz="1400" dirty="0" smtClean="0"/>
                <a:t>Grille d’évaluation E31</a:t>
              </a:r>
              <a:endParaRPr lang="fr-FR" sz="1400" dirty="0"/>
            </a:p>
          </p:txBody>
        </p:sp>
      </p:grpSp>
      <p:grpSp>
        <p:nvGrpSpPr>
          <p:cNvPr id="18" name="Groupe 17"/>
          <p:cNvGrpSpPr/>
          <p:nvPr/>
        </p:nvGrpSpPr>
        <p:grpSpPr>
          <a:xfrm>
            <a:off x="2375756" y="2545740"/>
            <a:ext cx="1440160" cy="1315308"/>
            <a:chOff x="5580112" y="2420888"/>
            <a:chExt cx="1440160" cy="1315308"/>
          </a:xfrm>
        </p:grpSpPr>
        <p:pic>
          <p:nvPicPr>
            <p:cNvPr id="19" name="Picture 2"/>
            <p:cNvPicPr>
              <a:picLocks noChangeAspect="1" noChangeArrowheads="1"/>
            </p:cNvPicPr>
            <p:nvPr/>
          </p:nvPicPr>
          <p:blipFill>
            <a:blip r:embed="rId5" cstate="print"/>
            <a:srcRect/>
            <a:stretch>
              <a:fillRect/>
            </a:stretch>
          </p:blipFill>
          <p:spPr bwMode="auto">
            <a:xfrm>
              <a:off x="5868144" y="2420888"/>
              <a:ext cx="1070969" cy="936104"/>
            </a:xfrm>
            <a:prstGeom prst="rect">
              <a:avLst/>
            </a:prstGeom>
            <a:noFill/>
            <a:ln w="9525">
              <a:noFill/>
              <a:miter lim="800000"/>
              <a:headEnd/>
              <a:tailEnd/>
            </a:ln>
          </p:spPr>
        </p:pic>
        <p:sp>
          <p:nvSpPr>
            <p:cNvPr id="20" name="ZoneTexte 19"/>
            <p:cNvSpPr txBox="1"/>
            <p:nvPr/>
          </p:nvSpPr>
          <p:spPr>
            <a:xfrm>
              <a:off x="5580112" y="3212976"/>
              <a:ext cx="1440160" cy="523220"/>
            </a:xfrm>
            <a:prstGeom prst="rect">
              <a:avLst/>
            </a:prstGeom>
            <a:noFill/>
          </p:spPr>
          <p:txBody>
            <a:bodyPr wrap="square" rtlCol="0">
              <a:spAutoFit/>
            </a:bodyPr>
            <a:lstStyle/>
            <a:p>
              <a:pPr algn="ctr"/>
              <a:r>
                <a:rPr lang="fr-FR" sz="1400" dirty="0" smtClean="0"/>
                <a:t>Grille d’évaluation E32</a:t>
              </a:r>
              <a:endParaRPr lang="fr-FR" sz="1400" dirty="0"/>
            </a:p>
          </p:txBody>
        </p:sp>
      </p:grpSp>
      <p:grpSp>
        <p:nvGrpSpPr>
          <p:cNvPr id="21" name="Groupe 20"/>
          <p:cNvGrpSpPr/>
          <p:nvPr/>
        </p:nvGrpSpPr>
        <p:grpSpPr>
          <a:xfrm>
            <a:off x="3923928" y="2545740"/>
            <a:ext cx="1440160" cy="1315308"/>
            <a:chOff x="7668344" y="2420888"/>
            <a:chExt cx="1440160" cy="1315308"/>
          </a:xfrm>
        </p:grpSpPr>
        <p:pic>
          <p:nvPicPr>
            <p:cNvPr id="22" name="Picture 2"/>
            <p:cNvPicPr>
              <a:picLocks noChangeAspect="1" noChangeArrowheads="1"/>
            </p:cNvPicPr>
            <p:nvPr/>
          </p:nvPicPr>
          <p:blipFill>
            <a:blip r:embed="rId5" cstate="print"/>
            <a:srcRect/>
            <a:stretch>
              <a:fillRect/>
            </a:stretch>
          </p:blipFill>
          <p:spPr bwMode="auto">
            <a:xfrm>
              <a:off x="7956376" y="2420888"/>
              <a:ext cx="1070969" cy="936104"/>
            </a:xfrm>
            <a:prstGeom prst="rect">
              <a:avLst/>
            </a:prstGeom>
            <a:noFill/>
            <a:ln w="9525">
              <a:noFill/>
              <a:miter lim="800000"/>
              <a:headEnd/>
              <a:tailEnd/>
            </a:ln>
          </p:spPr>
        </p:pic>
        <p:sp>
          <p:nvSpPr>
            <p:cNvPr id="23" name="ZoneTexte 22"/>
            <p:cNvSpPr txBox="1"/>
            <p:nvPr/>
          </p:nvSpPr>
          <p:spPr>
            <a:xfrm>
              <a:off x="7668344" y="3212976"/>
              <a:ext cx="1440160" cy="523220"/>
            </a:xfrm>
            <a:prstGeom prst="rect">
              <a:avLst/>
            </a:prstGeom>
            <a:noFill/>
          </p:spPr>
          <p:txBody>
            <a:bodyPr wrap="square" rtlCol="0">
              <a:spAutoFit/>
            </a:bodyPr>
            <a:lstStyle/>
            <a:p>
              <a:pPr algn="ctr"/>
              <a:r>
                <a:rPr lang="fr-FR" sz="1400" dirty="0" smtClean="0"/>
                <a:t>Grille d’évaluation E33</a:t>
              </a:r>
              <a:endParaRPr lang="fr-FR" sz="1400" dirty="0"/>
            </a:p>
          </p:txBody>
        </p:sp>
      </p:grpSp>
      <p:sp>
        <p:nvSpPr>
          <p:cNvPr id="24" name="Rectangle 23"/>
          <p:cNvSpPr/>
          <p:nvPr/>
        </p:nvSpPr>
        <p:spPr>
          <a:xfrm>
            <a:off x="2942656" y="755993"/>
            <a:ext cx="3499676" cy="523220"/>
          </a:xfrm>
          <a:prstGeom prst="rect">
            <a:avLst/>
          </a:prstGeom>
          <a:noFill/>
        </p:spPr>
        <p:txBody>
          <a:bodyPr wrap="none" lIns="91440" tIns="45720" rIns="91440" bIns="45720">
            <a:spAutoFit/>
          </a:bodyPr>
          <a:lstStyle/>
          <a:p>
            <a:pPr algn="ctr"/>
            <a:r>
              <a:rPr lang="fr-FR" sz="2800" b="1" i="1" dirty="0" smtClean="0">
                <a:ln w="10541" cmpd="sng">
                  <a:solidFill>
                    <a:schemeClr val="accent1">
                      <a:shade val="88000"/>
                      <a:satMod val="110000"/>
                    </a:schemeClr>
                  </a:solidFill>
                  <a:prstDash val="solid"/>
                </a:ln>
                <a:solidFill>
                  <a:schemeClr val="accent6">
                    <a:lumMod val="50000"/>
                  </a:schemeClr>
                </a:solidFill>
                <a:latin typeface="Arial" pitchFamily="34" charset="0"/>
                <a:cs typeface="Arial" pitchFamily="34" charset="0"/>
              </a:rPr>
              <a:t>Grilles d’évaluation</a:t>
            </a:r>
            <a:endParaRPr lang="fr-FR" sz="2800" i="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itchFamily="34" charset="0"/>
              <a:cs typeface="Arial" pitchFamily="34" charset="0"/>
            </a:endParaRPr>
          </a:p>
        </p:txBody>
      </p:sp>
      <p:grpSp>
        <p:nvGrpSpPr>
          <p:cNvPr id="25" name="Groupe 24"/>
          <p:cNvGrpSpPr/>
          <p:nvPr/>
        </p:nvGrpSpPr>
        <p:grpSpPr>
          <a:xfrm>
            <a:off x="773578" y="5282044"/>
            <a:ext cx="1440160" cy="1387316"/>
            <a:chOff x="-36512" y="2401724"/>
            <a:chExt cx="1440160" cy="1387316"/>
          </a:xfrm>
        </p:grpSpPr>
        <p:pic>
          <p:nvPicPr>
            <p:cNvPr id="26" name="Picture 2"/>
            <p:cNvPicPr>
              <a:picLocks noChangeAspect="1" noChangeArrowheads="1"/>
            </p:cNvPicPr>
            <p:nvPr/>
          </p:nvPicPr>
          <p:blipFill>
            <a:blip r:embed="rId5" cstate="print"/>
            <a:srcRect/>
            <a:stretch>
              <a:fillRect/>
            </a:stretch>
          </p:blipFill>
          <p:spPr bwMode="auto">
            <a:xfrm>
              <a:off x="251520" y="2401724"/>
              <a:ext cx="1070969" cy="936104"/>
            </a:xfrm>
            <a:prstGeom prst="rect">
              <a:avLst/>
            </a:prstGeom>
            <a:noFill/>
            <a:ln w="9525">
              <a:noFill/>
              <a:miter lim="800000"/>
              <a:headEnd/>
              <a:tailEnd/>
            </a:ln>
          </p:spPr>
        </p:pic>
        <p:sp>
          <p:nvSpPr>
            <p:cNvPr id="27" name="ZoneTexte 26"/>
            <p:cNvSpPr txBox="1"/>
            <p:nvPr/>
          </p:nvSpPr>
          <p:spPr>
            <a:xfrm>
              <a:off x="-36512" y="3265820"/>
              <a:ext cx="1440160" cy="523220"/>
            </a:xfrm>
            <a:prstGeom prst="rect">
              <a:avLst/>
            </a:prstGeom>
            <a:noFill/>
          </p:spPr>
          <p:txBody>
            <a:bodyPr wrap="square" rtlCol="0">
              <a:spAutoFit/>
            </a:bodyPr>
            <a:lstStyle/>
            <a:p>
              <a:pPr algn="ctr"/>
              <a:r>
                <a:rPr lang="fr-FR" sz="1400" dirty="0" smtClean="0"/>
                <a:t>Grille d’évaluation EP1</a:t>
              </a:r>
              <a:endParaRPr lang="fr-FR" sz="1400" dirty="0"/>
            </a:p>
          </p:txBody>
        </p:sp>
      </p:grpSp>
      <p:grpSp>
        <p:nvGrpSpPr>
          <p:cNvPr id="28" name="Groupe 27"/>
          <p:cNvGrpSpPr/>
          <p:nvPr/>
        </p:nvGrpSpPr>
        <p:grpSpPr>
          <a:xfrm>
            <a:off x="2699792" y="5282044"/>
            <a:ext cx="1440160" cy="1387316"/>
            <a:chOff x="1835696" y="2401724"/>
            <a:chExt cx="1440160" cy="1387316"/>
          </a:xfrm>
        </p:grpSpPr>
        <p:pic>
          <p:nvPicPr>
            <p:cNvPr id="29" name="Picture 2"/>
            <p:cNvPicPr>
              <a:picLocks noChangeAspect="1" noChangeArrowheads="1"/>
            </p:cNvPicPr>
            <p:nvPr/>
          </p:nvPicPr>
          <p:blipFill>
            <a:blip r:embed="rId5" cstate="print"/>
            <a:srcRect/>
            <a:stretch>
              <a:fillRect/>
            </a:stretch>
          </p:blipFill>
          <p:spPr bwMode="auto">
            <a:xfrm>
              <a:off x="2123728" y="2401724"/>
              <a:ext cx="1070969" cy="936104"/>
            </a:xfrm>
            <a:prstGeom prst="rect">
              <a:avLst/>
            </a:prstGeom>
            <a:noFill/>
            <a:ln w="9525">
              <a:noFill/>
              <a:miter lim="800000"/>
              <a:headEnd/>
              <a:tailEnd/>
            </a:ln>
          </p:spPr>
        </p:pic>
        <p:sp>
          <p:nvSpPr>
            <p:cNvPr id="30" name="ZoneTexte 29"/>
            <p:cNvSpPr txBox="1"/>
            <p:nvPr/>
          </p:nvSpPr>
          <p:spPr>
            <a:xfrm>
              <a:off x="1835696" y="3265820"/>
              <a:ext cx="1440160" cy="523220"/>
            </a:xfrm>
            <a:prstGeom prst="rect">
              <a:avLst/>
            </a:prstGeom>
            <a:noFill/>
          </p:spPr>
          <p:txBody>
            <a:bodyPr wrap="square" rtlCol="0">
              <a:spAutoFit/>
            </a:bodyPr>
            <a:lstStyle/>
            <a:p>
              <a:pPr algn="ctr"/>
              <a:r>
                <a:rPr lang="fr-FR" sz="1400" dirty="0" smtClean="0"/>
                <a:t>Grille d’évaluation EP2</a:t>
              </a:r>
              <a:endParaRPr lang="fr-FR" sz="1400" dirty="0"/>
            </a:p>
          </p:txBody>
        </p:sp>
      </p:grpSp>
      <p:sp>
        <p:nvSpPr>
          <p:cNvPr id="31" name="ZoneTexte 30"/>
          <p:cNvSpPr txBox="1"/>
          <p:nvPr/>
        </p:nvSpPr>
        <p:spPr>
          <a:xfrm>
            <a:off x="5340561" y="4653136"/>
            <a:ext cx="2543807" cy="1384995"/>
          </a:xfrm>
          <a:prstGeom prst="rect">
            <a:avLst/>
          </a:prstGeom>
          <a:noFill/>
        </p:spPr>
        <p:txBody>
          <a:bodyPr wrap="square" rtlCol="0">
            <a:spAutoFit/>
          </a:bodyPr>
          <a:lstStyle/>
          <a:p>
            <a:r>
              <a:rPr lang="fr-FR" sz="28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sym typeface="Wingdings" pitchFamily="2" charset="2"/>
              </a:rPr>
              <a:t>1 fichier par épreuve et par classe</a:t>
            </a:r>
            <a:endParaRPr lang="fr-FR" sz="28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p:txBody>
      </p:sp>
      <p:grpSp>
        <p:nvGrpSpPr>
          <p:cNvPr id="32" name="Groupe 31"/>
          <p:cNvGrpSpPr/>
          <p:nvPr/>
        </p:nvGrpSpPr>
        <p:grpSpPr>
          <a:xfrm>
            <a:off x="7524328" y="4703115"/>
            <a:ext cx="1537004" cy="1390181"/>
            <a:chOff x="2699792" y="4653136"/>
            <a:chExt cx="1728192" cy="1427955"/>
          </a:xfrm>
        </p:grpSpPr>
        <p:pic>
          <p:nvPicPr>
            <p:cNvPr id="33" name="Picture 2">
              <a:hlinkClick r:id="rId6" action="ppaction://hlinkfile"/>
            </p:cNvPr>
            <p:cNvPicPr>
              <a:picLocks noChangeAspect="1" noChangeArrowheads="1"/>
            </p:cNvPicPr>
            <p:nvPr/>
          </p:nvPicPr>
          <p:blipFill>
            <a:blip r:embed="rId5" cstate="print"/>
            <a:srcRect/>
            <a:stretch>
              <a:fillRect/>
            </a:stretch>
          </p:blipFill>
          <p:spPr bwMode="auto">
            <a:xfrm>
              <a:off x="3131840" y="4653136"/>
              <a:ext cx="1080120" cy="944105"/>
            </a:xfrm>
            <a:prstGeom prst="rect">
              <a:avLst/>
            </a:prstGeom>
            <a:noFill/>
            <a:ln w="9525">
              <a:noFill/>
              <a:miter lim="800000"/>
              <a:headEnd/>
              <a:tailEnd/>
            </a:ln>
          </p:spPr>
        </p:pic>
        <p:sp>
          <p:nvSpPr>
            <p:cNvPr id="34" name="ZoneTexte 33"/>
            <p:cNvSpPr txBox="1"/>
            <p:nvPr/>
          </p:nvSpPr>
          <p:spPr>
            <a:xfrm>
              <a:off x="2699792" y="5543654"/>
              <a:ext cx="1728192" cy="53743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1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Exemple Grille E11</a:t>
              </a:r>
              <a:endParaRPr lang="fr-FR" sz="1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spTree>
    <p:extLst>
      <p:ext uri="{BB962C8B-B14F-4D97-AF65-F5344CB8AC3E}">
        <p14:creationId xmlns:p14="http://schemas.microsoft.com/office/powerpoint/2010/main" val="13460069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68" y="0"/>
            <a:ext cx="500034" cy="6858000"/>
          </a:xfrm>
          <a:prstGeom prst="rect">
            <a:avLst/>
          </a:prstGeom>
          <a:solidFill>
            <a:srgbClr val="E4AE25"/>
          </a:solidFill>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2800" dirty="0" smtClean="0"/>
              <a:t>La continuité formation évaluation</a:t>
            </a:r>
            <a:endParaRPr lang="fr-FR" sz="2800" dirty="0"/>
          </a:p>
        </p:txBody>
      </p:sp>
      <p:grpSp>
        <p:nvGrpSpPr>
          <p:cNvPr id="80" name="Groupe 79"/>
          <p:cNvGrpSpPr/>
          <p:nvPr/>
        </p:nvGrpSpPr>
        <p:grpSpPr>
          <a:xfrm>
            <a:off x="499997" y="1"/>
            <a:ext cx="8639563" cy="836712"/>
            <a:chOff x="499997" y="1"/>
            <a:chExt cx="8639563" cy="836712"/>
          </a:xfrm>
        </p:grpSpPr>
        <p:pic>
          <p:nvPicPr>
            <p:cNvPr id="1027" name="Picture 3" descr="C:\Users\utilisateur\Documents\2012-2013\EDPI\EDPI SESSION 2012-2013\Propositions de sujets 2013\Malenger U11 2013\Sujet 2013 au 11-04-2012\Logos\academie de lil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2230" y="1803"/>
              <a:ext cx="1087330" cy="78666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997" y="1"/>
              <a:ext cx="901699" cy="83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6" name="Connecteur droit 75"/>
            <p:cNvCxnSpPr/>
            <p:nvPr/>
          </p:nvCxnSpPr>
          <p:spPr>
            <a:xfrm>
              <a:off x="1387068" y="648398"/>
              <a:ext cx="6868292" cy="0"/>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9" name="Rectangle 78"/>
          <p:cNvSpPr/>
          <p:nvPr/>
        </p:nvSpPr>
        <p:spPr>
          <a:xfrm>
            <a:off x="1335466" y="72334"/>
            <a:ext cx="6980950" cy="523220"/>
          </a:xfrm>
          <a:prstGeom prst="rect">
            <a:avLst/>
          </a:prstGeom>
        </p:spPr>
        <p:txBody>
          <a:bodyPr wrap="none">
            <a:spAutoFit/>
          </a:bodyPr>
          <a:lstStyle/>
          <a:p>
            <a:r>
              <a:rPr lang="fr-FR" sz="2700" dirty="0"/>
              <a:t>Un principe unique d’évaluation et de notation</a:t>
            </a:r>
          </a:p>
        </p:txBody>
      </p:sp>
      <p:sp>
        <p:nvSpPr>
          <p:cNvPr id="24" name="Rectangle 23"/>
          <p:cNvSpPr/>
          <p:nvPr/>
        </p:nvSpPr>
        <p:spPr>
          <a:xfrm>
            <a:off x="1804697" y="900009"/>
            <a:ext cx="6101349" cy="523220"/>
          </a:xfrm>
          <a:prstGeom prst="rect">
            <a:avLst/>
          </a:prstGeom>
          <a:noFill/>
        </p:spPr>
        <p:txBody>
          <a:bodyPr wrap="none" lIns="91440" tIns="45720" rIns="91440" bIns="45720">
            <a:spAutoFit/>
          </a:bodyPr>
          <a:lstStyle/>
          <a:p>
            <a:pPr algn="ctr"/>
            <a:r>
              <a:rPr lang="fr-FR" sz="2800" b="1" i="1" dirty="0" smtClean="0">
                <a:ln w="10541" cmpd="sng">
                  <a:solidFill>
                    <a:schemeClr val="accent1">
                      <a:shade val="88000"/>
                      <a:satMod val="110000"/>
                    </a:schemeClr>
                  </a:solidFill>
                  <a:prstDash val="solid"/>
                </a:ln>
                <a:solidFill>
                  <a:schemeClr val="accent6">
                    <a:lumMod val="50000"/>
                  </a:schemeClr>
                </a:solidFill>
                <a:latin typeface="Arial" pitchFamily="34" charset="0"/>
                <a:cs typeface="Arial" pitchFamily="34" charset="0"/>
              </a:rPr>
              <a:t>Synthèse bac pro TU session 2012</a:t>
            </a:r>
            <a:endParaRPr lang="fr-FR" sz="2800" i="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itchFamily="34" charset="0"/>
              <a:cs typeface="Arial" pitchFamily="34" charset="0"/>
            </a:endParaRPr>
          </a:p>
        </p:txBody>
      </p:sp>
      <p:pic>
        <p:nvPicPr>
          <p:cNvPr id="3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997" y="1743323"/>
            <a:ext cx="8660894" cy="4638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43142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43408"/>
            <a:ext cx="8229600" cy="1143000"/>
          </a:xfrm>
        </p:spPr>
        <p:txBody>
          <a:bodyPr>
            <a:normAutofit/>
          </a:bodyPr>
          <a:lstStyle/>
          <a:p>
            <a:r>
              <a:rPr lang="fr-FR" sz="3600" dirty="0" smtClean="0"/>
              <a:t>Les compétences</a:t>
            </a:r>
            <a:endParaRPr lang="fr-FR" sz="3600" dirty="0"/>
          </a:p>
        </p:txBody>
      </p:sp>
      <p:sp>
        <p:nvSpPr>
          <p:cNvPr id="4" name="Rectangle 3"/>
          <p:cNvSpPr/>
          <p:nvPr/>
        </p:nvSpPr>
        <p:spPr>
          <a:xfrm>
            <a:off x="-14068" y="0"/>
            <a:ext cx="500034" cy="6858000"/>
          </a:xfrm>
          <a:prstGeom prst="rect">
            <a:avLst/>
          </a:prstGeom>
          <a:solidFill>
            <a:srgbClr val="E4AE25"/>
          </a:solidFill>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2800" dirty="0" smtClean="0"/>
              <a:t>La continuité formation évaluation</a:t>
            </a:r>
            <a:endParaRPr lang="fr-FR" sz="2800" dirty="0"/>
          </a:p>
        </p:txBody>
      </p:sp>
      <p:grpSp>
        <p:nvGrpSpPr>
          <p:cNvPr id="8" name="Groupe 7"/>
          <p:cNvGrpSpPr/>
          <p:nvPr/>
        </p:nvGrpSpPr>
        <p:grpSpPr>
          <a:xfrm>
            <a:off x="499997" y="1"/>
            <a:ext cx="8639563" cy="836712"/>
            <a:chOff x="499997" y="1"/>
            <a:chExt cx="8639563" cy="836712"/>
          </a:xfrm>
        </p:grpSpPr>
        <p:pic>
          <p:nvPicPr>
            <p:cNvPr id="9" name="Picture 3" descr="C:\Users\utilisateur\Documents\2012-2013\EDPI\EDPI SESSION 2012-2013\Propositions de sujets 2013\Malenger U11 2013\Sujet 2013 au 11-04-2012\Logos\academie de lil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2230" y="1803"/>
              <a:ext cx="1087330" cy="78666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997" y="1"/>
              <a:ext cx="901699" cy="83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Connecteur droit 10"/>
            <p:cNvCxnSpPr/>
            <p:nvPr/>
          </p:nvCxnSpPr>
          <p:spPr>
            <a:xfrm>
              <a:off x="1387068" y="648398"/>
              <a:ext cx="6868292" cy="0"/>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2" name="Titre 1"/>
          <p:cNvSpPr txBox="1">
            <a:spLocks/>
          </p:cNvSpPr>
          <p:nvPr/>
        </p:nvSpPr>
        <p:spPr>
          <a:xfrm>
            <a:off x="518864" y="548680"/>
            <a:ext cx="8229600" cy="7829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800" b="1" i="1" dirty="0" smtClean="0">
                <a:ln w="10541" cmpd="sng">
                  <a:solidFill>
                    <a:schemeClr val="accent1">
                      <a:shade val="88000"/>
                      <a:satMod val="110000"/>
                    </a:schemeClr>
                  </a:solidFill>
                  <a:prstDash val="solid"/>
                </a:ln>
                <a:solidFill>
                  <a:schemeClr val="accent6">
                    <a:lumMod val="50000"/>
                  </a:schemeClr>
                </a:solidFill>
                <a:latin typeface="Arial" pitchFamily="34" charset="0"/>
                <a:ea typeface="+mn-ea"/>
                <a:cs typeface="Arial" pitchFamily="34" charset="0"/>
              </a:rPr>
              <a:t/>
            </a:r>
            <a:br>
              <a:rPr lang="fr-FR" sz="2800" b="1" i="1" dirty="0" smtClean="0">
                <a:ln w="10541" cmpd="sng">
                  <a:solidFill>
                    <a:schemeClr val="accent1">
                      <a:shade val="88000"/>
                      <a:satMod val="110000"/>
                    </a:schemeClr>
                  </a:solidFill>
                  <a:prstDash val="solid"/>
                </a:ln>
                <a:solidFill>
                  <a:schemeClr val="accent6">
                    <a:lumMod val="50000"/>
                  </a:schemeClr>
                </a:solidFill>
                <a:latin typeface="Arial" pitchFamily="34" charset="0"/>
                <a:ea typeface="+mn-ea"/>
                <a:cs typeface="Arial" pitchFamily="34" charset="0"/>
              </a:rPr>
            </a:br>
            <a:r>
              <a:rPr lang="fr-FR" sz="2800" b="1" i="1" dirty="0" smtClean="0">
                <a:ln w="10541" cmpd="sng">
                  <a:solidFill>
                    <a:schemeClr val="accent1">
                      <a:shade val="88000"/>
                      <a:satMod val="110000"/>
                    </a:schemeClr>
                  </a:solidFill>
                  <a:prstDash val="solid"/>
                </a:ln>
                <a:solidFill>
                  <a:schemeClr val="accent6">
                    <a:lumMod val="50000"/>
                  </a:schemeClr>
                </a:solidFill>
                <a:latin typeface="Arial" pitchFamily="34" charset="0"/>
                <a:ea typeface="+mn-ea"/>
                <a:cs typeface="Arial" pitchFamily="34" charset="0"/>
              </a:rPr>
              <a:t>Eléments de conclusion </a:t>
            </a:r>
            <a:endParaRPr lang="fr-FR" sz="2800" b="1" i="1" dirty="0">
              <a:ln w="10541" cmpd="sng">
                <a:solidFill>
                  <a:schemeClr val="accent1">
                    <a:shade val="88000"/>
                    <a:satMod val="110000"/>
                  </a:schemeClr>
                </a:solidFill>
                <a:prstDash val="solid"/>
              </a:ln>
              <a:solidFill>
                <a:schemeClr val="accent6">
                  <a:lumMod val="50000"/>
                </a:schemeClr>
              </a:solidFill>
              <a:latin typeface="Arial" pitchFamily="34" charset="0"/>
              <a:ea typeface="+mn-ea"/>
              <a:cs typeface="Arial" pitchFamily="34" charset="0"/>
            </a:endParaRPr>
          </a:p>
        </p:txBody>
      </p:sp>
      <p:sp>
        <p:nvSpPr>
          <p:cNvPr id="13" name="Espace réservé du contenu 2"/>
          <p:cNvSpPr txBox="1">
            <a:spLocks/>
          </p:cNvSpPr>
          <p:nvPr/>
        </p:nvSpPr>
        <p:spPr>
          <a:xfrm>
            <a:off x="539552" y="1628800"/>
            <a:ext cx="8476680" cy="4969668"/>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fr-FR" sz="3600" dirty="0" smtClean="0"/>
              <a:t>Une démarche et des outils élaborés et mis en œuvre sur  le terrain avec les enseignants  qui ont débouché sur:</a:t>
            </a:r>
          </a:p>
          <a:p>
            <a:pPr marL="0" indent="0">
              <a:buFont typeface="Arial" pitchFamily="34" charset="0"/>
              <a:buNone/>
            </a:pPr>
            <a:endParaRPr lang="fr-FR" sz="3600" dirty="0" smtClean="0"/>
          </a:p>
          <a:p>
            <a:r>
              <a:rPr lang="fr-FR" sz="3600" dirty="0" smtClean="0"/>
              <a:t>une évaluation certificative, respectant l’esprit du CCF, centrée sur les compétences (adhésion à l’utilisation des grilles d’évaluation)…</a:t>
            </a:r>
          </a:p>
          <a:p>
            <a:pPr marL="0" indent="0">
              <a:buFont typeface="Arial" pitchFamily="34" charset="0"/>
              <a:buNone/>
            </a:pPr>
            <a:endParaRPr lang="fr-FR" sz="3600" dirty="0" smtClean="0"/>
          </a:p>
          <a:p>
            <a:r>
              <a:rPr lang="fr-FR" sz="3600" dirty="0" smtClean="0"/>
              <a:t>un suivi de l’évolution des compétences des élèves (outil de positionnement) encore en expérimentation avec des possibilités d’évolution.</a:t>
            </a:r>
          </a:p>
          <a:p>
            <a:pPr marL="0" indent="0">
              <a:buFont typeface="Arial" pitchFamily="34" charset="0"/>
              <a:buNone/>
            </a:pPr>
            <a:endParaRPr lang="fr-FR" sz="3600" dirty="0" smtClean="0"/>
          </a:p>
          <a:p>
            <a:r>
              <a:rPr lang="fr-FR" sz="3600" dirty="0" smtClean="0"/>
              <a:t>Des enseignants de spécialité et de construction mécanique engagés ensemble sur l’organisation des enseignements sur le même plateau technique.</a:t>
            </a:r>
          </a:p>
          <a:p>
            <a:endParaRPr lang="fr-FR" sz="1800" b="1" dirty="0" smtClean="0"/>
          </a:p>
          <a:p>
            <a:pPr marL="0" indent="0">
              <a:buFont typeface="Arial" pitchFamily="34" charset="0"/>
              <a:buNone/>
            </a:pPr>
            <a:endParaRPr lang="fr-FR" sz="1400" b="1" dirty="0" smtClean="0"/>
          </a:p>
        </p:txBody>
      </p:sp>
    </p:spTree>
    <p:extLst>
      <p:ext uri="{BB962C8B-B14F-4D97-AF65-F5344CB8AC3E}">
        <p14:creationId xmlns:p14="http://schemas.microsoft.com/office/powerpoint/2010/main" val="39637183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re 1"/>
          <p:cNvSpPr>
            <a:spLocks noGrp="1"/>
          </p:cNvSpPr>
          <p:nvPr>
            <p:ph type="title"/>
          </p:nvPr>
        </p:nvSpPr>
        <p:spPr>
          <a:xfrm>
            <a:off x="1536700" y="2060848"/>
            <a:ext cx="7069138" cy="2433637"/>
          </a:xfrm>
        </p:spPr>
        <p:txBody>
          <a:bodyPr>
            <a:noAutofit/>
          </a:bodyPr>
          <a:lstStyle/>
          <a:p>
            <a:pPr algn="l" eaLnBrk="1" hangingPunct="1"/>
            <a:r>
              <a:rPr lang="fr-FR" sz="3200" dirty="0" smtClean="0"/>
              <a:t>Le constat sur l’évaluation en  CCF est bien connu : il existe un écart significatif entre les démarches prescrites et leur mise en œuvre effective. </a:t>
            </a:r>
            <a:br>
              <a:rPr lang="fr-FR" sz="3200" dirty="0" smtClean="0"/>
            </a:br>
            <a:r>
              <a:rPr lang="fr-FR" sz="3200" dirty="0" smtClean="0"/>
              <a:t/>
            </a:r>
            <a:br>
              <a:rPr lang="fr-FR" sz="3200" dirty="0" smtClean="0"/>
            </a:br>
            <a:r>
              <a:rPr lang="fr-FR" sz="3200" dirty="0" smtClean="0"/>
              <a:t>Les modalités du CCF sont-elles bien adaptées ? </a:t>
            </a:r>
            <a:endParaRPr lang="fr-FR" sz="2800" dirty="0" smtClean="0"/>
          </a:p>
        </p:txBody>
      </p:sp>
      <p:sp>
        <p:nvSpPr>
          <p:cNvPr id="4" name="Rectangle 3"/>
          <p:cNvSpPr/>
          <p:nvPr/>
        </p:nvSpPr>
        <p:spPr>
          <a:xfrm>
            <a:off x="-14068" y="0"/>
            <a:ext cx="500034" cy="6858000"/>
          </a:xfrm>
          <a:prstGeom prst="rect">
            <a:avLst/>
          </a:prstGeom>
          <a:solidFill>
            <a:srgbClr val="E4AE25"/>
          </a:solidFill>
          <a:ln/>
        </p:spPr>
        <p:style>
          <a:lnRef idx="0">
            <a:schemeClr val="accent4"/>
          </a:lnRef>
          <a:fillRef idx="3">
            <a:schemeClr val="accent4"/>
          </a:fillRef>
          <a:effectRef idx="3">
            <a:schemeClr val="accent4"/>
          </a:effectRef>
          <a:fontRef idx="minor">
            <a:schemeClr val="lt1"/>
          </a:fontRef>
        </p:style>
        <p:txBody>
          <a:bodyPr vert="vert270" anchor="ctr"/>
          <a:lstStyle/>
          <a:p>
            <a:pPr algn="ctr">
              <a:defRPr/>
            </a:pPr>
            <a:r>
              <a:rPr lang="fr-FR" sz="2800" dirty="0"/>
              <a:t>La continuité formation évaluation</a:t>
            </a:r>
          </a:p>
        </p:txBody>
      </p:sp>
      <p:grpSp>
        <p:nvGrpSpPr>
          <p:cNvPr id="2052" name="Groupe 4"/>
          <p:cNvGrpSpPr>
            <a:grpSpLocks/>
          </p:cNvGrpSpPr>
          <p:nvPr/>
        </p:nvGrpSpPr>
        <p:grpSpPr bwMode="auto">
          <a:xfrm>
            <a:off x="500063" y="0"/>
            <a:ext cx="8639175" cy="836613"/>
            <a:chOff x="499997" y="1"/>
            <a:chExt cx="8639563" cy="836712"/>
          </a:xfrm>
        </p:grpSpPr>
        <p:pic>
          <p:nvPicPr>
            <p:cNvPr id="20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5878" y="1"/>
              <a:ext cx="1123682" cy="765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997" y="1"/>
              <a:ext cx="901699" cy="83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Connecteur droit 8"/>
            <p:cNvCxnSpPr/>
            <p:nvPr/>
          </p:nvCxnSpPr>
          <p:spPr>
            <a:xfrm>
              <a:off x="1387449" y="647778"/>
              <a:ext cx="6867833" cy="0"/>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053" name="Rectangle 11"/>
          <p:cNvSpPr>
            <a:spLocks noChangeArrowheads="1"/>
          </p:cNvSpPr>
          <p:nvPr/>
        </p:nvSpPr>
        <p:spPr bwMode="auto">
          <a:xfrm>
            <a:off x="1835696" y="188640"/>
            <a:ext cx="648072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sz="2400" dirty="0"/>
              <a:t>CCF en centre de formation – Expérimentation </a:t>
            </a:r>
          </a:p>
          <a:p>
            <a:endParaRPr lang="fr-FR" sz="2000" b="1" dirty="0"/>
          </a:p>
        </p:txBody>
      </p:sp>
      <p:sp>
        <p:nvSpPr>
          <p:cNvPr id="2054" name="ZoneTexte 9"/>
          <p:cNvSpPr txBox="1">
            <a:spLocks noChangeArrowheads="1"/>
          </p:cNvSpPr>
          <p:nvPr/>
        </p:nvSpPr>
        <p:spPr bwMode="auto">
          <a:xfrm>
            <a:off x="827088" y="5949950"/>
            <a:ext cx="30972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900"/>
              <a:t>E. Chazalette</a:t>
            </a:r>
          </a:p>
          <a:p>
            <a:pPr eaLnBrk="1" hangingPunct="1"/>
            <a:r>
              <a:rPr lang="fr-FR" sz="900"/>
              <a:t>IEN STI</a:t>
            </a:r>
          </a:p>
          <a:p>
            <a:pPr eaLnBrk="1" hangingPunct="1"/>
            <a:r>
              <a:rPr lang="fr-FR" sz="900"/>
              <a:t>Académie de Strasbourg</a:t>
            </a:r>
          </a:p>
          <a:p>
            <a:pPr eaLnBrk="1" hangingPunct="1"/>
            <a:endParaRPr lang="fr-FR" sz="90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a:xfrm>
            <a:off x="1115616" y="1700213"/>
            <a:ext cx="8023621" cy="792162"/>
          </a:xfrm>
        </p:spPr>
        <p:txBody>
          <a:bodyPr>
            <a:noAutofit/>
          </a:bodyPr>
          <a:lstStyle/>
          <a:p>
            <a:pPr algn="l" eaLnBrk="1" hangingPunct="1"/>
            <a:r>
              <a:rPr lang="fr-FR" sz="2400" b="1" dirty="0" smtClean="0"/>
              <a:t>Les réticences des enseignants  s’expliquent, pour partie au moins, par :</a:t>
            </a:r>
            <a:br>
              <a:rPr lang="fr-FR" sz="2400" b="1" dirty="0" smtClean="0"/>
            </a:br>
            <a:r>
              <a:rPr lang="fr-FR" sz="2400" b="1" dirty="0" smtClean="0"/>
              <a:t/>
            </a:r>
            <a:br>
              <a:rPr lang="fr-FR" sz="2400" b="1" dirty="0" smtClean="0"/>
            </a:br>
            <a:endParaRPr lang="fr-FR" sz="2000" b="1" dirty="0" smtClean="0"/>
          </a:p>
        </p:txBody>
      </p:sp>
      <p:sp>
        <p:nvSpPr>
          <p:cNvPr id="4" name="Rectangle 3"/>
          <p:cNvSpPr/>
          <p:nvPr/>
        </p:nvSpPr>
        <p:spPr>
          <a:xfrm>
            <a:off x="-14068" y="0"/>
            <a:ext cx="500034" cy="6858000"/>
          </a:xfrm>
          <a:prstGeom prst="rect">
            <a:avLst/>
          </a:prstGeom>
          <a:solidFill>
            <a:srgbClr val="E4AE25"/>
          </a:solidFill>
          <a:ln/>
        </p:spPr>
        <p:style>
          <a:lnRef idx="0">
            <a:schemeClr val="accent4"/>
          </a:lnRef>
          <a:fillRef idx="3">
            <a:schemeClr val="accent4"/>
          </a:fillRef>
          <a:effectRef idx="3">
            <a:schemeClr val="accent4"/>
          </a:effectRef>
          <a:fontRef idx="minor">
            <a:schemeClr val="lt1"/>
          </a:fontRef>
        </p:style>
        <p:txBody>
          <a:bodyPr vert="vert270" anchor="ctr"/>
          <a:lstStyle/>
          <a:p>
            <a:pPr algn="ctr">
              <a:defRPr/>
            </a:pPr>
            <a:r>
              <a:rPr lang="fr-FR" sz="2800" dirty="0"/>
              <a:t>La continuité formation évaluation</a:t>
            </a:r>
          </a:p>
        </p:txBody>
      </p:sp>
      <p:grpSp>
        <p:nvGrpSpPr>
          <p:cNvPr id="3076" name="Groupe 4"/>
          <p:cNvGrpSpPr>
            <a:grpSpLocks/>
          </p:cNvGrpSpPr>
          <p:nvPr/>
        </p:nvGrpSpPr>
        <p:grpSpPr bwMode="auto">
          <a:xfrm>
            <a:off x="500063" y="0"/>
            <a:ext cx="8639175" cy="836613"/>
            <a:chOff x="499997" y="1"/>
            <a:chExt cx="8639563" cy="836712"/>
          </a:xfrm>
        </p:grpSpPr>
        <p:pic>
          <p:nvPicPr>
            <p:cNvPr id="30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5878" y="1"/>
              <a:ext cx="1123682" cy="765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997" y="1"/>
              <a:ext cx="901699" cy="83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Connecteur droit 8"/>
            <p:cNvCxnSpPr/>
            <p:nvPr/>
          </p:nvCxnSpPr>
          <p:spPr>
            <a:xfrm>
              <a:off x="1387449" y="647778"/>
              <a:ext cx="6867833" cy="0"/>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 name="Titre 1"/>
          <p:cNvSpPr txBox="1">
            <a:spLocks/>
          </p:cNvSpPr>
          <p:nvPr/>
        </p:nvSpPr>
        <p:spPr>
          <a:xfrm>
            <a:off x="1387474" y="3393554"/>
            <a:ext cx="7505005" cy="3529012"/>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marL="285750" indent="-285750" algn="l" fontAlgn="auto">
              <a:spcAft>
                <a:spcPts val="0"/>
              </a:spcAft>
              <a:buFont typeface="Courier New" pitchFamily="49" charset="0"/>
              <a:buChar char="o"/>
              <a:defRPr/>
            </a:pPr>
            <a:r>
              <a:rPr lang="fr-FR" sz="2400" dirty="0" smtClean="0"/>
              <a:t>Leur volonté de repousser l’évaluation certificative au plus tard de la  formation</a:t>
            </a:r>
          </a:p>
          <a:p>
            <a:pPr marL="285750" indent="-285750" algn="l" fontAlgn="auto">
              <a:spcAft>
                <a:spcPts val="0"/>
              </a:spcAft>
              <a:buFont typeface="Courier New" pitchFamily="49" charset="0"/>
              <a:buChar char="o"/>
              <a:defRPr/>
            </a:pPr>
            <a:endParaRPr lang="fr-FR" sz="2400" dirty="0" smtClean="0"/>
          </a:p>
          <a:p>
            <a:pPr marL="285750" indent="-285750" algn="l" fontAlgn="auto">
              <a:spcAft>
                <a:spcPts val="0"/>
              </a:spcAft>
              <a:buFont typeface="Courier New" pitchFamily="49" charset="0"/>
              <a:buChar char="o"/>
              <a:defRPr/>
            </a:pPr>
            <a:r>
              <a:rPr lang="fr-FR" sz="2400" dirty="0" smtClean="0"/>
              <a:t>La difficulté bien réelle à gérer des situations d’enseignement et d’évaluation certificatives confondues</a:t>
            </a:r>
          </a:p>
          <a:p>
            <a:pPr algn="l" fontAlgn="auto">
              <a:spcAft>
                <a:spcPts val="0"/>
              </a:spcAft>
              <a:defRPr/>
            </a:pPr>
            <a:endParaRPr lang="fr-FR" sz="2400" dirty="0" smtClean="0"/>
          </a:p>
          <a:p>
            <a:pPr marL="285750" indent="-285750" algn="l" fontAlgn="auto">
              <a:spcAft>
                <a:spcPts val="0"/>
              </a:spcAft>
              <a:buFont typeface="Courier New" pitchFamily="49" charset="0"/>
              <a:buChar char="o"/>
              <a:defRPr/>
            </a:pPr>
            <a:r>
              <a:rPr lang="fr-FR" sz="2400" dirty="0" smtClean="0"/>
              <a:t>Des recommandations institutionnelles qui peuvent paraître ambiguës</a:t>
            </a:r>
            <a:r>
              <a:rPr lang="fr-FR" sz="2400" b="1" dirty="0" smtClean="0"/>
              <a:t/>
            </a:r>
            <a:br>
              <a:rPr lang="fr-FR" sz="2400" b="1" dirty="0" smtClean="0"/>
            </a:br>
            <a:r>
              <a:rPr lang="fr-FR" sz="2400" b="1" dirty="0" smtClean="0"/>
              <a:t/>
            </a:r>
            <a:br>
              <a:rPr lang="fr-FR" sz="2400" b="1" dirty="0" smtClean="0"/>
            </a:br>
            <a:r>
              <a:rPr lang="fr-FR" sz="2400" b="1" dirty="0" smtClean="0"/>
              <a:t/>
            </a:r>
            <a:br>
              <a:rPr lang="fr-FR" sz="2400" b="1" dirty="0" smtClean="0"/>
            </a:br>
            <a:r>
              <a:rPr lang="fr-FR" sz="1800" b="1" dirty="0" smtClean="0"/>
              <a:t/>
            </a:r>
            <a:br>
              <a:rPr lang="fr-FR" sz="1800" b="1" dirty="0" smtClean="0"/>
            </a:br>
            <a:r>
              <a:rPr lang="fr-FR" sz="1800" b="1" dirty="0" smtClean="0"/>
              <a:t/>
            </a:r>
            <a:br>
              <a:rPr lang="fr-FR" sz="1800" b="1" dirty="0" smtClean="0"/>
            </a:br>
            <a:r>
              <a:rPr lang="fr-FR" sz="1800" dirty="0" smtClean="0"/>
              <a:t/>
            </a:r>
            <a:br>
              <a:rPr lang="fr-FR" sz="1800" dirty="0" smtClean="0"/>
            </a:br>
            <a:endParaRPr lang="fr-FR" sz="1600" dirty="0" smtClean="0"/>
          </a:p>
        </p:txBody>
      </p:sp>
      <p:sp>
        <p:nvSpPr>
          <p:cNvPr id="10" name="Rectangle 11"/>
          <p:cNvSpPr>
            <a:spLocks noChangeArrowheads="1"/>
          </p:cNvSpPr>
          <p:nvPr/>
        </p:nvSpPr>
        <p:spPr bwMode="auto">
          <a:xfrm>
            <a:off x="1835696" y="188640"/>
            <a:ext cx="648072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sz="2400" dirty="0"/>
              <a:t>CCF en centre de formation – Expérimentation </a:t>
            </a:r>
          </a:p>
          <a:p>
            <a:endParaRPr lang="fr-FR" sz="2000" b="1"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68" y="0"/>
            <a:ext cx="500034" cy="6858000"/>
          </a:xfrm>
          <a:prstGeom prst="rect">
            <a:avLst/>
          </a:prstGeom>
          <a:solidFill>
            <a:srgbClr val="E4AE25"/>
          </a:solidFill>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2800" dirty="0" smtClean="0"/>
              <a:t>La continuité formation évaluation</a:t>
            </a:r>
            <a:endParaRPr lang="fr-FR" sz="2800" dirty="0"/>
          </a:p>
        </p:txBody>
      </p:sp>
      <p:grpSp>
        <p:nvGrpSpPr>
          <p:cNvPr id="80" name="Groupe 79"/>
          <p:cNvGrpSpPr/>
          <p:nvPr/>
        </p:nvGrpSpPr>
        <p:grpSpPr>
          <a:xfrm>
            <a:off x="499997" y="1"/>
            <a:ext cx="8639563" cy="836712"/>
            <a:chOff x="499997" y="1"/>
            <a:chExt cx="8639563" cy="836712"/>
          </a:xfrm>
        </p:grpSpPr>
        <p:pic>
          <p:nvPicPr>
            <p:cNvPr id="1027" name="Picture 3" descr="C:\Users\utilisateur\Documents\2012-2013\EDPI\EDPI SESSION 2012-2013\Propositions de sujets 2013\Malenger U11 2013\Sujet 2013 au 11-04-2012\Logos\academie de lil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2230" y="1803"/>
              <a:ext cx="1087330" cy="78666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997" y="1"/>
              <a:ext cx="901699" cy="83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6" name="Connecteur droit 75"/>
            <p:cNvCxnSpPr/>
            <p:nvPr/>
          </p:nvCxnSpPr>
          <p:spPr>
            <a:xfrm>
              <a:off x="1387068" y="648398"/>
              <a:ext cx="6868292" cy="0"/>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9" name="Rectangle 78"/>
          <p:cNvSpPr/>
          <p:nvPr/>
        </p:nvSpPr>
        <p:spPr>
          <a:xfrm>
            <a:off x="1547664" y="72334"/>
            <a:ext cx="6340262" cy="523220"/>
          </a:xfrm>
          <a:prstGeom prst="rect">
            <a:avLst/>
          </a:prstGeom>
        </p:spPr>
        <p:txBody>
          <a:bodyPr wrap="none">
            <a:spAutoFit/>
          </a:bodyPr>
          <a:lstStyle/>
          <a:p>
            <a:r>
              <a:rPr lang="fr-FR" sz="2800" dirty="0" smtClean="0"/>
              <a:t>Faire </a:t>
            </a:r>
            <a:r>
              <a:rPr lang="fr-FR" sz="2800" dirty="0"/>
              <a:t>acquérir et évaluer des compétences</a:t>
            </a:r>
          </a:p>
        </p:txBody>
      </p:sp>
      <p:grpSp>
        <p:nvGrpSpPr>
          <p:cNvPr id="75" name="Groupe 74"/>
          <p:cNvGrpSpPr/>
          <p:nvPr/>
        </p:nvGrpSpPr>
        <p:grpSpPr>
          <a:xfrm>
            <a:off x="603015" y="1312740"/>
            <a:ext cx="8505489" cy="5428628"/>
            <a:chOff x="-30951" y="440416"/>
            <a:chExt cx="9174951" cy="6156936"/>
          </a:xfrm>
        </p:grpSpPr>
        <p:sp>
          <p:nvSpPr>
            <p:cNvPr id="77" name="Rectangle à coins arrondis 76"/>
            <p:cNvSpPr/>
            <p:nvPr/>
          </p:nvSpPr>
          <p:spPr>
            <a:xfrm>
              <a:off x="-508" y="4761257"/>
              <a:ext cx="9144000" cy="1836095"/>
            </a:xfrm>
            <a:prstGeom prst="roundRect">
              <a:avLst/>
            </a:prstGeom>
            <a:solidFill>
              <a:srgbClr val="99CCFF">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Rectangle à coins arrondis 77"/>
            <p:cNvSpPr/>
            <p:nvPr/>
          </p:nvSpPr>
          <p:spPr>
            <a:xfrm>
              <a:off x="-508" y="2832077"/>
              <a:ext cx="9144000" cy="1836095"/>
            </a:xfrm>
            <a:prstGeom prst="roundRect">
              <a:avLst/>
            </a:prstGeom>
            <a:solidFill>
              <a:srgbClr val="FF7C80">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 name="Rectangle à coins arrondis 80"/>
            <p:cNvSpPr/>
            <p:nvPr/>
          </p:nvSpPr>
          <p:spPr>
            <a:xfrm>
              <a:off x="0" y="440416"/>
              <a:ext cx="9144000" cy="2325115"/>
            </a:xfrm>
            <a:prstGeom prst="roundRect">
              <a:avLst/>
            </a:prstGeom>
            <a:solidFill>
              <a:srgbClr val="99FF66">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2" name="Groupe 81"/>
            <p:cNvGrpSpPr/>
            <p:nvPr/>
          </p:nvGrpSpPr>
          <p:grpSpPr>
            <a:xfrm>
              <a:off x="1835696" y="1412777"/>
              <a:ext cx="2682097" cy="1211362"/>
              <a:chOff x="4821494" y="2786604"/>
              <a:chExt cx="4313531" cy="2640493"/>
            </a:xfrm>
            <a:scene3d>
              <a:camera prst="orthographicFront"/>
              <a:lightRig rig="threePt" dir="t">
                <a:rot lat="0" lon="0" rev="7500000"/>
              </a:lightRig>
            </a:scene3d>
          </p:grpSpPr>
          <p:sp>
            <p:nvSpPr>
              <p:cNvPr id="115" name="Rectangle à coins arrondis 114"/>
              <p:cNvSpPr/>
              <p:nvPr/>
            </p:nvSpPr>
            <p:spPr>
              <a:xfrm>
                <a:off x="4821494" y="2786604"/>
                <a:ext cx="4313531" cy="2640493"/>
              </a:xfrm>
              <a:prstGeom prst="roundRect">
                <a:avLst>
                  <a:gd name="adj" fmla="val 10000"/>
                </a:avLst>
              </a:prstGeom>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a:lstStyle/>
              <a:p>
                <a:endParaRPr lang="fr-FR" dirty="0"/>
              </a:p>
            </p:txBody>
          </p:sp>
          <p:sp>
            <p:nvSpPr>
              <p:cNvPr id="116" name="Rectangle 115"/>
              <p:cNvSpPr/>
              <p:nvPr/>
            </p:nvSpPr>
            <p:spPr>
              <a:xfrm>
                <a:off x="4898831" y="2863941"/>
                <a:ext cx="4158857" cy="248581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fr-FR" sz="2400" kern="1200" dirty="0"/>
              </a:p>
            </p:txBody>
          </p:sp>
        </p:grpSp>
        <p:grpSp>
          <p:nvGrpSpPr>
            <p:cNvPr id="83" name="Groupe 82"/>
            <p:cNvGrpSpPr/>
            <p:nvPr/>
          </p:nvGrpSpPr>
          <p:grpSpPr>
            <a:xfrm>
              <a:off x="856978" y="4771543"/>
              <a:ext cx="5407210" cy="1681793"/>
              <a:chOff x="1404575" y="39167"/>
              <a:chExt cx="6965537" cy="1334491"/>
            </a:xfrm>
            <a:scene3d>
              <a:camera prst="orthographicFront"/>
              <a:lightRig rig="threePt" dir="t">
                <a:rot lat="0" lon="0" rev="7500000"/>
              </a:lightRig>
            </a:scene3d>
          </p:grpSpPr>
          <p:sp>
            <p:nvSpPr>
              <p:cNvPr id="113" name="Rectangle à coins arrondis 112"/>
              <p:cNvSpPr/>
              <p:nvPr/>
            </p:nvSpPr>
            <p:spPr>
              <a:xfrm>
                <a:off x="1404575" y="116625"/>
                <a:ext cx="6965537" cy="1257033"/>
              </a:xfrm>
              <a:prstGeom prst="roundRect">
                <a:avLst>
                  <a:gd name="adj" fmla="val 10000"/>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pPr algn="ctr"/>
                <a:r>
                  <a:rPr lang="fr-FR" sz="1700" dirty="0" smtClean="0"/>
                  <a:t>Elaborer une stratégie de formation, par compétences, commune à l’enseignement professionnel (spécialité + construction mécanique) : tableau de stratégie et plan de formation organisée par centre d’intérêts et/ou par projets</a:t>
                </a:r>
                <a:endParaRPr lang="fr-FR" sz="1700" dirty="0"/>
              </a:p>
            </p:txBody>
          </p:sp>
          <p:sp>
            <p:nvSpPr>
              <p:cNvPr id="114" name="Rectangle 113"/>
              <p:cNvSpPr/>
              <p:nvPr/>
            </p:nvSpPr>
            <p:spPr>
              <a:xfrm>
                <a:off x="1620598" y="39167"/>
                <a:ext cx="6192688" cy="118339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fr-FR" sz="2400" b="1" kern="1200" dirty="0">
                  <a:solidFill>
                    <a:schemeClr val="tx1"/>
                  </a:solidFill>
                </a:endParaRPr>
              </a:p>
            </p:txBody>
          </p:sp>
        </p:grpSp>
        <p:sp>
          <p:nvSpPr>
            <p:cNvPr id="84" name="Rectangle 83"/>
            <p:cNvSpPr/>
            <p:nvPr/>
          </p:nvSpPr>
          <p:spPr>
            <a:xfrm>
              <a:off x="1835696" y="1556792"/>
              <a:ext cx="2682097" cy="923330"/>
            </a:xfrm>
            <a:prstGeom prst="rect">
              <a:avLst/>
            </a:prstGeom>
          </p:spPr>
          <p:txBody>
            <a:bodyPr wrap="square">
              <a:spAutoFit/>
            </a:bodyPr>
            <a:lstStyle/>
            <a:p>
              <a:pPr lvl="0" algn="ctr"/>
              <a:r>
                <a:rPr lang="fr-FR" sz="1700" dirty="0">
                  <a:solidFill>
                    <a:schemeClr val="bg1"/>
                  </a:solidFill>
                </a:rPr>
                <a:t>Entrer par compétences dans les supports d’évaluation certificatifs</a:t>
              </a:r>
            </a:p>
          </p:txBody>
        </p:sp>
        <p:grpSp>
          <p:nvGrpSpPr>
            <p:cNvPr id="85" name="Groupe 84"/>
            <p:cNvGrpSpPr/>
            <p:nvPr/>
          </p:nvGrpSpPr>
          <p:grpSpPr>
            <a:xfrm>
              <a:off x="6588224" y="1412776"/>
              <a:ext cx="2304256" cy="1175883"/>
              <a:chOff x="4821494" y="2786604"/>
              <a:chExt cx="4313531" cy="2640493"/>
            </a:xfrm>
            <a:scene3d>
              <a:camera prst="orthographicFront"/>
              <a:lightRig rig="threePt" dir="t">
                <a:rot lat="0" lon="0" rev="7500000"/>
              </a:lightRig>
            </a:scene3d>
          </p:grpSpPr>
          <p:sp>
            <p:nvSpPr>
              <p:cNvPr id="111" name="Rectangle à coins arrondis 110"/>
              <p:cNvSpPr/>
              <p:nvPr/>
            </p:nvSpPr>
            <p:spPr>
              <a:xfrm>
                <a:off x="4821494" y="2786604"/>
                <a:ext cx="4313531" cy="2640493"/>
              </a:xfrm>
              <a:prstGeom prst="roundRect">
                <a:avLst>
                  <a:gd name="adj" fmla="val 10000"/>
                </a:avLst>
              </a:prstGeom>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a:lstStyle/>
              <a:p>
                <a:endParaRPr lang="fr-FR" dirty="0"/>
              </a:p>
            </p:txBody>
          </p:sp>
          <p:sp>
            <p:nvSpPr>
              <p:cNvPr id="112" name="Rectangle 111"/>
              <p:cNvSpPr/>
              <p:nvPr/>
            </p:nvSpPr>
            <p:spPr>
              <a:xfrm>
                <a:off x="4898831" y="2863941"/>
                <a:ext cx="4158857" cy="248581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fr-FR" sz="2400" kern="1200" dirty="0"/>
              </a:p>
            </p:txBody>
          </p:sp>
        </p:grpSp>
        <p:sp>
          <p:nvSpPr>
            <p:cNvPr id="86" name="Rectangle 85"/>
            <p:cNvSpPr/>
            <p:nvPr/>
          </p:nvSpPr>
          <p:spPr>
            <a:xfrm>
              <a:off x="6588224" y="1412776"/>
              <a:ext cx="2306534" cy="1200329"/>
            </a:xfrm>
            <a:prstGeom prst="rect">
              <a:avLst/>
            </a:prstGeom>
          </p:spPr>
          <p:txBody>
            <a:bodyPr wrap="square">
              <a:spAutoFit/>
            </a:bodyPr>
            <a:lstStyle/>
            <a:p>
              <a:pPr lvl="0" algn="ctr"/>
              <a:r>
                <a:rPr lang="fr-FR" sz="1700" dirty="0" smtClean="0">
                  <a:solidFill>
                    <a:schemeClr val="bg1"/>
                  </a:solidFill>
                </a:rPr>
                <a:t>Elaborer un outil déclenchant les situations d’évaluation en CCF</a:t>
              </a:r>
              <a:endParaRPr lang="fr-FR" sz="1700" dirty="0">
                <a:solidFill>
                  <a:schemeClr val="bg1"/>
                </a:solidFill>
              </a:endParaRPr>
            </a:p>
          </p:txBody>
        </p:sp>
        <p:grpSp>
          <p:nvGrpSpPr>
            <p:cNvPr id="87" name="Groupe 86"/>
            <p:cNvGrpSpPr/>
            <p:nvPr/>
          </p:nvGrpSpPr>
          <p:grpSpPr>
            <a:xfrm>
              <a:off x="856978" y="3053243"/>
              <a:ext cx="2340065" cy="1440160"/>
              <a:chOff x="2124438" y="1508414"/>
              <a:chExt cx="4895123" cy="1029158"/>
            </a:xfrm>
            <a:scene3d>
              <a:camera prst="orthographicFront"/>
              <a:lightRig rig="threePt" dir="t">
                <a:rot lat="0" lon="0" rev="7500000"/>
              </a:lightRig>
            </a:scene3d>
          </p:grpSpPr>
          <p:sp>
            <p:nvSpPr>
              <p:cNvPr id="109" name="Rectangle à coins arrondis 108"/>
              <p:cNvSpPr/>
              <p:nvPr/>
            </p:nvSpPr>
            <p:spPr>
              <a:xfrm>
                <a:off x="2124438" y="1508414"/>
                <a:ext cx="4895123" cy="1029158"/>
              </a:xfrm>
              <a:prstGeom prst="roundRect">
                <a:avLst>
                  <a:gd name="adj" fmla="val 10000"/>
                </a:avLst>
              </a:prstGeom>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10" name="Rectangle 109"/>
              <p:cNvSpPr/>
              <p:nvPr/>
            </p:nvSpPr>
            <p:spPr>
              <a:xfrm>
                <a:off x="2154582" y="1558177"/>
                <a:ext cx="4834837" cy="96887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fr-FR" sz="1700" dirty="0">
                    <a:solidFill>
                      <a:schemeClr val="bg1"/>
                    </a:solidFill>
                  </a:rPr>
                  <a:t>Entrer</a:t>
                </a:r>
                <a:r>
                  <a:rPr lang="fr-FR" sz="1700" kern="1200" dirty="0" smtClean="0">
                    <a:solidFill>
                      <a:schemeClr val="bg1"/>
                    </a:solidFill>
                  </a:rPr>
                  <a:t> </a:t>
                </a:r>
                <a:r>
                  <a:rPr lang="fr-FR" sz="1700" dirty="0">
                    <a:solidFill>
                      <a:schemeClr val="bg1"/>
                    </a:solidFill>
                  </a:rPr>
                  <a:t>par compétences dans </a:t>
                </a:r>
                <a:br>
                  <a:rPr lang="fr-FR" sz="1700" dirty="0">
                    <a:solidFill>
                      <a:schemeClr val="bg1"/>
                    </a:solidFill>
                  </a:rPr>
                </a:br>
                <a:r>
                  <a:rPr lang="fr-FR" sz="1700" dirty="0" smtClean="0">
                    <a:solidFill>
                      <a:schemeClr val="bg1"/>
                    </a:solidFill>
                  </a:rPr>
                  <a:t>les </a:t>
                </a:r>
                <a:r>
                  <a:rPr lang="fr-FR" sz="1700" dirty="0">
                    <a:solidFill>
                      <a:schemeClr val="bg1"/>
                    </a:solidFill>
                  </a:rPr>
                  <a:t>évaluations </a:t>
                </a:r>
                <a:r>
                  <a:rPr lang="fr-FR" sz="1700" dirty="0" smtClean="0">
                    <a:solidFill>
                      <a:schemeClr val="bg1"/>
                    </a:solidFill>
                  </a:rPr>
                  <a:t>formatives et sommatives </a:t>
                </a:r>
                <a:endParaRPr lang="fr-FR" sz="1700" dirty="0">
                  <a:solidFill>
                    <a:schemeClr val="bg1"/>
                  </a:solidFill>
                </a:endParaRPr>
              </a:p>
            </p:txBody>
          </p:sp>
        </p:grpSp>
        <p:grpSp>
          <p:nvGrpSpPr>
            <p:cNvPr id="88" name="Groupe 87"/>
            <p:cNvGrpSpPr/>
            <p:nvPr/>
          </p:nvGrpSpPr>
          <p:grpSpPr>
            <a:xfrm>
              <a:off x="3635896" y="3083686"/>
              <a:ext cx="2307837" cy="1425434"/>
              <a:chOff x="2124438" y="1508414"/>
              <a:chExt cx="4895123" cy="1029158"/>
            </a:xfrm>
            <a:scene3d>
              <a:camera prst="orthographicFront"/>
              <a:lightRig rig="threePt" dir="t">
                <a:rot lat="0" lon="0" rev="7500000"/>
              </a:lightRig>
            </a:scene3d>
          </p:grpSpPr>
          <p:sp>
            <p:nvSpPr>
              <p:cNvPr id="107" name="Rectangle à coins arrondis 106"/>
              <p:cNvSpPr/>
              <p:nvPr/>
            </p:nvSpPr>
            <p:spPr>
              <a:xfrm>
                <a:off x="2124438" y="1508414"/>
                <a:ext cx="4895123" cy="1029158"/>
              </a:xfrm>
              <a:prstGeom prst="roundRect">
                <a:avLst>
                  <a:gd name="adj" fmla="val 10000"/>
                </a:avLst>
              </a:prstGeom>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08" name="Rectangle 107"/>
              <p:cNvSpPr/>
              <p:nvPr/>
            </p:nvSpPr>
            <p:spPr>
              <a:xfrm>
                <a:off x="2253583" y="1538424"/>
                <a:ext cx="4559510" cy="96887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fr-FR" sz="1700" dirty="0" smtClean="0">
                    <a:solidFill>
                      <a:schemeClr val="bg1"/>
                    </a:solidFill>
                  </a:rPr>
                  <a:t>Intégrer tout ou partie des grilles dans  les supports de formation et le suivi en PFMP</a:t>
                </a:r>
                <a:endParaRPr lang="fr-FR" sz="1700" dirty="0">
                  <a:solidFill>
                    <a:schemeClr val="bg1"/>
                  </a:solidFill>
                </a:endParaRPr>
              </a:p>
            </p:txBody>
          </p:sp>
        </p:grpSp>
        <p:grpSp>
          <p:nvGrpSpPr>
            <p:cNvPr id="89" name="Groupe 88"/>
            <p:cNvGrpSpPr/>
            <p:nvPr/>
          </p:nvGrpSpPr>
          <p:grpSpPr>
            <a:xfrm>
              <a:off x="6588224" y="3083686"/>
              <a:ext cx="2304255" cy="1425434"/>
              <a:chOff x="2124438" y="1508414"/>
              <a:chExt cx="4895123" cy="1029158"/>
            </a:xfrm>
            <a:scene3d>
              <a:camera prst="orthographicFront"/>
              <a:lightRig rig="threePt" dir="t">
                <a:rot lat="0" lon="0" rev="7500000"/>
              </a:lightRig>
            </a:scene3d>
          </p:grpSpPr>
          <p:sp>
            <p:nvSpPr>
              <p:cNvPr id="105" name="Rectangle à coins arrondis 104"/>
              <p:cNvSpPr/>
              <p:nvPr/>
            </p:nvSpPr>
            <p:spPr>
              <a:xfrm>
                <a:off x="2124438" y="1508414"/>
                <a:ext cx="4895123" cy="1029158"/>
              </a:xfrm>
              <a:prstGeom prst="roundRect">
                <a:avLst>
                  <a:gd name="adj" fmla="val 10000"/>
                </a:avLst>
              </a:prstGeom>
              <a:gradFill>
                <a:gsLst>
                  <a:gs pos="0">
                    <a:srgbClr val="9B2D2A"/>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gradFill>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06" name="Rectangle 105"/>
              <p:cNvSpPr/>
              <p:nvPr/>
            </p:nvSpPr>
            <p:spPr>
              <a:xfrm>
                <a:off x="2154582" y="1558177"/>
                <a:ext cx="4834838" cy="96887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fr-FR" sz="1700" dirty="0" smtClean="0">
                    <a:solidFill>
                      <a:schemeClr val="bg1"/>
                    </a:solidFill>
                  </a:rPr>
                  <a:t>Alimenter l’outil = construction progressive des compétences</a:t>
                </a:r>
                <a:endParaRPr lang="fr-FR" sz="1700" dirty="0">
                  <a:solidFill>
                    <a:schemeClr val="bg1"/>
                  </a:solidFill>
                </a:endParaRPr>
              </a:p>
            </p:txBody>
          </p:sp>
        </p:grpSp>
        <p:sp>
          <p:nvSpPr>
            <p:cNvPr id="90" name="Rectangle à coins arrondis 89"/>
            <p:cNvSpPr/>
            <p:nvPr/>
          </p:nvSpPr>
          <p:spPr>
            <a:xfrm>
              <a:off x="3493117" y="548680"/>
              <a:ext cx="3887193" cy="544126"/>
            </a:xfrm>
            <a:prstGeom prst="roundRect">
              <a:avLst>
                <a:gd name="adj" fmla="val 10000"/>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a:lstStyle/>
            <a:p>
              <a:endParaRPr lang="fr-FR" dirty="0"/>
            </a:p>
          </p:txBody>
        </p:sp>
        <p:sp>
          <p:nvSpPr>
            <p:cNvPr id="91" name="Rectangle 90"/>
            <p:cNvSpPr/>
            <p:nvPr/>
          </p:nvSpPr>
          <p:spPr>
            <a:xfrm>
              <a:off x="3635895" y="620688"/>
              <a:ext cx="3600401" cy="364619"/>
            </a:xfrm>
            <a:prstGeom prst="rect">
              <a:avLst/>
            </a:prstGeom>
          </p:spPr>
          <p:txBody>
            <a:bodyPr wrap="square">
              <a:spAutoFit/>
            </a:bodyPr>
            <a:lstStyle/>
            <a:p>
              <a:pPr lvl="0" algn="ctr"/>
              <a:r>
                <a:rPr lang="fr-FR" sz="1700" dirty="0">
                  <a:solidFill>
                    <a:schemeClr val="bg1"/>
                  </a:solidFill>
                </a:rPr>
                <a:t>Elaborer des </a:t>
              </a:r>
              <a:r>
                <a:rPr lang="fr-FR" sz="1700" dirty="0" smtClean="0">
                  <a:solidFill>
                    <a:schemeClr val="bg1"/>
                  </a:solidFill>
                </a:rPr>
                <a:t>grilles d’évaluation</a:t>
              </a:r>
              <a:endParaRPr lang="fr-FR" sz="1700" dirty="0">
                <a:solidFill>
                  <a:schemeClr val="bg1"/>
                </a:solidFill>
              </a:endParaRPr>
            </a:p>
          </p:txBody>
        </p:sp>
        <p:cxnSp>
          <p:nvCxnSpPr>
            <p:cNvPr id="92" name="Connecteur en angle 91"/>
            <p:cNvCxnSpPr>
              <a:stCxn id="90" idx="1"/>
              <a:endCxn id="115" idx="0"/>
            </p:cNvCxnSpPr>
            <p:nvPr/>
          </p:nvCxnSpPr>
          <p:spPr>
            <a:xfrm rot="10800000" flipV="1">
              <a:off x="3176745" y="820743"/>
              <a:ext cx="316372" cy="592034"/>
            </a:xfrm>
            <a:prstGeom prst="bentConnector2">
              <a:avLst/>
            </a:prstGeom>
            <a:ln>
              <a:tailEnd type="arrow"/>
            </a:ln>
          </p:spPr>
          <p:style>
            <a:lnRef idx="3">
              <a:schemeClr val="accent3"/>
            </a:lnRef>
            <a:fillRef idx="0">
              <a:schemeClr val="accent3"/>
            </a:fillRef>
            <a:effectRef idx="2">
              <a:schemeClr val="accent3"/>
            </a:effectRef>
            <a:fontRef idx="minor">
              <a:schemeClr val="tx1"/>
            </a:fontRef>
          </p:style>
        </p:cxnSp>
        <p:cxnSp>
          <p:nvCxnSpPr>
            <p:cNvPr id="93" name="Connecteur en angle 92"/>
            <p:cNvCxnSpPr>
              <a:stCxn id="90" idx="3"/>
              <a:endCxn id="86" idx="0"/>
            </p:cNvCxnSpPr>
            <p:nvPr/>
          </p:nvCxnSpPr>
          <p:spPr>
            <a:xfrm>
              <a:off x="7380310" y="820743"/>
              <a:ext cx="361181" cy="592033"/>
            </a:xfrm>
            <a:prstGeom prst="bentConnector2">
              <a:avLst/>
            </a:prstGeom>
            <a:ln>
              <a:tailEnd type="arrow"/>
            </a:ln>
          </p:spPr>
          <p:style>
            <a:lnRef idx="3">
              <a:schemeClr val="accent3"/>
            </a:lnRef>
            <a:fillRef idx="0">
              <a:schemeClr val="accent3"/>
            </a:fillRef>
            <a:effectRef idx="2">
              <a:schemeClr val="accent3"/>
            </a:effectRef>
            <a:fontRef idx="minor">
              <a:schemeClr val="tx1"/>
            </a:fontRef>
          </p:style>
        </p:cxnSp>
        <p:cxnSp>
          <p:nvCxnSpPr>
            <p:cNvPr id="94" name="Connecteur en angle 93"/>
            <p:cNvCxnSpPr>
              <a:stCxn id="86" idx="2"/>
              <a:endCxn id="105" idx="0"/>
            </p:cNvCxnSpPr>
            <p:nvPr/>
          </p:nvCxnSpPr>
          <p:spPr>
            <a:xfrm rot="5400000">
              <a:off x="7505632" y="2847826"/>
              <a:ext cx="470581" cy="1139"/>
            </a:xfrm>
            <a:prstGeom prst="bentConnector3">
              <a:avLst/>
            </a:prstGeom>
            <a:ln>
              <a:tailEnd type="arrow"/>
            </a:ln>
          </p:spPr>
          <p:style>
            <a:lnRef idx="3">
              <a:schemeClr val="accent2"/>
            </a:lnRef>
            <a:fillRef idx="0">
              <a:schemeClr val="accent2"/>
            </a:fillRef>
            <a:effectRef idx="2">
              <a:schemeClr val="accent2"/>
            </a:effectRef>
            <a:fontRef idx="minor">
              <a:schemeClr val="tx1"/>
            </a:fontRef>
          </p:style>
        </p:cxnSp>
        <p:sp>
          <p:nvSpPr>
            <p:cNvPr id="95" name="Flèche droite rayée 94"/>
            <p:cNvSpPr/>
            <p:nvPr/>
          </p:nvSpPr>
          <p:spPr>
            <a:xfrm flipV="1">
              <a:off x="6012160" y="3587741"/>
              <a:ext cx="504056" cy="504055"/>
            </a:xfrm>
            <a:prstGeom prst="stripedRightArrow">
              <a:avLst/>
            </a:prstGeom>
            <a:solidFill>
              <a:srgbClr val="9B2D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6" name="Connecteur en angle 95"/>
            <p:cNvCxnSpPr>
              <a:stCxn id="107" idx="1"/>
              <a:endCxn id="110" idx="3"/>
            </p:cNvCxnSpPr>
            <p:nvPr/>
          </p:nvCxnSpPr>
          <p:spPr>
            <a:xfrm rot="10800000" flipV="1">
              <a:off x="3182634" y="3796402"/>
              <a:ext cx="453262" cy="4375"/>
            </a:xfrm>
            <a:prstGeom prst="bentConnector3">
              <a:avLst/>
            </a:prstGeom>
            <a:ln>
              <a:headEnd type="arrow"/>
              <a:tailEnd type="arrow"/>
            </a:ln>
          </p:spPr>
          <p:style>
            <a:lnRef idx="3">
              <a:schemeClr val="accent2"/>
            </a:lnRef>
            <a:fillRef idx="0">
              <a:schemeClr val="accent2"/>
            </a:fillRef>
            <a:effectRef idx="2">
              <a:schemeClr val="accent2"/>
            </a:effectRef>
            <a:fontRef idx="minor">
              <a:schemeClr val="tx1"/>
            </a:fontRef>
          </p:style>
        </p:cxnSp>
        <p:cxnSp>
          <p:nvCxnSpPr>
            <p:cNvPr id="97" name="Connecteur en angle 96"/>
            <p:cNvCxnSpPr>
              <a:stCxn id="116" idx="2"/>
              <a:endCxn id="109" idx="0"/>
            </p:cNvCxnSpPr>
            <p:nvPr/>
          </p:nvCxnSpPr>
          <p:spPr>
            <a:xfrm rot="5400000">
              <a:off x="2369586" y="2246084"/>
              <a:ext cx="464584" cy="1149734"/>
            </a:xfrm>
            <a:prstGeom prst="bentConnector3">
              <a:avLst/>
            </a:prstGeom>
            <a:ln>
              <a:tailEnd type="arrow"/>
            </a:ln>
          </p:spPr>
          <p:style>
            <a:lnRef idx="3">
              <a:schemeClr val="accent2"/>
            </a:lnRef>
            <a:fillRef idx="0">
              <a:schemeClr val="accent2"/>
            </a:fillRef>
            <a:effectRef idx="2">
              <a:schemeClr val="accent2"/>
            </a:effectRef>
            <a:fontRef idx="minor">
              <a:schemeClr val="tx1"/>
            </a:fontRef>
          </p:style>
        </p:cxnSp>
        <p:cxnSp>
          <p:nvCxnSpPr>
            <p:cNvPr id="98" name="Connecteur en angle 97"/>
            <p:cNvCxnSpPr>
              <a:stCxn id="115" idx="2"/>
              <a:endCxn id="108" idx="0"/>
            </p:cNvCxnSpPr>
            <p:nvPr/>
          </p:nvCxnSpPr>
          <p:spPr>
            <a:xfrm rot="16200000" flipH="1">
              <a:off x="3723610" y="2077274"/>
              <a:ext cx="501112" cy="1594842"/>
            </a:xfrm>
            <a:prstGeom prst="bentConnector3">
              <a:avLst>
                <a:gd name="adj1" fmla="val 41706"/>
              </a:avLst>
            </a:prstGeom>
            <a:ln>
              <a:tailEnd type="arrow"/>
            </a:ln>
          </p:spPr>
          <p:style>
            <a:lnRef idx="3">
              <a:schemeClr val="accent2"/>
            </a:lnRef>
            <a:fillRef idx="0">
              <a:schemeClr val="accent2"/>
            </a:fillRef>
            <a:effectRef idx="2">
              <a:schemeClr val="accent2"/>
            </a:effectRef>
            <a:fontRef idx="minor">
              <a:schemeClr val="tx1"/>
            </a:fontRef>
          </p:style>
        </p:cxnSp>
        <p:cxnSp>
          <p:nvCxnSpPr>
            <p:cNvPr id="99" name="Connecteur en angle 98"/>
            <p:cNvCxnSpPr>
              <a:stCxn id="110" idx="2"/>
              <a:endCxn id="113" idx="0"/>
            </p:cNvCxnSpPr>
            <p:nvPr/>
          </p:nvCxnSpPr>
          <p:spPr>
            <a:xfrm rot="16200000" flipH="1">
              <a:off x="2598556" y="3907133"/>
              <a:ext cx="390482" cy="1533571"/>
            </a:xfrm>
            <a:prstGeom prst="bentConnector3">
              <a:avLst>
                <a:gd name="adj1" fmla="val 50000"/>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00" name="Connecteur en angle 99"/>
            <p:cNvCxnSpPr>
              <a:stCxn id="108" idx="2"/>
              <a:endCxn id="113" idx="0"/>
            </p:cNvCxnSpPr>
            <p:nvPr/>
          </p:nvCxnSpPr>
          <p:spPr>
            <a:xfrm rot="5400000">
              <a:off x="3965100" y="4062671"/>
              <a:ext cx="401973" cy="1211006"/>
            </a:xfrm>
            <a:prstGeom prst="bentConnector3">
              <a:avLst/>
            </a:prstGeom>
            <a:ln>
              <a:tailEnd type="arrow"/>
            </a:ln>
          </p:spPr>
          <p:style>
            <a:lnRef idx="3">
              <a:schemeClr val="accent1"/>
            </a:lnRef>
            <a:fillRef idx="0">
              <a:schemeClr val="accent1"/>
            </a:fillRef>
            <a:effectRef idx="2">
              <a:schemeClr val="accent1"/>
            </a:effectRef>
            <a:fontRef idx="minor">
              <a:schemeClr val="tx1"/>
            </a:fontRef>
          </p:style>
        </p:cxnSp>
        <p:sp>
          <p:nvSpPr>
            <p:cNvPr id="101" name="ZoneTexte 100"/>
            <p:cNvSpPr txBox="1"/>
            <p:nvPr/>
          </p:nvSpPr>
          <p:spPr>
            <a:xfrm>
              <a:off x="-30951" y="908720"/>
              <a:ext cx="830003" cy="1459324"/>
            </a:xfrm>
            <a:prstGeom prst="rect">
              <a:avLst/>
            </a:prstGeom>
            <a:noFill/>
          </p:spPr>
          <p:txBody>
            <a:bodyPr vert="vert270" wrap="square" rtlCol="0">
              <a:spAutoFit/>
            </a:bodyPr>
            <a:lstStyle/>
            <a:p>
              <a:pPr algn="ctr"/>
              <a:r>
                <a:rPr lang="fr-FR" b="1" i="1" dirty="0" smtClean="0">
                  <a:solidFill>
                    <a:schemeClr val="bg1">
                      <a:lumMod val="50000"/>
                    </a:schemeClr>
                  </a:solidFill>
                  <a:latin typeface="Arial" pitchFamily="34" charset="0"/>
                  <a:cs typeface="Arial" pitchFamily="34" charset="0"/>
                </a:rPr>
                <a:t>2010-2011</a:t>
              </a:r>
              <a:r>
                <a:rPr lang="fr-FR" sz="2000" b="1" i="1" dirty="0" smtClean="0">
                  <a:solidFill>
                    <a:schemeClr val="bg1">
                      <a:lumMod val="50000"/>
                    </a:schemeClr>
                  </a:solidFill>
                  <a:latin typeface="Arial" pitchFamily="34" charset="0"/>
                  <a:cs typeface="Arial" pitchFamily="34" charset="0"/>
                </a:rPr>
                <a:t> </a:t>
              </a:r>
              <a:r>
                <a:rPr lang="fr-FR" b="1" i="1" dirty="0" smtClean="0">
                  <a:solidFill>
                    <a:schemeClr val="bg1">
                      <a:lumMod val="50000"/>
                    </a:schemeClr>
                  </a:solidFill>
                  <a:latin typeface="Arial" pitchFamily="34" charset="0"/>
                  <a:cs typeface="Arial" pitchFamily="34" charset="0"/>
                </a:rPr>
                <a:t>2011-2012</a:t>
              </a:r>
              <a:endParaRPr lang="fr-FR" sz="2000" b="1" i="1" dirty="0">
                <a:solidFill>
                  <a:schemeClr val="bg1">
                    <a:lumMod val="50000"/>
                  </a:schemeClr>
                </a:solidFill>
                <a:latin typeface="Arial" pitchFamily="34" charset="0"/>
                <a:cs typeface="Arial" pitchFamily="34" charset="0"/>
              </a:endParaRPr>
            </a:p>
          </p:txBody>
        </p:sp>
        <p:sp>
          <p:nvSpPr>
            <p:cNvPr id="102" name="ZoneTexte 101"/>
            <p:cNvSpPr txBox="1"/>
            <p:nvPr/>
          </p:nvSpPr>
          <p:spPr>
            <a:xfrm>
              <a:off x="107504" y="3013792"/>
              <a:ext cx="498002" cy="1459324"/>
            </a:xfrm>
            <a:prstGeom prst="rect">
              <a:avLst/>
            </a:prstGeom>
            <a:noFill/>
          </p:spPr>
          <p:txBody>
            <a:bodyPr vert="vert270" wrap="square" rtlCol="0">
              <a:spAutoFit/>
            </a:bodyPr>
            <a:lstStyle/>
            <a:p>
              <a:pPr algn="ctr"/>
              <a:r>
                <a:rPr lang="fr-FR" b="1" i="1" dirty="0">
                  <a:solidFill>
                    <a:schemeClr val="bg1">
                      <a:lumMod val="50000"/>
                    </a:schemeClr>
                  </a:solidFill>
                  <a:latin typeface="Arial" pitchFamily="34" charset="0"/>
                  <a:cs typeface="Arial" pitchFamily="34" charset="0"/>
                </a:rPr>
                <a:t>2012-2013</a:t>
              </a:r>
              <a:endParaRPr lang="fr-FR" sz="2000" b="1" i="1" dirty="0">
                <a:solidFill>
                  <a:schemeClr val="bg1">
                    <a:lumMod val="50000"/>
                  </a:schemeClr>
                </a:solidFill>
                <a:latin typeface="Arial" pitchFamily="34" charset="0"/>
                <a:cs typeface="Arial" pitchFamily="34" charset="0"/>
              </a:endParaRPr>
            </a:p>
          </p:txBody>
        </p:sp>
        <p:sp>
          <p:nvSpPr>
            <p:cNvPr id="103" name="ZoneTexte 102"/>
            <p:cNvSpPr txBox="1"/>
            <p:nvPr/>
          </p:nvSpPr>
          <p:spPr>
            <a:xfrm>
              <a:off x="107504" y="4958008"/>
              <a:ext cx="498002" cy="1459324"/>
            </a:xfrm>
            <a:prstGeom prst="rect">
              <a:avLst/>
            </a:prstGeom>
            <a:noFill/>
          </p:spPr>
          <p:txBody>
            <a:bodyPr vert="vert270" wrap="square" rtlCol="0">
              <a:spAutoFit/>
            </a:bodyPr>
            <a:lstStyle/>
            <a:p>
              <a:pPr algn="ctr"/>
              <a:r>
                <a:rPr lang="fr-FR" b="1" i="1" dirty="0">
                  <a:solidFill>
                    <a:schemeClr val="bg1">
                      <a:lumMod val="50000"/>
                    </a:schemeClr>
                  </a:solidFill>
                  <a:latin typeface="Arial" pitchFamily="34" charset="0"/>
                  <a:cs typeface="Arial" pitchFamily="34" charset="0"/>
                </a:rPr>
                <a:t>2013-2014</a:t>
              </a:r>
              <a:endParaRPr lang="fr-FR" sz="2000" b="1" i="1" dirty="0">
                <a:solidFill>
                  <a:schemeClr val="bg1">
                    <a:lumMod val="50000"/>
                  </a:schemeClr>
                </a:solidFill>
                <a:latin typeface="Arial" pitchFamily="34" charset="0"/>
                <a:cs typeface="Arial" pitchFamily="34" charset="0"/>
              </a:endParaRPr>
            </a:p>
          </p:txBody>
        </p:sp>
        <p:sp>
          <p:nvSpPr>
            <p:cNvPr id="104" name="Rectangle à coins arrondis 103"/>
            <p:cNvSpPr/>
            <p:nvPr/>
          </p:nvSpPr>
          <p:spPr>
            <a:xfrm>
              <a:off x="6435914" y="1288176"/>
              <a:ext cx="2556284" cy="3363408"/>
            </a:xfrm>
            <a:prstGeom prst="roundRect">
              <a:avLst/>
            </a:prstGeom>
            <a:noFill/>
            <a:ln w="63500">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17" name="Rectangle 116"/>
          <p:cNvSpPr/>
          <p:nvPr/>
        </p:nvSpPr>
        <p:spPr>
          <a:xfrm>
            <a:off x="628895" y="796642"/>
            <a:ext cx="8369599" cy="461665"/>
          </a:xfrm>
          <a:prstGeom prst="rect">
            <a:avLst/>
          </a:prstGeom>
          <a:noFill/>
        </p:spPr>
        <p:txBody>
          <a:bodyPr wrap="none" lIns="91440" tIns="45720" rIns="91440" bIns="45720">
            <a:spAutoFit/>
          </a:bodyPr>
          <a:lstStyle/>
          <a:p>
            <a:pPr algn="ctr"/>
            <a:r>
              <a:rPr lang="fr-FR" sz="2400" b="1" i="1" dirty="0" smtClean="0">
                <a:ln w="10541" cmpd="sng">
                  <a:solidFill>
                    <a:schemeClr val="accent1">
                      <a:shade val="88000"/>
                      <a:satMod val="110000"/>
                    </a:schemeClr>
                  </a:solidFill>
                  <a:prstDash val="solid"/>
                </a:ln>
                <a:solidFill>
                  <a:schemeClr val="accent6">
                    <a:lumMod val="50000"/>
                  </a:schemeClr>
                </a:solidFill>
                <a:latin typeface="Arial" pitchFamily="34" charset="0"/>
                <a:cs typeface="Arial" pitchFamily="34" charset="0"/>
              </a:rPr>
              <a:t>Plan d’action de l’expérimentation menée en bac pro TU</a:t>
            </a:r>
            <a:endParaRPr lang="fr-FR" sz="2400" i="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itchFamily="34" charset="0"/>
              <a:cs typeface="Arial" pitchFamily="34" charset="0"/>
            </a:endParaRPr>
          </a:p>
        </p:txBody>
      </p:sp>
    </p:spTree>
    <p:extLst>
      <p:ext uri="{BB962C8B-B14F-4D97-AF65-F5344CB8AC3E}">
        <p14:creationId xmlns:p14="http://schemas.microsoft.com/office/powerpoint/2010/main" val="41792283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a:xfrm>
            <a:off x="2283079" y="1916832"/>
            <a:ext cx="5760169" cy="2578100"/>
          </a:xfrm>
        </p:spPr>
        <p:txBody>
          <a:bodyPr>
            <a:normAutofit/>
          </a:bodyPr>
          <a:lstStyle/>
          <a:p>
            <a:pPr algn="l" eaLnBrk="1" hangingPunct="1"/>
            <a:r>
              <a:rPr lang="fr-FR" sz="3200" b="1" dirty="0">
                <a:solidFill>
                  <a:schemeClr val="accent4">
                    <a:lumMod val="75000"/>
                  </a:schemeClr>
                </a:solidFill>
                <a:latin typeface="+mn-lt"/>
                <a:ea typeface="+mn-ea"/>
                <a:cs typeface="+mn-cs"/>
              </a:rPr>
              <a:t>Expérimenter d’autres façons </a:t>
            </a:r>
            <a:r>
              <a:rPr lang="fr-FR" sz="3200" b="1" dirty="0" smtClean="0">
                <a:solidFill>
                  <a:schemeClr val="accent4">
                    <a:lumMod val="75000"/>
                  </a:schemeClr>
                </a:solidFill>
                <a:latin typeface="+mn-lt"/>
                <a:ea typeface="+mn-ea"/>
                <a:cs typeface="+mn-cs"/>
              </a:rPr>
              <a:t/>
            </a:r>
            <a:br>
              <a:rPr lang="fr-FR" sz="3200" b="1" dirty="0" smtClean="0">
                <a:solidFill>
                  <a:schemeClr val="accent4">
                    <a:lumMod val="75000"/>
                  </a:schemeClr>
                </a:solidFill>
                <a:latin typeface="+mn-lt"/>
                <a:ea typeface="+mn-ea"/>
                <a:cs typeface="+mn-cs"/>
              </a:rPr>
            </a:br>
            <a:r>
              <a:rPr lang="fr-FR" sz="3200" b="1" dirty="0" smtClean="0">
                <a:solidFill>
                  <a:schemeClr val="accent4">
                    <a:lumMod val="75000"/>
                  </a:schemeClr>
                </a:solidFill>
                <a:latin typeface="+mn-lt"/>
                <a:ea typeface="+mn-ea"/>
                <a:cs typeface="+mn-cs"/>
              </a:rPr>
              <a:t>d’évaluer </a:t>
            </a:r>
            <a:r>
              <a:rPr lang="fr-FR" sz="3200" b="1" dirty="0">
                <a:solidFill>
                  <a:schemeClr val="accent4">
                    <a:lumMod val="75000"/>
                  </a:schemeClr>
                </a:solidFill>
                <a:latin typeface="+mn-lt"/>
                <a:ea typeface="+mn-ea"/>
                <a:cs typeface="+mn-cs"/>
              </a:rPr>
              <a:t>en CCF …</a:t>
            </a:r>
          </a:p>
        </p:txBody>
      </p:sp>
      <p:sp>
        <p:nvSpPr>
          <p:cNvPr id="4" name="Rectangle 3"/>
          <p:cNvSpPr/>
          <p:nvPr/>
        </p:nvSpPr>
        <p:spPr>
          <a:xfrm>
            <a:off x="-14068" y="0"/>
            <a:ext cx="500034" cy="6858000"/>
          </a:xfrm>
          <a:prstGeom prst="rect">
            <a:avLst/>
          </a:prstGeom>
          <a:solidFill>
            <a:srgbClr val="E4AE25"/>
          </a:solidFill>
          <a:ln/>
        </p:spPr>
        <p:style>
          <a:lnRef idx="0">
            <a:schemeClr val="accent4"/>
          </a:lnRef>
          <a:fillRef idx="3">
            <a:schemeClr val="accent4"/>
          </a:fillRef>
          <a:effectRef idx="3">
            <a:schemeClr val="accent4"/>
          </a:effectRef>
          <a:fontRef idx="minor">
            <a:schemeClr val="lt1"/>
          </a:fontRef>
        </p:style>
        <p:txBody>
          <a:bodyPr vert="vert270" anchor="ctr"/>
          <a:lstStyle/>
          <a:p>
            <a:pPr algn="ctr">
              <a:defRPr/>
            </a:pPr>
            <a:r>
              <a:rPr lang="fr-FR" sz="2800" dirty="0"/>
              <a:t>La continuité formation évaluation</a:t>
            </a:r>
          </a:p>
        </p:txBody>
      </p:sp>
      <p:grpSp>
        <p:nvGrpSpPr>
          <p:cNvPr id="4100" name="Groupe 4"/>
          <p:cNvGrpSpPr>
            <a:grpSpLocks/>
          </p:cNvGrpSpPr>
          <p:nvPr/>
        </p:nvGrpSpPr>
        <p:grpSpPr bwMode="auto">
          <a:xfrm>
            <a:off x="500063" y="0"/>
            <a:ext cx="8639175" cy="836613"/>
            <a:chOff x="499997" y="1"/>
            <a:chExt cx="8639563" cy="836712"/>
          </a:xfrm>
        </p:grpSpPr>
        <p:pic>
          <p:nvPicPr>
            <p:cNvPr id="410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5878" y="1"/>
              <a:ext cx="1123682" cy="765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997" y="1"/>
              <a:ext cx="901699" cy="83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Connecteur droit 8"/>
            <p:cNvCxnSpPr/>
            <p:nvPr/>
          </p:nvCxnSpPr>
          <p:spPr>
            <a:xfrm>
              <a:off x="1387449" y="647778"/>
              <a:ext cx="6867833" cy="0"/>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 name="Rectangle 11"/>
          <p:cNvSpPr>
            <a:spLocks noChangeArrowheads="1"/>
          </p:cNvSpPr>
          <p:nvPr/>
        </p:nvSpPr>
        <p:spPr bwMode="auto">
          <a:xfrm>
            <a:off x="1835696" y="188640"/>
            <a:ext cx="648072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sz="2400" dirty="0"/>
              <a:t>CCF en centre de formation – Expérimentation </a:t>
            </a:r>
          </a:p>
          <a:p>
            <a:endParaRPr lang="fr-FR" sz="2000" b="1"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p:cNvSpPr>
            <a:spLocks noGrp="1"/>
          </p:cNvSpPr>
          <p:nvPr>
            <p:ph type="title"/>
          </p:nvPr>
        </p:nvSpPr>
        <p:spPr>
          <a:xfrm>
            <a:off x="611188" y="1859012"/>
            <a:ext cx="8229600" cy="2578100"/>
          </a:xfrm>
        </p:spPr>
        <p:txBody>
          <a:bodyPr>
            <a:normAutofit/>
          </a:bodyPr>
          <a:lstStyle/>
          <a:p>
            <a:r>
              <a:rPr lang="fr-FR" sz="3600" b="1" dirty="0">
                <a:solidFill>
                  <a:schemeClr val="accent4">
                    <a:lumMod val="75000"/>
                  </a:schemeClr>
                </a:solidFill>
                <a:latin typeface="+mn-lt"/>
                <a:ea typeface="+mn-ea"/>
                <a:cs typeface="+mn-cs"/>
              </a:rPr>
              <a:t>Les modalités proposées </a:t>
            </a:r>
          </a:p>
        </p:txBody>
      </p:sp>
      <p:sp>
        <p:nvSpPr>
          <p:cNvPr id="4" name="Rectangle 3"/>
          <p:cNvSpPr/>
          <p:nvPr/>
        </p:nvSpPr>
        <p:spPr>
          <a:xfrm>
            <a:off x="-14068" y="0"/>
            <a:ext cx="500034" cy="6858000"/>
          </a:xfrm>
          <a:prstGeom prst="rect">
            <a:avLst/>
          </a:prstGeom>
          <a:solidFill>
            <a:srgbClr val="E4AE25"/>
          </a:solidFill>
          <a:ln/>
        </p:spPr>
        <p:style>
          <a:lnRef idx="0">
            <a:schemeClr val="accent4"/>
          </a:lnRef>
          <a:fillRef idx="3">
            <a:schemeClr val="accent4"/>
          </a:fillRef>
          <a:effectRef idx="3">
            <a:schemeClr val="accent4"/>
          </a:effectRef>
          <a:fontRef idx="minor">
            <a:schemeClr val="lt1"/>
          </a:fontRef>
        </p:style>
        <p:txBody>
          <a:bodyPr vert="vert270" anchor="ctr"/>
          <a:lstStyle/>
          <a:p>
            <a:pPr algn="ctr">
              <a:defRPr/>
            </a:pPr>
            <a:r>
              <a:rPr lang="fr-FR" sz="2800" dirty="0"/>
              <a:t>La continuité formation évaluation</a:t>
            </a:r>
          </a:p>
        </p:txBody>
      </p:sp>
      <p:grpSp>
        <p:nvGrpSpPr>
          <p:cNvPr id="5124" name="Groupe 4"/>
          <p:cNvGrpSpPr>
            <a:grpSpLocks/>
          </p:cNvGrpSpPr>
          <p:nvPr/>
        </p:nvGrpSpPr>
        <p:grpSpPr bwMode="auto">
          <a:xfrm>
            <a:off x="500063" y="0"/>
            <a:ext cx="8639175" cy="836613"/>
            <a:chOff x="499997" y="1"/>
            <a:chExt cx="8639563" cy="836712"/>
          </a:xfrm>
        </p:grpSpPr>
        <p:pic>
          <p:nvPicPr>
            <p:cNvPr id="512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5878" y="1"/>
              <a:ext cx="1123682" cy="765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997" y="1"/>
              <a:ext cx="901699" cy="83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Connecteur droit 8"/>
            <p:cNvCxnSpPr/>
            <p:nvPr/>
          </p:nvCxnSpPr>
          <p:spPr>
            <a:xfrm>
              <a:off x="1387449" y="647778"/>
              <a:ext cx="6867833" cy="0"/>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 name="Rectangle 11"/>
          <p:cNvSpPr>
            <a:spLocks noChangeArrowheads="1"/>
          </p:cNvSpPr>
          <p:nvPr/>
        </p:nvSpPr>
        <p:spPr bwMode="auto">
          <a:xfrm>
            <a:off x="1835696" y="188640"/>
            <a:ext cx="648072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sz="2400" dirty="0"/>
              <a:t>CCF en centre de formation – Expérimentation </a:t>
            </a:r>
          </a:p>
          <a:p>
            <a:endParaRPr lang="fr-FR" sz="2000" b="1"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à coins arrondis 11"/>
          <p:cNvSpPr/>
          <p:nvPr/>
        </p:nvSpPr>
        <p:spPr>
          <a:xfrm>
            <a:off x="900113" y="1484785"/>
            <a:ext cx="7632700" cy="1583854"/>
          </a:xfrm>
          <a:prstGeom prst="wedgeRoundRectCallout">
            <a:avLst>
              <a:gd name="adj1" fmla="val -20657"/>
              <a:gd name="adj2" fmla="val 92477"/>
              <a:gd name="adj3" fmla="val 16667"/>
            </a:avLst>
          </a:prstGeom>
        </p:spPr>
        <p:style>
          <a:lnRef idx="2">
            <a:schemeClr val="accent1"/>
          </a:lnRef>
          <a:fillRef idx="1">
            <a:schemeClr val="lt1"/>
          </a:fillRef>
          <a:effectRef idx="0">
            <a:schemeClr val="accent1"/>
          </a:effectRef>
          <a:fontRef idx="minor">
            <a:schemeClr val="dk1"/>
          </a:fontRef>
        </p:style>
        <p:txBody>
          <a:bodyPr anchor="ctr"/>
          <a:lstStyle/>
          <a:p>
            <a:pPr>
              <a:defRPr/>
            </a:pPr>
            <a:r>
              <a:rPr lang="fr-FR" sz="2000" dirty="0"/>
              <a:t>Les situations de formation font l’objet d’évaluations de compétences formatives et sommatives tout au long du cycle d’apprentissage. Certaines des évaluations sommatives  se font dans des situations de travail   conformes, ou tout au moins proches, de la définition des épreuves d’examens .</a:t>
            </a:r>
          </a:p>
        </p:txBody>
      </p:sp>
      <p:sp>
        <p:nvSpPr>
          <p:cNvPr id="17" name="Rectangle 16"/>
          <p:cNvSpPr/>
          <p:nvPr/>
        </p:nvSpPr>
        <p:spPr>
          <a:xfrm>
            <a:off x="933450" y="3716338"/>
            <a:ext cx="5472113" cy="1404937"/>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fr-FR" sz="2400" dirty="0"/>
              <a:t>Situations de formation et d’évaluation</a:t>
            </a:r>
          </a:p>
        </p:txBody>
      </p:sp>
      <p:graphicFrame>
        <p:nvGraphicFramePr>
          <p:cNvPr id="19" name="Espace réservé du contenu 3"/>
          <p:cNvGraphicFramePr>
            <a:graphicFrameLocks/>
          </p:cNvGraphicFramePr>
          <p:nvPr/>
        </p:nvGraphicFramePr>
        <p:xfrm>
          <a:off x="933450" y="4976813"/>
          <a:ext cx="8031164" cy="371475"/>
        </p:xfrm>
        <a:graphic>
          <a:graphicData uri="http://schemas.openxmlformats.org/drawingml/2006/table">
            <a:tbl>
              <a:tblPr firstRow="1" bandRow="1">
                <a:effectLst/>
                <a:tableStyleId>{5C22544A-7EE6-4342-B048-85BDC9FD1C3A}</a:tableStyleId>
              </a:tblPr>
              <a:tblGrid>
                <a:gridCol w="1371736"/>
                <a:gridCol w="1371736"/>
                <a:gridCol w="1371736"/>
                <a:gridCol w="1371736"/>
                <a:gridCol w="1371736"/>
                <a:gridCol w="1172484"/>
              </a:tblGrid>
              <a:tr h="371475">
                <a:tc>
                  <a:txBody>
                    <a:bodyPr/>
                    <a:lstStyle/>
                    <a:p>
                      <a:r>
                        <a:rPr lang="fr-FR" sz="1800" dirty="0" smtClean="0"/>
                        <a:t>Janvier</a:t>
                      </a:r>
                      <a:endParaRPr lang="fr-FR" sz="1800" dirty="0"/>
                    </a:p>
                  </a:txBody>
                  <a:tcPr marL="91449" marR="91449" marT="45798" marB="45798"/>
                </a:tc>
                <a:tc>
                  <a:txBody>
                    <a:bodyPr/>
                    <a:lstStyle/>
                    <a:p>
                      <a:r>
                        <a:rPr lang="fr-FR" sz="1800" dirty="0" smtClean="0"/>
                        <a:t>Févier</a:t>
                      </a:r>
                      <a:endParaRPr lang="fr-FR" sz="1800" dirty="0"/>
                    </a:p>
                  </a:txBody>
                  <a:tcPr marL="91449" marR="91449" marT="45798" marB="45798"/>
                </a:tc>
                <a:tc>
                  <a:txBody>
                    <a:bodyPr/>
                    <a:lstStyle/>
                    <a:p>
                      <a:r>
                        <a:rPr lang="fr-FR" sz="1800" dirty="0" smtClean="0"/>
                        <a:t>Mars</a:t>
                      </a:r>
                      <a:endParaRPr lang="fr-FR" sz="1800" dirty="0"/>
                    </a:p>
                  </a:txBody>
                  <a:tcPr marL="91449" marR="91449" marT="45798" marB="45798"/>
                </a:tc>
                <a:tc>
                  <a:txBody>
                    <a:bodyPr/>
                    <a:lstStyle/>
                    <a:p>
                      <a:r>
                        <a:rPr lang="fr-FR" sz="1800" dirty="0" smtClean="0"/>
                        <a:t>Avril</a:t>
                      </a:r>
                      <a:endParaRPr lang="fr-FR" sz="1800" dirty="0"/>
                    </a:p>
                  </a:txBody>
                  <a:tcPr marL="91449" marR="91449" marT="45798" marB="45798"/>
                </a:tc>
                <a:tc>
                  <a:txBody>
                    <a:bodyPr/>
                    <a:lstStyle/>
                    <a:p>
                      <a:r>
                        <a:rPr lang="fr-FR" sz="1800" dirty="0" smtClean="0"/>
                        <a:t>Mai</a:t>
                      </a:r>
                      <a:endParaRPr lang="fr-FR" sz="1800" dirty="0"/>
                    </a:p>
                  </a:txBody>
                  <a:tcPr marL="91449" marR="91449" marT="45798" marB="45798"/>
                </a:tc>
                <a:tc>
                  <a:txBody>
                    <a:bodyPr/>
                    <a:lstStyle/>
                    <a:p>
                      <a:r>
                        <a:rPr lang="fr-FR" sz="1800" dirty="0" smtClean="0"/>
                        <a:t>Juin</a:t>
                      </a:r>
                      <a:endParaRPr lang="fr-FR" sz="1800" dirty="0"/>
                    </a:p>
                  </a:txBody>
                  <a:tcPr marL="91449" marR="91449" marT="45798" marB="45798"/>
                </a:tc>
              </a:tr>
            </a:tbl>
          </a:graphicData>
        </a:graphic>
      </p:graphicFrame>
      <p:sp>
        <p:nvSpPr>
          <p:cNvPr id="7" name="Rectangle 6"/>
          <p:cNvSpPr/>
          <p:nvPr/>
        </p:nvSpPr>
        <p:spPr>
          <a:xfrm>
            <a:off x="-14068" y="0"/>
            <a:ext cx="500034" cy="6858000"/>
          </a:xfrm>
          <a:prstGeom prst="rect">
            <a:avLst/>
          </a:prstGeom>
          <a:solidFill>
            <a:srgbClr val="E4AE25"/>
          </a:solidFill>
          <a:ln/>
        </p:spPr>
        <p:style>
          <a:lnRef idx="0">
            <a:schemeClr val="accent4"/>
          </a:lnRef>
          <a:fillRef idx="3">
            <a:schemeClr val="accent4"/>
          </a:fillRef>
          <a:effectRef idx="3">
            <a:schemeClr val="accent4"/>
          </a:effectRef>
          <a:fontRef idx="minor">
            <a:schemeClr val="lt1"/>
          </a:fontRef>
        </p:style>
        <p:txBody>
          <a:bodyPr vert="vert270" anchor="ctr"/>
          <a:lstStyle/>
          <a:p>
            <a:pPr algn="ctr">
              <a:defRPr/>
            </a:pPr>
            <a:r>
              <a:rPr lang="fr-FR" sz="2800" dirty="0"/>
              <a:t>La continuité formation évaluation</a:t>
            </a:r>
          </a:p>
        </p:txBody>
      </p:sp>
      <p:grpSp>
        <p:nvGrpSpPr>
          <p:cNvPr id="6165" name="Groupe 7"/>
          <p:cNvGrpSpPr>
            <a:grpSpLocks/>
          </p:cNvGrpSpPr>
          <p:nvPr/>
        </p:nvGrpSpPr>
        <p:grpSpPr bwMode="auto">
          <a:xfrm>
            <a:off x="500063" y="0"/>
            <a:ext cx="8639175" cy="836613"/>
            <a:chOff x="499997" y="1"/>
            <a:chExt cx="8639563" cy="836712"/>
          </a:xfrm>
        </p:grpSpPr>
        <p:pic>
          <p:nvPicPr>
            <p:cNvPr id="61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5878" y="1"/>
              <a:ext cx="1123682" cy="765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997" y="1"/>
              <a:ext cx="901699" cy="83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Connecteur droit 10"/>
            <p:cNvCxnSpPr/>
            <p:nvPr/>
          </p:nvCxnSpPr>
          <p:spPr>
            <a:xfrm>
              <a:off x="1387449" y="647778"/>
              <a:ext cx="6867833" cy="0"/>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 name="Rectangle 11"/>
          <p:cNvSpPr>
            <a:spLocks noChangeArrowheads="1"/>
          </p:cNvSpPr>
          <p:nvPr/>
        </p:nvSpPr>
        <p:spPr bwMode="auto">
          <a:xfrm>
            <a:off x="1835696" y="188640"/>
            <a:ext cx="648072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sz="2400" dirty="0"/>
              <a:t>CCF en centre de formation – Expérimentation </a:t>
            </a:r>
          </a:p>
          <a:p>
            <a:endParaRPr lang="fr-FR" sz="2000" b="1"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à coins arrondis 12"/>
          <p:cNvSpPr/>
          <p:nvPr/>
        </p:nvSpPr>
        <p:spPr>
          <a:xfrm>
            <a:off x="795338" y="958081"/>
            <a:ext cx="7632700" cy="2586808"/>
          </a:xfrm>
          <a:prstGeom prst="wedgeRoundRectCallout">
            <a:avLst>
              <a:gd name="adj1" fmla="val 20892"/>
              <a:gd name="adj2" fmla="val 63456"/>
              <a:gd name="adj3" fmla="val 16667"/>
            </a:avLst>
          </a:prstGeom>
        </p:spPr>
        <p:style>
          <a:lnRef idx="2">
            <a:schemeClr val="accent1"/>
          </a:lnRef>
          <a:fillRef idx="1">
            <a:schemeClr val="lt1"/>
          </a:fillRef>
          <a:effectRef idx="0">
            <a:schemeClr val="accent1"/>
          </a:effectRef>
          <a:fontRef idx="minor">
            <a:schemeClr val="dk1"/>
          </a:fontRef>
        </p:style>
        <p:txBody>
          <a:bodyPr anchor="ctr"/>
          <a:lstStyle/>
          <a:p>
            <a:pPr>
              <a:defRPr/>
            </a:pPr>
            <a:r>
              <a:rPr lang="fr-FR" sz="2000" dirty="0"/>
              <a:t>Fin avril : l’équipe d’enseignant fait </a:t>
            </a:r>
            <a:r>
              <a:rPr lang="fr-FR" sz="2000" b="1" dirty="0"/>
              <a:t>un bilan </a:t>
            </a:r>
            <a:r>
              <a:rPr lang="fr-FR" sz="2000" dirty="0"/>
              <a:t>des niveaux de compétences des élèves </a:t>
            </a:r>
            <a:r>
              <a:rPr lang="fr-FR" sz="2000" b="1" dirty="0"/>
              <a:t>en s’appuyant sur les évaluations  </a:t>
            </a:r>
            <a:r>
              <a:rPr lang="fr-FR" sz="2000" dirty="0"/>
              <a:t>réalisées dans le cadre de la formation et dans des situations de travail proches des définitions d’épreuve. </a:t>
            </a:r>
          </a:p>
          <a:p>
            <a:pPr>
              <a:defRPr/>
            </a:pPr>
            <a:r>
              <a:rPr lang="fr-FR" sz="2000" dirty="0"/>
              <a:t>Pour les élèves qui ont atteint les niveaux de compétences requis de façon évidente , il n’y a pas lieu de recréer de situations d’évaluation. L’évaluation certificative  se fait à partir des évaluations réalisées durant la formation,</a:t>
            </a:r>
          </a:p>
        </p:txBody>
      </p:sp>
      <p:sp>
        <p:nvSpPr>
          <p:cNvPr id="19" name="Rectangle 18"/>
          <p:cNvSpPr/>
          <p:nvPr/>
        </p:nvSpPr>
        <p:spPr>
          <a:xfrm>
            <a:off x="860425" y="4040188"/>
            <a:ext cx="5472113" cy="1404937"/>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fr-FR" sz="2400" dirty="0"/>
              <a:t>Situations de formation et d’évaluation</a:t>
            </a:r>
          </a:p>
        </p:txBody>
      </p:sp>
      <p:sp>
        <p:nvSpPr>
          <p:cNvPr id="20" name="Rectangle 19"/>
          <p:cNvSpPr/>
          <p:nvPr/>
        </p:nvSpPr>
        <p:spPr>
          <a:xfrm>
            <a:off x="6044571" y="3897411"/>
            <a:ext cx="288032" cy="1548172"/>
          </a:xfrm>
          <a:prstGeom prst="rect">
            <a:avLst/>
          </a:prstGeom>
        </p:spPr>
        <p:style>
          <a:lnRef idx="1">
            <a:schemeClr val="accent3"/>
          </a:lnRef>
          <a:fillRef idx="2">
            <a:schemeClr val="accent3"/>
          </a:fillRef>
          <a:effectRef idx="1">
            <a:schemeClr val="accent3"/>
          </a:effectRef>
          <a:fontRef idx="minor">
            <a:schemeClr val="dk1"/>
          </a:fontRef>
        </p:style>
        <p:txBody>
          <a:bodyPr vert="vert270" anchor="ctr"/>
          <a:lstStyle/>
          <a:p>
            <a:pPr algn="ctr">
              <a:defRPr/>
            </a:pPr>
            <a:r>
              <a:rPr lang="fr-FR" sz="2400" b="1" dirty="0"/>
              <a:t>Bilan</a:t>
            </a:r>
          </a:p>
        </p:txBody>
      </p:sp>
      <p:graphicFrame>
        <p:nvGraphicFramePr>
          <p:cNvPr id="21" name="Espace réservé du contenu 3"/>
          <p:cNvGraphicFramePr>
            <a:graphicFrameLocks/>
          </p:cNvGraphicFramePr>
          <p:nvPr/>
        </p:nvGraphicFramePr>
        <p:xfrm>
          <a:off x="860425" y="5300663"/>
          <a:ext cx="8229600" cy="371475"/>
        </p:xfrm>
        <a:graphic>
          <a:graphicData uri="http://schemas.openxmlformats.org/drawingml/2006/table">
            <a:tbl>
              <a:tblPr firstRow="1" bandRow="1">
                <a:effectLst/>
                <a:tableStyleId>{5C22544A-7EE6-4342-B048-85BDC9FD1C3A}</a:tableStyleId>
              </a:tblPr>
              <a:tblGrid>
                <a:gridCol w="1371600"/>
                <a:gridCol w="1371600"/>
                <a:gridCol w="1371600"/>
                <a:gridCol w="1371600"/>
                <a:gridCol w="1371600"/>
                <a:gridCol w="1371600"/>
              </a:tblGrid>
              <a:tr h="371475">
                <a:tc>
                  <a:txBody>
                    <a:bodyPr/>
                    <a:lstStyle/>
                    <a:p>
                      <a:r>
                        <a:rPr lang="fr-FR" sz="1800" dirty="0" smtClean="0"/>
                        <a:t>Janvier</a:t>
                      </a:r>
                      <a:endParaRPr lang="fr-FR" sz="1800" dirty="0"/>
                    </a:p>
                  </a:txBody>
                  <a:tcPr marT="45798" marB="45798"/>
                </a:tc>
                <a:tc>
                  <a:txBody>
                    <a:bodyPr/>
                    <a:lstStyle/>
                    <a:p>
                      <a:r>
                        <a:rPr lang="fr-FR" sz="1800" dirty="0" smtClean="0"/>
                        <a:t>Févier</a:t>
                      </a:r>
                      <a:endParaRPr lang="fr-FR" sz="1800" dirty="0"/>
                    </a:p>
                  </a:txBody>
                  <a:tcPr marT="45798" marB="45798"/>
                </a:tc>
                <a:tc>
                  <a:txBody>
                    <a:bodyPr/>
                    <a:lstStyle/>
                    <a:p>
                      <a:r>
                        <a:rPr lang="fr-FR" sz="1800" dirty="0" smtClean="0"/>
                        <a:t>Mars</a:t>
                      </a:r>
                      <a:endParaRPr lang="fr-FR" sz="1800" dirty="0"/>
                    </a:p>
                  </a:txBody>
                  <a:tcPr marT="45798" marB="45798"/>
                </a:tc>
                <a:tc>
                  <a:txBody>
                    <a:bodyPr/>
                    <a:lstStyle/>
                    <a:p>
                      <a:r>
                        <a:rPr lang="fr-FR" sz="1800" dirty="0" smtClean="0"/>
                        <a:t>Avril</a:t>
                      </a:r>
                      <a:endParaRPr lang="fr-FR" sz="1800" dirty="0"/>
                    </a:p>
                  </a:txBody>
                  <a:tcPr marT="45798" marB="45798"/>
                </a:tc>
                <a:tc>
                  <a:txBody>
                    <a:bodyPr/>
                    <a:lstStyle/>
                    <a:p>
                      <a:r>
                        <a:rPr lang="fr-FR" sz="1800" dirty="0" smtClean="0"/>
                        <a:t>Mai</a:t>
                      </a:r>
                      <a:endParaRPr lang="fr-FR" sz="1800" dirty="0"/>
                    </a:p>
                  </a:txBody>
                  <a:tcPr marT="45798" marB="45798"/>
                </a:tc>
                <a:tc>
                  <a:txBody>
                    <a:bodyPr/>
                    <a:lstStyle/>
                    <a:p>
                      <a:r>
                        <a:rPr lang="fr-FR" sz="1800" dirty="0" smtClean="0"/>
                        <a:t>Juin</a:t>
                      </a:r>
                      <a:endParaRPr lang="fr-FR" sz="1800" dirty="0"/>
                    </a:p>
                  </a:txBody>
                  <a:tcPr marT="45798" marB="45798"/>
                </a:tc>
              </a:tr>
            </a:tbl>
          </a:graphicData>
        </a:graphic>
      </p:graphicFrame>
      <p:sp>
        <p:nvSpPr>
          <p:cNvPr id="7" name="ZoneTexte 6"/>
          <p:cNvSpPr txBox="1"/>
          <p:nvPr/>
        </p:nvSpPr>
        <p:spPr>
          <a:xfrm>
            <a:off x="1148531" y="5949280"/>
            <a:ext cx="7527925" cy="646331"/>
          </a:xfrm>
          <a:prstGeom prst="rect">
            <a:avLst/>
          </a:prstGeom>
          <a:noFill/>
        </p:spPr>
        <p:txBody>
          <a:bodyPr>
            <a:spAutoFit/>
          </a:bodyPr>
          <a:lstStyle/>
          <a:p>
            <a:pPr>
              <a:defRPr/>
            </a:pPr>
            <a:r>
              <a:rPr lang="fr-FR" i="1" dirty="0">
                <a:latin typeface="+mn-lt"/>
              </a:rPr>
              <a:t>Remarque : la totalité ou la plupart des compétences terminales sont atteintes. La note est nécessairement haute</a:t>
            </a:r>
            <a:endParaRPr lang="fr-FR" sz="2000" dirty="0"/>
          </a:p>
        </p:txBody>
      </p:sp>
      <p:sp>
        <p:nvSpPr>
          <p:cNvPr id="9" name="Rectangle 8"/>
          <p:cNvSpPr/>
          <p:nvPr/>
        </p:nvSpPr>
        <p:spPr>
          <a:xfrm>
            <a:off x="-14068" y="0"/>
            <a:ext cx="500034" cy="6858000"/>
          </a:xfrm>
          <a:prstGeom prst="rect">
            <a:avLst/>
          </a:prstGeom>
          <a:solidFill>
            <a:srgbClr val="E4AE25"/>
          </a:solidFill>
          <a:ln/>
        </p:spPr>
        <p:style>
          <a:lnRef idx="0">
            <a:schemeClr val="accent4"/>
          </a:lnRef>
          <a:fillRef idx="3">
            <a:schemeClr val="accent4"/>
          </a:fillRef>
          <a:effectRef idx="3">
            <a:schemeClr val="accent4"/>
          </a:effectRef>
          <a:fontRef idx="minor">
            <a:schemeClr val="lt1"/>
          </a:fontRef>
        </p:style>
        <p:txBody>
          <a:bodyPr vert="vert270" anchor="ctr"/>
          <a:lstStyle/>
          <a:p>
            <a:pPr algn="ctr">
              <a:defRPr/>
            </a:pPr>
            <a:r>
              <a:rPr lang="fr-FR" sz="2800" dirty="0"/>
              <a:t>La continuité formation évaluation</a:t>
            </a:r>
          </a:p>
        </p:txBody>
      </p:sp>
      <p:grpSp>
        <p:nvGrpSpPr>
          <p:cNvPr id="7191" name="Groupe 9"/>
          <p:cNvGrpSpPr>
            <a:grpSpLocks/>
          </p:cNvGrpSpPr>
          <p:nvPr/>
        </p:nvGrpSpPr>
        <p:grpSpPr bwMode="auto">
          <a:xfrm>
            <a:off x="500063" y="0"/>
            <a:ext cx="8639175" cy="836613"/>
            <a:chOff x="499997" y="1"/>
            <a:chExt cx="8639563" cy="836712"/>
          </a:xfrm>
        </p:grpSpPr>
        <p:pic>
          <p:nvPicPr>
            <p:cNvPr id="719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5878" y="1"/>
              <a:ext cx="1123682" cy="765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997" y="1"/>
              <a:ext cx="901699" cy="83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 name="Connecteur droit 13"/>
            <p:cNvCxnSpPr/>
            <p:nvPr/>
          </p:nvCxnSpPr>
          <p:spPr>
            <a:xfrm>
              <a:off x="1387449" y="647778"/>
              <a:ext cx="6867833" cy="0"/>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5" name="Rectangle 11"/>
          <p:cNvSpPr>
            <a:spLocks noChangeArrowheads="1"/>
          </p:cNvSpPr>
          <p:nvPr/>
        </p:nvSpPr>
        <p:spPr bwMode="auto">
          <a:xfrm>
            <a:off x="1835696" y="188640"/>
            <a:ext cx="648072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sz="2400" dirty="0"/>
              <a:t>CCF en centre de formation – Expérimentation </a:t>
            </a:r>
          </a:p>
          <a:p>
            <a:endParaRPr lang="fr-FR" sz="2000" b="1"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à coins arrondis 6"/>
          <p:cNvSpPr/>
          <p:nvPr/>
        </p:nvSpPr>
        <p:spPr>
          <a:xfrm>
            <a:off x="755650" y="1628800"/>
            <a:ext cx="7632700" cy="1625575"/>
          </a:xfrm>
          <a:prstGeom prst="wedgeRoundRectCallout">
            <a:avLst>
              <a:gd name="adj1" fmla="val 32215"/>
              <a:gd name="adj2" fmla="val 77322"/>
              <a:gd name="adj3" fmla="val 16667"/>
            </a:avLst>
          </a:prstGeom>
        </p:spPr>
        <p:style>
          <a:lnRef idx="2">
            <a:schemeClr val="accent1"/>
          </a:lnRef>
          <a:fillRef idx="1">
            <a:schemeClr val="lt1"/>
          </a:fillRef>
          <a:effectRef idx="0">
            <a:schemeClr val="accent1"/>
          </a:effectRef>
          <a:fontRef idx="minor">
            <a:schemeClr val="dk1"/>
          </a:fontRef>
        </p:style>
        <p:txBody>
          <a:bodyPr anchor="ctr"/>
          <a:lstStyle/>
          <a:p>
            <a:pPr>
              <a:defRPr/>
            </a:pPr>
            <a:r>
              <a:rPr lang="fr-FR" sz="2400" dirty="0"/>
              <a:t>Suite au bilan, les enseignants organisent des situations d’évaluations certificatives pour les élèves qui n’ont pas atteint les niveaux de compétences requis (ou pour lesquels ils ont des doutes).</a:t>
            </a:r>
          </a:p>
        </p:txBody>
      </p:sp>
      <p:sp>
        <p:nvSpPr>
          <p:cNvPr id="3" name="ZoneTexte 2"/>
          <p:cNvSpPr txBox="1"/>
          <p:nvPr/>
        </p:nvSpPr>
        <p:spPr>
          <a:xfrm>
            <a:off x="828576" y="5805264"/>
            <a:ext cx="6335712" cy="615553"/>
          </a:xfrm>
          <a:prstGeom prst="rect">
            <a:avLst/>
          </a:prstGeom>
          <a:noFill/>
        </p:spPr>
        <p:txBody>
          <a:bodyPr>
            <a:spAutoFit/>
          </a:bodyPr>
          <a:lstStyle/>
          <a:p>
            <a:pPr>
              <a:defRPr/>
            </a:pPr>
            <a:r>
              <a:rPr lang="fr-FR" sz="2000" i="1" dirty="0">
                <a:latin typeface="+mn-lt"/>
              </a:rPr>
              <a:t>La note peut varier de 0 à 20/20</a:t>
            </a:r>
          </a:p>
          <a:p>
            <a:pPr>
              <a:defRPr/>
            </a:pPr>
            <a:endParaRPr lang="fr-FR" sz="1400" dirty="0">
              <a:latin typeface="+mn-lt"/>
            </a:endParaRPr>
          </a:p>
        </p:txBody>
      </p:sp>
      <p:sp>
        <p:nvSpPr>
          <p:cNvPr id="20" name="Rectangle 19"/>
          <p:cNvSpPr/>
          <p:nvPr/>
        </p:nvSpPr>
        <p:spPr>
          <a:xfrm>
            <a:off x="6227763" y="3716338"/>
            <a:ext cx="1439862" cy="13335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fr-FR" sz="2000" dirty="0"/>
              <a:t>Evaluations organisées</a:t>
            </a:r>
          </a:p>
        </p:txBody>
      </p:sp>
      <p:sp>
        <p:nvSpPr>
          <p:cNvPr id="21" name="Rectangle 20"/>
          <p:cNvSpPr/>
          <p:nvPr/>
        </p:nvSpPr>
        <p:spPr>
          <a:xfrm>
            <a:off x="755650" y="3716338"/>
            <a:ext cx="5472113" cy="1404937"/>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fr-FR" sz="2400" dirty="0"/>
              <a:t>Situations de formation et d’évaluation</a:t>
            </a:r>
          </a:p>
        </p:txBody>
      </p:sp>
      <p:sp>
        <p:nvSpPr>
          <p:cNvPr id="22" name="Rectangle 21"/>
          <p:cNvSpPr/>
          <p:nvPr/>
        </p:nvSpPr>
        <p:spPr>
          <a:xfrm>
            <a:off x="6083673" y="3717032"/>
            <a:ext cx="144016" cy="1404156"/>
          </a:xfrm>
          <a:prstGeom prst="rect">
            <a:avLst/>
          </a:prstGeom>
        </p:spPr>
        <p:style>
          <a:lnRef idx="1">
            <a:schemeClr val="accent3"/>
          </a:lnRef>
          <a:fillRef idx="2">
            <a:schemeClr val="accent3"/>
          </a:fillRef>
          <a:effectRef idx="1">
            <a:schemeClr val="accent3"/>
          </a:effectRef>
          <a:fontRef idx="minor">
            <a:schemeClr val="dk1"/>
          </a:fontRef>
        </p:style>
        <p:txBody>
          <a:bodyPr vert="vert270" anchor="ctr"/>
          <a:lstStyle/>
          <a:p>
            <a:pPr algn="ctr">
              <a:defRPr/>
            </a:pPr>
            <a:r>
              <a:rPr lang="fr-FR" sz="2400" dirty="0"/>
              <a:t>Bilan</a:t>
            </a:r>
            <a:endParaRPr lang="fr-FR" sz="1600" dirty="0"/>
          </a:p>
        </p:txBody>
      </p:sp>
      <p:graphicFrame>
        <p:nvGraphicFramePr>
          <p:cNvPr id="23" name="Espace réservé du contenu 3"/>
          <p:cNvGraphicFramePr>
            <a:graphicFrameLocks/>
          </p:cNvGraphicFramePr>
          <p:nvPr/>
        </p:nvGraphicFramePr>
        <p:xfrm>
          <a:off x="755650" y="4976813"/>
          <a:ext cx="8229600" cy="371475"/>
        </p:xfrm>
        <a:graphic>
          <a:graphicData uri="http://schemas.openxmlformats.org/drawingml/2006/table">
            <a:tbl>
              <a:tblPr firstRow="1" bandRow="1">
                <a:effectLst/>
                <a:tableStyleId>{5C22544A-7EE6-4342-B048-85BDC9FD1C3A}</a:tableStyleId>
              </a:tblPr>
              <a:tblGrid>
                <a:gridCol w="1371600"/>
                <a:gridCol w="1371600"/>
                <a:gridCol w="1371600"/>
                <a:gridCol w="1371600"/>
                <a:gridCol w="1371600"/>
                <a:gridCol w="1371600"/>
              </a:tblGrid>
              <a:tr h="371475">
                <a:tc>
                  <a:txBody>
                    <a:bodyPr/>
                    <a:lstStyle/>
                    <a:p>
                      <a:r>
                        <a:rPr lang="fr-FR" sz="1800" dirty="0" smtClean="0"/>
                        <a:t>Janvier</a:t>
                      </a:r>
                      <a:endParaRPr lang="fr-FR" sz="1800" dirty="0"/>
                    </a:p>
                  </a:txBody>
                  <a:tcPr marT="45798" marB="45798"/>
                </a:tc>
                <a:tc>
                  <a:txBody>
                    <a:bodyPr/>
                    <a:lstStyle/>
                    <a:p>
                      <a:r>
                        <a:rPr lang="fr-FR" sz="1800" dirty="0" smtClean="0"/>
                        <a:t>Févier</a:t>
                      </a:r>
                      <a:endParaRPr lang="fr-FR" sz="1800" dirty="0"/>
                    </a:p>
                  </a:txBody>
                  <a:tcPr marT="45798" marB="45798"/>
                </a:tc>
                <a:tc>
                  <a:txBody>
                    <a:bodyPr/>
                    <a:lstStyle/>
                    <a:p>
                      <a:r>
                        <a:rPr lang="fr-FR" sz="1800" dirty="0" smtClean="0"/>
                        <a:t>Mars</a:t>
                      </a:r>
                      <a:endParaRPr lang="fr-FR" sz="1800" dirty="0"/>
                    </a:p>
                  </a:txBody>
                  <a:tcPr marT="45798" marB="45798"/>
                </a:tc>
                <a:tc>
                  <a:txBody>
                    <a:bodyPr/>
                    <a:lstStyle/>
                    <a:p>
                      <a:r>
                        <a:rPr lang="fr-FR" sz="1800" dirty="0" smtClean="0"/>
                        <a:t>Avril</a:t>
                      </a:r>
                      <a:endParaRPr lang="fr-FR" sz="1800" dirty="0"/>
                    </a:p>
                  </a:txBody>
                  <a:tcPr marT="45798" marB="45798"/>
                </a:tc>
                <a:tc>
                  <a:txBody>
                    <a:bodyPr/>
                    <a:lstStyle/>
                    <a:p>
                      <a:r>
                        <a:rPr lang="fr-FR" sz="1800" dirty="0" smtClean="0"/>
                        <a:t>Mai</a:t>
                      </a:r>
                      <a:endParaRPr lang="fr-FR" sz="1800" dirty="0"/>
                    </a:p>
                  </a:txBody>
                  <a:tcPr marT="45798" marB="45798"/>
                </a:tc>
                <a:tc>
                  <a:txBody>
                    <a:bodyPr/>
                    <a:lstStyle/>
                    <a:p>
                      <a:r>
                        <a:rPr lang="fr-FR" sz="1800" dirty="0" smtClean="0"/>
                        <a:t>Juin</a:t>
                      </a:r>
                      <a:endParaRPr lang="fr-FR" sz="1800" dirty="0"/>
                    </a:p>
                  </a:txBody>
                  <a:tcPr marT="45798" marB="45798"/>
                </a:tc>
              </a:tr>
            </a:tbl>
          </a:graphicData>
        </a:graphic>
      </p:graphicFrame>
      <p:sp>
        <p:nvSpPr>
          <p:cNvPr id="10" name="Rectangle 9"/>
          <p:cNvSpPr/>
          <p:nvPr/>
        </p:nvSpPr>
        <p:spPr>
          <a:xfrm>
            <a:off x="-14068" y="0"/>
            <a:ext cx="500034" cy="6858000"/>
          </a:xfrm>
          <a:prstGeom prst="rect">
            <a:avLst/>
          </a:prstGeom>
          <a:solidFill>
            <a:srgbClr val="E4AE25"/>
          </a:solidFill>
          <a:ln/>
        </p:spPr>
        <p:style>
          <a:lnRef idx="0">
            <a:schemeClr val="accent4"/>
          </a:lnRef>
          <a:fillRef idx="3">
            <a:schemeClr val="accent4"/>
          </a:fillRef>
          <a:effectRef idx="3">
            <a:schemeClr val="accent4"/>
          </a:effectRef>
          <a:fontRef idx="minor">
            <a:schemeClr val="lt1"/>
          </a:fontRef>
        </p:style>
        <p:txBody>
          <a:bodyPr vert="vert270" anchor="ctr"/>
          <a:lstStyle/>
          <a:p>
            <a:pPr algn="ctr">
              <a:defRPr/>
            </a:pPr>
            <a:r>
              <a:rPr lang="fr-FR" sz="2800" dirty="0"/>
              <a:t>La continuité formation évaluation</a:t>
            </a:r>
          </a:p>
        </p:txBody>
      </p:sp>
      <p:grpSp>
        <p:nvGrpSpPr>
          <p:cNvPr id="8216" name="Groupe 10"/>
          <p:cNvGrpSpPr>
            <a:grpSpLocks/>
          </p:cNvGrpSpPr>
          <p:nvPr/>
        </p:nvGrpSpPr>
        <p:grpSpPr bwMode="auto">
          <a:xfrm>
            <a:off x="500063" y="0"/>
            <a:ext cx="8639175" cy="836613"/>
            <a:chOff x="499997" y="1"/>
            <a:chExt cx="8639563" cy="836712"/>
          </a:xfrm>
        </p:grpSpPr>
        <p:pic>
          <p:nvPicPr>
            <p:cNvPr id="82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5878" y="1"/>
              <a:ext cx="1123682" cy="765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997" y="1"/>
              <a:ext cx="901699" cy="83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 name="Connecteur droit 13"/>
            <p:cNvCxnSpPr/>
            <p:nvPr/>
          </p:nvCxnSpPr>
          <p:spPr>
            <a:xfrm>
              <a:off x="1387449" y="647778"/>
              <a:ext cx="6867833" cy="0"/>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5" name="Rectangle 11"/>
          <p:cNvSpPr>
            <a:spLocks noChangeArrowheads="1"/>
          </p:cNvSpPr>
          <p:nvPr/>
        </p:nvSpPr>
        <p:spPr bwMode="auto">
          <a:xfrm>
            <a:off x="1835696" y="188640"/>
            <a:ext cx="648072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sz="2400" dirty="0"/>
              <a:t>CCF en centre de formation – Expérimentation </a:t>
            </a:r>
          </a:p>
          <a:p>
            <a:endParaRPr lang="fr-FR" sz="2000" b="1"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044575" y="1772543"/>
            <a:ext cx="7991921" cy="1368425"/>
          </a:xfrm>
          <a:prstGeom prst="rect">
            <a:avLst/>
          </a:prstGeom>
          <a:ln>
            <a:noFill/>
          </a:ln>
        </p:spPr>
        <p:style>
          <a:lnRef idx="2">
            <a:schemeClr val="accent3"/>
          </a:lnRef>
          <a:fillRef idx="1">
            <a:schemeClr val="lt1"/>
          </a:fillRef>
          <a:effectRef idx="0">
            <a:schemeClr val="accent3"/>
          </a:effectRef>
          <a:fontRef idx="minor">
            <a:schemeClr val="dk1"/>
          </a:fontRef>
        </p:style>
        <p:txBody>
          <a:bodyPr anchor="ctr"/>
          <a:lstStyle/>
          <a:p>
            <a:pPr>
              <a:defRPr/>
            </a:pPr>
            <a:endParaRPr lang="fr-FR" sz="2400" b="1" dirty="0"/>
          </a:p>
          <a:p>
            <a:pPr>
              <a:defRPr/>
            </a:pPr>
            <a:r>
              <a:rPr lang="fr-FR" sz="2400" dirty="0"/>
              <a:t>Dans une formation bac pro TU </a:t>
            </a:r>
            <a:r>
              <a:rPr lang="fr-FR" sz="2400" b="1" dirty="0"/>
              <a:t>« Elaborer un processus d’usinage à l’aide d’une FAO »</a:t>
            </a:r>
            <a:r>
              <a:rPr lang="fr-FR" sz="2400" dirty="0"/>
              <a:t> est une situation de travail répétée. </a:t>
            </a:r>
          </a:p>
          <a:p>
            <a:pPr>
              <a:defRPr/>
            </a:pPr>
            <a:r>
              <a:rPr lang="fr-FR" sz="2400" dirty="0"/>
              <a:t>Elle correspond à l’épreuve E2 : Elaboration d’un processus d’usinage </a:t>
            </a:r>
          </a:p>
          <a:p>
            <a:pPr>
              <a:defRPr/>
            </a:pPr>
            <a:endParaRPr lang="fr-FR" dirty="0"/>
          </a:p>
        </p:txBody>
      </p:sp>
      <p:sp>
        <p:nvSpPr>
          <p:cNvPr id="17" name="Rectangle 16"/>
          <p:cNvSpPr/>
          <p:nvPr/>
        </p:nvSpPr>
        <p:spPr>
          <a:xfrm>
            <a:off x="933450" y="3716338"/>
            <a:ext cx="5472113" cy="1404937"/>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fr-FR" sz="2400" dirty="0"/>
              <a:t>Situations de formation et d’évaluation</a:t>
            </a:r>
          </a:p>
        </p:txBody>
      </p:sp>
      <p:graphicFrame>
        <p:nvGraphicFramePr>
          <p:cNvPr id="19" name="Espace réservé du contenu 3"/>
          <p:cNvGraphicFramePr>
            <a:graphicFrameLocks/>
          </p:cNvGraphicFramePr>
          <p:nvPr/>
        </p:nvGraphicFramePr>
        <p:xfrm>
          <a:off x="933450" y="4976813"/>
          <a:ext cx="8031164" cy="371475"/>
        </p:xfrm>
        <a:graphic>
          <a:graphicData uri="http://schemas.openxmlformats.org/drawingml/2006/table">
            <a:tbl>
              <a:tblPr firstRow="1" bandRow="1">
                <a:effectLst/>
                <a:tableStyleId>{5C22544A-7EE6-4342-B048-85BDC9FD1C3A}</a:tableStyleId>
              </a:tblPr>
              <a:tblGrid>
                <a:gridCol w="1371736"/>
                <a:gridCol w="1371736"/>
                <a:gridCol w="1371736"/>
                <a:gridCol w="1371736"/>
                <a:gridCol w="1371736"/>
                <a:gridCol w="1172484"/>
              </a:tblGrid>
              <a:tr h="371475">
                <a:tc>
                  <a:txBody>
                    <a:bodyPr/>
                    <a:lstStyle/>
                    <a:p>
                      <a:r>
                        <a:rPr lang="fr-FR" sz="1800" dirty="0" smtClean="0"/>
                        <a:t>Janvier</a:t>
                      </a:r>
                      <a:endParaRPr lang="fr-FR" sz="1800" dirty="0"/>
                    </a:p>
                  </a:txBody>
                  <a:tcPr marL="91449" marR="91449" marT="45798" marB="45798"/>
                </a:tc>
                <a:tc>
                  <a:txBody>
                    <a:bodyPr/>
                    <a:lstStyle/>
                    <a:p>
                      <a:r>
                        <a:rPr lang="fr-FR" sz="1800" dirty="0" smtClean="0"/>
                        <a:t>Févier</a:t>
                      </a:r>
                      <a:endParaRPr lang="fr-FR" sz="1800" dirty="0"/>
                    </a:p>
                  </a:txBody>
                  <a:tcPr marL="91449" marR="91449" marT="45798" marB="45798"/>
                </a:tc>
                <a:tc>
                  <a:txBody>
                    <a:bodyPr/>
                    <a:lstStyle/>
                    <a:p>
                      <a:r>
                        <a:rPr lang="fr-FR" sz="1800" dirty="0" smtClean="0"/>
                        <a:t>Mars</a:t>
                      </a:r>
                      <a:endParaRPr lang="fr-FR" sz="1800" dirty="0"/>
                    </a:p>
                  </a:txBody>
                  <a:tcPr marL="91449" marR="91449" marT="45798" marB="45798"/>
                </a:tc>
                <a:tc>
                  <a:txBody>
                    <a:bodyPr/>
                    <a:lstStyle/>
                    <a:p>
                      <a:r>
                        <a:rPr lang="fr-FR" sz="1800" dirty="0" smtClean="0"/>
                        <a:t>Avril</a:t>
                      </a:r>
                      <a:endParaRPr lang="fr-FR" sz="1800" dirty="0"/>
                    </a:p>
                  </a:txBody>
                  <a:tcPr marL="91449" marR="91449" marT="45798" marB="45798"/>
                </a:tc>
                <a:tc>
                  <a:txBody>
                    <a:bodyPr/>
                    <a:lstStyle/>
                    <a:p>
                      <a:r>
                        <a:rPr lang="fr-FR" sz="1800" dirty="0" smtClean="0"/>
                        <a:t>Mai</a:t>
                      </a:r>
                      <a:endParaRPr lang="fr-FR" sz="1800" dirty="0"/>
                    </a:p>
                  </a:txBody>
                  <a:tcPr marL="91449" marR="91449" marT="45798" marB="45798"/>
                </a:tc>
                <a:tc>
                  <a:txBody>
                    <a:bodyPr/>
                    <a:lstStyle/>
                    <a:p>
                      <a:r>
                        <a:rPr lang="fr-FR" sz="1800" dirty="0" smtClean="0"/>
                        <a:t>Juin</a:t>
                      </a:r>
                      <a:endParaRPr lang="fr-FR" sz="1800" dirty="0"/>
                    </a:p>
                  </a:txBody>
                  <a:tcPr marL="91449" marR="91449" marT="45798" marB="45798"/>
                </a:tc>
              </a:tr>
            </a:tbl>
          </a:graphicData>
        </a:graphic>
      </p:graphicFrame>
      <p:sp>
        <p:nvSpPr>
          <p:cNvPr id="7" name="Rectangle 6"/>
          <p:cNvSpPr/>
          <p:nvPr/>
        </p:nvSpPr>
        <p:spPr>
          <a:xfrm>
            <a:off x="-14068" y="0"/>
            <a:ext cx="500034" cy="6858000"/>
          </a:xfrm>
          <a:prstGeom prst="rect">
            <a:avLst/>
          </a:prstGeom>
          <a:solidFill>
            <a:srgbClr val="E4AE25"/>
          </a:solidFill>
          <a:ln/>
        </p:spPr>
        <p:style>
          <a:lnRef idx="0">
            <a:schemeClr val="accent4"/>
          </a:lnRef>
          <a:fillRef idx="3">
            <a:schemeClr val="accent4"/>
          </a:fillRef>
          <a:effectRef idx="3">
            <a:schemeClr val="accent4"/>
          </a:effectRef>
          <a:fontRef idx="minor">
            <a:schemeClr val="lt1"/>
          </a:fontRef>
        </p:style>
        <p:txBody>
          <a:bodyPr vert="vert270" anchor="ctr"/>
          <a:lstStyle/>
          <a:p>
            <a:pPr algn="ctr">
              <a:defRPr/>
            </a:pPr>
            <a:r>
              <a:rPr lang="fr-FR" sz="2800" dirty="0"/>
              <a:t>La continuité formation évaluation</a:t>
            </a:r>
          </a:p>
        </p:txBody>
      </p:sp>
      <p:grpSp>
        <p:nvGrpSpPr>
          <p:cNvPr id="9237" name="Groupe 7"/>
          <p:cNvGrpSpPr>
            <a:grpSpLocks/>
          </p:cNvGrpSpPr>
          <p:nvPr/>
        </p:nvGrpSpPr>
        <p:grpSpPr bwMode="auto">
          <a:xfrm>
            <a:off x="500063" y="0"/>
            <a:ext cx="8639175" cy="836613"/>
            <a:chOff x="499997" y="1"/>
            <a:chExt cx="8639563" cy="836712"/>
          </a:xfrm>
        </p:grpSpPr>
        <p:pic>
          <p:nvPicPr>
            <p:cNvPr id="9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5878" y="1"/>
              <a:ext cx="1123682" cy="765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997" y="1"/>
              <a:ext cx="901699" cy="83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Connecteur droit 10"/>
            <p:cNvCxnSpPr/>
            <p:nvPr/>
          </p:nvCxnSpPr>
          <p:spPr>
            <a:xfrm>
              <a:off x="1387449" y="647778"/>
              <a:ext cx="6867833" cy="0"/>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9239" name="ZoneTexte 1"/>
          <p:cNvSpPr txBox="1">
            <a:spLocks noChangeArrowheads="1"/>
          </p:cNvSpPr>
          <p:nvPr/>
        </p:nvSpPr>
        <p:spPr bwMode="auto">
          <a:xfrm>
            <a:off x="1050925" y="980728"/>
            <a:ext cx="5105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2400" b="1" dirty="0"/>
              <a:t>Exemple</a:t>
            </a:r>
          </a:p>
        </p:txBody>
      </p:sp>
      <p:sp>
        <p:nvSpPr>
          <p:cNvPr id="3" name="Multiplier 2"/>
          <p:cNvSpPr/>
          <p:nvPr/>
        </p:nvSpPr>
        <p:spPr>
          <a:xfrm>
            <a:off x="1258888" y="3861048"/>
            <a:ext cx="252412" cy="21272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 name="Multiplier 17"/>
          <p:cNvSpPr/>
          <p:nvPr/>
        </p:nvSpPr>
        <p:spPr>
          <a:xfrm>
            <a:off x="2843213" y="3861048"/>
            <a:ext cx="252412" cy="21272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0" name="Multiplier 19"/>
          <p:cNvSpPr/>
          <p:nvPr/>
        </p:nvSpPr>
        <p:spPr>
          <a:xfrm>
            <a:off x="5076825" y="3861048"/>
            <a:ext cx="252413" cy="21272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5" name="Rectangle 11"/>
          <p:cNvSpPr>
            <a:spLocks noChangeArrowheads="1"/>
          </p:cNvSpPr>
          <p:nvPr/>
        </p:nvSpPr>
        <p:spPr bwMode="auto">
          <a:xfrm>
            <a:off x="1835696" y="188640"/>
            <a:ext cx="648072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sz="2400" dirty="0"/>
              <a:t>CCF en centre de formation – Expérimentation </a:t>
            </a:r>
          </a:p>
          <a:p>
            <a:endParaRPr lang="fr-FR" sz="2000" b="1"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963612" y="1988567"/>
            <a:ext cx="4832523" cy="1368425"/>
          </a:xfrm>
          <a:prstGeom prst="rect">
            <a:avLst/>
          </a:prstGeom>
          <a:ln>
            <a:noFill/>
          </a:ln>
        </p:spPr>
        <p:style>
          <a:lnRef idx="2">
            <a:schemeClr val="accent3"/>
          </a:lnRef>
          <a:fillRef idx="1">
            <a:schemeClr val="lt1"/>
          </a:fillRef>
          <a:effectRef idx="0">
            <a:schemeClr val="accent3"/>
          </a:effectRef>
          <a:fontRef idx="minor">
            <a:schemeClr val="dk1"/>
          </a:fontRef>
        </p:style>
        <p:txBody>
          <a:bodyPr anchor="ctr"/>
          <a:lstStyle/>
          <a:p>
            <a:pPr>
              <a:defRPr/>
            </a:pPr>
            <a:endParaRPr lang="fr-FR" sz="1200" b="1" dirty="0"/>
          </a:p>
          <a:p>
            <a:pPr>
              <a:defRPr/>
            </a:pPr>
            <a:r>
              <a:rPr lang="fr-FR" sz="2000" b="1" dirty="0"/>
              <a:t>Ces situations  de travail permettent d’observer les compétences </a:t>
            </a:r>
            <a:r>
              <a:rPr lang="fr-FR" sz="1400" dirty="0"/>
              <a:t>:</a:t>
            </a:r>
          </a:p>
          <a:p>
            <a:pPr>
              <a:defRPr/>
            </a:pPr>
            <a:endParaRPr lang="fr-FR" sz="1600" dirty="0"/>
          </a:p>
          <a:p>
            <a:pPr>
              <a:defRPr/>
            </a:pPr>
            <a:r>
              <a:rPr lang="fr-FR" sz="1600" dirty="0"/>
              <a:t>C12 : Analyser les données opératoires …</a:t>
            </a:r>
          </a:p>
          <a:p>
            <a:pPr>
              <a:defRPr/>
            </a:pPr>
            <a:r>
              <a:rPr lang="fr-FR" sz="1600" dirty="0"/>
              <a:t>C22 : Choisir des outils et des paramètres de coupe</a:t>
            </a:r>
          </a:p>
          <a:p>
            <a:pPr>
              <a:defRPr/>
            </a:pPr>
            <a:r>
              <a:rPr lang="fr-FR" sz="1600" dirty="0"/>
              <a:t>C23 : Elaborer un programme avec un logiciel de FAO</a:t>
            </a:r>
          </a:p>
          <a:p>
            <a:pPr>
              <a:defRPr/>
            </a:pPr>
            <a:endParaRPr lang="fr-FR" sz="1200" dirty="0"/>
          </a:p>
          <a:p>
            <a:pPr>
              <a:defRPr/>
            </a:pPr>
            <a:endParaRPr lang="fr-FR" sz="1200" dirty="0"/>
          </a:p>
        </p:txBody>
      </p:sp>
      <p:sp>
        <p:nvSpPr>
          <p:cNvPr id="17" name="Rectangle 16"/>
          <p:cNvSpPr/>
          <p:nvPr/>
        </p:nvSpPr>
        <p:spPr>
          <a:xfrm>
            <a:off x="933450" y="3716338"/>
            <a:ext cx="5472113" cy="1404937"/>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fr-FR" sz="2400" dirty="0"/>
              <a:t>Situations de formation et d’évaluation</a:t>
            </a:r>
          </a:p>
        </p:txBody>
      </p:sp>
      <p:graphicFrame>
        <p:nvGraphicFramePr>
          <p:cNvPr id="19" name="Espace réservé du contenu 3"/>
          <p:cNvGraphicFramePr>
            <a:graphicFrameLocks/>
          </p:cNvGraphicFramePr>
          <p:nvPr/>
        </p:nvGraphicFramePr>
        <p:xfrm>
          <a:off x="933450" y="4976813"/>
          <a:ext cx="8031164" cy="371475"/>
        </p:xfrm>
        <a:graphic>
          <a:graphicData uri="http://schemas.openxmlformats.org/drawingml/2006/table">
            <a:tbl>
              <a:tblPr firstRow="1" bandRow="1">
                <a:effectLst/>
                <a:tableStyleId>{5C22544A-7EE6-4342-B048-85BDC9FD1C3A}</a:tableStyleId>
              </a:tblPr>
              <a:tblGrid>
                <a:gridCol w="1371736"/>
                <a:gridCol w="1371736"/>
                <a:gridCol w="1371736"/>
                <a:gridCol w="1371736"/>
                <a:gridCol w="1371736"/>
                <a:gridCol w="1172484"/>
              </a:tblGrid>
              <a:tr h="371475">
                <a:tc>
                  <a:txBody>
                    <a:bodyPr/>
                    <a:lstStyle/>
                    <a:p>
                      <a:r>
                        <a:rPr lang="fr-FR" sz="1800" dirty="0" smtClean="0"/>
                        <a:t>Janvier</a:t>
                      </a:r>
                      <a:endParaRPr lang="fr-FR" sz="1800" dirty="0"/>
                    </a:p>
                  </a:txBody>
                  <a:tcPr marL="91449" marR="91449" marT="45798" marB="45798"/>
                </a:tc>
                <a:tc>
                  <a:txBody>
                    <a:bodyPr/>
                    <a:lstStyle/>
                    <a:p>
                      <a:r>
                        <a:rPr lang="fr-FR" sz="1800" dirty="0" smtClean="0"/>
                        <a:t>Févier</a:t>
                      </a:r>
                      <a:endParaRPr lang="fr-FR" sz="1800" dirty="0"/>
                    </a:p>
                  </a:txBody>
                  <a:tcPr marL="91449" marR="91449" marT="45798" marB="45798"/>
                </a:tc>
                <a:tc>
                  <a:txBody>
                    <a:bodyPr/>
                    <a:lstStyle/>
                    <a:p>
                      <a:r>
                        <a:rPr lang="fr-FR" sz="1800" dirty="0" smtClean="0"/>
                        <a:t>Mars</a:t>
                      </a:r>
                      <a:endParaRPr lang="fr-FR" sz="1800" dirty="0"/>
                    </a:p>
                  </a:txBody>
                  <a:tcPr marL="91449" marR="91449" marT="45798" marB="45798"/>
                </a:tc>
                <a:tc>
                  <a:txBody>
                    <a:bodyPr/>
                    <a:lstStyle/>
                    <a:p>
                      <a:r>
                        <a:rPr lang="fr-FR" sz="1800" dirty="0" smtClean="0"/>
                        <a:t>Avril</a:t>
                      </a:r>
                      <a:endParaRPr lang="fr-FR" sz="1800" dirty="0"/>
                    </a:p>
                  </a:txBody>
                  <a:tcPr marL="91449" marR="91449" marT="45798" marB="45798"/>
                </a:tc>
                <a:tc>
                  <a:txBody>
                    <a:bodyPr/>
                    <a:lstStyle/>
                    <a:p>
                      <a:r>
                        <a:rPr lang="fr-FR" sz="1800" dirty="0" smtClean="0"/>
                        <a:t>Mai</a:t>
                      </a:r>
                      <a:endParaRPr lang="fr-FR" sz="1800" dirty="0"/>
                    </a:p>
                  </a:txBody>
                  <a:tcPr marL="91449" marR="91449" marT="45798" marB="45798"/>
                </a:tc>
                <a:tc>
                  <a:txBody>
                    <a:bodyPr/>
                    <a:lstStyle/>
                    <a:p>
                      <a:r>
                        <a:rPr lang="fr-FR" sz="1800" dirty="0" smtClean="0"/>
                        <a:t>Juin</a:t>
                      </a:r>
                      <a:endParaRPr lang="fr-FR" sz="1800" dirty="0"/>
                    </a:p>
                  </a:txBody>
                  <a:tcPr marL="91449" marR="91449" marT="45798" marB="45798"/>
                </a:tc>
              </a:tr>
            </a:tbl>
          </a:graphicData>
        </a:graphic>
      </p:graphicFrame>
      <p:sp>
        <p:nvSpPr>
          <p:cNvPr id="7" name="Rectangle 6"/>
          <p:cNvSpPr/>
          <p:nvPr/>
        </p:nvSpPr>
        <p:spPr>
          <a:xfrm>
            <a:off x="-14068" y="0"/>
            <a:ext cx="500034" cy="6858000"/>
          </a:xfrm>
          <a:prstGeom prst="rect">
            <a:avLst/>
          </a:prstGeom>
          <a:solidFill>
            <a:srgbClr val="E4AE25"/>
          </a:solidFill>
          <a:ln/>
        </p:spPr>
        <p:style>
          <a:lnRef idx="0">
            <a:schemeClr val="accent4"/>
          </a:lnRef>
          <a:fillRef idx="3">
            <a:schemeClr val="accent4"/>
          </a:fillRef>
          <a:effectRef idx="3">
            <a:schemeClr val="accent4"/>
          </a:effectRef>
          <a:fontRef idx="minor">
            <a:schemeClr val="lt1"/>
          </a:fontRef>
        </p:style>
        <p:txBody>
          <a:bodyPr vert="vert270" anchor="ctr"/>
          <a:lstStyle/>
          <a:p>
            <a:pPr algn="ctr">
              <a:defRPr/>
            </a:pPr>
            <a:r>
              <a:rPr lang="fr-FR" sz="2800" dirty="0"/>
              <a:t>La continuité formation évaluation</a:t>
            </a:r>
          </a:p>
        </p:txBody>
      </p:sp>
      <p:grpSp>
        <p:nvGrpSpPr>
          <p:cNvPr id="10261" name="Groupe 7"/>
          <p:cNvGrpSpPr>
            <a:grpSpLocks/>
          </p:cNvGrpSpPr>
          <p:nvPr/>
        </p:nvGrpSpPr>
        <p:grpSpPr bwMode="auto">
          <a:xfrm>
            <a:off x="500063" y="0"/>
            <a:ext cx="8639175" cy="836613"/>
            <a:chOff x="499997" y="1"/>
            <a:chExt cx="8639563" cy="836712"/>
          </a:xfrm>
        </p:grpSpPr>
        <p:pic>
          <p:nvPicPr>
            <p:cNvPr id="1026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5878" y="1"/>
              <a:ext cx="1123682" cy="765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997" y="1"/>
              <a:ext cx="901699" cy="83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Connecteur droit 10"/>
            <p:cNvCxnSpPr/>
            <p:nvPr/>
          </p:nvCxnSpPr>
          <p:spPr>
            <a:xfrm>
              <a:off x="1387449" y="647778"/>
              <a:ext cx="6867833" cy="0"/>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263" name="ZoneTexte 1"/>
          <p:cNvSpPr txBox="1">
            <a:spLocks noChangeArrowheads="1"/>
          </p:cNvSpPr>
          <p:nvPr/>
        </p:nvSpPr>
        <p:spPr bwMode="auto">
          <a:xfrm>
            <a:off x="963613" y="980728"/>
            <a:ext cx="5105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2000" b="1" dirty="0"/>
              <a:t>Exemple</a:t>
            </a:r>
            <a:endParaRPr lang="fr-FR" b="1" dirty="0"/>
          </a:p>
        </p:txBody>
      </p:sp>
      <p:sp>
        <p:nvSpPr>
          <p:cNvPr id="3" name="Multiplier 2"/>
          <p:cNvSpPr/>
          <p:nvPr/>
        </p:nvSpPr>
        <p:spPr>
          <a:xfrm>
            <a:off x="1258888" y="3898900"/>
            <a:ext cx="252412" cy="21272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 name="Multiplier 17"/>
          <p:cNvSpPr/>
          <p:nvPr/>
        </p:nvSpPr>
        <p:spPr>
          <a:xfrm>
            <a:off x="2843213" y="3898900"/>
            <a:ext cx="252412" cy="21272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0" name="Multiplier 19"/>
          <p:cNvSpPr/>
          <p:nvPr/>
        </p:nvSpPr>
        <p:spPr>
          <a:xfrm>
            <a:off x="5076825" y="3898900"/>
            <a:ext cx="252413" cy="21272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5" name="ZoneTexte 1"/>
          <p:cNvSpPr txBox="1">
            <a:spLocks noChangeArrowheads="1"/>
          </p:cNvSpPr>
          <p:nvPr/>
        </p:nvSpPr>
        <p:spPr bwMode="auto">
          <a:xfrm rot="20905973">
            <a:off x="5582755" y="1448517"/>
            <a:ext cx="3335184" cy="1477328"/>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fr-FR" b="1" dirty="0" smtClean="0"/>
              <a:t>Elles font l’objet de fiches d’évaluation qui portent sur le niveau terminal des compétences / Indicateurs du référentiel</a:t>
            </a:r>
          </a:p>
        </p:txBody>
      </p:sp>
      <p:sp>
        <p:nvSpPr>
          <p:cNvPr id="16" name="Rectangle 11"/>
          <p:cNvSpPr>
            <a:spLocks noChangeArrowheads="1"/>
          </p:cNvSpPr>
          <p:nvPr/>
        </p:nvSpPr>
        <p:spPr bwMode="auto">
          <a:xfrm>
            <a:off x="1835696" y="188640"/>
            <a:ext cx="648072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sz="2400" dirty="0"/>
              <a:t>CCF en centre de formation – Expérimentation </a:t>
            </a:r>
          </a:p>
          <a:p>
            <a:endParaRPr lang="fr-FR" sz="2000" b="1"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860425" y="4040188"/>
            <a:ext cx="5472113" cy="1404937"/>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fr-FR" sz="2400" dirty="0"/>
              <a:t>Situations de formation et d’évaluation</a:t>
            </a:r>
          </a:p>
        </p:txBody>
      </p:sp>
      <p:sp>
        <p:nvSpPr>
          <p:cNvPr id="20" name="Rectangle 19"/>
          <p:cNvSpPr/>
          <p:nvPr/>
        </p:nvSpPr>
        <p:spPr>
          <a:xfrm>
            <a:off x="6044571" y="3429000"/>
            <a:ext cx="288032" cy="2016583"/>
          </a:xfrm>
          <a:prstGeom prst="rect">
            <a:avLst/>
          </a:prstGeom>
        </p:spPr>
        <p:style>
          <a:lnRef idx="1">
            <a:schemeClr val="accent3"/>
          </a:lnRef>
          <a:fillRef idx="2">
            <a:schemeClr val="accent3"/>
          </a:fillRef>
          <a:effectRef idx="1">
            <a:schemeClr val="accent3"/>
          </a:effectRef>
          <a:fontRef idx="minor">
            <a:schemeClr val="dk1"/>
          </a:fontRef>
        </p:style>
        <p:txBody>
          <a:bodyPr vert="vert270" anchor="ctr"/>
          <a:lstStyle/>
          <a:p>
            <a:pPr algn="ctr">
              <a:defRPr/>
            </a:pPr>
            <a:r>
              <a:rPr lang="fr-FR" sz="2400" b="1" dirty="0"/>
              <a:t>Bilan</a:t>
            </a:r>
          </a:p>
        </p:txBody>
      </p:sp>
      <p:graphicFrame>
        <p:nvGraphicFramePr>
          <p:cNvPr id="21" name="Espace réservé du contenu 3"/>
          <p:cNvGraphicFramePr>
            <a:graphicFrameLocks/>
          </p:cNvGraphicFramePr>
          <p:nvPr/>
        </p:nvGraphicFramePr>
        <p:xfrm>
          <a:off x="860425" y="5300663"/>
          <a:ext cx="8229600" cy="371475"/>
        </p:xfrm>
        <a:graphic>
          <a:graphicData uri="http://schemas.openxmlformats.org/drawingml/2006/table">
            <a:tbl>
              <a:tblPr firstRow="1" bandRow="1">
                <a:effectLst/>
                <a:tableStyleId>{5C22544A-7EE6-4342-B048-85BDC9FD1C3A}</a:tableStyleId>
              </a:tblPr>
              <a:tblGrid>
                <a:gridCol w="1371600"/>
                <a:gridCol w="1371600"/>
                <a:gridCol w="1371600"/>
                <a:gridCol w="1371600"/>
                <a:gridCol w="1371600"/>
                <a:gridCol w="1371600"/>
              </a:tblGrid>
              <a:tr h="371475">
                <a:tc>
                  <a:txBody>
                    <a:bodyPr/>
                    <a:lstStyle/>
                    <a:p>
                      <a:r>
                        <a:rPr lang="fr-FR" sz="1800" dirty="0" smtClean="0"/>
                        <a:t>Janvier</a:t>
                      </a:r>
                      <a:endParaRPr lang="fr-FR" sz="1800" dirty="0"/>
                    </a:p>
                  </a:txBody>
                  <a:tcPr marT="45798" marB="45798"/>
                </a:tc>
                <a:tc>
                  <a:txBody>
                    <a:bodyPr/>
                    <a:lstStyle/>
                    <a:p>
                      <a:r>
                        <a:rPr lang="fr-FR" sz="1800" dirty="0" smtClean="0"/>
                        <a:t>Févier</a:t>
                      </a:r>
                      <a:endParaRPr lang="fr-FR" sz="1800" dirty="0"/>
                    </a:p>
                  </a:txBody>
                  <a:tcPr marT="45798" marB="45798"/>
                </a:tc>
                <a:tc>
                  <a:txBody>
                    <a:bodyPr/>
                    <a:lstStyle/>
                    <a:p>
                      <a:r>
                        <a:rPr lang="fr-FR" sz="1800" dirty="0" smtClean="0"/>
                        <a:t>Mars</a:t>
                      </a:r>
                      <a:endParaRPr lang="fr-FR" sz="1800" dirty="0"/>
                    </a:p>
                  </a:txBody>
                  <a:tcPr marT="45798" marB="45798"/>
                </a:tc>
                <a:tc>
                  <a:txBody>
                    <a:bodyPr/>
                    <a:lstStyle/>
                    <a:p>
                      <a:r>
                        <a:rPr lang="fr-FR" sz="1800" dirty="0" smtClean="0"/>
                        <a:t>Avril</a:t>
                      </a:r>
                      <a:endParaRPr lang="fr-FR" sz="1800" dirty="0"/>
                    </a:p>
                  </a:txBody>
                  <a:tcPr marT="45798" marB="45798"/>
                </a:tc>
                <a:tc>
                  <a:txBody>
                    <a:bodyPr/>
                    <a:lstStyle/>
                    <a:p>
                      <a:r>
                        <a:rPr lang="fr-FR" sz="1800" dirty="0" smtClean="0"/>
                        <a:t>Mai</a:t>
                      </a:r>
                      <a:endParaRPr lang="fr-FR" sz="1800" dirty="0"/>
                    </a:p>
                  </a:txBody>
                  <a:tcPr marT="45798" marB="45798"/>
                </a:tc>
                <a:tc>
                  <a:txBody>
                    <a:bodyPr/>
                    <a:lstStyle/>
                    <a:p>
                      <a:r>
                        <a:rPr lang="fr-FR" sz="1800" dirty="0" smtClean="0"/>
                        <a:t>Juin</a:t>
                      </a:r>
                      <a:endParaRPr lang="fr-FR" sz="1800" dirty="0"/>
                    </a:p>
                  </a:txBody>
                  <a:tcPr marT="45798" marB="45798"/>
                </a:tc>
              </a:tr>
            </a:tbl>
          </a:graphicData>
        </a:graphic>
      </p:graphicFrame>
      <p:sp>
        <p:nvSpPr>
          <p:cNvPr id="9" name="Rectangle 8"/>
          <p:cNvSpPr/>
          <p:nvPr/>
        </p:nvSpPr>
        <p:spPr>
          <a:xfrm>
            <a:off x="-14068" y="0"/>
            <a:ext cx="500034" cy="6858000"/>
          </a:xfrm>
          <a:prstGeom prst="rect">
            <a:avLst/>
          </a:prstGeom>
          <a:solidFill>
            <a:srgbClr val="E4AE25"/>
          </a:solidFill>
          <a:ln/>
        </p:spPr>
        <p:style>
          <a:lnRef idx="0">
            <a:schemeClr val="accent4"/>
          </a:lnRef>
          <a:fillRef idx="3">
            <a:schemeClr val="accent4"/>
          </a:fillRef>
          <a:effectRef idx="3">
            <a:schemeClr val="accent4"/>
          </a:effectRef>
          <a:fontRef idx="minor">
            <a:schemeClr val="lt1"/>
          </a:fontRef>
        </p:style>
        <p:txBody>
          <a:bodyPr vert="vert270" anchor="ctr"/>
          <a:lstStyle/>
          <a:p>
            <a:pPr algn="ctr">
              <a:defRPr/>
            </a:pPr>
            <a:r>
              <a:rPr lang="fr-FR" sz="2800" dirty="0"/>
              <a:t>La continuité formation évaluation</a:t>
            </a:r>
          </a:p>
        </p:txBody>
      </p:sp>
      <p:grpSp>
        <p:nvGrpSpPr>
          <p:cNvPr id="11285" name="Groupe 9"/>
          <p:cNvGrpSpPr>
            <a:grpSpLocks/>
          </p:cNvGrpSpPr>
          <p:nvPr/>
        </p:nvGrpSpPr>
        <p:grpSpPr bwMode="auto">
          <a:xfrm>
            <a:off x="500063" y="0"/>
            <a:ext cx="8639175" cy="836613"/>
            <a:chOff x="499997" y="1"/>
            <a:chExt cx="8639563" cy="836712"/>
          </a:xfrm>
        </p:grpSpPr>
        <p:pic>
          <p:nvPicPr>
            <p:cNvPr id="11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5878" y="1"/>
              <a:ext cx="1123682" cy="765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997" y="1"/>
              <a:ext cx="901699" cy="83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 name="Connecteur droit 13"/>
            <p:cNvCxnSpPr/>
            <p:nvPr/>
          </p:nvCxnSpPr>
          <p:spPr>
            <a:xfrm>
              <a:off x="1387449" y="647778"/>
              <a:ext cx="6867833" cy="0"/>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 name="Rectangle 12"/>
          <p:cNvSpPr/>
          <p:nvPr/>
        </p:nvSpPr>
        <p:spPr>
          <a:xfrm>
            <a:off x="795338" y="941388"/>
            <a:ext cx="7593012" cy="2603500"/>
          </a:xfrm>
          <a:prstGeom prst="rect">
            <a:avLst/>
          </a:prstGeom>
          <a:solidFill>
            <a:schemeClr val="lt1">
              <a:alpha val="0"/>
            </a:schemeClr>
          </a:solidFill>
          <a:ln>
            <a:noFill/>
          </a:ln>
        </p:spPr>
        <p:style>
          <a:lnRef idx="2">
            <a:schemeClr val="accent3"/>
          </a:lnRef>
          <a:fillRef idx="1">
            <a:schemeClr val="lt1"/>
          </a:fillRef>
          <a:effectRef idx="0">
            <a:schemeClr val="accent3"/>
          </a:effectRef>
          <a:fontRef idx="minor">
            <a:schemeClr val="dk1"/>
          </a:fontRef>
        </p:style>
        <p:txBody>
          <a:bodyPr anchor="ctr"/>
          <a:lstStyle/>
          <a:p>
            <a:pPr>
              <a:defRPr/>
            </a:pPr>
            <a:r>
              <a:rPr lang="fr-FR" sz="2000" b="1" dirty="0"/>
              <a:t>E2  :  Technologie / Elaboration d’un processus d’usinage </a:t>
            </a:r>
          </a:p>
          <a:p>
            <a:pPr>
              <a:defRPr/>
            </a:pPr>
            <a:r>
              <a:rPr lang="fr-FR" dirty="0"/>
              <a:t>Les compétences à évaluer sont </a:t>
            </a:r>
          </a:p>
          <a:p>
            <a:pPr>
              <a:defRPr/>
            </a:pPr>
            <a:r>
              <a:rPr lang="fr-FR" dirty="0"/>
              <a:t>C12 : Analyser les données opératoires …</a:t>
            </a:r>
          </a:p>
          <a:p>
            <a:pPr>
              <a:defRPr/>
            </a:pPr>
            <a:r>
              <a:rPr lang="fr-FR" dirty="0"/>
              <a:t>C22 : Choisir des outils et des paramètres de coupe</a:t>
            </a:r>
          </a:p>
          <a:p>
            <a:pPr>
              <a:defRPr/>
            </a:pPr>
            <a:r>
              <a:rPr lang="fr-FR" dirty="0"/>
              <a:t>C23 : Elaborer un programme avec un logiciel de FAO</a:t>
            </a:r>
          </a:p>
          <a:p>
            <a:pPr>
              <a:defRPr/>
            </a:pPr>
            <a:endParaRPr lang="fr-FR" sz="2000" b="1" dirty="0"/>
          </a:p>
          <a:p>
            <a:pPr>
              <a:defRPr/>
            </a:pPr>
            <a:r>
              <a:rPr lang="fr-FR" sz="2000" b="1" dirty="0"/>
              <a:t>Au moment du bilan, l’équipe se réfère aux situations de travail « Elaborer un processus d’usinage à l’aide d’une FAO » </a:t>
            </a:r>
            <a:r>
              <a:rPr lang="fr-FR" sz="2000" dirty="0"/>
              <a:t>et aux niveaux de compétences dont les élèves ont fait preuve. </a:t>
            </a:r>
          </a:p>
        </p:txBody>
      </p:sp>
      <p:sp>
        <p:nvSpPr>
          <p:cNvPr id="17" name="Multiplier 16"/>
          <p:cNvSpPr/>
          <p:nvPr/>
        </p:nvSpPr>
        <p:spPr>
          <a:xfrm>
            <a:off x="1258888" y="4206875"/>
            <a:ext cx="252412" cy="211137"/>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 name="Multiplier 17"/>
          <p:cNvSpPr/>
          <p:nvPr/>
        </p:nvSpPr>
        <p:spPr>
          <a:xfrm>
            <a:off x="2843213" y="4206875"/>
            <a:ext cx="252412" cy="211138"/>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2" name="Multiplier 21"/>
          <p:cNvSpPr/>
          <p:nvPr/>
        </p:nvSpPr>
        <p:spPr>
          <a:xfrm>
            <a:off x="5076825" y="4206875"/>
            <a:ext cx="252413" cy="211137"/>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5" name="Rectangle 11"/>
          <p:cNvSpPr>
            <a:spLocks noChangeArrowheads="1"/>
          </p:cNvSpPr>
          <p:nvPr/>
        </p:nvSpPr>
        <p:spPr bwMode="auto">
          <a:xfrm>
            <a:off x="1835696" y="188640"/>
            <a:ext cx="648072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sz="2400" dirty="0"/>
              <a:t>CCF en centre de formation – Expérimentation </a:t>
            </a:r>
          </a:p>
          <a:p>
            <a:endParaRPr lang="fr-FR" sz="2000" b="1"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860425" y="4040188"/>
            <a:ext cx="5472113" cy="1404937"/>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fr-FR" sz="2400" dirty="0"/>
              <a:t>Situations de formation et d’évaluation</a:t>
            </a:r>
          </a:p>
        </p:txBody>
      </p:sp>
      <p:sp>
        <p:nvSpPr>
          <p:cNvPr id="20" name="Rectangle 19"/>
          <p:cNvSpPr/>
          <p:nvPr/>
        </p:nvSpPr>
        <p:spPr>
          <a:xfrm>
            <a:off x="6044571" y="3429000"/>
            <a:ext cx="288032" cy="2016583"/>
          </a:xfrm>
          <a:prstGeom prst="rect">
            <a:avLst/>
          </a:prstGeom>
        </p:spPr>
        <p:style>
          <a:lnRef idx="1">
            <a:schemeClr val="accent3"/>
          </a:lnRef>
          <a:fillRef idx="2">
            <a:schemeClr val="accent3"/>
          </a:fillRef>
          <a:effectRef idx="1">
            <a:schemeClr val="accent3"/>
          </a:effectRef>
          <a:fontRef idx="minor">
            <a:schemeClr val="dk1"/>
          </a:fontRef>
        </p:style>
        <p:txBody>
          <a:bodyPr vert="vert270" anchor="ctr"/>
          <a:lstStyle/>
          <a:p>
            <a:pPr algn="ctr">
              <a:defRPr/>
            </a:pPr>
            <a:r>
              <a:rPr lang="fr-FR" sz="2400" b="1" dirty="0"/>
              <a:t>Bilan</a:t>
            </a:r>
          </a:p>
        </p:txBody>
      </p:sp>
      <p:graphicFrame>
        <p:nvGraphicFramePr>
          <p:cNvPr id="21" name="Espace réservé du contenu 3"/>
          <p:cNvGraphicFramePr>
            <a:graphicFrameLocks/>
          </p:cNvGraphicFramePr>
          <p:nvPr/>
        </p:nvGraphicFramePr>
        <p:xfrm>
          <a:off x="860425" y="5300663"/>
          <a:ext cx="8229600" cy="371475"/>
        </p:xfrm>
        <a:graphic>
          <a:graphicData uri="http://schemas.openxmlformats.org/drawingml/2006/table">
            <a:tbl>
              <a:tblPr firstRow="1" bandRow="1">
                <a:effectLst/>
                <a:tableStyleId>{5C22544A-7EE6-4342-B048-85BDC9FD1C3A}</a:tableStyleId>
              </a:tblPr>
              <a:tblGrid>
                <a:gridCol w="1371600"/>
                <a:gridCol w="1371600"/>
                <a:gridCol w="1371600"/>
                <a:gridCol w="1371600"/>
                <a:gridCol w="1371600"/>
                <a:gridCol w="1371600"/>
              </a:tblGrid>
              <a:tr h="371475">
                <a:tc>
                  <a:txBody>
                    <a:bodyPr/>
                    <a:lstStyle/>
                    <a:p>
                      <a:r>
                        <a:rPr lang="fr-FR" sz="1800" dirty="0" smtClean="0"/>
                        <a:t>Janvier</a:t>
                      </a:r>
                      <a:endParaRPr lang="fr-FR" sz="1800" dirty="0"/>
                    </a:p>
                  </a:txBody>
                  <a:tcPr marT="45798" marB="45798"/>
                </a:tc>
                <a:tc>
                  <a:txBody>
                    <a:bodyPr/>
                    <a:lstStyle/>
                    <a:p>
                      <a:r>
                        <a:rPr lang="fr-FR" sz="1800" dirty="0" smtClean="0"/>
                        <a:t>Févier</a:t>
                      </a:r>
                      <a:endParaRPr lang="fr-FR" sz="1800" dirty="0"/>
                    </a:p>
                  </a:txBody>
                  <a:tcPr marT="45798" marB="45798"/>
                </a:tc>
                <a:tc>
                  <a:txBody>
                    <a:bodyPr/>
                    <a:lstStyle/>
                    <a:p>
                      <a:r>
                        <a:rPr lang="fr-FR" sz="1800" dirty="0" smtClean="0"/>
                        <a:t>Mars</a:t>
                      </a:r>
                      <a:endParaRPr lang="fr-FR" sz="1800" dirty="0"/>
                    </a:p>
                  </a:txBody>
                  <a:tcPr marT="45798" marB="45798"/>
                </a:tc>
                <a:tc>
                  <a:txBody>
                    <a:bodyPr/>
                    <a:lstStyle/>
                    <a:p>
                      <a:r>
                        <a:rPr lang="fr-FR" sz="1800" dirty="0" smtClean="0"/>
                        <a:t>Avril</a:t>
                      </a:r>
                      <a:endParaRPr lang="fr-FR" sz="1800" dirty="0"/>
                    </a:p>
                  </a:txBody>
                  <a:tcPr marT="45798" marB="45798"/>
                </a:tc>
                <a:tc>
                  <a:txBody>
                    <a:bodyPr/>
                    <a:lstStyle/>
                    <a:p>
                      <a:r>
                        <a:rPr lang="fr-FR" sz="1800" dirty="0" smtClean="0"/>
                        <a:t>Mai</a:t>
                      </a:r>
                      <a:endParaRPr lang="fr-FR" sz="1800" dirty="0"/>
                    </a:p>
                  </a:txBody>
                  <a:tcPr marT="45798" marB="45798"/>
                </a:tc>
                <a:tc>
                  <a:txBody>
                    <a:bodyPr/>
                    <a:lstStyle/>
                    <a:p>
                      <a:r>
                        <a:rPr lang="fr-FR" sz="1800" dirty="0" smtClean="0"/>
                        <a:t>Juin</a:t>
                      </a:r>
                      <a:endParaRPr lang="fr-FR" sz="1800" dirty="0"/>
                    </a:p>
                  </a:txBody>
                  <a:tcPr marT="45798" marB="45798"/>
                </a:tc>
              </a:tr>
            </a:tbl>
          </a:graphicData>
        </a:graphic>
      </p:graphicFrame>
      <p:sp>
        <p:nvSpPr>
          <p:cNvPr id="9" name="Rectangle 8"/>
          <p:cNvSpPr/>
          <p:nvPr/>
        </p:nvSpPr>
        <p:spPr>
          <a:xfrm>
            <a:off x="-14068" y="0"/>
            <a:ext cx="500034" cy="6858000"/>
          </a:xfrm>
          <a:prstGeom prst="rect">
            <a:avLst/>
          </a:prstGeom>
          <a:solidFill>
            <a:srgbClr val="E4AE25"/>
          </a:solidFill>
          <a:ln/>
        </p:spPr>
        <p:style>
          <a:lnRef idx="0">
            <a:schemeClr val="accent4"/>
          </a:lnRef>
          <a:fillRef idx="3">
            <a:schemeClr val="accent4"/>
          </a:fillRef>
          <a:effectRef idx="3">
            <a:schemeClr val="accent4"/>
          </a:effectRef>
          <a:fontRef idx="minor">
            <a:schemeClr val="lt1"/>
          </a:fontRef>
        </p:style>
        <p:txBody>
          <a:bodyPr vert="vert270" anchor="ctr"/>
          <a:lstStyle/>
          <a:p>
            <a:pPr algn="ctr">
              <a:defRPr/>
            </a:pPr>
            <a:r>
              <a:rPr lang="fr-FR" sz="2800" dirty="0"/>
              <a:t>La continuité formation évaluation</a:t>
            </a:r>
          </a:p>
        </p:txBody>
      </p:sp>
      <p:grpSp>
        <p:nvGrpSpPr>
          <p:cNvPr id="12309" name="Groupe 9"/>
          <p:cNvGrpSpPr>
            <a:grpSpLocks/>
          </p:cNvGrpSpPr>
          <p:nvPr/>
        </p:nvGrpSpPr>
        <p:grpSpPr bwMode="auto">
          <a:xfrm>
            <a:off x="500063" y="0"/>
            <a:ext cx="8639175" cy="836613"/>
            <a:chOff x="499997" y="1"/>
            <a:chExt cx="8639563" cy="836712"/>
          </a:xfrm>
        </p:grpSpPr>
        <p:pic>
          <p:nvPicPr>
            <p:cNvPr id="12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5878" y="1"/>
              <a:ext cx="1123682" cy="765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997" y="1"/>
              <a:ext cx="901699" cy="83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 name="Connecteur droit 13"/>
            <p:cNvCxnSpPr/>
            <p:nvPr/>
          </p:nvCxnSpPr>
          <p:spPr>
            <a:xfrm>
              <a:off x="1387449" y="647778"/>
              <a:ext cx="6867833" cy="0"/>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 name="Rectangle 12"/>
          <p:cNvSpPr/>
          <p:nvPr/>
        </p:nvSpPr>
        <p:spPr>
          <a:xfrm>
            <a:off x="795338" y="941388"/>
            <a:ext cx="7593012" cy="2603500"/>
          </a:xfrm>
          <a:prstGeom prst="rect">
            <a:avLst/>
          </a:prstGeom>
          <a:solidFill>
            <a:schemeClr val="lt1">
              <a:alpha val="0"/>
            </a:schemeClr>
          </a:solidFill>
          <a:ln>
            <a:noFill/>
          </a:ln>
        </p:spPr>
        <p:style>
          <a:lnRef idx="2">
            <a:schemeClr val="accent3"/>
          </a:lnRef>
          <a:fillRef idx="1">
            <a:schemeClr val="lt1"/>
          </a:fillRef>
          <a:effectRef idx="0">
            <a:schemeClr val="accent3"/>
          </a:effectRef>
          <a:fontRef idx="minor">
            <a:schemeClr val="dk1"/>
          </a:fontRef>
        </p:style>
        <p:txBody>
          <a:bodyPr anchor="ctr"/>
          <a:lstStyle/>
          <a:p>
            <a:pPr>
              <a:defRPr/>
            </a:pPr>
            <a:r>
              <a:rPr lang="fr-FR" b="1" dirty="0"/>
              <a:t>E2  :  Technologie / Elaboration d’un processus d’usinage </a:t>
            </a:r>
          </a:p>
          <a:p>
            <a:pPr>
              <a:defRPr/>
            </a:pPr>
            <a:r>
              <a:rPr lang="fr-FR" sz="1600" dirty="0"/>
              <a:t>Les compétences à évaluer sont </a:t>
            </a:r>
          </a:p>
          <a:p>
            <a:pPr>
              <a:defRPr/>
            </a:pPr>
            <a:r>
              <a:rPr lang="fr-FR" sz="1600" dirty="0"/>
              <a:t>C12 : Analyser les données opératoires …</a:t>
            </a:r>
          </a:p>
          <a:p>
            <a:pPr>
              <a:defRPr/>
            </a:pPr>
            <a:r>
              <a:rPr lang="fr-FR" sz="1600" dirty="0"/>
              <a:t>C22 : Choisir des outils et des paramètres de coupe</a:t>
            </a:r>
          </a:p>
          <a:p>
            <a:pPr>
              <a:defRPr/>
            </a:pPr>
            <a:r>
              <a:rPr lang="fr-FR" sz="1600" dirty="0"/>
              <a:t>C23 : Elaborer un programme avec un logiciel de FAO</a:t>
            </a:r>
          </a:p>
          <a:p>
            <a:pPr>
              <a:defRPr/>
            </a:pPr>
            <a:endParaRPr lang="fr-FR" dirty="0"/>
          </a:p>
          <a:p>
            <a:pPr>
              <a:defRPr/>
            </a:pPr>
            <a:r>
              <a:rPr lang="fr-FR" b="1" dirty="0"/>
              <a:t>Pour les élèves qui ont atteint le niveau terminal de compétences de façon évidente, il n’y pas lieu de refaire d’évaluation. </a:t>
            </a:r>
            <a:r>
              <a:rPr lang="fr-FR" dirty="0"/>
              <a:t>Pour chaque élève, l’équipe disciplinaire retient la situation de travail et l’évaluation qui attestent de son plus haut niveau de compétences et définit une note.</a:t>
            </a:r>
          </a:p>
        </p:txBody>
      </p:sp>
      <p:sp>
        <p:nvSpPr>
          <p:cNvPr id="17" name="Multiplier 16"/>
          <p:cNvSpPr/>
          <p:nvPr/>
        </p:nvSpPr>
        <p:spPr>
          <a:xfrm>
            <a:off x="1258888" y="4206875"/>
            <a:ext cx="252412" cy="211137"/>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 name="Multiplier 17"/>
          <p:cNvSpPr/>
          <p:nvPr/>
        </p:nvSpPr>
        <p:spPr>
          <a:xfrm>
            <a:off x="2843213" y="4206875"/>
            <a:ext cx="252412" cy="211138"/>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2" name="Multiplier 21"/>
          <p:cNvSpPr/>
          <p:nvPr/>
        </p:nvSpPr>
        <p:spPr>
          <a:xfrm>
            <a:off x="5076825" y="4206875"/>
            <a:ext cx="252413" cy="211137"/>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6" name="Rectangle 11"/>
          <p:cNvSpPr>
            <a:spLocks noChangeArrowheads="1"/>
          </p:cNvSpPr>
          <p:nvPr/>
        </p:nvSpPr>
        <p:spPr bwMode="auto">
          <a:xfrm>
            <a:off x="1835696" y="188640"/>
            <a:ext cx="648072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sz="2400" dirty="0"/>
              <a:t>CCF en centre de formation – Expérimentation </a:t>
            </a:r>
          </a:p>
          <a:p>
            <a:endParaRPr lang="fr-FR" sz="2000" b="1"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à coins arrondis 6"/>
          <p:cNvSpPr/>
          <p:nvPr/>
        </p:nvSpPr>
        <p:spPr>
          <a:xfrm>
            <a:off x="755650" y="1700808"/>
            <a:ext cx="7632700" cy="1553567"/>
          </a:xfrm>
          <a:prstGeom prst="wedgeRoundRectCallout">
            <a:avLst>
              <a:gd name="adj1" fmla="val 31802"/>
              <a:gd name="adj2" fmla="val 74547"/>
              <a:gd name="adj3" fmla="val 16667"/>
            </a:avLst>
          </a:prstGeom>
        </p:spPr>
        <p:style>
          <a:lnRef idx="2">
            <a:schemeClr val="accent1"/>
          </a:lnRef>
          <a:fillRef idx="1">
            <a:schemeClr val="lt1"/>
          </a:fillRef>
          <a:effectRef idx="0">
            <a:schemeClr val="accent1"/>
          </a:effectRef>
          <a:fontRef idx="minor">
            <a:schemeClr val="dk1"/>
          </a:fontRef>
        </p:style>
        <p:txBody>
          <a:bodyPr anchor="ctr"/>
          <a:lstStyle/>
          <a:p>
            <a:pPr>
              <a:defRPr/>
            </a:pPr>
            <a:r>
              <a:rPr lang="fr-FR" sz="2000" b="1" dirty="0"/>
              <a:t>Des situations « E2 » sont organisées pour les élèves qui n’ont pas atteint le niveau terminal de compétences :</a:t>
            </a:r>
          </a:p>
          <a:p>
            <a:pPr marL="285750" indent="-285750">
              <a:buFontTx/>
              <a:buChar char="-"/>
              <a:defRPr/>
            </a:pPr>
            <a:r>
              <a:rPr lang="fr-FR" sz="2000" dirty="0"/>
              <a:t>Si possible dans le cadre de projets en cours de réalisation</a:t>
            </a:r>
          </a:p>
          <a:p>
            <a:pPr marL="285750" indent="-285750">
              <a:buFontTx/>
              <a:buChar char="-"/>
              <a:defRPr/>
            </a:pPr>
            <a:r>
              <a:rPr lang="fr-FR" sz="2000" dirty="0"/>
              <a:t>Sinon dans des situations prévues spécifiquement</a:t>
            </a:r>
          </a:p>
          <a:p>
            <a:pPr>
              <a:defRPr/>
            </a:pPr>
            <a:endParaRPr lang="fr-FR" sz="1600" dirty="0"/>
          </a:p>
        </p:txBody>
      </p:sp>
      <p:sp>
        <p:nvSpPr>
          <p:cNvPr id="3" name="ZoneTexte 2"/>
          <p:cNvSpPr txBox="1"/>
          <p:nvPr/>
        </p:nvSpPr>
        <p:spPr>
          <a:xfrm>
            <a:off x="756568" y="5876925"/>
            <a:ext cx="6335712" cy="584775"/>
          </a:xfrm>
          <a:prstGeom prst="rect">
            <a:avLst/>
          </a:prstGeom>
          <a:noFill/>
        </p:spPr>
        <p:txBody>
          <a:bodyPr>
            <a:spAutoFit/>
          </a:bodyPr>
          <a:lstStyle/>
          <a:p>
            <a:pPr>
              <a:defRPr/>
            </a:pPr>
            <a:r>
              <a:rPr lang="fr-FR" i="1" dirty="0">
                <a:latin typeface="+mn-lt"/>
              </a:rPr>
              <a:t>La note peut varier de 0 à 20/20</a:t>
            </a:r>
          </a:p>
          <a:p>
            <a:pPr>
              <a:defRPr/>
            </a:pPr>
            <a:endParaRPr lang="fr-FR" sz="1400" dirty="0">
              <a:latin typeface="+mn-lt"/>
            </a:endParaRPr>
          </a:p>
        </p:txBody>
      </p:sp>
      <p:sp>
        <p:nvSpPr>
          <p:cNvPr id="20" name="Rectangle 19"/>
          <p:cNvSpPr/>
          <p:nvPr/>
        </p:nvSpPr>
        <p:spPr>
          <a:xfrm>
            <a:off x="6227763" y="3716338"/>
            <a:ext cx="1439862" cy="13335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fr-FR" sz="2000" dirty="0"/>
              <a:t>Evaluations organisées</a:t>
            </a:r>
          </a:p>
        </p:txBody>
      </p:sp>
      <p:sp>
        <p:nvSpPr>
          <p:cNvPr id="21" name="Rectangle 20"/>
          <p:cNvSpPr/>
          <p:nvPr/>
        </p:nvSpPr>
        <p:spPr>
          <a:xfrm>
            <a:off x="755650" y="3716338"/>
            <a:ext cx="5472113" cy="1404937"/>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fr-FR" sz="2400" dirty="0"/>
              <a:t>Situations de formation et d’évaluation</a:t>
            </a:r>
          </a:p>
        </p:txBody>
      </p:sp>
      <p:sp>
        <p:nvSpPr>
          <p:cNvPr id="22" name="Rectangle 21"/>
          <p:cNvSpPr/>
          <p:nvPr/>
        </p:nvSpPr>
        <p:spPr>
          <a:xfrm>
            <a:off x="6083673" y="3717032"/>
            <a:ext cx="144016" cy="1404156"/>
          </a:xfrm>
          <a:prstGeom prst="rect">
            <a:avLst/>
          </a:prstGeom>
        </p:spPr>
        <p:style>
          <a:lnRef idx="1">
            <a:schemeClr val="accent3"/>
          </a:lnRef>
          <a:fillRef idx="2">
            <a:schemeClr val="accent3"/>
          </a:fillRef>
          <a:effectRef idx="1">
            <a:schemeClr val="accent3"/>
          </a:effectRef>
          <a:fontRef idx="minor">
            <a:schemeClr val="dk1"/>
          </a:fontRef>
        </p:style>
        <p:txBody>
          <a:bodyPr vert="vert270" anchor="ctr"/>
          <a:lstStyle/>
          <a:p>
            <a:pPr algn="ctr">
              <a:defRPr/>
            </a:pPr>
            <a:r>
              <a:rPr lang="fr-FR" sz="2000" dirty="0"/>
              <a:t>Bilan</a:t>
            </a:r>
          </a:p>
        </p:txBody>
      </p:sp>
      <p:graphicFrame>
        <p:nvGraphicFramePr>
          <p:cNvPr id="23" name="Espace réservé du contenu 3"/>
          <p:cNvGraphicFramePr>
            <a:graphicFrameLocks/>
          </p:cNvGraphicFramePr>
          <p:nvPr/>
        </p:nvGraphicFramePr>
        <p:xfrm>
          <a:off x="755650" y="4976813"/>
          <a:ext cx="8229600" cy="371475"/>
        </p:xfrm>
        <a:graphic>
          <a:graphicData uri="http://schemas.openxmlformats.org/drawingml/2006/table">
            <a:tbl>
              <a:tblPr firstRow="1" bandRow="1">
                <a:effectLst/>
                <a:tableStyleId>{5C22544A-7EE6-4342-B048-85BDC9FD1C3A}</a:tableStyleId>
              </a:tblPr>
              <a:tblGrid>
                <a:gridCol w="1371600"/>
                <a:gridCol w="1371600"/>
                <a:gridCol w="1371600"/>
                <a:gridCol w="1371600"/>
                <a:gridCol w="1371600"/>
                <a:gridCol w="1371600"/>
              </a:tblGrid>
              <a:tr h="371475">
                <a:tc>
                  <a:txBody>
                    <a:bodyPr/>
                    <a:lstStyle/>
                    <a:p>
                      <a:r>
                        <a:rPr lang="fr-FR" sz="1800" dirty="0" smtClean="0"/>
                        <a:t>Janvier</a:t>
                      </a:r>
                      <a:endParaRPr lang="fr-FR" sz="1800" dirty="0"/>
                    </a:p>
                  </a:txBody>
                  <a:tcPr marT="45798" marB="45798"/>
                </a:tc>
                <a:tc>
                  <a:txBody>
                    <a:bodyPr/>
                    <a:lstStyle/>
                    <a:p>
                      <a:r>
                        <a:rPr lang="fr-FR" sz="1800" dirty="0" smtClean="0"/>
                        <a:t>Févier</a:t>
                      </a:r>
                      <a:endParaRPr lang="fr-FR" sz="1800" dirty="0"/>
                    </a:p>
                  </a:txBody>
                  <a:tcPr marT="45798" marB="45798"/>
                </a:tc>
                <a:tc>
                  <a:txBody>
                    <a:bodyPr/>
                    <a:lstStyle/>
                    <a:p>
                      <a:r>
                        <a:rPr lang="fr-FR" sz="1800" dirty="0" smtClean="0"/>
                        <a:t>Mars</a:t>
                      </a:r>
                      <a:endParaRPr lang="fr-FR" sz="1800" dirty="0"/>
                    </a:p>
                  </a:txBody>
                  <a:tcPr marT="45798" marB="45798"/>
                </a:tc>
                <a:tc>
                  <a:txBody>
                    <a:bodyPr/>
                    <a:lstStyle/>
                    <a:p>
                      <a:r>
                        <a:rPr lang="fr-FR" sz="1800" dirty="0" smtClean="0"/>
                        <a:t>Avril</a:t>
                      </a:r>
                      <a:endParaRPr lang="fr-FR" sz="1800" dirty="0"/>
                    </a:p>
                  </a:txBody>
                  <a:tcPr marT="45798" marB="45798"/>
                </a:tc>
                <a:tc>
                  <a:txBody>
                    <a:bodyPr/>
                    <a:lstStyle/>
                    <a:p>
                      <a:r>
                        <a:rPr lang="fr-FR" sz="1800" dirty="0" smtClean="0"/>
                        <a:t>Mai</a:t>
                      </a:r>
                      <a:endParaRPr lang="fr-FR" sz="1800" dirty="0"/>
                    </a:p>
                  </a:txBody>
                  <a:tcPr marT="45798" marB="45798"/>
                </a:tc>
                <a:tc>
                  <a:txBody>
                    <a:bodyPr/>
                    <a:lstStyle/>
                    <a:p>
                      <a:r>
                        <a:rPr lang="fr-FR" sz="1800" dirty="0" smtClean="0"/>
                        <a:t>Juin</a:t>
                      </a:r>
                      <a:endParaRPr lang="fr-FR" sz="1800" dirty="0"/>
                    </a:p>
                  </a:txBody>
                  <a:tcPr marT="45798" marB="45798"/>
                </a:tc>
              </a:tr>
            </a:tbl>
          </a:graphicData>
        </a:graphic>
      </p:graphicFrame>
      <p:sp>
        <p:nvSpPr>
          <p:cNvPr id="10" name="Rectangle 9"/>
          <p:cNvSpPr/>
          <p:nvPr/>
        </p:nvSpPr>
        <p:spPr>
          <a:xfrm>
            <a:off x="-14068" y="0"/>
            <a:ext cx="500034" cy="6858000"/>
          </a:xfrm>
          <a:prstGeom prst="rect">
            <a:avLst/>
          </a:prstGeom>
          <a:solidFill>
            <a:srgbClr val="E4AE25"/>
          </a:solidFill>
          <a:ln/>
        </p:spPr>
        <p:style>
          <a:lnRef idx="0">
            <a:schemeClr val="accent4"/>
          </a:lnRef>
          <a:fillRef idx="3">
            <a:schemeClr val="accent4"/>
          </a:fillRef>
          <a:effectRef idx="3">
            <a:schemeClr val="accent4"/>
          </a:effectRef>
          <a:fontRef idx="minor">
            <a:schemeClr val="lt1"/>
          </a:fontRef>
        </p:style>
        <p:txBody>
          <a:bodyPr vert="vert270" anchor="ctr"/>
          <a:lstStyle/>
          <a:p>
            <a:pPr algn="ctr">
              <a:defRPr/>
            </a:pPr>
            <a:r>
              <a:rPr lang="fr-FR" sz="2800" dirty="0"/>
              <a:t>La continuité formation évaluation</a:t>
            </a:r>
          </a:p>
        </p:txBody>
      </p:sp>
      <p:grpSp>
        <p:nvGrpSpPr>
          <p:cNvPr id="13336" name="Groupe 10"/>
          <p:cNvGrpSpPr>
            <a:grpSpLocks/>
          </p:cNvGrpSpPr>
          <p:nvPr/>
        </p:nvGrpSpPr>
        <p:grpSpPr bwMode="auto">
          <a:xfrm>
            <a:off x="500063" y="0"/>
            <a:ext cx="8639175" cy="836613"/>
            <a:chOff x="499997" y="1"/>
            <a:chExt cx="8639563" cy="836712"/>
          </a:xfrm>
        </p:grpSpPr>
        <p:pic>
          <p:nvPicPr>
            <p:cNvPr id="1333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5878" y="1"/>
              <a:ext cx="1123682" cy="765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997" y="1"/>
              <a:ext cx="901699" cy="83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 name="Connecteur droit 13"/>
            <p:cNvCxnSpPr/>
            <p:nvPr/>
          </p:nvCxnSpPr>
          <p:spPr>
            <a:xfrm>
              <a:off x="1387449" y="647778"/>
              <a:ext cx="6867833" cy="0"/>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5" name="Rectangle 11"/>
          <p:cNvSpPr>
            <a:spLocks noChangeArrowheads="1"/>
          </p:cNvSpPr>
          <p:nvPr/>
        </p:nvSpPr>
        <p:spPr bwMode="auto">
          <a:xfrm>
            <a:off x="1835696" y="188640"/>
            <a:ext cx="648072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sz="2400" dirty="0"/>
              <a:t>CCF en centre de formation – Expérimentation </a:t>
            </a:r>
          </a:p>
          <a:p>
            <a:endParaRPr lang="fr-FR" sz="2000" b="1"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68" y="0"/>
            <a:ext cx="500034" cy="6858000"/>
          </a:xfrm>
          <a:prstGeom prst="rect">
            <a:avLst/>
          </a:prstGeom>
          <a:solidFill>
            <a:srgbClr val="E4AE25"/>
          </a:solidFill>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2800" dirty="0" smtClean="0"/>
              <a:t>La continuité formation évaluation</a:t>
            </a:r>
            <a:endParaRPr lang="fr-FR" sz="2800" dirty="0"/>
          </a:p>
        </p:txBody>
      </p:sp>
      <p:grpSp>
        <p:nvGrpSpPr>
          <p:cNvPr id="80" name="Groupe 79"/>
          <p:cNvGrpSpPr/>
          <p:nvPr/>
        </p:nvGrpSpPr>
        <p:grpSpPr>
          <a:xfrm>
            <a:off x="499997" y="1"/>
            <a:ext cx="8639563" cy="836712"/>
            <a:chOff x="499997" y="1"/>
            <a:chExt cx="8639563" cy="836712"/>
          </a:xfrm>
        </p:grpSpPr>
        <p:pic>
          <p:nvPicPr>
            <p:cNvPr id="1027" name="Picture 3" descr="C:\Users\utilisateur\Documents\2012-2013\EDPI\EDPI SESSION 2012-2013\Propositions de sujets 2013\Malenger U11 2013\Sujet 2013 au 11-04-2012\Logos\academie de lil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2230" y="1803"/>
              <a:ext cx="1087330" cy="78666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997" y="1"/>
              <a:ext cx="901699" cy="83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6" name="Connecteur droit 75"/>
            <p:cNvCxnSpPr/>
            <p:nvPr/>
          </p:nvCxnSpPr>
          <p:spPr>
            <a:xfrm>
              <a:off x="1387068" y="648398"/>
              <a:ext cx="6868292" cy="0"/>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9" name="Rectangle 78"/>
          <p:cNvSpPr/>
          <p:nvPr/>
        </p:nvSpPr>
        <p:spPr>
          <a:xfrm>
            <a:off x="1547664" y="72334"/>
            <a:ext cx="6340262" cy="523220"/>
          </a:xfrm>
          <a:prstGeom prst="rect">
            <a:avLst/>
          </a:prstGeom>
        </p:spPr>
        <p:txBody>
          <a:bodyPr wrap="none">
            <a:spAutoFit/>
          </a:bodyPr>
          <a:lstStyle/>
          <a:p>
            <a:r>
              <a:rPr lang="fr-FR" sz="2800" dirty="0" smtClean="0"/>
              <a:t>Faire </a:t>
            </a:r>
            <a:r>
              <a:rPr lang="fr-FR" sz="2800" dirty="0"/>
              <a:t>acquérir et évaluer des compétences</a:t>
            </a:r>
          </a:p>
        </p:txBody>
      </p:sp>
      <p:sp>
        <p:nvSpPr>
          <p:cNvPr id="9" name="Rectangle à coins arrondis 8">
            <a:hlinkClick r:id="rId5" action="ppaction://hlinksldjump"/>
          </p:cNvPr>
          <p:cNvSpPr/>
          <p:nvPr/>
        </p:nvSpPr>
        <p:spPr>
          <a:xfrm>
            <a:off x="1010341" y="3979449"/>
            <a:ext cx="2137189" cy="2453298"/>
          </a:xfrm>
          <a:prstGeom prst="roundRect">
            <a:avLst/>
          </a:prstGeom>
          <a:solidFill>
            <a:srgbClr val="FF7C80">
              <a:alpha val="61961"/>
            </a:srgb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à coins arrondis 9">
            <a:hlinkClick r:id="rId6" action="ppaction://hlinksldjump"/>
          </p:cNvPr>
          <p:cNvSpPr/>
          <p:nvPr/>
        </p:nvSpPr>
        <p:spPr>
          <a:xfrm>
            <a:off x="992523" y="1593999"/>
            <a:ext cx="2199883" cy="1978256"/>
          </a:xfrm>
          <a:prstGeom prst="roundRect">
            <a:avLst/>
          </a:prstGeom>
          <a:solidFill>
            <a:srgbClr val="FF7C80">
              <a:alpha val="62000"/>
            </a:srgb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à coins arrondis 10">
            <a:hlinkClick r:id="rId7" action="ppaction://hlinksldjump"/>
          </p:cNvPr>
          <p:cNvSpPr/>
          <p:nvPr/>
        </p:nvSpPr>
        <p:spPr>
          <a:xfrm>
            <a:off x="4167613" y="2420127"/>
            <a:ext cx="1820095" cy="2777335"/>
          </a:xfrm>
          <a:prstGeom prst="roundRect">
            <a:avLst/>
          </a:prstGeom>
          <a:gradFill>
            <a:gsLst>
              <a:gs pos="29000">
                <a:srgbClr val="99FF66">
                  <a:alpha val="62000"/>
                </a:srgbClr>
              </a:gs>
              <a:gs pos="53000">
                <a:srgbClr val="FF7C80">
                  <a:alpha val="62000"/>
                </a:srgbClr>
              </a:gs>
            </a:gsLst>
            <a:lin ang="5400000" scaled="0"/>
          </a:gra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en arc 12"/>
          <p:cNvCxnSpPr>
            <a:stCxn id="11" idx="3"/>
            <a:endCxn id="12" idx="1"/>
          </p:cNvCxnSpPr>
          <p:nvPr/>
        </p:nvCxnSpPr>
        <p:spPr>
          <a:xfrm>
            <a:off x="5987708" y="3808795"/>
            <a:ext cx="1639517" cy="1218807"/>
          </a:xfrm>
          <a:prstGeom prst="curvedConnector3">
            <a:avLst/>
          </a:prstGeom>
          <a:ln w="3492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cteur en arc 13"/>
          <p:cNvCxnSpPr>
            <a:stCxn id="11" idx="3"/>
            <a:endCxn id="21" idx="1"/>
          </p:cNvCxnSpPr>
          <p:nvPr/>
        </p:nvCxnSpPr>
        <p:spPr>
          <a:xfrm flipV="1">
            <a:off x="5987708" y="2561969"/>
            <a:ext cx="1642253" cy="1246825"/>
          </a:xfrm>
          <a:prstGeom prst="curvedConnector3">
            <a:avLst>
              <a:gd name="adj1" fmla="val 50000"/>
            </a:avLst>
          </a:prstGeom>
          <a:ln w="3492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5" name="Groupe 14"/>
          <p:cNvGrpSpPr/>
          <p:nvPr/>
        </p:nvGrpSpPr>
        <p:grpSpPr>
          <a:xfrm>
            <a:off x="4208601" y="3307756"/>
            <a:ext cx="1703969" cy="1728171"/>
            <a:chOff x="4222111" y="2204864"/>
            <a:chExt cx="4590248" cy="4653136"/>
          </a:xfrm>
        </p:grpSpPr>
        <p:sp>
          <p:nvSpPr>
            <p:cNvPr id="66" name="Text Box 3"/>
            <p:cNvSpPr txBox="1">
              <a:spLocks noChangeArrowheads="1"/>
            </p:cNvSpPr>
            <p:nvPr/>
          </p:nvSpPr>
          <p:spPr bwMode="auto">
            <a:xfrm>
              <a:off x="7155757" y="2824505"/>
              <a:ext cx="762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67" name="Text Box 3"/>
            <p:cNvSpPr txBox="1">
              <a:spLocks noChangeArrowheads="1"/>
            </p:cNvSpPr>
            <p:nvPr/>
          </p:nvSpPr>
          <p:spPr bwMode="auto">
            <a:xfrm>
              <a:off x="7155757" y="2824505"/>
              <a:ext cx="762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68" name="Text Box 3"/>
            <p:cNvSpPr txBox="1">
              <a:spLocks noChangeArrowheads="1"/>
            </p:cNvSpPr>
            <p:nvPr/>
          </p:nvSpPr>
          <p:spPr bwMode="auto">
            <a:xfrm>
              <a:off x="7155757" y="3072155"/>
              <a:ext cx="76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69" name="Text Box 3"/>
            <p:cNvSpPr txBox="1">
              <a:spLocks noChangeArrowheads="1"/>
            </p:cNvSpPr>
            <p:nvPr/>
          </p:nvSpPr>
          <p:spPr bwMode="auto">
            <a:xfrm>
              <a:off x="7155757" y="3072155"/>
              <a:ext cx="76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pic>
          <p:nvPicPr>
            <p:cNvPr id="7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22111" y="2204864"/>
              <a:ext cx="1800000" cy="2508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10597" y="2932306"/>
              <a:ext cx="1800000" cy="2803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2"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04655" y="3415055"/>
              <a:ext cx="1800000" cy="2900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3" name="Picture 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444408" y="3869083"/>
              <a:ext cx="1800000" cy="2814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4"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020272" y="4334183"/>
              <a:ext cx="1792087" cy="252381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
        <p:nvSpPr>
          <p:cNvPr id="24" name="ZoneTexte 23">
            <a:hlinkClick r:id="rId13" action="ppaction://hlinksldjump"/>
          </p:cNvPr>
          <p:cNvSpPr txBox="1"/>
          <p:nvPr/>
        </p:nvSpPr>
        <p:spPr>
          <a:xfrm>
            <a:off x="982311" y="3618017"/>
            <a:ext cx="2789155" cy="308967"/>
          </a:xfrm>
          <a:prstGeom prst="rect">
            <a:avLst/>
          </a:prstGeom>
          <a:solidFill>
            <a:schemeClr val="accent6">
              <a:lumMod val="60000"/>
              <a:lumOff val="40000"/>
            </a:schemeClr>
          </a:solidFill>
        </p:spPr>
        <p:txBody>
          <a:bodyPr vert="horz" wrap="square" rtlCol="0">
            <a:spAutoFit/>
          </a:bodyPr>
          <a:lstStyle/>
          <a:p>
            <a:pPr algn="ctr"/>
            <a:r>
              <a:rPr lang="fr-FR" sz="1400" b="1" dirty="0" smtClean="0">
                <a:solidFill>
                  <a:schemeClr val="accent6">
                    <a:lumMod val="50000"/>
                  </a:schemeClr>
                </a:solidFill>
              </a:rPr>
              <a:t>Echelle de compétences</a:t>
            </a:r>
            <a:endParaRPr lang="fr-FR" sz="1400" b="1" dirty="0">
              <a:solidFill>
                <a:schemeClr val="accent6">
                  <a:lumMod val="50000"/>
                </a:schemeClr>
              </a:solidFill>
            </a:endParaRPr>
          </a:p>
        </p:txBody>
      </p:sp>
      <p:sp>
        <p:nvSpPr>
          <p:cNvPr id="25" name="ZoneTexte 24"/>
          <p:cNvSpPr txBox="1"/>
          <p:nvPr/>
        </p:nvSpPr>
        <p:spPr>
          <a:xfrm>
            <a:off x="1134585" y="4005724"/>
            <a:ext cx="1910754" cy="525243"/>
          </a:xfrm>
          <a:prstGeom prst="rect">
            <a:avLst/>
          </a:prstGeom>
          <a:noFill/>
        </p:spPr>
        <p:txBody>
          <a:bodyPr wrap="square" rtlCol="0">
            <a:spAutoFit/>
          </a:bodyPr>
          <a:lstStyle/>
          <a:p>
            <a:pPr algn="ctr"/>
            <a:r>
              <a:rPr lang="fr-FR" sz="1400" b="1" dirty="0" smtClean="0">
                <a:solidFill>
                  <a:schemeClr val="accent3">
                    <a:lumMod val="50000"/>
                  </a:schemeClr>
                </a:solidFill>
              </a:rPr>
              <a:t>Livret de suivi et d’évaluation en PFMP</a:t>
            </a:r>
            <a:endParaRPr lang="fr-FR" sz="1400" b="1" dirty="0">
              <a:solidFill>
                <a:schemeClr val="accent3">
                  <a:lumMod val="50000"/>
                </a:schemeClr>
              </a:solidFill>
            </a:endParaRPr>
          </a:p>
        </p:txBody>
      </p:sp>
      <p:sp>
        <p:nvSpPr>
          <p:cNvPr id="26" name="ZoneTexte 25"/>
          <p:cNvSpPr txBox="1"/>
          <p:nvPr/>
        </p:nvSpPr>
        <p:spPr>
          <a:xfrm>
            <a:off x="4008514" y="2401054"/>
            <a:ext cx="2132664" cy="957795"/>
          </a:xfrm>
          <a:prstGeom prst="rect">
            <a:avLst/>
          </a:prstGeom>
          <a:noFill/>
        </p:spPr>
        <p:txBody>
          <a:bodyPr wrap="square" rtlCol="0">
            <a:spAutoFit/>
          </a:bodyPr>
          <a:lstStyle/>
          <a:p>
            <a:pPr algn="ctr"/>
            <a:r>
              <a:rPr lang="fr-FR" sz="1400" b="1" dirty="0" smtClean="0">
                <a:solidFill>
                  <a:schemeClr val="accent3">
                    <a:lumMod val="50000"/>
                  </a:schemeClr>
                </a:solidFill>
              </a:rPr>
              <a:t>Outil de</a:t>
            </a:r>
          </a:p>
          <a:p>
            <a:pPr algn="ctr"/>
            <a:r>
              <a:rPr lang="fr-FR" sz="1400" b="1" dirty="0" smtClean="0">
                <a:solidFill>
                  <a:schemeClr val="accent3">
                    <a:lumMod val="50000"/>
                  </a:schemeClr>
                </a:solidFill>
              </a:rPr>
              <a:t> positionnement : </a:t>
            </a:r>
          </a:p>
          <a:p>
            <a:pPr algn="ctr"/>
            <a:r>
              <a:rPr lang="fr-FR" sz="1400" b="1" dirty="0" smtClean="0">
                <a:solidFill>
                  <a:schemeClr val="accent3">
                    <a:lumMod val="50000"/>
                  </a:schemeClr>
                </a:solidFill>
              </a:rPr>
              <a:t>Livret personnel de compétences</a:t>
            </a:r>
            <a:endParaRPr lang="fr-FR" sz="1400" b="1" dirty="0">
              <a:solidFill>
                <a:schemeClr val="accent3">
                  <a:lumMod val="50000"/>
                </a:schemeClr>
              </a:solidFill>
            </a:endParaRPr>
          </a:p>
        </p:txBody>
      </p:sp>
      <p:sp>
        <p:nvSpPr>
          <p:cNvPr id="27" name="ZoneTexte 26"/>
          <p:cNvSpPr txBox="1"/>
          <p:nvPr/>
        </p:nvSpPr>
        <p:spPr>
          <a:xfrm>
            <a:off x="982311" y="1556792"/>
            <a:ext cx="2268310" cy="308967"/>
          </a:xfrm>
          <a:prstGeom prst="rect">
            <a:avLst/>
          </a:prstGeom>
          <a:noFill/>
        </p:spPr>
        <p:txBody>
          <a:bodyPr wrap="square" rtlCol="0">
            <a:spAutoFit/>
          </a:bodyPr>
          <a:lstStyle/>
          <a:p>
            <a:pPr algn="ctr"/>
            <a:r>
              <a:rPr lang="fr-FR" sz="1400" b="1" dirty="0" smtClean="0">
                <a:solidFill>
                  <a:schemeClr val="accent3">
                    <a:lumMod val="50000"/>
                  </a:schemeClr>
                </a:solidFill>
              </a:rPr>
              <a:t>Activités durant la formation</a:t>
            </a:r>
            <a:endParaRPr lang="fr-FR" sz="1400" b="1" dirty="0">
              <a:solidFill>
                <a:schemeClr val="accent3">
                  <a:lumMod val="50000"/>
                </a:schemeClr>
              </a:solidFill>
            </a:endParaRPr>
          </a:p>
        </p:txBody>
      </p:sp>
      <p:grpSp>
        <p:nvGrpSpPr>
          <p:cNvPr id="3" name="Groupe 2"/>
          <p:cNvGrpSpPr/>
          <p:nvPr/>
        </p:nvGrpSpPr>
        <p:grpSpPr>
          <a:xfrm>
            <a:off x="7627225" y="1863906"/>
            <a:ext cx="1488513" cy="4834935"/>
            <a:chOff x="7627225" y="1863906"/>
            <a:chExt cx="1488513" cy="4834935"/>
          </a:xfrm>
        </p:grpSpPr>
        <p:sp>
          <p:nvSpPr>
            <p:cNvPr id="12" name="Rectangle à coins arrondis 11">
              <a:hlinkClick r:id="rId14" action="ppaction://hlinksldjump"/>
            </p:cNvPr>
            <p:cNvSpPr/>
            <p:nvPr/>
          </p:nvSpPr>
          <p:spPr>
            <a:xfrm>
              <a:off x="7627225" y="3401158"/>
              <a:ext cx="1485777" cy="3252887"/>
            </a:xfrm>
            <a:prstGeom prst="roundRect">
              <a:avLst/>
            </a:prstGeom>
            <a:solidFill>
              <a:srgbClr val="99FF66">
                <a:alpha val="62000"/>
              </a:srgb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6" name="Groupe 15"/>
            <p:cNvGrpSpPr/>
            <p:nvPr/>
          </p:nvGrpSpPr>
          <p:grpSpPr>
            <a:xfrm>
              <a:off x="8322531" y="3878122"/>
              <a:ext cx="759664" cy="950975"/>
              <a:chOff x="-36512" y="2401724"/>
              <a:chExt cx="1598835" cy="1685518"/>
            </a:xfrm>
          </p:grpSpPr>
          <p:pic>
            <p:nvPicPr>
              <p:cNvPr id="64" name="Picture 2"/>
              <p:cNvPicPr>
                <a:picLocks noChangeAspect="1" noChangeArrowheads="1"/>
              </p:cNvPicPr>
              <p:nvPr/>
            </p:nvPicPr>
            <p:blipFill>
              <a:blip r:embed="rId15" cstate="print"/>
              <a:srcRect/>
              <a:stretch>
                <a:fillRect/>
              </a:stretch>
            </p:blipFill>
            <p:spPr bwMode="auto">
              <a:xfrm>
                <a:off x="251520" y="2401724"/>
                <a:ext cx="1070969" cy="936104"/>
              </a:xfrm>
              <a:prstGeom prst="rect">
                <a:avLst/>
              </a:prstGeom>
              <a:noFill/>
              <a:ln w="9525">
                <a:noFill/>
                <a:miter lim="800000"/>
                <a:headEnd/>
                <a:tailEnd/>
              </a:ln>
            </p:spPr>
          </p:pic>
          <p:sp>
            <p:nvSpPr>
              <p:cNvPr id="65" name="ZoneTexte 64"/>
              <p:cNvSpPr txBox="1"/>
              <p:nvPr/>
            </p:nvSpPr>
            <p:spPr>
              <a:xfrm>
                <a:off x="-36512" y="3265818"/>
                <a:ext cx="1598835" cy="821424"/>
              </a:xfrm>
              <a:prstGeom prst="rect">
                <a:avLst/>
              </a:prstGeom>
              <a:noFill/>
            </p:spPr>
            <p:txBody>
              <a:bodyPr wrap="square" rtlCol="0">
                <a:spAutoFit/>
              </a:bodyPr>
              <a:lstStyle/>
              <a:p>
                <a:pPr algn="ctr"/>
                <a:r>
                  <a:rPr lang="fr-FR" sz="800" dirty="0" smtClean="0"/>
                  <a:t>Grille d’évaluation E11</a:t>
                </a:r>
                <a:endParaRPr lang="fr-FR" sz="800" dirty="0"/>
              </a:p>
            </p:txBody>
          </p:sp>
        </p:grpSp>
        <p:grpSp>
          <p:nvGrpSpPr>
            <p:cNvPr id="17" name="Groupe 16"/>
            <p:cNvGrpSpPr/>
            <p:nvPr/>
          </p:nvGrpSpPr>
          <p:grpSpPr>
            <a:xfrm>
              <a:off x="8341273" y="4864486"/>
              <a:ext cx="740921" cy="950975"/>
              <a:chOff x="1835694" y="2401724"/>
              <a:chExt cx="1559387" cy="1685518"/>
            </a:xfrm>
          </p:grpSpPr>
          <p:pic>
            <p:nvPicPr>
              <p:cNvPr id="62" name="Picture 2"/>
              <p:cNvPicPr>
                <a:picLocks noChangeAspect="1" noChangeArrowheads="1"/>
              </p:cNvPicPr>
              <p:nvPr/>
            </p:nvPicPr>
            <p:blipFill>
              <a:blip r:embed="rId15" cstate="print"/>
              <a:srcRect/>
              <a:stretch>
                <a:fillRect/>
              </a:stretch>
            </p:blipFill>
            <p:spPr bwMode="auto">
              <a:xfrm>
                <a:off x="2123728" y="2401724"/>
                <a:ext cx="1070970" cy="936104"/>
              </a:xfrm>
              <a:prstGeom prst="rect">
                <a:avLst/>
              </a:prstGeom>
              <a:noFill/>
              <a:ln w="9525">
                <a:noFill/>
                <a:miter lim="800000"/>
                <a:headEnd/>
                <a:tailEnd/>
              </a:ln>
            </p:spPr>
          </p:pic>
          <p:sp>
            <p:nvSpPr>
              <p:cNvPr id="63" name="ZoneTexte 62"/>
              <p:cNvSpPr txBox="1"/>
              <p:nvPr/>
            </p:nvSpPr>
            <p:spPr>
              <a:xfrm>
                <a:off x="1835694" y="3265818"/>
                <a:ext cx="1559387" cy="821424"/>
              </a:xfrm>
              <a:prstGeom prst="rect">
                <a:avLst/>
              </a:prstGeom>
              <a:noFill/>
            </p:spPr>
            <p:txBody>
              <a:bodyPr wrap="square" rtlCol="0">
                <a:spAutoFit/>
              </a:bodyPr>
              <a:lstStyle/>
              <a:p>
                <a:pPr algn="ctr"/>
                <a:r>
                  <a:rPr lang="fr-FR" sz="800" dirty="0" smtClean="0"/>
                  <a:t>Grille d’évaluation E2</a:t>
                </a:r>
                <a:endParaRPr lang="fr-FR" sz="800" dirty="0"/>
              </a:p>
            </p:txBody>
          </p:sp>
        </p:grpSp>
        <p:grpSp>
          <p:nvGrpSpPr>
            <p:cNvPr id="18" name="Groupe 17"/>
            <p:cNvGrpSpPr/>
            <p:nvPr/>
          </p:nvGrpSpPr>
          <p:grpSpPr>
            <a:xfrm>
              <a:off x="7627225" y="3881647"/>
              <a:ext cx="745624" cy="940163"/>
              <a:chOff x="3635896" y="2420888"/>
              <a:chExt cx="1569285" cy="1666355"/>
            </a:xfrm>
          </p:grpSpPr>
          <p:pic>
            <p:nvPicPr>
              <p:cNvPr id="60" name="Picture 2"/>
              <p:cNvPicPr>
                <a:picLocks noChangeAspect="1" noChangeArrowheads="1"/>
              </p:cNvPicPr>
              <p:nvPr/>
            </p:nvPicPr>
            <p:blipFill>
              <a:blip r:embed="rId15" cstate="print"/>
              <a:srcRect/>
              <a:stretch>
                <a:fillRect/>
              </a:stretch>
            </p:blipFill>
            <p:spPr bwMode="auto">
              <a:xfrm>
                <a:off x="3923928" y="2420888"/>
                <a:ext cx="1070969" cy="936104"/>
              </a:xfrm>
              <a:prstGeom prst="rect">
                <a:avLst/>
              </a:prstGeom>
              <a:noFill/>
              <a:ln w="9525">
                <a:noFill/>
                <a:miter lim="800000"/>
                <a:headEnd/>
                <a:tailEnd/>
              </a:ln>
            </p:spPr>
          </p:pic>
          <p:sp>
            <p:nvSpPr>
              <p:cNvPr id="61" name="ZoneTexte 60"/>
              <p:cNvSpPr txBox="1"/>
              <p:nvPr/>
            </p:nvSpPr>
            <p:spPr>
              <a:xfrm>
                <a:off x="3635896" y="3265819"/>
                <a:ext cx="1569285" cy="821424"/>
              </a:xfrm>
              <a:prstGeom prst="rect">
                <a:avLst/>
              </a:prstGeom>
              <a:noFill/>
            </p:spPr>
            <p:txBody>
              <a:bodyPr wrap="square" rtlCol="0">
                <a:spAutoFit/>
              </a:bodyPr>
              <a:lstStyle/>
              <a:p>
                <a:pPr algn="ctr"/>
                <a:r>
                  <a:rPr lang="fr-FR" sz="800" dirty="0" smtClean="0"/>
                  <a:t>Grille d’évaluation E31</a:t>
                </a:r>
                <a:endParaRPr lang="fr-FR" sz="800" dirty="0"/>
              </a:p>
            </p:txBody>
          </p:sp>
        </p:grpSp>
        <p:grpSp>
          <p:nvGrpSpPr>
            <p:cNvPr id="19" name="Groupe 18"/>
            <p:cNvGrpSpPr/>
            <p:nvPr/>
          </p:nvGrpSpPr>
          <p:grpSpPr>
            <a:xfrm>
              <a:off x="7657001" y="4829097"/>
              <a:ext cx="755718" cy="910349"/>
              <a:chOff x="5580112" y="2420888"/>
              <a:chExt cx="1590530" cy="1613511"/>
            </a:xfrm>
          </p:grpSpPr>
          <p:pic>
            <p:nvPicPr>
              <p:cNvPr id="58" name="Picture 2"/>
              <p:cNvPicPr>
                <a:picLocks noChangeAspect="1" noChangeArrowheads="1"/>
              </p:cNvPicPr>
              <p:nvPr/>
            </p:nvPicPr>
            <p:blipFill>
              <a:blip r:embed="rId15" cstate="print"/>
              <a:srcRect/>
              <a:stretch>
                <a:fillRect/>
              </a:stretch>
            </p:blipFill>
            <p:spPr bwMode="auto">
              <a:xfrm>
                <a:off x="5868144" y="2420888"/>
                <a:ext cx="1070969" cy="936104"/>
              </a:xfrm>
              <a:prstGeom prst="rect">
                <a:avLst/>
              </a:prstGeom>
              <a:noFill/>
              <a:ln w="9525">
                <a:noFill/>
                <a:miter lim="800000"/>
                <a:headEnd/>
                <a:tailEnd/>
              </a:ln>
            </p:spPr>
          </p:pic>
          <p:sp>
            <p:nvSpPr>
              <p:cNvPr id="59" name="ZoneTexte 58"/>
              <p:cNvSpPr txBox="1"/>
              <p:nvPr/>
            </p:nvSpPr>
            <p:spPr>
              <a:xfrm>
                <a:off x="5580112" y="3212976"/>
                <a:ext cx="1590530" cy="821423"/>
              </a:xfrm>
              <a:prstGeom prst="rect">
                <a:avLst/>
              </a:prstGeom>
              <a:noFill/>
            </p:spPr>
            <p:txBody>
              <a:bodyPr wrap="square" rtlCol="0">
                <a:spAutoFit/>
              </a:bodyPr>
              <a:lstStyle/>
              <a:p>
                <a:pPr algn="ctr"/>
                <a:r>
                  <a:rPr lang="fr-FR" sz="800" dirty="0" smtClean="0"/>
                  <a:t>Grille d’évaluation E32</a:t>
                </a:r>
                <a:endParaRPr lang="fr-FR" sz="800" dirty="0"/>
              </a:p>
            </p:txBody>
          </p:sp>
        </p:grpSp>
        <p:grpSp>
          <p:nvGrpSpPr>
            <p:cNvPr id="20" name="Groupe 19"/>
            <p:cNvGrpSpPr/>
            <p:nvPr/>
          </p:nvGrpSpPr>
          <p:grpSpPr>
            <a:xfrm>
              <a:off x="7706147" y="5788492"/>
              <a:ext cx="771980" cy="910349"/>
              <a:chOff x="7668344" y="2420888"/>
              <a:chExt cx="1624756" cy="1613511"/>
            </a:xfrm>
          </p:grpSpPr>
          <p:pic>
            <p:nvPicPr>
              <p:cNvPr id="56" name="Picture 2"/>
              <p:cNvPicPr>
                <a:picLocks noChangeAspect="1" noChangeArrowheads="1"/>
              </p:cNvPicPr>
              <p:nvPr/>
            </p:nvPicPr>
            <p:blipFill>
              <a:blip r:embed="rId15" cstate="print"/>
              <a:srcRect/>
              <a:stretch>
                <a:fillRect/>
              </a:stretch>
            </p:blipFill>
            <p:spPr bwMode="auto">
              <a:xfrm>
                <a:off x="7956376" y="2420888"/>
                <a:ext cx="1070969" cy="936104"/>
              </a:xfrm>
              <a:prstGeom prst="rect">
                <a:avLst/>
              </a:prstGeom>
              <a:noFill/>
              <a:ln w="9525">
                <a:noFill/>
                <a:miter lim="800000"/>
                <a:headEnd/>
                <a:tailEnd/>
              </a:ln>
            </p:spPr>
          </p:pic>
          <p:sp>
            <p:nvSpPr>
              <p:cNvPr id="57" name="ZoneTexte 56"/>
              <p:cNvSpPr txBox="1"/>
              <p:nvPr/>
            </p:nvSpPr>
            <p:spPr>
              <a:xfrm>
                <a:off x="7668344" y="3212976"/>
                <a:ext cx="1624756" cy="821423"/>
              </a:xfrm>
              <a:prstGeom prst="rect">
                <a:avLst/>
              </a:prstGeom>
              <a:noFill/>
            </p:spPr>
            <p:txBody>
              <a:bodyPr wrap="square" rtlCol="0">
                <a:spAutoFit/>
              </a:bodyPr>
              <a:lstStyle/>
              <a:p>
                <a:pPr algn="ctr"/>
                <a:r>
                  <a:rPr lang="fr-FR" sz="800" dirty="0" smtClean="0"/>
                  <a:t>Grille d’évaluation E33</a:t>
                </a:r>
                <a:endParaRPr lang="fr-FR" sz="800" dirty="0"/>
              </a:p>
            </p:txBody>
          </p:sp>
        </p:grpSp>
        <p:sp>
          <p:nvSpPr>
            <p:cNvPr id="21" name="Rectangle à coins arrondis 20"/>
            <p:cNvSpPr/>
            <p:nvPr/>
          </p:nvSpPr>
          <p:spPr>
            <a:xfrm>
              <a:off x="7629961" y="1863906"/>
              <a:ext cx="1485777" cy="1396126"/>
            </a:xfrm>
            <a:prstGeom prst="roundRect">
              <a:avLst/>
            </a:prstGeom>
            <a:solidFill>
              <a:srgbClr val="99FF66">
                <a:alpha val="62000"/>
              </a:srgb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2" name="Groupe 21"/>
            <p:cNvGrpSpPr/>
            <p:nvPr/>
          </p:nvGrpSpPr>
          <p:grpSpPr>
            <a:xfrm>
              <a:off x="7631345" y="2327043"/>
              <a:ext cx="781375" cy="618413"/>
              <a:chOff x="-36512" y="2401724"/>
              <a:chExt cx="1440160" cy="1079540"/>
            </a:xfrm>
          </p:grpSpPr>
          <p:pic>
            <p:nvPicPr>
              <p:cNvPr id="54" name="Picture 2"/>
              <p:cNvPicPr>
                <a:picLocks noChangeAspect="1" noChangeArrowheads="1"/>
              </p:cNvPicPr>
              <p:nvPr/>
            </p:nvPicPr>
            <p:blipFill>
              <a:blip r:embed="rId15" cstate="print"/>
              <a:srcRect/>
              <a:stretch>
                <a:fillRect/>
              </a:stretch>
            </p:blipFill>
            <p:spPr bwMode="auto">
              <a:xfrm>
                <a:off x="251520" y="2401724"/>
                <a:ext cx="1070969" cy="936104"/>
              </a:xfrm>
              <a:prstGeom prst="rect">
                <a:avLst/>
              </a:prstGeom>
              <a:noFill/>
              <a:ln w="9525">
                <a:noFill/>
                <a:miter lim="800000"/>
                <a:headEnd/>
                <a:tailEnd/>
              </a:ln>
            </p:spPr>
          </p:pic>
          <p:sp>
            <p:nvSpPr>
              <p:cNvPr id="55" name="ZoneTexte 54"/>
              <p:cNvSpPr txBox="1"/>
              <p:nvPr/>
            </p:nvSpPr>
            <p:spPr>
              <a:xfrm>
                <a:off x="-36512" y="3265820"/>
                <a:ext cx="1440160" cy="215444"/>
              </a:xfrm>
              <a:prstGeom prst="rect">
                <a:avLst/>
              </a:prstGeom>
              <a:noFill/>
            </p:spPr>
            <p:txBody>
              <a:bodyPr wrap="square" rtlCol="0">
                <a:spAutoFit/>
              </a:bodyPr>
              <a:lstStyle/>
              <a:p>
                <a:pPr algn="ctr"/>
                <a:r>
                  <a:rPr lang="fr-FR" sz="800" dirty="0" smtClean="0"/>
                  <a:t>Grille d’évaluation EP1</a:t>
                </a:r>
                <a:endParaRPr lang="fr-FR" sz="800" dirty="0"/>
              </a:p>
            </p:txBody>
          </p:sp>
        </p:grpSp>
        <p:grpSp>
          <p:nvGrpSpPr>
            <p:cNvPr id="23" name="Groupe 22"/>
            <p:cNvGrpSpPr/>
            <p:nvPr/>
          </p:nvGrpSpPr>
          <p:grpSpPr>
            <a:xfrm>
              <a:off x="8345430" y="2347501"/>
              <a:ext cx="736765" cy="618413"/>
              <a:chOff x="1835696" y="2401724"/>
              <a:chExt cx="1440160" cy="1079540"/>
            </a:xfrm>
          </p:grpSpPr>
          <p:pic>
            <p:nvPicPr>
              <p:cNvPr id="52" name="Picture 2"/>
              <p:cNvPicPr>
                <a:picLocks noChangeAspect="1" noChangeArrowheads="1"/>
              </p:cNvPicPr>
              <p:nvPr/>
            </p:nvPicPr>
            <p:blipFill>
              <a:blip r:embed="rId15" cstate="print"/>
              <a:srcRect/>
              <a:stretch>
                <a:fillRect/>
              </a:stretch>
            </p:blipFill>
            <p:spPr bwMode="auto">
              <a:xfrm>
                <a:off x="2123728" y="2401724"/>
                <a:ext cx="1070969" cy="936104"/>
              </a:xfrm>
              <a:prstGeom prst="rect">
                <a:avLst/>
              </a:prstGeom>
              <a:noFill/>
              <a:ln w="9525">
                <a:noFill/>
                <a:miter lim="800000"/>
                <a:headEnd/>
                <a:tailEnd/>
              </a:ln>
            </p:spPr>
          </p:pic>
          <p:sp>
            <p:nvSpPr>
              <p:cNvPr id="53" name="ZoneTexte 52"/>
              <p:cNvSpPr txBox="1"/>
              <p:nvPr/>
            </p:nvSpPr>
            <p:spPr>
              <a:xfrm>
                <a:off x="1835696" y="3265820"/>
                <a:ext cx="1440160" cy="215444"/>
              </a:xfrm>
              <a:prstGeom prst="rect">
                <a:avLst/>
              </a:prstGeom>
              <a:noFill/>
            </p:spPr>
            <p:txBody>
              <a:bodyPr wrap="square" rtlCol="0">
                <a:spAutoFit/>
              </a:bodyPr>
              <a:lstStyle/>
              <a:p>
                <a:pPr algn="ctr"/>
                <a:r>
                  <a:rPr lang="fr-FR" sz="800" dirty="0" smtClean="0"/>
                  <a:t>Grille d’évaluation EP2</a:t>
                </a:r>
                <a:endParaRPr lang="fr-FR" sz="800" dirty="0"/>
              </a:p>
            </p:txBody>
          </p:sp>
        </p:grpSp>
        <p:sp>
          <p:nvSpPr>
            <p:cNvPr id="28" name="ZoneTexte 27"/>
            <p:cNvSpPr txBox="1"/>
            <p:nvPr/>
          </p:nvSpPr>
          <p:spPr>
            <a:xfrm>
              <a:off x="7629961" y="1863906"/>
              <a:ext cx="1456000" cy="525243"/>
            </a:xfrm>
            <a:prstGeom prst="rect">
              <a:avLst/>
            </a:prstGeom>
            <a:noFill/>
          </p:spPr>
          <p:txBody>
            <a:bodyPr wrap="square" rtlCol="0">
              <a:spAutoFit/>
            </a:bodyPr>
            <a:lstStyle/>
            <a:p>
              <a:pPr algn="ctr"/>
              <a:r>
                <a:rPr lang="fr-FR" sz="1400" b="1" dirty="0" smtClean="0">
                  <a:solidFill>
                    <a:schemeClr val="accent3">
                      <a:lumMod val="50000"/>
                    </a:schemeClr>
                  </a:solidFill>
                </a:rPr>
                <a:t>DIPLÔME </a:t>
              </a:r>
            </a:p>
            <a:p>
              <a:pPr algn="ctr"/>
              <a:r>
                <a:rPr lang="fr-FR" sz="1400" b="1" dirty="0" smtClean="0">
                  <a:solidFill>
                    <a:schemeClr val="accent3">
                      <a:lumMod val="50000"/>
                    </a:schemeClr>
                  </a:solidFill>
                </a:rPr>
                <a:t>INTERMEDIAIRE</a:t>
              </a:r>
              <a:endParaRPr lang="fr-FR" sz="1400" b="1" dirty="0">
                <a:solidFill>
                  <a:schemeClr val="accent3">
                    <a:lumMod val="50000"/>
                  </a:schemeClr>
                </a:solidFill>
              </a:endParaRPr>
            </a:p>
          </p:txBody>
        </p:sp>
        <p:sp>
          <p:nvSpPr>
            <p:cNvPr id="29" name="ZoneTexte 28"/>
            <p:cNvSpPr txBox="1"/>
            <p:nvPr/>
          </p:nvSpPr>
          <p:spPr>
            <a:xfrm>
              <a:off x="7629961" y="3381920"/>
              <a:ext cx="1456000" cy="525243"/>
            </a:xfrm>
            <a:prstGeom prst="rect">
              <a:avLst/>
            </a:prstGeom>
            <a:noFill/>
          </p:spPr>
          <p:txBody>
            <a:bodyPr wrap="square" rtlCol="0">
              <a:spAutoFit/>
            </a:bodyPr>
            <a:lstStyle/>
            <a:p>
              <a:pPr algn="ctr"/>
              <a:r>
                <a:rPr lang="fr-FR" sz="1400" b="1" dirty="0" smtClean="0">
                  <a:solidFill>
                    <a:schemeClr val="accent3">
                      <a:lumMod val="50000"/>
                    </a:schemeClr>
                  </a:solidFill>
                </a:rPr>
                <a:t>BAC</a:t>
              </a:r>
            </a:p>
            <a:p>
              <a:pPr algn="ctr"/>
              <a:r>
                <a:rPr lang="fr-FR" sz="1400" b="1" dirty="0" smtClean="0">
                  <a:solidFill>
                    <a:schemeClr val="accent3">
                      <a:lumMod val="50000"/>
                    </a:schemeClr>
                  </a:solidFill>
                </a:rPr>
                <a:t>PRO</a:t>
              </a:r>
              <a:endParaRPr lang="fr-FR" sz="1400" b="1" dirty="0">
                <a:solidFill>
                  <a:schemeClr val="accent3">
                    <a:lumMod val="50000"/>
                  </a:schemeClr>
                </a:solidFill>
              </a:endParaRPr>
            </a:p>
          </p:txBody>
        </p:sp>
      </p:grpSp>
      <p:sp>
        <p:nvSpPr>
          <p:cNvPr id="30" name="ZoneTexte 29"/>
          <p:cNvSpPr txBox="1"/>
          <p:nvPr/>
        </p:nvSpPr>
        <p:spPr>
          <a:xfrm>
            <a:off x="6300915" y="3401158"/>
            <a:ext cx="1220268" cy="834209"/>
          </a:xfrm>
          <a:prstGeom prst="rect">
            <a:avLst/>
          </a:prstGeom>
          <a:solidFill>
            <a:schemeClr val="accent6">
              <a:lumMod val="60000"/>
              <a:lumOff val="40000"/>
            </a:schemeClr>
          </a:solidFill>
        </p:spPr>
        <p:txBody>
          <a:bodyPr vert="horz" wrap="square" rtlCol="0">
            <a:spAutoFit/>
          </a:bodyPr>
          <a:lstStyle/>
          <a:p>
            <a:pPr algn="ctr"/>
            <a:r>
              <a:rPr lang="fr-FR" sz="1200" b="1" dirty="0">
                <a:solidFill>
                  <a:schemeClr val="accent6">
                    <a:lumMod val="50000"/>
                  </a:schemeClr>
                </a:solidFill>
              </a:rPr>
              <a:t>Déclenchement des </a:t>
            </a:r>
            <a:r>
              <a:rPr lang="fr-FR" sz="1200" b="1" dirty="0" smtClean="0">
                <a:solidFill>
                  <a:schemeClr val="accent6">
                    <a:lumMod val="50000"/>
                  </a:schemeClr>
                </a:solidFill>
              </a:rPr>
              <a:t>situations</a:t>
            </a:r>
          </a:p>
          <a:p>
            <a:pPr algn="ctr"/>
            <a:r>
              <a:rPr lang="fr-FR" sz="1200" b="1" dirty="0" smtClean="0">
                <a:solidFill>
                  <a:schemeClr val="accent6">
                    <a:lumMod val="50000"/>
                  </a:schemeClr>
                </a:solidFill>
              </a:rPr>
              <a:t> </a:t>
            </a:r>
            <a:r>
              <a:rPr lang="fr-FR" sz="1200" b="1" dirty="0">
                <a:solidFill>
                  <a:schemeClr val="accent6">
                    <a:lumMod val="50000"/>
                  </a:schemeClr>
                </a:solidFill>
              </a:rPr>
              <a:t>d’évaluation en CCF</a:t>
            </a:r>
          </a:p>
        </p:txBody>
      </p:sp>
      <p:sp>
        <p:nvSpPr>
          <p:cNvPr id="31" name="ZoneTexte 30"/>
          <p:cNvSpPr txBox="1"/>
          <p:nvPr/>
        </p:nvSpPr>
        <p:spPr>
          <a:xfrm rot="8253877">
            <a:off x="3504627" y="2957239"/>
            <a:ext cx="380213" cy="1100817"/>
          </a:xfrm>
          <a:prstGeom prst="rect">
            <a:avLst/>
          </a:prstGeom>
          <a:solidFill>
            <a:schemeClr val="accent6">
              <a:lumMod val="60000"/>
              <a:lumOff val="40000"/>
            </a:schemeClr>
          </a:solidFill>
        </p:spPr>
        <p:txBody>
          <a:bodyPr vert="vert270" wrap="square" rtlCol="0">
            <a:spAutoFit/>
          </a:bodyPr>
          <a:lstStyle/>
          <a:p>
            <a:r>
              <a:rPr lang="fr-FR" sz="1400" b="1" dirty="0" smtClean="0">
                <a:solidFill>
                  <a:schemeClr val="accent6">
                    <a:lumMod val="50000"/>
                  </a:schemeClr>
                </a:solidFill>
              </a:rPr>
              <a:t>     Bilans</a:t>
            </a:r>
            <a:endParaRPr lang="fr-FR" sz="1400" b="1" dirty="0">
              <a:solidFill>
                <a:schemeClr val="accent6">
                  <a:lumMod val="50000"/>
                </a:schemeClr>
              </a:solidFill>
            </a:endParaRPr>
          </a:p>
        </p:txBody>
      </p:sp>
      <p:sp>
        <p:nvSpPr>
          <p:cNvPr id="32" name="ZoneTexte 31"/>
          <p:cNvSpPr txBox="1"/>
          <p:nvPr/>
        </p:nvSpPr>
        <p:spPr>
          <a:xfrm rot="2700351">
            <a:off x="3504903" y="3517804"/>
            <a:ext cx="401657" cy="1042047"/>
          </a:xfrm>
          <a:prstGeom prst="rect">
            <a:avLst/>
          </a:prstGeom>
          <a:solidFill>
            <a:schemeClr val="accent6">
              <a:lumMod val="60000"/>
              <a:lumOff val="40000"/>
            </a:schemeClr>
          </a:solidFill>
        </p:spPr>
        <p:txBody>
          <a:bodyPr vert="vert270" wrap="square" rtlCol="0">
            <a:spAutoFit/>
          </a:bodyPr>
          <a:lstStyle/>
          <a:p>
            <a:pPr algn="ctr"/>
            <a:r>
              <a:rPr lang="fr-FR" sz="1400" b="1" dirty="0" smtClean="0">
                <a:solidFill>
                  <a:schemeClr val="accent6">
                    <a:lumMod val="50000"/>
                  </a:schemeClr>
                </a:solidFill>
              </a:rPr>
              <a:t>semestriels</a:t>
            </a:r>
            <a:endParaRPr lang="fr-FR" sz="1400" b="1" dirty="0">
              <a:solidFill>
                <a:schemeClr val="accent6">
                  <a:lumMod val="50000"/>
                </a:schemeClr>
              </a:solidFill>
            </a:endParaRPr>
          </a:p>
        </p:txBody>
      </p:sp>
      <p:sp>
        <p:nvSpPr>
          <p:cNvPr id="33" name="ZoneTexte 32"/>
          <p:cNvSpPr txBox="1"/>
          <p:nvPr/>
        </p:nvSpPr>
        <p:spPr>
          <a:xfrm>
            <a:off x="2092464" y="2154799"/>
            <a:ext cx="1089729" cy="1174072"/>
          </a:xfrm>
          <a:prstGeom prst="rect">
            <a:avLst/>
          </a:prstGeom>
          <a:noFill/>
        </p:spPr>
        <p:txBody>
          <a:bodyPr wrap="square" rtlCol="0">
            <a:spAutoFit/>
          </a:bodyPr>
          <a:lstStyle/>
          <a:p>
            <a:pPr algn="ctr"/>
            <a:r>
              <a:rPr lang="fr-FR" sz="1400" b="1" dirty="0" smtClean="0">
                <a:solidFill>
                  <a:schemeClr val="accent3">
                    <a:lumMod val="50000"/>
                  </a:schemeClr>
                </a:solidFill>
              </a:rPr>
              <a:t>Evaluations formatives</a:t>
            </a:r>
          </a:p>
          <a:p>
            <a:pPr algn="ctr"/>
            <a:r>
              <a:rPr lang="fr-FR" sz="1400" b="1" dirty="0" smtClean="0">
                <a:solidFill>
                  <a:schemeClr val="accent3">
                    <a:lumMod val="50000"/>
                  </a:schemeClr>
                </a:solidFill>
              </a:rPr>
              <a:t>(TP, TD)</a:t>
            </a:r>
          </a:p>
          <a:p>
            <a:pPr algn="ctr"/>
            <a:r>
              <a:rPr lang="fr-FR" sz="1400" b="1" dirty="0" smtClean="0">
                <a:solidFill>
                  <a:schemeClr val="accent3">
                    <a:lumMod val="50000"/>
                  </a:schemeClr>
                </a:solidFill>
              </a:rPr>
              <a:t>Evaluations</a:t>
            </a:r>
          </a:p>
          <a:p>
            <a:pPr algn="ctr"/>
            <a:r>
              <a:rPr lang="fr-FR" sz="1400" b="1" dirty="0" smtClean="0">
                <a:solidFill>
                  <a:schemeClr val="accent3">
                    <a:lumMod val="50000"/>
                  </a:schemeClr>
                </a:solidFill>
              </a:rPr>
              <a:t>sommatives</a:t>
            </a:r>
            <a:endParaRPr lang="fr-FR" sz="1400" b="1" dirty="0">
              <a:solidFill>
                <a:schemeClr val="accent3">
                  <a:lumMod val="50000"/>
                </a:schemeClr>
              </a:solidFill>
            </a:endParaRPr>
          </a:p>
        </p:txBody>
      </p:sp>
      <p:grpSp>
        <p:nvGrpSpPr>
          <p:cNvPr id="35" name="Groupe 34"/>
          <p:cNvGrpSpPr/>
          <p:nvPr/>
        </p:nvGrpSpPr>
        <p:grpSpPr>
          <a:xfrm>
            <a:off x="1162615" y="4558554"/>
            <a:ext cx="1637045" cy="1811486"/>
            <a:chOff x="356997" y="4901784"/>
            <a:chExt cx="1442379" cy="1660091"/>
          </a:xfrm>
        </p:grpSpPr>
        <p:grpSp>
          <p:nvGrpSpPr>
            <p:cNvPr id="47" name="Groupe 46"/>
            <p:cNvGrpSpPr/>
            <p:nvPr/>
          </p:nvGrpSpPr>
          <p:grpSpPr>
            <a:xfrm>
              <a:off x="356997" y="4901784"/>
              <a:ext cx="1141170" cy="1134948"/>
              <a:chOff x="4497789" y="2267675"/>
              <a:chExt cx="4106659" cy="3897629"/>
            </a:xfrm>
          </p:grpSpPr>
          <p:pic>
            <p:nvPicPr>
              <p:cNvPr id="49" name="Picture 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497789" y="2267675"/>
                <a:ext cx="2880000" cy="1794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 name="Picture 3"/>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034950" y="3143790"/>
                <a:ext cx="2880000" cy="1969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 name="Picture 2"/>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724448" y="4062067"/>
                <a:ext cx="2880000" cy="2103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48" name="Picture 2"/>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196958" y="5679023"/>
              <a:ext cx="602418" cy="88285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pic>
        <p:nvPicPr>
          <p:cNvPr id="36" name="Picture 4"/>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254429" y="2027717"/>
            <a:ext cx="1033396" cy="732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7" name="Groupe 36"/>
          <p:cNvGrpSpPr/>
          <p:nvPr/>
        </p:nvGrpSpPr>
        <p:grpSpPr>
          <a:xfrm>
            <a:off x="6327107" y="4774599"/>
            <a:ext cx="960717" cy="1235998"/>
            <a:chOff x="3171838" y="980728"/>
            <a:chExt cx="5648634" cy="5746401"/>
          </a:xfrm>
        </p:grpSpPr>
        <p:pic>
          <p:nvPicPr>
            <p:cNvPr id="44" name="Picture 3"/>
            <p:cNvPicPr>
              <a:picLocks noChangeAspect="1" noChangeArrowheads="1"/>
            </p:cNvPicPr>
            <p:nvPr/>
          </p:nvPicPr>
          <p:blipFill rotWithShape="1">
            <a:blip r:embed="rId21" cstate="print">
              <a:extLst>
                <a:ext uri="{28A0092B-C50C-407E-A947-70E740481C1C}">
                  <a14:useLocalDpi xmlns:a14="http://schemas.microsoft.com/office/drawing/2010/main" val="0"/>
                </a:ext>
              </a:extLst>
            </a:blip>
            <a:srcRect t="4391"/>
            <a:stretch/>
          </p:blipFill>
          <p:spPr bwMode="auto">
            <a:xfrm>
              <a:off x="3171838" y="980728"/>
              <a:ext cx="5648634" cy="5746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 name="Picture 2"/>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5139487" y="3666346"/>
              <a:ext cx="348139" cy="145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 name="Picture 2"/>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5148064" y="5011459"/>
              <a:ext cx="348139" cy="145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8" name="Rectangle à coins arrondis 37"/>
          <p:cNvSpPr/>
          <p:nvPr/>
        </p:nvSpPr>
        <p:spPr>
          <a:xfrm>
            <a:off x="555577" y="1574263"/>
            <a:ext cx="402596" cy="4858486"/>
          </a:xfrm>
          <a:prstGeom prst="roundRect">
            <a:avLst/>
          </a:prstGeom>
          <a:solidFill>
            <a:srgbClr val="99CCFF">
              <a:alpha val="62000"/>
            </a:srgb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ZoneTexte 38"/>
          <p:cNvSpPr txBox="1"/>
          <p:nvPr/>
        </p:nvSpPr>
        <p:spPr>
          <a:xfrm>
            <a:off x="541562" y="1883144"/>
            <a:ext cx="409460" cy="4355622"/>
          </a:xfrm>
          <a:prstGeom prst="rect">
            <a:avLst/>
          </a:prstGeom>
          <a:noFill/>
        </p:spPr>
        <p:txBody>
          <a:bodyPr vert="vert270" wrap="square" rtlCol="0">
            <a:spAutoFit/>
          </a:bodyPr>
          <a:lstStyle/>
          <a:p>
            <a:r>
              <a:rPr lang="fr-FR" sz="1600" b="1" dirty="0" smtClean="0">
                <a:solidFill>
                  <a:schemeClr val="accent3">
                    <a:lumMod val="50000"/>
                  </a:schemeClr>
                </a:solidFill>
              </a:rPr>
              <a:t>PLAN DE FORMATION et TABLEAU DE STRATEGIE </a:t>
            </a:r>
            <a:endParaRPr lang="fr-FR" sz="1600" dirty="0"/>
          </a:p>
        </p:txBody>
      </p:sp>
      <p:grpSp>
        <p:nvGrpSpPr>
          <p:cNvPr id="40" name="Groupe 39"/>
          <p:cNvGrpSpPr/>
          <p:nvPr/>
        </p:nvGrpSpPr>
        <p:grpSpPr>
          <a:xfrm>
            <a:off x="1060950" y="2075102"/>
            <a:ext cx="1088563" cy="1425906"/>
            <a:chOff x="2112699" y="3861911"/>
            <a:chExt cx="1696089" cy="2145846"/>
          </a:xfrm>
        </p:grpSpPr>
        <p:pic>
          <p:nvPicPr>
            <p:cNvPr id="42" name="Picture 3"/>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112699" y="3861911"/>
              <a:ext cx="1093796" cy="1484826"/>
            </a:xfrm>
            <a:prstGeom prst="rect">
              <a:avLst/>
            </a:prstGeom>
            <a:noFill/>
            <a:ln w="9525">
              <a:solidFill>
                <a:schemeClr val="tx2">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43" name="Picture 2"/>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748938" y="4522931"/>
              <a:ext cx="1059850" cy="1484826"/>
            </a:xfrm>
            <a:prstGeom prst="rect">
              <a:avLst/>
            </a:prstGeom>
            <a:noFill/>
            <a:ln w="9525">
              <a:solidFill>
                <a:schemeClr val="tx2">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grpSp>
      <p:sp>
        <p:nvSpPr>
          <p:cNvPr id="41" name="Rectangle à coins arrondis 40">
            <a:hlinkClick r:id="rId25" action="ppaction://hlinksldjump"/>
          </p:cNvPr>
          <p:cNvSpPr/>
          <p:nvPr/>
        </p:nvSpPr>
        <p:spPr>
          <a:xfrm>
            <a:off x="7669832" y="1379600"/>
            <a:ext cx="1412363" cy="441168"/>
          </a:xfrm>
          <a:prstGeom prst="roundRect">
            <a:avLst/>
          </a:prstGeom>
          <a:solidFill>
            <a:srgbClr val="99FF66">
              <a:alpha val="62000"/>
            </a:srgb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solidFill>
                  <a:schemeClr val="accent3">
                    <a:lumMod val="50000"/>
                  </a:schemeClr>
                </a:solidFill>
              </a:rPr>
              <a:t>OUTIL DE PLANIFICATION</a:t>
            </a:r>
            <a:endParaRPr lang="fr-FR" sz="1200" dirty="0"/>
          </a:p>
        </p:txBody>
      </p:sp>
      <p:sp>
        <p:nvSpPr>
          <p:cNvPr id="75" name="ZoneTexte 74"/>
          <p:cNvSpPr txBox="1"/>
          <p:nvPr/>
        </p:nvSpPr>
        <p:spPr>
          <a:xfrm>
            <a:off x="323528" y="766445"/>
            <a:ext cx="8640960" cy="646331"/>
          </a:xfrm>
          <a:prstGeom prst="rect">
            <a:avLst/>
          </a:prstGeom>
          <a:noFill/>
        </p:spPr>
        <p:txBody>
          <a:bodyPr wrap="square" rtlCol="0">
            <a:spAutoFit/>
          </a:bodyPr>
          <a:lstStyle/>
          <a:p>
            <a:pPr algn="ctr"/>
            <a:r>
              <a:rPr lang="fr-FR"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sym typeface="Wingdings" pitchFamily="2" charset="2"/>
              </a:rPr>
              <a:t>Cohérence des outils : les grilles d’évaluation des compétences sont identiques du début de la formation à l’évaluation certificative</a:t>
            </a:r>
            <a:endParaRPr lang="fr-FR"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p:txBody>
      </p:sp>
    </p:spTree>
    <p:extLst>
      <p:ext uri="{BB962C8B-B14F-4D97-AF65-F5344CB8AC3E}">
        <p14:creationId xmlns:p14="http://schemas.microsoft.com/office/powerpoint/2010/main" val="32819725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p:cNvSpPr>
            <a:spLocks noGrp="1"/>
          </p:cNvSpPr>
          <p:nvPr>
            <p:ph type="title"/>
          </p:nvPr>
        </p:nvSpPr>
        <p:spPr>
          <a:xfrm>
            <a:off x="706438" y="1341438"/>
            <a:ext cx="8229600" cy="1143000"/>
          </a:xfrm>
        </p:spPr>
        <p:txBody>
          <a:bodyPr/>
          <a:lstStyle/>
          <a:p>
            <a:pPr eaLnBrk="1" hangingPunct="1"/>
            <a:r>
              <a:rPr lang="fr-FR" sz="2800" smtClean="0"/>
              <a:t>La communication</a:t>
            </a:r>
          </a:p>
        </p:txBody>
      </p:sp>
      <p:graphicFrame>
        <p:nvGraphicFramePr>
          <p:cNvPr id="4" name="Espace réservé du contenu 3"/>
          <p:cNvGraphicFramePr>
            <a:graphicFrameLocks noGrp="1"/>
          </p:cNvGraphicFramePr>
          <p:nvPr>
            <p:ph idx="1"/>
          </p:nvPr>
        </p:nvGraphicFramePr>
        <p:xfrm>
          <a:off x="1187624" y="1772816"/>
          <a:ext cx="7499176" cy="4353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14068" y="0"/>
            <a:ext cx="500034" cy="6858000"/>
          </a:xfrm>
          <a:prstGeom prst="rect">
            <a:avLst/>
          </a:prstGeom>
          <a:solidFill>
            <a:srgbClr val="E4AE25"/>
          </a:solidFill>
          <a:ln/>
        </p:spPr>
        <p:style>
          <a:lnRef idx="0">
            <a:schemeClr val="accent4"/>
          </a:lnRef>
          <a:fillRef idx="3">
            <a:schemeClr val="accent4"/>
          </a:fillRef>
          <a:effectRef idx="3">
            <a:schemeClr val="accent4"/>
          </a:effectRef>
          <a:fontRef idx="minor">
            <a:schemeClr val="lt1"/>
          </a:fontRef>
        </p:style>
        <p:txBody>
          <a:bodyPr vert="vert270" anchor="ctr"/>
          <a:lstStyle/>
          <a:p>
            <a:pPr algn="ctr">
              <a:defRPr/>
            </a:pPr>
            <a:r>
              <a:rPr lang="fr-FR" sz="2800" dirty="0"/>
              <a:t>La continuité formation évaluation</a:t>
            </a:r>
          </a:p>
        </p:txBody>
      </p:sp>
      <p:grpSp>
        <p:nvGrpSpPr>
          <p:cNvPr id="14341" name="Groupe 5"/>
          <p:cNvGrpSpPr>
            <a:grpSpLocks/>
          </p:cNvGrpSpPr>
          <p:nvPr/>
        </p:nvGrpSpPr>
        <p:grpSpPr bwMode="auto">
          <a:xfrm>
            <a:off x="500063" y="0"/>
            <a:ext cx="8639175" cy="836613"/>
            <a:chOff x="499997" y="1"/>
            <a:chExt cx="8639563" cy="836712"/>
          </a:xfrm>
        </p:grpSpPr>
        <p:pic>
          <p:nvPicPr>
            <p:cNvPr id="14343"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15878" y="1"/>
              <a:ext cx="1123682" cy="765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9997" y="1"/>
              <a:ext cx="901699" cy="83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Connecteur droit 8"/>
            <p:cNvCxnSpPr/>
            <p:nvPr/>
          </p:nvCxnSpPr>
          <p:spPr>
            <a:xfrm>
              <a:off x="1387449" y="647778"/>
              <a:ext cx="6867833" cy="0"/>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 name="Rectangle 11"/>
          <p:cNvSpPr>
            <a:spLocks noChangeArrowheads="1"/>
          </p:cNvSpPr>
          <p:nvPr/>
        </p:nvSpPr>
        <p:spPr bwMode="auto">
          <a:xfrm>
            <a:off x="1835696" y="188640"/>
            <a:ext cx="648072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sz="2400" dirty="0"/>
              <a:t>CCF en centre de formation – Expérimentation </a:t>
            </a:r>
          </a:p>
          <a:p>
            <a:endParaRPr lang="fr-FR" sz="2000" b="1"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1"/>
          <p:cNvSpPr>
            <a:spLocks noGrp="1"/>
          </p:cNvSpPr>
          <p:nvPr>
            <p:ph type="title"/>
          </p:nvPr>
        </p:nvSpPr>
        <p:spPr>
          <a:xfrm>
            <a:off x="485775" y="647700"/>
            <a:ext cx="8229600" cy="1143000"/>
          </a:xfrm>
        </p:spPr>
        <p:txBody>
          <a:bodyPr/>
          <a:lstStyle/>
          <a:p>
            <a:pPr eaLnBrk="1" hangingPunct="1"/>
            <a:r>
              <a:rPr lang="fr-FR" sz="2800" dirty="0" smtClean="0"/>
              <a:t>Pilotage</a:t>
            </a:r>
            <a:r>
              <a:rPr lang="fr-FR" sz="2400" dirty="0" smtClean="0"/>
              <a:t/>
            </a:r>
            <a:br>
              <a:rPr lang="fr-FR" sz="2400" dirty="0" smtClean="0"/>
            </a:br>
            <a:endParaRPr lang="fr-FR" sz="1600" dirty="0" smtClean="0"/>
          </a:p>
        </p:txBody>
      </p:sp>
      <p:sp>
        <p:nvSpPr>
          <p:cNvPr id="15363" name="Espace réservé du contenu 2"/>
          <p:cNvSpPr>
            <a:spLocks noGrp="1"/>
          </p:cNvSpPr>
          <p:nvPr>
            <p:ph idx="1"/>
          </p:nvPr>
        </p:nvSpPr>
        <p:spPr>
          <a:xfrm>
            <a:off x="971550" y="1628774"/>
            <a:ext cx="7467600" cy="4608537"/>
          </a:xfrm>
        </p:spPr>
        <p:txBody>
          <a:bodyPr>
            <a:normAutofit/>
          </a:bodyPr>
          <a:lstStyle/>
          <a:p>
            <a:pPr eaLnBrk="1" hangingPunct="1"/>
            <a:r>
              <a:rPr lang="fr-FR" sz="2400" dirty="0" smtClean="0"/>
              <a:t>Une expérimentation « étendue » depuis 3 ans à plusieurs équipes disciplinaires</a:t>
            </a:r>
          </a:p>
          <a:p>
            <a:pPr eaLnBrk="1" hangingPunct="1"/>
            <a:r>
              <a:rPr lang="fr-FR" sz="2400" dirty="0" smtClean="0"/>
              <a:t>Les chefs d’établissement sont associés à la réunion de démarrage et les modalités sont soumises à leur approbation</a:t>
            </a:r>
          </a:p>
          <a:p>
            <a:pPr eaLnBrk="1" hangingPunct="1"/>
            <a:r>
              <a:rPr lang="fr-FR" sz="2400" dirty="0" smtClean="0"/>
              <a:t>Le cadrage IEN </a:t>
            </a:r>
          </a:p>
          <a:p>
            <a:pPr lvl="1" eaLnBrk="1" hangingPunct="1"/>
            <a:r>
              <a:rPr lang="fr-FR" sz="2000" dirty="0" smtClean="0"/>
              <a:t>Une réunion de l’équipe disciplinaire en début d’année pour proposer les modalités et préciser le protocole.</a:t>
            </a:r>
          </a:p>
          <a:p>
            <a:pPr lvl="1" eaLnBrk="1" hangingPunct="1"/>
            <a:r>
              <a:rPr lang="fr-FR" sz="2000" dirty="0" smtClean="0"/>
              <a:t>Une réunion en mai pour faire un bilan de la session et de la mise en œuvre.</a:t>
            </a:r>
          </a:p>
          <a:p>
            <a:pPr lvl="1" eaLnBrk="1" hangingPunct="1"/>
            <a:r>
              <a:rPr lang="fr-FR" sz="2000" dirty="0" smtClean="0"/>
              <a:t>Des échanges lors des différentes visites</a:t>
            </a:r>
          </a:p>
          <a:p>
            <a:pPr eaLnBrk="1" hangingPunct="1"/>
            <a:endParaRPr lang="fr-FR" sz="1800" dirty="0" smtClean="0"/>
          </a:p>
        </p:txBody>
      </p:sp>
      <p:sp>
        <p:nvSpPr>
          <p:cNvPr id="4" name="Rectangle 3"/>
          <p:cNvSpPr/>
          <p:nvPr/>
        </p:nvSpPr>
        <p:spPr>
          <a:xfrm>
            <a:off x="-14068" y="0"/>
            <a:ext cx="500034" cy="6858000"/>
          </a:xfrm>
          <a:prstGeom prst="rect">
            <a:avLst/>
          </a:prstGeom>
          <a:solidFill>
            <a:srgbClr val="E4AE25"/>
          </a:solidFill>
          <a:ln/>
        </p:spPr>
        <p:style>
          <a:lnRef idx="0">
            <a:schemeClr val="accent4"/>
          </a:lnRef>
          <a:fillRef idx="3">
            <a:schemeClr val="accent4"/>
          </a:fillRef>
          <a:effectRef idx="3">
            <a:schemeClr val="accent4"/>
          </a:effectRef>
          <a:fontRef idx="minor">
            <a:schemeClr val="lt1"/>
          </a:fontRef>
        </p:style>
        <p:txBody>
          <a:bodyPr vert="vert270" anchor="ctr"/>
          <a:lstStyle/>
          <a:p>
            <a:pPr algn="ctr">
              <a:defRPr/>
            </a:pPr>
            <a:r>
              <a:rPr lang="fr-FR" sz="2800" dirty="0"/>
              <a:t>La continuité formation évaluation</a:t>
            </a:r>
          </a:p>
        </p:txBody>
      </p:sp>
      <p:grpSp>
        <p:nvGrpSpPr>
          <p:cNvPr id="15365" name="Groupe 4"/>
          <p:cNvGrpSpPr>
            <a:grpSpLocks/>
          </p:cNvGrpSpPr>
          <p:nvPr/>
        </p:nvGrpSpPr>
        <p:grpSpPr bwMode="auto">
          <a:xfrm>
            <a:off x="500063" y="0"/>
            <a:ext cx="8639175" cy="836613"/>
            <a:chOff x="499997" y="1"/>
            <a:chExt cx="8639563" cy="836712"/>
          </a:xfrm>
        </p:grpSpPr>
        <p:pic>
          <p:nvPicPr>
            <p:cNvPr id="153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5878" y="1"/>
              <a:ext cx="1123682" cy="765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997" y="1"/>
              <a:ext cx="901699" cy="83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Connecteur droit 7"/>
            <p:cNvCxnSpPr/>
            <p:nvPr/>
          </p:nvCxnSpPr>
          <p:spPr>
            <a:xfrm>
              <a:off x="1387449" y="647778"/>
              <a:ext cx="6867833" cy="0"/>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 name="Rectangle 11"/>
          <p:cNvSpPr>
            <a:spLocks noChangeArrowheads="1"/>
          </p:cNvSpPr>
          <p:nvPr/>
        </p:nvSpPr>
        <p:spPr bwMode="auto">
          <a:xfrm>
            <a:off x="1835696" y="188640"/>
            <a:ext cx="648072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sz="2400" dirty="0"/>
              <a:t>CCF en centre de formation – Expérimentation </a:t>
            </a:r>
          </a:p>
          <a:p>
            <a:endParaRPr lang="fr-FR" sz="2000" b="1"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36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36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3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a:xfrm>
            <a:off x="551061" y="620688"/>
            <a:ext cx="8053387" cy="1120775"/>
          </a:xfrm>
        </p:spPr>
        <p:txBody>
          <a:bodyPr>
            <a:normAutofit/>
          </a:bodyPr>
          <a:lstStyle/>
          <a:p>
            <a:pPr eaLnBrk="1" hangingPunct="1"/>
            <a:r>
              <a:rPr lang="fr-FR" sz="2800" dirty="0" smtClean="0"/>
              <a:t>Eléments de bilan</a:t>
            </a:r>
            <a:br>
              <a:rPr lang="fr-FR" sz="2800" dirty="0" smtClean="0"/>
            </a:br>
            <a:endParaRPr lang="fr-FR" sz="1800" dirty="0" smtClean="0"/>
          </a:p>
        </p:txBody>
      </p:sp>
      <p:sp>
        <p:nvSpPr>
          <p:cNvPr id="14339" name="Espace réservé du contenu 2"/>
          <p:cNvSpPr>
            <a:spLocks noGrp="1"/>
          </p:cNvSpPr>
          <p:nvPr>
            <p:ph idx="1"/>
          </p:nvPr>
        </p:nvSpPr>
        <p:spPr>
          <a:xfrm>
            <a:off x="971550" y="1340768"/>
            <a:ext cx="7467600" cy="2376488"/>
          </a:xfrm>
        </p:spPr>
        <p:txBody>
          <a:bodyPr rtlCol="0">
            <a:noAutofit/>
          </a:bodyPr>
          <a:lstStyle/>
          <a:p>
            <a:pPr eaLnBrk="1" fontAlgn="auto" hangingPunct="1">
              <a:spcAft>
                <a:spcPts val="0"/>
              </a:spcAft>
              <a:buFont typeface="Arial" pitchFamily="34" charset="0"/>
              <a:buChar char="•"/>
              <a:defRPr/>
            </a:pPr>
            <a:r>
              <a:rPr lang="fr-FR" sz="2400" dirty="0" smtClean="0"/>
              <a:t>Baisse significative des évaluations « ponctuelles »</a:t>
            </a:r>
          </a:p>
          <a:p>
            <a:pPr eaLnBrk="1" fontAlgn="auto" hangingPunct="1">
              <a:spcAft>
                <a:spcPts val="0"/>
              </a:spcAft>
              <a:buFont typeface="Arial" pitchFamily="34" charset="0"/>
              <a:buChar char="•"/>
              <a:defRPr/>
            </a:pPr>
            <a:r>
              <a:rPr lang="fr-FR" sz="2400" dirty="0" smtClean="0"/>
              <a:t>Pratiques d’évaluations plus proches du concept CCF </a:t>
            </a:r>
          </a:p>
          <a:p>
            <a:pPr eaLnBrk="1" fontAlgn="auto" hangingPunct="1">
              <a:spcAft>
                <a:spcPts val="0"/>
              </a:spcAft>
              <a:buFont typeface="Arial" pitchFamily="34" charset="0"/>
              <a:buChar char="•"/>
              <a:defRPr/>
            </a:pPr>
            <a:r>
              <a:rPr lang="fr-FR" sz="2400" dirty="0" smtClean="0"/>
              <a:t>Effets sur les résultats</a:t>
            </a:r>
          </a:p>
          <a:p>
            <a:pPr eaLnBrk="1" fontAlgn="auto" hangingPunct="1">
              <a:spcAft>
                <a:spcPts val="0"/>
              </a:spcAft>
              <a:buFont typeface="Arial" pitchFamily="34" charset="0"/>
              <a:buChar char="•"/>
              <a:defRPr/>
            </a:pPr>
            <a:r>
              <a:rPr lang="fr-FR" sz="2400" dirty="0" smtClean="0"/>
              <a:t>Très forte adhésion des enseignants</a:t>
            </a:r>
          </a:p>
          <a:p>
            <a:pPr eaLnBrk="1" fontAlgn="auto" hangingPunct="1">
              <a:spcAft>
                <a:spcPts val="0"/>
              </a:spcAft>
              <a:buFont typeface="Arial" pitchFamily="34" charset="0"/>
              <a:buChar char="•"/>
              <a:defRPr/>
            </a:pPr>
            <a:r>
              <a:rPr lang="fr-FR" sz="2400" dirty="0" smtClean="0"/>
              <a:t>Accompagnement IEN indispensable / Risque de dérives vers une évaluation de  type contrôle continu</a:t>
            </a:r>
          </a:p>
          <a:p>
            <a:pPr eaLnBrk="1" fontAlgn="auto" hangingPunct="1">
              <a:spcAft>
                <a:spcPts val="0"/>
              </a:spcAft>
              <a:buFont typeface="Arial" pitchFamily="34" charset="0"/>
              <a:buChar char="•"/>
              <a:defRPr/>
            </a:pPr>
            <a:endParaRPr lang="fr-FR" sz="2400" dirty="0" smtClean="0"/>
          </a:p>
          <a:p>
            <a:pPr eaLnBrk="1" fontAlgn="auto" hangingPunct="1">
              <a:spcAft>
                <a:spcPts val="0"/>
              </a:spcAft>
              <a:buFont typeface="Arial" pitchFamily="34" charset="0"/>
              <a:buChar char="•"/>
              <a:defRPr/>
            </a:pPr>
            <a:r>
              <a:rPr lang="fr-FR" sz="2400" dirty="0" smtClean="0"/>
              <a:t>Limites </a:t>
            </a:r>
          </a:p>
          <a:p>
            <a:pPr lvl="1" eaLnBrk="1" fontAlgn="auto" hangingPunct="1">
              <a:spcAft>
                <a:spcPts val="0"/>
              </a:spcAft>
              <a:buFont typeface="Arial" pitchFamily="34" charset="0"/>
              <a:buChar char="–"/>
              <a:defRPr/>
            </a:pPr>
            <a:r>
              <a:rPr lang="fr-FR" sz="2400" dirty="0" smtClean="0"/>
              <a:t>La qualité des évaluations restent variables selon les enseignants</a:t>
            </a:r>
          </a:p>
          <a:p>
            <a:pPr lvl="1" eaLnBrk="1" fontAlgn="auto" hangingPunct="1">
              <a:spcAft>
                <a:spcPts val="0"/>
              </a:spcAft>
              <a:buFont typeface="Arial" pitchFamily="34" charset="0"/>
              <a:buChar char="–"/>
              <a:defRPr/>
            </a:pPr>
            <a:r>
              <a:rPr lang="fr-FR" sz="2400" dirty="0" smtClean="0"/>
              <a:t>Interrogations IEN  sur l’étendue de l’expérimentation</a:t>
            </a:r>
          </a:p>
          <a:p>
            <a:pPr lvl="1" eaLnBrk="1" fontAlgn="auto" hangingPunct="1">
              <a:spcAft>
                <a:spcPts val="0"/>
              </a:spcAft>
              <a:buFont typeface="Arial" pitchFamily="34" charset="0"/>
              <a:buChar char="–"/>
              <a:defRPr/>
            </a:pPr>
            <a:r>
              <a:rPr lang="fr-FR" sz="2400" dirty="0" smtClean="0"/>
              <a:t>Retour en arrière difficilement envisageable</a:t>
            </a:r>
          </a:p>
          <a:p>
            <a:pPr eaLnBrk="1" fontAlgn="auto" hangingPunct="1">
              <a:spcAft>
                <a:spcPts val="0"/>
              </a:spcAft>
              <a:buFont typeface="Arial" pitchFamily="34" charset="0"/>
              <a:buChar char="•"/>
              <a:defRPr/>
            </a:pPr>
            <a:endParaRPr lang="fr-FR" sz="1800" dirty="0"/>
          </a:p>
          <a:p>
            <a:pPr marL="0" indent="0" eaLnBrk="1" fontAlgn="auto" hangingPunct="1">
              <a:spcAft>
                <a:spcPts val="0"/>
              </a:spcAft>
              <a:buFont typeface="Rage Italic" pitchFamily="66" charset="0"/>
              <a:buNone/>
              <a:defRPr/>
            </a:pPr>
            <a:endParaRPr lang="fr-FR" sz="1800" dirty="0"/>
          </a:p>
          <a:p>
            <a:pPr eaLnBrk="1" fontAlgn="auto" hangingPunct="1">
              <a:spcAft>
                <a:spcPts val="0"/>
              </a:spcAft>
              <a:buFont typeface="Arial" pitchFamily="34" charset="0"/>
              <a:buChar char="•"/>
              <a:defRPr/>
            </a:pPr>
            <a:endParaRPr lang="fr-FR" sz="1800" dirty="0" smtClean="0"/>
          </a:p>
          <a:p>
            <a:pPr eaLnBrk="1" fontAlgn="auto" hangingPunct="1">
              <a:spcAft>
                <a:spcPts val="0"/>
              </a:spcAft>
              <a:buFont typeface="Arial" pitchFamily="34" charset="0"/>
              <a:buChar char="•"/>
              <a:defRPr/>
            </a:pPr>
            <a:endParaRPr lang="fr-FR" sz="1800" dirty="0" smtClean="0"/>
          </a:p>
        </p:txBody>
      </p:sp>
      <p:sp>
        <p:nvSpPr>
          <p:cNvPr id="4" name="Rectangle 3"/>
          <p:cNvSpPr/>
          <p:nvPr/>
        </p:nvSpPr>
        <p:spPr>
          <a:xfrm>
            <a:off x="-14068" y="0"/>
            <a:ext cx="500034" cy="6858000"/>
          </a:xfrm>
          <a:prstGeom prst="rect">
            <a:avLst/>
          </a:prstGeom>
          <a:solidFill>
            <a:srgbClr val="E4AE25"/>
          </a:solidFill>
          <a:ln/>
        </p:spPr>
        <p:style>
          <a:lnRef idx="0">
            <a:schemeClr val="accent4"/>
          </a:lnRef>
          <a:fillRef idx="3">
            <a:schemeClr val="accent4"/>
          </a:fillRef>
          <a:effectRef idx="3">
            <a:schemeClr val="accent4"/>
          </a:effectRef>
          <a:fontRef idx="minor">
            <a:schemeClr val="lt1"/>
          </a:fontRef>
        </p:style>
        <p:txBody>
          <a:bodyPr vert="vert270" anchor="ctr"/>
          <a:lstStyle/>
          <a:p>
            <a:pPr algn="ctr">
              <a:defRPr/>
            </a:pPr>
            <a:r>
              <a:rPr lang="fr-FR" sz="2800" dirty="0"/>
              <a:t>La continuité formation évaluation</a:t>
            </a:r>
          </a:p>
        </p:txBody>
      </p:sp>
      <p:grpSp>
        <p:nvGrpSpPr>
          <p:cNvPr id="16389" name="Groupe 4"/>
          <p:cNvGrpSpPr>
            <a:grpSpLocks/>
          </p:cNvGrpSpPr>
          <p:nvPr/>
        </p:nvGrpSpPr>
        <p:grpSpPr bwMode="auto">
          <a:xfrm>
            <a:off x="500063" y="0"/>
            <a:ext cx="8639175" cy="836613"/>
            <a:chOff x="499997" y="1"/>
            <a:chExt cx="8639563" cy="836712"/>
          </a:xfrm>
        </p:grpSpPr>
        <p:pic>
          <p:nvPicPr>
            <p:cNvPr id="163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5878" y="1"/>
              <a:ext cx="1123682" cy="765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997" y="1"/>
              <a:ext cx="901699" cy="83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Connecteur droit 7"/>
            <p:cNvCxnSpPr/>
            <p:nvPr/>
          </p:nvCxnSpPr>
          <p:spPr>
            <a:xfrm>
              <a:off x="1387449" y="647778"/>
              <a:ext cx="6867833" cy="0"/>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 name="Rectangle 11"/>
          <p:cNvSpPr>
            <a:spLocks noChangeArrowheads="1"/>
          </p:cNvSpPr>
          <p:nvPr/>
        </p:nvSpPr>
        <p:spPr bwMode="auto">
          <a:xfrm>
            <a:off x="1835696" y="188640"/>
            <a:ext cx="648072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sz="2400" dirty="0"/>
              <a:t>CCF en centre de formation – Expérimentation </a:t>
            </a:r>
          </a:p>
          <a:p>
            <a:endParaRPr lang="fr-FR" sz="2000" b="1"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339">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339">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339">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33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43408"/>
            <a:ext cx="8229600" cy="1143000"/>
          </a:xfrm>
        </p:spPr>
        <p:txBody>
          <a:bodyPr>
            <a:normAutofit/>
          </a:bodyPr>
          <a:lstStyle/>
          <a:p>
            <a:r>
              <a:rPr lang="fr-FR" sz="3600" dirty="0" smtClean="0"/>
              <a:t>Les compétences</a:t>
            </a:r>
            <a:endParaRPr lang="fr-FR" sz="3600" dirty="0"/>
          </a:p>
        </p:txBody>
      </p:sp>
      <p:sp>
        <p:nvSpPr>
          <p:cNvPr id="4" name="Rectangle 3"/>
          <p:cNvSpPr/>
          <p:nvPr/>
        </p:nvSpPr>
        <p:spPr>
          <a:xfrm>
            <a:off x="-14068" y="0"/>
            <a:ext cx="500034" cy="6858000"/>
          </a:xfrm>
          <a:prstGeom prst="rect">
            <a:avLst/>
          </a:prstGeom>
          <a:solidFill>
            <a:srgbClr val="E4AE25"/>
          </a:solidFill>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2800" dirty="0" smtClean="0"/>
              <a:t>La continuité formation évaluation</a:t>
            </a:r>
            <a:endParaRPr lang="fr-FR" sz="2800" dirty="0"/>
          </a:p>
        </p:txBody>
      </p:sp>
      <p:grpSp>
        <p:nvGrpSpPr>
          <p:cNvPr id="8" name="Groupe 7"/>
          <p:cNvGrpSpPr/>
          <p:nvPr/>
        </p:nvGrpSpPr>
        <p:grpSpPr>
          <a:xfrm>
            <a:off x="499997" y="1"/>
            <a:ext cx="8639563" cy="836712"/>
            <a:chOff x="499997" y="1"/>
            <a:chExt cx="8639563" cy="836712"/>
          </a:xfrm>
        </p:grpSpPr>
        <p:pic>
          <p:nvPicPr>
            <p:cNvPr id="9" name="Picture 3" descr="C:\Users\utilisateur\Documents\2012-2013\EDPI\EDPI SESSION 2012-2013\Propositions de sujets 2013\Malenger U11 2013\Sujet 2013 au 11-04-2012\Logos\academie de lil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2230" y="1803"/>
              <a:ext cx="1087330" cy="78666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997" y="1"/>
              <a:ext cx="901699" cy="83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Connecteur droit 10"/>
            <p:cNvCxnSpPr/>
            <p:nvPr/>
          </p:nvCxnSpPr>
          <p:spPr>
            <a:xfrm>
              <a:off x="1387068" y="648398"/>
              <a:ext cx="6868292" cy="0"/>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 name="ZoneTexte 13"/>
          <p:cNvSpPr txBox="1"/>
          <p:nvPr/>
        </p:nvSpPr>
        <p:spPr>
          <a:xfrm>
            <a:off x="1259632" y="2241446"/>
            <a:ext cx="6984776" cy="2123658"/>
          </a:xfrm>
          <a:prstGeom prst="rect">
            <a:avLst/>
          </a:prstGeom>
          <a:noFill/>
          <a:ln>
            <a:noFill/>
          </a:ln>
          <a:effectLst>
            <a:innerShdw blurRad="63500" dist="50800" dir="13500000">
              <a:prstClr val="black">
                <a:alpha val="50000"/>
              </a:prstClr>
            </a:innerShdw>
          </a:effectLst>
          <a:scene3d>
            <a:camera prst="orthographicFront">
              <a:rot lat="0" lon="0" rev="0"/>
            </a:camera>
            <a:lightRig rig="threePt" dir="t">
              <a:rot lat="0" lon="0" rev="1200000"/>
            </a:lightRig>
          </a:scene3d>
          <a:sp3d>
            <a:bevelT w="63500" h="25400" prst="coolSlant"/>
          </a:sp3d>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FR" sz="6600" b="1" spc="50" dirty="0" smtClean="0">
                <a:ln w="11430"/>
                <a:solidFill>
                  <a:srgbClr val="FFCC00"/>
                </a:solidFill>
                <a:effectLst>
                  <a:outerShdw blurRad="76200" dist="50800" dir="5400000" algn="tl" rotWithShape="0">
                    <a:srgbClr val="000000">
                      <a:alpha val="65000"/>
                    </a:srgbClr>
                  </a:outerShdw>
                </a:effectLst>
              </a:rPr>
              <a:t>Merci de votre Attention</a:t>
            </a:r>
          </a:p>
        </p:txBody>
      </p:sp>
    </p:spTree>
    <p:extLst>
      <p:ext uri="{BB962C8B-B14F-4D97-AF65-F5344CB8AC3E}">
        <p14:creationId xmlns:p14="http://schemas.microsoft.com/office/powerpoint/2010/main" val="29673909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68" y="0"/>
            <a:ext cx="500034" cy="6858000"/>
          </a:xfrm>
          <a:prstGeom prst="rect">
            <a:avLst/>
          </a:prstGeom>
          <a:solidFill>
            <a:srgbClr val="E4AE25"/>
          </a:solidFill>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2800" dirty="0" smtClean="0"/>
              <a:t>La continuité formation évaluation</a:t>
            </a:r>
            <a:endParaRPr lang="fr-FR" sz="2800" dirty="0"/>
          </a:p>
        </p:txBody>
      </p:sp>
      <p:grpSp>
        <p:nvGrpSpPr>
          <p:cNvPr id="80" name="Groupe 79"/>
          <p:cNvGrpSpPr/>
          <p:nvPr/>
        </p:nvGrpSpPr>
        <p:grpSpPr>
          <a:xfrm>
            <a:off x="499997" y="1"/>
            <a:ext cx="8639563" cy="836712"/>
            <a:chOff x="499997" y="1"/>
            <a:chExt cx="8639563" cy="836712"/>
          </a:xfrm>
        </p:grpSpPr>
        <p:pic>
          <p:nvPicPr>
            <p:cNvPr id="1027" name="Picture 3" descr="C:\Users\utilisateur\Documents\2012-2013\EDPI\EDPI SESSION 2012-2013\Propositions de sujets 2013\Malenger U11 2013\Sujet 2013 au 11-04-2012\Logos\academie de lil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2230" y="1803"/>
              <a:ext cx="1087330" cy="78666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997" y="1"/>
              <a:ext cx="901699" cy="83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6" name="Connecteur droit 75"/>
            <p:cNvCxnSpPr/>
            <p:nvPr/>
          </p:nvCxnSpPr>
          <p:spPr>
            <a:xfrm>
              <a:off x="1387068" y="648398"/>
              <a:ext cx="6868292" cy="0"/>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9" name="Rectangle 78"/>
          <p:cNvSpPr/>
          <p:nvPr/>
        </p:nvSpPr>
        <p:spPr>
          <a:xfrm>
            <a:off x="2790198" y="72334"/>
            <a:ext cx="3870034" cy="523220"/>
          </a:xfrm>
          <a:prstGeom prst="rect">
            <a:avLst/>
          </a:prstGeom>
        </p:spPr>
        <p:txBody>
          <a:bodyPr wrap="none">
            <a:spAutoFit/>
          </a:bodyPr>
          <a:lstStyle/>
          <a:p>
            <a:r>
              <a:rPr lang="fr-FR" sz="2800" dirty="0" smtClean="0"/>
              <a:t>Evaluer </a:t>
            </a:r>
            <a:r>
              <a:rPr lang="fr-FR" sz="2800" dirty="0"/>
              <a:t>des compétences</a:t>
            </a:r>
          </a:p>
        </p:txBody>
      </p:sp>
      <p:sp>
        <p:nvSpPr>
          <p:cNvPr id="20" name="ZoneTexte 19"/>
          <p:cNvSpPr txBox="1"/>
          <p:nvPr/>
        </p:nvSpPr>
        <p:spPr>
          <a:xfrm>
            <a:off x="5387090" y="1844824"/>
            <a:ext cx="3649406" cy="4893647"/>
          </a:xfrm>
          <a:prstGeom prst="rect">
            <a:avLst/>
          </a:prstGeom>
          <a:noFill/>
        </p:spPr>
        <p:txBody>
          <a:bodyPr wrap="square" rtlCol="0">
            <a:spAutoFit/>
          </a:bodyPr>
          <a:lstStyle/>
          <a:p>
            <a:r>
              <a:rPr lang="fr-FR" sz="2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sym typeface="Wingdings" pitchFamily="2" charset="2"/>
              </a:rPr>
              <a:t>En productique : </a:t>
            </a:r>
          </a:p>
          <a:p>
            <a:endParaRPr lang="fr-FR" sz="2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sym typeface="Wingdings" pitchFamily="2" charset="2"/>
            </a:endParaRPr>
          </a:p>
          <a:p>
            <a:r>
              <a:rPr lang="fr-FR" sz="2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sym typeface="Wingdings" pitchFamily="2" charset="2"/>
              </a:rPr>
              <a:t>T</a:t>
            </a:r>
            <a:r>
              <a:rPr lang="fr-FR" sz="2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sym typeface="Wingdings" pitchFamily="2" charset="2"/>
              </a:rPr>
              <a:t>ravaux menés et finalisés en 2011 sur l’élaboration et la mutualisation de </a:t>
            </a:r>
            <a:r>
              <a:rPr lang="fr-FR" sz="2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sym typeface="Wingdings" pitchFamily="2" charset="2"/>
                <a:hlinkClick r:id="rId5" action="ppaction://hlinkpres?slideindex=1&amp;slidetitle="/>
              </a:rPr>
              <a:t>19 supports E2</a:t>
            </a:r>
            <a:r>
              <a:rPr lang="fr-FR" sz="2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sym typeface="Wingdings" pitchFamily="2" charset="2"/>
              </a:rPr>
              <a:t> décliné en 3 questionnaires.</a:t>
            </a:r>
          </a:p>
          <a:p>
            <a:endParaRPr lang="fr-FR" sz="2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sym typeface="Wingdings" pitchFamily="2" charset="2"/>
            </a:endParaRPr>
          </a:p>
          <a:p>
            <a:r>
              <a:rPr lang="fr-FR" sz="2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sym typeface="Wingdings" pitchFamily="2" charset="2"/>
              </a:rPr>
              <a:t>En cours, la réécriture des questionnaires en entrée par compétences.</a:t>
            </a:r>
            <a:endParaRPr lang="fr-FR" sz="2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p:txBody>
      </p:sp>
      <p:pic>
        <p:nvPicPr>
          <p:cNvPr id="23" name="Picture 2"/>
          <p:cNvPicPr>
            <a:picLocks noChangeAspect="1" noChangeArrowheads="1"/>
          </p:cNvPicPr>
          <p:nvPr/>
        </p:nvPicPr>
        <p:blipFill>
          <a:blip r:embed="rId6" cstate="print"/>
          <a:srcRect/>
          <a:stretch>
            <a:fillRect/>
          </a:stretch>
        </p:blipFill>
        <p:spPr bwMode="auto">
          <a:xfrm>
            <a:off x="3491880" y="6093296"/>
            <a:ext cx="1356782" cy="599509"/>
          </a:xfrm>
          <a:prstGeom prst="rect">
            <a:avLst/>
          </a:prstGeom>
          <a:noFill/>
          <a:ln w="9525">
            <a:noFill/>
            <a:miter lim="800000"/>
            <a:headEnd/>
            <a:tailEnd/>
          </a:ln>
        </p:spPr>
      </p:pic>
      <p:pic>
        <p:nvPicPr>
          <p:cNvPr id="5" name="Picture 2">
            <a:hlinkClick r:id="rId7" action="ppaction://hlinkfile"/>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6140" y="1916832"/>
            <a:ext cx="4165900" cy="273630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 name="Picture 2">
            <a:hlinkClick r:id="rId9" action="ppaction://hlinkfile"/>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1220347">
            <a:off x="692110" y="3819810"/>
            <a:ext cx="2024300" cy="28803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4" name="Rectangle 13"/>
          <p:cNvSpPr/>
          <p:nvPr/>
        </p:nvSpPr>
        <p:spPr>
          <a:xfrm>
            <a:off x="1136194" y="755993"/>
            <a:ext cx="6840334" cy="954107"/>
          </a:xfrm>
          <a:prstGeom prst="rect">
            <a:avLst/>
          </a:prstGeom>
          <a:noFill/>
        </p:spPr>
        <p:txBody>
          <a:bodyPr wrap="none" lIns="91440" tIns="45720" rIns="91440" bIns="45720">
            <a:spAutoFit/>
          </a:bodyPr>
          <a:lstStyle/>
          <a:p>
            <a:pPr algn="ctr"/>
            <a:r>
              <a:rPr lang="fr-FR" sz="2800" b="1" i="1" dirty="0" smtClean="0">
                <a:ln w="10541" cmpd="sng">
                  <a:solidFill>
                    <a:schemeClr val="accent1">
                      <a:shade val="88000"/>
                      <a:satMod val="110000"/>
                    </a:schemeClr>
                  </a:solidFill>
                  <a:prstDash val="solid"/>
                </a:ln>
                <a:solidFill>
                  <a:schemeClr val="accent6">
                    <a:lumMod val="50000"/>
                  </a:schemeClr>
                </a:solidFill>
                <a:latin typeface="Arial" pitchFamily="34" charset="0"/>
                <a:cs typeface="Arial" pitchFamily="34" charset="0"/>
              </a:rPr>
              <a:t>Des supports de formation </a:t>
            </a:r>
          </a:p>
          <a:p>
            <a:pPr algn="ctr"/>
            <a:r>
              <a:rPr lang="fr-FR" sz="2800" b="1" i="1" dirty="0" smtClean="0">
                <a:ln w="10541" cmpd="sng">
                  <a:solidFill>
                    <a:schemeClr val="accent1">
                      <a:shade val="88000"/>
                      <a:satMod val="110000"/>
                    </a:schemeClr>
                  </a:solidFill>
                  <a:prstDash val="solid"/>
                </a:ln>
                <a:solidFill>
                  <a:schemeClr val="accent6">
                    <a:lumMod val="50000"/>
                  </a:schemeClr>
                </a:solidFill>
                <a:latin typeface="Arial" pitchFamily="34" charset="0"/>
                <a:cs typeface="Arial" pitchFamily="34" charset="0"/>
                <a:sym typeface="Wingdings" pitchFamily="2" charset="2"/>
              </a:rPr>
              <a:t>aux </a:t>
            </a:r>
            <a:r>
              <a:rPr lang="fr-FR" sz="2800" b="1" i="1" dirty="0">
                <a:ln w="10541" cmpd="sng">
                  <a:solidFill>
                    <a:schemeClr val="accent1">
                      <a:shade val="88000"/>
                      <a:satMod val="110000"/>
                    </a:schemeClr>
                  </a:solidFill>
                  <a:prstDash val="solid"/>
                </a:ln>
                <a:solidFill>
                  <a:schemeClr val="accent6">
                    <a:lumMod val="50000"/>
                  </a:schemeClr>
                </a:solidFill>
                <a:latin typeface="Arial" pitchFamily="34" charset="0"/>
                <a:cs typeface="Arial" pitchFamily="34" charset="0"/>
                <a:sym typeface="Wingdings" pitchFamily="2" charset="2"/>
              </a:rPr>
              <a:t>supports d’évaluation certificative </a:t>
            </a:r>
            <a:endParaRPr lang="fr-FR" sz="2800" b="1" i="1" dirty="0">
              <a:ln w="10541" cmpd="sng">
                <a:solidFill>
                  <a:schemeClr val="accent1">
                    <a:shade val="88000"/>
                    <a:satMod val="110000"/>
                  </a:schemeClr>
                </a:solidFill>
                <a:prstDash val="solid"/>
              </a:ln>
              <a:solidFill>
                <a:schemeClr val="accent6">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18159069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68" y="0"/>
            <a:ext cx="500034" cy="6858000"/>
          </a:xfrm>
          <a:prstGeom prst="rect">
            <a:avLst/>
          </a:prstGeom>
          <a:solidFill>
            <a:srgbClr val="E4AE25"/>
          </a:solidFill>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2800" dirty="0" smtClean="0"/>
              <a:t>La continuité formation évaluation</a:t>
            </a:r>
            <a:endParaRPr lang="fr-FR" sz="2800" dirty="0"/>
          </a:p>
        </p:txBody>
      </p:sp>
      <p:grpSp>
        <p:nvGrpSpPr>
          <p:cNvPr id="80" name="Groupe 79"/>
          <p:cNvGrpSpPr/>
          <p:nvPr/>
        </p:nvGrpSpPr>
        <p:grpSpPr>
          <a:xfrm>
            <a:off x="499997" y="1"/>
            <a:ext cx="8639563" cy="836712"/>
            <a:chOff x="499997" y="1"/>
            <a:chExt cx="8639563" cy="836712"/>
          </a:xfrm>
        </p:grpSpPr>
        <p:pic>
          <p:nvPicPr>
            <p:cNvPr id="1027" name="Picture 3" descr="C:\Users\utilisateur\Documents\2012-2013\EDPI\EDPI SESSION 2012-2013\Propositions de sujets 2013\Malenger U11 2013\Sujet 2013 au 11-04-2012\Logos\academie de lil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2230" y="1803"/>
              <a:ext cx="1087330" cy="78666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997" y="1"/>
              <a:ext cx="901699" cy="83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6" name="Connecteur droit 75"/>
            <p:cNvCxnSpPr/>
            <p:nvPr/>
          </p:nvCxnSpPr>
          <p:spPr>
            <a:xfrm>
              <a:off x="1387068" y="648398"/>
              <a:ext cx="6868292" cy="0"/>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9" name="Rectangle 78"/>
          <p:cNvSpPr/>
          <p:nvPr/>
        </p:nvSpPr>
        <p:spPr>
          <a:xfrm>
            <a:off x="2790198" y="72334"/>
            <a:ext cx="3870034" cy="523220"/>
          </a:xfrm>
          <a:prstGeom prst="rect">
            <a:avLst/>
          </a:prstGeom>
        </p:spPr>
        <p:txBody>
          <a:bodyPr wrap="none">
            <a:spAutoFit/>
          </a:bodyPr>
          <a:lstStyle/>
          <a:p>
            <a:r>
              <a:rPr lang="fr-FR" sz="2800" dirty="0" smtClean="0"/>
              <a:t>Evaluer </a:t>
            </a:r>
            <a:r>
              <a:rPr lang="fr-FR" sz="2800" dirty="0"/>
              <a:t>des compétences</a:t>
            </a:r>
          </a:p>
        </p:txBody>
      </p:sp>
      <p:sp>
        <p:nvSpPr>
          <p:cNvPr id="8" name="Rectangle 7"/>
          <p:cNvSpPr/>
          <p:nvPr/>
        </p:nvSpPr>
        <p:spPr>
          <a:xfrm>
            <a:off x="1136194" y="755993"/>
            <a:ext cx="6840334" cy="954107"/>
          </a:xfrm>
          <a:prstGeom prst="rect">
            <a:avLst/>
          </a:prstGeom>
          <a:noFill/>
        </p:spPr>
        <p:txBody>
          <a:bodyPr wrap="none" lIns="91440" tIns="45720" rIns="91440" bIns="45720">
            <a:spAutoFit/>
          </a:bodyPr>
          <a:lstStyle/>
          <a:p>
            <a:pPr algn="ctr"/>
            <a:r>
              <a:rPr lang="fr-FR" sz="2800" b="1" i="1" dirty="0" smtClean="0">
                <a:ln w="10541" cmpd="sng">
                  <a:solidFill>
                    <a:schemeClr val="accent1">
                      <a:shade val="88000"/>
                      <a:satMod val="110000"/>
                    </a:schemeClr>
                  </a:solidFill>
                  <a:prstDash val="solid"/>
                </a:ln>
                <a:solidFill>
                  <a:schemeClr val="accent6">
                    <a:lumMod val="50000"/>
                  </a:schemeClr>
                </a:solidFill>
                <a:latin typeface="Arial" pitchFamily="34" charset="0"/>
                <a:cs typeface="Arial" pitchFamily="34" charset="0"/>
              </a:rPr>
              <a:t>Des supports de formation </a:t>
            </a:r>
          </a:p>
          <a:p>
            <a:pPr algn="ctr"/>
            <a:r>
              <a:rPr lang="fr-FR" sz="2800" b="1" i="1" dirty="0" smtClean="0">
                <a:ln w="10541" cmpd="sng">
                  <a:solidFill>
                    <a:schemeClr val="accent1">
                      <a:shade val="88000"/>
                      <a:satMod val="110000"/>
                    </a:schemeClr>
                  </a:solidFill>
                  <a:prstDash val="solid"/>
                </a:ln>
                <a:solidFill>
                  <a:schemeClr val="accent6">
                    <a:lumMod val="50000"/>
                  </a:schemeClr>
                </a:solidFill>
                <a:latin typeface="Arial" pitchFamily="34" charset="0"/>
                <a:cs typeface="Arial" pitchFamily="34" charset="0"/>
                <a:sym typeface="Wingdings" pitchFamily="2" charset="2"/>
              </a:rPr>
              <a:t>aux </a:t>
            </a:r>
            <a:r>
              <a:rPr lang="fr-FR" sz="2800" b="1" i="1" dirty="0">
                <a:ln w="10541" cmpd="sng">
                  <a:solidFill>
                    <a:schemeClr val="accent1">
                      <a:shade val="88000"/>
                      <a:satMod val="110000"/>
                    </a:schemeClr>
                  </a:solidFill>
                  <a:prstDash val="solid"/>
                </a:ln>
                <a:solidFill>
                  <a:schemeClr val="accent6">
                    <a:lumMod val="50000"/>
                  </a:schemeClr>
                </a:solidFill>
                <a:latin typeface="Arial" pitchFamily="34" charset="0"/>
                <a:cs typeface="Arial" pitchFamily="34" charset="0"/>
                <a:sym typeface="Wingdings" pitchFamily="2" charset="2"/>
              </a:rPr>
              <a:t>supports d’évaluation certificative </a:t>
            </a:r>
            <a:endParaRPr lang="fr-FR" sz="2800" b="1" i="1" dirty="0">
              <a:ln w="10541" cmpd="sng">
                <a:solidFill>
                  <a:schemeClr val="accent1">
                    <a:shade val="88000"/>
                    <a:satMod val="110000"/>
                  </a:schemeClr>
                </a:solidFill>
                <a:prstDash val="solid"/>
              </a:ln>
              <a:solidFill>
                <a:schemeClr val="accent6">
                  <a:lumMod val="50000"/>
                </a:schemeClr>
              </a:solidFill>
              <a:latin typeface="Arial" pitchFamily="34" charset="0"/>
              <a:cs typeface="Arial" pitchFamily="34" charset="0"/>
            </a:endParaRPr>
          </a:p>
        </p:txBody>
      </p:sp>
      <p:sp>
        <p:nvSpPr>
          <p:cNvPr id="20" name="ZoneTexte 19"/>
          <p:cNvSpPr txBox="1"/>
          <p:nvPr/>
        </p:nvSpPr>
        <p:spPr>
          <a:xfrm>
            <a:off x="5504047" y="2060848"/>
            <a:ext cx="3388433" cy="4154984"/>
          </a:xfrm>
          <a:prstGeom prst="rect">
            <a:avLst/>
          </a:prstGeom>
          <a:noFill/>
        </p:spPr>
        <p:txBody>
          <a:bodyPr wrap="square" rtlCol="0">
            <a:spAutoFit/>
          </a:bodyPr>
          <a:lstStyle/>
          <a:p>
            <a:r>
              <a:rPr lang="fr-FR" sz="2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sym typeface="Wingdings" pitchFamily="2" charset="2"/>
              </a:rPr>
              <a:t>En construction : </a:t>
            </a:r>
          </a:p>
          <a:p>
            <a:endParaRPr lang="fr-FR" sz="2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sym typeface="Wingdings" pitchFamily="2" charset="2"/>
            </a:endParaRPr>
          </a:p>
          <a:p>
            <a:r>
              <a:rPr lang="fr-FR" sz="2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sym typeface="Wingdings" pitchFamily="2" charset="2"/>
              </a:rPr>
              <a:t>T</a:t>
            </a:r>
            <a:r>
              <a:rPr lang="fr-FR" sz="2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sym typeface="Wingdings" pitchFamily="2" charset="2"/>
              </a:rPr>
              <a:t>ravaux menés et finalisés pour la session 2012 sur l’élaboration et la mutualisation de </a:t>
            </a:r>
            <a:r>
              <a:rPr lang="fr-FR" sz="2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sym typeface="Wingdings" pitchFamily="2" charset="2"/>
                <a:hlinkClick r:id="rId5" action="ppaction://hlinkpres?slideindex=1&amp;slidetitle="/>
              </a:rPr>
              <a:t>22 supports E11</a:t>
            </a:r>
            <a:r>
              <a:rPr lang="fr-FR" sz="2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sym typeface="Wingdings" pitchFamily="2" charset="2"/>
              </a:rPr>
              <a:t> avec questionnaire rédigé en entrée par compétences.</a:t>
            </a:r>
          </a:p>
        </p:txBody>
      </p:sp>
      <p:pic>
        <p:nvPicPr>
          <p:cNvPr id="14" name="Picture 5">
            <a:hlinkClick r:id="rId6" action="ppaction://hlinkfile"/>
          </p:cNvPr>
          <p:cNvPicPr>
            <a:picLocks noChangeAspect="1" noChangeArrowheads="1"/>
          </p:cNvPicPr>
          <p:nvPr/>
        </p:nvPicPr>
        <p:blipFill>
          <a:blip r:embed="rId7" cstate="print"/>
          <a:srcRect/>
          <a:stretch>
            <a:fillRect/>
          </a:stretch>
        </p:blipFill>
        <p:spPr bwMode="auto">
          <a:xfrm>
            <a:off x="1045521" y="1908094"/>
            <a:ext cx="3960440" cy="2773720"/>
          </a:xfrm>
          <a:prstGeom prst="rect">
            <a:avLst/>
          </a:prstGeom>
          <a:noFill/>
          <a:ln w="9525">
            <a:noFill/>
            <a:miter lim="800000"/>
            <a:headEnd/>
            <a:tailEnd/>
          </a:ln>
        </p:spPr>
      </p:pic>
      <p:pic>
        <p:nvPicPr>
          <p:cNvPr id="15" name="Picture 2">
            <a:hlinkClick r:id="rId8" action="ppaction://hlinkfile"/>
          </p:cNvPr>
          <p:cNvPicPr>
            <a:picLocks noChangeAspect="1" noChangeArrowheads="1"/>
          </p:cNvPicPr>
          <p:nvPr/>
        </p:nvPicPr>
        <p:blipFill>
          <a:blip r:embed="rId9" cstate="print"/>
          <a:srcRect/>
          <a:stretch>
            <a:fillRect/>
          </a:stretch>
        </p:blipFill>
        <p:spPr bwMode="auto">
          <a:xfrm rot="21085447">
            <a:off x="722053" y="3950035"/>
            <a:ext cx="1913166" cy="2591165"/>
          </a:xfrm>
          <a:prstGeom prst="rect">
            <a:avLst/>
          </a:prstGeom>
          <a:noFill/>
          <a:ln w="9525">
            <a:solidFill>
              <a:schemeClr val="tx1"/>
            </a:solidFill>
            <a:miter lim="800000"/>
            <a:headEnd/>
            <a:tailEnd/>
          </a:ln>
        </p:spPr>
      </p:pic>
      <p:pic>
        <p:nvPicPr>
          <p:cNvPr id="16" name="Picture 2"/>
          <p:cNvPicPr>
            <a:picLocks noChangeAspect="1" noChangeArrowheads="1"/>
          </p:cNvPicPr>
          <p:nvPr/>
        </p:nvPicPr>
        <p:blipFill>
          <a:blip r:embed="rId10" cstate="print"/>
          <a:srcRect/>
          <a:stretch>
            <a:fillRect/>
          </a:stretch>
        </p:blipFill>
        <p:spPr bwMode="auto">
          <a:xfrm>
            <a:off x="3491880" y="6093296"/>
            <a:ext cx="1356782" cy="599509"/>
          </a:xfrm>
          <a:prstGeom prst="rect">
            <a:avLst/>
          </a:prstGeom>
          <a:noFill/>
          <a:ln w="9525">
            <a:noFill/>
            <a:miter lim="800000"/>
            <a:headEnd/>
            <a:tailEnd/>
          </a:ln>
        </p:spPr>
      </p:pic>
    </p:spTree>
    <p:extLst>
      <p:ext uri="{BB962C8B-B14F-4D97-AF65-F5344CB8AC3E}">
        <p14:creationId xmlns:p14="http://schemas.microsoft.com/office/powerpoint/2010/main" val="26215733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68" y="0"/>
            <a:ext cx="500034" cy="6858000"/>
          </a:xfrm>
          <a:prstGeom prst="rect">
            <a:avLst/>
          </a:prstGeom>
          <a:solidFill>
            <a:srgbClr val="E4AE25"/>
          </a:solidFill>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2800" dirty="0" smtClean="0"/>
              <a:t>La continuité formation évaluation</a:t>
            </a:r>
            <a:endParaRPr lang="fr-FR" sz="2800" dirty="0"/>
          </a:p>
        </p:txBody>
      </p:sp>
      <p:grpSp>
        <p:nvGrpSpPr>
          <p:cNvPr id="80" name="Groupe 79"/>
          <p:cNvGrpSpPr/>
          <p:nvPr/>
        </p:nvGrpSpPr>
        <p:grpSpPr>
          <a:xfrm>
            <a:off x="499997" y="1"/>
            <a:ext cx="8639563" cy="836712"/>
            <a:chOff x="499997" y="1"/>
            <a:chExt cx="8639563" cy="836712"/>
          </a:xfrm>
        </p:grpSpPr>
        <p:pic>
          <p:nvPicPr>
            <p:cNvPr id="1027" name="Picture 3" descr="C:\Users\utilisateur\Documents\2012-2013\EDPI\EDPI SESSION 2012-2013\Propositions de sujets 2013\Malenger U11 2013\Sujet 2013 au 11-04-2012\Logos\academie de lil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2230" y="1803"/>
              <a:ext cx="1087330" cy="78666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997" y="1"/>
              <a:ext cx="901699" cy="83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6" name="Connecteur droit 75"/>
            <p:cNvCxnSpPr/>
            <p:nvPr/>
          </p:nvCxnSpPr>
          <p:spPr>
            <a:xfrm>
              <a:off x="1387068" y="648398"/>
              <a:ext cx="6868292" cy="0"/>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9" name="Rectangle 78"/>
          <p:cNvSpPr/>
          <p:nvPr/>
        </p:nvSpPr>
        <p:spPr>
          <a:xfrm>
            <a:off x="1547664" y="72334"/>
            <a:ext cx="6340262" cy="523220"/>
          </a:xfrm>
          <a:prstGeom prst="rect">
            <a:avLst/>
          </a:prstGeom>
        </p:spPr>
        <p:txBody>
          <a:bodyPr wrap="none">
            <a:spAutoFit/>
          </a:bodyPr>
          <a:lstStyle/>
          <a:p>
            <a:r>
              <a:rPr lang="fr-FR" sz="2800" dirty="0" smtClean="0"/>
              <a:t>Faire </a:t>
            </a:r>
            <a:r>
              <a:rPr lang="fr-FR" sz="2800" dirty="0"/>
              <a:t>acquérir et évaluer des compétences</a:t>
            </a:r>
          </a:p>
        </p:txBody>
      </p:sp>
      <p:sp>
        <p:nvSpPr>
          <p:cNvPr id="8" name="Rectangle 7"/>
          <p:cNvSpPr/>
          <p:nvPr/>
        </p:nvSpPr>
        <p:spPr>
          <a:xfrm>
            <a:off x="1892785" y="745540"/>
            <a:ext cx="5559535" cy="523220"/>
          </a:xfrm>
          <a:prstGeom prst="rect">
            <a:avLst/>
          </a:prstGeom>
          <a:noFill/>
        </p:spPr>
        <p:txBody>
          <a:bodyPr wrap="none" lIns="91440" tIns="45720" rIns="91440" bIns="45720">
            <a:spAutoFit/>
          </a:bodyPr>
          <a:lstStyle/>
          <a:p>
            <a:pPr algn="ctr"/>
            <a:r>
              <a:rPr lang="fr-FR" sz="2800" b="1" i="1" dirty="0" smtClean="0">
                <a:ln w="10541" cmpd="sng">
                  <a:solidFill>
                    <a:schemeClr val="accent1">
                      <a:shade val="88000"/>
                      <a:satMod val="110000"/>
                    </a:schemeClr>
                  </a:solidFill>
                  <a:prstDash val="solid"/>
                </a:ln>
                <a:solidFill>
                  <a:schemeClr val="accent6">
                    <a:lumMod val="50000"/>
                  </a:schemeClr>
                </a:solidFill>
                <a:latin typeface="Arial" pitchFamily="34" charset="0"/>
                <a:cs typeface="Arial" pitchFamily="34" charset="0"/>
              </a:rPr>
              <a:t>Activités en cours de formation</a:t>
            </a:r>
            <a:endParaRPr lang="fr-FR" sz="2800" i="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itchFamily="34" charset="0"/>
              <a:cs typeface="Arial" pitchFamily="34" charset="0"/>
            </a:endParaRPr>
          </a:p>
        </p:txBody>
      </p:sp>
      <p:sp>
        <p:nvSpPr>
          <p:cNvPr id="9" name="Text Box 3"/>
          <p:cNvSpPr txBox="1">
            <a:spLocks noChangeArrowheads="1"/>
          </p:cNvSpPr>
          <p:nvPr/>
        </p:nvSpPr>
        <p:spPr bwMode="auto">
          <a:xfrm>
            <a:off x="7147867" y="3040529"/>
            <a:ext cx="762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0" name="Text Box 3"/>
          <p:cNvSpPr txBox="1">
            <a:spLocks noChangeArrowheads="1"/>
          </p:cNvSpPr>
          <p:nvPr/>
        </p:nvSpPr>
        <p:spPr bwMode="auto">
          <a:xfrm>
            <a:off x="7147867" y="3040529"/>
            <a:ext cx="762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 name="Text Box 3"/>
          <p:cNvSpPr txBox="1">
            <a:spLocks noChangeArrowheads="1"/>
          </p:cNvSpPr>
          <p:nvPr/>
        </p:nvSpPr>
        <p:spPr bwMode="auto">
          <a:xfrm>
            <a:off x="7147867" y="3288179"/>
            <a:ext cx="76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2" name="ZoneTexte 11"/>
          <p:cNvSpPr txBox="1"/>
          <p:nvPr/>
        </p:nvSpPr>
        <p:spPr>
          <a:xfrm>
            <a:off x="827584" y="1268760"/>
            <a:ext cx="7768974" cy="646331"/>
          </a:xfrm>
          <a:prstGeom prst="rect">
            <a:avLst/>
          </a:prstGeom>
          <a:noFill/>
        </p:spPr>
        <p:txBody>
          <a:bodyPr wrap="square" rtlCol="0">
            <a:spAutoFit/>
          </a:bodyPr>
          <a:lstStyle/>
          <a:p>
            <a:r>
              <a:rPr lang="fr-FR"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sym typeface="Wingdings" pitchFamily="2" charset="2"/>
              </a:rPr>
              <a:t>Entrée par compétences dans les supports de formation (TP, TD) ou d’évaluation tout au long du cycle de formation </a:t>
            </a:r>
            <a:endParaRPr lang="fr-FR"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p:txBody>
      </p:sp>
      <p:pic>
        <p:nvPicPr>
          <p:cNvPr id="1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3529" y="3344324"/>
            <a:ext cx="1856355" cy="2520000"/>
          </a:xfrm>
          <a:prstGeom prst="rect">
            <a:avLst/>
          </a:prstGeom>
          <a:noFill/>
          <a:ln w="9525">
            <a:solidFill>
              <a:schemeClr val="tx2">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71601" y="4005344"/>
            <a:ext cx="1798743" cy="2520000"/>
          </a:xfrm>
          <a:prstGeom prst="rect">
            <a:avLst/>
          </a:prstGeom>
          <a:noFill/>
          <a:ln w="9525">
            <a:solidFill>
              <a:schemeClr val="tx2">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5"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26304" y="3573016"/>
            <a:ext cx="1779532" cy="2520000"/>
          </a:xfrm>
          <a:prstGeom prst="rect">
            <a:avLst/>
          </a:prstGeom>
          <a:noFill/>
          <a:ln w="9525">
            <a:solidFill>
              <a:schemeClr val="tx2">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6" name="ZoneTexte 15"/>
          <p:cNvSpPr txBox="1"/>
          <p:nvPr/>
        </p:nvSpPr>
        <p:spPr>
          <a:xfrm>
            <a:off x="1539774" y="2877580"/>
            <a:ext cx="2223864" cy="369332"/>
          </a:xfrm>
          <a:prstGeom prst="rect">
            <a:avLst/>
          </a:prstGeom>
          <a:noFill/>
        </p:spPr>
        <p:txBody>
          <a:bodyPr wrap="square" rtlCol="0">
            <a:spAutoFit/>
          </a:bodyPr>
          <a:lstStyle/>
          <a:p>
            <a:pPr algn="ctr"/>
            <a:r>
              <a:rPr lang="fr-FR" b="1" i="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sym typeface="Wingdings" pitchFamily="2" charset="2"/>
              </a:rPr>
              <a:t>Fiche </a:t>
            </a:r>
            <a:r>
              <a:rPr lang="fr-FR" b="1" i="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sym typeface="Wingdings" pitchFamily="2" charset="2"/>
              </a:rPr>
              <a:t>contrat</a:t>
            </a:r>
            <a:endParaRPr lang="fr-FR"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p:txBody>
      </p:sp>
      <p:sp>
        <p:nvSpPr>
          <p:cNvPr id="17" name="ZoneTexte 16"/>
          <p:cNvSpPr txBox="1"/>
          <p:nvPr/>
        </p:nvSpPr>
        <p:spPr>
          <a:xfrm>
            <a:off x="5414372" y="3002910"/>
            <a:ext cx="2223864" cy="369332"/>
          </a:xfrm>
          <a:prstGeom prst="rect">
            <a:avLst/>
          </a:prstGeom>
          <a:noFill/>
        </p:spPr>
        <p:txBody>
          <a:bodyPr wrap="square" rtlCol="0">
            <a:spAutoFit/>
          </a:bodyPr>
          <a:lstStyle/>
          <a:p>
            <a:pPr algn="ctr"/>
            <a:r>
              <a:rPr lang="fr-FR"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sym typeface="Wingdings" pitchFamily="2" charset="2"/>
              </a:rPr>
              <a:t>TP FAO - EFICN</a:t>
            </a:r>
            <a:endParaRPr lang="fr-FR"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p:txBody>
      </p:sp>
      <p:sp>
        <p:nvSpPr>
          <p:cNvPr id="18" name="ZoneTexte 17"/>
          <p:cNvSpPr txBox="1"/>
          <p:nvPr/>
        </p:nvSpPr>
        <p:spPr>
          <a:xfrm>
            <a:off x="2403870" y="2508248"/>
            <a:ext cx="4464496" cy="369332"/>
          </a:xfrm>
          <a:prstGeom prst="rect">
            <a:avLst/>
          </a:prstGeom>
          <a:noFill/>
        </p:spPr>
        <p:txBody>
          <a:bodyPr wrap="square" rtlCol="0">
            <a:spAutoFit/>
          </a:bodyPr>
          <a:lstStyle/>
          <a:p>
            <a:pPr algn="ctr"/>
            <a:r>
              <a:rPr lang="fr-FR"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sym typeface="Wingdings" pitchFamily="2" charset="2"/>
              </a:rPr>
              <a:t>CI 12 : Les cycles préprogrammés</a:t>
            </a:r>
            <a:endParaRPr lang="fr-FR"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p:txBody>
      </p:sp>
      <p:sp>
        <p:nvSpPr>
          <p:cNvPr id="19" name="Rectangle à coins arrondis 18"/>
          <p:cNvSpPr/>
          <p:nvPr/>
        </p:nvSpPr>
        <p:spPr>
          <a:xfrm>
            <a:off x="1168427" y="2508248"/>
            <a:ext cx="7428131" cy="41611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891702" y="1979548"/>
            <a:ext cx="3240360" cy="369332"/>
          </a:xfrm>
          <a:prstGeom prst="rect">
            <a:avLst/>
          </a:prstGeom>
          <a:noFill/>
        </p:spPr>
        <p:txBody>
          <a:bodyPr wrap="square" rtlCol="0">
            <a:spAutoFit/>
          </a:bodyPr>
          <a:lstStyle/>
          <a:p>
            <a:r>
              <a:rPr lang="fr-FR"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sym typeface="Wingdings" pitchFamily="2" charset="2"/>
              </a:rPr>
              <a:t>En spécialité : productique</a:t>
            </a:r>
            <a:endParaRPr lang="fr-FR"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p:txBody>
      </p:sp>
      <p:pic>
        <p:nvPicPr>
          <p:cNvPr id="21"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36118" y="3601604"/>
            <a:ext cx="1814043" cy="2520000"/>
          </a:xfrm>
          <a:prstGeom prst="rect">
            <a:avLst/>
          </a:prstGeom>
          <a:noFill/>
          <a:ln w="9525">
            <a:solidFill>
              <a:schemeClr val="tx2">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083561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68" y="0"/>
            <a:ext cx="500034" cy="6858000"/>
          </a:xfrm>
          <a:prstGeom prst="rect">
            <a:avLst/>
          </a:prstGeom>
          <a:solidFill>
            <a:srgbClr val="E4AE25"/>
          </a:solidFill>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2800" dirty="0" smtClean="0"/>
              <a:t>La continuité formation évaluation</a:t>
            </a:r>
            <a:endParaRPr lang="fr-FR" sz="2800" dirty="0"/>
          </a:p>
        </p:txBody>
      </p:sp>
      <p:grpSp>
        <p:nvGrpSpPr>
          <p:cNvPr id="80" name="Groupe 79"/>
          <p:cNvGrpSpPr/>
          <p:nvPr/>
        </p:nvGrpSpPr>
        <p:grpSpPr>
          <a:xfrm>
            <a:off x="499997" y="1"/>
            <a:ext cx="8639563" cy="836712"/>
            <a:chOff x="499997" y="1"/>
            <a:chExt cx="8639563" cy="836712"/>
          </a:xfrm>
        </p:grpSpPr>
        <p:pic>
          <p:nvPicPr>
            <p:cNvPr id="1027" name="Picture 3" descr="C:\Users\utilisateur\Documents\2012-2013\EDPI\EDPI SESSION 2012-2013\Propositions de sujets 2013\Malenger U11 2013\Sujet 2013 au 11-04-2012\Logos\academie de lil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2230" y="1803"/>
              <a:ext cx="1087330" cy="78666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997" y="1"/>
              <a:ext cx="901699" cy="83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6" name="Connecteur droit 75"/>
            <p:cNvCxnSpPr/>
            <p:nvPr/>
          </p:nvCxnSpPr>
          <p:spPr>
            <a:xfrm>
              <a:off x="1387068" y="648398"/>
              <a:ext cx="6868292" cy="0"/>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9" name="Rectangle 78"/>
          <p:cNvSpPr/>
          <p:nvPr/>
        </p:nvSpPr>
        <p:spPr>
          <a:xfrm>
            <a:off x="1547664" y="72334"/>
            <a:ext cx="6340262" cy="523220"/>
          </a:xfrm>
          <a:prstGeom prst="rect">
            <a:avLst/>
          </a:prstGeom>
        </p:spPr>
        <p:txBody>
          <a:bodyPr wrap="none">
            <a:spAutoFit/>
          </a:bodyPr>
          <a:lstStyle/>
          <a:p>
            <a:r>
              <a:rPr lang="fr-FR" sz="2800" dirty="0" smtClean="0"/>
              <a:t>Faire </a:t>
            </a:r>
            <a:r>
              <a:rPr lang="fr-FR" sz="2800" dirty="0"/>
              <a:t>acquérir et évaluer des compétences</a:t>
            </a:r>
          </a:p>
        </p:txBody>
      </p:sp>
      <p:sp>
        <p:nvSpPr>
          <p:cNvPr id="8" name="Text Box 3"/>
          <p:cNvSpPr txBox="1">
            <a:spLocks noChangeArrowheads="1"/>
          </p:cNvSpPr>
          <p:nvPr/>
        </p:nvSpPr>
        <p:spPr bwMode="auto">
          <a:xfrm>
            <a:off x="7576498" y="2566090"/>
            <a:ext cx="762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9" name="Text Box 3"/>
          <p:cNvSpPr txBox="1">
            <a:spLocks noChangeArrowheads="1"/>
          </p:cNvSpPr>
          <p:nvPr/>
        </p:nvSpPr>
        <p:spPr bwMode="auto">
          <a:xfrm>
            <a:off x="7576498" y="2566090"/>
            <a:ext cx="762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0" name="Text Box 3"/>
          <p:cNvSpPr txBox="1">
            <a:spLocks noChangeArrowheads="1"/>
          </p:cNvSpPr>
          <p:nvPr/>
        </p:nvSpPr>
        <p:spPr bwMode="auto">
          <a:xfrm>
            <a:off x="7576498" y="2813740"/>
            <a:ext cx="76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1" name="Text Box 3"/>
          <p:cNvSpPr txBox="1">
            <a:spLocks noChangeArrowheads="1"/>
          </p:cNvSpPr>
          <p:nvPr/>
        </p:nvSpPr>
        <p:spPr bwMode="auto">
          <a:xfrm>
            <a:off x="7576498" y="2813740"/>
            <a:ext cx="76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2" name="ZoneTexte 11"/>
          <p:cNvSpPr txBox="1"/>
          <p:nvPr/>
        </p:nvSpPr>
        <p:spPr>
          <a:xfrm>
            <a:off x="852281" y="1412776"/>
            <a:ext cx="3240360" cy="369332"/>
          </a:xfrm>
          <a:prstGeom prst="rect">
            <a:avLst/>
          </a:prstGeom>
          <a:noFill/>
        </p:spPr>
        <p:txBody>
          <a:bodyPr wrap="square" rtlCol="0">
            <a:spAutoFit/>
          </a:bodyPr>
          <a:lstStyle/>
          <a:p>
            <a:r>
              <a:rPr lang="fr-FR"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sym typeface="Wingdings" pitchFamily="2" charset="2"/>
              </a:rPr>
              <a:t>En construction mécanique</a:t>
            </a:r>
            <a:endParaRPr lang="fr-FR"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p:txBody>
      </p:sp>
      <p:sp>
        <p:nvSpPr>
          <p:cNvPr id="13" name="ZoneTexte 12"/>
          <p:cNvSpPr txBox="1"/>
          <p:nvPr/>
        </p:nvSpPr>
        <p:spPr>
          <a:xfrm>
            <a:off x="1320333" y="2403141"/>
            <a:ext cx="2223864" cy="369332"/>
          </a:xfrm>
          <a:prstGeom prst="rect">
            <a:avLst/>
          </a:prstGeom>
          <a:noFill/>
        </p:spPr>
        <p:txBody>
          <a:bodyPr wrap="square" rtlCol="0">
            <a:spAutoFit/>
          </a:bodyPr>
          <a:lstStyle/>
          <a:p>
            <a:pPr algn="ctr"/>
            <a:r>
              <a:rPr lang="fr-FR"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sym typeface="Wingdings" pitchFamily="2" charset="2"/>
              </a:rPr>
              <a:t>Fiche </a:t>
            </a:r>
            <a:r>
              <a:rPr lang="fr-FR"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sym typeface="Wingdings" pitchFamily="2" charset="2"/>
              </a:rPr>
              <a:t>séquence</a:t>
            </a:r>
            <a:endParaRPr lang="fr-FR"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p:txBody>
      </p:sp>
      <p:sp>
        <p:nvSpPr>
          <p:cNvPr id="14" name="ZoneTexte 13"/>
          <p:cNvSpPr txBox="1"/>
          <p:nvPr/>
        </p:nvSpPr>
        <p:spPr>
          <a:xfrm>
            <a:off x="5721205" y="2486324"/>
            <a:ext cx="2223864" cy="369332"/>
          </a:xfrm>
          <a:prstGeom prst="rect">
            <a:avLst/>
          </a:prstGeom>
          <a:noFill/>
        </p:spPr>
        <p:txBody>
          <a:bodyPr wrap="square" rtlCol="0">
            <a:spAutoFit/>
          </a:bodyPr>
          <a:lstStyle/>
          <a:p>
            <a:pPr algn="ctr"/>
            <a:r>
              <a:rPr lang="fr-FR"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sym typeface="Wingdings" pitchFamily="2" charset="2"/>
              </a:rPr>
              <a:t>TP + </a:t>
            </a:r>
            <a:r>
              <a:rPr lang="fr-FR" b="1" i="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sym typeface="Wingdings" pitchFamily="2" charset="2"/>
              </a:rPr>
              <a:t>TPWorks</a:t>
            </a:r>
            <a:endParaRPr lang="fr-FR"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p:txBody>
      </p:sp>
      <p:sp>
        <p:nvSpPr>
          <p:cNvPr id="15" name="ZoneTexte 14"/>
          <p:cNvSpPr txBox="1"/>
          <p:nvPr/>
        </p:nvSpPr>
        <p:spPr>
          <a:xfrm>
            <a:off x="2472461" y="2033809"/>
            <a:ext cx="5008291" cy="369332"/>
          </a:xfrm>
          <a:prstGeom prst="rect">
            <a:avLst/>
          </a:prstGeom>
          <a:noFill/>
        </p:spPr>
        <p:txBody>
          <a:bodyPr wrap="square" rtlCol="0">
            <a:spAutoFit/>
          </a:bodyPr>
          <a:lstStyle/>
          <a:p>
            <a:pPr algn="ctr"/>
            <a:r>
              <a:rPr lang="fr-FR"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sym typeface="Wingdings" pitchFamily="2" charset="2"/>
              </a:rPr>
              <a:t>PA 9 : Relation produit-matériaux-procédé</a:t>
            </a:r>
            <a:endParaRPr lang="fr-FR"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p:txBody>
      </p:sp>
      <p:sp>
        <p:nvSpPr>
          <p:cNvPr id="16" name="Rectangle à coins arrondis 15"/>
          <p:cNvSpPr/>
          <p:nvPr/>
        </p:nvSpPr>
        <p:spPr>
          <a:xfrm>
            <a:off x="852282" y="2033809"/>
            <a:ext cx="8040198" cy="41611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2301" y="2855656"/>
            <a:ext cx="1813820" cy="2520000"/>
          </a:xfrm>
          <a:prstGeom prst="rect">
            <a:avLst/>
          </a:prstGeom>
          <a:noFill/>
          <a:ln w="9525">
            <a:solidFill>
              <a:schemeClr val="tx2">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9552" y="3386609"/>
            <a:ext cx="1829657" cy="2520000"/>
          </a:xfrm>
          <a:prstGeom prst="rect">
            <a:avLst/>
          </a:prstGeom>
          <a:noFill/>
          <a:ln w="9525">
            <a:solidFill>
              <a:schemeClr val="tx2">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9"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16929" y="2922788"/>
            <a:ext cx="2592288" cy="1793876"/>
          </a:xfrm>
          <a:prstGeom prst="rect">
            <a:avLst/>
          </a:prstGeom>
          <a:noFill/>
          <a:ln w="9525">
            <a:solidFill>
              <a:schemeClr val="tx2">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20"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28868" y="4013776"/>
            <a:ext cx="2804954" cy="1911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Bouton d'action : Accueil 21">
            <a:hlinkClick r:id="rId9" action="ppaction://hlinksldjump" highlightClick="1"/>
          </p:cNvPr>
          <p:cNvSpPr/>
          <p:nvPr/>
        </p:nvSpPr>
        <p:spPr>
          <a:xfrm>
            <a:off x="8451488" y="6194921"/>
            <a:ext cx="648072" cy="663079"/>
          </a:xfrm>
          <a:prstGeom prst="actionButtonHom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p:cNvSpPr/>
          <p:nvPr/>
        </p:nvSpPr>
        <p:spPr>
          <a:xfrm>
            <a:off x="1892785" y="745540"/>
            <a:ext cx="5559535" cy="523220"/>
          </a:xfrm>
          <a:prstGeom prst="rect">
            <a:avLst/>
          </a:prstGeom>
          <a:noFill/>
        </p:spPr>
        <p:txBody>
          <a:bodyPr wrap="none" lIns="91440" tIns="45720" rIns="91440" bIns="45720">
            <a:spAutoFit/>
          </a:bodyPr>
          <a:lstStyle/>
          <a:p>
            <a:pPr algn="ctr"/>
            <a:r>
              <a:rPr lang="fr-FR" sz="2800" b="1" i="1" dirty="0" smtClean="0">
                <a:ln w="10541" cmpd="sng">
                  <a:solidFill>
                    <a:schemeClr val="accent1">
                      <a:shade val="88000"/>
                      <a:satMod val="110000"/>
                    </a:schemeClr>
                  </a:solidFill>
                  <a:prstDash val="solid"/>
                </a:ln>
                <a:solidFill>
                  <a:schemeClr val="accent6">
                    <a:lumMod val="50000"/>
                  </a:schemeClr>
                </a:solidFill>
                <a:latin typeface="Arial" pitchFamily="34" charset="0"/>
                <a:cs typeface="Arial" pitchFamily="34" charset="0"/>
              </a:rPr>
              <a:t>Activités en cours de formation</a:t>
            </a:r>
            <a:endParaRPr lang="fr-FR" sz="2800" i="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itchFamily="34" charset="0"/>
              <a:cs typeface="Arial" pitchFamily="34" charset="0"/>
            </a:endParaRPr>
          </a:p>
        </p:txBody>
      </p:sp>
    </p:spTree>
    <p:extLst>
      <p:ext uri="{BB962C8B-B14F-4D97-AF65-F5344CB8AC3E}">
        <p14:creationId xmlns:p14="http://schemas.microsoft.com/office/powerpoint/2010/main" val="41083561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68" y="0"/>
            <a:ext cx="500034" cy="6858000"/>
          </a:xfrm>
          <a:prstGeom prst="rect">
            <a:avLst/>
          </a:prstGeom>
          <a:solidFill>
            <a:srgbClr val="E4AE25"/>
          </a:solidFill>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2800" dirty="0" smtClean="0"/>
              <a:t>La continuité formation évaluation</a:t>
            </a:r>
            <a:endParaRPr lang="fr-FR" sz="2800" dirty="0"/>
          </a:p>
        </p:txBody>
      </p:sp>
      <p:grpSp>
        <p:nvGrpSpPr>
          <p:cNvPr id="80" name="Groupe 79"/>
          <p:cNvGrpSpPr/>
          <p:nvPr/>
        </p:nvGrpSpPr>
        <p:grpSpPr>
          <a:xfrm>
            <a:off x="499997" y="1"/>
            <a:ext cx="8639563" cy="836712"/>
            <a:chOff x="499997" y="1"/>
            <a:chExt cx="8639563" cy="836712"/>
          </a:xfrm>
        </p:grpSpPr>
        <p:pic>
          <p:nvPicPr>
            <p:cNvPr id="1027" name="Picture 3" descr="C:\Users\utilisateur\Documents\2012-2013\EDPI\EDPI SESSION 2012-2013\Propositions de sujets 2013\Malenger U11 2013\Sujet 2013 au 11-04-2012\Logos\academie de lil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2230" y="1803"/>
              <a:ext cx="1087330" cy="78666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997" y="1"/>
              <a:ext cx="901699" cy="83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6" name="Connecteur droit 75"/>
            <p:cNvCxnSpPr/>
            <p:nvPr/>
          </p:nvCxnSpPr>
          <p:spPr>
            <a:xfrm>
              <a:off x="1387068" y="648398"/>
              <a:ext cx="6868292" cy="0"/>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9" name="Rectangle 78"/>
          <p:cNvSpPr/>
          <p:nvPr/>
        </p:nvSpPr>
        <p:spPr>
          <a:xfrm>
            <a:off x="1547664" y="72334"/>
            <a:ext cx="6340262" cy="523220"/>
          </a:xfrm>
          <a:prstGeom prst="rect">
            <a:avLst/>
          </a:prstGeom>
        </p:spPr>
        <p:txBody>
          <a:bodyPr wrap="none">
            <a:spAutoFit/>
          </a:bodyPr>
          <a:lstStyle/>
          <a:p>
            <a:r>
              <a:rPr lang="fr-FR" sz="2800" dirty="0" smtClean="0"/>
              <a:t>Faire </a:t>
            </a:r>
            <a:r>
              <a:rPr lang="fr-FR" sz="2800" dirty="0"/>
              <a:t>acquérir et évaluer des compétences</a:t>
            </a:r>
          </a:p>
        </p:txBody>
      </p:sp>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494" y="2132856"/>
            <a:ext cx="2463354" cy="361008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 name="Rectangle 10"/>
          <p:cNvSpPr/>
          <p:nvPr/>
        </p:nvSpPr>
        <p:spPr>
          <a:xfrm>
            <a:off x="1376671" y="980728"/>
            <a:ext cx="6835525" cy="523220"/>
          </a:xfrm>
          <a:prstGeom prst="rect">
            <a:avLst/>
          </a:prstGeom>
          <a:noFill/>
        </p:spPr>
        <p:txBody>
          <a:bodyPr wrap="none" lIns="91440" tIns="45720" rIns="91440" bIns="45720">
            <a:spAutoFit/>
          </a:bodyPr>
          <a:lstStyle/>
          <a:p>
            <a:pPr algn="ctr"/>
            <a:r>
              <a:rPr lang="fr-FR" sz="2800" b="1" i="1" dirty="0" smtClean="0">
                <a:ln w="10541" cmpd="sng">
                  <a:solidFill>
                    <a:schemeClr val="accent1">
                      <a:shade val="88000"/>
                      <a:satMod val="110000"/>
                    </a:schemeClr>
                  </a:solidFill>
                  <a:prstDash val="solid"/>
                </a:ln>
                <a:solidFill>
                  <a:schemeClr val="accent6">
                    <a:lumMod val="50000"/>
                  </a:schemeClr>
                </a:solidFill>
                <a:latin typeface="Arial" pitchFamily="34" charset="0"/>
                <a:cs typeface="Arial" pitchFamily="34" charset="0"/>
              </a:rPr>
              <a:t>Livret de suivi et d’évaluation en PFMP</a:t>
            </a:r>
            <a:endParaRPr lang="fr-FR" sz="2800" i="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itchFamily="34" charset="0"/>
              <a:cs typeface="Arial" pitchFamily="34" charset="0"/>
            </a:endParaRPr>
          </a:p>
        </p:txBody>
      </p:sp>
      <p:grpSp>
        <p:nvGrpSpPr>
          <p:cNvPr id="5" name="Groupe 4"/>
          <p:cNvGrpSpPr/>
          <p:nvPr/>
        </p:nvGrpSpPr>
        <p:grpSpPr>
          <a:xfrm>
            <a:off x="5652120" y="2084139"/>
            <a:ext cx="3384376" cy="3656477"/>
            <a:chOff x="4569837" y="1916832"/>
            <a:chExt cx="4466659" cy="4160533"/>
          </a:xfrm>
        </p:grpSpPr>
        <p:pic>
          <p:nvPicPr>
            <p:cNvPr id="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69837" y="1916832"/>
              <a:ext cx="3240000" cy="2018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06998" y="2792946"/>
              <a:ext cx="3240000" cy="2216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96496" y="3711223"/>
              <a:ext cx="3240000" cy="2366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3" name="Bouton d'action : Accueil 12">
            <a:hlinkClick r:id="rId9" action="ppaction://hlinksldjump" highlightClick="1"/>
          </p:cNvPr>
          <p:cNvSpPr/>
          <p:nvPr/>
        </p:nvSpPr>
        <p:spPr>
          <a:xfrm>
            <a:off x="8451488" y="6194921"/>
            <a:ext cx="648072" cy="663079"/>
          </a:xfrm>
          <a:prstGeom prst="actionButtonHom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6" name="Groupe 5"/>
          <p:cNvGrpSpPr/>
          <p:nvPr/>
        </p:nvGrpSpPr>
        <p:grpSpPr>
          <a:xfrm>
            <a:off x="3434152" y="2118464"/>
            <a:ext cx="2217968" cy="3622152"/>
            <a:chOff x="3332739" y="2118464"/>
            <a:chExt cx="2217968" cy="3622152"/>
          </a:xfrm>
        </p:grpSpPr>
        <p:pic>
          <p:nvPicPr>
            <p:cNvPr id="1028"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32739" y="2118464"/>
              <a:ext cx="1800000" cy="2582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50707" y="3212576"/>
              <a:ext cx="1800000" cy="2528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41083561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783</TotalTime>
  <Words>3831</Words>
  <Application>Microsoft Office PowerPoint</Application>
  <PresentationFormat>Affichage à l'écran (4:3)</PresentationFormat>
  <Paragraphs>657</Paragraphs>
  <Slides>43</Slides>
  <Notes>43</Notes>
  <HiddenSlides>0</HiddenSlides>
  <MMClips>0</MMClips>
  <ScaleCrop>false</ScaleCrop>
  <HeadingPairs>
    <vt:vector size="4" baseType="variant">
      <vt:variant>
        <vt:lpstr>Thème</vt:lpstr>
      </vt:variant>
      <vt:variant>
        <vt:i4>1</vt:i4>
      </vt:variant>
      <vt:variant>
        <vt:lpstr>Titres des diapositives</vt:lpstr>
      </vt:variant>
      <vt:variant>
        <vt:i4>43</vt:i4>
      </vt:variant>
    </vt:vector>
  </HeadingPairs>
  <TitlesOfParts>
    <vt:vector size="44" baseType="lpstr">
      <vt:lpstr>Thème Office</vt:lpstr>
      <vt:lpstr>Les compétences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Communication des résultats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compétences</vt:lpstr>
      <vt:lpstr>Le constat sur l’évaluation en  CCF est bien connu : il existe un écart significatif entre les démarches prescrites et leur mise en œuvre effective.   Les modalités du CCF sont-elles bien adaptées ? </vt:lpstr>
      <vt:lpstr>Les réticences des enseignants  s’expliquent, pour partie au moins, par :  </vt:lpstr>
      <vt:lpstr>Expérimenter d’autres façons  d’évaluer en CCF …</vt:lpstr>
      <vt:lpstr>Les modalités proposées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La communication</vt:lpstr>
      <vt:lpstr>Pilotage </vt:lpstr>
      <vt:lpstr>Eléments de bilan </vt:lpstr>
      <vt:lpstr>Les compétences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dc:creator>
  <cp:lastModifiedBy>utilisateur</cp:lastModifiedBy>
  <cp:revision>137</cp:revision>
  <dcterms:created xsi:type="dcterms:W3CDTF">2013-03-11T18:56:30Z</dcterms:created>
  <dcterms:modified xsi:type="dcterms:W3CDTF">2013-03-28T18:21:27Z</dcterms:modified>
</cp:coreProperties>
</file>