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61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64" r:id="rId12"/>
    <p:sldId id="256" r:id="rId13"/>
    <p:sldId id="260" r:id="rId14"/>
    <p:sldId id="266" r:id="rId15"/>
    <p:sldId id="257" r:id="rId16"/>
    <p:sldId id="277" r:id="rId17"/>
    <p:sldId id="282" r:id="rId18"/>
    <p:sldId id="278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87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98B68-0D9D-4636-8830-04EA810DC837}" type="datetimeFigureOut">
              <a:rPr lang="fr-FR" smtClean="0"/>
              <a:pPr/>
              <a:t>03/05/2016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BEBB7-358B-42AA-B6E4-53C6ADF33AA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14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SMART CITY est au centre du dilemme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(Demande d’énergie 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2 en 2050 et l’impératif /2 les émissions de CO2 pour éviter des changements climatiques dramatiques d’ici 2050)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4D1A-B7E5-DE48-8EA9-859D9DE6365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9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2EB86D-C331-4890-9BF9-957A6575B9FC}" type="slidenum">
              <a:rPr lang="en-GB" smtClean="0"/>
              <a:pPr>
                <a:defRPr/>
              </a:pPr>
              <a:t>3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dirty="0" smtClean="0">
                <a:latin typeface="Arial" charset="0"/>
              </a:rPr>
              <a:t>The </a:t>
            </a:r>
            <a:r>
              <a:rPr lang="fr-FR" dirty="0" err="1" smtClean="0">
                <a:latin typeface="Arial" charset="0"/>
              </a:rPr>
              <a:t>Energy</a:t>
            </a:r>
            <a:r>
              <a:rPr lang="fr-FR" dirty="0" smtClean="0">
                <a:latin typeface="Arial" charset="0"/>
              </a:rPr>
              <a:t> challenge </a:t>
            </a:r>
            <a:r>
              <a:rPr lang="fr-FR" dirty="0" err="1" smtClean="0">
                <a:latin typeface="Arial" charset="0"/>
              </a:rPr>
              <a:t>will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be</a:t>
            </a:r>
            <a:r>
              <a:rPr lang="fr-FR" dirty="0" smtClean="0">
                <a:latin typeface="Arial" charset="0"/>
              </a:rPr>
              <a:t> won, or </a:t>
            </a:r>
            <a:r>
              <a:rPr lang="fr-FR" dirty="0" err="1" smtClean="0">
                <a:latin typeface="Arial" charset="0"/>
              </a:rPr>
              <a:t>lost</a:t>
            </a:r>
            <a:r>
              <a:rPr lang="fr-FR" dirty="0" smtClean="0">
                <a:latin typeface="Arial" charset="0"/>
              </a:rPr>
              <a:t>, in the </a:t>
            </a:r>
            <a:r>
              <a:rPr lang="fr-FR" dirty="0" err="1" smtClean="0">
                <a:latin typeface="Arial" charset="0"/>
              </a:rPr>
              <a:t>cities</a:t>
            </a:r>
            <a:r>
              <a:rPr lang="fr-FR" dirty="0" smtClean="0">
                <a:latin typeface="Arial" charset="0"/>
              </a:rPr>
              <a:t>.</a:t>
            </a:r>
          </a:p>
          <a:p>
            <a:pPr eaLnBrk="1" hangingPunct="1"/>
            <a:endParaRPr lang="fr-FR" dirty="0" smtClean="0">
              <a:latin typeface="Arial" charset="0"/>
            </a:endParaRPr>
          </a:p>
          <a:p>
            <a:pPr eaLnBrk="1" hangingPunct="1"/>
            <a:r>
              <a:rPr lang="fr-FR" dirty="0" err="1" smtClean="0">
                <a:latin typeface="Arial" charset="0"/>
              </a:rPr>
              <a:t>Cities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today</a:t>
            </a:r>
            <a:r>
              <a:rPr lang="fr-FR" dirty="0" smtClean="0">
                <a:latin typeface="Arial" charset="0"/>
              </a:rPr>
              <a:t> are</a:t>
            </a:r>
          </a:p>
          <a:p>
            <a:pPr eaLnBrk="1" hangingPunct="1">
              <a:buFontTx/>
              <a:buChar char="-"/>
            </a:pPr>
            <a:r>
              <a:rPr lang="fr-FR" dirty="0" smtClean="0">
                <a:latin typeface="Arial" charset="0"/>
              </a:rPr>
              <a:t>2% of the </a:t>
            </a:r>
            <a:r>
              <a:rPr lang="fr-FR" dirty="0" err="1" smtClean="0">
                <a:latin typeface="Arial" charset="0"/>
              </a:rPr>
              <a:t>earth</a:t>
            </a:r>
            <a:r>
              <a:rPr lang="fr-FR" dirty="0" smtClean="0">
                <a:latin typeface="Arial" charset="0"/>
              </a:rPr>
              <a:t> surface</a:t>
            </a:r>
          </a:p>
          <a:p>
            <a:pPr eaLnBrk="1" hangingPunct="1">
              <a:buFontTx/>
              <a:buChar char="-"/>
            </a:pPr>
            <a:r>
              <a:rPr lang="fr-FR" dirty="0" smtClean="0">
                <a:latin typeface="Arial" charset="0"/>
              </a:rPr>
              <a:t>50% of world population, </a:t>
            </a:r>
          </a:p>
          <a:p>
            <a:pPr eaLnBrk="1" hangingPunct="1">
              <a:buFontTx/>
              <a:buChar char="-"/>
            </a:pPr>
            <a:r>
              <a:rPr lang="fr-FR" dirty="0" smtClean="0">
                <a:latin typeface="Arial" charset="0"/>
              </a:rPr>
              <a:t>75% of global </a:t>
            </a:r>
            <a:r>
              <a:rPr lang="fr-FR" dirty="0" err="1" smtClean="0">
                <a:latin typeface="Arial" charset="0"/>
              </a:rPr>
              <a:t>energy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consumption</a:t>
            </a:r>
            <a:endParaRPr lang="fr-FR" dirty="0" smtClean="0">
              <a:latin typeface="Arial" charset="0"/>
            </a:endParaRPr>
          </a:p>
          <a:p>
            <a:pPr eaLnBrk="1" hangingPunct="1">
              <a:buFontTx/>
              <a:buChar char="-"/>
            </a:pPr>
            <a:r>
              <a:rPr lang="fr-FR" dirty="0" smtClean="0">
                <a:latin typeface="Arial" charset="0"/>
              </a:rPr>
              <a:t>80% of global CO2 </a:t>
            </a:r>
            <a:r>
              <a:rPr lang="fr-FR" dirty="0" err="1" smtClean="0">
                <a:latin typeface="Arial" charset="0"/>
              </a:rPr>
              <a:t>emissions</a:t>
            </a:r>
            <a:endParaRPr lang="fr-FR" dirty="0" smtClean="0">
              <a:latin typeface="Arial" charset="0"/>
            </a:endParaRPr>
          </a:p>
          <a:p>
            <a:pPr eaLnBrk="1" hangingPunct="1">
              <a:buFontTx/>
              <a:buChar char="-"/>
            </a:pPr>
            <a:r>
              <a:rPr lang="fr-FR" dirty="0" smtClean="0">
                <a:latin typeface="Arial" charset="0"/>
              </a:rPr>
              <a:t>and </a:t>
            </a:r>
            <a:r>
              <a:rPr lang="fr-FR" dirty="0" err="1" smtClean="0">
                <a:latin typeface="Arial" charset="0"/>
              </a:rPr>
              <a:t>cities</a:t>
            </a:r>
            <a:r>
              <a:rPr lang="fr-FR" dirty="0" smtClean="0">
                <a:latin typeface="Arial" charset="0"/>
              </a:rPr>
              <a:t> are </a:t>
            </a:r>
            <a:r>
              <a:rPr lang="fr-FR" dirty="0" err="1" smtClean="0">
                <a:latin typeface="Arial" charset="0"/>
              </a:rPr>
              <a:t>growing</a:t>
            </a:r>
            <a:r>
              <a:rPr lang="fr-FR" dirty="0" smtClean="0">
                <a:latin typeface="Arial" charset="0"/>
              </a:rPr>
              <a:t>: </a:t>
            </a:r>
            <a:r>
              <a:rPr lang="fr-FR" dirty="0" err="1" smtClean="0">
                <a:latin typeface="Arial" charset="0"/>
              </a:rPr>
              <a:t>they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will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soon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be</a:t>
            </a:r>
            <a:r>
              <a:rPr lang="fr-FR" dirty="0" smtClean="0">
                <a:latin typeface="Arial" charset="0"/>
              </a:rPr>
              <a:t> and </a:t>
            </a:r>
            <a:r>
              <a:rPr lang="fr-FR" dirty="0" err="1" smtClean="0">
                <a:latin typeface="Arial" charset="0"/>
              </a:rPr>
              <a:t>soon</a:t>
            </a:r>
            <a:r>
              <a:rPr lang="fr-FR" dirty="0" smtClean="0">
                <a:latin typeface="Arial" charset="0"/>
              </a:rPr>
              <a:t> 70% of world population, </a:t>
            </a:r>
            <a:r>
              <a:rPr lang="fr-FR" dirty="0" err="1" smtClean="0">
                <a:latin typeface="Arial" charset="0"/>
              </a:rPr>
              <a:t>meaning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that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we</a:t>
            </a:r>
            <a:r>
              <a:rPr lang="fr-FR" dirty="0" smtClean="0">
                <a:latin typeface="Arial" charset="0"/>
              </a:rPr>
              <a:t> must </a:t>
            </a:r>
            <a:r>
              <a:rPr lang="fr-FR" dirty="0" err="1" smtClean="0">
                <a:latin typeface="Arial" charset="0"/>
              </a:rPr>
              <a:t>build</a:t>
            </a:r>
            <a:r>
              <a:rPr lang="fr-FR" dirty="0" smtClean="0">
                <a:latin typeface="Arial" charset="0"/>
              </a:rPr>
              <a:t> the </a:t>
            </a:r>
            <a:r>
              <a:rPr lang="fr-FR" dirty="0" err="1" smtClean="0">
                <a:latin typeface="Arial" charset="0"/>
              </a:rPr>
              <a:t>same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urban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capacity</a:t>
            </a:r>
            <a:r>
              <a:rPr lang="fr-FR" dirty="0" smtClean="0">
                <a:latin typeface="Arial" charset="0"/>
              </a:rPr>
              <a:t> in the </a:t>
            </a:r>
            <a:r>
              <a:rPr lang="fr-FR" dirty="0" err="1" smtClean="0">
                <a:latin typeface="Arial" charset="0"/>
              </a:rPr>
              <a:t>next</a:t>
            </a:r>
            <a:r>
              <a:rPr lang="fr-FR" dirty="0" smtClean="0">
                <a:latin typeface="Arial" charset="0"/>
              </a:rPr>
              <a:t> 40 </a:t>
            </a:r>
            <a:r>
              <a:rPr lang="fr-FR" dirty="0" err="1" smtClean="0">
                <a:latin typeface="Arial" charset="0"/>
              </a:rPr>
              <a:t>years</a:t>
            </a:r>
            <a:r>
              <a:rPr lang="fr-FR" dirty="0" smtClean="0">
                <a:latin typeface="Arial" charset="0"/>
              </a:rPr>
              <a:t> as in the </a:t>
            </a:r>
            <a:r>
              <a:rPr lang="fr-FR" dirty="0" err="1" smtClean="0">
                <a:latin typeface="Arial" charset="0"/>
              </a:rPr>
              <a:t>past</a:t>
            </a:r>
            <a:r>
              <a:rPr lang="fr-FR" dirty="0" smtClean="0">
                <a:latin typeface="Arial" charset="0"/>
              </a:rPr>
              <a:t> 4000 </a:t>
            </a:r>
            <a:r>
              <a:rPr lang="fr-FR" dirty="0" err="1" smtClean="0">
                <a:latin typeface="Arial" charset="0"/>
              </a:rPr>
              <a:t>years</a:t>
            </a:r>
            <a:r>
              <a:rPr lang="fr-FR" dirty="0" smtClean="0">
                <a:latin typeface="Arial" charset="0"/>
              </a:rPr>
              <a:t>.</a:t>
            </a:r>
          </a:p>
          <a:p>
            <a:pPr eaLnBrk="1" hangingPunct="1">
              <a:buFontTx/>
              <a:buChar char="-"/>
            </a:pPr>
            <a:endParaRPr lang="fr-FR" dirty="0" smtClean="0">
              <a:latin typeface="Arial" charset="0"/>
            </a:endParaRPr>
          </a:p>
          <a:p>
            <a:pPr eaLnBrk="1" hangingPunct="1"/>
            <a:r>
              <a:rPr lang="fr-FR" dirty="0" smtClean="0">
                <a:latin typeface="Arial" charset="0"/>
              </a:rPr>
              <a:t>And </a:t>
            </a:r>
            <a:r>
              <a:rPr lang="fr-FR" dirty="0" err="1" smtClean="0">
                <a:latin typeface="Arial" charset="0"/>
              </a:rPr>
              <a:t>obviously</a:t>
            </a:r>
            <a:r>
              <a:rPr lang="fr-FR" dirty="0" smtClean="0">
                <a:latin typeface="Arial" charset="0"/>
              </a:rPr>
              <a:t>, </a:t>
            </a:r>
            <a:r>
              <a:rPr lang="fr-FR" dirty="0" err="1" smtClean="0">
                <a:latin typeface="Arial" charset="0"/>
              </a:rPr>
              <a:t>almost</a:t>
            </a:r>
            <a:r>
              <a:rPr lang="fr-FR" dirty="0" smtClean="0">
                <a:latin typeface="Arial" charset="0"/>
              </a:rPr>
              <a:t> all </a:t>
            </a:r>
            <a:r>
              <a:rPr lang="fr-FR" dirty="0" err="1" smtClean="0">
                <a:latin typeface="Arial" charset="0"/>
              </a:rPr>
              <a:t>urban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growth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will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be</a:t>
            </a:r>
            <a:r>
              <a:rPr lang="fr-FR" dirty="0" smtClean="0">
                <a:latin typeface="Arial" charset="0"/>
              </a:rPr>
              <a:t> in the new </a:t>
            </a:r>
            <a:r>
              <a:rPr lang="fr-FR" dirty="0" err="1" smtClean="0">
                <a:latin typeface="Arial" charset="0"/>
              </a:rPr>
              <a:t>economies</a:t>
            </a:r>
            <a:r>
              <a:rPr lang="fr-FR" dirty="0" smtClean="0">
                <a:latin typeface="Arial" charset="0"/>
              </a:rPr>
              <a:t>.</a:t>
            </a:r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6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Cinq piliers :</a:t>
            </a:r>
          </a:p>
          <a:p>
            <a:pPr>
              <a:buFont typeface="Arial" pitchFamily="34" charset="0"/>
              <a:buChar char="•"/>
            </a:pP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grâce aux énergies renouvelables, les clients pourront produire leur propre énergie et accéder à un</a:t>
            </a:r>
            <a:b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bouquet énergétique plus respectueux de l'environnement</a:t>
            </a:r>
          </a:p>
          <a:p>
            <a:pPr>
              <a:buFont typeface="Arial" pitchFamily="34" charset="0"/>
              <a:buChar char="•"/>
            </a:pP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distribution intelligente facilite la création d'un réseau électrique plus réactif et plus stable.</a:t>
            </a:r>
          </a:p>
          <a:p>
            <a:pPr>
              <a:buFont typeface="Arial" pitchFamily="34" charset="0"/>
              <a:buChar char="•"/>
            </a:pP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l'efficacité énergétique active et la gestion de l’énergie rendent l'énergie plus visible et permettant</a:t>
            </a:r>
            <a:b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 chacun de maîtriser sa consommation</a:t>
            </a:r>
          </a:p>
          <a:p>
            <a:pPr>
              <a:buFont typeface="Arial" pitchFamily="34" charset="0"/>
              <a:buChar char="•"/>
            </a:pP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véhicules électriques révolutionnent la perception de la mobilité et, dans le même temps, l'accès</a:t>
            </a:r>
            <a:b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 l'énergie, son utilisation et son stockage</a:t>
            </a:r>
          </a:p>
          <a:p>
            <a:pPr>
              <a:buFont typeface="Arial" pitchFamily="34" charset="0"/>
              <a:buChar char="•"/>
            </a:pP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gestion du réseau en temps réel permet d'anticiper la consommation et d'adapter l'offre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4D1A-B7E5-DE48-8EA9-859D9DE6365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45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u="sng" dirty="0" smtClean="0"/>
              <a:t>Facteurs d’influence de l’outil industriel </a:t>
            </a:r>
            <a:r>
              <a:rPr lang="fr-FR" dirty="0" smtClean="0"/>
              <a:t>:</a:t>
            </a:r>
          </a:p>
          <a:p>
            <a:pPr marL="142629" lvl="1" indent="-142629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•"/>
            </a:pPr>
            <a:r>
              <a:rPr lang="fr-FR" dirty="0" smtClean="0"/>
              <a:t>L’environnement</a:t>
            </a:r>
            <a:r>
              <a:rPr lang="fr-FR" baseline="0" dirty="0" smtClean="0"/>
              <a:t> économique (</a:t>
            </a:r>
            <a:r>
              <a:rPr lang="fr-FR" sz="1100" b="0" noProof="0" dirty="0" smtClean="0">
                <a:latin typeface="+mn-lt"/>
                <a:cs typeface="Arial Narrow" pitchFamily="34" charset="0"/>
              </a:rPr>
              <a:t>Pression accrue sur les coûts, </a:t>
            </a:r>
            <a:r>
              <a:rPr lang="fr-FR" sz="1100" b="0" dirty="0" smtClean="0">
                <a:latin typeface="+mn-lt"/>
                <a:cs typeface="Arial Narrow" pitchFamily="34" charset="0"/>
              </a:rPr>
              <a:t>Contraintes environnementales,</a:t>
            </a:r>
            <a:r>
              <a:rPr lang="fr-FR" sz="1100" b="0" baseline="0" dirty="0" smtClean="0">
                <a:latin typeface="+mn-lt"/>
                <a:cs typeface="Arial Narrow" pitchFamily="34" charset="0"/>
              </a:rPr>
              <a:t> </a:t>
            </a:r>
            <a:r>
              <a:rPr lang="fr-FR" sz="1100" b="0" dirty="0" smtClean="0">
                <a:latin typeface="+mn-lt"/>
                <a:cs typeface="Arial Narrow" pitchFamily="34" charset="0"/>
              </a:rPr>
              <a:t>Coût de l’énergie)</a:t>
            </a:r>
            <a:endParaRPr lang="fr-FR" baseline="0" dirty="0" smtClean="0"/>
          </a:p>
          <a:p>
            <a:pPr marL="142629" lvl="1" indent="-142629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•"/>
            </a:pPr>
            <a:r>
              <a:rPr lang="fr-FR" baseline="0" dirty="0" smtClean="0"/>
              <a:t>Tendances technologiques (</a:t>
            </a:r>
            <a:r>
              <a:rPr lang="fr-FR" sz="1100" b="0" noProof="0" dirty="0" smtClean="0">
                <a:latin typeface="+mn-lt"/>
                <a:cs typeface="Arial Narrow" pitchFamily="34" charset="0"/>
              </a:rPr>
              <a:t>Numérisation, </a:t>
            </a:r>
            <a:r>
              <a:rPr lang="fr-FR" sz="1100" b="0" dirty="0" smtClean="0">
                <a:latin typeface="+mn-lt"/>
                <a:cs typeface="Arial Narrow" pitchFamily="34" charset="0"/>
              </a:rPr>
              <a:t>Connectivité, </a:t>
            </a:r>
            <a:r>
              <a:rPr lang="fr-FR" sz="1100" b="0" noProof="0" dirty="0" smtClean="0">
                <a:latin typeface="+mn-lt"/>
                <a:cs typeface="Arial Narrow" pitchFamily="34" charset="0"/>
              </a:rPr>
              <a:t>Programmation sophistiquée (intelligence virtuelle), </a:t>
            </a:r>
            <a:r>
              <a:rPr lang="fr-FR" sz="1100" b="0" dirty="0" err="1" smtClean="0">
                <a:latin typeface="+mn-lt"/>
                <a:cs typeface="Arial Narrow" pitchFamily="34" charset="0"/>
              </a:rPr>
              <a:t>Big</a:t>
            </a:r>
            <a:r>
              <a:rPr lang="fr-FR" sz="1100" b="0" dirty="0" smtClean="0">
                <a:latin typeface="+mn-lt"/>
                <a:cs typeface="Arial Narrow" pitchFamily="34" charset="0"/>
              </a:rPr>
              <a:t> data, </a:t>
            </a:r>
            <a:r>
              <a:rPr lang="fr-FR" sz="1100" b="0" noProof="0" dirty="0" smtClean="0">
                <a:latin typeface="+mn-lt"/>
                <a:cs typeface="Arial Narrow" pitchFamily="34" charset="0"/>
              </a:rPr>
              <a:t>Nouveaux matériaux, </a:t>
            </a:r>
            <a:r>
              <a:rPr lang="fr-FR" sz="1100" b="0" dirty="0" smtClean="0">
                <a:latin typeface="+mn-lt"/>
                <a:cs typeface="Arial Narrow" pitchFamily="34" charset="0"/>
              </a:rPr>
              <a:t>Automatisation)</a:t>
            </a:r>
          </a:p>
          <a:p>
            <a:pPr marL="142629" lvl="1" indent="-142629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•"/>
            </a:pPr>
            <a:r>
              <a:rPr lang="fr-FR" baseline="0" dirty="0" smtClean="0"/>
              <a:t>Besoins des clients (</a:t>
            </a:r>
            <a:r>
              <a:rPr lang="fr-FR" sz="1100" b="0" noProof="0" dirty="0" smtClean="0">
                <a:latin typeface="+mn-lt"/>
                <a:cs typeface="Arial Narrow" pitchFamily="34" charset="0"/>
              </a:rPr>
              <a:t>Personnalisation, </a:t>
            </a:r>
            <a:r>
              <a:rPr lang="fr-FR" sz="1100" b="0" dirty="0" smtClean="0">
                <a:latin typeface="+mn-lt"/>
                <a:cs typeface="Arial Narrow" pitchFamily="34" charset="0"/>
              </a:rPr>
              <a:t>Traçabilité, </a:t>
            </a:r>
            <a:r>
              <a:rPr lang="fr-FR" sz="1100" b="0" noProof="0" dirty="0" smtClean="0">
                <a:latin typeface="+mn-lt"/>
                <a:cs typeface="Arial Narrow" pitchFamily="34" charset="0"/>
              </a:rPr>
              <a:t>Réactivité, </a:t>
            </a:r>
            <a:r>
              <a:rPr lang="fr-FR" sz="1100" b="0" dirty="0" smtClean="0">
                <a:latin typeface="+mn-lt"/>
                <a:cs typeface="Arial Narrow" pitchFamily="34" charset="0"/>
              </a:rPr>
              <a:t>Qualité perçue, </a:t>
            </a:r>
            <a:r>
              <a:rPr lang="fr-FR" sz="1100" b="0" noProof="0" dirty="0" smtClean="0">
                <a:latin typeface="+mn-lt"/>
                <a:cs typeface="Arial Narrow" pitchFamily="34" charset="0"/>
              </a:rPr>
              <a:t>Sophistication produit)</a:t>
            </a:r>
          </a:p>
          <a:p>
            <a:pPr marL="142629" marR="0" lvl="1" indent="-142629" algn="l" defTabSz="4572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Symbol"/>
              <a:buChar char="Þ"/>
              <a:tabLst/>
              <a:defRPr/>
            </a:pPr>
            <a:r>
              <a:rPr lang="fr-FR" sz="1200" noProof="0" dirty="0" smtClean="0">
                <a:latin typeface="+mn-lt"/>
                <a:cs typeface="Arial Narrow" pitchFamily="34" charset="0"/>
              </a:rPr>
              <a:t> Émergence de nouvelles méthodes de fabrication (techniques et procédés)</a:t>
            </a:r>
          </a:p>
          <a:p>
            <a:pPr marL="142629" marR="0" lvl="1" indent="-142629" algn="l" defTabSz="4572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Symbol"/>
              <a:buNone/>
              <a:tabLst/>
              <a:defRPr/>
            </a:pPr>
            <a:endParaRPr lang="fr-FR" sz="1200" noProof="0" dirty="0" smtClean="0">
              <a:latin typeface="+mn-lt"/>
              <a:cs typeface="Arial Narrow" pitchFamily="34" charset="0"/>
            </a:endParaRPr>
          </a:p>
          <a:p>
            <a:pPr marL="142629" marR="0" lvl="1" indent="-142629" algn="l" defTabSz="4572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 Narrow"/>
              <a:buNone/>
              <a:tabLst/>
              <a:defRPr/>
            </a:pPr>
            <a:r>
              <a:rPr lang="fr-FR" u="sng" dirty="0" smtClean="0"/>
              <a:t>Les modes de production industriels futurs modifient les frontières sectorielles et font évoluer les métiers</a:t>
            </a:r>
          </a:p>
          <a:p>
            <a:pPr marL="142629" lvl="1" indent="-142629">
              <a:lnSpc>
                <a:spcPct val="90000"/>
              </a:lnSpc>
              <a:spcBef>
                <a:spcPts val="400"/>
              </a:spcBef>
              <a:buSzPct val="100000"/>
              <a:buFont typeface="Arial Narrow"/>
              <a:buNone/>
            </a:pPr>
            <a:r>
              <a:rPr lang="fr-FR" dirty="0" smtClean="0"/>
              <a:t>Modélisation , Simulation</a:t>
            </a:r>
            <a:r>
              <a:rPr lang="fr-FR" baseline="0" dirty="0" smtClean="0"/>
              <a:t> : maintenance prédictive, simulation de processus de productions par modélisation en 3D des opérations successives et des flux</a:t>
            </a:r>
          </a:p>
          <a:p>
            <a:pPr marL="142629" lvl="1" indent="-142629">
              <a:lnSpc>
                <a:spcPct val="90000"/>
              </a:lnSpc>
              <a:spcBef>
                <a:spcPts val="400"/>
              </a:spcBef>
              <a:buSzPct val="100000"/>
              <a:buFont typeface="Arial Narrow"/>
              <a:buNone/>
            </a:pPr>
            <a:r>
              <a:rPr lang="fr-FR" dirty="0" smtClean="0"/>
              <a:t>Ingénierie système, Réseau externe, Web : utilisation de capteurs pour piloter l’ensemble d’un processus de production, interfaçage des systèmes de production</a:t>
            </a:r>
          </a:p>
          <a:p>
            <a:pPr marL="142629" lvl="1" indent="-142629">
              <a:lnSpc>
                <a:spcPct val="90000"/>
              </a:lnSpc>
              <a:spcBef>
                <a:spcPts val="400"/>
              </a:spcBef>
              <a:buSzPct val="100000"/>
              <a:buFont typeface="Arial Narrow"/>
              <a:buNone/>
            </a:pPr>
            <a:r>
              <a:rPr lang="fr-FR" dirty="0" smtClean="0"/>
              <a:t>Informatique, Logiciel, Data : programmes de contrôles d’opérations, interconnexion de</a:t>
            </a:r>
            <a:r>
              <a:rPr lang="fr-FR" baseline="0" dirty="0" smtClean="0"/>
              <a:t> machines, nouveaux métiers comme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 Manager,…</a:t>
            </a:r>
            <a:endParaRPr lang="fr-FR" dirty="0" smtClean="0"/>
          </a:p>
          <a:p>
            <a:pPr marL="142629" lvl="1" indent="-142629">
              <a:lnSpc>
                <a:spcPct val="90000"/>
              </a:lnSpc>
              <a:spcBef>
                <a:spcPts val="400"/>
              </a:spcBef>
              <a:buSzPct val="100000"/>
              <a:buFont typeface="Arial Narrow"/>
              <a:buNone/>
            </a:pPr>
            <a:r>
              <a:rPr lang="fr-FR" dirty="0" smtClean="0"/>
              <a:t>Mécanique,</a:t>
            </a:r>
            <a:r>
              <a:rPr lang="fr-FR" baseline="0" dirty="0" smtClean="0"/>
              <a:t> électricité, électronique : systèmes numériques de contrôle commande,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4D1A-B7E5-DE48-8EA9-859D9DE6365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095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A4125-81C5-024C-AFE5-D8150C19A1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55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 smtClean="0">
              <a:latin typeface="Arial"/>
              <a:ea typeface="Calibri"/>
              <a:cs typeface="Times New Roman"/>
            </a:endParaRPr>
          </a:p>
          <a:p>
            <a:pPr>
              <a:buFont typeface="Arial" pitchFamily="34" charset="0"/>
              <a:buNone/>
            </a:pPr>
            <a:endParaRPr lang="en-US" dirty="0" smtClean="0">
              <a:latin typeface="Arial"/>
              <a:ea typeface="Calibri"/>
              <a:cs typeface="Times New Roman"/>
            </a:endParaRPr>
          </a:p>
          <a:p>
            <a:endParaRPr lang="en-US" dirty="0" smtClean="0"/>
          </a:p>
          <a:p>
            <a:r>
              <a:rPr lang="en-US" dirty="0" smtClean="0"/>
              <a:t>-</a:t>
            </a:r>
            <a:endParaRPr lang="en-GB" dirty="0" smtClean="0"/>
          </a:p>
          <a:p>
            <a:endParaRPr lang="en-US" dirty="0" smtClean="0">
              <a:latin typeface="Arial"/>
              <a:cs typeface="Times New Roman"/>
            </a:endParaRPr>
          </a:p>
          <a:p>
            <a:endParaRPr lang="en-US" dirty="0" smtClean="0"/>
          </a:p>
          <a:p>
            <a:r>
              <a:rPr lang="en-US" dirty="0" smtClean="0"/>
              <a:t>-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4D1A-B7E5-DE48-8EA9-859D9DE6365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10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SMART CITY est au centre du dilemme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(Demande d’énergie 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2 en 2050 et l’impératif /2 les émissions de CO2 pour éviter des changements climatiques dramatiques d’ici 2050)</a:t>
            </a:r>
            <a:endParaRPr lang="fr-FR" dirty="0" smtClean="0"/>
          </a:p>
          <a:p>
            <a:r>
              <a:rPr lang="fr-FR" dirty="0" smtClean="0"/>
              <a:t>SMART CITY</a:t>
            </a:r>
            <a:r>
              <a:rPr lang="fr-FR" baseline="0" dirty="0" smtClean="0"/>
              <a:t> c</a:t>
            </a:r>
            <a:r>
              <a:rPr lang="fr-FR" dirty="0" smtClean="0"/>
              <a:t>’est : l’interopérabilité des équipements de la</a:t>
            </a:r>
            <a:r>
              <a:rPr lang="fr-FR" baseline="0" dirty="0" smtClean="0"/>
              <a:t> </a:t>
            </a:r>
            <a:r>
              <a:rPr lang="fr-FR" dirty="0" smtClean="0"/>
              <a:t>ville – Gestion mutualisée et coordonnée de la voirie </a:t>
            </a:r>
          </a:p>
          <a:p>
            <a:r>
              <a:rPr lang="fr-FR" dirty="0" smtClean="0"/>
              <a:t>SCHNEIDER</a:t>
            </a:r>
            <a:r>
              <a:rPr lang="fr-FR" baseline="0" dirty="0" smtClean="0"/>
              <a:t> ELECTRIC apporte son expertise technologique dans les 6 domaines cités ci-dessus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4D1A-B7E5-DE48-8EA9-859D9DE6365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4D1A-B7E5-DE48-8EA9-859D9DE6365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59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0E4C-D22F-4C94-B87E-81DC0332ACFF}" type="datetime1">
              <a:rPr lang="fr-FR" smtClean="0"/>
              <a:pPr/>
              <a:t>03/05/2016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Relations Enseignement - INNOVAL LEGRAND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91E6-C4D4-4E91-AD84-1CCAA2146F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809D-2F33-4F94-A691-31CF9CAAA827}" type="datetime1">
              <a:rPr lang="fr-FR" smtClean="0"/>
              <a:pPr/>
              <a:t>03/05/2016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Relations Enseignement - INNOVAL LEGRAND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91E6-C4D4-4E91-AD84-1CCAA2146F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5BB6-D8DD-4C8D-BF92-8AA6B1F8820E}" type="datetime1">
              <a:rPr lang="fr-FR" smtClean="0"/>
              <a:pPr/>
              <a:t>03/05/2016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Relations Enseignement - INNOVAL LEGRAND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91E6-C4D4-4E91-AD84-1CCAA2146F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White/SE Lif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58057" y="2961759"/>
            <a:ext cx="8633531" cy="36933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2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8057" y="3548570"/>
            <a:ext cx="8633531" cy="21544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Optional Subtitle</a:t>
            </a:r>
            <a:endParaRPr lang="en-US" dirty="0"/>
          </a:p>
        </p:txBody>
      </p:sp>
      <p:pic>
        <p:nvPicPr>
          <p:cNvPr id="9" name="Picture 8" descr="schneider_LIO_Life-Green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02" y="6012788"/>
            <a:ext cx="1922297" cy="706672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6491596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4" y="6491595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39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8420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Drag Your Image Here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52414" y="2720658"/>
            <a:ext cx="8673872" cy="553998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Font typeface="Arial"/>
              <a:buNone/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3421690"/>
            <a:ext cx="867387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Optional Subtitle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4948904"/>
            <a:ext cx="9144000" cy="900425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52414" y="5303116"/>
            <a:ext cx="4360862" cy="184666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Presented by: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5849328"/>
            <a:ext cx="9144000" cy="14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4" y="6491595"/>
            <a:ext cx="1505531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4F515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Confidential Property of Schneider Electric |</a:t>
            </a:r>
            <a:endParaRPr lang="en-US" dirty="0"/>
          </a:p>
        </p:txBody>
      </p:sp>
      <p:pic>
        <p:nvPicPr>
          <p:cNvPr id="15" name="Picture 14" descr="schneider_LIO_Life-Green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02" y="6012788"/>
            <a:ext cx="1922297" cy="70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49429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3AA21-185B-4BAE-8C8C-0D2465A5B424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03/05/2016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Direction Relations Enseignement - INNOVAL LEGRAND 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DAB37-94C7-48C8-942E-74F00765882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14AC6-64F3-4743-AAEC-17B08B53E9D8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03/05/2016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Direction Relations Enseignement - INNOVAL LEGRAND 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26BEC-D32E-47D1-8916-A610CF2B016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99C00-40A3-4F55-8505-10D7B76B859B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03/05/2016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Direction Relations Enseignement - INNOVAL LEGRAND </a:t>
            </a:r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FE4B3-E7E8-4E5B-A93C-6ECEFDB14CF4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03/05/2016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Direction Relations Enseignement - INNOVAL LEGRAND 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7BAAB-9406-42F9-9B98-1BCE5BF54D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3EA21-F7F0-4265-948A-FE25D4DCC513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03/05/2016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Direction Relations Enseignement - INNOVAL LEGRAND 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15B8E-4B63-451A-BD17-C6CB12DD6B1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3B76-CE04-435A-A8AD-605F88E2DC76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03/05/2016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Direction Relations Enseignement - INNOVAL LEGRAND 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6CEE5-63CB-4D92-9F90-CEADFDD2E73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0E38-CCDF-49B1-AD00-6A14C0C50A1B}" type="datetime1">
              <a:rPr lang="fr-FR" smtClean="0"/>
              <a:pPr/>
              <a:t>03/05/2016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Relations Enseignement - INNOVAL LEGRAND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91E6-C4D4-4E91-AD84-1CCAA2146F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53C3D-CAB4-4844-A59B-8640CDE95779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03/05/2016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Direction Relations Enseignement - INNOVAL LEGRAND 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18150-C79E-4D35-B72F-5598A8C289B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67993-DAA8-4860-97FE-3054DF035516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03/05/2016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Direction Relations Enseignement - INNOVAL LEGRAND 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2026F-92D4-47B5-9711-CB7566C844A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1C5B4-9C6E-4356-8760-D734CA0B7B9E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03/05/2016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Direction Relations Enseignement - INNOVAL LEGRAND 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52A56-36F7-47F8-8374-532D77F224C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3D831-D22E-436F-9928-937A647EEC61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03/05/2016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Direction Relations Enseignement - INNOVAL LEGRAND 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0F491-A15C-4098-A7B6-3747A8A3E84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8950" y="827088"/>
            <a:ext cx="2171700" cy="52990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827088"/>
            <a:ext cx="6362700" cy="52990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9FDD9-54B3-41FC-BE0D-2D74225B1663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03/05/2016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Direction Relations Enseignement - INNOVAL LEGRAND 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1C031-FBB4-4EF8-809E-DDCAE4FD70C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0" y="827088"/>
            <a:ext cx="8686800" cy="6683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61E8D-4C04-48D4-AC83-E4459C0A9F53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03/05/2016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Direction Relations Enseignement - INNOVAL LEGRAND 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90F64-C60F-46E4-98FF-EEFAC921F7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C82E-739C-413D-9989-FD2B08924055}" type="datetime1">
              <a:rPr lang="fr-FR" smtClean="0"/>
              <a:pPr/>
              <a:t>03/05/2016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Relations Enseignement - INNOVAL LEGRAND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91E6-C4D4-4E91-AD84-1CCAA2146F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D9BB-A336-44CB-BED6-C2631A76ED6A}" type="datetime1">
              <a:rPr lang="fr-FR" smtClean="0"/>
              <a:pPr/>
              <a:t>03/05/2016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Relations Enseignement - INNOVAL LEGRAND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91E6-C4D4-4E91-AD84-1CCAA2146F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3A84-38C1-4F86-94D3-2D3A6A54369E}" type="datetime1">
              <a:rPr lang="fr-FR" smtClean="0"/>
              <a:pPr/>
              <a:t>03/05/2016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Relations Enseignement - INNOVAL LEGRAND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91E6-C4D4-4E91-AD84-1CCAA2146F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0E3D-EDB2-459B-9498-98E79F99DDF1}" type="datetime1">
              <a:rPr lang="fr-FR" smtClean="0"/>
              <a:pPr/>
              <a:t>03/05/2016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Relations Enseignement - INNOVAL LEGRAND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91E6-C4D4-4E91-AD84-1CCAA2146F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9F20-5B14-4E47-8F79-D6AE26682C3A}" type="datetime1">
              <a:rPr lang="fr-FR" smtClean="0"/>
              <a:pPr/>
              <a:t>03/05/2016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Relations Enseignement - INNOVAL LEGRAND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91E6-C4D4-4E91-AD84-1CCAA2146F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3226-D205-4C03-858F-94E3E89979E1}" type="datetime1">
              <a:rPr lang="fr-FR" smtClean="0"/>
              <a:pPr/>
              <a:t>03/05/2016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Relations Enseignement - INNOVAL LEGRAND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91E6-C4D4-4E91-AD84-1CCAA2146F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1F05-F435-4938-A261-4D6DB23D9221}" type="datetime1">
              <a:rPr lang="fr-FR" smtClean="0"/>
              <a:pPr/>
              <a:t>03/05/2016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Relations Enseignement - INNOVAL LEGRAND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91E6-C4D4-4E91-AD84-1CCAA2146F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A24F6-F828-4262-83F1-387C414BEDB8}" type="datetime1">
              <a:rPr lang="fr-FR" smtClean="0"/>
              <a:pPr/>
              <a:t>03/05/2016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Direction Relations Enseignement - INNOVAL LEGRAND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E91E6-C4D4-4E91-AD84-1CCAA2146F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827088"/>
            <a:ext cx="86868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>
                <a:sym typeface="Wingdings" pitchFamily="2" charset="2"/>
              </a:rPr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EAEA51-7A83-4529-9839-C75BAA06014B}" type="datetime1">
              <a:rPr lang="fr-FR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03/05/2016</a:t>
            </a:fld>
            <a:endParaRPr lang="fr-F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>
                <a:solidFill>
                  <a:srgbClr val="000000"/>
                </a:solidFill>
                <a:latin typeface="Arial" charset="0"/>
              </a:rPr>
              <a:t>Direction Relations Enseignement - INNOVAL LEGRAND </a:t>
            </a:r>
            <a:endParaRPr lang="fr-F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D6243-D17B-4EB5-A7D3-1DDF2D379473}" type="slidenum">
              <a:rPr lang="fr-FR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1763" y="165100"/>
            <a:ext cx="24638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 userDrawn="1"/>
        </p:nvPicPr>
        <p:blipFill>
          <a:blip r:embed="rId15" cstate="print"/>
          <a:srcRect b="61797"/>
          <a:stretch>
            <a:fillRect/>
          </a:stretch>
        </p:blipFill>
        <p:spPr bwMode="auto">
          <a:xfrm>
            <a:off x="7880350" y="6457950"/>
            <a:ext cx="12414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 userDrawn="1"/>
        </p:nvSpPr>
        <p:spPr bwMode="auto">
          <a:xfrm flipH="1">
            <a:off x="427038" y="1420813"/>
            <a:ext cx="87169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¨"/>
        <a:defRPr>
          <a:solidFill>
            <a:schemeClr val="tx1"/>
          </a:solidFill>
          <a:latin typeface="+mn-lt"/>
          <a:sym typeface="Wingdings" pitchFamily="2" charset="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image" Target="../media/image7.jpeg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emf"/><Relationship Id="rId18" Type="http://schemas.openxmlformats.org/officeDocument/2006/relationships/image" Target="../media/image36.emf"/><Relationship Id="rId26" Type="http://schemas.openxmlformats.org/officeDocument/2006/relationships/image" Target="../media/image44.emf"/><Relationship Id="rId21" Type="http://schemas.openxmlformats.org/officeDocument/2006/relationships/image" Target="../media/image39.emf"/><Relationship Id="rId34" Type="http://schemas.openxmlformats.org/officeDocument/2006/relationships/image" Target="../media/image52.emf"/><Relationship Id="rId7" Type="http://schemas.openxmlformats.org/officeDocument/2006/relationships/image" Target="../media/image25.emf"/><Relationship Id="rId12" Type="http://schemas.openxmlformats.org/officeDocument/2006/relationships/image" Target="../media/image30.emf"/><Relationship Id="rId17" Type="http://schemas.openxmlformats.org/officeDocument/2006/relationships/image" Target="../media/image35.emf"/><Relationship Id="rId25" Type="http://schemas.openxmlformats.org/officeDocument/2006/relationships/image" Target="../media/image43.emf"/><Relationship Id="rId33" Type="http://schemas.openxmlformats.org/officeDocument/2006/relationships/image" Target="../media/image51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emf"/><Relationship Id="rId20" Type="http://schemas.openxmlformats.org/officeDocument/2006/relationships/image" Target="../media/image38.emf"/><Relationship Id="rId29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emf"/><Relationship Id="rId24" Type="http://schemas.openxmlformats.org/officeDocument/2006/relationships/image" Target="../media/image42.emf"/><Relationship Id="rId32" Type="http://schemas.openxmlformats.org/officeDocument/2006/relationships/image" Target="../media/image50.emf"/><Relationship Id="rId37" Type="http://schemas.openxmlformats.org/officeDocument/2006/relationships/image" Target="../media/image55.emf"/><Relationship Id="rId5" Type="http://schemas.openxmlformats.org/officeDocument/2006/relationships/image" Target="../media/image23.png"/><Relationship Id="rId15" Type="http://schemas.openxmlformats.org/officeDocument/2006/relationships/image" Target="../media/image33.emf"/><Relationship Id="rId23" Type="http://schemas.openxmlformats.org/officeDocument/2006/relationships/image" Target="../media/image41.png"/><Relationship Id="rId28" Type="http://schemas.openxmlformats.org/officeDocument/2006/relationships/image" Target="../media/image46.jpeg"/><Relationship Id="rId36" Type="http://schemas.openxmlformats.org/officeDocument/2006/relationships/image" Target="../media/image54.emf"/><Relationship Id="rId10" Type="http://schemas.openxmlformats.org/officeDocument/2006/relationships/image" Target="../media/image28.emf"/><Relationship Id="rId19" Type="http://schemas.openxmlformats.org/officeDocument/2006/relationships/image" Target="../media/image37.emf"/><Relationship Id="rId31" Type="http://schemas.openxmlformats.org/officeDocument/2006/relationships/image" Target="../media/image49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Relationship Id="rId14" Type="http://schemas.openxmlformats.org/officeDocument/2006/relationships/image" Target="../media/image32.png"/><Relationship Id="rId22" Type="http://schemas.openxmlformats.org/officeDocument/2006/relationships/image" Target="../media/image40.emf"/><Relationship Id="rId27" Type="http://schemas.openxmlformats.org/officeDocument/2006/relationships/image" Target="../media/image45.emf"/><Relationship Id="rId30" Type="http://schemas.openxmlformats.org/officeDocument/2006/relationships/image" Target="../media/image48.emf"/><Relationship Id="rId35" Type="http://schemas.openxmlformats.org/officeDocument/2006/relationships/image" Target="../media/image53.emf"/><Relationship Id="rId8" Type="http://schemas.openxmlformats.org/officeDocument/2006/relationships/image" Target="../media/image26.emf"/><Relationship Id="rId3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6375"/>
            <a:ext cx="5018405" cy="290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549867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ulle ronde 5"/>
          <p:cNvSpPr/>
          <p:nvPr/>
        </p:nvSpPr>
        <p:spPr>
          <a:xfrm>
            <a:off x="6084168" y="1484784"/>
            <a:ext cx="2736304" cy="1368152"/>
          </a:xfrm>
          <a:prstGeom prst="wedgeEllipseCallout">
            <a:avLst>
              <a:gd name="adj1" fmla="val -54310"/>
              <a:gd name="adj2" fmla="val 865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Rappel sur quelques MESSAGES en introduction du référentiel   </a:t>
            </a:r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5796136" y="1052736"/>
            <a:ext cx="0" cy="20162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Relations Enseignement - INNOVAL LEGRAND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  <a:ln w="444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tx2"/>
                </a:solidFill>
              </a:rPr>
              <a:t>Le monde s’accélère ……. </a:t>
            </a:r>
            <a:endParaRPr lang="fr-FR" sz="4000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Mise sur le marché de solutions et systèmes innovants de plus en plus rapidement par les Equipementiers </a:t>
            </a:r>
          </a:p>
          <a:p>
            <a:endParaRPr lang="fr-FR" b="1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technique apprise est déjà dépassée dès lors que l’on sort de l’Ecole </a:t>
            </a:r>
          </a:p>
          <a:p>
            <a:pPr lvl="1">
              <a:buNone/>
            </a:pPr>
            <a:endParaRPr lang="fr-F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capacité à apprendre les techniques nouvelles en s’appuyant sur les fondamentaux (savoirs- faires et techniques de Base) </a:t>
            </a:r>
          </a:p>
          <a:p>
            <a:pPr lvl="1">
              <a:buNone/>
            </a:pPr>
            <a:endParaRPr lang="fr-FR" b="1" dirty="0" smtClean="0">
              <a:solidFill>
                <a:schemeClr val="tx2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 lvl="1"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Ouverture d’esprit sur les nouveautés </a:t>
            </a:r>
          </a:p>
          <a:p>
            <a:pPr lvl="1">
              <a:buFont typeface="Wingdings" pitchFamily="2" charset="2"/>
              <a:buChar char="Ø"/>
            </a:pPr>
            <a:endParaRPr lang="fr-FR" b="1" dirty="0" smtClean="0">
              <a:solidFill>
                <a:schemeClr val="tx2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r>
              <a:rPr lang="fr-FR" b="1" dirty="0" smtClean="0">
                <a:solidFill>
                  <a:schemeClr val="tx2"/>
                </a:solidFill>
              </a:rPr>
              <a:t>L’innovation numérique transforme autant les usages que les habitudes des occupants utilisateurs et gestionnaires de Bâtiment </a:t>
            </a:r>
          </a:p>
          <a:p>
            <a:pPr>
              <a:buNone/>
            </a:pPr>
            <a:endParaRPr lang="fr-FR" b="1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Ecoute et empathie clients sur leurs besoins et les nouveaux usages </a:t>
            </a:r>
          </a:p>
          <a:p>
            <a:pPr lvl="1">
              <a:buNone/>
            </a:pPr>
            <a:endParaRPr lang="fr-FR" b="1" dirty="0" smtClean="0">
              <a:solidFill>
                <a:schemeClr val="tx2"/>
              </a:solidFill>
            </a:endParaRPr>
          </a:p>
          <a:p>
            <a:endParaRPr lang="fr-FR" b="1" dirty="0" smtClean="0">
              <a:solidFill>
                <a:schemeClr val="tx2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 lvl="1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Relations Enseignement - INNOVAL LEGRAND </a:t>
            </a:r>
            <a:endParaRPr lang="fr-FR"/>
          </a:p>
        </p:txBody>
      </p:sp>
      <p:pic>
        <p:nvPicPr>
          <p:cNvPr id="6" name="Picture 2" descr="C:\Users\javelon\Desktop\Documents\Divers documents\logo legrand\logo Legrand 49_coul_300_3c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6411888"/>
            <a:ext cx="1152128" cy="329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17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74675"/>
            <a:ext cx="9144000" cy="57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88032" y="44624"/>
            <a:ext cx="8604448" cy="107721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</a:rPr>
              <a:t>L’environnement quotidien de nos Professionnels Installateurs : Smart Building / Smart Home 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Relations Enseignement - INNOVAL LEGRAND </a:t>
            </a:r>
            <a:endParaRPr lang="fr-FR"/>
          </a:p>
        </p:txBody>
      </p:sp>
      <p:pic>
        <p:nvPicPr>
          <p:cNvPr id="8" name="Picture 2" descr="C:\Users\javelon\Desktop\Documents\Divers documents\logo legrand\logo Legrand 49_coul_300_3cm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411888"/>
            <a:ext cx="1152128" cy="329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ZoneTexte 51"/>
          <p:cNvSpPr txBox="1"/>
          <p:nvPr/>
        </p:nvSpPr>
        <p:spPr>
          <a:xfrm>
            <a:off x="35496" y="188640"/>
            <a:ext cx="6264696" cy="1061829"/>
          </a:xfrm>
          <a:prstGeom prst="rect">
            <a:avLst/>
          </a:prstGeom>
          <a:noFill/>
          <a:ln w="317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b="1" dirty="0" smtClean="0">
                <a:solidFill>
                  <a:schemeClr val="accent1"/>
                </a:solidFill>
                <a:latin typeface="Arial" charset="0"/>
              </a:rPr>
              <a:t>accélération </a:t>
            </a:r>
            <a:r>
              <a:rPr lang="fr-FR" b="1" dirty="0">
                <a:solidFill>
                  <a:schemeClr val="accent1"/>
                </a:solidFill>
                <a:latin typeface="Arial" charset="0"/>
              </a:rPr>
              <a:t>du phénomène de convergence numérique </a:t>
            </a:r>
            <a:endParaRPr lang="fr-FR" b="1" dirty="0" smtClean="0">
              <a:solidFill>
                <a:schemeClr val="accent1"/>
              </a:solidFill>
              <a:latin typeface="Arial" charset="0"/>
            </a:endParaRP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b="1" dirty="0" smtClean="0">
                <a:solidFill>
                  <a:schemeClr val="accent1"/>
                </a:solidFill>
                <a:latin typeface="Arial" charset="0"/>
              </a:rPr>
              <a:t>Émergence forte </a:t>
            </a:r>
            <a:r>
              <a:rPr lang="fr-FR" b="1" dirty="0">
                <a:solidFill>
                  <a:schemeClr val="accent1"/>
                </a:solidFill>
                <a:latin typeface="Arial" charset="0"/>
              </a:rPr>
              <a:t>du marché </a:t>
            </a:r>
            <a:r>
              <a:rPr lang="fr-FR" b="1" dirty="0" smtClean="0">
                <a:solidFill>
                  <a:schemeClr val="accent1"/>
                </a:solidFill>
                <a:latin typeface="Arial" charset="0"/>
              </a:rPr>
              <a:t>du «</a:t>
            </a:r>
            <a:r>
              <a:rPr lang="fr-FR" b="1" dirty="0">
                <a:solidFill>
                  <a:schemeClr val="accent1"/>
                </a:solidFill>
                <a:latin typeface="Arial" charset="0"/>
              </a:rPr>
              <a:t> </a:t>
            </a:r>
            <a:r>
              <a:rPr lang="fr-FR" b="1" dirty="0" smtClean="0">
                <a:solidFill>
                  <a:schemeClr val="accent1"/>
                </a:solidFill>
                <a:latin typeface="Arial" charset="0"/>
              </a:rPr>
              <a:t>Bâtiment Connecté</a:t>
            </a:r>
            <a:r>
              <a:rPr lang="fr-FR" b="1" dirty="0">
                <a:solidFill>
                  <a:schemeClr val="accent1"/>
                </a:solidFill>
                <a:latin typeface="Arial" charset="0"/>
              </a:rPr>
              <a:t> </a:t>
            </a:r>
            <a:r>
              <a:rPr lang="fr-FR" b="1" dirty="0" smtClean="0">
                <a:solidFill>
                  <a:schemeClr val="accent1"/>
                </a:solidFill>
                <a:latin typeface="Arial" charset="0"/>
              </a:rPr>
              <a:t>» </a:t>
            </a:r>
          </a:p>
          <a:p>
            <a:endParaRPr lang="fr-FR" b="1" dirty="0">
              <a:solidFill>
                <a:schemeClr val="accent1"/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 rot="464371">
            <a:off x="1960446" y="3919736"/>
            <a:ext cx="3133949" cy="1826841"/>
            <a:chOff x="3718162" y="3906814"/>
            <a:chExt cx="2611437" cy="1518465"/>
          </a:xfrm>
        </p:grpSpPr>
        <p:sp>
          <p:nvSpPr>
            <p:cNvPr id="23" name="Ellipse 22"/>
            <p:cNvSpPr/>
            <p:nvPr/>
          </p:nvSpPr>
          <p:spPr bwMode="auto">
            <a:xfrm rot="7983539">
              <a:off x="4280137" y="3344839"/>
              <a:ext cx="1487488" cy="2611437"/>
            </a:xfrm>
            <a:prstGeom prst="ellipse">
              <a:avLst/>
            </a:prstGeom>
            <a:solidFill>
              <a:srgbClr val="FFFFFF">
                <a:lumMod val="75000"/>
                <a:alpha val="30000"/>
              </a:srgbClr>
            </a:solidFill>
            <a:ln w="9525" cap="flat" cmpd="sng" algn="ctr">
              <a:solidFill>
                <a:srgbClr val="808080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ZoneTexte 23"/>
            <p:cNvSpPr txBox="1"/>
            <p:nvPr/>
          </p:nvSpPr>
          <p:spPr bwMode="auto">
            <a:xfrm rot="21360166">
              <a:off x="4953481" y="5179217"/>
              <a:ext cx="1246187" cy="2460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itchFamily="34" charset="0"/>
                </a:rPr>
                <a:t>CHAUFFAGISTE</a:t>
              </a:r>
              <a:endParaRPr kumimoji="0" lang="fr-FR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cxnSp>
          <p:nvCxnSpPr>
            <p:cNvPr id="25" name="Connecteur droit avec flèche 24"/>
            <p:cNvCxnSpPr/>
            <p:nvPr/>
          </p:nvCxnSpPr>
          <p:spPr bwMode="auto">
            <a:xfrm rot="21565364" flipH="1" flipV="1">
              <a:off x="5080961" y="4642016"/>
              <a:ext cx="481013" cy="473075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dash"/>
              <a:tailEnd type="arrow"/>
            </a:ln>
            <a:effectLst/>
          </p:spPr>
        </p:cxnSp>
      </p:grpSp>
      <p:grpSp>
        <p:nvGrpSpPr>
          <p:cNvPr id="35" name="Groupe 34"/>
          <p:cNvGrpSpPr/>
          <p:nvPr/>
        </p:nvGrpSpPr>
        <p:grpSpPr>
          <a:xfrm>
            <a:off x="251520" y="1916832"/>
            <a:ext cx="5425671" cy="3901545"/>
            <a:chOff x="2493444" y="2348880"/>
            <a:chExt cx="4297208" cy="3172336"/>
          </a:xfrm>
        </p:grpSpPr>
        <p:grpSp>
          <p:nvGrpSpPr>
            <p:cNvPr id="10" name="Groupe 8"/>
            <p:cNvGrpSpPr>
              <a:grpSpLocks/>
            </p:cNvGrpSpPr>
            <p:nvPr/>
          </p:nvGrpSpPr>
          <p:grpSpPr bwMode="auto">
            <a:xfrm rot="20737541">
              <a:off x="2493444" y="4030554"/>
              <a:ext cx="2614612" cy="1490662"/>
              <a:chOff x="-1494159" y="2832352"/>
              <a:chExt cx="3168533" cy="1729025"/>
            </a:xfrm>
          </p:grpSpPr>
          <p:sp>
            <p:nvSpPr>
              <p:cNvPr id="11" name="Ellipse 10"/>
              <p:cNvSpPr/>
              <p:nvPr/>
            </p:nvSpPr>
            <p:spPr>
              <a:xfrm rot="14640224">
                <a:off x="-774405" y="2112598"/>
                <a:ext cx="1729025" cy="3168533"/>
              </a:xfrm>
              <a:prstGeom prst="ellipse">
                <a:avLst/>
              </a:prstGeom>
              <a:solidFill>
                <a:srgbClr val="2D2D8A">
                  <a:lumMod val="20000"/>
                  <a:lumOff val="80000"/>
                  <a:alpha val="31000"/>
                </a:srgbClr>
              </a:solidFill>
              <a:ln w="9525" cap="flat" cmpd="sng" algn="ctr">
                <a:solidFill>
                  <a:srgbClr val="808080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14" name="Connecteur droit avec flèche 13"/>
              <p:cNvCxnSpPr/>
              <p:nvPr/>
            </p:nvCxnSpPr>
            <p:spPr bwMode="auto">
              <a:xfrm rot="2144785" flipV="1">
                <a:off x="-454587" y="3424495"/>
                <a:ext cx="675262" cy="61501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7030A0"/>
                </a:solidFill>
                <a:prstDash val="dash"/>
                <a:tailEnd type="arrow"/>
              </a:ln>
              <a:effectLst/>
            </p:spPr>
          </p:cxnSp>
        </p:grpSp>
        <p:grpSp>
          <p:nvGrpSpPr>
            <p:cNvPr id="26" name="Groupe 25"/>
            <p:cNvGrpSpPr/>
            <p:nvPr/>
          </p:nvGrpSpPr>
          <p:grpSpPr>
            <a:xfrm>
              <a:off x="2916332" y="2348880"/>
              <a:ext cx="1783525" cy="2613025"/>
              <a:chOff x="1164333" y="-26964"/>
              <a:chExt cx="1783525" cy="2613025"/>
            </a:xfrm>
          </p:grpSpPr>
          <p:sp>
            <p:nvSpPr>
              <p:cNvPr id="15" name="Ellipse 14"/>
              <p:cNvSpPr/>
              <p:nvPr/>
            </p:nvSpPr>
            <p:spPr bwMode="auto">
              <a:xfrm rot="18910410">
                <a:off x="1460371" y="-26964"/>
                <a:ext cx="1487487" cy="2613025"/>
              </a:xfrm>
              <a:prstGeom prst="ellipse">
                <a:avLst/>
              </a:prstGeom>
              <a:solidFill>
                <a:srgbClr val="CCFFCC">
                  <a:alpha val="30000"/>
                </a:srgbClr>
              </a:solidFill>
              <a:ln w="9525" cap="flat" cmpd="sng" algn="ctr">
                <a:solidFill>
                  <a:srgbClr val="808080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ZoneTexte 41"/>
              <p:cNvSpPr txBox="1">
                <a:spLocks noChangeArrowheads="1"/>
              </p:cNvSpPr>
              <p:nvPr/>
            </p:nvSpPr>
            <p:spPr bwMode="auto">
              <a:xfrm rot="21565364">
                <a:off x="1164333" y="460416"/>
                <a:ext cx="1420231" cy="200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</a:rPr>
                  <a:t>INTEGRATEUR/DOMOTICIEN</a:t>
                </a:r>
                <a:r>
                  <a:rPr kumimoji="0" lang="fr-FR" altLang="fr-FR" sz="10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</a:rPr>
                  <a:t> </a:t>
                </a:r>
                <a:endParaRPr kumimoji="0" lang="fr-FR" altLang="fr-FR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7" name="Connecteur droit avec flèche 16"/>
              <p:cNvCxnSpPr>
                <a:stCxn id="16" idx="2"/>
              </p:cNvCxnSpPr>
              <p:nvPr/>
            </p:nvCxnSpPr>
            <p:spPr bwMode="auto">
              <a:xfrm>
                <a:off x="1875431" y="660613"/>
                <a:ext cx="389333" cy="58015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8000"/>
                </a:solidFill>
                <a:prstDash val="dash"/>
                <a:tailEnd type="arrow"/>
              </a:ln>
              <a:effectLst/>
            </p:spPr>
          </p:cxnSp>
        </p:grpSp>
        <p:grpSp>
          <p:nvGrpSpPr>
            <p:cNvPr id="28" name="Groupe 27"/>
            <p:cNvGrpSpPr/>
            <p:nvPr/>
          </p:nvGrpSpPr>
          <p:grpSpPr>
            <a:xfrm>
              <a:off x="4133129" y="2370916"/>
              <a:ext cx="1807023" cy="2570252"/>
              <a:chOff x="3997380" y="2429704"/>
              <a:chExt cx="1807023" cy="2570252"/>
            </a:xfrm>
          </p:grpSpPr>
          <p:sp>
            <p:nvSpPr>
              <p:cNvPr id="5" name="Ellipse 4"/>
              <p:cNvSpPr/>
              <p:nvPr/>
            </p:nvSpPr>
            <p:spPr>
              <a:xfrm rot="1886907">
                <a:off x="3997380" y="2429704"/>
                <a:ext cx="1450848" cy="2570252"/>
              </a:xfrm>
              <a:prstGeom prst="ellipse">
                <a:avLst/>
              </a:prstGeom>
              <a:solidFill>
                <a:srgbClr val="996633">
                  <a:alpha val="11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18" name="Connecteur droit avec flèche 17"/>
              <p:cNvCxnSpPr/>
              <p:nvPr/>
            </p:nvCxnSpPr>
            <p:spPr bwMode="auto">
              <a:xfrm flipH="1">
                <a:off x="4662062" y="3136814"/>
                <a:ext cx="488552" cy="514536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996633"/>
                </a:solidFill>
                <a:prstDash val="dash"/>
                <a:tailEnd type="arrow"/>
              </a:ln>
              <a:effectLst/>
            </p:spPr>
          </p:cxnSp>
          <p:sp>
            <p:nvSpPr>
              <p:cNvPr id="20" name="ZoneTexte 41"/>
              <p:cNvSpPr txBox="1">
                <a:spLocks noChangeArrowheads="1"/>
              </p:cNvSpPr>
              <p:nvPr/>
            </p:nvSpPr>
            <p:spPr bwMode="auto">
              <a:xfrm rot="21565364">
                <a:off x="4530071" y="2828573"/>
                <a:ext cx="127433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3300"/>
                    </a:solidFill>
                    <a:effectLst/>
                    <a:uLnTx/>
                    <a:uFillTx/>
                  </a:rPr>
                  <a:t>ELECTRONICIEN</a:t>
                </a:r>
              </a:p>
            </p:txBody>
          </p:sp>
        </p:grpSp>
        <p:sp>
          <p:nvSpPr>
            <p:cNvPr id="21" name="ZoneTexte 41"/>
            <p:cNvSpPr txBox="1">
              <a:spLocks noChangeArrowheads="1"/>
            </p:cNvSpPr>
            <p:nvPr/>
          </p:nvSpPr>
          <p:spPr bwMode="auto">
            <a:xfrm rot="21565364">
              <a:off x="2732802" y="4987241"/>
              <a:ext cx="1193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RACCORDEUR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ADSL/FTTH</a:t>
              </a:r>
              <a:endParaRPr kumimoji="0" lang="fr-FR" altLang="fr-FR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endParaRPr>
            </a:p>
          </p:txBody>
        </p:sp>
        <p:grpSp>
          <p:nvGrpSpPr>
            <p:cNvPr id="30" name="Groupe 7"/>
            <p:cNvGrpSpPr>
              <a:grpSpLocks/>
            </p:cNvGrpSpPr>
            <p:nvPr/>
          </p:nvGrpSpPr>
          <p:grpSpPr bwMode="auto">
            <a:xfrm rot="3361826">
              <a:off x="4569359" y="2452316"/>
              <a:ext cx="1487488" cy="2955098"/>
              <a:chOff x="3830501" y="545397"/>
              <a:chExt cx="1728587" cy="3262385"/>
            </a:xfrm>
          </p:grpSpPr>
          <p:sp>
            <p:nvSpPr>
              <p:cNvPr id="31" name="Ellipse 30"/>
              <p:cNvSpPr/>
              <p:nvPr/>
            </p:nvSpPr>
            <p:spPr>
              <a:xfrm rot="1123269">
                <a:off x="3829711" y="639379"/>
                <a:ext cx="1728586" cy="3167963"/>
              </a:xfrm>
              <a:prstGeom prst="ellipse">
                <a:avLst/>
              </a:prstGeom>
              <a:solidFill>
                <a:srgbClr val="FFFFFF">
                  <a:lumMod val="75000"/>
                  <a:alpha val="30000"/>
                </a:srgbClr>
              </a:solidFill>
              <a:ln w="9525" cap="flat" cmpd="sng" algn="ctr">
                <a:solidFill>
                  <a:srgbClr val="808080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 rot="18203538">
                <a:off x="4180799" y="1077143"/>
                <a:ext cx="1346963" cy="28594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Arial" pitchFamily="34" charset="0"/>
                  </a:rPr>
                  <a:t>ELECTRICIEN</a:t>
                </a:r>
                <a:endParaRPr kumimoji="0" lang="fr-FR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cxnSp>
            <p:nvCxnSpPr>
              <p:cNvPr id="33" name="Connecteur droit avec flèche 32"/>
              <p:cNvCxnSpPr/>
              <p:nvPr/>
            </p:nvCxnSpPr>
            <p:spPr>
              <a:xfrm rot="18203538" flipH="1">
                <a:off x="4367948" y="1615776"/>
                <a:ext cx="834384" cy="31361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dash"/>
                <a:tailEnd type="arrow"/>
              </a:ln>
              <a:effectLst/>
            </p:spPr>
          </p:cxnSp>
        </p:grpSp>
        <p:sp>
          <p:nvSpPr>
            <p:cNvPr id="34" name="Ellipse 33"/>
            <p:cNvSpPr/>
            <p:nvPr/>
          </p:nvSpPr>
          <p:spPr>
            <a:xfrm>
              <a:off x="3779912" y="3645024"/>
              <a:ext cx="1440160" cy="108012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fr-FR" altLang="fr-FR" sz="1100" b="1" kern="0" dirty="0" smtClean="0">
                  <a:solidFill>
                    <a:srgbClr val="000000"/>
                  </a:solidFill>
                  <a:latin typeface="Arial" charset="0"/>
                </a:rPr>
                <a:t>BATIMENT CONNECTE</a:t>
              </a:r>
            </a:p>
            <a:p>
              <a:pPr lvl="0">
                <a:defRPr/>
              </a:pPr>
              <a:endParaRPr lang="fr-FR" altLang="fr-FR" sz="1100" b="1" kern="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5580112" y="1484784"/>
            <a:ext cx="3456384" cy="2031325"/>
          </a:xfrm>
          <a:prstGeom prst="rect">
            <a:avLst/>
          </a:prstGeom>
          <a:noFill/>
          <a:ln w="412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solidFill>
                  <a:schemeClr val="accent1"/>
                </a:solidFill>
                <a:latin typeface="Arial" charset="0"/>
              </a:rPr>
              <a:t>Nécessaire adaptation des référentiels </a:t>
            </a:r>
          </a:p>
          <a:p>
            <a:pPr lvl="0"/>
            <a:r>
              <a:rPr lang="fr-FR" b="1" dirty="0" smtClean="0">
                <a:solidFill>
                  <a:schemeClr val="accent1"/>
                </a:solidFill>
                <a:latin typeface="Arial" charset="0"/>
              </a:rPr>
              <a:t>pour répondre aux besoins de compétences des filières professionnelles intervenant sur les infrastructures</a:t>
            </a:r>
          </a:p>
          <a:p>
            <a:pPr lvl="0"/>
            <a:r>
              <a:rPr lang="fr-FR" b="1" dirty="0" smtClean="0">
                <a:solidFill>
                  <a:schemeClr val="accent1"/>
                </a:solidFill>
                <a:latin typeface="Arial" charset="0"/>
              </a:rPr>
              <a:t> du bâtiment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41" name="Virage 40"/>
          <p:cNvSpPr/>
          <p:nvPr/>
        </p:nvSpPr>
        <p:spPr>
          <a:xfrm rot="5400000">
            <a:off x="6300192" y="476672"/>
            <a:ext cx="1008112" cy="7200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2" name="Flèche vers le bas 41"/>
          <p:cNvSpPr/>
          <p:nvPr/>
        </p:nvSpPr>
        <p:spPr>
          <a:xfrm>
            <a:off x="6804248" y="3573016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5580112" y="4221088"/>
            <a:ext cx="280831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Dialogue et Coopération interprofessionnels  indispensables </a:t>
            </a:r>
            <a:endParaRPr lang="fr-FR" dirty="0"/>
          </a:p>
        </p:txBody>
      </p:sp>
      <p:sp>
        <p:nvSpPr>
          <p:cNvPr id="44" name="Organigramme : Disque magnétique 43"/>
          <p:cNvSpPr/>
          <p:nvPr/>
        </p:nvSpPr>
        <p:spPr>
          <a:xfrm>
            <a:off x="6444208" y="5805264"/>
            <a:ext cx="1152128" cy="90872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BIM </a:t>
            </a:r>
            <a:endParaRPr lang="fr-FR" dirty="0"/>
          </a:p>
        </p:txBody>
      </p:sp>
      <p:sp>
        <p:nvSpPr>
          <p:cNvPr id="45" name="Flèche vers le bas 44"/>
          <p:cNvSpPr/>
          <p:nvPr/>
        </p:nvSpPr>
        <p:spPr>
          <a:xfrm>
            <a:off x="6804248" y="5445224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space réservé du pied de page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Relations Enseignement - INNOVAL LEGRAND </a:t>
            </a:r>
            <a:endParaRPr lang="fr-FR"/>
          </a:p>
        </p:txBody>
      </p:sp>
      <p:pic>
        <p:nvPicPr>
          <p:cNvPr id="38" name="Picture 2" descr="C:\Users\javelon\Desktop\Documents\Divers documents\logo legrand\logo Legrand 49_coul_300_3c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6411888"/>
            <a:ext cx="1152128" cy="329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A la conception des fonctions Electriques et Thermiques traditionnelles s’ajoute la couche « Digitalisation du Bâtiment »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1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</a:rPr>
              <a:t>Nous sommes sur des métiers qui sont sur la frontière entre Informatique et Automatisme 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971600" y="2440021"/>
            <a:ext cx="7452320" cy="1060987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Analogie avec la voiture et l’évolution du métier de  mécanicien Automobile </a:t>
            </a:r>
          </a:p>
        </p:txBody>
      </p:sp>
      <p:sp>
        <p:nvSpPr>
          <p:cNvPr id="5" name="Flèche à angle droit 4"/>
          <p:cNvSpPr/>
          <p:nvPr/>
        </p:nvSpPr>
        <p:spPr>
          <a:xfrm rot="5400000">
            <a:off x="251520" y="2348880"/>
            <a:ext cx="576064" cy="8640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12" descr="pvc_vp1pa700a3f_A0_t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4582" y="4581128"/>
            <a:ext cx="2255890" cy="117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thumb1_77713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35" y="4293096"/>
            <a:ext cx="1810601" cy="117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auto_cl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</a:blip>
          <a:srcRect t="21222" r="17334" b="16609"/>
          <a:stretch>
            <a:fillRect/>
          </a:stretch>
        </p:blipFill>
        <p:spPr bwMode="auto">
          <a:xfrm>
            <a:off x="2353223" y="4797152"/>
            <a:ext cx="1066649" cy="57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400_F_849739_jkqh5ypDjk70skGnfBCDEkltPunfgZ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6499" t="21333" r="23000" b="17334"/>
          <a:stretch>
            <a:fillRect/>
          </a:stretch>
        </p:blipFill>
        <p:spPr bwMode="auto">
          <a:xfrm>
            <a:off x="5724128" y="4800485"/>
            <a:ext cx="1043608" cy="79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755576" y="3573016"/>
            <a:ext cx="2592288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Caisses à outils </a:t>
            </a:r>
            <a:endParaRPr lang="fr-FR" sz="2800" dirty="0"/>
          </a:p>
        </p:txBody>
      </p:sp>
      <p:sp>
        <p:nvSpPr>
          <p:cNvPr id="11" name="Organigramme : Document 10"/>
          <p:cNvSpPr/>
          <p:nvPr/>
        </p:nvSpPr>
        <p:spPr>
          <a:xfrm>
            <a:off x="5724128" y="3284984"/>
            <a:ext cx="2592288" cy="1368152"/>
          </a:xfrm>
          <a:prstGeom prst="flowChartDocumen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Ordinateurs PC 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11760" y="5445224"/>
            <a:ext cx="3744416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altLang="fr-FR" sz="2400" b="1" dirty="0" smtClean="0"/>
              <a:t>Installateur Electricien </a:t>
            </a:r>
            <a:r>
              <a:rPr lang="fr-FR" altLang="fr-FR" sz="2400" b="1" dirty="0" smtClean="0">
                <a:sym typeface="Wingdings" pitchFamily="2" charset="2"/>
              </a:rPr>
              <a:t> </a:t>
            </a:r>
            <a:r>
              <a:rPr lang="fr-FR" altLang="fr-FR" sz="2400" b="1" dirty="0" smtClean="0"/>
              <a:t> compétences IP nécessaires </a:t>
            </a:r>
            <a:endParaRPr lang="fr-FR" sz="2400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Relations Enseignement - INNOVAL LEGRAND </a:t>
            </a:r>
            <a:endParaRPr lang="fr-FR"/>
          </a:p>
        </p:txBody>
      </p:sp>
      <p:pic>
        <p:nvPicPr>
          <p:cNvPr id="16" name="Picture 2" descr="C:\Users\javelon\Desktop\Documents\Divers documents\logo legrand\logo Legrand 49_coul_300_3cm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411888"/>
            <a:ext cx="1152128" cy="329803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4211960" y="3573016"/>
            <a:ext cx="432048" cy="7920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4400" b="1" dirty="0" smtClean="0"/>
              <a:t>+</a:t>
            </a:r>
            <a:endParaRPr lang="fr-F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0312" name="Image 32" descr="illus-elipse.jpg"/>
          <p:cNvPicPr>
            <a:picLocks noChangeAspect="1"/>
          </p:cNvPicPr>
          <p:nvPr/>
        </p:nvPicPr>
        <p:blipFill>
          <a:blip r:embed="rId2" cstate="print"/>
          <a:srcRect l="14932" t="17668" r="78513" b="54997"/>
          <a:stretch>
            <a:fillRect/>
          </a:stretch>
        </p:blipFill>
        <p:spPr bwMode="auto">
          <a:xfrm>
            <a:off x="1412875" y="1556792"/>
            <a:ext cx="85883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0313" name="Image 32" descr="illus-elips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924" t="45491" r="93062" b="28009"/>
          <a:stretch>
            <a:fillRect/>
          </a:stretch>
        </p:blipFill>
        <p:spPr bwMode="auto">
          <a:xfrm>
            <a:off x="173038" y="1497335"/>
            <a:ext cx="11604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263525" y="2586732"/>
            <a:ext cx="258127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</a:pPr>
            <a:r>
              <a:rPr lang="fr-FR" sz="2000" dirty="0">
                <a:solidFill>
                  <a:srgbClr val="000000"/>
                </a:solidFill>
              </a:rPr>
              <a:t>CONFORT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  <a:buFontTx/>
              <a:buChar char="•"/>
            </a:pPr>
            <a:r>
              <a:rPr lang="fr-FR" sz="1400" dirty="0">
                <a:solidFill>
                  <a:srgbClr val="000000"/>
                </a:solidFill>
              </a:rPr>
              <a:t>Automatisation de l’éclairage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  <a:buFontTx/>
              <a:buChar char="•"/>
            </a:pPr>
            <a:r>
              <a:rPr lang="fr-FR" sz="1400" dirty="0">
                <a:solidFill>
                  <a:srgbClr val="000000"/>
                </a:solidFill>
              </a:rPr>
              <a:t>Automatisation des volets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  <a:buFontTx/>
              <a:buChar char="•"/>
            </a:pPr>
            <a:r>
              <a:rPr lang="fr-FR" sz="1400" dirty="0">
                <a:solidFill>
                  <a:srgbClr val="000000"/>
                </a:solidFill>
              </a:rPr>
              <a:t>Commandes de scénarios</a:t>
            </a:r>
          </a:p>
        </p:txBody>
      </p:sp>
      <p:pic>
        <p:nvPicPr>
          <p:cNvPr id="1250320" name="Image 32" descr="illus-elips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355" t="4375" r="39087" b="69768"/>
          <a:stretch>
            <a:fillRect/>
          </a:stretch>
        </p:blipFill>
        <p:spPr bwMode="auto">
          <a:xfrm>
            <a:off x="8154988" y="1155924"/>
            <a:ext cx="909637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0316" name="Image 32" descr="illus-elips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567" t="69763" r="52844" b="4924"/>
          <a:stretch>
            <a:fillRect/>
          </a:stretch>
        </p:blipFill>
        <p:spPr bwMode="auto">
          <a:xfrm>
            <a:off x="1549400" y="4246786"/>
            <a:ext cx="862013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0318" name="Image 32" descr="illus-elips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565" t="44810" r="6790" b="30556"/>
          <a:stretch>
            <a:fillRect/>
          </a:stretch>
        </p:blipFill>
        <p:spPr bwMode="auto">
          <a:xfrm>
            <a:off x="8048625" y="3787999"/>
            <a:ext cx="86995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0319" name="Image 32" descr="illus-elips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71" t="-682" r="65488" b="75368"/>
          <a:stretch>
            <a:fillRect/>
          </a:stretch>
        </p:blipFill>
        <p:spPr bwMode="auto">
          <a:xfrm>
            <a:off x="7077075" y="3676874"/>
            <a:ext cx="935038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948363" y="2576513"/>
            <a:ext cx="3382962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</a:pPr>
            <a:r>
              <a:rPr lang="fr-FR" sz="2000">
                <a:solidFill>
                  <a:srgbClr val="000000"/>
                </a:solidFill>
              </a:rPr>
              <a:t>ECONOMIE &amp; ECOLOGIE</a:t>
            </a:r>
            <a:r>
              <a:rPr lang="fr-FR" sz="14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  <a:buFontTx/>
              <a:buChar char="•"/>
            </a:pPr>
            <a:r>
              <a:rPr lang="fr-FR" sz="1400">
                <a:solidFill>
                  <a:srgbClr val="000000"/>
                </a:solidFill>
              </a:rPr>
              <a:t>Thermorégulation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  <a:buFontTx/>
              <a:buChar char="•"/>
            </a:pPr>
            <a:r>
              <a:rPr lang="fr-FR" sz="1400">
                <a:solidFill>
                  <a:srgbClr val="000000"/>
                </a:solidFill>
              </a:rPr>
              <a:t> Mesure et affichage des consommations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  <a:buFontTx/>
              <a:buChar char="•"/>
            </a:pPr>
            <a:r>
              <a:rPr lang="fr-FR" sz="1400">
                <a:solidFill>
                  <a:srgbClr val="000000"/>
                </a:solidFill>
              </a:rPr>
              <a:t> Gestion d’énergie, délestage 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5584825" y="5075238"/>
            <a:ext cx="355917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</a:pPr>
            <a:r>
              <a:rPr lang="fr-FR" sz="2000">
                <a:solidFill>
                  <a:srgbClr val="000000"/>
                </a:solidFill>
              </a:rPr>
              <a:t>COMMUNICATION &amp; CONTROLE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  <a:buFontTx/>
              <a:buChar char="•"/>
            </a:pPr>
            <a:r>
              <a:rPr lang="fr-FR" sz="1400">
                <a:solidFill>
                  <a:srgbClr val="000000"/>
                </a:solidFill>
              </a:rPr>
              <a:t> Portier Vidéo 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  <a:buFontTx/>
              <a:buChar char="•"/>
            </a:pPr>
            <a:r>
              <a:rPr lang="fr-FR" sz="1400">
                <a:solidFill>
                  <a:srgbClr val="000000"/>
                </a:solidFill>
              </a:rPr>
              <a:t> Diffusion sonore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  <a:buFontTx/>
              <a:buChar char="•"/>
            </a:pPr>
            <a:r>
              <a:rPr lang="fr-FR" sz="1400">
                <a:solidFill>
                  <a:srgbClr val="000000"/>
                </a:solidFill>
              </a:rPr>
              <a:t> Pilotage à distance par Smartphone ou PC 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27025" y="4915124"/>
            <a:ext cx="301942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</a:pPr>
            <a:r>
              <a:rPr lang="fr-FR" sz="2000">
                <a:solidFill>
                  <a:srgbClr val="000000"/>
                </a:solidFill>
              </a:rPr>
              <a:t>SECURITE</a:t>
            </a:r>
            <a:r>
              <a:rPr lang="fr-FR" sz="14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  <a:buFontTx/>
              <a:buChar char="•"/>
            </a:pPr>
            <a:r>
              <a:rPr lang="fr-FR" sz="1400">
                <a:solidFill>
                  <a:srgbClr val="000000"/>
                </a:solidFill>
              </a:rPr>
              <a:t>Alarme intrusion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  <a:buFontTx/>
              <a:buChar char="•"/>
            </a:pPr>
            <a:r>
              <a:rPr lang="fr-FR" sz="1400">
                <a:solidFill>
                  <a:srgbClr val="000000"/>
                </a:solidFill>
              </a:rPr>
              <a:t> Détection gaz, inondation, fumée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  <a:buFontTx/>
              <a:buChar char="•"/>
            </a:pPr>
            <a:r>
              <a:rPr lang="fr-FR" sz="1400">
                <a:solidFill>
                  <a:srgbClr val="000000"/>
                </a:solidFill>
              </a:rPr>
              <a:t> vidéo contrôle local ou à distance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981325" y="1986186"/>
            <a:ext cx="2954338" cy="2954338"/>
            <a:chOff x="1878" y="1596"/>
            <a:chExt cx="1861" cy="1861"/>
          </a:xfrm>
        </p:grpSpPr>
        <p:sp>
          <p:nvSpPr>
            <p:cNvPr id="8207" name="Oval 32"/>
            <p:cNvSpPr>
              <a:spLocks noChangeArrowheads="1"/>
            </p:cNvSpPr>
            <p:nvPr/>
          </p:nvSpPr>
          <p:spPr bwMode="auto">
            <a:xfrm>
              <a:off x="1878" y="1596"/>
              <a:ext cx="1861" cy="1861"/>
            </a:xfrm>
            <a:prstGeom prst="ellipse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08" name="AutoShape 40"/>
            <p:cNvSpPr>
              <a:spLocks noChangeArrowheads="1"/>
            </p:cNvSpPr>
            <p:nvPr/>
          </p:nvSpPr>
          <p:spPr bwMode="auto">
            <a:xfrm>
              <a:off x="2124" y="2565"/>
              <a:ext cx="497" cy="50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09" name="Rectangle 39"/>
            <p:cNvSpPr>
              <a:spLocks noChangeArrowheads="1"/>
            </p:cNvSpPr>
            <p:nvPr/>
          </p:nvSpPr>
          <p:spPr bwMode="auto">
            <a:xfrm>
              <a:off x="2922" y="1948"/>
              <a:ext cx="426" cy="4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10" name="Text Box 30"/>
            <p:cNvSpPr txBox="1">
              <a:spLocks noChangeArrowheads="1"/>
            </p:cNvSpPr>
            <p:nvPr/>
          </p:nvSpPr>
          <p:spPr bwMode="auto">
            <a:xfrm>
              <a:off x="2126" y="2091"/>
              <a:ext cx="679" cy="272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base">
                <a:lnSpc>
                  <a:spcPct val="80000"/>
                </a:lnSpc>
                <a:spcBef>
                  <a:spcPct val="10000"/>
                </a:spcBef>
                <a:spcAft>
                  <a:spcPct val="0"/>
                </a:spcAft>
              </a:pPr>
              <a:r>
                <a:rPr lang="fr-FR" sz="1400" u="sng">
                  <a:solidFill>
                    <a:srgbClr val="000000"/>
                  </a:solidFill>
                </a:rPr>
                <a:t>Assistance à l’autonomie</a:t>
              </a:r>
            </a:p>
          </p:txBody>
        </p:sp>
        <p:sp>
          <p:nvSpPr>
            <p:cNvPr id="8211" name="Text Box 31"/>
            <p:cNvSpPr txBox="1">
              <a:spLocks noChangeArrowheads="1"/>
            </p:cNvSpPr>
            <p:nvPr/>
          </p:nvSpPr>
          <p:spPr bwMode="auto">
            <a:xfrm>
              <a:off x="2631" y="2762"/>
              <a:ext cx="892" cy="272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lnSpc>
                  <a:spcPct val="80000"/>
                </a:lnSpc>
                <a:spcBef>
                  <a:spcPct val="10000"/>
                </a:spcBef>
                <a:spcAft>
                  <a:spcPct val="0"/>
                </a:spcAft>
              </a:pPr>
              <a:r>
                <a:rPr lang="fr-FR" sz="1400" u="sng">
                  <a:solidFill>
                    <a:srgbClr val="000000"/>
                  </a:solidFill>
                </a:rPr>
                <a:t>Respect de l’environnement</a:t>
              </a:r>
            </a:p>
          </p:txBody>
        </p:sp>
        <p:pic>
          <p:nvPicPr>
            <p:cNvPr id="8212" name="Picture 37" descr="Image2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2F4"/>
                </a:clrFrom>
                <a:clrTo>
                  <a:srgbClr val="F1F2F4">
                    <a:alpha val="0"/>
                  </a:srgbClr>
                </a:clrTo>
              </a:clrChange>
            </a:blip>
            <a:srcRect l="33801" t="32147" r="28561" b="28593"/>
            <a:stretch>
              <a:fillRect/>
            </a:stretch>
          </p:blipFill>
          <p:spPr bwMode="auto">
            <a:xfrm>
              <a:off x="2924" y="1859"/>
              <a:ext cx="548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3" name="Picture 38" descr="Image2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BFCF6"/>
                </a:clrFrom>
                <a:clrTo>
                  <a:srgbClr val="FBFCF6">
                    <a:alpha val="0"/>
                  </a:srgbClr>
                </a:clrTo>
              </a:clrChange>
            </a:blip>
            <a:srcRect l="35547" t="30643" r="28354" b="31241"/>
            <a:stretch>
              <a:fillRect/>
            </a:stretch>
          </p:blipFill>
          <p:spPr bwMode="auto">
            <a:xfrm>
              <a:off x="2088" y="2549"/>
              <a:ext cx="561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0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4525963"/>
          </a:xfrm>
          <a:noFill/>
        </p:spPr>
        <p:txBody>
          <a:bodyPr/>
          <a:lstStyle/>
          <a:p>
            <a:pPr eaLnBrk="1" hangingPunct="1"/>
            <a:r>
              <a:rPr lang="fr-FR" dirty="0" smtClean="0"/>
              <a:t>My Home est un ensemble de fonctions pour </a:t>
            </a:r>
            <a:r>
              <a:rPr lang="fr-FR" b="1" dirty="0" smtClean="0"/>
              <a:t>répondre aux besoins de</a:t>
            </a:r>
            <a:r>
              <a:rPr lang="fr-FR" dirty="0" smtClean="0"/>
              <a:t> :</a:t>
            </a:r>
          </a:p>
          <a:p>
            <a:pPr eaLnBrk="1" hangingPunct="1"/>
            <a:endParaRPr lang="fr-FR" dirty="0" smtClean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Direction Relations Enseignement - INNOVAL LEGRAND </a:t>
            </a:r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5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5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5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50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5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5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9" grpId="0"/>
      <p:bldP spid="3091" grpId="0"/>
      <p:bldP spid="3092" grpId="0"/>
      <p:bldP spid="30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4744"/>
          </a:xfrm>
          <a:solidFill>
            <a:schemeClr val="bg1"/>
          </a:solidFill>
        </p:spPr>
        <p:txBody>
          <a:bodyPr/>
          <a:lstStyle/>
          <a:p>
            <a:pPr marL="360000">
              <a:spcBef>
                <a:spcPts val="0"/>
              </a:spcBef>
            </a:pPr>
            <a:r>
              <a:rPr lang="fr-FR" dirty="0" smtClean="0"/>
              <a:t>Du point de vue de l’installation électrique</a:t>
            </a:r>
            <a:br>
              <a:rPr lang="fr-FR" dirty="0" smtClean="0"/>
            </a:br>
            <a:r>
              <a:rPr lang="fr-FR" sz="2400" dirty="0"/>
              <a:t>Le </a:t>
            </a:r>
            <a:r>
              <a:rPr lang="fr-FR" sz="2400" dirty="0" smtClean="0"/>
              <a:t>marché</a:t>
            </a:r>
            <a:endParaRPr lang="fr-FR" sz="2400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072" y="1629172"/>
            <a:ext cx="8465855" cy="5256212"/>
          </a:xfrm>
          <a:prstGeom prst="rect">
            <a:avLst/>
          </a:prstGeom>
        </p:spPr>
      </p:pic>
      <p:sp>
        <p:nvSpPr>
          <p:cNvPr id="8" name="Titre 5"/>
          <p:cNvSpPr txBox="1">
            <a:spLocks/>
          </p:cNvSpPr>
          <p:nvPr/>
        </p:nvSpPr>
        <p:spPr bwMode="auto">
          <a:xfrm>
            <a:off x="0" y="6381328"/>
            <a:ext cx="9144000" cy="5040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Rectangle 10"/>
          <p:cNvSpPr/>
          <p:nvPr/>
        </p:nvSpPr>
        <p:spPr>
          <a:xfrm>
            <a:off x="350772" y="1124744"/>
            <a:ext cx="879322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Des travaux dans les logements, les bureaux, les commerces et à l’extérieur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5939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4744"/>
          </a:xfrm>
          <a:solidFill>
            <a:schemeClr val="bg1"/>
          </a:solidFill>
        </p:spPr>
        <p:txBody>
          <a:bodyPr/>
          <a:lstStyle/>
          <a:p>
            <a:pPr marL="360000">
              <a:spcBef>
                <a:spcPts val="0"/>
              </a:spcBef>
            </a:pPr>
            <a:r>
              <a:rPr lang="fr-FR" dirty="0" smtClean="0"/>
              <a:t>Du point de vue de l’installation électrique</a:t>
            </a:r>
            <a:br>
              <a:rPr lang="fr-FR" dirty="0" smtClean="0"/>
            </a:br>
            <a:r>
              <a:rPr lang="fr-FR" sz="2400" dirty="0"/>
              <a:t>Le </a:t>
            </a:r>
            <a:r>
              <a:rPr lang="fr-FR" sz="2400" dirty="0" smtClean="0"/>
              <a:t>marché</a:t>
            </a:r>
            <a:endParaRPr lang="fr-FR" sz="2400" dirty="0"/>
          </a:p>
        </p:txBody>
      </p:sp>
      <p:sp>
        <p:nvSpPr>
          <p:cNvPr id="8" name="Titre 5"/>
          <p:cNvSpPr txBox="1">
            <a:spLocks/>
          </p:cNvSpPr>
          <p:nvPr/>
        </p:nvSpPr>
        <p:spPr bwMode="auto">
          <a:xfrm>
            <a:off x="0" y="6381328"/>
            <a:ext cx="9144000" cy="5040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Rectangle 10"/>
          <p:cNvSpPr/>
          <p:nvPr/>
        </p:nvSpPr>
        <p:spPr>
          <a:xfrm>
            <a:off x="350772" y="1052736"/>
            <a:ext cx="879322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Les courants faibles dépassent les courants forts</a:t>
            </a: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09" y="1407218"/>
            <a:ext cx="8803387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6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4744"/>
          </a:xfrm>
          <a:solidFill>
            <a:schemeClr val="bg1"/>
          </a:solidFill>
        </p:spPr>
        <p:txBody>
          <a:bodyPr/>
          <a:lstStyle/>
          <a:p>
            <a:pPr marL="360000">
              <a:spcBef>
                <a:spcPts val="0"/>
              </a:spcBef>
            </a:pPr>
            <a:r>
              <a:rPr lang="fr-FR" dirty="0" smtClean="0"/>
              <a:t>Du point de vue de l’installation électrique</a:t>
            </a:r>
            <a:br>
              <a:rPr lang="fr-FR" dirty="0" smtClean="0"/>
            </a:br>
            <a:r>
              <a:rPr lang="fr-FR" sz="2400" dirty="0"/>
              <a:t>Les </a:t>
            </a:r>
            <a:r>
              <a:rPr lang="fr-FR" sz="2400" dirty="0" smtClean="0"/>
              <a:t>entreprises</a:t>
            </a:r>
            <a:endParaRPr lang="fr-FR" sz="24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95536" y="1026508"/>
            <a:ext cx="8748464" cy="530284"/>
          </a:xfrm>
          <a:solidFill>
            <a:schemeClr val="bg1"/>
          </a:solidFill>
        </p:spPr>
        <p:txBody>
          <a:bodyPr/>
          <a:lstStyle/>
          <a:p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Les PME prennent 39 à 56% du 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marché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(Attributaires - PDM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en valeur)</a:t>
            </a:r>
            <a:endParaRPr lang="fr-FR" dirty="0"/>
          </a:p>
        </p:txBody>
      </p:sp>
      <p:sp>
        <p:nvSpPr>
          <p:cNvPr id="8" name="Titre 5"/>
          <p:cNvSpPr txBox="1">
            <a:spLocks/>
          </p:cNvSpPr>
          <p:nvPr/>
        </p:nvSpPr>
        <p:spPr bwMode="auto">
          <a:xfrm>
            <a:off x="0" y="6381328"/>
            <a:ext cx="9144000" cy="5040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endParaRPr lang="fr-FR" kern="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588651"/>
            <a:ext cx="9144793" cy="52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100" y="620688"/>
            <a:ext cx="8280400" cy="61555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Au centre du dilemme énergétique…</a:t>
            </a:r>
            <a:endParaRPr lang="fr-FR" dirty="0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197" y="1444787"/>
            <a:ext cx="7659178" cy="507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kskho8nz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79417" y="1352926"/>
            <a:ext cx="4021138" cy="446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re 38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715347" cy="615553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Le défi énergétique et les villes.</a:t>
            </a:r>
          </a:p>
        </p:txBody>
      </p:sp>
      <p:sp>
        <p:nvSpPr>
          <p:cNvPr id="15364" name="Oval 9"/>
          <p:cNvSpPr>
            <a:spLocks noChangeArrowheads="1"/>
          </p:cNvSpPr>
          <p:nvPr/>
        </p:nvSpPr>
        <p:spPr bwMode="auto">
          <a:xfrm>
            <a:off x="1841269" y="1595816"/>
            <a:ext cx="936625" cy="936625"/>
          </a:xfrm>
          <a:prstGeom prst="ellipse">
            <a:avLst/>
          </a:prstGeom>
          <a:solidFill>
            <a:srgbClr val="FF9900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pic>
        <p:nvPicPr>
          <p:cNvPr id="15365" name="Picture 10" descr="Two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25419" y="1895851"/>
            <a:ext cx="309563" cy="33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1" descr="Percent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47680" y="1957765"/>
            <a:ext cx="3048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Oval 12"/>
          <p:cNvSpPr>
            <a:spLocks noChangeArrowheads="1"/>
          </p:cNvSpPr>
          <p:nvPr/>
        </p:nvSpPr>
        <p:spPr bwMode="auto">
          <a:xfrm>
            <a:off x="1841269" y="2678490"/>
            <a:ext cx="936625" cy="936625"/>
          </a:xfrm>
          <a:prstGeom prst="ellipse">
            <a:avLst/>
          </a:prstGeom>
          <a:solidFill>
            <a:srgbClr val="FF9900"/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5368" name="Oval 14"/>
          <p:cNvSpPr>
            <a:spLocks noChangeArrowheads="1"/>
          </p:cNvSpPr>
          <p:nvPr/>
        </p:nvSpPr>
        <p:spPr bwMode="auto">
          <a:xfrm>
            <a:off x="1841269" y="3799265"/>
            <a:ext cx="936625" cy="936625"/>
          </a:xfrm>
          <a:prstGeom prst="ellipse">
            <a:avLst/>
          </a:prstGeom>
          <a:solidFill>
            <a:srgbClr val="FF9900"/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pic>
        <p:nvPicPr>
          <p:cNvPr id="15369" name="Picture 15" descr="Percent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425469" y="4131053"/>
            <a:ext cx="30321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Oval 16"/>
          <p:cNvSpPr>
            <a:spLocks noChangeArrowheads="1"/>
          </p:cNvSpPr>
          <p:nvPr/>
        </p:nvSpPr>
        <p:spPr bwMode="auto">
          <a:xfrm>
            <a:off x="1847619" y="4880352"/>
            <a:ext cx="936625" cy="936625"/>
          </a:xfrm>
          <a:prstGeom prst="ellipse">
            <a:avLst/>
          </a:prstGeom>
          <a:solidFill>
            <a:srgbClr val="FF9900"/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grpSp>
        <p:nvGrpSpPr>
          <p:cNvPr id="2" name="Groupe 39"/>
          <p:cNvGrpSpPr>
            <a:grpSpLocks/>
          </p:cNvGrpSpPr>
          <p:nvPr/>
        </p:nvGrpSpPr>
        <p:grpSpPr bwMode="auto">
          <a:xfrm>
            <a:off x="1876192" y="2984877"/>
            <a:ext cx="865188" cy="322263"/>
            <a:chOff x="2159000" y="2797175"/>
            <a:chExt cx="865188" cy="322262"/>
          </a:xfrm>
        </p:grpSpPr>
        <p:pic>
          <p:nvPicPr>
            <p:cNvPr id="15394" name="Picture 13" descr="Percent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2720975" y="2822575"/>
              <a:ext cx="303213" cy="271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5" name="Picture 17" descr="SE_pictogram_5-Five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2159000" y="2797175"/>
              <a:ext cx="293688" cy="32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6" name="Picture 18" descr="Zero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2420938" y="2801938"/>
              <a:ext cx="301625" cy="31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72" name="Picture 19" descr="Seven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876194" y="4105653"/>
            <a:ext cx="3270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0" descr="SE_pictogram_5-Five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149242" y="4105653"/>
            <a:ext cx="293688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21" descr="Eight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871432" y="5183565"/>
            <a:ext cx="33337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22" descr="Zero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163530" y="5188325"/>
            <a:ext cx="309562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23" descr="Percent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2469917" y="5212139"/>
            <a:ext cx="3048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7" name="Oval 12"/>
          <p:cNvSpPr>
            <a:spLocks noChangeArrowheads="1"/>
          </p:cNvSpPr>
          <p:nvPr/>
        </p:nvSpPr>
        <p:spPr bwMode="auto">
          <a:xfrm>
            <a:off x="5730644" y="2199065"/>
            <a:ext cx="936625" cy="936625"/>
          </a:xfrm>
          <a:prstGeom prst="ellipse">
            <a:avLst/>
          </a:prstGeom>
          <a:solidFill>
            <a:srgbClr val="FF6600"/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pic>
        <p:nvPicPr>
          <p:cNvPr id="15378" name="Picture 13" descr="Percent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33894" y="2527677"/>
            <a:ext cx="30321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9" name="Oval 14"/>
          <p:cNvSpPr>
            <a:spLocks noChangeArrowheads="1"/>
          </p:cNvSpPr>
          <p:nvPr/>
        </p:nvSpPr>
        <p:spPr bwMode="auto">
          <a:xfrm>
            <a:off x="5730644" y="3780216"/>
            <a:ext cx="936625" cy="936625"/>
          </a:xfrm>
          <a:prstGeom prst="ellipse">
            <a:avLst/>
          </a:prstGeom>
          <a:solidFill>
            <a:srgbClr val="FF6600"/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pic>
        <p:nvPicPr>
          <p:cNvPr id="15380" name="Picture 18" descr="Zero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033857" y="2483225"/>
            <a:ext cx="301625" cy="31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19" descr="Seven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763982" y="2484814"/>
            <a:ext cx="3270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9" name="Rectangle 2"/>
          <p:cNvSpPr>
            <a:spLocks noChangeArrowheads="1"/>
          </p:cNvSpPr>
          <p:nvPr/>
        </p:nvSpPr>
        <p:spPr bwMode="auto">
          <a:xfrm>
            <a:off x="47392" y="2837239"/>
            <a:ext cx="172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>
              <a:defRPr/>
            </a:pPr>
            <a:r>
              <a:rPr lang="fr-FR" sz="1800" b="1" dirty="0">
                <a:solidFill>
                  <a:schemeClr val="tx2"/>
                </a:solidFill>
                <a:latin typeface="+mn-lt"/>
              </a:rPr>
              <a:t>Population mondiale</a:t>
            </a: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47392" y="1713290"/>
            <a:ext cx="172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Surface de la Terre</a:t>
            </a: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83907" y="3829425"/>
            <a:ext cx="16906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>
              <a:defRPr/>
            </a:pPr>
            <a:r>
              <a:rPr lang="fr-FR" sz="1800" b="1" dirty="0">
                <a:solidFill>
                  <a:schemeClr val="tx2"/>
                </a:solidFill>
                <a:latin typeface="+mn-lt"/>
              </a:rPr>
              <a:t>Consommation mondiale d’énergie</a:t>
            </a: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47392" y="4881939"/>
            <a:ext cx="172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>
              <a:defRPr/>
            </a:pPr>
            <a:r>
              <a:rPr lang="fr-FR" sz="1800" b="1" dirty="0">
                <a:solidFill>
                  <a:schemeClr val="tx2"/>
                </a:solidFill>
                <a:latin typeface="+mn-lt"/>
              </a:rPr>
              <a:t>Emissions de CO</a:t>
            </a:r>
            <a:r>
              <a:rPr lang="fr-FR" sz="1800" b="1" baseline="-25000" dirty="0">
                <a:solidFill>
                  <a:schemeClr val="tx2"/>
                </a:solidFill>
                <a:latin typeface="+mn-lt"/>
              </a:rPr>
              <a:t>2</a:t>
            </a:r>
            <a:r>
              <a:rPr lang="fr-FR" sz="1800" b="1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 algn="r">
              <a:defRPr/>
            </a:pPr>
            <a:r>
              <a:rPr lang="fr-FR" sz="1800" b="1" dirty="0">
                <a:solidFill>
                  <a:schemeClr val="tx2"/>
                </a:solidFill>
                <a:latin typeface="+mn-lt"/>
              </a:rPr>
              <a:t>mondiales</a:t>
            </a:r>
          </a:p>
        </p:txBody>
      </p:sp>
      <p:pic>
        <p:nvPicPr>
          <p:cNvPr id="15386" name="Picture 18" descr="Zero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162442" y="4040564"/>
            <a:ext cx="3492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28" descr="Copie de Four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5875107" y="4035802"/>
            <a:ext cx="35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5" name="Rectangle 2"/>
          <p:cNvSpPr>
            <a:spLocks noChangeArrowheads="1"/>
          </p:cNvSpPr>
          <p:nvPr/>
        </p:nvSpPr>
        <p:spPr bwMode="auto">
          <a:xfrm>
            <a:off x="6672032" y="2416551"/>
            <a:ext cx="2124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800" b="1" dirty="0">
                <a:solidFill>
                  <a:schemeClr val="tx2"/>
                </a:solidFill>
                <a:latin typeface="+mn-lt"/>
              </a:rPr>
              <a:t>Population mondiale</a:t>
            </a:r>
          </a:p>
        </p:txBody>
      </p:sp>
      <p:sp>
        <p:nvSpPr>
          <p:cNvPr id="14366" name="Rectangle 2"/>
          <p:cNvSpPr>
            <a:spLocks noChangeArrowheads="1"/>
          </p:cNvSpPr>
          <p:nvPr/>
        </p:nvSpPr>
        <p:spPr bwMode="auto">
          <a:xfrm>
            <a:off x="6672030" y="3870702"/>
            <a:ext cx="20812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800" b="1" dirty="0">
                <a:solidFill>
                  <a:schemeClr val="tx2"/>
                </a:solidFill>
                <a:latin typeface="+mn-lt"/>
              </a:rPr>
              <a:t>ans pour doubler la capacité urbaine développée… les 4000 dernières années</a:t>
            </a:r>
          </a:p>
        </p:txBody>
      </p:sp>
      <p:pic>
        <p:nvPicPr>
          <p:cNvPr id="15390" name="Picture 32" descr="Higher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 rot="5400000">
            <a:off x="4089961" y="5766970"/>
            <a:ext cx="3302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128769" y="6092826"/>
            <a:ext cx="704820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dirty="0">
                <a:solidFill>
                  <a:schemeClr val="accent2"/>
                </a:solidFill>
                <a:latin typeface="+mn-lt"/>
              </a:rPr>
              <a:t>Le combat sera gagné, ou perdu, dans les villes !</a:t>
            </a:r>
            <a:endParaRPr lang="en-US" sz="2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370" name="Rectangle 24"/>
          <p:cNvSpPr>
            <a:spLocks noChangeArrowheads="1"/>
          </p:cNvSpPr>
          <p:nvPr/>
        </p:nvSpPr>
        <p:spPr bwMode="auto">
          <a:xfrm>
            <a:off x="128769" y="836613"/>
            <a:ext cx="2376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accent2"/>
                </a:solidFill>
                <a:latin typeface="+mn-lt"/>
              </a:rPr>
              <a:t>Les villes aujourd’hui</a:t>
            </a:r>
            <a:endParaRPr lang="en-US" sz="20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371" name="Rectangle 24"/>
          <p:cNvSpPr>
            <a:spLocks noChangeArrowheads="1"/>
          </p:cNvSpPr>
          <p:nvPr/>
        </p:nvSpPr>
        <p:spPr bwMode="auto">
          <a:xfrm>
            <a:off x="6240232" y="1064000"/>
            <a:ext cx="18406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i="1" dirty="0">
                <a:solidFill>
                  <a:schemeClr val="accent2"/>
                </a:solidFill>
                <a:latin typeface="+mn-lt"/>
              </a:rPr>
              <a:t>…et d’ici à 2050</a:t>
            </a:r>
            <a:endParaRPr lang="en-US" sz="20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2855382" y="1712743"/>
            <a:ext cx="576064" cy="576064"/>
          </a:xfrm>
          <a:prstGeom prst="ellipse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/>
              <a:t>19 %</a:t>
            </a:r>
            <a:endParaRPr lang="en-US" sz="1400" dirty="0"/>
          </a:p>
        </p:txBody>
      </p:sp>
      <p:sp>
        <p:nvSpPr>
          <p:cNvPr id="39" name="ZoneTexte 38"/>
          <p:cNvSpPr txBox="1"/>
          <p:nvPr/>
        </p:nvSpPr>
        <p:spPr>
          <a:xfrm>
            <a:off x="3342400" y="2286219"/>
            <a:ext cx="109844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En France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1" name="Oval 9"/>
          <p:cNvSpPr>
            <a:spLocks noChangeArrowheads="1"/>
          </p:cNvSpPr>
          <p:nvPr/>
        </p:nvSpPr>
        <p:spPr bwMode="auto">
          <a:xfrm>
            <a:off x="2855382" y="2792863"/>
            <a:ext cx="576064" cy="576064"/>
          </a:xfrm>
          <a:prstGeom prst="ellipse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/>
              <a:t>65 %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7"/>
          <p:cNvSpPr>
            <a:spLocks noChangeArrowheads="1"/>
          </p:cNvSpPr>
          <p:nvPr/>
        </p:nvSpPr>
        <p:spPr bwMode="auto">
          <a:xfrm>
            <a:off x="180453" y="6118348"/>
            <a:ext cx="7173094" cy="4526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10800" rIns="0" bIns="10800" anchor="ctr">
            <a:spAutoFit/>
          </a:bodyPr>
          <a:lstStyle/>
          <a:p>
            <a:pPr marL="180975" lvl="0" indent="-180975" fontAlgn="base">
              <a:spcBef>
                <a:spcPct val="200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fr-FR" sz="2800" kern="0" dirty="0" smtClean="0">
                <a:solidFill>
                  <a:srgbClr val="00B050"/>
                </a:solidFill>
              </a:rPr>
              <a:t>Gestion dynamique de l’instabilité du réseau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500563" y="2332039"/>
            <a:ext cx="4335462" cy="2668587"/>
          </a:xfrm>
          <a:prstGeom prst="roundRect">
            <a:avLst>
              <a:gd name="adj" fmla="val 4639"/>
            </a:avLst>
          </a:prstGeom>
          <a:solidFill>
            <a:srgbClr val="EAEAEA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itchFamily="34" charset="0"/>
              <a:buNone/>
            </a:pPr>
            <a:endParaRPr lang="fr-FR" sz="1400">
              <a:solidFill>
                <a:schemeClr val="bg2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500563" y="1357314"/>
            <a:ext cx="4335462" cy="974725"/>
          </a:xfrm>
          <a:prstGeom prst="roundRect">
            <a:avLst>
              <a:gd name="adj" fmla="val 8995"/>
            </a:avLst>
          </a:prstGeom>
          <a:solidFill>
            <a:srgbClr val="EAEAEA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itchFamily="34" charset="0"/>
              <a:buNone/>
            </a:pPr>
            <a:endParaRPr lang="fr-FR" sz="1400">
              <a:solidFill>
                <a:schemeClr val="bg2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141665" y="1357314"/>
            <a:ext cx="1347787" cy="3656012"/>
          </a:xfrm>
          <a:prstGeom prst="roundRect">
            <a:avLst>
              <a:gd name="adj" fmla="val 9523"/>
            </a:avLst>
          </a:prstGeom>
          <a:solidFill>
            <a:srgbClr val="CDCDCD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itchFamily="34" charset="0"/>
              <a:buNone/>
            </a:pPr>
            <a:endParaRPr lang="fr-FR" sz="1400">
              <a:solidFill>
                <a:schemeClr val="bg2"/>
              </a:solidFill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577851" y="1357314"/>
            <a:ext cx="2562225" cy="3656012"/>
          </a:xfrm>
          <a:prstGeom prst="roundRect">
            <a:avLst>
              <a:gd name="adj" fmla="val 4569"/>
            </a:avLst>
          </a:prstGeom>
          <a:solidFill>
            <a:srgbClr val="EAEAEA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itchFamily="34" charset="0"/>
              <a:buNone/>
            </a:pPr>
            <a:endParaRPr lang="fr-FR" sz="1400">
              <a:solidFill>
                <a:schemeClr val="bg2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2043115" y="2217739"/>
            <a:ext cx="600075" cy="419100"/>
          </a:xfrm>
          <a:custGeom>
            <a:avLst/>
            <a:gdLst>
              <a:gd name="T0" fmla="*/ 0 w 378"/>
              <a:gd name="T1" fmla="*/ 0 h 264"/>
              <a:gd name="T2" fmla="*/ 290513 w 378"/>
              <a:gd name="T3" fmla="*/ 300037 h 264"/>
              <a:gd name="T4" fmla="*/ 600075 w 378"/>
              <a:gd name="T5" fmla="*/ 419100 h 264"/>
              <a:gd name="T6" fmla="*/ 0 60000 65536"/>
              <a:gd name="T7" fmla="*/ 0 60000 65536"/>
              <a:gd name="T8" fmla="*/ 0 60000 65536"/>
              <a:gd name="T9" fmla="*/ 0 w 378"/>
              <a:gd name="T10" fmla="*/ 0 h 264"/>
              <a:gd name="T11" fmla="*/ 378 w 378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" h="264">
                <a:moveTo>
                  <a:pt x="0" y="0"/>
                </a:moveTo>
                <a:cubicBezTo>
                  <a:pt x="30" y="32"/>
                  <a:pt x="120" y="145"/>
                  <a:pt x="183" y="189"/>
                </a:cubicBezTo>
                <a:cubicBezTo>
                  <a:pt x="246" y="233"/>
                  <a:pt x="338" y="249"/>
                  <a:pt x="378" y="264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2224088" y="2212975"/>
            <a:ext cx="609600" cy="433388"/>
          </a:xfrm>
          <a:custGeom>
            <a:avLst/>
            <a:gdLst>
              <a:gd name="T0" fmla="*/ 0 w 384"/>
              <a:gd name="T1" fmla="*/ 0 h 273"/>
              <a:gd name="T2" fmla="*/ 214313 w 384"/>
              <a:gd name="T3" fmla="*/ 200025 h 273"/>
              <a:gd name="T4" fmla="*/ 609600 w 384"/>
              <a:gd name="T5" fmla="*/ 433388 h 273"/>
              <a:gd name="T6" fmla="*/ 0 60000 65536"/>
              <a:gd name="T7" fmla="*/ 0 60000 65536"/>
              <a:gd name="T8" fmla="*/ 0 60000 65536"/>
              <a:gd name="T9" fmla="*/ 0 w 384"/>
              <a:gd name="T10" fmla="*/ 0 h 273"/>
              <a:gd name="T11" fmla="*/ 384 w 384"/>
              <a:gd name="T12" fmla="*/ 273 h 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273">
                <a:moveTo>
                  <a:pt x="0" y="0"/>
                </a:moveTo>
                <a:cubicBezTo>
                  <a:pt x="22" y="21"/>
                  <a:pt x="71" y="81"/>
                  <a:pt x="135" y="126"/>
                </a:cubicBezTo>
                <a:cubicBezTo>
                  <a:pt x="199" y="171"/>
                  <a:pt x="332" y="242"/>
                  <a:pt x="384" y="273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pic>
        <p:nvPicPr>
          <p:cNvPr id="10" name="Picture 8" descr="Energy-infrastru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8727" y="2559051"/>
            <a:ext cx="3540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Energy-infrastru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4213" y="2127250"/>
            <a:ext cx="3540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10"/>
          <p:cNvSpPr>
            <a:spLocks/>
          </p:cNvSpPr>
          <p:nvPr/>
        </p:nvSpPr>
        <p:spPr bwMode="auto">
          <a:xfrm>
            <a:off x="1593850" y="1947863"/>
            <a:ext cx="444500" cy="265112"/>
          </a:xfrm>
          <a:custGeom>
            <a:avLst/>
            <a:gdLst>
              <a:gd name="T0" fmla="*/ 0 w 280"/>
              <a:gd name="T1" fmla="*/ 0 h 167"/>
              <a:gd name="T2" fmla="*/ 215900 w 280"/>
              <a:gd name="T3" fmla="*/ 176212 h 167"/>
              <a:gd name="T4" fmla="*/ 444500 w 280"/>
              <a:gd name="T5" fmla="*/ 265112 h 167"/>
              <a:gd name="T6" fmla="*/ 0 60000 65536"/>
              <a:gd name="T7" fmla="*/ 0 60000 65536"/>
              <a:gd name="T8" fmla="*/ 0 60000 65536"/>
              <a:gd name="T9" fmla="*/ 0 w 280"/>
              <a:gd name="T10" fmla="*/ 0 h 167"/>
              <a:gd name="T11" fmla="*/ 280 w 280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167">
                <a:moveTo>
                  <a:pt x="0" y="0"/>
                </a:moveTo>
                <a:cubicBezTo>
                  <a:pt x="46" y="44"/>
                  <a:pt x="89" y="83"/>
                  <a:pt x="136" y="111"/>
                </a:cubicBezTo>
                <a:cubicBezTo>
                  <a:pt x="183" y="139"/>
                  <a:pt x="250" y="155"/>
                  <a:pt x="280" y="167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1809752" y="1839914"/>
            <a:ext cx="409575" cy="368300"/>
          </a:xfrm>
          <a:custGeom>
            <a:avLst/>
            <a:gdLst>
              <a:gd name="T0" fmla="*/ 0 w 258"/>
              <a:gd name="T1" fmla="*/ 0 h 232"/>
              <a:gd name="T2" fmla="*/ 171450 w 258"/>
              <a:gd name="T3" fmla="*/ 196850 h 232"/>
              <a:gd name="T4" fmla="*/ 409575 w 258"/>
              <a:gd name="T5" fmla="*/ 368300 h 232"/>
              <a:gd name="T6" fmla="*/ 0 60000 65536"/>
              <a:gd name="T7" fmla="*/ 0 60000 65536"/>
              <a:gd name="T8" fmla="*/ 0 60000 65536"/>
              <a:gd name="T9" fmla="*/ 0 w 258"/>
              <a:gd name="T10" fmla="*/ 0 h 232"/>
              <a:gd name="T11" fmla="*/ 258 w 258"/>
              <a:gd name="T12" fmla="*/ 232 h 2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8" h="232">
                <a:moveTo>
                  <a:pt x="0" y="0"/>
                </a:moveTo>
                <a:cubicBezTo>
                  <a:pt x="18" y="21"/>
                  <a:pt x="65" y="85"/>
                  <a:pt x="108" y="124"/>
                </a:cubicBezTo>
                <a:cubicBezTo>
                  <a:pt x="151" y="163"/>
                  <a:pt x="227" y="210"/>
                  <a:pt x="258" y="232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2611440" y="2632075"/>
            <a:ext cx="288925" cy="431800"/>
          </a:xfrm>
          <a:custGeom>
            <a:avLst/>
            <a:gdLst>
              <a:gd name="T0" fmla="*/ 0 w 182"/>
              <a:gd name="T1" fmla="*/ 0 h 272"/>
              <a:gd name="T2" fmla="*/ 150812 w 182"/>
              <a:gd name="T3" fmla="*/ 319087 h 272"/>
              <a:gd name="T4" fmla="*/ 288925 w 182"/>
              <a:gd name="T5" fmla="*/ 431800 h 272"/>
              <a:gd name="T6" fmla="*/ 0 60000 65536"/>
              <a:gd name="T7" fmla="*/ 0 60000 65536"/>
              <a:gd name="T8" fmla="*/ 0 60000 65536"/>
              <a:gd name="T9" fmla="*/ 0 w 182"/>
              <a:gd name="T10" fmla="*/ 0 h 272"/>
              <a:gd name="T11" fmla="*/ 182 w 182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272">
                <a:moveTo>
                  <a:pt x="0" y="0"/>
                </a:moveTo>
                <a:cubicBezTo>
                  <a:pt x="16" y="34"/>
                  <a:pt x="65" y="156"/>
                  <a:pt x="95" y="201"/>
                </a:cubicBezTo>
                <a:cubicBezTo>
                  <a:pt x="125" y="246"/>
                  <a:pt x="164" y="257"/>
                  <a:pt x="182" y="272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2827338" y="2632077"/>
            <a:ext cx="196850" cy="352425"/>
          </a:xfrm>
          <a:custGeom>
            <a:avLst/>
            <a:gdLst>
              <a:gd name="T0" fmla="*/ 0 w 124"/>
              <a:gd name="T1" fmla="*/ 0 h 222"/>
              <a:gd name="T2" fmla="*/ 92075 w 124"/>
              <a:gd name="T3" fmla="*/ 271463 h 222"/>
              <a:gd name="T4" fmla="*/ 196850 w 124"/>
              <a:gd name="T5" fmla="*/ 352425 h 222"/>
              <a:gd name="T6" fmla="*/ 0 60000 65536"/>
              <a:gd name="T7" fmla="*/ 0 60000 65536"/>
              <a:gd name="T8" fmla="*/ 0 60000 65536"/>
              <a:gd name="T9" fmla="*/ 0 w 124"/>
              <a:gd name="T10" fmla="*/ 0 h 222"/>
              <a:gd name="T11" fmla="*/ 124 w 124"/>
              <a:gd name="T12" fmla="*/ 222 h 2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222">
                <a:moveTo>
                  <a:pt x="0" y="0"/>
                </a:moveTo>
                <a:cubicBezTo>
                  <a:pt x="10" y="28"/>
                  <a:pt x="37" y="134"/>
                  <a:pt x="58" y="171"/>
                </a:cubicBezTo>
                <a:cubicBezTo>
                  <a:pt x="79" y="208"/>
                  <a:pt x="110" y="212"/>
                  <a:pt x="124" y="222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2147890" y="2217739"/>
            <a:ext cx="619125" cy="433387"/>
          </a:xfrm>
          <a:custGeom>
            <a:avLst/>
            <a:gdLst>
              <a:gd name="T0" fmla="*/ 0 w 390"/>
              <a:gd name="T1" fmla="*/ 0 h 273"/>
              <a:gd name="T2" fmla="*/ 280988 w 390"/>
              <a:gd name="T3" fmla="*/ 280987 h 273"/>
              <a:gd name="T4" fmla="*/ 619125 w 390"/>
              <a:gd name="T5" fmla="*/ 433387 h 273"/>
              <a:gd name="T6" fmla="*/ 0 60000 65536"/>
              <a:gd name="T7" fmla="*/ 0 60000 65536"/>
              <a:gd name="T8" fmla="*/ 0 60000 65536"/>
              <a:gd name="T9" fmla="*/ 0 w 390"/>
              <a:gd name="T10" fmla="*/ 0 h 273"/>
              <a:gd name="T11" fmla="*/ 390 w 390"/>
              <a:gd name="T12" fmla="*/ 273 h 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" h="273">
                <a:moveTo>
                  <a:pt x="0" y="0"/>
                </a:moveTo>
                <a:cubicBezTo>
                  <a:pt x="29" y="29"/>
                  <a:pt x="112" y="131"/>
                  <a:pt x="177" y="177"/>
                </a:cubicBezTo>
                <a:cubicBezTo>
                  <a:pt x="242" y="223"/>
                  <a:pt x="346" y="253"/>
                  <a:pt x="390" y="273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1701802" y="1898651"/>
            <a:ext cx="422275" cy="314325"/>
          </a:xfrm>
          <a:custGeom>
            <a:avLst/>
            <a:gdLst>
              <a:gd name="T0" fmla="*/ 0 w 266"/>
              <a:gd name="T1" fmla="*/ 0 h 198"/>
              <a:gd name="T2" fmla="*/ 207963 w 266"/>
              <a:gd name="T3" fmla="*/ 180975 h 198"/>
              <a:gd name="T4" fmla="*/ 422275 w 266"/>
              <a:gd name="T5" fmla="*/ 314325 h 198"/>
              <a:gd name="T6" fmla="*/ 0 60000 65536"/>
              <a:gd name="T7" fmla="*/ 0 60000 65536"/>
              <a:gd name="T8" fmla="*/ 0 60000 65536"/>
              <a:gd name="T9" fmla="*/ 0 w 266"/>
              <a:gd name="T10" fmla="*/ 0 h 198"/>
              <a:gd name="T11" fmla="*/ 266 w 266"/>
              <a:gd name="T12" fmla="*/ 198 h 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6" h="198">
                <a:moveTo>
                  <a:pt x="0" y="0"/>
                </a:moveTo>
                <a:cubicBezTo>
                  <a:pt x="22" y="19"/>
                  <a:pt x="87" y="81"/>
                  <a:pt x="131" y="114"/>
                </a:cubicBezTo>
                <a:cubicBezTo>
                  <a:pt x="175" y="147"/>
                  <a:pt x="238" y="181"/>
                  <a:pt x="266" y="198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2755900" y="2668588"/>
            <a:ext cx="196850" cy="360363"/>
          </a:xfrm>
          <a:custGeom>
            <a:avLst/>
            <a:gdLst>
              <a:gd name="T0" fmla="*/ 0 w 124"/>
              <a:gd name="T1" fmla="*/ 0 h 222"/>
              <a:gd name="T2" fmla="*/ 92075 w 124"/>
              <a:gd name="T3" fmla="*/ 277576 h 222"/>
              <a:gd name="T4" fmla="*/ 196850 w 124"/>
              <a:gd name="T5" fmla="*/ 360362 h 222"/>
              <a:gd name="T6" fmla="*/ 0 60000 65536"/>
              <a:gd name="T7" fmla="*/ 0 60000 65536"/>
              <a:gd name="T8" fmla="*/ 0 60000 65536"/>
              <a:gd name="T9" fmla="*/ 0 w 124"/>
              <a:gd name="T10" fmla="*/ 0 h 222"/>
              <a:gd name="T11" fmla="*/ 124 w 124"/>
              <a:gd name="T12" fmla="*/ 222 h 2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222">
                <a:moveTo>
                  <a:pt x="0" y="0"/>
                </a:moveTo>
                <a:cubicBezTo>
                  <a:pt x="10" y="28"/>
                  <a:pt x="37" y="134"/>
                  <a:pt x="58" y="171"/>
                </a:cubicBezTo>
                <a:cubicBezTo>
                  <a:pt x="79" y="208"/>
                  <a:pt x="110" y="212"/>
                  <a:pt x="124" y="222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pic>
        <p:nvPicPr>
          <p:cNvPr id="19" name="Picture 17" descr="substation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995363" y="1541463"/>
            <a:ext cx="9271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 descr="substation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2771775" y="2900363"/>
            <a:ext cx="762000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301627" y="1037321"/>
            <a:ext cx="1622425" cy="465139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>
              <a:solidFill>
                <a:schemeClr val="bg2"/>
              </a:solidFill>
            </a:endParaRPr>
          </a:p>
        </p:txBody>
      </p:sp>
      <p:pic>
        <p:nvPicPr>
          <p:cNvPr id="22" name="Picture 20" descr="Nuclea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09626" y="1084947"/>
            <a:ext cx="1952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1" descr="Oil_and_Ga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8925" y="1113522"/>
            <a:ext cx="285750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2" descr="Hydr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58875" y="1113522"/>
            <a:ext cx="311150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3" descr="Mini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938" y="1132572"/>
            <a:ext cx="309562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5829300" y="2401889"/>
            <a:ext cx="873125" cy="2436812"/>
          </a:xfrm>
          <a:prstGeom prst="roundRect">
            <a:avLst>
              <a:gd name="adj" fmla="val 16667"/>
            </a:avLst>
          </a:prstGeom>
          <a:solidFill>
            <a:srgbClr val="E8E8E8"/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899026" y="2886077"/>
            <a:ext cx="649537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fr-FR" altLang="ja-JP" sz="1000" dirty="0" smtClean="0">
                <a:solidFill>
                  <a:srgbClr val="808080"/>
                </a:solidFill>
                <a:ea typeface="ＭＳ Ｐゴシック" pitchFamily="34" charset="-128"/>
              </a:rPr>
              <a:t>Industrie</a:t>
            </a:r>
            <a:endParaRPr lang="fr-FR" altLang="ja-JP" sz="1000" dirty="0">
              <a:solidFill>
                <a:srgbClr val="808080"/>
              </a:solidFill>
              <a:ea typeface="ＭＳ Ｐゴシック" pitchFamily="34" charset="-128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5885215" y="3452814"/>
            <a:ext cx="715259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fr-FR" altLang="ja-JP" sz="1000" dirty="0" smtClean="0">
                <a:solidFill>
                  <a:srgbClr val="808080"/>
                </a:solidFill>
                <a:ea typeface="ＭＳ Ｐゴシック" pitchFamily="34" charset="-128"/>
              </a:rPr>
              <a:t>Bâtiments</a:t>
            </a:r>
            <a:endParaRPr lang="fr-FR" altLang="ja-JP" sz="1000" dirty="0">
              <a:solidFill>
                <a:srgbClr val="808080"/>
              </a:solidFill>
              <a:ea typeface="ＭＳ Ｐゴシック" pitchFamily="34" charset="-128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5840066" y="4051302"/>
            <a:ext cx="859531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fr-FR" altLang="ja-JP" sz="1000" smtClean="0">
                <a:solidFill>
                  <a:srgbClr val="808080"/>
                </a:solidFill>
                <a:ea typeface="ＭＳ Ｐゴシック" pitchFamily="34" charset="-128"/>
              </a:rPr>
              <a:t>Data Centres</a:t>
            </a:r>
            <a:endParaRPr lang="fr-FR" altLang="ja-JP" sz="1000">
              <a:solidFill>
                <a:srgbClr val="808080"/>
              </a:solidFill>
              <a:ea typeface="ＭＳ Ｐゴシック" pitchFamily="34" charset="-128"/>
            </a:endParaRP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6034088" y="2552700"/>
            <a:ext cx="379412" cy="388939"/>
          </a:xfrm>
          <a:prstGeom prst="ellipse">
            <a:avLst/>
          </a:prstGeom>
          <a:solidFill>
            <a:srgbClr val="808080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31" name="Oval 29"/>
          <p:cNvSpPr>
            <a:spLocks noChangeArrowheads="1"/>
          </p:cNvSpPr>
          <p:nvPr/>
        </p:nvSpPr>
        <p:spPr bwMode="auto">
          <a:xfrm>
            <a:off x="6043613" y="3116265"/>
            <a:ext cx="379412" cy="388937"/>
          </a:xfrm>
          <a:prstGeom prst="ellipse">
            <a:avLst/>
          </a:prstGeom>
          <a:solidFill>
            <a:srgbClr val="808080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bg2"/>
              </a:solidFill>
            </a:endParaRPr>
          </a:p>
        </p:txBody>
      </p:sp>
      <p:pic>
        <p:nvPicPr>
          <p:cNvPr id="32" name="Picture 30" descr="Industr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9650" y="2613025"/>
            <a:ext cx="24765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1" descr="Building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00763" y="3200402"/>
            <a:ext cx="2476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6029327" y="3711575"/>
            <a:ext cx="379413" cy="388939"/>
          </a:xfrm>
          <a:prstGeom prst="ellipse">
            <a:avLst/>
          </a:prstGeom>
          <a:solidFill>
            <a:srgbClr val="808080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bg2"/>
              </a:solidFill>
            </a:endParaRPr>
          </a:p>
        </p:txBody>
      </p:sp>
      <p:pic>
        <p:nvPicPr>
          <p:cNvPr id="35" name="Picture 33" descr="datacentr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72190" y="3811588"/>
            <a:ext cx="2825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495677" y="2054226"/>
            <a:ext cx="2328863" cy="1725613"/>
            <a:chOff x="2202" y="1666"/>
            <a:chExt cx="1467" cy="1087"/>
          </a:xfrm>
        </p:grpSpPr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381" y="1666"/>
              <a:ext cx="1288" cy="728"/>
            </a:xfrm>
            <a:custGeom>
              <a:avLst/>
              <a:gdLst>
                <a:gd name="T0" fmla="*/ 0 w 856"/>
                <a:gd name="T1" fmla="*/ 728 h 830"/>
                <a:gd name="T2" fmla="*/ 0 w 856"/>
                <a:gd name="T3" fmla="*/ 0 h 830"/>
                <a:gd name="T4" fmla="*/ 1288 w 856"/>
                <a:gd name="T5" fmla="*/ 0 h 830"/>
                <a:gd name="T6" fmla="*/ 0 60000 65536"/>
                <a:gd name="T7" fmla="*/ 0 60000 65536"/>
                <a:gd name="T8" fmla="*/ 0 60000 65536"/>
                <a:gd name="T9" fmla="*/ 0 w 856"/>
                <a:gd name="T10" fmla="*/ 0 h 830"/>
                <a:gd name="T11" fmla="*/ 856 w 856"/>
                <a:gd name="T12" fmla="*/ 830 h 8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6" h="830">
                  <a:moveTo>
                    <a:pt x="0" y="830"/>
                  </a:moveTo>
                  <a:lnTo>
                    <a:pt x="0" y="0"/>
                  </a:lnTo>
                  <a:lnTo>
                    <a:pt x="856" y="0"/>
                  </a:lnTo>
                </a:path>
              </a:pathLst>
            </a:custGeom>
            <a:noFill/>
            <a:ln w="12700">
              <a:solidFill>
                <a:srgbClr val="808080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 flipV="1">
              <a:off x="2381" y="2389"/>
              <a:ext cx="1288" cy="364"/>
            </a:xfrm>
            <a:custGeom>
              <a:avLst/>
              <a:gdLst>
                <a:gd name="T0" fmla="*/ 0 w 856"/>
                <a:gd name="T1" fmla="*/ 364 h 830"/>
                <a:gd name="T2" fmla="*/ 0 w 856"/>
                <a:gd name="T3" fmla="*/ 0 h 830"/>
                <a:gd name="T4" fmla="*/ 1288 w 856"/>
                <a:gd name="T5" fmla="*/ 0 h 830"/>
                <a:gd name="T6" fmla="*/ 0 60000 65536"/>
                <a:gd name="T7" fmla="*/ 0 60000 65536"/>
                <a:gd name="T8" fmla="*/ 0 60000 65536"/>
                <a:gd name="T9" fmla="*/ 0 w 856"/>
                <a:gd name="T10" fmla="*/ 0 h 830"/>
                <a:gd name="T11" fmla="*/ 856 w 856"/>
                <a:gd name="T12" fmla="*/ 830 h 8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6" h="830">
                  <a:moveTo>
                    <a:pt x="0" y="830"/>
                  </a:moveTo>
                  <a:lnTo>
                    <a:pt x="0" y="0"/>
                  </a:lnTo>
                  <a:lnTo>
                    <a:pt x="856" y="0"/>
                  </a:lnTo>
                </a:path>
              </a:pathLst>
            </a:custGeom>
            <a:noFill/>
            <a:ln w="12700">
              <a:solidFill>
                <a:srgbClr val="808080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2202" y="2388"/>
              <a:ext cx="178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962400" y="3521075"/>
            <a:ext cx="319088" cy="414339"/>
            <a:chOff x="2496" y="2554"/>
            <a:chExt cx="201" cy="261"/>
          </a:xfrm>
        </p:grpSpPr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2508" y="2601"/>
              <a:ext cx="189" cy="189"/>
            </a:xfrm>
            <a:prstGeom prst="ellipse">
              <a:avLst/>
            </a:prstGeom>
            <a:solidFill>
              <a:srgbClr val="CDCDCD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pic>
          <p:nvPicPr>
            <p:cNvPr id="42" name="Picture 93" descr="substation4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96" y="2554"/>
              <a:ext cx="195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5804909" y="4597402"/>
            <a:ext cx="907620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fr-FR" altLang="ja-JP" sz="1000" smtClean="0">
                <a:solidFill>
                  <a:srgbClr val="808080"/>
                </a:solidFill>
                <a:ea typeface="ＭＳ Ｐゴシック" pitchFamily="34" charset="-128"/>
              </a:rPr>
              <a:t>Infrastructure</a:t>
            </a:r>
            <a:endParaRPr lang="fr-FR" altLang="ja-JP" sz="1000">
              <a:solidFill>
                <a:srgbClr val="808080"/>
              </a:solidFill>
              <a:ea typeface="ＭＳ Ｐゴシック" pitchFamily="34" charset="-128"/>
            </a:endParaRPr>
          </a:p>
        </p:txBody>
      </p:sp>
      <p:sp>
        <p:nvSpPr>
          <p:cNvPr id="44" name="Oval 42"/>
          <p:cNvSpPr>
            <a:spLocks noChangeArrowheads="1"/>
          </p:cNvSpPr>
          <p:nvPr/>
        </p:nvSpPr>
        <p:spPr bwMode="auto">
          <a:xfrm>
            <a:off x="6010275" y="4260849"/>
            <a:ext cx="388938" cy="388939"/>
          </a:xfrm>
          <a:prstGeom prst="ellipse">
            <a:avLst/>
          </a:prstGeom>
          <a:solidFill>
            <a:srgbClr val="808080"/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bg2"/>
              </a:solidFill>
            </a:endParaRPr>
          </a:p>
        </p:txBody>
      </p:sp>
      <p:pic>
        <p:nvPicPr>
          <p:cNvPr id="45" name="Picture 43" descr="Oil_and_Ga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86475" y="4321175"/>
            <a:ext cx="2540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Freeform 44"/>
          <p:cNvSpPr>
            <a:spLocks/>
          </p:cNvSpPr>
          <p:nvPr/>
        </p:nvSpPr>
        <p:spPr bwMode="auto">
          <a:xfrm>
            <a:off x="4181477" y="2065340"/>
            <a:ext cx="4505325" cy="2878137"/>
          </a:xfrm>
          <a:custGeom>
            <a:avLst/>
            <a:gdLst>
              <a:gd name="T0" fmla="*/ 2406522 w 2855"/>
              <a:gd name="T1" fmla="*/ 0 h 1830"/>
              <a:gd name="T2" fmla="*/ 4505325 w 2855"/>
              <a:gd name="T3" fmla="*/ 0 h 1830"/>
              <a:gd name="T4" fmla="*/ 4505325 w 2855"/>
              <a:gd name="T5" fmla="*/ 2878137 h 1830"/>
              <a:gd name="T6" fmla="*/ 0 w 2855"/>
              <a:gd name="T7" fmla="*/ 2878137 h 1830"/>
              <a:gd name="T8" fmla="*/ 0 w 2855"/>
              <a:gd name="T9" fmla="*/ 133684 h 18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5"/>
              <a:gd name="T16" fmla="*/ 0 h 1830"/>
              <a:gd name="T17" fmla="*/ 2855 w 2855"/>
              <a:gd name="T18" fmla="*/ 1830 h 18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5" h="1830">
                <a:moveTo>
                  <a:pt x="1525" y="0"/>
                </a:moveTo>
                <a:lnTo>
                  <a:pt x="2855" y="0"/>
                </a:lnTo>
                <a:lnTo>
                  <a:pt x="2855" y="1830"/>
                </a:lnTo>
                <a:lnTo>
                  <a:pt x="0" y="1830"/>
                </a:lnTo>
                <a:lnTo>
                  <a:pt x="0" y="85"/>
                </a:lnTo>
              </a:path>
            </a:pathLst>
          </a:cu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47" name="Freeform 45"/>
          <p:cNvSpPr>
            <a:spLocks/>
          </p:cNvSpPr>
          <p:nvPr/>
        </p:nvSpPr>
        <p:spPr bwMode="auto">
          <a:xfrm>
            <a:off x="1976440" y="2632076"/>
            <a:ext cx="790575" cy="1057275"/>
          </a:xfrm>
          <a:custGeom>
            <a:avLst/>
            <a:gdLst>
              <a:gd name="T0" fmla="*/ 0 w 498"/>
              <a:gd name="T1" fmla="*/ 1057275 h 666"/>
              <a:gd name="T2" fmla="*/ 542925 w 498"/>
              <a:gd name="T3" fmla="*/ 523875 h 666"/>
              <a:gd name="T4" fmla="*/ 790575 w 498"/>
              <a:gd name="T5" fmla="*/ 0 h 666"/>
              <a:gd name="T6" fmla="*/ 0 60000 65536"/>
              <a:gd name="T7" fmla="*/ 0 60000 65536"/>
              <a:gd name="T8" fmla="*/ 0 60000 65536"/>
              <a:gd name="T9" fmla="*/ 0 w 498"/>
              <a:gd name="T10" fmla="*/ 0 h 666"/>
              <a:gd name="T11" fmla="*/ 498 w 498"/>
              <a:gd name="T12" fmla="*/ 666 h 6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8" h="666">
                <a:moveTo>
                  <a:pt x="0" y="666"/>
                </a:moveTo>
                <a:cubicBezTo>
                  <a:pt x="57" y="610"/>
                  <a:pt x="259" y="441"/>
                  <a:pt x="342" y="330"/>
                </a:cubicBezTo>
                <a:cubicBezTo>
                  <a:pt x="425" y="219"/>
                  <a:pt x="466" y="69"/>
                  <a:pt x="498" y="0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pic>
        <p:nvPicPr>
          <p:cNvPr id="48" name="Picture 46" descr="Energy-infrastructur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38315" y="3622675"/>
            <a:ext cx="3079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Freeform 47"/>
          <p:cNvSpPr>
            <a:spLocks/>
          </p:cNvSpPr>
          <p:nvPr/>
        </p:nvSpPr>
        <p:spPr bwMode="auto">
          <a:xfrm>
            <a:off x="1814513" y="2641601"/>
            <a:ext cx="766762" cy="1038225"/>
          </a:xfrm>
          <a:custGeom>
            <a:avLst/>
            <a:gdLst>
              <a:gd name="T0" fmla="*/ 0 w 483"/>
              <a:gd name="T1" fmla="*/ 1038225 h 654"/>
              <a:gd name="T2" fmla="*/ 501650 w 483"/>
              <a:gd name="T3" fmla="*/ 514350 h 654"/>
              <a:gd name="T4" fmla="*/ 766762 w 483"/>
              <a:gd name="T5" fmla="*/ 0 h 654"/>
              <a:gd name="T6" fmla="*/ 0 60000 65536"/>
              <a:gd name="T7" fmla="*/ 0 60000 65536"/>
              <a:gd name="T8" fmla="*/ 0 60000 65536"/>
              <a:gd name="T9" fmla="*/ 0 w 483"/>
              <a:gd name="T10" fmla="*/ 0 h 654"/>
              <a:gd name="T11" fmla="*/ 483 w 483"/>
              <a:gd name="T12" fmla="*/ 654 h 6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3" h="654">
                <a:moveTo>
                  <a:pt x="0" y="654"/>
                </a:moveTo>
                <a:cubicBezTo>
                  <a:pt x="53" y="599"/>
                  <a:pt x="236" y="433"/>
                  <a:pt x="316" y="324"/>
                </a:cubicBezTo>
                <a:cubicBezTo>
                  <a:pt x="396" y="215"/>
                  <a:pt x="448" y="67"/>
                  <a:pt x="483" y="0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846138" y="3665539"/>
            <a:ext cx="963612" cy="1431925"/>
          </a:xfrm>
          <a:custGeom>
            <a:avLst/>
            <a:gdLst>
              <a:gd name="T0" fmla="*/ 963612 w 295"/>
              <a:gd name="T1" fmla="*/ 0 h 386"/>
              <a:gd name="T2" fmla="*/ 519371 w 295"/>
              <a:gd name="T3" fmla="*/ 1009025 h 386"/>
              <a:gd name="T4" fmla="*/ 0 w 295"/>
              <a:gd name="T5" fmla="*/ 1431925 h 386"/>
              <a:gd name="T6" fmla="*/ 0 60000 65536"/>
              <a:gd name="T7" fmla="*/ 0 60000 65536"/>
              <a:gd name="T8" fmla="*/ 0 60000 65536"/>
              <a:gd name="T9" fmla="*/ 0 w 295"/>
              <a:gd name="T10" fmla="*/ 0 h 386"/>
              <a:gd name="T11" fmla="*/ 295 w 295"/>
              <a:gd name="T12" fmla="*/ 386 h 3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5" h="386">
                <a:moveTo>
                  <a:pt x="295" y="0"/>
                </a:moveTo>
                <a:cubicBezTo>
                  <a:pt x="251" y="104"/>
                  <a:pt x="208" y="208"/>
                  <a:pt x="159" y="272"/>
                </a:cubicBezTo>
                <a:cubicBezTo>
                  <a:pt x="110" y="336"/>
                  <a:pt x="55" y="361"/>
                  <a:pt x="0" y="386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814388" y="3665540"/>
            <a:ext cx="1162050" cy="1404937"/>
          </a:xfrm>
          <a:custGeom>
            <a:avLst/>
            <a:gdLst>
              <a:gd name="T0" fmla="*/ 1162050 w 295"/>
              <a:gd name="T1" fmla="*/ 0 h 386"/>
              <a:gd name="T2" fmla="*/ 626325 w 295"/>
              <a:gd name="T3" fmla="*/ 990008 h 386"/>
              <a:gd name="T4" fmla="*/ 0 w 295"/>
              <a:gd name="T5" fmla="*/ 1404937 h 386"/>
              <a:gd name="T6" fmla="*/ 0 60000 65536"/>
              <a:gd name="T7" fmla="*/ 0 60000 65536"/>
              <a:gd name="T8" fmla="*/ 0 60000 65536"/>
              <a:gd name="T9" fmla="*/ 0 w 295"/>
              <a:gd name="T10" fmla="*/ 0 h 386"/>
              <a:gd name="T11" fmla="*/ 295 w 295"/>
              <a:gd name="T12" fmla="*/ 386 h 3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5" h="386">
                <a:moveTo>
                  <a:pt x="295" y="0"/>
                </a:moveTo>
                <a:cubicBezTo>
                  <a:pt x="251" y="104"/>
                  <a:pt x="208" y="208"/>
                  <a:pt x="159" y="272"/>
                </a:cubicBezTo>
                <a:cubicBezTo>
                  <a:pt x="110" y="336"/>
                  <a:pt x="55" y="361"/>
                  <a:pt x="0" y="386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52" name="Freeform 50"/>
          <p:cNvSpPr>
            <a:spLocks/>
          </p:cNvSpPr>
          <p:nvPr/>
        </p:nvSpPr>
        <p:spPr bwMode="auto">
          <a:xfrm>
            <a:off x="1862140" y="2676526"/>
            <a:ext cx="776287" cy="1025525"/>
          </a:xfrm>
          <a:custGeom>
            <a:avLst/>
            <a:gdLst>
              <a:gd name="T0" fmla="*/ 0 w 489"/>
              <a:gd name="T1" fmla="*/ 1025525 h 646"/>
              <a:gd name="T2" fmla="*/ 528637 w 489"/>
              <a:gd name="T3" fmla="*/ 523875 h 646"/>
              <a:gd name="T4" fmla="*/ 776287 w 489"/>
              <a:gd name="T5" fmla="*/ 0 h 646"/>
              <a:gd name="T6" fmla="*/ 0 60000 65536"/>
              <a:gd name="T7" fmla="*/ 0 60000 65536"/>
              <a:gd name="T8" fmla="*/ 0 60000 65536"/>
              <a:gd name="T9" fmla="*/ 0 w 489"/>
              <a:gd name="T10" fmla="*/ 0 h 646"/>
              <a:gd name="T11" fmla="*/ 489 w 489"/>
              <a:gd name="T12" fmla="*/ 646 h 6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9" h="646">
                <a:moveTo>
                  <a:pt x="0" y="646"/>
                </a:moveTo>
                <a:cubicBezTo>
                  <a:pt x="125" y="544"/>
                  <a:pt x="252" y="438"/>
                  <a:pt x="333" y="330"/>
                </a:cubicBezTo>
                <a:cubicBezTo>
                  <a:pt x="414" y="222"/>
                  <a:pt x="457" y="69"/>
                  <a:pt x="489" y="0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814390" y="3702052"/>
            <a:ext cx="1068387" cy="1368425"/>
          </a:xfrm>
          <a:custGeom>
            <a:avLst/>
            <a:gdLst>
              <a:gd name="T0" fmla="*/ 1068387 w 295"/>
              <a:gd name="T1" fmla="*/ 0 h 386"/>
              <a:gd name="T2" fmla="*/ 575842 w 295"/>
              <a:gd name="T3" fmla="*/ 964279 h 386"/>
              <a:gd name="T4" fmla="*/ 0 w 295"/>
              <a:gd name="T5" fmla="*/ 1368425 h 386"/>
              <a:gd name="T6" fmla="*/ 0 60000 65536"/>
              <a:gd name="T7" fmla="*/ 0 60000 65536"/>
              <a:gd name="T8" fmla="*/ 0 60000 65536"/>
              <a:gd name="T9" fmla="*/ 0 w 295"/>
              <a:gd name="T10" fmla="*/ 0 h 386"/>
              <a:gd name="T11" fmla="*/ 295 w 295"/>
              <a:gd name="T12" fmla="*/ 386 h 3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5" h="386">
                <a:moveTo>
                  <a:pt x="295" y="0"/>
                </a:moveTo>
                <a:cubicBezTo>
                  <a:pt x="251" y="104"/>
                  <a:pt x="208" y="208"/>
                  <a:pt x="159" y="272"/>
                </a:cubicBezTo>
                <a:cubicBezTo>
                  <a:pt x="110" y="336"/>
                  <a:pt x="55" y="361"/>
                  <a:pt x="0" y="386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54" name="AutoShape 52"/>
          <p:cNvSpPr>
            <a:spLocks noChangeArrowheads="1"/>
          </p:cNvSpPr>
          <p:nvPr/>
        </p:nvSpPr>
        <p:spPr bwMode="auto">
          <a:xfrm>
            <a:off x="399377" y="4710113"/>
            <a:ext cx="1185862" cy="425451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>
              <a:solidFill>
                <a:schemeClr val="bg2"/>
              </a:solidFill>
            </a:endParaRPr>
          </a:p>
        </p:txBody>
      </p:sp>
      <p:pic>
        <p:nvPicPr>
          <p:cNvPr id="55" name="Picture 53" descr="Flower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9552" y="4757739"/>
            <a:ext cx="26035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4" descr="Windfarm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213766" y="4765675"/>
            <a:ext cx="239713" cy="32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5" descr="Sun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54991" y="4779965"/>
            <a:ext cx="2825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AutoShape 56"/>
          <p:cNvSpPr>
            <a:spLocks noChangeArrowheads="1"/>
          </p:cNvSpPr>
          <p:nvPr/>
        </p:nvSpPr>
        <p:spPr bwMode="auto">
          <a:xfrm>
            <a:off x="5827715" y="1481138"/>
            <a:ext cx="879475" cy="793751"/>
          </a:xfrm>
          <a:prstGeom prst="roundRect">
            <a:avLst>
              <a:gd name="adj" fmla="val 16667"/>
            </a:avLst>
          </a:prstGeom>
          <a:solidFill>
            <a:srgbClr val="E8E8E8"/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5842929" y="2039939"/>
            <a:ext cx="760143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fr-FR" altLang="ja-JP" sz="1000" dirty="0" err="1" smtClean="0">
                <a:solidFill>
                  <a:srgbClr val="808080"/>
                </a:solidFill>
                <a:ea typeface="ＭＳ Ｐゴシック" pitchFamily="34" charset="-128"/>
              </a:rPr>
              <a:t>Residentiel</a:t>
            </a:r>
            <a:endParaRPr lang="fr-FR" altLang="ja-JP" sz="1000" dirty="0">
              <a:solidFill>
                <a:srgbClr val="808080"/>
              </a:solidFill>
              <a:ea typeface="ＭＳ Ｐゴシック" pitchFamily="34" charset="-128"/>
            </a:endParaRPr>
          </a:p>
        </p:txBody>
      </p:sp>
      <p:sp>
        <p:nvSpPr>
          <p:cNvPr id="60" name="Oval 58"/>
          <p:cNvSpPr>
            <a:spLocks noChangeArrowheads="1"/>
          </p:cNvSpPr>
          <p:nvPr/>
        </p:nvSpPr>
        <p:spPr bwMode="auto">
          <a:xfrm>
            <a:off x="5999165" y="1690688"/>
            <a:ext cx="382587" cy="392112"/>
          </a:xfrm>
          <a:prstGeom prst="ellipse">
            <a:avLst/>
          </a:prstGeom>
          <a:solidFill>
            <a:srgbClr val="808080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bg2"/>
              </a:solidFill>
            </a:endParaRPr>
          </a:p>
        </p:txBody>
      </p:sp>
      <p:pic>
        <p:nvPicPr>
          <p:cNvPr id="61" name="Picture 59" descr="Residential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61075" y="1741489"/>
            <a:ext cx="2492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60"/>
          <p:cNvGrpSpPr>
            <a:grpSpLocks/>
          </p:cNvGrpSpPr>
          <p:nvPr/>
        </p:nvGrpSpPr>
        <p:grpSpPr bwMode="auto">
          <a:xfrm>
            <a:off x="6330952" y="1509713"/>
            <a:ext cx="322263" cy="1193800"/>
            <a:chOff x="3988" y="1323"/>
            <a:chExt cx="203" cy="752"/>
          </a:xfrm>
        </p:grpSpPr>
        <p:sp>
          <p:nvSpPr>
            <p:cNvPr id="63" name="Oval 61"/>
            <p:cNvSpPr>
              <a:spLocks noChangeArrowheads="1"/>
            </p:cNvSpPr>
            <p:nvPr/>
          </p:nvSpPr>
          <p:spPr bwMode="auto">
            <a:xfrm>
              <a:off x="4022" y="1906"/>
              <a:ext cx="169" cy="169"/>
            </a:xfrm>
            <a:prstGeom prst="ellipse">
              <a:avLst/>
            </a:prstGeom>
            <a:solidFill>
              <a:srgbClr val="86CC9D"/>
            </a:soli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pic>
          <p:nvPicPr>
            <p:cNvPr id="64" name="Picture 62" descr="Sun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045" y="1938"/>
              <a:ext cx="105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Oval 63"/>
            <p:cNvSpPr>
              <a:spLocks noChangeArrowheads="1"/>
            </p:cNvSpPr>
            <p:nvPr/>
          </p:nvSpPr>
          <p:spPr bwMode="auto">
            <a:xfrm>
              <a:off x="3988" y="1323"/>
              <a:ext cx="169" cy="169"/>
            </a:xfrm>
            <a:prstGeom prst="ellipse">
              <a:avLst/>
            </a:prstGeom>
            <a:solidFill>
              <a:srgbClr val="86CC9D"/>
            </a:soli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pic>
          <p:nvPicPr>
            <p:cNvPr id="66" name="Picture 64" descr="Sun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014" y="1355"/>
              <a:ext cx="105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" name="Text Box 102"/>
          <p:cNvSpPr txBox="1">
            <a:spLocks noChangeArrowheads="1"/>
          </p:cNvSpPr>
          <p:nvPr/>
        </p:nvSpPr>
        <p:spPr bwMode="auto">
          <a:xfrm>
            <a:off x="6765925" y="3770314"/>
            <a:ext cx="1511300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fr-FR" sz="1000" dirty="0" smtClean="0">
                <a:solidFill>
                  <a:schemeClr val="tx2"/>
                </a:solidFill>
              </a:rPr>
              <a:t>Véhicules Electriques</a:t>
            </a:r>
            <a:endParaRPr lang="fr-FR" sz="1000" dirty="0">
              <a:solidFill>
                <a:schemeClr val="tx2"/>
              </a:solidFill>
            </a:endParaRPr>
          </a:p>
        </p:txBody>
      </p:sp>
      <p:grpSp>
        <p:nvGrpSpPr>
          <p:cNvPr id="40" name="Group 76"/>
          <p:cNvGrpSpPr>
            <a:grpSpLocks/>
          </p:cNvGrpSpPr>
          <p:nvPr/>
        </p:nvGrpSpPr>
        <p:grpSpPr bwMode="auto">
          <a:xfrm>
            <a:off x="3502027" y="2055814"/>
            <a:ext cx="2328863" cy="1725612"/>
            <a:chOff x="2202" y="1666"/>
            <a:chExt cx="1467" cy="1087"/>
          </a:xfrm>
        </p:grpSpPr>
        <p:sp>
          <p:nvSpPr>
            <p:cNvPr id="69" name="Freeform 77"/>
            <p:cNvSpPr>
              <a:spLocks/>
            </p:cNvSpPr>
            <p:nvPr/>
          </p:nvSpPr>
          <p:spPr bwMode="auto">
            <a:xfrm>
              <a:off x="2381" y="1666"/>
              <a:ext cx="1288" cy="728"/>
            </a:xfrm>
            <a:custGeom>
              <a:avLst/>
              <a:gdLst>
                <a:gd name="T0" fmla="*/ 0 w 856"/>
                <a:gd name="T1" fmla="*/ 728 h 830"/>
                <a:gd name="T2" fmla="*/ 0 w 856"/>
                <a:gd name="T3" fmla="*/ 0 h 830"/>
                <a:gd name="T4" fmla="*/ 1288 w 856"/>
                <a:gd name="T5" fmla="*/ 0 h 830"/>
                <a:gd name="T6" fmla="*/ 0 60000 65536"/>
                <a:gd name="T7" fmla="*/ 0 60000 65536"/>
                <a:gd name="T8" fmla="*/ 0 60000 65536"/>
                <a:gd name="T9" fmla="*/ 0 w 856"/>
                <a:gd name="T10" fmla="*/ 0 h 830"/>
                <a:gd name="T11" fmla="*/ 856 w 856"/>
                <a:gd name="T12" fmla="*/ 830 h 8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6" h="830">
                  <a:moveTo>
                    <a:pt x="0" y="830"/>
                  </a:moveTo>
                  <a:lnTo>
                    <a:pt x="0" y="0"/>
                  </a:lnTo>
                  <a:lnTo>
                    <a:pt x="856" y="0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prstDash val="sysDot"/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70" name="Freeform 78"/>
            <p:cNvSpPr>
              <a:spLocks/>
            </p:cNvSpPr>
            <p:nvPr/>
          </p:nvSpPr>
          <p:spPr bwMode="auto">
            <a:xfrm flipV="1">
              <a:off x="2381" y="2389"/>
              <a:ext cx="1288" cy="364"/>
            </a:xfrm>
            <a:custGeom>
              <a:avLst/>
              <a:gdLst>
                <a:gd name="T0" fmla="*/ 0 w 856"/>
                <a:gd name="T1" fmla="*/ 364 h 830"/>
                <a:gd name="T2" fmla="*/ 0 w 856"/>
                <a:gd name="T3" fmla="*/ 0 h 830"/>
                <a:gd name="T4" fmla="*/ 1288 w 856"/>
                <a:gd name="T5" fmla="*/ 0 h 830"/>
                <a:gd name="T6" fmla="*/ 0 60000 65536"/>
                <a:gd name="T7" fmla="*/ 0 60000 65536"/>
                <a:gd name="T8" fmla="*/ 0 60000 65536"/>
                <a:gd name="T9" fmla="*/ 0 w 856"/>
                <a:gd name="T10" fmla="*/ 0 h 830"/>
                <a:gd name="T11" fmla="*/ 856 w 856"/>
                <a:gd name="T12" fmla="*/ 830 h 8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6" h="830">
                  <a:moveTo>
                    <a:pt x="0" y="830"/>
                  </a:moveTo>
                  <a:lnTo>
                    <a:pt x="0" y="0"/>
                  </a:lnTo>
                  <a:lnTo>
                    <a:pt x="856" y="0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prstDash val="sysDot"/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71" name="Line 79"/>
            <p:cNvSpPr>
              <a:spLocks noChangeShapeType="1"/>
            </p:cNvSpPr>
            <p:nvPr/>
          </p:nvSpPr>
          <p:spPr bwMode="auto">
            <a:xfrm>
              <a:off x="2202" y="2388"/>
              <a:ext cx="178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prstDash val="sysDot"/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2" name="Freeform 80"/>
          <p:cNvSpPr>
            <a:spLocks/>
          </p:cNvSpPr>
          <p:nvPr/>
        </p:nvSpPr>
        <p:spPr bwMode="auto">
          <a:xfrm>
            <a:off x="4183065" y="2070100"/>
            <a:ext cx="4505325" cy="2878139"/>
          </a:xfrm>
          <a:custGeom>
            <a:avLst/>
            <a:gdLst>
              <a:gd name="T0" fmla="*/ 2406522 w 2855"/>
              <a:gd name="T1" fmla="*/ 0 h 1830"/>
              <a:gd name="T2" fmla="*/ 4505325 w 2855"/>
              <a:gd name="T3" fmla="*/ 0 h 1830"/>
              <a:gd name="T4" fmla="*/ 4505325 w 2855"/>
              <a:gd name="T5" fmla="*/ 2878138 h 1830"/>
              <a:gd name="T6" fmla="*/ 0 w 2855"/>
              <a:gd name="T7" fmla="*/ 2878138 h 1830"/>
              <a:gd name="T8" fmla="*/ 0 w 2855"/>
              <a:gd name="T9" fmla="*/ 133684 h 18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5"/>
              <a:gd name="T16" fmla="*/ 0 h 1830"/>
              <a:gd name="T17" fmla="*/ 2855 w 2855"/>
              <a:gd name="T18" fmla="*/ 1830 h 18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5" h="1830">
                <a:moveTo>
                  <a:pt x="1525" y="0"/>
                </a:moveTo>
                <a:lnTo>
                  <a:pt x="2855" y="0"/>
                </a:lnTo>
                <a:lnTo>
                  <a:pt x="2855" y="1830"/>
                </a:lnTo>
                <a:lnTo>
                  <a:pt x="0" y="1830"/>
                </a:lnTo>
                <a:lnTo>
                  <a:pt x="0" y="85"/>
                </a:lnTo>
              </a:path>
            </a:pathLst>
          </a:custGeom>
          <a:noFill/>
          <a:ln w="28575">
            <a:solidFill>
              <a:schemeClr val="hlink"/>
            </a:solidFill>
            <a:prstDash val="sysDot"/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fr-FR">
              <a:solidFill>
                <a:schemeClr val="bg2"/>
              </a:solidFill>
            </a:endParaRPr>
          </a:p>
        </p:txBody>
      </p:sp>
      <p:pic>
        <p:nvPicPr>
          <p:cNvPr id="73" name="Picture 81" descr="substation3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3963988" y="1831974"/>
            <a:ext cx="512762" cy="41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" name="Groupe 73"/>
          <p:cNvGrpSpPr/>
          <p:nvPr/>
        </p:nvGrpSpPr>
        <p:grpSpPr>
          <a:xfrm>
            <a:off x="3419475" y="1695451"/>
            <a:ext cx="5037138" cy="3443288"/>
            <a:chOff x="3419475" y="1695450"/>
            <a:chExt cx="5037138" cy="3443288"/>
          </a:xfrm>
        </p:grpSpPr>
        <p:sp>
          <p:nvSpPr>
            <p:cNvPr id="75" name="Oval 65"/>
            <p:cNvSpPr>
              <a:spLocks noChangeArrowheads="1"/>
            </p:cNvSpPr>
            <p:nvPr/>
          </p:nvSpPr>
          <p:spPr bwMode="auto">
            <a:xfrm>
              <a:off x="6592888" y="3443288"/>
              <a:ext cx="282575" cy="282575"/>
            </a:xfrm>
            <a:prstGeom prst="ellipse">
              <a:avLst/>
            </a:prstGeom>
            <a:solidFill>
              <a:srgbClr val="EAEAEA"/>
            </a:soli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76" name="AutoShape 66"/>
            <p:cNvSpPr>
              <a:spLocks noChangeArrowheads="1"/>
            </p:cNvSpPr>
            <p:nvPr/>
          </p:nvSpPr>
          <p:spPr bwMode="auto">
            <a:xfrm>
              <a:off x="6588125" y="3411538"/>
              <a:ext cx="758825" cy="336550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pic>
          <p:nvPicPr>
            <p:cNvPr id="77" name="Picture 67" descr="Panelbuilders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6659563" y="3482975"/>
              <a:ext cx="166687" cy="23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Line 68"/>
            <p:cNvSpPr>
              <a:spLocks noChangeShapeType="1"/>
            </p:cNvSpPr>
            <p:nvPr/>
          </p:nvSpPr>
          <p:spPr bwMode="auto">
            <a:xfrm>
              <a:off x="6794500" y="3590925"/>
              <a:ext cx="246063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79" name="Picture 69" descr="Automotive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7019925" y="3482975"/>
              <a:ext cx="306388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Oval 71"/>
            <p:cNvSpPr>
              <a:spLocks noChangeArrowheads="1"/>
            </p:cNvSpPr>
            <p:nvPr/>
          </p:nvSpPr>
          <p:spPr bwMode="auto">
            <a:xfrm>
              <a:off x="6583363" y="1733550"/>
              <a:ext cx="282575" cy="282575"/>
            </a:xfrm>
            <a:prstGeom prst="ellipse">
              <a:avLst/>
            </a:prstGeom>
            <a:solidFill>
              <a:srgbClr val="EAEAEA"/>
            </a:soli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81" name="AutoShape 72"/>
            <p:cNvSpPr>
              <a:spLocks noChangeArrowheads="1"/>
            </p:cNvSpPr>
            <p:nvPr/>
          </p:nvSpPr>
          <p:spPr bwMode="auto">
            <a:xfrm>
              <a:off x="6588125" y="1695450"/>
              <a:ext cx="758825" cy="336550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pic>
          <p:nvPicPr>
            <p:cNvPr id="82" name="Picture 73" descr="Panelbuilders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6642100" y="1751013"/>
              <a:ext cx="166688" cy="23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Line 74"/>
            <p:cNvSpPr>
              <a:spLocks noChangeShapeType="1"/>
            </p:cNvSpPr>
            <p:nvPr/>
          </p:nvSpPr>
          <p:spPr bwMode="auto">
            <a:xfrm>
              <a:off x="6784975" y="1881188"/>
              <a:ext cx="236538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84" name="Picture 75" descr="Automotive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7015163" y="1784350"/>
              <a:ext cx="306387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127" descr="Enterprise soft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4846638" y="3676650"/>
              <a:ext cx="431800" cy="30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AutoShape 83"/>
            <p:cNvSpPr>
              <a:spLocks noChangeArrowheads="1"/>
            </p:cNvSpPr>
            <p:nvPr/>
          </p:nvSpPr>
          <p:spPr bwMode="auto">
            <a:xfrm>
              <a:off x="7226300" y="4724400"/>
              <a:ext cx="1230313" cy="414338"/>
            </a:xfrm>
            <a:prstGeom prst="roundRect">
              <a:avLst>
                <a:gd name="adj" fmla="val 20463"/>
              </a:avLst>
            </a:prstGeom>
            <a:solidFill>
              <a:srgbClr val="C0C0C0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pic>
          <p:nvPicPr>
            <p:cNvPr id="87" name="Picture 84" descr="Windfarm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7724775" y="4757738"/>
              <a:ext cx="25082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85" descr="Sun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7351713" y="4797425"/>
              <a:ext cx="288925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84" descr="Critical_power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8045450" y="4818063"/>
              <a:ext cx="349250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" name="AutoShape 87"/>
            <p:cNvSpPr>
              <a:spLocks noChangeArrowheads="1"/>
            </p:cNvSpPr>
            <p:nvPr/>
          </p:nvSpPr>
          <p:spPr bwMode="auto">
            <a:xfrm>
              <a:off x="3419475" y="4708525"/>
              <a:ext cx="1230313" cy="414338"/>
            </a:xfrm>
            <a:prstGeom prst="roundRect">
              <a:avLst>
                <a:gd name="adj" fmla="val 20463"/>
              </a:avLst>
            </a:prstGeom>
            <a:solidFill>
              <a:srgbClr val="C0C0C0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pic>
          <p:nvPicPr>
            <p:cNvPr id="91" name="Picture 88" descr="Windfarm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3900488" y="4756150"/>
              <a:ext cx="25082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89" descr="Sun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3527425" y="4795838"/>
              <a:ext cx="288925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84" descr="Critical_power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4221163" y="4816475"/>
              <a:ext cx="349250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4" name="AutoShape 93"/>
          <p:cNvSpPr>
            <a:spLocks noChangeArrowheads="1"/>
          </p:cNvSpPr>
          <p:nvPr/>
        </p:nvSpPr>
        <p:spPr bwMode="auto">
          <a:xfrm>
            <a:off x="6787794" y="4044065"/>
            <a:ext cx="2220684" cy="613001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buClr>
                <a:schemeClr val="bg2"/>
              </a:buClr>
            </a:pPr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Résidentiel (individuel, collectif), </a:t>
            </a:r>
            <a:br>
              <a:rPr lang="fr-F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Tertiaire et Industrie</a:t>
            </a:r>
            <a:endParaRPr lang="fr-F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5" name="AutoShape 94"/>
          <p:cNvSpPr>
            <a:spLocks noChangeArrowheads="1"/>
          </p:cNvSpPr>
          <p:nvPr/>
        </p:nvSpPr>
        <p:spPr bwMode="auto">
          <a:xfrm>
            <a:off x="2555776" y="5311789"/>
            <a:ext cx="1728788" cy="64770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fr-FR" sz="2000" b="1" dirty="0" smtClean="0">
                <a:solidFill>
                  <a:schemeClr val="folHlink"/>
                </a:solidFill>
              </a:rPr>
              <a:t>Consommation </a:t>
            </a:r>
            <a:br>
              <a:rPr lang="fr-FR" sz="2000" b="1" dirty="0" smtClean="0">
                <a:solidFill>
                  <a:schemeClr val="folHlink"/>
                </a:solidFill>
              </a:rPr>
            </a:br>
            <a:r>
              <a:rPr lang="fr-FR" sz="2000" b="1" dirty="0" smtClean="0">
                <a:solidFill>
                  <a:schemeClr val="folHlink"/>
                </a:solidFill>
              </a:rPr>
              <a:t>intelligente</a:t>
            </a:r>
            <a:endParaRPr lang="fr-FR" sz="2000" b="1" dirty="0">
              <a:solidFill>
                <a:schemeClr val="folHlink"/>
              </a:solidFill>
            </a:endParaRPr>
          </a:p>
        </p:txBody>
      </p:sp>
      <p:sp>
        <p:nvSpPr>
          <p:cNvPr id="96" name="AutoShape 96"/>
          <p:cNvSpPr>
            <a:spLocks noChangeArrowheads="1"/>
          </p:cNvSpPr>
          <p:nvPr/>
        </p:nvSpPr>
        <p:spPr bwMode="auto">
          <a:xfrm>
            <a:off x="1298359" y="4078516"/>
            <a:ext cx="2576957" cy="464457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buClr>
                <a:schemeClr val="bg2"/>
              </a:buClr>
            </a:pPr>
            <a:r>
              <a:rPr lang="fr-FR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 systèmes de </a:t>
            </a:r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Production </a:t>
            </a:r>
            <a:br>
              <a:rPr lang="fr-F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plus</a:t>
            </a:r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Intelligents et Connectés</a:t>
            </a:r>
            <a:endParaRPr lang="fr-FR" sz="12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" name="AutoShape 97"/>
          <p:cNvSpPr>
            <a:spLocks noChangeArrowheads="1"/>
          </p:cNvSpPr>
          <p:nvPr/>
        </p:nvSpPr>
        <p:spPr bwMode="auto">
          <a:xfrm>
            <a:off x="1979714" y="980729"/>
            <a:ext cx="2160265" cy="810708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buClr>
                <a:schemeClr val="bg2"/>
              </a:buClr>
            </a:pPr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 réseaux plus flexibles Gestion des énergies </a:t>
            </a:r>
            <a:br>
              <a:rPr lang="fr-F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distribuées et intermittentes</a:t>
            </a:r>
            <a:endParaRPr lang="fr-FR" sz="12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8" name="AutoShape 98"/>
          <p:cNvSpPr>
            <a:spLocks noChangeArrowheads="1"/>
          </p:cNvSpPr>
          <p:nvPr/>
        </p:nvSpPr>
        <p:spPr bwMode="auto">
          <a:xfrm>
            <a:off x="251520" y="5311789"/>
            <a:ext cx="1728788" cy="64770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fr-FR" sz="2000" b="1" dirty="0" smtClean="0">
                <a:solidFill>
                  <a:srgbClr val="FD962F"/>
                </a:solidFill>
              </a:rPr>
              <a:t>Production</a:t>
            </a:r>
            <a:endParaRPr lang="fr-FR" sz="2000" b="1" dirty="0">
              <a:solidFill>
                <a:srgbClr val="FD962F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FD962F"/>
                </a:solidFill>
              </a:rPr>
              <a:t>intelligente</a:t>
            </a:r>
            <a:endParaRPr lang="fr-FR" sz="2000" b="1" dirty="0">
              <a:solidFill>
                <a:srgbClr val="FD962F"/>
              </a:solidFill>
            </a:endParaRPr>
          </a:p>
        </p:txBody>
      </p:sp>
      <p:pic>
        <p:nvPicPr>
          <p:cNvPr id="99" name="Picture 99" descr="Plus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2124075" y="5456475"/>
            <a:ext cx="4127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AutoShape 101"/>
          <p:cNvSpPr>
            <a:spLocks noChangeArrowheads="1"/>
          </p:cNvSpPr>
          <p:nvPr/>
        </p:nvSpPr>
        <p:spPr bwMode="auto">
          <a:xfrm>
            <a:off x="7235825" y="5312013"/>
            <a:ext cx="1728788" cy="64770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fr-FR" sz="2000" b="1" dirty="0" smtClean="0">
                <a:solidFill>
                  <a:srgbClr val="969696"/>
                </a:solidFill>
              </a:rPr>
              <a:t>Le</a:t>
            </a:r>
            <a:endParaRPr lang="fr-FR" sz="2000" b="1" dirty="0">
              <a:solidFill>
                <a:srgbClr val="969696"/>
              </a:solidFill>
            </a:endParaRPr>
          </a:p>
          <a:p>
            <a:pPr algn="ctr"/>
            <a:r>
              <a:rPr lang="fr-FR" sz="2000" b="1" dirty="0">
                <a:solidFill>
                  <a:srgbClr val="969696"/>
                </a:solidFill>
              </a:rPr>
              <a:t>Smart </a:t>
            </a:r>
            <a:r>
              <a:rPr lang="fr-FR" sz="2000" b="1" dirty="0" err="1" smtClean="0">
                <a:solidFill>
                  <a:srgbClr val="969696"/>
                </a:solidFill>
              </a:rPr>
              <a:t>Grid</a:t>
            </a:r>
            <a:endParaRPr lang="fr-FR" sz="2000" b="1" dirty="0">
              <a:solidFill>
                <a:srgbClr val="969696"/>
              </a:solidFill>
            </a:endParaRPr>
          </a:p>
        </p:txBody>
      </p:sp>
      <p:pic>
        <p:nvPicPr>
          <p:cNvPr id="101" name="Picture 102" descr="Equal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588127" y="5456477"/>
            <a:ext cx="5762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AutoShape 104"/>
          <p:cNvSpPr>
            <a:spLocks noChangeArrowheads="1"/>
          </p:cNvSpPr>
          <p:nvPr/>
        </p:nvSpPr>
        <p:spPr bwMode="auto">
          <a:xfrm>
            <a:off x="3878943" y="2853872"/>
            <a:ext cx="1447800" cy="6604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buClr>
                <a:schemeClr val="bg2"/>
              </a:buClr>
            </a:pPr>
            <a:r>
              <a:rPr lang="fr-FR" sz="1400" b="1" dirty="0" smtClean="0">
                <a:solidFill>
                  <a:schemeClr val="bg1"/>
                </a:solidFill>
              </a:rPr>
              <a:t>Mécanismes équilibrage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03" name="AutoShape 105"/>
          <p:cNvSpPr>
            <a:spLocks noChangeArrowheads="1"/>
          </p:cNvSpPr>
          <p:nvPr/>
        </p:nvSpPr>
        <p:spPr bwMode="auto">
          <a:xfrm>
            <a:off x="4787900" y="5312013"/>
            <a:ext cx="1728788" cy="64770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</a:rPr>
              <a:t>Modulation, </a:t>
            </a:r>
            <a:br>
              <a:rPr lang="fr-FR" sz="2000" b="1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équilibrage</a:t>
            </a:r>
            <a:endParaRPr lang="fr-FR" sz="2000" b="1" dirty="0">
              <a:solidFill>
                <a:srgbClr val="0070C0"/>
              </a:solidFill>
            </a:endParaRPr>
          </a:p>
        </p:txBody>
      </p:sp>
      <p:pic>
        <p:nvPicPr>
          <p:cNvPr id="104" name="Picture 106" descr="Plus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4356100" y="5456475"/>
            <a:ext cx="4127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AutoShape 96"/>
          <p:cNvSpPr>
            <a:spLocks noChangeArrowheads="1"/>
          </p:cNvSpPr>
          <p:nvPr/>
        </p:nvSpPr>
        <p:spPr bwMode="auto">
          <a:xfrm>
            <a:off x="6300192" y="764705"/>
            <a:ext cx="1828800" cy="62147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buClr>
                <a:schemeClr val="bg2"/>
              </a:buClr>
            </a:pPr>
            <a:r>
              <a:rPr lang="fr-FR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 systèmes </a:t>
            </a:r>
          </a:p>
          <a:p>
            <a:pPr algn="ctr">
              <a:buClr>
                <a:schemeClr val="bg2"/>
              </a:buClr>
            </a:pPr>
            <a:r>
              <a:rPr lang="fr-FR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Production </a:t>
            </a:r>
            <a:r>
              <a:rPr lang="fr-FR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répartis</a:t>
            </a:r>
            <a:endParaRPr lang="fr-FR" sz="12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7" name="AutoShape 104"/>
          <p:cNvSpPr>
            <a:spLocks noChangeArrowheads="1"/>
          </p:cNvSpPr>
          <p:nvPr/>
        </p:nvSpPr>
        <p:spPr bwMode="auto">
          <a:xfrm>
            <a:off x="4355976" y="1124744"/>
            <a:ext cx="1447800" cy="6604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buClr>
                <a:schemeClr val="bg2"/>
              </a:buClr>
            </a:pPr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 compteurs électrique intelligents</a:t>
            </a:r>
            <a:endParaRPr lang="fr-FR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0" name="AutoShape 92"/>
          <p:cNvSpPr>
            <a:spLocks noChangeArrowheads="1"/>
          </p:cNvSpPr>
          <p:nvPr/>
        </p:nvSpPr>
        <p:spPr bwMode="auto">
          <a:xfrm>
            <a:off x="6801159" y="2218253"/>
            <a:ext cx="2226261" cy="985324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0" rIns="0" anchor="ctr"/>
          <a:lstStyle/>
          <a:p>
            <a:pPr>
              <a:buClr>
                <a:schemeClr val="bg2"/>
              </a:buClr>
            </a:pPr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 utilisateurs finaux Producteurs et Consommateurs autoconsommation et cycles courts</a:t>
            </a:r>
            <a:endParaRPr lang="fr-FR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2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A9C12DC-491F-9444-86A2-13AC5C62A2F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 Property of Schneider Electric |</a:t>
            </a:r>
            <a:endParaRPr lang="en-US" dirty="0"/>
          </a:p>
        </p:txBody>
      </p:sp>
      <p:pic>
        <p:nvPicPr>
          <p:cNvPr id="6" name="Picture 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12" y="696914"/>
            <a:ext cx="7962907" cy="564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>
            <a:off x="1196" y="-1061"/>
            <a:ext cx="9141619" cy="6859063"/>
            <a:chOff x="0" y="-1062"/>
            <a:chExt cx="12192000" cy="6859062"/>
          </a:xfrm>
        </p:grpSpPr>
        <p:pic>
          <p:nvPicPr>
            <p:cNvPr id="2" name="Picture 2" descr="D:\Chris Chan\declining-1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062"/>
              <a:ext cx="12188952" cy="6859062"/>
            </a:xfrm>
            <a:prstGeom prst="rect">
              <a:avLst/>
            </a:prstGeom>
            <a:noFill/>
          </p:spPr>
        </p:pic>
        <p:pic>
          <p:nvPicPr>
            <p:cNvPr id="29" name="Picture 28" hidden="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789972"/>
              <a:ext cx="12192000" cy="1068028"/>
            </a:xfrm>
            <a:prstGeom prst="rect">
              <a:avLst/>
            </a:prstGeom>
          </p:spPr>
        </p:pic>
      </p:grpSp>
      <p:pic>
        <p:nvPicPr>
          <p:cNvPr id="18" name="Picture 3" descr="D:\Chris\Declining\declining-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6" y="6"/>
            <a:ext cx="9141714" cy="6856287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54" y="-12900"/>
            <a:ext cx="9141714" cy="68562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92" y="-9017"/>
            <a:ext cx="9141714" cy="68562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36" y="-5961"/>
            <a:ext cx="9141714" cy="6856285"/>
          </a:xfrm>
          <a:prstGeom prst="rect">
            <a:avLst/>
          </a:prstGeom>
        </p:spPr>
      </p:pic>
      <p:pic>
        <p:nvPicPr>
          <p:cNvPr id="31" name="Picture 4" descr="D:\Chris\Declining\declining-03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863430" y="2889124"/>
            <a:ext cx="4615434" cy="1509929"/>
          </a:xfrm>
          <a:prstGeom prst="rect">
            <a:avLst/>
          </a:prstGeom>
          <a:noFill/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70" y="3010"/>
            <a:ext cx="9141714" cy="685628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2"/>
            <a:ext cx="9141714" cy="685628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 cstate="print"/>
          <a:srcRect l="61168" t="59308" r="26159" b="16332"/>
          <a:stretch>
            <a:fillRect/>
          </a:stretch>
        </p:blipFill>
        <p:spPr>
          <a:xfrm>
            <a:off x="5594009" y="4177867"/>
            <a:ext cx="1158765" cy="1670485"/>
          </a:xfrm>
          <a:prstGeom prst="rect">
            <a:avLst/>
          </a:prstGeom>
        </p:spPr>
      </p:pic>
      <p:grpSp>
        <p:nvGrpSpPr>
          <p:cNvPr id="4" name="Group 37"/>
          <p:cNvGrpSpPr/>
          <p:nvPr/>
        </p:nvGrpSpPr>
        <p:grpSpPr>
          <a:xfrm>
            <a:off x="871765" y="1066802"/>
            <a:ext cx="4680356" cy="261610"/>
            <a:chOff x="1162050" y="1409700"/>
            <a:chExt cx="6238849" cy="261610"/>
          </a:xfrm>
        </p:grpSpPr>
        <p:sp>
          <p:nvSpPr>
            <p:cNvPr id="36" name="TextBox 35"/>
            <p:cNvSpPr txBox="1"/>
            <p:nvPr/>
          </p:nvSpPr>
          <p:spPr>
            <a:xfrm>
              <a:off x="1162050" y="1409700"/>
              <a:ext cx="10000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8" dirty="0" smtClean="0">
                  <a:solidFill>
                    <a:schemeClr val="bg1"/>
                  </a:solidFill>
                  <a:latin typeface="Arial Rounded MT Std" pitchFamily="34" charset="0"/>
                </a:rPr>
                <a:t>+305GW</a:t>
              </a:r>
              <a:endParaRPr lang="en-GB" sz="1100" spc="8" dirty="0">
                <a:solidFill>
                  <a:schemeClr val="bg1"/>
                </a:solidFill>
                <a:latin typeface="Arial Rounded MT Std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400800" y="1409700"/>
              <a:ext cx="10000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8" dirty="0" smtClean="0">
                  <a:solidFill>
                    <a:schemeClr val="bg1"/>
                  </a:solidFill>
                  <a:latin typeface="Arial Rounded MT Std" pitchFamily="34" charset="0"/>
                </a:rPr>
                <a:t>+436GW</a:t>
              </a:r>
              <a:endParaRPr lang="en-GB" sz="1100" spc="8" dirty="0">
                <a:solidFill>
                  <a:schemeClr val="bg1"/>
                </a:solidFill>
                <a:latin typeface="Arial Rounded MT Std" pitchFamily="34" charset="0"/>
              </a:endParaRPr>
            </a:p>
          </p:txBody>
        </p:sp>
      </p:grpSp>
      <p:sp>
        <p:nvSpPr>
          <p:cNvPr id="17" name="TextBox 1"/>
          <p:cNvSpPr txBox="1"/>
          <p:nvPr/>
        </p:nvSpPr>
        <p:spPr>
          <a:xfrm>
            <a:off x="6276533" y="1162053"/>
            <a:ext cx="1577355" cy="3441323"/>
          </a:xfrm>
          <a:prstGeom prst="rect">
            <a:avLst/>
          </a:prstGeom>
          <a:noFill/>
        </p:spPr>
        <p:txBody>
          <a:bodyPr wrap="none" lIns="0" tIns="0" rIns="0" bIns="17141" rtlCol="0">
            <a:spAutoFit/>
          </a:bodyPr>
          <a:lstStyle/>
          <a:p>
            <a:pPr>
              <a:lnSpc>
                <a:spcPts val="2325"/>
              </a:lnSpc>
              <a:tabLst>
                <a:tab pos="499955" algn="l"/>
              </a:tabLst>
            </a:pPr>
            <a:r>
              <a:rPr lang="en-US" altLang="zh-CN" sz="2000" dirty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Renewables</a:t>
            </a:r>
          </a:p>
          <a:p>
            <a:pPr>
              <a:lnSpc>
                <a:spcPts val="2025"/>
              </a:lnSpc>
              <a:tabLst>
                <a:tab pos="499955" algn="l"/>
              </a:tabLst>
            </a:pPr>
            <a:r>
              <a:rPr lang="en-US" altLang="zh-CN" sz="2000" dirty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Account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for</a:t>
            </a:r>
          </a:p>
          <a:p>
            <a:pPr>
              <a:lnSpc>
                <a:spcPts val="4237"/>
              </a:lnSpc>
              <a:tabLst>
                <a:tab pos="499955" algn="l"/>
              </a:tabLst>
            </a:pPr>
            <a:r>
              <a:rPr lang="en-US" altLang="zh-CN" sz="4100" b="1" dirty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~70%</a:t>
            </a:r>
          </a:p>
          <a:p>
            <a:pPr>
              <a:lnSpc>
                <a:spcPts val="1950"/>
              </a:lnSpc>
              <a:tabLst>
                <a:tab pos="499955" algn="l"/>
              </a:tabLst>
            </a:pPr>
            <a:r>
              <a:rPr lang="en-US" altLang="zh-CN" dirty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of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new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capacity</a:t>
            </a:r>
          </a:p>
          <a:p>
            <a:pPr>
              <a:lnSpc>
                <a:spcPts val="2400"/>
              </a:lnSpc>
              <a:tabLst>
                <a:tab pos="499955" algn="l"/>
              </a:tabLst>
            </a:pPr>
            <a:r>
              <a:rPr lang="en-US" altLang="zh-CN" sz="2000" dirty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additions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by</a:t>
            </a:r>
          </a:p>
          <a:p>
            <a:pPr>
              <a:lnSpc>
                <a:spcPts val="4462"/>
              </a:lnSpc>
              <a:tabLst>
                <a:tab pos="499955" algn="l"/>
              </a:tabLst>
            </a:pPr>
            <a:r>
              <a:rPr lang="en-US" altLang="zh-CN" sz="4100" b="1" dirty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2040</a:t>
            </a:r>
          </a:p>
          <a:p>
            <a:pPr>
              <a:lnSpc>
                <a:spcPts val="375"/>
              </a:lnSpc>
            </a:pPr>
            <a:endParaRPr lang="en-US" altLang="zh-CN" dirty="0"/>
          </a:p>
          <a:p>
            <a:pPr>
              <a:lnSpc>
                <a:spcPts val="375"/>
              </a:lnSpc>
            </a:pPr>
            <a:endParaRPr lang="en-US" altLang="zh-CN" dirty="0"/>
          </a:p>
          <a:p>
            <a:pPr>
              <a:lnSpc>
                <a:spcPts val="375"/>
              </a:lnSpc>
            </a:pPr>
            <a:endParaRPr lang="en-US" altLang="zh-CN" dirty="0"/>
          </a:p>
          <a:p>
            <a:pPr>
              <a:lnSpc>
                <a:spcPts val="1238"/>
              </a:lnSpc>
              <a:tabLst>
                <a:tab pos="499955" algn="l"/>
              </a:tabLst>
            </a:pPr>
            <a:r>
              <a:rPr lang="en-US" altLang="zh-CN" dirty="0"/>
              <a:t>	</a:t>
            </a:r>
            <a:r>
              <a:rPr lang="en-US" altLang="zh-CN" sz="900" dirty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Solar</a:t>
            </a:r>
          </a:p>
          <a:p>
            <a:pPr>
              <a:lnSpc>
                <a:spcPts val="1350"/>
              </a:lnSpc>
              <a:tabLst>
                <a:tab pos="499955" algn="l"/>
              </a:tabLst>
            </a:pPr>
            <a:r>
              <a:rPr lang="en-US" altLang="zh-CN" dirty="0"/>
              <a:t>	</a:t>
            </a:r>
            <a:r>
              <a:rPr lang="en-US" altLang="zh-CN" sz="900" dirty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Wind</a:t>
            </a:r>
          </a:p>
          <a:p>
            <a:pPr>
              <a:lnSpc>
                <a:spcPts val="1388"/>
              </a:lnSpc>
              <a:tabLst>
                <a:tab pos="499955" algn="l"/>
              </a:tabLst>
            </a:pPr>
            <a:r>
              <a:rPr lang="en-US" altLang="zh-CN" dirty="0"/>
              <a:t>	</a:t>
            </a:r>
            <a:r>
              <a:rPr lang="en-US" altLang="zh-CN" sz="900" dirty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Other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Renewable</a:t>
            </a:r>
            <a:endParaRPr lang="en-US" altLang="zh-CN" sz="900" dirty="0">
              <a:solidFill>
                <a:srgbClr val="FFFFFF"/>
              </a:solidFill>
              <a:latin typeface="Arial Rounded MT Std" pitchFamily="18" charset="0"/>
              <a:cs typeface="Arial Rounded MT Std" pitchFamily="18" charset="0"/>
            </a:endParaRPr>
          </a:p>
          <a:p>
            <a:pPr>
              <a:lnSpc>
                <a:spcPts val="1313"/>
              </a:lnSpc>
              <a:tabLst>
                <a:tab pos="499955" algn="l"/>
              </a:tabLst>
            </a:pPr>
            <a:r>
              <a:rPr lang="en-US" altLang="zh-CN" dirty="0"/>
              <a:t>	</a:t>
            </a:r>
            <a:r>
              <a:rPr lang="en-US" altLang="zh-CN" sz="900" dirty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Fossil</a:t>
            </a:r>
          </a:p>
          <a:p>
            <a:pPr>
              <a:lnSpc>
                <a:spcPts val="1350"/>
              </a:lnSpc>
              <a:tabLst>
                <a:tab pos="499955" algn="l"/>
              </a:tabLst>
            </a:pPr>
            <a:r>
              <a:rPr lang="en-US" altLang="zh-CN" dirty="0"/>
              <a:t>	</a:t>
            </a:r>
            <a:r>
              <a:rPr lang="en-US" altLang="zh-CN" sz="900" dirty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Nuclear</a:t>
            </a:r>
          </a:p>
          <a:p>
            <a:pPr>
              <a:lnSpc>
                <a:spcPts val="1350"/>
              </a:lnSpc>
              <a:tabLst>
                <a:tab pos="499955" algn="l"/>
              </a:tabLst>
            </a:pPr>
            <a:r>
              <a:rPr lang="en-US" altLang="zh-CN" dirty="0"/>
              <a:t>	</a:t>
            </a:r>
            <a:r>
              <a:rPr lang="en-US" altLang="zh-CN" sz="900" dirty="0" smtClean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Flexible *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15582" y="5738281"/>
            <a:ext cx="2753442" cy="546309"/>
          </a:xfrm>
          <a:prstGeom prst="rect">
            <a:avLst/>
          </a:prstGeom>
          <a:noFill/>
        </p:spPr>
        <p:txBody>
          <a:bodyPr wrap="square" lIns="68585" tIns="34293" rIns="68585" bIns="34293" rtlCol="0">
            <a:spAutoFit/>
          </a:bodyPr>
          <a:lstStyle/>
          <a:p>
            <a:r>
              <a:rPr lang="en-US" altLang="zh-CN" sz="800" dirty="0" smtClean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*Power storage, Demand response and </a:t>
            </a:r>
            <a:br>
              <a:rPr lang="en-US" altLang="zh-CN" sz="800" dirty="0" smtClean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</a:br>
            <a:r>
              <a:rPr lang="en-US" altLang="zh-CN" sz="800" dirty="0" smtClean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other potential sources</a:t>
            </a:r>
          </a:p>
          <a:p>
            <a:endParaRPr lang="en-US" sz="500" spc="8" dirty="0" smtClean="0">
              <a:solidFill>
                <a:schemeClr val="bg1"/>
              </a:solidFill>
              <a:latin typeface="Arial Rounded MT Std" pitchFamily="34" charset="0"/>
            </a:endParaRPr>
          </a:p>
          <a:p>
            <a:r>
              <a:rPr lang="en-US" sz="500" spc="8" dirty="0" smtClean="0">
                <a:solidFill>
                  <a:schemeClr val="bg1"/>
                </a:solidFill>
                <a:latin typeface="Arial Rounded MT Std" pitchFamily="34" charset="0"/>
              </a:rPr>
              <a:t>Source: </a:t>
            </a:r>
            <a:r>
              <a:rPr lang="en-US" sz="500" spc="8" dirty="0" err="1" smtClean="0">
                <a:solidFill>
                  <a:schemeClr val="bg1"/>
                </a:solidFill>
                <a:latin typeface="Arial Rounded MT Std" pitchFamily="34" charset="0"/>
              </a:rPr>
              <a:t>BNEF</a:t>
            </a:r>
            <a:endParaRPr lang="en-US" sz="500" spc="8" dirty="0" smtClean="0">
              <a:solidFill>
                <a:schemeClr val="bg1"/>
              </a:solidFill>
              <a:latin typeface="Arial Rounded MT Std" pitchFamily="34" charset="0"/>
            </a:endParaRPr>
          </a:p>
          <a:p>
            <a:endParaRPr lang="en-GB" sz="500" spc="8" dirty="0">
              <a:solidFill>
                <a:schemeClr val="bg1"/>
              </a:solidFill>
              <a:latin typeface="Arial Rounded M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7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24384000"/>
              <a:gd name="connsiteY0" fmla="*/ 0 h 13716000"/>
              <a:gd name="connsiteX1" fmla="*/ 24384000 w 24384000"/>
              <a:gd name="connsiteY1" fmla="*/ 0 h 13716000"/>
              <a:gd name="connsiteX2" fmla="*/ 24384000 w 24384000"/>
              <a:gd name="connsiteY2" fmla="*/ 13716000 h 13716000"/>
              <a:gd name="connsiteX3" fmla="*/ 0 w 24384000"/>
              <a:gd name="connsiteY3" fmla="*/ 13716000 h 13716000"/>
              <a:gd name="connsiteX4" fmla="*/ 0 w 24384000"/>
              <a:gd name="connsiteY4" fmla="*/ 0 h 13716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384000" h="13716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</a:path>
            </a:pathLst>
          </a:custGeom>
          <a:solidFill>
            <a:srgbClr val="0B0B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9" tIns="17139" rIns="34279" bIns="17139" rtlCol="0" anchor="ctr"/>
          <a:lstStyle/>
          <a:p>
            <a:pPr algn="ctr" defTabSz="342774"/>
            <a:endParaRPr lang="zh-CN" altLang="en-US" sz="700" dirty="0">
              <a:solidFill>
                <a:prstClr val="white"/>
              </a:solidFill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1470406"/>
            <a:ext cx="9144000" cy="666751"/>
          </a:xfrm>
          <a:custGeom>
            <a:avLst/>
            <a:gdLst>
              <a:gd name="connsiteX0" fmla="*/ 0 w 24384000"/>
              <a:gd name="connsiteY0" fmla="*/ 0 h 1333500"/>
              <a:gd name="connsiteX1" fmla="*/ 24384000 w 24384000"/>
              <a:gd name="connsiteY1" fmla="*/ 0 h 1333500"/>
              <a:gd name="connsiteX2" fmla="*/ 24384000 w 24384000"/>
              <a:gd name="connsiteY2" fmla="*/ 1333500 h 1333500"/>
              <a:gd name="connsiteX3" fmla="*/ 0 w 24384000"/>
              <a:gd name="connsiteY3" fmla="*/ 1333500 h 1333500"/>
              <a:gd name="connsiteX4" fmla="*/ 0 w 24384000"/>
              <a:gd name="connsiteY4" fmla="*/ 0 h 133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384000" h="1333500">
                <a:moveTo>
                  <a:pt x="0" y="0"/>
                </a:moveTo>
                <a:lnTo>
                  <a:pt x="24384000" y="0"/>
                </a:lnTo>
                <a:lnTo>
                  <a:pt x="24384000" y="1333500"/>
                </a:lnTo>
                <a:lnTo>
                  <a:pt x="0" y="1333500"/>
                </a:lnTo>
                <a:lnTo>
                  <a:pt x="0" y="0"/>
                </a:lnTo>
              </a:path>
            </a:pathLst>
          </a:custGeom>
          <a:solidFill>
            <a:srgbClr val="9F9F9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9" tIns="17139" rIns="34279" bIns="17139" rtlCol="0" anchor="ctr"/>
          <a:lstStyle/>
          <a:p>
            <a:pPr algn="ctr" defTabSz="342774"/>
            <a:endParaRPr lang="zh-CN" altLang="en-US" sz="700" dirty="0">
              <a:solidFill>
                <a:prstClr val="white"/>
              </a:solidFill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0" y="387007"/>
            <a:ext cx="9144000" cy="1474439"/>
          </a:xfrm>
          <a:custGeom>
            <a:avLst/>
            <a:gdLst>
              <a:gd name="connsiteX0" fmla="*/ 0 w 24384000"/>
              <a:gd name="connsiteY0" fmla="*/ 2948876 h 2948876"/>
              <a:gd name="connsiteX1" fmla="*/ 24384000 w 24384000"/>
              <a:gd name="connsiteY1" fmla="*/ 2948876 h 2948876"/>
              <a:gd name="connsiteX2" fmla="*/ 24384000 w 24384000"/>
              <a:gd name="connsiteY2" fmla="*/ 0 h 2948876"/>
              <a:gd name="connsiteX3" fmla="*/ 0 w 24384000"/>
              <a:gd name="connsiteY3" fmla="*/ 0 h 2948876"/>
              <a:gd name="connsiteX4" fmla="*/ 0 w 24384000"/>
              <a:gd name="connsiteY4" fmla="*/ 2948876 h 29488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384000" h="2948876">
                <a:moveTo>
                  <a:pt x="0" y="2948876"/>
                </a:moveTo>
                <a:lnTo>
                  <a:pt x="24384000" y="2948876"/>
                </a:lnTo>
                <a:lnTo>
                  <a:pt x="24384000" y="0"/>
                </a:lnTo>
                <a:lnTo>
                  <a:pt x="0" y="0"/>
                </a:lnTo>
                <a:lnTo>
                  <a:pt x="0" y="2948876"/>
                </a:lnTo>
              </a:path>
            </a:pathLst>
          </a:custGeom>
          <a:solidFill>
            <a:srgbClr val="3DC75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9" tIns="17139" rIns="34279" bIns="17139" rtlCol="0" anchor="ctr"/>
          <a:lstStyle/>
          <a:p>
            <a:pPr algn="ctr" defTabSz="342774"/>
            <a:endParaRPr lang="zh-CN" altLang="en-US" sz="700" dirty="0">
              <a:solidFill>
                <a:prstClr val="white"/>
              </a:solidFill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5329968" y="3178457"/>
            <a:ext cx="950990" cy="2320576"/>
          </a:xfrm>
          <a:custGeom>
            <a:avLst/>
            <a:gdLst>
              <a:gd name="connsiteX0" fmla="*/ 2535975 w 2535975"/>
              <a:gd name="connsiteY0" fmla="*/ 4641151 h 4641151"/>
              <a:gd name="connsiteX1" fmla="*/ 0 w 2535975"/>
              <a:gd name="connsiteY1" fmla="*/ 4641151 h 4641151"/>
              <a:gd name="connsiteX2" fmla="*/ 0 w 2535975"/>
              <a:gd name="connsiteY2" fmla="*/ 126809 h 4641151"/>
              <a:gd name="connsiteX3" fmla="*/ 126899 w 2535975"/>
              <a:gd name="connsiteY3" fmla="*/ 0 h 4641151"/>
              <a:gd name="connsiteX4" fmla="*/ 2409139 w 2535975"/>
              <a:gd name="connsiteY4" fmla="*/ 0 h 4641151"/>
              <a:gd name="connsiteX5" fmla="*/ 2535975 w 2535975"/>
              <a:gd name="connsiteY5" fmla="*/ 126809 h 4641151"/>
              <a:gd name="connsiteX6" fmla="*/ 2535975 w 2535975"/>
              <a:gd name="connsiteY6" fmla="*/ 4641151 h 46411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535975" h="4641151">
                <a:moveTo>
                  <a:pt x="2535975" y="4641151"/>
                </a:moveTo>
                <a:lnTo>
                  <a:pt x="0" y="4641151"/>
                </a:lnTo>
                <a:lnTo>
                  <a:pt x="0" y="126809"/>
                </a:lnTo>
                <a:cubicBezTo>
                  <a:pt x="0" y="56844"/>
                  <a:pt x="56743" y="0"/>
                  <a:pt x="126899" y="0"/>
                </a:cubicBezTo>
                <a:lnTo>
                  <a:pt x="2409139" y="0"/>
                </a:lnTo>
                <a:cubicBezTo>
                  <a:pt x="2479244" y="0"/>
                  <a:pt x="2535975" y="56844"/>
                  <a:pt x="2535975" y="126809"/>
                </a:cubicBezTo>
                <a:lnTo>
                  <a:pt x="2535975" y="4641151"/>
                </a:lnTo>
              </a:path>
            </a:pathLst>
          </a:custGeom>
          <a:solidFill>
            <a:srgbClr val="3DCD5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9" tIns="17139" rIns="34279" bIns="17139" rtlCol="0" anchor="ctr"/>
          <a:lstStyle/>
          <a:p>
            <a:pPr algn="ctr" defTabSz="342774"/>
            <a:endParaRPr lang="zh-CN" altLang="en-US" sz="700" dirty="0">
              <a:solidFill>
                <a:prstClr val="white"/>
              </a:solidFill>
              <a:latin typeface="Arial Rounded MT Std" pitchFamily="34" charset="0"/>
            </a:endParaRPr>
          </a:p>
        </p:txBody>
      </p:sp>
      <p:sp>
        <p:nvSpPr>
          <p:cNvPr id="7" name="Freeform 3"/>
          <p:cNvSpPr/>
          <p:nvPr/>
        </p:nvSpPr>
        <p:spPr>
          <a:xfrm>
            <a:off x="5329922" y="5094212"/>
            <a:ext cx="951033" cy="559537"/>
          </a:xfrm>
          <a:custGeom>
            <a:avLst/>
            <a:gdLst>
              <a:gd name="connsiteX0" fmla="*/ 2536088 w 2536088"/>
              <a:gd name="connsiteY0" fmla="*/ 1119072 h 1119073"/>
              <a:gd name="connsiteX1" fmla="*/ 0 w 2536088"/>
              <a:gd name="connsiteY1" fmla="*/ 1119072 h 1119073"/>
              <a:gd name="connsiteX2" fmla="*/ 0 w 2536088"/>
              <a:gd name="connsiteY2" fmla="*/ 156222 h 1119073"/>
              <a:gd name="connsiteX3" fmla="*/ 156223 w 2536088"/>
              <a:gd name="connsiteY3" fmla="*/ 0 h 1119073"/>
              <a:gd name="connsiteX4" fmla="*/ 2379902 w 2536088"/>
              <a:gd name="connsiteY4" fmla="*/ 0 h 1119073"/>
              <a:gd name="connsiteX5" fmla="*/ 2536088 w 2536088"/>
              <a:gd name="connsiteY5" fmla="*/ 156197 h 1119073"/>
              <a:gd name="connsiteX6" fmla="*/ 2536088 w 2536088"/>
              <a:gd name="connsiteY6" fmla="*/ 1119072 h 1119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536088" h="1119073">
                <a:moveTo>
                  <a:pt x="2536088" y="1119072"/>
                </a:moveTo>
                <a:lnTo>
                  <a:pt x="0" y="1119072"/>
                </a:lnTo>
                <a:lnTo>
                  <a:pt x="0" y="156222"/>
                </a:lnTo>
                <a:cubicBezTo>
                  <a:pt x="0" y="69951"/>
                  <a:pt x="69950" y="0"/>
                  <a:pt x="156223" y="0"/>
                </a:cubicBezTo>
                <a:lnTo>
                  <a:pt x="2379902" y="0"/>
                </a:lnTo>
                <a:cubicBezTo>
                  <a:pt x="2466161" y="0"/>
                  <a:pt x="2536088" y="69925"/>
                  <a:pt x="2536088" y="156197"/>
                </a:cubicBezTo>
                <a:lnTo>
                  <a:pt x="2536088" y="1119072"/>
                </a:lnTo>
              </a:path>
            </a:pathLst>
          </a:custGeom>
          <a:solidFill>
            <a:srgbClr val="62646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9" tIns="17139" rIns="34279" bIns="17139" rtlCol="0" anchor="ctr"/>
          <a:lstStyle/>
          <a:p>
            <a:pPr algn="ctr" defTabSz="342774"/>
            <a:endParaRPr lang="zh-CN" altLang="en-US" sz="700" dirty="0">
              <a:solidFill>
                <a:prstClr val="white"/>
              </a:solidFill>
              <a:latin typeface="Arial Rounded MT Std" pitchFamily="34" charset="0"/>
            </a:endParaRPr>
          </a:p>
        </p:txBody>
      </p:sp>
      <p:sp>
        <p:nvSpPr>
          <p:cNvPr id="8" name="Freeform 3"/>
          <p:cNvSpPr/>
          <p:nvPr/>
        </p:nvSpPr>
        <p:spPr>
          <a:xfrm>
            <a:off x="3774993" y="3178457"/>
            <a:ext cx="950990" cy="2320576"/>
          </a:xfrm>
          <a:custGeom>
            <a:avLst/>
            <a:gdLst>
              <a:gd name="connsiteX0" fmla="*/ 2535974 w 2535974"/>
              <a:gd name="connsiteY0" fmla="*/ 4641151 h 4641151"/>
              <a:gd name="connsiteX1" fmla="*/ 0 w 2535974"/>
              <a:gd name="connsiteY1" fmla="*/ 4641151 h 4641151"/>
              <a:gd name="connsiteX2" fmla="*/ 0 w 2535974"/>
              <a:gd name="connsiteY2" fmla="*/ 126809 h 4641151"/>
              <a:gd name="connsiteX3" fmla="*/ 126898 w 2535974"/>
              <a:gd name="connsiteY3" fmla="*/ 0 h 4641151"/>
              <a:gd name="connsiteX4" fmla="*/ 2409139 w 2535974"/>
              <a:gd name="connsiteY4" fmla="*/ 0 h 4641151"/>
              <a:gd name="connsiteX5" fmla="*/ 2535974 w 2535974"/>
              <a:gd name="connsiteY5" fmla="*/ 126809 h 4641151"/>
              <a:gd name="connsiteX6" fmla="*/ 2535974 w 2535974"/>
              <a:gd name="connsiteY6" fmla="*/ 4641151 h 46411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535974" h="4641151">
                <a:moveTo>
                  <a:pt x="2535974" y="4641151"/>
                </a:moveTo>
                <a:lnTo>
                  <a:pt x="0" y="4641151"/>
                </a:lnTo>
                <a:lnTo>
                  <a:pt x="0" y="126809"/>
                </a:lnTo>
                <a:cubicBezTo>
                  <a:pt x="0" y="56844"/>
                  <a:pt x="56743" y="0"/>
                  <a:pt x="126898" y="0"/>
                </a:cubicBezTo>
                <a:lnTo>
                  <a:pt x="2409139" y="0"/>
                </a:lnTo>
                <a:cubicBezTo>
                  <a:pt x="2479243" y="0"/>
                  <a:pt x="2535974" y="56844"/>
                  <a:pt x="2535974" y="126809"/>
                </a:cubicBezTo>
                <a:lnTo>
                  <a:pt x="2535974" y="4641151"/>
                </a:lnTo>
              </a:path>
            </a:pathLst>
          </a:custGeom>
          <a:solidFill>
            <a:srgbClr val="3DCD5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9" tIns="17139" rIns="34279" bIns="17139" rtlCol="0" anchor="ctr"/>
          <a:lstStyle/>
          <a:p>
            <a:pPr algn="ctr" defTabSz="342774"/>
            <a:endParaRPr lang="zh-CN" altLang="en-US" sz="700" dirty="0">
              <a:solidFill>
                <a:prstClr val="white"/>
              </a:solidFill>
              <a:latin typeface="Arial Rounded MT Std" pitchFamily="34" charset="0"/>
            </a:endParaRPr>
          </a:p>
        </p:txBody>
      </p:sp>
      <p:sp>
        <p:nvSpPr>
          <p:cNvPr id="9" name="Freeform 3"/>
          <p:cNvSpPr/>
          <p:nvPr/>
        </p:nvSpPr>
        <p:spPr>
          <a:xfrm>
            <a:off x="3774947" y="4959349"/>
            <a:ext cx="951033" cy="694392"/>
          </a:xfrm>
          <a:custGeom>
            <a:avLst/>
            <a:gdLst>
              <a:gd name="connsiteX0" fmla="*/ 2536087 w 2536088"/>
              <a:gd name="connsiteY0" fmla="*/ 1388782 h 1388783"/>
              <a:gd name="connsiteX1" fmla="*/ 0 w 2536088"/>
              <a:gd name="connsiteY1" fmla="*/ 1388782 h 1388783"/>
              <a:gd name="connsiteX2" fmla="*/ 0 w 2536088"/>
              <a:gd name="connsiteY2" fmla="*/ 156222 h 1388783"/>
              <a:gd name="connsiteX3" fmla="*/ 156222 w 2536088"/>
              <a:gd name="connsiteY3" fmla="*/ 0 h 1388783"/>
              <a:gd name="connsiteX4" fmla="*/ 2379903 w 2536088"/>
              <a:gd name="connsiteY4" fmla="*/ 0 h 1388783"/>
              <a:gd name="connsiteX5" fmla="*/ 2536087 w 2536088"/>
              <a:gd name="connsiteY5" fmla="*/ 156197 h 1388783"/>
              <a:gd name="connsiteX6" fmla="*/ 2536087 w 2536088"/>
              <a:gd name="connsiteY6" fmla="*/ 1388782 h 13887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536088" h="1388783">
                <a:moveTo>
                  <a:pt x="2536087" y="1388782"/>
                </a:moveTo>
                <a:lnTo>
                  <a:pt x="0" y="1388782"/>
                </a:lnTo>
                <a:lnTo>
                  <a:pt x="0" y="156222"/>
                </a:lnTo>
                <a:cubicBezTo>
                  <a:pt x="0" y="69938"/>
                  <a:pt x="69951" y="0"/>
                  <a:pt x="156222" y="0"/>
                </a:cubicBezTo>
                <a:lnTo>
                  <a:pt x="2379903" y="0"/>
                </a:lnTo>
                <a:cubicBezTo>
                  <a:pt x="2466161" y="0"/>
                  <a:pt x="2536087" y="69925"/>
                  <a:pt x="2536087" y="156197"/>
                </a:cubicBezTo>
                <a:lnTo>
                  <a:pt x="2536087" y="1388782"/>
                </a:lnTo>
              </a:path>
            </a:pathLst>
          </a:custGeom>
          <a:solidFill>
            <a:srgbClr val="62646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9" tIns="17139" rIns="34279" bIns="17139" rtlCol="0" anchor="ctr"/>
          <a:lstStyle/>
          <a:p>
            <a:pPr algn="ctr" defTabSz="342774"/>
            <a:endParaRPr lang="zh-CN" altLang="en-US" sz="700" dirty="0">
              <a:solidFill>
                <a:prstClr val="white"/>
              </a:solidFill>
              <a:latin typeface="Arial Rounded MT Std" pitchFamily="34" charset="0"/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2220008" y="3178457"/>
            <a:ext cx="950990" cy="2472976"/>
          </a:xfrm>
          <a:custGeom>
            <a:avLst/>
            <a:gdLst>
              <a:gd name="connsiteX0" fmla="*/ 2535974 w 2535974"/>
              <a:gd name="connsiteY0" fmla="*/ 4945951 h 4945951"/>
              <a:gd name="connsiteX1" fmla="*/ 0 w 2535974"/>
              <a:gd name="connsiteY1" fmla="*/ 4945951 h 4945951"/>
              <a:gd name="connsiteX2" fmla="*/ 0 w 2535974"/>
              <a:gd name="connsiteY2" fmla="*/ 135140 h 4945951"/>
              <a:gd name="connsiteX3" fmla="*/ 126898 w 2535974"/>
              <a:gd name="connsiteY3" fmla="*/ 0 h 4945951"/>
              <a:gd name="connsiteX4" fmla="*/ 2409139 w 2535974"/>
              <a:gd name="connsiteY4" fmla="*/ 0 h 4945951"/>
              <a:gd name="connsiteX5" fmla="*/ 2535974 w 2535974"/>
              <a:gd name="connsiteY5" fmla="*/ 135140 h 4945951"/>
              <a:gd name="connsiteX6" fmla="*/ 2535974 w 2535974"/>
              <a:gd name="connsiteY6" fmla="*/ 4945951 h 49459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535974" h="4945951">
                <a:moveTo>
                  <a:pt x="2535974" y="4945951"/>
                </a:moveTo>
                <a:lnTo>
                  <a:pt x="0" y="4945951"/>
                </a:lnTo>
                <a:lnTo>
                  <a:pt x="0" y="135140"/>
                </a:lnTo>
                <a:cubicBezTo>
                  <a:pt x="0" y="60578"/>
                  <a:pt x="56743" y="0"/>
                  <a:pt x="126898" y="0"/>
                </a:cubicBezTo>
                <a:lnTo>
                  <a:pt x="2409139" y="0"/>
                </a:lnTo>
                <a:cubicBezTo>
                  <a:pt x="2479243" y="0"/>
                  <a:pt x="2535974" y="60578"/>
                  <a:pt x="2535974" y="135140"/>
                </a:cubicBezTo>
                <a:lnTo>
                  <a:pt x="2535974" y="4945951"/>
                </a:lnTo>
              </a:path>
            </a:pathLst>
          </a:custGeom>
          <a:solidFill>
            <a:srgbClr val="3DCD5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9" tIns="17139" rIns="34279" bIns="17139" rtlCol="0" anchor="ctr"/>
          <a:lstStyle/>
          <a:p>
            <a:pPr algn="ctr" defTabSz="342774"/>
            <a:endParaRPr lang="zh-CN" altLang="en-US" sz="700" dirty="0">
              <a:solidFill>
                <a:prstClr val="white"/>
              </a:solidFill>
              <a:latin typeface="Arial Rounded MT Std" pitchFamily="34" charset="0"/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2219981" y="4514608"/>
            <a:ext cx="951033" cy="1139139"/>
          </a:xfrm>
          <a:custGeom>
            <a:avLst/>
            <a:gdLst>
              <a:gd name="connsiteX0" fmla="*/ 2536088 w 2536088"/>
              <a:gd name="connsiteY0" fmla="*/ 2278278 h 2278278"/>
              <a:gd name="connsiteX1" fmla="*/ 0 w 2536088"/>
              <a:gd name="connsiteY1" fmla="*/ 2278278 h 2278278"/>
              <a:gd name="connsiteX2" fmla="*/ 0 w 2536088"/>
              <a:gd name="connsiteY2" fmla="*/ 156184 h 2278278"/>
              <a:gd name="connsiteX3" fmla="*/ 156184 w 2536088"/>
              <a:gd name="connsiteY3" fmla="*/ 0 h 2278278"/>
              <a:gd name="connsiteX4" fmla="*/ 2379904 w 2536088"/>
              <a:gd name="connsiteY4" fmla="*/ 0 h 2278278"/>
              <a:gd name="connsiteX5" fmla="*/ 2536088 w 2536088"/>
              <a:gd name="connsiteY5" fmla="*/ 156197 h 2278278"/>
              <a:gd name="connsiteX6" fmla="*/ 2536088 w 2536088"/>
              <a:gd name="connsiteY6" fmla="*/ 2278278 h 22782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536088" h="2278278">
                <a:moveTo>
                  <a:pt x="2536088" y="2278278"/>
                </a:moveTo>
                <a:lnTo>
                  <a:pt x="0" y="2278278"/>
                </a:lnTo>
                <a:lnTo>
                  <a:pt x="0" y="156184"/>
                </a:lnTo>
                <a:cubicBezTo>
                  <a:pt x="0" y="69925"/>
                  <a:pt x="69925" y="0"/>
                  <a:pt x="156184" y="0"/>
                </a:cubicBezTo>
                <a:lnTo>
                  <a:pt x="2379904" y="0"/>
                </a:lnTo>
                <a:cubicBezTo>
                  <a:pt x="2466162" y="0"/>
                  <a:pt x="2536088" y="69925"/>
                  <a:pt x="2536088" y="156197"/>
                </a:cubicBezTo>
                <a:lnTo>
                  <a:pt x="2536088" y="2278278"/>
                </a:lnTo>
              </a:path>
            </a:pathLst>
          </a:custGeom>
          <a:solidFill>
            <a:srgbClr val="62646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9" tIns="17139" rIns="34279" bIns="17139" rtlCol="0" anchor="ctr"/>
          <a:lstStyle/>
          <a:p>
            <a:pPr algn="ctr" defTabSz="342774"/>
            <a:endParaRPr lang="zh-CN" altLang="en-US" sz="700" dirty="0">
              <a:solidFill>
                <a:prstClr val="white"/>
              </a:solidFill>
              <a:latin typeface="Arial Rounded MT St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050" y="2533650"/>
            <a:ext cx="747712" cy="692151"/>
          </a:xfrm>
          <a:prstGeom prst="rect">
            <a:avLst/>
          </a:prstGeom>
          <a:noFill/>
        </p:spPr>
      </p:pic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679701"/>
            <a:ext cx="881062" cy="514351"/>
          </a:xfrm>
          <a:prstGeom prst="rect">
            <a:avLst/>
          </a:prstGeom>
          <a:noFill/>
        </p:spPr>
      </p:pic>
      <p:pic>
        <p:nvPicPr>
          <p:cNvPr id="103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0677" y="2940051"/>
            <a:ext cx="71437" cy="266700"/>
          </a:xfrm>
          <a:prstGeom prst="rect">
            <a:avLst/>
          </a:prstGeom>
          <a:noFill/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2119" y="2914651"/>
            <a:ext cx="128587" cy="292100"/>
          </a:xfrm>
          <a:prstGeom prst="rect">
            <a:avLst/>
          </a:prstGeom>
          <a:noFill/>
        </p:spPr>
      </p:pic>
      <p:pic>
        <p:nvPicPr>
          <p:cNvPr id="103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00706" y="2940051"/>
            <a:ext cx="66675" cy="266700"/>
          </a:xfrm>
          <a:prstGeom prst="rect">
            <a:avLst/>
          </a:prstGeom>
          <a:noFill/>
        </p:spPr>
      </p:pic>
      <p:pic>
        <p:nvPicPr>
          <p:cNvPr id="103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81667" y="2686051"/>
            <a:ext cx="128587" cy="520700"/>
          </a:xfrm>
          <a:prstGeom prst="rect">
            <a:avLst/>
          </a:prstGeom>
          <a:noFill/>
        </p:spPr>
      </p:pic>
      <p:pic>
        <p:nvPicPr>
          <p:cNvPr id="103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19775" y="2635251"/>
            <a:ext cx="247650" cy="571500"/>
          </a:xfrm>
          <a:prstGeom prst="rect">
            <a:avLst/>
          </a:prstGeom>
          <a:noFill/>
        </p:spPr>
      </p:pic>
      <p:pic>
        <p:nvPicPr>
          <p:cNvPr id="103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6956" y="2686051"/>
            <a:ext cx="128587" cy="520700"/>
          </a:xfrm>
          <a:prstGeom prst="rect">
            <a:avLst/>
          </a:prstGeom>
          <a:noFill/>
        </p:spPr>
      </p:pic>
      <p:pic>
        <p:nvPicPr>
          <p:cNvPr id="1042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410330" y="3225804"/>
            <a:ext cx="905697" cy="2005030"/>
          </a:xfrm>
          <a:prstGeom prst="rect">
            <a:avLst/>
          </a:prstGeom>
          <a:noFill/>
        </p:spPr>
        <p:txBody>
          <a:bodyPr wrap="none" lIns="0" tIns="0" rIns="0" bIns="17139" rtlCol="0">
            <a:spAutoFit/>
          </a:bodyPr>
          <a:lstStyle/>
          <a:p>
            <a:pPr defTabSz="342774">
              <a:lnSpc>
                <a:spcPts val="1613"/>
              </a:lnSpc>
            </a:pPr>
            <a:r>
              <a:rPr lang="en-US" altLang="zh-CN" sz="1400" b="1" dirty="0" smtClean="0">
                <a:solidFill>
                  <a:srgbClr val="3DCD58"/>
                </a:solidFill>
                <a:latin typeface="Arial Rounded MT Std" pitchFamily="34" charset="0"/>
                <a:cs typeface="Arial Rounded MT Bold" pitchFamily="18" charset="0"/>
              </a:rPr>
              <a:t>Unrealized</a:t>
            </a:r>
          </a:p>
          <a:p>
            <a:pPr defTabSz="342774">
              <a:lnSpc>
                <a:spcPts val="1425"/>
              </a:lnSpc>
            </a:pPr>
            <a:r>
              <a:rPr lang="en-US" altLang="zh-CN" sz="1400" b="1" dirty="0" smtClean="0">
                <a:solidFill>
                  <a:srgbClr val="3DCD58"/>
                </a:solidFill>
                <a:latin typeface="Arial Rounded MT Std" pitchFamily="34" charset="0"/>
                <a:cs typeface="Arial Rounded MT Bold" pitchFamily="18" charset="0"/>
              </a:rPr>
              <a:t>Potential</a:t>
            </a: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1425"/>
              </a:lnSpc>
            </a:pPr>
            <a:r>
              <a:rPr lang="en-US" altLang="zh-CN" sz="11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Realized</a:t>
            </a:r>
          </a:p>
          <a:p>
            <a:pPr defTabSz="342774">
              <a:lnSpc>
                <a:spcPts val="1088"/>
              </a:lnSpc>
            </a:pPr>
            <a:r>
              <a:rPr lang="en-US" altLang="zh-CN" sz="11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Potential</a:t>
            </a:r>
          </a:p>
        </p:txBody>
      </p:sp>
      <p:sp>
        <p:nvSpPr>
          <p:cNvPr id="1043" name="TextBox 1"/>
          <p:cNvSpPr txBox="1"/>
          <p:nvPr/>
        </p:nvSpPr>
        <p:spPr>
          <a:xfrm>
            <a:off x="2333626" y="3289304"/>
            <a:ext cx="767839" cy="2146094"/>
          </a:xfrm>
          <a:prstGeom prst="rect">
            <a:avLst/>
          </a:prstGeom>
          <a:noFill/>
        </p:spPr>
        <p:txBody>
          <a:bodyPr wrap="none" lIns="0" tIns="0" rIns="0" bIns="17139" rtlCol="0">
            <a:spAutoFit/>
          </a:bodyPr>
          <a:lstStyle/>
          <a:p>
            <a:pPr defTabSz="342774">
              <a:lnSpc>
                <a:spcPts val="3825"/>
              </a:lnSpc>
              <a:tabLst>
                <a:tab pos="85692" algn="l"/>
                <a:tab pos="142821" algn="l"/>
              </a:tabLst>
            </a:pPr>
            <a:r>
              <a:rPr lang="en-US" altLang="zh-CN" sz="33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58</a:t>
            </a:r>
            <a:r>
              <a:rPr lang="en-US" altLang="zh-CN" sz="26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%</a:t>
            </a: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2700"/>
              </a:lnSpc>
              <a:tabLst>
                <a:tab pos="85692" algn="l"/>
                <a:tab pos="142821" algn="l"/>
              </a:tabLst>
            </a:pPr>
            <a:r>
              <a:rPr lang="en-US" altLang="zh-CN" sz="700" dirty="0" smtClean="0">
                <a:solidFill>
                  <a:prstClr val="black"/>
                </a:solidFill>
                <a:latin typeface="Arial Rounded MT Std" pitchFamily="34" charset="0"/>
              </a:rPr>
              <a:t>		</a:t>
            </a:r>
            <a:r>
              <a:rPr lang="en-US" altLang="zh-CN" sz="22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42</a:t>
            </a:r>
            <a:r>
              <a:rPr lang="en-US" altLang="zh-CN" sz="17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%</a:t>
            </a: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1313"/>
              </a:lnSpc>
              <a:tabLst>
                <a:tab pos="85692" algn="l"/>
                <a:tab pos="142821" algn="l"/>
              </a:tabLst>
            </a:pPr>
            <a:r>
              <a:rPr lang="en-US" altLang="zh-CN" sz="700" dirty="0" smtClean="0">
                <a:solidFill>
                  <a:prstClr val="black"/>
                </a:solidFill>
                <a:latin typeface="Arial Rounded MT Std" pitchFamily="34" charset="0"/>
              </a:rPr>
              <a:t>	</a:t>
            </a:r>
            <a:r>
              <a:rPr lang="en-US" altLang="zh-CN" sz="11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Industry</a:t>
            </a:r>
          </a:p>
        </p:txBody>
      </p:sp>
      <p:sp>
        <p:nvSpPr>
          <p:cNvPr id="1044" name="TextBox 1"/>
          <p:cNvSpPr txBox="1"/>
          <p:nvPr/>
        </p:nvSpPr>
        <p:spPr>
          <a:xfrm>
            <a:off x="3795714" y="3289304"/>
            <a:ext cx="915315" cy="2146094"/>
          </a:xfrm>
          <a:prstGeom prst="rect">
            <a:avLst/>
          </a:prstGeom>
          <a:noFill/>
        </p:spPr>
        <p:txBody>
          <a:bodyPr wrap="none" lIns="0" tIns="0" rIns="0" bIns="17139" rtlCol="0">
            <a:spAutoFit/>
          </a:bodyPr>
          <a:lstStyle/>
          <a:p>
            <a:pPr defTabSz="342774">
              <a:lnSpc>
                <a:spcPts val="3825"/>
              </a:lnSpc>
              <a:tabLst>
                <a:tab pos="76173" algn="l"/>
                <a:tab pos="238037" algn="l"/>
              </a:tabLst>
            </a:pPr>
            <a:r>
              <a:rPr lang="en-US" altLang="zh-CN" sz="700" dirty="0" smtClean="0">
                <a:solidFill>
                  <a:prstClr val="black"/>
                </a:solidFill>
                <a:latin typeface="Arial Rounded MT Std" pitchFamily="34" charset="0"/>
              </a:rPr>
              <a:t>	</a:t>
            </a:r>
            <a:r>
              <a:rPr lang="en-US" altLang="zh-CN" sz="33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79</a:t>
            </a:r>
            <a:r>
              <a:rPr lang="en-US" altLang="zh-CN" sz="26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%</a:t>
            </a: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2700"/>
              </a:lnSpc>
              <a:tabLst>
                <a:tab pos="76173" algn="l"/>
                <a:tab pos="238037" algn="l"/>
              </a:tabLst>
            </a:pPr>
            <a:r>
              <a:rPr lang="en-US" altLang="zh-CN" sz="700" dirty="0" smtClean="0">
                <a:solidFill>
                  <a:prstClr val="black"/>
                </a:solidFill>
                <a:latin typeface="Arial Rounded MT Std" pitchFamily="34" charset="0"/>
              </a:rPr>
              <a:t>		</a:t>
            </a:r>
            <a:r>
              <a:rPr lang="en-US" altLang="zh-CN" sz="22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21</a:t>
            </a:r>
            <a:r>
              <a:rPr lang="en-US" altLang="zh-CN" sz="17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%</a:t>
            </a: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1313"/>
              </a:lnSpc>
              <a:tabLst>
                <a:tab pos="76173" algn="l"/>
                <a:tab pos="238037" algn="l"/>
              </a:tabLst>
            </a:pPr>
            <a:r>
              <a:rPr lang="en-US" altLang="zh-CN" sz="11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Infrastructure</a:t>
            </a:r>
          </a:p>
        </p:txBody>
      </p:sp>
      <p:sp>
        <p:nvSpPr>
          <p:cNvPr id="1045" name="TextBox 1"/>
          <p:cNvSpPr txBox="1"/>
          <p:nvPr/>
        </p:nvSpPr>
        <p:spPr>
          <a:xfrm>
            <a:off x="5434013" y="3289304"/>
            <a:ext cx="767839" cy="2146094"/>
          </a:xfrm>
          <a:prstGeom prst="rect">
            <a:avLst/>
          </a:prstGeom>
          <a:noFill/>
        </p:spPr>
        <p:txBody>
          <a:bodyPr wrap="none" lIns="0" tIns="0" rIns="0" bIns="17139" rtlCol="0">
            <a:spAutoFit/>
          </a:bodyPr>
          <a:lstStyle/>
          <a:p>
            <a:pPr defTabSz="342774">
              <a:lnSpc>
                <a:spcPts val="3825"/>
              </a:lnSpc>
              <a:tabLst>
                <a:tab pos="99974" algn="l"/>
                <a:tab pos="133300" algn="l"/>
              </a:tabLst>
            </a:pPr>
            <a:r>
              <a:rPr lang="en-US" altLang="zh-CN" sz="33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82</a:t>
            </a:r>
            <a:r>
              <a:rPr lang="en-US" altLang="zh-CN" sz="26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%</a:t>
            </a: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2700"/>
              </a:lnSpc>
              <a:tabLst>
                <a:tab pos="99974" algn="l"/>
                <a:tab pos="133300" algn="l"/>
              </a:tabLst>
            </a:pPr>
            <a:r>
              <a:rPr lang="en-US" altLang="zh-CN" sz="700" dirty="0" smtClean="0">
                <a:solidFill>
                  <a:prstClr val="black"/>
                </a:solidFill>
                <a:latin typeface="Arial Rounded MT Std" pitchFamily="34" charset="0"/>
              </a:rPr>
              <a:t>		</a:t>
            </a:r>
            <a:r>
              <a:rPr lang="en-US" altLang="zh-CN" sz="22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18</a:t>
            </a:r>
            <a:r>
              <a:rPr lang="en-US" altLang="zh-CN" sz="17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%</a:t>
            </a: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1313"/>
              </a:lnSpc>
              <a:tabLst>
                <a:tab pos="99974" algn="l"/>
                <a:tab pos="133300" algn="l"/>
              </a:tabLst>
            </a:pPr>
            <a:r>
              <a:rPr lang="en-US" altLang="zh-CN" sz="700" dirty="0" smtClean="0">
                <a:solidFill>
                  <a:prstClr val="black"/>
                </a:solidFill>
                <a:latin typeface="Arial Rounded MT Std" pitchFamily="34" charset="0"/>
              </a:rPr>
              <a:t>	</a:t>
            </a:r>
            <a:r>
              <a:rPr lang="en-US" altLang="zh-CN" sz="11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Buildings</a:t>
            </a:r>
          </a:p>
        </p:txBody>
      </p:sp>
      <p:sp>
        <p:nvSpPr>
          <p:cNvPr id="1046" name="TextBox 1"/>
          <p:cNvSpPr txBox="1"/>
          <p:nvPr/>
        </p:nvSpPr>
        <p:spPr>
          <a:xfrm>
            <a:off x="2214562" y="6273803"/>
            <a:ext cx="2430152" cy="107075"/>
          </a:xfrm>
          <a:prstGeom prst="rect">
            <a:avLst/>
          </a:prstGeom>
          <a:noFill/>
        </p:spPr>
        <p:txBody>
          <a:bodyPr wrap="none" lIns="0" tIns="0" rIns="0" bIns="17139" rtlCol="0">
            <a:spAutoFit/>
          </a:bodyPr>
          <a:lstStyle/>
          <a:p>
            <a:pPr defTabSz="342774">
              <a:lnSpc>
                <a:spcPts val="713"/>
              </a:lnSpc>
            </a:pPr>
            <a:r>
              <a:rPr lang="en-US" altLang="zh-CN" sz="600" b="1" dirty="0" smtClean="0">
                <a:solidFill>
                  <a:srgbClr val="9FA0A4"/>
                </a:solidFill>
                <a:latin typeface="Arial Rounded MT Std" pitchFamily="34" charset="0"/>
                <a:cs typeface="Arial Rounded MT Std" pitchFamily="18" charset="0"/>
              </a:rPr>
              <a:t>Source</a:t>
            </a:r>
            <a:r>
              <a:rPr lang="en-US" altLang="zh-CN" sz="600" dirty="0" smtClean="0">
                <a:solidFill>
                  <a:prstClr val="black"/>
                </a:solidFill>
                <a:latin typeface="Arial Rounded MT Std" pitchFamily="34" charset="0"/>
                <a:cs typeface="Times New Roman" pitchFamily="18" charset="0"/>
              </a:rPr>
              <a:t> </a:t>
            </a:r>
            <a:r>
              <a:rPr lang="en-US" altLang="zh-CN" sz="600" b="1" dirty="0" smtClean="0">
                <a:solidFill>
                  <a:srgbClr val="9FA0A4"/>
                </a:solidFill>
                <a:latin typeface="Arial Rounded MT Std" pitchFamily="34" charset="0"/>
                <a:cs typeface="Arial Rounded MT Std" pitchFamily="18" charset="0"/>
              </a:rPr>
              <a:t>:</a:t>
            </a:r>
            <a:r>
              <a:rPr lang="en-US" altLang="zh-CN" sz="600" dirty="0" smtClean="0">
                <a:solidFill>
                  <a:prstClr val="black"/>
                </a:solidFill>
                <a:latin typeface="Arial Rounded MT Std" pitchFamily="34" charset="0"/>
                <a:cs typeface="Times New Roman" pitchFamily="18" charset="0"/>
              </a:rPr>
              <a:t> </a:t>
            </a:r>
            <a:r>
              <a:rPr lang="en-US" altLang="zh-CN" sz="600" b="1" dirty="0" smtClean="0">
                <a:solidFill>
                  <a:srgbClr val="9FA0A4"/>
                </a:solidFill>
                <a:latin typeface="Arial Rounded MT Std" pitchFamily="34" charset="0"/>
                <a:cs typeface="Arial Rounded MT Std" pitchFamily="18" charset="0"/>
              </a:rPr>
              <a:t>World</a:t>
            </a:r>
            <a:r>
              <a:rPr lang="en-US" altLang="zh-CN" sz="600" dirty="0" smtClean="0">
                <a:solidFill>
                  <a:prstClr val="black"/>
                </a:solidFill>
                <a:latin typeface="Arial Rounded MT Std" pitchFamily="34" charset="0"/>
                <a:cs typeface="Times New Roman" pitchFamily="18" charset="0"/>
              </a:rPr>
              <a:t> </a:t>
            </a:r>
            <a:r>
              <a:rPr lang="en-US" altLang="zh-CN" sz="600" b="1" dirty="0" smtClean="0">
                <a:solidFill>
                  <a:srgbClr val="9FA0A4"/>
                </a:solidFill>
                <a:latin typeface="Arial Rounded MT Std" pitchFamily="34" charset="0"/>
                <a:cs typeface="Arial Rounded MT Std" pitchFamily="18" charset="0"/>
              </a:rPr>
              <a:t>Energy</a:t>
            </a:r>
            <a:r>
              <a:rPr lang="en-US" altLang="zh-CN" sz="600" dirty="0" smtClean="0">
                <a:solidFill>
                  <a:prstClr val="black"/>
                </a:solidFill>
                <a:latin typeface="Arial Rounded MT Std" pitchFamily="34" charset="0"/>
                <a:cs typeface="Times New Roman" pitchFamily="18" charset="0"/>
              </a:rPr>
              <a:t> </a:t>
            </a:r>
            <a:r>
              <a:rPr lang="en-US" altLang="zh-CN" sz="600" b="1" dirty="0" smtClean="0">
                <a:solidFill>
                  <a:srgbClr val="9FA0A4"/>
                </a:solidFill>
                <a:latin typeface="Arial Rounded MT Std" pitchFamily="34" charset="0"/>
                <a:cs typeface="Arial Rounded MT Std" pitchFamily="18" charset="0"/>
              </a:rPr>
              <a:t>Outlook</a:t>
            </a:r>
            <a:r>
              <a:rPr lang="en-US" altLang="zh-CN" sz="600" dirty="0" smtClean="0">
                <a:solidFill>
                  <a:prstClr val="black"/>
                </a:solidFill>
                <a:latin typeface="Arial Rounded MT Std" pitchFamily="34" charset="0"/>
                <a:cs typeface="Times New Roman" pitchFamily="18" charset="0"/>
              </a:rPr>
              <a:t> </a:t>
            </a:r>
            <a:r>
              <a:rPr lang="en-US" altLang="zh-CN" sz="600" b="1" dirty="0" smtClean="0">
                <a:solidFill>
                  <a:srgbClr val="9FA0A4"/>
                </a:solidFill>
                <a:latin typeface="Arial Rounded MT Std" pitchFamily="34" charset="0"/>
                <a:cs typeface="Arial Rounded MT Std" pitchFamily="18" charset="0"/>
              </a:rPr>
              <a:t>2012,</a:t>
            </a:r>
            <a:r>
              <a:rPr lang="en-US" altLang="zh-CN" sz="600" dirty="0" smtClean="0">
                <a:solidFill>
                  <a:prstClr val="black"/>
                </a:solidFill>
                <a:latin typeface="Arial Rounded MT Std" pitchFamily="34" charset="0"/>
                <a:cs typeface="Times New Roman" pitchFamily="18" charset="0"/>
              </a:rPr>
              <a:t> </a:t>
            </a:r>
            <a:r>
              <a:rPr lang="en-US" altLang="zh-CN" sz="600" b="1" dirty="0" smtClean="0">
                <a:solidFill>
                  <a:srgbClr val="9FA0A4"/>
                </a:solidFill>
                <a:latin typeface="Arial Rounded MT Std" pitchFamily="34" charset="0"/>
                <a:cs typeface="Arial Rounded MT Std" pitchFamily="18" charset="0"/>
              </a:rPr>
              <a:t>OECD</a:t>
            </a:r>
            <a:r>
              <a:rPr lang="en-US" altLang="zh-CN" sz="600" dirty="0" smtClean="0">
                <a:solidFill>
                  <a:prstClr val="black"/>
                </a:solidFill>
                <a:latin typeface="Arial Rounded MT Std" pitchFamily="34" charset="0"/>
                <a:cs typeface="Times New Roman" pitchFamily="18" charset="0"/>
              </a:rPr>
              <a:t> </a:t>
            </a:r>
            <a:r>
              <a:rPr lang="en-US" altLang="zh-CN" sz="600" b="1" dirty="0" smtClean="0">
                <a:solidFill>
                  <a:srgbClr val="9FA0A4"/>
                </a:solidFill>
                <a:latin typeface="Arial Rounded MT Std" pitchFamily="34" charset="0"/>
                <a:cs typeface="Arial Rounded MT Std" pitchFamily="18" charset="0"/>
              </a:rPr>
              <a:t>/</a:t>
            </a:r>
            <a:r>
              <a:rPr lang="en-US" altLang="zh-CN" sz="600" dirty="0" smtClean="0">
                <a:solidFill>
                  <a:prstClr val="black"/>
                </a:solidFill>
                <a:latin typeface="Arial Rounded MT Std" pitchFamily="34" charset="0"/>
                <a:cs typeface="Times New Roman" pitchFamily="18" charset="0"/>
              </a:rPr>
              <a:t> </a:t>
            </a:r>
            <a:r>
              <a:rPr lang="en-US" altLang="zh-CN" sz="600" b="1" dirty="0" smtClean="0">
                <a:solidFill>
                  <a:srgbClr val="9FA0A4"/>
                </a:solidFill>
                <a:latin typeface="Arial Rounded MT Std" pitchFamily="34" charset="0"/>
                <a:cs typeface="Arial Rounded MT Std" pitchFamily="18" charset="0"/>
              </a:rPr>
              <a:t>IEA,</a:t>
            </a:r>
            <a:r>
              <a:rPr lang="en-US" altLang="zh-CN" sz="600" dirty="0" smtClean="0">
                <a:solidFill>
                  <a:prstClr val="black"/>
                </a:solidFill>
                <a:latin typeface="Arial Rounded MT Std" pitchFamily="34" charset="0"/>
                <a:cs typeface="Times New Roman" pitchFamily="18" charset="0"/>
              </a:rPr>
              <a:t> </a:t>
            </a:r>
            <a:r>
              <a:rPr lang="en-US" altLang="zh-CN" sz="600" b="1" dirty="0" smtClean="0">
                <a:solidFill>
                  <a:srgbClr val="9FA0A4"/>
                </a:solidFill>
                <a:latin typeface="Arial Rounded MT Std" pitchFamily="34" charset="0"/>
                <a:cs typeface="Arial Rounded MT Std" pitchFamily="18" charset="0"/>
              </a:rPr>
              <a:t>Internal</a:t>
            </a:r>
            <a:r>
              <a:rPr lang="en-US" altLang="zh-CN" sz="600" dirty="0" smtClean="0">
                <a:solidFill>
                  <a:prstClr val="black"/>
                </a:solidFill>
                <a:latin typeface="Arial Rounded MT Std" pitchFamily="34" charset="0"/>
                <a:cs typeface="Times New Roman" pitchFamily="18" charset="0"/>
              </a:rPr>
              <a:t> </a:t>
            </a:r>
            <a:r>
              <a:rPr lang="en-US" altLang="zh-CN" sz="600" b="1" dirty="0" smtClean="0">
                <a:solidFill>
                  <a:srgbClr val="9FA0A4"/>
                </a:solidFill>
                <a:latin typeface="Arial Rounded MT Std" pitchFamily="34" charset="0"/>
                <a:cs typeface="Arial Rounded MT Std" pitchFamily="18" charset="0"/>
              </a:rPr>
              <a:t>analysis</a:t>
            </a:r>
          </a:p>
        </p:txBody>
      </p:sp>
      <p:sp>
        <p:nvSpPr>
          <p:cNvPr id="1047" name="TextBox 1"/>
          <p:cNvSpPr txBox="1"/>
          <p:nvPr/>
        </p:nvSpPr>
        <p:spPr>
          <a:xfrm>
            <a:off x="428629" y="850905"/>
            <a:ext cx="4425892" cy="325083"/>
          </a:xfrm>
          <a:prstGeom prst="rect">
            <a:avLst/>
          </a:prstGeom>
          <a:noFill/>
        </p:spPr>
        <p:txBody>
          <a:bodyPr wrap="none" lIns="0" tIns="0" rIns="0" bIns="17139" rtlCol="0">
            <a:spAutoFit/>
          </a:bodyPr>
          <a:lstStyle/>
          <a:p>
            <a:pPr defTabSz="342774">
              <a:lnSpc>
                <a:spcPts val="2362"/>
              </a:lnSpc>
            </a:pPr>
            <a:r>
              <a:rPr lang="en-US" altLang="zh-CN" sz="2000" b="1" dirty="0" smtClean="0">
                <a:solidFill>
                  <a:srgbClr val="FFFFFF"/>
                </a:solidFill>
                <a:latin typeface="Arial Rounded MT Std" pitchFamily="34" charset="0"/>
                <a:cs typeface="Arial Rounded MT Std" pitchFamily="18" charset="0"/>
              </a:rPr>
              <a:t>Il </a:t>
            </a:r>
            <a:r>
              <a:rPr lang="en-US" altLang="zh-CN" sz="2000" b="1" dirty="0" err="1" smtClean="0">
                <a:solidFill>
                  <a:srgbClr val="FFFFFF"/>
                </a:solidFill>
                <a:latin typeface="Arial Rounded MT Std" pitchFamily="34" charset="0"/>
                <a:cs typeface="Arial Rounded MT Std" pitchFamily="18" charset="0"/>
              </a:rPr>
              <a:t>existe</a:t>
            </a:r>
            <a:r>
              <a:rPr lang="en-US" altLang="zh-CN" sz="2000" b="1" dirty="0" smtClean="0">
                <a:solidFill>
                  <a:srgbClr val="FFFFFF"/>
                </a:solidFill>
                <a:latin typeface="Arial Rounded MT Std" pitchFamily="34" charset="0"/>
                <a:cs typeface="Arial Rounded MT Std" pitchFamily="18" charset="0"/>
              </a:rPr>
              <a:t> un </a:t>
            </a:r>
            <a:r>
              <a:rPr lang="en-US" altLang="zh-CN" sz="2000" b="1" dirty="0" err="1" smtClean="0">
                <a:solidFill>
                  <a:srgbClr val="FFFFFF"/>
                </a:solidFill>
                <a:latin typeface="Arial Rounded MT Std" pitchFamily="34" charset="0"/>
                <a:cs typeface="Arial Rounded MT Std" pitchFamily="18" charset="0"/>
              </a:rPr>
              <a:t>potentiel</a:t>
            </a:r>
            <a:r>
              <a:rPr lang="en-US" altLang="zh-CN" sz="2000" b="1" dirty="0" smtClean="0">
                <a:solidFill>
                  <a:srgbClr val="FFFFFF"/>
                </a:solidFill>
                <a:latin typeface="Arial Rounded MT Std" pitchFamily="34" charset="0"/>
                <a:cs typeface="Arial Rounded MT Std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FFFF"/>
                </a:solidFill>
                <a:latin typeface="Arial Rounded MT Std" pitchFamily="34" charset="0"/>
                <a:cs typeface="Arial Rounded MT Std" pitchFamily="18" charset="0"/>
              </a:rPr>
              <a:t>énorme</a:t>
            </a:r>
            <a:r>
              <a:rPr lang="en-US" altLang="zh-CN" sz="2000" b="1" dirty="0" smtClean="0">
                <a:solidFill>
                  <a:srgbClr val="FFFFFF"/>
                </a:solidFill>
                <a:latin typeface="Arial Rounded MT Std" pitchFamily="34" charset="0"/>
                <a:cs typeface="Arial Rounded MT Std" pitchFamily="18" charset="0"/>
              </a:rPr>
              <a:t> de 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A9C12DC-491F-9444-86A2-13AC5C62A2F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 Property of Schneider Electric |</a:t>
            </a:r>
            <a:endParaRPr lang="en-US" dirty="0"/>
          </a:p>
        </p:txBody>
      </p:sp>
      <p:pic>
        <p:nvPicPr>
          <p:cNvPr id="6" name="Image 5" descr="services-smart-city.gif"/>
          <p:cNvPicPr>
            <a:picLocks noChangeAspect="1"/>
          </p:cNvPicPr>
          <p:nvPr/>
        </p:nvPicPr>
        <p:blipFill>
          <a:blip r:embed="rId3" cstate="print"/>
          <a:srcRect l="3818" t="25926" r="4344" b="49259"/>
          <a:stretch>
            <a:fillRect/>
          </a:stretch>
        </p:blipFill>
        <p:spPr>
          <a:xfrm>
            <a:off x="5110990" y="787614"/>
            <a:ext cx="3817707" cy="2040452"/>
          </a:xfrm>
          <a:prstGeom prst="rect">
            <a:avLst/>
          </a:prstGeom>
        </p:spPr>
      </p:pic>
      <p:pic>
        <p:nvPicPr>
          <p:cNvPr id="7" name="Image 6" descr="services-smart-city.gif"/>
          <p:cNvPicPr>
            <a:picLocks noChangeAspect="1"/>
          </p:cNvPicPr>
          <p:nvPr/>
        </p:nvPicPr>
        <p:blipFill>
          <a:blip r:embed="rId3" cstate="print"/>
          <a:srcRect t="76863" r="5928"/>
          <a:stretch>
            <a:fillRect/>
          </a:stretch>
        </p:blipFill>
        <p:spPr>
          <a:xfrm>
            <a:off x="242376" y="3125790"/>
            <a:ext cx="4567237" cy="2221885"/>
          </a:xfrm>
          <a:prstGeom prst="rect">
            <a:avLst/>
          </a:prstGeom>
        </p:spPr>
      </p:pic>
      <p:pic>
        <p:nvPicPr>
          <p:cNvPr id="8" name="Image 7" descr="services-smart-city.gif"/>
          <p:cNvPicPr>
            <a:picLocks noChangeAspect="1"/>
          </p:cNvPicPr>
          <p:nvPr/>
        </p:nvPicPr>
        <p:blipFill>
          <a:blip r:embed="rId3" cstate="print"/>
          <a:srcRect l="696" r="349" b="72963"/>
          <a:stretch>
            <a:fillRect/>
          </a:stretch>
        </p:blipFill>
        <p:spPr>
          <a:xfrm>
            <a:off x="242375" y="563530"/>
            <a:ext cx="4741018" cy="2562260"/>
          </a:xfrm>
          <a:prstGeom prst="rect">
            <a:avLst/>
          </a:prstGeom>
        </p:spPr>
      </p:pic>
      <p:pic>
        <p:nvPicPr>
          <p:cNvPr id="9" name="Image 8" descr="services-smart-city.gif"/>
          <p:cNvPicPr>
            <a:picLocks noChangeAspect="1"/>
          </p:cNvPicPr>
          <p:nvPr/>
        </p:nvPicPr>
        <p:blipFill>
          <a:blip r:embed="rId3" cstate="print"/>
          <a:srcRect t="50000" r="8242" b="22211"/>
          <a:stretch>
            <a:fillRect/>
          </a:stretch>
        </p:blipFill>
        <p:spPr>
          <a:xfrm>
            <a:off x="4863460" y="3125789"/>
            <a:ext cx="4065236" cy="24352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5339" y="162005"/>
            <a:ext cx="7539037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SMART 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220106" y="644287"/>
            <a:ext cx="6786340" cy="1107996"/>
          </a:xfrm>
        </p:spPr>
        <p:txBody>
          <a:bodyPr/>
          <a:lstStyle/>
          <a:p>
            <a:r>
              <a:rPr lang="fr-FR" dirty="0" smtClean="0"/>
              <a:t>		Nous sommes des fournisseurs de technologie</a:t>
            </a:r>
            <a:endParaRPr lang="fr-FR" sz="20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63046" y="6491595"/>
            <a:ext cx="2129280" cy="92333"/>
          </a:xfrm>
        </p:spPr>
        <p:txBody>
          <a:bodyPr/>
          <a:lstStyle/>
          <a:p>
            <a:r>
              <a:rPr lang="en-US" dirty="0" smtClean="0"/>
              <a:t>Confidential Property of Schneider Electric – 29/02/2016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295072" y="3714308"/>
            <a:ext cx="92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1"/>
                </a:solidFill>
              </a:rPr>
              <a:t>2016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469567" y="793898"/>
            <a:ext cx="1073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1"/>
                </a:solidFill>
              </a:rPr>
              <a:t>2019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5" name="Forme 14"/>
          <p:cNvSpPr/>
          <p:nvPr/>
        </p:nvSpPr>
        <p:spPr>
          <a:xfrm rot="19640281" flipV="1">
            <a:off x="687963" y="1228021"/>
            <a:ext cx="7353893" cy="3540401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bg1">
              <a:lumMod val="50000"/>
              <a:alpha val="33000"/>
            </a:schemeClr>
          </a:solidFill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Picture 2"/>
          <p:cNvPicPr>
            <a:picLocks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9" y="5066817"/>
            <a:ext cx="1858824" cy="81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955</Words>
  <Application>Microsoft Office PowerPoint</Application>
  <PresentationFormat>Affichage à l'écran (4:3)</PresentationFormat>
  <Paragraphs>316</Paragraphs>
  <Slides>17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Thème Office</vt:lpstr>
      <vt:lpstr>Modèle par défaut</vt:lpstr>
      <vt:lpstr>Présentation PowerPoint</vt:lpstr>
      <vt:lpstr>Au centre du dilemme énergétique…</vt:lpstr>
      <vt:lpstr>Le défi énergétique et les villes.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Nous sommes des fournisseurs de technologie</vt:lpstr>
      <vt:lpstr>Le monde s’accélère ……. </vt:lpstr>
      <vt:lpstr>Présentation PowerPoint</vt:lpstr>
      <vt:lpstr>Présentation PowerPoint</vt:lpstr>
      <vt:lpstr>A la conception des fonctions Electriques et Thermiques traditionnelles s’ajoute la couche « Digitalisation du Bâtiment »</vt:lpstr>
      <vt:lpstr>Présentation PowerPoint</vt:lpstr>
      <vt:lpstr>Du point de vue de l’installation électrique Le marché</vt:lpstr>
      <vt:lpstr>Du point de vue de l’installation électrique Le marché</vt:lpstr>
      <vt:lpstr>Du point de vue de l’installation électrique Les entreprises</vt:lpstr>
    </vt:vector>
  </TitlesOfParts>
  <Company>GRPLEG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javelon</dc:creator>
  <cp:lastModifiedBy>thierry camus</cp:lastModifiedBy>
  <cp:revision>34</cp:revision>
  <cp:lastPrinted>2016-04-29T08:56:27Z</cp:lastPrinted>
  <dcterms:created xsi:type="dcterms:W3CDTF">2016-04-08T06:34:10Z</dcterms:created>
  <dcterms:modified xsi:type="dcterms:W3CDTF">2016-05-03T11:20:02Z</dcterms:modified>
</cp:coreProperties>
</file>