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267" r:id="rId2"/>
    <p:sldId id="269" r:id="rId3"/>
    <p:sldId id="276" r:id="rId4"/>
    <p:sldId id="277" r:id="rId5"/>
    <p:sldId id="278" r:id="rId6"/>
    <p:sldId id="279" r:id="rId7"/>
    <p:sldId id="280" r:id="rId8"/>
    <p:sldId id="306" r:id="rId9"/>
    <p:sldId id="307" r:id="rId10"/>
    <p:sldId id="308" r:id="rId11"/>
    <p:sldId id="309" r:id="rId12"/>
    <p:sldId id="310" r:id="rId13"/>
    <p:sldId id="311" r:id="rId14"/>
    <p:sldId id="312" r:id="rId15"/>
    <p:sldId id="313" r:id="rId16"/>
    <p:sldId id="314" r:id="rId17"/>
    <p:sldId id="315" r:id="rId18"/>
    <p:sldId id="316" r:id="rId19"/>
    <p:sldId id="317" r:id="rId20"/>
    <p:sldId id="318" r:id="rId21"/>
    <p:sldId id="319" r:id="rId22"/>
    <p:sldId id="320" r:id="rId23"/>
    <p:sldId id="321"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26" r:id="rId50"/>
    <p:sldId id="327" r:id="rId51"/>
    <p:sldId id="328" r:id="rId52"/>
    <p:sldId id="329" r:id="rId53"/>
    <p:sldId id="330" r:id="rId54"/>
    <p:sldId id="331" r:id="rId55"/>
    <p:sldId id="332" r:id="rId56"/>
    <p:sldId id="333" r:id="rId57"/>
    <p:sldId id="334" r:id="rId58"/>
    <p:sldId id="322" r:id="rId59"/>
    <p:sldId id="323" r:id="rId60"/>
    <p:sldId id="324" r:id="rId61"/>
    <p:sldId id="325" r:id="rId6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NR STI" initials="RNR STI" lastIdx="6" clrIdx="0"/>
  <p:cmAuthor id="1" name="BERGMANN" initials=""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BB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8" d="100"/>
          <a:sy n="78" d="100"/>
        </p:scale>
        <p:origin x="-870" y="-1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6C3CF2-F408-3F47-9589-0DACEE21B9B6}" type="datetimeFigureOut">
              <a:rPr lang="fr-FR" smtClean="0"/>
              <a:t>04/05/2016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EAACC8-427F-C141-8144-A478E07E5053}" type="slidenum">
              <a:rPr lang="fr-FR" smtClean="0"/>
              <a:t>‹N°›</a:t>
            </a:fld>
            <a:endParaRPr lang="fr-FR"/>
          </a:p>
        </p:txBody>
      </p:sp>
    </p:spTree>
    <p:extLst>
      <p:ext uri="{BB962C8B-B14F-4D97-AF65-F5344CB8AC3E}">
        <p14:creationId xmlns:p14="http://schemas.microsoft.com/office/powerpoint/2010/main" val="3344522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BEAACC8-427F-C141-8144-A478E07E5053}" type="slidenum">
              <a:rPr lang="fr-FR" smtClean="0"/>
              <a:t>2</a:t>
            </a:fld>
            <a:endParaRPr lang="fr-FR"/>
          </a:p>
        </p:txBody>
      </p:sp>
    </p:spTree>
    <p:extLst>
      <p:ext uri="{BB962C8B-B14F-4D97-AF65-F5344CB8AC3E}">
        <p14:creationId xmlns:p14="http://schemas.microsoft.com/office/powerpoint/2010/main" val="1876510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Si l’on y regarde de prés, les options du BCP SN et le BCP MELEC sont dans une logique dialectique</a:t>
            </a:r>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25</a:t>
            </a:fld>
            <a:endParaRPr lang="fr-FR"/>
          </a:p>
        </p:txBody>
      </p:sp>
    </p:spTree>
    <p:extLst>
      <p:ext uri="{BB962C8B-B14F-4D97-AF65-F5344CB8AC3E}">
        <p14:creationId xmlns:p14="http://schemas.microsoft.com/office/powerpoint/2010/main" val="1276096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26</a:t>
            </a:fld>
            <a:endParaRPr lang="fr-FR"/>
          </a:p>
        </p:txBody>
      </p:sp>
    </p:spTree>
    <p:extLst>
      <p:ext uri="{BB962C8B-B14F-4D97-AF65-F5344CB8AC3E}">
        <p14:creationId xmlns:p14="http://schemas.microsoft.com/office/powerpoint/2010/main" val="1826064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27</a:t>
            </a:fld>
            <a:endParaRPr lang="fr-FR"/>
          </a:p>
        </p:txBody>
      </p:sp>
    </p:spTree>
    <p:extLst>
      <p:ext uri="{BB962C8B-B14F-4D97-AF65-F5344CB8AC3E}">
        <p14:creationId xmlns:p14="http://schemas.microsoft.com/office/powerpoint/2010/main" val="542258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28</a:t>
            </a:fld>
            <a:endParaRPr lang="fr-FR"/>
          </a:p>
        </p:txBody>
      </p:sp>
    </p:spTree>
    <p:extLst>
      <p:ext uri="{BB962C8B-B14F-4D97-AF65-F5344CB8AC3E}">
        <p14:creationId xmlns:p14="http://schemas.microsoft.com/office/powerpoint/2010/main" val="3613056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29</a:t>
            </a:fld>
            <a:endParaRPr lang="fr-FR"/>
          </a:p>
        </p:txBody>
      </p:sp>
    </p:spTree>
    <p:extLst>
      <p:ext uri="{BB962C8B-B14F-4D97-AF65-F5344CB8AC3E}">
        <p14:creationId xmlns:p14="http://schemas.microsoft.com/office/powerpoint/2010/main" val="2948000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30</a:t>
            </a:fld>
            <a:endParaRPr lang="fr-FR"/>
          </a:p>
        </p:txBody>
      </p:sp>
    </p:spTree>
    <p:extLst>
      <p:ext uri="{BB962C8B-B14F-4D97-AF65-F5344CB8AC3E}">
        <p14:creationId xmlns:p14="http://schemas.microsoft.com/office/powerpoint/2010/main" val="852171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31</a:t>
            </a:fld>
            <a:endParaRPr lang="fr-FR"/>
          </a:p>
        </p:txBody>
      </p:sp>
    </p:spTree>
    <p:extLst>
      <p:ext uri="{BB962C8B-B14F-4D97-AF65-F5344CB8AC3E}">
        <p14:creationId xmlns:p14="http://schemas.microsoft.com/office/powerpoint/2010/main" val="2133784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32</a:t>
            </a:fld>
            <a:endParaRPr lang="fr-FR"/>
          </a:p>
        </p:txBody>
      </p:sp>
    </p:spTree>
    <p:extLst>
      <p:ext uri="{BB962C8B-B14F-4D97-AF65-F5344CB8AC3E}">
        <p14:creationId xmlns:p14="http://schemas.microsoft.com/office/powerpoint/2010/main" val="218703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33</a:t>
            </a:fld>
            <a:endParaRPr lang="fr-FR"/>
          </a:p>
        </p:txBody>
      </p:sp>
    </p:spTree>
    <p:extLst>
      <p:ext uri="{BB962C8B-B14F-4D97-AF65-F5344CB8AC3E}">
        <p14:creationId xmlns:p14="http://schemas.microsoft.com/office/powerpoint/2010/main" val="33888093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34</a:t>
            </a:fld>
            <a:endParaRPr lang="fr-FR"/>
          </a:p>
        </p:txBody>
      </p:sp>
    </p:spTree>
    <p:extLst>
      <p:ext uri="{BB962C8B-B14F-4D97-AF65-F5344CB8AC3E}">
        <p14:creationId xmlns:p14="http://schemas.microsoft.com/office/powerpoint/2010/main" val="3139537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ESR= la loi pour l’enseignement supérieur</a:t>
            </a:r>
            <a:r>
              <a:rPr lang="fr-FR" baseline="0" dirty="0" smtClean="0"/>
              <a:t> et la recherche</a:t>
            </a:r>
            <a:endParaRPr lang="fr-FR" dirty="0"/>
          </a:p>
        </p:txBody>
      </p:sp>
      <p:sp>
        <p:nvSpPr>
          <p:cNvPr id="4" name="Espace réservé du numéro de diapositive 3"/>
          <p:cNvSpPr>
            <a:spLocks noGrp="1"/>
          </p:cNvSpPr>
          <p:nvPr>
            <p:ph type="sldNum" sz="quarter" idx="10"/>
          </p:nvPr>
        </p:nvSpPr>
        <p:spPr/>
        <p:txBody>
          <a:bodyPr/>
          <a:lstStyle/>
          <a:p>
            <a:fld id="{6BEAACC8-427F-C141-8144-A478E07E5053}" type="slidenum">
              <a:rPr lang="fr-FR" smtClean="0"/>
              <a:t>5</a:t>
            </a:fld>
            <a:endParaRPr lang="fr-FR"/>
          </a:p>
        </p:txBody>
      </p:sp>
    </p:spTree>
    <p:extLst>
      <p:ext uri="{BB962C8B-B14F-4D97-AF65-F5344CB8AC3E}">
        <p14:creationId xmlns:p14="http://schemas.microsoft.com/office/powerpoint/2010/main" val="2525770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35</a:t>
            </a:fld>
            <a:endParaRPr lang="fr-FR"/>
          </a:p>
        </p:txBody>
      </p:sp>
    </p:spTree>
    <p:extLst>
      <p:ext uri="{BB962C8B-B14F-4D97-AF65-F5344CB8AC3E}">
        <p14:creationId xmlns:p14="http://schemas.microsoft.com/office/powerpoint/2010/main" val="1016227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36</a:t>
            </a:fld>
            <a:endParaRPr lang="fr-FR"/>
          </a:p>
        </p:txBody>
      </p:sp>
    </p:spTree>
    <p:extLst>
      <p:ext uri="{BB962C8B-B14F-4D97-AF65-F5344CB8AC3E}">
        <p14:creationId xmlns:p14="http://schemas.microsoft.com/office/powerpoint/2010/main" val="981723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Si l’on y regarde de prés, les options du BCP SN et le BCP MELEC sont dans une logique dialectique</a:t>
            </a:r>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38</a:t>
            </a:fld>
            <a:endParaRPr lang="fr-FR"/>
          </a:p>
        </p:txBody>
      </p:sp>
    </p:spTree>
    <p:extLst>
      <p:ext uri="{BB962C8B-B14F-4D97-AF65-F5344CB8AC3E}">
        <p14:creationId xmlns:p14="http://schemas.microsoft.com/office/powerpoint/2010/main" val="1378203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domotique aujourd’hui intègre le confort</a:t>
            </a:r>
            <a:r>
              <a:rPr lang="fr-FR" baseline="0" dirty="0" smtClean="0"/>
              <a:t> (intrusion, alarme technique, température, gestion des ouvrants) et</a:t>
            </a:r>
            <a:r>
              <a:rPr lang="fr-FR" dirty="0" smtClean="0"/>
              <a:t> la gestion des énergies.</a:t>
            </a:r>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39</a:t>
            </a:fld>
            <a:endParaRPr lang="fr-FR"/>
          </a:p>
        </p:txBody>
      </p:sp>
    </p:spTree>
    <p:extLst>
      <p:ext uri="{BB962C8B-B14F-4D97-AF65-F5344CB8AC3E}">
        <p14:creationId xmlns:p14="http://schemas.microsoft.com/office/powerpoint/2010/main" val="3581087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a:t>
            </a:r>
            <a:r>
              <a:rPr lang="fr-FR" baseline="0" dirty="0" smtClean="0"/>
              <a:t> champs ARED, et bien qu’il appréhende cet ensemble appelé la domotique, ne doit pas se centrer sur ce seul point. BIEN AU CONTRAIRE</a:t>
            </a:r>
          </a:p>
          <a:p>
            <a:endParaRPr lang="fr-FR" baseline="0" dirty="0" smtClean="0"/>
          </a:p>
          <a:p>
            <a:r>
              <a:rPr lang="fr-FR" sz="1200" u="sng" kern="1200" dirty="0" smtClean="0">
                <a:solidFill>
                  <a:schemeClr val="tx1"/>
                </a:solidFill>
                <a:effectLst/>
                <a:latin typeface="+mn-lt"/>
                <a:ea typeface="+mn-ea"/>
                <a:cs typeface="+mn-cs"/>
              </a:rPr>
              <a:t>Un « habitat intelligent » :</a:t>
            </a:r>
          </a:p>
          <a:p>
            <a:endParaRPr lang="fr-F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Le terme d’intelligence apparaît de plus en plus</a:t>
            </a:r>
            <a:r>
              <a:rPr lang="fr-FR" sz="1200" kern="1200" dirty="0" smtClean="0">
                <a:solidFill>
                  <a:schemeClr val="tx1"/>
                </a:solidFill>
                <a:effectLst/>
                <a:latin typeface="+mn-lt"/>
                <a:ea typeface="+mn-ea"/>
                <a:cs typeface="+mn-cs"/>
              </a:rPr>
              <a:t> dans le vocabulaire quotidien de nos métiers. Pour l’option « ARED » la smart home, maison intelligente ou encore maison connectée en est l’emblème.</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Cette </a:t>
            </a:r>
            <a:r>
              <a:rPr lang="fr-FR" sz="1200" b="1" kern="1200" dirty="0" smtClean="0">
                <a:solidFill>
                  <a:schemeClr val="tx1"/>
                </a:solidFill>
                <a:effectLst/>
                <a:latin typeface="+mn-lt"/>
                <a:ea typeface="+mn-ea"/>
                <a:cs typeface="+mn-cs"/>
              </a:rPr>
              <a:t>intelligence, portée par les solutions techniques mais aussi par les usages,</a:t>
            </a:r>
            <a:r>
              <a:rPr lang="fr-FR" sz="1200" kern="1200" dirty="0" smtClean="0">
                <a:solidFill>
                  <a:schemeClr val="tx1"/>
                </a:solidFill>
                <a:effectLst/>
                <a:latin typeface="+mn-lt"/>
                <a:ea typeface="+mn-ea"/>
                <a:cs typeface="+mn-cs"/>
              </a:rPr>
              <a:t> s’adosse à des notions aussi variées que la qualité environnementale, le monde du numérique et le confort</a:t>
            </a:r>
          </a:p>
          <a:p>
            <a:endParaRPr lang="fr-FR" sz="1200"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L’objet même de cette option du baccalauréat « Systèmes Numériques » sera de faire émerger cette intelligence autour des systèmes audiovisuels, des réseaux informatique et internet et des équipements domestiques.</a:t>
            </a:r>
          </a:p>
          <a:p>
            <a:endParaRPr lang="fr-FR" sz="1200" b="1"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L’interconnexion devient le cœur de toutes les préoccupations. Nous sommes aux portes de l’internet des objets et notre maison et d’ores et déjà connectée à l’internet des médias. Un « habitat intelligent » c’est aussi un « habitat communicant et connecté au monde ».</a:t>
            </a:r>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40</a:t>
            </a:fld>
            <a:endParaRPr lang="fr-FR"/>
          </a:p>
        </p:txBody>
      </p:sp>
    </p:spTree>
    <p:extLst>
      <p:ext uri="{BB962C8B-B14F-4D97-AF65-F5344CB8AC3E}">
        <p14:creationId xmlns:p14="http://schemas.microsoft.com/office/powerpoint/2010/main" val="4067709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41</a:t>
            </a:fld>
            <a:endParaRPr lang="fr-FR"/>
          </a:p>
        </p:txBody>
      </p:sp>
    </p:spTree>
    <p:extLst>
      <p:ext uri="{BB962C8B-B14F-4D97-AF65-F5344CB8AC3E}">
        <p14:creationId xmlns:p14="http://schemas.microsoft.com/office/powerpoint/2010/main" val="26904283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42</a:t>
            </a:fld>
            <a:endParaRPr lang="fr-FR"/>
          </a:p>
        </p:txBody>
      </p:sp>
    </p:spTree>
    <p:extLst>
      <p:ext uri="{BB962C8B-B14F-4D97-AF65-F5344CB8AC3E}">
        <p14:creationId xmlns:p14="http://schemas.microsoft.com/office/powerpoint/2010/main" val="34821027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43</a:t>
            </a:fld>
            <a:endParaRPr lang="fr-FR"/>
          </a:p>
        </p:txBody>
      </p:sp>
    </p:spTree>
    <p:extLst>
      <p:ext uri="{BB962C8B-B14F-4D97-AF65-F5344CB8AC3E}">
        <p14:creationId xmlns:p14="http://schemas.microsoft.com/office/powerpoint/2010/main" val="1965424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44</a:t>
            </a:fld>
            <a:endParaRPr lang="fr-FR"/>
          </a:p>
        </p:txBody>
      </p:sp>
    </p:spTree>
    <p:extLst>
      <p:ext uri="{BB962C8B-B14F-4D97-AF65-F5344CB8AC3E}">
        <p14:creationId xmlns:p14="http://schemas.microsoft.com/office/powerpoint/2010/main" val="10546684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Zone flexible et évolutive au regard des évolutions technologiques.</a:t>
            </a:r>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45</a:t>
            </a:fld>
            <a:endParaRPr lang="fr-FR"/>
          </a:p>
        </p:txBody>
      </p:sp>
    </p:spTree>
    <p:extLst>
      <p:ext uri="{BB962C8B-B14F-4D97-AF65-F5344CB8AC3E}">
        <p14:creationId xmlns:p14="http://schemas.microsoft.com/office/powerpoint/2010/main" val="77063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a:t>
            </a:r>
            <a:r>
              <a:rPr lang="fr-FR" baseline="0" dirty="0" smtClean="0"/>
              <a:t> besoins industriels en électronique se situent autour des objets connectés (</a:t>
            </a:r>
            <a:r>
              <a:rPr lang="fr-FR" baseline="0" dirty="0" err="1" smtClean="0"/>
              <a:t>big</a:t>
            </a:r>
            <a:r>
              <a:rPr lang="fr-FR" baseline="0" dirty="0" smtClean="0"/>
              <a:t> data)</a:t>
            </a:r>
          </a:p>
          <a:p>
            <a:r>
              <a:rPr lang="fr-FR" baseline="0" dirty="0" smtClean="0"/>
              <a:t>Et de la transmission de l’information</a:t>
            </a:r>
          </a:p>
          <a:p>
            <a:r>
              <a:rPr lang="fr-FR" baseline="0" dirty="0" smtClean="0"/>
              <a:t>Les choix sont larges et il est nécessaire de prévoir une plateforme d’orientation (la classe de seconde)</a:t>
            </a:r>
          </a:p>
          <a:p>
            <a:r>
              <a:rPr lang="fr-FR" baseline="0" dirty="0" smtClean="0"/>
              <a:t>L’insertion professionnelle sera facilité par la précision dans l’obtention du diplôme.</a:t>
            </a:r>
          </a:p>
          <a:p>
            <a:r>
              <a:rPr lang="fr-FR" baseline="0" dirty="0" smtClean="0"/>
              <a:t>Les situations professionnelles doivent être privilégiées dans l’évaluation des compétences.</a:t>
            </a:r>
            <a:endParaRPr lang="fr-FR" dirty="0"/>
          </a:p>
        </p:txBody>
      </p:sp>
      <p:sp>
        <p:nvSpPr>
          <p:cNvPr id="4" name="Espace réservé du numéro de diapositive 3"/>
          <p:cNvSpPr>
            <a:spLocks noGrp="1"/>
          </p:cNvSpPr>
          <p:nvPr>
            <p:ph type="sldNum" sz="quarter" idx="10"/>
          </p:nvPr>
        </p:nvSpPr>
        <p:spPr/>
        <p:txBody>
          <a:bodyPr/>
          <a:lstStyle/>
          <a:p>
            <a:fld id="{6BEAACC8-427F-C141-8144-A478E07E5053}" type="slidenum">
              <a:rPr lang="fr-FR" smtClean="0"/>
              <a:t>6</a:t>
            </a:fld>
            <a:endParaRPr lang="fr-FR"/>
          </a:p>
        </p:txBody>
      </p:sp>
    </p:spTree>
    <p:extLst>
      <p:ext uri="{BB962C8B-B14F-4D97-AF65-F5344CB8AC3E}">
        <p14:creationId xmlns:p14="http://schemas.microsoft.com/office/powerpoint/2010/main" val="244163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46</a:t>
            </a:fld>
            <a:endParaRPr lang="fr-FR"/>
          </a:p>
        </p:txBody>
      </p:sp>
    </p:spTree>
    <p:extLst>
      <p:ext uri="{BB962C8B-B14F-4D97-AF65-F5344CB8AC3E}">
        <p14:creationId xmlns:p14="http://schemas.microsoft.com/office/powerpoint/2010/main" val="9953616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Insister</a:t>
            </a:r>
            <a:r>
              <a:rPr lang="fr-FR" baseline="0" dirty="0" smtClean="0"/>
              <a:t> sur réseau, audio visuel et équipements domestiques et en particulier l’électroménager</a:t>
            </a:r>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47</a:t>
            </a:fld>
            <a:endParaRPr lang="fr-FR"/>
          </a:p>
        </p:txBody>
      </p:sp>
    </p:spTree>
    <p:extLst>
      <p:ext uri="{BB962C8B-B14F-4D97-AF65-F5344CB8AC3E}">
        <p14:creationId xmlns:p14="http://schemas.microsoft.com/office/powerpoint/2010/main" val="17260694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Insister</a:t>
            </a:r>
            <a:r>
              <a:rPr lang="fr-FR" baseline="0" dirty="0" smtClean="0"/>
              <a:t> sur réseau, audio visuel et équipements domestiques et en particulier l’électroménager</a:t>
            </a:r>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48</a:t>
            </a:fld>
            <a:endParaRPr lang="fr-FR"/>
          </a:p>
        </p:txBody>
      </p:sp>
    </p:spTree>
    <p:extLst>
      <p:ext uri="{BB962C8B-B14F-4D97-AF65-F5344CB8AC3E}">
        <p14:creationId xmlns:p14="http://schemas.microsoft.com/office/powerpoint/2010/main" val="30960521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8B13798-9274-1141-A417-A94008D2CA7E}" type="slidenum">
              <a:rPr lang="fr-FR" smtClean="0"/>
              <a:t>49</a:t>
            </a:fld>
            <a:endParaRPr lang="fr-FR"/>
          </a:p>
        </p:txBody>
      </p:sp>
    </p:spTree>
    <p:extLst>
      <p:ext uri="{BB962C8B-B14F-4D97-AF65-F5344CB8AC3E}">
        <p14:creationId xmlns:p14="http://schemas.microsoft.com/office/powerpoint/2010/main" val="40790329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50</a:t>
            </a:fld>
            <a:endParaRPr lang="fr-FR"/>
          </a:p>
        </p:txBody>
      </p:sp>
    </p:spTree>
    <p:extLst>
      <p:ext uri="{BB962C8B-B14F-4D97-AF65-F5344CB8AC3E}">
        <p14:creationId xmlns:p14="http://schemas.microsoft.com/office/powerpoint/2010/main" val="13325802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51</a:t>
            </a:fld>
            <a:endParaRPr lang="fr-FR"/>
          </a:p>
        </p:txBody>
      </p:sp>
    </p:spTree>
    <p:extLst>
      <p:ext uri="{BB962C8B-B14F-4D97-AF65-F5344CB8AC3E}">
        <p14:creationId xmlns:p14="http://schemas.microsoft.com/office/powerpoint/2010/main" val="31580926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52</a:t>
            </a:fld>
            <a:endParaRPr lang="fr-FR"/>
          </a:p>
        </p:txBody>
      </p:sp>
    </p:spTree>
    <p:extLst>
      <p:ext uri="{BB962C8B-B14F-4D97-AF65-F5344CB8AC3E}">
        <p14:creationId xmlns:p14="http://schemas.microsoft.com/office/powerpoint/2010/main" val="7847903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53</a:t>
            </a:fld>
            <a:endParaRPr lang="fr-FR"/>
          </a:p>
        </p:txBody>
      </p:sp>
    </p:spTree>
    <p:extLst>
      <p:ext uri="{BB962C8B-B14F-4D97-AF65-F5344CB8AC3E}">
        <p14:creationId xmlns:p14="http://schemas.microsoft.com/office/powerpoint/2010/main" val="2105943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54</a:t>
            </a:fld>
            <a:endParaRPr lang="fr-FR"/>
          </a:p>
        </p:txBody>
      </p:sp>
    </p:spTree>
    <p:extLst>
      <p:ext uri="{BB962C8B-B14F-4D97-AF65-F5344CB8AC3E}">
        <p14:creationId xmlns:p14="http://schemas.microsoft.com/office/powerpoint/2010/main" val="23453417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55</a:t>
            </a:fld>
            <a:endParaRPr lang="fr-FR"/>
          </a:p>
        </p:txBody>
      </p:sp>
    </p:spTree>
    <p:extLst>
      <p:ext uri="{BB962C8B-B14F-4D97-AF65-F5344CB8AC3E}">
        <p14:creationId xmlns:p14="http://schemas.microsoft.com/office/powerpoint/2010/main" val="541948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Une ville</a:t>
            </a:r>
            <a:r>
              <a:rPr lang="fr-FR" baseline="0" dirty="0" smtClean="0"/>
              <a:t> presque comme toutes les autre…</a:t>
            </a:r>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9</a:t>
            </a:fld>
            <a:endParaRPr lang="fr-FR"/>
          </a:p>
        </p:txBody>
      </p:sp>
    </p:spTree>
    <p:extLst>
      <p:ext uri="{BB962C8B-B14F-4D97-AF65-F5344CB8AC3E}">
        <p14:creationId xmlns:p14="http://schemas.microsoft.com/office/powerpoint/2010/main" val="7534484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56</a:t>
            </a:fld>
            <a:endParaRPr lang="fr-FR"/>
          </a:p>
        </p:txBody>
      </p:sp>
    </p:spTree>
    <p:extLst>
      <p:ext uri="{BB962C8B-B14F-4D97-AF65-F5344CB8AC3E}">
        <p14:creationId xmlns:p14="http://schemas.microsoft.com/office/powerpoint/2010/main" val="2759982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57</a:t>
            </a:fld>
            <a:endParaRPr lang="fr-FR"/>
          </a:p>
        </p:txBody>
      </p:sp>
    </p:spTree>
    <p:extLst>
      <p:ext uri="{BB962C8B-B14F-4D97-AF65-F5344CB8AC3E}">
        <p14:creationId xmlns:p14="http://schemas.microsoft.com/office/powerpoint/2010/main" val="37001787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EA308F5-D984-439F-BDD9-319A5D151B13}" type="slidenum">
              <a:rPr lang="fr-FR" smtClean="0"/>
              <a:t>59</a:t>
            </a:fld>
            <a:endParaRPr lang="fr-FR"/>
          </a:p>
        </p:txBody>
      </p:sp>
    </p:spTree>
    <p:extLst>
      <p:ext uri="{BB962C8B-B14F-4D97-AF65-F5344CB8AC3E}">
        <p14:creationId xmlns:p14="http://schemas.microsoft.com/office/powerpoint/2010/main" val="1534198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Une vidéo qui explique ce que l’on entend par Smart</a:t>
            </a:r>
            <a:r>
              <a:rPr lang="fr-FR" baseline="0" dirty="0" smtClean="0"/>
              <a:t> City.</a:t>
            </a:r>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10</a:t>
            </a:fld>
            <a:endParaRPr lang="fr-FR"/>
          </a:p>
        </p:txBody>
      </p:sp>
    </p:spTree>
    <p:extLst>
      <p:ext uri="{BB962C8B-B14F-4D97-AF65-F5344CB8AC3E}">
        <p14:creationId xmlns:p14="http://schemas.microsoft.com/office/powerpoint/2010/main" val="1402510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Dès la classe de seconde une organisation pédagogique fonctionnelle qui reprend l'idée de cette Smart City (Schéma du repère pour la formation SN en classe de seconde).</a:t>
            </a:r>
            <a:r>
              <a:rPr lang="fr-FR" baseline="0" dirty="0" smtClean="0"/>
              <a:t> P</a:t>
            </a:r>
            <a:r>
              <a:rPr lang="fr-FR" dirty="0" smtClean="0"/>
              <a:t>ar la mise en lumière et l'amplification de certaines parties cela permettra d'organiser des zones et espaces dans les trois options à partir</a:t>
            </a:r>
            <a:r>
              <a:rPr lang="fr-FR" baseline="0" dirty="0" smtClean="0"/>
              <a:t> de la classe de première (n</a:t>
            </a:r>
            <a:r>
              <a:rPr lang="fr-FR" dirty="0" smtClean="0"/>
              <a:t>ous les appréhenderons par ailleurs dans le séminaire).</a:t>
            </a:r>
          </a:p>
          <a:p>
            <a:endParaRPr lang="fr-FR" dirty="0" smtClean="0"/>
          </a:p>
          <a:p>
            <a:r>
              <a:rPr lang="fr-FR" dirty="0" smtClean="0"/>
              <a:t>REMARQUE</a:t>
            </a:r>
            <a:r>
              <a:rPr lang="fr-FR" baseline="0" dirty="0" smtClean="0"/>
              <a:t> : e</a:t>
            </a:r>
            <a:r>
              <a:rPr lang="fr-FR" dirty="0" smtClean="0"/>
              <a:t>n lien avec l'organisation des MELEC</a:t>
            </a:r>
            <a:r>
              <a:rPr lang="fr-FR" baseline="0" dirty="0" smtClean="0"/>
              <a:t> (m</a:t>
            </a:r>
            <a:r>
              <a:rPr lang="fr-FR" dirty="0" smtClean="0"/>
              <a:t>utualisation des espaces,</a:t>
            </a:r>
            <a:r>
              <a:rPr lang="fr-FR" baseline="0" dirty="0" smtClean="0"/>
              <a:t> </a:t>
            </a:r>
            <a:r>
              <a:rPr lang="fr-FR" baseline="0" dirty="0" err="1" smtClean="0"/>
              <a:t>c</a:t>
            </a:r>
            <a:r>
              <a:rPr lang="fr-FR" dirty="0" err="1" smtClean="0"/>
              <a:t>o</a:t>
            </a:r>
            <a:r>
              <a:rPr lang="fr-FR" dirty="0" smtClean="0"/>
              <a:t>-activité sur des espaces de formation partagés,...)</a:t>
            </a:r>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11</a:t>
            </a:fld>
            <a:endParaRPr lang="fr-FR"/>
          </a:p>
        </p:txBody>
      </p:sp>
    </p:spTree>
    <p:extLst>
      <p:ext uri="{BB962C8B-B14F-4D97-AF65-F5344CB8AC3E}">
        <p14:creationId xmlns:p14="http://schemas.microsoft.com/office/powerpoint/2010/main" val="3731504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kern="1200" dirty="0" smtClean="0">
                <a:solidFill>
                  <a:schemeClr val="tx1"/>
                </a:solidFill>
                <a:effectLst/>
                <a:latin typeface="+mn-lt"/>
                <a:ea typeface="+mn-ea"/>
                <a:cs typeface="+mn-cs"/>
              </a:rPr>
              <a:t>Ce </a:t>
            </a:r>
            <a:r>
              <a:rPr lang="fr-FR" sz="1200" b="1" kern="1200" dirty="0" smtClean="0">
                <a:solidFill>
                  <a:schemeClr val="tx1"/>
                </a:solidFill>
                <a:effectLst/>
                <a:latin typeface="+mn-lt"/>
                <a:ea typeface="+mn-ea"/>
                <a:cs typeface="+mn-cs"/>
              </a:rPr>
              <a:t>chantier</a:t>
            </a:r>
            <a:r>
              <a:rPr lang="fr-FR" sz="1200" kern="1200" dirty="0" smtClean="0">
                <a:solidFill>
                  <a:schemeClr val="tx1"/>
                </a:solidFill>
                <a:effectLst/>
                <a:latin typeface="+mn-lt"/>
                <a:ea typeface="+mn-ea"/>
                <a:cs typeface="+mn-cs"/>
              </a:rPr>
              <a:t> se conduit de façon « perlé ou massé ». Tout ou partie des élèves des sections SN et MELEC participent à celui-ci pour le réaliser partiellement ou totalement. Cette approche donne lieu à toutes latitudes aux équipes disciplinaires pour organiser le chantier avec toutes les possibilités d’adaptabilité. Ce chantier est conduit sous forme de projet.</a:t>
            </a:r>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15</a:t>
            </a:fld>
            <a:endParaRPr lang="fr-FR"/>
          </a:p>
        </p:txBody>
      </p:sp>
    </p:spTree>
    <p:extLst>
      <p:ext uri="{BB962C8B-B14F-4D97-AF65-F5344CB8AC3E}">
        <p14:creationId xmlns:p14="http://schemas.microsoft.com/office/powerpoint/2010/main" val="2815557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L’expérience vécue puis la réflexivité.</a:t>
            </a:r>
          </a:p>
          <a:p>
            <a:pPr marL="0" marR="0" indent="0" algn="l" defTabSz="457200" rtl="0" eaLnBrk="1" fontAlgn="auto" latinLnBrk="0" hangingPunct="1">
              <a:lnSpc>
                <a:spcPct val="100000"/>
              </a:lnSpc>
              <a:spcBef>
                <a:spcPts val="0"/>
              </a:spcBef>
              <a:spcAft>
                <a:spcPts val="0"/>
              </a:spcAft>
              <a:buClrTx/>
              <a:buSzTx/>
              <a:buFontTx/>
              <a:buNone/>
              <a:tabLst/>
              <a:defRPr/>
            </a:pPr>
            <a:endParaRPr lang="fr-FR" dirty="0" smtClean="0"/>
          </a:p>
          <a:p>
            <a:r>
              <a:rPr lang="fr-FR" sz="1200" kern="1200" dirty="0" smtClean="0">
                <a:solidFill>
                  <a:schemeClr val="tx1"/>
                </a:solidFill>
                <a:effectLst/>
                <a:latin typeface="+mn-lt"/>
                <a:ea typeface="+mn-ea"/>
                <a:cs typeface="+mn-cs"/>
              </a:rPr>
              <a:t>Nous retiendrons l’idée que la compétence est </a:t>
            </a:r>
            <a:r>
              <a:rPr lang="fr-FR" sz="1200" b="1" kern="1200" dirty="0" smtClean="0">
                <a:solidFill>
                  <a:schemeClr val="tx1"/>
                </a:solidFill>
                <a:effectLst/>
                <a:latin typeface="+mn-lt"/>
                <a:ea typeface="+mn-ea"/>
                <a:cs typeface="+mn-cs"/>
              </a:rPr>
              <a:t>un savoir agir dans l’action d’une situation professionnelle donnée par la mobilisation de ressources multiples</a:t>
            </a:r>
            <a:r>
              <a:rPr lang="fr-FR" sz="1200" kern="1200" dirty="0" smtClean="0">
                <a:solidFill>
                  <a:schemeClr val="tx1"/>
                </a:solidFill>
                <a:effectLst/>
                <a:latin typeface="+mn-lt"/>
                <a:ea typeface="+mn-ea"/>
                <a:cs typeface="+mn-cs"/>
              </a:rPr>
              <a:t>. Une sorte de savoir mobiliser d’autres savoirs (savants, faire, être pour les principaux mais aussi méthodologique, procéduraux, règlementaire, etc.).</a:t>
            </a:r>
          </a:p>
          <a:p>
            <a:endParaRPr lang="fr-FR" sz="1200" b="1" kern="1200" dirty="0" smtClean="0">
              <a:solidFill>
                <a:schemeClr val="tx1"/>
              </a:solidFill>
              <a:effectLst/>
              <a:latin typeface="+mn-lt"/>
              <a:ea typeface="+mn-ea"/>
              <a:cs typeface="+mn-cs"/>
            </a:endParaRPr>
          </a:p>
          <a:p>
            <a:r>
              <a:rPr lang="fr-FR" sz="1200" b="1" kern="1200" dirty="0" smtClean="0">
                <a:solidFill>
                  <a:schemeClr val="tx1"/>
                </a:solidFill>
                <a:effectLst/>
                <a:latin typeface="+mn-lt"/>
                <a:ea typeface="+mn-ea"/>
                <a:cs typeface="+mn-cs"/>
              </a:rPr>
              <a:t>Ceci dit, la compréhension de la situation professionnelle et la façon dont la personne compétente va s’y prendre deviennent centrales dans la construction des compétences.</a:t>
            </a:r>
          </a:p>
          <a:p>
            <a:endParaRPr lang="fr-FR" sz="1200" b="1" kern="1200" dirty="0" smtClean="0">
              <a:solidFill>
                <a:schemeClr val="tx1"/>
              </a:solidFill>
              <a:effectLst/>
              <a:latin typeface="+mn-lt"/>
              <a:ea typeface="+mn-ea"/>
              <a:cs typeface="+mn-cs"/>
            </a:endParaRPr>
          </a:p>
          <a:p>
            <a:r>
              <a:rPr lang="fr-FR" sz="1200" b="1" i="1" u="sng" kern="1200" dirty="0" smtClean="0">
                <a:solidFill>
                  <a:schemeClr val="tx1"/>
                </a:solidFill>
                <a:effectLst/>
                <a:latin typeface="+mn-lt"/>
                <a:ea typeface="+mn-ea"/>
                <a:cs typeface="+mn-cs"/>
              </a:rPr>
              <a:t>Comprendre la situation professionnelle :</a:t>
            </a:r>
          </a:p>
          <a:p>
            <a:endParaRPr lang="fr-FR" sz="1200" b="1"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L’élève devra progressivement </a:t>
            </a:r>
            <a:r>
              <a:rPr lang="fr-FR" sz="1200" b="1" kern="1200" dirty="0" smtClean="0">
                <a:solidFill>
                  <a:schemeClr val="tx1"/>
                </a:solidFill>
                <a:effectLst/>
                <a:latin typeface="+mn-lt"/>
                <a:ea typeface="+mn-ea"/>
                <a:cs typeface="+mn-cs"/>
              </a:rPr>
              <a:t>construire la représentation conceptuelle de la situation professionnelle </a:t>
            </a:r>
            <a:r>
              <a:rPr lang="fr-FR" sz="1200" kern="1200" dirty="0" smtClean="0">
                <a:solidFill>
                  <a:schemeClr val="tx1"/>
                </a:solidFill>
                <a:effectLst/>
                <a:latin typeface="+mn-lt"/>
                <a:ea typeface="+mn-ea"/>
                <a:cs typeface="+mn-cs"/>
              </a:rPr>
              <a:t>dans laquelle il est immergé afin de </a:t>
            </a:r>
            <a:r>
              <a:rPr lang="fr-FR" sz="1200" b="1" kern="1200" dirty="0" smtClean="0">
                <a:solidFill>
                  <a:schemeClr val="tx1"/>
                </a:solidFill>
                <a:effectLst/>
                <a:latin typeface="+mn-lt"/>
                <a:ea typeface="+mn-ea"/>
                <a:cs typeface="+mn-cs"/>
              </a:rPr>
              <a:t>délimiter les contours du problème auquel il est exposé</a:t>
            </a:r>
            <a:r>
              <a:rPr lang="fr-FR" sz="1200" kern="1200" dirty="0" smtClean="0">
                <a:solidFill>
                  <a:schemeClr val="tx1"/>
                </a:solidFill>
                <a:effectLst/>
                <a:latin typeface="+mn-lt"/>
                <a:ea typeface="+mn-ea"/>
                <a:cs typeface="+mn-cs"/>
              </a:rPr>
              <a:t>. Il pourra dès lors </a:t>
            </a:r>
            <a:r>
              <a:rPr lang="fr-FR" sz="1200" b="1" kern="1200" dirty="0" smtClean="0">
                <a:solidFill>
                  <a:schemeClr val="tx1"/>
                </a:solidFill>
                <a:effectLst/>
                <a:latin typeface="+mn-lt"/>
                <a:ea typeface="+mn-ea"/>
                <a:cs typeface="+mn-cs"/>
              </a:rPr>
              <a:t>adopter des stratégies de résolution de problème</a:t>
            </a:r>
            <a:r>
              <a:rPr lang="fr-FR" sz="1200" kern="120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Cela implique le nécessaire regard distancié que l’élève devra avoir par rapport à son action. Un travail de réflexion personnel, l’observation par un pair ou le fait de se filmer peut être déclencheur de cette réflexivité.</a:t>
            </a:r>
          </a:p>
          <a:p>
            <a:endParaRPr lang="fr-FR" sz="1200" kern="1200" dirty="0" smtClean="0">
              <a:solidFill>
                <a:schemeClr val="tx1"/>
              </a:solidFill>
              <a:effectLst/>
              <a:latin typeface="+mn-lt"/>
              <a:ea typeface="+mn-ea"/>
              <a:cs typeface="+mn-cs"/>
            </a:endParaRPr>
          </a:p>
          <a:p>
            <a:r>
              <a:rPr lang="fr-FR" sz="1200" b="1" i="1" u="sng" kern="1200" dirty="0" smtClean="0">
                <a:solidFill>
                  <a:schemeClr val="tx1"/>
                </a:solidFill>
                <a:effectLst/>
                <a:latin typeface="+mn-lt"/>
                <a:ea typeface="+mn-ea"/>
                <a:cs typeface="+mn-cs"/>
              </a:rPr>
              <a:t>Comprendre le pourquoi de l’action :</a:t>
            </a:r>
          </a:p>
          <a:p>
            <a:endParaRPr lang="fr-FR"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Ce travail, sorte de métacognition devra conduire l’élève à </a:t>
            </a:r>
            <a:r>
              <a:rPr lang="fr-FR" sz="1200" b="1" kern="1200" dirty="0" smtClean="0">
                <a:solidFill>
                  <a:schemeClr val="tx1"/>
                </a:solidFill>
                <a:effectLst/>
                <a:latin typeface="+mn-lt"/>
                <a:ea typeface="+mn-ea"/>
                <a:cs typeface="+mn-cs"/>
              </a:rPr>
              <a:t>mettre en mot et verbaliser son action dans l’action et après l’action. Il devra lorsqu’il sera compétent être capable, là encore, de prendre de la distance par rapport à son action afin d’expliciter cette dernière, d’en comprendre les conséquences voire même d’infléchir celle-ci afin d’atteindre le résultat attendu.</a:t>
            </a:r>
            <a:r>
              <a:rPr lang="fr-FR" b="1" dirty="0" smtClean="0">
                <a:effectLst/>
              </a:rPr>
              <a:t> </a:t>
            </a:r>
            <a:endParaRPr lang="fr-FR" b="1"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fr-FR"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Insister sur des savoirs qui se mobilisent dans l'action.</a:t>
            </a:r>
          </a:p>
          <a:p>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16</a:t>
            </a:fld>
            <a:endParaRPr lang="fr-FR"/>
          </a:p>
        </p:txBody>
      </p:sp>
    </p:spTree>
    <p:extLst>
      <p:ext uri="{BB962C8B-B14F-4D97-AF65-F5344CB8AC3E}">
        <p14:creationId xmlns:p14="http://schemas.microsoft.com/office/powerpoint/2010/main" val="10720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3DC87F3-03B5-734C-A6C7-91B638DAED22}" type="slidenum">
              <a:rPr lang="fr-FR" smtClean="0"/>
              <a:t>17</a:t>
            </a:fld>
            <a:endParaRPr lang="fr-FR"/>
          </a:p>
        </p:txBody>
      </p:sp>
    </p:spTree>
    <p:extLst>
      <p:ext uri="{BB962C8B-B14F-4D97-AF65-F5344CB8AC3E}">
        <p14:creationId xmlns:p14="http://schemas.microsoft.com/office/powerpoint/2010/main" val="1499538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92603A9E-27BA-448E-9094-A5B21793F5C3}" type="datetimeFigureOut">
              <a:rPr lang="fr-FR" smtClean="0"/>
              <a:t>04/05/2016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CB45D3E-E52C-4ECA-A225-74B8AC6083DC}" type="slidenum">
              <a:rPr lang="fr-FR" smtClean="0"/>
              <a:t>‹N°›</a:t>
            </a:fld>
            <a:endParaRPr lang="fr-FR"/>
          </a:p>
        </p:txBody>
      </p:sp>
    </p:spTree>
    <p:extLst>
      <p:ext uri="{BB962C8B-B14F-4D97-AF65-F5344CB8AC3E}">
        <p14:creationId xmlns:p14="http://schemas.microsoft.com/office/powerpoint/2010/main" val="567474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2603A9E-27BA-448E-9094-A5B21793F5C3}" type="datetimeFigureOut">
              <a:rPr lang="fr-FR" smtClean="0"/>
              <a:t>04/05/2016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CB45D3E-E52C-4ECA-A225-74B8AC6083DC}" type="slidenum">
              <a:rPr lang="fr-FR" smtClean="0"/>
              <a:t>‹N°›</a:t>
            </a:fld>
            <a:endParaRPr lang="fr-FR"/>
          </a:p>
        </p:txBody>
      </p:sp>
    </p:spTree>
    <p:extLst>
      <p:ext uri="{BB962C8B-B14F-4D97-AF65-F5344CB8AC3E}">
        <p14:creationId xmlns:p14="http://schemas.microsoft.com/office/powerpoint/2010/main" val="1694495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2603A9E-27BA-448E-9094-A5B21793F5C3}" type="datetimeFigureOut">
              <a:rPr lang="fr-FR" smtClean="0"/>
              <a:t>04/05/2016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CB45D3E-E52C-4ECA-A225-74B8AC6083DC}" type="slidenum">
              <a:rPr lang="fr-FR" smtClean="0"/>
              <a:t>‹N°›</a:t>
            </a:fld>
            <a:endParaRPr lang="fr-FR"/>
          </a:p>
        </p:txBody>
      </p:sp>
    </p:spTree>
    <p:extLst>
      <p:ext uri="{BB962C8B-B14F-4D97-AF65-F5344CB8AC3E}">
        <p14:creationId xmlns:p14="http://schemas.microsoft.com/office/powerpoint/2010/main" val="2011781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2603A9E-27BA-448E-9094-A5B21793F5C3}" type="datetimeFigureOut">
              <a:rPr lang="fr-FR" smtClean="0"/>
              <a:t>04/05/2016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CB45D3E-E52C-4ECA-A225-74B8AC6083DC}" type="slidenum">
              <a:rPr lang="fr-FR" smtClean="0"/>
              <a:t>‹N°›</a:t>
            </a:fld>
            <a:endParaRPr lang="fr-FR"/>
          </a:p>
        </p:txBody>
      </p:sp>
    </p:spTree>
    <p:extLst>
      <p:ext uri="{BB962C8B-B14F-4D97-AF65-F5344CB8AC3E}">
        <p14:creationId xmlns:p14="http://schemas.microsoft.com/office/powerpoint/2010/main" val="3791499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92603A9E-27BA-448E-9094-A5B21793F5C3}" type="datetimeFigureOut">
              <a:rPr lang="fr-FR" smtClean="0"/>
              <a:t>04/05/2016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CB45D3E-E52C-4ECA-A225-74B8AC6083DC}" type="slidenum">
              <a:rPr lang="fr-FR" smtClean="0"/>
              <a:t>‹N°›</a:t>
            </a:fld>
            <a:endParaRPr lang="fr-FR"/>
          </a:p>
        </p:txBody>
      </p:sp>
    </p:spTree>
    <p:extLst>
      <p:ext uri="{BB962C8B-B14F-4D97-AF65-F5344CB8AC3E}">
        <p14:creationId xmlns:p14="http://schemas.microsoft.com/office/powerpoint/2010/main" val="25531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92603A9E-27BA-448E-9094-A5B21793F5C3}" type="datetimeFigureOut">
              <a:rPr lang="fr-FR" smtClean="0"/>
              <a:t>04/05/2016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CB45D3E-E52C-4ECA-A225-74B8AC6083DC}" type="slidenum">
              <a:rPr lang="fr-FR" smtClean="0"/>
              <a:t>‹N°›</a:t>
            </a:fld>
            <a:endParaRPr lang="fr-FR"/>
          </a:p>
        </p:txBody>
      </p:sp>
    </p:spTree>
    <p:extLst>
      <p:ext uri="{BB962C8B-B14F-4D97-AF65-F5344CB8AC3E}">
        <p14:creationId xmlns:p14="http://schemas.microsoft.com/office/powerpoint/2010/main" val="4126131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92603A9E-27BA-448E-9094-A5B21793F5C3}" type="datetimeFigureOut">
              <a:rPr lang="fr-FR" smtClean="0"/>
              <a:t>04/05/2016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ECB45D3E-E52C-4ECA-A225-74B8AC6083DC}" type="slidenum">
              <a:rPr lang="fr-FR" smtClean="0"/>
              <a:t>‹N°›</a:t>
            </a:fld>
            <a:endParaRPr lang="fr-FR"/>
          </a:p>
        </p:txBody>
      </p:sp>
    </p:spTree>
    <p:extLst>
      <p:ext uri="{BB962C8B-B14F-4D97-AF65-F5344CB8AC3E}">
        <p14:creationId xmlns:p14="http://schemas.microsoft.com/office/powerpoint/2010/main" val="3983846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92603A9E-27BA-448E-9094-A5B21793F5C3}" type="datetimeFigureOut">
              <a:rPr lang="fr-FR" smtClean="0"/>
              <a:t>04/05/2016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ECB45D3E-E52C-4ECA-A225-74B8AC6083DC}" type="slidenum">
              <a:rPr lang="fr-FR" smtClean="0"/>
              <a:t>‹N°›</a:t>
            </a:fld>
            <a:endParaRPr lang="fr-FR"/>
          </a:p>
        </p:txBody>
      </p:sp>
    </p:spTree>
    <p:extLst>
      <p:ext uri="{BB962C8B-B14F-4D97-AF65-F5344CB8AC3E}">
        <p14:creationId xmlns:p14="http://schemas.microsoft.com/office/powerpoint/2010/main" val="1514397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2603A9E-27BA-448E-9094-A5B21793F5C3}" type="datetimeFigureOut">
              <a:rPr lang="fr-FR" smtClean="0"/>
              <a:t>04/05/2016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ECB45D3E-E52C-4ECA-A225-74B8AC6083DC}" type="slidenum">
              <a:rPr lang="fr-FR" smtClean="0"/>
              <a:t>‹N°›</a:t>
            </a:fld>
            <a:endParaRPr lang="fr-FR"/>
          </a:p>
        </p:txBody>
      </p:sp>
    </p:spTree>
    <p:extLst>
      <p:ext uri="{BB962C8B-B14F-4D97-AF65-F5344CB8AC3E}">
        <p14:creationId xmlns:p14="http://schemas.microsoft.com/office/powerpoint/2010/main" val="1189892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2603A9E-27BA-448E-9094-A5B21793F5C3}" type="datetimeFigureOut">
              <a:rPr lang="fr-FR" smtClean="0"/>
              <a:t>04/05/2016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CB45D3E-E52C-4ECA-A225-74B8AC6083DC}" type="slidenum">
              <a:rPr lang="fr-FR" smtClean="0"/>
              <a:t>‹N°›</a:t>
            </a:fld>
            <a:endParaRPr lang="fr-FR"/>
          </a:p>
        </p:txBody>
      </p:sp>
    </p:spTree>
    <p:extLst>
      <p:ext uri="{BB962C8B-B14F-4D97-AF65-F5344CB8AC3E}">
        <p14:creationId xmlns:p14="http://schemas.microsoft.com/office/powerpoint/2010/main" val="5056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92603A9E-27BA-448E-9094-A5B21793F5C3}" type="datetimeFigureOut">
              <a:rPr lang="fr-FR" smtClean="0"/>
              <a:t>04/05/2016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CB45D3E-E52C-4ECA-A225-74B8AC6083DC}" type="slidenum">
              <a:rPr lang="fr-FR" smtClean="0"/>
              <a:t>‹N°›</a:t>
            </a:fld>
            <a:endParaRPr lang="fr-FR"/>
          </a:p>
        </p:txBody>
      </p:sp>
    </p:spTree>
    <p:extLst>
      <p:ext uri="{BB962C8B-B14F-4D97-AF65-F5344CB8AC3E}">
        <p14:creationId xmlns:p14="http://schemas.microsoft.com/office/powerpoint/2010/main" val="1093042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603A9E-27BA-448E-9094-A5B21793F5C3}" type="datetimeFigureOut">
              <a:rPr lang="fr-FR" smtClean="0"/>
              <a:t>04/05/2016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B45D3E-E52C-4ECA-A225-74B8AC6083DC}" type="slidenum">
              <a:rPr lang="fr-FR" smtClean="0"/>
              <a:t>‹N°›</a:t>
            </a:fld>
            <a:endParaRPr lang="fr-FR"/>
          </a:p>
        </p:txBody>
      </p:sp>
    </p:spTree>
    <p:extLst>
      <p:ext uri="{BB962C8B-B14F-4D97-AF65-F5344CB8AC3E}">
        <p14:creationId xmlns:p14="http://schemas.microsoft.com/office/powerpoint/2010/main" val="4356482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slide" Target="slide1.xml"/><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6.xml"/><Relationship Id="rId7" Type="http://schemas.openxmlformats.org/officeDocument/2006/relationships/package" Target="../embeddings/Document_Microsoft_Word2.docx"/><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png"/><Relationship Id="rId4" Type="http://schemas.openxmlformats.org/officeDocument/2006/relationships/slide" Target="sl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 Target="slide1.xml"/><Relationship Id="rId7" Type="http://schemas.openxmlformats.org/officeDocument/2006/relationships/image" Target="../media/image13.e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oleObject" Target="Macintosh%20HD:Users:messaoudlaoucheria:Dropbox:documents%20accompagnement:SSIHT%20ARED%20RISC-%20Repe%CC%80re%20pour%20la%20formation%2010%2004%202016%20V1.docx!OLE_LINK6" TargetMode="External"/><Relationship Id="rId5" Type="http://schemas.openxmlformats.org/officeDocument/2006/relationships/image" Target="../media/image12.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package" Target="../embeddings/Feuille_de_calcul_Microsoft_Excel1.xlsx"/><Relationship Id="rId5" Type="http://schemas.openxmlformats.org/officeDocument/2006/relationships/oleObject" Target="../embeddings/oleObject1.bin"/><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3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png"/><Relationship Id="rId5" Type="http://schemas.openxmlformats.org/officeDocument/2006/relationships/slide" Target="slide4.xml"/><Relationship Id="rId4"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30.xml"/><Relationship Id="rId7" Type="http://schemas.openxmlformats.org/officeDocument/2006/relationships/package" Target="../embeddings/Document_Microsoft_Word3.docx"/><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3.bin"/><Relationship Id="rId5" Type="http://schemas.openxmlformats.org/officeDocument/2006/relationships/image" Target="../media/image1.png"/><Relationship Id="rId4" Type="http://schemas.openxmlformats.org/officeDocument/2006/relationships/slide" Target="slide4.xml"/></Relationships>
</file>

<file path=ppt/slides/_rels/slide4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slide" Target="slide4.xml"/></Relationships>
</file>

<file path=ppt/slides/_rels/slide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3" Type="http://schemas.openxmlformats.org/officeDocument/2006/relationships/slide" Target="slide4.xml"/><Relationship Id="rId7" Type="http://schemas.openxmlformats.org/officeDocument/2006/relationships/image" Target="../media/image31.png"/><Relationship Id="rId12" Type="http://schemas.openxmlformats.org/officeDocument/2006/relationships/image" Target="../media/image36.emf"/><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0.emf"/><Relationship Id="rId11" Type="http://schemas.openxmlformats.org/officeDocument/2006/relationships/image" Target="../media/image35.png"/><Relationship Id="rId5" Type="http://schemas.openxmlformats.org/officeDocument/2006/relationships/image" Target="../media/image29.jpeg"/><Relationship Id="rId15" Type="http://schemas.openxmlformats.org/officeDocument/2006/relationships/image" Target="../media/image39.jpeg"/><Relationship Id="rId10" Type="http://schemas.openxmlformats.org/officeDocument/2006/relationships/image" Target="../media/image34.png"/><Relationship Id="rId4" Type="http://schemas.openxmlformats.org/officeDocument/2006/relationships/image" Target="../media/image1.png"/><Relationship Id="rId9" Type="http://schemas.openxmlformats.org/officeDocument/2006/relationships/image" Target="../media/image33.jpeg"/><Relationship Id="rId1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40.e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4.bin"/><Relationship Id="rId5" Type="http://schemas.openxmlformats.org/officeDocument/2006/relationships/image" Target="../media/image1.png"/><Relationship Id="rId4" Type="http://schemas.openxmlformats.org/officeDocument/2006/relationships/slide" Target="slide4.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slide" Target="slide4.xml"/></Relationships>
</file>

<file path=ppt/slides/_rels/slide5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slide" Target="slide4.xml"/><Relationship Id="rId7" Type="http://schemas.openxmlformats.org/officeDocument/2006/relationships/image" Target="../media/image44.png"/><Relationship Id="rId12"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43.jpe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gif"/><Relationship Id="rId4" Type="http://schemas.openxmlformats.org/officeDocument/2006/relationships/image" Target="../media/image1.png"/><Relationship Id="rId9" Type="http://schemas.openxmlformats.org/officeDocument/2006/relationships/image" Target="../media/image46.jpeg"/></Relationships>
</file>

<file path=ppt/slides/_rels/slide5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3" Type="http://schemas.openxmlformats.org/officeDocument/2006/relationships/slide" Target="slide61.xml"/><Relationship Id="rId7" Type="http://schemas.openxmlformats.org/officeDocument/2006/relationships/image" Target="../media/image7.jpeg"/><Relationship Id="rId2" Type="http://schemas.openxmlformats.org/officeDocument/2006/relationships/slide" Target="slide60.xml"/><Relationship Id="rId1" Type="http://schemas.openxmlformats.org/officeDocument/2006/relationships/slideLayout" Target="../slideLayouts/slideLayout1.xml"/><Relationship Id="rId6" Type="http://schemas.openxmlformats.org/officeDocument/2006/relationships/slide" Target="slide59.xml"/><Relationship Id="rId5" Type="http://schemas.openxmlformats.org/officeDocument/2006/relationships/slide" Target="slide1.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hyperlink" Target="http://www.lyceesenez.fr:8080/evalsen/" TargetMode="External"/><Relationship Id="rId4" Type="http://schemas.openxmlformats.org/officeDocument/2006/relationships/image" Target="../media/image51.jpeg"/></Relationships>
</file>

<file path=ppt/slides/_rels/slide61.xml.rels><?xml version="1.0" encoding="UTF-8" standalone="yes"?>
<Relationships xmlns="http://schemas.openxmlformats.org/package/2006/relationships"><Relationship Id="rId8" Type="http://schemas.openxmlformats.org/officeDocument/2006/relationships/hyperlink" Target="docs_annexes/Grilles%20certificatives%20Bac&amp;BEP_SN/EP1.xlsx" TargetMode="External"/><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hyperlink" Target="docs_annexes/Grilles%20certificatives%20Bac&amp;BEP_SN/E31.xlsx" TargetMode="External"/><Relationship Id="rId5" Type="http://schemas.openxmlformats.org/officeDocument/2006/relationships/hyperlink" Target="docs_annexes/Grilles%20certificatives%20Bac&amp;BEP_SN/EP2.xlsx" TargetMode="External"/><Relationship Id="rId10" Type="http://schemas.openxmlformats.org/officeDocument/2006/relationships/hyperlink" Target="docs_annexes/Grilles%20certificatives%20Bac&amp;BEP_SN/E32.xlsx" TargetMode="External"/><Relationship Id="rId4" Type="http://schemas.openxmlformats.org/officeDocument/2006/relationships/image" Target="../media/image51.jpeg"/><Relationship Id="rId9"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emf"/><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792" y="260648"/>
            <a:ext cx="1318110" cy="1223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ZoneTexte 9"/>
          <p:cNvSpPr txBox="1"/>
          <p:nvPr/>
        </p:nvSpPr>
        <p:spPr>
          <a:xfrm>
            <a:off x="1187624" y="1700808"/>
            <a:ext cx="6624736" cy="1077218"/>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p>
          <a:p>
            <a:pPr algn="ctr"/>
            <a:r>
              <a:rPr lang="fr-FR" sz="3600" b="1" dirty="0" smtClean="0"/>
              <a:t>Bac Pro SN &amp; MELEC</a:t>
            </a:r>
          </a:p>
        </p:txBody>
      </p:sp>
      <p:sp>
        <p:nvSpPr>
          <p:cNvPr id="7" name="Rectangle 6"/>
          <p:cNvSpPr/>
          <p:nvPr/>
        </p:nvSpPr>
        <p:spPr>
          <a:xfrm>
            <a:off x="6500355" y="260648"/>
            <a:ext cx="2903359" cy="646331"/>
          </a:xfrm>
          <a:prstGeom prst="rect">
            <a:avLst/>
          </a:prstGeom>
          <a:scene3d>
            <a:camera prst="isometricOffAxis2Left"/>
            <a:lightRig rig="threePt" dir="t"/>
          </a:scene3d>
        </p:spPr>
        <p:style>
          <a:lnRef idx="1">
            <a:schemeClr val="accent3"/>
          </a:lnRef>
          <a:fillRef idx="2">
            <a:schemeClr val="accent3"/>
          </a:fillRef>
          <a:effectRef idx="1">
            <a:schemeClr val="accent3"/>
          </a:effectRef>
          <a:fontRef idx="minor">
            <a:schemeClr val="dk1"/>
          </a:fontRef>
        </p:style>
        <p:txBody>
          <a:bodyPr wrap="none">
            <a:spAutoFit/>
          </a:bodyPr>
          <a:lstStyle/>
          <a:p>
            <a:pPr algn="ctr"/>
            <a:r>
              <a:rPr lang="fr-FR" b="1" dirty="0" smtClean="0"/>
              <a:t>Le 02 mai 2016</a:t>
            </a:r>
          </a:p>
          <a:p>
            <a:pPr algn="ctr"/>
            <a:r>
              <a:rPr lang="fr-FR" b="1" dirty="0">
                <a:solidFill>
                  <a:schemeClr val="tx1"/>
                </a:solidFill>
              </a:rPr>
              <a:t>Lycée </a:t>
            </a:r>
            <a:r>
              <a:rPr lang="fr-FR" b="1" dirty="0" smtClean="0">
                <a:solidFill>
                  <a:schemeClr val="tx1"/>
                </a:solidFill>
              </a:rPr>
              <a:t>Marcel </a:t>
            </a:r>
            <a:r>
              <a:rPr lang="fr-FR" b="1" dirty="0" err="1" smtClean="0">
                <a:solidFill>
                  <a:schemeClr val="tx1"/>
                </a:solidFill>
              </a:rPr>
              <a:t>Desprez</a:t>
            </a:r>
            <a:r>
              <a:rPr lang="fr-FR" b="1" dirty="0" smtClean="0">
                <a:solidFill>
                  <a:schemeClr val="tx1"/>
                </a:solidFill>
              </a:rPr>
              <a:t> </a:t>
            </a:r>
            <a:r>
              <a:rPr lang="fr-FR" b="1" dirty="0">
                <a:solidFill>
                  <a:schemeClr val="tx1"/>
                </a:solidFill>
              </a:rPr>
              <a:t>- </a:t>
            </a:r>
            <a:r>
              <a:rPr lang="fr-FR" b="1" dirty="0" smtClean="0">
                <a:solidFill>
                  <a:schemeClr val="tx1"/>
                </a:solidFill>
              </a:rPr>
              <a:t>Paris</a:t>
            </a:r>
            <a:endParaRPr lang="fr-FR" b="1" dirty="0">
              <a:solidFill>
                <a:schemeClr val="tx1"/>
              </a:solidFill>
            </a:endParaRPr>
          </a:p>
        </p:txBody>
      </p:sp>
      <p:grpSp>
        <p:nvGrpSpPr>
          <p:cNvPr id="3" name="Grouper 2"/>
          <p:cNvGrpSpPr/>
          <p:nvPr/>
        </p:nvGrpSpPr>
        <p:grpSpPr>
          <a:xfrm>
            <a:off x="683568" y="3082652"/>
            <a:ext cx="3528392" cy="3015290"/>
            <a:chOff x="539552" y="3082652"/>
            <a:chExt cx="3528392" cy="3015290"/>
          </a:xfrm>
        </p:grpSpPr>
        <p:sp>
          <p:nvSpPr>
            <p:cNvPr id="2" name="ZoneTexte 1"/>
            <p:cNvSpPr txBox="1"/>
            <p:nvPr/>
          </p:nvSpPr>
          <p:spPr>
            <a:xfrm>
              <a:off x="1283443" y="5728610"/>
              <a:ext cx="2040610"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fr-FR" dirty="0" smtClean="0"/>
                <a:t>Bac Pro SN</a:t>
              </a:r>
              <a:endParaRPr lang="fr-FR" dirty="0"/>
            </a:p>
          </p:txBody>
        </p:sp>
        <p:pic>
          <p:nvPicPr>
            <p:cNvPr id="15" name="Image 14"/>
            <p:cNvPicPr>
              <a:picLocks noChangeAspect="1"/>
            </p:cNvPicPr>
            <p:nvPr/>
          </p:nvPicPr>
          <p:blipFill>
            <a:blip r:embed="rId3"/>
            <a:stretch>
              <a:fillRect/>
            </a:stretch>
          </p:blipFill>
          <p:spPr>
            <a:xfrm>
              <a:off x="539552" y="3082652"/>
              <a:ext cx="3528392" cy="2420888"/>
            </a:xfrm>
            <a:prstGeom prst="rect">
              <a:avLst/>
            </a:prstGeom>
          </p:spPr>
        </p:pic>
      </p:grpSp>
      <p:grpSp>
        <p:nvGrpSpPr>
          <p:cNvPr id="4" name="Grouper 3"/>
          <p:cNvGrpSpPr/>
          <p:nvPr/>
        </p:nvGrpSpPr>
        <p:grpSpPr>
          <a:xfrm>
            <a:off x="4969196" y="3068960"/>
            <a:ext cx="3491236" cy="3028982"/>
            <a:chOff x="4860032" y="3068960"/>
            <a:chExt cx="3491236" cy="3028982"/>
          </a:xfrm>
        </p:grpSpPr>
        <p:sp>
          <p:nvSpPr>
            <p:cNvPr id="8" name="ZoneTexte 7"/>
            <p:cNvSpPr txBox="1"/>
            <p:nvPr/>
          </p:nvSpPr>
          <p:spPr>
            <a:xfrm>
              <a:off x="5807996" y="5728610"/>
              <a:ext cx="1595309"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algn="ctr"/>
              <a:r>
                <a:rPr lang="fr-FR" dirty="0" smtClean="0"/>
                <a:t>Bac Pro MELEC</a:t>
              </a:r>
              <a:endParaRPr lang="fr-FR" dirty="0"/>
            </a:p>
          </p:txBody>
        </p:sp>
        <p:pic>
          <p:nvPicPr>
            <p:cNvPr id="16" name="Image 15"/>
            <p:cNvPicPr>
              <a:picLocks noChangeAspect="1"/>
            </p:cNvPicPr>
            <p:nvPr/>
          </p:nvPicPr>
          <p:blipFill>
            <a:blip r:embed="rId4"/>
            <a:stretch>
              <a:fillRect/>
            </a:stretch>
          </p:blipFill>
          <p:spPr>
            <a:xfrm>
              <a:off x="4860032" y="3068960"/>
              <a:ext cx="3491236" cy="2448272"/>
            </a:xfrm>
            <a:prstGeom prst="rect">
              <a:avLst/>
            </a:prstGeom>
          </p:spPr>
        </p:pic>
      </p:grpSp>
    </p:spTree>
    <p:extLst>
      <p:ext uri="{BB962C8B-B14F-4D97-AF65-F5344CB8AC3E}">
        <p14:creationId xmlns:p14="http://schemas.microsoft.com/office/powerpoint/2010/main" val="3429435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Une Smart City pour contexte</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1043608" y="764704"/>
            <a:ext cx="7128792"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b="0" i="0" dirty="0" smtClean="0">
                <a:effectLst/>
              </a:rPr>
              <a:t>La SMART CITY – Son explication</a:t>
            </a:r>
            <a:endParaRPr lang="fr-FR" sz="3200" b="0" i="0" dirty="0">
              <a:effectLst/>
            </a:endParaRPr>
          </a:p>
        </p:txBody>
      </p:sp>
      <p:pic>
        <p:nvPicPr>
          <p:cNvPr id="2" name="Qu'est-ce qu'une Smart City .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35585" y="1804319"/>
            <a:ext cx="7624847" cy="4288977"/>
          </a:xfrm>
          <a:prstGeom prst="rect">
            <a:avLst/>
          </a:prstGeom>
        </p:spPr>
      </p:pic>
    </p:spTree>
    <p:extLst>
      <p:ext uri="{BB962C8B-B14F-4D97-AF65-F5344CB8AC3E}">
        <p14:creationId xmlns:p14="http://schemas.microsoft.com/office/powerpoint/2010/main" val="606637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Une Smart City pour contexte</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Objet 2"/>
          <p:cNvGraphicFramePr>
            <a:graphicFrameLocks noChangeAspect="1"/>
          </p:cNvGraphicFramePr>
          <p:nvPr>
            <p:extLst/>
          </p:nvPr>
        </p:nvGraphicFramePr>
        <p:xfrm>
          <a:off x="1398516" y="1700808"/>
          <a:ext cx="6053804" cy="4854798"/>
        </p:xfrm>
        <a:graphic>
          <a:graphicData uri="http://schemas.openxmlformats.org/presentationml/2006/ole">
            <mc:AlternateContent xmlns:mc="http://schemas.openxmlformats.org/markup-compatibility/2006">
              <mc:Choice xmlns:v="urn:schemas-microsoft-com:vml" Requires="v">
                <p:oleObj spid="_x0000_s2062" name="Document" r:id="rId7" imgW="6540500" imgH="5245100" progId="Word.Document.12">
                  <p:embed/>
                </p:oleObj>
              </mc:Choice>
              <mc:Fallback>
                <p:oleObj name="Document" r:id="rId7" imgW="6540500" imgH="5245100" progId="Word.Document.12">
                  <p:embed/>
                  <p:pic>
                    <p:nvPicPr>
                      <p:cNvPr id="0" name=""/>
                      <p:cNvPicPr/>
                      <p:nvPr/>
                    </p:nvPicPr>
                    <p:blipFill>
                      <a:blip r:embed="rId8"/>
                      <a:stretch>
                        <a:fillRect/>
                      </a:stretch>
                    </p:blipFill>
                    <p:spPr>
                      <a:xfrm>
                        <a:off x="1398516" y="1700808"/>
                        <a:ext cx="6053804" cy="4854798"/>
                      </a:xfrm>
                      <a:prstGeom prst="rect">
                        <a:avLst/>
                      </a:prstGeom>
                    </p:spPr>
                  </p:pic>
                </p:oleObj>
              </mc:Fallback>
            </mc:AlternateContent>
          </a:graphicData>
        </a:graphic>
      </p:graphicFrame>
      <p:sp>
        <p:nvSpPr>
          <p:cNvPr id="27" name="Rectangle 26"/>
          <p:cNvSpPr/>
          <p:nvPr/>
        </p:nvSpPr>
        <p:spPr>
          <a:xfrm>
            <a:off x="1043608" y="764704"/>
            <a:ext cx="7128792" cy="1077218"/>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b="0" i="0" dirty="0" smtClean="0">
                <a:effectLst/>
              </a:rPr>
              <a:t>La SMART CITY – Sa transposition didactique</a:t>
            </a:r>
            <a:endParaRPr lang="fr-FR" sz="3200" b="0" i="0" dirty="0">
              <a:effectLst/>
            </a:endParaRPr>
          </a:p>
        </p:txBody>
      </p:sp>
    </p:spTree>
    <p:extLst>
      <p:ext uri="{BB962C8B-B14F-4D97-AF65-F5344CB8AC3E}">
        <p14:creationId xmlns:p14="http://schemas.microsoft.com/office/powerpoint/2010/main" val="3415569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Plus que des nouveautés, des choix assumés</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971600" y="764704"/>
            <a:ext cx="6264696"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b="0" i="0" dirty="0" smtClean="0">
                <a:effectLst/>
              </a:rPr>
              <a:t>Des </a:t>
            </a:r>
            <a:r>
              <a:rPr lang="fr-FR" sz="3200" dirty="0" smtClean="0"/>
              <a:t>choix assumés</a:t>
            </a:r>
            <a:endParaRPr lang="fr-FR" sz="3200" b="0" i="0" dirty="0">
              <a:effectLst/>
            </a:endParaRPr>
          </a:p>
        </p:txBody>
      </p:sp>
      <p:sp>
        <p:nvSpPr>
          <p:cNvPr id="2" name="ZoneTexte 1"/>
          <p:cNvSpPr txBox="1"/>
          <p:nvPr/>
        </p:nvSpPr>
        <p:spPr>
          <a:xfrm>
            <a:off x="971600" y="1713582"/>
            <a:ext cx="8064896" cy="923330"/>
          </a:xfrm>
          <a:prstGeom prst="rect">
            <a:avLst/>
          </a:prstGeom>
          <a:noFill/>
        </p:spPr>
        <p:txBody>
          <a:bodyPr wrap="square" rtlCol="0">
            <a:spAutoFit/>
          </a:bodyPr>
          <a:lstStyle/>
          <a:p>
            <a:r>
              <a:rPr lang="fr-FR" dirty="0"/>
              <a:t>U</a:t>
            </a:r>
            <a:r>
              <a:rPr lang="fr-FR" dirty="0" smtClean="0"/>
              <a:t>n </a:t>
            </a:r>
            <a:r>
              <a:rPr lang="fr-FR" dirty="0"/>
              <a:t>enseignement articulé autour  de situations professionnelles et de contextes au plus proche de la réalité  (et donc normé : qualité, sécurité, réglementaire, etc.) - Noté réel ou simulé dans le </a:t>
            </a:r>
            <a:r>
              <a:rPr lang="fr-FR" dirty="0" smtClean="0"/>
              <a:t>RAP…</a:t>
            </a:r>
          </a:p>
        </p:txBody>
      </p:sp>
      <p:sp>
        <p:nvSpPr>
          <p:cNvPr id="3" name="ZoneTexte 2"/>
          <p:cNvSpPr txBox="1"/>
          <p:nvPr/>
        </p:nvSpPr>
        <p:spPr>
          <a:xfrm>
            <a:off x="971601" y="3153742"/>
            <a:ext cx="7992887" cy="923330"/>
          </a:xfrm>
          <a:prstGeom prst="rect">
            <a:avLst/>
          </a:prstGeom>
          <a:noFill/>
        </p:spPr>
        <p:txBody>
          <a:bodyPr wrap="square" rtlCol="0">
            <a:spAutoFit/>
          </a:bodyPr>
          <a:lstStyle/>
          <a:p>
            <a:r>
              <a:rPr lang="fr-FR" dirty="0"/>
              <a:t>Ces situations professionnelles portent en elles les compétences que nos élèves, apprentis ou stagiaires auront à construire et donc portent tout autant les activités et tâches</a:t>
            </a:r>
            <a:r>
              <a:rPr lang="fr-FR" dirty="0" smtClean="0"/>
              <a:t>.</a:t>
            </a:r>
            <a:endParaRPr lang="fr-FR" dirty="0"/>
          </a:p>
        </p:txBody>
      </p:sp>
      <p:sp>
        <p:nvSpPr>
          <p:cNvPr id="4" name="ZoneTexte 3"/>
          <p:cNvSpPr txBox="1"/>
          <p:nvPr/>
        </p:nvSpPr>
        <p:spPr>
          <a:xfrm>
            <a:off x="971601" y="4546600"/>
            <a:ext cx="8172400" cy="923330"/>
          </a:xfrm>
          <a:prstGeom prst="rect">
            <a:avLst/>
          </a:prstGeom>
          <a:noFill/>
        </p:spPr>
        <p:txBody>
          <a:bodyPr wrap="square" rtlCol="0">
            <a:spAutoFit/>
          </a:bodyPr>
          <a:lstStyle/>
          <a:p>
            <a:r>
              <a:rPr lang="fr-FR" dirty="0"/>
              <a:t>Des blocs de compétences </a:t>
            </a:r>
            <a:r>
              <a:rPr lang="fr-FR" dirty="0" smtClean="0"/>
              <a:t>liés </a:t>
            </a:r>
            <a:r>
              <a:rPr lang="fr-FR" dirty="0"/>
              <a:t>par la progressivité de la formation. L</a:t>
            </a:r>
            <a:r>
              <a:rPr lang="fr-FR" dirty="0" smtClean="0"/>
              <a:t>es </a:t>
            </a:r>
            <a:r>
              <a:rPr lang="fr-FR" dirty="0"/>
              <a:t>compétences présentes dans ces blocs ne sont pas limitatives et ne naissent pas nécessairement à cet instant. Elles deviennent simplement la cible de toutes les attentions</a:t>
            </a:r>
            <a:r>
              <a:rPr lang="fr-FR" dirty="0" smtClean="0"/>
              <a:t>.</a:t>
            </a:r>
            <a:endParaRPr lang="fr-FR" dirty="0"/>
          </a:p>
        </p:txBody>
      </p:sp>
    </p:spTree>
    <p:extLst>
      <p:ext uri="{BB962C8B-B14F-4D97-AF65-F5344CB8AC3E}">
        <p14:creationId xmlns:p14="http://schemas.microsoft.com/office/powerpoint/2010/main" val="2637940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Plus que des nouveautés, des choix assumés</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971600" y="764704"/>
            <a:ext cx="6264696"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b="0" i="0" dirty="0" smtClean="0">
                <a:effectLst/>
              </a:rPr>
              <a:t>Des </a:t>
            </a:r>
            <a:r>
              <a:rPr lang="fr-FR" sz="3200" dirty="0" smtClean="0"/>
              <a:t>blocs de compétences</a:t>
            </a:r>
            <a:endParaRPr lang="fr-FR" sz="3200" b="0" i="0" dirty="0">
              <a:effectLst/>
            </a:endParaRPr>
          </a:p>
        </p:txBody>
      </p:sp>
      <p:sp>
        <p:nvSpPr>
          <p:cNvPr id="2" name="ZoneTexte 1"/>
          <p:cNvSpPr txBox="1"/>
          <p:nvPr/>
        </p:nvSpPr>
        <p:spPr>
          <a:xfrm>
            <a:off x="971600" y="1340768"/>
            <a:ext cx="8064896" cy="5386091"/>
          </a:xfrm>
          <a:prstGeom prst="rect">
            <a:avLst/>
          </a:prstGeom>
          <a:noFill/>
        </p:spPr>
        <p:txBody>
          <a:bodyPr wrap="square" rtlCol="0">
            <a:spAutoFit/>
          </a:bodyPr>
          <a:lstStyle/>
          <a:p>
            <a:r>
              <a:rPr lang="fr-FR" i="1" dirty="0" smtClean="0"/>
              <a:t>Le premier </a:t>
            </a:r>
            <a:r>
              <a:rPr lang="fr-FR" i="1" dirty="0"/>
              <a:t>bloc en seconde autour du travail d'un exécutant  </a:t>
            </a:r>
            <a:r>
              <a:rPr lang="fr-FR" i="1" dirty="0" smtClean="0"/>
              <a:t>:</a:t>
            </a:r>
          </a:p>
          <a:p>
            <a:endParaRPr lang="fr-FR" sz="1400" dirty="0"/>
          </a:p>
          <a:p>
            <a:pPr marL="1200150" lvl="2" indent="-285750">
              <a:buFont typeface="Arial"/>
              <a:buChar char="•"/>
            </a:pPr>
            <a:r>
              <a:rPr lang="fr-FR" dirty="0" smtClean="0"/>
              <a:t>Raccorder</a:t>
            </a:r>
            <a:endParaRPr lang="fr-FR" dirty="0"/>
          </a:p>
          <a:p>
            <a:pPr marL="1200150" lvl="2" indent="-285750">
              <a:buFont typeface="Arial"/>
              <a:buChar char="•"/>
            </a:pPr>
            <a:r>
              <a:rPr lang="fr-FR" dirty="0" smtClean="0"/>
              <a:t>Tester – </a:t>
            </a:r>
            <a:r>
              <a:rPr lang="fr-FR" dirty="0"/>
              <a:t>Qualifier</a:t>
            </a:r>
          </a:p>
          <a:p>
            <a:pPr marL="1200150" lvl="2" indent="-285750">
              <a:buFont typeface="Arial"/>
              <a:buChar char="•"/>
            </a:pPr>
            <a:r>
              <a:rPr lang="fr-FR" dirty="0" smtClean="0"/>
              <a:t>Communiquer</a:t>
            </a:r>
            <a:endParaRPr lang="fr-FR" dirty="0"/>
          </a:p>
          <a:p>
            <a:endParaRPr lang="fr-FR" sz="1400" dirty="0" smtClean="0"/>
          </a:p>
          <a:p>
            <a:r>
              <a:rPr lang="fr-FR" i="1" dirty="0" smtClean="0"/>
              <a:t>Le second </a:t>
            </a:r>
            <a:r>
              <a:rPr lang="fr-FR" i="1" dirty="0"/>
              <a:t>qui permettra la formation du technicien par </a:t>
            </a:r>
            <a:r>
              <a:rPr lang="fr-FR" i="1" dirty="0" smtClean="0"/>
              <a:t>la mise </a:t>
            </a:r>
            <a:r>
              <a:rPr lang="fr-FR" i="1" dirty="0"/>
              <a:t>en </a:t>
            </a:r>
            <a:r>
              <a:rPr lang="fr-FR" i="1" dirty="0" smtClean="0"/>
              <a:t>service :</a:t>
            </a:r>
          </a:p>
          <a:p>
            <a:endParaRPr lang="fr-FR" sz="1400" dirty="0"/>
          </a:p>
          <a:p>
            <a:pPr marL="1200150" lvl="2" indent="-285750">
              <a:buFont typeface="Arial"/>
              <a:buChar char="•"/>
            </a:pPr>
            <a:r>
              <a:rPr lang="fr-FR" dirty="0" smtClean="0"/>
              <a:t>Analyser</a:t>
            </a:r>
            <a:endParaRPr lang="fr-FR" dirty="0"/>
          </a:p>
          <a:p>
            <a:pPr marL="1200150" lvl="2" indent="-285750">
              <a:buFont typeface="Arial"/>
              <a:buChar char="•"/>
            </a:pPr>
            <a:r>
              <a:rPr lang="fr-FR" dirty="0" smtClean="0"/>
              <a:t>Préparer </a:t>
            </a:r>
            <a:r>
              <a:rPr lang="fr-FR" dirty="0"/>
              <a:t>et installer</a:t>
            </a:r>
          </a:p>
          <a:p>
            <a:pPr marL="1200150" lvl="2" indent="-285750">
              <a:buFont typeface="Arial"/>
              <a:buChar char="•"/>
            </a:pPr>
            <a:r>
              <a:rPr lang="fr-FR" dirty="0" smtClean="0"/>
              <a:t>Mettre </a:t>
            </a:r>
            <a:r>
              <a:rPr lang="fr-FR" dirty="0"/>
              <a:t>en service</a:t>
            </a:r>
            <a:endParaRPr lang="fr-FR" i="1" dirty="0"/>
          </a:p>
          <a:p>
            <a:pPr marL="1200150" lvl="2" indent="-285750">
              <a:buFont typeface="Arial"/>
              <a:buChar char="•"/>
            </a:pPr>
            <a:r>
              <a:rPr lang="fr-FR" i="1" dirty="0" smtClean="0"/>
              <a:t>Communiquer</a:t>
            </a:r>
            <a:endParaRPr lang="fr-FR" i="1" dirty="0"/>
          </a:p>
          <a:p>
            <a:endParaRPr lang="fr-FR" sz="1400" i="1" dirty="0" smtClean="0"/>
          </a:p>
          <a:p>
            <a:r>
              <a:rPr lang="fr-FR" dirty="0" smtClean="0"/>
              <a:t>Le </a:t>
            </a:r>
            <a:r>
              <a:rPr lang="fr-FR" dirty="0"/>
              <a:t>troisième pour conclure la formation du technicien et lui permettre de construire les compétences nécessaires à la maintenance d'un système </a:t>
            </a:r>
            <a:r>
              <a:rPr lang="fr-FR" dirty="0" smtClean="0"/>
              <a:t>numérique :</a:t>
            </a:r>
          </a:p>
          <a:p>
            <a:endParaRPr lang="fr-FR" sz="1400" dirty="0"/>
          </a:p>
          <a:p>
            <a:pPr marL="1200150" lvl="2" indent="-285750">
              <a:buFont typeface="Arial"/>
              <a:buChar char="•"/>
            </a:pPr>
            <a:r>
              <a:rPr lang="fr-FR" dirty="0" smtClean="0"/>
              <a:t>Analyser</a:t>
            </a:r>
            <a:endParaRPr lang="fr-FR" dirty="0"/>
          </a:p>
          <a:p>
            <a:pPr marL="1200150" lvl="2" indent="-285750">
              <a:buFont typeface="Arial"/>
              <a:buChar char="•"/>
            </a:pPr>
            <a:r>
              <a:rPr lang="fr-FR" dirty="0" smtClean="0"/>
              <a:t>Établir </a:t>
            </a:r>
            <a:r>
              <a:rPr lang="fr-FR" dirty="0"/>
              <a:t>un diagnostic</a:t>
            </a:r>
          </a:p>
          <a:p>
            <a:pPr marL="1200150" lvl="2" indent="-285750">
              <a:buFont typeface="Arial"/>
              <a:buChar char="•"/>
            </a:pPr>
            <a:r>
              <a:rPr lang="fr-FR" dirty="0" smtClean="0"/>
              <a:t>Effectuer </a:t>
            </a:r>
            <a:r>
              <a:rPr lang="fr-FR" dirty="0"/>
              <a:t>la maintenance</a:t>
            </a:r>
          </a:p>
          <a:p>
            <a:pPr marL="1200150" lvl="2" indent="-285750">
              <a:buFont typeface="Arial"/>
              <a:buChar char="•"/>
            </a:pPr>
            <a:r>
              <a:rPr lang="fr-FR" dirty="0" smtClean="0"/>
              <a:t>Communiquer</a:t>
            </a:r>
            <a:endParaRPr lang="fr-FR" dirty="0"/>
          </a:p>
        </p:txBody>
      </p:sp>
    </p:spTree>
    <p:extLst>
      <p:ext uri="{BB962C8B-B14F-4D97-AF65-F5344CB8AC3E}">
        <p14:creationId xmlns:p14="http://schemas.microsoft.com/office/powerpoint/2010/main" val="1142793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Une pédagogie autour de l’ingénierie de la compétence</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971600" y="764704"/>
            <a:ext cx="7200800" cy="58477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fr-FR" sz="3200" i="1" dirty="0" smtClean="0"/>
              <a:t>La </a:t>
            </a:r>
            <a:r>
              <a:rPr lang="fr-FR" sz="3200" i="1" dirty="0"/>
              <a:t>COMPÉTENCE : </a:t>
            </a:r>
            <a:r>
              <a:rPr lang="fr-FR" sz="3200" i="1" dirty="0" smtClean="0"/>
              <a:t>une notion particulière</a:t>
            </a:r>
            <a:endParaRPr lang="fr-FR" sz="3200" b="0" i="0" dirty="0">
              <a:effectLst/>
            </a:endParaRPr>
          </a:p>
        </p:txBody>
      </p:sp>
      <p:sp>
        <p:nvSpPr>
          <p:cNvPr id="7" name="Titre 1"/>
          <p:cNvSpPr txBox="1">
            <a:spLocks/>
          </p:cNvSpPr>
          <p:nvPr/>
        </p:nvSpPr>
        <p:spPr>
          <a:xfrm>
            <a:off x="971600" y="1340768"/>
            <a:ext cx="7560840" cy="36004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1400" i="1" dirty="0" smtClean="0"/>
              <a:t>Sélectionner ses ressources pour problématiser et apporter des réponses…</a:t>
            </a:r>
            <a:endParaRPr lang="fr-FR" sz="1400" i="1" dirty="0"/>
          </a:p>
        </p:txBody>
      </p:sp>
      <p:sp>
        <p:nvSpPr>
          <p:cNvPr id="8" name="Ellipse 7"/>
          <p:cNvSpPr/>
          <p:nvPr/>
        </p:nvSpPr>
        <p:spPr>
          <a:xfrm>
            <a:off x="2007272" y="1903567"/>
            <a:ext cx="5320080" cy="4837801"/>
          </a:xfrm>
          <a:prstGeom prst="ellipse">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llipse 8"/>
          <p:cNvSpPr/>
          <p:nvPr/>
        </p:nvSpPr>
        <p:spPr>
          <a:xfrm>
            <a:off x="2283640" y="2557324"/>
            <a:ext cx="2694586" cy="2418900"/>
          </a:xfrm>
          <a:prstGeom prst="ellipse">
            <a:avLst/>
          </a:prstGeom>
          <a:solidFill>
            <a:schemeClr val="accent6">
              <a:lumMod val="40000"/>
              <a:lumOff val="60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Ellipse 9"/>
          <p:cNvSpPr/>
          <p:nvPr/>
        </p:nvSpPr>
        <p:spPr>
          <a:xfrm>
            <a:off x="4356398" y="2557324"/>
            <a:ext cx="2694586" cy="2418900"/>
          </a:xfrm>
          <a:prstGeom prst="ellipse">
            <a:avLst/>
          </a:prstGeom>
          <a:solidFill>
            <a:schemeClr val="accent6">
              <a:lumMod val="40000"/>
              <a:lumOff val="60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Ellipse 10"/>
          <p:cNvSpPr/>
          <p:nvPr/>
        </p:nvSpPr>
        <p:spPr>
          <a:xfrm>
            <a:off x="3320019" y="4191716"/>
            <a:ext cx="2694586" cy="2418900"/>
          </a:xfrm>
          <a:prstGeom prst="ellipse">
            <a:avLst/>
          </a:prstGeom>
          <a:solidFill>
            <a:schemeClr val="accent6">
              <a:lumMod val="40000"/>
              <a:lumOff val="60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ZoneTexte 11"/>
          <p:cNvSpPr txBox="1"/>
          <p:nvPr/>
        </p:nvSpPr>
        <p:spPr>
          <a:xfrm>
            <a:off x="694525" y="1772816"/>
            <a:ext cx="2337970" cy="586801"/>
          </a:xfrm>
          <a:prstGeom prst="rect">
            <a:avLst/>
          </a:prstGeom>
          <a:noFill/>
        </p:spPr>
        <p:txBody>
          <a:bodyPr wrap="square" rtlCol="0">
            <a:spAutoFit/>
          </a:bodyPr>
          <a:lstStyle/>
          <a:p>
            <a:r>
              <a:rPr lang="fr-FR" dirty="0" smtClean="0"/>
              <a:t>Un contexte, une tâche complexe ou inédite</a:t>
            </a:r>
            <a:endParaRPr lang="fr-FR" dirty="0"/>
          </a:p>
        </p:txBody>
      </p:sp>
      <p:sp>
        <p:nvSpPr>
          <p:cNvPr id="14" name="ZoneTexte 13"/>
          <p:cNvSpPr txBox="1"/>
          <p:nvPr/>
        </p:nvSpPr>
        <p:spPr>
          <a:xfrm>
            <a:off x="2767283" y="2949578"/>
            <a:ext cx="1467919" cy="335315"/>
          </a:xfrm>
          <a:prstGeom prst="rect">
            <a:avLst/>
          </a:prstGeom>
          <a:noFill/>
        </p:spPr>
        <p:txBody>
          <a:bodyPr wrap="none" rtlCol="0">
            <a:spAutoFit/>
          </a:bodyPr>
          <a:lstStyle/>
          <a:p>
            <a:r>
              <a:rPr lang="fr-FR" dirty="0" smtClean="0"/>
              <a:t>SAVOIR - ÊTRE</a:t>
            </a:r>
            <a:endParaRPr lang="fr-FR" dirty="0"/>
          </a:p>
        </p:txBody>
      </p:sp>
      <p:sp>
        <p:nvSpPr>
          <p:cNvPr id="15" name="ZoneTexte 14"/>
          <p:cNvSpPr txBox="1"/>
          <p:nvPr/>
        </p:nvSpPr>
        <p:spPr>
          <a:xfrm>
            <a:off x="5047317" y="2949578"/>
            <a:ext cx="1537565" cy="335315"/>
          </a:xfrm>
          <a:prstGeom prst="rect">
            <a:avLst/>
          </a:prstGeom>
          <a:noFill/>
        </p:spPr>
        <p:txBody>
          <a:bodyPr wrap="none" rtlCol="0">
            <a:spAutoFit/>
          </a:bodyPr>
          <a:lstStyle/>
          <a:p>
            <a:r>
              <a:rPr lang="fr-FR" dirty="0" smtClean="0"/>
              <a:t>SAVOIR - FAIRE</a:t>
            </a:r>
            <a:endParaRPr lang="fr-FR" dirty="0"/>
          </a:p>
        </p:txBody>
      </p:sp>
      <p:sp>
        <p:nvSpPr>
          <p:cNvPr id="16" name="ZoneTexte 15"/>
          <p:cNvSpPr txBox="1"/>
          <p:nvPr/>
        </p:nvSpPr>
        <p:spPr>
          <a:xfrm>
            <a:off x="4218214" y="5891484"/>
            <a:ext cx="855484" cy="335315"/>
          </a:xfrm>
          <a:prstGeom prst="rect">
            <a:avLst/>
          </a:prstGeom>
          <a:noFill/>
        </p:spPr>
        <p:txBody>
          <a:bodyPr wrap="none" rtlCol="0">
            <a:spAutoFit/>
          </a:bodyPr>
          <a:lstStyle/>
          <a:p>
            <a:r>
              <a:rPr lang="fr-FR" dirty="0" smtClean="0"/>
              <a:t>SAVOIR</a:t>
            </a:r>
            <a:endParaRPr lang="fr-FR" dirty="0"/>
          </a:p>
        </p:txBody>
      </p:sp>
      <p:sp>
        <p:nvSpPr>
          <p:cNvPr id="17" name="Triangle isocèle 16"/>
          <p:cNvSpPr/>
          <p:nvPr/>
        </p:nvSpPr>
        <p:spPr>
          <a:xfrm rot="10800000">
            <a:off x="4425490" y="4191716"/>
            <a:ext cx="483644" cy="392254"/>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19" name="Triangle isocèle 18"/>
          <p:cNvSpPr/>
          <p:nvPr/>
        </p:nvSpPr>
        <p:spPr>
          <a:xfrm rot="10800000">
            <a:off x="6732241" y="6165304"/>
            <a:ext cx="483644" cy="392254"/>
          </a:xfrm>
          <a:prstGeom prst="triangl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2" name="ZoneTexte 21"/>
          <p:cNvSpPr txBox="1"/>
          <p:nvPr/>
        </p:nvSpPr>
        <p:spPr>
          <a:xfrm>
            <a:off x="7236296" y="6021288"/>
            <a:ext cx="1727299" cy="586801"/>
          </a:xfrm>
          <a:prstGeom prst="rect">
            <a:avLst/>
          </a:prstGeom>
          <a:noFill/>
        </p:spPr>
        <p:txBody>
          <a:bodyPr wrap="square" rtlCol="0">
            <a:spAutoFit/>
          </a:bodyPr>
          <a:lstStyle/>
          <a:p>
            <a:r>
              <a:rPr lang="fr-FR" dirty="0" smtClean="0"/>
              <a:t>Compétence ou compétant</a:t>
            </a:r>
            <a:endParaRPr lang="fr-FR" dirty="0"/>
          </a:p>
        </p:txBody>
      </p:sp>
      <p:cxnSp>
        <p:nvCxnSpPr>
          <p:cNvPr id="23" name="Connecteur droit avec flèche 22"/>
          <p:cNvCxnSpPr/>
          <p:nvPr/>
        </p:nvCxnSpPr>
        <p:spPr>
          <a:xfrm>
            <a:off x="2698191" y="2099694"/>
            <a:ext cx="345460" cy="2615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Connecteur droit avec flèche 24"/>
          <p:cNvCxnSpPr/>
          <p:nvPr/>
        </p:nvCxnSpPr>
        <p:spPr>
          <a:xfrm>
            <a:off x="1938180" y="3341832"/>
            <a:ext cx="2694586" cy="39225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Connecteur droit avec flèche 25"/>
          <p:cNvCxnSpPr/>
          <p:nvPr/>
        </p:nvCxnSpPr>
        <p:spPr>
          <a:xfrm flipV="1">
            <a:off x="2076364" y="4649346"/>
            <a:ext cx="1934574" cy="1046011"/>
          </a:xfrm>
          <a:prstGeom prst="straightConnector1">
            <a:avLst/>
          </a:prstGeom>
          <a:ln>
            <a:headEnd type="none"/>
            <a:tailEnd type="arrow"/>
          </a:ln>
        </p:spPr>
        <p:style>
          <a:lnRef idx="2">
            <a:schemeClr val="accent1"/>
          </a:lnRef>
          <a:fillRef idx="0">
            <a:schemeClr val="accent1"/>
          </a:fillRef>
          <a:effectRef idx="1">
            <a:schemeClr val="accent1"/>
          </a:effectRef>
          <a:fontRef idx="minor">
            <a:schemeClr val="tx1"/>
          </a:fontRef>
        </p:style>
      </p:cxnSp>
      <p:cxnSp>
        <p:nvCxnSpPr>
          <p:cNvPr id="28" name="Connecteur droit avec flèche 27"/>
          <p:cNvCxnSpPr/>
          <p:nvPr/>
        </p:nvCxnSpPr>
        <p:spPr>
          <a:xfrm flipH="1">
            <a:off x="5254593" y="3472584"/>
            <a:ext cx="2141850" cy="11767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ZoneTexte 28"/>
          <p:cNvSpPr txBox="1"/>
          <p:nvPr/>
        </p:nvSpPr>
        <p:spPr>
          <a:xfrm>
            <a:off x="832709" y="3145705"/>
            <a:ext cx="1139530" cy="335315"/>
          </a:xfrm>
          <a:prstGeom prst="rect">
            <a:avLst/>
          </a:prstGeom>
          <a:noFill/>
        </p:spPr>
        <p:txBody>
          <a:bodyPr wrap="square" rtlCol="0">
            <a:spAutoFit/>
          </a:bodyPr>
          <a:lstStyle/>
          <a:p>
            <a:r>
              <a:rPr lang="fr-FR" dirty="0" smtClean="0"/>
              <a:t>Exécutant</a:t>
            </a:r>
            <a:endParaRPr lang="fr-FR" dirty="0"/>
          </a:p>
        </p:txBody>
      </p:sp>
      <p:sp>
        <p:nvSpPr>
          <p:cNvPr id="30" name="ZoneTexte 29"/>
          <p:cNvSpPr txBox="1"/>
          <p:nvPr/>
        </p:nvSpPr>
        <p:spPr>
          <a:xfrm>
            <a:off x="625433" y="5499230"/>
            <a:ext cx="1346805" cy="335315"/>
          </a:xfrm>
          <a:prstGeom prst="rect">
            <a:avLst/>
          </a:prstGeom>
          <a:noFill/>
        </p:spPr>
        <p:txBody>
          <a:bodyPr wrap="square" rtlCol="0">
            <a:spAutoFit/>
          </a:bodyPr>
          <a:lstStyle/>
          <a:p>
            <a:r>
              <a:rPr lang="fr-FR" dirty="0" smtClean="0"/>
              <a:t>Connaissant</a:t>
            </a:r>
            <a:endParaRPr lang="fr-FR" dirty="0"/>
          </a:p>
        </p:txBody>
      </p:sp>
      <p:sp>
        <p:nvSpPr>
          <p:cNvPr id="31" name="ZoneTexte 30"/>
          <p:cNvSpPr txBox="1"/>
          <p:nvPr/>
        </p:nvSpPr>
        <p:spPr>
          <a:xfrm>
            <a:off x="7534627" y="3276457"/>
            <a:ext cx="1312747" cy="335315"/>
          </a:xfrm>
          <a:prstGeom prst="rect">
            <a:avLst/>
          </a:prstGeom>
          <a:noFill/>
        </p:spPr>
        <p:txBody>
          <a:bodyPr wrap="square" rtlCol="0">
            <a:spAutoFit/>
          </a:bodyPr>
          <a:lstStyle/>
          <a:p>
            <a:r>
              <a:rPr lang="fr-FR" dirty="0" smtClean="0"/>
              <a:t>Performant</a:t>
            </a:r>
            <a:endParaRPr lang="fr-FR" dirty="0"/>
          </a:p>
        </p:txBody>
      </p:sp>
    </p:spTree>
    <p:extLst>
      <p:ext uri="{BB962C8B-B14F-4D97-AF65-F5344CB8AC3E}">
        <p14:creationId xmlns:p14="http://schemas.microsoft.com/office/powerpoint/2010/main" val="18263300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a:t>Une pédagogie autour de l’ingénierie de la compétence</a:t>
            </a:r>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971600" y="764704"/>
            <a:ext cx="6264696"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fr-FR" sz="3200" b="0" i="0" dirty="0" smtClean="0">
                <a:effectLst/>
              </a:rPr>
              <a:t>Une nouveauté </a:t>
            </a:r>
            <a:r>
              <a:rPr lang="fr-FR" sz="3200" dirty="0" smtClean="0"/>
              <a:t>– </a:t>
            </a:r>
            <a:r>
              <a:rPr lang="fr-FR" sz="3200" b="0" i="0" dirty="0" smtClean="0">
                <a:effectLst/>
              </a:rPr>
              <a:t>« LES CHANTIERS »</a:t>
            </a:r>
            <a:endParaRPr lang="fr-FR" sz="3200" b="0" i="0" dirty="0">
              <a:effectLst/>
            </a:endParaRPr>
          </a:p>
        </p:txBody>
      </p:sp>
      <p:sp>
        <p:nvSpPr>
          <p:cNvPr id="2" name="ZoneTexte 1"/>
          <p:cNvSpPr txBox="1"/>
          <p:nvPr/>
        </p:nvSpPr>
        <p:spPr>
          <a:xfrm>
            <a:off x="971600" y="3131676"/>
            <a:ext cx="8172400" cy="369332"/>
          </a:xfrm>
          <a:prstGeom prst="rect">
            <a:avLst/>
          </a:prstGeom>
          <a:noFill/>
        </p:spPr>
        <p:txBody>
          <a:bodyPr wrap="square" rtlCol="0">
            <a:spAutoFit/>
          </a:bodyPr>
          <a:lstStyle/>
          <a:p>
            <a:r>
              <a:rPr lang="fr-FR" dirty="0"/>
              <a:t>P</a:t>
            </a:r>
            <a:r>
              <a:rPr lang="fr-FR" dirty="0" smtClean="0"/>
              <a:t>ortée </a:t>
            </a:r>
            <a:r>
              <a:rPr lang="fr-FR" dirty="0"/>
              <a:t>par des situations professionnelles et des activités de </a:t>
            </a:r>
            <a:r>
              <a:rPr lang="fr-FR" dirty="0" smtClean="0"/>
              <a:t>« chantiers ».</a:t>
            </a:r>
            <a:endParaRPr lang="fr-FR" dirty="0"/>
          </a:p>
        </p:txBody>
      </p:sp>
      <p:sp>
        <p:nvSpPr>
          <p:cNvPr id="3" name="ZoneTexte 2"/>
          <p:cNvSpPr txBox="1"/>
          <p:nvPr/>
        </p:nvSpPr>
        <p:spPr>
          <a:xfrm>
            <a:off x="971601" y="3789040"/>
            <a:ext cx="8172400" cy="646331"/>
          </a:xfrm>
          <a:prstGeom prst="rect">
            <a:avLst/>
          </a:prstGeom>
          <a:noFill/>
        </p:spPr>
        <p:txBody>
          <a:bodyPr wrap="square" rtlCol="0">
            <a:spAutoFit/>
          </a:bodyPr>
          <a:lstStyle/>
          <a:p>
            <a:r>
              <a:rPr lang="fr-FR" dirty="0"/>
              <a:t>Une pédagogie de l'alternance renforcée grâce à l'outil de suivi </a:t>
            </a:r>
            <a:r>
              <a:rPr lang="fr-FR" dirty="0" smtClean="0"/>
              <a:t>dans la </a:t>
            </a:r>
            <a:r>
              <a:rPr lang="fr-FR" dirty="0"/>
              <a:t>construction des </a:t>
            </a:r>
            <a:r>
              <a:rPr lang="fr-FR" dirty="0" smtClean="0"/>
              <a:t>compétences et une didactique qui fait la part belle à l’analyse du travail…</a:t>
            </a:r>
            <a:endParaRPr lang="fr-FR" dirty="0"/>
          </a:p>
        </p:txBody>
      </p:sp>
      <p:sp>
        <p:nvSpPr>
          <p:cNvPr id="4" name="ZoneTexte 3"/>
          <p:cNvSpPr txBox="1"/>
          <p:nvPr/>
        </p:nvSpPr>
        <p:spPr>
          <a:xfrm>
            <a:off x="971600" y="1412776"/>
            <a:ext cx="4841740" cy="307777"/>
          </a:xfrm>
          <a:prstGeom prst="rect">
            <a:avLst/>
          </a:prstGeom>
          <a:noFill/>
        </p:spPr>
        <p:txBody>
          <a:bodyPr wrap="none" rtlCol="0">
            <a:spAutoFit/>
          </a:bodyPr>
          <a:lstStyle/>
          <a:p>
            <a:r>
              <a:rPr lang="fr-FR" sz="1400" dirty="0" smtClean="0"/>
              <a:t>Qui n’est en définitive qu’une démarche de projet contextualisé</a:t>
            </a:r>
            <a:endParaRPr lang="fr-FR" sz="1400" dirty="0"/>
          </a:p>
        </p:txBody>
      </p:sp>
    </p:spTree>
    <p:extLst>
      <p:ext uri="{BB962C8B-B14F-4D97-AF65-F5344CB8AC3E}">
        <p14:creationId xmlns:p14="http://schemas.microsoft.com/office/powerpoint/2010/main" val="31934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La didactique professionnelle et l’apprentissage expérie</a:t>
            </a:r>
            <a:r>
              <a:rPr lang="fr-FR" dirty="0"/>
              <a:t>n</a:t>
            </a:r>
            <a:r>
              <a:rPr lang="fr-FR" dirty="0" smtClean="0"/>
              <a:t>tiel</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971600" y="764704"/>
            <a:ext cx="6264696"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fr-FR" sz="3200" b="0" i="0" dirty="0" smtClean="0">
                <a:effectLst/>
              </a:rPr>
              <a:t>La DIDACTIQUE PROFESSIONNELLE</a:t>
            </a:r>
            <a:endParaRPr lang="fr-FR" sz="3200" b="0" i="0" dirty="0">
              <a:effectLst/>
            </a:endParaRPr>
          </a:p>
        </p:txBody>
      </p:sp>
      <p:sp>
        <p:nvSpPr>
          <p:cNvPr id="2" name="ZoneTexte 1"/>
          <p:cNvSpPr txBox="1"/>
          <p:nvPr/>
        </p:nvSpPr>
        <p:spPr>
          <a:xfrm>
            <a:off x="971600" y="1412776"/>
            <a:ext cx="8172400" cy="1200329"/>
          </a:xfrm>
          <a:prstGeom prst="rect">
            <a:avLst/>
          </a:prstGeom>
          <a:noFill/>
        </p:spPr>
        <p:txBody>
          <a:bodyPr wrap="square" rtlCol="0">
            <a:spAutoFit/>
          </a:bodyPr>
          <a:lstStyle/>
          <a:p>
            <a:r>
              <a:rPr lang="fr-FR" dirty="0"/>
              <a:t>La didactique </a:t>
            </a:r>
            <a:r>
              <a:rPr lang="fr-FR" dirty="0" smtClean="0"/>
              <a:t>s'intéresse </a:t>
            </a:r>
            <a:r>
              <a:rPr lang="fr-FR" dirty="0"/>
              <a:t>aux processus de transmission et d'appropriation des </a:t>
            </a:r>
            <a:r>
              <a:rPr lang="fr-FR" dirty="0" smtClean="0"/>
              <a:t>savoirs. La didactique professionnelle s’intéresse plus </a:t>
            </a:r>
            <a:r>
              <a:rPr lang="fr-FR" dirty="0"/>
              <a:t>particulièrement à la construction des </a:t>
            </a:r>
            <a:r>
              <a:rPr lang="fr-FR" dirty="0" smtClean="0"/>
              <a:t>compétences. Elle </a:t>
            </a:r>
            <a:r>
              <a:rPr lang="fr-FR" dirty="0"/>
              <a:t>insiste sur l'analyse du </a:t>
            </a:r>
            <a:r>
              <a:rPr lang="fr-FR" dirty="0" smtClean="0"/>
              <a:t>travail. Analyse réalisée par les enseignants lors des PFMP</a:t>
            </a:r>
          </a:p>
        </p:txBody>
      </p:sp>
      <p:sp>
        <p:nvSpPr>
          <p:cNvPr id="8" name="Rectangle 7"/>
          <p:cNvSpPr/>
          <p:nvPr/>
        </p:nvSpPr>
        <p:spPr>
          <a:xfrm>
            <a:off x="971600" y="2780928"/>
            <a:ext cx="6264696"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fr-FR" sz="3200" b="0" i="0" dirty="0" smtClean="0">
                <a:effectLst/>
              </a:rPr>
              <a:t>L’APPRENTISSAGE EXPÉRIENTIEL</a:t>
            </a:r>
            <a:endParaRPr lang="fr-FR" sz="3200" b="0" i="0" dirty="0">
              <a:effectLst/>
            </a:endParaRPr>
          </a:p>
        </p:txBody>
      </p:sp>
      <p:sp>
        <p:nvSpPr>
          <p:cNvPr id="3" name="ZoneTexte 2"/>
          <p:cNvSpPr txBox="1"/>
          <p:nvPr/>
        </p:nvSpPr>
        <p:spPr>
          <a:xfrm>
            <a:off x="977900" y="3429000"/>
            <a:ext cx="8166100" cy="3508653"/>
          </a:xfrm>
          <a:prstGeom prst="rect">
            <a:avLst/>
          </a:prstGeom>
          <a:noFill/>
        </p:spPr>
        <p:txBody>
          <a:bodyPr wrap="square" rtlCol="0">
            <a:spAutoFit/>
          </a:bodyPr>
          <a:lstStyle/>
          <a:p>
            <a:r>
              <a:rPr lang="fr-FR" dirty="0"/>
              <a:t>R</a:t>
            </a:r>
            <a:r>
              <a:rPr lang="fr-FR" dirty="0" smtClean="0"/>
              <a:t>enforce </a:t>
            </a:r>
            <a:r>
              <a:rPr lang="fr-FR" dirty="0"/>
              <a:t>la notion de blocs de compétences "faire pour </a:t>
            </a:r>
            <a:r>
              <a:rPr lang="fr-FR" dirty="0" smtClean="0"/>
              <a:t>apprendre »</a:t>
            </a:r>
          </a:p>
          <a:p>
            <a:endParaRPr lang="fr-FR" sz="1200" dirty="0" smtClean="0"/>
          </a:p>
          <a:p>
            <a:r>
              <a:rPr lang="fr-FR" dirty="0" smtClean="0"/>
              <a:t>Le </a:t>
            </a:r>
            <a:r>
              <a:rPr lang="fr-FR" dirty="0"/>
              <a:t>premier état est celui de l'expérience </a:t>
            </a:r>
            <a:r>
              <a:rPr lang="fr-FR" dirty="0" smtClean="0"/>
              <a:t>vécue, le </a:t>
            </a:r>
            <a:r>
              <a:rPr lang="fr-FR" dirty="0"/>
              <a:t>second celui de la </a:t>
            </a:r>
            <a:r>
              <a:rPr lang="fr-FR" dirty="0" smtClean="0"/>
              <a:t>réflexivité</a:t>
            </a:r>
          </a:p>
          <a:p>
            <a:endParaRPr lang="fr-FR" sz="1200" dirty="0"/>
          </a:p>
          <a:p>
            <a:pPr marL="285750" indent="-285750">
              <a:buFont typeface="Arial"/>
              <a:buChar char="•"/>
            </a:pPr>
            <a:r>
              <a:rPr lang="fr-FR" b="1" dirty="0"/>
              <a:t>P</a:t>
            </a:r>
            <a:r>
              <a:rPr lang="fr-FR" b="1" dirty="0" smtClean="0"/>
              <a:t>hase </a:t>
            </a:r>
            <a:r>
              <a:rPr lang="fr-FR" b="1" dirty="0"/>
              <a:t>de </a:t>
            </a:r>
            <a:r>
              <a:rPr lang="fr-FR" b="1" dirty="0" smtClean="0"/>
              <a:t>découverte </a:t>
            </a:r>
            <a:r>
              <a:rPr lang="fr-FR" dirty="0" smtClean="0"/>
              <a:t>: c’est la phase de l’expérience vécue</a:t>
            </a:r>
            <a:endParaRPr lang="fr-FR" dirty="0"/>
          </a:p>
          <a:p>
            <a:pPr marL="285750" indent="-285750">
              <a:buFont typeface="Arial"/>
              <a:buChar char="•"/>
            </a:pPr>
            <a:r>
              <a:rPr lang="fr-FR" b="1" dirty="0"/>
              <a:t>P</a:t>
            </a:r>
            <a:r>
              <a:rPr lang="fr-FR" b="1" dirty="0" smtClean="0"/>
              <a:t>hase </a:t>
            </a:r>
            <a:r>
              <a:rPr lang="fr-FR" b="1" dirty="0"/>
              <a:t>des </a:t>
            </a:r>
            <a:r>
              <a:rPr lang="fr-FR" b="1" dirty="0" smtClean="0"/>
              <a:t>apprentissages fondamentaux </a:t>
            </a:r>
            <a:r>
              <a:rPr lang="fr-FR" dirty="0" smtClean="0"/>
              <a:t>: c’est la phase de la réflexion, du dire et par la suite de la construction du récit.</a:t>
            </a:r>
            <a:endParaRPr lang="fr-FR" dirty="0"/>
          </a:p>
          <a:p>
            <a:pPr marL="285750" indent="-285750">
              <a:buFont typeface="Arial"/>
              <a:buChar char="•"/>
            </a:pPr>
            <a:r>
              <a:rPr lang="fr-FR" b="1" dirty="0"/>
              <a:t>P</a:t>
            </a:r>
            <a:r>
              <a:rPr lang="fr-FR" b="1" dirty="0" smtClean="0"/>
              <a:t>hase </a:t>
            </a:r>
            <a:r>
              <a:rPr lang="fr-FR" b="1" dirty="0"/>
              <a:t>de </a:t>
            </a:r>
            <a:r>
              <a:rPr lang="fr-FR" b="1" dirty="0" smtClean="0"/>
              <a:t>l'approfondissement</a:t>
            </a:r>
            <a:r>
              <a:rPr lang="fr-FR" dirty="0" smtClean="0"/>
              <a:t> : c’est la phase de la conceptualisation par un travail d’objectivation, de la décontextualisation pour faire émerger les invariants opératoires.</a:t>
            </a:r>
            <a:endParaRPr lang="fr-FR" dirty="0"/>
          </a:p>
          <a:p>
            <a:pPr marL="285750" indent="-285750">
              <a:buFont typeface="Arial"/>
              <a:buChar char="•"/>
            </a:pPr>
            <a:r>
              <a:rPr lang="fr-FR" b="1" dirty="0"/>
              <a:t>P</a:t>
            </a:r>
            <a:r>
              <a:rPr lang="fr-FR" b="1" dirty="0" smtClean="0"/>
              <a:t>hase </a:t>
            </a:r>
            <a:r>
              <a:rPr lang="fr-FR" b="1" dirty="0"/>
              <a:t>de la </a:t>
            </a:r>
            <a:r>
              <a:rPr lang="fr-FR" b="1" dirty="0" smtClean="0"/>
              <a:t>maitrise </a:t>
            </a:r>
            <a:r>
              <a:rPr lang="fr-FR" dirty="0" smtClean="0"/>
              <a:t>: c’est la phase du comprendre pour agir afin d’atteindre un résultat, du transfert.</a:t>
            </a:r>
            <a:endParaRPr lang="fr-FR" dirty="0"/>
          </a:p>
          <a:p>
            <a:endParaRPr lang="fr-FR" dirty="0"/>
          </a:p>
        </p:txBody>
      </p:sp>
    </p:spTree>
    <p:extLst>
      <p:ext uri="{BB962C8B-B14F-4D97-AF65-F5344CB8AC3E}">
        <p14:creationId xmlns:p14="http://schemas.microsoft.com/office/powerpoint/2010/main" val="4069553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Des centres d’intérêt, aide à l’abstraction</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971600" y="764704"/>
            <a:ext cx="6264696"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fr-FR" sz="3200" b="0" i="0" dirty="0" smtClean="0">
                <a:effectLst/>
              </a:rPr>
              <a:t>Les centres d’intérêt ou C.I.</a:t>
            </a:r>
            <a:endParaRPr lang="fr-FR" sz="3200" b="0" i="0" dirty="0">
              <a:effectLst/>
            </a:endParaRPr>
          </a:p>
        </p:txBody>
      </p:sp>
      <p:sp>
        <p:nvSpPr>
          <p:cNvPr id="2" name="ZoneTexte 1"/>
          <p:cNvSpPr txBox="1"/>
          <p:nvPr/>
        </p:nvSpPr>
        <p:spPr>
          <a:xfrm>
            <a:off x="971600" y="3136900"/>
            <a:ext cx="6136716" cy="2308324"/>
          </a:xfrm>
          <a:prstGeom prst="rect">
            <a:avLst/>
          </a:prstGeom>
          <a:noFill/>
        </p:spPr>
        <p:txBody>
          <a:bodyPr wrap="none" rtlCol="0">
            <a:spAutoFit/>
          </a:bodyPr>
          <a:lstStyle/>
          <a:p>
            <a:pPr lvl="0"/>
            <a:r>
              <a:rPr lang="fr-FR" dirty="0"/>
              <a:t>CI1 : Acquérir l’information pour piloter les systèmes </a:t>
            </a:r>
            <a:r>
              <a:rPr lang="fr-FR" dirty="0" smtClean="0"/>
              <a:t>connectés</a:t>
            </a:r>
          </a:p>
          <a:p>
            <a:pPr lvl="0"/>
            <a:r>
              <a:rPr lang="fr-FR" dirty="0" smtClean="0"/>
              <a:t>  </a:t>
            </a:r>
            <a:endParaRPr lang="fr-FR" dirty="0"/>
          </a:p>
          <a:p>
            <a:pPr lvl="0"/>
            <a:r>
              <a:rPr lang="fr-FR" dirty="0"/>
              <a:t>CI2 : Communiquer à l’aide des réseaux filaires et non </a:t>
            </a:r>
            <a:r>
              <a:rPr lang="fr-FR" dirty="0" smtClean="0"/>
              <a:t>filaires</a:t>
            </a:r>
          </a:p>
          <a:p>
            <a:pPr lvl="0"/>
            <a:endParaRPr lang="fr-FR" dirty="0"/>
          </a:p>
          <a:p>
            <a:pPr lvl="0"/>
            <a:r>
              <a:rPr lang="fr-FR" dirty="0"/>
              <a:t>CI3 : Stocker et traiter </a:t>
            </a:r>
            <a:r>
              <a:rPr lang="fr-FR" dirty="0" smtClean="0"/>
              <a:t>l’information</a:t>
            </a:r>
          </a:p>
          <a:p>
            <a:pPr lvl="0"/>
            <a:endParaRPr lang="fr-FR" dirty="0"/>
          </a:p>
          <a:p>
            <a:pPr lvl="0"/>
            <a:r>
              <a:rPr lang="fr-FR" dirty="0"/>
              <a:t>CI4 : Restituer l’information.</a:t>
            </a:r>
          </a:p>
          <a:p>
            <a:endParaRPr lang="fr-FR" dirty="0"/>
          </a:p>
        </p:txBody>
      </p:sp>
      <p:sp>
        <p:nvSpPr>
          <p:cNvPr id="3" name="ZoneTexte 2"/>
          <p:cNvSpPr txBox="1"/>
          <p:nvPr/>
        </p:nvSpPr>
        <p:spPr>
          <a:xfrm>
            <a:off x="971600" y="1816100"/>
            <a:ext cx="8172400" cy="646331"/>
          </a:xfrm>
          <a:prstGeom prst="rect">
            <a:avLst/>
          </a:prstGeom>
          <a:noFill/>
        </p:spPr>
        <p:txBody>
          <a:bodyPr wrap="square" rtlCol="0">
            <a:spAutoFit/>
          </a:bodyPr>
          <a:lstStyle/>
          <a:p>
            <a:r>
              <a:rPr lang="fr-FR" dirty="0" smtClean="0"/>
              <a:t>En bout de chaîne et afin de renforcer les capacités à la construction d’un concept d’une abstraction nous proposons quatre centres d’intérêt</a:t>
            </a:r>
            <a:endParaRPr lang="fr-FR" dirty="0"/>
          </a:p>
        </p:txBody>
      </p:sp>
    </p:spTree>
    <p:extLst>
      <p:ext uri="{BB962C8B-B14F-4D97-AF65-F5344CB8AC3E}">
        <p14:creationId xmlns:p14="http://schemas.microsoft.com/office/powerpoint/2010/main" val="2692391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Des éléments de conclusion</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971600" y="764704"/>
            <a:ext cx="6264696"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fr-FR" sz="3200" b="0" i="0" dirty="0" smtClean="0">
                <a:effectLst/>
              </a:rPr>
              <a:t>Pour ne pas finir…</a:t>
            </a:r>
            <a:endParaRPr lang="fr-FR" sz="3200" b="0" i="0" dirty="0">
              <a:effectLst/>
            </a:endParaRPr>
          </a:p>
        </p:txBody>
      </p:sp>
      <p:sp>
        <p:nvSpPr>
          <p:cNvPr id="2" name="ZoneTexte 1"/>
          <p:cNvSpPr txBox="1"/>
          <p:nvPr/>
        </p:nvSpPr>
        <p:spPr>
          <a:xfrm>
            <a:off x="3072495" y="5373216"/>
            <a:ext cx="3230459" cy="369332"/>
          </a:xfrm>
          <a:prstGeom prst="rect">
            <a:avLst/>
          </a:prstGeom>
          <a:noFill/>
        </p:spPr>
        <p:txBody>
          <a:bodyPr wrap="none" rtlCol="0">
            <a:spAutoFit/>
          </a:bodyPr>
          <a:lstStyle/>
          <a:p>
            <a:r>
              <a:rPr lang="fr-FR" dirty="0" smtClean="0"/>
              <a:t>MERCI POUR VOTRE ATTENTION</a:t>
            </a:r>
            <a:endParaRPr lang="fr-FR" dirty="0"/>
          </a:p>
        </p:txBody>
      </p:sp>
      <p:sp>
        <p:nvSpPr>
          <p:cNvPr id="3" name="ZoneTexte 2"/>
          <p:cNvSpPr txBox="1"/>
          <p:nvPr/>
        </p:nvSpPr>
        <p:spPr>
          <a:xfrm>
            <a:off x="971600" y="1700808"/>
            <a:ext cx="7992888" cy="1200329"/>
          </a:xfrm>
          <a:prstGeom prst="rect">
            <a:avLst/>
          </a:prstGeom>
          <a:noFill/>
        </p:spPr>
        <p:txBody>
          <a:bodyPr wrap="square" rtlCol="0">
            <a:spAutoFit/>
          </a:bodyPr>
          <a:lstStyle/>
          <a:p>
            <a:r>
              <a:rPr lang="fr-FR" dirty="0"/>
              <a:t>L</a:t>
            </a:r>
            <a:r>
              <a:rPr lang="fr-FR" dirty="0" smtClean="0"/>
              <a:t>’intelligence collective dans vos académies et vos réflexions pourront mettre en perspective et enrichir ce qui a été décrit. Cette présentation ne fait que vous expliquer le pourquoi et le comment de ce référentiel. Une explication de sa logique…</a:t>
            </a:r>
            <a:endParaRPr lang="fr-FR" dirty="0"/>
          </a:p>
        </p:txBody>
      </p:sp>
      <p:sp>
        <p:nvSpPr>
          <p:cNvPr id="4" name="ZoneTexte 3"/>
          <p:cNvSpPr txBox="1"/>
          <p:nvPr/>
        </p:nvSpPr>
        <p:spPr>
          <a:xfrm>
            <a:off x="971600" y="3501008"/>
            <a:ext cx="8172400" cy="923330"/>
          </a:xfrm>
          <a:prstGeom prst="rect">
            <a:avLst/>
          </a:prstGeom>
          <a:noFill/>
        </p:spPr>
        <p:txBody>
          <a:bodyPr wrap="square" rtlCol="0">
            <a:spAutoFit/>
          </a:bodyPr>
          <a:lstStyle/>
          <a:p>
            <a:r>
              <a:rPr lang="fr-FR" dirty="0"/>
              <a:t>B</a:t>
            </a:r>
            <a:r>
              <a:rPr lang="fr-FR" dirty="0" smtClean="0"/>
              <a:t>ien </a:t>
            </a:r>
            <a:r>
              <a:rPr lang="fr-FR" dirty="0"/>
              <a:t>sûr tout cela sera porté par un environnement d'apprentissage moderne et </a:t>
            </a:r>
            <a:r>
              <a:rPr lang="fr-FR" dirty="0" smtClean="0"/>
              <a:t>numérique, de </a:t>
            </a:r>
            <a:r>
              <a:rPr lang="fr-FR" dirty="0"/>
              <a:t>micro ressources, de réalité virtuelle par immersion ou augmentée, etc</a:t>
            </a:r>
            <a:r>
              <a:rPr lang="fr-FR" dirty="0" smtClean="0"/>
              <a:t>.</a:t>
            </a:r>
            <a:endParaRPr lang="fr-FR" dirty="0"/>
          </a:p>
        </p:txBody>
      </p:sp>
    </p:spTree>
    <p:extLst>
      <p:ext uri="{BB962C8B-B14F-4D97-AF65-F5344CB8AC3E}">
        <p14:creationId xmlns:p14="http://schemas.microsoft.com/office/powerpoint/2010/main" val="3226981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961728" y="886027"/>
            <a:ext cx="6922639"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lvl="2"/>
            <a:r>
              <a:rPr lang="fr-FR" sz="2400" dirty="0">
                <a:solidFill>
                  <a:schemeClr val="bg1"/>
                </a:solidFill>
              </a:rPr>
              <a:t>Une classe de seconde « Tronc commun »</a:t>
            </a:r>
          </a:p>
        </p:txBody>
      </p:sp>
      <p:sp>
        <p:nvSpPr>
          <p:cNvPr id="11" name="ZoneTexte 10"/>
          <p:cNvSpPr txBox="1"/>
          <p:nvPr/>
        </p:nvSpPr>
        <p:spPr>
          <a:xfrm>
            <a:off x="2885108" y="2165402"/>
            <a:ext cx="6258892" cy="3970318"/>
          </a:xfrm>
          <a:prstGeom prst="rect">
            <a:avLst/>
          </a:prstGeom>
          <a:noFill/>
        </p:spPr>
        <p:txBody>
          <a:bodyPr wrap="square" rtlCol="0">
            <a:spAutoFit/>
          </a:bodyPr>
          <a:lstStyle/>
          <a:p>
            <a:pPr algn="just"/>
            <a:r>
              <a:rPr lang="fr-FR" dirty="0"/>
              <a:t>« Au moment de son inscription dans l’établissement, le candidat est inscrit dans une seconde à </a:t>
            </a:r>
            <a:r>
              <a:rPr lang="fr-FR" dirty="0">
                <a:solidFill>
                  <a:srgbClr val="008000"/>
                </a:solidFill>
              </a:rPr>
              <a:t>tronc commun couvrant les champs professionnels des trois option</a:t>
            </a:r>
            <a:r>
              <a:rPr lang="fr-FR" dirty="0"/>
              <a:t>s. </a:t>
            </a:r>
            <a:r>
              <a:rPr lang="fr-FR" dirty="0" smtClean="0"/>
              <a:t>» Un code MEF unique.</a:t>
            </a:r>
            <a:endParaRPr lang="fr-FR" dirty="0"/>
          </a:p>
          <a:p>
            <a:pPr algn="just"/>
            <a:r>
              <a:rPr lang="fr-FR" dirty="0"/>
              <a:t> </a:t>
            </a:r>
          </a:p>
          <a:p>
            <a:pPr algn="just"/>
            <a:r>
              <a:rPr lang="fr-FR" dirty="0"/>
              <a:t>« Le candidat choisit l’option professionnelle dans laquelle il souhaite être évalué aux travers des différentes épreuves certificatives </a:t>
            </a:r>
            <a:r>
              <a:rPr lang="fr-FR" dirty="0">
                <a:solidFill>
                  <a:srgbClr val="008000"/>
                </a:solidFill>
              </a:rPr>
              <a:t>à l’issue de la classe de seconde</a:t>
            </a:r>
            <a:r>
              <a:rPr lang="fr-FR" dirty="0"/>
              <a:t>. » </a:t>
            </a:r>
            <a:endParaRPr lang="fr-FR" dirty="0" smtClean="0"/>
          </a:p>
          <a:p>
            <a:pPr algn="just"/>
            <a:endParaRPr lang="fr-FR" dirty="0"/>
          </a:p>
          <a:p>
            <a:pPr algn="just"/>
            <a:r>
              <a:rPr lang="fr-FR" dirty="0" smtClean="0"/>
              <a:t>« Les </a:t>
            </a:r>
            <a:r>
              <a:rPr lang="fr-FR" dirty="0"/>
              <a:t>compétences se rapportant au tronc commun seront évaluées </a:t>
            </a:r>
            <a:r>
              <a:rPr lang="fr-FR" dirty="0">
                <a:solidFill>
                  <a:srgbClr val="008000"/>
                </a:solidFill>
              </a:rPr>
              <a:t>en CCF  continué</a:t>
            </a:r>
            <a:r>
              <a:rPr lang="fr-FR" dirty="0"/>
              <a:t>  au travers de l’épreuve du diplôme intermédiaire (validées au cours de l’année de première), celles se rapportant à l’option professionnelle spécifique seront évaluées au travers des épreuves du Baccalauréat professionnel. » </a:t>
            </a:r>
          </a:p>
        </p:txBody>
      </p:sp>
      <p:pic>
        <p:nvPicPr>
          <p:cNvPr id="12" name="Image 11"/>
          <p:cNvPicPr>
            <a:picLocks noChangeAspect="1"/>
          </p:cNvPicPr>
          <p:nvPr/>
        </p:nvPicPr>
        <p:blipFill>
          <a:blip r:embed="rId4"/>
          <a:stretch>
            <a:fillRect/>
          </a:stretch>
        </p:blipFill>
        <p:spPr>
          <a:xfrm>
            <a:off x="-36512" y="1486027"/>
            <a:ext cx="2921620" cy="2708920"/>
          </a:xfrm>
          <a:prstGeom prst="rect">
            <a:avLst/>
          </a:prstGeom>
        </p:spPr>
      </p:pic>
    </p:spTree>
    <p:extLst>
      <p:ext uri="{BB962C8B-B14F-4D97-AF65-F5344CB8AC3E}">
        <p14:creationId xmlns:p14="http://schemas.microsoft.com/office/powerpoint/2010/main" val="3461289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57808"/>
            <a:ext cx="8229600" cy="1143000"/>
          </a:xfrm>
        </p:spPr>
        <p:txBody>
          <a:bodyPr>
            <a:normAutofit/>
          </a:bodyPr>
          <a:lstStyle/>
          <a:p>
            <a:r>
              <a:rPr lang="fr-FR" dirty="0"/>
              <a:t>Programme </a:t>
            </a:r>
            <a:r>
              <a:rPr lang="fr-FR" dirty="0" smtClean="0"/>
              <a:t>de la journée</a:t>
            </a:r>
            <a:endParaRPr lang="fr-FR" dirty="0"/>
          </a:p>
        </p:txBody>
      </p:sp>
      <p:pic>
        <p:nvPicPr>
          <p:cNvPr id="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rot="5400000">
            <a:off x="3975210" y="-1679325"/>
            <a:ext cx="716058" cy="8204448"/>
          </a:xfrm>
          <a:prstGeom prst="rect">
            <a:avLst/>
          </a:prstGeom>
          <a:ln/>
          <a:scene3d>
            <a:camera prst="isometricOffAxis1Right"/>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vert="vert270" rtlCol="0" anchor="ctr"/>
          <a:lstStyle/>
          <a:p>
            <a:pPr algn="ctr"/>
            <a:r>
              <a:rPr lang="fr-FR" sz="2800" dirty="0" smtClean="0"/>
              <a:t>Présentation de la rénovation des bacs pro SN et MELEC</a:t>
            </a:r>
            <a:endParaRPr lang="fr-FR" sz="2800" dirty="0"/>
          </a:p>
        </p:txBody>
      </p:sp>
      <p:sp>
        <p:nvSpPr>
          <p:cNvPr id="7" name="Rectangle 6"/>
          <p:cNvSpPr/>
          <p:nvPr/>
        </p:nvSpPr>
        <p:spPr>
          <a:xfrm rot="5400000">
            <a:off x="4313421" y="-937416"/>
            <a:ext cx="615700" cy="8204448"/>
          </a:xfrm>
          <a:prstGeom prst="rect">
            <a:avLst/>
          </a:prstGeom>
          <a:ln/>
          <a:scene3d>
            <a:camera prst="isometricOffAxis1Right"/>
            <a:lightRig rig="threePt" dir="t"/>
          </a:scene3d>
        </p:spPr>
        <p:style>
          <a:lnRef idx="1">
            <a:schemeClr val="accent3"/>
          </a:lnRef>
          <a:fillRef idx="3">
            <a:schemeClr val="accent3"/>
          </a:fillRef>
          <a:effectRef idx="2">
            <a:schemeClr val="accent3"/>
          </a:effectRef>
          <a:fontRef idx="minor">
            <a:schemeClr val="lt1"/>
          </a:fontRef>
        </p:style>
        <p:txBody>
          <a:bodyPr vert="vert270" rtlCol="0" anchor="ctr"/>
          <a:lstStyle/>
          <a:p>
            <a:pPr algn="ctr"/>
            <a:r>
              <a:rPr lang="fr-FR" sz="2800" dirty="0" smtClean="0"/>
              <a:t>Repère pour la formation des bacs pro SN et MELEC</a:t>
            </a:r>
            <a:endParaRPr lang="fr-FR" sz="2800" dirty="0"/>
          </a:p>
        </p:txBody>
      </p:sp>
      <p:sp>
        <p:nvSpPr>
          <p:cNvPr id="8" name="Rectangle 7"/>
          <p:cNvSpPr/>
          <p:nvPr/>
        </p:nvSpPr>
        <p:spPr>
          <a:xfrm rot="5400000">
            <a:off x="4523115" y="-199779"/>
            <a:ext cx="644050" cy="8197685"/>
          </a:xfrm>
          <a:prstGeom prst="rect">
            <a:avLst/>
          </a:prstGeom>
          <a:ln/>
          <a:scene3d>
            <a:camera prst="isometricOffAxis1Right"/>
            <a:lightRig rig="threePt" dir="t">
              <a:rot lat="0" lon="0" rev="1200000"/>
            </a:lightRig>
          </a:scene3d>
          <a:sp3d>
            <a:bevelT w="63500" h="25400"/>
          </a:sp3d>
        </p:spPr>
        <p:style>
          <a:lnRef idx="0">
            <a:schemeClr val="accent6"/>
          </a:lnRef>
          <a:fillRef idx="3">
            <a:schemeClr val="accent6"/>
          </a:fillRef>
          <a:effectRef idx="3">
            <a:schemeClr val="accent6"/>
          </a:effectRef>
          <a:fontRef idx="minor">
            <a:schemeClr val="lt1"/>
          </a:fontRef>
        </p:style>
        <p:txBody>
          <a:bodyPr vert="vert270" rtlCol="0" anchor="ctr"/>
          <a:lstStyle/>
          <a:p>
            <a:pPr algn="ctr"/>
            <a:r>
              <a:rPr lang="fr-FR" sz="2800" dirty="0" smtClean="0"/>
              <a:t>Les souhaits et les attentes des milieux professionnels</a:t>
            </a:r>
            <a:endParaRPr lang="fr-FR" sz="2800" dirty="0"/>
          </a:p>
        </p:txBody>
      </p:sp>
      <p:sp>
        <p:nvSpPr>
          <p:cNvPr id="9" name="Rectangle 8"/>
          <p:cNvSpPr/>
          <p:nvPr/>
        </p:nvSpPr>
        <p:spPr>
          <a:xfrm rot="5400000">
            <a:off x="4757775" y="504945"/>
            <a:ext cx="610058" cy="8194405"/>
          </a:xfrm>
          <a:prstGeom prst="rect">
            <a:avLst/>
          </a:prstGeom>
          <a:solidFill>
            <a:srgbClr val="FF6600"/>
          </a:solidFill>
          <a:ln/>
          <a:scene3d>
            <a:camera prst="isometricOffAxis1Right"/>
            <a:lightRig rig="threePt" dir="t"/>
          </a:scene3d>
        </p:spPr>
        <p:style>
          <a:lnRef idx="1">
            <a:schemeClr val="dk1"/>
          </a:lnRef>
          <a:fillRef idx="2">
            <a:schemeClr val="dk1"/>
          </a:fillRef>
          <a:effectRef idx="1">
            <a:schemeClr val="dk1"/>
          </a:effectRef>
          <a:fontRef idx="minor">
            <a:schemeClr val="dk1"/>
          </a:fontRef>
        </p:style>
        <p:txBody>
          <a:bodyPr vert="vert270" rtlCol="0" anchor="ctr"/>
          <a:lstStyle/>
          <a:p>
            <a:pPr algn="ctr"/>
            <a:r>
              <a:rPr lang="fr-FR" sz="2800" dirty="0" smtClean="0">
                <a:solidFill>
                  <a:schemeClr val="bg1"/>
                </a:solidFill>
              </a:rPr>
              <a:t>Présentation de la solution CERISE</a:t>
            </a:r>
            <a:endParaRPr lang="fr-FR" sz="2800" dirty="0">
              <a:solidFill>
                <a:schemeClr val="bg1"/>
              </a:solidFill>
            </a:endParaRPr>
          </a:p>
        </p:txBody>
      </p:sp>
      <p:sp>
        <p:nvSpPr>
          <p:cNvPr id="13" name="Rectangle 12"/>
          <p:cNvSpPr/>
          <p:nvPr/>
        </p:nvSpPr>
        <p:spPr>
          <a:xfrm>
            <a:off x="2333791" y="6455749"/>
            <a:ext cx="3847215" cy="369332"/>
          </a:xfrm>
          <a:prstGeom prst="rect">
            <a:avLst/>
          </a:prstGeom>
        </p:spPr>
        <p:txBody>
          <a:bodyPr wrap="none">
            <a:spAutoFit/>
          </a:bodyPr>
          <a:lstStyle/>
          <a:p>
            <a:pPr algn="ctr"/>
            <a:r>
              <a:rPr lang="fr-FR" dirty="0" smtClean="0">
                <a:solidFill>
                  <a:schemeClr val="bg1">
                    <a:lumMod val="50000"/>
                  </a:schemeClr>
                </a:solidFill>
              </a:rPr>
              <a:t>Lycée Marcel DEPREZ - le 02 mai 2016</a:t>
            </a:r>
            <a:endParaRPr lang="fr-FR" dirty="0">
              <a:solidFill>
                <a:schemeClr val="bg1">
                  <a:lumMod val="50000"/>
                </a:schemeClr>
              </a:solidFill>
            </a:endParaRPr>
          </a:p>
        </p:txBody>
      </p:sp>
    </p:spTree>
    <p:extLst>
      <p:ext uri="{BB962C8B-B14F-4D97-AF65-F5344CB8AC3E}">
        <p14:creationId xmlns:p14="http://schemas.microsoft.com/office/powerpoint/2010/main" val="3961737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961728" y="886027"/>
            <a:ext cx="6922639"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lvl="2"/>
            <a:r>
              <a:rPr lang="fr-FR" sz="2400" dirty="0">
                <a:solidFill>
                  <a:schemeClr val="bg1"/>
                </a:solidFill>
              </a:rPr>
              <a:t>Une classe de seconde « Tronc commun »</a:t>
            </a:r>
          </a:p>
        </p:txBody>
      </p:sp>
      <p:pic>
        <p:nvPicPr>
          <p:cNvPr id="12" name="Image 11"/>
          <p:cNvPicPr>
            <a:picLocks noChangeAspect="1"/>
          </p:cNvPicPr>
          <p:nvPr/>
        </p:nvPicPr>
        <p:blipFill>
          <a:blip r:embed="rId5"/>
          <a:stretch>
            <a:fillRect/>
          </a:stretch>
        </p:blipFill>
        <p:spPr>
          <a:xfrm>
            <a:off x="-36512" y="1486027"/>
            <a:ext cx="2921620" cy="2708920"/>
          </a:xfrm>
          <a:prstGeom prst="rect">
            <a:avLst/>
          </a:prstGeom>
        </p:spPr>
      </p:pic>
      <p:sp>
        <p:nvSpPr>
          <p:cNvPr id="8" name="ZoneTexte 7"/>
          <p:cNvSpPr txBox="1"/>
          <p:nvPr/>
        </p:nvSpPr>
        <p:spPr>
          <a:xfrm>
            <a:off x="3088784" y="1769241"/>
            <a:ext cx="6084168" cy="1015663"/>
          </a:xfrm>
          <a:prstGeom prst="rect">
            <a:avLst/>
          </a:prstGeom>
          <a:noFill/>
        </p:spPr>
        <p:txBody>
          <a:bodyPr wrap="square" rtlCol="0">
            <a:spAutoFit/>
          </a:bodyPr>
          <a:lstStyle/>
          <a:p>
            <a:r>
              <a:rPr lang="fr-FR" sz="2000" dirty="0"/>
              <a:t>Le parcours de formation s’organise autour </a:t>
            </a:r>
            <a:r>
              <a:rPr lang="fr-FR" sz="2000" dirty="0" smtClean="0"/>
              <a:t>d’activités principales </a:t>
            </a:r>
            <a:r>
              <a:rPr lang="fr-FR" sz="2000" dirty="0"/>
              <a:t>représentatives </a:t>
            </a:r>
            <a:r>
              <a:rPr lang="fr-FR" sz="2000" dirty="0" smtClean="0"/>
              <a:t>des métiers selon un contexte et des problématiques professionnelles. </a:t>
            </a:r>
          </a:p>
        </p:txBody>
      </p:sp>
      <p:graphicFrame>
        <p:nvGraphicFramePr>
          <p:cNvPr id="9" name="Objet 8"/>
          <p:cNvGraphicFramePr>
            <a:graphicFrameLocks noChangeAspect="1"/>
          </p:cNvGraphicFramePr>
          <p:nvPr>
            <p:extLst>
              <p:ext uri="{D42A27DB-BD31-4B8C-83A1-F6EECF244321}">
                <p14:modId xmlns:p14="http://schemas.microsoft.com/office/powerpoint/2010/main" val="1146135892"/>
              </p:ext>
            </p:extLst>
          </p:nvPr>
        </p:nvGraphicFramePr>
        <p:xfrm>
          <a:off x="2731824" y="2977982"/>
          <a:ext cx="6121400" cy="3606800"/>
        </p:xfrm>
        <a:graphic>
          <a:graphicData uri="http://schemas.openxmlformats.org/presentationml/2006/ole">
            <mc:AlternateContent xmlns:mc="http://schemas.openxmlformats.org/markup-compatibility/2006">
              <mc:Choice xmlns:v="urn:schemas-microsoft-com:vml" Requires="v">
                <p:oleObj spid="_x0000_s4109" name="Document" r:id="rId6" imgW="6121400" imgH="3606800" progId="Word.Document.12">
                  <p:link updateAutomatic="1"/>
                </p:oleObj>
              </mc:Choice>
              <mc:Fallback>
                <p:oleObj name="Document" r:id="rId6" imgW="6121400" imgH="3606800" progId="Word.Document.12">
                  <p:link updateAutomatic="1"/>
                  <p:pic>
                    <p:nvPicPr>
                      <p:cNvPr id="0" name=""/>
                      <p:cNvPicPr/>
                      <p:nvPr/>
                    </p:nvPicPr>
                    <p:blipFill>
                      <a:blip r:embed="rId7"/>
                      <a:stretch>
                        <a:fillRect/>
                      </a:stretch>
                    </p:blipFill>
                    <p:spPr>
                      <a:xfrm>
                        <a:off x="2731824" y="2977982"/>
                        <a:ext cx="6121400" cy="3606800"/>
                      </a:xfrm>
                      <a:prstGeom prst="rect">
                        <a:avLst/>
                      </a:prstGeom>
                    </p:spPr>
                  </p:pic>
                </p:oleObj>
              </mc:Fallback>
            </mc:AlternateContent>
          </a:graphicData>
        </a:graphic>
      </p:graphicFrame>
    </p:spTree>
    <p:extLst>
      <p:ext uri="{BB962C8B-B14F-4D97-AF65-F5344CB8AC3E}">
        <p14:creationId xmlns:p14="http://schemas.microsoft.com/office/powerpoint/2010/main" val="791757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961728" y="886027"/>
            <a:ext cx="6922639"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lvl="2"/>
            <a:r>
              <a:rPr lang="fr-FR" sz="2400" dirty="0">
                <a:solidFill>
                  <a:schemeClr val="bg1"/>
                </a:solidFill>
              </a:rPr>
              <a:t>Une classe de seconde « Tronc commun »</a:t>
            </a:r>
          </a:p>
        </p:txBody>
      </p:sp>
      <p:sp>
        <p:nvSpPr>
          <p:cNvPr id="13" name="Rectangle 12"/>
          <p:cNvSpPr/>
          <p:nvPr/>
        </p:nvSpPr>
        <p:spPr>
          <a:xfrm>
            <a:off x="251520" y="1606148"/>
            <a:ext cx="8891053" cy="3046988"/>
          </a:xfrm>
          <a:prstGeom prst="rect">
            <a:avLst/>
          </a:prstGeom>
        </p:spPr>
        <p:txBody>
          <a:bodyPr wrap="square">
            <a:spAutoFit/>
          </a:bodyPr>
          <a:lstStyle/>
          <a:p>
            <a:r>
              <a:rPr lang="fr-FR" sz="2400" dirty="0"/>
              <a:t>Le baccalauréat SN avec ses trois options, développe des activités dans les secteurs suivants </a:t>
            </a:r>
            <a:r>
              <a:rPr lang="fr-FR" sz="2400" dirty="0" smtClean="0"/>
              <a:t>:</a:t>
            </a:r>
          </a:p>
          <a:p>
            <a:endParaRPr lang="fr-FR" sz="2400" dirty="0"/>
          </a:p>
          <a:p>
            <a:pPr marL="285750" indent="-285750">
              <a:buFontTx/>
              <a:buChar char="-"/>
            </a:pPr>
            <a:r>
              <a:rPr lang="fr-FR" sz="2000" b="1" dirty="0" smtClean="0"/>
              <a:t>les </a:t>
            </a:r>
            <a:r>
              <a:rPr lang="fr-FR" sz="2000" b="1" dirty="0"/>
              <a:t>infrastructures</a:t>
            </a:r>
            <a:r>
              <a:rPr lang="fr-FR" sz="2000" dirty="0"/>
              <a:t> : les réseaux intelligents (abris bus, éclairage public, etc.)          </a:t>
            </a:r>
          </a:p>
          <a:p>
            <a:pPr marL="285750" indent="-285750">
              <a:buFontTx/>
              <a:buChar char="-"/>
            </a:pPr>
            <a:r>
              <a:rPr lang="fr-FR" sz="2000" b="1" dirty="0" smtClean="0"/>
              <a:t>l’habitat </a:t>
            </a:r>
            <a:r>
              <a:rPr lang="fr-FR" sz="2000" b="1" dirty="0"/>
              <a:t>et les bâtiments résidentiels </a:t>
            </a:r>
            <a:r>
              <a:rPr lang="fr-FR" sz="2000" dirty="0"/>
              <a:t>(électrodomestique, audiovisuel </a:t>
            </a:r>
            <a:r>
              <a:rPr lang="fr-FR" sz="2000" dirty="0" smtClean="0"/>
              <a:t>multimédia, domotique</a:t>
            </a:r>
            <a:r>
              <a:rPr lang="fr-FR" sz="2000" dirty="0"/>
              <a:t>) </a:t>
            </a:r>
          </a:p>
          <a:p>
            <a:pPr marL="285750" lvl="0" indent="-285750">
              <a:buFontTx/>
              <a:buChar char="-"/>
            </a:pPr>
            <a:r>
              <a:rPr lang="fr-FR" sz="2000" b="1" dirty="0" smtClean="0"/>
              <a:t>les </a:t>
            </a:r>
            <a:r>
              <a:rPr lang="fr-FR" sz="2000" b="1" dirty="0"/>
              <a:t>bâtiments tertiaires et industriels </a:t>
            </a:r>
            <a:r>
              <a:rPr lang="fr-FR" sz="2000" dirty="0"/>
              <a:t>(télécommunications,</a:t>
            </a:r>
            <a:r>
              <a:rPr lang="fr-FR" sz="2000" dirty="0" smtClean="0"/>
              <a:t> </a:t>
            </a:r>
            <a:r>
              <a:rPr lang="fr-FR" sz="2000" dirty="0" err="1" smtClean="0"/>
              <a:t>immotique</a:t>
            </a:r>
            <a:r>
              <a:rPr lang="fr-FR" sz="2000" dirty="0"/>
              <a:t>, réseaux locaux industriels, etc.)            </a:t>
            </a:r>
          </a:p>
          <a:p>
            <a:pPr marL="285750" indent="-285750">
              <a:buFontTx/>
              <a:buChar char="-"/>
            </a:pPr>
            <a:r>
              <a:rPr lang="fr-FR" sz="2000" b="1" dirty="0" smtClean="0"/>
              <a:t>les </a:t>
            </a:r>
            <a:r>
              <a:rPr lang="fr-FR" sz="2000" b="1" dirty="0"/>
              <a:t>systèmes autonomes et embarqués</a:t>
            </a:r>
            <a:r>
              <a:rPr lang="fr-FR" sz="2000" dirty="0"/>
              <a:t>.</a:t>
            </a:r>
          </a:p>
        </p:txBody>
      </p:sp>
      <p:pic>
        <p:nvPicPr>
          <p:cNvPr id="14" name="Image 13"/>
          <p:cNvPicPr>
            <a:picLocks noChangeAspect="1"/>
          </p:cNvPicPr>
          <p:nvPr/>
        </p:nvPicPr>
        <p:blipFill>
          <a:blip r:embed="rId4"/>
          <a:stretch>
            <a:fillRect/>
          </a:stretch>
        </p:blipFill>
        <p:spPr>
          <a:xfrm>
            <a:off x="26022" y="4929901"/>
            <a:ext cx="3001597" cy="1728192"/>
          </a:xfrm>
          <a:prstGeom prst="rect">
            <a:avLst/>
          </a:prstGeom>
        </p:spPr>
      </p:pic>
      <p:pic>
        <p:nvPicPr>
          <p:cNvPr id="15" name="Image 14"/>
          <p:cNvPicPr>
            <a:picLocks noChangeAspect="1"/>
          </p:cNvPicPr>
          <p:nvPr/>
        </p:nvPicPr>
        <p:blipFill>
          <a:blip r:embed="rId5"/>
          <a:stretch>
            <a:fillRect/>
          </a:stretch>
        </p:blipFill>
        <p:spPr>
          <a:xfrm>
            <a:off x="6127365" y="5017259"/>
            <a:ext cx="2801251" cy="1656185"/>
          </a:xfrm>
          <a:prstGeom prst="rect">
            <a:avLst/>
          </a:prstGeom>
        </p:spPr>
      </p:pic>
      <p:pic>
        <p:nvPicPr>
          <p:cNvPr id="16" name="Image 15"/>
          <p:cNvPicPr>
            <a:picLocks noChangeAspect="1"/>
          </p:cNvPicPr>
          <p:nvPr/>
        </p:nvPicPr>
        <p:blipFill>
          <a:blip r:embed="rId6"/>
          <a:stretch>
            <a:fillRect/>
          </a:stretch>
        </p:blipFill>
        <p:spPr>
          <a:xfrm>
            <a:off x="3131840" y="4877814"/>
            <a:ext cx="2813877" cy="1944216"/>
          </a:xfrm>
          <a:prstGeom prst="rect">
            <a:avLst/>
          </a:prstGeom>
        </p:spPr>
      </p:pic>
    </p:spTree>
    <p:extLst>
      <p:ext uri="{BB962C8B-B14F-4D97-AF65-F5344CB8AC3E}">
        <p14:creationId xmlns:p14="http://schemas.microsoft.com/office/powerpoint/2010/main" val="2116823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961729" y="839860"/>
            <a:ext cx="7725072"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fr-FR" sz="2400" dirty="0"/>
              <a:t>Pédagogie de projet autour d’activités de chantier</a:t>
            </a:r>
          </a:p>
        </p:txBody>
      </p:sp>
      <p:sp>
        <p:nvSpPr>
          <p:cNvPr id="11" name="Rectangle 10"/>
          <p:cNvSpPr/>
          <p:nvPr/>
        </p:nvSpPr>
        <p:spPr>
          <a:xfrm>
            <a:off x="961256" y="2009868"/>
            <a:ext cx="7859216" cy="1631216"/>
          </a:xfrm>
          <a:prstGeom prst="rect">
            <a:avLst/>
          </a:prstGeom>
        </p:spPr>
        <p:txBody>
          <a:bodyPr wrap="square">
            <a:spAutoFit/>
          </a:bodyPr>
          <a:lstStyle/>
          <a:p>
            <a:r>
              <a:rPr lang="fr-FR" sz="2000" dirty="0" smtClean="0"/>
              <a:t>- Selon </a:t>
            </a:r>
            <a:r>
              <a:rPr lang="fr-FR" sz="2000" dirty="0"/>
              <a:t>la taille ou l’activité de l’entreprise, </a:t>
            </a:r>
            <a:r>
              <a:rPr lang="fr-FR" sz="2000" b="1" dirty="0"/>
              <a:t>la polyvalence du technicien est importante</a:t>
            </a:r>
            <a:r>
              <a:rPr lang="fr-FR" sz="2000" dirty="0"/>
              <a:t>, </a:t>
            </a:r>
            <a:r>
              <a:rPr lang="fr-FR" sz="2000" b="1" dirty="0"/>
              <a:t>parfois même exigée </a:t>
            </a:r>
            <a:r>
              <a:rPr lang="fr-FR" sz="2000" dirty="0"/>
              <a:t>pour certains chantiers. Aussi la formation qui conduit à ces diplômes doit assurément tenir compte de cette situation et </a:t>
            </a:r>
            <a:r>
              <a:rPr lang="fr-FR" sz="2000" b="1" dirty="0"/>
              <a:t>proposer des activités pédagogiques communes et/ou complémentaires.</a:t>
            </a:r>
            <a:r>
              <a:rPr lang="fr-FR" sz="2000" dirty="0"/>
              <a:t> </a:t>
            </a:r>
          </a:p>
        </p:txBody>
      </p:sp>
      <p:sp>
        <p:nvSpPr>
          <p:cNvPr id="12" name="Rectangle 11"/>
          <p:cNvSpPr/>
          <p:nvPr/>
        </p:nvSpPr>
        <p:spPr>
          <a:xfrm>
            <a:off x="961256" y="3841595"/>
            <a:ext cx="7859216" cy="1015663"/>
          </a:xfrm>
          <a:prstGeom prst="rect">
            <a:avLst/>
          </a:prstGeom>
        </p:spPr>
        <p:txBody>
          <a:bodyPr wrap="square">
            <a:spAutoFit/>
          </a:bodyPr>
          <a:lstStyle/>
          <a:p>
            <a:r>
              <a:rPr lang="fr-FR" sz="2000" dirty="0" smtClean="0">
                <a:solidFill>
                  <a:srgbClr val="000000"/>
                </a:solidFill>
              </a:rPr>
              <a:t>- Les </a:t>
            </a:r>
            <a:r>
              <a:rPr lang="fr-FR" sz="2000" dirty="0">
                <a:solidFill>
                  <a:srgbClr val="000000"/>
                </a:solidFill>
              </a:rPr>
              <a:t>formations conduisant à ces baccalauréats, quand elles existent dans le même établissement, </a:t>
            </a:r>
            <a:r>
              <a:rPr lang="fr-FR" sz="2000" b="1" dirty="0">
                <a:solidFill>
                  <a:srgbClr val="000000"/>
                </a:solidFill>
              </a:rPr>
              <a:t>doivent si possible partager  </a:t>
            </a:r>
            <a:r>
              <a:rPr lang="fr-FR" sz="2000" dirty="0">
                <a:solidFill>
                  <a:srgbClr val="000000"/>
                </a:solidFill>
              </a:rPr>
              <a:t>le plateau technique et proposer des </a:t>
            </a:r>
            <a:r>
              <a:rPr lang="fr-FR" sz="2000" b="1" dirty="0">
                <a:solidFill>
                  <a:srgbClr val="000000"/>
                </a:solidFill>
              </a:rPr>
              <a:t>activités pédagogiques et des scénarii </a:t>
            </a:r>
            <a:r>
              <a:rPr lang="fr-FR" sz="2000" b="1" dirty="0" smtClean="0">
                <a:solidFill>
                  <a:srgbClr val="000000"/>
                </a:solidFill>
              </a:rPr>
              <a:t>communs</a:t>
            </a:r>
            <a:r>
              <a:rPr lang="fr-FR" sz="2000" dirty="0" smtClean="0">
                <a:solidFill>
                  <a:srgbClr val="000000"/>
                </a:solidFill>
              </a:rPr>
              <a:t>.</a:t>
            </a:r>
            <a:endParaRPr lang="fr-FR" sz="2000" dirty="0">
              <a:solidFill>
                <a:srgbClr val="000000"/>
              </a:solidFill>
            </a:endParaRPr>
          </a:p>
        </p:txBody>
      </p:sp>
    </p:spTree>
    <p:extLst>
      <p:ext uri="{BB962C8B-B14F-4D97-AF65-F5344CB8AC3E}">
        <p14:creationId xmlns:p14="http://schemas.microsoft.com/office/powerpoint/2010/main" val="3457800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6055036"/>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a:hlinkClick r:id="rId3" action="ppaction://hlinksldjump"/>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2333791" y="6455749"/>
            <a:ext cx="3847215" cy="369332"/>
          </a:xfrm>
          <a:prstGeom prst="rect">
            <a:avLst/>
          </a:prstGeom>
        </p:spPr>
        <p:txBody>
          <a:bodyPr wrap="none">
            <a:spAutoFit/>
          </a:bodyPr>
          <a:lstStyle/>
          <a:p>
            <a:pPr algn="ctr"/>
            <a:r>
              <a:rPr lang="fr-FR" dirty="0" smtClean="0">
                <a:solidFill>
                  <a:schemeClr val="bg1">
                    <a:lumMod val="50000"/>
                  </a:schemeClr>
                </a:solidFill>
              </a:rPr>
              <a:t>Lycée Marcel DEPREZ - le 02 mai 2016</a:t>
            </a:r>
            <a:endParaRPr lang="fr-FR" dirty="0">
              <a:solidFill>
                <a:schemeClr val="bg1">
                  <a:lumMod val="50000"/>
                </a:schemeClr>
              </a:solidFill>
            </a:endParaRPr>
          </a:p>
        </p:txBody>
      </p:sp>
      <p:sp>
        <p:nvSpPr>
          <p:cNvPr id="23" name="ZoneTexte 22"/>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sp>
        <p:nvSpPr>
          <p:cNvPr id="16" name="Rectangle 15"/>
          <p:cNvSpPr/>
          <p:nvPr/>
        </p:nvSpPr>
        <p:spPr>
          <a:xfrm>
            <a:off x="683568" y="1905000"/>
            <a:ext cx="8003232" cy="4401205"/>
          </a:xfrm>
          <a:prstGeom prst="rect">
            <a:avLst/>
          </a:prstGeom>
        </p:spPr>
        <p:txBody>
          <a:bodyPr wrap="square">
            <a:spAutoFit/>
          </a:bodyPr>
          <a:lstStyle/>
          <a:p>
            <a:pPr lvl="0"/>
            <a:r>
              <a:rPr lang="fr-FR" sz="2000" b="1" dirty="0" smtClean="0">
                <a:solidFill>
                  <a:srgbClr val="008000"/>
                </a:solidFill>
              </a:rPr>
              <a:t>- </a:t>
            </a:r>
            <a:r>
              <a:rPr lang="fr-FR" sz="2000" b="1" dirty="0" smtClean="0"/>
              <a:t>Développer </a:t>
            </a:r>
            <a:r>
              <a:rPr lang="fr-FR" sz="2000" b="1" dirty="0"/>
              <a:t>la </a:t>
            </a:r>
            <a:r>
              <a:rPr lang="fr-FR" sz="2000" b="1" dirty="0" err="1"/>
              <a:t>co</a:t>
            </a:r>
            <a:r>
              <a:rPr lang="fr-FR" sz="2000" b="1" dirty="0"/>
              <a:t>-activité pour les élèves de SN et de MELEC</a:t>
            </a:r>
            <a:r>
              <a:rPr lang="fr-FR" sz="2000" dirty="0"/>
              <a:t>, notamment dans le cadre de la mise en œuvre de </a:t>
            </a:r>
            <a:r>
              <a:rPr lang="fr-FR" sz="2000" b="1" dirty="0" smtClean="0"/>
              <a:t>chantiers</a:t>
            </a:r>
            <a:r>
              <a:rPr lang="fr-FR" sz="2000" dirty="0" smtClean="0"/>
              <a:t>. </a:t>
            </a:r>
            <a:r>
              <a:rPr lang="fr-FR" sz="2000" dirty="0"/>
              <a:t>Pour cela les équipes pédagogiques doivent préparer des scénarii communs, utiliser de manière </a:t>
            </a:r>
            <a:r>
              <a:rPr lang="fr-FR" sz="2000" b="1" dirty="0"/>
              <a:t>efficiente et complémentaire les compétences de chacun et les disponibilités des équipements des plateaux techniques</a:t>
            </a:r>
            <a:r>
              <a:rPr lang="fr-FR" sz="2000" dirty="0" smtClean="0"/>
              <a:t>.</a:t>
            </a:r>
            <a:endParaRPr lang="fr-FR" sz="2000" dirty="0"/>
          </a:p>
          <a:p>
            <a:r>
              <a:rPr lang="fr-FR" sz="2000" dirty="0"/>
              <a:t> </a:t>
            </a:r>
          </a:p>
          <a:p>
            <a:r>
              <a:rPr lang="fr-FR" sz="2000" b="1" dirty="0" smtClean="0"/>
              <a:t>- Ce </a:t>
            </a:r>
            <a:r>
              <a:rPr lang="fr-FR" sz="2000" b="1" dirty="0"/>
              <a:t>chantier </a:t>
            </a:r>
            <a:r>
              <a:rPr lang="fr-FR" sz="2000" dirty="0"/>
              <a:t>peut être inscrit dans une progression annuelle, il se conduit de façon </a:t>
            </a:r>
            <a:r>
              <a:rPr lang="fr-FR" sz="2000" b="1" dirty="0"/>
              <a:t>« </a:t>
            </a:r>
            <a:r>
              <a:rPr lang="fr-FR" sz="2000" b="1" dirty="0" smtClean="0"/>
              <a:t>perlée </a:t>
            </a:r>
            <a:r>
              <a:rPr lang="fr-FR" sz="2000" b="1" dirty="0"/>
              <a:t>ou </a:t>
            </a:r>
            <a:r>
              <a:rPr lang="fr-FR" sz="2000" b="1" dirty="0" smtClean="0"/>
              <a:t>massée </a:t>
            </a:r>
            <a:r>
              <a:rPr lang="fr-FR" sz="2000" b="1" dirty="0"/>
              <a:t>». </a:t>
            </a:r>
          </a:p>
          <a:p>
            <a:endParaRPr lang="fr-FR" sz="2000" dirty="0" smtClean="0"/>
          </a:p>
          <a:p>
            <a:r>
              <a:rPr lang="fr-FR" sz="2000" dirty="0" smtClean="0"/>
              <a:t>- Tout </a:t>
            </a:r>
            <a:r>
              <a:rPr lang="fr-FR" sz="2000" dirty="0"/>
              <a:t>ou partie des élèves des sections (SN et MELEC) participent à ce chantier </a:t>
            </a:r>
            <a:r>
              <a:rPr lang="fr-FR" sz="2000" b="1" dirty="0"/>
              <a:t>pour le réaliser en tout ou partie</a:t>
            </a:r>
            <a:r>
              <a:rPr lang="fr-FR" sz="2000" dirty="0"/>
              <a:t>. Cette approche donne lieu à toutes latitudes aux équipes disciplinaires pour organiser le chantier avec toutes les possibilités d’adaptabilité.  </a:t>
            </a:r>
            <a:r>
              <a:rPr lang="fr-FR" sz="2000" b="1" dirty="0"/>
              <a:t>Ce chantier est conduit sous forme de projet.</a:t>
            </a:r>
          </a:p>
        </p:txBody>
      </p:sp>
      <p:sp>
        <p:nvSpPr>
          <p:cNvPr id="19" name="Rectangle 18"/>
          <p:cNvSpPr/>
          <p:nvPr/>
        </p:nvSpPr>
        <p:spPr>
          <a:xfrm>
            <a:off x="961728" y="868073"/>
            <a:ext cx="7725072"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fr-FR" sz="2400" b="1" dirty="0"/>
              <a:t>Pédagogie de projet autour d’activités de chantier</a:t>
            </a:r>
            <a:endParaRPr lang="fr-FR" sz="2400" dirty="0"/>
          </a:p>
        </p:txBody>
      </p:sp>
    </p:spTree>
    <p:extLst>
      <p:ext uri="{BB962C8B-B14F-4D97-AF65-F5344CB8AC3E}">
        <p14:creationId xmlns:p14="http://schemas.microsoft.com/office/powerpoint/2010/main" val="4256253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a:spLocks noGrp="1"/>
          </p:cNvSpPr>
          <p:nvPr>
            <p:ph type="ctrTitle"/>
          </p:nvPr>
        </p:nvSpPr>
        <p:spPr>
          <a:xfrm>
            <a:off x="696785" y="764704"/>
            <a:ext cx="7772400" cy="1470025"/>
          </a:xfrm>
        </p:spPr>
        <p:txBody>
          <a:bodyPr>
            <a:normAutofit/>
          </a:bodyPr>
          <a:lstStyle/>
          <a:p>
            <a:r>
              <a:rPr lang="fr-FR" sz="3600" spc="-150" dirty="0" smtClean="0"/>
              <a:t>L’option S.S.I.H.T. du baccalauréat  S.N.</a:t>
            </a:r>
            <a:endParaRPr lang="fr-FR" sz="3600" spc="-150" dirty="0"/>
          </a:p>
        </p:txBody>
      </p:sp>
      <p:sp>
        <p:nvSpPr>
          <p:cNvPr id="7" name="Rectangle 6"/>
          <p:cNvSpPr/>
          <p:nvPr/>
        </p:nvSpPr>
        <p:spPr>
          <a:xfrm rot="5400000">
            <a:off x="4321983" y="-1181015"/>
            <a:ext cx="500034" cy="9144000"/>
          </a:xfrm>
          <a:prstGeom prst="rect">
            <a:avLst/>
          </a:prstGeom>
          <a:ln/>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sz="2800" dirty="0" smtClean="0"/>
              <a:t>Des zones : espaces et matériel </a:t>
            </a:r>
            <a:endParaRPr lang="fr-FR" sz="2800" dirty="0"/>
          </a:p>
        </p:txBody>
      </p:sp>
      <p:sp>
        <p:nvSpPr>
          <p:cNvPr id="9" name="Rectangle 8"/>
          <p:cNvSpPr/>
          <p:nvPr/>
        </p:nvSpPr>
        <p:spPr>
          <a:xfrm rot="5400000">
            <a:off x="4321983" y="-604951"/>
            <a:ext cx="500034" cy="9144000"/>
          </a:xfrm>
          <a:prstGeom prst="rect">
            <a:avLst/>
          </a:prstGeom>
          <a:ln/>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sz="2800" dirty="0" smtClean="0"/>
              <a:t>Des zones : compétences</a:t>
            </a:r>
            <a:endParaRPr lang="fr-FR" sz="2800" dirty="0"/>
          </a:p>
        </p:txBody>
      </p:sp>
      <p:sp>
        <p:nvSpPr>
          <p:cNvPr id="10" name="Rectangle 9"/>
          <p:cNvSpPr/>
          <p:nvPr/>
        </p:nvSpPr>
        <p:spPr>
          <a:xfrm rot="5400000">
            <a:off x="4321983" y="-24866"/>
            <a:ext cx="500034" cy="9144000"/>
          </a:xfrm>
          <a:prstGeom prst="rect">
            <a:avLst/>
          </a:prstGeom>
          <a:ln/>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sz="2800" dirty="0" smtClean="0"/>
              <a:t>Les PFMP</a:t>
            </a:r>
            <a:endParaRPr lang="fr-FR" sz="2800" dirty="0"/>
          </a:p>
        </p:txBody>
      </p:sp>
      <p:sp>
        <p:nvSpPr>
          <p:cNvPr id="14" name="Rectangle 13"/>
          <p:cNvSpPr/>
          <p:nvPr/>
        </p:nvSpPr>
        <p:spPr>
          <a:xfrm rot="5400000">
            <a:off x="4321983" y="551198"/>
            <a:ext cx="500034" cy="9144000"/>
          </a:xfrm>
          <a:prstGeom prst="rect">
            <a:avLst/>
          </a:prstGeom>
          <a:ln/>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sz="2800" dirty="0" smtClean="0"/>
              <a:t>Quelques spécificités</a:t>
            </a:r>
            <a:endParaRPr lang="fr-FR" sz="2800" dirty="0"/>
          </a:p>
        </p:txBody>
      </p:sp>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6055036"/>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a:hlinkClick r:id="rId3" action="ppaction://hlinksldjump"/>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2333791" y="6455749"/>
            <a:ext cx="3847215" cy="369332"/>
          </a:xfrm>
          <a:prstGeom prst="rect">
            <a:avLst/>
          </a:prstGeom>
        </p:spPr>
        <p:txBody>
          <a:bodyPr wrap="none">
            <a:spAutoFit/>
          </a:bodyPr>
          <a:lstStyle/>
          <a:p>
            <a:pPr algn="ctr"/>
            <a:r>
              <a:rPr lang="fr-FR" dirty="0" smtClean="0">
                <a:solidFill>
                  <a:schemeClr val="bg1">
                    <a:lumMod val="50000"/>
                  </a:schemeClr>
                </a:solidFill>
              </a:rPr>
              <a:t>Lycée Marcel DEPREZ - le 02 mai 2016</a:t>
            </a:r>
            <a:endParaRPr lang="fr-FR" dirty="0">
              <a:solidFill>
                <a:schemeClr val="bg1">
                  <a:lumMod val="50000"/>
                </a:schemeClr>
              </a:solidFill>
            </a:endParaRPr>
          </a:p>
        </p:txBody>
      </p:sp>
      <p:sp>
        <p:nvSpPr>
          <p:cNvPr id="23" name="ZoneTexte 22"/>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sp>
        <p:nvSpPr>
          <p:cNvPr id="18" name="Rectangle 17"/>
          <p:cNvSpPr/>
          <p:nvPr/>
        </p:nvSpPr>
        <p:spPr>
          <a:xfrm rot="5400000">
            <a:off x="4321983" y="-1829087"/>
            <a:ext cx="500034" cy="9144000"/>
          </a:xfrm>
          <a:prstGeom prst="rect">
            <a:avLst/>
          </a:prstGeom>
          <a:ln/>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sz="2800" dirty="0"/>
              <a:t>Du champ ASI à l’option SSIHT</a:t>
            </a:r>
          </a:p>
        </p:txBody>
      </p:sp>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8384" y="737602"/>
            <a:ext cx="987321" cy="93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3426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a:t>Du champ ASI à l’option SSIHT</a:t>
            </a:r>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1043608" y="764704"/>
            <a:ext cx="7128792"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dirty="0"/>
              <a:t>A</a:t>
            </a:r>
            <a:r>
              <a:rPr lang="fr-FR" sz="3200" b="0" i="0" dirty="0" smtClean="0">
                <a:effectLst/>
              </a:rPr>
              <a:t>vant propos</a:t>
            </a:r>
            <a:endParaRPr lang="fr-FR" sz="3200" b="0" i="0" dirty="0">
              <a:effectLst/>
            </a:endParaRPr>
          </a:p>
        </p:txBody>
      </p:sp>
      <p:sp>
        <p:nvSpPr>
          <p:cNvPr id="11" name="Ellipse 10"/>
          <p:cNvSpPr/>
          <p:nvPr/>
        </p:nvSpPr>
        <p:spPr>
          <a:xfrm>
            <a:off x="4212240" y="1988840"/>
            <a:ext cx="2520000" cy="2520000"/>
          </a:xfrm>
          <a:prstGeom prst="ellipse">
            <a:avLst/>
          </a:prstGeom>
          <a:solidFill>
            <a:srgbClr val="CCFFCC">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Ellipse 11"/>
          <p:cNvSpPr/>
          <p:nvPr/>
        </p:nvSpPr>
        <p:spPr>
          <a:xfrm>
            <a:off x="3275856" y="3501288"/>
            <a:ext cx="2520000" cy="2520000"/>
          </a:xfrm>
          <a:prstGeom prst="ellipse">
            <a:avLst/>
          </a:prstGeom>
          <a:solidFill>
            <a:srgbClr val="CCFFCC">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Ellipse 13"/>
          <p:cNvSpPr/>
          <p:nvPr/>
        </p:nvSpPr>
        <p:spPr>
          <a:xfrm>
            <a:off x="2267744" y="1988840"/>
            <a:ext cx="2520000" cy="2520000"/>
          </a:xfrm>
          <a:prstGeom prst="ellipse">
            <a:avLst/>
          </a:prstGeom>
          <a:solidFill>
            <a:srgbClr val="CCFFCC">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 name="Ellipse 3"/>
          <p:cNvSpPr/>
          <p:nvPr/>
        </p:nvSpPr>
        <p:spPr>
          <a:xfrm>
            <a:off x="3276136" y="2565184"/>
            <a:ext cx="2520000" cy="2520000"/>
          </a:xfrm>
          <a:prstGeom prst="ellipse">
            <a:avLst/>
          </a:prstGeom>
          <a:solidFill>
            <a:schemeClr val="tx2">
              <a:alpha val="4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600" dirty="0" smtClean="0"/>
              <a:t>S.S.I.H.T.</a:t>
            </a:r>
            <a:endParaRPr lang="fr-FR" dirty="0"/>
          </a:p>
        </p:txBody>
      </p:sp>
      <p:sp>
        <p:nvSpPr>
          <p:cNvPr id="5" name="ZoneTexte 4"/>
          <p:cNvSpPr txBox="1"/>
          <p:nvPr/>
        </p:nvSpPr>
        <p:spPr>
          <a:xfrm rot="18225554">
            <a:off x="2568163" y="2712353"/>
            <a:ext cx="1118929" cy="369332"/>
          </a:xfrm>
          <a:prstGeom prst="rect">
            <a:avLst/>
          </a:prstGeom>
          <a:noFill/>
        </p:spPr>
        <p:txBody>
          <a:bodyPr wrap="none" rtlCol="0">
            <a:spAutoFit/>
          </a:bodyPr>
          <a:lstStyle/>
          <a:p>
            <a:r>
              <a:rPr lang="fr-FR" dirty="0" smtClean="0"/>
              <a:t>M.E.L.E.C.</a:t>
            </a:r>
            <a:endParaRPr lang="fr-FR" dirty="0"/>
          </a:p>
        </p:txBody>
      </p:sp>
      <p:sp>
        <p:nvSpPr>
          <p:cNvPr id="6" name="ZoneTexte 5"/>
          <p:cNvSpPr txBox="1"/>
          <p:nvPr/>
        </p:nvSpPr>
        <p:spPr>
          <a:xfrm rot="2959366">
            <a:off x="5575589" y="2743475"/>
            <a:ext cx="830388" cy="369332"/>
          </a:xfrm>
          <a:prstGeom prst="rect">
            <a:avLst/>
          </a:prstGeom>
          <a:noFill/>
        </p:spPr>
        <p:txBody>
          <a:bodyPr wrap="none" rtlCol="0">
            <a:spAutoFit/>
          </a:bodyPr>
          <a:lstStyle/>
          <a:p>
            <a:r>
              <a:rPr lang="fr-FR" dirty="0" smtClean="0"/>
              <a:t>R.I.S.C.</a:t>
            </a:r>
            <a:endParaRPr lang="fr-FR" dirty="0"/>
          </a:p>
        </p:txBody>
      </p:sp>
      <p:sp>
        <p:nvSpPr>
          <p:cNvPr id="7" name="ZoneTexte 6"/>
          <p:cNvSpPr txBox="1"/>
          <p:nvPr/>
        </p:nvSpPr>
        <p:spPr>
          <a:xfrm>
            <a:off x="4139952" y="5229200"/>
            <a:ext cx="925574" cy="369332"/>
          </a:xfrm>
          <a:prstGeom prst="rect">
            <a:avLst/>
          </a:prstGeom>
          <a:noFill/>
        </p:spPr>
        <p:txBody>
          <a:bodyPr wrap="none" rtlCol="0">
            <a:spAutoFit/>
          </a:bodyPr>
          <a:lstStyle/>
          <a:p>
            <a:r>
              <a:rPr lang="fr-FR" dirty="0" smtClean="0"/>
              <a:t>A.R.E.D.</a:t>
            </a:r>
            <a:endParaRPr lang="fr-FR" dirty="0"/>
          </a:p>
        </p:txBody>
      </p:sp>
    </p:spTree>
    <p:extLst>
      <p:ext uri="{BB962C8B-B14F-4D97-AF65-F5344CB8AC3E}">
        <p14:creationId xmlns:p14="http://schemas.microsoft.com/office/powerpoint/2010/main" val="4246059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a:t>Du champ ASI à l’option SSIHT</a:t>
            </a:r>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1043608" y="764704"/>
            <a:ext cx="7128792"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dirty="0" smtClean="0"/>
              <a:t>La sureté des biens et des personnes</a:t>
            </a:r>
            <a:endParaRPr lang="fr-FR" sz="3200" b="0" i="0" dirty="0">
              <a:effectLst/>
            </a:endParaRPr>
          </a:p>
        </p:txBody>
      </p:sp>
      <p:sp>
        <p:nvSpPr>
          <p:cNvPr id="2" name="Rectangle 1"/>
          <p:cNvSpPr/>
          <p:nvPr/>
        </p:nvSpPr>
        <p:spPr>
          <a:xfrm>
            <a:off x="1043608" y="1859340"/>
            <a:ext cx="7128792" cy="3970318"/>
          </a:xfrm>
          <a:prstGeom prst="rect">
            <a:avLst/>
          </a:prstGeom>
        </p:spPr>
        <p:txBody>
          <a:bodyPr wrap="square">
            <a:spAutoFit/>
          </a:bodyPr>
          <a:lstStyle/>
          <a:p>
            <a:pPr algn="just">
              <a:spcAft>
                <a:spcPts val="0"/>
              </a:spcAft>
            </a:pPr>
            <a:r>
              <a:rPr lang="fr-FR" dirty="0">
                <a:latin typeface="Arial"/>
                <a:ea typeface="Calibri"/>
                <a:cs typeface="Times New Roman"/>
              </a:rPr>
              <a:t>Cette Option </a:t>
            </a:r>
            <a:r>
              <a:rPr lang="fr-FR" dirty="0" smtClean="0">
                <a:latin typeface="Arial"/>
                <a:ea typeface="Calibri"/>
                <a:cs typeface="Times New Roman"/>
              </a:rPr>
              <a:t>SSIHT du </a:t>
            </a:r>
            <a:r>
              <a:rPr lang="fr-FR" dirty="0">
                <a:latin typeface="Arial"/>
                <a:ea typeface="Calibri"/>
                <a:cs typeface="Times New Roman"/>
              </a:rPr>
              <a:t>Baccalauréat professionnel « </a:t>
            </a:r>
            <a:r>
              <a:rPr lang="fr-FR" dirty="0" smtClean="0">
                <a:latin typeface="Arial"/>
                <a:ea typeface="Calibri"/>
                <a:cs typeface="Times New Roman"/>
              </a:rPr>
              <a:t>SN</a:t>
            </a:r>
            <a:r>
              <a:rPr lang="fr-FR" dirty="0">
                <a:latin typeface="Arial"/>
                <a:ea typeface="Calibri"/>
                <a:cs typeface="Times New Roman"/>
              </a:rPr>
              <a:t> » prépare les candidats à tous types d’interventions </a:t>
            </a:r>
            <a:r>
              <a:rPr lang="fr-FR" dirty="0" smtClean="0">
                <a:latin typeface="Arial"/>
                <a:ea typeface="Calibri"/>
                <a:cs typeface="Times New Roman"/>
              </a:rPr>
              <a:t>:</a:t>
            </a:r>
          </a:p>
          <a:p>
            <a:pPr algn="just">
              <a:spcAft>
                <a:spcPts val="0"/>
              </a:spcAft>
            </a:pPr>
            <a:endParaRPr lang="fr-FR" dirty="0" smtClean="0">
              <a:latin typeface="Arial"/>
              <a:ea typeface="Calibri"/>
              <a:cs typeface="Times New Roman"/>
            </a:endParaRPr>
          </a:p>
          <a:p>
            <a:pPr marL="285750" indent="-285750" algn="just">
              <a:spcAft>
                <a:spcPts val="0"/>
              </a:spcAft>
              <a:buFontTx/>
              <a:buChar char="-"/>
            </a:pPr>
            <a:r>
              <a:rPr lang="fr-FR" dirty="0" smtClean="0">
                <a:latin typeface="Arial"/>
                <a:ea typeface="Calibri"/>
                <a:cs typeface="Times New Roman"/>
              </a:rPr>
              <a:t>installation</a:t>
            </a:r>
            <a:r>
              <a:rPr lang="fr-FR" dirty="0">
                <a:latin typeface="Arial"/>
                <a:ea typeface="Calibri"/>
                <a:cs typeface="Times New Roman"/>
              </a:rPr>
              <a:t>, </a:t>
            </a:r>
            <a:endParaRPr lang="fr-FR" dirty="0" smtClean="0">
              <a:latin typeface="Arial"/>
              <a:ea typeface="Calibri"/>
              <a:cs typeface="Times New Roman"/>
            </a:endParaRPr>
          </a:p>
          <a:p>
            <a:pPr marL="285750" indent="-285750" algn="just">
              <a:spcAft>
                <a:spcPts val="0"/>
              </a:spcAft>
              <a:buFontTx/>
              <a:buChar char="-"/>
            </a:pPr>
            <a:r>
              <a:rPr lang="fr-FR" dirty="0" smtClean="0">
                <a:latin typeface="Arial"/>
                <a:ea typeface="Calibri"/>
                <a:cs typeface="Times New Roman"/>
              </a:rPr>
              <a:t>paramétrage</a:t>
            </a:r>
            <a:r>
              <a:rPr lang="fr-FR" dirty="0">
                <a:latin typeface="Arial"/>
                <a:ea typeface="Calibri"/>
                <a:cs typeface="Times New Roman"/>
              </a:rPr>
              <a:t>, </a:t>
            </a:r>
            <a:endParaRPr lang="fr-FR" dirty="0" smtClean="0">
              <a:latin typeface="Arial"/>
              <a:ea typeface="Calibri"/>
              <a:cs typeface="Times New Roman"/>
            </a:endParaRPr>
          </a:p>
          <a:p>
            <a:pPr marL="285750" indent="-285750" algn="just">
              <a:spcAft>
                <a:spcPts val="0"/>
              </a:spcAft>
              <a:buFontTx/>
              <a:buChar char="-"/>
            </a:pPr>
            <a:r>
              <a:rPr lang="fr-FR" dirty="0" smtClean="0">
                <a:latin typeface="Arial"/>
                <a:ea typeface="Calibri"/>
                <a:cs typeface="Times New Roman"/>
              </a:rPr>
              <a:t>mise </a:t>
            </a:r>
            <a:r>
              <a:rPr lang="fr-FR" dirty="0">
                <a:latin typeface="Arial"/>
                <a:ea typeface="Calibri"/>
                <a:cs typeface="Times New Roman"/>
              </a:rPr>
              <a:t>en service, </a:t>
            </a:r>
            <a:endParaRPr lang="fr-FR" dirty="0" smtClean="0">
              <a:latin typeface="Arial"/>
              <a:ea typeface="Calibri"/>
              <a:cs typeface="Times New Roman"/>
            </a:endParaRPr>
          </a:p>
          <a:p>
            <a:pPr marL="285750" indent="-285750" algn="just">
              <a:spcAft>
                <a:spcPts val="0"/>
              </a:spcAft>
              <a:buFontTx/>
              <a:buChar char="-"/>
            </a:pPr>
            <a:r>
              <a:rPr lang="fr-FR" dirty="0" smtClean="0">
                <a:latin typeface="Arial"/>
                <a:ea typeface="Calibri"/>
                <a:cs typeface="Times New Roman"/>
              </a:rPr>
              <a:t>maintenances</a:t>
            </a:r>
            <a:r>
              <a:rPr lang="fr-FR" dirty="0">
                <a:latin typeface="Arial"/>
                <a:ea typeface="Calibri"/>
                <a:cs typeface="Times New Roman"/>
              </a:rPr>
              <a:t>, etc.) </a:t>
            </a:r>
            <a:endParaRPr lang="fr-FR" dirty="0" smtClean="0">
              <a:latin typeface="Arial"/>
              <a:ea typeface="Calibri"/>
              <a:cs typeface="Times New Roman"/>
            </a:endParaRPr>
          </a:p>
          <a:p>
            <a:pPr algn="just">
              <a:spcAft>
                <a:spcPts val="0"/>
              </a:spcAft>
            </a:pPr>
            <a:endParaRPr lang="fr-FR" dirty="0" smtClean="0">
              <a:latin typeface="Arial"/>
              <a:ea typeface="Calibri"/>
              <a:cs typeface="Times New Roman"/>
            </a:endParaRPr>
          </a:p>
          <a:p>
            <a:pPr algn="just">
              <a:spcAft>
                <a:spcPts val="0"/>
              </a:spcAft>
            </a:pPr>
            <a:r>
              <a:rPr lang="fr-FR" dirty="0" smtClean="0">
                <a:latin typeface="Arial"/>
                <a:ea typeface="Calibri"/>
                <a:cs typeface="Times New Roman"/>
              </a:rPr>
              <a:t>sur </a:t>
            </a:r>
            <a:r>
              <a:rPr lang="fr-FR" dirty="0">
                <a:latin typeface="Arial"/>
                <a:ea typeface="Calibri"/>
                <a:cs typeface="Times New Roman"/>
              </a:rPr>
              <a:t>les systèmes et installations </a:t>
            </a:r>
            <a:r>
              <a:rPr lang="fr-FR" dirty="0" smtClean="0">
                <a:latin typeface="Arial"/>
                <a:ea typeface="Calibri"/>
                <a:cs typeface="Times New Roman"/>
              </a:rPr>
              <a:t>permettant : </a:t>
            </a:r>
          </a:p>
          <a:p>
            <a:pPr algn="just">
              <a:spcAft>
                <a:spcPts val="0"/>
              </a:spcAft>
            </a:pPr>
            <a:endParaRPr lang="fr-FR" dirty="0" smtClean="0">
              <a:latin typeface="Arial"/>
              <a:ea typeface="Calibri"/>
              <a:cs typeface="Times New Roman"/>
            </a:endParaRPr>
          </a:p>
          <a:p>
            <a:pPr marL="285750" indent="-285750" algn="just">
              <a:spcAft>
                <a:spcPts val="0"/>
              </a:spcAft>
              <a:buFontTx/>
              <a:buChar char="-"/>
            </a:pPr>
            <a:r>
              <a:rPr lang="fr-FR" dirty="0" smtClean="0">
                <a:latin typeface="Arial"/>
                <a:ea typeface="Calibri"/>
                <a:cs typeface="Times New Roman"/>
              </a:rPr>
              <a:t>la </a:t>
            </a:r>
            <a:r>
              <a:rPr lang="fr-FR" dirty="0">
                <a:latin typeface="Arial"/>
                <a:ea typeface="Calibri"/>
                <a:cs typeface="Times New Roman"/>
              </a:rPr>
              <a:t>sureté et la sécurité des biens, </a:t>
            </a:r>
            <a:endParaRPr lang="fr-FR" dirty="0" smtClean="0">
              <a:latin typeface="Arial"/>
              <a:ea typeface="Calibri"/>
              <a:cs typeface="Times New Roman"/>
            </a:endParaRPr>
          </a:p>
          <a:p>
            <a:pPr marL="285750" indent="-285750" algn="just">
              <a:spcAft>
                <a:spcPts val="0"/>
              </a:spcAft>
              <a:buFontTx/>
              <a:buChar char="-"/>
            </a:pPr>
            <a:r>
              <a:rPr lang="fr-FR" dirty="0">
                <a:latin typeface="Arial"/>
                <a:ea typeface="Calibri"/>
                <a:cs typeface="Times New Roman"/>
              </a:rPr>
              <a:t>la sureté et la sécurité </a:t>
            </a:r>
            <a:r>
              <a:rPr lang="fr-FR" dirty="0" smtClean="0">
                <a:latin typeface="Arial"/>
                <a:ea typeface="Calibri"/>
                <a:cs typeface="Times New Roman"/>
              </a:rPr>
              <a:t>des </a:t>
            </a:r>
            <a:r>
              <a:rPr lang="fr-FR" dirty="0">
                <a:latin typeface="Arial"/>
                <a:ea typeface="Calibri"/>
                <a:cs typeface="Times New Roman"/>
              </a:rPr>
              <a:t>personnes, </a:t>
            </a:r>
            <a:endParaRPr lang="fr-FR" dirty="0" smtClean="0">
              <a:latin typeface="Arial"/>
              <a:ea typeface="Calibri"/>
              <a:cs typeface="Times New Roman"/>
            </a:endParaRPr>
          </a:p>
          <a:p>
            <a:pPr marL="285750" indent="-285750" algn="just">
              <a:spcAft>
                <a:spcPts val="0"/>
              </a:spcAft>
              <a:buFontTx/>
              <a:buChar char="-"/>
            </a:pPr>
            <a:r>
              <a:rPr lang="fr-FR" dirty="0">
                <a:latin typeface="Arial"/>
                <a:ea typeface="Calibri"/>
                <a:cs typeface="Times New Roman"/>
              </a:rPr>
              <a:t>la sureté et la sécurité </a:t>
            </a:r>
            <a:r>
              <a:rPr lang="fr-FR" dirty="0" smtClean="0">
                <a:latin typeface="Arial"/>
                <a:ea typeface="Calibri"/>
                <a:cs typeface="Times New Roman"/>
              </a:rPr>
              <a:t>des </a:t>
            </a:r>
            <a:r>
              <a:rPr lang="fr-FR" dirty="0">
                <a:latin typeface="Arial"/>
                <a:ea typeface="Calibri"/>
                <a:cs typeface="Times New Roman"/>
              </a:rPr>
              <a:t>locaux, des espaces et des infrastructures. </a:t>
            </a:r>
            <a:endParaRPr lang="fr-FR" dirty="0">
              <a:effectLst/>
              <a:latin typeface="Arial"/>
              <a:ea typeface="Calibri"/>
              <a:cs typeface="Times New Roman"/>
            </a:endParaRPr>
          </a:p>
        </p:txBody>
      </p:sp>
    </p:spTree>
    <p:extLst>
      <p:ext uri="{BB962C8B-B14F-4D97-AF65-F5344CB8AC3E}">
        <p14:creationId xmlns:p14="http://schemas.microsoft.com/office/powerpoint/2010/main" val="537850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Du champ ASI à l’option SSIHT</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1043608" y="764704"/>
            <a:ext cx="7128792"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dirty="0" smtClean="0"/>
              <a:t>La sureté des biens et des personnes</a:t>
            </a:r>
            <a:endParaRPr lang="fr-FR" sz="3200" b="0" i="0" dirty="0">
              <a:effectLst/>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8600" y="1186290"/>
            <a:ext cx="6025727" cy="6109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e 8"/>
          <p:cNvGrpSpPr/>
          <p:nvPr/>
        </p:nvGrpSpPr>
        <p:grpSpPr>
          <a:xfrm>
            <a:off x="2483768" y="2564905"/>
            <a:ext cx="3907661" cy="2376264"/>
            <a:chOff x="0" y="0"/>
            <a:chExt cx="3763926" cy="2243470"/>
          </a:xfrm>
        </p:grpSpPr>
        <p:pic>
          <p:nvPicPr>
            <p:cNvPr id="10" name="Diagramme 1"/>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763926" cy="2243470"/>
            </a:xfrm>
            <a:prstGeom prst="rect">
              <a:avLst/>
            </a:prstGeom>
            <a:noFill/>
            <a:ln>
              <a:noFill/>
            </a:ln>
          </p:spPr>
        </p:pic>
        <p:sp>
          <p:nvSpPr>
            <p:cNvPr id="11" name="Zone de texte 2"/>
            <p:cNvSpPr txBox="1">
              <a:spLocks noChangeArrowheads="1"/>
            </p:cNvSpPr>
            <p:nvPr/>
          </p:nvSpPr>
          <p:spPr bwMode="auto">
            <a:xfrm>
              <a:off x="446568" y="1786270"/>
              <a:ext cx="3061335" cy="25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fr-FR" sz="1200" b="1">
                  <a:solidFill>
                    <a:srgbClr val="FFFFFF"/>
                  </a:solidFill>
                  <a:effectLst/>
                  <a:latin typeface="Arial"/>
                  <a:ea typeface="Calibri"/>
                  <a:cs typeface="Arial"/>
                </a:rPr>
                <a:t>Sureté des biens et des personnes</a:t>
              </a:r>
              <a:endParaRPr lang="fr-FR" sz="1000">
                <a:effectLst/>
                <a:latin typeface="Arial"/>
                <a:ea typeface="Calibri"/>
                <a:cs typeface="Times New Roman"/>
              </a:endParaRPr>
            </a:p>
          </p:txBody>
        </p:sp>
      </p:grpSp>
      <p:grpSp>
        <p:nvGrpSpPr>
          <p:cNvPr id="4" name="Groupe 3"/>
          <p:cNvGrpSpPr/>
          <p:nvPr/>
        </p:nvGrpSpPr>
        <p:grpSpPr>
          <a:xfrm>
            <a:off x="5052864" y="5877272"/>
            <a:ext cx="3996655" cy="864211"/>
            <a:chOff x="5052864" y="5976962"/>
            <a:chExt cx="3996655" cy="864211"/>
          </a:xfrm>
        </p:grpSpPr>
        <p:sp>
          <p:nvSpPr>
            <p:cNvPr id="14" name="Zone de texte 28"/>
            <p:cNvSpPr txBox="1">
              <a:spLocks/>
            </p:cNvSpPr>
            <p:nvPr/>
          </p:nvSpPr>
          <p:spPr>
            <a:xfrm>
              <a:off x="5052864" y="6526848"/>
              <a:ext cx="3996655" cy="314325"/>
            </a:xfrm>
            <a:prstGeom prst="rect">
              <a:avLst/>
            </a:prstGeom>
            <a:noFill/>
            <a:ln>
              <a:noFill/>
            </a:ln>
            <a:effectLst/>
            <a:ex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0"/>
                </a:spcAft>
              </a:pPr>
              <a:r>
                <a:rPr lang="fr-FR" sz="1000" dirty="0">
                  <a:effectLst/>
                  <a:latin typeface="Arial"/>
                  <a:ea typeface="Calibri"/>
                  <a:cs typeface="Times New Roman"/>
                </a:rPr>
                <a:t>Flux d’informations de et vers l’extérieur </a:t>
              </a:r>
            </a:p>
          </p:txBody>
        </p:sp>
        <p:grpSp>
          <p:nvGrpSpPr>
            <p:cNvPr id="3" name="Groupe 2"/>
            <p:cNvGrpSpPr/>
            <p:nvPr/>
          </p:nvGrpSpPr>
          <p:grpSpPr>
            <a:xfrm>
              <a:off x="6723856" y="5976962"/>
              <a:ext cx="1088504" cy="515868"/>
              <a:chOff x="6723856" y="5976962"/>
              <a:chExt cx="1088504" cy="515868"/>
            </a:xfrm>
          </p:grpSpPr>
          <p:sp>
            <p:nvSpPr>
              <p:cNvPr id="12" name="Zone de texte 9"/>
              <p:cNvSpPr txBox="1">
                <a:spLocks/>
              </p:cNvSpPr>
              <p:nvPr/>
            </p:nvSpPr>
            <p:spPr>
              <a:xfrm rot="5400000">
                <a:off x="7076271" y="5756741"/>
                <a:ext cx="515868" cy="956310"/>
              </a:xfrm>
              <a:prstGeom prst="rect">
                <a:avLst/>
              </a:prstGeom>
              <a:noFill/>
              <a:ln>
                <a:noFill/>
              </a:ln>
              <a:effectLst/>
              <a:extLst/>
            </p:spPr>
            <p:txBody>
              <a:bodyPr rot="0" spcFirstLastPara="0" vert="vert270" wrap="square" lIns="91440" tIns="45720" rIns="91440" bIns="45720" numCol="1" spcCol="0" rtlCol="0" fromWordArt="0" anchor="t" anchorCtr="0" forceAA="0" compatLnSpc="1">
                <a:prstTxWarp prst="textNoShape">
                  <a:avLst/>
                </a:prstTxWarp>
                <a:noAutofit/>
              </a:bodyPr>
              <a:lstStyle/>
              <a:p>
                <a:pPr algn="ctr">
                  <a:spcAft>
                    <a:spcPts val="0"/>
                  </a:spcAft>
                </a:pPr>
                <a:r>
                  <a:rPr lang="fr-FR" sz="1000" dirty="0">
                    <a:effectLst/>
                    <a:latin typeface="Arial"/>
                    <a:ea typeface="Calibri"/>
                    <a:cs typeface="Times New Roman"/>
                  </a:rPr>
                  <a:t>Sécurisation</a:t>
                </a:r>
              </a:p>
              <a:p>
                <a:pPr algn="ctr">
                  <a:spcAft>
                    <a:spcPts val="0"/>
                  </a:spcAft>
                </a:pPr>
                <a:r>
                  <a:rPr lang="fr-FR" sz="1000" dirty="0">
                    <a:effectLst/>
                    <a:latin typeface="Arial"/>
                    <a:ea typeface="Calibri"/>
                    <a:cs typeface="Times New Roman"/>
                  </a:rPr>
                  <a:t>de la donnée</a:t>
                </a:r>
              </a:p>
            </p:txBody>
          </p:sp>
          <p:cxnSp>
            <p:nvCxnSpPr>
              <p:cNvPr id="15" name="Connecteur droit avec flèche 14"/>
              <p:cNvCxnSpPr>
                <a:cxnSpLocks/>
              </p:cNvCxnSpPr>
              <p:nvPr/>
            </p:nvCxnSpPr>
            <p:spPr bwMode="auto">
              <a:xfrm flipH="1" flipV="1">
                <a:off x="6723856" y="6023441"/>
                <a:ext cx="0" cy="422910"/>
              </a:xfrm>
              <a:prstGeom prst="straightConnector1">
                <a:avLst/>
              </a:prstGeom>
              <a:noFill/>
              <a:ln w="25400">
                <a:solidFill>
                  <a:srgbClr val="4F81BD"/>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6" name="Connecteur droit avec flèche 15"/>
              <p:cNvCxnSpPr>
                <a:cxnSpLocks/>
              </p:cNvCxnSpPr>
              <p:nvPr/>
            </p:nvCxnSpPr>
            <p:spPr bwMode="auto">
              <a:xfrm flipH="1">
                <a:off x="6868001" y="6048841"/>
                <a:ext cx="8255" cy="404495"/>
              </a:xfrm>
              <a:prstGeom prst="straightConnector1">
                <a:avLst/>
              </a:prstGeom>
              <a:noFill/>
              <a:ln w="25400">
                <a:solidFill>
                  <a:srgbClr val="4F81BD"/>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grpSp>
      </p:grpSp>
    </p:spTree>
    <p:extLst>
      <p:ext uri="{BB962C8B-B14F-4D97-AF65-F5344CB8AC3E}">
        <p14:creationId xmlns:p14="http://schemas.microsoft.com/office/powerpoint/2010/main" val="2628567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1043608" y="764704"/>
            <a:ext cx="7128792"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dirty="0"/>
              <a:t>La sureté des biens et des personnes</a:t>
            </a:r>
          </a:p>
        </p:txBody>
      </p:sp>
      <p:sp>
        <p:nvSpPr>
          <p:cNvPr id="15" name="Rectangle 14"/>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Du champ ASI à l’option SSIHT</a:t>
            </a:r>
            <a:endParaRPr lang="fr-FR" dirty="0"/>
          </a:p>
        </p:txBody>
      </p:sp>
      <p:sp>
        <p:nvSpPr>
          <p:cNvPr id="6" name="Rectangle 5"/>
          <p:cNvSpPr/>
          <p:nvPr/>
        </p:nvSpPr>
        <p:spPr>
          <a:xfrm>
            <a:off x="1043608" y="1638308"/>
            <a:ext cx="7524328" cy="4524315"/>
          </a:xfrm>
          <a:prstGeom prst="rect">
            <a:avLst/>
          </a:prstGeom>
        </p:spPr>
        <p:txBody>
          <a:bodyPr wrap="square">
            <a:spAutoFit/>
          </a:bodyPr>
          <a:lstStyle/>
          <a:p>
            <a:pPr algn="just">
              <a:spcAft>
                <a:spcPts val="0"/>
              </a:spcAft>
            </a:pPr>
            <a:r>
              <a:rPr lang="fr-FR" sz="1600" dirty="0">
                <a:latin typeface="Arial"/>
                <a:ea typeface="Calibri"/>
                <a:cs typeface="Times New Roman"/>
              </a:rPr>
              <a:t>Ces flux d’information concernent notamment </a:t>
            </a:r>
            <a:r>
              <a:rPr lang="fr-FR" sz="1600" dirty="0" smtClean="0">
                <a:latin typeface="Arial"/>
                <a:ea typeface="Calibri"/>
                <a:cs typeface="Times New Roman"/>
              </a:rPr>
              <a:t>:</a:t>
            </a:r>
          </a:p>
          <a:p>
            <a:pPr algn="just">
              <a:spcAft>
                <a:spcPts val="0"/>
              </a:spcAft>
            </a:pPr>
            <a:r>
              <a:rPr lang="fr-FR" sz="1600" dirty="0" smtClean="0">
                <a:latin typeface="Arial"/>
                <a:ea typeface="Calibri"/>
                <a:cs typeface="Times New Roman"/>
              </a:rPr>
              <a:t> </a:t>
            </a:r>
            <a:endParaRPr lang="fr-FR" sz="1600" dirty="0">
              <a:latin typeface="Arial"/>
              <a:ea typeface="Calibri"/>
              <a:cs typeface="Times New Roman"/>
            </a:endParaRPr>
          </a:p>
          <a:p>
            <a:pPr marL="342900" lvl="0" indent="-342900" algn="just">
              <a:spcAft>
                <a:spcPts val="0"/>
              </a:spcAft>
              <a:buFont typeface="Symbol"/>
              <a:buChar char=""/>
            </a:pPr>
            <a:r>
              <a:rPr lang="fr-FR" sz="1600" b="1" dirty="0">
                <a:latin typeface="Arial"/>
                <a:ea typeface="Calibri"/>
                <a:cs typeface="Times New Roman"/>
              </a:rPr>
              <a:t>Appel</a:t>
            </a:r>
            <a:r>
              <a:rPr lang="fr-FR" sz="1600" dirty="0">
                <a:latin typeface="Arial"/>
                <a:ea typeface="Calibri"/>
                <a:cs typeface="Times New Roman"/>
              </a:rPr>
              <a:t> vers les familles ou voisins</a:t>
            </a:r>
            <a:r>
              <a:rPr lang="fr-FR" sz="1600" dirty="0" smtClean="0">
                <a:latin typeface="Arial"/>
                <a:ea typeface="Calibri"/>
                <a:cs typeface="Times New Roman"/>
              </a:rPr>
              <a:t>,</a:t>
            </a:r>
          </a:p>
          <a:p>
            <a:pPr marL="342900" lvl="0" indent="-342900" algn="just">
              <a:spcAft>
                <a:spcPts val="0"/>
              </a:spcAft>
              <a:buFont typeface="Symbol"/>
              <a:buChar char=""/>
            </a:pPr>
            <a:endParaRPr lang="fr-FR" sz="1600" dirty="0">
              <a:latin typeface="Arial"/>
              <a:ea typeface="Calibri"/>
              <a:cs typeface="Times New Roman"/>
            </a:endParaRPr>
          </a:p>
          <a:p>
            <a:pPr marL="1257300" lvl="2" indent="-342900" algn="just">
              <a:buFont typeface="Symbol"/>
              <a:buChar char=""/>
            </a:pPr>
            <a:r>
              <a:rPr lang="fr-FR" sz="1600" b="1" dirty="0">
                <a:latin typeface="Arial"/>
                <a:ea typeface="Calibri"/>
                <a:cs typeface="Times New Roman"/>
              </a:rPr>
              <a:t>Signalisation d’évènements </a:t>
            </a:r>
            <a:r>
              <a:rPr lang="fr-FR" sz="1600" dirty="0">
                <a:latin typeface="Arial"/>
                <a:ea typeface="Calibri"/>
                <a:cs typeface="Times New Roman"/>
              </a:rPr>
              <a:t>vers des prestataires de services des domaines de la sureté et de la sécurité publique (police, gendarmerie, pompiers) et privé (société de télésurveillance), </a:t>
            </a:r>
            <a:endParaRPr lang="fr-FR" sz="1600" dirty="0" smtClean="0">
              <a:latin typeface="Arial"/>
              <a:ea typeface="Calibri"/>
              <a:cs typeface="Times New Roman"/>
            </a:endParaRPr>
          </a:p>
          <a:p>
            <a:pPr marL="1257300" lvl="2" indent="-342900" algn="just">
              <a:buFont typeface="Symbol"/>
              <a:buChar char=""/>
            </a:pPr>
            <a:endParaRPr lang="fr-FR" sz="1600" dirty="0">
              <a:latin typeface="Arial"/>
              <a:ea typeface="Calibri"/>
              <a:cs typeface="Times New Roman"/>
            </a:endParaRPr>
          </a:p>
          <a:p>
            <a:pPr marL="2171700" lvl="4" indent="-342900" algn="just">
              <a:buFont typeface="Symbol"/>
              <a:buChar char=""/>
            </a:pPr>
            <a:r>
              <a:rPr lang="fr-FR" sz="1600" b="1" dirty="0">
                <a:latin typeface="Arial"/>
                <a:ea typeface="Calibri"/>
                <a:cs typeface="Times New Roman"/>
              </a:rPr>
              <a:t>flux vidéo </a:t>
            </a:r>
            <a:r>
              <a:rPr lang="fr-FR" sz="1600" dirty="0">
                <a:latin typeface="Arial"/>
                <a:ea typeface="Calibri"/>
                <a:cs typeface="Times New Roman"/>
              </a:rPr>
              <a:t>(sécurité des personnes, secours des personnes, prévention incendie et accidents, prévention atteinte aux biens, protection des bâtiments publics, surveillance des chantiers, des grands espaces, régulation des flux de transports, lutte contre la démarque inconnue,  prévention des actes terroristes, de trafic, de fraude, constats d’infractions aux règles de la circulation, etc</a:t>
            </a:r>
            <a:r>
              <a:rPr lang="fr-FR" sz="1600" dirty="0" smtClean="0">
                <a:latin typeface="Arial"/>
                <a:ea typeface="Calibri"/>
                <a:cs typeface="Times New Roman"/>
              </a:rPr>
              <a:t>.</a:t>
            </a:r>
          </a:p>
          <a:p>
            <a:pPr marL="2171700" lvl="4" indent="-342900" algn="just">
              <a:buFont typeface="Symbol"/>
              <a:buChar char=""/>
            </a:pPr>
            <a:endParaRPr lang="fr-FR" sz="1600" dirty="0">
              <a:latin typeface="Arial"/>
              <a:ea typeface="Calibri"/>
              <a:cs typeface="Times New Roman"/>
            </a:endParaRPr>
          </a:p>
          <a:p>
            <a:pPr marL="3086100" lvl="6" indent="-342900" algn="just">
              <a:buFont typeface="Symbol"/>
              <a:buChar char=""/>
            </a:pPr>
            <a:r>
              <a:rPr lang="fr-FR" sz="1600" b="1" dirty="0">
                <a:latin typeface="Arial"/>
                <a:ea typeface="Calibri"/>
                <a:cs typeface="Times New Roman"/>
              </a:rPr>
              <a:t>levée de doutes</a:t>
            </a:r>
            <a:r>
              <a:rPr lang="fr-FR" sz="1600" dirty="0">
                <a:latin typeface="Arial"/>
                <a:ea typeface="Calibri"/>
                <a:cs typeface="Times New Roman"/>
              </a:rPr>
              <a:t>, etc.</a:t>
            </a:r>
            <a:endParaRPr lang="fr-FR" sz="1600" dirty="0">
              <a:effectLst/>
              <a:latin typeface="Arial"/>
              <a:ea typeface="Calibri"/>
              <a:cs typeface="Times New Roman"/>
            </a:endParaRPr>
          </a:p>
        </p:txBody>
      </p:sp>
    </p:spTree>
    <p:extLst>
      <p:ext uri="{BB962C8B-B14F-4D97-AF65-F5344CB8AC3E}">
        <p14:creationId xmlns:p14="http://schemas.microsoft.com/office/powerpoint/2010/main" val="4244570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Des zones : espaces et matériels</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971600" y="764704"/>
            <a:ext cx="7704856"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dirty="0" smtClean="0"/>
              <a:t>Zone formation et lancement des activités</a:t>
            </a:r>
            <a:endParaRPr lang="fr-FR" sz="3200" b="0" i="0" dirty="0">
              <a:effectLst/>
            </a:endParaRPr>
          </a:p>
        </p:txBody>
      </p:sp>
      <p:pic>
        <p:nvPicPr>
          <p:cNvPr id="3" name="Image 2" descr="Zone Brainstorming et projets.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71600" y="1504946"/>
            <a:ext cx="7704856" cy="2644134"/>
          </a:xfrm>
          <a:prstGeom prst="rect">
            <a:avLst/>
          </a:prstGeom>
          <a:effectLst>
            <a:glow rad="63500">
              <a:schemeClr val="accent1">
                <a:satMod val="175000"/>
                <a:alpha val="40000"/>
              </a:schemeClr>
            </a:glow>
          </a:effectLst>
        </p:spPr>
      </p:pic>
      <p:sp>
        <p:nvSpPr>
          <p:cNvPr id="4" name="ZoneTexte 3"/>
          <p:cNvSpPr txBox="1"/>
          <p:nvPr/>
        </p:nvSpPr>
        <p:spPr>
          <a:xfrm>
            <a:off x="961729" y="4365104"/>
            <a:ext cx="3956990" cy="2200602"/>
          </a:xfrm>
          <a:prstGeom prst="rect">
            <a:avLst/>
          </a:prstGeom>
          <a:noFill/>
          <a:ln>
            <a:solidFill>
              <a:schemeClr val="accent1"/>
            </a:solidFill>
          </a:ln>
        </p:spPr>
        <p:txBody>
          <a:bodyPr wrap="square" rtlCol="0">
            <a:spAutoFit/>
          </a:bodyPr>
          <a:lstStyle/>
          <a:p>
            <a:r>
              <a:rPr lang="fr-FR" b="1" dirty="0" smtClean="0"/>
              <a:t>Une zone permettant : </a:t>
            </a:r>
          </a:p>
          <a:p>
            <a:pPr marL="285750" indent="-285750">
              <a:buFont typeface="Arial"/>
              <a:buChar char="•"/>
            </a:pPr>
            <a:r>
              <a:rPr lang="fr-FR" sz="1700" dirty="0" smtClean="0"/>
              <a:t>Le lancement des activités</a:t>
            </a:r>
          </a:p>
          <a:p>
            <a:pPr marL="273050" indent="-273050">
              <a:buFont typeface="Arial"/>
              <a:buChar char="•"/>
            </a:pPr>
            <a:r>
              <a:rPr lang="fr-FR" sz="1700" dirty="0" smtClean="0"/>
              <a:t>La réflexion autour de problèmes</a:t>
            </a:r>
          </a:p>
          <a:p>
            <a:pPr indent="273050"/>
            <a:r>
              <a:rPr lang="fr-FR" sz="1700" dirty="0" smtClean="0"/>
              <a:t>technologique</a:t>
            </a:r>
          </a:p>
          <a:p>
            <a:pPr marL="285750" indent="-285750">
              <a:buFont typeface="Arial" pitchFamily="34" charset="0"/>
              <a:buChar char="•"/>
            </a:pPr>
            <a:r>
              <a:rPr lang="fr-FR" sz="1700" dirty="0" smtClean="0"/>
              <a:t>La mise en place de projets</a:t>
            </a:r>
          </a:p>
          <a:p>
            <a:pPr marL="285750" indent="-285750">
              <a:buFont typeface="Arial" pitchFamily="34" charset="0"/>
              <a:buChar char="•"/>
            </a:pPr>
            <a:r>
              <a:rPr lang="fr-FR" sz="1700" dirty="0" smtClean="0"/>
              <a:t>Les phases de synthèses</a:t>
            </a:r>
          </a:p>
          <a:p>
            <a:pPr marL="285750" indent="-285750">
              <a:buFont typeface="Arial" pitchFamily="34" charset="0"/>
              <a:buChar char="•"/>
            </a:pPr>
            <a:r>
              <a:rPr lang="fr-FR" sz="1700" dirty="0" smtClean="0"/>
              <a:t>L’accueil, les conférences et rencontres</a:t>
            </a:r>
          </a:p>
          <a:p>
            <a:pPr marL="285750" indent="-285750">
              <a:buFont typeface="Arial"/>
              <a:buChar char="•"/>
            </a:pPr>
            <a:r>
              <a:rPr lang="fr-FR" sz="1700" dirty="0" smtClean="0"/>
              <a:t>Etc.</a:t>
            </a:r>
          </a:p>
        </p:txBody>
      </p:sp>
      <p:sp>
        <p:nvSpPr>
          <p:cNvPr id="9" name="ZoneTexte 8"/>
          <p:cNvSpPr txBox="1"/>
          <p:nvPr/>
        </p:nvSpPr>
        <p:spPr>
          <a:xfrm>
            <a:off x="4918719" y="4365104"/>
            <a:ext cx="3767608" cy="2200602"/>
          </a:xfrm>
          <a:prstGeom prst="rect">
            <a:avLst/>
          </a:prstGeom>
          <a:noFill/>
          <a:ln>
            <a:solidFill>
              <a:schemeClr val="accent1"/>
            </a:solidFill>
          </a:ln>
        </p:spPr>
        <p:txBody>
          <a:bodyPr wrap="square" rtlCol="0">
            <a:spAutoFit/>
          </a:bodyPr>
          <a:lstStyle/>
          <a:p>
            <a:r>
              <a:rPr lang="fr-FR" b="1" dirty="0" smtClean="0"/>
              <a:t>Une zone équipée de : </a:t>
            </a:r>
          </a:p>
          <a:p>
            <a:pPr marL="285750" indent="-285750">
              <a:buFont typeface="Arial"/>
              <a:buChar char="•"/>
            </a:pPr>
            <a:r>
              <a:rPr lang="fr-FR" sz="1700" dirty="0" smtClean="0"/>
              <a:t>Un tableau blanc interactif</a:t>
            </a:r>
          </a:p>
          <a:p>
            <a:pPr marL="285750" indent="-285750">
              <a:buFont typeface="Arial"/>
              <a:buChar char="•"/>
            </a:pPr>
            <a:r>
              <a:rPr lang="fr-FR" sz="1700" dirty="0" smtClean="0"/>
              <a:t>Un point de visioconférence</a:t>
            </a:r>
          </a:p>
          <a:p>
            <a:pPr marL="285750" indent="-285750">
              <a:buFont typeface="Arial"/>
              <a:buChar char="•"/>
            </a:pPr>
            <a:r>
              <a:rPr lang="fr-FR" sz="1700" dirty="0" smtClean="0"/>
              <a:t>Un équipement complet multimédia</a:t>
            </a:r>
            <a:endParaRPr lang="fr-FR" sz="1700" dirty="0"/>
          </a:p>
          <a:p>
            <a:pPr marL="742950" lvl="1" indent="-285750">
              <a:buFont typeface="Wingdings" pitchFamily="2" charset="2"/>
              <a:buChar char="Ø"/>
            </a:pPr>
            <a:r>
              <a:rPr lang="fr-FR" sz="1700" dirty="0" smtClean="0"/>
              <a:t>Ordinateurs</a:t>
            </a:r>
          </a:p>
          <a:p>
            <a:pPr marL="742950" lvl="1" indent="-285750">
              <a:buFont typeface="Wingdings" pitchFamily="2" charset="2"/>
              <a:buChar char="Ø"/>
            </a:pPr>
            <a:r>
              <a:rPr lang="fr-FR" sz="1700" dirty="0" smtClean="0"/>
              <a:t>Vidéoprojecteur</a:t>
            </a:r>
          </a:p>
          <a:p>
            <a:pPr marL="742950" lvl="1" indent="-285750">
              <a:buFont typeface="Wingdings" pitchFamily="2" charset="2"/>
              <a:buChar char="Ø"/>
            </a:pPr>
            <a:r>
              <a:rPr lang="fr-FR" sz="1700" dirty="0" smtClean="0"/>
              <a:t>Accès internet</a:t>
            </a:r>
          </a:p>
          <a:p>
            <a:pPr marL="742950" lvl="1" indent="-285750">
              <a:buFont typeface="Wingdings" pitchFamily="2" charset="2"/>
              <a:buChar char="Ø"/>
            </a:pPr>
            <a:r>
              <a:rPr lang="fr-FR" sz="1700" dirty="0" smtClean="0"/>
              <a:t>Etc.</a:t>
            </a:r>
            <a:endParaRPr lang="fr-FR" sz="1700" dirty="0"/>
          </a:p>
        </p:txBody>
      </p:sp>
    </p:spTree>
    <p:extLst>
      <p:ext uri="{BB962C8B-B14F-4D97-AF65-F5344CB8AC3E}">
        <p14:creationId xmlns:p14="http://schemas.microsoft.com/office/powerpoint/2010/main" val="908197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solidFill>
            <a:schemeClr val="tx2">
              <a:lumMod val="60000"/>
              <a:lumOff val="40000"/>
            </a:schemeClr>
          </a:solidFill>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sz="2800" dirty="0" smtClean="0"/>
              <a:t>Présentation</a:t>
            </a:r>
            <a:endParaRPr lang="fr-FR" sz="2800"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899592" y="1196752"/>
            <a:ext cx="7992888" cy="523220"/>
          </a:xfrm>
          <a:prstGeom prst="rect">
            <a:avLst/>
          </a:prstGeom>
          <a:solidFill>
            <a:schemeClr val="tx2">
              <a:lumMod val="60000"/>
              <a:lumOff val="40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2800" b="1" dirty="0"/>
              <a:t>Du SEN au SN, pourquoi la réécriture du diplôme ?</a:t>
            </a:r>
            <a:endParaRPr lang="fr-FR" sz="2800" dirty="0"/>
          </a:p>
        </p:txBody>
      </p:sp>
      <p:graphicFrame>
        <p:nvGraphicFramePr>
          <p:cNvPr id="5" name="Objet 4"/>
          <p:cNvGraphicFramePr>
            <a:graphicFrameLocks noChangeAspect="1"/>
          </p:cNvGraphicFramePr>
          <p:nvPr>
            <p:extLst>
              <p:ext uri="{D42A27DB-BD31-4B8C-83A1-F6EECF244321}">
                <p14:modId xmlns:p14="http://schemas.microsoft.com/office/powerpoint/2010/main" val="2594986687"/>
              </p:ext>
            </p:extLst>
          </p:nvPr>
        </p:nvGraphicFramePr>
        <p:xfrm>
          <a:off x="1907704" y="2448520"/>
          <a:ext cx="6019800" cy="3860800"/>
        </p:xfrm>
        <a:graphic>
          <a:graphicData uri="http://schemas.openxmlformats.org/presentationml/2006/ole">
            <mc:AlternateContent xmlns:mc="http://schemas.openxmlformats.org/markup-compatibility/2006">
              <mc:Choice xmlns:v="urn:schemas-microsoft-com:vml" Requires="v">
                <p:oleObj spid="_x0000_s1047" name="Feuille de calcul" r:id="rId6" imgW="6019800" imgH="3860800" progId="Excel.Sheet.12">
                  <p:embed/>
                </p:oleObj>
              </mc:Choice>
              <mc:Fallback>
                <p:oleObj name="Feuille de calcul" r:id="rId6" imgW="6019800" imgH="3860800" progId="Excel.Sheet.12">
                  <p:embed/>
                  <p:pic>
                    <p:nvPicPr>
                      <p:cNvPr id="0" name=""/>
                      <p:cNvPicPr/>
                      <p:nvPr/>
                    </p:nvPicPr>
                    <p:blipFill>
                      <a:blip r:embed="rId7"/>
                      <a:stretch>
                        <a:fillRect/>
                      </a:stretch>
                    </p:blipFill>
                    <p:spPr>
                      <a:xfrm>
                        <a:off x="1907704" y="2448520"/>
                        <a:ext cx="6019800" cy="3860800"/>
                      </a:xfrm>
                      <a:prstGeom prst="rect">
                        <a:avLst/>
                      </a:prstGeom>
                    </p:spPr>
                  </p:pic>
                </p:oleObj>
              </mc:Fallback>
            </mc:AlternateContent>
          </a:graphicData>
        </a:graphic>
      </p:graphicFrame>
      <p:sp>
        <p:nvSpPr>
          <p:cNvPr id="6" name="ZoneTexte 5"/>
          <p:cNvSpPr txBox="1"/>
          <p:nvPr/>
        </p:nvSpPr>
        <p:spPr>
          <a:xfrm>
            <a:off x="1907704" y="1988840"/>
            <a:ext cx="2592288" cy="369332"/>
          </a:xfrm>
          <a:prstGeom prst="rect">
            <a:avLst/>
          </a:prstGeom>
          <a:noFill/>
        </p:spPr>
        <p:txBody>
          <a:bodyPr wrap="square" rtlCol="0">
            <a:spAutoFit/>
          </a:bodyPr>
          <a:lstStyle/>
          <a:p>
            <a:r>
              <a:rPr lang="fr-FR" dirty="0" smtClean="0"/>
              <a:t>Base de données CEREQ</a:t>
            </a:r>
            <a:endParaRPr lang="fr-FR" dirty="0"/>
          </a:p>
        </p:txBody>
      </p:sp>
    </p:spTree>
    <p:extLst>
      <p:ext uri="{BB962C8B-B14F-4D97-AF65-F5344CB8AC3E}">
        <p14:creationId xmlns:p14="http://schemas.microsoft.com/office/powerpoint/2010/main" val="344578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Des zones : espaces et matériels</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971600" y="764704"/>
            <a:ext cx="7920000" cy="108000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dirty="0" smtClean="0"/>
              <a:t>Zone préparation des activités, expérimentation et maintenance</a:t>
            </a:r>
            <a:endParaRPr lang="fr-FR" sz="3200" b="0" i="0" dirty="0">
              <a:effectLst/>
            </a:endParaRPr>
          </a:p>
        </p:txBody>
      </p:sp>
      <p:grpSp>
        <p:nvGrpSpPr>
          <p:cNvPr id="12" name="Groupe 11"/>
          <p:cNvGrpSpPr/>
          <p:nvPr/>
        </p:nvGrpSpPr>
        <p:grpSpPr>
          <a:xfrm>
            <a:off x="961729" y="2060847"/>
            <a:ext cx="7929871" cy="4377383"/>
            <a:chOff x="961729" y="2060847"/>
            <a:chExt cx="7570711" cy="4377383"/>
          </a:xfrm>
        </p:grpSpPr>
        <p:sp>
          <p:nvSpPr>
            <p:cNvPr id="14" name="ZoneTexte 13"/>
            <p:cNvSpPr txBox="1"/>
            <p:nvPr/>
          </p:nvSpPr>
          <p:spPr>
            <a:xfrm>
              <a:off x="961729" y="4760848"/>
              <a:ext cx="7570711" cy="1677382"/>
            </a:xfrm>
            <a:prstGeom prst="rect">
              <a:avLst/>
            </a:prstGeom>
            <a:noFill/>
            <a:ln>
              <a:solidFill>
                <a:schemeClr val="accent1"/>
              </a:solidFill>
            </a:ln>
          </p:spPr>
          <p:txBody>
            <a:bodyPr wrap="square" rtlCol="0">
              <a:spAutoFit/>
            </a:bodyPr>
            <a:lstStyle/>
            <a:p>
              <a:pPr marL="285750" indent="-285750">
                <a:buFont typeface="Arial"/>
                <a:buChar char="•"/>
              </a:pPr>
              <a:r>
                <a:rPr lang="fr-FR" b="1" dirty="0" smtClean="0"/>
                <a:t>Cette zone sera dotée d’espaces :</a:t>
              </a:r>
            </a:p>
            <a:p>
              <a:pPr marL="180975" indent="-180975">
                <a:buFont typeface="Arial"/>
                <a:buChar char="•"/>
              </a:pPr>
              <a:r>
                <a:rPr lang="fr-FR" sz="1700" dirty="0" smtClean="0"/>
                <a:t>« Magasin »</a:t>
              </a:r>
            </a:p>
            <a:p>
              <a:pPr marL="180975" indent="-180975">
                <a:buFont typeface="Arial"/>
                <a:buChar char="•"/>
              </a:pPr>
              <a:r>
                <a:rPr lang="fr-FR" sz="1700" dirty="0" smtClean="0"/>
                <a:t>« Comptoir de réception »</a:t>
              </a:r>
            </a:p>
            <a:p>
              <a:pPr marL="180975" indent="-180975">
                <a:buFont typeface="Arial"/>
                <a:buChar char="•"/>
              </a:pPr>
              <a:r>
                <a:rPr lang="fr-FR" sz="1700" dirty="0" smtClean="0"/>
                <a:t>« Préparation, expérimentation et maintenance »</a:t>
              </a:r>
            </a:p>
            <a:p>
              <a:pPr marL="180975" indent="-180975">
                <a:buFont typeface="Arial"/>
                <a:buChar char="•"/>
              </a:pPr>
              <a:r>
                <a:rPr lang="fr-FR" sz="1700" dirty="0" smtClean="0"/>
                <a:t>D’un laboratoire d’analyse et de mesure </a:t>
              </a:r>
            </a:p>
            <a:p>
              <a:pPr marL="180975" indent="-180975">
                <a:buFont typeface="Arial"/>
                <a:buChar char="•"/>
              </a:pPr>
              <a:r>
                <a:rPr lang="fr-FR" sz="1700" dirty="0" smtClean="0"/>
                <a:t>D’une zone dédiée à la soudure et au travail de la fibre optique</a:t>
              </a:r>
              <a:endParaRPr lang="fr-FR" sz="1700" dirty="0"/>
            </a:p>
          </p:txBody>
        </p:sp>
        <p:sp>
          <p:nvSpPr>
            <p:cNvPr id="15" name="ZoneTexte 14"/>
            <p:cNvSpPr txBox="1"/>
            <p:nvPr/>
          </p:nvSpPr>
          <p:spPr>
            <a:xfrm>
              <a:off x="961729" y="2060847"/>
              <a:ext cx="3905839" cy="2700000"/>
            </a:xfrm>
            <a:prstGeom prst="rect">
              <a:avLst/>
            </a:prstGeom>
            <a:noFill/>
            <a:ln>
              <a:solidFill>
                <a:schemeClr val="accent1"/>
              </a:solidFill>
            </a:ln>
          </p:spPr>
          <p:txBody>
            <a:bodyPr wrap="square" rtlCol="0">
              <a:spAutoFit/>
            </a:bodyPr>
            <a:lstStyle/>
            <a:p>
              <a:r>
                <a:rPr lang="fr-FR" b="1" dirty="0" smtClean="0"/>
                <a:t>Une zone permettant : </a:t>
              </a:r>
            </a:p>
            <a:p>
              <a:pPr marL="180975" indent="-180975">
                <a:buFont typeface="Arial"/>
                <a:buChar char="•"/>
              </a:pPr>
              <a:r>
                <a:rPr lang="fr-FR" sz="1700" dirty="0" smtClean="0"/>
                <a:t>La préparation des activités</a:t>
              </a:r>
            </a:p>
            <a:p>
              <a:pPr marL="180975" indent="-180975">
                <a:buFont typeface="Arial"/>
                <a:buChar char="•"/>
              </a:pPr>
              <a:r>
                <a:rPr lang="fr-FR" sz="1700" dirty="0" smtClean="0"/>
                <a:t>L’intégration matérielle et logicielle</a:t>
              </a:r>
            </a:p>
            <a:p>
              <a:pPr marL="180975" indent="-180975">
                <a:buFont typeface="Arial" pitchFamily="34" charset="0"/>
                <a:buChar char="•"/>
              </a:pPr>
              <a:r>
                <a:rPr lang="fr-FR" sz="1700" dirty="0" smtClean="0"/>
                <a:t>Mise en perspective de nouvelles technologies</a:t>
              </a:r>
            </a:p>
            <a:p>
              <a:pPr marL="180975" indent="-180975">
                <a:buFont typeface="Arial" pitchFamily="34" charset="0"/>
                <a:buChar char="•"/>
              </a:pPr>
              <a:r>
                <a:rPr lang="fr-FR" sz="1700" dirty="0" smtClean="0"/>
                <a:t>La maintenance des matériels</a:t>
              </a:r>
            </a:p>
            <a:p>
              <a:pPr marL="180975" indent="-180975">
                <a:buFont typeface="Arial" pitchFamily="34" charset="0"/>
                <a:buChar char="•"/>
              </a:pPr>
              <a:r>
                <a:rPr lang="fr-FR" sz="1700" dirty="0" smtClean="0"/>
                <a:t>Le SAV et l’accueil client</a:t>
              </a:r>
            </a:p>
            <a:p>
              <a:pPr marL="180975" indent="-180975">
                <a:buFont typeface="Arial" pitchFamily="34" charset="0"/>
                <a:buChar char="•"/>
              </a:pPr>
              <a:r>
                <a:rPr lang="fr-FR" sz="1700" dirty="0" smtClean="0"/>
                <a:t>L’analyse et la mesure</a:t>
              </a:r>
            </a:p>
            <a:p>
              <a:pPr marL="180975" indent="-180975">
                <a:buFont typeface="Arial" pitchFamily="34" charset="0"/>
                <a:buChar char="•"/>
              </a:pPr>
              <a:r>
                <a:rPr lang="fr-FR" sz="1700" dirty="0" smtClean="0"/>
                <a:t>Le soudage et le travail de la fibre optique</a:t>
              </a:r>
            </a:p>
            <a:p>
              <a:pPr marL="180975" indent="-180975">
                <a:buFont typeface="Arial" pitchFamily="34" charset="0"/>
                <a:buChar char="•"/>
              </a:pPr>
              <a:endParaRPr lang="fr-FR" sz="1700" dirty="0"/>
            </a:p>
          </p:txBody>
        </p:sp>
        <p:sp>
          <p:nvSpPr>
            <p:cNvPr id="16" name="ZoneTexte 15"/>
            <p:cNvSpPr txBox="1"/>
            <p:nvPr/>
          </p:nvSpPr>
          <p:spPr>
            <a:xfrm>
              <a:off x="4867568" y="2060848"/>
              <a:ext cx="3664872" cy="2700000"/>
            </a:xfrm>
            <a:prstGeom prst="rect">
              <a:avLst/>
            </a:prstGeom>
            <a:noFill/>
            <a:ln>
              <a:solidFill>
                <a:schemeClr val="accent1"/>
              </a:solidFill>
            </a:ln>
          </p:spPr>
          <p:txBody>
            <a:bodyPr wrap="square" rtlCol="0">
              <a:spAutoFit/>
            </a:bodyPr>
            <a:lstStyle/>
            <a:p>
              <a:r>
                <a:rPr lang="fr-FR" b="1" dirty="0" smtClean="0"/>
                <a:t>Une zone équipée de : </a:t>
              </a:r>
            </a:p>
            <a:p>
              <a:pPr marL="180975" indent="-180975">
                <a:buFont typeface="Arial"/>
                <a:buChar char="•"/>
              </a:pPr>
              <a:r>
                <a:rPr lang="fr-FR" sz="1400" dirty="0" smtClean="0"/>
                <a:t>Appareils </a:t>
              </a:r>
              <a:r>
                <a:rPr lang="fr-FR" sz="1400" dirty="0"/>
                <a:t>de mesure </a:t>
              </a:r>
              <a:r>
                <a:rPr lang="fr-FR" sz="1400" dirty="0" smtClean="0"/>
                <a:t>ayant la capacité </a:t>
              </a:r>
              <a:r>
                <a:rPr lang="fr-FR" sz="1400" dirty="0"/>
                <a:t>de stockage et d’exportation des mesures </a:t>
              </a:r>
              <a:r>
                <a:rPr lang="fr-FR" sz="1400" dirty="0" smtClean="0"/>
                <a:t>réalisées </a:t>
              </a:r>
            </a:p>
            <a:p>
              <a:pPr indent="180975"/>
              <a:r>
                <a:rPr lang="fr-FR" sz="1400" dirty="0" smtClean="0"/>
                <a:t>(le sans </a:t>
              </a:r>
              <a:r>
                <a:rPr lang="fr-FR" sz="1400" dirty="0"/>
                <a:t>fil sera </a:t>
              </a:r>
              <a:r>
                <a:rPr lang="fr-FR" sz="1400" dirty="0" smtClean="0"/>
                <a:t>privilégié).</a:t>
              </a:r>
              <a:endParaRPr lang="fr-FR" sz="1400" dirty="0"/>
            </a:p>
            <a:p>
              <a:pPr marL="180975" indent="-180975">
                <a:buFont typeface="Arial"/>
                <a:buChar char="•"/>
              </a:pPr>
              <a:r>
                <a:rPr lang="fr-FR" sz="1400" dirty="0" smtClean="0"/>
                <a:t>Matériel </a:t>
              </a:r>
              <a:r>
                <a:rPr lang="fr-FR" sz="1400" dirty="0"/>
                <a:t>de </a:t>
              </a:r>
              <a:r>
                <a:rPr lang="fr-FR" sz="1400" dirty="0" smtClean="0"/>
                <a:t>maintenance (outils</a:t>
              </a:r>
              <a:r>
                <a:rPr lang="fr-FR" sz="1400" dirty="0"/>
                <a:t>, station de </a:t>
              </a:r>
              <a:r>
                <a:rPr lang="fr-FR" sz="1400" dirty="0" smtClean="0"/>
                <a:t>travail des </a:t>
              </a:r>
              <a:r>
                <a:rPr lang="fr-FR" sz="1400" dirty="0"/>
                <a:t>CMS et composant traversant, microscope </a:t>
              </a:r>
              <a:r>
                <a:rPr lang="fr-FR" sz="1400" dirty="0" smtClean="0"/>
                <a:t>digital, matériels et outillage pour </a:t>
              </a:r>
              <a:r>
                <a:rPr lang="fr-FR" sz="1400" dirty="0"/>
                <a:t>la préparation et la soudure à fusion de fibre optique, caméra </a:t>
              </a:r>
              <a:r>
                <a:rPr lang="fr-FR" sz="1400" dirty="0" smtClean="0"/>
                <a:t>thermique, </a:t>
              </a:r>
              <a:r>
                <a:rPr lang="fr-FR" sz="1400" dirty="0"/>
                <a:t>thermomètre </a:t>
              </a:r>
              <a:r>
                <a:rPr lang="fr-FR" sz="1400" dirty="0" smtClean="0"/>
                <a:t>infrarouge, etc. </a:t>
              </a:r>
            </a:p>
            <a:p>
              <a:pPr marL="180975" indent="-180975">
                <a:buFont typeface="Arial"/>
                <a:buChar char="•"/>
              </a:pPr>
              <a:r>
                <a:rPr lang="fr-FR" sz="1400" dirty="0" smtClean="0"/>
                <a:t>Protection </a:t>
              </a:r>
              <a:r>
                <a:rPr lang="fr-FR" sz="1400" dirty="0"/>
                <a:t>des composants </a:t>
              </a:r>
              <a:r>
                <a:rPr lang="fr-FR" sz="1400" dirty="0" smtClean="0"/>
                <a:t>(</a:t>
              </a:r>
              <a:r>
                <a:rPr lang="fr-FR" sz="1400" dirty="0"/>
                <a:t>kit antistatique)</a:t>
              </a:r>
            </a:p>
            <a:p>
              <a:pPr marL="180975" indent="-180975">
                <a:buFont typeface="Arial"/>
                <a:buChar char="•"/>
              </a:pPr>
              <a:r>
                <a:rPr lang="fr-FR" sz="1400" dirty="0" smtClean="0"/>
                <a:t>Protection </a:t>
              </a:r>
              <a:r>
                <a:rPr lang="fr-FR" sz="1400" dirty="0"/>
                <a:t>de la </a:t>
              </a:r>
              <a:r>
                <a:rPr lang="fr-FR" sz="1400" dirty="0" smtClean="0"/>
                <a:t>personne (extracteur </a:t>
              </a:r>
              <a:r>
                <a:rPr lang="fr-FR" sz="1400" dirty="0"/>
                <a:t>et </a:t>
              </a:r>
              <a:r>
                <a:rPr lang="fr-FR" sz="1400" dirty="0" smtClean="0"/>
                <a:t>filtre)</a:t>
              </a:r>
            </a:p>
          </p:txBody>
        </p:sp>
      </p:grpSp>
    </p:spTree>
    <p:extLst>
      <p:ext uri="{BB962C8B-B14F-4D97-AF65-F5344CB8AC3E}">
        <p14:creationId xmlns:p14="http://schemas.microsoft.com/office/powerpoint/2010/main" val="1451891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Des zones : espaces et matériels</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961729" y="764704"/>
            <a:ext cx="7920000" cy="57600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dirty="0" smtClean="0"/>
              <a:t>Zone installation des systèmes</a:t>
            </a:r>
            <a:endParaRPr lang="fr-FR" sz="3200" b="0" i="0" dirty="0">
              <a:effectLst/>
            </a:endParaRPr>
          </a:p>
        </p:txBody>
      </p:sp>
      <p:grpSp>
        <p:nvGrpSpPr>
          <p:cNvPr id="9" name="Groupe 8"/>
          <p:cNvGrpSpPr/>
          <p:nvPr/>
        </p:nvGrpSpPr>
        <p:grpSpPr>
          <a:xfrm>
            <a:off x="971600" y="1524633"/>
            <a:ext cx="7920880" cy="4852552"/>
            <a:chOff x="971600" y="1524633"/>
            <a:chExt cx="7920880" cy="4852552"/>
          </a:xfrm>
        </p:grpSpPr>
        <p:sp>
          <p:nvSpPr>
            <p:cNvPr id="16" name="ZoneTexte 15"/>
            <p:cNvSpPr txBox="1"/>
            <p:nvPr/>
          </p:nvSpPr>
          <p:spPr>
            <a:xfrm>
              <a:off x="971600" y="2417185"/>
              <a:ext cx="2844000" cy="3960000"/>
            </a:xfrm>
            <a:prstGeom prst="rect">
              <a:avLst/>
            </a:prstGeom>
            <a:noFill/>
            <a:ln>
              <a:solidFill>
                <a:schemeClr val="accent1"/>
              </a:solidFill>
            </a:ln>
          </p:spPr>
          <p:txBody>
            <a:bodyPr wrap="square" rtlCol="0">
              <a:spAutoFit/>
            </a:bodyPr>
            <a:lstStyle/>
            <a:p>
              <a:r>
                <a:rPr lang="fr-FR" b="1" dirty="0" smtClean="0"/>
                <a:t> Qui sera dotée d’espaces :</a:t>
              </a:r>
            </a:p>
            <a:p>
              <a:pPr marL="177800" indent="-177800" algn="r">
                <a:buFont typeface="Arial"/>
                <a:buChar char="•"/>
              </a:pPr>
              <a:r>
                <a:rPr lang="fr-FR" sz="1700" dirty="0" smtClean="0"/>
                <a:t>« Sureté »</a:t>
              </a:r>
            </a:p>
            <a:p>
              <a:pPr marL="177800" indent="-177800" algn="r"/>
              <a:endParaRPr lang="fr-FR" sz="1700" dirty="0" smtClean="0"/>
            </a:p>
            <a:p>
              <a:pPr marL="177800" indent="-177800" algn="r"/>
              <a:endParaRPr lang="fr-FR" sz="1700" dirty="0" smtClean="0"/>
            </a:p>
            <a:p>
              <a:pPr marL="177800" indent="-177800" algn="r">
                <a:buFont typeface="Arial"/>
                <a:buChar char="•"/>
              </a:pPr>
              <a:r>
                <a:rPr lang="fr-FR" sz="1700" dirty="0" smtClean="0"/>
                <a:t>« Sécurité »</a:t>
              </a:r>
            </a:p>
            <a:p>
              <a:pPr marL="177800" indent="-177800" algn="r"/>
              <a:endParaRPr lang="fr-FR" sz="1700" dirty="0" smtClean="0"/>
            </a:p>
            <a:p>
              <a:pPr marL="177800" indent="-177800" algn="r"/>
              <a:endParaRPr lang="fr-FR" sz="2000" dirty="0" smtClean="0"/>
            </a:p>
            <a:p>
              <a:pPr marL="177800" indent="-177800" algn="r">
                <a:buFont typeface="Arial"/>
                <a:buChar char="•"/>
              </a:pPr>
              <a:r>
                <a:rPr lang="fr-FR" sz="1700" dirty="0" smtClean="0"/>
                <a:t>« Réseau »</a:t>
              </a:r>
            </a:p>
            <a:p>
              <a:pPr marL="177800" indent="-177800" algn="r"/>
              <a:endParaRPr lang="fr-FR" sz="2200" dirty="0" smtClean="0"/>
            </a:p>
            <a:p>
              <a:pPr marL="177800" indent="-177800" algn="r">
                <a:buFont typeface="Arial"/>
                <a:buChar char="•"/>
              </a:pPr>
              <a:r>
                <a:rPr lang="fr-FR" sz="1700" dirty="0" smtClean="0"/>
                <a:t>« Domotique GTB, GTC »</a:t>
              </a:r>
            </a:p>
            <a:p>
              <a:pPr marL="177800" indent="-177800" algn="r"/>
              <a:endParaRPr lang="fr-FR" sz="1700" dirty="0" smtClean="0"/>
            </a:p>
            <a:p>
              <a:pPr marL="177800" indent="-177800" algn="r"/>
              <a:endParaRPr lang="fr-FR" sz="1000" dirty="0" smtClean="0"/>
            </a:p>
            <a:p>
              <a:pPr marL="177800" indent="-177800" algn="r">
                <a:buFont typeface="Arial" pitchFamily="34" charset="0"/>
                <a:buChar char="•"/>
              </a:pPr>
              <a:r>
                <a:rPr lang="fr-FR" sz="1700" dirty="0" smtClean="0"/>
                <a:t>«</a:t>
              </a:r>
              <a:r>
                <a:rPr lang="fr-FR" sz="1700" dirty="0"/>
                <a:t> Ressources </a:t>
              </a:r>
              <a:r>
                <a:rPr lang="fr-FR" sz="1700" dirty="0" smtClean="0"/>
                <a:t>»</a:t>
              </a:r>
              <a:endParaRPr lang="fr-FR" sz="2800" dirty="0"/>
            </a:p>
            <a:p>
              <a:pPr algn="r"/>
              <a:endParaRPr lang="fr-FR" sz="2900" dirty="0"/>
            </a:p>
          </p:txBody>
        </p:sp>
        <p:sp>
          <p:nvSpPr>
            <p:cNvPr id="17" name="ZoneTexte 16"/>
            <p:cNvSpPr txBox="1"/>
            <p:nvPr/>
          </p:nvSpPr>
          <p:spPr>
            <a:xfrm>
              <a:off x="971600" y="1524633"/>
              <a:ext cx="7920880" cy="892552"/>
            </a:xfrm>
            <a:prstGeom prst="rect">
              <a:avLst/>
            </a:prstGeom>
            <a:noFill/>
            <a:ln>
              <a:solidFill>
                <a:schemeClr val="accent1"/>
              </a:solidFill>
            </a:ln>
          </p:spPr>
          <p:txBody>
            <a:bodyPr wrap="square" rtlCol="0">
              <a:spAutoFit/>
            </a:bodyPr>
            <a:lstStyle/>
            <a:p>
              <a:r>
                <a:rPr lang="fr-FR" b="1" dirty="0" smtClean="0"/>
                <a:t>Une zone permettant : </a:t>
              </a:r>
            </a:p>
            <a:p>
              <a:pPr marL="177800" indent="-177800">
                <a:buFont typeface="Arial" pitchFamily="34" charset="0"/>
                <a:buChar char="•"/>
              </a:pPr>
              <a:r>
                <a:rPr lang="fr-FR" sz="1700" dirty="0" smtClean="0"/>
                <a:t>D’appréhender les matériels de l’option et les sous-systèmes d’une installation globale</a:t>
              </a:r>
            </a:p>
            <a:p>
              <a:pPr marL="177800" indent="-177800">
                <a:buFont typeface="Arial" pitchFamily="34" charset="0"/>
                <a:buChar char="•"/>
              </a:pPr>
              <a:r>
                <a:rPr lang="fr-FR" sz="1700" dirty="0" smtClean="0"/>
                <a:t>De simuler l’installation et la mise en œuvre</a:t>
              </a:r>
            </a:p>
          </p:txBody>
        </p:sp>
        <p:sp>
          <p:nvSpPr>
            <p:cNvPr id="19" name="ZoneTexte 18"/>
            <p:cNvSpPr txBox="1"/>
            <p:nvPr/>
          </p:nvSpPr>
          <p:spPr>
            <a:xfrm>
              <a:off x="3815600" y="2417185"/>
              <a:ext cx="5076880" cy="3960000"/>
            </a:xfrm>
            <a:prstGeom prst="rect">
              <a:avLst/>
            </a:prstGeom>
            <a:noFill/>
            <a:ln>
              <a:solidFill>
                <a:schemeClr val="accent1"/>
              </a:solidFill>
            </a:ln>
          </p:spPr>
          <p:txBody>
            <a:bodyPr wrap="square" rtlCol="0">
              <a:spAutoFit/>
            </a:bodyPr>
            <a:lstStyle/>
            <a:p>
              <a:r>
                <a:rPr lang="fr-FR" b="1" dirty="0" smtClean="0"/>
                <a:t>Et équipée de : </a:t>
              </a:r>
            </a:p>
            <a:p>
              <a:pPr marL="177800" indent="-177800">
                <a:buFont typeface="Arial" pitchFamily="34" charset="0"/>
                <a:buChar char="•"/>
              </a:pPr>
              <a:r>
                <a:rPr lang="fr-FR" sz="1400" dirty="0" smtClean="0"/>
                <a:t>De systèmes de détections d’intrusions filaires et sans fils,</a:t>
              </a:r>
            </a:p>
            <a:p>
              <a:pPr marL="177800" indent="-177800">
                <a:buFont typeface="Arial" pitchFamily="34" charset="0"/>
                <a:buChar char="•"/>
              </a:pPr>
              <a:r>
                <a:rPr lang="fr-FR" sz="1400" dirty="0" smtClean="0"/>
                <a:t>De </a:t>
              </a:r>
              <a:r>
                <a:rPr lang="fr-FR" sz="1400" dirty="0"/>
                <a:t>systèmes de contrôle d’accès, d’interphonie,</a:t>
              </a:r>
            </a:p>
            <a:p>
              <a:pPr marL="177800" indent="-177800">
                <a:buFont typeface="Arial" pitchFamily="34" charset="0"/>
                <a:buChar char="•"/>
              </a:pPr>
              <a:r>
                <a:rPr lang="fr-FR" sz="1400" dirty="0"/>
                <a:t>De systèmes de vidéosurveillance/ </a:t>
              </a:r>
              <a:r>
                <a:rPr lang="fr-FR" sz="1400" dirty="0" smtClean="0"/>
                <a:t>Vidéo-protection.</a:t>
              </a:r>
            </a:p>
            <a:p>
              <a:pPr marL="177800" indent="-177800">
                <a:buFont typeface="Arial" pitchFamily="34" charset="0"/>
                <a:buChar char="•"/>
              </a:pPr>
              <a:endParaRPr lang="fr-FR" sz="1200" dirty="0" smtClean="0"/>
            </a:p>
            <a:p>
              <a:pPr marL="177800" lvl="1" indent="-177800">
                <a:buFont typeface="Arial" pitchFamily="34" charset="0"/>
                <a:buChar char="•"/>
              </a:pPr>
              <a:r>
                <a:rPr lang="fr-FR" sz="1400" dirty="0" smtClean="0"/>
                <a:t>De </a:t>
              </a:r>
              <a:r>
                <a:rPr lang="fr-FR" sz="1400" dirty="0"/>
                <a:t>systèmes de détection d’incendie adressables et conventionnels,</a:t>
              </a:r>
            </a:p>
            <a:p>
              <a:pPr marL="177800" lvl="1" indent="-177800">
                <a:buFont typeface="Arial" pitchFamily="34" charset="0"/>
                <a:buChar char="•"/>
              </a:pPr>
              <a:r>
                <a:rPr lang="fr-FR" sz="1400" dirty="0" smtClean="0"/>
                <a:t>De systèmes de mise en sécurité incendie.</a:t>
              </a:r>
            </a:p>
            <a:p>
              <a:pPr marL="177800" lvl="1" indent="-177800"/>
              <a:endParaRPr lang="fr-FR" sz="1200" dirty="0"/>
            </a:p>
            <a:p>
              <a:pPr marL="177800" lvl="1" indent="-177800">
                <a:buFont typeface="Arial" pitchFamily="34" charset="0"/>
                <a:buChar char="•"/>
              </a:pPr>
              <a:r>
                <a:rPr lang="fr-FR" sz="1400" dirty="0" smtClean="0"/>
                <a:t>De matériels </a:t>
              </a:r>
              <a:r>
                <a:rPr lang="fr-FR" sz="1400" dirty="0"/>
                <a:t>réseau filaire et </a:t>
              </a:r>
              <a:r>
                <a:rPr lang="fr-FR" sz="1400" dirty="0" smtClean="0"/>
                <a:t>optique, de baies de brassage et Box 3D</a:t>
              </a:r>
            </a:p>
            <a:p>
              <a:pPr marL="177800" lvl="1" indent="-177800">
                <a:buFont typeface="Arial" pitchFamily="34" charset="0"/>
                <a:buChar char="•"/>
              </a:pPr>
              <a:endParaRPr lang="fr-FR" sz="1200" dirty="0"/>
            </a:p>
            <a:p>
              <a:pPr marL="177800" lvl="1" indent="-177800">
                <a:buFont typeface="Arial" pitchFamily="34" charset="0"/>
                <a:buChar char="•"/>
              </a:pPr>
              <a:r>
                <a:rPr lang="fr-FR" sz="1400" dirty="0"/>
                <a:t>De </a:t>
              </a:r>
              <a:r>
                <a:rPr lang="fr-FR" sz="1400" dirty="0" smtClean="0"/>
                <a:t>systèmes </a:t>
              </a:r>
              <a:r>
                <a:rPr lang="fr-FR" sz="1400" dirty="0"/>
                <a:t>de gestion intelligente de l’habitat et du </a:t>
              </a:r>
              <a:r>
                <a:rPr lang="fr-FR" sz="1400" dirty="0" smtClean="0"/>
                <a:t>bâtiment filaires et sans fil, de l’interphonie </a:t>
              </a:r>
            </a:p>
            <a:p>
              <a:pPr marL="177800" lvl="1" indent="-177800">
                <a:buFont typeface="Arial" pitchFamily="34" charset="0"/>
                <a:buChar char="•"/>
              </a:pPr>
              <a:endParaRPr lang="fr-FR" sz="1600" dirty="0"/>
            </a:p>
            <a:p>
              <a:pPr marL="177800" lvl="1" indent="-177800">
                <a:buFont typeface="Arial" pitchFamily="34" charset="0"/>
                <a:buChar char="•"/>
              </a:pPr>
              <a:r>
                <a:rPr lang="fr-FR" sz="1400" dirty="0"/>
                <a:t>Notices et </a:t>
              </a:r>
              <a:r>
                <a:rPr lang="fr-FR" sz="1400" dirty="0" smtClean="0"/>
                <a:t>docs </a:t>
              </a:r>
              <a:r>
                <a:rPr lang="fr-FR" sz="1400" dirty="0"/>
                <a:t>techniques des systèmes et matériels </a:t>
              </a:r>
            </a:p>
            <a:p>
              <a:pPr marL="177800" lvl="1" indent="-177800">
                <a:buFont typeface="Arial" pitchFamily="34" charset="0"/>
                <a:buChar char="•"/>
              </a:pPr>
              <a:r>
                <a:rPr lang="fr-FR" sz="1400" dirty="0"/>
                <a:t>L’ensemble des documents projets et / ou </a:t>
              </a:r>
              <a:r>
                <a:rPr lang="fr-FR" sz="1400" dirty="0" smtClean="0"/>
                <a:t>CDC</a:t>
              </a:r>
              <a:endParaRPr lang="fr-FR" sz="1400" dirty="0"/>
            </a:p>
            <a:p>
              <a:pPr marL="177800" lvl="1" indent="-177800">
                <a:buFont typeface="Arial" pitchFamily="34" charset="0"/>
                <a:buChar char="•"/>
              </a:pPr>
              <a:r>
                <a:rPr lang="fr-FR" sz="1400" dirty="0"/>
                <a:t>L’ensemble des documents </a:t>
              </a:r>
              <a:r>
                <a:rPr lang="fr-FR" sz="1400" dirty="0" smtClean="0"/>
                <a:t>élèves</a:t>
              </a:r>
            </a:p>
          </p:txBody>
        </p:sp>
      </p:grpSp>
    </p:spTree>
    <p:extLst>
      <p:ext uri="{BB962C8B-B14F-4D97-AF65-F5344CB8AC3E}">
        <p14:creationId xmlns:p14="http://schemas.microsoft.com/office/powerpoint/2010/main" val="1825785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Des zones : espaces et matériels</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1043608" y="695598"/>
            <a:ext cx="7920000" cy="1077218"/>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dirty="0" smtClean="0"/>
              <a:t>Zone de mise en service, paramétrage et maintenance</a:t>
            </a:r>
            <a:endParaRPr lang="fr-FR" sz="3200" b="0" i="0" dirty="0">
              <a:effectLst/>
            </a:endParaRPr>
          </a:p>
        </p:txBody>
      </p:sp>
      <p:grpSp>
        <p:nvGrpSpPr>
          <p:cNvPr id="8" name="Groupe 7"/>
          <p:cNvGrpSpPr/>
          <p:nvPr/>
        </p:nvGrpSpPr>
        <p:grpSpPr>
          <a:xfrm>
            <a:off x="1043607" y="1980704"/>
            <a:ext cx="7929409" cy="4616648"/>
            <a:chOff x="1043607" y="1980704"/>
            <a:chExt cx="7929409" cy="4616648"/>
          </a:xfrm>
        </p:grpSpPr>
        <p:grpSp>
          <p:nvGrpSpPr>
            <p:cNvPr id="7" name="Groupe 6"/>
            <p:cNvGrpSpPr/>
            <p:nvPr/>
          </p:nvGrpSpPr>
          <p:grpSpPr>
            <a:xfrm>
              <a:off x="1043607" y="1980704"/>
              <a:ext cx="7929409" cy="4616648"/>
              <a:chOff x="1043607" y="1980704"/>
              <a:chExt cx="7929409" cy="4616648"/>
            </a:xfrm>
          </p:grpSpPr>
          <p:sp>
            <p:nvSpPr>
              <p:cNvPr id="10" name="ZoneTexte 9"/>
              <p:cNvSpPr txBox="1"/>
              <p:nvPr/>
            </p:nvSpPr>
            <p:spPr>
              <a:xfrm>
                <a:off x="1043608" y="4704527"/>
                <a:ext cx="3778323" cy="1877437"/>
              </a:xfrm>
              <a:prstGeom prst="rect">
                <a:avLst/>
              </a:prstGeom>
              <a:noFill/>
              <a:ln>
                <a:solidFill>
                  <a:schemeClr val="accent1"/>
                </a:solidFill>
              </a:ln>
            </p:spPr>
            <p:txBody>
              <a:bodyPr wrap="square" rtlCol="0">
                <a:spAutoFit/>
              </a:bodyPr>
              <a:lstStyle/>
              <a:p>
                <a:pPr marL="180975" indent="-180975">
                  <a:buFont typeface="Arial"/>
                  <a:buChar char="•"/>
                </a:pPr>
                <a:r>
                  <a:rPr lang="fr-FR" b="1" dirty="0" smtClean="0"/>
                  <a:t>Cette zone sera dotée de :</a:t>
                </a:r>
              </a:p>
              <a:p>
                <a:endParaRPr lang="fr-FR" sz="1000" dirty="0"/>
              </a:p>
              <a:p>
                <a:pPr marL="180975" indent="-180975" algn="r">
                  <a:buFont typeface="Arial"/>
                  <a:buChar char="•"/>
                </a:pPr>
                <a:r>
                  <a:rPr lang="fr-FR" sz="1700" dirty="0" smtClean="0"/>
                  <a:t>Un espace « Systèmes »</a:t>
                </a:r>
              </a:p>
              <a:p>
                <a:pPr algn="r"/>
                <a:endParaRPr lang="fr-FR" sz="1000" dirty="0" smtClean="0"/>
              </a:p>
              <a:p>
                <a:pPr marL="180975" indent="-180975" algn="r">
                  <a:buFont typeface="Arial"/>
                  <a:buChar char="•"/>
                </a:pPr>
                <a:r>
                  <a:rPr lang="fr-FR" sz="1700" dirty="0"/>
                  <a:t>Un espace </a:t>
                </a:r>
                <a:r>
                  <a:rPr lang="fr-FR" sz="1700" dirty="0" smtClean="0"/>
                  <a:t>« Téléphonie - réseau box »</a:t>
                </a:r>
              </a:p>
              <a:p>
                <a:pPr algn="r"/>
                <a:endParaRPr lang="fr-FR" sz="1000" dirty="0" smtClean="0"/>
              </a:p>
              <a:p>
                <a:pPr marL="180975" indent="-180975" algn="r">
                  <a:buFont typeface="Arial"/>
                  <a:buChar char="•"/>
                </a:pPr>
                <a:r>
                  <a:rPr lang="fr-FR" sz="1700" dirty="0" smtClean="0"/>
                  <a:t>Un espace « ressources numériques »</a:t>
                </a:r>
              </a:p>
              <a:p>
                <a:pPr marL="180975" indent="-180975" algn="r">
                  <a:buFont typeface="Arial"/>
                  <a:buChar char="•"/>
                </a:pPr>
                <a:endParaRPr lang="fr-FR" sz="1700" dirty="0"/>
              </a:p>
            </p:txBody>
          </p:sp>
          <p:sp>
            <p:nvSpPr>
              <p:cNvPr id="11" name="ZoneTexte 10"/>
              <p:cNvSpPr txBox="1"/>
              <p:nvPr/>
            </p:nvSpPr>
            <p:spPr>
              <a:xfrm>
                <a:off x="1043607" y="1980704"/>
                <a:ext cx="3778323" cy="2723823"/>
              </a:xfrm>
              <a:prstGeom prst="rect">
                <a:avLst/>
              </a:prstGeom>
              <a:noFill/>
              <a:ln>
                <a:solidFill>
                  <a:schemeClr val="accent1"/>
                </a:solidFill>
              </a:ln>
            </p:spPr>
            <p:txBody>
              <a:bodyPr wrap="square" rtlCol="0">
                <a:spAutoFit/>
              </a:bodyPr>
              <a:lstStyle/>
              <a:p>
                <a:r>
                  <a:rPr lang="fr-FR" b="1" dirty="0" smtClean="0"/>
                  <a:t>Une zone permettant : </a:t>
                </a:r>
              </a:p>
              <a:p>
                <a:pPr marL="180975" indent="-180975">
                  <a:buFont typeface="Arial"/>
                  <a:buChar char="•"/>
                </a:pPr>
                <a:r>
                  <a:rPr lang="fr-FR" sz="1700" dirty="0" smtClean="0"/>
                  <a:t>La découverte des systèmes</a:t>
                </a:r>
              </a:p>
              <a:p>
                <a:pPr marL="180975" indent="-180975">
                  <a:buFont typeface="Arial"/>
                  <a:buChar char="•"/>
                </a:pPr>
                <a:r>
                  <a:rPr lang="fr-FR" sz="1700" dirty="0" smtClean="0"/>
                  <a:t>La mise en service</a:t>
                </a:r>
              </a:p>
              <a:p>
                <a:pPr marL="180975" indent="-180975">
                  <a:buFont typeface="Arial" pitchFamily="34" charset="0"/>
                  <a:buChar char="•"/>
                </a:pPr>
                <a:r>
                  <a:rPr lang="fr-FR" sz="1700" dirty="0" smtClean="0"/>
                  <a:t>Le paramétrage</a:t>
                </a:r>
              </a:p>
              <a:p>
                <a:pPr marL="180975" indent="-180975">
                  <a:buFont typeface="Arial" pitchFamily="34" charset="0"/>
                  <a:buChar char="•"/>
                </a:pPr>
                <a:r>
                  <a:rPr lang="fr-FR" sz="1700" dirty="0" smtClean="0"/>
                  <a:t>La maintenance des matériels</a:t>
                </a:r>
              </a:p>
              <a:p>
                <a:pPr marL="180975" indent="-180975">
                  <a:buFont typeface="Arial" pitchFamily="34" charset="0"/>
                  <a:buChar char="•"/>
                </a:pPr>
                <a:r>
                  <a:rPr lang="fr-FR" sz="1700" dirty="0" smtClean="0"/>
                  <a:t>La mesure avec approche globale des systèmes interconnectés</a:t>
                </a:r>
              </a:p>
              <a:p>
                <a:pPr marL="180975" indent="-180975">
                  <a:buFont typeface="Arial" pitchFamily="34" charset="0"/>
                  <a:buChar char="•"/>
                </a:pPr>
                <a:r>
                  <a:rPr lang="fr-FR" sz="1700" dirty="0" smtClean="0"/>
                  <a:t>La mise en œuvre des différents modes de liaisons avec les réseaux et internet</a:t>
                </a:r>
              </a:p>
            </p:txBody>
          </p:sp>
          <p:sp>
            <p:nvSpPr>
              <p:cNvPr id="14" name="ZoneTexte 13"/>
              <p:cNvSpPr txBox="1"/>
              <p:nvPr/>
            </p:nvSpPr>
            <p:spPr>
              <a:xfrm>
                <a:off x="4821930" y="1980704"/>
                <a:ext cx="4151086" cy="4616648"/>
              </a:xfrm>
              <a:prstGeom prst="rect">
                <a:avLst/>
              </a:prstGeom>
              <a:noFill/>
              <a:ln>
                <a:solidFill>
                  <a:schemeClr val="accent1"/>
                </a:solidFill>
              </a:ln>
            </p:spPr>
            <p:txBody>
              <a:bodyPr wrap="square" rtlCol="0">
                <a:spAutoFit/>
              </a:bodyPr>
              <a:lstStyle/>
              <a:p>
                <a:r>
                  <a:rPr lang="fr-FR" b="1" dirty="0" smtClean="0"/>
                  <a:t>Et équipée de : </a:t>
                </a:r>
              </a:p>
              <a:p>
                <a:pPr marL="177800" indent="-177800">
                  <a:buFont typeface="Arial" pitchFamily="34" charset="0"/>
                  <a:buChar char="•"/>
                </a:pPr>
                <a:r>
                  <a:rPr lang="fr-FR" sz="1400" dirty="0"/>
                  <a:t>Une GTL complète et fonctionnelle</a:t>
                </a:r>
              </a:p>
              <a:p>
                <a:endParaRPr lang="fr-FR" sz="1000" b="1" dirty="0" smtClean="0"/>
              </a:p>
              <a:p>
                <a:pPr marL="177800" indent="-177800">
                  <a:buFont typeface="Arial" pitchFamily="34" charset="0"/>
                  <a:buChar char="•"/>
                </a:pPr>
                <a:r>
                  <a:rPr lang="fr-FR" sz="1400" dirty="0" smtClean="0"/>
                  <a:t>De systèmes de détections d’intrusions filaires et sans fils</a:t>
                </a:r>
              </a:p>
              <a:p>
                <a:pPr marL="177800" indent="-177800">
                  <a:buFont typeface="Arial" pitchFamily="34" charset="0"/>
                  <a:buChar char="•"/>
                </a:pPr>
                <a:r>
                  <a:rPr lang="fr-FR" sz="1400" dirty="0" smtClean="0"/>
                  <a:t>De </a:t>
                </a:r>
                <a:r>
                  <a:rPr lang="fr-FR" sz="1400" dirty="0"/>
                  <a:t>systèmes de contrôle d’accès, </a:t>
                </a:r>
                <a:r>
                  <a:rPr lang="fr-FR" sz="1400" dirty="0" smtClean="0"/>
                  <a:t>d’interphonie</a:t>
                </a:r>
                <a:endParaRPr lang="fr-FR" sz="1400" dirty="0"/>
              </a:p>
              <a:p>
                <a:pPr marL="177800" indent="-177800">
                  <a:buFont typeface="Arial" pitchFamily="34" charset="0"/>
                  <a:buChar char="•"/>
                </a:pPr>
                <a:r>
                  <a:rPr lang="fr-FR" sz="1400" dirty="0"/>
                  <a:t>De systèmes de vidéosurveillance/ </a:t>
                </a:r>
                <a:r>
                  <a:rPr lang="fr-FR" sz="1400" dirty="0" smtClean="0"/>
                  <a:t>Vidéo-protection</a:t>
                </a:r>
                <a:endParaRPr lang="fr-FR" sz="1200" dirty="0" smtClean="0"/>
              </a:p>
              <a:p>
                <a:pPr marL="177800" lvl="1" indent="-177800">
                  <a:buFont typeface="Arial" pitchFamily="34" charset="0"/>
                  <a:buChar char="•"/>
                </a:pPr>
                <a:r>
                  <a:rPr lang="fr-FR" sz="1400" dirty="0" smtClean="0"/>
                  <a:t>De </a:t>
                </a:r>
                <a:r>
                  <a:rPr lang="fr-FR" sz="1400" dirty="0"/>
                  <a:t>systèmes de détection d’incendie adressables et </a:t>
                </a:r>
                <a:r>
                  <a:rPr lang="fr-FR" sz="1400" dirty="0" smtClean="0"/>
                  <a:t>conventionnels</a:t>
                </a:r>
                <a:endParaRPr lang="fr-FR" sz="1400" dirty="0"/>
              </a:p>
              <a:p>
                <a:pPr marL="177800" lvl="1" indent="-177800">
                  <a:buFont typeface="Arial" pitchFamily="34" charset="0"/>
                  <a:buChar char="•"/>
                </a:pPr>
                <a:r>
                  <a:rPr lang="fr-FR" sz="1400" dirty="0" smtClean="0"/>
                  <a:t>De systèmes de mise en sécurité incendie</a:t>
                </a:r>
                <a:endParaRPr lang="fr-FR" sz="1200" dirty="0"/>
              </a:p>
              <a:p>
                <a:pPr marL="177800" lvl="1" indent="-177800">
                  <a:buFont typeface="Arial" pitchFamily="34" charset="0"/>
                  <a:buChar char="•"/>
                </a:pPr>
                <a:r>
                  <a:rPr lang="fr-FR" sz="1400" dirty="0" smtClean="0"/>
                  <a:t>De matériels </a:t>
                </a:r>
                <a:r>
                  <a:rPr lang="fr-FR" sz="1400" dirty="0"/>
                  <a:t>réseau filaire et </a:t>
                </a:r>
                <a:r>
                  <a:rPr lang="fr-FR" sz="1400" dirty="0" smtClean="0"/>
                  <a:t>optique </a:t>
                </a:r>
                <a:endParaRPr lang="fr-FR" sz="1200" dirty="0"/>
              </a:p>
              <a:p>
                <a:pPr marL="177800" lvl="1" indent="-177800">
                  <a:buFont typeface="Arial" pitchFamily="34" charset="0"/>
                  <a:buChar char="•"/>
                </a:pPr>
                <a:r>
                  <a:rPr lang="fr-FR" sz="1400" dirty="0"/>
                  <a:t>De </a:t>
                </a:r>
                <a:r>
                  <a:rPr lang="fr-FR" sz="1400" dirty="0" smtClean="0"/>
                  <a:t>systèmes </a:t>
                </a:r>
                <a:r>
                  <a:rPr lang="fr-FR" sz="1400" dirty="0"/>
                  <a:t>de gestion intelligente de l’habitat et du </a:t>
                </a:r>
                <a:r>
                  <a:rPr lang="fr-FR" sz="1400" dirty="0" smtClean="0"/>
                  <a:t>bâtiment.</a:t>
                </a:r>
              </a:p>
              <a:p>
                <a:pPr marL="177800" lvl="1" indent="-177800">
                  <a:buFont typeface="Arial" pitchFamily="34" charset="0"/>
                  <a:buChar char="•"/>
                </a:pPr>
                <a:endParaRPr lang="fr-FR" sz="1400" dirty="0" smtClean="0"/>
              </a:p>
              <a:p>
                <a:pPr marL="177800" lvl="1" indent="-177800">
                  <a:buFont typeface="Arial" pitchFamily="34" charset="0"/>
                  <a:buChar char="•"/>
                </a:pPr>
                <a:r>
                  <a:rPr lang="fr-FR" sz="1400" dirty="0" smtClean="0"/>
                  <a:t>D’un autocom RTC et </a:t>
                </a:r>
                <a:r>
                  <a:rPr lang="fr-FR" sz="1400" dirty="0"/>
                  <a:t>réseau Box avec ligne ADSL extérieure </a:t>
                </a:r>
                <a:r>
                  <a:rPr lang="fr-FR" sz="1400" dirty="0" smtClean="0"/>
                  <a:t>et un réseau </a:t>
                </a:r>
                <a:r>
                  <a:rPr lang="fr-FR" sz="1400" dirty="0"/>
                  <a:t>local indépendant </a:t>
                </a:r>
                <a:r>
                  <a:rPr lang="fr-FR" sz="1400" dirty="0" smtClean="0"/>
                  <a:t>pour interconnecter les matériels, point d’accès Wi-Fi</a:t>
                </a:r>
                <a:endParaRPr lang="fr-FR" sz="1400" dirty="0"/>
              </a:p>
              <a:p>
                <a:pPr marL="177800" lvl="1" indent="-177800">
                  <a:buFont typeface="Arial" pitchFamily="34" charset="0"/>
                  <a:buChar char="•"/>
                </a:pPr>
                <a:endParaRPr lang="fr-FR" sz="1400" dirty="0"/>
              </a:p>
              <a:p>
                <a:pPr marL="177800" lvl="1" indent="-177800">
                  <a:buFont typeface="Arial" pitchFamily="34" charset="0"/>
                  <a:buChar char="•"/>
                </a:pPr>
                <a:r>
                  <a:rPr lang="fr-FR" sz="1400" dirty="0" smtClean="0"/>
                  <a:t>Notices </a:t>
                </a:r>
                <a:r>
                  <a:rPr lang="fr-FR" sz="1400" dirty="0"/>
                  <a:t>et </a:t>
                </a:r>
                <a:r>
                  <a:rPr lang="fr-FR" sz="1400" dirty="0" smtClean="0"/>
                  <a:t>docs </a:t>
                </a:r>
                <a:r>
                  <a:rPr lang="fr-FR" sz="1400" dirty="0"/>
                  <a:t>techniques </a:t>
                </a:r>
                <a:r>
                  <a:rPr lang="fr-FR" sz="1400" dirty="0" smtClean="0"/>
                  <a:t>systèmes </a:t>
                </a:r>
                <a:r>
                  <a:rPr lang="fr-FR" sz="1400" dirty="0"/>
                  <a:t>et matériels </a:t>
                </a:r>
              </a:p>
              <a:p>
                <a:pPr marL="177800" lvl="1" indent="-177800">
                  <a:buFont typeface="Arial" pitchFamily="34" charset="0"/>
                  <a:buChar char="•"/>
                </a:pPr>
                <a:r>
                  <a:rPr lang="fr-FR" sz="1400" dirty="0"/>
                  <a:t>L’ensemble des documents projets et / ou </a:t>
                </a:r>
                <a:r>
                  <a:rPr lang="fr-FR" sz="1400" dirty="0" smtClean="0"/>
                  <a:t>CDC</a:t>
                </a:r>
                <a:endParaRPr lang="fr-FR" sz="1400" dirty="0"/>
              </a:p>
              <a:p>
                <a:pPr marL="177800" lvl="1" indent="-177800">
                  <a:buFont typeface="Arial" pitchFamily="34" charset="0"/>
                  <a:buChar char="•"/>
                </a:pPr>
                <a:r>
                  <a:rPr lang="fr-FR" sz="1400" dirty="0"/>
                  <a:t>L’ensemble des documents </a:t>
                </a:r>
                <a:r>
                  <a:rPr lang="fr-FR" sz="1400" dirty="0" smtClean="0"/>
                  <a:t>élèves</a:t>
                </a:r>
              </a:p>
            </p:txBody>
          </p:sp>
        </p:grpSp>
        <p:sp>
          <p:nvSpPr>
            <p:cNvPr id="6" name="Flèche droite 5"/>
            <p:cNvSpPr/>
            <p:nvPr/>
          </p:nvSpPr>
          <p:spPr>
            <a:xfrm rot="18404461">
              <a:off x="4329238" y="4700963"/>
              <a:ext cx="680296" cy="1476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droite 16"/>
            <p:cNvSpPr/>
            <p:nvPr/>
          </p:nvSpPr>
          <p:spPr>
            <a:xfrm rot="18986124">
              <a:off x="4545495" y="5346551"/>
              <a:ext cx="55287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Flèche droite 18"/>
            <p:cNvSpPr/>
            <p:nvPr/>
          </p:nvSpPr>
          <p:spPr>
            <a:xfrm>
              <a:off x="4331568" y="6309320"/>
              <a:ext cx="552872"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706102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Des zones : compétences</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1043608" y="764704"/>
            <a:ext cx="7920000"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dirty="0" smtClean="0"/>
              <a:t>Proposition Zones/Méta-compétences</a:t>
            </a:r>
            <a:endParaRPr lang="fr-FR" sz="3200" b="0" i="0" dirty="0">
              <a:effectLst/>
            </a:endParaRPr>
          </a:p>
        </p:txBody>
      </p:sp>
      <p:graphicFrame>
        <p:nvGraphicFramePr>
          <p:cNvPr id="4" name="Tableau 3"/>
          <p:cNvGraphicFramePr>
            <a:graphicFrameLocks noGrp="1"/>
          </p:cNvGraphicFramePr>
          <p:nvPr>
            <p:extLst/>
          </p:nvPr>
        </p:nvGraphicFramePr>
        <p:xfrm>
          <a:off x="1043604" y="1700807"/>
          <a:ext cx="7776868" cy="4608512"/>
        </p:xfrm>
        <a:graphic>
          <a:graphicData uri="http://schemas.openxmlformats.org/drawingml/2006/table">
            <a:tbl>
              <a:tblPr firstRow="1" firstCol="1" bandRow="1"/>
              <a:tblGrid>
                <a:gridCol w="2767876"/>
                <a:gridCol w="626124"/>
                <a:gridCol w="626124"/>
                <a:gridCol w="626124"/>
                <a:gridCol w="626124"/>
                <a:gridCol w="626124"/>
                <a:gridCol w="626124"/>
                <a:gridCol w="626124"/>
                <a:gridCol w="626124"/>
              </a:tblGrid>
              <a:tr h="3229528">
                <a:tc>
                  <a:txBody>
                    <a:bodyPr/>
                    <a:lstStyle/>
                    <a:p>
                      <a:pPr algn="ctr">
                        <a:lnSpc>
                          <a:spcPct val="115000"/>
                        </a:lnSpc>
                        <a:spcAft>
                          <a:spcPts val="0"/>
                        </a:spcAft>
                      </a:pPr>
                      <a:r>
                        <a:rPr lang="fr-FR" sz="1000" dirty="0">
                          <a:effectLst/>
                          <a:latin typeface="Arial"/>
                          <a:ea typeface="Times New Roman"/>
                          <a:cs typeface="Times New Roman"/>
                        </a:rPr>
                        <a:t>Zones / Méta-compétences</a:t>
                      </a:r>
                      <a:endParaRPr lang="fr-FR" sz="12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nSpc>
                          <a:spcPct val="115000"/>
                        </a:lnSpc>
                        <a:spcAft>
                          <a:spcPts val="0"/>
                        </a:spcAft>
                      </a:pPr>
                      <a:r>
                        <a:rPr lang="fr-FR" sz="800" b="1">
                          <a:effectLst/>
                          <a:latin typeface="Arial"/>
                          <a:ea typeface="Times New Roman"/>
                          <a:cs typeface="Times New Roman"/>
                        </a:rPr>
                        <a:t>C1</a:t>
                      </a:r>
                      <a:r>
                        <a:rPr lang="fr-FR" sz="800">
                          <a:effectLst/>
                          <a:latin typeface="Arial"/>
                          <a:ea typeface="Times New Roman"/>
                          <a:cs typeface="Times New Roman"/>
                        </a:rPr>
                        <a:t> - Rechercher et exploiter des documents et informations afin de contribuer à l’élaboration d’un projet d’équipement et/ou d’installation d’un système</a:t>
                      </a:r>
                      <a:endParaRPr lang="fr-FR" sz="1200">
                        <a:effectLst/>
                        <a:latin typeface="Calibri"/>
                        <a:ea typeface="Times New Roman"/>
                        <a:cs typeface="Times New Roman"/>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nSpc>
                          <a:spcPct val="115000"/>
                        </a:lnSpc>
                        <a:spcAft>
                          <a:spcPts val="0"/>
                        </a:spcAft>
                      </a:pPr>
                      <a:r>
                        <a:rPr lang="fr-FR" sz="800" b="1">
                          <a:effectLst/>
                          <a:latin typeface="Arial"/>
                          <a:ea typeface="Times New Roman"/>
                          <a:cs typeface="Times New Roman"/>
                        </a:rPr>
                        <a:t>C2</a:t>
                      </a:r>
                      <a:r>
                        <a:rPr lang="fr-FR" sz="800">
                          <a:effectLst/>
                          <a:latin typeface="Arial"/>
                          <a:ea typeface="Times New Roman"/>
                          <a:cs typeface="Times New Roman"/>
                        </a:rPr>
                        <a:t> - S’approprier les caractéristiques fonctionnelles d’un système, en vue d’intervenir dans le cadre d’une évolution ou d’une opération de maintenance</a:t>
                      </a:r>
                      <a:endParaRPr lang="fr-FR" sz="1200">
                        <a:effectLst/>
                        <a:latin typeface="Calibri"/>
                        <a:ea typeface="Times New Roman"/>
                        <a:cs typeface="Times New Roman"/>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nSpc>
                          <a:spcPct val="115000"/>
                        </a:lnSpc>
                        <a:spcAft>
                          <a:spcPts val="0"/>
                        </a:spcAft>
                      </a:pPr>
                      <a:r>
                        <a:rPr lang="fr-FR" sz="800" b="1">
                          <a:effectLst/>
                          <a:latin typeface="Arial"/>
                          <a:ea typeface="Times New Roman"/>
                          <a:cs typeface="Times New Roman"/>
                        </a:rPr>
                        <a:t>C3</a:t>
                      </a:r>
                      <a:r>
                        <a:rPr lang="fr-FR" sz="800">
                          <a:effectLst/>
                          <a:latin typeface="Arial"/>
                          <a:ea typeface="Times New Roman"/>
                          <a:cs typeface="Times New Roman"/>
                        </a:rPr>
                        <a:t> - Préparer les  équipements en vue d’une installation</a:t>
                      </a:r>
                      <a:endParaRPr lang="fr-FR" sz="1200">
                        <a:effectLst/>
                        <a:latin typeface="Calibri"/>
                        <a:ea typeface="Times New Roman"/>
                        <a:cs typeface="Times New Roman"/>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nSpc>
                          <a:spcPct val="115000"/>
                        </a:lnSpc>
                        <a:spcAft>
                          <a:spcPts val="0"/>
                        </a:spcAft>
                      </a:pPr>
                      <a:r>
                        <a:rPr lang="fr-FR" sz="800" b="1">
                          <a:effectLst/>
                          <a:latin typeface="Arial"/>
                          <a:ea typeface="Times New Roman"/>
                          <a:cs typeface="Times New Roman"/>
                        </a:rPr>
                        <a:t>C4</a:t>
                      </a:r>
                      <a:r>
                        <a:rPr lang="fr-FR" sz="800">
                          <a:effectLst/>
                          <a:latin typeface="Arial"/>
                          <a:ea typeface="Times New Roman"/>
                          <a:cs typeface="Times New Roman"/>
                        </a:rPr>
                        <a:t> - Installer et mettre en œuvre les équipements</a:t>
                      </a:r>
                      <a:endParaRPr lang="fr-FR" sz="1200">
                        <a:effectLst/>
                        <a:latin typeface="Calibri"/>
                        <a:ea typeface="Times New Roman"/>
                        <a:cs typeface="Times New Roman"/>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nSpc>
                          <a:spcPct val="115000"/>
                        </a:lnSpc>
                        <a:spcAft>
                          <a:spcPts val="0"/>
                        </a:spcAft>
                      </a:pPr>
                      <a:r>
                        <a:rPr lang="fr-FR" sz="800" b="1">
                          <a:effectLst/>
                          <a:latin typeface="Arial"/>
                          <a:ea typeface="Times New Roman"/>
                          <a:cs typeface="Times New Roman"/>
                        </a:rPr>
                        <a:t>C5</a:t>
                      </a:r>
                      <a:r>
                        <a:rPr lang="fr-FR" sz="800">
                          <a:effectLst/>
                          <a:latin typeface="Arial"/>
                          <a:ea typeface="Times New Roman"/>
                          <a:cs typeface="Times New Roman"/>
                        </a:rPr>
                        <a:t> - Assurer la maintenance de tout ou partie d’une installation sur site ou à distance</a:t>
                      </a:r>
                      <a:endParaRPr lang="fr-FR" sz="1200">
                        <a:effectLst/>
                        <a:latin typeface="Calibri"/>
                        <a:ea typeface="Times New Roman"/>
                        <a:cs typeface="Times New Roman"/>
                      </a:endParaRPr>
                    </a:p>
                    <a:p>
                      <a:pPr marL="71755" marR="71755">
                        <a:lnSpc>
                          <a:spcPct val="115000"/>
                        </a:lnSpc>
                        <a:spcAft>
                          <a:spcPts val="0"/>
                        </a:spcAft>
                      </a:pPr>
                      <a:r>
                        <a:rPr lang="fr-FR" sz="800">
                          <a:effectLst/>
                          <a:latin typeface="Arial"/>
                          <a:ea typeface="Times New Roman"/>
                          <a:cs typeface="Times New Roman"/>
                        </a:rPr>
                        <a:t> </a:t>
                      </a:r>
                      <a:endParaRPr lang="fr-FR" sz="1200">
                        <a:effectLst/>
                        <a:latin typeface="Calibri"/>
                        <a:ea typeface="Times New Roman"/>
                        <a:cs typeface="Times New Roman"/>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nSpc>
                          <a:spcPct val="115000"/>
                        </a:lnSpc>
                        <a:spcAft>
                          <a:spcPts val="0"/>
                        </a:spcAft>
                      </a:pPr>
                      <a:r>
                        <a:rPr lang="fr-FR" sz="800" b="1">
                          <a:effectLst/>
                          <a:latin typeface="Arial"/>
                          <a:ea typeface="Times New Roman"/>
                          <a:cs typeface="Times New Roman"/>
                        </a:rPr>
                        <a:t>C6</a:t>
                      </a:r>
                      <a:r>
                        <a:rPr lang="fr-FR" sz="800">
                          <a:effectLst/>
                          <a:latin typeface="Arial"/>
                          <a:ea typeface="Times New Roman"/>
                          <a:cs typeface="Times New Roman"/>
                        </a:rPr>
                        <a:t> - Établir une relation privilégiée avec le client, en vue de fournir une prestation conforme à ses attentes</a:t>
                      </a:r>
                      <a:endParaRPr lang="fr-FR" sz="1200">
                        <a:effectLst/>
                        <a:latin typeface="Calibri"/>
                        <a:ea typeface="Times New Roman"/>
                        <a:cs typeface="Times New Roman"/>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nSpc>
                          <a:spcPct val="115000"/>
                        </a:lnSpc>
                        <a:spcAft>
                          <a:spcPts val="0"/>
                        </a:spcAft>
                      </a:pPr>
                      <a:r>
                        <a:rPr lang="fr-FR" sz="800" b="1">
                          <a:effectLst/>
                          <a:latin typeface="Arial"/>
                          <a:ea typeface="Times New Roman"/>
                          <a:cs typeface="Times New Roman"/>
                        </a:rPr>
                        <a:t>C7</a:t>
                      </a:r>
                      <a:r>
                        <a:rPr lang="fr-FR" sz="800">
                          <a:effectLst/>
                          <a:latin typeface="Arial"/>
                          <a:ea typeface="Times New Roman"/>
                          <a:cs typeface="Times New Roman"/>
                        </a:rPr>
                        <a:t> - Assurer la logistique liée à l’intervention</a:t>
                      </a:r>
                      <a:endParaRPr lang="fr-FR" sz="1200">
                        <a:effectLst/>
                        <a:latin typeface="Calibri"/>
                        <a:ea typeface="Times New Roman"/>
                        <a:cs typeface="Times New Roman"/>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1755" marR="71755">
                        <a:lnSpc>
                          <a:spcPct val="115000"/>
                        </a:lnSpc>
                        <a:spcAft>
                          <a:spcPts val="0"/>
                        </a:spcAft>
                      </a:pPr>
                      <a:r>
                        <a:rPr lang="fr-FR" sz="800" b="1">
                          <a:effectLst/>
                          <a:latin typeface="Arial"/>
                          <a:ea typeface="Times New Roman"/>
                          <a:cs typeface="Times New Roman"/>
                        </a:rPr>
                        <a:t>C8</a:t>
                      </a:r>
                      <a:r>
                        <a:rPr lang="fr-FR" sz="800">
                          <a:effectLst/>
                          <a:latin typeface="Arial"/>
                          <a:ea typeface="Times New Roman"/>
                          <a:cs typeface="Times New Roman"/>
                        </a:rPr>
                        <a:t> - Avoir une attitude citoyenne et responsable dans le cadre de l’usage professionnel des outils de communication</a:t>
                      </a:r>
                      <a:endParaRPr lang="fr-FR" sz="1200">
                        <a:effectLst/>
                        <a:latin typeface="Calibri"/>
                        <a:ea typeface="Times New Roman"/>
                        <a:cs typeface="Times New Roman"/>
                      </a:endParaRPr>
                    </a:p>
                  </a:txBody>
                  <a:tcPr marL="68580" marR="6858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4746">
                <a:tc>
                  <a:txBody>
                    <a:bodyPr/>
                    <a:lstStyle/>
                    <a:p>
                      <a:pPr marL="71755" marR="71755">
                        <a:lnSpc>
                          <a:spcPct val="115000"/>
                        </a:lnSpc>
                        <a:spcAft>
                          <a:spcPts val="0"/>
                        </a:spcAft>
                      </a:pPr>
                      <a:r>
                        <a:rPr lang="fr-FR" sz="800">
                          <a:effectLst/>
                          <a:latin typeface="Arial"/>
                          <a:ea typeface="Times New Roman"/>
                          <a:cs typeface="Times New Roman"/>
                        </a:rPr>
                        <a:t>FORMATION ET LANCEMENT DES ACTIVITÉS</a:t>
                      </a:r>
                      <a:endParaRPr lang="fr-FR"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a:effectLst/>
                          <a:highlight>
                            <a:srgbClr val="D3D3D3"/>
                          </a:highlight>
                          <a:latin typeface="Arial"/>
                          <a:ea typeface="Times New Roman"/>
                          <a:cs typeface="Times New Roman"/>
                        </a:rPr>
                        <a:t> </a:t>
                      </a:r>
                      <a:endParaRPr lang="fr-FR"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B3B3"/>
                    </a:solidFill>
                  </a:tcPr>
                </a:tc>
                <a:tc>
                  <a:txBody>
                    <a:bodyPr/>
                    <a:lstStyle/>
                    <a:p>
                      <a:pPr>
                        <a:lnSpc>
                          <a:spcPct val="115000"/>
                        </a:lnSpc>
                        <a:spcAft>
                          <a:spcPts val="0"/>
                        </a:spcAft>
                      </a:pPr>
                      <a:r>
                        <a:rPr lang="fr-FR" sz="1200">
                          <a:effectLst/>
                          <a:latin typeface="Arial"/>
                          <a:ea typeface="Times New Roman"/>
                          <a:cs typeface="Times New Roman"/>
                        </a:rPr>
                        <a:t> </a:t>
                      </a:r>
                      <a:endParaRPr lang="fr-FR"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B3B3"/>
                    </a:solidFill>
                  </a:tcPr>
                </a:tc>
                <a:tc>
                  <a:txBody>
                    <a:bodyPr/>
                    <a:lstStyle/>
                    <a:p>
                      <a:pPr>
                        <a:lnSpc>
                          <a:spcPct val="115000"/>
                        </a:lnSpc>
                        <a:spcAft>
                          <a:spcPts val="0"/>
                        </a:spcAft>
                      </a:pPr>
                      <a:r>
                        <a:rPr lang="fr-FR" sz="1200">
                          <a:effectLst/>
                          <a:latin typeface="Arial"/>
                          <a:ea typeface="Times New Roman"/>
                          <a:cs typeface="Times New Roman"/>
                        </a:rPr>
                        <a:t> </a:t>
                      </a:r>
                      <a:endParaRPr lang="fr-FR"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a:effectLst/>
                          <a:latin typeface="Arial"/>
                          <a:ea typeface="Times New Roman"/>
                          <a:cs typeface="Times New Roman"/>
                        </a:rPr>
                        <a:t> </a:t>
                      </a:r>
                      <a:endParaRPr lang="fr-FR"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a:effectLst/>
                          <a:latin typeface="Arial"/>
                          <a:ea typeface="Times New Roman"/>
                          <a:cs typeface="Times New Roman"/>
                        </a:rPr>
                        <a:t> </a:t>
                      </a:r>
                      <a:endParaRPr lang="fr-FR"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a:effectLst/>
                          <a:latin typeface="Arial"/>
                          <a:ea typeface="Times New Roman"/>
                          <a:cs typeface="Times New Roman"/>
                        </a:rPr>
                        <a:t> </a:t>
                      </a:r>
                      <a:endParaRPr lang="fr-FR"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a:effectLst/>
                          <a:latin typeface="Arial"/>
                          <a:ea typeface="Times New Roman"/>
                          <a:cs typeface="Times New Roman"/>
                        </a:rPr>
                        <a:t> </a:t>
                      </a:r>
                      <a:endParaRPr lang="fr-FR"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a:effectLst/>
                          <a:latin typeface="Arial"/>
                          <a:ea typeface="Times New Roman"/>
                          <a:cs typeface="Times New Roman"/>
                        </a:rPr>
                        <a:t> </a:t>
                      </a:r>
                      <a:endParaRPr lang="fr-FR"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B3B3"/>
                    </a:solidFill>
                  </a:tcPr>
                </a:tc>
              </a:tr>
              <a:tr h="344746">
                <a:tc>
                  <a:txBody>
                    <a:bodyPr/>
                    <a:lstStyle/>
                    <a:p>
                      <a:pPr marL="71755" marR="71755">
                        <a:lnSpc>
                          <a:spcPct val="115000"/>
                        </a:lnSpc>
                        <a:spcAft>
                          <a:spcPts val="0"/>
                        </a:spcAft>
                      </a:pPr>
                      <a:r>
                        <a:rPr lang="fr-FR" sz="800">
                          <a:effectLst/>
                          <a:latin typeface="Arial"/>
                          <a:ea typeface="Times New Roman"/>
                          <a:cs typeface="Times New Roman"/>
                        </a:rPr>
                        <a:t>PRÉPARATION DES ACTIVITÉS, EXPÉRIMENTATION ET MAINTENANCE</a:t>
                      </a:r>
                      <a:endParaRPr lang="fr-FR"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a:effectLst/>
                          <a:latin typeface="Arial"/>
                          <a:ea typeface="Times New Roman"/>
                          <a:cs typeface="Times New Roman"/>
                        </a:rPr>
                        <a:t> </a:t>
                      </a:r>
                      <a:endParaRPr lang="fr-FR"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a:effectLst/>
                          <a:latin typeface="Arial"/>
                          <a:ea typeface="Times New Roman"/>
                          <a:cs typeface="Times New Roman"/>
                        </a:rPr>
                        <a:t> </a:t>
                      </a:r>
                      <a:endParaRPr lang="fr-FR"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a:effectLst/>
                          <a:latin typeface="Arial"/>
                          <a:ea typeface="Times New Roman"/>
                          <a:cs typeface="Times New Roman"/>
                        </a:rPr>
                        <a:t> </a:t>
                      </a:r>
                      <a:endParaRPr lang="fr-FR"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B3B3"/>
                    </a:solidFill>
                  </a:tcPr>
                </a:tc>
                <a:tc>
                  <a:txBody>
                    <a:bodyPr/>
                    <a:lstStyle/>
                    <a:p>
                      <a:pPr>
                        <a:lnSpc>
                          <a:spcPct val="115000"/>
                        </a:lnSpc>
                        <a:spcAft>
                          <a:spcPts val="0"/>
                        </a:spcAft>
                      </a:pPr>
                      <a:r>
                        <a:rPr lang="fr-FR" sz="1200">
                          <a:effectLst/>
                          <a:latin typeface="Arial"/>
                          <a:ea typeface="Times New Roman"/>
                          <a:cs typeface="Times New Roman"/>
                        </a:rPr>
                        <a:t> </a:t>
                      </a:r>
                      <a:endParaRPr lang="fr-FR"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a:effectLst/>
                          <a:latin typeface="Arial"/>
                          <a:ea typeface="Times New Roman"/>
                          <a:cs typeface="Times New Roman"/>
                        </a:rPr>
                        <a:t> </a:t>
                      </a:r>
                      <a:endParaRPr lang="fr-FR"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B3B3"/>
                    </a:solidFill>
                  </a:tcPr>
                </a:tc>
                <a:tc>
                  <a:txBody>
                    <a:bodyPr/>
                    <a:lstStyle/>
                    <a:p>
                      <a:pPr>
                        <a:lnSpc>
                          <a:spcPct val="115000"/>
                        </a:lnSpc>
                        <a:spcAft>
                          <a:spcPts val="0"/>
                        </a:spcAft>
                      </a:pPr>
                      <a:r>
                        <a:rPr lang="fr-FR" sz="1200">
                          <a:effectLst/>
                          <a:latin typeface="Arial"/>
                          <a:ea typeface="Times New Roman"/>
                          <a:cs typeface="Times New Roman"/>
                        </a:rPr>
                        <a:t> </a:t>
                      </a:r>
                      <a:endParaRPr lang="fr-FR"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B3B3"/>
                    </a:solidFill>
                  </a:tcPr>
                </a:tc>
                <a:tc>
                  <a:txBody>
                    <a:bodyPr/>
                    <a:lstStyle/>
                    <a:p>
                      <a:pPr>
                        <a:lnSpc>
                          <a:spcPct val="115000"/>
                        </a:lnSpc>
                        <a:spcAft>
                          <a:spcPts val="0"/>
                        </a:spcAft>
                      </a:pPr>
                      <a:r>
                        <a:rPr lang="fr-FR" sz="1200">
                          <a:effectLst/>
                          <a:latin typeface="Arial"/>
                          <a:ea typeface="Times New Roman"/>
                          <a:cs typeface="Times New Roman"/>
                        </a:rPr>
                        <a:t> </a:t>
                      </a:r>
                      <a:endParaRPr lang="fr-FR"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B3B3"/>
                    </a:solidFill>
                  </a:tcPr>
                </a:tc>
                <a:tc>
                  <a:txBody>
                    <a:bodyPr/>
                    <a:lstStyle/>
                    <a:p>
                      <a:pPr>
                        <a:lnSpc>
                          <a:spcPct val="115000"/>
                        </a:lnSpc>
                        <a:spcAft>
                          <a:spcPts val="0"/>
                        </a:spcAft>
                      </a:pPr>
                      <a:r>
                        <a:rPr lang="fr-FR" sz="1200">
                          <a:effectLst/>
                          <a:latin typeface="Arial"/>
                          <a:ea typeface="Times New Roman"/>
                          <a:cs typeface="Times New Roman"/>
                        </a:rPr>
                        <a:t> </a:t>
                      </a:r>
                      <a:endParaRPr lang="fr-FR"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4746">
                <a:tc>
                  <a:txBody>
                    <a:bodyPr/>
                    <a:lstStyle/>
                    <a:p>
                      <a:pPr marL="71755" marR="71755">
                        <a:lnSpc>
                          <a:spcPct val="115000"/>
                        </a:lnSpc>
                        <a:spcAft>
                          <a:spcPts val="0"/>
                        </a:spcAft>
                      </a:pPr>
                      <a:r>
                        <a:rPr lang="fr-FR" sz="800" dirty="0" smtClean="0">
                          <a:effectLst/>
                          <a:latin typeface="Arial"/>
                          <a:ea typeface="Times New Roman"/>
                          <a:cs typeface="Times New Roman"/>
                        </a:rPr>
                        <a:t>MISE</a:t>
                      </a:r>
                      <a:r>
                        <a:rPr lang="fr-FR" sz="800" baseline="0" dirty="0" smtClean="0">
                          <a:effectLst/>
                          <a:latin typeface="Arial"/>
                          <a:ea typeface="Times New Roman"/>
                          <a:cs typeface="Times New Roman"/>
                        </a:rPr>
                        <a:t> EN SERVICE - </a:t>
                      </a:r>
                      <a:r>
                        <a:rPr lang="fr-FR" sz="800" dirty="0" smtClean="0">
                          <a:effectLst/>
                          <a:latin typeface="Arial"/>
                          <a:ea typeface="Times New Roman"/>
                          <a:cs typeface="Times New Roman"/>
                        </a:rPr>
                        <a:t>PARAMÉTRAGE </a:t>
                      </a:r>
                      <a:r>
                        <a:rPr lang="fr-FR" sz="800" baseline="0" dirty="0" smtClean="0">
                          <a:effectLst/>
                          <a:latin typeface="Arial"/>
                          <a:ea typeface="Times New Roman"/>
                          <a:cs typeface="Times New Roman"/>
                        </a:rPr>
                        <a:t> ET </a:t>
                      </a:r>
                      <a:r>
                        <a:rPr lang="fr-FR" sz="800" dirty="0" smtClean="0">
                          <a:effectLst/>
                          <a:latin typeface="Arial"/>
                          <a:ea typeface="Times New Roman"/>
                          <a:cs typeface="Times New Roman"/>
                        </a:rPr>
                        <a:t>MAINTENANCE</a:t>
                      </a:r>
                      <a:endParaRPr lang="fr-FR" sz="12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a:effectLst/>
                          <a:latin typeface="Arial"/>
                          <a:ea typeface="Times New Roman"/>
                          <a:cs typeface="Times New Roman"/>
                        </a:rPr>
                        <a:t> </a:t>
                      </a:r>
                      <a:endParaRPr lang="fr-FR"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a:effectLst/>
                          <a:latin typeface="Arial"/>
                          <a:ea typeface="Times New Roman"/>
                          <a:cs typeface="Times New Roman"/>
                        </a:rPr>
                        <a:t> </a:t>
                      </a:r>
                      <a:endParaRPr lang="fr-FR"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B3B3"/>
                    </a:solidFill>
                  </a:tcPr>
                </a:tc>
                <a:tc>
                  <a:txBody>
                    <a:bodyPr/>
                    <a:lstStyle/>
                    <a:p>
                      <a:pPr>
                        <a:lnSpc>
                          <a:spcPct val="115000"/>
                        </a:lnSpc>
                        <a:spcAft>
                          <a:spcPts val="0"/>
                        </a:spcAft>
                      </a:pPr>
                      <a:r>
                        <a:rPr lang="fr-FR" sz="1200">
                          <a:effectLst/>
                          <a:latin typeface="Arial"/>
                          <a:ea typeface="Times New Roman"/>
                          <a:cs typeface="Times New Roman"/>
                        </a:rPr>
                        <a:t> </a:t>
                      </a:r>
                      <a:endParaRPr lang="fr-FR"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a:effectLst/>
                          <a:latin typeface="Arial"/>
                          <a:ea typeface="Times New Roman"/>
                          <a:cs typeface="Times New Roman"/>
                        </a:rPr>
                        <a:t> </a:t>
                      </a:r>
                      <a:endParaRPr lang="fr-FR"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B3B3"/>
                    </a:solidFill>
                  </a:tcPr>
                </a:tc>
                <a:tc>
                  <a:txBody>
                    <a:bodyPr/>
                    <a:lstStyle/>
                    <a:p>
                      <a:pPr>
                        <a:lnSpc>
                          <a:spcPct val="115000"/>
                        </a:lnSpc>
                        <a:spcAft>
                          <a:spcPts val="0"/>
                        </a:spcAft>
                      </a:pPr>
                      <a:r>
                        <a:rPr lang="fr-FR" sz="1200">
                          <a:effectLst/>
                          <a:latin typeface="Arial"/>
                          <a:ea typeface="Times New Roman"/>
                          <a:cs typeface="Times New Roman"/>
                        </a:rPr>
                        <a:t> </a:t>
                      </a:r>
                      <a:endParaRPr lang="fr-FR"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B3B3"/>
                    </a:solidFill>
                  </a:tcPr>
                </a:tc>
                <a:tc>
                  <a:txBody>
                    <a:bodyPr/>
                    <a:lstStyle/>
                    <a:p>
                      <a:pPr>
                        <a:lnSpc>
                          <a:spcPct val="115000"/>
                        </a:lnSpc>
                        <a:spcAft>
                          <a:spcPts val="0"/>
                        </a:spcAft>
                      </a:pPr>
                      <a:r>
                        <a:rPr lang="fr-FR" sz="1200">
                          <a:effectLst/>
                          <a:latin typeface="Arial"/>
                          <a:ea typeface="Times New Roman"/>
                          <a:cs typeface="Times New Roman"/>
                        </a:rPr>
                        <a:t> </a:t>
                      </a:r>
                      <a:endParaRPr lang="fr-FR"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a:effectLst/>
                          <a:latin typeface="Arial"/>
                          <a:ea typeface="Times New Roman"/>
                          <a:cs typeface="Times New Roman"/>
                        </a:rPr>
                        <a:t> </a:t>
                      </a:r>
                      <a:endParaRPr lang="fr-FR"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a:effectLst/>
                          <a:latin typeface="Arial"/>
                          <a:ea typeface="Times New Roman"/>
                          <a:cs typeface="Times New Roman"/>
                        </a:rPr>
                        <a:t> </a:t>
                      </a:r>
                      <a:endParaRPr lang="fr-FR"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4746">
                <a:tc>
                  <a:txBody>
                    <a:bodyPr/>
                    <a:lstStyle/>
                    <a:p>
                      <a:pPr marL="71755" marR="71755">
                        <a:lnSpc>
                          <a:spcPct val="115000"/>
                        </a:lnSpc>
                        <a:spcAft>
                          <a:spcPts val="0"/>
                        </a:spcAft>
                      </a:pPr>
                      <a:r>
                        <a:rPr lang="fr-FR" sz="800">
                          <a:effectLst/>
                          <a:latin typeface="Arial"/>
                          <a:ea typeface="Times New Roman"/>
                          <a:cs typeface="Times New Roman"/>
                        </a:rPr>
                        <a:t>INSTALLATION DES SYSTÈMES</a:t>
                      </a:r>
                      <a:endParaRPr lang="fr-FR"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a:effectLst/>
                          <a:latin typeface="Arial"/>
                          <a:ea typeface="Times New Roman"/>
                          <a:cs typeface="Times New Roman"/>
                        </a:rPr>
                        <a:t> </a:t>
                      </a:r>
                      <a:endParaRPr lang="fr-FR"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a:effectLst/>
                          <a:latin typeface="Arial"/>
                          <a:ea typeface="Times New Roman"/>
                          <a:cs typeface="Times New Roman"/>
                        </a:rPr>
                        <a:t> </a:t>
                      </a:r>
                      <a:endParaRPr lang="fr-FR"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a:effectLst/>
                          <a:latin typeface="Arial"/>
                          <a:ea typeface="Times New Roman"/>
                          <a:cs typeface="Times New Roman"/>
                        </a:rPr>
                        <a:t> </a:t>
                      </a:r>
                      <a:endParaRPr lang="fr-FR"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a:effectLst/>
                          <a:latin typeface="Arial"/>
                          <a:ea typeface="Times New Roman"/>
                          <a:cs typeface="Times New Roman"/>
                        </a:rPr>
                        <a:t> </a:t>
                      </a:r>
                      <a:endParaRPr lang="fr-FR"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B3B3"/>
                    </a:solidFill>
                  </a:tcPr>
                </a:tc>
                <a:tc>
                  <a:txBody>
                    <a:bodyPr/>
                    <a:lstStyle/>
                    <a:p>
                      <a:pPr>
                        <a:lnSpc>
                          <a:spcPct val="115000"/>
                        </a:lnSpc>
                        <a:spcAft>
                          <a:spcPts val="0"/>
                        </a:spcAft>
                      </a:pPr>
                      <a:r>
                        <a:rPr lang="fr-FR" sz="1200">
                          <a:effectLst/>
                          <a:latin typeface="Arial"/>
                          <a:ea typeface="Times New Roman"/>
                          <a:cs typeface="Times New Roman"/>
                        </a:rPr>
                        <a:t> </a:t>
                      </a:r>
                      <a:endParaRPr lang="fr-FR"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B3B3"/>
                    </a:solidFill>
                  </a:tcPr>
                </a:tc>
                <a:tc>
                  <a:txBody>
                    <a:bodyPr/>
                    <a:lstStyle/>
                    <a:p>
                      <a:pPr>
                        <a:lnSpc>
                          <a:spcPct val="115000"/>
                        </a:lnSpc>
                        <a:spcAft>
                          <a:spcPts val="0"/>
                        </a:spcAft>
                      </a:pPr>
                      <a:r>
                        <a:rPr lang="fr-FR" sz="1200">
                          <a:effectLst/>
                          <a:latin typeface="Arial"/>
                          <a:ea typeface="Times New Roman"/>
                          <a:cs typeface="Times New Roman"/>
                        </a:rPr>
                        <a:t> </a:t>
                      </a:r>
                      <a:endParaRPr lang="fr-FR"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1200">
                          <a:effectLst/>
                          <a:latin typeface="Arial"/>
                          <a:ea typeface="Times New Roman"/>
                          <a:cs typeface="Times New Roman"/>
                        </a:rPr>
                        <a:t> </a:t>
                      </a:r>
                      <a:endParaRPr lang="fr-FR" sz="120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B3B3"/>
                    </a:solidFill>
                  </a:tcPr>
                </a:tc>
                <a:tc>
                  <a:txBody>
                    <a:bodyPr/>
                    <a:lstStyle/>
                    <a:p>
                      <a:pPr>
                        <a:lnSpc>
                          <a:spcPct val="115000"/>
                        </a:lnSpc>
                        <a:spcAft>
                          <a:spcPts val="0"/>
                        </a:spcAft>
                      </a:pPr>
                      <a:r>
                        <a:rPr lang="fr-FR" sz="1200" dirty="0">
                          <a:effectLst/>
                          <a:latin typeface="Arial"/>
                          <a:ea typeface="Times New Roman"/>
                          <a:cs typeface="Times New Roman"/>
                        </a:rPr>
                        <a:t> </a:t>
                      </a:r>
                      <a:endParaRPr lang="fr-FR" sz="1200" dirty="0">
                        <a:effectLst/>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980364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Les PFMP</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1043608" y="764704"/>
            <a:ext cx="7920000" cy="57600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dirty="0" smtClean="0"/>
              <a:t>Les P.F.M.P.</a:t>
            </a:r>
            <a:endParaRPr lang="fr-FR" sz="3200" b="0" i="0" dirty="0">
              <a:effectLst/>
            </a:endParaRPr>
          </a:p>
        </p:txBody>
      </p:sp>
      <p:sp>
        <p:nvSpPr>
          <p:cNvPr id="2" name="ZoneTexte 1"/>
          <p:cNvSpPr txBox="1"/>
          <p:nvPr/>
        </p:nvSpPr>
        <p:spPr>
          <a:xfrm>
            <a:off x="899592" y="1556792"/>
            <a:ext cx="8074767" cy="4801314"/>
          </a:xfrm>
          <a:prstGeom prst="rect">
            <a:avLst/>
          </a:prstGeom>
          <a:noFill/>
        </p:spPr>
        <p:txBody>
          <a:bodyPr wrap="square" rtlCol="0">
            <a:spAutoFit/>
          </a:bodyPr>
          <a:lstStyle/>
          <a:p>
            <a:r>
              <a:rPr lang="fr-FR" u="sng" dirty="0"/>
              <a:t>Des écueils à </a:t>
            </a:r>
            <a:r>
              <a:rPr lang="fr-FR" u="sng" dirty="0" smtClean="0"/>
              <a:t>éviter :</a:t>
            </a:r>
          </a:p>
          <a:p>
            <a:endParaRPr lang="fr-FR" dirty="0"/>
          </a:p>
          <a:p>
            <a:pPr marL="285750" indent="-285750">
              <a:buFont typeface="Arial"/>
              <a:buChar char="•"/>
            </a:pPr>
            <a:r>
              <a:rPr lang="fr-FR" dirty="0" smtClean="0"/>
              <a:t>Rester fixé sur l’ancien champ ASI et occulter la partie « Domotique – GTB – GTC »</a:t>
            </a:r>
            <a:endParaRPr lang="fr-FR" dirty="0"/>
          </a:p>
          <a:p>
            <a:pPr marL="285750" indent="-285750">
              <a:buFont typeface="Arial"/>
              <a:buChar char="•"/>
            </a:pPr>
            <a:r>
              <a:rPr lang="fr-FR" dirty="0" smtClean="0"/>
              <a:t>Se </a:t>
            </a:r>
            <a:r>
              <a:rPr lang="fr-FR" dirty="0"/>
              <a:t>centrer sur la seule </a:t>
            </a:r>
            <a:r>
              <a:rPr lang="fr-FR" dirty="0" smtClean="0"/>
              <a:t>domotique qui </a:t>
            </a:r>
            <a:r>
              <a:rPr lang="fr-FR" dirty="0"/>
              <a:t>n'est pas le </a:t>
            </a:r>
            <a:r>
              <a:rPr lang="fr-FR" dirty="0" smtClean="0"/>
              <a:t>cœur de l’option.</a:t>
            </a:r>
          </a:p>
          <a:p>
            <a:pPr marL="285750" indent="-285750">
              <a:buFont typeface="Arial"/>
              <a:buChar char="•"/>
            </a:pPr>
            <a:endParaRPr lang="fr-FR" dirty="0"/>
          </a:p>
          <a:p>
            <a:r>
              <a:rPr lang="fr-FR" u="sng" dirty="0" smtClean="0"/>
              <a:t>Suggestion  d’organisation :</a:t>
            </a:r>
          </a:p>
          <a:p>
            <a:endParaRPr lang="fr-FR" dirty="0" smtClean="0"/>
          </a:p>
          <a:p>
            <a:pPr marL="285750" indent="-285750">
              <a:buFont typeface="Arial"/>
              <a:buChar char="•"/>
            </a:pPr>
            <a:r>
              <a:rPr lang="fr-FR" dirty="0" smtClean="0"/>
              <a:t>Pour </a:t>
            </a:r>
            <a:r>
              <a:rPr lang="fr-FR" dirty="0"/>
              <a:t>mémoire il est possible qu'en </a:t>
            </a:r>
            <a:r>
              <a:rPr lang="fr-FR" dirty="0" smtClean="0"/>
              <a:t>seconde la PFMP n°1 soit effectuée dans une entreprise d’électricité </a:t>
            </a:r>
            <a:r>
              <a:rPr lang="fr-FR" dirty="0"/>
              <a:t>générale </a:t>
            </a:r>
            <a:r>
              <a:rPr lang="fr-FR" dirty="0" smtClean="0"/>
              <a:t>« moderne » </a:t>
            </a:r>
            <a:r>
              <a:rPr lang="fr-FR" dirty="0"/>
              <a:t>(</a:t>
            </a:r>
            <a:r>
              <a:rPr lang="fr-FR" dirty="0" smtClean="0"/>
              <a:t>VDI</a:t>
            </a:r>
            <a:r>
              <a:rPr lang="fr-FR" dirty="0"/>
              <a:t>, fibre, bus, Alarme, contrôle d'accès, </a:t>
            </a:r>
            <a:r>
              <a:rPr lang="fr-FR" dirty="0" smtClean="0"/>
              <a:t>domotique, etc.) ou dans tout type d'entreprises.</a:t>
            </a:r>
            <a:endParaRPr lang="fr-FR" dirty="0"/>
          </a:p>
          <a:p>
            <a:pPr marL="285750" indent="-285750">
              <a:buFont typeface="Arial"/>
              <a:buChar char="•"/>
            </a:pPr>
            <a:r>
              <a:rPr lang="fr-FR" dirty="0" smtClean="0"/>
              <a:t>PFMP </a:t>
            </a:r>
            <a:r>
              <a:rPr lang="fr-FR" dirty="0"/>
              <a:t>2 : Plutôt orienté </a:t>
            </a:r>
            <a:r>
              <a:rPr lang="fr-FR" dirty="0" smtClean="0"/>
              <a:t>vers les entreprises travaillant dans l’habitat</a:t>
            </a:r>
            <a:endParaRPr lang="fr-FR" dirty="0"/>
          </a:p>
          <a:p>
            <a:pPr marL="285750" indent="-285750">
              <a:buFont typeface="Arial"/>
              <a:buChar char="•"/>
            </a:pPr>
            <a:r>
              <a:rPr lang="fr-FR" dirty="0" smtClean="0"/>
              <a:t>PFMP </a:t>
            </a:r>
            <a:r>
              <a:rPr lang="fr-FR" dirty="0"/>
              <a:t>3 : plutôt orienté vers les entreprises travaillant dans </a:t>
            </a:r>
            <a:r>
              <a:rPr lang="fr-FR" dirty="0" smtClean="0"/>
              <a:t> les ERP</a:t>
            </a:r>
            <a:endParaRPr lang="fr-FR" dirty="0"/>
          </a:p>
          <a:p>
            <a:pPr marL="285750" indent="-285750">
              <a:buFont typeface="Arial"/>
              <a:buChar char="•"/>
            </a:pPr>
            <a:r>
              <a:rPr lang="fr-FR" dirty="0" smtClean="0"/>
              <a:t>PFMP </a:t>
            </a:r>
            <a:r>
              <a:rPr lang="fr-FR" dirty="0"/>
              <a:t>4 : plutôt orienté vers les entreprises travaillant dans </a:t>
            </a:r>
            <a:r>
              <a:rPr lang="fr-FR" dirty="0" smtClean="0"/>
              <a:t> les infrastructures</a:t>
            </a:r>
          </a:p>
          <a:p>
            <a:pPr marL="285750" indent="-285750">
              <a:buFont typeface="Arial"/>
              <a:buChar char="•"/>
            </a:pPr>
            <a:endParaRPr lang="fr-FR" dirty="0"/>
          </a:p>
          <a:p>
            <a:r>
              <a:rPr lang="fr-FR" dirty="0" smtClean="0"/>
              <a:t>La dernière période pourrait être à géométrie variable tant dans sa durée que dans son objet en fonction des objectifs (favoriser </a:t>
            </a:r>
            <a:r>
              <a:rPr lang="fr-FR" dirty="0"/>
              <a:t>la poursuite </a:t>
            </a:r>
            <a:r>
              <a:rPr lang="fr-FR" dirty="0" smtClean="0"/>
              <a:t>d'étude</a:t>
            </a:r>
            <a:r>
              <a:rPr lang="fr-FR" dirty="0"/>
              <a:t>,</a:t>
            </a:r>
            <a:r>
              <a:rPr lang="fr-FR" dirty="0" smtClean="0"/>
              <a:t> favoriser </a:t>
            </a:r>
            <a:r>
              <a:rPr lang="fr-FR" dirty="0"/>
              <a:t>l'insertion </a:t>
            </a:r>
            <a:r>
              <a:rPr lang="fr-FR" dirty="0" smtClean="0"/>
              <a:t>professionnelle, etc.)</a:t>
            </a:r>
            <a:endParaRPr lang="fr-FR" dirty="0"/>
          </a:p>
        </p:txBody>
      </p:sp>
    </p:spTree>
    <p:extLst>
      <p:ext uri="{BB962C8B-B14F-4D97-AF65-F5344CB8AC3E}">
        <p14:creationId xmlns:p14="http://schemas.microsoft.com/office/powerpoint/2010/main" val="2885002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QUELQUES SPÉCIFICITÉS</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1043608" y="764704"/>
            <a:ext cx="7920000" cy="57600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dirty="0" smtClean="0"/>
              <a:t>L’enseignement des S.P.C et de la construction</a:t>
            </a:r>
            <a:endParaRPr lang="fr-FR" sz="3200" b="0" i="0" dirty="0">
              <a:effectLst/>
            </a:endParaRPr>
          </a:p>
        </p:txBody>
      </p:sp>
      <p:sp>
        <p:nvSpPr>
          <p:cNvPr id="2" name="ZoneTexte 1"/>
          <p:cNvSpPr txBox="1"/>
          <p:nvPr/>
        </p:nvSpPr>
        <p:spPr>
          <a:xfrm>
            <a:off x="961729" y="1484784"/>
            <a:ext cx="7920880" cy="5078313"/>
          </a:xfrm>
          <a:prstGeom prst="rect">
            <a:avLst/>
          </a:prstGeom>
          <a:noFill/>
        </p:spPr>
        <p:txBody>
          <a:bodyPr wrap="square" rtlCol="0">
            <a:spAutoFit/>
          </a:bodyPr>
          <a:lstStyle/>
          <a:p>
            <a:r>
              <a:rPr lang="fr-FR" b="1" dirty="0"/>
              <a:t>Pistes d’« aménagements » </a:t>
            </a:r>
            <a:r>
              <a:rPr lang="fr-FR" b="1" dirty="0" smtClean="0"/>
              <a:t>en </a:t>
            </a:r>
            <a:r>
              <a:rPr lang="fr-FR" b="1" dirty="0"/>
              <a:t>sciences physiques et chimiques :</a:t>
            </a:r>
          </a:p>
          <a:p>
            <a:r>
              <a:rPr lang="fr-FR" dirty="0"/>
              <a:t>Le </a:t>
            </a:r>
            <a:r>
              <a:rPr lang="fr-FR" dirty="0" smtClean="0"/>
              <a:t>Bac. Pro. SN, </a:t>
            </a:r>
            <a:r>
              <a:rPr lang="fr-FR" dirty="0"/>
              <a:t>propose, au sein de son référentiel, des activités professionnelles qui s’appuient sur des connaissances scientifiques </a:t>
            </a:r>
            <a:r>
              <a:rPr lang="fr-FR" dirty="0" smtClean="0"/>
              <a:t>qui </a:t>
            </a:r>
            <a:r>
              <a:rPr lang="fr-FR" dirty="0"/>
              <a:t>sont totalement ou partiellement </a:t>
            </a:r>
            <a:r>
              <a:rPr lang="fr-FR" dirty="0" smtClean="0"/>
              <a:t>au sein </a:t>
            </a:r>
            <a:r>
              <a:rPr lang="fr-FR" dirty="0"/>
              <a:t>des « capacités, connaissances et attitudes » du programme de </a:t>
            </a:r>
            <a:r>
              <a:rPr lang="fr-FR" dirty="0" smtClean="0"/>
              <a:t>SPC et </a:t>
            </a:r>
            <a:r>
              <a:rPr lang="fr-FR" dirty="0"/>
              <a:t>des « compétences et capacités » de la grille nationale d’évaluation </a:t>
            </a:r>
            <a:r>
              <a:rPr lang="fr-FR" dirty="0" smtClean="0"/>
              <a:t>maths-sciences.</a:t>
            </a:r>
          </a:p>
          <a:p>
            <a:endParaRPr lang="fr-FR" dirty="0"/>
          </a:p>
          <a:p>
            <a:r>
              <a:rPr lang="fr-FR" dirty="0" smtClean="0"/>
              <a:t>Les principaux objectifs visés tendent à :</a:t>
            </a:r>
          </a:p>
          <a:p>
            <a:pPr marL="285750" indent="-285750">
              <a:buFont typeface="Arial" pitchFamily="34" charset="0"/>
              <a:buChar char="•"/>
            </a:pPr>
            <a:r>
              <a:rPr lang="fr-FR" dirty="0"/>
              <a:t>P</a:t>
            </a:r>
            <a:r>
              <a:rPr lang="fr-FR" dirty="0" smtClean="0"/>
              <a:t>roposer </a:t>
            </a:r>
            <a:r>
              <a:rPr lang="fr-FR" dirty="0"/>
              <a:t>des recommandations propices à une organisation pédagogique </a:t>
            </a:r>
            <a:r>
              <a:rPr lang="fr-FR" dirty="0" smtClean="0"/>
              <a:t>concertée.</a:t>
            </a:r>
          </a:p>
          <a:p>
            <a:pPr marL="285750" indent="-285750">
              <a:buFont typeface="Arial" pitchFamily="34" charset="0"/>
              <a:buChar char="•"/>
            </a:pPr>
            <a:r>
              <a:rPr lang="fr-FR" dirty="0"/>
              <a:t>I</a:t>
            </a:r>
            <a:r>
              <a:rPr lang="fr-FR" dirty="0" smtClean="0"/>
              <a:t>dentifier</a:t>
            </a:r>
            <a:r>
              <a:rPr lang="fr-FR" dirty="0"/>
              <a:t>, au travers du croisement des programmes </a:t>
            </a:r>
            <a:r>
              <a:rPr lang="fr-FR" dirty="0" smtClean="0"/>
              <a:t>de SPC et des référentiels </a:t>
            </a:r>
            <a:r>
              <a:rPr lang="fr-FR" dirty="0"/>
              <a:t>de la spécialité, les contenus communs et « points de rencontres » </a:t>
            </a:r>
            <a:r>
              <a:rPr lang="fr-FR" dirty="0" smtClean="0"/>
              <a:t>envisageables.</a:t>
            </a:r>
          </a:p>
          <a:p>
            <a:pPr marL="285750" indent="-285750">
              <a:buFont typeface="Arial" pitchFamily="34" charset="0"/>
              <a:buChar char="•"/>
            </a:pPr>
            <a:r>
              <a:rPr lang="fr-FR" dirty="0"/>
              <a:t>I</a:t>
            </a:r>
            <a:r>
              <a:rPr lang="fr-FR" dirty="0" smtClean="0"/>
              <a:t>mpulser </a:t>
            </a:r>
            <a:r>
              <a:rPr lang="fr-FR" dirty="0"/>
              <a:t>l’émergence d’activités de </a:t>
            </a:r>
            <a:r>
              <a:rPr lang="fr-FR" dirty="0" smtClean="0"/>
              <a:t>projet favorisant </a:t>
            </a:r>
            <a:r>
              <a:rPr lang="fr-FR" dirty="0"/>
              <a:t>des interventions ou </a:t>
            </a:r>
            <a:r>
              <a:rPr lang="fr-FR" dirty="0" err="1"/>
              <a:t>co</a:t>
            </a:r>
            <a:r>
              <a:rPr lang="fr-FR" dirty="0"/>
              <a:t>-interventions </a:t>
            </a:r>
            <a:r>
              <a:rPr lang="fr-FR" dirty="0" smtClean="0"/>
              <a:t>concertées.</a:t>
            </a:r>
          </a:p>
          <a:p>
            <a:pPr marL="285750" indent="-285750">
              <a:buFont typeface="Arial" pitchFamily="34" charset="0"/>
              <a:buChar char="•"/>
            </a:pPr>
            <a:r>
              <a:rPr lang="fr-FR" dirty="0" smtClean="0"/>
              <a:t>Proposer </a:t>
            </a:r>
            <a:r>
              <a:rPr lang="fr-FR" dirty="0"/>
              <a:t>un lien effectif, chronologique et </a:t>
            </a:r>
            <a:r>
              <a:rPr lang="fr-FR" dirty="0" smtClean="0"/>
              <a:t>pédagogique en respectant les </a:t>
            </a:r>
            <a:r>
              <a:rPr lang="fr-FR" dirty="0"/>
              <a:t>contraintes de </a:t>
            </a:r>
            <a:r>
              <a:rPr lang="fr-FR" dirty="0" smtClean="0"/>
              <a:t>chacun.</a:t>
            </a:r>
          </a:p>
          <a:p>
            <a:r>
              <a:rPr lang="fr-FR" dirty="0" smtClean="0"/>
              <a:t> </a:t>
            </a:r>
          </a:p>
        </p:txBody>
      </p:sp>
    </p:spTree>
    <p:extLst>
      <p:ext uri="{BB962C8B-B14F-4D97-AF65-F5344CB8AC3E}">
        <p14:creationId xmlns:p14="http://schemas.microsoft.com/office/powerpoint/2010/main" val="2190123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QUELQUES SPÉCIFICITÉS</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1043608" y="764704"/>
            <a:ext cx="7920000" cy="576000"/>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dirty="0" smtClean="0"/>
              <a:t>L’enseignement des S.P.C et de la construction</a:t>
            </a:r>
            <a:endParaRPr lang="fr-FR" sz="3200" b="0" i="0" dirty="0">
              <a:effectLst/>
            </a:endParaRPr>
          </a:p>
        </p:txBody>
      </p:sp>
      <p:sp>
        <p:nvSpPr>
          <p:cNvPr id="2" name="ZoneTexte 1"/>
          <p:cNvSpPr txBox="1"/>
          <p:nvPr/>
        </p:nvSpPr>
        <p:spPr>
          <a:xfrm>
            <a:off x="803172" y="1484784"/>
            <a:ext cx="8160435" cy="5663089"/>
          </a:xfrm>
          <a:prstGeom prst="rect">
            <a:avLst/>
          </a:prstGeom>
          <a:noFill/>
        </p:spPr>
        <p:txBody>
          <a:bodyPr wrap="square" rtlCol="0">
            <a:spAutoFit/>
          </a:bodyPr>
          <a:lstStyle/>
          <a:p>
            <a:r>
              <a:rPr lang="fr-FR" dirty="0" smtClean="0"/>
              <a:t>Ainsi, on identifiera facilement un corpus de connaissances communes aux trois options  (ou spécifiques à certaines) qui coïncident avec des modules ou des approfondissements du programme de SPC par exemple :</a:t>
            </a:r>
          </a:p>
          <a:p>
            <a:endParaRPr lang="fr-FR" sz="1000" dirty="0" smtClean="0"/>
          </a:p>
          <a:p>
            <a:pPr marL="180975" indent="-180975">
              <a:buFont typeface="Arial" pitchFamily="34" charset="0"/>
              <a:buChar char="•"/>
            </a:pPr>
            <a:r>
              <a:rPr lang="fr-FR" dirty="0" smtClean="0"/>
              <a:t>Captation </a:t>
            </a:r>
            <a:r>
              <a:rPr lang="fr-FR" dirty="0"/>
              <a:t>d’images numériques</a:t>
            </a:r>
          </a:p>
          <a:p>
            <a:pPr marL="180975"/>
            <a:r>
              <a:rPr lang="fr-FR" dirty="0">
                <a:solidFill>
                  <a:srgbClr val="FF0000"/>
                </a:solidFill>
              </a:rPr>
              <a:t>SL7. COMMENT UNE IMAGE EST-ELLE CAPTÉE PAR UN SYSTÈME D’IMAGERIE </a:t>
            </a:r>
            <a:r>
              <a:rPr lang="fr-FR" dirty="0" smtClean="0">
                <a:solidFill>
                  <a:srgbClr val="FF0000"/>
                </a:solidFill>
              </a:rPr>
              <a:t>NUMÉRIQUE </a:t>
            </a:r>
            <a:r>
              <a:rPr lang="fr-FR" dirty="0">
                <a:solidFill>
                  <a:srgbClr val="FF0000"/>
                </a:solidFill>
              </a:rPr>
              <a:t>?</a:t>
            </a:r>
            <a:endParaRPr lang="fr-FR" dirty="0"/>
          </a:p>
          <a:p>
            <a:pPr marL="180975" indent="-180975">
              <a:buFont typeface="Arial" pitchFamily="34" charset="0"/>
              <a:buChar char="•"/>
            </a:pPr>
            <a:r>
              <a:rPr lang="fr-FR" dirty="0"/>
              <a:t>Les dispositifs sonores</a:t>
            </a:r>
          </a:p>
          <a:p>
            <a:pPr marL="180975" indent="-180975">
              <a:buFont typeface="Arial" pitchFamily="34" charset="0"/>
              <a:buChar char="•"/>
            </a:pPr>
            <a:r>
              <a:rPr lang="fr-FR" dirty="0"/>
              <a:t>Les transducteurs acoustiques</a:t>
            </a:r>
          </a:p>
          <a:p>
            <a:pPr indent="180975"/>
            <a:r>
              <a:rPr lang="fr-FR" dirty="0">
                <a:solidFill>
                  <a:srgbClr val="FF0000"/>
                </a:solidFill>
              </a:rPr>
              <a:t>SL6. COMMENT REPRODUIRE UN SIGNAL SONORE </a:t>
            </a:r>
            <a:r>
              <a:rPr lang="fr-FR" dirty="0" smtClean="0">
                <a:solidFill>
                  <a:srgbClr val="FF0000"/>
                </a:solidFill>
              </a:rPr>
              <a:t>?</a:t>
            </a:r>
            <a:endParaRPr lang="fr-FR" sz="1000" dirty="0"/>
          </a:p>
          <a:p>
            <a:pPr marL="180975" indent="-180975">
              <a:buFont typeface="Arial" pitchFamily="34" charset="0"/>
              <a:buChar char="•"/>
            </a:pPr>
            <a:r>
              <a:rPr lang="fr-FR" dirty="0"/>
              <a:t>Puissance en régime sinusoïdal (énergie, puissance, rendement) </a:t>
            </a:r>
          </a:p>
          <a:p>
            <a:pPr indent="180975"/>
            <a:r>
              <a:rPr lang="fr-FR" dirty="0">
                <a:solidFill>
                  <a:srgbClr val="FF0000"/>
                </a:solidFill>
              </a:rPr>
              <a:t>CME4.2. Comment utiliser l’électricité pour chauffer ou se chauffer </a:t>
            </a:r>
            <a:r>
              <a:rPr lang="fr-FR" dirty="0" smtClean="0">
                <a:solidFill>
                  <a:srgbClr val="FF0000"/>
                </a:solidFill>
              </a:rPr>
              <a:t>?</a:t>
            </a:r>
            <a:endParaRPr lang="fr-FR" dirty="0"/>
          </a:p>
          <a:p>
            <a:pPr marL="180975"/>
            <a:r>
              <a:rPr lang="fr-FR" dirty="0">
                <a:solidFill>
                  <a:srgbClr val="FF0000"/>
                </a:solidFill>
              </a:rPr>
              <a:t>CME7.3. Comment calcule-t-on la puissance consommée par un appareil monophasé </a:t>
            </a:r>
            <a:r>
              <a:rPr lang="fr-FR" dirty="0" smtClean="0">
                <a:solidFill>
                  <a:srgbClr val="FF0000"/>
                </a:solidFill>
              </a:rPr>
              <a:t>?</a:t>
            </a:r>
          </a:p>
          <a:p>
            <a:pPr marL="180975" indent="-180975">
              <a:buFont typeface="Arial" pitchFamily="34" charset="0"/>
              <a:buChar char="•"/>
            </a:pPr>
            <a:r>
              <a:rPr lang="fr-FR" dirty="0" smtClean="0"/>
              <a:t>Etc.</a:t>
            </a:r>
            <a:endParaRPr lang="fr-FR" dirty="0"/>
          </a:p>
          <a:p>
            <a:pPr marL="180975" indent="-180975">
              <a:buFont typeface="Arial" pitchFamily="34" charset="0"/>
              <a:buChar char="•"/>
            </a:pPr>
            <a:endParaRPr lang="fr-FR" sz="1000" dirty="0"/>
          </a:p>
          <a:p>
            <a:r>
              <a:rPr lang="fr-FR" u="sng" dirty="0"/>
              <a:t>L'enseignement de la construction </a:t>
            </a:r>
            <a:r>
              <a:rPr lang="fr-FR" u="sng" dirty="0" smtClean="0"/>
              <a:t>:</a:t>
            </a:r>
            <a:endParaRPr lang="fr-FR" dirty="0"/>
          </a:p>
          <a:p>
            <a:pPr marL="180975" indent="-180975">
              <a:buFont typeface="Arial"/>
              <a:buChar char="•"/>
            </a:pPr>
            <a:r>
              <a:rPr lang="fr-FR" dirty="0" smtClean="0"/>
              <a:t>En </a:t>
            </a:r>
            <a:r>
              <a:rPr lang="fr-FR" dirty="0"/>
              <a:t>seconde cet enseignement traite des problématique liés à celles des bâtiments</a:t>
            </a:r>
          </a:p>
          <a:p>
            <a:pPr marL="180975" indent="-180975">
              <a:buFont typeface="Arial"/>
              <a:buChar char="•"/>
            </a:pPr>
            <a:r>
              <a:rPr lang="fr-FR" dirty="0"/>
              <a:t>Préconisation : 1H00 classe entière / 1H00 groupe en seconde et première</a:t>
            </a:r>
          </a:p>
          <a:p>
            <a:pPr marL="180975" indent="-180975">
              <a:buFont typeface="Arial"/>
              <a:buChar char="•"/>
            </a:pPr>
            <a:r>
              <a:rPr lang="fr-FR" dirty="0"/>
              <a:t>En première : coller au monde de la sureté et de la sécurité</a:t>
            </a:r>
          </a:p>
          <a:p>
            <a:r>
              <a:rPr lang="fr-FR" dirty="0" smtClean="0"/>
              <a:t> </a:t>
            </a:r>
          </a:p>
        </p:txBody>
      </p:sp>
    </p:spTree>
    <p:extLst>
      <p:ext uri="{BB962C8B-B14F-4D97-AF65-F5344CB8AC3E}">
        <p14:creationId xmlns:p14="http://schemas.microsoft.com/office/powerpoint/2010/main" val="4003457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a:spLocks noGrp="1"/>
          </p:cNvSpPr>
          <p:nvPr>
            <p:ph type="ctrTitle"/>
          </p:nvPr>
        </p:nvSpPr>
        <p:spPr>
          <a:xfrm>
            <a:off x="696785" y="764704"/>
            <a:ext cx="7772400" cy="1470025"/>
          </a:xfrm>
        </p:spPr>
        <p:txBody>
          <a:bodyPr>
            <a:normAutofit/>
          </a:bodyPr>
          <a:lstStyle/>
          <a:p>
            <a:r>
              <a:rPr lang="fr-FR" sz="3600" spc="-150" dirty="0" smtClean="0"/>
              <a:t>L’option A.R.E.D. du baccalauréat  S.N.</a:t>
            </a:r>
            <a:endParaRPr lang="fr-FR" sz="3600" spc="-150" dirty="0"/>
          </a:p>
        </p:txBody>
      </p:sp>
      <p:sp>
        <p:nvSpPr>
          <p:cNvPr id="7" name="Rectangle 6"/>
          <p:cNvSpPr/>
          <p:nvPr/>
        </p:nvSpPr>
        <p:spPr>
          <a:xfrm rot="5400000">
            <a:off x="4321983" y="-1181015"/>
            <a:ext cx="500034" cy="9144000"/>
          </a:xfrm>
          <a:prstGeom prst="rect">
            <a:avLst/>
          </a:prstGeom>
          <a:ln/>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sz="2800" dirty="0" smtClean="0"/>
              <a:t>Des zones : espaces et matériel </a:t>
            </a:r>
            <a:endParaRPr lang="fr-FR" sz="2800" dirty="0"/>
          </a:p>
        </p:txBody>
      </p:sp>
      <p:sp>
        <p:nvSpPr>
          <p:cNvPr id="9" name="Rectangle 8"/>
          <p:cNvSpPr/>
          <p:nvPr/>
        </p:nvSpPr>
        <p:spPr>
          <a:xfrm rot="5400000">
            <a:off x="4321983" y="-604951"/>
            <a:ext cx="500034" cy="9144000"/>
          </a:xfrm>
          <a:prstGeom prst="rect">
            <a:avLst/>
          </a:prstGeom>
          <a:ln/>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sz="2800" dirty="0" smtClean="0"/>
              <a:t>Des zones : compétences</a:t>
            </a:r>
            <a:endParaRPr lang="fr-FR" sz="2800" dirty="0"/>
          </a:p>
        </p:txBody>
      </p:sp>
      <p:sp>
        <p:nvSpPr>
          <p:cNvPr id="10" name="Rectangle 9"/>
          <p:cNvSpPr/>
          <p:nvPr/>
        </p:nvSpPr>
        <p:spPr>
          <a:xfrm rot="5400000">
            <a:off x="4321983" y="-24866"/>
            <a:ext cx="500034" cy="9144000"/>
          </a:xfrm>
          <a:prstGeom prst="rect">
            <a:avLst/>
          </a:prstGeom>
          <a:ln/>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sz="2800" dirty="0" smtClean="0"/>
              <a:t>Les PFMP</a:t>
            </a:r>
            <a:endParaRPr lang="fr-FR" sz="2800" dirty="0"/>
          </a:p>
        </p:txBody>
      </p:sp>
      <p:sp>
        <p:nvSpPr>
          <p:cNvPr id="14" name="Rectangle 13"/>
          <p:cNvSpPr/>
          <p:nvPr/>
        </p:nvSpPr>
        <p:spPr>
          <a:xfrm rot="5400000">
            <a:off x="4321983" y="551198"/>
            <a:ext cx="500034" cy="9144000"/>
          </a:xfrm>
          <a:prstGeom prst="rect">
            <a:avLst/>
          </a:prstGeom>
          <a:ln/>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sz="2800" dirty="0" smtClean="0"/>
              <a:t>Quelques spécificités</a:t>
            </a:r>
            <a:endParaRPr lang="fr-FR" sz="2800" dirty="0"/>
          </a:p>
        </p:txBody>
      </p:sp>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6055036"/>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a:hlinkClick r:id="rId3" action="ppaction://hlinksldjump"/>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2333791" y="6455749"/>
            <a:ext cx="3847215" cy="369332"/>
          </a:xfrm>
          <a:prstGeom prst="rect">
            <a:avLst/>
          </a:prstGeom>
        </p:spPr>
        <p:txBody>
          <a:bodyPr wrap="none">
            <a:spAutoFit/>
          </a:bodyPr>
          <a:lstStyle/>
          <a:p>
            <a:pPr algn="ctr"/>
            <a:r>
              <a:rPr lang="fr-FR" dirty="0" smtClean="0">
                <a:solidFill>
                  <a:schemeClr val="bg1">
                    <a:lumMod val="50000"/>
                  </a:schemeClr>
                </a:solidFill>
              </a:rPr>
              <a:t>Lycée Marcel DEPREZ - le 02 mai 2016</a:t>
            </a:r>
            <a:endParaRPr lang="fr-FR" dirty="0">
              <a:solidFill>
                <a:schemeClr val="bg1">
                  <a:lumMod val="50000"/>
                </a:schemeClr>
              </a:solidFill>
            </a:endParaRPr>
          </a:p>
        </p:txBody>
      </p:sp>
      <p:sp>
        <p:nvSpPr>
          <p:cNvPr id="23" name="ZoneTexte 22"/>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sp>
        <p:nvSpPr>
          <p:cNvPr id="18" name="Rectangle 17"/>
          <p:cNvSpPr/>
          <p:nvPr/>
        </p:nvSpPr>
        <p:spPr>
          <a:xfrm rot="5400000">
            <a:off x="4321983" y="-1829087"/>
            <a:ext cx="500034" cy="9144000"/>
          </a:xfrm>
          <a:prstGeom prst="rect">
            <a:avLst/>
          </a:prstGeom>
          <a:ln/>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sz="2800" dirty="0"/>
              <a:t>D</a:t>
            </a:r>
            <a:r>
              <a:rPr lang="fr-FR" sz="2800" dirty="0" smtClean="0"/>
              <a:t>e la domotique à la smart home</a:t>
            </a:r>
            <a:endParaRPr lang="fr-FR" sz="2800" dirty="0"/>
          </a:p>
        </p:txBody>
      </p:sp>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8384" y="737602"/>
            <a:ext cx="987321" cy="93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0877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a:t>D</a:t>
            </a:r>
            <a:r>
              <a:rPr lang="fr-FR" dirty="0" smtClean="0"/>
              <a:t>e la domotique à la Smart Home</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1043608" y="764704"/>
            <a:ext cx="7128792"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dirty="0"/>
              <a:t>A</a:t>
            </a:r>
            <a:r>
              <a:rPr lang="fr-FR" sz="3200" b="0" i="0" dirty="0" smtClean="0">
                <a:effectLst/>
              </a:rPr>
              <a:t>vant propos</a:t>
            </a:r>
            <a:endParaRPr lang="fr-FR" sz="3200" b="0" i="0" dirty="0">
              <a:effectLst/>
            </a:endParaRPr>
          </a:p>
        </p:txBody>
      </p:sp>
      <p:sp>
        <p:nvSpPr>
          <p:cNvPr id="11" name="Ellipse 10"/>
          <p:cNvSpPr/>
          <p:nvPr/>
        </p:nvSpPr>
        <p:spPr>
          <a:xfrm>
            <a:off x="4211960" y="1988840"/>
            <a:ext cx="2592288" cy="2448272"/>
          </a:xfrm>
          <a:prstGeom prst="ellipse">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Ellipse 11"/>
          <p:cNvSpPr/>
          <p:nvPr/>
        </p:nvSpPr>
        <p:spPr>
          <a:xfrm>
            <a:off x="3275856" y="3717032"/>
            <a:ext cx="2592288" cy="2448272"/>
          </a:xfrm>
          <a:prstGeom prst="ellipse">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Ellipse 13"/>
          <p:cNvSpPr/>
          <p:nvPr/>
        </p:nvSpPr>
        <p:spPr>
          <a:xfrm>
            <a:off x="2339752" y="1988840"/>
            <a:ext cx="2592288" cy="2448272"/>
          </a:xfrm>
          <a:prstGeom prst="ellipse">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 name="Ellipse 3"/>
          <p:cNvSpPr/>
          <p:nvPr/>
        </p:nvSpPr>
        <p:spPr>
          <a:xfrm>
            <a:off x="3275856" y="2780928"/>
            <a:ext cx="2592288" cy="244827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600" dirty="0" smtClean="0"/>
              <a:t>A.R.E.D</a:t>
            </a:r>
            <a:r>
              <a:rPr lang="fr-FR" dirty="0" smtClean="0"/>
              <a:t>.</a:t>
            </a:r>
            <a:endParaRPr lang="fr-FR" dirty="0"/>
          </a:p>
        </p:txBody>
      </p:sp>
      <p:sp>
        <p:nvSpPr>
          <p:cNvPr id="5" name="ZoneTexte 4"/>
          <p:cNvSpPr txBox="1"/>
          <p:nvPr/>
        </p:nvSpPr>
        <p:spPr>
          <a:xfrm rot="18586332">
            <a:off x="2694549" y="2748675"/>
            <a:ext cx="1118929" cy="369332"/>
          </a:xfrm>
          <a:prstGeom prst="rect">
            <a:avLst/>
          </a:prstGeom>
          <a:noFill/>
        </p:spPr>
        <p:txBody>
          <a:bodyPr wrap="none" rtlCol="0">
            <a:spAutoFit/>
          </a:bodyPr>
          <a:lstStyle/>
          <a:p>
            <a:r>
              <a:rPr lang="fr-FR" dirty="0" smtClean="0"/>
              <a:t>M.E.L.E.C.</a:t>
            </a:r>
            <a:endParaRPr lang="fr-FR" dirty="0"/>
          </a:p>
        </p:txBody>
      </p:sp>
      <p:sp>
        <p:nvSpPr>
          <p:cNvPr id="6" name="ZoneTexte 5"/>
          <p:cNvSpPr txBox="1"/>
          <p:nvPr/>
        </p:nvSpPr>
        <p:spPr>
          <a:xfrm rot="2959366">
            <a:off x="5575589" y="2743475"/>
            <a:ext cx="830388" cy="369332"/>
          </a:xfrm>
          <a:prstGeom prst="rect">
            <a:avLst/>
          </a:prstGeom>
          <a:noFill/>
        </p:spPr>
        <p:txBody>
          <a:bodyPr wrap="none" rtlCol="0">
            <a:spAutoFit/>
          </a:bodyPr>
          <a:lstStyle/>
          <a:p>
            <a:r>
              <a:rPr lang="fr-FR" dirty="0" smtClean="0"/>
              <a:t>R.I.S.C.</a:t>
            </a:r>
            <a:endParaRPr lang="fr-FR" dirty="0"/>
          </a:p>
        </p:txBody>
      </p:sp>
      <p:sp>
        <p:nvSpPr>
          <p:cNvPr id="7" name="ZoneTexte 6"/>
          <p:cNvSpPr txBox="1"/>
          <p:nvPr/>
        </p:nvSpPr>
        <p:spPr>
          <a:xfrm>
            <a:off x="4139952" y="5373216"/>
            <a:ext cx="1002611" cy="369332"/>
          </a:xfrm>
          <a:prstGeom prst="rect">
            <a:avLst/>
          </a:prstGeom>
          <a:noFill/>
        </p:spPr>
        <p:txBody>
          <a:bodyPr wrap="none" rtlCol="0">
            <a:spAutoFit/>
          </a:bodyPr>
          <a:lstStyle/>
          <a:p>
            <a:r>
              <a:rPr lang="fr-FR" dirty="0" smtClean="0"/>
              <a:t>S.S.I.H.T.</a:t>
            </a:r>
            <a:endParaRPr lang="fr-FR" dirty="0"/>
          </a:p>
        </p:txBody>
      </p:sp>
    </p:spTree>
    <p:extLst>
      <p:ext uri="{BB962C8B-B14F-4D97-AF65-F5344CB8AC3E}">
        <p14:creationId xmlns:p14="http://schemas.microsoft.com/office/powerpoint/2010/main" val="975637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a:t>D</a:t>
            </a:r>
            <a:r>
              <a:rPr lang="fr-FR" dirty="0" smtClean="0"/>
              <a:t>e </a:t>
            </a:r>
            <a:r>
              <a:rPr lang="fr-FR" dirty="0"/>
              <a:t>la domotique à la Smart Home</a:t>
            </a:r>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1043608" y="764704"/>
            <a:ext cx="7128792"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dirty="0" smtClean="0"/>
              <a:t>La domotique aujourd’hui</a:t>
            </a:r>
            <a:endParaRPr lang="fr-FR" sz="3200" b="0" i="0" dirty="0">
              <a:effectLst/>
            </a:endParaRPr>
          </a:p>
        </p:txBody>
      </p:sp>
      <p:pic>
        <p:nvPicPr>
          <p:cNvPr id="2" name="Legrand Arteor Smart Home Automation - YouTub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83568" y="1628800"/>
            <a:ext cx="8200504" cy="4608512"/>
          </a:xfrm>
          <a:prstGeom prst="rect">
            <a:avLst/>
          </a:prstGeom>
        </p:spPr>
      </p:pic>
    </p:spTree>
    <p:extLst>
      <p:ext uri="{BB962C8B-B14F-4D97-AF65-F5344CB8AC3E}">
        <p14:creationId xmlns:p14="http://schemas.microsoft.com/office/powerpoint/2010/main" val="1217868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683568" y="1484784"/>
            <a:ext cx="8064896" cy="923330"/>
          </a:xfrm>
          <a:prstGeom prst="rect">
            <a:avLst/>
          </a:prstGeom>
          <a:noFill/>
        </p:spPr>
        <p:txBody>
          <a:bodyPr wrap="square" rtlCol="0">
            <a:spAutoFit/>
          </a:bodyPr>
          <a:lstStyle/>
          <a:p>
            <a:pPr algn="just"/>
            <a:r>
              <a:rPr lang="fr-FR" dirty="0"/>
              <a:t>Le Bac Pro SEN </a:t>
            </a:r>
            <a:r>
              <a:rPr lang="fr-FR" dirty="0" smtClean="0"/>
              <a:t>avait </a:t>
            </a:r>
            <a:r>
              <a:rPr lang="fr-FR" dirty="0"/>
              <a:t>pour but de former des techniciens capables d’intervenir sur les équipements et les installations électroniques ou numériques, que ce soit pour un particulier, un professionnel ou dans le milieu industriel</a:t>
            </a:r>
            <a:r>
              <a:rPr lang="fr-FR" dirty="0" smtClean="0"/>
              <a:t>.</a:t>
            </a:r>
            <a:endParaRPr lang="fr-FR" dirty="0"/>
          </a:p>
        </p:txBody>
      </p:sp>
      <p:sp>
        <p:nvSpPr>
          <p:cNvPr id="7" name="ZoneTexte 6"/>
          <p:cNvSpPr txBox="1"/>
          <p:nvPr/>
        </p:nvSpPr>
        <p:spPr>
          <a:xfrm>
            <a:off x="611560" y="5517232"/>
            <a:ext cx="8064896" cy="1200329"/>
          </a:xfrm>
          <a:prstGeom prst="rect">
            <a:avLst/>
          </a:prstGeom>
          <a:noFill/>
        </p:spPr>
        <p:txBody>
          <a:bodyPr wrap="square" rtlCol="0">
            <a:spAutoFit/>
          </a:bodyPr>
          <a:lstStyle/>
          <a:p>
            <a:pPr algn="just"/>
            <a:r>
              <a:rPr lang="fr-FR" dirty="0"/>
              <a:t>A l’issue de ce bac pro SEN, le diplômé </a:t>
            </a:r>
            <a:r>
              <a:rPr lang="fr-FR" dirty="0" smtClean="0"/>
              <a:t>possédait </a:t>
            </a:r>
            <a:r>
              <a:rPr lang="fr-FR" dirty="0"/>
              <a:t>l’ensemble des compétences professionnelles qui lui </a:t>
            </a:r>
            <a:r>
              <a:rPr lang="fr-FR" dirty="0" smtClean="0"/>
              <a:t>permettaient </a:t>
            </a:r>
            <a:r>
              <a:rPr lang="fr-FR" dirty="0"/>
              <a:t>d’exercer les activités liées à la préparation, l’installation, la mise en service et la maintenance de systèmes électroniques ou numériques. </a:t>
            </a:r>
          </a:p>
        </p:txBody>
      </p:sp>
      <p:sp>
        <p:nvSpPr>
          <p:cNvPr id="8" name="Rectangle 7"/>
          <p:cNvSpPr/>
          <p:nvPr/>
        </p:nvSpPr>
        <p:spPr>
          <a:xfrm>
            <a:off x="0" y="843541"/>
            <a:ext cx="500034" cy="6113851"/>
          </a:xfrm>
          <a:prstGeom prst="rect">
            <a:avLst/>
          </a:prstGeom>
          <a:solidFill>
            <a:srgbClr val="558ED5"/>
          </a:solidFill>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sz="2800" dirty="0" smtClean="0"/>
              <a:t>Présentation</a:t>
            </a:r>
            <a:endParaRPr lang="fr-FR" sz="2800" dirty="0"/>
          </a:p>
        </p:txBody>
      </p:sp>
      <p:sp>
        <p:nvSpPr>
          <p:cNvPr id="9" name="ZoneTexte 8"/>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10"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899592" y="692696"/>
            <a:ext cx="7992888" cy="523220"/>
          </a:xfrm>
          <a:prstGeom prst="rect">
            <a:avLst/>
          </a:prstGeom>
          <a:solidFill>
            <a:srgbClr val="558ED5"/>
          </a:solidFill>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2800" b="1" dirty="0" smtClean="0"/>
              <a:t>Le baccalauréat SEN</a:t>
            </a:r>
            <a:endParaRPr lang="fr-FR" sz="2800" dirty="0"/>
          </a:p>
        </p:txBody>
      </p:sp>
      <p:pic>
        <p:nvPicPr>
          <p:cNvPr id="12" name="Image 11" descr="capture_d_ecran_2013-01-23_a_11.25.35-c98c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7784" y="2852936"/>
            <a:ext cx="4052168" cy="2269214"/>
          </a:xfrm>
          <a:prstGeom prst="rect">
            <a:avLst/>
          </a:prstGeom>
        </p:spPr>
      </p:pic>
    </p:spTree>
    <p:extLst>
      <p:ext uri="{BB962C8B-B14F-4D97-AF65-F5344CB8AC3E}">
        <p14:creationId xmlns:p14="http://schemas.microsoft.com/office/powerpoint/2010/main" val="2114223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a:t>D</a:t>
            </a:r>
            <a:r>
              <a:rPr lang="fr-FR" dirty="0" smtClean="0"/>
              <a:t>e </a:t>
            </a:r>
            <a:r>
              <a:rPr lang="fr-FR" dirty="0"/>
              <a:t>la domotique à la Smart Home</a:t>
            </a:r>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1043608" y="764704"/>
            <a:ext cx="7128792"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dirty="0" smtClean="0"/>
              <a:t>La Smart Home</a:t>
            </a:r>
            <a:endParaRPr lang="fr-FR" sz="3200" b="0" i="0" dirty="0">
              <a:effectLst/>
            </a:endParaRPr>
          </a:p>
        </p:txBody>
      </p:sp>
      <p:pic>
        <p:nvPicPr>
          <p:cNvPr id="2" name="Image 1" descr="fotolia_9829988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592" y="1484784"/>
            <a:ext cx="5247456" cy="5175448"/>
          </a:xfrm>
          <a:prstGeom prst="rect">
            <a:avLst/>
          </a:prstGeom>
        </p:spPr>
      </p:pic>
      <p:sp>
        <p:nvSpPr>
          <p:cNvPr id="3" name="ZoneTexte 2"/>
          <p:cNvSpPr txBox="1"/>
          <p:nvPr/>
        </p:nvSpPr>
        <p:spPr>
          <a:xfrm rot="19927894">
            <a:off x="6342066" y="1987036"/>
            <a:ext cx="1316286" cy="369332"/>
          </a:xfrm>
          <a:prstGeom prst="rect">
            <a:avLst/>
          </a:prstGeom>
          <a:noFill/>
        </p:spPr>
        <p:txBody>
          <a:bodyPr wrap="none" rtlCol="0">
            <a:spAutoFit/>
          </a:bodyPr>
          <a:lstStyle/>
          <a:p>
            <a:r>
              <a:rPr lang="fr-FR" dirty="0" smtClean="0"/>
              <a:t>Des réseaux</a:t>
            </a:r>
            <a:endParaRPr lang="fr-FR" dirty="0"/>
          </a:p>
        </p:txBody>
      </p:sp>
      <p:sp>
        <p:nvSpPr>
          <p:cNvPr id="9" name="ZoneTexte 8"/>
          <p:cNvSpPr txBox="1"/>
          <p:nvPr/>
        </p:nvSpPr>
        <p:spPr>
          <a:xfrm rot="19865652">
            <a:off x="6372200" y="2573056"/>
            <a:ext cx="916838" cy="369332"/>
          </a:xfrm>
          <a:prstGeom prst="rect">
            <a:avLst/>
          </a:prstGeom>
          <a:noFill/>
        </p:spPr>
        <p:txBody>
          <a:bodyPr wrap="none" rtlCol="0">
            <a:spAutoFit/>
          </a:bodyPr>
          <a:lstStyle/>
          <a:p>
            <a:r>
              <a:rPr lang="fr-FR" dirty="0" smtClean="0"/>
              <a:t>Des bus</a:t>
            </a:r>
            <a:endParaRPr lang="fr-FR" dirty="0"/>
          </a:p>
        </p:txBody>
      </p:sp>
      <p:sp>
        <p:nvSpPr>
          <p:cNvPr id="10" name="ZoneTexte 9"/>
          <p:cNvSpPr txBox="1"/>
          <p:nvPr/>
        </p:nvSpPr>
        <p:spPr>
          <a:xfrm rot="19795651">
            <a:off x="6330754" y="3013393"/>
            <a:ext cx="1720919" cy="369332"/>
          </a:xfrm>
          <a:prstGeom prst="rect">
            <a:avLst/>
          </a:prstGeom>
          <a:noFill/>
        </p:spPr>
        <p:txBody>
          <a:bodyPr wrap="none" rtlCol="0">
            <a:spAutoFit/>
          </a:bodyPr>
          <a:lstStyle/>
          <a:p>
            <a:r>
              <a:rPr lang="fr-FR" dirty="0" smtClean="0"/>
              <a:t>De l’audio visuel</a:t>
            </a:r>
            <a:endParaRPr lang="fr-FR" dirty="0"/>
          </a:p>
        </p:txBody>
      </p:sp>
      <p:sp>
        <p:nvSpPr>
          <p:cNvPr id="11" name="ZoneTexte 10"/>
          <p:cNvSpPr txBox="1"/>
          <p:nvPr/>
        </p:nvSpPr>
        <p:spPr>
          <a:xfrm rot="19754881">
            <a:off x="6319040" y="3557067"/>
            <a:ext cx="2099177" cy="369332"/>
          </a:xfrm>
          <a:prstGeom prst="rect">
            <a:avLst/>
          </a:prstGeom>
          <a:noFill/>
        </p:spPr>
        <p:txBody>
          <a:bodyPr wrap="none" rtlCol="0">
            <a:spAutoFit/>
          </a:bodyPr>
          <a:lstStyle/>
          <a:p>
            <a:r>
              <a:rPr lang="fr-FR" dirty="0" smtClean="0"/>
              <a:t>De l’électroménager</a:t>
            </a:r>
            <a:endParaRPr lang="fr-FR" dirty="0"/>
          </a:p>
        </p:txBody>
      </p:sp>
      <p:sp>
        <p:nvSpPr>
          <p:cNvPr id="4" name="ZoneTexte 3"/>
          <p:cNvSpPr txBox="1"/>
          <p:nvPr/>
        </p:nvSpPr>
        <p:spPr>
          <a:xfrm>
            <a:off x="7308304" y="5219908"/>
            <a:ext cx="299631" cy="369332"/>
          </a:xfrm>
          <a:prstGeom prst="rect">
            <a:avLst/>
          </a:prstGeom>
          <a:noFill/>
        </p:spPr>
        <p:txBody>
          <a:bodyPr wrap="none" rtlCol="0">
            <a:spAutoFit/>
          </a:bodyPr>
          <a:lstStyle/>
          <a:p>
            <a:r>
              <a:rPr lang="fr-FR" dirty="0"/>
              <a:t>=</a:t>
            </a:r>
          </a:p>
        </p:txBody>
      </p:sp>
      <p:sp>
        <p:nvSpPr>
          <p:cNvPr id="5" name="ZoneTexte 4"/>
          <p:cNvSpPr txBox="1"/>
          <p:nvPr/>
        </p:nvSpPr>
        <p:spPr>
          <a:xfrm>
            <a:off x="6372200" y="5818038"/>
            <a:ext cx="2160240" cy="923330"/>
          </a:xfrm>
          <a:prstGeom prst="rect">
            <a:avLst/>
          </a:prstGeom>
          <a:noFill/>
        </p:spPr>
        <p:txBody>
          <a:bodyPr wrap="square" rtlCol="0">
            <a:spAutoFit/>
          </a:bodyPr>
          <a:lstStyle/>
          <a:p>
            <a:pPr algn="ctr"/>
            <a:r>
              <a:rPr lang="fr-FR" dirty="0" smtClean="0"/>
              <a:t>Une intelligence portée par les usages</a:t>
            </a:r>
          </a:p>
          <a:p>
            <a:pPr algn="ctr"/>
            <a:r>
              <a:rPr lang="fr-FR" dirty="0" smtClean="0"/>
              <a:t>/ I.O.T.</a:t>
            </a:r>
            <a:endParaRPr lang="fr-FR" dirty="0"/>
          </a:p>
        </p:txBody>
      </p:sp>
      <p:sp>
        <p:nvSpPr>
          <p:cNvPr id="14" name="ZoneTexte 13"/>
          <p:cNvSpPr txBox="1"/>
          <p:nvPr/>
        </p:nvSpPr>
        <p:spPr>
          <a:xfrm rot="19767441">
            <a:off x="6410476" y="4166402"/>
            <a:ext cx="1815521" cy="646331"/>
          </a:xfrm>
          <a:prstGeom prst="rect">
            <a:avLst/>
          </a:prstGeom>
          <a:noFill/>
        </p:spPr>
        <p:txBody>
          <a:bodyPr wrap="square" rtlCol="0">
            <a:spAutoFit/>
          </a:bodyPr>
          <a:lstStyle/>
          <a:p>
            <a:r>
              <a:rPr lang="fr-FR" dirty="0" smtClean="0"/>
              <a:t>Des équipements domestiques</a:t>
            </a:r>
            <a:endParaRPr lang="fr-FR" dirty="0"/>
          </a:p>
        </p:txBody>
      </p:sp>
    </p:spTree>
    <p:extLst>
      <p:ext uri="{BB962C8B-B14F-4D97-AF65-F5344CB8AC3E}">
        <p14:creationId xmlns:p14="http://schemas.microsoft.com/office/powerpoint/2010/main" val="4001415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Des zones : espaces et matériels</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1043608" y="764704"/>
            <a:ext cx="7128792"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dirty="0" smtClean="0"/>
              <a:t>Zone accueil et ressources</a:t>
            </a:r>
            <a:endParaRPr lang="fr-FR" sz="3200" b="0" i="0" dirty="0">
              <a:effectLst/>
            </a:endParaRPr>
          </a:p>
        </p:txBody>
      </p:sp>
      <p:pic>
        <p:nvPicPr>
          <p:cNvPr id="2" name="Image 1" descr="Zone accueil et ressources.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64" y="1484785"/>
            <a:ext cx="5976664" cy="2921572"/>
          </a:xfrm>
          <a:prstGeom prst="rect">
            <a:avLst/>
          </a:prstGeom>
        </p:spPr>
      </p:pic>
      <p:sp>
        <p:nvSpPr>
          <p:cNvPr id="3" name="ZoneTexte 2"/>
          <p:cNvSpPr txBox="1"/>
          <p:nvPr/>
        </p:nvSpPr>
        <p:spPr>
          <a:xfrm>
            <a:off x="1547664" y="4797152"/>
            <a:ext cx="3685624" cy="1477328"/>
          </a:xfrm>
          <a:prstGeom prst="rect">
            <a:avLst/>
          </a:prstGeom>
          <a:noFill/>
        </p:spPr>
        <p:txBody>
          <a:bodyPr wrap="none" rtlCol="0">
            <a:spAutoFit/>
          </a:bodyPr>
          <a:lstStyle/>
          <a:p>
            <a:pPr marL="285750" indent="-285750">
              <a:buFont typeface="Arial"/>
              <a:buChar char="•"/>
            </a:pPr>
            <a:r>
              <a:rPr lang="fr-FR" dirty="0" smtClean="0"/>
              <a:t>Notice</a:t>
            </a:r>
          </a:p>
          <a:p>
            <a:pPr marL="285750" indent="-285750">
              <a:buFont typeface="Arial"/>
              <a:buChar char="•"/>
            </a:pPr>
            <a:r>
              <a:rPr lang="fr-FR" dirty="0" smtClean="0"/>
              <a:t>Lieu de PFMP, </a:t>
            </a:r>
            <a:r>
              <a:rPr lang="fr-FR" dirty="0"/>
              <a:t>o</a:t>
            </a:r>
            <a:r>
              <a:rPr lang="fr-FR" dirty="0" smtClean="0"/>
              <a:t>ffres d’emploi</a:t>
            </a:r>
          </a:p>
          <a:p>
            <a:pPr marL="285750" indent="-285750">
              <a:buFont typeface="Arial"/>
              <a:buChar char="•"/>
            </a:pPr>
            <a:r>
              <a:rPr lang="fr-FR" dirty="0" smtClean="0"/>
              <a:t>Suivi des élèves</a:t>
            </a:r>
          </a:p>
          <a:p>
            <a:pPr marL="285750" indent="-285750">
              <a:buFont typeface="Arial"/>
              <a:buChar char="•"/>
            </a:pPr>
            <a:r>
              <a:rPr lang="fr-FR" dirty="0" smtClean="0"/>
              <a:t>Rencontre parents, professionnels</a:t>
            </a:r>
          </a:p>
          <a:p>
            <a:pPr marL="285750" indent="-285750">
              <a:buFont typeface="Arial"/>
              <a:buChar char="•"/>
            </a:pPr>
            <a:r>
              <a:rPr lang="fr-FR" dirty="0" smtClean="0"/>
              <a:t>Etc.</a:t>
            </a:r>
          </a:p>
        </p:txBody>
      </p:sp>
    </p:spTree>
    <p:extLst>
      <p:ext uri="{BB962C8B-B14F-4D97-AF65-F5344CB8AC3E}">
        <p14:creationId xmlns:p14="http://schemas.microsoft.com/office/powerpoint/2010/main" val="3242819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Des zones : espaces et matériels</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1043608" y="764704"/>
            <a:ext cx="7128792"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dirty="0" smtClean="0"/>
              <a:t>Zone brainstorming et projet</a:t>
            </a:r>
            <a:endParaRPr lang="fr-FR" sz="3200" b="0" i="0" dirty="0">
              <a:effectLst/>
            </a:endParaRPr>
          </a:p>
        </p:txBody>
      </p:sp>
      <p:pic>
        <p:nvPicPr>
          <p:cNvPr id="3" name="Image 2" descr="Zone Brainstorming et projets.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600" y="1592586"/>
            <a:ext cx="7344816" cy="2644134"/>
          </a:xfrm>
          <a:prstGeom prst="rect">
            <a:avLst/>
          </a:prstGeom>
        </p:spPr>
      </p:pic>
      <p:sp>
        <p:nvSpPr>
          <p:cNvPr id="4" name="ZoneTexte 3"/>
          <p:cNvSpPr txBox="1"/>
          <p:nvPr/>
        </p:nvSpPr>
        <p:spPr>
          <a:xfrm>
            <a:off x="1403648" y="4797152"/>
            <a:ext cx="5737468" cy="1477328"/>
          </a:xfrm>
          <a:prstGeom prst="rect">
            <a:avLst/>
          </a:prstGeom>
          <a:noFill/>
        </p:spPr>
        <p:txBody>
          <a:bodyPr wrap="none" rtlCol="0">
            <a:spAutoFit/>
          </a:bodyPr>
          <a:lstStyle/>
          <a:p>
            <a:pPr marL="285750" indent="-285750">
              <a:buFont typeface="Arial"/>
              <a:buChar char="•"/>
            </a:pPr>
            <a:r>
              <a:rPr lang="fr-FR" dirty="0" smtClean="0"/>
              <a:t>Une organisation spécifique qui facilite la mise en projet</a:t>
            </a:r>
          </a:p>
          <a:p>
            <a:pPr marL="285750" indent="-285750">
              <a:buFont typeface="Arial"/>
              <a:buChar char="•"/>
            </a:pPr>
            <a:r>
              <a:rPr lang="fr-FR" dirty="0" smtClean="0"/>
              <a:t>Un point de visioconférence</a:t>
            </a:r>
          </a:p>
          <a:p>
            <a:pPr marL="285750" indent="-285750">
              <a:buFont typeface="Arial"/>
              <a:buChar char="•"/>
            </a:pPr>
            <a:r>
              <a:rPr lang="fr-FR" dirty="0" smtClean="0"/>
              <a:t>Un tableau blanc interactif</a:t>
            </a:r>
          </a:p>
          <a:p>
            <a:pPr marL="285750" indent="-285750">
              <a:buFont typeface="Arial"/>
              <a:buChar char="•"/>
            </a:pPr>
            <a:r>
              <a:rPr lang="fr-FR" dirty="0" smtClean="0"/>
              <a:t>Des ordinateurs</a:t>
            </a:r>
          </a:p>
          <a:p>
            <a:pPr marL="285750" indent="-285750">
              <a:buFont typeface="Arial"/>
              <a:buChar char="•"/>
            </a:pPr>
            <a:r>
              <a:rPr lang="fr-FR" dirty="0" smtClean="0"/>
              <a:t>Etc.</a:t>
            </a:r>
            <a:endParaRPr lang="fr-FR" dirty="0"/>
          </a:p>
        </p:txBody>
      </p:sp>
    </p:spTree>
    <p:extLst>
      <p:ext uri="{BB962C8B-B14F-4D97-AF65-F5344CB8AC3E}">
        <p14:creationId xmlns:p14="http://schemas.microsoft.com/office/powerpoint/2010/main" val="2797871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Des zones : espaces et matériels</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1043608" y="764704"/>
            <a:ext cx="7128792" cy="1077218"/>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dirty="0" smtClean="0"/>
              <a:t>Zone préparation des activités, expérimentation et maintenance</a:t>
            </a:r>
            <a:endParaRPr lang="fr-FR" sz="3200" b="0" i="0" dirty="0">
              <a:effectLst/>
            </a:endParaRPr>
          </a:p>
        </p:txBody>
      </p:sp>
      <p:pic>
        <p:nvPicPr>
          <p:cNvPr id="2" name="Image 1" descr="Zone préparation des activités instalation et maintenance 1.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576" y="1988840"/>
            <a:ext cx="7668344" cy="3056542"/>
          </a:xfrm>
          <a:prstGeom prst="rect">
            <a:avLst/>
          </a:prstGeom>
        </p:spPr>
      </p:pic>
      <p:sp>
        <p:nvSpPr>
          <p:cNvPr id="3" name="ZoneTexte 2"/>
          <p:cNvSpPr txBox="1"/>
          <p:nvPr/>
        </p:nvSpPr>
        <p:spPr>
          <a:xfrm>
            <a:off x="1331640" y="5229200"/>
            <a:ext cx="4762842" cy="1477328"/>
          </a:xfrm>
          <a:prstGeom prst="rect">
            <a:avLst/>
          </a:prstGeom>
          <a:noFill/>
        </p:spPr>
        <p:txBody>
          <a:bodyPr wrap="none" rtlCol="0">
            <a:spAutoFit/>
          </a:bodyPr>
          <a:lstStyle/>
          <a:p>
            <a:pPr marL="285750" indent="-285750">
              <a:buFont typeface="Arial"/>
              <a:buChar char="•"/>
            </a:pPr>
            <a:r>
              <a:rPr lang="fr-FR" dirty="0" smtClean="0"/>
              <a:t>Magasin</a:t>
            </a:r>
          </a:p>
          <a:p>
            <a:pPr marL="285750" indent="-285750">
              <a:buFont typeface="Arial"/>
              <a:buChar char="•"/>
            </a:pPr>
            <a:r>
              <a:rPr lang="fr-FR" dirty="0" smtClean="0"/>
              <a:t>Comptoir de réception</a:t>
            </a:r>
          </a:p>
          <a:p>
            <a:pPr marL="285750" indent="-285750">
              <a:buFont typeface="Arial"/>
              <a:buChar char="•"/>
            </a:pPr>
            <a:r>
              <a:rPr lang="fr-FR" dirty="0" smtClean="0"/>
              <a:t>Préparation, expérimentation et maintenance</a:t>
            </a:r>
          </a:p>
          <a:p>
            <a:pPr marL="285750" indent="-285750">
              <a:buFont typeface="Arial"/>
              <a:buChar char="•"/>
            </a:pPr>
            <a:r>
              <a:rPr lang="fr-FR" dirty="0" smtClean="0"/>
              <a:t>Laboratoire d’analyse et de mesure</a:t>
            </a:r>
          </a:p>
          <a:p>
            <a:pPr marL="285750" indent="-285750">
              <a:buFont typeface="Arial"/>
              <a:buChar char="•"/>
            </a:pPr>
            <a:r>
              <a:rPr lang="fr-FR" dirty="0" smtClean="0"/>
              <a:t>Espace dédié à la soudure</a:t>
            </a:r>
            <a:endParaRPr lang="fr-FR" dirty="0"/>
          </a:p>
        </p:txBody>
      </p:sp>
    </p:spTree>
    <p:extLst>
      <p:ext uri="{BB962C8B-B14F-4D97-AF65-F5344CB8AC3E}">
        <p14:creationId xmlns:p14="http://schemas.microsoft.com/office/powerpoint/2010/main" val="3123333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Des zones : espaces et matériels</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1043608" y="764704"/>
            <a:ext cx="7128792" cy="1077218"/>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dirty="0" smtClean="0"/>
              <a:t>Zone systèmes audiovisuel, réseau et équipements domestiques</a:t>
            </a:r>
            <a:endParaRPr lang="fr-FR" sz="3200" b="0" i="0" dirty="0">
              <a:effectLst/>
            </a:endParaRPr>
          </a:p>
        </p:txBody>
      </p:sp>
      <p:pic>
        <p:nvPicPr>
          <p:cNvPr id="2" name="Image 1" descr="AVM.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584" y="2564904"/>
            <a:ext cx="3549107" cy="1964501"/>
          </a:xfrm>
          <a:prstGeom prst="rect">
            <a:avLst/>
          </a:prstGeom>
        </p:spPr>
      </p:pic>
      <p:pic>
        <p:nvPicPr>
          <p:cNvPr id="3" name="Image 2" descr="Réseau.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3383" y="1983499"/>
            <a:ext cx="3002993" cy="1949557"/>
          </a:xfrm>
          <a:prstGeom prst="rect">
            <a:avLst/>
          </a:prstGeom>
        </p:spPr>
      </p:pic>
      <p:pic>
        <p:nvPicPr>
          <p:cNvPr id="4" name="Image 3" descr="Zone systèmes ELD.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2039" y="4509120"/>
            <a:ext cx="3528393" cy="1876873"/>
          </a:xfrm>
          <a:prstGeom prst="rect">
            <a:avLst/>
          </a:prstGeom>
        </p:spPr>
      </p:pic>
      <p:sp>
        <p:nvSpPr>
          <p:cNvPr id="5" name="ZoneTexte 4"/>
          <p:cNvSpPr txBox="1"/>
          <p:nvPr/>
        </p:nvSpPr>
        <p:spPr>
          <a:xfrm>
            <a:off x="2267744" y="4499828"/>
            <a:ext cx="2019265" cy="369332"/>
          </a:xfrm>
          <a:prstGeom prst="rect">
            <a:avLst/>
          </a:prstGeom>
          <a:noFill/>
        </p:spPr>
        <p:txBody>
          <a:bodyPr wrap="none" rtlCol="0">
            <a:spAutoFit/>
          </a:bodyPr>
          <a:lstStyle/>
          <a:p>
            <a:r>
              <a:rPr lang="fr-FR" dirty="0" smtClean="0"/>
              <a:t>Espace audio-visuel</a:t>
            </a:r>
            <a:endParaRPr lang="fr-FR" dirty="0"/>
          </a:p>
        </p:txBody>
      </p:sp>
      <p:sp>
        <p:nvSpPr>
          <p:cNvPr id="6" name="ZoneTexte 5"/>
          <p:cNvSpPr txBox="1"/>
          <p:nvPr/>
        </p:nvSpPr>
        <p:spPr>
          <a:xfrm>
            <a:off x="6372200" y="3923764"/>
            <a:ext cx="1516461" cy="369332"/>
          </a:xfrm>
          <a:prstGeom prst="rect">
            <a:avLst/>
          </a:prstGeom>
          <a:noFill/>
        </p:spPr>
        <p:txBody>
          <a:bodyPr wrap="none" rtlCol="0">
            <a:spAutoFit/>
          </a:bodyPr>
          <a:lstStyle/>
          <a:p>
            <a:r>
              <a:rPr lang="fr-FR" dirty="0" smtClean="0"/>
              <a:t>Espace réseau</a:t>
            </a:r>
            <a:endParaRPr lang="fr-FR" dirty="0"/>
          </a:p>
        </p:txBody>
      </p:sp>
      <p:sp>
        <p:nvSpPr>
          <p:cNvPr id="7" name="ZoneTexte 6"/>
          <p:cNvSpPr txBox="1"/>
          <p:nvPr/>
        </p:nvSpPr>
        <p:spPr>
          <a:xfrm>
            <a:off x="4932041" y="6381328"/>
            <a:ext cx="3528392" cy="369332"/>
          </a:xfrm>
          <a:prstGeom prst="rect">
            <a:avLst/>
          </a:prstGeom>
          <a:noFill/>
        </p:spPr>
        <p:txBody>
          <a:bodyPr wrap="square" rtlCol="0">
            <a:spAutoFit/>
          </a:bodyPr>
          <a:lstStyle/>
          <a:p>
            <a:pPr algn="ctr"/>
            <a:r>
              <a:rPr lang="fr-FR" dirty="0" smtClean="0"/>
              <a:t>Espace équipements domestiques</a:t>
            </a:r>
            <a:endParaRPr lang="fr-FR" dirty="0"/>
          </a:p>
        </p:txBody>
      </p:sp>
    </p:spTree>
    <p:extLst>
      <p:ext uri="{BB962C8B-B14F-4D97-AF65-F5344CB8AC3E}">
        <p14:creationId xmlns:p14="http://schemas.microsoft.com/office/powerpoint/2010/main" val="759709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Des zones : espaces et matériels</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1043608" y="764704"/>
            <a:ext cx="7128792"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dirty="0" smtClean="0"/>
              <a:t>Zone Showroom</a:t>
            </a:r>
            <a:endParaRPr lang="fr-FR" sz="3200" b="0" i="0" dirty="0">
              <a:effectLst/>
            </a:endParaRPr>
          </a:p>
        </p:txBody>
      </p:sp>
      <p:pic>
        <p:nvPicPr>
          <p:cNvPr id="2" name="Image 1" descr="SHOWROO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5656" y="1556792"/>
            <a:ext cx="6336704" cy="3424221"/>
          </a:xfrm>
          <a:prstGeom prst="rect">
            <a:avLst/>
          </a:prstGeom>
        </p:spPr>
      </p:pic>
      <p:sp>
        <p:nvSpPr>
          <p:cNvPr id="3" name="ZoneTexte 2"/>
          <p:cNvSpPr txBox="1"/>
          <p:nvPr/>
        </p:nvSpPr>
        <p:spPr>
          <a:xfrm>
            <a:off x="1835696" y="5422900"/>
            <a:ext cx="2582758" cy="369332"/>
          </a:xfrm>
          <a:prstGeom prst="rect">
            <a:avLst/>
          </a:prstGeom>
          <a:noFill/>
        </p:spPr>
        <p:txBody>
          <a:bodyPr wrap="none" rtlCol="0">
            <a:spAutoFit/>
          </a:bodyPr>
          <a:lstStyle/>
          <a:p>
            <a:pPr marL="285750" indent="-285750">
              <a:buFont typeface="Arial"/>
              <a:buChar char="•"/>
            </a:pPr>
            <a:r>
              <a:rPr lang="fr-FR" dirty="0" smtClean="0"/>
              <a:t>Vitrine de la formation</a:t>
            </a:r>
            <a:endParaRPr lang="fr-FR" dirty="0"/>
          </a:p>
        </p:txBody>
      </p:sp>
    </p:spTree>
    <p:extLst>
      <p:ext uri="{BB962C8B-B14F-4D97-AF65-F5344CB8AC3E}">
        <p14:creationId xmlns:p14="http://schemas.microsoft.com/office/powerpoint/2010/main" val="161618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Des zones : compétences</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1043608" y="764704"/>
            <a:ext cx="7128792"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dirty="0" smtClean="0"/>
              <a:t>Proposition Zones/</a:t>
            </a:r>
            <a:r>
              <a:rPr lang="fr-FR" sz="3200" dirty="0" err="1" smtClean="0"/>
              <a:t>métacompétences</a:t>
            </a:r>
            <a:endParaRPr lang="fr-FR" sz="3200" b="0" i="0" dirty="0">
              <a:effectLst/>
            </a:endParaRPr>
          </a:p>
        </p:txBody>
      </p:sp>
      <p:graphicFrame>
        <p:nvGraphicFramePr>
          <p:cNvPr id="3" name="Objet 2"/>
          <p:cNvGraphicFramePr>
            <a:graphicFrameLocks noChangeAspect="1"/>
          </p:cNvGraphicFramePr>
          <p:nvPr>
            <p:extLst/>
          </p:nvPr>
        </p:nvGraphicFramePr>
        <p:xfrm>
          <a:off x="1619250" y="1914872"/>
          <a:ext cx="5905500" cy="3962400"/>
        </p:xfrm>
        <a:graphic>
          <a:graphicData uri="http://schemas.openxmlformats.org/presentationml/2006/ole">
            <mc:AlternateContent xmlns:mc="http://schemas.openxmlformats.org/markup-compatibility/2006">
              <mc:Choice xmlns:v="urn:schemas-microsoft-com:vml" Requires="v">
                <p:oleObj spid="_x0000_s3086" name="Document" r:id="rId7" imgW="5905500" imgH="3962400" progId="Word.Document.12">
                  <p:embed/>
                </p:oleObj>
              </mc:Choice>
              <mc:Fallback>
                <p:oleObj name="Document" r:id="rId7" imgW="5905500" imgH="3962400" progId="Word.Document.12">
                  <p:embed/>
                  <p:pic>
                    <p:nvPicPr>
                      <p:cNvPr id="0" name=""/>
                      <p:cNvPicPr/>
                      <p:nvPr/>
                    </p:nvPicPr>
                    <p:blipFill>
                      <a:blip r:embed="rId8"/>
                      <a:stretch>
                        <a:fillRect/>
                      </a:stretch>
                    </p:blipFill>
                    <p:spPr>
                      <a:xfrm>
                        <a:off x="1619250" y="1914872"/>
                        <a:ext cx="5905500" cy="3962400"/>
                      </a:xfrm>
                      <a:prstGeom prst="rect">
                        <a:avLst/>
                      </a:prstGeom>
                    </p:spPr>
                  </p:pic>
                </p:oleObj>
              </mc:Fallback>
            </mc:AlternateContent>
          </a:graphicData>
        </a:graphic>
      </p:graphicFrame>
    </p:spTree>
    <p:extLst>
      <p:ext uri="{BB962C8B-B14F-4D97-AF65-F5344CB8AC3E}">
        <p14:creationId xmlns:p14="http://schemas.microsoft.com/office/powerpoint/2010/main" val="252703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Les PFMP</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1043608" y="764704"/>
            <a:ext cx="7128792"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dirty="0" smtClean="0"/>
              <a:t>Les P.F.M.P.</a:t>
            </a:r>
            <a:endParaRPr lang="fr-FR" sz="3200" b="0" i="0" dirty="0">
              <a:effectLst/>
            </a:endParaRPr>
          </a:p>
        </p:txBody>
      </p:sp>
      <p:sp>
        <p:nvSpPr>
          <p:cNvPr id="2" name="ZoneTexte 1"/>
          <p:cNvSpPr txBox="1"/>
          <p:nvPr/>
        </p:nvSpPr>
        <p:spPr>
          <a:xfrm>
            <a:off x="1043609" y="1556792"/>
            <a:ext cx="7920880" cy="4801315"/>
          </a:xfrm>
          <a:prstGeom prst="rect">
            <a:avLst/>
          </a:prstGeom>
          <a:noFill/>
        </p:spPr>
        <p:txBody>
          <a:bodyPr wrap="square" rtlCol="0">
            <a:spAutoFit/>
          </a:bodyPr>
          <a:lstStyle/>
          <a:p>
            <a:r>
              <a:rPr lang="fr-FR" u="sng" dirty="0"/>
              <a:t>Des écueils à </a:t>
            </a:r>
            <a:r>
              <a:rPr lang="fr-FR" u="sng" dirty="0" smtClean="0"/>
              <a:t>éviter :</a:t>
            </a:r>
          </a:p>
          <a:p>
            <a:endParaRPr lang="fr-FR" dirty="0"/>
          </a:p>
          <a:p>
            <a:pPr marL="285750" indent="-285750">
              <a:buFont typeface="Arial"/>
              <a:buChar char="•"/>
            </a:pPr>
            <a:r>
              <a:rPr lang="fr-FR" dirty="0" smtClean="0"/>
              <a:t>Garder </a:t>
            </a:r>
            <a:r>
              <a:rPr lang="fr-FR" dirty="0"/>
              <a:t>l'histoire </a:t>
            </a:r>
            <a:r>
              <a:rPr lang="fr-FR" dirty="0" smtClean="0"/>
              <a:t>des anciens champs AVM, </a:t>
            </a:r>
            <a:r>
              <a:rPr lang="fr-FR" dirty="0"/>
              <a:t>ELD, etc...</a:t>
            </a:r>
          </a:p>
          <a:p>
            <a:pPr marL="285750" indent="-285750">
              <a:buFont typeface="Arial"/>
              <a:buChar char="•"/>
            </a:pPr>
            <a:r>
              <a:rPr lang="fr-FR" dirty="0" smtClean="0"/>
              <a:t>Se </a:t>
            </a:r>
            <a:r>
              <a:rPr lang="fr-FR" dirty="0"/>
              <a:t>centrer sur la seule </a:t>
            </a:r>
            <a:r>
              <a:rPr lang="fr-FR" dirty="0" smtClean="0"/>
              <a:t>domotique qui </a:t>
            </a:r>
            <a:r>
              <a:rPr lang="fr-FR" dirty="0"/>
              <a:t>n'est pas le </a:t>
            </a:r>
            <a:r>
              <a:rPr lang="fr-FR" dirty="0" smtClean="0"/>
              <a:t>cœur de l’option.</a:t>
            </a:r>
          </a:p>
          <a:p>
            <a:pPr marL="285750" indent="-285750">
              <a:buFont typeface="Arial"/>
              <a:buChar char="•"/>
            </a:pPr>
            <a:endParaRPr lang="fr-FR" dirty="0"/>
          </a:p>
          <a:p>
            <a:r>
              <a:rPr lang="fr-FR" u="sng" dirty="0"/>
              <a:t>Une </a:t>
            </a:r>
            <a:r>
              <a:rPr lang="fr-FR" u="sng" dirty="0" smtClean="0"/>
              <a:t>proposition :</a:t>
            </a:r>
          </a:p>
          <a:p>
            <a:endParaRPr lang="fr-FR" dirty="0" smtClean="0"/>
          </a:p>
          <a:p>
            <a:pPr marL="285750" indent="-285750">
              <a:buFont typeface="Arial"/>
              <a:buChar char="•"/>
            </a:pPr>
            <a:r>
              <a:rPr lang="fr-FR" dirty="0" smtClean="0"/>
              <a:t>Pour </a:t>
            </a:r>
            <a:r>
              <a:rPr lang="fr-FR" dirty="0"/>
              <a:t>mémoire il est possible qu'en </a:t>
            </a:r>
            <a:r>
              <a:rPr lang="fr-FR" dirty="0" smtClean="0"/>
              <a:t>seconde la PFMP n°1 soit effectuée dans une entreprise d’électricité </a:t>
            </a:r>
            <a:r>
              <a:rPr lang="fr-FR" dirty="0"/>
              <a:t>générale </a:t>
            </a:r>
            <a:r>
              <a:rPr lang="fr-FR" dirty="0" smtClean="0"/>
              <a:t>« moderne » </a:t>
            </a:r>
            <a:r>
              <a:rPr lang="fr-FR" dirty="0"/>
              <a:t>(</a:t>
            </a:r>
            <a:r>
              <a:rPr lang="fr-FR" dirty="0" smtClean="0"/>
              <a:t>VDI</a:t>
            </a:r>
            <a:r>
              <a:rPr lang="fr-FR" dirty="0"/>
              <a:t>, fibre, bus, Alarme, contrôle d'accès, </a:t>
            </a:r>
            <a:r>
              <a:rPr lang="fr-FR" dirty="0" smtClean="0"/>
              <a:t>domotique, etc.) ou dans tout type d'entreprises.</a:t>
            </a:r>
            <a:endParaRPr lang="fr-FR" dirty="0"/>
          </a:p>
          <a:p>
            <a:pPr marL="285750" indent="-285750">
              <a:buFont typeface="Arial"/>
              <a:buChar char="•"/>
            </a:pPr>
            <a:r>
              <a:rPr lang="fr-FR" dirty="0" smtClean="0"/>
              <a:t>PFMP </a:t>
            </a:r>
            <a:r>
              <a:rPr lang="fr-FR" dirty="0"/>
              <a:t>2 : Plutôt orienté réseau</a:t>
            </a:r>
          </a:p>
          <a:p>
            <a:pPr marL="285750" indent="-285750">
              <a:buFont typeface="Arial"/>
              <a:buChar char="•"/>
            </a:pPr>
            <a:r>
              <a:rPr lang="fr-FR" dirty="0" smtClean="0"/>
              <a:t>PFMP </a:t>
            </a:r>
            <a:r>
              <a:rPr lang="fr-FR" dirty="0"/>
              <a:t>3 : plutôt orienté </a:t>
            </a:r>
            <a:r>
              <a:rPr lang="fr-FR" dirty="0" smtClean="0"/>
              <a:t>équipements domestiques (électroménager)</a:t>
            </a:r>
            <a:endParaRPr lang="fr-FR" dirty="0"/>
          </a:p>
          <a:p>
            <a:pPr marL="285750" indent="-285750">
              <a:buFont typeface="Arial"/>
              <a:buChar char="•"/>
            </a:pPr>
            <a:r>
              <a:rPr lang="fr-FR" dirty="0" smtClean="0"/>
              <a:t>PFMP </a:t>
            </a:r>
            <a:r>
              <a:rPr lang="fr-FR" dirty="0"/>
              <a:t>4 : plutôt orienté </a:t>
            </a:r>
            <a:r>
              <a:rPr lang="fr-FR" dirty="0" smtClean="0"/>
              <a:t>audio visuel multimédia</a:t>
            </a:r>
          </a:p>
          <a:p>
            <a:pPr marL="285750" indent="-285750">
              <a:buFont typeface="Arial"/>
              <a:buChar char="•"/>
            </a:pPr>
            <a:endParaRPr lang="fr-FR" dirty="0"/>
          </a:p>
          <a:p>
            <a:r>
              <a:rPr lang="fr-FR" dirty="0" smtClean="0"/>
              <a:t>La dernière période pourrait être à géométrie variable tant dans sa durée que dans son objet en fonction des objectifs (favoriser </a:t>
            </a:r>
            <a:r>
              <a:rPr lang="fr-FR" dirty="0"/>
              <a:t>la poursuite </a:t>
            </a:r>
            <a:r>
              <a:rPr lang="fr-FR" dirty="0" smtClean="0"/>
              <a:t>d'étude</a:t>
            </a:r>
            <a:r>
              <a:rPr lang="fr-FR" dirty="0"/>
              <a:t>,</a:t>
            </a:r>
            <a:r>
              <a:rPr lang="fr-FR" dirty="0" smtClean="0"/>
              <a:t> favoriser </a:t>
            </a:r>
            <a:r>
              <a:rPr lang="fr-FR" dirty="0"/>
              <a:t>l'insertion </a:t>
            </a:r>
            <a:r>
              <a:rPr lang="fr-FR" dirty="0" smtClean="0"/>
              <a:t>professionnelle, etc.)</a:t>
            </a:r>
            <a:endParaRPr lang="fr-FR" dirty="0"/>
          </a:p>
        </p:txBody>
      </p:sp>
    </p:spTree>
    <p:extLst>
      <p:ext uri="{BB962C8B-B14F-4D97-AF65-F5344CB8AC3E}">
        <p14:creationId xmlns:p14="http://schemas.microsoft.com/office/powerpoint/2010/main" val="3505888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QUELQUES SPÉCIFICITÉS</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1043608" y="764704"/>
            <a:ext cx="7128792" cy="1077218"/>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dirty="0" smtClean="0"/>
              <a:t>L’enseignement des S.P.C et de la construction</a:t>
            </a:r>
            <a:endParaRPr lang="fr-FR" sz="3200" b="0" i="0" dirty="0">
              <a:effectLst/>
            </a:endParaRPr>
          </a:p>
        </p:txBody>
      </p:sp>
      <p:sp>
        <p:nvSpPr>
          <p:cNvPr id="2" name="ZoneTexte 1"/>
          <p:cNvSpPr txBox="1"/>
          <p:nvPr/>
        </p:nvSpPr>
        <p:spPr>
          <a:xfrm>
            <a:off x="1043608" y="2471985"/>
            <a:ext cx="7920880" cy="3693319"/>
          </a:xfrm>
          <a:prstGeom prst="rect">
            <a:avLst/>
          </a:prstGeom>
          <a:noFill/>
        </p:spPr>
        <p:txBody>
          <a:bodyPr wrap="square" rtlCol="0">
            <a:spAutoFit/>
          </a:bodyPr>
          <a:lstStyle/>
          <a:p>
            <a:r>
              <a:rPr lang="fr-FR" u="sng" dirty="0"/>
              <a:t>L'enseignement des </a:t>
            </a:r>
            <a:r>
              <a:rPr lang="fr-FR" u="sng" dirty="0" smtClean="0"/>
              <a:t>S.P.C. :</a:t>
            </a:r>
          </a:p>
          <a:p>
            <a:endParaRPr lang="fr-FR" dirty="0"/>
          </a:p>
          <a:p>
            <a:pPr marL="285750" indent="-285750">
              <a:buFont typeface="Arial"/>
              <a:buChar char="•"/>
            </a:pPr>
            <a:r>
              <a:rPr lang="fr-FR" dirty="0" smtClean="0"/>
              <a:t>Plaque </a:t>
            </a:r>
            <a:r>
              <a:rPr lang="fr-FR" dirty="0"/>
              <a:t>à induction</a:t>
            </a:r>
          </a:p>
          <a:p>
            <a:pPr marL="285750" indent="-285750">
              <a:buFont typeface="Arial"/>
              <a:buChar char="•"/>
            </a:pPr>
            <a:r>
              <a:rPr lang="fr-FR" dirty="0" smtClean="0"/>
              <a:t>Moteurs</a:t>
            </a:r>
            <a:endParaRPr lang="fr-FR" dirty="0"/>
          </a:p>
          <a:p>
            <a:pPr marL="285750" indent="-285750">
              <a:buFont typeface="Arial"/>
              <a:buChar char="•"/>
            </a:pPr>
            <a:r>
              <a:rPr lang="fr-FR" dirty="0" smtClean="0"/>
              <a:t>Produits lessiviels</a:t>
            </a:r>
          </a:p>
          <a:p>
            <a:pPr marL="285750" indent="-285750">
              <a:buFont typeface="Arial"/>
              <a:buChar char="•"/>
            </a:pPr>
            <a:endParaRPr lang="fr-FR" dirty="0"/>
          </a:p>
          <a:p>
            <a:r>
              <a:rPr lang="fr-FR" u="sng" dirty="0"/>
              <a:t>L'enseignement de la </a:t>
            </a:r>
            <a:r>
              <a:rPr lang="fr-FR" u="sng" dirty="0" smtClean="0"/>
              <a:t>construction :</a:t>
            </a:r>
          </a:p>
          <a:p>
            <a:endParaRPr lang="fr-FR" dirty="0" smtClean="0"/>
          </a:p>
          <a:p>
            <a:pPr marL="285750" indent="-285750">
              <a:buFont typeface="Arial"/>
              <a:buChar char="•"/>
            </a:pPr>
            <a:r>
              <a:rPr lang="fr-FR" dirty="0" smtClean="0"/>
              <a:t>Rappel : en </a:t>
            </a:r>
            <a:r>
              <a:rPr lang="fr-FR" dirty="0"/>
              <a:t>seconde </a:t>
            </a:r>
            <a:r>
              <a:rPr lang="fr-FR" dirty="0" smtClean="0"/>
              <a:t>cet enseignement traite des problématique liés à celles des bâtiments</a:t>
            </a:r>
          </a:p>
          <a:p>
            <a:pPr marL="285750" indent="-285750">
              <a:buFont typeface="Arial"/>
              <a:buChar char="•"/>
            </a:pPr>
            <a:r>
              <a:rPr lang="fr-FR" dirty="0" smtClean="0"/>
              <a:t>Préconisation : 1H00 </a:t>
            </a:r>
            <a:r>
              <a:rPr lang="fr-FR" dirty="0"/>
              <a:t>classe entière / 1H00 groupe en seconde et </a:t>
            </a:r>
            <a:r>
              <a:rPr lang="fr-FR" dirty="0" smtClean="0"/>
              <a:t>première</a:t>
            </a:r>
          </a:p>
          <a:p>
            <a:pPr marL="285750" indent="-285750">
              <a:buFont typeface="Arial"/>
              <a:buChar char="•"/>
            </a:pPr>
            <a:r>
              <a:rPr lang="fr-FR" dirty="0" smtClean="0"/>
              <a:t>En </a:t>
            </a:r>
            <a:r>
              <a:rPr lang="fr-FR" dirty="0"/>
              <a:t>première : </a:t>
            </a:r>
            <a:r>
              <a:rPr lang="fr-FR" dirty="0" smtClean="0"/>
              <a:t>coller </a:t>
            </a:r>
            <a:r>
              <a:rPr lang="fr-FR" dirty="0"/>
              <a:t>au monde de l'électroménager et de l'audiovisuel</a:t>
            </a:r>
          </a:p>
          <a:p>
            <a:endParaRPr lang="fr-FR" dirty="0" smtClean="0"/>
          </a:p>
        </p:txBody>
      </p:sp>
    </p:spTree>
    <p:extLst>
      <p:ext uri="{BB962C8B-B14F-4D97-AF65-F5344CB8AC3E}">
        <p14:creationId xmlns:p14="http://schemas.microsoft.com/office/powerpoint/2010/main" val="1874103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a:spLocks noGrp="1"/>
          </p:cNvSpPr>
          <p:nvPr>
            <p:ph type="ctrTitle"/>
          </p:nvPr>
        </p:nvSpPr>
        <p:spPr>
          <a:xfrm>
            <a:off x="696785" y="764704"/>
            <a:ext cx="7772400" cy="1470025"/>
          </a:xfrm>
        </p:spPr>
        <p:txBody>
          <a:bodyPr>
            <a:normAutofit/>
          </a:bodyPr>
          <a:lstStyle/>
          <a:p>
            <a:r>
              <a:rPr lang="fr-FR" sz="3600" spc="-150" dirty="0" smtClean="0"/>
              <a:t>L’option R.I.S.C. du baccalauréat  S.N.</a:t>
            </a:r>
            <a:endParaRPr lang="fr-FR" sz="3600" spc="-150" dirty="0"/>
          </a:p>
        </p:txBody>
      </p:sp>
      <p:sp>
        <p:nvSpPr>
          <p:cNvPr id="7" name="Rectangle 6"/>
          <p:cNvSpPr/>
          <p:nvPr/>
        </p:nvSpPr>
        <p:spPr>
          <a:xfrm rot="5400000">
            <a:off x="4321983" y="-1181015"/>
            <a:ext cx="500034" cy="9144000"/>
          </a:xfrm>
          <a:prstGeom prst="rect">
            <a:avLst/>
          </a:prstGeom>
          <a:ln/>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sz="2800" dirty="0" smtClean="0"/>
              <a:t>Les secteurs d’activités concernés </a:t>
            </a:r>
            <a:endParaRPr lang="fr-FR" sz="2800" dirty="0"/>
          </a:p>
        </p:txBody>
      </p:sp>
      <p:sp>
        <p:nvSpPr>
          <p:cNvPr id="9" name="Rectangle 8"/>
          <p:cNvSpPr/>
          <p:nvPr/>
        </p:nvSpPr>
        <p:spPr>
          <a:xfrm rot="5400000">
            <a:off x="4321983" y="-604951"/>
            <a:ext cx="500034" cy="9144000"/>
          </a:xfrm>
          <a:prstGeom prst="rect">
            <a:avLst/>
          </a:prstGeom>
          <a:ln/>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sz="2800" dirty="0" smtClean="0"/>
              <a:t>Des zones : espaces et matériels</a:t>
            </a:r>
            <a:endParaRPr lang="fr-FR" sz="2800" dirty="0"/>
          </a:p>
        </p:txBody>
      </p:sp>
      <p:sp>
        <p:nvSpPr>
          <p:cNvPr id="10" name="Rectangle 9"/>
          <p:cNvSpPr/>
          <p:nvPr/>
        </p:nvSpPr>
        <p:spPr>
          <a:xfrm rot="5400000">
            <a:off x="4321983" y="-24866"/>
            <a:ext cx="500034" cy="9144000"/>
          </a:xfrm>
          <a:prstGeom prst="rect">
            <a:avLst/>
          </a:prstGeom>
          <a:ln/>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sz="2800" dirty="0" smtClean="0"/>
              <a:t>Une architecture commune</a:t>
            </a:r>
            <a:endParaRPr lang="fr-FR" sz="2800" dirty="0"/>
          </a:p>
        </p:txBody>
      </p:sp>
      <p:sp>
        <p:nvSpPr>
          <p:cNvPr id="14" name="Rectangle 13"/>
          <p:cNvSpPr/>
          <p:nvPr/>
        </p:nvSpPr>
        <p:spPr>
          <a:xfrm rot="5400000">
            <a:off x="4321983" y="551198"/>
            <a:ext cx="500034" cy="9144000"/>
          </a:xfrm>
          <a:prstGeom prst="rect">
            <a:avLst/>
          </a:prstGeom>
          <a:ln/>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sz="2800" dirty="0" smtClean="0"/>
              <a:t>Les P.F.M.P</a:t>
            </a:r>
            <a:endParaRPr lang="fr-FR" sz="2800" dirty="0"/>
          </a:p>
        </p:txBody>
      </p:sp>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6055036"/>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a:hlinkClick r:id="rId4"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2333791" y="6455749"/>
            <a:ext cx="3847215" cy="369332"/>
          </a:xfrm>
          <a:prstGeom prst="rect">
            <a:avLst/>
          </a:prstGeom>
        </p:spPr>
        <p:txBody>
          <a:bodyPr wrap="none">
            <a:spAutoFit/>
          </a:bodyPr>
          <a:lstStyle/>
          <a:p>
            <a:pPr algn="ctr"/>
            <a:r>
              <a:rPr lang="fr-FR" dirty="0" smtClean="0">
                <a:solidFill>
                  <a:schemeClr val="bg1">
                    <a:lumMod val="50000"/>
                  </a:schemeClr>
                </a:solidFill>
              </a:rPr>
              <a:t>Lycée Marcel DEPREZ - le 02 mai 2016</a:t>
            </a:r>
            <a:endParaRPr lang="fr-FR" dirty="0">
              <a:solidFill>
                <a:schemeClr val="bg1">
                  <a:lumMod val="50000"/>
                </a:schemeClr>
              </a:solidFill>
            </a:endParaRPr>
          </a:p>
        </p:txBody>
      </p:sp>
      <p:sp>
        <p:nvSpPr>
          <p:cNvPr id="23" name="ZoneTexte 22"/>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sp>
        <p:nvSpPr>
          <p:cNvPr id="18" name="Rectangle 17"/>
          <p:cNvSpPr/>
          <p:nvPr/>
        </p:nvSpPr>
        <p:spPr>
          <a:xfrm rot="5400000">
            <a:off x="4321983" y="-1829087"/>
            <a:ext cx="500034" cy="9144000"/>
          </a:xfrm>
          <a:prstGeom prst="rect">
            <a:avLst/>
          </a:prstGeom>
          <a:ln/>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sz="2800" dirty="0" smtClean="0"/>
              <a:t>Les réseaux comme point de convergence</a:t>
            </a:r>
            <a:endParaRPr lang="fr-FR" sz="2800" dirty="0"/>
          </a:p>
        </p:txBody>
      </p:sp>
      <p:sp>
        <p:nvSpPr>
          <p:cNvPr id="12" name="Rectangle 11"/>
          <p:cNvSpPr/>
          <p:nvPr/>
        </p:nvSpPr>
        <p:spPr>
          <a:xfrm rot="5400000">
            <a:off x="4474383" y="1127262"/>
            <a:ext cx="500034" cy="9144000"/>
          </a:xfrm>
          <a:prstGeom prst="rect">
            <a:avLst/>
          </a:prstGeom>
          <a:ln/>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sz="2800" dirty="0" smtClean="0"/>
              <a:t>Quelques spécificités</a:t>
            </a:r>
            <a:endParaRPr lang="fr-FR" sz="2800" dirty="0"/>
          </a:p>
        </p:txBody>
      </p:sp>
      <p:pic>
        <p:nvPicPr>
          <p:cNvPr id="13" name="Imag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8384" y="737602"/>
            <a:ext cx="987321" cy="93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8735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843541"/>
            <a:ext cx="500034" cy="6113851"/>
          </a:xfrm>
          <a:prstGeom prst="rect">
            <a:avLst/>
          </a:prstGeom>
          <a:solidFill>
            <a:srgbClr val="558ED5"/>
          </a:solidFill>
          <a:ln>
            <a:solidFill>
              <a:srgbClr val="4F81BD"/>
            </a:solidFill>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sz="2800" dirty="0" smtClean="0"/>
              <a:t>Présentation</a:t>
            </a:r>
            <a:endParaRPr lang="fr-FR" sz="2800" dirty="0"/>
          </a:p>
        </p:txBody>
      </p:sp>
      <p:sp>
        <p:nvSpPr>
          <p:cNvPr id="6" name="ZoneTexte 5"/>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7"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 7"/>
          <p:cNvPicPr>
            <a:picLocks noChangeAspect="1"/>
          </p:cNvPicPr>
          <p:nvPr/>
        </p:nvPicPr>
        <p:blipFill>
          <a:blip r:embed="rId5"/>
          <a:stretch>
            <a:fillRect/>
          </a:stretch>
        </p:blipFill>
        <p:spPr>
          <a:xfrm>
            <a:off x="2123728" y="3948578"/>
            <a:ext cx="5930652" cy="2189961"/>
          </a:xfrm>
          <a:prstGeom prst="rect">
            <a:avLst/>
          </a:prstGeom>
        </p:spPr>
      </p:pic>
      <p:sp>
        <p:nvSpPr>
          <p:cNvPr id="9" name="Rectangle 8"/>
          <p:cNvSpPr/>
          <p:nvPr/>
        </p:nvSpPr>
        <p:spPr>
          <a:xfrm>
            <a:off x="899591" y="692696"/>
            <a:ext cx="7067009" cy="523220"/>
          </a:xfrm>
          <a:prstGeom prst="rect">
            <a:avLst/>
          </a:prstGeom>
          <a:solidFill>
            <a:srgbClr val="558ED5"/>
          </a:solidFill>
          <a:ln>
            <a:solidFill>
              <a:srgbClr val="4F81BD"/>
            </a:solidFill>
          </a:ln>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2800" b="1" dirty="0" smtClean="0"/>
              <a:t>Le baccalauréat SN – 3 options</a:t>
            </a:r>
            <a:endParaRPr lang="fr-FR" sz="2800" dirty="0"/>
          </a:p>
        </p:txBody>
      </p:sp>
      <p:sp>
        <p:nvSpPr>
          <p:cNvPr id="10" name="ZoneTexte 9"/>
          <p:cNvSpPr txBox="1"/>
          <p:nvPr/>
        </p:nvSpPr>
        <p:spPr>
          <a:xfrm>
            <a:off x="971600" y="6300028"/>
            <a:ext cx="7488832" cy="369332"/>
          </a:xfrm>
          <a:prstGeom prst="rect">
            <a:avLst/>
          </a:prstGeom>
          <a:noFill/>
        </p:spPr>
        <p:txBody>
          <a:bodyPr wrap="square" rtlCol="0">
            <a:spAutoFit/>
          </a:bodyPr>
          <a:lstStyle/>
          <a:p>
            <a:r>
              <a:rPr lang="fr-FR" b="1" u="sng" dirty="0"/>
              <a:t>L’esprit du diplôme </a:t>
            </a:r>
            <a:r>
              <a:rPr lang="fr-FR" b="1" u="sng" dirty="0" smtClean="0"/>
              <a:t>: un tronc </a:t>
            </a:r>
            <a:r>
              <a:rPr lang="fr-FR" b="1" u="sng" dirty="0"/>
              <a:t>commun aux trois options SSIHT, ARED, RISC</a:t>
            </a:r>
            <a:r>
              <a:rPr lang="fr-FR" dirty="0"/>
              <a:t> </a:t>
            </a:r>
          </a:p>
        </p:txBody>
      </p:sp>
      <p:sp>
        <p:nvSpPr>
          <p:cNvPr id="11" name="ZoneTexte 10"/>
          <p:cNvSpPr txBox="1"/>
          <p:nvPr/>
        </p:nvSpPr>
        <p:spPr>
          <a:xfrm>
            <a:off x="899592" y="1419741"/>
            <a:ext cx="7992888" cy="2585323"/>
          </a:xfrm>
          <a:prstGeom prst="rect">
            <a:avLst/>
          </a:prstGeom>
          <a:noFill/>
        </p:spPr>
        <p:txBody>
          <a:bodyPr wrap="square" rtlCol="0">
            <a:spAutoFit/>
          </a:bodyPr>
          <a:lstStyle/>
          <a:p>
            <a:pPr algn="just"/>
            <a:r>
              <a:rPr lang="fr-FR" b="1" dirty="0"/>
              <a:t>Priorité aux bacs pro et techno en BTS et DUT</a:t>
            </a:r>
          </a:p>
          <a:p>
            <a:pPr algn="just"/>
            <a:r>
              <a:rPr lang="fr-FR" dirty="0"/>
              <a:t>La loi sur l'ESR souhaite donner la priorité aux bacheliers professionnels en STS (sections de techniciens supérieurs) et aux bacheliers technologiques en IUT (institut universitaire de technologie). Celle-ci se matérialisera par des quotas.</a:t>
            </a:r>
            <a:r>
              <a:rPr lang="fr-FR" b="1" dirty="0"/>
              <a:t> Un "pourcentage minimal" sera fixé par le recteur</a:t>
            </a:r>
            <a:r>
              <a:rPr lang="fr-FR" dirty="0"/>
              <a:t>, "en tenant compte de la spécialité du diplôme préparé", avec des "critères appropriés de vérification de leurs aptitudes", et en concertation avec le président d'université, les directeurs d'IUT, de CFA (centres de formation d'apprentis), ainsi que les proviseurs de lycées ayant une STS</a:t>
            </a:r>
            <a:r>
              <a:rPr lang="fr-FR" dirty="0" smtClean="0"/>
              <a:t>.</a:t>
            </a:r>
            <a:endParaRPr lang="fr-FR" dirty="0"/>
          </a:p>
        </p:txBody>
      </p:sp>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63021" y="610235"/>
            <a:ext cx="987321" cy="93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1310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Les réseaux comme point de convergence</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1043608" y="764704"/>
            <a:ext cx="7128792" cy="1077218"/>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dirty="0" smtClean="0"/>
              <a:t>R.I.S.C : Les réseaux comme point de convergence</a:t>
            </a:r>
            <a:endParaRPr lang="fr-FR" sz="3200" b="0" i="0" dirty="0">
              <a:effectLst/>
            </a:endParaRPr>
          </a:p>
        </p:txBody>
      </p:sp>
      <p:sp>
        <p:nvSpPr>
          <p:cNvPr id="11" name="Ellipse 10"/>
          <p:cNvSpPr/>
          <p:nvPr/>
        </p:nvSpPr>
        <p:spPr>
          <a:xfrm>
            <a:off x="4211960" y="1988840"/>
            <a:ext cx="2592288" cy="2448272"/>
          </a:xfrm>
          <a:prstGeom prst="ellipse">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Ellipse 11"/>
          <p:cNvSpPr/>
          <p:nvPr/>
        </p:nvSpPr>
        <p:spPr>
          <a:xfrm>
            <a:off x="3275856" y="3717032"/>
            <a:ext cx="2592288" cy="2448272"/>
          </a:xfrm>
          <a:prstGeom prst="ellipse">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Ellipse 13"/>
          <p:cNvSpPr/>
          <p:nvPr/>
        </p:nvSpPr>
        <p:spPr>
          <a:xfrm>
            <a:off x="2339752" y="1988840"/>
            <a:ext cx="2592288" cy="2448272"/>
          </a:xfrm>
          <a:prstGeom prst="ellipse">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 name="Ellipse 3"/>
          <p:cNvSpPr/>
          <p:nvPr/>
        </p:nvSpPr>
        <p:spPr>
          <a:xfrm>
            <a:off x="3275856" y="2780928"/>
            <a:ext cx="2592288" cy="2448272"/>
          </a:xfrm>
          <a:prstGeom prst="ellipse">
            <a:avLst/>
          </a:prstGeom>
          <a:gradFill>
            <a:gsLst>
              <a:gs pos="0">
                <a:schemeClr val="accent1">
                  <a:shade val="51000"/>
                  <a:satMod val="130000"/>
                  <a:alpha val="0"/>
                </a:schemeClr>
              </a:gs>
              <a:gs pos="80000">
                <a:schemeClr val="accent1">
                  <a:shade val="93000"/>
                  <a:satMod val="130000"/>
                </a:schemeClr>
              </a:gs>
              <a:gs pos="100000">
                <a:schemeClr val="accent1">
                  <a:shade val="94000"/>
                  <a:satMod val="13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3600" dirty="0" smtClean="0"/>
              <a:t>R.I.S.C</a:t>
            </a:r>
            <a:r>
              <a:rPr lang="fr-FR" dirty="0" smtClean="0"/>
              <a:t>.</a:t>
            </a:r>
            <a:endParaRPr lang="fr-FR" dirty="0"/>
          </a:p>
        </p:txBody>
      </p:sp>
      <p:sp>
        <p:nvSpPr>
          <p:cNvPr id="5" name="ZoneTexte 4"/>
          <p:cNvSpPr txBox="1"/>
          <p:nvPr/>
        </p:nvSpPr>
        <p:spPr>
          <a:xfrm rot="18586332">
            <a:off x="2694549" y="2748675"/>
            <a:ext cx="1118929" cy="369332"/>
          </a:xfrm>
          <a:prstGeom prst="rect">
            <a:avLst/>
          </a:prstGeom>
          <a:noFill/>
        </p:spPr>
        <p:txBody>
          <a:bodyPr wrap="none" rtlCol="0">
            <a:spAutoFit/>
          </a:bodyPr>
          <a:lstStyle/>
          <a:p>
            <a:r>
              <a:rPr lang="fr-FR" dirty="0" smtClean="0"/>
              <a:t>M.E.L.E.C.</a:t>
            </a:r>
            <a:endParaRPr lang="fr-FR" dirty="0"/>
          </a:p>
        </p:txBody>
      </p:sp>
      <p:sp>
        <p:nvSpPr>
          <p:cNvPr id="6" name="ZoneTexte 5"/>
          <p:cNvSpPr txBox="1"/>
          <p:nvPr/>
        </p:nvSpPr>
        <p:spPr>
          <a:xfrm rot="2959366">
            <a:off x="5527996" y="2743475"/>
            <a:ext cx="925574" cy="369332"/>
          </a:xfrm>
          <a:prstGeom prst="rect">
            <a:avLst/>
          </a:prstGeom>
          <a:noFill/>
        </p:spPr>
        <p:txBody>
          <a:bodyPr wrap="none" rtlCol="0">
            <a:spAutoFit/>
          </a:bodyPr>
          <a:lstStyle/>
          <a:p>
            <a:r>
              <a:rPr lang="fr-FR" dirty="0" smtClean="0"/>
              <a:t>A.R.E.D.</a:t>
            </a:r>
            <a:endParaRPr lang="fr-FR" dirty="0"/>
          </a:p>
        </p:txBody>
      </p:sp>
      <p:sp>
        <p:nvSpPr>
          <p:cNvPr id="7" name="ZoneTexte 6"/>
          <p:cNvSpPr txBox="1"/>
          <p:nvPr/>
        </p:nvSpPr>
        <p:spPr>
          <a:xfrm>
            <a:off x="4139952" y="5373216"/>
            <a:ext cx="1002611" cy="369332"/>
          </a:xfrm>
          <a:prstGeom prst="rect">
            <a:avLst/>
          </a:prstGeom>
          <a:noFill/>
        </p:spPr>
        <p:txBody>
          <a:bodyPr wrap="none" rtlCol="0">
            <a:spAutoFit/>
          </a:bodyPr>
          <a:lstStyle/>
          <a:p>
            <a:r>
              <a:rPr lang="fr-FR" dirty="0" smtClean="0"/>
              <a:t>S.S.I.H.T.</a:t>
            </a:r>
            <a:endParaRPr lang="fr-FR" dirty="0"/>
          </a:p>
        </p:txBody>
      </p:sp>
    </p:spTree>
    <p:extLst>
      <p:ext uri="{BB962C8B-B14F-4D97-AF65-F5344CB8AC3E}">
        <p14:creationId xmlns:p14="http://schemas.microsoft.com/office/powerpoint/2010/main" val="899524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Secteurs d’activités concernés</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e 7"/>
          <p:cNvGrpSpPr/>
          <p:nvPr/>
        </p:nvGrpSpPr>
        <p:grpSpPr>
          <a:xfrm>
            <a:off x="1187624" y="1768473"/>
            <a:ext cx="7585252" cy="2452617"/>
            <a:chOff x="1367736" y="1527429"/>
            <a:chExt cx="7585252" cy="1751398"/>
          </a:xfrm>
        </p:grpSpPr>
        <p:pic>
          <p:nvPicPr>
            <p:cNvPr id="9" name="Image 8" descr="Afficher l'image d'origine"/>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39412" y="1527429"/>
              <a:ext cx="1384716" cy="928669"/>
            </a:xfrm>
            <a:prstGeom prst="rect">
              <a:avLst/>
            </a:prstGeom>
            <a:noFill/>
            <a:ln>
              <a:noFill/>
            </a:ln>
          </p:spPr>
        </p:pic>
        <p:sp>
          <p:nvSpPr>
            <p:cNvPr id="10" name="ZoneTexte 9"/>
            <p:cNvSpPr txBox="1"/>
            <p:nvPr/>
          </p:nvSpPr>
          <p:spPr>
            <a:xfrm>
              <a:off x="3311952" y="2905199"/>
              <a:ext cx="2052136" cy="373628"/>
            </a:xfrm>
            <a:prstGeom prst="rect">
              <a:avLst/>
            </a:prstGeom>
            <a:noFill/>
          </p:spPr>
          <p:txBody>
            <a:bodyPr wrap="square" rtlCol="0">
              <a:spAutoFit/>
            </a:bodyPr>
            <a:lstStyle/>
            <a:p>
              <a:r>
                <a:rPr lang="fr-FR" sz="1400" b="1" dirty="0" smtClean="0">
                  <a:solidFill>
                    <a:srgbClr val="002060"/>
                  </a:solidFill>
                </a:rPr>
                <a:t>Réseaux intelligents </a:t>
              </a:r>
              <a:r>
                <a:rPr lang="fr-FR" sz="1400" dirty="0" smtClean="0">
                  <a:solidFill>
                    <a:srgbClr val="002060"/>
                  </a:solidFill>
                </a:rPr>
                <a:t>(Smart city)</a:t>
              </a:r>
              <a:endParaRPr lang="fr-FR" sz="1400" dirty="0">
                <a:solidFill>
                  <a:srgbClr val="002060"/>
                </a:solidFill>
              </a:endParaRPr>
            </a:p>
          </p:txBody>
        </p:sp>
        <p:sp>
          <p:nvSpPr>
            <p:cNvPr id="11" name="Double flèche horizontale 10"/>
            <p:cNvSpPr/>
            <p:nvPr/>
          </p:nvSpPr>
          <p:spPr>
            <a:xfrm>
              <a:off x="1367736" y="1581952"/>
              <a:ext cx="7585252" cy="356794"/>
            </a:xfrm>
            <a:prstGeom prst="leftRightArrow">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à coins arrondis 11"/>
            <p:cNvSpPr/>
            <p:nvPr/>
          </p:nvSpPr>
          <p:spPr>
            <a:xfrm>
              <a:off x="1547664" y="1916832"/>
              <a:ext cx="1584175" cy="1008112"/>
            </a:xfrm>
            <a:prstGeom prst="roundRect">
              <a:avLst/>
            </a:prstGeom>
            <a:solidFill>
              <a:schemeClr val="bg1"/>
            </a:solidFill>
            <a:ln w="127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63688" y="1943869"/>
              <a:ext cx="1152128" cy="798987"/>
            </a:xfrm>
            <a:prstGeom prst="rect">
              <a:avLst/>
            </a:prstGeom>
            <a:noFill/>
            <a:ln>
              <a:noFill/>
            </a:ln>
          </p:spPr>
        </p:pic>
        <p:sp>
          <p:nvSpPr>
            <p:cNvPr id="15" name="ZoneTexte 14"/>
            <p:cNvSpPr txBox="1"/>
            <p:nvPr/>
          </p:nvSpPr>
          <p:spPr>
            <a:xfrm>
              <a:off x="1511752" y="2905199"/>
              <a:ext cx="1800200" cy="219782"/>
            </a:xfrm>
            <a:prstGeom prst="rect">
              <a:avLst/>
            </a:prstGeom>
            <a:noFill/>
          </p:spPr>
          <p:txBody>
            <a:bodyPr wrap="square" rtlCol="0">
              <a:spAutoFit/>
            </a:bodyPr>
            <a:lstStyle/>
            <a:p>
              <a:r>
                <a:rPr lang="fr-FR" sz="1400" b="1" dirty="0" smtClean="0">
                  <a:solidFill>
                    <a:srgbClr val="002060"/>
                  </a:solidFill>
                </a:rPr>
                <a:t>Réseaux embarqués</a:t>
              </a:r>
              <a:endParaRPr lang="fr-FR" sz="1400" b="1" dirty="0">
                <a:solidFill>
                  <a:srgbClr val="002060"/>
                </a:solidFill>
              </a:endParaRPr>
            </a:p>
          </p:txBody>
        </p:sp>
        <p:sp>
          <p:nvSpPr>
            <p:cNvPr id="16" name="Rectangle à coins arrondis 15"/>
            <p:cNvSpPr/>
            <p:nvPr/>
          </p:nvSpPr>
          <p:spPr>
            <a:xfrm>
              <a:off x="3347864" y="1916832"/>
              <a:ext cx="1584175" cy="1008112"/>
            </a:xfrm>
            <a:prstGeom prst="roundRect">
              <a:avLst/>
            </a:prstGeom>
            <a:solidFill>
              <a:schemeClr val="bg1"/>
            </a:solidFill>
            <a:ln w="127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descr="http://www.myfactory.fr/media/cache/c/a/capteur_radiation_m2m_220x220.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19408" y="1955848"/>
              <a:ext cx="305167" cy="353960"/>
            </a:xfrm>
            <a:prstGeom prst="rect">
              <a:avLst/>
            </a:prstGeom>
            <a:noFill/>
            <a:ln>
              <a:noFill/>
            </a:ln>
          </p:spPr>
        </p:pic>
        <p:pic>
          <p:nvPicPr>
            <p:cNvPr id="19" name="Image 18" descr="Afficher l'image d'origine"/>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24575" y="2004027"/>
              <a:ext cx="419100" cy="387350"/>
            </a:xfrm>
            <a:prstGeom prst="rect">
              <a:avLst/>
            </a:prstGeom>
            <a:noFill/>
            <a:ln>
              <a:noFill/>
            </a:ln>
          </p:spPr>
        </p:pic>
        <p:pic>
          <p:nvPicPr>
            <p:cNvPr id="22" name="Image 21" descr="Afficher l'image d'origine"/>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33036" y="1978460"/>
              <a:ext cx="430530" cy="279400"/>
            </a:xfrm>
            <a:prstGeom prst="rect">
              <a:avLst/>
            </a:prstGeom>
            <a:noFill/>
            <a:ln>
              <a:noFill/>
            </a:ln>
          </p:spPr>
        </p:pic>
        <p:pic>
          <p:nvPicPr>
            <p:cNvPr id="23" name="Image 22" descr="Afficher l'image d'origine"/>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22561" y="2253906"/>
              <a:ext cx="323850" cy="488950"/>
            </a:xfrm>
            <a:prstGeom prst="rect">
              <a:avLst/>
            </a:prstGeom>
            <a:noFill/>
            <a:ln>
              <a:noFill/>
            </a:ln>
          </p:spPr>
        </p:pic>
        <p:pic>
          <p:nvPicPr>
            <p:cNvPr id="24" name="Image 23" descr="http://www.myfactory.fr/media/cache/c/a/capteur_radiation_m2m_220x220.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82849" y="2276872"/>
              <a:ext cx="305167" cy="353960"/>
            </a:xfrm>
            <a:prstGeom prst="rect">
              <a:avLst/>
            </a:prstGeom>
            <a:noFill/>
            <a:ln>
              <a:noFill/>
            </a:ln>
          </p:spPr>
        </p:pic>
        <p:sp>
          <p:nvSpPr>
            <p:cNvPr id="25" name="Rectangle à coins arrondis 24"/>
            <p:cNvSpPr/>
            <p:nvPr/>
          </p:nvSpPr>
          <p:spPr>
            <a:xfrm>
              <a:off x="5220072" y="1916832"/>
              <a:ext cx="1584175" cy="1008112"/>
            </a:xfrm>
            <a:prstGeom prst="roundRect">
              <a:avLst/>
            </a:prstGeom>
            <a:solidFill>
              <a:schemeClr val="bg1"/>
            </a:solidFill>
            <a:ln w="127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6" name="Picture 7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04671" y="1946979"/>
              <a:ext cx="1415536" cy="953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ZoneTexte 27"/>
            <p:cNvSpPr txBox="1"/>
            <p:nvPr/>
          </p:nvSpPr>
          <p:spPr>
            <a:xfrm>
              <a:off x="5076056" y="2905199"/>
              <a:ext cx="1872207" cy="219782"/>
            </a:xfrm>
            <a:prstGeom prst="rect">
              <a:avLst/>
            </a:prstGeom>
            <a:noFill/>
          </p:spPr>
          <p:txBody>
            <a:bodyPr wrap="square" rtlCol="0">
              <a:spAutoFit/>
            </a:bodyPr>
            <a:lstStyle/>
            <a:p>
              <a:r>
                <a:rPr lang="fr-FR" sz="1400" b="1" dirty="0" smtClean="0">
                  <a:solidFill>
                    <a:srgbClr val="002060"/>
                  </a:solidFill>
                </a:rPr>
                <a:t>Réseaux d’entreprises</a:t>
              </a:r>
              <a:endParaRPr lang="fr-FR" sz="1400" b="1" dirty="0">
                <a:solidFill>
                  <a:srgbClr val="002060"/>
                </a:solidFill>
              </a:endParaRPr>
            </a:p>
          </p:txBody>
        </p:sp>
        <p:pic>
          <p:nvPicPr>
            <p:cNvPr id="29" name="Image 28" descr="http://www.myfactory.fr/media/cache/c/a/capteur_radiation_m2m_220x220.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78800" y="2429272"/>
              <a:ext cx="305167" cy="353960"/>
            </a:xfrm>
            <a:prstGeom prst="rect">
              <a:avLst/>
            </a:prstGeom>
            <a:noFill/>
            <a:ln>
              <a:noFill/>
            </a:ln>
          </p:spPr>
        </p:pic>
        <p:sp>
          <p:nvSpPr>
            <p:cNvPr id="30" name="Rectangle à coins arrondis 29"/>
            <p:cNvSpPr/>
            <p:nvPr/>
          </p:nvSpPr>
          <p:spPr>
            <a:xfrm>
              <a:off x="7092280" y="1912748"/>
              <a:ext cx="1584175" cy="1008112"/>
            </a:xfrm>
            <a:prstGeom prst="roundRect">
              <a:avLst/>
            </a:prstGeom>
            <a:solidFill>
              <a:schemeClr val="bg1"/>
            </a:solidFill>
            <a:ln w="127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1" name="Image 30"/>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14772" y="2033537"/>
              <a:ext cx="713612" cy="464843"/>
            </a:xfrm>
            <a:prstGeom prst="rect">
              <a:avLst/>
            </a:prstGeom>
            <a:noFill/>
            <a:ln>
              <a:noFill/>
            </a:ln>
          </p:spPr>
        </p:pic>
        <p:pic>
          <p:nvPicPr>
            <p:cNvPr id="32" name="Image 31" descr="Afficher l'image d'origine"/>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58249" y="2013347"/>
              <a:ext cx="260350" cy="527050"/>
            </a:xfrm>
            <a:prstGeom prst="rect">
              <a:avLst/>
            </a:prstGeom>
            <a:noFill/>
            <a:ln>
              <a:noFill/>
            </a:ln>
          </p:spPr>
        </p:pic>
        <p:pic>
          <p:nvPicPr>
            <p:cNvPr id="33" name="Image 32"/>
            <p:cNvPicPr/>
            <p:nvPr/>
          </p:nvPicPr>
          <p:blipFill>
            <a:blip r:embed="rId14" cstate="print">
              <a:extLst>
                <a:ext uri="{28A0092B-C50C-407E-A947-70E740481C1C}">
                  <a14:useLocalDpi xmlns:a14="http://schemas.microsoft.com/office/drawing/2010/main" val="0"/>
                </a:ext>
              </a:extLst>
            </a:blip>
            <a:stretch>
              <a:fillRect/>
            </a:stretch>
          </p:blipFill>
          <p:spPr>
            <a:xfrm>
              <a:off x="7806956" y="2429272"/>
              <a:ext cx="317500" cy="381000"/>
            </a:xfrm>
            <a:prstGeom prst="rect">
              <a:avLst/>
            </a:prstGeom>
          </p:spPr>
        </p:pic>
        <p:sp>
          <p:nvSpPr>
            <p:cNvPr id="34" name="ZoneTexte 33"/>
            <p:cNvSpPr txBox="1"/>
            <p:nvPr/>
          </p:nvSpPr>
          <p:spPr>
            <a:xfrm>
              <a:off x="7046705" y="2924944"/>
              <a:ext cx="1629751" cy="219782"/>
            </a:xfrm>
            <a:prstGeom prst="rect">
              <a:avLst/>
            </a:prstGeom>
            <a:noFill/>
          </p:spPr>
          <p:txBody>
            <a:bodyPr wrap="square" rtlCol="0">
              <a:spAutoFit/>
            </a:bodyPr>
            <a:lstStyle/>
            <a:p>
              <a:r>
                <a:rPr lang="fr-FR" sz="1400" b="1" dirty="0" smtClean="0">
                  <a:solidFill>
                    <a:srgbClr val="002060"/>
                  </a:solidFill>
                </a:rPr>
                <a:t>Réseaux industriels</a:t>
              </a:r>
              <a:endParaRPr lang="fr-FR" sz="1400" b="1" dirty="0">
                <a:solidFill>
                  <a:srgbClr val="002060"/>
                </a:solidFill>
              </a:endParaRPr>
            </a:p>
          </p:txBody>
        </p:sp>
        <p:sp>
          <p:nvSpPr>
            <p:cNvPr id="35" name="ZoneTexte 34"/>
            <p:cNvSpPr txBox="1"/>
            <p:nvPr/>
          </p:nvSpPr>
          <p:spPr>
            <a:xfrm>
              <a:off x="2375848" y="1648716"/>
              <a:ext cx="5589858" cy="241759"/>
            </a:xfrm>
            <a:prstGeom prst="rect">
              <a:avLst/>
            </a:prstGeom>
            <a:noFill/>
          </p:spPr>
          <p:txBody>
            <a:bodyPr wrap="square" rtlCol="0">
              <a:spAutoFit/>
            </a:bodyPr>
            <a:lstStyle/>
            <a:p>
              <a:pPr algn="r"/>
              <a:r>
                <a:rPr lang="fr-FR" sz="1600" dirty="0" smtClean="0">
                  <a:solidFill>
                    <a:srgbClr val="002060"/>
                  </a:solidFill>
                </a:rPr>
                <a:t>Réseaux de communication locaux et distants sécurisés</a:t>
              </a:r>
              <a:endParaRPr lang="fr-FR" sz="1600" dirty="0">
                <a:solidFill>
                  <a:srgbClr val="002060"/>
                </a:solidFill>
              </a:endParaRPr>
            </a:p>
          </p:txBody>
        </p:sp>
        <p:pic>
          <p:nvPicPr>
            <p:cNvPr id="36" name="Image 35" descr="Afficher l'image d'origine"/>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44928" y="2563879"/>
              <a:ext cx="426650" cy="298450"/>
            </a:xfrm>
            <a:prstGeom prst="rect">
              <a:avLst/>
            </a:prstGeom>
            <a:noFill/>
            <a:ln>
              <a:noFill/>
            </a:ln>
          </p:spPr>
        </p:pic>
      </p:grpSp>
      <p:sp>
        <p:nvSpPr>
          <p:cNvPr id="3" name="ZoneTexte 2"/>
          <p:cNvSpPr txBox="1"/>
          <p:nvPr/>
        </p:nvSpPr>
        <p:spPr>
          <a:xfrm>
            <a:off x="1404442" y="4130496"/>
            <a:ext cx="1439366" cy="738664"/>
          </a:xfrm>
          <a:prstGeom prst="rect">
            <a:avLst/>
          </a:prstGeom>
          <a:noFill/>
        </p:spPr>
        <p:txBody>
          <a:bodyPr wrap="square" rtlCol="0">
            <a:spAutoFit/>
          </a:bodyPr>
          <a:lstStyle/>
          <a:p>
            <a:pPr marL="180975" indent="-180975">
              <a:buFont typeface="Wingdings" panose="05000000000000000000" pitchFamily="2" charset="2"/>
              <a:buChar char="q"/>
            </a:pPr>
            <a:r>
              <a:rPr lang="fr-FR" sz="1400" dirty="0" smtClean="0">
                <a:solidFill>
                  <a:srgbClr val="002060"/>
                </a:solidFill>
              </a:rPr>
              <a:t>Systèmes d’information voyageurs</a:t>
            </a:r>
            <a:endParaRPr lang="fr-FR" sz="1400" dirty="0">
              <a:solidFill>
                <a:srgbClr val="002060"/>
              </a:solidFill>
            </a:endParaRPr>
          </a:p>
        </p:txBody>
      </p:sp>
      <p:sp>
        <p:nvSpPr>
          <p:cNvPr id="4" name="Rectangle 3"/>
          <p:cNvSpPr/>
          <p:nvPr/>
        </p:nvSpPr>
        <p:spPr>
          <a:xfrm>
            <a:off x="1403647" y="4869160"/>
            <a:ext cx="1548079" cy="523220"/>
          </a:xfrm>
          <a:prstGeom prst="rect">
            <a:avLst/>
          </a:prstGeom>
        </p:spPr>
        <p:txBody>
          <a:bodyPr wrap="square">
            <a:spAutoFit/>
          </a:bodyPr>
          <a:lstStyle/>
          <a:p>
            <a:pPr marL="180975" indent="-180975">
              <a:buFont typeface="Wingdings" panose="05000000000000000000" pitchFamily="2" charset="2"/>
              <a:buChar char="q"/>
            </a:pPr>
            <a:r>
              <a:rPr lang="fr-FR" sz="1400" dirty="0">
                <a:solidFill>
                  <a:srgbClr val="002060"/>
                </a:solidFill>
              </a:rPr>
              <a:t>Systèmes </a:t>
            </a:r>
            <a:r>
              <a:rPr lang="fr-FR" sz="1400" dirty="0" smtClean="0">
                <a:solidFill>
                  <a:srgbClr val="002060"/>
                </a:solidFill>
              </a:rPr>
              <a:t>de géolocalisation</a:t>
            </a:r>
            <a:endParaRPr lang="fr-FR" sz="1400" dirty="0">
              <a:solidFill>
                <a:srgbClr val="002060"/>
              </a:solidFill>
            </a:endParaRPr>
          </a:p>
        </p:txBody>
      </p:sp>
      <p:sp>
        <p:nvSpPr>
          <p:cNvPr id="5" name="Rectangle 4"/>
          <p:cNvSpPr/>
          <p:nvPr/>
        </p:nvSpPr>
        <p:spPr>
          <a:xfrm>
            <a:off x="1404437" y="5499809"/>
            <a:ext cx="1727403" cy="1169551"/>
          </a:xfrm>
          <a:prstGeom prst="rect">
            <a:avLst/>
          </a:prstGeom>
        </p:spPr>
        <p:txBody>
          <a:bodyPr wrap="square">
            <a:spAutoFit/>
          </a:bodyPr>
          <a:lstStyle/>
          <a:p>
            <a:pPr marL="180975" indent="-180975">
              <a:buFont typeface="Wingdings" panose="05000000000000000000" pitchFamily="2" charset="2"/>
              <a:buChar char="q"/>
            </a:pPr>
            <a:r>
              <a:rPr lang="fr-FR" sz="1400" dirty="0">
                <a:solidFill>
                  <a:srgbClr val="002060"/>
                </a:solidFill>
              </a:rPr>
              <a:t>Systèmes </a:t>
            </a:r>
            <a:r>
              <a:rPr lang="fr-FR" sz="1400" dirty="0" smtClean="0">
                <a:solidFill>
                  <a:srgbClr val="002060"/>
                </a:solidFill>
              </a:rPr>
              <a:t>embarqués sécurité, navigation, multimédia….</a:t>
            </a:r>
            <a:endParaRPr lang="fr-FR" sz="1400" dirty="0">
              <a:solidFill>
                <a:srgbClr val="002060"/>
              </a:solidFill>
            </a:endParaRPr>
          </a:p>
        </p:txBody>
      </p:sp>
      <p:sp>
        <p:nvSpPr>
          <p:cNvPr id="37" name="ZoneTexte 36"/>
          <p:cNvSpPr txBox="1"/>
          <p:nvPr/>
        </p:nvSpPr>
        <p:spPr>
          <a:xfrm>
            <a:off x="3204641" y="4273932"/>
            <a:ext cx="1647017" cy="523220"/>
          </a:xfrm>
          <a:prstGeom prst="rect">
            <a:avLst/>
          </a:prstGeom>
          <a:noFill/>
        </p:spPr>
        <p:txBody>
          <a:bodyPr wrap="square" rtlCol="0">
            <a:spAutoFit/>
          </a:bodyPr>
          <a:lstStyle/>
          <a:p>
            <a:pPr marL="180975" indent="-180975">
              <a:buFont typeface="Wingdings" panose="05000000000000000000" pitchFamily="2" charset="2"/>
              <a:buChar char="q"/>
            </a:pPr>
            <a:r>
              <a:rPr lang="fr-FR" sz="1400" dirty="0" smtClean="0">
                <a:solidFill>
                  <a:srgbClr val="002060"/>
                </a:solidFill>
              </a:rPr>
              <a:t>Gestion d’éclairage public</a:t>
            </a:r>
            <a:endParaRPr lang="fr-FR" sz="1400" dirty="0">
              <a:solidFill>
                <a:srgbClr val="002060"/>
              </a:solidFill>
            </a:endParaRPr>
          </a:p>
        </p:txBody>
      </p:sp>
      <p:sp>
        <p:nvSpPr>
          <p:cNvPr id="38" name="Rectangle 37"/>
          <p:cNvSpPr/>
          <p:nvPr/>
        </p:nvSpPr>
        <p:spPr>
          <a:xfrm>
            <a:off x="3203848" y="4849996"/>
            <a:ext cx="1836112" cy="523220"/>
          </a:xfrm>
          <a:prstGeom prst="rect">
            <a:avLst/>
          </a:prstGeom>
        </p:spPr>
        <p:txBody>
          <a:bodyPr wrap="square">
            <a:spAutoFit/>
          </a:bodyPr>
          <a:lstStyle/>
          <a:p>
            <a:pPr marL="180975" indent="-180975">
              <a:buFont typeface="Wingdings" panose="05000000000000000000" pitchFamily="2" charset="2"/>
              <a:buChar char="q"/>
            </a:pPr>
            <a:r>
              <a:rPr lang="fr-FR" sz="1400" dirty="0" smtClean="0">
                <a:solidFill>
                  <a:srgbClr val="002060"/>
                </a:solidFill>
              </a:rPr>
              <a:t>Gestion de places de parking</a:t>
            </a:r>
            <a:endParaRPr lang="fr-FR" sz="1400" dirty="0">
              <a:solidFill>
                <a:srgbClr val="002060"/>
              </a:solidFill>
            </a:endParaRPr>
          </a:p>
        </p:txBody>
      </p:sp>
      <p:sp>
        <p:nvSpPr>
          <p:cNvPr id="39" name="Rectangle 38"/>
          <p:cNvSpPr/>
          <p:nvPr/>
        </p:nvSpPr>
        <p:spPr>
          <a:xfrm>
            <a:off x="3204636" y="5354052"/>
            <a:ext cx="1547291" cy="523220"/>
          </a:xfrm>
          <a:prstGeom prst="rect">
            <a:avLst/>
          </a:prstGeom>
        </p:spPr>
        <p:txBody>
          <a:bodyPr wrap="square">
            <a:spAutoFit/>
          </a:bodyPr>
          <a:lstStyle/>
          <a:p>
            <a:pPr marL="180975" indent="-180975">
              <a:buFont typeface="Wingdings" panose="05000000000000000000" pitchFamily="2" charset="2"/>
              <a:buChar char="q"/>
            </a:pPr>
            <a:r>
              <a:rPr lang="fr-FR" sz="1400" dirty="0" smtClean="0">
                <a:solidFill>
                  <a:srgbClr val="002060"/>
                </a:solidFill>
              </a:rPr>
              <a:t>Réseau d’alerte pollution</a:t>
            </a:r>
            <a:endParaRPr lang="fr-FR" sz="1400" dirty="0">
              <a:solidFill>
                <a:srgbClr val="002060"/>
              </a:solidFill>
            </a:endParaRPr>
          </a:p>
        </p:txBody>
      </p:sp>
      <p:sp>
        <p:nvSpPr>
          <p:cNvPr id="40" name="Rectangle 39"/>
          <p:cNvSpPr/>
          <p:nvPr/>
        </p:nvSpPr>
        <p:spPr>
          <a:xfrm>
            <a:off x="3203847" y="5930696"/>
            <a:ext cx="1462452" cy="738664"/>
          </a:xfrm>
          <a:prstGeom prst="rect">
            <a:avLst/>
          </a:prstGeom>
        </p:spPr>
        <p:txBody>
          <a:bodyPr wrap="square">
            <a:spAutoFit/>
          </a:bodyPr>
          <a:lstStyle/>
          <a:p>
            <a:pPr marL="180975" indent="-180975">
              <a:buFont typeface="Wingdings" panose="05000000000000000000" pitchFamily="2" charset="2"/>
              <a:buChar char="q"/>
            </a:pPr>
            <a:r>
              <a:rPr lang="fr-FR" sz="1400" dirty="0">
                <a:solidFill>
                  <a:srgbClr val="002060"/>
                </a:solidFill>
              </a:rPr>
              <a:t>Systèmes </a:t>
            </a:r>
            <a:r>
              <a:rPr lang="fr-FR" sz="1400" dirty="0" smtClean="0">
                <a:solidFill>
                  <a:srgbClr val="002060"/>
                </a:solidFill>
              </a:rPr>
              <a:t>de régulation de trafic routier....</a:t>
            </a:r>
            <a:endParaRPr lang="fr-FR" sz="1400" dirty="0">
              <a:solidFill>
                <a:srgbClr val="002060"/>
              </a:solidFill>
            </a:endParaRPr>
          </a:p>
        </p:txBody>
      </p:sp>
      <p:sp>
        <p:nvSpPr>
          <p:cNvPr id="41" name="ZoneTexte 40"/>
          <p:cNvSpPr txBox="1"/>
          <p:nvPr/>
        </p:nvSpPr>
        <p:spPr>
          <a:xfrm>
            <a:off x="5004841" y="4237344"/>
            <a:ext cx="1763310" cy="1169551"/>
          </a:xfrm>
          <a:prstGeom prst="rect">
            <a:avLst/>
          </a:prstGeom>
          <a:noFill/>
        </p:spPr>
        <p:txBody>
          <a:bodyPr wrap="square" rtlCol="0">
            <a:spAutoFit/>
          </a:bodyPr>
          <a:lstStyle/>
          <a:p>
            <a:pPr marL="180975" indent="-180975">
              <a:buFont typeface="Wingdings" panose="05000000000000000000" pitchFamily="2" charset="2"/>
              <a:buChar char="q"/>
            </a:pPr>
            <a:r>
              <a:rPr lang="fr-FR" sz="1400" dirty="0" smtClean="0">
                <a:solidFill>
                  <a:srgbClr val="002060"/>
                </a:solidFill>
              </a:rPr>
              <a:t>Systèmes d’information de gestion (réseaux voix, données, images) </a:t>
            </a:r>
            <a:endParaRPr lang="fr-FR" sz="1400" dirty="0">
              <a:solidFill>
                <a:srgbClr val="002060"/>
              </a:solidFill>
            </a:endParaRPr>
          </a:p>
        </p:txBody>
      </p:sp>
      <p:sp>
        <p:nvSpPr>
          <p:cNvPr id="45" name="ZoneTexte 44"/>
          <p:cNvSpPr txBox="1"/>
          <p:nvPr/>
        </p:nvSpPr>
        <p:spPr>
          <a:xfrm>
            <a:off x="6877049" y="4213537"/>
            <a:ext cx="1223343" cy="738664"/>
          </a:xfrm>
          <a:prstGeom prst="rect">
            <a:avLst/>
          </a:prstGeom>
          <a:noFill/>
        </p:spPr>
        <p:txBody>
          <a:bodyPr wrap="square" rtlCol="0">
            <a:spAutoFit/>
          </a:bodyPr>
          <a:lstStyle/>
          <a:p>
            <a:pPr marL="180975" indent="-180975">
              <a:buFont typeface="Wingdings" panose="05000000000000000000" pitchFamily="2" charset="2"/>
              <a:buChar char="q"/>
            </a:pPr>
            <a:r>
              <a:rPr lang="fr-FR" sz="1400" dirty="0" smtClean="0">
                <a:solidFill>
                  <a:srgbClr val="002060"/>
                </a:solidFill>
              </a:rPr>
              <a:t>Réseaux locaux industriels</a:t>
            </a:r>
            <a:endParaRPr lang="fr-FR" sz="1400" dirty="0">
              <a:solidFill>
                <a:srgbClr val="002060"/>
              </a:solidFill>
            </a:endParaRPr>
          </a:p>
        </p:txBody>
      </p:sp>
      <p:sp>
        <p:nvSpPr>
          <p:cNvPr id="27" name="Rectangle 26"/>
          <p:cNvSpPr/>
          <p:nvPr/>
        </p:nvSpPr>
        <p:spPr>
          <a:xfrm>
            <a:off x="1187624" y="764704"/>
            <a:ext cx="7585252" cy="1077218"/>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dirty="0" smtClean="0"/>
              <a:t>L’option R.I.S.C : quatre secteurs d’activités concernés</a:t>
            </a:r>
            <a:endParaRPr lang="fr-FR" sz="3200" b="0" i="0" dirty="0">
              <a:effectLst/>
            </a:endParaRPr>
          </a:p>
        </p:txBody>
      </p:sp>
    </p:spTree>
    <p:extLst>
      <p:ext uri="{BB962C8B-B14F-4D97-AF65-F5344CB8AC3E}">
        <p14:creationId xmlns:p14="http://schemas.microsoft.com/office/powerpoint/2010/main" val="552997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Des zones : espaces et matériels</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1043608" y="764704"/>
            <a:ext cx="7128792" cy="1077218"/>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dirty="0" smtClean="0"/>
              <a:t>L’option R.I.S.C : aménagement des espaces</a:t>
            </a:r>
            <a:endParaRPr lang="fr-FR" sz="3200" b="0" i="0" dirty="0">
              <a:effectLst/>
            </a:endParaRPr>
          </a:p>
        </p:txBody>
      </p:sp>
      <p:sp>
        <p:nvSpPr>
          <p:cNvPr id="43" name="Rectangle 5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5" name="Rectangle à coins arrondis 53"/>
          <p:cNvSpPr>
            <a:spLocks noChangeArrowheads="1"/>
          </p:cNvSpPr>
          <p:nvPr/>
        </p:nvSpPr>
        <p:spPr bwMode="auto">
          <a:xfrm>
            <a:off x="695325" y="2930872"/>
            <a:ext cx="3041650" cy="2232025"/>
          </a:xfrm>
          <a:prstGeom prst="roundRect">
            <a:avLst>
              <a:gd name="adj" fmla="val 16667"/>
            </a:avLst>
          </a:prstGeom>
          <a:solidFill>
            <a:schemeClr val="tx2">
              <a:lumMod val="40000"/>
              <a:lumOff val="60000"/>
            </a:schemeClr>
          </a:solidFill>
          <a:ln>
            <a:noFill/>
          </a:ln>
          <a:effectLst>
            <a:outerShdw dist="23000" dir="5400000" rotWithShape="0">
              <a:srgbClr val="000000">
                <a:alpha val="34999"/>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46" name="Zone de texte 49"/>
          <p:cNvSpPr txBox="1">
            <a:spLocks noChangeArrowheads="1"/>
          </p:cNvSpPr>
          <p:nvPr/>
        </p:nvSpPr>
        <p:spPr bwMode="auto">
          <a:xfrm>
            <a:off x="989013" y="3501008"/>
            <a:ext cx="2466975" cy="223838"/>
          </a:xfrm>
          <a:prstGeom prst="rect">
            <a:avLst/>
          </a:prstGeom>
          <a:solidFill>
            <a:srgbClr val="FFFFFF"/>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chemeClr val="tx1"/>
                </a:solidFill>
                <a:effectLst/>
                <a:ea typeface="Calibri" pitchFamily="34" charset="0"/>
                <a:cs typeface="Arial" pitchFamily="34" charset="0"/>
              </a:rPr>
              <a:t>PÔLE « INDUSTRIEL »</a:t>
            </a:r>
            <a:endParaRPr kumimoji="0" lang="fr-FR" altLang="fr-FR" sz="1200" b="0" i="0" u="none" strike="noStrike" cap="none" normalizeH="0" baseline="0" dirty="0" smtClean="0">
              <a:ln>
                <a:noFill/>
              </a:ln>
              <a:solidFill>
                <a:schemeClr val="tx1"/>
              </a:solidFill>
              <a:effectLst/>
              <a:cs typeface="Arial" pitchFamily="34" charset="0"/>
            </a:endParaRPr>
          </a:p>
        </p:txBody>
      </p:sp>
      <p:sp>
        <p:nvSpPr>
          <p:cNvPr id="47" name="Zone de texte 51"/>
          <p:cNvSpPr txBox="1">
            <a:spLocks noChangeArrowheads="1"/>
          </p:cNvSpPr>
          <p:nvPr/>
        </p:nvSpPr>
        <p:spPr bwMode="auto">
          <a:xfrm>
            <a:off x="1003300" y="2932459"/>
            <a:ext cx="2466231" cy="56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Salle « Systèmes » (170m²)</a:t>
            </a:r>
            <a:endParaRPr kumimoji="0" lang="fr-FR" altLang="fr-F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b="0" i="0" u="none" strike="noStrike" cap="none" normalizeH="0" baseline="0" dirty="0" smtClean="0">
              <a:ln>
                <a:noFill/>
              </a:ln>
              <a:solidFill>
                <a:schemeClr val="tx1"/>
              </a:solidFill>
              <a:effectLst/>
              <a:latin typeface="Arial" pitchFamily="34" charset="0"/>
              <a:cs typeface="Arial" pitchFamily="34" charset="0"/>
            </a:endParaRPr>
          </a:p>
        </p:txBody>
      </p:sp>
      <p:sp>
        <p:nvSpPr>
          <p:cNvPr id="48" name="Zone de texte 52"/>
          <p:cNvSpPr txBox="1">
            <a:spLocks noChangeArrowheads="1"/>
          </p:cNvSpPr>
          <p:nvPr/>
        </p:nvSpPr>
        <p:spPr bwMode="auto">
          <a:xfrm>
            <a:off x="919163" y="4834284"/>
            <a:ext cx="2535237" cy="223838"/>
          </a:xfrm>
          <a:prstGeom prst="rect">
            <a:avLst/>
          </a:prstGeom>
          <a:solidFill>
            <a:srgbClr val="FFFFFF"/>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chemeClr val="tx1"/>
                </a:solidFill>
                <a:effectLst/>
                <a:latin typeface="+mj-lt"/>
                <a:ea typeface="Calibri" pitchFamily="34" charset="0"/>
                <a:cs typeface="Arial" pitchFamily="34" charset="0"/>
              </a:rPr>
              <a:t>PÔLE « SYSTEMES EMBARQUES »</a:t>
            </a:r>
            <a:endParaRPr kumimoji="0" lang="fr-FR" altLang="fr-FR" sz="1200" b="0" i="0" u="none" strike="noStrike" cap="none" normalizeH="0" baseline="0" dirty="0" smtClean="0">
              <a:ln>
                <a:noFill/>
              </a:ln>
              <a:solidFill>
                <a:schemeClr val="tx1"/>
              </a:solidFill>
              <a:effectLst/>
              <a:latin typeface="+mj-lt"/>
              <a:cs typeface="Arial" pitchFamily="34" charset="0"/>
            </a:endParaRPr>
          </a:p>
        </p:txBody>
      </p:sp>
      <p:sp>
        <p:nvSpPr>
          <p:cNvPr id="49" name="Zone de texte 59"/>
          <p:cNvSpPr txBox="1">
            <a:spLocks noChangeArrowheads="1"/>
          </p:cNvSpPr>
          <p:nvPr/>
        </p:nvSpPr>
        <p:spPr bwMode="auto">
          <a:xfrm>
            <a:off x="992188" y="3896469"/>
            <a:ext cx="2466975" cy="828675"/>
          </a:xfrm>
          <a:prstGeom prst="rect">
            <a:avLst/>
          </a:prstGeom>
          <a:solidFill>
            <a:srgbClr val="FFFFFF"/>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chemeClr val="tx1"/>
                </a:solidFill>
                <a:effectLst/>
                <a:ea typeface="Calibri" pitchFamily="34" charset="0"/>
                <a:cs typeface="Arial" pitchFamily="34" charset="0"/>
              </a:rPr>
              <a:t>PÔLE « SMART CITY »</a:t>
            </a:r>
            <a:endParaRPr kumimoji="0" lang="fr-FR" altLang="fr-FR" sz="1200" b="0" i="0" u="none" strike="noStrike" cap="none" normalizeH="0" baseline="0" dirty="0" smtClean="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chemeClr val="tx1"/>
                </a:solidFill>
                <a:effectLst/>
                <a:ea typeface="Calibri" pitchFamily="34" charset="0"/>
                <a:cs typeface="Arial" pitchFamily="34" charset="0"/>
              </a:rPr>
              <a:t>+ </a:t>
            </a:r>
            <a:endParaRPr kumimoji="0" lang="fr-FR" altLang="fr-FR" sz="1200" b="0" i="0" u="none" strike="noStrike" cap="none" normalizeH="0" baseline="0" dirty="0" smtClean="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chemeClr val="tx1"/>
                </a:solidFill>
                <a:effectLst/>
                <a:ea typeface="Calibri" pitchFamily="34" charset="0"/>
                <a:cs typeface="Arial" pitchFamily="34" charset="0"/>
              </a:rPr>
              <a:t>ZONE « PREPARATION - EXPERIMENTATION PROJETS »</a:t>
            </a:r>
            <a:endParaRPr kumimoji="0" lang="fr-FR" altLang="fr-FR" sz="12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0" name="Rectangle à coins arrondis 60"/>
          <p:cNvSpPr>
            <a:spLocks noChangeArrowheads="1"/>
          </p:cNvSpPr>
          <p:nvPr/>
        </p:nvSpPr>
        <p:spPr bwMode="auto">
          <a:xfrm>
            <a:off x="5594350" y="2932459"/>
            <a:ext cx="3040063" cy="2232025"/>
          </a:xfrm>
          <a:prstGeom prst="roundRect">
            <a:avLst>
              <a:gd name="adj" fmla="val 16667"/>
            </a:avLst>
          </a:prstGeom>
          <a:solidFill>
            <a:srgbClr val="C0504D">
              <a:alpha val="37000"/>
            </a:srgbClr>
          </a:solidFill>
          <a:ln w="38100">
            <a:solidFill>
              <a:srgbClr val="FFFFFF"/>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51" name="Zone de texte 62"/>
          <p:cNvSpPr txBox="1">
            <a:spLocks noChangeArrowheads="1"/>
          </p:cNvSpPr>
          <p:nvPr/>
        </p:nvSpPr>
        <p:spPr bwMode="auto">
          <a:xfrm>
            <a:off x="5867400" y="3824461"/>
            <a:ext cx="2466975" cy="828675"/>
          </a:xfrm>
          <a:prstGeom prst="rect">
            <a:avLst/>
          </a:prstGeom>
          <a:solidFill>
            <a:srgbClr val="FFFFFF"/>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altLang="fr-FR" sz="10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200" b="0" i="0" u="none" strike="noStrike" cap="none" normalizeH="0" baseline="0" dirty="0" smtClean="0">
                <a:ln>
                  <a:noFill/>
                </a:ln>
                <a:solidFill>
                  <a:schemeClr val="tx1"/>
                </a:solidFill>
                <a:effectLst/>
                <a:ea typeface="Calibri" pitchFamily="34" charset="0"/>
                <a:cs typeface="Arial" pitchFamily="34" charset="0"/>
              </a:rPr>
              <a:t>MISE EN </a:t>
            </a:r>
            <a:r>
              <a:rPr lang="fr-FR" altLang="fr-FR" sz="1200" dirty="0">
                <a:ea typeface="Calibri" pitchFamily="34" charset="0"/>
                <a:cs typeface="Arial" pitchFamily="34" charset="0"/>
              </a:rPr>
              <a:t>OE</a:t>
            </a:r>
            <a:r>
              <a:rPr kumimoji="0" lang="fr-FR" altLang="fr-FR" sz="1200" b="0" i="0" u="none" strike="noStrike" cap="none" normalizeH="0" baseline="0" dirty="0" smtClean="0">
                <a:ln>
                  <a:noFill/>
                </a:ln>
                <a:solidFill>
                  <a:schemeClr val="tx1"/>
                </a:solidFill>
                <a:effectLst/>
                <a:ea typeface="Calibri" pitchFamily="34" charset="0"/>
                <a:cs typeface="Arial" pitchFamily="34" charset="0"/>
              </a:rPr>
              <a:t>UVRE DES SYSTEMES D’INFORMATION DE GESTION</a:t>
            </a:r>
            <a:endParaRPr kumimoji="0" lang="fr-FR" altLang="fr-FR" sz="1200"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2" name="Zone de texte 63"/>
          <p:cNvSpPr txBox="1">
            <a:spLocks noChangeArrowheads="1"/>
          </p:cNvSpPr>
          <p:nvPr/>
        </p:nvSpPr>
        <p:spPr bwMode="auto">
          <a:xfrm>
            <a:off x="5956300" y="3132484"/>
            <a:ext cx="2409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altLang="fr-FR"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Salle « Réseau d’entreprise » (170m²)</a:t>
            </a:r>
            <a:endParaRPr kumimoji="0" lang="fr-FR" altLang="fr-F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b="0" i="0" u="none" strike="noStrike" cap="none" normalizeH="0" baseline="0" dirty="0" smtClean="0">
              <a:ln>
                <a:noFill/>
              </a:ln>
              <a:solidFill>
                <a:schemeClr val="tx1"/>
              </a:solidFill>
              <a:effectLst/>
              <a:latin typeface="Arial" pitchFamily="34" charset="0"/>
              <a:cs typeface="Arial" pitchFamily="34" charset="0"/>
            </a:endParaRPr>
          </a:p>
        </p:txBody>
      </p:sp>
      <p:sp>
        <p:nvSpPr>
          <p:cNvPr id="53" name="Rectangle à coins arrondis 512"/>
          <p:cNvSpPr>
            <a:spLocks noChangeArrowheads="1"/>
          </p:cNvSpPr>
          <p:nvPr/>
        </p:nvSpPr>
        <p:spPr bwMode="auto">
          <a:xfrm>
            <a:off x="3736975" y="3677121"/>
            <a:ext cx="1895028" cy="633686"/>
          </a:xfrm>
          <a:prstGeom prst="roundRect">
            <a:avLst>
              <a:gd name="adj" fmla="val 16667"/>
            </a:avLst>
          </a:prstGeom>
          <a:gradFill rotWithShape="1">
            <a:gsLst>
              <a:gs pos="0">
                <a:srgbClr val="2787A0">
                  <a:alpha val="11000"/>
                </a:srgbClr>
              </a:gs>
              <a:gs pos="80000">
                <a:srgbClr val="36B1D2"/>
              </a:gs>
              <a:gs pos="100000">
                <a:srgbClr val="34B3D6"/>
              </a:gs>
            </a:gsLst>
            <a:lin ang="16200000"/>
          </a:gradFill>
          <a:ln>
            <a:noFill/>
          </a:ln>
          <a:effectLst>
            <a:outerShdw dist="23000" dir="5400000" rotWithShape="0">
              <a:srgbClr val="000000">
                <a:alpha val="34999"/>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54" name="Zone de texte 515"/>
          <p:cNvSpPr txBox="1">
            <a:spLocks noChangeArrowheads="1"/>
          </p:cNvSpPr>
          <p:nvPr/>
        </p:nvSpPr>
        <p:spPr bwMode="auto">
          <a:xfrm>
            <a:off x="3779912" y="3789709"/>
            <a:ext cx="1852091"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Local serveur </a:t>
            </a:r>
            <a:endParaRPr kumimoji="0" lang="fr-FR" altLang="fr-F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(30m²)</a:t>
            </a:r>
            <a:endParaRPr kumimoji="0" lang="fr-FR" altLang="fr-FR"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5" name="Rectangle à coins arrondis 516"/>
          <p:cNvSpPr>
            <a:spLocks noChangeArrowheads="1"/>
          </p:cNvSpPr>
          <p:nvPr/>
        </p:nvSpPr>
        <p:spPr bwMode="auto">
          <a:xfrm>
            <a:off x="3786188" y="2221259"/>
            <a:ext cx="1763712" cy="911225"/>
          </a:xfrm>
          <a:prstGeom prst="roundRect">
            <a:avLst>
              <a:gd name="adj" fmla="val 16667"/>
            </a:avLst>
          </a:prstGeom>
          <a:solidFill>
            <a:srgbClr val="9BBB59">
              <a:alpha val="48000"/>
            </a:srgbClr>
          </a:solidFill>
          <a:ln w="25400">
            <a:solidFill>
              <a:srgbClr val="4E6128"/>
            </a:solidFill>
            <a:round/>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56" name="Zone de texte 517"/>
          <p:cNvSpPr txBox="1">
            <a:spLocks noChangeArrowheads="1"/>
          </p:cNvSpPr>
          <p:nvPr/>
        </p:nvSpPr>
        <p:spPr bwMode="auto">
          <a:xfrm>
            <a:off x="3805238" y="2253009"/>
            <a:ext cx="1700212"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4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Espace formation et lancement des activités </a:t>
            </a:r>
            <a:endParaRPr kumimoji="0" lang="fr-FR" altLang="fr-FR"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(40m²)</a:t>
            </a:r>
            <a:endParaRPr kumimoji="0" lang="fr-FR" altLang="fr-FR"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7" name="Rectangle à coins arrondis 518"/>
          <p:cNvSpPr>
            <a:spLocks noChangeArrowheads="1"/>
          </p:cNvSpPr>
          <p:nvPr/>
        </p:nvSpPr>
        <p:spPr bwMode="auto">
          <a:xfrm>
            <a:off x="6270625" y="2253009"/>
            <a:ext cx="1647825" cy="541338"/>
          </a:xfrm>
          <a:prstGeom prst="roundRect">
            <a:avLst>
              <a:gd name="adj" fmla="val 16667"/>
            </a:avLst>
          </a:prstGeom>
          <a:gradFill rotWithShape="1">
            <a:gsLst>
              <a:gs pos="0">
                <a:srgbClr val="FFBE86"/>
              </a:gs>
              <a:gs pos="35001">
                <a:srgbClr val="FFD0AA"/>
              </a:gs>
              <a:gs pos="100000">
                <a:srgbClr val="FFEBDB"/>
              </a:gs>
            </a:gsLst>
            <a:lin ang="16200000" scaled="1"/>
          </a:gradFill>
          <a:ln w="9525">
            <a:solidFill>
              <a:srgbClr val="F68C36"/>
            </a:solidFill>
            <a:round/>
            <a:headEnd/>
            <a:tailEnd/>
          </a:ln>
          <a:effectLst>
            <a:outerShdw dist="20000" dir="5400000" rotWithShape="0">
              <a:srgbClr val="000000">
                <a:alpha val="37999"/>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58" name="Zone de texte 519"/>
          <p:cNvSpPr txBox="1">
            <a:spLocks noChangeArrowheads="1"/>
          </p:cNvSpPr>
          <p:nvPr/>
        </p:nvSpPr>
        <p:spPr bwMode="auto">
          <a:xfrm>
            <a:off x="6562725" y="2294284"/>
            <a:ext cx="105886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Magasin </a:t>
            </a:r>
            <a:endParaRPr kumimoji="0" lang="fr-FR" altLang="fr-FR"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(20m²)</a:t>
            </a:r>
            <a:endParaRPr kumimoji="0" lang="fr-FR" altLang="fr-FR"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9" name="Rectangle à coins arrondis 520"/>
          <p:cNvSpPr>
            <a:spLocks noChangeArrowheads="1"/>
          </p:cNvSpPr>
          <p:nvPr/>
        </p:nvSpPr>
        <p:spPr bwMode="auto">
          <a:xfrm>
            <a:off x="3275856" y="5085184"/>
            <a:ext cx="2795588" cy="541337"/>
          </a:xfrm>
          <a:prstGeom prst="roundRect">
            <a:avLst>
              <a:gd name="adj" fmla="val 16667"/>
            </a:avLst>
          </a:prstGeom>
          <a:gradFill rotWithShape="1">
            <a:gsLst>
              <a:gs pos="0">
                <a:srgbClr val="CB6C1D">
                  <a:alpha val="64000"/>
                </a:srgbClr>
              </a:gs>
              <a:gs pos="80000">
                <a:srgbClr val="FF8F2A"/>
              </a:gs>
              <a:gs pos="100000">
                <a:srgbClr val="FF8F26"/>
              </a:gs>
            </a:gsLst>
            <a:lin ang="16200000"/>
          </a:gradFill>
          <a:ln w="9525">
            <a:solidFill>
              <a:srgbClr val="F68C36"/>
            </a:solidFill>
            <a:round/>
            <a:headEnd/>
            <a:tailEnd/>
          </a:ln>
          <a:effectLst>
            <a:outerShdw dist="23000" dir="5400000" rotWithShape="0">
              <a:srgbClr val="000000">
                <a:alpha val="34999"/>
              </a:srgbClr>
            </a:outerShdw>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60" name="Zone de texte 521"/>
          <p:cNvSpPr txBox="1">
            <a:spLocks noChangeArrowheads="1"/>
          </p:cNvSpPr>
          <p:nvPr/>
        </p:nvSpPr>
        <p:spPr bwMode="auto">
          <a:xfrm>
            <a:off x="3469531" y="5088359"/>
            <a:ext cx="2455863"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fr-FR" sz="1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Espace enseignant (16m²) </a:t>
            </a:r>
            <a:endParaRPr kumimoji="0" lang="fr-FR" altLang="fr-FR"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Suivi PFMP, entretiens familles,……..</a:t>
            </a:r>
            <a:endParaRPr kumimoji="0" lang="fr-FR" altLang="fr-FR"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1" name="Rectangle 8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
        <p:nvSpPr>
          <p:cNvPr id="62" name="Rectangle 102"/>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FR" altLang="fr-FR"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178356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Des zones : espaces et matériels</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1043608" y="764704"/>
            <a:ext cx="7128792"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dirty="0" smtClean="0"/>
              <a:t>L’option R.I.S.C : la salle « Systèmes »</a:t>
            </a:r>
            <a:endParaRPr lang="fr-FR" sz="3200" b="0" i="0" dirty="0">
              <a:effectLst/>
            </a:endParaRPr>
          </a:p>
        </p:txBody>
      </p:sp>
      <p:sp>
        <p:nvSpPr>
          <p:cNvPr id="4" name="ZoneTexte 3"/>
          <p:cNvSpPr txBox="1"/>
          <p:nvPr/>
        </p:nvSpPr>
        <p:spPr>
          <a:xfrm>
            <a:off x="1403648" y="4941168"/>
            <a:ext cx="7924670" cy="1477328"/>
          </a:xfrm>
          <a:prstGeom prst="rect">
            <a:avLst/>
          </a:prstGeom>
          <a:noFill/>
        </p:spPr>
        <p:txBody>
          <a:bodyPr wrap="none" rtlCol="0">
            <a:spAutoFit/>
          </a:bodyPr>
          <a:lstStyle/>
          <a:p>
            <a:pPr marL="285750" indent="-285750">
              <a:buFont typeface="Wingdings" panose="05000000000000000000" pitchFamily="2" charset="2"/>
              <a:buChar char="§"/>
            </a:pPr>
            <a:r>
              <a:rPr lang="fr-FR" dirty="0" smtClean="0"/>
              <a:t>Une organisation en pôles fonctionnels,</a:t>
            </a:r>
          </a:p>
          <a:p>
            <a:pPr marL="285750" indent="-285750">
              <a:buFont typeface="Wingdings" panose="05000000000000000000" pitchFamily="2" charset="2"/>
              <a:buChar char="§"/>
            </a:pPr>
            <a:r>
              <a:rPr lang="fr-FR" dirty="0" smtClean="0"/>
              <a:t>Une zone centrale multifonctions destinée aux activités de : </a:t>
            </a:r>
          </a:p>
          <a:p>
            <a:pPr marL="742950" lvl="1" indent="-285750">
              <a:buFont typeface="Wingdings" panose="05000000000000000000" pitchFamily="2" charset="2"/>
              <a:buChar char="ü"/>
            </a:pPr>
            <a:r>
              <a:rPr lang="fr-FR" dirty="0" smtClean="0"/>
              <a:t>supervision des réseaux de capteurs intelligents (panneaux </a:t>
            </a:r>
          </a:p>
          <a:p>
            <a:pPr lvl="1"/>
            <a:r>
              <a:rPr lang="fr-FR" dirty="0" smtClean="0"/>
              <a:t>d’affichages et capteurs en situation réelle dans la salle et l’établissement),</a:t>
            </a:r>
          </a:p>
          <a:p>
            <a:pPr marL="742950" lvl="1" indent="-285750">
              <a:buFont typeface="Wingdings" panose="05000000000000000000" pitchFamily="2" charset="2"/>
              <a:buChar char="ü"/>
            </a:pPr>
            <a:r>
              <a:rPr lang="fr-FR" dirty="0" smtClean="0"/>
              <a:t>projets, d’intégration matérielle, de maintenance,…..</a:t>
            </a:r>
            <a:endParaRPr lang="fr-FR" dirty="0"/>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5" name="Objet 4"/>
          <p:cNvGraphicFramePr>
            <a:graphicFrameLocks noChangeAspect="1"/>
          </p:cNvGraphicFramePr>
          <p:nvPr>
            <p:extLst/>
          </p:nvPr>
        </p:nvGraphicFramePr>
        <p:xfrm>
          <a:off x="1523578" y="1268760"/>
          <a:ext cx="6000750" cy="3829050"/>
        </p:xfrm>
        <a:graphic>
          <a:graphicData uri="http://schemas.openxmlformats.org/presentationml/2006/ole">
            <mc:AlternateContent xmlns:mc="http://schemas.openxmlformats.org/markup-compatibility/2006">
              <mc:Choice xmlns:v="urn:schemas-microsoft-com:vml" Requires="v">
                <p:oleObj spid="_x0000_s5128" name="Visio" r:id="rId6" imgW="7953912" imgH="4077347" progId="Visio.Drawing.11">
                  <p:embed/>
                </p:oleObj>
              </mc:Choice>
              <mc:Fallback>
                <p:oleObj name="Visio" r:id="rId6" imgW="7953912" imgH="4077347"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3578" y="1268760"/>
                        <a:ext cx="6000750" cy="3829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244230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399" y="1322412"/>
            <a:ext cx="7058025"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Des zones : espaces et matériels</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1043608" y="764704"/>
            <a:ext cx="7128792"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dirty="0" smtClean="0"/>
              <a:t>L’option R.I.S.C : le pôle industriel</a:t>
            </a:r>
            <a:endParaRPr lang="fr-FR" sz="3200" b="0" i="0" dirty="0">
              <a:effectLst/>
            </a:endParaRPr>
          </a:p>
        </p:txBody>
      </p:sp>
      <p:sp>
        <p:nvSpPr>
          <p:cNvPr id="5" name="Rectangle 4"/>
          <p:cNvSpPr/>
          <p:nvPr/>
        </p:nvSpPr>
        <p:spPr>
          <a:xfrm>
            <a:off x="5508104" y="4221088"/>
            <a:ext cx="2808312" cy="2034580"/>
          </a:xfrm>
          <a:prstGeom prst="rect">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817240" y="6095037"/>
            <a:ext cx="4114800" cy="646331"/>
          </a:xfrm>
          <a:prstGeom prst="rect">
            <a:avLst/>
          </a:prstGeom>
          <a:noFill/>
          <a:ln>
            <a:solidFill>
              <a:schemeClr val="accent1">
                <a:shade val="50000"/>
              </a:schemeClr>
            </a:solidFill>
          </a:ln>
        </p:spPr>
        <p:txBody>
          <a:bodyPr wrap="square" rtlCol="0">
            <a:spAutoFit/>
          </a:bodyPr>
          <a:lstStyle/>
          <a:p>
            <a:r>
              <a:rPr lang="fr-FR" dirty="0" smtClean="0"/>
              <a:t>Localisation des systèmes proposés pour le pôle. Alimentation en 230V.</a:t>
            </a:r>
            <a:endParaRPr lang="fr-FR" dirty="0"/>
          </a:p>
        </p:txBody>
      </p:sp>
      <p:sp>
        <p:nvSpPr>
          <p:cNvPr id="7" name="Flèche à angle droit 6"/>
          <p:cNvSpPr/>
          <p:nvPr/>
        </p:nvSpPr>
        <p:spPr>
          <a:xfrm>
            <a:off x="4932040" y="6255668"/>
            <a:ext cx="1224136" cy="197668"/>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68608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Une architecture commune </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1043608" y="764704"/>
            <a:ext cx="7128792"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dirty="0" smtClean="0"/>
              <a:t>L’option R.I.S.C : la capacité au transfert</a:t>
            </a:r>
            <a:endParaRPr lang="fr-FR" sz="3200" b="0" i="0" dirty="0">
              <a:effectLst/>
            </a:endParaRPr>
          </a:p>
        </p:txBody>
      </p:sp>
      <p:grpSp>
        <p:nvGrpSpPr>
          <p:cNvPr id="37" name="Groupe 36"/>
          <p:cNvGrpSpPr/>
          <p:nvPr/>
        </p:nvGrpSpPr>
        <p:grpSpPr>
          <a:xfrm>
            <a:off x="1259633" y="1844824"/>
            <a:ext cx="6342274" cy="4288659"/>
            <a:chOff x="0" y="0"/>
            <a:chExt cx="7704856" cy="3595530"/>
          </a:xfrm>
        </p:grpSpPr>
        <p:sp>
          <p:nvSpPr>
            <p:cNvPr id="38" name="Rectangle à coins arrondis 37"/>
            <p:cNvSpPr/>
            <p:nvPr/>
          </p:nvSpPr>
          <p:spPr>
            <a:xfrm>
              <a:off x="792088" y="1144252"/>
              <a:ext cx="1512168" cy="1224136"/>
            </a:xfrm>
            <a:prstGeom prst="roundRect">
              <a:avLst/>
            </a:prstGeom>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9" name="ZoneTexte 4"/>
            <p:cNvSpPr txBox="1"/>
            <p:nvPr/>
          </p:nvSpPr>
          <p:spPr>
            <a:xfrm>
              <a:off x="841745" y="1433824"/>
              <a:ext cx="1318157" cy="660856"/>
            </a:xfrm>
            <a:prstGeom prst="rect">
              <a:avLst/>
            </a:prstGeom>
            <a:noFill/>
          </p:spPr>
          <p:txBody>
            <a:bodyPr wrap="square" rtlCol="0">
              <a:noAutofit/>
            </a:bodyPr>
            <a:lstStyle/>
            <a:p>
              <a:pPr>
                <a:spcAft>
                  <a:spcPts val="0"/>
                </a:spcAft>
              </a:pPr>
              <a:r>
                <a:rPr lang="fr-FR" sz="1200" kern="1200" dirty="0">
                  <a:solidFill>
                    <a:srgbClr val="000000"/>
                  </a:solidFill>
                  <a:effectLst/>
                  <a:latin typeface="Calibri"/>
                  <a:ea typeface="Times New Roman"/>
                  <a:cs typeface="Times New Roman"/>
                </a:rPr>
                <a:t>Capteurs  et équipements intelligents</a:t>
              </a:r>
              <a:endParaRPr lang="fr-FR" sz="1200" dirty="0">
                <a:effectLst/>
                <a:latin typeface="Times New Roman"/>
                <a:ea typeface="Times New Roman"/>
              </a:endParaRPr>
            </a:p>
          </p:txBody>
        </p:sp>
        <p:pic>
          <p:nvPicPr>
            <p:cNvPr id="40" name="Picture 2" descr="C:\Users\lprince-agbodjan\AppData\Local\Microsoft\Windows\Temporary Internet Files\Content.IE5\4C1R9FZA\454px-Bus-logo.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055" y="2512404"/>
              <a:ext cx="337017" cy="33701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3" descr="C:\Users\lprince-agbodjan\AppData\Local\Microsoft\Windows\Temporary Internet Files\Content.IE5\I4NPHF3O\google_dorks_almas_hacking_security_cameras[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936340"/>
              <a:ext cx="432048" cy="43204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C:\Users\lprince-agbodjan\AppData\Local\Microsoft\Windows\Temporary Internet Files\Content.IE5\AV7FDMDX\220px-RWB_Industriegebiet.svg[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1745" y="2728428"/>
              <a:ext cx="526407" cy="52640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descr="C:\Users\lprince-agbodjan\AppData\Local\Microsoft\Windows\Temporary Internet Files\Content.IE5\I4NPHF3O\sail-boat-370164_640[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48424" y="2872444"/>
              <a:ext cx="395792" cy="39579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C:\Users\lprince-agbodjan\AppData\Local\Microsoft\Windows\Temporary Internet Files\Content.IE5\AV7FDMDX\multilight-led-lampadaire--6500k-1778[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6150" y="1033120"/>
              <a:ext cx="429914" cy="72182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7" descr="C:\Users\lprince-agbodjan\AppData\Local\Microsoft\Windows\Temporary Internet Files\Content.IE5\4C1R9FZA\arton3263[1].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6562" y="494742"/>
              <a:ext cx="515566" cy="50549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C:\Users\lprince-agbodjan\AppData\Local\Microsoft\Windows\Temporary Internet Files\Content.IE5\75FMPAR7\AS-parking-icon.svg[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51597" y="494742"/>
              <a:ext cx="393150" cy="426334"/>
            </a:xfrm>
            <a:prstGeom prst="rect">
              <a:avLst/>
            </a:prstGeom>
            <a:noFill/>
            <a:extLst>
              <a:ext uri="{909E8E84-426E-40DD-AFC4-6F175D3DCCD1}">
                <a14:hiddenFill xmlns:a14="http://schemas.microsoft.com/office/drawing/2010/main">
                  <a:solidFill>
                    <a:srgbClr val="FFFFFF"/>
                  </a:solidFill>
                </a14:hiddenFill>
              </a:ext>
            </a:extLst>
          </p:spPr>
        </p:pic>
        <p:cxnSp>
          <p:nvCxnSpPr>
            <p:cNvPr id="47" name="Connecteur droit 46"/>
            <p:cNvCxnSpPr>
              <a:stCxn id="38" idx="0"/>
              <a:endCxn id="46" idx="2"/>
            </p:cNvCxnSpPr>
            <p:nvPr/>
          </p:nvCxnSpPr>
          <p:spPr>
            <a:xfrm flipV="1">
              <a:off x="1548172" y="921076"/>
              <a:ext cx="0" cy="223176"/>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Connecteur droit 47"/>
            <p:cNvCxnSpPr>
              <a:endCxn id="45" idx="2"/>
            </p:cNvCxnSpPr>
            <p:nvPr/>
          </p:nvCxnSpPr>
          <p:spPr>
            <a:xfrm flipH="1" flipV="1">
              <a:off x="894345" y="1000236"/>
              <a:ext cx="113767"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flipH="1">
              <a:off x="216024" y="1576300"/>
              <a:ext cx="5760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p:nvCxnSpPr>
          <p:spPr>
            <a:xfrm flipH="1">
              <a:off x="383063" y="2080356"/>
              <a:ext cx="4090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Connecteur droit 50"/>
            <p:cNvCxnSpPr/>
            <p:nvPr/>
          </p:nvCxnSpPr>
          <p:spPr>
            <a:xfrm flipH="1">
              <a:off x="504056" y="2368388"/>
              <a:ext cx="337689" cy="312524"/>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a:xfrm>
              <a:off x="1104948" y="2368388"/>
              <a:ext cx="0" cy="481033"/>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Connecteur droit 52"/>
            <p:cNvCxnSpPr>
              <a:endCxn id="43" idx="0"/>
            </p:cNvCxnSpPr>
            <p:nvPr/>
          </p:nvCxnSpPr>
          <p:spPr>
            <a:xfrm>
              <a:off x="1746320" y="2368388"/>
              <a:ext cx="0" cy="504056"/>
            </a:xfrm>
            <a:prstGeom prst="line">
              <a:avLst/>
            </a:prstGeom>
          </p:spPr>
          <p:style>
            <a:lnRef idx="1">
              <a:schemeClr val="accent1"/>
            </a:lnRef>
            <a:fillRef idx="0">
              <a:schemeClr val="accent1"/>
            </a:fillRef>
            <a:effectRef idx="0">
              <a:schemeClr val="accent1"/>
            </a:effectRef>
            <a:fontRef idx="minor">
              <a:schemeClr val="tx1"/>
            </a:fontRef>
          </p:style>
        </p:cxnSp>
        <p:sp>
          <p:nvSpPr>
            <p:cNvPr id="54" name="Rectangle à coins arrondis 53"/>
            <p:cNvSpPr/>
            <p:nvPr/>
          </p:nvSpPr>
          <p:spPr>
            <a:xfrm>
              <a:off x="2592288" y="1141095"/>
              <a:ext cx="1512168" cy="1224136"/>
            </a:xfrm>
            <a:prstGeom prst="roundRect">
              <a:avLst/>
            </a:prstGeom>
          </p:spPr>
          <p:style>
            <a:lnRef idx="3">
              <a:schemeClr val="lt1"/>
            </a:lnRef>
            <a:fillRef idx="1">
              <a:schemeClr val="accent6"/>
            </a:fillRef>
            <a:effectRef idx="1">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5" name="ZoneTexte 33"/>
            <p:cNvSpPr txBox="1"/>
            <p:nvPr/>
          </p:nvSpPr>
          <p:spPr>
            <a:xfrm>
              <a:off x="2664296" y="1471313"/>
              <a:ext cx="1512168" cy="584322"/>
            </a:xfrm>
            <a:prstGeom prst="rect">
              <a:avLst/>
            </a:prstGeom>
            <a:noFill/>
          </p:spPr>
          <p:txBody>
            <a:bodyPr wrap="square" rtlCol="0">
              <a:noAutofit/>
            </a:bodyPr>
            <a:lstStyle/>
            <a:p>
              <a:pPr>
                <a:spcAft>
                  <a:spcPts val="0"/>
                </a:spcAft>
              </a:pPr>
              <a:r>
                <a:rPr lang="fr-FR" sz="1200" kern="1200">
                  <a:solidFill>
                    <a:srgbClr val="000000"/>
                  </a:solidFill>
                  <a:effectLst/>
                  <a:latin typeface="Calibri"/>
                  <a:ea typeface="Times New Roman"/>
                  <a:cs typeface="Times New Roman"/>
                </a:rPr>
                <a:t>Systèmes  de communication</a:t>
              </a:r>
              <a:endParaRPr lang="fr-FR" sz="1200">
                <a:effectLst/>
                <a:latin typeface="Times New Roman"/>
                <a:ea typeface="Times New Roman"/>
              </a:endParaRPr>
            </a:p>
          </p:txBody>
        </p:sp>
        <p:sp>
          <p:nvSpPr>
            <p:cNvPr id="56" name="ZoneTexte 34"/>
            <p:cNvSpPr txBox="1"/>
            <p:nvPr/>
          </p:nvSpPr>
          <p:spPr>
            <a:xfrm>
              <a:off x="2736269" y="2279693"/>
              <a:ext cx="1224242" cy="1315837"/>
            </a:xfrm>
            <a:prstGeom prst="rect">
              <a:avLst/>
            </a:prstGeom>
            <a:noFill/>
          </p:spPr>
          <p:txBody>
            <a:bodyPr wrap="square" rtlCol="0">
              <a:noAutofit/>
            </a:bodyPr>
            <a:lstStyle/>
            <a:p>
              <a:pPr>
                <a:spcAft>
                  <a:spcPts val="0"/>
                </a:spcAft>
              </a:pPr>
              <a:r>
                <a:rPr lang="fr-FR" sz="1200" kern="1200" dirty="0" err="1">
                  <a:solidFill>
                    <a:srgbClr val="000000"/>
                  </a:solidFill>
                  <a:effectLst/>
                  <a:latin typeface="Calibri"/>
                  <a:ea typeface="Times New Roman"/>
                  <a:cs typeface="Times New Roman"/>
                </a:rPr>
                <a:t>ZigBee</a:t>
              </a:r>
              <a:r>
                <a:rPr lang="fr-FR" sz="1200" kern="1200" dirty="0">
                  <a:solidFill>
                    <a:srgbClr val="000000"/>
                  </a:solidFill>
                  <a:effectLst/>
                  <a:latin typeface="Calibri"/>
                  <a:ea typeface="Times New Roman"/>
                  <a:cs typeface="Times New Roman"/>
                </a:rPr>
                <a:t>, GPS, NFC, Bluetooth</a:t>
              </a:r>
              <a:endParaRPr lang="fr-FR" sz="1200" dirty="0">
                <a:effectLst/>
                <a:latin typeface="Times New Roman"/>
                <a:ea typeface="Times New Roman"/>
              </a:endParaRPr>
            </a:p>
            <a:p>
              <a:pPr>
                <a:spcAft>
                  <a:spcPts val="0"/>
                </a:spcAft>
              </a:pPr>
              <a:r>
                <a:rPr lang="fr-FR" sz="1200" kern="1200" dirty="0" err="1">
                  <a:solidFill>
                    <a:srgbClr val="000000"/>
                  </a:solidFill>
                  <a:effectLst/>
                  <a:latin typeface="Calibri"/>
                  <a:ea typeface="Times New Roman"/>
                  <a:cs typeface="Times New Roman"/>
                </a:rPr>
                <a:t>Modbus</a:t>
              </a:r>
              <a:r>
                <a:rPr lang="fr-FR" sz="1200" kern="1200" dirty="0">
                  <a:solidFill>
                    <a:srgbClr val="000000"/>
                  </a:solidFill>
                  <a:effectLst/>
                  <a:latin typeface="Calibri"/>
                  <a:ea typeface="Times New Roman"/>
                  <a:cs typeface="Times New Roman"/>
                </a:rPr>
                <a:t>, Ethernet, </a:t>
              </a:r>
              <a:r>
                <a:rPr lang="fr-FR" sz="1200" kern="1200" dirty="0" err="1">
                  <a:solidFill>
                    <a:srgbClr val="000000"/>
                  </a:solidFill>
                  <a:effectLst/>
                  <a:latin typeface="Calibri"/>
                  <a:ea typeface="Times New Roman"/>
                  <a:cs typeface="Times New Roman"/>
                </a:rPr>
                <a:t>LoRa</a:t>
              </a:r>
              <a:r>
                <a:rPr lang="fr-FR" sz="1200" kern="1200" dirty="0">
                  <a:solidFill>
                    <a:srgbClr val="000000"/>
                  </a:solidFill>
                  <a:effectLst/>
                  <a:latin typeface="Calibri"/>
                  <a:ea typeface="Times New Roman"/>
                  <a:cs typeface="Times New Roman"/>
                </a:rPr>
                <a:t>, </a:t>
              </a:r>
              <a:r>
                <a:rPr lang="fr-FR" sz="1200" kern="1200" dirty="0" err="1">
                  <a:solidFill>
                    <a:srgbClr val="000000"/>
                  </a:solidFill>
                  <a:effectLst/>
                  <a:latin typeface="Calibri"/>
                  <a:ea typeface="Times New Roman"/>
                  <a:cs typeface="Times New Roman"/>
                </a:rPr>
                <a:t>Sigfox</a:t>
              </a:r>
              <a:r>
                <a:rPr lang="fr-FR" sz="1200" kern="1200" dirty="0">
                  <a:solidFill>
                    <a:srgbClr val="000000"/>
                  </a:solidFill>
                  <a:effectLst/>
                  <a:latin typeface="Calibri"/>
                  <a:ea typeface="Times New Roman"/>
                  <a:cs typeface="Times New Roman"/>
                </a:rPr>
                <a:t>, RFID, etc.</a:t>
              </a:r>
              <a:endParaRPr lang="fr-FR" sz="1200" dirty="0">
                <a:effectLst/>
                <a:latin typeface="Times New Roman"/>
                <a:ea typeface="Times New Roman"/>
              </a:endParaRPr>
            </a:p>
          </p:txBody>
        </p:sp>
        <p:sp>
          <p:nvSpPr>
            <p:cNvPr id="57" name="Rectangle à coins arrondis 56"/>
            <p:cNvSpPr/>
            <p:nvPr/>
          </p:nvSpPr>
          <p:spPr>
            <a:xfrm>
              <a:off x="4320480" y="1180004"/>
              <a:ext cx="1512168" cy="1224136"/>
            </a:xfrm>
            <a:prstGeom prst="roundRect">
              <a:avLst/>
            </a:prstGeom>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58" name="ZoneTexte 37"/>
            <p:cNvSpPr txBox="1"/>
            <p:nvPr/>
          </p:nvSpPr>
          <p:spPr>
            <a:xfrm>
              <a:off x="4536446" y="1510359"/>
              <a:ext cx="1152526" cy="584322"/>
            </a:xfrm>
            <a:prstGeom prst="rect">
              <a:avLst/>
            </a:prstGeom>
            <a:noFill/>
          </p:spPr>
          <p:txBody>
            <a:bodyPr wrap="square" rtlCol="0">
              <a:noAutofit/>
            </a:bodyPr>
            <a:lstStyle/>
            <a:p>
              <a:pPr>
                <a:spcAft>
                  <a:spcPts val="0"/>
                </a:spcAft>
              </a:pPr>
              <a:r>
                <a:rPr lang="fr-FR" sz="1200" kern="1200">
                  <a:solidFill>
                    <a:srgbClr val="000000"/>
                  </a:solidFill>
                  <a:effectLst/>
                  <a:latin typeface="Calibri"/>
                  <a:ea typeface="Times New Roman"/>
                  <a:cs typeface="Times New Roman"/>
                </a:rPr>
                <a:t>Plateforme de traitement</a:t>
              </a:r>
              <a:endParaRPr lang="fr-FR" sz="1200">
                <a:effectLst/>
                <a:latin typeface="Times New Roman"/>
                <a:ea typeface="Times New Roman"/>
              </a:endParaRPr>
            </a:p>
          </p:txBody>
        </p:sp>
        <p:sp>
          <p:nvSpPr>
            <p:cNvPr id="59" name="Rectangle à coins arrondis 58"/>
            <p:cNvSpPr/>
            <p:nvPr/>
          </p:nvSpPr>
          <p:spPr>
            <a:xfrm>
              <a:off x="6120680" y="1180004"/>
              <a:ext cx="1512168" cy="1224136"/>
            </a:xfrm>
            <a:prstGeom prst="roundRect">
              <a:avLst/>
            </a:prstGeom>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60" name="ZoneTexte 40"/>
            <p:cNvSpPr txBox="1"/>
            <p:nvPr/>
          </p:nvSpPr>
          <p:spPr>
            <a:xfrm>
              <a:off x="6120680" y="1561168"/>
              <a:ext cx="1331742" cy="416965"/>
            </a:xfrm>
            <a:prstGeom prst="rect">
              <a:avLst/>
            </a:prstGeom>
            <a:noFill/>
          </p:spPr>
          <p:txBody>
            <a:bodyPr wrap="square" rtlCol="0">
              <a:noAutofit/>
            </a:bodyPr>
            <a:lstStyle/>
            <a:p>
              <a:pPr>
                <a:spcAft>
                  <a:spcPts val="0"/>
                </a:spcAft>
              </a:pPr>
              <a:r>
                <a:rPr lang="fr-FR" sz="1200" kern="1200">
                  <a:solidFill>
                    <a:srgbClr val="000000"/>
                  </a:solidFill>
                  <a:effectLst/>
                  <a:latin typeface="Calibri"/>
                  <a:ea typeface="Times New Roman"/>
                  <a:cs typeface="Times New Roman"/>
                </a:rPr>
                <a:t>Exploitation, maintenance</a:t>
              </a:r>
              <a:endParaRPr lang="fr-FR" sz="1200">
                <a:effectLst/>
                <a:latin typeface="Times New Roman"/>
                <a:ea typeface="Times New Roman"/>
              </a:endParaRPr>
            </a:p>
          </p:txBody>
        </p:sp>
        <p:sp>
          <p:nvSpPr>
            <p:cNvPr id="61" name="Rectangle 60"/>
            <p:cNvSpPr/>
            <p:nvPr/>
          </p:nvSpPr>
          <p:spPr>
            <a:xfrm>
              <a:off x="792088" y="9292"/>
              <a:ext cx="1512168" cy="3600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62" name="ZoneTexte 27"/>
            <p:cNvSpPr txBox="1"/>
            <p:nvPr/>
          </p:nvSpPr>
          <p:spPr>
            <a:xfrm>
              <a:off x="900089" y="18583"/>
              <a:ext cx="1548051" cy="239898"/>
            </a:xfrm>
            <a:prstGeom prst="rect">
              <a:avLst/>
            </a:prstGeom>
            <a:noFill/>
          </p:spPr>
          <p:txBody>
            <a:bodyPr wrap="square" rtlCol="0">
              <a:noAutofit/>
            </a:bodyPr>
            <a:lstStyle/>
            <a:p>
              <a:pPr>
                <a:spcAft>
                  <a:spcPts val="0"/>
                </a:spcAft>
              </a:pPr>
              <a:r>
                <a:rPr lang="fr-FR" sz="1200" kern="1200">
                  <a:solidFill>
                    <a:srgbClr val="000000"/>
                  </a:solidFill>
                  <a:effectLst/>
                  <a:latin typeface="Arial"/>
                  <a:ea typeface="Times New Roman"/>
                </a:rPr>
                <a:t>COLLECTER</a:t>
              </a:r>
              <a:endParaRPr lang="fr-FR" sz="1200">
                <a:effectLst/>
                <a:latin typeface="Times New Roman"/>
                <a:ea typeface="Times New Roman"/>
              </a:endParaRPr>
            </a:p>
          </p:txBody>
        </p:sp>
        <p:sp>
          <p:nvSpPr>
            <p:cNvPr id="63" name="Rectangle 62"/>
            <p:cNvSpPr/>
            <p:nvPr/>
          </p:nvSpPr>
          <p:spPr>
            <a:xfrm>
              <a:off x="2664296" y="18584"/>
              <a:ext cx="1512168" cy="36004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64" name="ZoneTexte 45"/>
            <p:cNvSpPr txBox="1"/>
            <p:nvPr/>
          </p:nvSpPr>
          <p:spPr>
            <a:xfrm>
              <a:off x="2592255" y="0"/>
              <a:ext cx="1728225" cy="239898"/>
            </a:xfrm>
            <a:prstGeom prst="rect">
              <a:avLst/>
            </a:prstGeom>
            <a:noFill/>
          </p:spPr>
          <p:txBody>
            <a:bodyPr wrap="square" rtlCol="0">
              <a:noAutofit/>
            </a:bodyPr>
            <a:lstStyle/>
            <a:p>
              <a:pPr>
                <a:spcAft>
                  <a:spcPts val="0"/>
                </a:spcAft>
              </a:pPr>
              <a:r>
                <a:rPr lang="fr-FR" sz="1200" kern="1200">
                  <a:solidFill>
                    <a:srgbClr val="000000"/>
                  </a:solidFill>
                  <a:effectLst/>
                  <a:latin typeface="Arial"/>
                  <a:ea typeface="Times New Roman"/>
                </a:rPr>
                <a:t>TRANSMETTRE</a:t>
              </a:r>
              <a:endParaRPr lang="fr-FR" sz="1200">
                <a:effectLst/>
                <a:latin typeface="Times New Roman"/>
                <a:ea typeface="Times New Roman"/>
              </a:endParaRPr>
            </a:p>
          </p:txBody>
        </p:sp>
        <p:sp>
          <p:nvSpPr>
            <p:cNvPr id="65" name="Rectangle 64"/>
            <p:cNvSpPr/>
            <p:nvPr/>
          </p:nvSpPr>
          <p:spPr>
            <a:xfrm>
              <a:off x="4392488" y="27876"/>
              <a:ext cx="1512168" cy="360040"/>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66" name="ZoneTexte 47"/>
            <p:cNvSpPr txBox="1"/>
            <p:nvPr/>
          </p:nvSpPr>
          <p:spPr>
            <a:xfrm>
              <a:off x="4464439" y="27875"/>
              <a:ext cx="1440114" cy="239898"/>
            </a:xfrm>
            <a:prstGeom prst="rect">
              <a:avLst/>
            </a:prstGeom>
            <a:noFill/>
          </p:spPr>
          <p:txBody>
            <a:bodyPr wrap="square" rtlCol="0">
              <a:noAutofit/>
            </a:bodyPr>
            <a:lstStyle/>
            <a:p>
              <a:pPr>
                <a:spcAft>
                  <a:spcPts val="0"/>
                </a:spcAft>
              </a:pPr>
              <a:r>
                <a:rPr lang="fr-FR" sz="1200" kern="1200">
                  <a:solidFill>
                    <a:srgbClr val="000000"/>
                  </a:solidFill>
                  <a:effectLst/>
                  <a:latin typeface="Arial"/>
                  <a:ea typeface="Times New Roman"/>
                </a:rPr>
                <a:t>EXECUTER</a:t>
              </a:r>
              <a:endParaRPr lang="fr-FR" sz="1200">
                <a:effectLst/>
                <a:latin typeface="Times New Roman"/>
                <a:ea typeface="Times New Roman"/>
              </a:endParaRPr>
            </a:p>
          </p:txBody>
        </p:sp>
        <p:sp>
          <p:nvSpPr>
            <p:cNvPr id="67" name="Rectangle 66"/>
            <p:cNvSpPr/>
            <p:nvPr/>
          </p:nvSpPr>
          <p:spPr>
            <a:xfrm>
              <a:off x="6192688" y="18584"/>
              <a:ext cx="1512168" cy="360040"/>
            </a:xfrm>
            <a:prstGeom prst="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68" name="ZoneTexte 49"/>
            <p:cNvSpPr txBox="1"/>
            <p:nvPr/>
          </p:nvSpPr>
          <p:spPr>
            <a:xfrm>
              <a:off x="6264615" y="18583"/>
              <a:ext cx="1440114" cy="239898"/>
            </a:xfrm>
            <a:prstGeom prst="rect">
              <a:avLst/>
            </a:prstGeom>
            <a:noFill/>
          </p:spPr>
          <p:txBody>
            <a:bodyPr wrap="square" rtlCol="0">
              <a:noAutofit/>
            </a:bodyPr>
            <a:lstStyle/>
            <a:p>
              <a:pPr>
                <a:spcAft>
                  <a:spcPts val="0"/>
                </a:spcAft>
              </a:pPr>
              <a:r>
                <a:rPr lang="fr-FR" sz="1200" kern="1200">
                  <a:solidFill>
                    <a:srgbClr val="000000"/>
                  </a:solidFill>
                  <a:effectLst/>
                  <a:latin typeface="Arial"/>
                  <a:ea typeface="Times New Roman"/>
                </a:rPr>
                <a:t>VISUALISER</a:t>
              </a:r>
              <a:endParaRPr lang="fr-FR" sz="1200">
                <a:effectLst/>
                <a:latin typeface="Times New Roman"/>
                <a:ea typeface="Times New Roman"/>
              </a:endParaRPr>
            </a:p>
          </p:txBody>
        </p:sp>
        <p:pic>
          <p:nvPicPr>
            <p:cNvPr id="69" name="Picture 11" descr="C:\Users\lprince-agbodjan\AppData\Local\Microsoft\Windows\Temporary Internet Files\Content.IE5\EMW863SY\nube[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76464" y="442548"/>
              <a:ext cx="1775849" cy="80946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2" descr="C:\Users\lprince-agbodjan\AppData\Local\Microsoft\Windows\Temporary Internet Files\Content.IE5\I4NPHF3O\padlock-40192_640[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34105" y="2093001"/>
              <a:ext cx="265711" cy="439637"/>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2" descr="C:\Users\lprince-agbodjan\AppData\Local\Microsoft\Windows\Temporary Internet Files\Content.IE5\I4NPHF3O\padlock-40192_640[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47985" y="2080356"/>
              <a:ext cx="265711" cy="439637"/>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2" descr="C:\Users\lprince-agbodjan\AppData\Local\Microsoft\Windows\Temporary Internet Files\Content.IE5\I4NPHF3O\padlock-40192_640[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40173" y="2038133"/>
              <a:ext cx="265711" cy="43963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2" descr="C:\Users\lprince-agbodjan\AppData\Local\Microsoft\Windows\Temporary Internet Files\Content.IE5\I4NPHF3O\padlock-40192_640[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39145" y="2045800"/>
              <a:ext cx="265711" cy="439637"/>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ZoneTexte 1"/>
          <p:cNvSpPr txBox="1"/>
          <p:nvPr/>
        </p:nvSpPr>
        <p:spPr>
          <a:xfrm>
            <a:off x="1043609" y="6021288"/>
            <a:ext cx="7128792" cy="646331"/>
          </a:xfrm>
          <a:prstGeom prst="rect">
            <a:avLst/>
          </a:prstGeom>
          <a:noFill/>
        </p:spPr>
        <p:txBody>
          <a:bodyPr wrap="square" rtlCol="0">
            <a:spAutoFit/>
          </a:bodyPr>
          <a:lstStyle/>
          <a:p>
            <a:pPr algn="ctr"/>
            <a:r>
              <a:rPr lang="fr-FR" b="1" dirty="0" smtClean="0">
                <a:solidFill>
                  <a:srgbClr val="002060"/>
                </a:solidFill>
              </a:rPr>
              <a:t>Des systèmes différents - une architecture commune - des stratégies pédagogiques qui doivent privilégier la capacité au transfert</a:t>
            </a:r>
            <a:endParaRPr lang="fr-FR" b="1" dirty="0">
              <a:solidFill>
                <a:srgbClr val="002060"/>
              </a:solidFill>
            </a:endParaRPr>
          </a:p>
        </p:txBody>
      </p:sp>
    </p:spTree>
    <p:extLst>
      <p:ext uri="{BB962C8B-B14F-4D97-AF65-F5344CB8AC3E}">
        <p14:creationId xmlns:p14="http://schemas.microsoft.com/office/powerpoint/2010/main" val="665290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Les PFMP</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1043608" y="764704"/>
            <a:ext cx="7128792"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dirty="0" smtClean="0"/>
              <a:t>Les P.F.M.P.</a:t>
            </a:r>
            <a:endParaRPr lang="fr-FR" sz="3200" b="0" i="0" dirty="0">
              <a:effectLst/>
            </a:endParaRPr>
          </a:p>
        </p:txBody>
      </p:sp>
      <p:sp>
        <p:nvSpPr>
          <p:cNvPr id="2" name="ZoneTexte 1"/>
          <p:cNvSpPr txBox="1"/>
          <p:nvPr/>
        </p:nvSpPr>
        <p:spPr>
          <a:xfrm>
            <a:off x="1043609" y="1718806"/>
            <a:ext cx="7920880" cy="4247317"/>
          </a:xfrm>
          <a:prstGeom prst="rect">
            <a:avLst/>
          </a:prstGeom>
          <a:noFill/>
        </p:spPr>
        <p:txBody>
          <a:bodyPr wrap="square" rtlCol="0">
            <a:spAutoFit/>
          </a:bodyPr>
          <a:lstStyle/>
          <a:p>
            <a:r>
              <a:rPr lang="fr-FR" u="sng" dirty="0" smtClean="0"/>
              <a:t>Des </a:t>
            </a:r>
            <a:r>
              <a:rPr lang="fr-FR" u="sng" dirty="0"/>
              <a:t>écueils à </a:t>
            </a:r>
            <a:r>
              <a:rPr lang="fr-FR" u="sng" dirty="0" smtClean="0"/>
              <a:t>éviter :</a:t>
            </a:r>
          </a:p>
          <a:p>
            <a:pPr marL="285750" indent="-285750">
              <a:buFont typeface="Arial"/>
              <a:buChar char="•"/>
            </a:pPr>
            <a:r>
              <a:rPr lang="fr-FR" dirty="0" smtClean="0"/>
              <a:t>Se </a:t>
            </a:r>
            <a:r>
              <a:rPr lang="fr-FR" dirty="0"/>
              <a:t>centrer </a:t>
            </a:r>
            <a:r>
              <a:rPr lang="fr-FR" dirty="0" smtClean="0"/>
              <a:t>uniquement sur les réseaux d’entreprises.</a:t>
            </a:r>
          </a:p>
          <a:p>
            <a:endParaRPr lang="fr-FR" dirty="0"/>
          </a:p>
          <a:p>
            <a:r>
              <a:rPr lang="fr-FR" u="sng" dirty="0" smtClean="0"/>
              <a:t>Suggestion d’organisation :</a:t>
            </a:r>
          </a:p>
          <a:p>
            <a:pPr marL="285750" lvl="0" indent="-285750">
              <a:buFont typeface="Arial"/>
              <a:buChar char="•"/>
            </a:pPr>
            <a:r>
              <a:rPr lang="fr-FR" dirty="0" smtClean="0">
                <a:solidFill>
                  <a:prstClr val="black"/>
                </a:solidFill>
              </a:rPr>
              <a:t>Pour </a:t>
            </a:r>
            <a:r>
              <a:rPr lang="fr-FR" dirty="0">
                <a:solidFill>
                  <a:prstClr val="black"/>
                </a:solidFill>
              </a:rPr>
              <a:t>mémoire il est possible qu'en </a:t>
            </a:r>
            <a:r>
              <a:rPr lang="fr-FR" dirty="0" smtClean="0">
                <a:solidFill>
                  <a:prstClr val="black"/>
                </a:solidFill>
              </a:rPr>
              <a:t>seconde, </a:t>
            </a:r>
            <a:r>
              <a:rPr lang="fr-FR" dirty="0">
                <a:solidFill>
                  <a:prstClr val="black"/>
                </a:solidFill>
              </a:rPr>
              <a:t>la PFMP n°1 soit effectuée dans tout type </a:t>
            </a:r>
            <a:r>
              <a:rPr lang="fr-FR" dirty="0" smtClean="0">
                <a:solidFill>
                  <a:prstClr val="black"/>
                </a:solidFill>
              </a:rPr>
              <a:t>d'entreprises,</a:t>
            </a:r>
          </a:p>
          <a:p>
            <a:pPr lvl="0"/>
            <a:endParaRPr lang="fr-FR" dirty="0">
              <a:solidFill>
                <a:prstClr val="black"/>
              </a:solidFill>
            </a:endParaRPr>
          </a:p>
          <a:p>
            <a:pPr marL="285750" indent="-285750">
              <a:buFont typeface="Arial" panose="020B0604020202020204" pitchFamily="34" charset="0"/>
              <a:buChar char="•"/>
            </a:pPr>
            <a:r>
              <a:rPr lang="fr-FR" dirty="0" smtClean="0"/>
              <a:t>Pour les autres périodes, la </a:t>
            </a:r>
            <a:r>
              <a:rPr lang="fr-FR" dirty="0"/>
              <a:t>recherche des terrains d’accueil doit exploiter la diversité des secteurs d’activité concernés par cette option, en lien avec l’environnement </a:t>
            </a:r>
            <a:r>
              <a:rPr lang="fr-FR" dirty="0" smtClean="0"/>
              <a:t>économique, administrative et sociale  </a:t>
            </a:r>
            <a:r>
              <a:rPr lang="fr-FR" dirty="0"/>
              <a:t>de l’établissement </a:t>
            </a:r>
            <a:r>
              <a:rPr lang="fr-FR" dirty="0" smtClean="0"/>
              <a:t>,</a:t>
            </a:r>
          </a:p>
          <a:p>
            <a:endParaRPr lang="fr-FR" dirty="0"/>
          </a:p>
          <a:p>
            <a:pPr marL="285750" indent="-285750">
              <a:buFont typeface="Arial" panose="020B0604020202020204" pitchFamily="34" charset="0"/>
              <a:buChar char="•"/>
            </a:pPr>
            <a:r>
              <a:rPr lang="fr-FR" dirty="0" smtClean="0"/>
              <a:t>La </a:t>
            </a:r>
            <a:r>
              <a:rPr lang="fr-FR" dirty="0"/>
              <a:t>dernière période pourrait être à géométrie variable tant dans sa durée que dans son objet en fonction des objectifs (favoriser la poursuite d'étude, favoriser l'insertion professionnelle, etc.)</a:t>
            </a:r>
          </a:p>
          <a:p>
            <a:endParaRPr lang="fr-FR" dirty="0"/>
          </a:p>
        </p:txBody>
      </p:sp>
    </p:spTree>
    <p:extLst>
      <p:ext uri="{BB962C8B-B14F-4D97-AF65-F5344CB8AC3E}">
        <p14:creationId xmlns:p14="http://schemas.microsoft.com/office/powerpoint/2010/main" val="1184452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QUELQUES SPÉCIFICITÉS</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1043608" y="764704"/>
            <a:ext cx="7128792" cy="1077218"/>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dirty="0" smtClean="0"/>
              <a:t>L’enseignement des S.P.C et de la construction</a:t>
            </a:r>
            <a:endParaRPr lang="fr-FR" sz="3200" b="0" i="0" dirty="0">
              <a:effectLst/>
            </a:endParaRPr>
          </a:p>
        </p:txBody>
      </p:sp>
      <p:sp>
        <p:nvSpPr>
          <p:cNvPr id="2" name="ZoneTexte 1"/>
          <p:cNvSpPr txBox="1"/>
          <p:nvPr/>
        </p:nvSpPr>
        <p:spPr>
          <a:xfrm>
            <a:off x="1043608" y="1988840"/>
            <a:ext cx="7920880" cy="4524315"/>
          </a:xfrm>
          <a:prstGeom prst="rect">
            <a:avLst/>
          </a:prstGeom>
          <a:noFill/>
        </p:spPr>
        <p:txBody>
          <a:bodyPr wrap="square" rtlCol="0">
            <a:spAutoFit/>
          </a:bodyPr>
          <a:lstStyle/>
          <a:p>
            <a:r>
              <a:rPr lang="fr-FR" u="sng" dirty="0"/>
              <a:t>L'enseignement des </a:t>
            </a:r>
            <a:r>
              <a:rPr lang="fr-FR" u="sng" dirty="0" smtClean="0"/>
              <a:t>S.P.C. :</a:t>
            </a:r>
          </a:p>
          <a:p>
            <a:pPr marL="285750" indent="-285750">
              <a:buFont typeface="Arial"/>
              <a:buChar char="•"/>
            </a:pPr>
            <a:r>
              <a:rPr lang="fr-FR" dirty="0" smtClean="0"/>
              <a:t>Écrans de visualisation,</a:t>
            </a:r>
          </a:p>
          <a:p>
            <a:pPr marL="285750" indent="-285750">
              <a:buFont typeface="Arial"/>
              <a:buChar char="•"/>
            </a:pPr>
            <a:r>
              <a:rPr lang="fr-FR" dirty="0" smtClean="0"/>
              <a:t>Moteurs,</a:t>
            </a:r>
            <a:endParaRPr lang="fr-FR" dirty="0"/>
          </a:p>
          <a:p>
            <a:pPr marL="285750" indent="-285750">
              <a:buFont typeface="Arial"/>
              <a:buChar char="•"/>
            </a:pPr>
            <a:r>
              <a:rPr lang="fr-FR" dirty="0" smtClean="0"/>
              <a:t>Capteurs,</a:t>
            </a:r>
          </a:p>
          <a:p>
            <a:pPr marL="285750" indent="-285750">
              <a:buFont typeface="Arial"/>
              <a:buChar char="•"/>
            </a:pPr>
            <a:r>
              <a:rPr lang="fr-FR" dirty="0" smtClean="0"/>
              <a:t>Transducteurs,</a:t>
            </a:r>
          </a:p>
          <a:p>
            <a:pPr marL="285750" indent="-285750">
              <a:buFont typeface="Arial"/>
              <a:buChar char="•"/>
            </a:pPr>
            <a:r>
              <a:rPr lang="fr-FR" dirty="0" smtClean="0"/>
              <a:t>Actionneurs...</a:t>
            </a:r>
          </a:p>
          <a:p>
            <a:endParaRPr lang="fr-FR" dirty="0" smtClean="0"/>
          </a:p>
          <a:p>
            <a:r>
              <a:rPr lang="fr-FR" u="sng" dirty="0" smtClean="0"/>
              <a:t>L'enseignement </a:t>
            </a:r>
            <a:r>
              <a:rPr lang="fr-FR" u="sng" dirty="0"/>
              <a:t>de la </a:t>
            </a:r>
            <a:r>
              <a:rPr lang="fr-FR" u="sng" dirty="0" smtClean="0"/>
              <a:t>construction :</a:t>
            </a:r>
          </a:p>
          <a:p>
            <a:pPr marL="285750" indent="-285750">
              <a:buFont typeface="Arial"/>
              <a:buChar char="•"/>
            </a:pPr>
            <a:r>
              <a:rPr lang="fr-FR" dirty="0" smtClean="0"/>
              <a:t>Rappel : en </a:t>
            </a:r>
            <a:r>
              <a:rPr lang="fr-FR" dirty="0"/>
              <a:t>seconde </a:t>
            </a:r>
            <a:r>
              <a:rPr lang="fr-FR" dirty="0" smtClean="0"/>
              <a:t>cet enseignement traite des problématique liées à celles des bâtiments</a:t>
            </a:r>
          </a:p>
          <a:p>
            <a:pPr marL="285750" indent="-285750">
              <a:buFont typeface="Arial"/>
              <a:buChar char="•"/>
            </a:pPr>
            <a:r>
              <a:rPr lang="fr-FR" dirty="0" smtClean="0"/>
              <a:t>Préconisation : 1H00 </a:t>
            </a:r>
            <a:r>
              <a:rPr lang="fr-FR" dirty="0"/>
              <a:t>classe entière / 1H00 groupe en seconde et </a:t>
            </a:r>
            <a:r>
              <a:rPr lang="fr-FR" dirty="0" smtClean="0"/>
              <a:t>première</a:t>
            </a:r>
          </a:p>
          <a:p>
            <a:pPr marL="285750" indent="-285750">
              <a:buFont typeface="Arial"/>
              <a:buChar char="•"/>
            </a:pPr>
            <a:r>
              <a:rPr lang="fr-FR" dirty="0" smtClean="0"/>
              <a:t>En </a:t>
            </a:r>
            <a:r>
              <a:rPr lang="fr-FR" dirty="0"/>
              <a:t>première : </a:t>
            </a:r>
            <a:r>
              <a:rPr lang="fr-FR" b="1" dirty="0" smtClean="0"/>
              <a:t>environnement de systèmes et objets mobiles, autonomes, embarqués</a:t>
            </a:r>
            <a:r>
              <a:rPr lang="fr-FR" dirty="0" smtClean="0"/>
              <a:t> ( équipements de commande, contrôle, sécurité, confort, d’aide à la conduite ou au pilotage, </a:t>
            </a:r>
            <a:r>
              <a:rPr lang="fr-FR" dirty="0" err="1" smtClean="0"/>
              <a:t>etc</a:t>
            </a:r>
            <a:r>
              <a:rPr lang="fr-FR" dirty="0" smtClean="0"/>
              <a:t>), </a:t>
            </a:r>
            <a:r>
              <a:rPr lang="fr-FR" b="1" dirty="0" smtClean="0"/>
              <a:t>environnement des automatismes industriels </a:t>
            </a:r>
            <a:r>
              <a:rPr lang="fr-FR" dirty="0" smtClean="0"/>
              <a:t>(process).</a:t>
            </a:r>
            <a:endParaRPr lang="fr-FR" dirty="0"/>
          </a:p>
          <a:p>
            <a:endParaRPr lang="fr-FR" dirty="0" smtClean="0"/>
          </a:p>
        </p:txBody>
      </p:sp>
    </p:spTree>
    <p:extLst>
      <p:ext uri="{BB962C8B-B14F-4D97-AF65-F5344CB8AC3E}">
        <p14:creationId xmlns:p14="http://schemas.microsoft.com/office/powerpoint/2010/main" val="1366260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a:spLocks noGrp="1"/>
          </p:cNvSpPr>
          <p:nvPr>
            <p:ph type="ctrTitle"/>
          </p:nvPr>
        </p:nvSpPr>
        <p:spPr>
          <a:xfrm>
            <a:off x="696785" y="764704"/>
            <a:ext cx="7772400" cy="1470025"/>
          </a:xfrm>
        </p:spPr>
        <p:txBody>
          <a:bodyPr>
            <a:normAutofit/>
          </a:bodyPr>
          <a:lstStyle/>
          <a:p>
            <a:r>
              <a:rPr lang="fr-FR" dirty="0" smtClean="0"/>
              <a:t>Modalités de certification</a:t>
            </a:r>
            <a:endParaRPr lang="fr-FR" dirty="0"/>
          </a:p>
        </p:txBody>
      </p:sp>
      <p:sp>
        <p:nvSpPr>
          <p:cNvPr id="7" name="Rectangle 6">
            <a:hlinkClick r:id="rId2" action="ppaction://hlinksldjump"/>
          </p:cNvPr>
          <p:cNvSpPr/>
          <p:nvPr/>
        </p:nvSpPr>
        <p:spPr>
          <a:xfrm rot="5400000">
            <a:off x="4321983" y="-1469047"/>
            <a:ext cx="500034" cy="9144000"/>
          </a:xfrm>
          <a:prstGeom prst="rect">
            <a:avLst/>
          </a:prstGeom>
          <a:ln/>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marL="2333625"/>
            <a:r>
              <a:rPr lang="fr-FR" sz="2800" spc="-150" dirty="0" smtClean="0">
                <a:ln w="0"/>
                <a:solidFill>
                  <a:schemeClr val="bg1">
                    <a:lumMod val="95000"/>
                  </a:schemeClr>
                </a:solidFill>
              </a:rPr>
              <a:t>L’outil </a:t>
            </a:r>
            <a:r>
              <a:rPr lang="fr-FR" sz="2800" spc="-150" dirty="0">
                <a:ln w="0"/>
                <a:solidFill>
                  <a:schemeClr val="bg1">
                    <a:lumMod val="95000"/>
                  </a:schemeClr>
                </a:solidFill>
              </a:rPr>
              <a:t>de suivi de l’acquisition des compétences</a:t>
            </a:r>
          </a:p>
        </p:txBody>
      </p:sp>
      <p:sp>
        <p:nvSpPr>
          <p:cNvPr id="9" name="Rectangle 8">
            <a:hlinkClick r:id="rId3" action="ppaction://hlinksldjump"/>
          </p:cNvPr>
          <p:cNvSpPr/>
          <p:nvPr/>
        </p:nvSpPr>
        <p:spPr>
          <a:xfrm rot="5400000">
            <a:off x="4321983" y="-892983"/>
            <a:ext cx="500034" cy="9144000"/>
          </a:xfrm>
          <a:prstGeom prst="rect">
            <a:avLst/>
          </a:prstGeom>
          <a:ln/>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marL="1614488" algn="ctr"/>
            <a:r>
              <a:rPr lang="fr-FR" sz="2800" dirty="0" smtClean="0">
                <a:ln w="0"/>
                <a:solidFill>
                  <a:schemeClr val="bg1">
                    <a:lumMod val="95000"/>
                  </a:schemeClr>
                </a:solidFill>
              </a:rPr>
              <a:t>Les grilles </a:t>
            </a:r>
            <a:r>
              <a:rPr lang="fr-FR" sz="2800" dirty="0">
                <a:ln w="0"/>
                <a:solidFill>
                  <a:schemeClr val="bg1">
                    <a:lumMod val="95000"/>
                  </a:schemeClr>
                </a:solidFill>
              </a:rPr>
              <a:t>de </a:t>
            </a:r>
            <a:r>
              <a:rPr lang="fr-FR" sz="2800" dirty="0" smtClean="0">
                <a:ln w="0"/>
                <a:solidFill>
                  <a:schemeClr val="bg1">
                    <a:lumMod val="95000"/>
                  </a:schemeClr>
                </a:solidFill>
              </a:rPr>
              <a:t>certification</a:t>
            </a: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6055036"/>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a:hlinkClick r:id="rId5"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2333791" y="6455749"/>
            <a:ext cx="3847215" cy="369332"/>
          </a:xfrm>
          <a:prstGeom prst="rect">
            <a:avLst/>
          </a:prstGeom>
        </p:spPr>
        <p:txBody>
          <a:bodyPr wrap="none">
            <a:spAutoFit/>
          </a:bodyPr>
          <a:lstStyle/>
          <a:p>
            <a:pPr algn="ctr"/>
            <a:r>
              <a:rPr lang="fr-FR" dirty="0" smtClean="0">
                <a:solidFill>
                  <a:schemeClr val="bg1">
                    <a:lumMod val="50000"/>
                  </a:schemeClr>
                </a:solidFill>
              </a:rPr>
              <a:t>Lycée Marcel DEPREZ - le 02 mai 2016</a:t>
            </a:r>
            <a:endParaRPr lang="fr-FR" dirty="0">
              <a:solidFill>
                <a:schemeClr val="bg1">
                  <a:lumMod val="50000"/>
                </a:schemeClr>
              </a:solidFill>
            </a:endParaRPr>
          </a:p>
        </p:txBody>
      </p:sp>
      <p:sp>
        <p:nvSpPr>
          <p:cNvPr id="23" name="ZoneTexte 22"/>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sp>
        <p:nvSpPr>
          <p:cNvPr id="18" name="Rectangle 17">
            <a:hlinkClick r:id="rId6" action="ppaction://hlinksldjump"/>
          </p:cNvPr>
          <p:cNvSpPr/>
          <p:nvPr/>
        </p:nvSpPr>
        <p:spPr>
          <a:xfrm rot="5400000">
            <a:off x="4321983" y="-2117119"/>
            <a:ext cx="500034" cy="9144000"/>
          </a:xfrm>
          <a:prstGeom prst="rect">
            <a:avLst/>
          </a:prstGeom>
          <a:ln/>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sz="2800" dirty="0" smtClean="0"/>
              <a:t>L’organisation de la certification</a:t>
            </a:r>
            <a:endParaRPr lang="fr-FR" sz="2800" dirty="0"/>
          </a:p>
        </p:txBody>
      </p:sp>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28384" y="737602"/>
            <a:ext cx="987321" cy="93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6631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 name="Rectangle 74"/>
          <p:cNvSpPr/>
          <p:nvPr/>
        </p:nvSpPr>
        <p:spPr>
          <a:xfrm>
            <a:off x="590872" y="678888"/>
            <a:ext cx="8553127" cy="6179111"/>
          </a:xfrm>
          <a:prstGeom prst="rect">
            <a:avLst/>
          </a:prstGeom>
          <a:solidFill>
            <a:schemeClr val="bg1">
              <a:lumMod val="50000"/>
            </a:schemeClr>
          </a:solidFill>
          <a:ln>
            <a:noFill/>
          </a:ln>
        </p:spPr>
        <p:style>
          <a:lnRef idx="2">
            <a:schemeClr val="accent2"/>
          </a:lnRef>
          <a:fillRef idx="1">
            <a:schemeClr val="lt1"/>
          </a:fillRef>
          <a:effectRef idx="0">
            <a:schemeClr val="accent2"/>
          </a:effectRef>
          <a:fontRef idx="minor">
            <a:schemeClr val="dk1"/>
          </a:fontRef>
        </p:style>
        <p:txBody>
          <a:bodyPr rtlCol="0" anchor="t" anchorCtr="0"/>
          <a:lstStyle/>
          <a:p>
            <a:pPr marL="3944938"/>
            <a:r>
              <a:rPr lang="fr-FR" sz="2000" dirty="0" smtClean="0">
                <a:ln w="0"/>
                <a:solidFill>
                  <a:schemeClr val="bg1">
                    <a:lumMod val="95000"/>
                  </a:schemeClr>
                </a:solidFill>
              </a:rPr>
              <a:t>Organisation de la certification</a:t>
            </a:r>
            <a:endParaRPr lang="fr-FR" sz="2000" dirty="0">
              <a:ln w="0"/>
              <a:solidFill>
                <a:schemeClr val="bg1">
                  <a:lumMod val="95000"/>
                </a:schemeClr>
              </a:solidFill>
            </a:endParaRPr>
          </a:p>
        </p:txBody>
      </p:sp>
      <p:grpSp>
        <p:nvGrpSpPr>
          <p:cNvPr id="9" name="Groupe 8"/>
          <p:cNvGrpSpPr/>
          <p:nvPr/>
        </p:nvGrpSpPr>
        <p:grpSpPr>
          <a:xfrm>
            <a:off x="1011305" y="1703590"/>
            <a:ext cx="7665151" cy="632698"/>
            <a:chOff x="979481" y="929521"/>
            <a:chExt cx="7408663" cy="632698"/>
          </a:xfrm>
        </p:grpSpPr>
        <p:sp>
          <p:nvSpPr>
            <p:cNvPr id="4" name="Flèche droite à entaille 3"/>
            <p:cNvSpPr/>
            <p:nvPr/>
          </p:nvSpPr>
          <p:spPr>
            <a:xfrm>
              <a:off x="5724128" y="929521"/>
              <a:ext cx="2664016" cy="632698"/>
            </a:xfrm>
            <a:prstGeom prst="notchedRightArrow">
              <a:avLst/>
            </a:prstGeom>
            <a:solidFill>
              <a:srgbClr val="0070C0"/>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fr-FR" dirty="0" smtClean="0"/>
                <a:t>Bac Pro S.E.N.</a:t>
              </a:r>
              <a:endParaRPr lang="fr-FR" dirty="0"/>
            </a:p>
          </p:txBody>
        </p:sp>
        <p:sp>
          <p:nvSpPr>
            <p:cNvPr id="5" name="Pentagone 4"/>
            <p:cNvSpPr/>
            <p:nvPr/>
          </p:nvSpPr>
          <p:spPr>
            <a:xfrm>
              <a:off x="979481" y="1088776"/>
              <a:ext cx="2520000" cy="320190"/>
            </a:xfrm>
            <a:prstGeom prst="homePlate">
              <a:avLst>
                <a:gd name="adj" fmla="val 0"/>
              </a:avLst>
            </a:prstGeom>
            <a:solidFill>
              <a:srgbClr val="00B050"/>
            </a:solidFill>
            <a:ln>
              <a:noFill/>
            </a:ln>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fr-FR" dirty="0" smtClean="0"/>
                <a:t>BEP S.E.N.</a:t>
              </a:r>
              <a:endParaRPr lang="fr-FR" dirty="0"/>
            </a:p>
          </p:txBody>
        </p:sp>
        <p:grpSp>
          <p:nvGrpSpPr>
            <p:cNvPr id="8" name="Groupe 7"/>
            <p:cNvGrpSpPr/>
            <p:nvPr/>
          </p:nvGrpSpPr>
          <p:grpSpPr>
            <a:xfrm>
              <a:off x="3423812" y="1091199"/>
              <a:ext cx="2566759" cy="317766"/>
              <a:chOff x="3423812" y="1091199"/>
              <a:chExt cx="2566759" cy="317766"/>
            </a:xfrm>
          </p:grpSpPr>
          <p:sp>
            <p:nvSpPr>
              <p:cNvPr id="14" name="Pentagone 13"/>
              <p:cNvSpPr/>
              <p:nvPr/>
            </p:nvSpPr>
            <p:spPr>
              <a:xfrm>
                <a:off x="3470571" y="1091199"/>
                <a:ext cx="2520000" cy="162000"/>
              </a:xfrm>
              <a:prstGeom prst="homePlate">
                <a:avLst/>
              </a:prstGeom>
              <a:solidFill>
                <a:srgbClr val="00B050"/>
              </a:solidFill>
              <a:ln>
                <a:noFill/>
              </a:ln>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fr-FR" dirty="0"/>
              </a:p>
            </p:txBody>
          </p:sp>
          <p:sp>
            <p:nvSpPr>
              <p:cNvPr id="17" name="Pentagone 16"/>
              <p:cNvSpPr/>
              <p:nvPr/>
            </p:nvSpPr>
            <p:spPr>
              <a:xfrm rot="10800000">
                <a:off x="3423812" y="1246965"/>
                <a:ext cx="2520000" cy="162000"/>
              </a:xfrm>
              <a:prstGeom prst="homePlate">
                <a:avLst/>
              </a:prstGeom>
              <a:solidFill>
                <a:srgbClr val="0070C0"/>
              </a:solidFill>
              <a:ln>
                <a:noFill/>
              </a:ln>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lang="fr-FR" dirty="0"/>
              </a:p>
            </p:txBody>
          </p:sp>
        </p:grpSp>
      </p:grpSp>
      <p:grpSp>
        <p:nvGrpSpPr>
          <p:cNvPr id="10" name="Groupe 9"/>
          <p:cNvGrpSpPr/>
          <p:nvPr/>
        </p:nvGrpSpPr>
        <p:grpSpPr>
          <a:xfrm>
            <a:off x="999549" y="1678767"/>
            <a:ext cx="7685080" cy="679438"/>
            <a:chOff x="956971" y="1645741"/>
            <a:chExt cx="7428592" cy="648072"/>
          </a:xfrm>
        </p:grpSpPr>
        <p:sp>
          <p:nvSpPr>
            <p:cNvPr id="12" name="Pentagone 11"/>
            <p:cNvSpPr/>
            <p:nvPr/>
          </p:nvSpPr>
          <p:spPr>
            <a:xfrm>
              <a:off x="956971" y="1807777"/>
              <a:ext cx="2542510" cy="324000"/>
            </a:xfrm>
            <a:prstGeom prst="homePlate">
              <a:avLst/>
            </a:prstGeom>
            <a:gradFill>
              <a:gsLst>
                <a:gs pos="0">
                  <a:srgbClr val="00B050"/>
                </a:gs>
                <a:gs pos="0">
                  <a:srgbClr val="00B050"/>
                </a:gs>
                <a:gs pos="66000">
                  <a:schemeClr val="accent1">
                    <a:lumMod val="45000"/>
                    <a:lumOff val="55000"/>
                  </a:schemeClr>
                </a:gs>
                <a:gs pos="100000">
                  <a:srgbClr val="0070C0"/>
                </a:gs>
              </a:gsLst>
              <a:lin ang="0" scaled="1"/>
            </a:gradFill>
            <a:ln>
              <a:noFill/>
            </a:ln>
            <a:effectLst>
              <a:outerShdw blurRad="190500" dist="228600" dir="2700000" algn="ctr">
                <a:srgbClr val="000000">
                  <a:alpha val="30000"/>
                </a:srgbClr>
              </a:outerShdw>
            </a:effectLst>
          </p:spPr>
          <p:style>
            <a:lnRef idx="2">
              <a:schemeClr val="accent3"/>
            </a:lnRef>
            <a:fillRef idx="1">
              <a:schemeClr val="lt1"/>
            </a:fillRef>
            <a:effectRef idx="0">
              <a:schemeClr val="accent3"/>
            </a:effectRef>
            <a:fontRef idx="minor">
              <a:schemeClr val="dk1"/>
            </a:fontRef>
          </p:style>
          <p:txBody>
            <a:bodyPr rtlCol="0" anchor="ctr"/>
            <a:lstStyle/>
            <a:p>
              <a:r>
                <a:rPr lang="fr-FR" dirty="0" smtClean="0"/>
                <a:t>BEP S.N.</a:t>
              </a:r>
              <a:endParaRPr lang="fr-FR" dirty="0"/>
            </a:p>
          </p:txBody>
        </p:sp>
        <p:sp>
          <p:nvSpPr>
            <p:cNvPr id="19" name="Flèche droite à entaille 18"/>
            <p:cNvSpPr/>
            <p:nvPr/>
          </p:nvSpPr>
          <p:spPr>
            <a:xfrm>
              <a:off x="3345563" y="1645741"/>
              <a:ext cx="5040000" cy="648072"/>
            </a:xfrm>
            <a:prstGeom prst="notchedRightArrow">
              <a:avLst/>
            </a:prstGeom>
            <a:solidFill>
              <a:srgbClr val="0070C0"/>
            </a:solidFill>
            <a:ln>
              <a:noFill/>
            </a:ln>
            <a:effectLst>
              <a:outerShdw blurRad="190500" dist="228600" dir="2700000" algn="ctr">
                <a:srgbClr val="000000">
                  <a:alpha val="30000"/>
                </a:srgbClr>
              </a:outerShdw>
            </a:effectLst>
          </p:spPr>
          <p:style>
            <a:lnRef idx="2">
              <a:schemeClr val="accent1"/>
            </a:lnRef>
            <a:fillRef idx="1">
              <a:schemeClr val="lt1"/>
            </a:fillRef>
            <a:effectRef idx="0">
              <a:schemeClr val="accent1"/>
            </a:effectRef>
            <a:fontRef idx="minor">
              <a:schemeClr val="dk1"/>
            </a:fontRef>
          </p:style>
          <p:txBody>
            <a:bodyPr rtlCol="0" anchor="ctr"/>
            <a:lstStyle/>
            <a:p>
              <a:r>
                <a:rPr lang="fr-FR" dirty="0" smtClean="0"/>
                <a:t>                     Bac Pro S.N.</a:t>
              </a:r>
              <a:endParaRPr lang="fr-FR" dirty="0"/>
            </a:p>
          </p:txBody>
        </p:sp>
      </p:grpSp>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sz="2800" dirty="0" smtClean="0"/>
              <a:t>Modalités de certification</a:t>
            </a:r>
            <a:endParaRPr lang="fr-FR" sz="2800"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0"/>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sp>
        <p:nvSpPr>
          <p:cNvPr id="3" name="Rectangle à coins arrondis 2"/>
          <p:cNvSpPr/>
          <p:nvPr/>
        </p:nvSpPr>
        <p:spPr>
          <a:xfrm>
            <a:off x="822752" y="1062503"/>
            <a:ext cx="6693160" cy="669083"/>
          </a:xfrm>
          <a:prstGeom prst="roundRect">
            <a:avLst>
              <a:gd name="adj" fmla="val 6489"/>
            </a:avLst>
          </a:prstGeom>
          <a:solidFill>
            <a:schemeClr val="bg1">
              <a:lumMod val="95000"/>
            </a:schemeClr>
          </a:solidFill>
          <a:ln>
            <a:solidFill>
              <a:schemeClr val="accent2">
                <a:lumMod val="60000"/>
                <a:lumOff val="4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marL="285750" indent="-285750">
              <a:buFont typeface="Courier New" panose="02070309020205020404" pitchFamily="49" charset="0"/>
              <a:buChar char="o"/>
            </a:pPr>
            <a:r>
              <a:rPr lang="fr-FR" sz="1400" dirty="0" smtClean="0"/>
              <a:t>Évaluation du D.I. en CCF continué</a:t>
            </a:r>
          </a:p>
          <a:p>
            <a:pPr marL="285750" indent="-285750">
              <a:buFont typeface="Courier New" panose="02070309020205020404" pitchFamily="49" charset="0"/>
              <a:buChar char="o"/>
            </a:pPr>
            <a:r>
              <a:rPr lang="fr-FR" sz="1400" dirty="0" smtClean="0"/>
              <a:t>Intégration des compétences du BEP dans le Bac Pro</a:t>
            </a:r>
          </a:p>
          <a:p>
            <a:pPr marL="285750" indent="-285750">
              <a:buFont typeface="Courier New" panose="02070309020205020404" pitchFamily="49" charset="0"/>
              <a:buChar char="o"/>
            </a:pPr>
            <a:r>
              <a:rPr lang="fr-FR" sz="1400" dirty="0" smtClean="0"/>
              <a:t>Utilisation d’un outil de suivi de l’acquisition progressive des compétences</a:t>
            </a:r>
            <a:endParaRPr lang="fr-FR" sz="1400" dirty="0"/>
          </a:p>
        </p:txBody>
      </p:sp>
      <p:grpSp>
        <p:nvGrpSpPr>
          <p:cNvPr id="82" name="Groupe 81"/>
          <p:cNvGrpSpPr/>
          <p:nvPr/>
        </p:nvGrpSpPr>
        <p:grpSpPr>
          <a:xfrm>
            <a:off x="1946061" y="2186844"/>
            <a:ext cx="5390226" cy="2952000"/>
            <a:chOff x="1946061" y="2474876"/>
            <a:chExt cx="5390226" cy="2952000"/>
          </a:xfrm>
        </p:grpSpPr>
        <p:cxnSp>
          <p:nvCxnSpPr>
            <p:cNvPr id="50" name="Connecteur droit 49"/>
            <p:cNvCxnSpPr/>
            <p:nvPr/>
          </p:nvCxnSpPr>
          <p:spPr>
            <a:xfrm>
              <a:off x="3491880" y="2474876"/>
              <a:ext cx="0" cy="2952000"/>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cxnSp>
          <p:nvCxnSpPr>
            <p:cNvPr id="51" name="Connecteur droit 50"/>
            <p:cNvCxnSpPr/>
            <p:nvPr/>
          </p:nvCxnSpPr>
          <p:spPr>
            <a:xfrm>
              <a:off x="5652120" y="2474876"/>
              <a:ext cx="0" cy="2952000"/>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
          <p:nvSpPr>
            <p:cNvPr id="52" name="Rectangle à coins arrondis 51"/>
            <p:cNvSpPr/>
            <p:nvPr/>
          </p:nvSpPr>
          <p:spPr>
            <a:xfrm>
              <a:off x="1946061" y="2483140"/>
              <a:ext cx="734419" cy="261511"/>
            </a:xfrm>
            <a:prstGeom prst="roundRect">
              <a:avLst>
                <a:gd name="adj" fmla="val 6489"/>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fr-FR" sz="1600" dirty="0" smtClean="0">
                  <a:solidFill>
                    <a:schemeClr val="tx1">
                      <a:lumMod val="50000"/>
                      <a:lumOff val="50000"/>
                    </a:schemeClr>
                  </a:solidFill>
                </a:rPr>
                <a:t>2</a:t>
              </a:r>
              <a:r>
                <a:rPr lang="fr-FR" sz="1600" baseline="30000" dirty="0" smtClean="0">
                  <a:solidFill>
                    <a:schemeClr val="tx1">
                      <a:lumMod val="50000"/>
                      <a:lumOff val="50000"/>
                    </a:schemeClr>
                  </a:solidFill>
                </a:rPr>
                <a:t>nde</a:t>
              </a:r>
            </a:p>
          </p:txBody>
        </p:sp>
        <p:sp>
          <p:nvSpPr>
            <p:cNvPr id="53" name="Rectangle à coins arrondis 52"/>
            <p:cNvSpPr/>
            <p:nvPr/>
          </p:nvSpPr>
          <p:spPr>
            <a:xfrm>
              <a:off x="4211960" y="2483139"/>
              <a:ext cx="734419" cy="261511"/>
            </a:xfrm>
            <a:prstGeom prst="roundRect">
              <a:avLst>
                <a:gd name="adj" fmla="val 6489"/>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fr-FR" sz="1600" dirty="0" smtClean="0">
                  <a:solidFill>
                    <a:schemeClr val="tx1">
                      <a:lumMod val="50000"/>
                      <a:lumOff val="50000"/>
                    </a:schemeClr>
                  </a:solidFill>
                </a:rPr>
                <a:t>1</a:t>
              </a:r>
              <a:r>
                <a:rPr lang="fr-FR" sz="1600" baseline="30000" dirty="0" smtClean="0">
                  <a:solidFill>
                    <a:schemeClr val="tx1">
                      <a:lumMod val="50000"/>
                      <a:lumOff val="50000"/>
                    </a:schemeClr>
                  </a:solidFill>
                </a:rPr>
                <a:t>ère</a:t>
              </a:r>
            </a:p>
          </p:txBody>
        </p:sp>
        <p:sp>
          <p:nvSpPr>
            <p:cNvPr id="54" name="Rectangle à coins arrondis 53"/>
            <p:cNvSpPr/>
            <p:nvPr/>
          </p:nvSpPr>
          <p:spPr>
            <a:xfrm>
              <a:off x="6601868" y="2483138"/>
              <a:ext cx="734419" cy="261511"/>
            </a:xfrm>
            <a:prstGeom prst="roundRect">
              <a:avLst>
                <a:gd name="adj" fmla="val 6489"/>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fr-FR" sz="1600" dirty="0" smtClean="0">
                  <a:solidFill>
                    <a:schemeClr val="tx1">
                      <a:lumMod val="50000"/>
                      <a:lumOff val="50000"/>
                    </a:schemeClr>
                  </a:solidFill>
                </a:rPr>
                <a:t>Term.</a:t>
              </a:r>
              <a:endParaRPr lang="fr-FR" sz="1600" baseline="30000" dirty="0" smtClean="0">
                <a:solidFill>
                  <a:schemeClr val="tx1">
                    <a:lumMod val="50000"/>
                    <a:lumOff val="50000"/>
                  </a:schemeClr>
                </a:solidFill>
              </a:endParaRPr>
            </a:p>
          </p:txBody>
        </p:sp>
      </p:grpSp>
      <p:grpSp>
        <p:nvGrpSpPr>
          <p:cNvPr id="77" name="Groupe 76"/>
          <p:cNvGrpSpPr/>
          <p:nvPr/>
        </p:nvGrpSpPr>
        <p:grpSpPr>
          <a:xfrm>
            <a:off x="991377" y="2503259"/>
            <a:ext cx="2978823" cy="1794936"/>
            <a:chOff x="991377" y="2791291"/>
            <a:chExt cx="2978823" cy="1794936"/>
          </a:xfrm>
        </p:grpSpPr>
        <p:grpSp>
          <p:nvGrpSpPr>
            <p:cNvPr id="32" name="Groupe 31"/>
            <p:cNvGrpSpPr/>
            <p:nvPr/>
          </p:nvGrpSpPr>
          <p:grpSpPr>
            <a:xfrm>
              <a:off x="991377" y="2801432"/>
              <a:ext cx="2826642" cy="1784795"/>
              <a:chOff x="1159872" y="3782364"/>
              <a:chExt cx="1655875" cy="1950891"/>
            </a:xfrm>
            <a:scene3d>
              <a:camera prst="orthographicFront">
                <a:rot lat="0" lon="0" rev="0"/>
              </a:camera>
              <a:lightRig rig="contrasting" dir="t">
                <a:rot lat="0" lon="0" rev="1500000"/>
              </a:lightRig>
            </a:scene3d>
          </p:grpSpPr>
          <p:sp>
            <p:nvSpPr>
              <p:cNvPr id="30" name="Rectangle à coins arrondis 29"/>
              <p:cNvSpPr/>
              <p:nvPr/>
            </p:nvSpPr>
            <p:spPr>
              <a:xfrm>
                <a:off x="1159872" y="3782364"/>
                <a:ext cx="1655875" cy="1944216"/>
              </a:xfrm>
              <a:prstGeom prst="roundRect">
                <a:avLst>
                  <a:gd name="adj" fmla="val 5192"/>
                </a:avLst>
              </a:prstGeom>
              <a:solidFill>
                <a:srgbClr val="99FF99"/>
              </a:solidFill>
              <a:ln>
                <a:noFill/>
              </a:ln>
              <a:effectLst>
                <a:outerShdw blurRad="149987" dist="250190" dir="8460000" algn="ctr">
                  <a:srgbClr val="000000">
                    <a:alpha val="28000"/>
                  </a:srgbClr>
                </a:outerShdw>
              </a:effectLst>
              <a:sp3d prstMaterial="metal">
                <a:bevelT w="88900" h="88900"/>
              </a:sp3d>
            </p:spPr>
            <p:style>
              <a:lnRef idx="2">
                <a:schemeClr val="accent3"/>
              </a:lnRef>
              <a:fillRef idx="1">
                <a:schemeClr val="lt1"/>
              </a:fillRef>
              <a:effectRef idx="0">
                <a:schemeClr val="accent3"/>
              </a:effectRef>
              <a:fontRef idx="minor">
                <a:schemeClr val="dk1"/>
              </a:fontRef>
            </p:style>
            <p:txBody>
              <a:bodyPr rtlCol="0" anchor="ctr"/>
              <a:lstStyle/>
              <a:p>
                <a:pPr algn="ctr"/>
                <a:endParaRPr lang="fr-FR" sz="1400"/>
              </a:p>
            </p:txBody>
          </p:sp>
          <p:sp>
            <p:nvSpPr>
              <p:cNvPr id="31" name="Rectangle à coins arrondis 30"/>
              <p:cNvSpPr/>
              <p:nvPr/>
            </p:nvSpPr>
            <p:spPr>
              <a:xfrm>
                <a:off x="1159873" y="5429031"/>
                <a:ext cx="1655874" cy="304224"/>
              </a:xfrm>
              <a:prstGeom prst="roundRect">
                <a:avLst>
                  <a:gd name="adj" fmla="val 18323"/>
                </a:avLst>
              </a:prstGeom>
              <a:solidFill>
                <a:srgbClr val="00B050"/>
              </a:solidFill>
              <a:ln>
                <a:noFill/>
              </a:ln>
              <a:effectLst>
                <a:outerShdw blurRad="149987" dist="250190" dir="8460000" algn="ctr">
                  <a:srgbClr val="000000">
                    <a:alpha val="28000"/>
                  </a:srgbClr>
                </a:outerShdw>
              </a:effectLst>
              <a:sp3d prstMaterial="metal">
                <a:bevelT w="88900" h="88900"/>
              </a:sp3d>
            </p:spPr>
            <p:style>
              <a:lnRef idx="2">
                <a:schemeClr val="accent3"/>
              </a:lnRef>
              <a:fillRef idx="1">
                <a:schemeClr val="lt1"/>
              </a:fillRef>
              <a:effectRef idx="0">
                <a:schemeClr val="accent3"/>
              </a:effectRef>
              <a:fontRef idx="minor">
                <a:schemeClr val="dk1"/>
              </a:fontRef>
            </p:style>
            <p:txBody>
              <a:bodyPr rtlCol="0" anchor="ctr"/>
              <a:lstStyle/>
              <a:p>
                <a:pPr algn="ctr"/>
                <a:r>
                  <a:rPr lang="fr-FR" sz="1400" dirty="0" smtClean="0"/>
                  <a:t>EP1 </a:t>
                </a:r>
                <a:r>
                  <a:rPr lang="fr-FR" sz="900" dirty="0" smtClean="0"/>
                  <a:t>(coef 7)</a:t>
                </a:r>
                <a:endParaRPr lang="fr-FR" sz="900" dirty="0"/>
              </a:p>
            </p:txBody>
          </p:sp>
        </p:grpSp>
        <p:sp>
          <p:nvSpPr>
            <p:cNvPr id="56" name="Rectangle 55"/>
            <p:cNvSpPr/>
            <p:nvPr/>
          </p:nvSpPr>
          <p:spPr>
            <a:xfrm>
              <a:off x="999549" y="2791291"/>
              <a:ext cx="2782195" cy="430887"/>
            </a:xfrm>
            <a:prstGeom prst="rect">
              <a:avLst/>
            </a:prstGeom>
          </p:spPr>
          <p:txBody>
            <a:bodyPr wrap="square">
              <a:spAutoFit/>
            </a:bodyPr>
            <a:lstStyle/>
            <a:p>
              <a:pPr algn="ctr"/>
              <a:r>
                <a:rPr lang="fr-FR" sz="1100" i="1" dirty="0" smtClean="0">
                  <a:solidFill>
                    <a:srgbClr val="C00000"/>
                  </a:solidFill>
                </a:rPr>
                <a:t>Préparation, installation, mise en service d’un système numérique</a:t>
              </a:r>
            </a:p>
          </p:txBody>
        </p:sp>
        <p:sp>
          <p:nvSpPr>
            <p:cNvPr id="57" name="Rectangle 56"/>
            <p:cNvSpPr/>
            <p:nvPr/>
          </p:nvSpPr>
          <p:spPr>
            <a:xfrm>
              <a:off x="1006547" y="3342184"/>
              <a:ext cx="2782195" cy="261610"/>
            </a:xfrm>
            <a:prstGeom prst="rect">
              <a:avLst/>
            </a:prstGeom>
          </p:spPr>
          <p:txBody>
            <a:bodyPr wrap="square">
              <a:spAutoFit/>
            </a:bodyPr>
            <a:lstStyle/>
            <a:p>
              <a:r>
                <a:rPr lang="fr-FR" sz="1100" b="1" dirty="0" smtClean="0">
                  <a:solidFill>
                    <a:srgbClr val="000000"/>
                  </a:solidFill>
                </a:rPr>
                <a:t>EP1(a) Construction bâtiment</a:t>
              </a:r>
              <a:endParaRPr lang="fr-FR" sz="1100" b="1" dirty="0">
                <a:solidFill>
                  <a:srgbClr val="000000"/>
                </a:solidFill>
              </a:endParaRPr>
            </a:p>
          </p:txBody>
        </p:sp>
        <p:sp>
          <p:nvSpPr>
            <p:cNvPr id="58" name="Rectangle 57"/>
            <p:cNvSpPr/>
            <p:nvPr/>
          </p:nvSpPr>
          <p:spPr>
            <a:xfrm>
              <a:off x="1006546" y="3707740"/>
              <a:ext cx="2782195" cy="430887"/>
            </a:xfrm>
            <a:prstGeom prst="rect">
              <a:avLst/>
            </a:prstGeom>
          </p:spPr>
          <p:txBody>
            <a:bodyPr wrap="square">
              <a:spAutoFit/>
            </a:bodyPr>
            <a:lstStyle/>
            <a:p>
              <a:r>
                <a:rPr lang="fr-FR" sz="1100" b="1" dirty="0">
                  <a:solidFill>
                    <a:srgbClr val="000000"/>
                  </a:solidFill>
                </a:rPr>
                <a:t>EP1(b) Câbler, tester les liaisons et raccorder des appareillages, pour valider l’installation</a:t>
              </a:r>
            </a:p>
          </p:txBody>
        </p:sp>
        <p:sp>
          <p:nvSpPr>
            <p:cNvPr id="62" name="Vague 61"/>
            <p:cNvSpPr/>
            <p:nvPr/>
          </p:nvSpPr>
          <p:spPr>
            <a:xfrm rot="20498317">
              <a:off x="3260147" y="3099437"/>
              <a:ext cx="710053" cy="472201"/>
            </a:xfrm>
            <a:prstGeom prst="wave">
              <a:avLst>
                <a:gd name="adj1" fmla="val 6131"/>
                <a:gd name="adj2" fmla="val 0"/>
              </a:avLst>
            </a:prstGeom>
            <a:ln>
              <a:solidFill>
                <a:srgbClr val="99FF99"/>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r-FR" sz="1000" dirty="0" smtClean="0"/>
                <a:t>CCF continué</a:t>
              </a:r>
              <a:endParaRPr lang="fr-FR" sz="1000" dirty="0"/>
            </a:p>
          </p:txBody>
        </p:sp>
      </p:grpSp>
      <p:grpSp>
        <p:nvGrpSpPr>
          <p:cNvPr id="80" name="Groupe 79"/>
          <p:cNvGrpSpPr/>
          <p:nvPr/>
        </p:nvGrpSpPr>
        <p:grpSpPr>
          <a:xfrm>
            <a:off x="7918483" y="2420888"/>
            <a:ext cx="1122344" cy="1877308"/>
            <a:chOff x="7918483" y="2708920"/>
            <a:chExt cx="1122344" cy="1877308"/>
          </a:xfrm>
        </p:grpSpPr>
        <p:grpSp>
          <p:nvGrpSpPr>
            <p:cNvPr id="36" name="Groupe 35"/>
            <p:cNvGrpSpPr/>
            <p:nvPr/>
          </p:nvGrpSpPr>
          <p:grpSpPr>
            <a:xfrm>
              <a:off x="7918483" y="2801434"/>
              <a:ext cx="630895" cy="1784794"/>
              <a:chOff x="1159872" y="3782364"/>
              <a:chExt cx="1655875" cy="1950892"/>
            </a:xfrm>
            <a:scene3d>
              <a:camera prst="orthographicFront">
                <a:rot lat="0" lon="0" rev="0"/>
              </a:camera>
              <a:lightRig rig="contrasting" dir="t">
                <a:rot lat="0" lon="0" rev="1500000"/>
              </a:lightRig>
            </a:scene3d>
          </p:grpSpPr>
          <p:sp>
            <p:nvSpPr>
              <p:cNvPr id="37" name="Rectangle à coins arrondis 36"/>
              <p:cNvSpPr/>
              <p:nvPr/>
            </p:nvSpPr>
            <p:spPr>
              <a:xfrm>
                <a:off x="1159872" y="3782364"/>
                <a:ext cx="1655875" cy="1944216"/>
              </a:xfrm>
              <a:prstGeom prst="roundRect">
                <a:avLst>
                  <a:gd name="adj" fmla="val 5192"/>
                </a:avLst>
              </a:prstGeom>
              <a:solidFill>
                <a:schemeClr val="tx2">
                  <a:lumMod val="20000"/>
                  <a:lumOff val="80000"/>
                </a:schemeClr>
              </a:solidFill>
              <a:ln>
                <a:noFill/>
              </a:ln>
              <a:effectLst>
                <a:outerShdw blurRad="149987" dist="250190" dir="8460000" algn="ctr">
                  <a:srgbClr val="000000">
                    <a:alpha val="28000"/>
                  </a:srgbClr>
                </a:outerShdw>
              </a:effectLst>
              <a:sp3d prstMaterial="metal">
                <a:bevelT w="88900" h="88900"/>
              </a:sp3d>
            </p:spPr>
            <p:style>
              <a:lnRef idx="2">
                <a:schemeClr val="accent3"/>
              </a:lnRef>
              <a:fillRef idx="1">
                <a:schemeClr val="lt1"/>
              </a:fillRef>
              <a:effectRef idx="0">
                <a:schemeClr val="accent3"/>
              </a:effectRef>
              <a:fontRef idx="minor">
                <a:schemeClr val="dk1"/>
              </a:fontRef>
            </p:style>
            <p:txBody>
              <a:bodyPr rtlCol="0" anchor="ctr"/>
              <a:lstStyle/>
              <a:p>
                <a:pPr algn="ctr"/>
                <a:endParaRPr lang="fr-FR" sz="1400"/>
              </a:p>
            </p:txBody>
          </p:sp>
          <p:sp>
            <p:nvSpPr>
              <p:cNvPr id="38" name="Rectangle à coins arrondis 37"/>
              <p:cNvSpPr/>
              <p:nvPr/>
            </p:nvSpPr>
            <p:spPr>
              <a:xfrm>
                <a:off x="1159872" y="5429029"/>
                <a:ext cx="1655875" cy="304227"/>
              </a:xfrm>
              <a:prstGeom prst="roundRect">
                <a:avLst>
                  <a:gd name="adj" fmla="val 18323"/>
                </a:avLst>
              </a:prstGeom>
              <a:solidFill>
                <a:srgbClr val="0070C0"/>
              </a:solidFill>
              <a:ln>
                <a:noFill/>
              </a:ln>
              <a:effectLst>
                <a:outerShdw blurRad="149987" dist="250190" dir="8460000" algn="ctr">
                  <a:srgbClr val="000000">
                    <a:alpha val="28000"/>
                  </a:srgbClr>
                </a:outerShdw>
              </a:effectLst>
              <a:sp3d prstMaterial="metal">
                <a:bevelT w="88900" h="88900"/>
              </a:sp3d>
            </p:spPr>
            <p:style>
              <a:lnRef idx="2">
                <a:schemeClr val="accent3"/>
              </a:lnRef>
              <a:fillRef idx="1">
                <a:schemeClr val="lt1"/>
              </a:fillRef>
              <a:effectRef idx="0">
                <a:schemeClr val="accent3"/>
              </a:effectRef>
              <a:fontRef idx="minor">
                <a:schemeClr val="dk1"/>
              </a:fontRef>
            </p:style>
            <p:txBody>
              <a:bodyPr rtlCol="0" anchor="ctr"/>
              <a:lstStyle/>
              <a:p>
                <a:pPr algn="ctr"/>
                <a:r>
                  <a:rPr lang="fr-FR" sz="1400" dirty="0" smtClean="0"/>
                  <a:t>E2 </a:t>
                </a:r>
                <a:r>
                  <a:rPr lang="fr-FR" sz="900" dirty="0" smtClean="0"/>
                  <a:t>(coef 5)</a:t>
                </a:r>
                <a:endParaRPr lang="fr-FR" sz="900" dirty="0"/>
              </a:p>
            </p:txBody>
          </p:sp>
        </p:grpSp>
        <p:sp>
          <p:nvSpPr>
            <p:cNvPr id="66" name="Vague 65"/>
            <p:cNvSpPr/>
            <p:nvPr/>
          </p:nvSpPr>
          <p:spPr>
            <a:xfrm rot="20498317">
              <a:off x="8302005" y="2722023"/>
              <a:ext cx="738822" cy="402840"/>
            </a:xfrm>
            <a:prstGeom prst="wave">
              <a:avLst>
                <a:gd name="adj1" fmla="val 6131"/>
                <a:gd name="adj2" fmla="val 0"/>
              </a:avLst>
            </a:prstGeom>
            <a:ln>
              <a:solidFill>
                <a:schemeClr val="tx2">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1000" dirty="0" smtClean="0"/>
                <a:t>Ponctuelle</a:t>
              </a:r>
              <a:endParaRPr lang="fr-FR" sz="1000" dirty="0"/>
            </a:p>
          </p:txBody>
        </p:sp>
        <p:sp>
          <p:nvSpPr>
            <p:cNvPr id="67" name="Rectangle 66"/>
            <p:cNvSpPr/>
            <p:nvPr/>
          </p:nvSpPr>
          <p:spPr>
            <a:xfrm rot="16200000">
              <a:off x="7449558" y="3200926"/>
              <a:ext cx="1584176" cy="600164"/>
            </a:xfrm>
            <a:prstGeom prst="rect">
              <a:avLst/>
            </a:prstGeom>
          </p:spPr>
          <p:txBody>
            <a:bodyPr wrap="square">
              <a:spAutoFit/>
            </a:bodyPr>
            <a:lstStyle/>
            <a:p>
              <a:r>
                <a:rPr lang="fr-FR" sz="1100" i="1" dirty="0" smtClean="0">
                  <a:solidFill>
                    <a:srgbClr val="C00000"/>
                  </a:solidFill>
                </a:rPr>
                <a:t>Épreuve technologique : analyse d’un système numérique</a:t>
              </a:r>
              <a:endParaRPr lang="fr-FR" sz="1100" i="1" dirty="0">
                <a:solidFill>
                  <a:srgbClr val="C00000"/>
                </a:solidFill>
              </a:endParaRPr>
            </a:p>
          </p:txBody>
        </p:sp>
      </p:grpSp>
      <p:grpSp>
        <p:nvGrpSpPr>
          <p:cNvPr id="81" name="Groupe 80"/>
          <p:cNvGrpSpPr/>
          <p:nvPr/>
        </p:nvGrpSpPr>
        <p:grpSpPr>
          <a:xfrm>
            <a:off x="5920884" y="2420889"/>
            <a:ext cx="1848853" cy="1877381"/>
            <a:chOff x="5920884" y="2708921"/>
            <a:chExt cx="1848853" cy="1877381"/>
          </a:xfrm>
        </p:grpSpPr>
        <p:grpSp>
          <p:nvGrpSpPr>
            <p:cNvPr id="39" name="Groupe 38"/>
            <p:cNvGrpSpPr/>
            <p:nvPr/>
          </p:nvGrpSpPr>
          <p:grpSpPr>
            <a:xfrm>
              <a:off x="6905737" y="2791290"/>
              <a:ext cx="864000" cy="1789837"/>
              <a:chOff x="1159871" y="3782364"/>
              <a:chExt cx="1655876" cy="1950891"/>
            </a:xfrm>
            <a:scene3d>
              <a:camera prst="orthographicFront">
                <a:rot lat="0" lon="0" rev="0"/>
              </a:camera>
              <a:lightRig rig="contrasting" dir="t">
                <a:rot lat="0" lon="0" rev="1500000"/>
              </a:lightRig>
            </a:scene3d>
          </p:grpSpPr>
          <p:sp>
            <p:nvSpPr>
              <p:cNvPr id="40" name="Rectangle à coins arrondis 39"/>
              <p:cNvSpPr/>
              <p:nvPr/>
            </p:nvSpPr>
            <p:spPr>
              <a:xfrm>
                <a:off x="1159871" y="3782364"/>
                <a:ext cx="1655875" cy="1944216"/>
              </a:xfrm>
              <a:prstGeom prst="roundRect">
                <a:avLst>
                  <a:gd name="adj" fmla="val 5192"/>
                </a:avLst>
              </a:prstGeom>
              <a:solidFill>
                <a:schemeClr val="tx2">
                  <a:lumMod val="20000"/>
                  <a:lumOff val="80000"/>
                </a:schemeClr>
              </a:solidFill>
              <a:ln>
                <a:noFill/>
              </a:ln>
              <a:effectLst>
                <a:outerShdw blurRad="149987" dist="250190" dir="8460000" algn="ctr">
                  <a:srgbClr val="000000">
                    <a:alpha val="28000"/>
                  </a:srgbClr>
                </a:outerShdw>
              </a:effectLst>
              <a:sp3d prstMaterial="metal">
                <a:bevelT w="88900" h="88900"/>
              </a:sp3d>
            </p:spPr>
            <p:style>
              <a:lnRef idx="2">
                <a:schemeClr val="accent3"/>
              </a:lnRef>
              <a:fillRef idx="1">
                <a:schemeClr val="lt1"/>
              </a:fillRef>
              <a:effectRef idx="0">
                <a:schemeClr val="accent3"/>
              </a:effectRef>
              <a:fontRef idx="minor">
                <a:schemeClr val="dk1"/>
              </a:fontRef>
            </p:style>
            <p:txBody>
              <a:bodyPr rtlCol="0" anchor="ctr"/>
              <a:lstStyle/>
              <a:p>
                <a:pPr algn="ctr"/>
                <a:endParaRPr lang="fr-FR" sz="1400"/>
              </a:p>
            </p:txBody>
          </p:sp>
          <p:sp>
            <p:nvSpPr>
              <p:cNvPr id="41" name="Rectangle à coins arrondis 40"/>
              <p:cNvSpPr/>
              <p:nvPr/>
            </p:nvSpPr>
            <p:spPr>
              <a:xfrm>
                <a:off x="1159873" y="5435447"/>
                <a:ext cx="1655874" cy="297808"/>
              </a:xfrm>
              <a:prstGeom prst="roundRect">
                <a:avLst>
                  <a:gd name="adj" fmla="val 18323"/>
                </a:avLst>
              </a:prstGeom>
              <a:solidFill>
                <a:srgbClr val="0070C0"/>
              </a:solidFill>
              <a:ln>
                <a:noFill/>
              </a:ln>
              <a:effectLst>
                <a:outerShdw blurRad="149987" dist="250190" dir="8460000" algn="ctr">
                  <a:srgbClr val="000000">
                    <a:alpha val="28000"/>
                  </a:srgbClr>
                </a:outerShdw>
              </a:effectLst>
              <a:sp3d prstMaterial="metal">
                <a:bevelT w="88900" h="88900"/>
              </a:sp3d>
            </p:spPr>
            <p:style>
              <a:lnRef idx="2">
                <a:schemeClr val="accent3"/>
              </a:lnRef>
              <a:fillRef idx="1">
                <a:schemeClr val="lt1"/>
              </a:fillRef>
              <a:effectRef idx="0">
                <a:schemeClr val="accent3"/>
              </a:effectRef>
              <a:fontRef idx="minor">
                <a:schemeClr val="dk1"/>
              </a:fontRef>
            </p:style>
            <p:txBody>
              <a:bodyPr rtlCol="0" anchor="ctr"/>
              <a:lstStyle/>
              <a:p>
                <a:pPr algn="ctr"/>
                <a:r>
                  <a:rPr lang="fr-FR" sz="1400" dirty="0" smtClean="0"/>
                  <a:t>E32 (2) </a:t>
                </a:r>
                <a:r>
                  <a:rPr lang="fr-FR" sz="900" dirty="0" smtClean="0"/>
                  <a:t>(coef 3)</a:t>
                </a:r>
                <a:endParaRPr lang="fr-FR" sz="900" dirty="0"/>
              </a:p>
            </p:txBody>
          </p:sp>
        </p:grpSp>
        <p:grpSp>
          <p:nvGrpSpPr>
            <p:cNvPr id="42" name="Groupe 41"/>
            <p:cNvGrpSpPr/>
            <p:nvPr/>
          </p:nvGrpSpPr>
          <p:grpSpPr>
            <a:xfrm>
              <a:off x="5920884" y="2800715"/>
              <a:ext cx="864000" cy="1785587"/>
              <a:chOff x="1159872" y="3782364"/>
              <a:chExt cx="1655875" cy="1950894"/>
            </a:xfrm>
            <a:scene3d>
              <a:camera prst="orthographicFront">
                <a:rot lat="0" lon="0" rev="0"/>
              </a:camera>
              <a:lightRig rig="contrasting" dir="t">
                <a:rot lat="0" lon="0" rev="1500000"/>
              </a:lightRig>
            </a:scene3d>
          </p:grpSpPr>
          <p:sp>
            <p:nvSpPr>
              <p:cNvPr id="43" name="Rectangle à coins arrondis 42"/>
              <p:cNvSpPr/>
              <p:nvPr/>
            </p:nvSpPr>
            <p:spPr>
              <a:xfrm>
                <a:off x="1159872" y="3782364"/>
                <a:ext cx="1655875" cy="1944217"/>
              </a:xfrm>
              <a:prstGeom prst="roundRect">
                <a:avLst>
                  <a:gd name="adj" fmla="val 5192"/>
                </a:avLst>
              </a:prstGeom>
              <a:solidFill>
                <a:schemeClr val="tx2">
                  <a:lumMod val="20000"/>
                  <a:lumOff val="80000"/>
                </a:schemeClr>
              </a:solidFill>
              <a:ln>
                <a:noFill/>
              </a:ln>
              <a:effectLst>
                <a:outerShdw blurRad="149987" dist="250190" dir="8460000" algn="ctr">
                  <a:srgbClr val="000000">
                    <a:alpha val="28000"/>
                  </a:srgbClr>
                </a:outerShdw>
              </a:effectLst>
              <a:sp3d prstMaterial="metal">
                <a:bevelT w="88900" h="88900"/>
              </a:sp3d>
            </p:spPr>
            <p:style>
              <a:lnRef idx="2">
                <a:schemeClr val="accent3"/>
              </a:lnRef>
              <a:fillRef idx="1">
                <a:schemeClr val="lt1"/>
              </a:fillRef>
              <a:effectRef idx="0">
                <a:schemeClr val="accent3"/>
              </a:effectRef>
              <a:fontRef idx="minor">
                <a:schemeClr val="dk1"/>
              </a:fontRef>
            </p:style>
            <p:txBody>
              <a:bodyPr rtlCol="0" anchor="ctr"/>
              <a:lstStyle/>
              <a:p>
                <a:pPr algn="ctr"/>
                <a:endParaRPr lang="fr-FR" sz="1400"/>
              </a:p>
            </p:txBody>
          </p:sp>
          <p:sp>
            <p:nvSpPr>
              <p:cNvPr id="44" name="Rectangle à coins arrondis 43"/>
              <p:cNvSpPr/>
              <p:nvPr/>
            </p:nvSpPr>
            <p:spPr>
              <a:xfrm>
                <a:off x="1159874" y="5429086"/>
                <a:ext cx="1655873" cy="304172"/>
              </a:xfrm>
              <a:prstGeom prst="roundRect">
                <a:avLst>
                  <a:gd name="adj" fmla="val 18323"/>
                </a:avLst>
              </a:prstGeom>
              <a:solidFill>
                <a:srgbClr val="0070C0"/>
              </a:solidFill>
              <a:ln>
                <a:noFill/>
              </a:ln>
              <a:effectLst>
                <a:outerShdw blurRad="149987" dist="250190" dir="8460000" algn="ctr">
                  <a:srgbClr val="000000">
                    <a:alpha val="28000"/>
                  </a:srgbClr>
                </a:outerShdw>
              </a:effectLst>
              <a:sp3d prstMaterial="metal">
                <a:bevelT w="88900" h="88900"/>
              </a:sp3d>
            </p:spPr>
            <p:style>
              <a:lnRef idx="2">
                <a:schemeClr val="accent3"/>
              </a:lnRef>
              <a:fillRef idx="1">
                <a:schemeClr val="lt1"/>
              </a:fillRef>
              <a:effectRef idx="0">
                <a:schemeClr val="accent3"/>
              </a:effectRef>
              <a:fontRef idx="minor">
                <a:schemeClr val="dk1"/>
              </a:fontRef>
            </p:style>
            <p:txBody>
              <a:bodyPr rtlCol="0" anchor="ctr"/>
              <a:lstStyle/>
              <a:p>
                <a:pPr algn="ctr"/>
                <a:r>
                  <a:rPr lang="fr-FR" sz="1400" dirty="0" smtClean="0"/>
                  <a:t>E32 (1) </a:t>
                </a:r>
                <a:r>
                  <a:rPr lang="fr-FR" sz="900" dirty="0"/>
                  <a:t>(coef 3</a:t>
                </a:r>
                <a:r>
                  <a:rPr lang="fr-FR" sz="900" dirty="0" smtClean="0"/>
                  <a:t>)</a:t>
                </a:r>
                <a:endParaRPr lang="fr-FR" sz="900" dirty="0"/>
              </a:p>
            </p:txBody>
          </p:sp>
        </p:grpSp>
        <p:sp>
          <p:nvSpPr>
            <p:cNvPr id="68" name="Rectangle 67"/>
            <p:cNvSpPr/>
            <p:nvPr/>
          </p:nvSpPr>
          <p:spPr>
            <a:xfrm rot="16200000">
              <a:off x="5603472" y="3255261"/>
              <a:ext cx="1475507" cy="600164"/>
            </a:xfrm>
            <a:prstGeom prst="rect">
              <a:avLst/>
            </a:prstGeom>
          </p:spPr>
          <p:txBody>
            <a:bodyPr wrap="square">
              <a:spAutoFit/>
            </a:bodyPr>
            <a:lstStyle/>
            <a:p>
              <a:r>
                <a:rPr lang="fr-FR" sz="1100" i="1" dirty="0">
                  <a:solidFill>
                    <a:srgbClr val="C00000"/>
                  </a:solidFill>
                </a:rPr>
                <a:t>Préparation </a:t>
              </a:r>
            </a:p>
            <a:p>
              <a:r>
                <a:rPr lang="fr-FR" sz="1100" i="1" dirty="0">
                  <a:solidFill>
                    <a:srgbClr val="C00000"/>
                  </a:solidFill>
                </a:rPr>
                <a:t>Installation </a:t>
              </a:r>
              <a:endParaRPr lang="fr-FR" sz="1100" i="1" dirty="0" smtClean="0">
                <a:solidFill>
                  <a:srgbClr val="C00000"/>
                </a:solidFill>
              </a:endParaRPr>
            </a:p>
            <a:p>
              <a:r>
                <a:rPr lang="fr-FR" sz="1100" i="1" dirty="0" smtClean="0">
                  <a:solidFill>
                    <a:srgbClr val="C00000"/>
                  </a:solidFill>
                </a:rPr>
                <a:t>Mise </a:t>
              </a:r>
              <a:r>
                <a:rPr lang="fr-FR" sz="1100" i="1" dirty="0">
                  <a:solidFill>
                    <a:srgbClr val="C00000"/>
                  </a:solidFill>
                </a:rPr>
                <a:t>en service </a:t>
              </a:r>
            </a:p>
          </p:txBody>
        </p:sp>
        <p:sp>
          <p:nvSpPr>
            <p:cNvPr id="69" name="Rectangle 68"/>
            <p:cNvSpPr/>
            <p:nvPr/>
          </p:nvSpPr>
          <p:spPr>
            <a:xfrm rot="16200000">
              <a:off x="6552677" y="3285565"/>
              <a:ext cx="1584176" cy="430887"/>
            </a:xfrm>
            <a:prstGeom prst="rect">
              <a:avLst/>
            </a:prstGeom>
          </p:spPr>
          <p:txBody>
            <a:bodyPr wrap="square">
              <a:spAutoFit/>
            </a:bodyPr>
            <a:lstStyle/>
            <a:p>
              <a:r>
                <a:rPr lang="fr-FR" sz="1100" i="1" dirty="0" smtClean="0">
                  <a:solidFill>
                    <a:srgbClr val="C00000"/>
                  </a:solidFill>
                </a:rPr>
                <a:t>Maintenance d’un </a:t>
              </a:r>
              <a:r>
                <a:rPr lang="fr-FR" sz="1100" i="1" dirty="0">
                  <a:solidFill>
                    <a:srgbClr val="C00000"/>
                  </a:solidFill>
                </a:rPr>
                <a:t>système numérique </a:t>
              </a:r>
            </a:p>
          </p:txBody>
        </p:sp>
        <p:sp>
          <p:nvSpPr>
            <p:cNvPr id="70" name="Vague 69"/>
            <p:cNvSpPr/>
            <p:nvPr/>
          </p:nvSpPr>
          <p:spPr>
            <a:xfrm rot="20498317">
              <a:off x="6630889" y="2779567"/>
              <a:ext cx="484800" cy="402840"/>
            </a:xfrm>
            <a:prstGeom prst="wave">
              <a:avLst>
                <a:gd name="adj1" fmla="val 6131"/>
                <a:gd name="adj2" fmla="val 0"/>
              </a:avLst>
            </a:prstGeom>
            <a:ln>
              <a:solidFill>
                <a:schemeClr val="tx2">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1000" dirty="0" smtClean="0"/>
                <a:t>CCF</a:t>
              </a:r>
              <a:endParaRPr lang="fr-FR" sz="1000" dirty="0"/>
            </a:p>
          </p:txBody>
        </p:sp>
      </p:grpSp>
      <p:grpSp>
        <p:nvGrpSpPr>
          <p:cNvPr id="79" name="Groupe 78"/>
          <p:cNvGrpSpPr/>
          <p:nvPr/>
        </p:nvGrpSpPr>
        <p:grpSpPr>
          <a:xfrm>
            <a:off x="4186708" y="4585798"/>
            <a:ext cx="4561756" cy="1631028"/>
            <a:chOff x="4145153" y="4945838"/>
            <a:chExt cx="3840273" cy="1631028"/>
          </a:xfrm>
        </p:grpSpPr>
        <p:grpSp>
          <p:nvGrpSpPr>
            <p:cNvPr id="45" name="Groupe 44"/>
            <p:cNvGrpSpPr/>
            <p:nvPr/>
          </p:nvGrpSpPr>
          <p:grpSpPr>
            <a:xfrm>
              <a:off x="4148760" y="4945838"/>
              <a:ext cx="3653300" cy="1631028"/>
              <a:chOff x="1159872" y="3782364"/>
              <a:chExt cx="1655875" cy="1950890"/>
            </a:xfrm>
            <a:scene3d>
              <a:camera prst="orthographicFront">
                <a:rot lat="0" lon="0" rev="0"/>
              </a:camera>
              <a:lightRig rig="contrasting" dir="t">
                <a:rot lat="0" lon="0" rev="1500000"/>
              </a:lightRig>
            </a:scene3d>
          </p:grpSpPr>
          <p:sp>
            <p:nvSpPr>
              <p:cNvPr id="46" name="Rectangle à coins arrondis 45"/>
              <p:cNvSpPr/>
              <p:nvPr/>
            </p:nvSpPr>
            <p:spPr>
              <a:xfrm>
                <a:off x="1159872" y="3782364"/>
                <a:ext cx="1655875" cy="1944216"/>
              </a:xfrm>
              <a:prstGeom prst="roundRect">
                <a:avLst>
                  <a:gd name="adj" fmla="val 5192"/>
                </a:avLst>
              </a:prstGeom>
              <a:solidFill>
                <a:schemeClr val="tx2">
                  <a:lumMod val="20000"/>
                  <a:lumOff val="80000"/>
                </a:schemeClr>
              </a:solidFill>
              <a:ln>
                <a:noFill/>
              </a:ln>
              <a:effectLst>
                <a:outerShdw blurRad="149987" dist="250190" dir="8460000" algn="ctr">
                  <a:srgbClr val="000000">
                    <a:alpha val="28000"/>
                  </a:srgbClr>
                </a:outerShdw>
              </a:effectLst>
              <a:sp3d prstMaterial="metal">
                <a:bevelT w="88900" h="88900"/>
              </a:sp3d>
            </p:spPr>
            <p:style>
              <a:lnRef idx="2">
                <a:schemeClr val="accent3"/>
              </a:lnRef>
              <a:fillRef idx="1">
                <a:schemeClr val="lt1"/>
              </a:fillRef>
              <a:effectRef idx="0">
                <a:schemeClr val="accent3"/>
              </a:effectRef>
              <a:fontRef idx="minor">
                <a:schemeClr val="dk1"/>
              </a:fontRef>
            </p:style>
            <p:txBody>
              <a:bodyPr rtlCol="0" anchor="ctr"/>
              <a:lstStyle/>
              <a:p>
                <a:pPr algn="ctr"/>
                <a:endParaRPr lang="fr-FR" sz="1400"/>
              </a:p>
            </p:txBody>
          </p:sp>
          <p:sp>
            <p:nvSpPr>
              <p:cNvPr id="47" name="Rectangle à coins arrondis 46"/>
              <p:cNvSpPr/>
              <p:nvPr/>
            </p:nvSpPr>
            <p:spPr>
              <a:xfrm>
                <a:off x="1159873" y="5402122"/>
                <a:ext cx="1655874" cy="331132"/>
              </a:xfrm>
              <a:prstGeom prst="roundRect">
                <a:avLst>
                  <a:gd name="adj" fmla="val 18323"/>
                </a:avLst>
              </a:prstGeom>
              <a:solidFill>
                <a:srgbClr val="0070C0"/>
              </a:solidFill>
              <a:ln>
                <a:noFill/>
              </a:ln>
              <a:effectLst>
                <a:outerShdw blurRad="149987" dist="250190" dir="8460000" algn="ctr">
                  <a:srgbClr val="000000">
                    <a:alpha val="28000"/>
                  </a:srgbClr>
                </a:outerShdw>
              </a:effectLst>
              <a:sp3d prstMaterial="metal">
                <a:bevelT w="88900" h="88900"/>
              </a:sp3d>
            </p:spPr>
            <p:style>
              <a:lnRef idx="2">
                <a:schemeClr val="accent3"/>
              </a:lnRef>
              <a:fillRef idx="1">
                <a:schemeClr val="lt1"/>
              </a:fillRef>
              <a:effectRef idx="0">
                <a:schemeClr val="accent3"/>
              </a:effectRef>
              <a:fontRef idx="minor">
                <a:schemeClr val="dk1"/>
              </a:fontRef>
            </p:style>
            <p:txBody>
              <a:bodyPr rtlCol="0" anchor="ctr"/>
              <a:lstStyle/>
              <a:p>
                <a:pPr algn="ctr"/>
                <a:r>
                  <a:rPr lang="fr-FR" sz="1400" dirty="0" smtClean="0"/>
                  <a:t>E31 </a:t>
                </a:r>
                <a:r>
                  <a:rPr lang="fr-FR" sz="900" dirty="0" smtClean="0"/>
                  <a:t>(coef 3)</a:t>
                </a:r>
                <a:endParaRPr lang="fr-FR" sz="900" dirty="0"/>
              </a:p>
            </p:txBody>
          </p:sp>
        </p:grpSp>
        <p:sp>
          <p:nvSpPr>
            <p:cNvPr id="64" name="Vague 63"/>
            <p:cNvSpPr/>
            <p:nvPr/>
          </p:nvSpPr>
          <p:spPr>
            <a:xfrm rot="20498317">
              <a:off x="7550516" y="5177519"/>
              <a:ext cx="434910" cy="402840"/>
            </a:xfrm>
            <a:prstGeom prst="wave">
              <a:avLst>
                <a:gd name="adj1" fmla="val 6131"/>
                <a:gd name="adj2" fmla="val 0"/>
              </a:avLst>
            </a:prstGeom>
            <a:ln>
              <a:solidFill>
                <a:schemeClr val="tx2">
                  <a:lumMod val="20000"/>
                  <a:lumOff val="8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1000" dirty="0" smtClean="0"/>
                <a:t>CCF</a:t>
              </a:r>
              <a:endParaRPr lang="fr-FR" sz="1000" dirty="0"/>
            </a:p>
          </p:txBody>
        </p:sp>
        <p:sp>
          <p:nvSpPr>
            <p:cNvPr id="71" name="Rectangle 70"/>
            <p:cNvSpPr/>
            <p:nvPr/>
          </p:nvSpPr>
          <p:spPr>
            <a:xfrm>
              <a:off x="4148760" y="4945845"/>
              <a:ext cx="3542903" cy="261610"/>
            </a:xfrm>
            <a:prstGeom prst="rect">
              <a:avLst/>
            </a:prstGeom>
          </p:spPr>
          <p:txBody>
            <a:bodyPr wrap="square">
              <a:spAutoFit/>
            </a:bodyPr>
            <a:lstStyle/>
            <a:p>
              <a:pPr algn="ctr"/>
              <a:r>
                <a:rPr lang="fr-FR" sz="1100" i="1" dirty="0">
                  <a:solidFill>
                    <a:srgbClr val="C00000"/>
                  </a:solidFill>
                </a:rPr>
                <a:t>situations de travail spécifiées et réalisées en milieu professionnel</a:t>
              </a:r>
            </a:p>
          </p:txBody>
        </p:sp>
        <p:sp>
          <p:nvSpPr>
            <p:cNvPr id="72" name="Rectangle 71"/>
            <p:cNvSpPr/>
            <p:nvPr/>
          </p:nvSpPr>
          <p:spPr>
            <a:xfrm>
              <a:off x="4146468" y="5518393"/>
              <a:ext cx="3545195" cy="430887"/>
            </a:xfrm>
            <a:prstGeom prst="rect">
              <a:avLst/>
            </a:prstGeom>
          </p:spPr>
          <p:txBody>
            <a:bodyPr wrap="square">
              <a:spAutoFit/>
            </a:bodyPr>
            <a:lstStyle/>
            <a:p>
              <a:r>
                <a:rPr lang="fr-FR" sz="1100" b="1" dirty="0" smtClean="0">
                  <a:cs typeface="Arial" panose="020B0604020202020204" pitchFamily="34" charset="0"/>
                </a:rPr>
                <a:t>- Les compétences </a:t>
              </a:r>
              <a:r>
                <a:rPr lang="fr-FR" sz="1100" b="1" dirty="0">
                  <a:cs typeface="Arial" panose="020B0604020202020204" pitchFamily="34" charset="0"/>
                </a:rPr>
                <a:t>développées en situation de travail en </a:t>
              </a:r>
              <a:r>
                <a:rPr lang="fr-FR" sz="1100" b="1" dirty="0" smtClean="0">
                  <a:cs typeface="Arial" panose="020B0604020202020204" pitchFamily="34" charset="0"/>
                </a:rPr>
                <a:t>entreprise</a:t>
              </a:r>
              <a:endParaRPr lang="fr-FR" sz="1100" b="1" dirty="0">
                <a:solidFill>
                  <a:srgbClr val="000000"/>
                </a:solidFill>
                <a:cs typeface="Arial" panose="020B0604020202020204" pitchFamily="34" charset="0"/>
              </a:endParaRPr>
            </a:p>
          </p:txBody>
        </p:sp>
        <p:sp>
          <p:nvSpPr>
            <p:cNvPr id="73" name="Rectangle 72"/>
            <p:cNvSpPr/>
            <p:nvPr/>
          </p:nvSpPr>
          <p:spPr>
            <a:xfrm>
              <a:off x="4145154" y="5733256"/>
              <a:ext cx="3545195" cy="261610"/>
            </a:xfrm>
            <a:prstGeom prst="rect">
              <a:avLst/>
            </a:prstGeom>
          </p:spPr>
          <p:txBody>
            <a:bodyPr wrap="square">
              <a:spAutoFit/>
            </a:bodyPr>
            <a:lstStyle/>
            <a:p>
              <a:r>
                <a:rPr lang="fr-FR" sz="1100" b="1" dirty="0" smtClean="0">
                  <a:cs typeface="Arial" panose="020B0604020202020204" pitchFamily="34" charset="0"/>
                </a:rPr>
                <a:t>- Le dossier </a:t>
              </a:r>
              <a:r>
                <a:rPr lang="fr-FR" sz="1100" b="1" dirty="0">
                  <a:cs typeface="Arial" panose="020B0604020202020204" pitchFamily="34" charset="0"/>
                </a:rPr>
                <a:t>de synthèse constitué par le candidat</a:t>
              </a:r>
            </a:p>
          </p:txBody>
        </p:sp>
        <p:sp>
          <p:nvSpPr>
            <p:cNvPr id="74" name="Rectangle 73"/>
            <p:cNvSpPr/>
            <p:nvPr/>
          </p:nvSpPr>
          <p:spPr>
            <a:xfrm>
              <a:off x="4145153" y="5939988"/>
              <a:ext cx="3545195" cy="600164"/>
            </a:xfrm>
            <a:prstGeom prst="rect">
              <a:avLst/>
            </a:prstGeom>
          </p:spPr>
          <p:txBody>
            <a:bodyPr wrap="square">
              <a:spAutoFit/>
            </a:bodyPr>
            <a:lstStyle/>
            <a:p>
              <a:r>
                <a:rPr lang="fr-FR" sz="1100" b="1" dirty="0" smtClean="0">
                  <a:cs typeface="Arial" panose="020B0604020202020204" pitchFamily="34" charset="0"/>
                </a:rPr>
                <a:t>- La présentation </a:t>
              </a:r>
              <a:r>
                <a:rPr lang="fr-FR" sz="1100" b="1" dirty="0">
                  <a:cs typeface="Arial" panose="020B0604020202020204" pitchFamily="34" charset="0"/>
                </a:rPr>
                <a:t>orale des différents travaux engagés au cours des </a:t>
              </a:r>
              <a:endParaRPr lang="fr-FR" sz="1100" b="1" dirty="0" smtClean="0">
                <a:cs typeface="Arial" panose="020B0604020202020204" pitchFamily="34" charset="0"/>
              </a:endParaRPr>
            </a:p>
            <a:p>
              <a:pPr marL="92075"/>
              <a:r>
                <a:rPr lang="fr-FR" sz="1100" b="1" dirty="0" smtClean="0">
                  <a:cs typeface="Arial" panose="020B0604020202020204" pitchFamily="34" charset="0"/>
                </a:rPr>
                <a:t>PFMP dont </a:t>
              </a:r>
              <a:r>
                <a:rPr lang="fr-FR" sz="1100" b="1" dirty="0">
                  <a:cs typeface="Arial" panose="020B0604020202020204" pitchFamily="34" charset="0"/>
                </a:rPr>
                <a:t>l’étude de cas</a:t>
              </a:r>
            </a:p>
          </p:txBody>
        </p:sp>
        <p:sp>
          <p:nvSpPr>
            <p:cNvPr id="76" name="Rectangle 75"/>
            <p:cNvSpPr/>
            <p:nvPr/>
          </p:nvSpPr>
          <p:spPr>
            <a:xfrm>
              <a:off x="4146468" y="5327630"/>
              <a:ext cx="3545195" cy="261610"/>
            </a:xfrm>
            <a:prstGeom prst="rect">
              <a:avLst/>
            </a:prstGeom>
          </p:spPr>
          <p:txBody>
            <a:bodyPr wrap="square">
              <a:spAutoFit/>
            </a:bodyPr>
            <a:lstStyle/>
            <a:p>
              <a:r>
                <a:rPr lang="fr-FR" sz="1100" b="1" dirty="0" smtClean="0">
                  <a:cs typeface="Arial" panose="020B0604020202020204" pitchFamily="34" charset="0"/>
                </a:rPr>
                <a:t>L’évaluation prend en compte :</a:t>
              </a:r>
              <a:endParaRPr lang="fr-FR" sz="1100" b="1" dirty="0">
                <a:solidFill>
                  <a:srgbClr val="000000"/>
                </a:solidFill>
                <a:cs typeface="Arial" panose="020B0604020202020204" pitchFamily="34" charset="0"/>
              </a:endParaRPr>
            </a:p>
          </p:txBody>
        </p:sp>
      </p:grpSp>
      <p:grpSp>
        <p:nvGrpSpPr>
          <p:cNvPr id="85" name="Groupe 84"/>
          <p:cNvGrpSpPr/>
          <p:nvPr/>
        </p:nvGrpSpPr>
        <p:grpSpPr>
          <a:xfrm>
            <a:off x="647936" y="6381328"/>
            <a:ext cx="7884504" cy="396000"/>
            <a:chOff x="647936" y="6381328"/>
            <a:chExt cx="7884504" cy="396000"/>
          </a:xfrm>
        </p:grpSpPr>
        <p:sp>
          <p:nvSpPr>
            <p:cNvPr id="83" name="Rectangle à coins arrondis 82"/>
            <p:cNvSpPr/>
            <p:nvPr/>
          </p:nvSpPr>
          <p:spPr>
            <a:xfrm>
              <a:off x="4197767" y="6381328"/>
              <a:ext cx="4334673" cy="396000"/>
            </a:xfrm>
            <a:prstGeom prst="roundRect">
              <a:avLst>
                <a:gd name="adj" fmla="val 6489"/>
              </a:avLst>
            </a:prstGeom>
            <a:solidFill>
              <a:schemeClr val="bg1">
                <a:lumMod val="95000"/>
              </a:schemeClr>
            </a:solidFill>
            <a:ln>
              <a:solidFill>
                <a:srgbClr val="0070C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r>
                <a:rPr lang="fr-FR" sz="1000" spc="-20" dirty="0" smtClean="0"/>
                <a:t>les épreuves de Bac Pro sont spécifiques </a:t>
              </a:r>
              <a:r>
                <a:rPr lang="fr-FR" sz="1000" spc="-20" dirty="0"/>
                <a:t>aux options SSIHT, ARED </a:t>
              </a:r>
              <a:r>
                <a:rPr lang="fr-FR" sz="1000" spc="-20" dirty="0" smtClean="0"/>
                <a:t>et RISC </a:t>
              </a:r>
              <a:endParaRPr lang="fr-FR" sz="1000" spc="-20" dirty="0"/>
            </a:p>
          </p:txBody>
        </p:sp>
        <p:sp>
          <p:nvSpPr>
            <p:cNvPr id="84" name="Rectangle à coins arrondis 83"/>
            <p:cNvSpPr/>
            <p:nvPr/>
          </p:nvSpPr>
          <p:spPr>
            <a:xfrm>
              <a:off x="647936" y="6381328"/>
              <a:ext cx="3348000" cy="396000"/>
            </a:xfrm>
            <a:prstGeom prst="roundRect">
              <a:avLst>
                <a:gd name="adj" fmla="val 6489"/>
              </a:avLst>
            </a:prstGeom>
            <a:solidFill>
              <a:schemeClr val="bg1">
                <a:lumMod val="95000"/>
              </a:schemeClr>
            </a:solidFill>
            <a:ln>
              <a:solidFill>
                <a:srgbClr val="00B05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r>
                <a:rPr lang="fr-FR" sz="1000" spc="-30" dirty="0" smtClean="0"/>
                <a:t>les épreuves du BEP prennent appui </a:t>
              </a:r>
              <a:r>
                <a:rPr lang="fr-FR" sz="1000" spc="-30" dirty="0"/>
                <a:t>sur les </a:t>
              </a:r>
              <a:r>
                <a:rPr lang="fr-FR" sz="1000" spc="-30" dirty="0" smtClean="0"/>
                <a:t>systèmes </a:t>
              </a:r>
              <a:r>
                <a:rPr lang="fr-FR" sz="1000" spc="-30" dirty="0"/>
                <a:t>des champs professionnels relatifs aux options SSIHT, ARED et </a:t>
              </a:r>
              <a:r>
                <a:rPr lang="fr-FR" sz="1000" spc="-30" dirty="0" smtClean="0"/>
                <a:t>RISC du Bac Pro</a:t>
              </a:r>
              <a:endParaRPr lang="fr-FR" sz="1000" spc="-30" dirty="0"/>
            </a:p>
          </p:txBody>
        </p:sp>
      </p:grpSp>
      <p:pic>
        <p:nvPicPr>
          <p:cNvPr id="86" name="Image 8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98148" y="737602"/>
            <a:ext cx="987321" cy="936000"/>
          </a:xfrm>
          <a:prstGeom prst="rect">
            <a:avLst/>
          </a:prstGeom>
          <a:ln>
            <a:noFill/>
          </a:ln>
          <a:effectLst>
            <a:outerShdw blurRad="292100" dist="139700" dir="2700000" algn="tl" rotWithShape="0">
              <a:srgbClr val="333333">
                <a:alpha val="65000"/>
              </a:srgbClr>
            </a:outerShdw>
          </a:effectLst>
        </p:spPr>
      </p:pic>
      <p:grpSp>
        <p:nvGrpSpPr>
          <p:cNvPr id="2" name="Groupe 1"/>
          <p:cNvGrpSpPr/>
          <p:nvPr/>
        </p:nvGrpSpPr>
        <p:grpSpPr>
          <a:xfrm>
            <a:off x="979311" y="4581128"/>
            <a:ext cx="2990889" cy="1641304"/>
            <a:chOff x="979311" y="4581128"/>
            <a:chExt cx="2990889" cy="1641304"/>
          </a:xfrm>
        </p:grpSpPr>
        <p:grpSp>
          <p:nvGrpSpPr>
            <p:cNvPr id="78" name="Groupe 77"/>
            <p:cNvGrpSpPr/>
            <p:nvPr/>
          </p:nvGrpSpPr>
          <p:grpSpPr>
            <a:xfrm>
              <a:off x="979311" y="4581128"/>
              <a:ext cx="2838708" cy="1641304"/>
              <a:chOff x="979311" y="4941168"/>
              <a:chExt cx="2838708" cy="1641304"/>
            </a:xfrm>
          </p:grpSpPr>
          <p:grpSp>
            <p:nvGrpSpPr>
              <p:cNvPr id="33" name="Groupe 32"/>
              <p:cNvGrpSpPr/>
              <p:nvPr/>
            </p:nvGrpSpPr>
            <p:grpSpPr>
              <a:xfrm>
                <a:off x="991375" y="4945838"/>
                <a:ext cx="2826644" cy="1636634"/>
                <a:chOff x="1159872" y="3782364"/>
                <a:chExt cx="1655875" cy="1950894"/>
              </a:xfrm>
              <a:scene3d>
                <a:camera prst="orthographicFront">
                  <a:rot lat="0" lon="0" rev="0"/>
                </a:camera>
                <a:lightRig rig="contrasting" dir="t">
                  <a:rot lat="0" lon="0" rev="1500000"/>
                </a:lightRig>
              </a:scene3d>
            </p:grpSpPr>
            <p:sp>
              <p:nvSpPr>
                <p:cNvPr id="34" name="Rectangle à coins arrondis 33"/>
                <p:cNvSpPr/>
                <p:nvPr/>
              </p:nvSpPr>
              <p:spPr>
                <a:xfrm>
                  <a:off x="1159872" y="3782364"/>
                  <a:ext cx="1655875" cy="1944216"/>
                </a:xfrm>
                <a:prstGeom prst="roundRect">
                  <a:avLst>
                    <a:gd name="adj" fmla="val 5192"/>
                  </a:avLst>
                </a:prstGeom>
                <a:solidFill>
                  <a:srgbClr val="99FF99"/>
                </a:solidFill>
                <a:ln>
                  <a:noFill/>
                </a:ln>
                <a:effectLst>
                  <a:outerShdw blurRad="149987" dist="250190" dir="8460000" algn="ctr">
                    <a:srgbClr val="000000">
                      <a:alpha val="28000"/>
                    </a:srgbClr>
                  </a:outerShdw>
                </a:effectLst>
                <a:sp3d prstMaterial="metal">
                  <a:bevelT w="88900" h="88900"/>
                </a:sp3d>
              </p:spPr>
              <p:style>
                <a:lnRef idx="2">
                  <a:schemeClr val="accent3"/>
                </a:lnRef>
                <a:fillRef idx="1">
                  <a:schemeClr val="lt1"/>
                </a:fillRef>
                <a:effectRef idx="0">
                  <a:schemeClr val="accent3"/>
                </a:effectRef>
                <a:fontRef idx="minor">
                  <a:schemeClr val="dk1"/>
                </a:fontRef>
              </p:style>
              <p:txBody>
                <a:bodyPr rtlCol="0" anchor="ctr"/>
                <a:lstStyle/>
                <a:p>
                  <a:pPr algn="ctr"/>
                  <a:endParaRPr lang="fr-FR" sz="1400"/>
                </a:p>
              </p:txBody>
            </p:sp>
            <p:sp>
              <p:nvSpPr>
                <p:cNvPr id="35" name="Rectangle à coins arrondis 34"/>
                <p:cNvSpPr/>
                <p:nvPr/>
              </p:nvSpPr>
              <p:spPr>
                <a:xfrm>
                  <a:off x="1159873" y="5404362"/>
                  <a:ext cx="1655874" cy="328896"/>
                </a:xfrm>
                <a:prstGeom prst="roundRect">
                  <a:avLst>
                    <a:gd name="adj" fmla="val 18323"/>
                  </a:avLst>
                </a:prstGeom>
                <a:solidFill>
                  <a:srgbClr val="00B050"/>
                </a:solidFill>
                <a:ln>
                  <a:noFill/>
                </a:ln>
                <a:effectLst>
                  <a:outerShdw blurRad="149987" dist="250190" dir="8460000" algn="ctr">
                    <a:srgbClr val="000000">
                      <a:alpha val="28000"/>
                    </a:srgbClr>
                  </a:outerShdw>
                </a:effectLst>
                <a:sp3d prstMaterial="metal">
                  <a:bevelT w="88900" h="88900"/>
                </a:sp3d>
              </p:spPr>
              <p:style>
                <a:lnRef idx="2">
                  <a:schemeClr val="accent3"/>
                </a:lnRef>
                <a:fillRef idx="1">
                  <a:schemeClr val="lt1"/>
                </a:fillRef>
                <a:effectRef idx="0">
                  <a:schemeClr val="accent3"/>
                </a:effectRef>
                <a:fontRef idx="minor">
                  <a:schemeClr val="dk1"/>
                </a:fontRef>
              </p:style>
              <p:txBody>
                <a:bodyPr rtlCol="0" anchor="ctr"/>
                <a:lstStyle/>
                <a:p>
                  <a:pPr algn="ctr"/>
                  <a:r>
                    <a:rPr lang="fr-FR" sz="1400" dirty="0" smtClean="0"/>
                    <a:t>EP2 </a:t>
                  </a:r>
                  <a:r>
                    <a:rPr lang="fr-FR" sz="900" dirty="0"/>
                    <a:t>(coef </a:t>
                  </a:r>
                  <a:r>
                    <a:rPr lang="fr-FR" sz="900" dirty="0" smtClean="0"/>
                    <a:t>4)</a:t>
                  </a:r>
                  <a:endParaRPr lang="fr-FR" sz="900" dirty="0"/>
                </a:p>
              </p:txBody>
            </p:sp>
          </p:grpSp>
          <p:sp>
            <p:nvSpPr>
              <p:cNvPr id="59" name="Rectangle 58"/>
              <p:cNvSpPr/>
              <p:nvPr/>
            </p:nvSpPr>
            <p:spPr>
              <a:xfrm>
                <a:off x="979312" y="4941168"/>
                <a:ext cx="2782195" cy="430887"/>
              </a:xfrm>
              <a:prstGeom prst="rect">
                <a:avLst/>
              </a:prstGeom>
            </p:spPr>
            <p:txBody>
              <a:bodyPr wrap="square">
                <a:spAutoFit/>
              </a:bodyPr>
              <a:lstStyle/>
              <a:p>
                <a:pPr algn="ctr"/>
                <a:r>
                  <a:rPr lang="fr-FR" sz="1100" i="1" dirty="0">
                    <a:solidFill>
                      <a:srgbClr val="C00000"/>
                    </a:solidFill>
                  </a:rPr>
                  <a:t>Épreuve orale prenant en compte la formation en milieu professionnel</a:t>
                </a:r>
              </a:p>
            </p:txBody>
          </p:sp>
          <p:sp>
            <p:nvSpPr>
              <p:cNvPr id="60" name="Rectangle 59"/>
              <p:cNvSpPr/>
              <p:nvPr/>
            </p:nvSpPr>
            <p:spPr>
              <a:xfrm>
                <a:off x="1013599" y="5396519"/>
                <a:ext cx="2782195" cy="430887"/>
              </a:xfrm>
              <a:prstGeom prst="rect">
                <a:avLst/>
              </a:prstGeom>
            </p:spPr>
            <p:txBody>
              <a:bodyPr wrap="square">
                <a:spAutoFit/>
              </a:bodyPr>
              <a:lstStyle/>
              <a:p>
                <a:r>
                  <a:rPr lang="fr-FR" sz="1100" b="1" dirty="0" smtClean="0">
                    <a:solidFill>
                      <a:srgbClr val="000000"/>
                    </a:solidFill>
                  </a:rPr>
                  <a:t>Évaluation proposée au terme des 6 semaines de PFMP</a:t>
                </a:r>
                <a:endParaRPr lang="fr-FR" sz="1100" b="1" dirty="0">
                  <a:solidFill>
                    <a:srgbClr val="000000"/>
                  </a:solidFill>
                </a:endParaRPr>
              </a:p>
            </p:txBody>
          </p:sp>
          <p:sp>
            <p:nvSpPr>
              <p:cNvPr id="61" name="Rectangle 60"/>
              <p:cNvSpPr/>
              <p:nvPr/>
            </p:nvSpPr>
            <p:spPr>
              <a:xfrm>
                <a:off x="979311" y="5790456"/>
                <a:ext cx="2782195" cy="261610"/>
              </a:xfrm>
              <a:prstGeom prst="rect">
                <a:avLst/>
              </a:prstGeom>
            </p:spPr>
            <p:txBody>
              <a:bodyPr wrap="square">
                <a:spAutoFit/>
              </a:bodyPr>
              <a:lstStyle/>
              <a:p>
                <a:r>
                  <a:rPr lang="fr-FR" sz="1100" b="1" i="1" dirty="0" smtClean="0">
                    <a:solidFill>
                      <a:srgbClr val="000000"/>
                    </a:solidFill>
                  </a:rPr>
                  <a:t>Pas de dossier</a:t>
                </a:r>
                <a:endParaRPr lang="fr-FR" sz="1100" b="1" i="1" dirty="0">
                  <a:solidFill>
                    <a:srgbClr val="000000"/>
                  </a:solidFill>
                </a:endParaRPr>
              </a:p>
            </p:txBody>
          </p:sp>
        </p:grpSp>
        <p:sp>
          <p:nvSpPr>
            <p:cNvPr id="87" name="Vague 86"/>
            <p:cNvSpPr/>
            <p:nvPr/>
          </p:nvSpPr>
          <p:spPr>
            <a:xfrm rot="20498317">
              <a:off x="3260147" y="5205944"/>
              <a:ext cx="710053" cy="472201"/>
            </a:xfrm>
            <a:prstGeom prst="wave">
              <a:avLst>
                <a:gd name="adj1" fmla="val 6131"/>
                <a:gd name="adj2" fmla="val 0"/>
              </a:avLst>
            </a:prstGeom>
            <a:ln>
              <a:solidFill>
                <a:srgbClr val="99FF99"/>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r-FR" sz="1000" dirty="0" smtClean="0"/>
                <a:t>CCF continué</a:t>
              </a:r>
              <a:endParaRPr lang="fr-FR" sz="1000" dirty="0"/>
            </a:p>
          </p:txBody>
        </p:sp>
      </p:grpSp>
      <p:grpSp>
        <p:nvGrpSpPr>
          <p:cNvPr id="7" name="Groupe 6"/>
          <p:cNvGrpSpPr/>
          <p:nvPr/>
        </p:nvGrpSpPr>
        <p:grpSpPr>
          <a:xfrm>
            <a:off x="3589671" y="2312920"/>
            <a:ext cx="2018711" cy="2224705"/>
            <a:chOff x="3639993" y="2312579"/>
            <a:chExt cx="1988983" cy="2224705"/>
          </a:xfrm>
        </p:grpSpPr>
        <p:sp>
          <p:nvSpPr>
            <p:cNvPr id="88" name="Rectangle à coins arrondis 87"/>
            <p:cNvSpPr/>
            <p:nvPr/>
          </p:nvSpPr>
          <p:spPr>
            <a:xfrm>
              <a:off x="4155540" y="2442404"/>
              <a:ext cx="1473436" cy="2021082"/>
            </a:xfrm>
            <a:prstGeom prst="roundRect">
              <a:avLst>
                <a:gd name="adj" fmla="val 2102"/>
              </a:avLst>
            </a:prstGeom>
            <a:solidFill>
              <a:schemeClr val="bg1">
                <a:lumMod val="95000"/>
              </a:schemeClr>
            </a:solidFill>
            <a:ln>
              <a:solidFill>
                <a:schemeClr val="accent2">
                  <a:lumMod val="60000"/>
                  <a:lumOff val="4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r>
                <a:rPr lang="fr-FR" sz="1000" i="1" dirty="0" smtClean="0">
                  <a:solidFill>
                    <a:srgbClr val="C00000"/>
                  </a:solidFill>
                </a:rPr>
                <a:t>Au cours du 1</a:t>
              </a:r>
              <a:r>
                <a:rPr lang="fr-FR" sz="1000" i="1" baseline="30000" dirty="0" smtClean="0">
                  <a:solidFill>
                    <a:srgbClr val="C00000"/>
                  </a:solidFill>
                </a:rPr>
                <a:t>er</a:t>
              </a:r>
              <a:r>
                <a:rPr lang="fr-FR" sz="1000" i="1" dirty="0" smtClean="0">
                  <a:solidFill>
                    <a:srgbClr val="C00000"/>
                  </a:solidFill>
                </a:rPr>
                <a:t> trimestre de la classe de 1</a:t>
              </a:r>
              <a:r>
                <a:rPr lang="fr-FR" sz="1000" i="1" baseline="30000" dirty="0" smtClean="0">
                  <a:solidFill>
                    <a:srgbClr val="C00000"/>
                  </a:solidFill>
                </a:rPr>
                <a:t>ère</a:t>
              </a:r>
              <a:r>
                <a:rPr lang="fr-FR" sz="1000" i="1" dirty="0" smtClean="0">
                  <a:solidFill>
                    <a:srgbClr val="C00000"/>
                  </a:solidFill>
                </a:rPr>
                <a:t> </a:t>
              </a:r>
            </a:p>
            <a:p>
              <a:pPr>
                <a:buFontTx/>
                <a:buChar char="-"/>
                <a:tabLst>
                  <a:tab pos="0" algn="l"/>
                </a:tabLst>
              </a:pPr>
              <a:r>
                <a:rPr lang="fr-FR" sz="1000" dirty="0" smtClean="0"/>
                <a:t> Un Bilan individuel de compétences est réalisé par l’équipe enseignante pour chacun des apprenants</a:t>
              </a:r>
            </a:p>
            <a:p>
              <a:pPr>
                <a:buFontTx/>
                <a:buChar char="-"/>
              </a:pPr>
              <a:r>
                <a:rPr lang="fr-FR" sz="1000" dirty="0" smtClean="0"/>
                <a:t> Les grilles nationales sont complétées</a:t>
              </a:r>
            </a:p>
            <a:p>
              <a:pPr>
                <a:buFontTx/>
                <a:buChar char="-"/>
              </a:pPr>
              <a:r>
                <a:rPr lang="fr-FR" sz="1000" dirty="0"/>
                <a:t> </a:t>
              </a:r>
              <a:r>
                <a:rPr lang="fr-FR" sz="1000" dirty="0" smtClean="0"/>
                <a:t>une note est proposée par la commission d’évaluation</a:t>
              </a:r>
            </a:p>
          </p:txBody>
        </p:sp>
        <p:sp>
          <p:nvSpPr>
            <p:cNvPr id="6" name="Flèche courbée vers la gauche 5"/>
            <p:cNvSpPr/>
            <p:nvPr/>
          </p:nvSpPr>
          <p:spPr>
            <a:xfrm rot="15191472">
              <a:off x="3765993" y="2186579"/>
              <a:ext cx="180000" cy="432000"/>
            </a:xfrm>
            <a:prstGeom prst="curvedLeftArrow">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solidFill>
                  <a:schemeClr val="tx1"/>
                </a:solidFill>
              </a:endParaRPr>
            </a:p>
          </p:txBody>
        </p:sp>
        <p:sp>
          <p:nvSpPr>
            <p:cNvPr id="90" name="Flèche courbée vers la gauche 89"/>
            <p:cNvSpPr/>
            <p:nvPr/>
          </p:nvSpPr>
          <p:spPr>
            <a:xfrm rot="14452785">
              <a:off x="3779234" y="4231284"/>
              <a:ext cx="180000" cy="432000"/>
            </a:xfrm>
            <a:prstGeom prst="curvedLeftArrow">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solidFill>
                  <a:schemeClr val="tx1"/>
                </a:solidFill>
              </a:endParaRPr>
            </a:p>
          </p:txBody>
        </p:sp>
      </p:grpSp>
    </p:spTree>
    <p:extLst>
      <p:ext uri="{BB962C8B-B14F-4D97-AF65-F5344CB8AC3E}">
        <p14:creationId xmlns:p14="http://schemas.microsoft.com/office/powerpoint/2010/main" val="2073684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xit" presetSubtype="0" fill="hold" nodeType="clickEffect">
                                  <p:stCondLst>
                                    <p:cond delay="0"/>
                                  </p:stCondLst>
                                  <p:childTnLst>
                                    <p:anim calcmode="lin" valueType="num">
                                      <p:cBhvr>
                                        <p:cTn id="12" dur="1000"/>
                                        <p:tgtEl>
                                          <p:spTgt spid="9"/>
                                        </p:tgtEl>
                                        <p:attrNameLst>
                                          <p:attrName>ppt_w</p:attrName>
                                        </p:attrNameLst>
                                      </p:cBhvr>
                                      <p:tavLst>
                                        <p:tav tm="0">
                                          <p:val>
                                            <p:strVal val="ppt_w"/>
                                          </p:val>
                                        </p:tav>
                                        <p:tav tm="100000">
                                          <p:val>
                                            <p:strVal val="ppt_w*0.70"/>
                                          </p:val>
                                        </p:tav>
                                      </p:tavLst>
                                    </p:anim>
                                    <p:anim calcmode="lin" valueType="num">
                                      <p:cBhvr>
                                        <p:cTn id="13" dur="1000"/>
                                        <p:tgtEl>
                                          <p:spTgt spid="9"/>
                                        </p:tgtEl>
                                        <p:attrNameLst>
                                          <p:attrName>ppt_h</p:attrName>
                                        </p:attrNameLst>
                                      </p:cBhvr>
                                      <p:tavLst>
                                        <p:tav tm="0">
                                          <p:val>
                                            <p:strVal val="ppt_h"/>
                                          </p:val>
                                        </p:tav>
                                        <p:tav tm="100000">
                                          <p:val>
                                            <p:strVal val="ppt_h"/>
                                          </p:val>
                                        </p:tav>
                                      </p:tavLst>
                                    </p:anim>
                                    <p:animEffect transition="out" filter="fade">
                                      <p:cBhvr>
                                        <p:cTn id="14" dur="1000"/>
                                        <p:tgtEl>
                                          <p:spTgt spid="9"/>
                                        </p:tgtEl>
                                      </p:cBhvr>
                                    </p:animEffect>
                                    <p:set>
                                      <p:cBhvr>
                                        <p:cTn id="15" dur="1" fill="hold">
                                          <p:stCondLst>
                                            <p:cond delay="999"/>
                                          </p:stCondLst>
                                        </p:cTn>
                                        <p:tgtEl>
                                          <p:spTgt spid="9"/>
                                        </p:tgtEl>
                                        <p:attrNameLst>
                                          <p:attrName>style.visibility</p:attrName>
                                        </p:attrNameLst>
                                      </p:cBhvr>
                                      <p:to>
                                        <p:strVal val="hidden"/>
                                      </p:to>
                                    </p:set>
                                  </p:childTnLst>
                                </p:cTn>
                              </p:par>
                              <p:par>
                                <p:cTn id="16" presetID="55"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strVal val="#ppt_w*0.70"/>
                                          </p:val>
                                        </p:tav>
                                        <p:tav tm="100000">
                                          <p:val>
                                            <p:strVal val="#ppt_w"/>
                                          </p:val>
                                        </p:tav>
                                      </p:tavLst>
                                    </p:anim>
                                    <p:anim calcmode="lin" valueType="num">
                                      <p:cBhvr>
                                        <p:cTn id="19" dur="1000" fill="hold"/>
                                        <p:tgtEl>
                                          <p:spTgt spid="10"/>
                                        </p:tgtEl>
                                        <p:attrNameLst>
                                          <p:attrName>ppt_h</p:attrName>
                                        </p:attrNameLst>
                                      </p:cBhvr>
                                      <p:tavLst>
                                        <p:tav tm="0">
                                          <p:val>
                                            <p:strVal val="#ppt_h"/>
                                          </p:val>
                                        </p:tav>
                                        <p:tav tm="100000">
                                          <p:val>
                                            <p:strVal val="#ppt_h"/>
                                          </p:val>
                                        </p:tav>
                                      </p:tavLst>
                                    </p:anim>
                                    <p:animEffect transition="in" filter="fade">
                                      <p:cBhvr>
                                        <p:cTn id="20" dur="1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1+#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2" presetClass="entr" presetSubtype="4" fill="hold" nodeType="afterEffect">
                                  <p:stCondLst>
                                    <p:cond delay="0"/>
                                  </p:stCondLst>
                                  <p:childTnLst>
                                    <p:set>
                                      <p:cBhvr>
                                        <p:cTn id="29" dur="1" fill="hold">
                                          <p:stCondLst>
                                            <p:cond delay="0"/>
                                          </p:stCondLst>
                                        </p:cTn>
                                        <p:tgtEl>
                                          <p:spTgt spid="82"/>
                                        </p:tgtEl>
                                        <p:attrNameLst>
                                          <p:attrName>style.visibility</p:attrName>
                                        </p:attrNameLst>
                                      </p:cBhvr>
                                      <p:to>
                                        <p:strVal val="visible"/>
                                      </p:to>
                                    </p:set>
                                    <p:anim calcmode="lin" valueType="num">
                                      <p:cBhvr additive="base">
                                        <p:cTn id="30" dur="500" fill="hold"/>
                                        <p:tgtEl>
                                          <p:spTgt spid="82"/>
                                        </p:tgtEl>
                                        <p:attrNameLst>
                                          <p:attrName>ppt_x</p:attrName>
                                        </p:attrNameLst>
                                      </p:cBhvr>
                                      <p:tavLst>
                                        <p:tav tm="0">
                                          <p:val>
                                            <p:strVal val="#ppt_x"/>
                                          </p:val>
                                        </p:tav>
                                        <p:tav tm="100000">
                                          <p:val>
                                            <p:strVal val="#ppt_x"/>
                                          </p:val>
                                        </p:tav>
                                      </p:tavLst>
                                    </p:anim>
                                    <p:anim calcmode="lin" valueType="num">
                                      <p:cBhvr additive="base">
                                        <p:cTn id="31"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77"/>
                                        </p:tgtEl>
                                        <p:attrNameLst>
                                          <p:attrName>style.visibility</p:attrName>
                                        </p:attrNameLst>
                                      </p:cBhvr>
                                      <p:to>
                                        <p:strVal val="visible"/>
                                      </p:to>
                                    </p:set>
                                    <p:anim calcmode="lin" valueType="num">
                                      <p:cBhvr additive="base">
                                        <p:cTn id="36" dur="500" fill="hold"/>
                                        <p:tgtEl>
                                          <p:spTgt spid="77"/>
                                        </p:tgtEl>
                                        <p:attrNameLst>
                                          <p:attrName>ppt_x</p:attrName>
                                        </p:attrNameLst>
                                      </p:cBhvr>
                                      <p:tavLst>
                                        <p:tav tm="0">
                                          <p:val>
                                            <p:strVal val="#ppt_x"/>
                                          </p:val>
                                        </p:tav>
                                        <p:tav tm="100000">
                                          <p:val>
                                            <p:strVal val="#ppt_x"/>
                                          </p:val>
                                        </p:tav>
                                      </p:tavLst>
                                    </p:anim>
                                    <p:anim calcmode="lin" valueType="num">
                                      <p:cBhvr additive="base">
                                        <p:cTn id="37"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ppt_x"/>
                                          </p:val>
                                        </p:tav>
                                        <p:tav tm="100000">
                                          <p:val>
                                            <p:strVal val="#ppt_x"/>
                                          </p:val>
                                        </p:tav>
                                      </p:tavLst>
                                    </p:anim>
                                    <p:anim calcmode="lin" valueType="num">
                                      <p:cBhvr additive="base">
                                        <p:cTn id="4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79"/>
                                        </p:tgtEl>
                                        <p:attrNameLst>
                                          <p:attrName>style.visibility</p:attrName>
                                        </p:attrNameLst>
                                      </p:cBhvr>
                                      <p:to>
                                        <p:strVal val="visible"/>
                                      </p:to>
                                    </p:set>
                                    <p:anim calcmode="lin" valueType="num">
                                      <p:cBhvr additive="base">
                                        <p:cTn id="52" dur="500" fill="hold"/>
                                        <p:tgtEl>
                                          <p:spTgt spid="79"/>
                                        </p:tgtEl>
                                        <p:attrNameLst>
                                          <p:attrName>ppt_x</p:attrName>
                                        </p:attrNameLst>
                                      </p:cBhvr>
                                      <p:tavLst>
                                        <p:tav tm="0">
                                          <p:val>
                                            <p:strVal val="#ppt_x"/>
                                          </p:val>
                                        </p:tav>
                                        <p:tav tm="100000">
                                          <p:val>
                                            <p:strVal val="#ppt_x"/>
                                          </p:val>
                                        </p:tav>
                                      </p:tavLst>
                                    </p:anim>
                                    <p:anim calcmode="lin" valueType="num">
                                      <p:cBhvr additive="base">
                                        <p:cTn id="53"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81"/>
                                        </p:tgtEl>
                                        <p:attrNameLst>
                                          <p:attrName>style.visibility</p:attrName>
                                        </p:attrNameLst>
                                      </p:cBhvr>
                                      <p:to>
                                        <p:strVal val="visible"/>
                                      </p:to>
                                    </p:set>
                                    <p:anim calcmode="lin" valueType="num">
                                      <p:cBhvr additive="base">
                                        <p:cTn id="58" dur="500" fill="hold"/>
                                        <p:tgtEl>
                                          <p:spTgt spid="81"/>
                                        </p:tgtEl>
                                        <p:attrNameLst>
                                          <p:attrName>ppt_x</p:attrName>
                                        </p:attrNameLst>
                                      </p:cBhvr>
                                      <p:tavLst>
                                        <p:tav tm="0">
                                          <p:val>
                                            <p:strVal val="#ppt_x"/>
                                          </p:val>
                                        </p:tav>
                                        <p:tav tm="100000">
                                          <p:val>
                                            <p:strVal val="#ppt_x"/>
                                          </p:val>
                                        </p:tav>
                                      </p:tavLst>
                                    </p:anim>
                                    <p:anim calcmode="lin" valueType="num">
                                      <p:cBhvr additive="base">
                                        <p:cTn id="59"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80"/>
                                        </p:tgtEl>
                                        <p:attrNameLst>
                                          <p:attrName>style.visibility</p:attrName>
                                        </p:attrNameLst>
                                      </p:cBhvr>
                                      <p:to>
                                        <p:strVal val="visible"/>
                                      </p:to>
                                    </p:set>
                                    <p:anim calcmode="lin" valueType="num">
                                      <p:cBhvr additive="base">
                                        <p:cTn id="64" dur="500" fill="hold"/>
                                        <p:tgtEl>
                                          <p:spTgt spid="80"/>
                                        </p:tgtEl>
                                        <p:attrNameLst>
                                          <p:attrName>ppt_x</p:attrName>
                                        </p:attrNameLst>
                                      </p:cBhvr>
                                      <p:tavLst>
                                        <p:tav tm="0">
                                          <p:val>
                                            <p:strVal val="#ppt_x"/>
                                          </p:val>
                                        </p:tav>
                                        <p:tav tm="100000">
                                          <p:val>
                                            <p:strVal val="#ppt_x"/>
                                          </p:val>
                                        </p:tav>
                                      </p:tavLst>
                                    </p:anim>
                                    <p:anim calcmode="lin" valueType="num">
                                      <p:cBhvr additive="base">
                                        <p:cTn id="65"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85"/>
                                        </p:tgtEl>
                                        <p:attrNameLst>
                                          <p:attrName>style.visibility</p:attrName>
                                        </p:attrNameLst>
                                      </p:cBhvr>
                                      <p:to>
                                        <p:strVal val="visible"/>
                                      </p:to>
                                    </p:set>
                                    <p:anim calcmode="lin" valueType="num">
                                      <p:cBhvr additive="base">
                                        <p:cTn id="70" dur="500" fill="hold"/>
                                        <p:tgtEl>
                                          <p:spTgt spid="85"/>
                                        </p:tgtEl>
                                        <p:attrNameLst>
                                          <p:attrName>ppt_x</p:attrName>
                                        </p:attrNameLst>
                                      </p:cBhvr>
                                      <p:tavLst>
                                        <p:tav tm="0">
                                          <p:val>
                                            <p:strVal val="#ppt_x"/>
                                          </p:val>
                                        </p:tav>
                                        <p:tav tm="100000">
                                          <p:val>
                                            <p:strVal val="#ppt_x"/>
                                          </p:val>
                                        </p:tav>
                                      </p:tavLst>
                                    </p:anim>
                                    <p:anim calcmode="lin" valueType="num">
                                      <p:cBhvr additive="base">
                                        <p:cTn id="71"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683568" y="1844824"/>
            <a:ext cx="7992888" cy="923330"/>
          </a:xfrm>
          <a:prstGeom prst="rect">
            <a:avLst/>
          </a:prstGeom>
          <a:noFill/>
        </p:spPr>
        <p:txBody>
          <a:bodyPr wrap="square" rtlCol="0">
            <a:spAutoFit/>
          </a:bodyPr>
          <a:lstStyle/>
          <a:p>
            <a:pPr lvl="0" algn="just"/>
            <a:r>
              <a:rPr lang="fr-FR" dirty="0"/>
              <a:t>Coller au besoin d’évolution du diplôme en regard à l’évolution des métiers et des activités inhérentes à ces évolutions en entreprise, par le rapprochement des champs professionnels via la création de trois options</a:t>
            </a:r>
            <a:r>
              <a:rPr lang="fr-FR" dirty="0" smtClean="0"/>
              <a:t>.</a:t>
            </a:r>
            <a:endParaRPr lang="fr-FR" dirty="0"/>
          </a:p>
        </p:txBody>
      </p:sp>
      <p:sp>
        <p:nvSpPr>
          <p:cNvPr id="5" name="Rectangle 4"/>
          <p:cNvSpPr/>
          <p:nvPr/>
        </p:nvSpPr>
        <p:spPr>
          <a:xfrm>
            <a:off x="683568" y="692696"/>
            <a:ext cx="7992888" cy="954107"/>
          </a:xfrm>
          <a:prstGeom prst="rect">
            <a:avLst/>
          </a:prstGeom>
          <a:solidFill>
            <a:srgbClr val="558ED5"/>
          </a:solidFill>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2800" b="1" dirty="0" smtClean="0"/>
              <a:t>Le baccalauréat SN – allier la poursuite d’étude et l’insertion professionnelle</a:t>
            </a:r>
            <a:endParaRPr lang="fr-FR" sz="2800" dirty="0"/>
          </a:p>
        </p:txBody>
      </p:sp>
      <p:sp>
        <p:nvSpPr>
          <p:cNvPr id="6" name="ZoneTexte 5"/>
          <p:cNvSpPr txBox="1"/>
          <p:nvPr/>
        </p:nvSpPr>
        <p:spPr>
          <a:xfrm>
            <a:off x="683568" y="2952624"/>
            <a:ext cx="7992888" cy="1200329"/>
          </a:xfrm>
          <a:prstGeom prst="rect">
            <a:avLst/>
          </a:prstGeom>
          <a:noFill/>
        </p:spPr>
        <p:txBody>
          <a:bodyPr wrap="square" rtlCol="0">
            <a:spAutoFit/>
          </a:bodyPr>
          <a:lstStyle/>
          <a:p>
            <a:pPr lvl="0" algn="just"/>
            <a:r>
              <a:rPr lang="fr-FR" dirty="0"/>
              <a:t>Création d’une seconde commune permettant la découvertes des entreprise représentatives de ces trois options et ainsi éclairer le choix, faciliter et différer le moment de l’orientation du candidat. En parallèle création d’un MEF propre à cette seconde commune permettant de différer ce choix</a:t>
            </a:r>
            <a:r>
              <a:rPr lang="fr-FR" dirty="0" smtClean="0"/>
              <a:t>.</a:t>
            </a:r>
            <a:endParaRPr lang="fr-FR" dirty="0"/>
          </a:p>
        </p:txBody>
      </p:sp>
      <p:sp>
        <p:nvSpPr>
          <p:cNvPr id="7" name="ZoneTexte 6"/>
          <p:cNvSpPr txBox="1"/>
          <p:nvPr/>
        </p:nvSpPr>
        <p:spPr>
          <a:xfrm>
            <a:off x="683568" y="4337423"/>
            <a:ext cx="7992888" cy="923330"/>
          </a:xfrm>
          <a:prstGeom prst="rect">
            <a:avLst/>
          </a:prstGeom>
          <a:noFill/>
        </p:spPr>
        <p:txBody>
          <a:bodyPr wrap="square" rtlCol="0">
            <a:spAutoFit/>
          </a:bodyPr>
          <a:lstStyle/>
          <a:p>
            <a:pPr lvl="0" algn="just"/>
            <a:r>
              <a:rPr lang="fr-FR" dirty="0"/>
              <a:t>Donner de la lisibilité au diplôme en faisant apparaître sur celui-ci, contrairement à l’ancien Bac Pro, l’option spécifique caractéristique du secteur d’activité. Faciliter ainsi l’insertion dans l’emploi</a:t>
            </a:r>
            <a:r>
              <a:rPr lang="fr-FR" dirty="0" smtClean="0"/>
              <a:t>.</a:t>
            </a:r>
            <a:endParaRPr lang="fr-FR" dirty="0"/>
          </a:p>
        </p:txBody>
      </p:sp>
      <p:sp>
        <p:nvSpPr>
          <p:cNvPr id="8" name="ZoneTexte 7"/>
          <p:cNvSpPr txBox="1"/>
          <p:nvPr/>
        </p:nvSpPr>
        <p:spPr>
          <a:xfrm>
            <a:off x="683568" y="5445224"/>
            <a:ext cx="7992888" cy="923330"/>
          </a:xfrm>
          <a:prstGeom prst="rect">
            <a:avLst/>
          </a:prstGeom>
          <a:noFill/>
        </p:spPr>
        <p:txBody>
          <a:bodyPr wrap="square" rtlCol="0">
            <a:spAutoFit/>
          </a:bodyPr>
          <a:lstStyle/>
          <a:p>
            <a:pPr lvl="0" algn="just"/>
            <a:r>
              <a:rPr lang="fr-FR" dirty="0"/>
              <a:t>Simplifier le mode et le nombre d’épreuve de certification pour le Bac. Pro. et le diplôme intermédiaire, et réaffirmer à travers ces épreuves l’incontournable évaluation par compétences des candidats</a:t>
            </a:r>
            <a:r>
              <a:rPr lang="fr-FR" dirty="0" smtClean="0"/>
              <a:t>.</a:t>
            </a:r>
            <a:endParaRPr lang="fr-FR" dirty="0"/>
          </a:p>
        </p:txBody>
      </p:sp>
      <p:sp>
        <p:nvSpPr>
          <p:cNvPr id="9" name="Rectangle 8"/>
          <p:cNvSpPr/>
          <p:nvPr/>
        </p:nvSpPr>
        <p:spPr>
          <a:xfrm>
            <a:off x="0" y="843541"/>
            <a:ext cx="500034" cy="6113851"/>
          </a:xfrm>
          <a:prstGeom prst="rect">
            <a:avLst/>
          </a:prstGeom>
          <a:solidFill>
            <a:srgbClr val="558ED5"/>
          </a:solidFill>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sz="2800" dirty="0" smtClean="0"/>
              <a:t>Présentation</a:t>
            </a:r>
            <a:endParaRPr lang="fr-FR" sz="2800" dirty="0"/>
          </a:p>
        </p:txBody>
      </p:sp>
      <p:sp>
        <p:nvSpPr>
          <p:cNvPr id="10" name="ZoneTexte 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1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9395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 name="Rectangle 101"/>
          <p:cNvSpPr/>
          <p:nvPr/>
        </p:nvSpPr>
        <p:spPr>
          <a:xfrm>
            <a:off x="590872" y="678888"/>
            <a:ext cx="8553127" cy="6179111"/>
          </a:xfrm>
          <a:prstGeom prst="rect">
            <a:avLst/>
          </a:prstGeom>
          <a:solidFill>
            <a:schemeClr val="bg1">
              <a:lumMod val="50000"/>
            </a:schemeClr>
          </a:solidFill>
          <a:ln>
            <a:noFill/>
          </a:ln>
        </p:spPr>
        <p:style>
          <a:lnRef idx="2">
            <a:schemeClr val="accent2"/>
          </a:lnRef>
          <a:fillRef idx="1">
            <a:schemeClr val="lt1"/>
          </a:fillRef>
          <a:effectRef idx="0">
            <a:schemeClr val="accent2"/>
          </a:effectRef>
          <a:fontRef idx="minor">
            <a:schemeClr val="dk1"/>
          </a:fontRef>
        </p:style>
        <p:txBody>
          <a:bodyPr rtlCol="0" anchor="t" anchorCtr="0"/>
          <a:lstStyle/>
          <a:p>
            <a:pPr marL="2333625"/>
            <a:r>
              <a:rPr lang="fr-FR" sz="2000" dirty="0" smtClean="0">
                <a:ln w="0"/>
                <a:solidFill>
                  <a:schemeClr val="bg1">
                    <a:lumMod val="95000"/>
                  </a:schemeClr>
                </a:solidFill>
              </a:rPr>
              <a:t>Outil de suivi de l’acquisition des compétences</a:t>
            </a:r>
            <a:endParaRPr lang="fr-FR" sz="2000" dirty="0">
              <a:ln w="0"/>
              <a:solidFill>
                <a:schemeClr val="bg1">
                  <a:lumMod val="95000"/>
                </a:schemeClr>
              </a:solidFill>
            </a:endParaRPr>
          </a:p>
        </p:txBody>
      </p:sp>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sz="2800" dirty="0" smtClean="0"/>
              <a:t>Modalités de certification</a:t>
            </a:r>
            <a:endParaRPr lang="fr-FR" sz="2800"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0"/>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48" name="Imag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7618" y="735333"/>
            <a:ext cx="1018412" cy="965475"/>
          </a:xfrm>
          <a:prstGeom prst="rect">
            <a:avLst/>
          </a:prstGeom>
          <a:ln>
            <a:noFill/>
          </a:ln>
          <a:effectLst>
            <a:outerShdw blurRad="292100" dist="139700" dir="2700000" algn="tl" rotWithShape="0">
              <a:srgbClr val="333333">
                <a:alpha val="65000"/>
              </a:srgbClr>
            </a:outerShdw>
          </a:effectLst>
        </p:spPr>
      </p:pic>
      <p:pic>
        <p:nvPicPr>
          <p:cNvPr id="6" name="Image 5">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172" y="1761281"/>
            <a:ext cx="2635049" cy="685723"/>
          </a:xfrm>
          <a:prstGeom prst="rect">
            <a:avLst/>
          </a:prstGeom>
          <a:ln>
            <a:noFill/>
          </a:ln>
          <a:effectLst>
            <a:outerShdw blurRad="292100" dist="139700" dir="2700000" algn="tl" rotWithShape="0">
              <a:srgbClr val="333333">
                <a:alpha val="65000"/>
              </a:srgbClr>
            </a:outerShdw>
          </a:effectLst>
        </p:spPr>
      </p:pic>
      <p:grpSp>
        <p:nvGrpSpPr>
          <p:cNvPr id="11" name="Groupe 10"/>
          <p:cNvGrpSpPr/>
          <p:nvPr/>
        </p:nvGrpSpPr>
        <p:grpSpPr>
          <a:xfrm>
            <a:off x="4089006" y="1191077"/>
            <a:ext cx="4256228" cy="3294393"/>
            <a:chOff x="849027" y="917289"/>
            <a:chExt cx="4256228" cy="2631508"/>
          </a:xfrm>
        </p:grpSpPr>
        <p:grpSp>
          <p:nvGrpSpPr>
            <p:cNvPr id="79" name="Groupe 78"/>
            <p:cNvGrpSpPr/>
            <p:nvPr/>
          </p:nvGrpSpPr>
          <p:grpSpPr>
            <a:xfrm>
              <a:off x="849027" y="917289"/>
              <a:ext cx="4123753" cy="2631508"/>
              <a:chOff x="4148760" y="4945839"/>
              <a:chExt cx="4001428" cy="1693329"/>
            </a:xfrm>
          </p:grpSpPr>
          <p:grpSp>
            <p:nvGrpSpPr>
              <p:cNvPr id="45" name="Groupe 44"/>
              <p:cNvGrpSpPr/>
              <p:nvPr/>
            </p:nvGrpSpPr>
            <p:grpSpPr>
              <a:xfrm>
                <a:off x="4148760" y="4945839"/>
                <a:ext cx="3653300" cy="1693329"/>
                <a:chOff x="1159872" y="3782364"/>
                <a:chExt cx="1655875" cy="2025408"/>
              </a:xfrm>
              <a:scene3d>
                <a:camera prst="orthographicFront">
                  <a:rot lat="0" lon="0" rev="0"/>
                </a:camera>
                <a:lightRig rig="contrasting" dir="t">
                  <a:rot lat="0" lon="0" rev="1500000"/>
                </a:lightRig>
              </a:scene3d>
            </p:grpSpPr>
            <p:sp>
              <p:nvSpPr>
                <p:cNvPr id="46" name="Rectangle à coins arrondis 45"/>
                <p:cNvSpPr/>
                <p:nvPr/>
              </p:nvSpPr>
              <p:spPr>
                <a:xfrm>
                  <a:off x="1159872" y="3782364"/>
                  <a:ext cx="1655875" cy="1944216"/>
                </a:xfrm>
                <a:prstGeom prst="roundRect">
                  <a:avLst>
                    <a:gd name="adj" fmla="val 5192"/>
                  </a:avLst>
                </a:prstGeom>
                <a:solidFill>
                  <a:schemeClr val="bg1">
                    <a:lumMod val="75000"/>
                  </a:schemeClr>
                </a:solidFill>
                <a:ln>
                  <a:noFill/>
                </a:ln>
                <a:effectLst>
                  <a:outerShdw blurRad="149987" dist="250190" dir="8460000" algn="ctr">
                    <a:srgbClr val="000000">
                      <a:alpha val="28000"/>
                    </a:srgbClr>
                  </a:outerShdw>
                </a:effectLst>
                <a:sp3d prstMaterial="metal">
                  <a:bevelT w="88900" h="88900"/>
                </a:sp3d>
              </p:spPr>
              <p:style>
                <a:lnRef idx="2">
                  <a:schemeClr val="accent3"/>
                </a:lnRef>
                <a:fillRef idx="1">
                  <a:schemeClr val="lt1"/>
                </a:fillRef>
                <a:effectRef idx="0">
                  <a:schemeClr val="accent3"/>
                </a:effectRef>
                <a:fontRef idx="minor">
                  <a:schemeClr val="dk1"/>
                </a:fontRef>
              </p:style>
              <p:txBody>
                <a:bodyPr rtlCol="0" anchor="ctr"/>
                <a:lstStyle/>
                <a:p>
                  <a:pPr algn="ctr"/>
                  <a:endParaRPr lang="fr-FR" sz="1100"/>
                </a:p>
              </p:txBody>
            </p:sp>
            <p:sp>
              <p:nvSpPr>
                <p:cNvPr id="47" name="Rectangle à coins arrondis 46"/>
                <p:cNvSpPr/>
                <p:nvPr/>
              </p:nvSpPr>
              <p:spPr>
                <a:xfrm>
                  <a:off x="1159873" y="5627722"/>
                  <a:ext cx="1655874" cy="180050"/>
                </a:xfrm>
                <a:prstGeom prst="roundRect">
                  <a:avLst>
                    <a:gd name="adj" fmla="val 18323"/>
                  </a:avLst>
                </a:prstGeom>
                <a:solidFill>
                  <a:srgbClr val="00B050"/>
                </a:solidFill>
                <a:ln>
                  <a:noFill/>
                </a:ln>
                <a:effectLst>
                  <a:outerShdw blurRad="149987" dist="250190" dir="8460000" algn="ctr">
                    <a:srgbClr val="000000">
                      <a:alpha val="28000"/>
                    </a:srgbClr>
                  </a:outerShdw>
                </a:effectLst>
                <a:sp3d prstMaterial="metal">
                  <a:bevelT w="88900" h="88900"/>
                </a:sp3d>
              </p:spPr>
              <p:style>
                <a:lnRef idx="2">
                  <a:schemeClr val="accent3"/>
                </a:lnRef>
                <a:fillRef idx="1">
                  <a:schemeClr val="lt1"/>
                </a:fillRef>
                <a:effectRef idx="0">
                  <a:schemeClr val="accent3"/>
                </a:effectRef>
                <a:fontRef idx="minor">
                  <a:schemeClr val="dk1"/>
                </a:fontRef>
              </p:style>
              <p:txBody>
                <a:bodyPr bIns="0" rtlCol="0" anchor="ctr"/>
                <a:lstStyle/>
                <a:p>
                  <a:pPr algn="ctr"/>
                  <a:r>
                    <a:rPr lang="fr-FR" sz="1400" dirty="0" smtClean="0"/>
                    <a:t>Ce que permet l’outil</a:t>
                  </a:r>
                  <a:endParaRPr lang="fr-FR" sz="1400" dirty="0"/>
                </a:p>
              </p:txBody>
            </p:sp>
          </p:grpSp>
          <p:sp>
            <p:nvSpPr>
              <p:cNvPr id="76" name="Rectangle à coins arrondis 75"/>
              <p:cNvSpPr/>
              <p:nvPr/>
            </p:nvSpPr>
            <p:spPr>
              <a:xfrm>
                <a:off x="4298668" y="5006099"/>
                <a:ext cx="3353483" cy="1209436"/>
              </a:xfrm>
              <a:prstGeom prst="roundRect">
                <a:avLst>
                  <a:gd name="adj" fmla="val 3473"/>
                </a:avLst>
              </a:prstGeom>
              <a:solidFill>
                <a:schemeClr val="bg1">
                  <a:lumMod val="95000"/>
                </a:schemeClr>
              </a:solidFill>
            </p:spPr>
            <p:txBody>
              <a:bodyPr wrap="square">
                <a:spAutoFit/>
              </a:bodyPr>
              <a:lstStyle/>
              <a:p>
                <a:pPr marL="171450" indent="-171450">
                  <a:buFontTx/>
                  <a:buChar char="-"/>
                </a:pPr>
                <a:r>
                  <a:rPr lang="fr-FR" sz="1200" dirty="0">
                    <a:cs typeface="Arial" panose="020B0604020202020204" pitchFamily="34" charset="0"/>
                  </a:rPr>
                  <a:t>P</a:t>
                </a:r>
                <a:r>
                  <a:rPr lang="fr-FR" sz="1200" dirty="0" smtClean="0">
                    <a:cs typeface="Arial" panose="020B0604020202020204" pitchFamily="34" charset="0"/>
                  </a:rPr>
                  <a:t>ositionner </a:t>
                </a:r>
                <a:r>
                  <a:rPr lang="fr-FR" sz="1200" dirty="0">
                    <a:cs typeface="Arial" panose="020B0604020202020204" pitchFamily="34" charset="0"/>
                  </a:rPr>
                  <a:t>chaque élève au regard des compétences des référentiels de BEP et Bac Pro </a:t>
                </a:r>
                <a:r>
                  <a:rPr lang="fr-FR" sz="1200" dirty="0" smtClean="0">
                    <a:cs typeface="Arial" panose="020B0604020202020204" pitchFamily="34" charset="0"/>
                  </a:rPr>
                  <a:t>S.N.</a:t>
                </a:r>
              </a:p>
              <a:p>
                <a:pPr marL="171450" indent="-171450">
                  <a:buFontTx/>
                  <a:buChar char="-"/>
                </a:pPr>
                <a:endParaRPr lang="fr-FR" sz="1200" dirty="0" smtClean="0">
                  <a:solidFill>
                    <a:srgbClr val="000000"/>
                  </a:solidFill>
                  <a:cs typeface="Arial" panose="020B0604020202020204" pitchFamily="34" charset="0"/>
                </a:endParaRPr>
              </a:p>
              <a:p>
                <a:pPr marL="171450" indent="-171450">
                  <a:buFontTx/>
                  <a:buChar char="-"/>
                </a:pPr>
                <a:r>
                  <a:rPr lang="fr-FR" sz="1200" dirty="0">
                    <a:cs typeface="Arial" panose="020B0604020202020204" pitchFamily="34" charset="0"/>
                  </a:rPr>
                  <a:t>V</a:t>
                </a:r>
                <a:r>
                  <a:rPr lang="fr-FR" sz="1200" dirty="0" smtClean="0">
                    <a:cs typeface="Arial" panose="020B0604020202020204" pitchFamily="34" charset="0"/>
                  </a:rPr>
                  <a:t>alider </a:t>
                </a:r>
                <a:r>
                  <a:rPr lang="fr-FR" sz="1200" dirty="0">
                    <a:cs typeface="Arial" panose="020B0604020202020204" pitchFamily="34" charset="0"/>
                  </a:rPr>
                  <a:t>au fil de l’eau </a:t>
                </a:r>
                <a:r>
                  <a:rPr lang="fr-FR" sz="1200" dirty="0" smtClean="0">
                    <a:cs typeface="Arial" panose="020B0604020202020204" pitchFamily="34" charset="0"/>
                  </a:rPr>
                  <a:t>les épreuves du </a:t>
                </a:r>
                <a:r>
                  <a:rPr lang="fr-FR" sz="1200" dirty="0">
                    <a:cs typeface="Arial" panose="020B0604020202020204" pitchFamily="34" charset="0"/>
                  </a:rPr>
                  <a:t>diplôme </a:t>
                </a:r>
                <a:r>
                  <a:rPr lang="fr-FR" sz="1200" dirty="0" smtClean="0">
                    <a:cs typeface="Arial" panose="020B0604020202020204" pitchFamily="34" charset="0"/>
                  </a:rPr>
                  <a:t>intermédiaire</a:t>
                </a:r>
              </a:p>
              <a:p>
                <a:endParaRPr lang="fr-FR" sz="1200" dirty="0" smtClean="0">
                  <a:cs typeface="Arial" panose="020B0604020202020204" pitchFamily="34" charset="0"/>
                </a:endParaRPr>
              </a:p>
              <a:p>
                <a:pPr marL="171450" indent="-171450">
                  <a:buFontTx/>
                  <a:buChar char="-"/>
                </a:pPr>
                <a:r>
                  <a:rPr lang="fr-FR" sz="1200" dirty="0">
                    <a:cs typeface="Arial" panose="020B0604020202020204" pitchFamily="34" charset="0"/>
                  </a:rPr>
                  <a:t>D</a:t>
                </a:r>
                <a:r>
                  <a:rPr lang="fr-FR" sz="1200" dirty="0" smtClean="0">
                    <a:cs typeface="Arial" panose="020B0604020202020204" pitchFamily="34" charset="0"/>
                  </a:rPr>
                  <a:t>éclencher </a:t>
                </a:r>
                <a:r>
                  <a:rPr lang="fr-FR" sz="1200" dirty="0">
                    <a:cs typeface="Arial" panose="020B0604020202020204" pitchFamily="34" charset="0"/>
                  </a:rPr>
                  <a:t>les situations d’évaluation </a:t>
                </a:r>
                <a:r>
                  <a:rPr lang="fr-FR" sz="1200" dirty="0" smtClean="0">
                    <a:cs typeface="Arial" panose="020B0604020202020204" pitchFamily="34" charset="0"/>
                  </a:rPr>
                  <a:t>certificative en CCF </a:t>
                </a:r>
                <a:r>
                  <a:rPr lang="fr-FR" sz="1200" dirty="0">
                    <a:cs typeface="Arial" panose="020B0604020202020204" pitchFamily="34" charset="0"/>
                  </a:rPr>
                  <a:t>du Bac Pro au moment le plus </a:t>
                </a:r>
                <a:r>
                  <a:rPr lang="fr-FR" sz="1200" dirty="0" smtClean="0">
                    <a:cs typeface="Arial" panose="020B0604020202020204" pitchFamily="34" charset="0"/>
                  </a:rPr>
                  <a:t>opportun</a:t>
                </a:r>
              </a:p>
              <a:p>
                <a:endParaRPr lang="fr-FR" sz="1200" dirty="0" smtClean="0">
                  <a:cs typeface="Arial" panose="020B0604020202020204" pitchFamily="34" charset="0"/>
                </a:endParaRPr>
              </a:p>
              <a:p>
                <a:pPr marL="171450" indent="-171450">
                  <a:buFontTx/>
                  <a:buChar char="-"/>
                </a:pPr>
                <a:r>
                  <a:rPr lang="fr-FR" sz="1200" dirty="0" smtClean="0">
                    <a:cs typeface="Arial" panose="020B0604020202020204" pitchFamily="34" charset="0"/>
                  </a:rPr>
                  <a:t>Préparer l’évaluation des élèves lors des PFMP</a:t>
                </a:r>
                <a:endParaRPr lang="fr-FR" sz="1200" dirty="0">
                  <a:cs typeface="Arial" panose="020B0604020202020204" pitchFamily="34" charset="0"/>
                </a:endParaRPr>
              </a:p>
            </p:txBody>
          </p:sp>
          <p:sp>
            <p:nvSpPr>
              <p:cNvPr id="64" name="Vague 63"/>
              <p:cNvSpPr/>
              <p:nvPr/>
            </p:nvSpPr>
            <p:spPr>
              <a:xfrm rot="20760356">
                <a:off x="7346749" y="5538693"/>
                <a:ext cx="803439" cy="203545"/>
              </a:xfrm>
              <a:prstGeom prst="wave">
                <a:avLst>
                  <a:gd name="adj1" fmla="val 6131"/>
                  <a:gd name="adj2" fmla="val 0"/>
                </a:avLst>
              </a:prstGeom>
              <a:ln>
                <a:solidFill>
                  <a:schemeClr val="bg1">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1000" dirty="0" smtClean="0"/>
                  <a:t>Pour les enseignants</a:t>
                </a:r>
                <a:endParaRPr lang="fr-FR" sz="1000" dirty="0"/>
              </a:p>
            </p:txBody>
          </p:sp>
        </p:grpSp>
        <p:sp>
          <p:nvSpPr>
            <p:cNvPr id="98" name="Rectangle à coins arrondis 97"/>
            <p:cNvSpPr/>
            <p:nvPr/>
          </p:nvSpPr>
          <p:spPr>
            <a:xfrm>
              <a:off x="983913" y="2937739"/>
              <a:ext cx="3456000" cy="397302"/>
            </a:xfrm>
            <a:prstGeom prst="roundRect">
              <a:avLst>
                <a:gd name="adj" fmla="val 12445"/>
              </a:avLst>
            </a:prstGeom>
            <a:solidFill>
              <a:schemeClr val="bg1">
                <a:lumMod val="95000"/>
              </a:schemeClr>
            </a:solidFill>
          </p:spPr>
          <p:txBody>
            <a:bodyPr wrap="square">
              <a:spAutoFit/>
            </a:bodyPr>
            <a:lstStyle/>
            <a:p>
              <a:pPr marL="171450" indent="-171450">
                <a:buFontTx/>
                <a:buChar char="-"/>
              </a:pPr>
              <a:r>
                <a:rPr lang="fr-FR" sz="1200" dirty="0">
                  <a:cs typeface="Arial" panose="020B0604020202020204" pitchFamily="34" charset="0"/>
                </a:rPr>
                <a:t>Accéder </a:t>
              </a:r>
              <a:r>
                <a:rPr lang="fr-FR" sz="1200" dirty="0" smtClean="0">
                  <a:cs typeface="Arial" panose="020B0604020202020204" pitchFamily="34" charset="0"/>
                </a:rPr>
                <a:t>à </a:t>
              </a:r>
              <a:r>
                <a:rPr lang="fr-FR" sz="1200" dirty="0">
                  <a:cs typeface="Arial" panose="020B0604020202020204" pitchFamily="34" charset="0"/>
                </a:rPr>
                <a:t>un tableau de bord </a:t>
              </a:r>
              <a:r>
                <a:rPr lang="fr-FR" sz="1200" dirty="0" smtClean="0">
                  <a:cs typeface="Arial" panose="020B0604020202020204" pitchFamily="34" charset="0"/>
                </a:rPr>
                <a:t>personnel de suivi d’acquisition des compétences </a:t>
              </a:r>
              <a:endParaRPr lang="fr-FR" sz="1200" dirty="0">
                <a:cs typeface="Arial" panose="020B0604020202020204" pitchFamily="34" charset="0"/>
              </a:endParaRPr>
            </a:p>
          </p:txBody>
        </p:sp>
        <p:sp>
          <p:nvSpPr>
            <p:cNvPr id="99" name="Vague 98"/>
            <p:cNvSpPr/>
            <p:nvPr/>
          </p:nvSpPr>
          <p:spPr>
            <a:xfrm rot="20760356">
              <a:off x="4277255" y="2918428"/>
              <a:ext cx="828000" cy="316318"/>
            </a:xfrm>
            <a:prstGeom prst="wave">
              <a:avLst>
                <a:gd name="adj1" fmla="val 6131"/>
                <a:gd name="adj2" fmla="val -379"/>
              </a:avLst>
            </a:prstGeom>
            <a:ln>
              <a:solidFill>
                <a:schemeClr val="bg1">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fr-FR" sz="1000" dirty="0" smtClean="0"/>
                <a:t>Pour les élèves</a:t>
              </a:r>
              <a:endParaRPr lang="fr-FR" sz="1000" dirty="0"/>
            </a:p>
          </p:txBody>
        </p:sp>
      </p:grpSp>
      <p:grpSp>
        <p:nvGrpSpPr>
          <p:cNvPr id="15" name="Groupe 14"/>
          <p:cNvGrpSpPr/>
          <p:nvPr/>
        </p:nvGrpSpPr>
        <p:grpSpPr>
          <a:xfrm>
            <a:off x="4067944" y="4916419"/>
            <a:ext cx="3764981" cy="992313"/>
            <a:chOff x="3933983" y="4010994"/>
            <a:chExt cx="3764981" cy="992313"/>
          </a:xfrm>
        </p:grpSpPr>
        <p:grpSp>
          <p:nvGrpSpPr>
            <p:cNvPr id="75" name="Groupe 74"/>
            <p:cNvGrpSpPr/>
            <p:nvPr/>
          </p:nvGrpSpPr>
          <p:grpSpPr>
            <a:xfrm>
              <a:off x="3933983" y="4010994"/>
              <a:ext cx="3764981" cy="992313"/>
              <a:chOff x="4148760" y="4945837"/>
              <a:chExt cx="3653300" cy="1729828"/>
            </a:xfrm>
          </p:grpSpPr>
          <p:grpSp>
            <p:nvGrpSpPr>
              <p:cNvPr id="86" name="Groupe 85"/>
              <p:cNvGrpSpPr/>
              <p:nvPr/>
            </p:nvGrpSpPr>
            <p:grpSpPr>
              <a:xfrm>
                <a:off x="4148760" y="4945837"/>
                <a:ext cx="3653300" cy="1729828"/>
                <a:chOff x="1159872" y="3782364"/>
                <a:chExt cx="1655875" cy="2069066"/>
              </a:xfrm>
              <a:scene3d>
                <a:camera prst="orthographicFront">
                  <a:rot lat="0" lon="0" rev="0"/>
                </a:camera>
                <a:lightRig rig="contrasting" dir="t">
                  <a:rot lat="0" lon="0" rev="1500000"/>
                </a:lightRig>
              </a:scene3d>
            </p:grpSpPr>
            <p:sp>
              <p:nvSpPr>
                <p:cNvPr id="89" name="Rectangle à coins arrondis 88"/>
                <p:cNvSpPr/>
                <p:nvPr/>
              </p:nvSpPr>
              <p:spPr>
                <a:xfrm>
                  <a:off x="1159872" y="3782364"/>
                  <a:ext cx="1655875" cy="1944217"/>
                </a:xfrm>
                <a:prstGeom prst="roundRect">
                  <a:avLst>
                    <a:gd name="adj" fmla="val 14079"/>
                  </a:avLst>
                </a:prstGeom>
                <a:solidFill>
                  <a:schemeClr val="bg1">
                    <a:lumMod val="75000"/>
                  </a:schemeClr>
                </a:solidFill>
                <a:ln>
                  <a:noFill/>
                </a:ln>
                <a:effectLst>
                  <a:outerShdw blurRad="149987" dist="250190" dir="8460000" algn="ctr">
                    <a:srgbClr val="000000">
                      <a:alpha val="28000"/>
                    </a:srgbClr>
                  </a:outerShdw>
                </a:effectLst>
                <a:sp3d prstMaterial="metal">
                  <a:bevelT w="88900" h="88900"/>
                </a:sp3d>
              </p:spPr>
              <p:style>
                <a:lnRef idx="2">
                  <a:schemeClr val="accent3"/>
                </a:lnRef>
                <a:fillRef idx="1">
                  <a:schemeClr val="lt1"/>
                </a:fillRef>
                <a:effectRef idx="0">
                  <a:schemeClr val="accent3"/>
                </a:effectRef>
                <a:fontRef idx="minor">
                  <a:schemeClr val="dk1"/>
                </a:fontRef>
              </p:style>
              <p:txBody>
                <a:bodyPr rtlCol="0" anchor="ctr"/>
                <a:lstStyle/>
                <a:p>
                  <a:pPr algn="ctr"/>
                  <a:endParaRPr lang="fr-FR" sz="1100" dirty="0"/>
                </a:p>
              </p:txBody>
            </p:sp>
            <p:sp>
              <p:nvSpPr>
                <p:cNvPr id="90" name="Rectangle à coins arrondis 89"/>
                <p:cNvSpPr/>
                <p:nvPr/>
              </p:nvSpPr>
              <p:spPr>
                <a:xfrm>
                  <a:off x="1159873" y="5325986"/>
                  <a:ext cx="1655874" cy="525444"/>
                </a:xfrm>
                <a:prstGeom prst="roundRect">
                  <a:avLst>
                    <a:gd name="adj" fmla="val 18323"/>
                  </a:avLst>
                </a:prstGeom>
                <a:solidFill>
                  <a:srgbClr val="FF5050"/>
                </a:solidFill>
                <a:ln>
                  <a:noFill/>
                </a:ln>
                <a:effectLst>
                  <a:outerShdw blurRad="149987" dist="250190" dir="8460000" algn="ctr">
                    <a:srgbClr val="000000">
                      <a:alpha val="28000"/>
                    </a:srgbClr>
                  </a:outerShdw>
                </a:effectLst>
                <a:sp3d prstMaterial="metal">
                  <a:bevelT w="88900" h="88900"/>
                </a:sp3d>
              </p:spPr>
              <p:style>
                <a:lnRef idx="2">
                  <a:schemeClr val="accent3"/>
                </a:lnRef>
                <a:fillRef idx="1">
                  <a:schemeClr val="lt1"/>
                </a:fillRef>
                <a:effectRef idx="0">
                  <a:schemeClr val="accent3"/>
                </a:effectRef>
                <a:fontRef idx="minor">
                  <a:schemeClr val="dk1"/>
                </a:fontRef>
              </p:style>
              <p:txBody>
                <a:bodyPr bIns="0" rtlCol="0" anchor="ctr"/>
                <a:lstStyle/>
                <a:p>
                  <a:pPr algn="ctr"/>
                  <a:r>
                    <a:rPr lang="fr-FR" sz="1400" dirty="0" smtClean="0"/>
                    <a:t>Ce que n’autorise pas l’outil</a:t>
                  </a:r>
                  <a:endParaRPr lang="fr-FR" sz="1400" dirty="0"/>
                </a:p>
              </p:txBody>
            </p:sp>
          </p:grpSp>
          <p:sp>
            <p:nvSpPr>
              <p:cNvPr id="88" name="Rectangle 87"/>
              <p:cNvSpPr/>
              <p:nvPr/>
            </p:nvSpPr>
            <p:spPr>
              <a:xfrm>
                <a:off x="4202813" y="5007207"/>
                <a:ext cx="3545195" cy="456046"/>
              </a:xfrm>
              <a:prstGeom prst="rect">
                <a:avLst/>
              </a:prstGeom>
            </p:spPr>
            <p:txBody>
              <a:bodyPr wrap="square">
                <a:spAutoFit/>
              </a:bodyPr>
              <a:lstStyle/>
              <a:p>
                <a:pPr marL="171450" indent="-171450" algn="just">
                  <a:buFontTx/>
                  <a:buChar char="-"/>
                </a:pPr>
                <a:endParaRPr lang="fr-FR" sz="1100" dirty="0"/>
              </a:p>
            </p:txBody>
          </p:sp>
        </p:grpSp>
        <p:sp>
          <p:nvSpPr>
            <p:cNvPr id="100" name="Rectangle à coins arrondis 99"/>
            <p:cNvSpPr/>
            <p:nvPr/>
          </p:nvSpPr>
          <p:spPr>
            <a:xfrm>
              <a:off x="4107713" y="4077072"/>
              <a:ext cx="3456000" cy="683835"/>
            </a:xfrm>
            <a:prstGeom prst="roundRect">
              <a:avLst>
                <a:gd name="adj" fmla="val 10334"/>
              </a:avLst>
            </a:prstGeom>
            <a:solidFill>
              <a:schemeClr val="bg1">
                <a:lumMod val="95000"/>
              </a:schemeClr>
            </a:solidFill>
          </p:spPr>
          <p:txBody>
            <a:bodyPr wrap="square">
              <a:spAutoFit/>
            </a:bodyPr>
            <a:lstStyle/>
            <a:p>
              <a:pPr algn="just"/>
              <a:r>
                <a:rPr lang="fr-FR" sz="1200" dirty="0"/>
                <a:t>cette application n’est en aucun cas un outil de notation ou de certification, c’est pourquoi elle ne permettra pas la délivrance de notes</a:t>
              </a:r>
            </a:p>
          </p:txBody>
        </p:sp>
      </p:grpSp>
      <p:sp>
        <p:nvSpPr>
          <p:cNvPr id="101" name="Rectangle à coins arrondis 100"/>
          <p:cNvSpPr/>
          <p:nvPr/>
        </p:nvSpPr>
        <p:spPr>
          <a:xfrm>
            <a:off x="803171" y="2745501"/>
            <a:ext cx="2635049" cy="2051651"/>
          </a:xfrm>
          <a:prstGeom prst="roundRect">
            <a:avLst>
              <a:gd name="adj" fmla="val 1828"/>
            </a:avLst>
          </a:prstGeom>
          <a:solidFill>
            <a:schemeClr val="bg1">
              <a:lumMod val="95000"/>
            </a:schemeClr>
          </a:solidFill>
          <a:ln>
            <a:solidFill>
              <a:schemeClr val="tx2"/>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t" anchorCtr="0"/>
          <a:lstStyle/>
          <a:p>
            <a:pPr marL="285750" indent="-285750">
              <a:buFont typeface="Courier New" panose="02070309020205020404" pitchFamily="49" charset="0"/>
              <a:buChar char="o"/>
            </a:pPr>
            <a:r>
              <a:rPr lang="fr-FR" sz="1200" dirty="0" smtClean="0"/>
              <a:t>Application en ligne accessible à partir d’un navigateur internet</a:t>
            </a:r>
          </a:p>
          <a:p>
            <a:pPr marL="285750" indent="-285750">
              <a:buFont typeface="Courier New" panose="02070309020205020404" pitchFamily="49" charset="0"/>
              <a:buChar char="o"/>
            </a:pPr>
            <a:endParaRPr lang="fr-FR" sz="1200" dirty="0"/>
          </a:p>
          <a:p>
            <a:pPr marL="285750" indent="-285750">
              <a:buFont typeface="Courier New" panose="02070309020205020404" pitchFamily="49" charset="0"/>
              <a:buChar char="o"/>
            </a:pPr>
            <a:r>
              <a:rPr lang="fr-FR" sz="1200" dirty="0" smtClean="0"/>
              <a:t>Développée en HTML5, CSS3 avec base de donnée MySQL</a:t>
            </a:r>
          </a:p>
          <a:p>
            <a:pPr marL="285750" indent="-285750">
              <a:buFont typeface="Courier New" panose="02070309020205020404" pitchFamily="49" charset="0"/>
              <a:buChar char="o"/>
            </a:pPr>
            <a:endParaRPr lang="fr-FR" sz="1200" dirty="0" smtClean="0"/>
          </a:p>
          <a:p>
            <a:pPr marL="285750" indent="-285750">
              <a:buFont typeface="Courier New" panose="02070309020205020404" pitchFamily="49" charset="0"/>
              <a:buChar char="o"/>
            </a:pPr>
            <a:r>
              <a:rPr lang="fr-FR" sz="1200" dirty="0" smtClean="0"/>
              <a:t>Hébergement sur serveur local ou distant </a:t>
            </a:r>
          </a:p>
          <a:p>
            <a:pPr marL="285750" indent="-285750">
              <a:buFont typeface="Courier New" panose="02070309020205020404" pitchFamily="49" charset="0"/>
              <a:buChar char="o"/>
            </a:pPr>
            <a:endParaRPr lang="fr-FR" sz="1200" dirty="0" smtClean="0"/>
          </a:p>
          <a:p>
            <a:pPr marL="285750" indent="-285750">
              <a:buFont typeface="Courier New" panose="02070309020205020404" pitchFamily="49" charset="0"/>
              <a:buChar char="o"/>
            </a:pPr>
            <a:r>
              <a:rPr lang="fr-FR" sz="1200" b="1" dirty="0" smtClean="0"/>
              <a:t>Application libre et gratuite</a:t>
            </a:r>
            <a:endParaRPr lang="fr-FR" sz="1200" b="1" dirty="0"/>
          </a:p>
        </p:txBody>
      </p:sp>
    </p:spTree>
    <p:extLst>
      <p:ext uri="{BB962C8B-B14F-4D97-AF65-F5344CB8AC3E}">
        <p14:creationId xmlns:p14="http://schemas.microsoft.com/office/powerpoint/2010/main" val="2447512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01">
                                            <p:bg/>
                                          </p:spTgt>
                                        </p:tgtEl>
                                        <p:attrNameLst>
                                          <p:attrName>style.visibility</p:attrName>
                                        </p:attrNameLst>
                                      </p:cBhvr>
                                      <p:to>
                                        <p:strVal val="visible"/>
                                      </p:to>
                                    </p:set>
                                    <p:animEffect transition="in" filter="fade">
                                      <p:cBhvr>
                                        <p:cTn id="13" dur="500"/>
                                        <p:tgtEl>
                                          <p:spTgt spid="101">
                                            <p:bg/>
                                          </p:spTgt>
                                        </p:tgtEl>
                                      </p:cBhvr>
                                    </p:animEffect>
                                    <p:anim calcmode="lin" valueType="num">
                                      <p:cBhvr>
                                        <p:cTn id="14" dur="500" fill="hold"/>
                                        <p:tgtEl>
                                          <p:spTgt spid="101">
                                            <p:bg/>
                                          </p:spTgt>
                                        </p:tgtEl>
                                        <p:attrNameLst>
                                          <p:attrName>ppt_x</p:attrName>
                                        </p:attrNameLst>
                                      </p:cBhvr>
                                      <p:tavLst>
                                        <p:tav tm="0">
                                          <p:val>
                                            <p:strVal val="#ppt_x"/>
                                          </p:val>
                                        </p:tav>
                                        <p:tav tm="100000">
                                          <p:val>
                                            <p:strVal val="#ppt_x"/>
                                          </p:val>
                                        </p:tav>
                                      </p:tavLst>
                                    </p:anim>
                                    <p:anim calcmode="lin" valueType="num">
                                      <p:cBhvr>
                                        <p:cTn id="15" dur="500" fill="hold"/>
                                        <p:tgtEl>
                                          <p:spTgt spid="101">
                                            <p:bg/>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1">
                                            <p:txEl>
                                              <p:pRg st="0" end="0"/>
                                            </p:txEl>
                                          </p:spTgt>
                                        </p:tgtEl>
                                        <p:attrNameLst>
                                          <p:attrName>style.visibility</p:attrName>
                                        </p:attrNameLst>
                                      </p:cBhvr>
                                      <p:to>
                                        <p:strVal val="visible"/>
                                      </p:to>
                                    </p:set>
                                    <p:animEffect transition="in" filter="fade">
                                      <p:cBhvr>
                                        <p:cTn id="18" dur="500"/>
                                        <p:tgtEl>
                                          <p:spTgt spid="101">
                                            <p:txEl>
                                              <p:pRg st="0" end="0"/>
                                            </p:txEl>
                                          </p:spTgt>
                                        </p:tgtEl>
                                      </p:cBhvr>
                                    </p:animEffect>
                                    <p:anim calcmode="lin" valueType="num">
                                      <p:cBhvr>
                                        <p:cTn id="19" dur="500" fill="hold"/>
                                        <p:tgtEl>
                                          <p:spTgt spid="101">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101">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01">
                                            <p:txEl>
                                              <p:pRg st="2" end="2"/>
                                            </p:txEl>
                                          </p:spTgt>
                                        </p:tgtEl>
                                        <p:attrNameLst>
                                          <p:attrName>style.visibility</p:attrName>
                                        </p:attrNameLst>
                                      </p:cBhvr>
                                      <p:to>
                                        <p:strVal val="visible"/>
                                      </p:to>
                                    </p:set>
                                    <p:animEffect transition="in" filter="fade">
                                      <p:cBhvr>
                                        <p:cTn id="23" dur="500"/>
                                        <p:tgtEl>
                                          <p:spTgt spid="101">
                                            <p:txEl>
                                              <p:pRg st="2" end="2"/>
                                            </p:txEl>
                                          </p:spTgt>
                                        </p:tgtEl>
                                      </p:cBhvr>
                                    </p:animEffect>
                                    <p:anim calcmode="lin" valueType="num">
                                      <p:cBhvr>
                                        <p:cTn id="24" dur="500" fill="hold"/>
                                        <p:tgtEl>
                                          <p:spTgt spid="101">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101">
                                            <p:txEl>
                                              <p:pRg st="2" end="2"/>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1">
                                            <p:txEl>
                                              <p:pRg st="4" end="4"/>
                                            </p:txEl>
                                          </p:spTgt>
                                        </p:tgtEl>
                                        <p:attrNameLst>
                                          <p:attrName>style.visibility</p:attrName>
                                        </p:attrNameLst>
                                      </p:cBhvr>
                                      <p:to>
                                        <p:strVal val="visible"/>
                                      </p:to>
                                    </p:set>
                                    <p:animEffect transition="in" filter="fade">
                                      <p:cBhvr>
                                        <p:cTn id="28" dur="500"/>
                                        <p:tgtEl>
                                          <p:spTgt spid="101">
                                            <p:txEl>
                                              <p:pRg st="4" end="4"/>
                                            </p:txEl>
                                          </p:spTgt>
                                        </p:tgtEl>
                                      </p:cBhvr>
                                    </p:animEffect>
                                    <p:anim calcmode="lin" valueType="num">
                                      <p:cBhvr>
                                        <p:cTn id="29" dur="500" fill="hold"/>
                                        <p:tgtEl>
                                          <p:spTgt spid="101">
                                            <p:txEl>
                                              <p:pRg st="4" end="4"/>
                                            </p:txEl>
                                          </p:spTgt>
                                        </p:tgtEl>
                                        <p:attrNameLst>
                                          <p:attrName>ppt_x</p:attrName>
                                        </p:attrNameLst>
                                      </p:cBhvr>
                                      <p:tavLst>
                                        <p:tav tm="0">
                                          <p:val>
                                            <p:strVal val="#ppt_x"/>
                                          </p:val>
                                        </p:tav>
                                        <p:tav tm="100000">
                                          <p:val>
                                            <p:strVal val="#ppt_x"/>
                                          </p:val>
                                        </p:tav>
                                      </p:tavLst>
                                    </p:anim>
                                    <p:anim calcmode="lin" valueType="num">
                                      <p:cBhvr>
                                        <p:cTn id="30" dur="500" fill="hold"/>
                                        <p:tgtEl>
                                          <p:spTgt spid="101">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01">
                                            <p:txEl>
                                              <p:pRg st="6" end="6"/>
                                            </p:txEl>
                                          </p:spTgt>
                                        </p:tgtEl>
                                        <p:attrNameLst>
                                          <p:attrName>style.visibility</p:attrName>
                                        </p:attrNameLst>
                                      </p:cBhvr>
                                      <p:to>
                                        <p:strVal val="visible"/>
                                      </p:to>
                                    </p:set>
                                    <p:animEffect transition="in" filter="fade">
                                      <p:cBhvr>
                                        <p:cTn id="33" dur="500"/>
                                        <p:tgtEl>
                                          <p:spTgt spid="101">
                                            <p:txEl>
                                              <p:pRg st="6" end="6"/>
                                            </p:txEl>
                                          </p:spTgt>
                                        </p:tgtEl>
                                      </p:cBhvr>
                                    </p:animEffect>
                                    <p:anim calcmode="lin" valueType="num">
                                      <p:cBhvr>
                                        <p:cTn id="34" dur="500" fill="hold"/>
                                        <p:tgtEl>
                                          <p:spTgt spid="101">
                                            <p:txEl>
                                              <p:pRg st="6" end="6"/>
                                            </p:txEl>
                                          </p:spTgt>
                                        </p:tgtEl>
                                        <p:attrNameLst>
                                          <p:attrName>ppt_x</p:attrName>
                                        </p:attrNameLst>
                                      </p:cBhvr>
                                      <p:tavLst>
                                        <p:tav tm="0">
                                          <p:val>
                                            <p:strVal val="#ppt_x"/>
                                          </p:val>
                                        </p:tav>
                                        <p:tav tm="100000">
                                          <p:val>
                                            <p:strVal val="#ppt_x"/>
                                          </p:val>
                                        </p:tav>
                                      </p:tavLst>
                                    </p:anim>
                                    <p:anim calcmode="lin" valueType="num">
                                      <p:cBhvr>
                                        <p:cTn id="35" dur="500" fill="hold"/>
                                        <p:tgtEl>
                                          <p:spTgt spid="10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ppt_x"/>
                                          </p:val>
                                        </p:tav>
                                        <p:tav tm="100000">
                                          <p:val>
                                            <p:strVal val="#ppt_x"/>
                                          </p:val>
                                        </p:tav>
                                      </p:tavLst>
                                    </p:anim>
                                    <p:anim calcmode="lin" valueType="num">
                                      <p:cBhvr additive="base">
                                        <p:cTn id="4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500" fill="hold"/>
                                        <p:tgtEl>
                                          <p:spTgt spid="15"/>
                                        </p:tgtEl>
                                        <p:attrNameLst>
                                          <p:attrName>ppt_x</p:attrName>
                                        </p:attrNameLst>
                                      </p:cBhvr>
                                      <p:tavLst>
                                        <p:tav tm="0">
                                          <p:val>
                                            <p:strVal val="#ppt_x"/>
                                          </p:val>
                                        </p:tav>
                                        <p:tav tm="100000">
                                          <p:val>
                                            <p:strVal val="#ppt_x"/>
                                          </p:val>
                                        </p:tav>
                                      </p:tavLst>
                                    </p:anim>
                                    <p:anim calcmode="lin" valueType="num">
                                      <p:cBhvr additive="base">
                                        <p:cTn id="4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build="allAtOnce"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 name="Rectangle 101"/>
          <p:cNvSpPr/>
          <p:nvPr/>
        </p:nvSpPr>
        <p:spPr>
          <a:xfrm>
            <a:off x="590872" y="678888"/>
            <a:ext cx="8553127" cy="6179111"/>
          </a:xfrm>
          <a:prstGeom prst="rect">
            <a:avLst/>
          </a:prstGeom>
          <a:solidFill>
            <a:schemeClr val="bg1">
              <a:lumMod val="50000"/>
            </a:schemeClr>
          </a:solidFill>
          <a:ln>
            <a:noFill/>
          </a:ln>
        </p:spPr>
        <p:style>
          <a:lnRef idx="2">
            <a:schemeClr val="accent2"/>
          </a:lnRef>
          <a:fillRef idx="1">
            <a:schemeClr val="lt1"/>
          </a:fillRef>
          <a:effectRef idx="0">
            <a:schemeClr val="accent2"/>
          </a:effectRef>
          <a:fontRef idx="minor">
            <a:schemeClr val="dk1"/>
          </a:fontRef>
        </p:style>
        <p:txBody>
          <a:bodyPr rtlCol="0" anchor="t" anchorCtr="0"/>
          <a:lstStyle/>
          <a:p>
            <a:pPr marL="4845050"/>
            <a:r>
              <a:rPr lang="fr-FR" sz="2000" dirty="0">
                <a:ln w="0"/>
                <a:solidFill>
                  <a:schemeClr val="bg1">
                    <a:lumMod val="95000"/>
                  </a:schemeClr>
                </a:solidFill>
              </a:rPr>
              <a:t>G</a:t>
            </a:r>
            <a:r>
              <a:rPr lang="fr-FR" sz="2000" dirty="0" smtClean="0">
                <a:ln w="0"/>
                <a:solidFill>
                  <a:schemeClr val="bg1">
                    <a:lumMod val="95000"/>
                  </a:schemeClr>
                </a:solidFill>
              </a:rPr>
              <a:t>rilles de certification</a:t>
            </a:r>
            <a:endParaRPr lang="fr-FR" sz="2000" dirty="0">
              <a:ln w="0"/>
              <a:solidFill>
                <a:schemeClr val="bg1">
                  <a:lumMod val="95000"/>
                </a:schemeClr>
              </a:solidFill>
            </a:endParaRPr>
          </a:p>
        </p:txBody>
      </p:sp>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sz="2800" dirty="0" smtClean="0"/>
              <a:t>Modalités de certification</a:t>
            </a:r>
            <a:endParaRPr lang="fr-FR" sz="2800"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0"/>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48" name="Imag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7618" y="735333"/>
            <a:ext cx="1018412" cy="965475"/>
          </a:xfrm>
          <a:prstGeom prst="rect">
            <a:avLst/>
          </a:prstGeom>
          <a:ln>
            <a:noFill/>
          </a:ln>
          <a:effectLst>
            <a:outerShdw blurRad="292100" dist="139700" dir="2700000" algn="tl" rotWithShape="0">
              <a:srgbClr val="333333">
                <a:alpha val="65000"/>
              </a:srgbClr>
            </a:outerShdw>
          </a:effectLst>
        </p:spPr>
      </p:pic>
      <p:sp>
        <p:nvSpPr>
          <p:cNvPr id="101" name="Rectangle à coins arrondis 100"/>
          <p:cNvSpPr/>
          <p:nvPr/>
        </p:nvSpPr>
        <p:spPr>
          <a:xfrm>
            <a:off x="800377" y="2235180"/>
            <a:ext cx="4347687" cy="3805857"/>
          </a:xfrm>
          <a:prstGeom prst="roundRect">
            <a:avLst>
              <a:gd name="adj" fmla="val 1828"/>
            </a:avLst>
          </a:prstGeom>
          <a:solidFill>
            <a:schemeClr val="bg1">
              <a:lumMod val="95000"/>
            </a:schemeClr>
          </a:solidFill>
          <a:ln>
            <a:solidFill>
              <a:schemeClr val="accent2">
                <a:lumMod val="60000"/>
                <a:lumOff val="4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t" anchorCtr="0"/>
          <a:lstStyle/>
          <a:p>
            <a:pPr algn="just"/>
            <a:r>
              <a:rPr lang="fr-FR" sz="1200" dirty="0" smtClean="0"/>
              <a:t>Des grilles automatisées au format Excel ont été élaborées </a:t>
            </a:r>
            <a:r>
              <a:rPr lang="fr-FR" sz="1200" dirty="0"/>
              <a:t> </a:t>
            </a:r>
            <a:r>
              <a:rPr lang="fr-FR" sz="1200" dirty="0" smtClean="0"/>
              <a:t>à partir des critères suivants :</a:t>
            </a:r>
          </a:p>
          <a:p>
            <a:pPr marL="285750" indent="-285750" algn="just">
              <a:buFont typeface="Courier New" panose="02070309020205020404" pitchFamily="49" charset="0"/>
              <a:buChar char="o"/>
            </a:pPr>
            <a:endParaRPr lang="fr-FR" sz="1200" dirty="0" smtClean="0"/>
          </a:p>
          <a:p>
            <a:pPr marL="285750" indent="-285750" algn="just">
              <a:buFont typeface="Courier New" panose="02070309020205020404" pitchFamily="49" charset="0"/>
              <a:buChar char="o"/>
            </a:pPr>
            <a:r>
              <a:rPr lang="fr-FR" sz="1200" dirty="0" smtClean="0"/>
              <a:t>Tout ou partie des compétences sont évaluées :</a:t>
            </a:r>
          </a:p>
          <a:p>
            <a:pPr marL="627063" indent="-285750" algn="just">
              <a:buFont typeface="Arial" panose="020B0604020202020204" pitchFamily="34" charset="0"/>
              <a:buChar char="•"/>
            </a:pPr>
            <a:r>
              <a:rPr lang="fr-FR" sz="1200" dirty="0" smtClean="0"/>
              <a:t>Des compétences « cœurs de métier » ont été définies, elles doivent impérativement être évaluées</a:t>
            </a:r>
          </a:p>
          <a:p>
            <a:pPr marL="627063" indent="-285750" algn="just">
              <a:buFont typeface="Arial" panose="020B0604020202020204" pitchFamily="34" charset="0"/>
              <a:buChar char="•"/>
            </a:pPr>
            <a:r>
              <a:rPr lang="fr-FR" sz="1200" dirty="0" smtClean="0"/>
              <a:t>Les autres compétences peuvent être (ou pas) évaluées</a:t>
            </a:r>
          </a:p>
          <a:p>
            <a:pPr marL="285750" indent="-285750" algn="just">
              <a:buFont typeface="Courier New" panose="02070309020205020404" pitchFamily="49" charset="0"/>
              <a:buChar char="o"/>
            </a:pPr>
            <a:endParaRPr lang="fr-FR" sz="1200" dirty="0" smtClean="0"/>
          </a:p>
          <a:p>
            <a:pPr marL="285750" indent="-285750" algn="just">
              <a:buFont typeface="Courier New" panose="02070309020205020404" pitchFamily="49" charset="0"/>
              <a:buChar char="o"/>
            </a:pPr>
            <a:r>
              <a:rPr lang="fr-FR" sz="1200" dirty="0" smtClean="0"/>
              <a:t>Chaque compétence est pondérée (entre 1 et 4)</a:t>
            </a:r>
          </a:p>
          <a:p>
            <a:pPr marL="285750" indent="-285750" algn="just">
              <a:buFont typeface="Courier New" panose="02070309020205020404" pitchFamily="49" charset="0"/>
              <a:buChar char="o"/>
            </a:pPr>
            <a:endParaRPr lang="fr-FR" sz="1200" dirty="0" smtClean="0"/>
          </a:p>
          <a:p>
            <a:pPr marL="285750" indent="-285750" algn="just">
              <a:buFont typeface="Courier New" panose="02070309020205020404" pitchFamily="49" charset="0"/>
              <a:buChar char="o"/>
            </a:pPr>
            <a:r>
              <a:rPr lang="fr-FR" sz="1200" dirty="0" smtClean="0"/>
              <a:t> Pour chacune des compétences :</a:t>
            </a:r>
          </a:p>
          <a:p>
            <a:pPr marL="627063" indent="-285750" algn="just">
              <a:buFont typeface="Arial" panose="020B0604020202020204" pitchFamily="34" charset="0"/>
              <a:buChar char="•"/>
            </a:pPr>
            <a:r>
              <a:rPr lang="fr-FR" sz="1200" dirty="0" smtClean="0"/>
              <a:t>« Des résultats attendus » indispensables à la validation de la compétence ont été définis</a:t>
            </a:r>
          </a:p>
          <a:p>
            <a:pPr marL="627063" indent="-285750" algn="just">
              <a:buFont typeface="Arial" panose="020B0604020202020204" pitchFamily="34" charset="0"/>
              <a:buChar char="•"/>
            </a:pPr>
            <a:r>
              <a:rPr lang="fr-FR" sz="1200" dirty="0" smtClean="0"/>
              <a:t>Les autres « résultats attendus » peuvent être (ou pas) évalués. Ils donnent lieu à une « bonification de la note proposée</a:t>
            </a:r>
          </a:p>
          <a:p>
            <a:pPr marL="285750" indent="-285750" algn="just">
              <a:buFont typeface="Courier New" panose="02070309020205020404" pitchFamily="49" charset="0"/>
              <a:buChar char="o"/>
            </a:pPr>
            <a:endParaRPr lang="fr-FR" sz="1200" dirty="0" smtClean="0"/>
          </a:p>
          <a:p>
            <a:pPr marL="285750" indent="-285750" algn="just">
              <a:buFont typeface="Courier New" panose="02070309020205020404" pitchFamily="49" charset="0"/>
              <a:buChar char="o"/>
            </a:pPr>
            <a:r>
              <a:rPr lang="fr-FR" sz="1200" dirty="0" smtClean="0"/>
              <a:t>La note proposée résulte de l’addition des notes correspondant à chacune des compétences évaluées</a:t>
            </a:r>
            <a:endParaRPr lang="fr-FR" sz="1200" dirty="0"/>
          </a:p>
        </p:txBody>
      </p:sp>
      <p:sp>
        <p:nvSpPr>
          <p:cNvPr id="19" name="Rectangle à coins arrondis 18"/>
          <p:cNvSpPr/>
          <p:nvPr/>
        </p:nvSpPr>
        <p:spPr>
          <a:xfrm>
            <a:off x="800377" y="1403272"/>
            <a:ext cx="7073326" cy="320040"/>
          </a:xfrm>
          <a:prstGeom prst="roundRect">
            <a:avLst>
              <a:gd name="adj" fmla="val 17483"/>
            </a:avLst>
          </a:prstGeom>
          <a:solidFill>
            <a:schemeClr val="bg1">
              <a:lumMod val="95000"/>
            </a:schemeClr>
          </a:solidFill>
          <a:ln>
            <a:solidFill>
              <a:schemeClr val="accent2">
                <a:lumMod val="60000"/>
                <a:lumOff val="4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r>
              <a:rPr lang="fr-FR" sz="1400" dirty="0"/>
              <a:t>Le principe de certification est identique à celui de l’évaluation proposée par l’outil de suivi</a:t>
            </a:r>
          </a:p>
        </p:txBody>
      </p:sp>
      <p:grpSp>
        <p:nvGrpSpPr>
          <p:cNvPr id="5" name="Groupe 4"/>
          <p:cNvGrpSpPr/>
          <p:nvPr/>
        </p:nvGrpSpPr>
        <p:grpSpPr>
          <a:xfrm>
            <a:off x="5580112" y="2235180"/>
            <a:ext cx="3096344" cy="1760955"/>
            <a:chOff x="5220073" y="2996952"/>
            <a:chExt cx="3096344" cy="1760955"/>
          </a:xfrm>
        </p:grpSpPr>
        <p:grpSp>
          <p:nvGrpSpPr>
            <p:cNvPr id="45" name="Groupe 44"/>
            <p:cNvGrpSpPr/>
            <p:nvPr/>
          </p:nvGrpSpPr>
          <p:grpSpPr>
            <a:xfrm>
              <a:off x="5220073" y="2996952"/>
              <a:ext cx="3096344" cy="1760955"/>
              <a:chOff x="1159872" y="3782364"/>
              <a:chExt cx="1655875" cy="2153537"/>
            </a:xfrm>
            <a:scene3d>
              <a:camera prst="orthographicFront">
                <a:rot lat="0" lon="0" rev="0"/>
              </a:camera>
              <a:lightRig rig="contrasting" dir="t">
                <a:rot lat="0" lon="0" rev="1500000"/>
              </a:lightRig>
            </a:scene3d>
          </p:grpSpPr>
          <p:sp>
            <p:nvSpPr>
              <p:cNvPr id="46" name="Rectangle à coins arrondis 45"/>
              <p:cNvSpPr/>
              <p:nvPr/>
            </p:nvSpPr>
            <p:spPr>
              <a:xfrm>
                <a:off x="1159872" y="3782364"/>
                <a:ext cx="1655875" cy="1944216"/>
              </a:xfrm>
              <a:prstGeom prst="roundRect">
                <a:avLst>
                  <a:gd name="adj" fmla="val 5192"/>
                </a:avLst>
              </a:prstGeom>
              <a:solidFill>
                <a:schemeClr val="bg1">
                  <a:lumMod val="75000"/>
                </a:schemeClr>
              </a:solidFill>
              <a:ln>
                <a:noFill/>
              </a:ln>
              <a:effectLst>
                <a:outerShdw blurRad="149987" dist="250190" dir="8460000" algn="ctr">
                  <a:srgbClr val="000000">
                    <a:alpha val="28000"/>
                  </a:srgbClr>
                </a:outerShdw>
              </a:effectLst>
              <a:sp3d prstMaterial="metal">
                <a:bevelT w="88900" h="88900"/>
              </a:sp3d>
            </p:spPr>
            <p:style>
              <a:lnRef idx="2">
                <a:schemeClr val="accent3"/>
              </a:lnRef>
              <a:fillRef idx="1">
                <a:schemeClr val="lt1"/>
              </a:fillRef>
              <a:effectRef idx="0">
                <a:schemeClr val="accent3"/>
              </a:effectRef>
              <a:fontRef idx="minor">
                <a:schemeClr val="dk1"/>
              </a:fontRef>
            </p:style>
            <p:txBody>
              <a:bodyPr rtlCol="0" anchor="ctr"/>
              <a:lstStyle/>
              <a:p>
                <a:pPr algn="ctr"/>
                <a:endParaRPr lang="fr-FR" sz="1100"/>
              </a:p>
            </p:txBody>
          </p:sp>
          <p:sp>
            <p:nvSpPr>
              <p:cNvPr id="47" name="Rectangle à coins arrondis 46"/>
              <p:cNvSpPr/>
              <p:nvPr/>
            </p:nvSpPr>
            <p:spPr>
              <a:xfrm>
                <a:off x="1159873" y="5627721"/>
                <a:ext cx="1655874" cy="308180"/>
              </a:xfrm>
              <a:prstGeom prst="roundRect">
                <a:avLst>
                  <a:gd name="adj" fmla="val 18323"/>
                </a:avLst>
              </a:prstGeom>
              <a:solidFill>
                <a:srgbClr val="00B050"/>
              </a:solidFill>
              <a:ln>
                <a:noFill/>
              </a:ln>
              <a:effectLst>
                <a:outerShdw blurRad="149987" dist="250190" dir="8460000" algn="ctr">
                  <a:srgbClr val="000000">
                    <a:alpha val="28000"/>
                  </a:srgbClr>
                </a:outerShdw>
              </a:effectLst>
              <a:sp3d prstMaterial="metal">
                <a:bevelT w="88900" h="88900"/>
              </a:sp3d>
            </p:spPr>
            <p:style>
              <a:lnRef idx="2">
                <a:schemeClr val="accent3"/>
              </a:lnRef>
              <a:fillRef idx="1">
                <a:schemeClr val="lt1"/>
              </a:fillRef>
              <a:effectRef idx="0">
                <a:schemeClr val="accent3"/>
              </a:effectRef>
              <a:fontRef idx="minor">
                <a:schemeClr val="dk1"/>
              </a:fontRef>
            </p:style>
            <p:txBody>
              <a:bodyPr bIns="0" rtlCol="0" anchor="ctr"/>
              <a:lstStyle/>
              <a:p>
                <a:pPr algn="ctr"/>
                <a:r>
                  <a:rPr lang="fr-FR" sz="1400" dirty="0" smtClean="0"/>
                  <a:t>BEP S.N.</a:t>
                </a:r>
                <a:endParaRPr lang="fr-FR" sz="1400" dirty="0"/>
              </a:p>
            </p:txBody>
          </p:sp>
        </p:grpSp>
        <p:grpSp>
          <p:nvGrpSpPr>
            <p:cNvPr id="4" name="Groupe 3"/>
            <p:cNvGrpSpPr/>
            <p:nvPr/>
          </p:nvGrpSpPr>
          <p:grpSpPr>
            <a:xfrm>
              <a:off x="5457117" y="3795732"/>
              <a:ext cx="2644130" cy="467992"/>
              <a:chOff x="5637191" y="2240928"/>
              <a:chExt cx="2644130" cy="467992"/>
            </a:xfrm>
          </p:grpSpPr>
          <p:sp>
            <p:nvSpPr>
              <p:cNvPr id="24" name="Rectangle à coins arrondis 23"/>
              <p:cNvSpPr/>
              <p:nvPr/>
            </p:nvSpPr>
            <p:spPr>
              <a:xfrm>
                <a:off x="5937534" y="2317924"/>
                <a:ext cx="2343787" cy="282883"/>
              </a:xfrm>
              <a:prstGeom prst="roundRect">
                <a:avLst>
                  <a:gd name="adj" fmla="val 3473"/>
                </a:avLst>
              </a:prstGeom>
              <a:solidFill>
                <a:schemeClr val="bg1">
                  <a:lumMod val="95000"/>
                </a:schemeClr>
              </a:solidFill>
            </p:spPr>
            <p:txBody>
              <a:bodyPr wrap="square">
                <a:spAutoFit/>
              </a:bodyPr>
              <a:lstStyle/>
              <a:p>
                <a:r>
                  <a:rPr lang="fr-FR" sz="1200" dirty="0" smtClean="0">
                    <a:cs typeface="Arial" panose="020B0604020202020204" pitchFamily="34" charset="0"/>
                  </a:rPr>
                  <a:t>    grille </a:t>
                </a:r>
                <a:r>
                  <a:rPr lang="fr-FR" sz="1200" dirty="0">
                    <a:cs typeface="Arial" panose="020B0604020202020204" pitchFamily="34" charset="0"/>
                  </a:rPr>
                  <a:t>certificative </a:t>
                </a:r>
                <a:r>
                  <a:rPr lang="fr-FR" sz="1200" dirty="0" smtClean="0">
                    <a:cs typeface="Arial" panose="020B0604020202020204" pitchFamily="34" charset="0"/>
                  </a:rPr>
                  <a:t>EP2.xlsx</a:t>
                </a:r>
                <a:endParaRPr lang="fr-FR" sz="1200" dirty="0">
                  <a:cs typeface="Arial" panose="020B0604020202020204" pitchFamily="34" charset="0"/>
                </a:endParaRPr>
              </a:p>
            </p:txBody>
          </p:sp>
          <p:pic>
            <p:nvPicPr>
              <p:cNvPr id="25" name="Image 24">
                <a:hlinkClick r:id="rId5" action="ppaction://hlinkfile"/>
              </p:cNvPr>
              <p:cNvPicPr>
                <a:picLocks noChangeAspect="1"/>
              </p:cNvPicPr>
              <p:nvPr/>
            </p:nvPicPr>
            <p:blipFill>
              <a:blip r:embed="rId6" cstate="print">
                <a:clrChange>
                  <a:clrFrom>
                    <a:srgbClr val="EBFFFF"/>
                  </a:clrFrom>
                  <a:clrTo>
                    <a:srgbClr val="EBFFFF">
                      <a:alpha val="0"/>
                    </a:srgbClr>
                  </a:clrTo>
                </a:clrChange>
                <a:extLst>
                  <a:ext uri="{BEBA8EAE-BF5A-486C-A8C5-ECC9F3942E4B}">
                    <a14:imgProps xmlns:a14="http://schemas.microsoft.com/office/drawing/2010/main">
                      <a14:imgLayer r:embed="rId7">
                        <a14:imgEffect>
                          <a14:colorTemperature colorTemp="47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637191" y="2240928"/>
                <a:ext cx="467992" cy="467992"/>
              </a:xfrm>
              <a:prstGeom prst="rect">
                <a:avLst/>
              </a:prstGeom>
            </p:spPr>
          </p:pic>
        </p:grpSp>
        <p:grpSp>
          <p:nvGrpSpPr>
            <p:cNvPr id="26" name="Groupe 25"/>
            <p:cNvGrpSpPr/>
            <p:nvPr/>
          </p:nvGrpSpPr>
          <p:grpSpPr>
            <a:xfrm>
              <a:off x="5457117" y="3145412"/>
              <a:ext cx="2644130" cy="467992"/>
              <a:chOff x="5637191" y="2240928"/>
              <a:chExt cx="2644130" cy="467992"/>
            </a:xfrm>
          </p:grpSpPr>
          <p:sp>
            <p:nvSpPr>
              <p:cNvPr id="27" name="Rectangle à coins arrondis 26"/>
              <p:cNvSpPr/>
              <p:nvPr/>
            </p:nvSpPr>
            <p:spPr>
              <a:xfrm>
                <a:off x="5937534" y="2317924"/>
                <a:ext cx="2343787" cy="282883"/>
              </a:xfrm>
              <a:prstGeom prst="roundRect">
                <a:avLst>
                  <a:gd name="adj" fmla="val 3473"/>
                </a:avLst>
              </a:prstGeom>
              <a:solidFill>
                <a:schemeClr val="bg1">
                  <a:lumMod val="95000"/>
                </a:schemeClr>
              </a:solidFill>
            </p:spPr>
            <p:txBody>
              <a:bodyPr wrap="square">
                <a:spAutoFit/>
              </a:bodyPr>
              <a:lstStyle/>
              <a:p>
                <a:r>
                  <a:rPr lang="fr-FR" sz="1200" dirty="0" smtClean="0">
                    <a:cs typeface="Arial" panose="020B0604020202020204" pitchFamily="34" charset="0"/>
                  </a:rPr>
                  <a:t>    grille </a:t>
                </a:r>
                <a:r>
                  <a:rPr lang="fr-FR" sz="1200" dirty="0">
                    <a:cs typeface="Arial" panose="020B0604020202020204" pitchFamily="34" charset="0"/>
                  </a:rPr>
                  <a:t>certificative EP1.xlsx</a:t>
                </a:r>
              </a:p>
            </p:txBody>
          </p:sp>
          <p:pic>
            <p:nvPicPr>
              <p:cNvPr id="28" name="Image 27">
                <a:hlinkClick r:id="rId8" action="ppaction://hlinkfile"/>
              </p:cNvPr>
              <p:cNvPicPr>
                <a:picLocks noChangeAspect="1"/>
              </p:cNvPicPr>
              <p:nvPr/>
            </p:nvPicPr>
            <p:blipFill>
              <a:blip r:embed="rId9" cstate="print">
                <a:clrChange>
                  <a:clrFrom>
                    <a:srgbClr val="EBFFFF"/>
                  </a:clrFrom>
                  <a:clrTo>
                    <a:srgbClr val="EBFFFF">
                      <a:alpha val="0"/>
                    </a:srgbClr>
                  </a:clrTo>
                </a:clrChange>
                <a:extLst>
                  <a:ext uri="{28A0092B-C50C-407E-A947-70E740481C1C}">
                    <a14:useLocalDpi xmlns:a14="http://schemas.microsoft.com/office/drawing/2010/main" val="0"/>
                  </a:ext>
                </a:extLst>
              </a:blip>
              <a:stretch>
                <a:fillRect/>
              </a:stretch>
            </p:blipFill>
            <p:spPr>
              <a:xfrm>
                <a:off x="5637191" y="2240928"/>
                <a:ext cx="467992" cy="467992"/>
              </a:xfrm>
              <a:prstGeom prst="rect">
                <a:avLst/>
              </a:prstGeom>
            </p:spPr>
          </p:pic>
        </p:grpSp>
      </p:grpSp>
      <p:grpSp>
        <p:nvGrpSpPr>
          <p:cNvPr id="30" name="Groupe 29"/>
          <p:cNvGrpSpPr/>
          <p:nvPr/>
        </p:nvGrpSpPr>
        <p:grpSpPr>
          <a:xfrm>
            <a:off x="5580112" y="4280082"/>
            <a:ext cx="3096344" cy="1760955"/>
            <a:chOff x="5220073" y="2996952"/>
            <a:chExt cx="3096344" cy="1760955"/>
          </a:xfrm>
        </p:grpSpPr>
        <p:grpSp>
          <p:nvGrpSpPr>
            <p:cNvPr id="31" name="Groupe 30"/>
            <p:cNvGrpSpPr/>
            <p:nvPr/>
          </p:nvGrpSpPr>
          <p:grpSpPr>
            <a:xfrm>
              <a:off x="5220073" y="2996952"/>
              <a:ext cx="3096344" cy="1760955"/>
              <a:chOff x="1159872" y="3782364"/>
              <a:chExt cx="1655875" cy="2153537"/>
            </a:xfrm>
            <a:scene3d>
              <a:camera prst="orthographicFront">
                <a:rot lat="0" lon="0" rev="0"/>
              </a:camera>
              <a:lightRig rig="contrasting" dir="t">
                <a:rot lat="0" lon="0" rev="1500000"/>
              </a:lightRig>
            </a:scene3d>
          </p:grpSpPr>
          <p:sp>
            <p:nvSpPr>
              <p:cNvPr id="38" name="Rectangle à coins arrondis 37"/>
              <p:cNvSpPr/>
              <p:nvPr/>
            </p:nvSpPr>
            <p:spPr>
              <a:xfrm>
                <a:off x="1159872" y="3782364"/>
                <a:ext cx="1655875" cy="1944216"/>
              </a:xfrm>
              <a:prstGeom prst="roundRect">
                <a:avLst>
                  <a:gd name="adj" fmla="val 5192"/>
                </a:avLst>
              </a:prstGeom>
              <a:solidFill>
                <a:schemeClr val="bg1">
                  <a:lumMod val="75000"/>
                </a:schemeClr>
              </a:solidFill>
              <a:ln>
                <a:noFill/>
              </a:ln>
              <a:effectLst>
                <a:outerShdw blurRad="149987" dist="250190" dir="8460000" algn="ctr">
                  <a:srgbClr val="000000">
                    <a:alpha val="28000"/>
                  </a:srgbClr>
                </a:outerShdw>
              </a:effectLst>
              <a:sp3d prstMaterial="metal">
                <a:bevelT w="88900" h="88900"/>
              </a:sp3d>
            </p:spPr>
            <p:style>
              <a:lnRef idx="2">
                <a:schemeClr val="accent3"/>
              </a:lnRef>
              <a:fillRef idx="1">
                <a:schemeClr val="lt1"/>
              </a:fillRef>
              <a:effectRef idx="0">
                <a:schemeClr val="accent3"/>
              </a:effectRef>
              <a:fontRef idx="minor">
                <a:schemeClr val="dk1"/>
              </a:fontRef>
            </p:style>
            <p:txBody>
              <a:bodyPr rtlCol="0" anchor="ctr"/>
              <a:lstStyle/>
              <a:p>
                <a:pPr algn="ctr"/>
                <a:endParaRPr lang="fr-FR" sz="1100"/>
              </a:p>
            </p:txBody>
          </p:sp>
          <p:sp>
            <p:nvSpPr>
              <p:cNvPr id="39" name="Rectangle à coins arrondis 38"/>
              <p:cNvSpPr/>
              <p:nvPr/>
            </p:nvSpPr>
            <p:spPr>
              <a:xfrm>
                <a:off x="1159873" y="5627721"/>
                <a:ext cx="1655874" cy="308180"/>
              </a:xfrm>
              <a:prstGeom prst="roundRect">
                <a:avLst>
                  <a:gd name="adj" fmla="val 18323"/>
                </a:avLst>
              </a:prstGeom>
              <a:solidFill>
                <a:srgbClr val="0070C0"/>
              </a:solidFill>
              <a:ln>
                <a:noFill/>
              </a:ln>
              <a:effectLst>
                <a:outerShdw blurRad="149987" dist="250190" dir="8460000" algn="ctr">
                  <a:srgbClr val="000000">
                    <a:alpha val="28000"/>
                  </a:srgbClr>
                </a:outerShdw>
              </a:effectLst>
              <a:sp3d prstMaterial="metal">
                <a:bevelT w="88900" h="88900"/>
              </a:sp3d>
            </p:spPr>
            <p:style>
              <a:lnRef idx="2">
                <a:schemeClr val="accent3"/>
              </a:lnRef>
              <a:fillRef idx="1">
                <a:schemeClr val="lt1"/>
              </a:fillRef>
              <a:effectRef idx="0">
                <a:schemeClr val="accent3"/>
              </a:effectRef>
              <a:fontRef idx="minor">
                <a:schemeClr val="dk1"/>
              </a:fontRef>
            </p:style>
            <p:txBody>
              <a:bodyPr bIns="0" rtlCol="0" anchor="ctr"/>
              <a:lstStyle/>
              <a:p>
                <a:pPr algn="ctr"/>
                <a:r>
                  <a:rPr lang="fr-FR" sz="1400" dirty="0" smtClean="0"/>
                  <a:t>Bac Pro S.N.</a:t>
                </a:r>
                <a:endParaRPr lang="fr-FR" sz="1400" dirty="0"/>
              </a:p>
            </p:txBody>
          </p:sp>
        </p:grpSp>
        <p:grpSp>
          <p:nvGrpSpPr>
            <p:cNvPr id="32" name="Groupe 31"/>
            <p:cNvGrpSpPr/>
            <p:nvPr/>
          </p:nvGrpSpPr>
          <p:grpSpPr>
            <a:xfrm>
              <a:off x="5457117" y="3795732"/>
              <a:ext cx="2644130" cy="467992"/>
              <a:chOff x="5637191" y="2240928"/>
              <a:chExt cx="2644130" cy="467992"/>
            </a:xfrm>
          </p:grpSpPr>
          <p:sp>
            <p:nvSpPr>
              <p:cNvPr id="36" name="Rectangle à coins arrondis 35"/>
              <p:cNvSpPr/>
              <p:nvPr/>
            </p:nvSpPr>
            <p:spPr>
              <a:xfrm>
                <a:off x="5937534" y="2317924"/>
                <a:ext cx="2343787" cy="282883"/>
              </a:xfrm>
              <a:prstGeom prst="roundRect">
                <a:avLst>
                  <a:gd name="adj" fmla="val 3473"/>
                </a:avLst>
              </a:prstGeom>
              <a:solidFill>
                <a:schemeClr val="bg1">
                  <a:lumMod val="95000"/>
                </a:schemeClr>
              </a:solidFill>
            </p:spPr>
            <p:txBody>
              <a:bodyPr wrap="square">
                <a:spAutoFit/>
              </a:bodyPr>
              <a:lstStyle/>
              <a:p>
                <a:r>
                  <a:rPr lang="fr-FR" sz="1200" dirty="0" smtClean="0">
                    <a:cs typeface="Arial" panose="020B0604020202020204" pitchFamily="34" charset="0"/>
                  </a:rPr>
                  <a:t>    grille </a:t>
                </a:r>
                <a:r>
                  <a:rPr lang="fr-FR" sz="1200" dirty="0">
                    <a:cs typeface="Arial" panose="020B0604020202020204" pitchFamily="34" charset="0"/>
                  </a:rPr>
                  <a:t>certificative </a:t>
                </a:r>
                <a:r>
                  <a:rPr lang="fr-FR" sz="1200" dirty="0" smtClean="0">
                    <a:cs typeface="Arial" panose="020B0604020202020204" pitchFamily="34" charset="0"/>
                  </a:rPr>
                  <a:t>E32.xlsx</a:t>
                </a:r>
                <a:endParaRPr lang="fr-FR" sz="1200" dirty="0">
                  <a:cs typeface="Arial" panose="020B0604020202020204" pitchFamily="34" charset="0"/>
                </a:endParaRPr>
              </a:p>
            </p:txBody>
          </p:sp>
          <p:pic>
            <p:nvPicPr>
              <p:cNvPr id="37" name="Image 36">
                <a:hlinkClick r:id="rId10" action="ppaction://hlinkfile"/>
              </p:cNvPr>
              <p:cNvPicPr>
                <a:picLocks noChangeAspect="1"/>
              </p:cNvPicPr>
              <p:nvPr/>
            </p:nvPicPr>
            <p:blipFill>
              <a:blip r:embed="rId9" cstate="print">
                <a:clrChange>
                  <a:clrFrom>
                    <a:srgbClr val="EBFFFF"/>
                  </a:clrFrom>
                  <a:clrTo>
                    <a:srgbClr val="EB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637191" y="2240928"/>
                <a:ext cx="467992" cy="467992"/>
              </a:xfrm>
              <a:prstGeom prst="rect">
                <a:avLst/>
              </a:prstGeom>
            </p:spPr>
          </p:pic>
        </p:grpSp>
        <p:grpSp>
          <p:nvGrpSpPr>
            <p:cNvPr id="33" name="Groupe 32"/>
            <p:cNvGrpSpPr/>
            <p:nvPr/>
          </p:nvGrpSpPr>
          <p:grpSpPr>
            <a:xfrm>
              <a:off x="5457117" y="3145412"/>
              <a:ext cx="2644130" cy="467992"/>
              <a:chOff x="5637191" y="2240928"/>
              <a:chExt cx="2644130" cy="467992"/>
            </a:xfrm>
          </p:grpSpPr>
          <p:sp>
            <p:nvSpPr>
              <p:cNvPr id="34" name="Rectangle à coins arrondis 33"/>
              <p:cNvSpPr/>
              <p:nvPr/>
            </p:nvSpPr>
            <p:spPr>
              <a:xfrm>
                <a:off x="5937534" y="2317924"/>
                <a:ext cx="2343787" cy="282883"/>
              </a:xfrm>
              <a:prstGeom prst="roundRect">
                <a:avLst>
                  <a:gd name="adj" fmla="val 3473"/>
                </a:avLst>
              </a:prstGeom>
              <a:solidFill>
                <a:schemeClr val="bg1">
                  <a:lumMod val="95000"/>
                </a:schemeClr>
              </a:solidFill>
            </p:spPr>
            <p:txBody>
              <a:bodyPr wrap="square">
                <a:spAutoFit/>
              </a:bodyPr>
              <a:lstStyle/>
              <a:p>
                <a:r>
                  <a:rPr lang="fr-FR" sz="1200" dirty="0" smtClean="0">
                    <a:cs typeface="Arial" panose="020B0604020202020204" pitchFamily="34" charset="0"/>
                  </a:rPr>
                  <a:t>    grille </a:t>
                </a:r>
                <a:r>
                  <a:rPr lang="fr-FR" sz="1200" dirty="0">
                    <a:cs typeface="Arial" panose="020B0604020202020204" pitchFamily="34" charset="0"/>
                  </a:rPr>
                  <a:t>certificative </a:t>
                </a:r>
                <a:r>
                  <a:rPr lang="fr-FR" sz="1200" dirty="0" smtClean="0">
                    <a:cs typeface="Arial" panose="020B0604020202020204" pitchFamily="34" charset="0"/>
                  </a:rPr>
                  <a:t>E31.xlsx</a:t>
                </a:r>
                <a:endParaRPr lang="fr-FR" sz="1200" dirty="0">
                  <a:cs typeface="Arial" panose="020B0604020202020204" pitchFamily="34" charset="0"/>
                </a:endParaRPr>
              </a:p>
            </p:txBody>
          </p:sp>
          <p:pic>
            <p:nvPicPr>
              <p:cNvPr id="35" name="Image 34">
                <a:hlinkClick r:id="rId11" action="ppaction://hlinkfile"/>
              </p:cNvPr>
              <p:cNvPicPr>
                <a:picLocks noChangeAspect="1"/>
              </p:cNvPicPr>
              <p:nvPr/>
            </p:nvPicPr>
            <p:blipFill>
              <a:blip r:embed="rId9" cstate="print">
                <a:clrChange>
                  <a:clrFrom>
                    <a:srgbClr val="EBFFFF"/>
                  </a:clrFrom>
                  <a:clrTo>
                    <a:srgbClr val="EBFFFF">
                      <a:alpha val="0"/>
                    </a:srgbClr>
                  </a:clrTo>
                </a:clrChange>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a:off x="5637191" y="2240928"/>
                <a:ext cx="467992" cy="467992"/>
              </a:xfrm>
              <a:prstGeom prst="rect">
                <a:avLst/>
              </a:prstGeom>
            </p:spPr>
          </p:pic>
        </p:grpSp>
      </p:grpSp>
    </p:spTree>
    <p:extLst>
      <p:ext uri="{BB962C8B-B14F-4D97-AF65-F5344CB8AC3E}">
        <p14:creationId xmlns:p14="http://schemas.microsoft.com/office/powerpoint/2010/main" val="37282240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bg/>
                                          </p:spTgt>
                                        </p:tgtEl>
                                        <p:attrNameLst>
                                          <p:attrName>style.visibility</p:attrName>
                                        </p:attrNameLst>
                                      </p:cBhvr>
                                      <p:to>
                                        <p:strVal val="visible"/>
                                      </p:to>
                                    </p:set>
                                    <p:animEffect transition="in" filter="fade">
                                      <p:cBhvr>
                                        <p:cTn id="7" dur="500"/>
                                        <p:tgtEl>
                                          <p:spTgt spid="19">
                                            <p:bg/>
                                          </p:spTgt>
                                        </p:tgtEl>
                                      </p:cBhvr>
                                    </p:animEffect>
                                    <p:anim calcmode="lin" valueType="num">
                                      <p:cBhvr>
                                        <p:cTn id="8" dur="500" fill="hold"/>
                                        <p:tgtEl>
                                          <p:spTgt spid="19">
                                            <p:bg/>
                                          </p:spTgt>
                                        </p:tgtEl>
                                        <p:attrNameLst>
                                          <p:attrName>ppt_x</p:attrName>
                                        </p:attrNameLst>
                                      </p:cBhvr>
                                      <p:tavLst>
                                        <p:tav tm="0">
                                          <p:val>
                                            <p:strVal val="#ppt_x"/>
                                          </p:val>
                                        </p:tav>
                                        <p:tav tm="100000">
                                          <p:val>
                                            <p:strVal val="#ppt_x"/>
                                          </p:val>
                                        </p:tav>
                                      </p:tavLst>
                                    </p:anim>
                                    <p:anim calcmode="lin" valueType="num">
                                      <p:cBhvr>
                                        <p:cTn id="9" dur="500" fill="hold"/>
                                        <p:tgtEl>
                                          <p:spTgt spid="19">
                                            <p:bg/>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anim calcmode="lin" valueType="num">
                                      <p:cBhvr>
                                        <p:cTn id="13"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1">
                                            <p:bg/>
                                          </p:spTgt>
                                        </p:tgtEl>
                                        <p:attrNameLst>
                                          <p:attrName>style.visibility</p:attrName>
                                        </p:attrNameLst>
                                      </p:cBhvr>
                                      <p:to>
                                        <p:strVal val="visible"/>
                                      </p:to>
                                    </p:set>
                                    <p:animEffect transition="in" filter="fade">
                                      <p:cBhvr>
                                        <p:cTn id="19" dur="500"/>
                                        <p:tgtEl>
                                          <p:spTgt spid="101">
                                            <p:bg/>
                                          </p:spTgt>
                                        </p:tgtEl>
                                      </p:cBhvr>
                                    </p:animEffect>
                                    <p:anim calcmode="lin" valueType="num">
                                      <p:cBhvr>
                                        <p:cTn id="20" dur="500" fill="hold"/>
                                        <p:tgtEl>
                                          <p:spTgt spid="101">
                                            <p:bg/>
                                          </p:spTgt>
                                        </p:tgtEl>
                                        <p:attrNameLst>
                                          <p:attrName>ppt_x</p:attrName>
                                        </p:attrNameLst>
                                      </p:cBhvr>
                                      <p:tavLst>
                                        <p:tav tm="0">
                                          <p:val>
                                            <p:strVal val="#ppt_x"/>
                                          </p:val>
                                        </p:tav>
                                        <p:tav tm="100000">
                                          <p:val>
                                            <p:strVal val="#ppt_x"/>
                                          </p:val>
                                        </p:tav>
                                      </p:tavLst>
                                    </p:anim>
                                    <p:anim calcmode="lin" valueType="num">
                                      <p:cBhvr>
                                        <p:cTn id="21" dur="500" fill="hold"/>
                                        <p:tgtEl>
                                          <p:spTgt spid="101">
                                            <p:bg/>
                                          </p:spTgt>
                                        </p:tgtEl>
                                        <p:attrNameLst>
                                          <p:attrName>ppt_y</p:attrName>
                                        </p:attrNameLst>
                                      </p:cBhvr>
                                      <p:tavLst>
                                        <p:tav tm="0">
                                          <p:val>
                                            <p:strVal val="#ppt_y+.1"/>
                                          </p:val>
                                        </p:tav>
                                        <p:tav tm="100000">
                                          <p:val>
                                            <p:strVal val="#ppt_y"/>
                                          </p:val>
                                        </p:tav>
                                      </p:tavLst>
                                    </p:anim>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101">
                                            <p:txEl>
                                              <p:pRg st="0" end="0"/>
                                            </p:txEl>
                                          </p:spTgt>
                                        </p:tgtEl>
                                        <p:attrNameLst>
                                          <p:attrName>style.visibility</p:attrName>
                                        </p:attrNameLst>
                                      </p:cBhvr>
                                      <p:to>
                                        <p:strVal val="visible"/>
                                      </p:to>
                                    </p:set>
                                    <p:animEffect transition="in" filter="fade">
                                      <p:cBhvr>
                                        <p:cTn id="25" dur="500"/>
                                        <p:tgtEl>
                                          <p:spTgt spid="101">
                                            <p:txEl>
                                              <p:pRg st="0" end="0"/>
                                            </p:txEl>
                                          </p:spTgt>
                                        </p:tgtEl>
                                      </p:cBhvr>
                                    </p:animEffect>
                                    <p:anim calcmode="lin" valueType="num">
                                      <p:cBhvr>
                                        <p:cTn id="26" dur="500" fill="hold"/>
                                        <p:tgtEl>
                                          <p:spTgt spid="101">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0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1">
                                            <p:txEl>
                                              <p:pRg st="2" end="2"/>
                                            </p:txEl>
                                          </p:spTgt>
                                        </p:tgtEl>
                                        <p:attrNameLst>
                                          <p:attrName>style.visibility</p:attrName>
                                        </p:attrNameLst>
                                      </p:cBhvr>
                                      <p:to>
                                        <p:strVal val="visible"/>
                                      </p:to>
                                    </p:set>
                                    <p:animEffect transition="in" filter="fade">
                                      <p:cBhvr>
                                        <p:cTn id="32" dur="500"/>
                                        <p:tgtEl>
                                          <p:spTgt spid="101">
                                            <p:txEl>
                                              <p:pRg st="2" end="2"/>
                                            </p:txEl>
                                          </p:spTgt>
                                        </p:tgtEl>
                                      </p:cBhvr>
                                    </p:animEffect>
                                    <p:anim calcmode="lin" valueType="num">
                                      <p:cBhvr>
                                        <p:cTn id="33" dur="500" fill="hold"/>
                                        <p:tgtEl>
                                          <p:spTgt spid="101">
                                            <p:txEl>
                                              <p:pRg st="2" end="2"/>
                                            </p:txEl>
                                          </p:spTgt>
                                        </p:tgtEl>
                                        <p:attrNameLst>
                                          <p:attrName>ppt_x</p:attrName>
                                        </p:attrNameLst>
                                      </p:cBhvr>
                                      <p:tavLst>
                                        <p:tav tm="0">
                                          <p:val>
                                            <p:strVal val="#ppt_x"/>
                                          </p:val>
                                        </p:tav>
                                        <p:tav tm="100000">
                                          <p:val>
                                            <p:strVal val="#ppt_x"/>
                                          </p:val>
                                        </p:tav>
                                      </p:tavLst>
                                    </p:anim>
                                    <p:anim calcmode="lin" valueType="num">
                                      <p:cBhvr>
                                        <p:cTn id="34" dur="500" fill="hold"/>
                                        <p:tgtEl>
                                          <p:spTgt spid="101">
                                            <p:txEl>
                                              <p:pRg st="2" end="2"/>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1">
                                            <p:txEl>
                                              <p:pRg st="3" end="3"/>
                                            </p:txEl>
                                          </p:spTgt>
                                        </p:tgtEl>
                                        <p:attrNameLst>
                                          <p:attrName>style.visibility</p:attrName>
                                        </p:attrNameLst>
                                      </p:cBhvr>
                                      <p:to>
                                        <p:strVal val="visible"/>
                                      </p:to>
                                    </p:set>
                                    <p:animEffect transition="in" filter="fade">
                                      <p:cBhvr>
                                        <p:cTn id="37" dur="500"/>
                                        <p:tgtEl>
                                          <p:spTgt spid="101">
                                            <p:txEl>
                                              <p:pRg st="3" end="3"/>
                                            </p:txEl>
                                          </p:spTgt>
                                        </p:tgtEl>
                                      </p:cBhvr>
                                    </p:animEffect>
                                    <p:anim calcmode="lin" valueType="num">
                                      <p:cBhvr>
                                        <p:cTn id="38" dur="500" fill="hold"/>
                                        <p:tgtEl>
                                          <p:spTgt spid="101">
                                            <p:txEl>
                                              <p:pRg st="3" end="3"/>
                                            </p:txEl>
                                          </p:spTgt>
                                        </p:tgtEl>
                                        <p:attrNameLst>
                                          <p:attrName>ppt_x</p:attrName>
                                        </p:attrNameLst>
                                      </p:cBhvr>
                                      <p:tavLst>
                                        <p:tav tm="0">
                                          <p:val>
                                            <p:strVal val="#ppt_x"/>
                                          </p:val>
                                        </p:tav>
                                        <p:tav tm="100000">
                                          <p:val>
                                            <p:strVal val="#ppt_x"/>
                                          </p:val>
                                        </p:tav>
                                      </p:tavLst>
                                    </p:anim>
                                    <p:anim calcmode="lin" valueType="num">
                                      <p:cBhvr>
                                        <p:cTn id="39" dur="500" fill="hold"/>
                                        <p:tgtEl>
                                          <p:spTgt spid="101">
                                            <p:txEl>
                                              <p:pRg st="3" end="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01">
                                            <p:txEl>
                                              <p:pRg st="4" end="4"/>
                                            </p:txEl>
                                          </p:spTgt>
                                        </p:tgtEl>
                                        <p:attrNameLst>
                                          <p:attrName>style.visibility</p:attrName>
                                        </p:attrNameLst>
                                      </p:cBhvr>
                                      <p:to>
                                        <p:strVal val="visible"/>
                                      </p:to>
                                    </p:set>
                                    <p:animEffect transition="in" filter="fade">
                                      <p:cBhvr>
                                        <p:cTn id="42" dur="500"/>
                                        <p:tgtEl>
                                          <p:spTgt spid="101">
                                            <p:txEl>
                                              <p:pRg st="4" end="4"/>
                                            </p:txEl>
                                          </p:spTgt>
                                        </p:tgtEl>
                                      </p:cBhvr>
                                    </p:animEffect>
                                    <p:anim calcmode="lin" valueType="num">
                                      <p:cBhvr>
                                        <p:cTn id="43" dur="500" fill="hold"/>
                                        <p:tgtEl>
                                          <p:spTgt spid="101">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10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1">
                                            <p:txEl>
                                              <p:pRg st="6" end="6"/>
                                            </p:txEl>
                                          </p:spTgt>
                                        </p:tgtEl>
                                        <p:attrNameLst>
                                          <p:attrName>style.visibility</p:attrName>
                                        </p:attrNameLst>
                                      </p:cBhvr>
                                      <p:to>
                                        <p:strVal val="visible"/>
                                      </p:to>
                                    </p:set>
                                    <p:animEffect transition="in" filter="fade">
                                      <p:cBhvr>
                                        <p:cTn id="49" dur="500"/>
                                        <p:tgtEl>
                                          <p:spTgt spid="101">
                                            <p:txEl>
                                              <p:pRg st="6" end="6"/>
                                            </p:txEl>
                                          </p:spTgt>
                                        </p:tgtEl>
                                      </p:cBhvr>
                                    </p:animEffect>
                                    <p:anim calcmode="lin" valueType="num">
                                      <p:cBhvr>
                                        <p:cTn id="50" dur="500" fill="hold"/>
                                        <p:tgtEl>
                                          <p:spTgt spid="101">
                                            <p:txEl>
                                              <p:pRg st="6" end="6"/>
                                            </p:txEl>
                                          </p:spTgt>
                                        </p:tgtEl>
                                        <p:attrNameLst>
                                          <p:attrName>ppt_x</p:attrName>
                                        </p:attrNameLst>
                                      </p:cBhvr>
                                      <p:tavLst>
                                        <p:tav tm="0">
                                          <p:val>
                                            <p:strVal val="#ppt_x"/>
                                          </p:val>
                                        </p:tav>
                                        <p:tav tm="100000">
                                          <p:val>
                                            <p:strVal val="#ppt_x"/>
                                          </p:val>
                                        </p:tav>
                                      </p:tavLst>
                                    </p:anim>
                                    <p:anim calcmode="lin" valueType="num">
                                      <p:cBhvr>
                                        <p:cTn id="51" dur="500" fill="hold"/>
                                        <p:tgtEl>
                                          <p:spTgt spid="10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01">
                                            <p:txEl>
                                              <p:pRg st="8" end="8"/>
                                            </p:txEl>
                                          </p:spTgt>
                                        </p:tgtEl>
                                        <p:attrNameLst>
                                          <p:attrName>style.visibility</p:attrName>
                                        </p:attrNameLst>
                                      </p:cBhvr>
                                      <p:to>
                                        <p:strVal val="visible"/>
                                      </p:to>
                                    </p:set>
                                    <p:animEffect transition="in" filter="fade">
                                      <p:cBhvr>
                                        <p:cTn id="56" dur="500"/>
                                        <p:tgtEl>
                                          <p:spTgt spid="101">
                                            <p:txEl>
                                              <p:pRg st="8" end="8"/>
                                            </p:txEl>
                                          </p:spTgt>
                                        </p:tgtEl>
                                      </p:cBhvr>
                                    </p:animEffect>
                                    <p:anim calcmode="lin" valueType="num">
                                      <p:cBhvr>
                                        <p:cTn id="57" dur="500" fill="hold"/>
                                        <p:tgtEl>
                                          <p:spTgt spid="101">
                                            <p:txEl>
                                              <p:pRg st="8" end="8"/>
                                            </p:txEl>
                                          </p:spTgt>
                                        </p:tgtEl>
                                        <p:attrNameLst>
                                          <p:attrName>ppt_x</p:attrName>
                                        </p:attrNameLst>
                                      </p:cBhvr>
                                      <p:tavLst>
                                        <p:tav tm="0">
                                          <p:val>
                                            <p:strVal val="#ppt_x"/>
                                          </p:val>
                                        </p:tav>
                                        <p:tav tm="100000">
                                          <p:val>
                                            <p:strVal val="#ppt_x"/>
                                          </p:val>
                                        </p:tav>
                                      </p:tavLst>
                                    </p:anim>
                                    <p:anim calcmode="lin" valueType="num">
                                      <p:cBhvr>
                                        <p:cTn id="58" dur="500" fill="hold"/>
                                        <p:tgtEl>
                                          <p:spTgt spid="101">
                                            <p:txEl>
                                              <p:pRg st="8" end="8"/>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01">
                                            <p:txEl>
                                              <p:pRg st="9" end="9"/>
                                            </p:txEl>
                                          </p:spTgt>
                                        </p:tgtEl>
                                        <p:attrNameLst>
                                          <p:attrName>style.visibility</p:attrName>
                                        </p:attrNameLst>
                                      </p:cBhvr>
                                      <p:to>
                                        <p:strVal val="visible"/>
                                      </p:to>
                                    </p:set>
                                    <p:animEffect transition="in" filter="fade">
                                      <p:cBhvr>
                                        <p:cTn id="61" dur="500"/>
                                        <p:tgtEl>
                                          <p:spTgt spid="101">
                                            <p:txEl>
                                              <p:pRg st="9" end="9"/>
                                            </p:txEl>
                                          </p:spTgt>
                                        </p:tgtEl>
                                      </p:cBhvr>
                                    </p:animEffect>
                                    <p:anim calcmode="lin" valueType="num">
                                      <p:cBhvr>
                                        <p:cTn id="62" dur="500" fill="hold"/>
                                        <p:tgtEl>
                                          <p:spTgt spid="101">
                                            <p:txEl>
                                              <p:pRg st="9" end="9"/>
                                            </p:txEl>
                                          </p:spTgt>
                                        </p:tgtEl>
                                        <p:attrNameLst>
                                          <p:attrName>ppt_x</p:attrName>
                                        </p:attrNameLst>
                                      </p:cBhvr>
                                      <p:tavLst>
                                        <p:tav tm="0">
                                          <p:val>
                                            <p:strVal val="#ppt_x"/>
                                          </p:val>
                                        </p:tav>
                                        <p:tav tm="100000">
                                          <p:val>
                                            <p:strVal val="#ppt_x"/>
                                          </p:val>
                                        </p:tav>
                                      </p:tavLst>
                                    </p:anim>
                                    <p:anim calcmode="lin" valueType="num">
                                      <p:cBhvr>
                                        <p:cTn id="63" dur="500" fill="hold"/>
                                        <p:tgtEl>
                                          <p:spTgt spid="101">
                                            <p:txEl>
                                              <p:pRg st="9" end="9"/>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01">
                                            <p:txEl>
                                              <p:pRg st="10" end="10"/>
                                            </p:txEl>
                                          </p:spTgt>
                                        </p:tgtEl>
                                        <p:attrNameLst>
                                          <p:attrName>style.visibility</p:attrName>
                                        </p:attrNameLst>
                                      </p:cBhvr>
                                      <p:to>
                                        <p:strVal val="visible"/>
                                      </p:to>
                                    </p:set>
                                    <p:animEffect transition="in" filter="fade">
                                      <p:cBhvr>
                                        <p:cTn id="66" dur="500"/>
                                        <p:tgtEl>
                                          <p:spTgt spid="101">
                                            <p:txEl>
                                              <p:pRg st="10" end="10"/>
                                            </p:txEl>
                                          </p:spTgt>
                                        </p:tgtEl>
                                      </p:cBhvr>
                                    </p:animEffect>
                                    <p:anim calcmode="lin" valueType="num">
                                      <p:cBhvr>
                                        <p:cTn id="67" dur="500" fill="hold"/>
                                        <p:tgtEl>
                                          <p:spTgt spid="101">
                                            <p:txEl>
                                              <p:pRg st="10" end="10"/>
                                            </p:txEl>
                                          </p:spTgt>
                                        </p:tgtEl>
                                        <p:attrNameLst>
                                          <p:attrName>ppt_x</p:attrName>
                                        </p:attrNameLst>
                                      </p:cBhvr>
                                      <p:tavLst>
                                        <p:tav tm="0">
                                          <p:val>
                                            <p:strVal val="#ppt_x"/>
                                          </p:val>
                                        </p:tav>
                                        <p:tav tm="100000">
                                          <p:val>
                                            <p:strVal val="#ppt_x"/>
                                          </p:val>
                                        </p:tav>
                                      </p:tavLst>
                                    </p:anim>
                                    <p:anim calcmode="lin" valueType="num">
                                      <p:cBhvr>
                                        <p:cTn id="68" dur="500" fill="hold"/>
                                        <p:tgtEl>
                                          <p:spTgt spid="101">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101">
                                            <p:txEl>
                                              <p:pRg st="12" end="12"/>
                                            </p:txEl>
                                          </p:spTgt>
                                        </p:tgtEl>
                                        <p:attrNameLst>
                                          <p:attrName>style.visibility</p:attrName>
                                        </p:attrNameLst>
                                      </p:cBhvr>
                                      <p:to>
                                        <p:strVal val="visible"/>
                                      </p:to>
                                    </p:set>
                                    <p:animEffect transition="in" filter="fade">
                                      <p:cBhvr>
                                        <p:cTn id="73" dur="500"/>
                                        <p:tgtEl>
                                          <p:spTgt spid="101">
                                            <p:txEl>
                                              <p:pRg st="12" end="12"/>
                                            </p:txEl>
                                          </p:spTgt>
                                        </p:tgtEl>
                                      </p:cBhvr>
                                    </p:animEffect>
                                    <p:anim calcmode="lin" valueType="num">
                                      <p:cBhvr>
                                        <p:cTn id="74" dur="500" fill="hold"/>
                                        <p:tgtEl>
                                          <p:spTgt spid="101">
                                            <p:txEl>
                                              <p:pRg st="12" end="12"/>
                                            </p:txEl>
                                          </p:spTgt>
                                        </p:tgtEl>
                                        <p:attrNameLst>
                                          <p:attrName>ppt_x</p:attrName>
                                        </p:attrNameLst>
                                      </p:cBhvr>
                                      <p:tavLst>
                                        <p:tav tm="0">
                                          <p:val>
                                            <p:strVal val="#ppt_x"/>
                                          </p:val>
                                        </p:tav>
                                        <p:tav tm="100000">
                                          <p:val>
                                            <p:strVal val="#ppt_x"/>
                                          </p:val>
                                        </p:tav>
                                      </p:tavLst>
                                    </p:anim>
                                    <p:anim calcmode="lin" valueType="num">
                                      <p:cBhvr>
                                        <p:cTn id="75" dur="500" fill="hold"/>
                                        <p:tgtEl>
                                          <p:spTgt spid="101">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 calcmode="lin" valueType="num">
                                      <p:cBhvr additive="base">
                                        <p:cTn id="80" dur="500" fill="hold"/>
                                        <p:tgtEl>
                                          <p:spTgt spid="5"/>
                                        </p:tgtEl>
                                        <p:attrNameLst>
                                          <p:attrName>ppt_x</p:attrName>
                                        </p:attrNameLst>
                                      </p:cBhvr>
                                      <p:tavLst>
                                        <p:tav tm="0">
                                          <p:val>
                                            <p:strVal val="#ppt_x"/>
                                          </p:val>
                                        </p:tav>
                                        <p:tav tm="100000">
                                          <p:val>
                                            <p:strVal val="#ppt_x"/>
                                          </p:val>
                                        </p:tav>
                                      </p:tavLst>
                                    </p:anim>
                                    <p:anim calcmode="lin" valueType="num">
                                      <p:cBhvr additive="base">
                                        <p:cTn id="81" dur="500" fill="hold"/>
                                        <p:tgtEl>
                                          <p:spTgt spid="5"/>
                                        </p:tgtEl>
                                        <p:attrNameLst>
                                          <p:attrName>ppt_y</p:attrName>
                                        </p:attrNameLst>
                                      </p:cBhvr>
                                      <p:tavLst>
                                        <p:tav tm="0">
                                          <p:val>
                                            <p:strVal val="1+#ppt_h/2"/>
                                          </p:val>
                                        </p:tav>
                                        <p:tav tm="100000">
                                          <p:val>
                                            <p:strVal val="#ppt_y"/>
                                          </p:val>
                                        </p:tav>
                                      </p:tavLst>
                                    </p:anim>
                                  </p:childTnLst>
                                </p:cTn>
                              </p:par>
                            </p:childTnLst>
                          </p:cTn>
                        </p:par>
                        <p:par>
                          <p:cTn id="82" fill="hold">
                            <p:stCondLst>
                              <p:cond delay="500"/>
                            </p:stCondLst>
                            <p:childTnLst>
                              <p:par>
                                <p:cTn id="83" presetID="2" presetClass="entr" presetSubtype="4" fill="hold" nodeType="afterEffect">
                                  <p:stCondLst>
                                    <p:cond delay="0"/>
                                  </p:stCondLst>
                                  <p:childTnLst>
                                    <p:set>
                                      <p:cBhvr>
                                        <p:cTn id="84" dur="1" fill="hold">
                                          <p:stCondLst>
                                            <p:cond delay="0"/>
                                          </p:stCondLst>
                                        </p:cTn>
                                        <p:tgtEl>
                                          <p:spTgt spid="30"/>
                                        </p:tgtEl>
                                        <p:attrNameLst>
                                          <p:attrName>style.visibility</p:attrName>
                                        </p:attrNameLst>
                                      </p:cBhvr>
                                      <p:to>
                                        <p:strVal val="visible"/>
                                      </p:to>
                                    </p:set>
                                    <p:anim calcmode="lin" valueType="num">
                                      <p:cBhvr additive="base">
                                        <p:cTn id="85" dur="500" fill="hold"/>
                                        <p:tgtEl>
                                          <p:spTgt spid="30"/>
                                        </p:tgtEl>
                                        <p:attrNameLst>
                                          <p:attrName>ppt_x</p:attrName>
                                        </p:attrNameLst>
                                      </p:cBhvr>
                                      <p:tavLst>
                                        <p:tav tm="0">
                                          <p:val>
                                            <p:strVal val="#ppt_x"/>
                                          </p:val>
                                        </p:tav>
                                        <p:tav tm="100000">
                                          <p:val>
                                            <p:strVal val="#ppt_x"/>
                                          </p:val>
                                        </p:tav>
                                      </p:tavLst>
                                    </p:anim>
                                    <p:anim calcmode="lin" valueType="num">
                                      <p:cBhvr additive="base">
                                        <p:cTn id="8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build="allAtOnce" animBg="1"/>
      <p:bldP spid="19" grpId="0"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3568" y="692696"/>
            <a:ext cx="7992888" cy="523220"/>
          </a:xfrm>
          <a:prstGeom prst="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2800" b="1" dirty="0" smtClean="0"/>
              <a:t>Repère pour la formation et l’évaluation</a:t>
            </a:r>
            <a:endParaRPr lang="fr-FR" sz="2800" dirty="0"/>
          </a:p>
        </p:txBody>
      </p:sp>
      <p:sp>
        <p:nvSpPr>
          <p:cNvPr id="5" name="Rectangle 4"/>
          <p:cNvSpPr/>
          <p:nvPr/>
        </p:nvSpPr>
        <p:spPr>
          <a:xfrm>
            <a:off x="0" y="843541"/>
            <a:ext cx="500034" cy="6113851"/>
          </a:xfrm>
          <a:prstGeom prst="rect">
            <a:avLst/>
          </a:prstGeom>
          <a:solidFill>
            <a:schemeClr val="accent3">
              <a:lumMod val="75000"/>
            </a:schemeClr>
          </a:solidFill>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sz="2800" dirty="0" smtClean="0"/>
              <a:t>Présentation</a:t>
            </a:r>
            <a:endParaRPr lang="fr-FR" sz="2800" dirty="0"/>
          </a:p>
        </p:txBody>
      </p:sp>
      <p:sp>
        <p:nvSpPr>
          <p:cNvPr id="6" name="ZoneTexte 5"/>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7"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 7"/>
          <p:cNvPicPr>
            <a:picLocks noChangeAspect="1"/>
          </p:cNvPicPr>
          <p:nvPr/>
        </p:nvPicPr>
        <p:blipFill>
          <a:blip r:embed="rId4"/>
          <a:stretch>
            <a:fillRect/>
          </a:stretch>
        </p:blipFill>
        <p:spPr>
          <a:xfrm>
            <a:off x="1187624" y="1988840"/>
            <a:ext cx="7237556" cy="4357691"/>
          </a:xfrm>
          <a:prstGeom prst="rect">
            <a:avLst/>
          </a:prstGeom>
        </p:spPr>
      </p:pic>
      <p:sp>
        <p:nvSpPr>
          <p:cNvPr id="9" name="ZoneTexte 8"/>
          <p:cNvSpPr txBox="1"/>
          <p:nvPr/>
        </p:nvSpPr>
        <p:spPr>
          <a:xfrm>
            <a:off x="1259632" y="1412776"/>
            <a:ext cx="7128792" cy="461665"/>
          </a:xfrm>
          <a:prstGeom prst="rect">
            <a:avLst/>
          </a:prstGeom>
          <a:noFill/>
        </p:spPr>
        <p:txBody>
          <a:bodyPr wrap="square" rtlCol="0">
            <a:spAutoFit/>
          </a:bodyPr>
          <a:lstStyle/>
          <a:p>
            <a:pPr algn="ctr"/>
            <a:r>
              <a:rPr lang="fr-FR" sz="2400" b="1" dirty="0" smtClean="0"/>
              <a:t>SSIHT, ARED, RISC, </a:t>
            </a:r>
            <a:endParaRPr lang="fr-FR" sz="2400" b="1" dirty="0"/>
          </a:p>
        </p:txBody>
      </p:sp>
    </p:spTree>
    <p:extLst>
      <p:ext uri="{BB962C8B-B14F-4D97-AF65-F5344CB8AC3E}">
        <p14:creationId xmlns:p14="http://schemas.microsoft.com/office/powerpoint/2010/main" val="3738525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a:spLocks noGrp="1"/>
          </p:cNvSpPr>
          <p:nvPr>
            <p:ph type="ctrTitle"/>
          </p:nvPr>
        </p:nvSpPr>
        <p:spPr>
          <a:xfrm>
            <a:off x="696785" y="764704"/>
            <a:ext cx="7772400" cy="1470025"/>
          </a:xfrm>
        </p:spPr>
        <p:txBody>
          <a:bodyPr>
            <a:normAutofit/>
          </a:bodyPr>
          <a:lstStyle/>
          <a:p>
            <a:r>
              <a:rPr lang="fr-FR" spc="-150" dirty="0" smtClean="0"/>
              <a:t>Pédagogie et didactique en S.N.</a:t>
            </a:r>
            <a:endParaRPr lang="fr-FR" spc="-150" dirty="0"/>
          </a:p>
        </p:txBody>
      </p:sp>
      <p:sp>
        <p:nvSpPr>
          <p:cNvPr id="7" name="Rectangle 6"/>
          <p:cNvSpPr/>
          <p:nvPr/>
        </p:nvSpPr>
        <p:spPr>
          <a:xfrm rot="5400000">
            <a:off x="4321983" y="-1469047"/>
            <a:ext cx="500034" cy="9144000"/>
          </a:xfrm>
          <a:prstGeom prst="rect">
            <a:avLst/>
          </a:prstGeom>
          <a:ln/>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sz="2800" dirty="0" smtClean="0"/>
              <a:t>Plus que des nouveautés, des choix assumés</a:t>
            </a:r>
            <a:endParaRPr lang="fr-FR" sz="2800" dirty="0"/>
          </a:p>
        </p:txBody>
      </p:sp>
      <p:sp>
        <p:nvSpPr>
          <p:cNvPr id="9" name="Rectangle 8"/>
          <p:cNvSpPr/>
          <p:nvPr/>
        </p:nvSpPr>
        <p:spPr>
          <a:xfrm rot="5400000">
            <a:off x="4321983" y="-892983"/>
            <a:ext cx="500034" cy="9144000"/>
          </a:xfrm>
          <a:prstGeom prst="rect">
            <a:avLst/>
          </a:prstGeom>
          <a:ln/>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sz="2800" dirty="0" smtClean="0"/>
              <a:t>Une </a:t>
            </a:r>
            <a:r>
              <a:rPr lang="fr-FR" sz="2800" dirty="0"/>
              <a:t>pédagogie </a:t>
            </a:r>
            <a:r>
              <a:rPr lang="fr-FR" sz="2800" dirty="0" smtClean="0"/>
              <a:t>autour de l’ingénierie de la compétence</a:t>
            </a:r>
            <a:endParaRPr lang="fr-FR" sz="2800" dirty="0"/>
          </a:p>
        </p:txBody>
      </p:sp>
      <p:sp>
        <p:nvSpPr>
          <p:cNvPr id="10" name="Rectangle 9"/>
          <p:cNvSpPr/>
          <p:nvPr/>
        </p:nvSpPr>
        <p:spPr>
          <a:xfrm rot="5400000">
            <a:off x="4321983" y="-312898"/>
            <a:ext cx="500034" cy="9144000"/>
          </a:xfrm>
          <a:prstGeom prst="rect">
            <a:avLst/>
          </a:prstGeom>
          <a:ln/>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sz="2800" dirty="0" smtClean="0"/>
              <a:t>La didactique professionnelle et l’apprentissage expérientiel</a:t>
            </a:r>
            <a:endParaRPr lang="fr-FR" sz="2800" dirty="0"/>
          </a:p>
        </p:txBody>
      </p:sp>
      <p:sp>
        <p:nvSpPr>
          <p:cNvPr id="14" name="Rectangle 13"/>
          <p:cNvSpPr/>
          <p:nvPr/>
        </p:nvSpPr>
        <p:spPr>
          <a:xfrm rot="5400000">
            <a:off x="4321983" y="263166"/>
            <a:ext cx="500034" cy="9144000"/>
          </a:xfrm>
          <a:prstGeom prst="rect">
            <a:avLst/>
          </a:prstGeom>
          <a:ln/>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sz="2800" dirty="0" smtClean="0"/>
              <a:t>Des centres d’intérêt, aide à l’abstraction</a:t>
            </a:r>
            <a:endParaRPr lang="fr-FR" sz="2800" dirty="0"/>
          </a:p>
        </p:txBody>
      </p:sp>
      <p:sp>
        <p:nvSpPr>
          <p:cNvPr id="15" name="Rectangle 14"/>
          <p:cNvSpPr/>
          <p:nvPr/>
        </p:nvSpPr>
        <p:spPr>
          <a:xfrm rot="5400000">
            <a:off x="4321983" y="839230"/>
            <a:ext cx="500034" cy="9144000"/>
          </a:xfrm>
          <a:prstGeom prst="rect">
            <a:avLst/>
          </a:prstGeom>
          <a:ln/>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sz="2800" dirty="0" smtClean="0"/>
              <a:t>Des éléments de conclusion</a:t>
            </a:r>
            <a:endParaRPr lang="fr-FR" sz="2800" dirty="0"/>
          </a:p>
        </p:txBody>
      </p:sp>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6055036"/>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a:hlinkClick r:id="rId3" action="ppaction://hlinksldjump"/>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2333791" y="6455749"/>
            <a:ext cx="3847215" cy="369332"/>
          </a:xfrm>
          <a:prstGeom prst="rect">
            <a:avLst/>
          </a:prstGeom>
        </p:spPr>
        <p:txBody>
          <a:bodyPr wrap="none">
            <a:spAutoFit/>
          </a:bodyPr>
          <a:lstStyle/>
          <a:p>
            <a:pPr algn="ctr"/>
            <a:r>
              <a:rPr lang="fr-FR" dirty="0" smtClean="0">
                <a:solidFill>
                  <a:schemeClr val="bg1">
                    <a:lumMod val="50000"/>
                  </a:schemeClr>
                </a:solidFill>
              </a:rPr>
              <a:t>Lycée Marcel DEPREZ - le 02 mai 2016</a:t>
            </a:r>
            <a:endParaRPr lang="fr-FR" dirty="0">
              <a:solidFill>
                <a:schemeClr val="bg1">
                  <a:lumMod val="50000"/>
                </a:schemeClr>
              </a:solidFill>
            </a:endParaRPr>
          </a:p>
        </p:txBody>
      </p:sp>
      <p:sp>
        <p:nvSpPr>
          <p:cNvPr id="23" name="ZoneTexte 22"/>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sp>
        <p:nvSpPr>
          <p:cNvPr id="18" name="Rectangle 17"/>
          <p:cNvSpPr/>
          <p:nvPr/>
        </p:nvSpPr>
        <p:spPr>
          <a:xfrm rot="5400000">
            <a:off x="4321983" y="-2117119"/>
            <a:ext cx="500034" cy="9144000"/>
          </a:xfrm>
          <a:prstGeom prst="rect">
            <a:avLst/>
          </a:prstGeom>
          <a:ln/>
          <a:scene3d>
            <a:camera prst="isometricRightUp"/>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sz="2800" dirty="0" smtClean="0"/>
              <a:t>Une Smart City pour contexte</a:t>
            </a:r>
            <a:endParaRPr lang="fr-FR" sz="2800" dirty="0"/>
          </a:p>
        </p:txBody>
      </p:sp>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8384" y="737602"/>
            <a:ext cx="987321" cy="93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411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843541"/>
            <a:ext cx="500034" cy="6113851"/>
          </a:xfrm>
          <a:prstGeom prst="rect">
            <a:avLst/>
          </a:prstGeom>
          <a:ln/>
          <a:scene3d>
            <a:camera prst="isometricOffAxis1Right"/>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vert="vert270" rtlCol="0" anchor="ctr"/>
          <a:lstStyle/>
          <a:p>
            <a:pPr algn="ctr"/>
            <a:r>
              <a:rPr lang="fr-FR" dirty="0" smtClean="0"/>
              <a:t>Une Smart City pour contexte</a:t>
            </a:r>
            <a:endParaRPr lang="fr-FR" dirty="0"/>
          </a:p>
        </p:txBody>
      </p:sp>
      <p:sp>
        <p:nvSpPr>
          <p:cNvPr id="18" name="Titre 1"/>
          <p:cNvSpPr txBox="1">
            <a:spLocks/>
          </p:cNvSpPr>
          <p:nvPr/>
        </p:nvSpPr>
        <p:spPr>
          <a:xfrm>
            <a:off x="590872" y="-24340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200" smtClean="0"/>
              <a:t>Eléments de constat</a:t>
            </a:r>
            <a:endParaRPr lang="fr-FR" sz="3200" dirty="0"/>
          </a:p>
        </p:txBody>
      </p:sp>
      <p:sp>
        <p:nvSpPr>
          <p:cNvPr id="20" name="ZoneTexte 19"/>
          <p:cNvSpPr txBox="1"/>
          <p:nvPr/>
        </p:nvSpPr>
        <p:spPr>
          <a:xfrm>
            <a:off x="961729" y="-27384"/>
            <a:ext cx="8182271"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b="1" dirty="0" smtClean="0"/>
              <a:t>Séminaire national</a:t>
            </a:r>
            <a:r>
              <a:rPr lang="fr-FR" sz="2800" b="1" dirty="0"/>
              <a:t> </a:t>
            </a:r>
            <a:r>
              <a:rPr lang="fr-FR" sz="3200" b="1" dirty="0" smtClean="0"/>
              <a:t>Bac Pro SN &amp; MELEC</a:t>
            </a:r>
          </a:p>
        </p:txBody>
      </p:sp>
      <p:pic>
        <p:nvPicPr>
          <p:cNvPr id="21"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8" y="-3864"/>
            <a:ext cx="817240" cy="758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p:cNvSpPr/>
          <p:nvPr/>
        </p:nvSpPr>
        <p:spPr>
          <a:xfrm>
            <a:off x="1043608" y="764704"/>
            <a:ext cx="7128792" cy="58477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fr-FR" sz="3200" b="0" i="0" dirty="0" smtClean="0">
                <a:effectLst/>
              </a:rPr>
              <a:t>La SMART CITY – Sa représentation</a:t>
            </a:r>
            <a:endParaRPr lang="fr-FR" sz="3200" b="0" i="0" dirty="0">
              <a:effectLst/>
            </a:endParaRPr>
          </a:p>
        </p:txBody>
      </p:sp>
      <p:pic>
        <p:nvPicPr>
          <p:cNvPr id="3" name="Image 2" descr="Un écoquartier - DELAGRAV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584" y="1484784"/>
            <a:ext cx="7560840" cy="5039834"/>
          </a:xfrm>
          <a:prstGeom prst="rect">
            <a:avLst/>
          </a:prstGeom>
        </p:spPr>
      </p:pic>
    </p:spTree>
    <p:extLst>
      <p:ext uri="{BB962C8B-B14F-4D97-AF65-F5344CB8AC3E}">
        <p14:creationId xmlns:p14="http://schemas.microsoft.com/office/powerpoint/2010/main" val="37863066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4762</TotalTime>
  <Words>4592</Words>
  <Application>Microsoft Office PowerPoint</Application>
  <PresentationFormat>Affichage à l'écran (4:3)</PresentationFormat>
  <Paragraphs>852</Paragraphs>
  <Slides>61</Slides>
  <Notes>42</Notes>
  <HiddenSlides>0</HiddenSlides>
  <MMClips>2</MMClips>
  <ScaleCrop>false</ScaleCrop>
  <HeadingPairs>
    <vt:vector size="8" baseType="variant">
      <vt:variant>
        <vt:lpstr>Thème</vt:lpstr>
      </vt:variant>
      <vt:variant>
        <vt:i4>1</vt:i4>
      </vt:variant>
      <vt:variant>
        <vt:lpstr>Liaisons</vt:lpstr>
      </vt:variant>
      <vt:variant>
        <vt:i4>1</vt:i4>
      </vt:variant>
      <vt:variant>
        <vt:lpstr>Serveurs OLE incorporés</vt:lpstr>
      </vt:variant>
      <vt:variant>
        <vt:i4>3</vt:i4>
      </vt:variant>
      <vt:variant>
        <vt:lpstr>Titres des diapositives</vt:lpstr>
      </vt:variant>
      <vt:variant>
        <vt:i4>61</vt:i4>
      </vt:variant>
    </vt:vector>
  </HeadingPairs>
  <TitlesOfParts>
    <vt:vector size="66" baseType="lpstr">
      <vt:lpstr>Thème Office</vt:lpstr>
      <vt:lpstr>Macintosh HD:Users:messaoudlaoucheria:Dropbox:documents accompagnement:SSIHT ARED RISC- Repe%CC%80re pour la formation 10 04 2016 V1.docx!OLE_LINK6</vt:lpstr>
      <vt:lpstr>Feuille de calcul</vt:lpstr>
      <vt:lpstr>Document</vt:lpstr>
      <vt:lpstr>Visio</vt:lpstr>
      <vt:lpstr>Présentation PowerPoint</vt:lpstr>
      <vt:lpstr>Programme de la journée</vt:lpstr>
      <vt:lpstr>Présentation PowerPoint</vt:lpstr>
      <vt:lpstr>Présentation PowerPoint</vt:lpstr>
      <vt:lpstr>Présentation PowerPoint</vt:lpstr>
      <vt:lpstr>Présentation PowerPoint</vt:lpstr>
      <vt:lpstr>Présentation PowerPoint</vt:lpstr>
      <vt:lpstr>Pédagogie et didactique en S.N.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L’option S.S.I.H.T. du baccalauréat  S.N.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L’option A.R.E.D. du baccalauréat  S.N.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L’option R.I.S.C. du baccalauréat  S.N.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Modalités de certification</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Réflexions pédagogiques autour des enseignements en baccalauréat professionnel</dc:title>
  <dc:creator>utilisateur</dc:creator>
  <cp:lastModifiedBy>thierry camus</cp:lastModifiedBy>
  <cp:revision>99</cp:revision>
  <dcterms:created xsi:type="dcterms:W3CDTF">2013-03-22T19:15:01Z</dcterms:created>
  <dcterms:modified xsi:type="dcterms:W3CDTF">2016-05-04T08:09:12Z</dcterms:modified>
</cp:coreProperties>
</file>