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handoutMasterIdLst>
    <p:handoutMasterId r:id="rId35"/>
  </p:handoutMasterIdLst>
  <p:sldIdLst>
    <p:sldId id="256" r:id="rId2"/>
    <p:sldId id="259" r:id="rId3"/>
    <p:sldId id="302" r:id="rId4"/>
    <p:sldId id="264" r:id="rId5"/>
    <p:sldId id="270" r:id="rId6"/>
    <p:sldId id="271" r:id="rId7"/>
    <p:sldId id="272" r:id="rId8"/>
    <p:sldId id="273" r:id="rId9"/>
    <p:sldId id="274" r:id="rId10"/>
    <p:sldId id="275" r:id="rId11"/>
    <p:sldId id="277" r:id="rId12"/>
    <p:sldId id="278" r:id="rId13"/>
    <p:sldId id="279" r:id="rId14"/>
    <p:sldId id="284" r:id="rId15"/>
    <p:sldId id="280" r:id="rId16"/>
    <p:sldId id="281" r:id="rId17"/>
    <p:sldId id="282" r:id="rId18"/>
    <p:sldId id="298" r:id="rId19"/>
    <p:sldId id="283" r:id="rId20"/>
    <p:sldId id="285" r:id="rId21"/>
    <p:sldId id="286" r:id="rId22"/>
    <p:sldId id="295" r:id="rId23"/>
    <p:sldId id="287" r:id="rId24"/>
    <p:sldId id="288" r:id="rId25"/>
    <p:sldId id="289" r:id="rId26"/>
    <p:sldId id="294" r:id="rId27"/>
    <p:sldId id="291" r:id="rId28"/>
    <p:sldId id="292" r:id="rId29"/>
    <p:sldId id="297" r:id="rId30"/>
    <p:sldId id="296" r:id="rId31"/>
    <p:sldId id="299" r:id="rId32"/>
    <p:sldId id="301" r:id="rId33"/>
  </p:sldIdLst>
  <p:sldSz cx="9144000" cy="6858000" type="screen4x3"/>
  <p:notesSz cx="6794500" cy="9931400"/>
  <p:embeddedFontLst>
    <p:embeddedFont>
      <p:font typeface="Calibri" pitchFamily="34" charset="0"/>
      <p:regular r:id="rId36"/>
      <p:bold r:id="rId37"/>
      <p:italic r:id="rId38"/>
      <p:boldItalic r:id="rId39"/>
    </p:embeddedFont>
    <p:embeddedFont>
      <p:font typeface="Neuropol X Rg" pitchFamily="2" charset="0"/>
      <p:regular r:id="rId40"/>
    </p:embeddedFont>
    <p:embeddedFont>
      <p:font typeface="Neuropol" pitchFamily="34" charset="0"/>
      <p:regular r:id="rId41"/>
    </p:embeddedFont>
    <p:embeddedFont>
      <p:font typeface="Tahoma" pitchFamily="34" charset="0"/>
      <p:regular r:id="rId42"/>
      <p:bold r:id="rId43"/>
    </p:embeddedFont>
    <p:embeddedFont>
      <p:font typeface="宋体" pitchFamily="2" charset="-122"/>
      <p:regular r:id="rId44"/>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547F8A"/>
    <a:srgbClr val="9DB4BE"/>
    <a:srgbClr val="00823B"/>
    <a:srgbClr val="0FA127"/>
    <a:srgbClr val="CDB005"/>
    <a:srgbClr val="E8C806"/>
    <a:srgbClr val="BBBFC1"/>
    <a:srgbClr val="D6D9D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6" autoAdjust="0"/>
    <p:restoredTop sz="94660"/>
  </p:normalViewPr>
  <p:slideViewPr>
    <p:cSldViewPr>
      <p:cViewPr varScale="1">
        <p:scale>
          <a:sx n="69" d="100"/>
          <a:sy n="69" d="100"/>
        </p:scale>
        <p:origin x="-1344"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r>
              <a:rPr lang="fr-FR" smtClean="0"/>
              <a:t>30/03/16</a:t>
            </a:r>
            <a:endParaRPr lang="fr-FR"/>
          </a:p>
        </p:txBody>
      </p:sp>
      <p:sp>
        <p:nvSpPr>
          <p:cNvPr id="4" name="Espace réservé du pied de page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732C1691-C2B6-4C5E-BF8F-370C61020A62}" type="slidenum">
              <a:rPr lang="fr-FR" smtClean="0"/>
              <a:pPr/>
              <a:t>‹N°›</a:t>
            </a:fld>
            <a:endParaRPr lang="fr-FR"/>
          </a:p>
        </p:txBody>
      </p:sp>
    </p:spTree>
    <p:extLst>
      <p:ext uri="{BB962C8B-B14F-4D97-AF65-F5344CB8AC3E}">
        <p14:creationId xmlns:p14="http://schemas.microsoft.com/office/powerpoint/2010/main" xmlns="" val="168822240"/>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r>
              <a:rPr lang="fr-FR" smtClean="0"/>
              <a:t>30/03/16</a:t>
            </a:r>
            <a:endParaRPr lang="fr-FR"/>
          </a:p>
        </p:txBody>
      </p:sp>
      <p:sp>
        <p:nvSpPr>
          <p:cNvPr id="4" name="Espace réservé de l'image des diapositives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762B0361-734F-41E6-8C51-33659B4BC814}" type="slidenum">
              <a:rPr lang="fr-FR" smtClean="0"/>
              <a:pPr/>
              <a:t>‹N°›</a:t>
            </a:fld>
            <a:endParaRPr lang="fr-FR"/>
          </a:p>
        </p:txBody>
      </p:sp>
    </p:spTree>
    <p:extLst>
      <p:ext uri="{BB962C8B-B14F-4D97-AF65-F5344CB8AC3E}">
        <p14:creationId xmlns:p14="http://schemas.microsoft.com/office/powerpoint/2010/main" xmlns="" val="3524787018"/>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Page de présentation de la première intervention</a:t>
            </a:r>
            <a:endParaRPr lang="fr-FR" dirty="0"/>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5" name="Espace réservé de la date 4"/>
          <p:cNvSpPr>
            <a:spLocks noGrp="1"/>
          </p:cNvSpPr>
          <p:nvPr>
            <p:ph type="dt" idx="11"/>
          </p:nvPr>
        </p:nvSpPr>
        <p:spPr/>
        <p:txBody>
          <a:bodyPr/>
          <a:lstStyle/>
          <a:p>
            <a:r>
              <a:rPr lang="fr-FR" smtClean="0"/>
              <a:t>30/03/16</a:t>
            </a:r>
            <a:endParaRPr lang="fr-FR"/>
          </a:p>
        </p:txBody>
      </p:sp>
    </p:spTree>
    <p:extLst>
      <p:ext uri="{BB962C8B-B14F-4D97-AF65-F5344CB8AC3E}">
        <p14:creationId xmlns:p14="http://schemas.microsoft.com/office/powerpoint/2010/main" xmlns="" val="3246530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98D8F108-142A-4D58-8A7E-C4A11A5239AE}" type="datetimeFigureOut">
              <a:rPr lang="fr-FR" smtClean="0"/>
              <a:pPr/>
              <a:t>29/03/2016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78571B5-C14D-43EF-BD02-F991A4E36DC6}" type="slidenum">
              <a:rPr lang="fr-FR" smtClean="0"/>
              <a:pPr/>
              <a:t>‹N°›</a:t>
            </a:fld>
            <a:endParaRPr lang="fr-FR"/>
          </a:p>
        </p:txBody>
      </p:sp>
    </p:spTree>
    <p:extLst>
      <p:ext uri="{BB962C8B-B14F-4D97-AF65-F5344CB8AC3E}">
        <p14:creationId xmlns:p14="http://schemas.microsoft.com/office/powerpoint/2010/main" xmlns="" val="27097035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8D8F108-142A-4D58-8A7E-C4A11A5239AE}" type="datetimeFigureOut">
              <a:rPr lang="fr-FR" smtClean="0"/>
              <a:pPr/>
              <a:t>29/03/2016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78571B5-C14D-43EF-BD02-F991A4E36DC6}" type="slidenum">
              <a:rPr lang="fr-FR" smtClean="0"/>
              <a:pPr/>
              <a:t>‹N°›</a:t>
            </a:fld>
            <a:endParaRPr lang="fr-FR"/>
          </a:p>
        </p:txBody>
      </p:sp>
    </p:spTree>
    <p:extLst>
      <p:ext uri="{BB962C8B-B14F-4D97-AF65-F5344CB8AC3E}">
        <p14:creationId xmlns:p14="http://schemas.microsoft.com/office/powerpoint/2010/main" xmlns="" val="62682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8D8F108-142A-4D58-8A7E-C4A11A5239AE}" type="datetimeFigureOut">
              <a:rPr lang="fr-FR" smtClean="0"/>
              <a:pPr/>
              <a:t>29/03/2016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78571B5-C14D-43EF-BD02-F991A4E36DC6}" type="slidenum">
              <a:rPr lang="fr-FR" smtClean="0"/>
              <a:pPr/>
              <a:t>‹N°›</a:t>
            </a:fld>
            <a:endParaRPr lang="fr-FR"/>
          </a:p>
        </p:txBody>
      </p:sp>
    </p:spTree>
    <p:extLst>
      <p:ext uri="{BB962C8B-B14F-4D97-AF65-F5344CB8AC3E}">
        <p14:creationId xmlns:p14="http://schemas.microsoft.com/office/powerpoint/2010/main" xmlns="" val="3848535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8D8F108-142A-4D58-8A7E-C4A11A5239AE}" type="datetimeFigureOut">
              <a:rPr lang="fr-FR" smtClean="0"/>
              <a:pPr/>
              <a:t>29/03/2016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78571B5-C14D-43EF-BD02-F991A4E36DC6}" type="slidenum">
              <a:rPr lang="fr-FR" smtClean="0"/>
              <a:pPr/>
              <a:t>‹N°›</a:t>
            </a:fld>
            <a:endParaRPr lang="fr-FR"/>
          </a:p>
        </p:txBody>
      </p:sp>
    </p:spTree>
    <p:extLst>
      <p:ext uri="{BB962C8B-B14F-4D97-AF65-F5344CB8AC3E}">
        <p14:creationId xmlns:p14="http://schemas.microsoft.com/office/powerpoint/2010/main" xmlns="" val="1016403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98D8F108-142A-4D58-8A7E-C4A11A5239AE}" type="datetimeFigureOut">
              <a:rPr lang="fr-FR" smtClean="0"/>
              <a:pPr/>
              <a:t>29/03/2016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78571B5-C14D-43EF-BD02-F991A4E36DC6}" type="slidenum">
              <a:rPr lang="fr-FR" smtClean="0"/>
              <a:pPr/>
              <a:t>‹N°›</a:t>
            </a:fld>
            <a:endParaRPr lang="fr-FR"/>
          </a:p>
        </p:txBody>
      </p:sp>
    </p:spTree>
    <p:extLst>
      <p:ext uri="{BB962C8B-B14F-4D97-AF65-F5344CB8AC3E}">
        <p14:creationId xmlns:p14="http://schemas.microsoft.com/office/powerpoint/2010/main" xmlns="" val="3316865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8D8F108-142A-4D58-8A7E-C4A11A5239AE}" type="datetimeFigureOut">
              <a:rPr lang="fr-FR" smtClean="0"/>
              <a:pPr/>
              <a:t>29/03/2016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78571B5-C14D-43EF-BD02-F991A4E36DC6}" type="slidenum">
              <a:rPr lang="fr-FR" smtClean="0"/>
              <a:pPr/>
              <a:t>‹N°›</a:t>
            </a:fld>
            <a:endParaRPr lang="fr-FR"/>
          </a:p>
        </p:txBody>
      </p:sp>
    </p:spTree>
    <p:extLst>
      <p:ext uri="{BB962C8B-B14F-4D97-AF65-F5344CB8AC3E}">
        <p14:creationId xmlns:p14="http://schemas.microsoft.com/office/powerpoint/2010/main" xmlns="" val="2715180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8D8F108-142A-4D58-8A7E-C4A11A5239AE}" type="datetimeFigureOut">
              <a:rPr lang="fr-FR" smtClean="0"/>
              <a:pPr/>
              <a:t>29/03/2016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78571B5-C14D-43EF-BD02-F991A4E36DC6}" type="slidenum">
              <a:rPr lang="fr-FR" smtClean="0"/>
              <a:pPr/>
              <a:t>‹N°›</a:t>
            </a:fld>
            <a:endParaRPr lang="fr-FR"/>
          </a:p>
        </p:txBody>
      </p:sp>
    </p:spTree>
    <p:extLst>
      <p:ext uri="{BB962C8B-B14F-4D97-AF65-F5344CB8AC3E}">
        <p14:creationId xmlns:p14="http://schemas.microsoft.com/office/powerpoint/2010/main" xmlns="" val="408770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98D8F108-142A-4D58-8A7E-C4A11A5239AE}" type="datetimeFigureOut">
              <a:rPr lang="fr-FR" smtClean="0"/>
              <a:pPr/>
              <a:t>29/03/2016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78571B5-C14D-43EF-BD02-F991A4E36DC6}" type="slidenum">
              <a:rPr lang="fr-FR" smtClean="0"/>
              <a:pPr/>
              <a:t>‹N°›</a:t>
            </a:fld>
            <a:endParaRPr lang="fr-FR"/>
          </a:p>
        </p:txBody>
      </p:sp>
    </p:spTree>
    <p:extLst>
      <p:ext uri="{BB962C8B-B14F-4D97-AF65-F5344CB8AC3E}">
        <p14:creationId xmlns:p14="http://schemas.microsoft.com/office/powerpoint/2010/main" xmlns="" val="188933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8D8F108-142A-4D58-8A7E-C4A11A5239AE}" type="datetimeFigureOut">
              <a:rPr lang="fr-FR" smtClean="0"/>
              <a:pPr/>
              <a:t>29/03/2016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78571B5-C14D-43EF-BD02-F991A4E36DC6}" type="slidenum">
              <a:rPr lang="fr-FR" smtClean="0"/>
              <a:pPr/>
              <a:t>‹N°›</a:t>
            </a:fld>
            <a:endParaRPr lang="fr-FR"/>
          </a:p>
        </p:txBody>
      </p:sp>
    </p:spTree>
    <p:extLst>
      <p:ext uri="{BB962C8B-B14F-4D97-AF65-F5344CB8AC3E}">
        <p14:creationId xmlns:p14="http://schemas.microsoft.com/office/powerpoint/2010/main" xmlns="" val="1985425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8D8F108-142A-4D58-8A7E-C4A11A5239AE}" type="datetimeFigureOut">
              <a:rPr lang="fr-FR" smtClean="0"/>
              <a:pPr/>
              <a:t>29/03/2016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78571B5-C14D-43EF-BD02-F991A4E36DC6}" type="slidenum">
              <a:rPr lang="fr-FR" smtClean="0"/>
              <a:pPr/>
              <a:t>‹N°›</a:t>
            </a:fld>
            <a:endParaRPr lang="fr-FR"/>
          </a:p>
        </p:txBody>
      </p:sp>
    </p:spTree>
    <p:extLst>
      <p:ext uri="{BB962C8B-B14F-4D97-AF65-F5344CB8AC3E}">
        <p14:creationId xmlns:p14="http://schemas.microsoft.com/office/powerpoint/2010/main" xmlns="" val="23406780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8D8F108-142A-4D58-8A7E-C4A11A5239AE}" type="datetimeFigureOut">
              <a:rPr lang="fr-FR" smtClean="0"/>
              <a:pPr/>
              <a:t>29/03/2016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78571B5-C14D-43EF-BD02-F991A4E36DC6}" type="slidenum">
              <a:rPr lang="fr-FR" smtClean="0"/>
              <a:pPr/>
              <a:t>‹N°›</a:t>
            </a:fld>
            <a:endParaRPr lang="fr-FR"/>
          </a:p>
        </p:txBody>
      </p:sp>
    </p:spTree>
    <p:extLst>
      <p:ext uri="{BB962C8B-B14F-4D97-AF65-F5344CB8AC3E}">
        <p14:creationId xmlns:p14="http://schemas.microsoft.com/office/powerpoint/2010/main" xmlns="" val="3638644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D8F108-142A-4D58-8A7E-C4A11A5239AE}" type="datetimeFigureOut">
              <a:rPr lang="fr-FR" smtClean="0"/>
              <a:pPr/>
              <a:t>29/03/2016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8571B5-C14D-43EF-BD02-F991A4E36DC6}" type="slidenum">
              <a:rPr lang="fr-FR" smtClean="0"/>
              <a:pPr/>
              <a:t>‹N°›</a:t>
            </a:fld>
            <a:endParaRPr lang="fr-FR"/>
          </a:p>
        </p:txBody>
      </p:sp>
    </p:spTree>
    <p:extLst>
      <p:ext uri="{BB962C8B-B14F-4D97-AF65-F5344CB8AC3E}">
        <p14:creationId xmlns:p14="http://schemas.microsoft.com/office/powerpoint/2010/main" xmlns="" val="3339615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emf"/><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png"/><Relationship Id="rId7"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png"/><Relationship Id="rId9"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5.emf"/><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p:nvPr/>
        </p:nvPicPr>
        <p:blipFill>
          <a:blip r:embed="rId3" cstate="print">
            <a:extLst>
              <a:ext uri="{BEBA8EAE-BF5A-486C-A8C5-ECC9F3942E4B}">
                <a14:imgProps xmlns:a14="http://schemas.microsoft.com/office/drawing/2010/main" xmlns="">
                  <a14:imgLayer r:embed="rId4">
                    <a14:imgEffect>
                      <a14:sharpenSoften amount="41000"/>
                    </a14:imgEffect>
                    <a14:imgEffect>
                      <a14:saturation sat="159000"/>
                    </a14:imgEffect>
                    <a14:imgEffect>
                      <a14:brightnessContrast bright="2000"/>
                    </a14:imgEffect>
                  </a14:imgLayer>
                </a14:imgProps>
              </a:ext>
              <a:ext uri="{28A0092B-C50C-407E-A947-70E740481C1C}">
                <a14:useLocalDpi xmlns:a14="http://schemas.microsoft.com/office/drawing/2010/main" xmlns="" val="0"/>
              </a:ext>
            </a:extLst>
          </a:blip>
          <a:stretch>
            <a:fillRect/>
          </a:stretch>
        </p:blipFill>
        <p:spPr>
          <a:xfrm>
            <a:off x="2875174" y="469291"/>
            <a:ext cx="4608512" cy="3259832"/>
          </a:xfrm>
          <a:prstGeom prst="rect">
            <a:avLst/>
          </a:prstGeom>
          <a:effectLst>
            <a:softEdge rad="63500"/>
          </a:effectLst>
        </p:spPr>
      </p:pic>
      <p:pic>
        <p:nvPicPr>
          <p:cNvPr id="6" name="Imag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pic>
        <p:nvPicPr>
          <p:cNvPr id="7" name="Image 6"/>
          <p:cNvPicPr/>
          <p:nvPr/>
        </p:nvPicPr>
        <p:blipFill>
          <a:blip r:embed="rId7" cstate="print">
            <a:extLst>
              <a:ext uri="{28A0092B-C50C-407E-A947-70E740481C1C}">
                <a14:useLocalDpi xmlns:a14="http://schemas.microsoft.com/office/drawing/2010/main" xmlns="" val="0"/>
              </a:ext>
            </a:extLst>
          </a:blip>
          <a:stretch>
            <a:fillRect/>
          </a:stretch>
        </p:blipFill>
        <p:spPr>
          <a:xfrm>
            <a:off x="550622" y="1029929"/>
            <a:ext cx="8064896" cy="403688"/>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2049" name="Image 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561418" y="1820521"/>
            <a:ext cx="1054100" cy="147478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Rectangle 9"/>
          <p:cNvSpPr/>
          <p:nvPr/>
        </p:nvSpPr>
        <p:spPr>
          <a:xfrm>
            <a:off x="467544" y="1772816"/>
            <a:ext cx="3600400" cy="1369606"/>
          </a:xfrm>
          <a:prstGeom prst="rect">
            <a:avLst/>
          </a:prstGeom>
        </p:spPr>
        <p:txBody>
          <a:bodyPr wrap="square">
            <a:spAutoFit/>
          </a:bodyPr>
          <a:lstStyle/>
          <a:p>
            <a:pPr lvl="0" fontAlgn="base">
              <a:spcBef>
                <a:spcPct val="0"/>
              </a:spcBef>
              <a:spcAft>
                <a:spcPct val="0"/>
              </a:spcAft>
            </a:pPr>
            <a:r>
              <a:rPr lang="fr-FR" altLang="fr-FR" sz="1600" dirty="0">
                <a:solidFill>
                  <a:schemeClr val="bg1">
                    <a:lumMod val="65000"/>
                  </a:schemeClr>
                </a:solidFill>
                <a:latin typeface="Neuropol" pitchFamily="34" charset="0"/>
                <a:ea typeface="Calibri" pitchFamily="34" charset="0"/>
                <a:cs typeface="Times New Roman" pitchFamily="18" charset="0"/>
              </a:rPr>
              <a:t>Mercredi 30 mars </a:t>
            </a:r>
            <a:r>
              <a:rPr lang="fr-FR" altLang="fr-FR" sz="2000" dirty="0" smtClean="0">
                <a:solidFill>
                  <a:schemeClr val="bg1"/>
                </a:solidFill>
                <a:effectLst>
                  <a:outerShdw blurRad="38100" dist="38100" dir="2700000" algn="tl">
                    <a:srgbClr val="000000">
                      <a:alpha val="43137"/>
                    </a:srgbClr>
                  </a:outerShdw>
                </a:effectLst>
                <a:latin typeface="Neuropol" pitchFamily="34" charset="0"/>
                <a:ea typeface="Calibri" pitchFamily="34" charset="0"/>
                <a:cs typeface="Times New Roman" pitchFamily="18" charset="0"/>
              </a:rPr>
              <a:t>2016</a:t>
            </a:r>
            <a:r>
              <a:rPr lang="fr-FR" altLang="fr-FR" sz="1400" dirty="0" smtClean="0">
                <a:solidFill>
                  <a:schemeClr val="tx1">
                    <a:lumMod val="65000"/>
                    <a:lumOff val="35000"/>
                  </a:schemeClr>
                </a:solidFill>
                <a:latin typeface="Neuropol X Rg" pitchFamily="2" charset="0"/>
                <a:ea typeface="Calibri" pitchFamily="34" charset="0"/>
                <a:cs typeface="Times New Roman" pitchFamily="18" charset="0"/>
              </a:rPr>
              <a:t> </a:t>
            </a:r>
            <a:endParaRPr lang="fr-FR" altLang="fr-FR" sz="600" dirty="0">
              <a:solidFill>
                <a:schemeClr val="tx1">
                  <a:lumMod val="65000"/>
                  <a:lumOff val="35000"/>
                </a:schemeClr>
              </a:solidFill>
              <a:latin typeface="Arial" pitchFamily="34" charset="0"/>
              <a:cs typeface="Arial" pitchFamily="34" charset="0"/>
            </a:endParaRPr>
          </a:p>
          <a:p>
            <a:pPr lvl="0" eaLnBrk="0" fontAlgn="base" hangingPunct="0">
              <a:spcBef>
                <a:spcPct val="0"/>
              </a:spcBef>
              <a:spcAft>
                <a:spcPct val="0"/>
              </a:spcAft>
            </a:pPr>
            <a:endParaRPr lang="fr-FR" altLang="fr-FR" sz="800" dirty="0" smtClean="0">
              <a:solidFill>
                <a:srgbClr val="547F8A"/>
              </a:solidFill>
              <a:latin typeface="Neuropol X Rg" pitchFamily="2" charset="0"/>
              <a:ea typeface="Calibri" pitchFamily="34" charset="0"/>
              <a:cs typeface="Times New Roman" pitchFamily="18" charset="0"/>
            </a:endParaRPr>
          </a:p>
          <a:p>
            <a:pPr lvl="0" eaLnBrk="0" fontAlgn="base" hangingPunct="0">
              <a:spcBef>
                <a:spcPct val="0"/>
              </a:spcBef>
              <a:spcAft>
                <a:spcPct val="0"/>
              </a:spcAft>
            </a:pPr>
            <a:r>
              <a:rPr lang="fr-FR" altLang="fr-FR" sz="1500" dirty="0" smtClean="0">
                <a:solidFill>
                  <a:srgbClr val="547F8A"/>
                </a:solidFill>
                <a:latin typeface="Neuropol X Rg" pitchFamily="2" charset="0"/>
                <a:ea typeface="Calibri" pitchFamily="34" charset="0"/>
                <a:cs typeface="Times New Roman" pitchFamily="18" charset="0"/>
              </a:rPr>
              <a:t>15H45 </a:t>
            </a:r>
            <a:r>
              <a:rPr lang="fr-FR" altLang="fr-FR" sz="1500" dirty="0">
                <a:solidFill>
                  <a:srgbClr val="547F8A"/>
                </a:solidFill>
                <a:ea typeface="Calibri" pitchFamily="34" charset="0"/>
                <a:cs typeface="Times New Roman" pitchFamily="18" charset="0"/>
              </a:rPr>
              <a:t>à</a:t>
            </a:r>
            <a:r>
              <a:rPr lang="fr-FR" altLang="fr-FR" sz="1500" dirty="0">
                <a:solidFill>
                  <a:srgbClr val="547F8A"/>
                </a:solidFill>
                <a:latin typeface="Neuropol X Rg" pitchFamily="2" charset="0"/>
                <a:ea typeface="Calibri" pitchFamily="34" charset="0"/>
                <a:cs typeface="Times New Roman" pitchFamily="18" charset="0"/>
              </a:rPr>
              <a:t> </a:t>
            </a:r>
            <a:r>
              <a:rPr lang="fr-FR" altLang="fr-FR" sz="1500" dirty="0" smtClean="0">
                <a:solidFill>
                  <a:srgbClr val="547F8A"/>
                </a:solidFill>
                <a:latin typeface="Neuropol X Rg" pitchFamily="2" charset="0"/>
                <a:ea typeface="Calibri" pitchFamily="34" charset="0"/>
                <a:cs typeface="Times New Roman" pitchFamily="18" charset="0"/>
              </a:rPr>
              <a:t>16h15</a:t>
            </a:r>
          </a:p>
          <a:p>
            <a:pPr lvl="0" eaLnBrk="0" fontAlgn="base" hangingPunct="0">
              <a:spcBef>
                <a:spcPct val="0"/>
              </a:spcBef>
              <a:spcAft>
                <a:spcPct val="0"/>
              </a:spcAft>
            </a:pPr>
            <a:endParaRPr lang="fr-FR" altLang="fr-FR" sz="600" dirty="0">
              <a:solidFill>
                <a:prstClr val="black"/>
              </a:solidFill>
              <a:latin typeface="Arial" pitchFamily="34" charset="0"/>
              <a:cs typeface="Arial" pitchFamily="34" charset="0"/>
            </a:endParaRPr>
          </a:p>
          <a:p>
            <a:pPr lvl="0" eaLnBrk="0" fontAlgn="base" hangingPunct="0">
              <a:spcBef>
                <a:spcPct val="0"/>
              </a:spcBef>
              <a:spcAft>
                <a:spcPct val="0"/>
              </a:spcAft>
            </a:pPr>
            <a:r>
              <a:rPr lang="fr-FR" altLang="fr-FR" sz="1200" dirty="0">
                <a:solidFill>
                  <a:schemeClr val="bg1">
                    <a:lumMod val="65000"/>
                  </a:schemeClr>
                </a:solidFill>
                <a:latin typeface="Neuropol X Rg" pitchFamily="2" charset="0"/>
                <a:ea typeface="Calibri" pitchFamily="34" charset="0"/>
                <a:cs typeface="Times New Roman" pitchFamily="18" charset="0"/>
              </a:rPr>
              <a:t>Ecole </a:t>
            </a:r>
            <a:r>
              <a:rPr lang="fr-FR" altLang="fr-FR" sz="1200" dirty="0" smtClean="0">
                <a:solidFill>
                  <a:schemeClr val="bg1">
                    <a:lumMod val="65000"/>
                  </a:schemeClr>
                </a:solidFill>
                <a:latin typeface="Neuropol X Rg" pitchFamily="2" charset="0"/>
                <a:ea typeface="Calibri" pitchFamily="34" charset="0"/>
                <a:cs typeface="Times New Roman" pitchFamily="18" charset="0"/>
              </a:rPr>
              <a:t>Supérieure </a:t>
            </a:r>
            <a:r>
              <a:rPr lang="fr-FR" altLang="fr-FR" sz="1200" dirty="0">
                <a:solidFill>
                  <a:schemeClr val="bg1">
                    <a:lumMod val="65000"/>
                  </a:schemeClr>
                </a:solidFill>
                <a:latin typeface="Neuropol X Rg" pitchFamily="2" charset="0"/>
                <a:ea typeface="Calibri" pitchFamily="34" charset="0"/>
                <a:cs typeface="Times New Roman" pitchFamily="18" charset="0"/>
              </a:rPr>
              <a:t>du Bois</a:t>
            </a:r>
            <a:endParaRPr lang="fr-FR" altLang="fr-FR" sz="600" dirty="0">
              <a:solidFill>
                <a:schemeClr val="bg1">
                  <a:lumMod val="65000"/>
                </a:schemeClr>
              </a:solidFill>
              <a:latin typeface="Arial" pitchFamily="34" charset="0"/>
              <a:cs typeface="Arial" pitchFamily="34" charset="0"/>
            </a:endParaRPr>
          </a:p>
          <a:p>
            <a:pPr lvl="0" eaLnBrk="0" fontAlgn="base" hangingPunct="0">
              <a:spcBef>
                <a:spcPct val="0"/>
              </a:spcBef>
              <a:spcAft>
                <a:spcPct val="0"/>
              </a:spcAft>
            </a:pPr>
            <a:r>
              <a:rPr lang="fr-FR" altLang="fr-FR" sz="1000" dirty="0">
                <a:solidFill>
                  <a:schemeClr val="bg1">
                    <a:lumMod val="65000"/>
                  </a:schemeClr>
                </a:solidFill>
                <a:latin typeface="Neuropol X Rg" pitchFamily="2" charset="0"/>
                <a:ea typeface="Calibri" pitchFamily="34" charset="0"/>
                <a:cs typeface="Times New Roman" pitchFamily="18" charset="0"/>
              </a:rPr>
              <a:t>7, rue Christian Pauc</a:t>
            </a:r>
            <a:endParaRPr lang="fr-FR" altLang="fr-FR" sz="1200" dirty="0">
              <a:solidFill>
                <a:schemeClr val="bg1">
                  <a:lumMod val="65000"/>
                </a:schemeClr>
              </a:solidFill>
              <a:latin typeface="Neuropol X Rg" pitchFamily="2" charset="0"/>
              <a:ea typeface="Calibri" pitchFamily="34" charset="0"/>
              <a:cs typeface="Times New Roman" pitchFamily="18" charset="0"/>
            </a:endParaRPr>
          </a:p>
          <a:p>
            <a:pPr lvl="0" eaLnBrk="0" fontAlgn="base" hangingPunct="0">
              <a:spcBef>
                <a:spcPct val="0"/>
              </a:spcBef>
              <a:spcAft>
                <a:spcPct val="0"/>
              </a:spcAft>
            </a:pPr>
            <a:r>
              <a:rPr lang="fr-FR" altLang="fr-FR" sz="1200" dirty="0">
                <a:solidFill>
                  <a:schemeClr val="bg1">
                    <a:lumMod val="65000"/>
                  </a:schemeClr>
                </a:solidFill>
                <a:latin typeface="Neuropol X Rg" pitchFamily="2" charset="0"/>
                <a:ea typeface="Calibri" pitchFamily="34" charset="0"/>
                <a:cs typeface="Times New Roman" pitchFamily="18" charset="0"/>
              </a:rPr>
              <a:t>44 000 NANTES</a:t>
            </a:r>
            <a:endParaRPr lang="fr-FR" dirty="0">
              <a:solidFill>
                <a:schemeClr val="bg1">
                  <a:lumMod val="65000"/>
                </a:schemeClr>
              </a:solidFill>
            </a:endParaRPr>
          </a:p>
        </p:txBody>
      </p:sp>
      <p:pic>
        <p:nvPicPr>
          <p:cNvPr id="10242"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51791" y="3645024"/>
            <a:ext cx="8232850" cy="1017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Rectangle 11"/>
          <p:cNvSpPr/>
          <p:nvPr/>
        </p:nvSpPr>
        <p:spPr>
          <a:xfrm>
            <a:off x="459414" y="4998635"/>
            <a:ext cx="5624754" cy="892552"/>
          </a:xfrm>
          <a:prstGeom prst="rect">
            <a:avLst/>
          </a:prstGeom>
        </p:spPr>
        <p:txBody>
          <a:bodyPr wrap="square">
            <a:spAutoFit/>
          </a:bodyPr>
          <a:lstStyle/>
          <a:p>
            <a:pPr>
              <a:lnSpc>
                <a:spcPct val="115000"/>
              </a:lnSpc>
              <a:spcAft>
                <a:spcPts val="300"/>
              </a:spcAft>
            </a:pPr>
            <a:r>
              <a:rPr lang="fr-FR" sz="1000" dirty="0">
                <a:solidFill>
                  <a:srgbClr val="595959"/>
                </a:solidFill>
                <a:latin typeface="Neuropol X Rg"/>
                <a:ea typeface="Calibri"/>
                <a:cs typeface="Times New Roman"/>
              </a:rPr>
              <a:t>François BACON</a:t>
            </a:r>
            <a:r>
              <a:rPr lang="fr-FR" sz="1000" dirty="0">
                <a:solidFill>
                  <a:srgbClr val="595959"/>
                </a:solidFill>
                <a:latin typeface="Times New Roman"/>
                <a:ea typeface="Calibri"/>
                <a:cs typeface="Times New Roman"/>
              </a:rPr>
              <a:t> </a:t>
            </a:r>
            <a:r>
              <a:rPr lang="fr-FR" sz="1000" dirty="0">
                <a:solidFill>
                  <a:srgbClr val="595959"/>
                </a:solidFill>
                <a:latin typeface="Neuropol X Rg"/>
                <a:ea typeface="Calibri"/>
                <a:cs typeface="Times New Roman"/>
              </a:rPr>
              <a:t>: IA-IPR STI Académie de LILLE</a:t>
            </a:r>
            <a:endParaRPr lang="fr-FR" sz="1000" dirty="0">
              <a:ea typeface="Calibri"/>
              <a:cs typeface="Times New Roman"/>
            </a:endParaRPr>
          </a:p>
          <a:p>
            <a:pPr>
              <a:lnSpc>
                <a:spcPct val="115000"/>
              </a:lnSpc>
              <a:spcAft>
                <a:spcPts val="300"/>
              </a:spcAft>
            </a:pPr>
            <a:r>
              <a:rPr lang="fr-FR" sz="1000" dirty="0">
                <a:solidFill>
                  <a:srgbClr val="595959"/>
                </a:solidFill>
                <a:latin typeface="Neuropol X Rg"/>
                <a:ea typeface="Calibri"/>
                <a:cs typeface="Times New Roman"/>
              </a:rPr>
              <a:t>Patrick AVELINE</a:t>
            </a:r>
            <a:r>
              <a:rPr lang="fr-FR" sz="1000" dirty="0">
                <a:solidFill>
                  <a:srgbClr val="595959"/>
                </a:solidFill>
                <a:latin typeface="Times New Roman"/>
                <a:ea typeface="Calibri"/>
                <a:cs typeface="Times New Roman"/>
              </a:rPr>
              <a:t> </a:t>
            </a:r>
            <a:r>
              <a:rPr lang="fr-FR" sz="1000" dirty="0">
                <a:solidFill>
                  <a:srgbClr val="595959"/>
                </a:solidFill>
                <a:latin typeface="Neuropol X Rg"/>
                <a:ea typeface="Calibri"/>
                <a:cs typeface="Times New Roman"/>
              </a:rPr>
              <a:t>: IEN STI Académie de NANTES</a:t>
            </a:r>
            <a:endParaRPr lang="fr-FR" sz="1000" dirty="0">
              <a:ea typeface="Calibri"/>
              <a:cs typeface="Times New Roman"/>
            </a:endParaRPr>
          </a:p>
          <a:p>
            <a:pPr>
              <a:lnSpc>
                <a:spcPct val="115000"/>
              </a:lnSpc>
              <a:spcAft>
                <a:spcPts val="300"/>
              </a:spcAft>
            </a:pPr>
            <a:r>
              <a:rPr lang="fr-FR" sz="1000" dirty="0">
                <a:solidFill>
                  <a:srgbClr val="595959"/>
                </a:solidFill>
                <a:latin typeface="Neuropol X Rg"/>
                <a:ea typeface="Calibri"/>
                <a:cs typeface="Times New Roman"/>
              </a:rPr>
              <a:t>Jacques GARLIN</a:t>
            </a:r>
            <a:r>
              <a:rPr lang="fr-FR" sz="1000" dirty="0">
                <a:solidFill>
                  <a:srgbClr val="595959"/>
                </a:solidFill>
                <a:latin typeface="Times New Roman"/>
                <a:ea typeface="Calibri"/>
                <a:cs typeface="Times New Roman"/>
              </a:rPr>
              <a:t> </a:t>
            </a:r>
            <a:r>
              <a:rPr lang="fr-FR" sz="1000" dirty="0">
                <a:solidFill>
                  <a:srgbClr val="595959"/>
                </a:solidFill>
                <a:latin typeface="Neuropol X Rg"/>
                <a:ea typeface="Calibri"/>
                <a:cs typeface="Times New Roman"/>
              </a:rPr>
              <a:t>: Professeur au lycée Jean Prouvé – LOMME</a:t>
            </a:r>
            <a:endParaRPr lang="fr-FR" sz="1000" dirty="0">
              <a:ea typeface="Calibri"/>
              <a:cs typeface="Times New Roman"/>
            </a:endParaRPr>
          </a:p>
          <a:p>
            <a:r>
              <a:rPr lang="fr-FR" sz="1000" dirty="0">
                <a:solidFill>
                  <a:srgbClr val="595959"/>
                </a:solidFill>
                <a:latin typeface="Neuropol X Rg"/>
                <a:ea typeface="Calibri"/>
                <a:cs typeface="Times New Roman"/>
              </a:rPr>
              <a:t>Thierry MARTIN</a:t>
            </a:r>
            <a:r>
              <a:rPr lang="fr-FR" sz="1000" dirty="0">
                <a:solidFill>
                  <a:srgbClr val="595959"/>
                </a:solidFill>
                <a:latin typeface="Times New Roman"/>
                <a:ea typeface="Calibri"/>
              </a:rPr>
              <a:t> </a:t>
            </a:r>
            <a:r>
              <a:rPr lang="fr-FR" sz="1000" dirty="0">
                <a:solidFill>
                  <a:srgbClr val="595959"/>
                </a:solidFill>
                <a:latin typeface="Neuropol X Rg"/>
                <a:ea typeface="Calibri"/>
                <a:cs typeface="Times New Roman"/>
              </a:rPr>
              <a:t>: Professeur au lycée Schuman-Perret – LE HAVRE</a:t>
            </a:r>
            <a:endParaRPr lang="fr-FR" sz="1000" dirty="0"/>
          </a:p>
        </p:txBody>
      </p:sp>
      <p:sp>
        <p:nvSpPr>
          <p:cNvPr id="13" name="ZoneTexte 12"/>
          <p:cNvSpPr txBox="1"/>
          <p:nvPr/>
        </p:nvSpPr>
        <p:spPr>
          <a:xfrm>
            <a:off x="8532440" y="188640"/>
            <a:ext cx="504056"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Tree>
    <p:extLst>
      <p:ext uri="{BB962C8B-B14F-4D97-AF65-F5344CB8AC3E}">
        <p14:creationId xmlns:p14="http://schemas.microsoft.com/office/powerpoint/2010/main" xmlns="" val="213138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500" fill="hold"/>
                                        <p:tgtEl>
                                          <p:spTgt spid="10242"/>
                                        </p:tgtEl>
                                        <p:attrNameLst>
                                          <p:attrName>ppt_w</p:attrName>
                                        </p:attrNameLst>
                                      </p:cBhvr>
                                      <p:tavLst>
                                        <p:tav tm="0">
                                          <p:val>
                                            <p:fltVal val="0"/>
                                          </p:val>
                                        </p:tav>
                                        <p:tav tm="100000">
                                          <p:val>
                                            <p:strVal val="#ppt_w"/>
                                          </p:val>
                                        </p:tav>
                                      </p:tavLst>
                                    </p:anim>
                                    <p:anim calcmode="lin" valueType="num">
                                      <p:cBhvr>
                                        <p:cTn id="8" dur="500" fill="hold"/>
                                        <p:tgtEl>
                                          <p:spTgt spid="10242"/>
                                        </p:tgtEl>
                                        <p:attrNameLst>
                                          <p:attrName>ppt_h</p:attrName>
                                        </p:attrNameLst>
                                      </p:cBhvr>
                                      <p:tavLst>
                                        <p:tav tm="0">
                                          <p:val>
                                            <p:fltVal val="0"/>
                                          </p:val>
                                        </p:tav>
                                        <p:tav tm="100000">
                                          <p:val>
                                            <p:strVal val="#ppt_h"/>
                                          </p:val>
                                        </p:tav>
                                      </p:tavLst>
                                    </p:anim>
                                    <p:animEffect transition="in" filter="fade">
                                      <p:cBhvr>
                                        <p:cTn id="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xmlns="" val="0"/>
              </a:ext>
            </a:extLst>
          </a:blip>
          <a:srcRect l="261" t="458" r="261" b="458"/>
          <a:stretch/>
        </p:blipFill>
        <p:spPr>
          <a:xfrm>
            <a:off x="4610572" y="922348"/>
            <a:ext cx="4209899" cy="4410189"/>
          </a:xfrm>
          <a:prstGeom prst="rect">
            <a:avLst/>
          </a:prstGeom>
          <a:ln>
            <a:noFill/>
          </a:ln>
          <a:effectLst>
            <a:outerShdw blurRad="292100" dist="139700" dir="2700000" algn="tl" rotWithShape="0">
              <a:srgbClr val="333333">
                <a:alpha val="65000"/>
              </a:srgbClr>
            </a:outerShdw>
          </a:effectLst>
        </p:spPr>
      </p:pic>
      <p:pic>
        <p:nvPicPr>
          <p:cNvPr id="6" name="Imag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532440" y="188640"/>
            <a:ext cx="504056"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10</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0" name="Rectangle 9"/>
          <p:cNvSpPr/>
          <p:nvPr/>
        </p:nvSpPr>
        <p:spPr>
          <a:xfrm>
            <a:off x="467544" y="457200"/>
            <a:ext cx="6120680" cy="605550"/>
          </a:xfrm>
          <a:prstGeom prst="rect">
            <a:avLst/>
          </a:prstGeom>
        </p:spPr>
        <p:txBody>
          <a:bodyPr wrap="square">
            <a:spAutoFit/>
          </a:bodyPr>
          <a:lstStyle/>
          <a:p>
            <a:pPr indent="-89535">
              <a:lnSpc>
                <a:spcPct val="115000"/>
              </a:lnSpc>
            </a:pPr>
            <a:r>
              <a:rPr lang="fr-FR" dirty="0" smtClean="0">
                <a:solidFill>
                  <a:srgbClr val="547F8A"/>
                </a:solidFill>
                <a:latin typeface="Neuropol"/>
                <a:ea typeface="Calibri"/>
                <a:cs typeface="Times New Roman"/>
              </a:rPr>
              <a:t>G</a:t>
            </a:r>
            <a:r>
              <a:rPr lang="fr-FR" sz="1400" dirty="0" smtClean="0">
                <a:solidFill>
                  <a:srgbClr val="547F8A"/>
                </a:solidFill>
                <a:latin typeface="Neuropol"/>
                <a:ea typeface="Calibri"/>
                <a:cs typeface="Times New Roman"/>
              </a:rPr>
              <a:t>rille d’évaluation épreuve E4        </a:t>
            </a:r>
          </a:p>
          <a:p>
            <a:pPr indent="-89535">
              <a:lnSpc>
                <a:spcPct val="115000"/>
              </a:lnSpc>
            </a:pPr>
            <a:r>
              <a:rPr lang="fr-FR" sz="1100" dirty="0" smtClean="0">
                <a:solidFill>
                  <a:srgbClr val="9DB4BE"/>
                </a:solidFill>
                <a:latin typeface="Neuropol"/>
                <a:ea typeface="Calibri"/>
                <a:cs typeface="Times New Roman"/>
              </a:rPr>
              <a:t>Fiche d’identification du candidat</a:t>
            </a:r>
            <a:endParaRPr lang="fr-FR" sz="1100" dirty="0">
              <a:solidFill>
                <a:srgbClr val="9DB4BE"/>
              </a:solidFill>
              <a:ea typeface="Calibri"/>
              <a:cs typeface="Times New Roman"/>
            </a:endParaRPr>
          </a:p>
        </p:txBody>
      </p:sp>
      <p:pic>
        <p:nvPicPr>
          <p:cNvPr id="2" name="Image 1"/>
          <p:cNvPicPr>
            <a:picLocks noChangeAspect="1"/>
          </p:cNvPicPr>
          <p:nvPr/>
        </p:nvPicPr>
        <p:blipFill rotWithShape="1">
          <a:blip r:embed="rId6" cstate="print">
            <a:extLst>
              <a:ext uri="{28A0092B-C50C-407E-A947-70E740481C1C}">
                <a14:useLocalDpi xmlns:a14="http://schemas.microsoft.com/office/drawing/2010/main" xmlns="" val="0"/>
              </a:ext>
            </a:extLst>
          </a:blip>
          <a:srcRect l="381" t="408" r="-381" b="408"/>
          <a:stretch/>
        </p:blipFill>
        <p:spPr>
          <a:xfrm>
            <a:off x="323528" y="1484784"/>
            <a:ext cx="4392008" cy="43924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41547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3568" y="1124743"/>
            <a:ext cx="6768752" cy="508419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532440" y="188640"/>
            <a:ext cx="504056"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11</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0" name="Rectangle 9"/>
          <p:cNvSpPr/>
          <p:nvPr/>
        </p:nvSpPr>
        <p:spPr>
          <a:xfrm>
            <a:off x="539552" y="356481"/>
            <a:ext cx="6120680" cy="605550"/>
          </a:xfrm>
          <a:prstGeom prst="rect">
            <a:avLst/>
          </a:prstGeom>
        </p:spPr>
        <p:txBody>
          <a:bodyPr wrap="square">
            <a:spAutoFit/>
          </a:bodyPr>
          <a:lstStyle/>
          <a:p>
            <a:pPr indent="-89535">
              <a:lnSpc>
                <a:spcPct val="115000"/>
              </a:lnSpc>
            </a:pPr>
            <a:r>
              <a:rPr lang="fr-FR" dirty="0" smtClean="0">
                <a:solidFill>
                  <a:srgbClr val="547F8A"/>
                </a:solidFill>
                <a:latin typeface="Neuropol"/>
                <a:ea typeface="Calibri"/>
                <a:cs typeface="Times New Roman"/>
              </a:rPr>
              <a:t>G</a:t>
            </a:r>
            <a:r>
              <a:rPr lang="fr-FR" sz="1400" dirty="0" smtClean="0">
                <a:solidFill>
                  <a:srgbClr val="547F8A"/>
                </a:solidFill>
                <a:latin typeface="Neuropol"/>
                <a:ea typeface="Calibri"/>
                <a:cs typeface="Times New Roman"/>
              </a:rPr>
              <a:t>rille d’évaluation épreuve E4        </a:t>
            </a:r>
          </a:p>
          <a:p>
            <a:pPr indent="-89535">
              <a:lnSpc>
                <a:spcPct val="115000"/>
              </a:lnSpc>
            </a:pPr>
            <a:r>
              <a:rPr lang="fr-FR" sz="1100" dirty="0" smtClean="0">
                <a:solidFill>
                  <a:srgbClr val="9DB4BE"/>
                </a:solidFill>
                <a:latin typeface="Neuropol"/>
                <a:ea typeface="Calibri"/>
                <a:cs typeface="Times New Roman"/>
              </a:rPr>
              <a:t>Partie 1 : Contextualisation et mise en conformité d’un projet</a:t>
            </a:r>
            <a:endParaRPr lang="fr-FR" sz="1100" dirty="0">
              <a:solidFill>
                <a:srgbClr val="9DB4BE"/>
              </a:solidFill>
              <a:ea typeface="Calibri"/>
              <a:cs typeface="Times New Roman"/>
            </a:endParaRPr>
          </a:p>
        </p:txBody>
      </p:sp>
    </p:spTree>
    <p:extLst>
      <p:ext uri="{BB962C8B-B14F-4D97-AF65-F5344CB8AC3E}">
        <p14:creationId xmlns:p14="http://schemas.microsoft.com/office/powerpoint/2010/main" xmlns="" val="279546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03648" y="1484784"/>
            <a:ext cx="5904656" cy="4752528"/>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532440" y="188640"/>
            <a:ext cx="504056"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12</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0" name="Rectangle 9"/>
          <p:cNvSpPr/>
          <p:nvPr/>
        </p:nvSpPr>
        <p:spPr>
          <a:xfrm>
            <a:off x="539552" y="356481"/>
            <a:ext cx="6768752" cy="605550"/>
          </a:xfrm>
          <a:prstGeom prst="rect">
            <a:avLst/>
          </a:prstGeom>
        </p:spPr>
        <p:txBody>
          <a:bodyPr wrap="square">
            <a:spAutoFit/>
          </a:bodyPr>
          <a:lstStyle/>
          <a:p>
            <a:pPr indent="-89535">
              <a:lnSpc>
                <a:spcPct val="115000"/>
              </a:lnSpc>
            </a:pPr>
            <a:r>
              <a:rPr lang="fr-FR" dirty="0" smtClean="0">
                <a:solidFill>
                  <a:srgbClr val="547F8A"/>
                </a:solidFill>
                <a:latin typeface="Neuropol"/>
                <a:ea typeface="Calibri"/>
                <a:cs typeface="Times New Roman"/>
              </a:rPr>
              <a:t>G</a:t>
            </a:r>
            <a:r>
              <a:rPr lang="fr-FR" sz="1400" dirty="0" smtClean="0">
                <a:solidFill>
                  <a:srgbClr val="547F8A"/>
                </a:solidFill>
                <a:latin typeface="Neuropol"/>
                <a:ea typeface="Calibri"/>
                <a:cs typeface="Times New Roman"/>
              </a:rPr>
              <a:t>rille d’évaluation épreuve E4           </a:t>
            </a:r>
            <a:r>
              <a:rPr lang="fr-FR" sz="1100" dirty="0" smtClean="0">
                <a:solidFill>
                  <a:schemeClr val="accent2"/>
                </a:solidFill>
                <a:latin typeface="Neuropol"/>
                <a:ea typeface="Calibri"/>
                <a:cs typeface="Times New Roman"/>
              </a:rPr>
              <a:t> </a:t>
            </a:r>
            <a:r>
              <a:rPr lang="fr-FR" sz="1400" dirty="0" smtClean="0">
                <a:solidFill>
                  <a:schemeClr val="accent2"/>
                </a:solidFill>
                <a:latin typeface="Neuropol"/>
                <a:ea typeface="Calibri"/>
                <a:cs typeface="Times New Roman"/>
              </a:rPr>
              <a:t>     </a:t>
            </a:r>
          </a:p>
          <a:p>
            <a:pPr indent="-89535">
              <a:lnSpc>
                <a:spcPct val="115000"/>
              </a:lnSpc>
            </a:pPr>
            <a:r>
              <a:rPr lang="fr-FR" sz="1100" dirty="0">
                <a:solidFill>
                  <a:srgbClr val="9DB4BE"/>
                </a:solidFill>
                <a:latin typeface="Neuropol"/>
                <a:ea typeface="Calibri"/>
                <a:cs typeface="Times New Roman"/>
              </a:rPr>
              <a:t>Partie 2 : Propositions </a:t>
            </a:r>
            <a:r>
              <a:rPr lang="fr-FR" sz="1100" dirty="0" smtClean="0">
                <a:solidFill>
                  <a:srgbClr val="9DB4BE"/>
                </a:solidFill>
                <a:latin typeface="Neuropol"/>
                <a:ea typeface="Calibri"/>
                <a:cs typeface="Times New Roman"/>
              </a:rPr>
              <a:t>créatives</a:t>
            </a:r>
            <a:endParaRPr lang="fr-FR" sz="1100" dirty="0">
              <a:solidFill>
                <a:srgbClr val="9DB4BE"/>
              </a:solidFill>
              <a:ea typeface="Calibri"/>
              <a:cs typeface="Times New Roman"/>
            </a:endParaRPr>
          </a:p>
        </p:txBody>
      </p:sp>
      <p:sp>
        <p:nvSpPr>
          <p:cNvPr id="3" name="ZoneTexte 2"/>
          <p:cNvSpPr txBox="1"/>
          <p:nvPr/>
        </p:nvSpPr>
        <p:spPr>
          <a:xfrm>
            <a:off x="539551" y="1052736"/>
            <a:ext cx="8160935" cy="230832"/>
          </a:xfrm>
          <a:prstGeom prst="rect">
            <a:avLst/>
          </a:prstGeom>
          <a:noFill/>
        </p:spPr>
        <p:txBody>
          <a:bodyPr wrap="square" rtlCol="0">
            <a:spAutoFit/>
          </a:bodyPr>
          <a:lstStyle/>
          <a:p>
            <a:r>
              <a:rPr lang="fr-FR" sz="900" dirty="0" smtClean="0">
                <a:solidFill>
                  <a:schemeClr val="tx1">
                    <a:lumMod val="50000"/>
                    <a:lumOff val="50000"/>
                  </a:schemeClr>
                </a:solidFill>
                <a:latin typeface="Neuropol" pitchFamily="34" charset="0"/>
              </a:rPr>
              <a:t>Pour chaque </a:t>
            </a:r>
            <a:r>
              <a:rPr lang="fr-FR" sz="900" dirty="0" smtClean="0">
                <a:solidFill>
                  <a:schemeClr val="accent2"/>
                </a:solidFill>
                <a:latin typeface="Neuropol" pitchFamily="34" charset="0"/>
              </a:rPr>
              <a:t>partie</a:t>
            </a:r>
            <a:r>
              <a:rPr lang="fr-FR" sz="900" dirty="0" smtClean="0">
                <a:solidFill>
                  <a:schemeClr val="tx1">
                    <a:lumMod val="50000"/>
                    <a:lumOff val="50000"/>
                  </a:schemeClr>
                </a:solidFill>
                <a:latin typeface="Neuropol" pitchFamily="34" charset="0"/>
              </a:rPr>
              <a:t>, on construit une grille d’évaluation des </a:t>
            </a:r>
            <a:r>
              <a:rPr lang="fr-FR" sz="900" dirty="0" smtClean="0">
                <a:solidFill>
                  <a:schemeClr val="accent2"/>
                </a:solidFill>
                <a:latin typeface="Neuropol" pitchFamily="34" charset="0"/>
              </a:rPr>
              <a:t>compétences exprimées dans le référentiel</a:t>
            </a:r>
            <a:endParaRPr lang="fr-FR" sz="900" dirty="0">
              <a:solidFill>
                <a:schemeClr val="accent2"/>
              </a:solidFill>
              <a:latin typeface="Neuropol" pitchFamily="34" charset="0"/>
            </a:endParaRPr>
          </a:p>
        </p:txBody>
      </p:sp>
      <p:cxnSp>
        <p:nvCxnSpPr>
          <p:cNvPr id="14" name="Connecteur droit 13"/>
          <p:cNvCxnSpPr>
            <a:stCxn id="4" idx="1"/>
            <a:endCxn id="16" idx="0"/>
          </p:cNvCxnSpPr>
          <p:nvPr/>
        </p:nvCxnSpPr>
        <p:spPr>
          <a:xfrm flipH="1">
            <a:off x="783400" y="2387550"/>
            <a:ext cx="620248" cy="393378"/>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163152" y="2780928"/>
            <a:ext cx="1240496" cy="338554"/>
          </a:xfrm>
          <a:prstGeom prst="rect">
            <a:avLst/>
          </a:prstGeom>
          <a:noFill/>
        </p:spPr>
        <p:txBody>
          <a:bodyPr wrap="square" rtlCol="0">
            <a:spAutoFit/>
          </a:bodyPr>
          <a:lstStyle/>
          <a:p>
            <a:r>
              <a:rPr lang="fr-FR" sz="800" b="1" dirty="0" smtClean="0">
                <a:solidFill>
                  <a:schemeClr val="accent2"/>
                </a:solidFill>
                <a:latin typeface="Neuropol" pitchFamily="34" charset="0"/>
              </a:rPr>
              <a:t>Compétence à évaluer</a:t>
            </a:r>
            <a:endParaRPr lang="fr-FR" sz="800" b="1" dirty="0">
              <a:solidFill>
                <a:schemeClr val="accent2"/>
              </a:solidFill>
              <a:latin typeface="Neuropol" pitchFamily="34" charset="0"/>
            </a:endParaRPr>
          </a:p>
        </p:txBody>
      </p:sp>
      <p:sp>
        <p:nvSpPr>
          <p:cNvPr id="17" name="Rectangle 16"/>
          <p:cNvSpPr/>
          <p:nvPr/>
        </p:nvSpPr>
        <p:spPr>
          <a:xfrm>
            <a:off x="1404000" y="2441551"/>
            <a:ext cx="2124000" cy="1850420"/>
          </a:xfrm>
          <a:prstGeom prst="rect">
            <a:avLst/>
          </a:prstGeom>
          <a:solidFill>
            <a:schemeClr val="accent3">
              <a:lumMod val="75000"/>
              <a:alpha val="20000"/>
            </a:schemeClr>
          </a:solidFill>
          <a:ln w="2222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p:cNvCxnSpPr>
            <a:stCxn id="17" idx="1"/>
            <a:endCxn id="20" idx="0"/>
          </p:cNvCxnSpPr>
          <p:nvPr/>
        </p:nvCxnSpPr>
        <p:spPr>
          <a:xfrm flipH="1">
            <a:off x="753263" y="3366761"/>
            <a:ext cx="650737" cy="523144"/>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133015" y="3889905"/>
            <a:ext cx="1240496" cy="461665"/>
          </a:xfrm>
          <a:prstGeom prst="rect">
            <a:avLst/>
          </a:prstGeom>
          <a:noFill/>
        </p:spPr>
        <p:txBody>
          <a:bodyPr wrap="square" rtlCol="0">
            <a:spAutoFit/>
          </a:bodyPr>
          <a:lstStyle/>
          <a:p>
            <a:r>
              <a:rPr lang="fr-FR" sz="800" b="1" dirty="0" smtClean="0">
                <a:solidFill>
                  <a:schemeClr val="accent3">
                    <a:lumMod val="75000"/>
                  </a:schemeClr>
                </a:solidFill>
                <a:latin typeface="Neuropol" pitchFamily="34" charset="0"/>
              </a:rPr>
              <a:t>Compétence s intermédiaires associées</a:t>
            </a:r>
            <a:endParaRPr lang="fr-FR" sz="800" b="1" dirty="0">
              <a:solidFill>
                <a:schemeClr val="accent3">
                  <a:lumMod val="75000"/>
                </a:schemeClr>
              </a:solidFill>
              <a:latin typeface="Neuropol" pitchFamily="34" charset="0"/>
            </a:endParaRPr>
          </a:p>
        </p:txBody>
      </p:sp>
      <p:sp>
        <p:nvSpPr>
          <p:cNvPr id="24" name="Rectangle 23"/>
          <p:cNvSpPr/>
          <p:nvPr/>
        </p:nvSpPr>
        <p:spPr>
          <a:xfrm>
            <a:off x="3552329" y="2441550"/>
            <a:ext cx="2077200" cy="1851546"/>
          </a:xfrm>
          <a:prstGeom prst="rect">
            <a:avLst/>
          </a:prstGeom>
          <a:solidFill>
            <a:schemeClr val="accent4">
              <a:alpha val="20000"/>
            </a:schemeClr>
          </a:solidFill>
          <a:ln w="222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24"/>
          <p:cNvCxnSpPr>
            <a:stCxn id="24" idx="0"/>
            <a:endCxn id="26" idx="2"/>
          </p:cNvCxnSpPr>
          <p:nvPr/>
        </p:nvCxnSpPr>
        <p:spPr>
          <a:xfrm flipV="1">
            <a:off x="4590929" y="1916832"/>
            <a:ext cx="361834" cy="52471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652120" y="2441550"/>
            <a:ext cx="720080" cy="1850421"/>
          </a:xfrm>
          <a:prstGeom prst="rect">
            <a:avLst/>
          </a:prstGeom>
          <a:solidFill>
            <a:schemeClr val="accent5">
              <a:alpha val="20000"/>
            </a:schemeClr>
          </a:solidFill>
          <a:ln w="222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8" name="Connecteur droit 37"/>
          <p:cNvCxnSpPr/>
          <p:nvPr/>
        </p:nvCxnSpPr>
        <p:spPr>
          <a:xfrm flipV="1">
            <a:off x="6379871" y="2957844"/>
            <a:ext cx="1080120" cy="309614"/>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7459991" y="2780928"/>
            <a:ext cx="1240496" cy="338554"/>
          </a:xfrm>
          <a:prstGeom prst="rect">
            <a:avLst/>
          </a:prstGeom>
          <a:noFill/>
        </p:spPr>
        <p:txBody>
          <a:bodyPr wrap="square" rtlCol="0">
            <a:spAutoFit/>
          </a:bodyPr>
          <a:lstStyle/>
          <a:p>
            <a:r>
              <a:rPr lang="fr-FR" sz="800" b="1" dirty="0" smtClean="0">
                <a:solidFill>
                  <a:schemeClr val="accent5"/>
                </a:solidFill>
                <a:latin typeface="Neuropol" pitchFamily="34" charset="0"/>
              </a:rPr>
              <a:t>Performances mesurées</a:t>
            </a:r>
            <a:endParaRPr lang="fr-FR" sz="800" b="1" dirty="0">
              <a:solidFill>
                <a:schemeClr val="accent5"/>
              </a:solidFill>
              <a:latin typeface="Neuropol" pitchFamily="34" charset="0"/>
            </a:endParaRPr>
          </a:p>
        </p:txBody>
      </p:sp>
      <p:sp>
        <p:nvSpPr>
          <p:cNvPr id="50" name="Rectangle 49"/>
          <p:cNvSpPr/>
          <p:nvPr/>
        </p:nvSpPr>
        <p:spPr>
          <a:xfrm>
            <a:off x="6480000" y="2448000"/>
            <a:ext cx="578930" cy="1863096"/>
          </a:xfrm>
          <a:prstGeom prst="rect">
            <a:avLst/>
          </a:prstGeom>
          <a:solidFill>
            <a:schemeClr val="accent6">
              <a:alpha val="20000"/>
            </a:schemeClr>
          </a:solidFill>
          <a:ln w="222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1" name="Connecteur droit 50"/>
          <p:cNvCxnSpPr/>
          <p:nvPr/>
        </p:nvCxnSpPr>
        <p:spPr>
          <a:xfrm>
            <a:off x="7057709" y="3628333"/>
            <a:ext cx="394611" cy="26157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52" name="ZoneTexte 51"/>
          <p:cNvSpPr txBox="1"/>
          <p:nvPr/>
        </p:nvSpPr>
        <p:spPr>
          <a:xfrm>
            <a:off x="7452320" y="3792466"/>
            <a:ext cx="1548172" cy="215444"/>
          </a:xfrm>
          <a:prstGeom prst="rect">
            <a:avLst/>
          </a:prstGeom>
          <a:noFill/>
        </p:spPr>
        <p:txBody>
          <a:bodyPr wrap="square" rtlCol="0">
            <a:spAutoFit/>
          </a:bodyPr>
          <a:lstStyle/>
          <a:p>
            <a:r>
              <a:rPr lang="fr-FR" sz="800" b="1" dirty="0" smtClean="0">
                <a:solidFill>
                  <a:schemeClr val="accent6"/>
                </a:solidFill>
                <a:latin typeface="Neuropol" pitchFamily="34" charset="0"/>
              </a:rPr>
              <a:t>Graphe de position</a:t>
            </a:r>
            <a:endParaRPr lang="fr-FR" sz="800" b="1" dirty="0">
              <a:solidFill>
                <a:schemeClr val="accent6"/>
              </a:solidFill>
              <a:latin typeface="Neuropol" pitchFamily="34" charset="0"/>
            </a:endParaRPr>
          </a:p>
        </p:txBody>
      </p:sp>
      <p:sp>
        <p:nvSpPr>
          <p:cNvPr id="4" name="Rectangle 3"/>
          <p:cNvSpPr/>
          <p:nvPr/>
        </p:nvSpPr>
        <p:spPr>
          <a:xfrm>
            <a:off x="1403648" y="2333550"/>
            <a:ext cx="2124000" cy="108000"/>
          </a:xfrm>
          <a:prstGeom prst="rect">
            <a:avLst/>
          </a:prstGeom>
          <a:solidFill>
            <a:schemeClr val="accent2">
              <a:alpha val="20000"/>
            </a:schemeClr>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p:cNvSpPr txBox="1"/>
          <p:nvPr/>
        </p:nvSpPr>
        <p:spPr>
          <a:xfrm>
            <a:off x="4332515" y="1578278"/>
            <a:ext cx="1240496" cy="338554"/>
          </a:xfrm>
          <a:prstGeom prst="rect">
            <a:avLst/>
          </a:prstGeom>
          <a:noFill/>
        </p:spPr>
        <p:txBody>
          <a:bodyPr wrap="square" rtlCol="0">
            <a:spAutoFit/>
          </a:bodyPr>
          <a:lstStyle/>
          <a:p>
            <a:r>
              <a:rPr lang="fr-FR" sz="800" b="1" dirty="0" smtClean="0">
                <a:solidFill>
                  <a:schemeClr val="accent4"/>
                </a:solidFill>
                <a:latin typeface="Neuropol" pitchFamily="34" charset="0"/>
              </a:rPr>
              <a:t>Indicateurs de performance</a:t>
            </a:r>
            <a:endParaRPr lang="fr-FR" sz="800" b="1" dirty="0">
              <a:solidFill>
                <a:schemeClr val="accent4"/>
              </a:solidFill>
              <a:latin typeface="Neuropol" pitchFamily="34" charset="0"/>
            </a:endParaRPr>
          </a:p>
        </p:txBody>
      </p:sp>
      <p:sp>
        <p:nvSpPr>
          <p:cNvPr id="34" name="Rectangle 33"/>
          <p:cNvSpPr/>
          <p:nvPr/>
        </p:nvSpPr>
        <p:spPr>
          <a:xfrm>
            <a:off x="4211960" y="4293096"/>
            <a:ext cx="2088232" cy="108000"/>
          </a:xfrm>
          <a:prstGeom prst="rect">
            <a:avLst/>
          </a:prstGeom>
          <a:solidFill>
            <a:srgbClr val="E8C806">
              <a:alpha val="20000"/>
            </a:srgbClr>
          </a:solidFill>
          <a:ln>
            <a:solidFill>
              <a:srgbClr val="E8C8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1" name="Connecteur droit 40"/>
          <p:cNvCxnSpPr/>
          <p:nvPr/>
        </p:nvCxnSpPr>
        <p:spPr>
          <a:xfrm>
            <a:off x="6300192" y="4351570"/>
            <a:ext cx="954822" cy="615029"/>
          </a:xfrm>
          <a:prstGeom prst="line">
            <a:avLst/>
          </a:prstGeom>
          <a:ln>
            <a:solidFill>
              <a:srgbClr val="CDB005"/>
            </a:solidFill>
          </a:ln>
        </p:spPr>
        <p:style>
          <a:lnRef idx="1">
            <a:schemeClr val="accent1"/>
          </a:lnRef>
          <a:fillRef idx="0">
            <a:schemeClr val="accent1"/>
          </a:fillRef>
          <a:effectRef idx="0">
            <a:schemeClr val="accent1"/>
          </a:effectRef>
          <a:fontRef idx="minor">
            <a:schemeClr val="tx1"/>
          </a:fontRef>
        </p:style>
      </p:cxnSp>
      <p:sp>
        <p:nvSpPr>
          <p:cNvPr id="42" name="ZoneTexte 41"/>
          <p:cNvSpPr txBox="1"/>
          <p:nvPr/>
        </p:nvSpPr>
        <p:spPr>
          <a:xfrm>
            <a:off x="7255014" y="4869160"/>
            <a:ext cx="1548172" cy="461665"/>
          </a:xfrm>
          <a:prstGeom prst="rect">
            <a:avLst/>
          </a:prstGeom>
          <a:noFill/>
        </p:spPr>
        <p:txBody>
          <a:bodyPr wrap="square" rtlCol="0">
            <a:spAutoFit/>
          </a:bodyPr>
          <a:lstStyle/>
          <a:p>
            <a:r>
              <a:rPr lang="fr-FR" sz="800" b="1" dirty="0" smtClean="0">
                <a:solidFill>
                  <a:srgbClr val="CDB005"/>
                </a:solidFill>
                <a:latin typeface="Neuropol" pitchFamily="34" charset="0"/>
              </a:rPr>
              <a:t>Pourcentage minimal à prendre en compte</a:t>
            </a:r>
            <a:endParaRPr lang="fr-FR" sz="800" b="1" dirty="0">
              <a:solidFill>
                <a:srgbClr val="CDB005"/>
              </a:solidFill>
              <a:latin typeface="Neuropol" pitchFamily="34" charset="0"/>
            </a:endParaRPr>
          </a:p>
        </p:txBody>
      </p:sp>
    </p:spTree>
    <p:extLst>
      <p:ext uri="{BB962C8B-B14F-4D97-AF65-F5344CB8AC3E}">
        <p14:creationId xmlns:p14="http://schemas.microsoft.com/office/powerpoint/2010/main" xmlns="" val="367996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par>
                                <p:cTn id="44" presetID="53" presetClass="entr" presetSubtype="16"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p:cTn id="51" dur="500" fill="hold"/>
                                        <p:tgtEl>
                                          <p:spTgt spid="26"/>
                                        </p:tgtEl>
                                        <p:attrNameLst>
                                          <p:attrName>ppt_w</p:attrName>
                                        </p:attrNameLst>
                                      </p:cBhvr>
                                      <p:tavLst>
                                        <p:tav tm="0">
                                          <p:val>
                                            <p:fltVal val="0"/>
                                          </p:val>
                                        </p:tav>
                                        <p:tav tm="100000">
                                          <p:val>
                                            <p:strVal val="#ppt_w"/>
                                          </p:val>
                                        </p:tav>
                                      </p:tavLst>
                                    </p:anim>
                                    <p:anim calcmode="lin" valueType="num">
                                      <p:cBhvr>
                                        <p:cTn id="52" dur="500" fill="hold"/>
                                        <p:tgtEl>
                                          <p:spTgt spid="26"/>
                                        </p:tgtEl>
                                        <p:attrNameLst>
                                          <p:attrName>ppt_h</p:attrName>
                                        </p:attrNameLst>
                                      </p:cBhvr>
                                      <p:tavLst>
                                        <p:tav tm="0">
                                          <p:val>
                                            <p:fltVal val="0"/>
                                          </p:val>
                                        </p:tav>
                                        <p:tav tm="100000">
                                          <p:val>
                                            <p:strVal val="#ppt_h"/>
                                          </p:val>
                                        </p:tav>
                                      </p:tavLst>
                                    </p:anim>
                                    <p:animEffect transition="in" filter="fade">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p:cTn id="58" dur="500" fill="hold"/>
                                        <p:tgtEl>
                                          <p:spTgt spid="37"/>
                                        </p:tgtEl>
                                        <p:attrNameLst>
                                          <p:attrName>ppt_w</p:attrName>
                                        </p:attrNameLst>
                                      </p:cBhvr>
                                      <p:tavLst>
                                        <p:tav tm="0">
                                          <p:val>
                                            <p:fltVal val="0"/>
                                          </p:val>
                                        </p:tav>
                                        <p:tav tm="100000">
                                          <p:val>
                                            <p:strVal val="#ppt_w"/>
                                          </p:val>
                                        </p:tav>
                                      </p:tavLst>
                                    </p:anim>
                                    <p:anim calcmode="lin" valueType="num">
                                      <p:cBhvr>
                                        <p:cTn id="59" dur="500" fill="hold"/>
                                        <p:tgtEl>
                                          <p:spTgt spid="37"/>
                                        </p:tgtEl>
                                        <p:attrNameLst>
                                          <p:attrName>ppt_h</p:attrName>
                                        </p:attrNameLst>
                                      </p:cBhvr>
                                      <p:tavLst>
                                        <p:tav tm="0">
                                          <p:val>
                                            <p:fltVal val="0"/>
                                          </p:val>
                                        </p:tav>
                                        <p:tav tm="100000">
                                          <p:val>
                                            <p:strVal val="#ppt_h"/>
                                          </p:val>
                                        </p:tav>
                                      </p:tavLst>
                                    </p:anim>
                                    <p:animEffect transition="in" filter="fade">
                                      <p:cBhvr>
                                        <p:cTn id="60" dur="500"/>
                                        <p:tgtEl>
                                          <p:spTgt spid="37"/>
                                        </p:tgtEl>
                                      </p:cBhvr>
                                    </p:animEffect>
                                  </p:childTnLst>
                                </p:cTn>
                              </p:par>
                              <p:par>
                                <p:cTn id="61" presetID="53" presetClass="entr" presetSubtype="16"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p:cTn id="63" dur="500" fill="hold"/>
                                        <p:tgtEl>
                                          <p:spTgt spid="38"/>
                                        </p:tgtEl>
                                        <p:attrNameLst>
                                          <p:attrName>ppt_w</p:attrName>
                                        </p:attrNameLst>
                                      </p:cBhvr>
                                      <p:tavLst>
                                        <p:tav tm="0">
                                          <p:val>
                                            <p:fltVal val="0"/>
                                          </p:val>
                                        </p:tav>
                                        <p:tav tm="100000">
                                          <p:val>
                                            <p:strVal val="#ppt_w"/>
                                          </p:val>
                                        </p:tav>
                                      </p:tavLst>
                                    </p:anim>
                                    <p:anim calcmode="lin" valueType="num">
                                      <p:cBhvr>
                                        <p:cTn id="64" dur="500" fill="hold"/>
                                        <p:tgtEl>
                                          <p:spTgt spid="38"/>
                                        </p:tgtEl>
                                        <p:attrNameLst>
                                          <p:attrName>ppt_h</p:attrName>
                                        </p:attrNameLst>
                                      </p:cBhvr>
                                      <p:tavLst>
                                        <p:tav tm="0">
                                          <p:val>
                                            <p:fltVal val="0"/>
                                          </p:val>
                                        </p:tav>
                                        <p:tav tm="100000">
                                          <p:val>
                                            <p:strVal val="#ppt_h"/>
                                          </p:val>
                                        </p:tav>
                                      </p:tavLst>
                                    </p:anim>
                                    <p:animEffect transition="in" filter="fade">
                                      <p:cBhvr>
                                        <p:cTn id="65" dur="500"/>
                                        <p:tgtEl>
                                          <p:spTgt spid="38"/>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 calcmode="lin" valueType="num">
                                      <p:cBhvr>
                                        <p:cTn id="68" dur="500" fill="hold"/>
                                        <p:tgtEl>
                                          <p:spTgt spid="39"/>
                                        </p:tgtEl>
                                        <p:attrNameLst>
                                          <p:attrName>ppt_w</p:attrName>
                                        </p:attrNameLst>
                                      </p:cBhvr>
                                      <p:tavLst>
                                        <p:tav tm="0">
                                          <p:val>
                                            <p:fltVal val="0"/>
                                          </p:val>
                                        </p:tav>
                                        <p:tav tm="100000">
                                          <p:val>
                                            <p:strVal val="#ppt_w"/>
                                          </p:val>
                                        </p:tav>
                                      </p:tavLst>
                                    </p:anim>
                                    <p:anim calcmode="lin" valueType="num">
                                      <p:cBhvr>
                                        <p:cTn id="69" dur="500" fill="hold"/>
                                        <p:tgtEl>
                                          <p:spTgt spid="39"/>
                                        </p:tgtEl>
                                        <p:attrNameLst>
                                          <p:attrName>ppt_h</p:attrName>
                                        </p:attrNameLst>
                                      </p:cBhvr>
                                      <p:tavLst>
                                        <p:tav tm="0">
                                          <p:val>
                                            <p:fltVal val="0"/>
                                          </p:val>
                                        </p:tav>
                                        <p:tav tm="100000">
                                          <p:val>
                                            <p:strVal val="#ppt_h"/>
                                          </p:val>
                                        </p:tav>
                                      </p:tavLst>
                                    </p:anim>
                                    <p:animEffect transition="in" filter="fade">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anim calcmode="lin" valueType="num">
                                      <p:cBhvr>
                                        <p:cTn id="75" dur="500" fill="hold"/>
                                        <p:tgtEl>
                                          <p:spTgt spid="50"/>
                                        </p:tgtEl>
                                        <p:attrNameLst>
                                          <p:attrName>ppt_w</p:attrName>
                                        </p:attrNameLst>
                                      </p:cBhvr>
                                      <p:tavLst>
                                        <p:tav tm="0">
                                          <p:val>
                                            <p:fltVal val="0"/>
                                          </p:val>
                                        </p:tav>
                                        <p:tav tm="100000">
                                          <p:val>
                                            <p:strVal val="#ppt_w"/>
                                          </p:val>
                                        </p:tav>
                                      </p:tavLst>
                                    </p:anim>
                                    <p:anim calcmode="lin" valueType="num">
                                      <p:cBhvr>
                                        <p:cTn id="76" dur="500" fill="hold"/>
                                        <p:tgtEl>
                                          <p:spTgt spid="50"/>
                                        </p:tgtEl>
                                        <p:attrNameLst>
                                          <p:attrName>ppt_h</p:attrName>
                                        </p:attrNameLst>
                                      </p:cBhvr>
                                      <p:tavLst>
                                        <p:tav tm="0">
                                          <p:val>
                                            <p:fltVal val="0"/>
                                          </p:val>
                                        </p:tav>
                                        <p:tav tm="100000">
                                          <p:val>
                                            <p:strVal val="#ppt_h"/>
                                          </p:val>
                                        </p:tav>
                                      </p:tavLst>
                                    </p:anim>
                                    <p:animEffect transition="in" filter="fade">
                                      <p:cBhvr>
                                        <p:cTn id="77" dur="500"/>
                                        <p:tgtEl>
                                          <p:spTgt spid="50"/>
                                        </p:tgtEl>
                                      </p:cBhvr>
                                    </p:animEffect>
                                  </p:childTnLst>
                                </p:cTn>
                              </p:par>
                              <p:par>
                                <p:cTn id="78" presetID="53" presetClass="entr" presetSubtype="16"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 calcmode="lin" valueType="num">
                                      <p:cBhvr>
                                        <p:cTn id="80" dur="500" fill="hold"/>
                                        <p:tgtEl>
                                          <p:spTgt spid="51"/>
                                        </p:tgtEl>
                                        <p:attrNameLst>
                                          <p:attrName>ppt_w</p:attrName>
                                        </p:attrNameLst>
                                      </p:cBhvr>
                                      <p:tavLst>
                                        <p:tav tm="0">
                                          <p:val>
                                            <p:fltVal val="0"/>
                                          </p:val>
                                        </p:tav>
                                        <p:tav tm="100000">
                                          <p:val>
                                            <p:strVal val="#ppt_w"/>
                                          </p:val>
                                        </p:tav>
                                      </p:tavLst>
                                    </p:anim>
                                    <p:anim calcmode="lin" valueType="num">
                                      <p:cBhvr>
                                        <p:cTn id="81" dur="500" fill="hold"/>
                                        <p:tgtEl>
                                          <p:spTgt spid="51"/>
                                        </p:tgtEl>
                                        <p:attrNameLst>
                                          <p:attrName>ppt_h</p:attrName>
                                        </p:attrNameLst>
                                      </p:cBhvr>
                                      <p:tavLst>
                                        <p:tav tm="0">
                                          <p:val>
                                            <p:fltVal val="0"/>
                                          </p:val>
                                        </p:tav>
                                        <p:tav tm="100000">
                                          <p:val>
                                            <p:strVal val="#ppt_h"/>
                                          </p:val>
                                        </p:tav>
                                      </p:tavLst>
                                    </p:anim>
                                    <p:animEffect transition="in" filter="fade">
                                      <p:cBhvr>
                                        <p:cTn id="82" dur="500"/>
                                        <p:tgtEl>
                                          <p:spTgt spid="51"/>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52"/>
                                        </p:tgtEl>
                                        <p:attrNameLst>
                                          <p:attrName>style.visibility</p:attrName>
                                        </p:attrNameLst>
                                      </p:cBhvr>
                                      <p:to>
                                        <p:strVal val="visible"/>
                                      </p:to>
                                    </p:set>
                                    <p:anim calcmode="lin" valueType="num">
                                      <p:cBhvr>
                                        <p:cTn id="85" dur="500" fill="hold"/>
                                        <p:tgtEl>
                                          <p:spTgt spid="52"/>
                                        </p:tgtEl>
                                        <p:attrNameLst>
                                          <p:attrName>ppt_w</p:attrName>
                                        </p:attrNameLst>
                                      </p:cBhvr>
                                      <p:tavLst>
                                        <p:tav tm="0">
                                          <p:val>
                                            <p:fltVal val="0"/>
                                          </p:val>
                                        </p:tav>
                                        <p:tav tm="100000">
                                          <p:val>
                                            <p:strVal val="#ppt_w"/>
                                          </p:val>
                                        </p:tav>
                                      </p:tavLst>
                                    </p:anim>
                                    <p:anim calcmode="lin" valueType="num">
                                      <p:cBhvr>
                                        <p:cTn id="86" dur="500" fill="hold"/>
                                        <p:tgtEl>
                                          <p:spTgt spid="52"/>
                                        </p:tgtEl>
                                        <p:attrNameLst>
                                          <p:attrName>ppt_h</p:attrName>
                                        </p:attrNameLst>
                                      </p:cBhvr>
                                      <p:tavLst>
                                        <p:tav tm="0">
                                          <p:val>
                                            <p:fltVal val="0"/>
                                          </p:val>
                                        </p:tav>
                                        <p:tav tm="100000">
                                          <p:val>
                                            <p:strVal val="#ppt_h"/>
                                          </p:val>
                                        </p:tav>
                                      </p:tavLst>
                                    </p:anim>
                                    <p:animEffect transition="in" filter="fade">
                                      <p:cBhvr>
                                        <p:cTn id="87" dur="500"/>
                                        <p:tgtEl>
                                          <p:spTgt spid="52"/>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34"/>
                                        </p:tgtEl>
                                        <p:attrNameLst>
                                          <p:attrName>style.visibility</p:attrName>
                                        </p:attrNameLst>
                                      </p:cBhvr>
                                      <p:to>
                                        <p:strVal val="visible"/>
                                      </p:to>
                                    </p:set>
                                    <p:anim calcmode="lin" valueType="num">
                                      <p:cBhvr>
                                        <p:cTn id="92" dur="500" fill="hold"/>
                                        <p:tgtEl>
                                          <p:spTgt spid="34"/>
                                        </p:tgtEl>
                                        <p:attrNameLst>
                                          <p:attrName>ppt_w</p:attrName>
                                        </p:attrNameLst>
                                      </p:cBhvr>
                                      <p:tavLst>
                                        <p:tav tm="0">
                                          <p:val>
                                            <p:fltVal val="0"/>
                                          </p:val>
                                        </p:tav>
                                        <p:tav tm="100000">
                                          <p:val>
                                            <p:strVal val="#ppt_w"/>
                                          </p:val>
                                        </p:tav>
                                      </p:tavLst>
                                    </p:anim>
                                    <p:anim calcmode="lin" valueType="num">
                                      <p:cBhvr>
                                        <p:cTn id="93" dur="500" fill="hold"/>
                                        <p:tgtEl>
                                          <p:spTgt spid="34"/>
                                        </p:tgtEl>
                                        <p:attrNameLst>
                                          <p:attrName>ppt_h</p:attrName>
                                        </p:attrNameLst>
                                      </p:cBhvr>
                                      <p:tavLst>
                                        <p:tav tm="0">
                                          <p:val>
                                            <p:fltVal val="0"/>
                                          </p:val>
                                        </p:tav>
                                        <p:tav tm="100000">
                                          <p:val>
                                            <p:strVal val="#ppt_h"/>
                                          </p:val>
                                        </p:tav>
                                      </p:tavLst>
                                    </p:anim>
                                    <p:animEffect transition="in" filter="fade">
                                      <p:cBhvr>
                                        <p:cTn id="94" dur="500"/>
                                        <p:tgtEl>
                                          <p:spTgt spid="34"/>
                                        </p:tgtEl>
                                      </p:cBhvr>
                                    </p:animEffect>
                                  </p:childTnLst>
                                </p:cTn>
                              </p:par>
                              <p:par>
                                <p:cTn id="95" presetID="53" presetClass="entr" presetSubtype="16"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anim calcmode="lin" valueType="num">
                                      <p:cBhvr>
                                        <p:cTn id="97" dur="500" fill="hold"/>
                                        <p:tgtEl>
                                          <p:spTgt spid="41"/>
                                        </p:tgtEl>
                                        <p:attrNameLst>
                                          <p:attrName>ppt_w</p:attrName>
                                        </p:attrNameLst>
                                      </p:cBhvr>
                                      <p:tavLst>
                                        <p:tav tm="0">
                                          <p:val>
                                            <p:fltVal val="0"/>
                                          </p:val>
                                        </p:tav>
                                        <p:tav tm="100000">
                                          <p:val>
                                            <p:strVal val="#ppt_w"/>
                                          </p:val>
                                        </p:tav>
                                      </p:tavLst>
                                    </p:anim>
                                    <p:anim calcmode="lin" valueType="num">
                                      <p:cBhvr>
                                        <p:cTn id="98" dur="500" fill="hold"/>
                                        <p:tgtEl>
                                          <p:spTgt spid="41"/>
                                        </p:tgtEl>
                                        <p:attrNameLst>
                                          <p:attrName>ppt_h</p:attrName>
                                        </p:attrNameLst>
                                      </p:cBhvr>
                                      <p:tavLst>
                                        <p:tav tm="0">
                                          <p:val>
                                            <p:fltVal val="0"/>
                                          </p:val>
                                        </p:tav>
                                        <p:tav tm="100000">
                                          <p:val>
                                            <p:strVal val="#ppt_h"/>
                                          </p:val>
                                        </p:tav>
                                      </p:tavLst>
                                    </p:anim>
                                    <p:animEffect transition="in" filter="fade">
                                      <p:cBhvr>
                                        <p:cTn id="99" dur="500"/>
                                        <p:tgtEl>
                                          <p:spTgt spid="41"/>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42"/>
                                        </p:tgtEl>
                                        <p:attrNameLst>
                                          <p:attrName>style.visibility</p:attrName>
                                        </p:attrNameLst>
                                      </p:cBhvr>
                                      <p:to>
                                        <p:strVal val="visible"/>
                                      </p:to>
                                    </p:set>
                                    <p:anim calcmode="lin" valueType="num">
                                      <p:cBhvr>
                                        <p:cTn id="102" dur="500" fill="hold"/>
                                        <p:tgtEl>
                                          <p:spTgt spid="42"/>
                                        </p:tgtEl>
                                        <p:attrNameLst>
                                          <p:attrName>ppt_w</p:attrName>
                                        </p:attrNameLst>
                                      </p:cBhvr>
                                      <p:tavLst>
                                        <p:tav tm="0">
                                          <p:val>
                                            <p:fltVal val="0"/>
                                          </p:val>
                                        </p:tav>
                                        <p:tav tm="100000">
                                          <p:val>
                                            <p:strVal val="#ppt_w"/>
                                          </p:val>
                                        </p:tav>
                                      </p:tavLst>
                                    </p:anim>
                                    <p:anim calcmode="lin" valueType="num">
                                      <p:cBhvr>
                                        <p:cTn id="103" dur="500" fill="hold"/>
                                        <p:tgtEl>
                                          <p:spTgt spid="42"/>
                                        </p:tgtEl>
                                        <p:attrNameLst>
                                          <p:attrName>ppt_h</p:attrName>
                                        </p:attrNameLst>
                                      </p:cBhvr>
                                      <p:tavLst>
                                        <p:tav tm="0">
                                          <p:val>
                                            <p:fltVal val="0"/>
                                          </p:val>
                                        </p:tav>
                                        <p:tav tm="100000">
                                          <p:val>
                                            <p:strVal val="#ppt_h"/>
                                          </p:val>
                                        </p:tav>
                                      </p:tavLst>
                                    </p:anim>
                                    <p:animEffect transition="in" filter="fade">
                                      <p:cBhvr>
                                        <p:cTn id="10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0" grpId="0"/>
      <p:bldP spid="24" grpId="0" animBg="1"/>
      <p:bldP spid="37" grpId="0" animBg="1"/>
      <p:bldP spid="39" grpId="0"/>
      <p:bldP spid="50" grpId="0" animBg="1"/>
      <p:bldP spid="52" grpId="0"/>
      <p:bldP spid="4" grpId="0" animBg="1"/>
      <p:bldP spid="26" grpId="0"/>
      <p:bldP spid="34" grpId="0" animBg="1"/>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532440" y="188640"/>
            <a:ext cx="504056"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13</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0" name="Rectangle 9"/>
          <p:cNvSpPr/>
          <p:nvPr/>
        </p:nvSpPr>
        <p:spPr>
          <a:xfrm>
            <a:off x="539552" y="356481"/>
            <a:ext cx="6120680" cy="623248"/>
          </a:xfrm>
          <a:prstGeom prst="rect">
            <a:avLst/>
          </a:prstGeom>
        </p:spPr>
        <p:txBody>
          <a:bodyPr wrap="square">
            <a:spAutoFit/>
          </a:bodyPr>
          <a:lstStyle/>
          <a:p>
            <a:pPr indent="-89535">
              <a:lnSpc>
                <a:spcPct val="115000"/>
              </a:lnSpc>
            </a:pPr>
            <a:r>
              <a:rPr lang="fr-FR" dirty="0" smtClean="0">
                <a:solidFill>
                  <a:srgbClr val="547F8A"/>
                </a:solidFill>
                <a:latin typeface="Neuropol"/>
                <a:ea typeface="Calibri"/>
                <a:cs typeface="Times New Roman"/>
              </a:rPr>
              <a:t>P</a:t>
            </a:r>
            <a:r>
              <a:rPr lang="fr-FR" sz="1400" dirty="0" smtClean="0">
                <a:solidFill>
                  <a:srgbClr val="547F8A"/>
                </a:solidFill>
                <a:latin typeface="Neuropol"/>
                <a:ea typeface="Calibri"/>
                <a:cs typeface="Times New Roman"/>
              </a:rPr>
              <a:t>résentation du support de travail        </a:t>
            </a:r>
          </a:p>
          <a:p>
            <a:pPr indent="-89535">
              <a:lnSpc>
                <a:spcPct val="115000"/>
              </a:lnSpc>
            </a:pPr>
            <a:r>
              <a:rPr lang="fr-FR" sz="1200" dirty="0" smtClean="0">
                <a:solidFill>
                  <a:srgbClr val="9DB4BE"/>
                </a:solidFill>
                <a:latin typeface="Neuropol"/>
                <a:ea typeface="Calibri"/>
                <a:cs typeface="Times New Roman"/>
              </a:rPr>
              <a:t>Pâtisserie - Salon de thé - Paris </a:t>
            </a:r>
            <a:endParaRPr lang="fr-FR" sz="1200" dirty="0">
              <a:solidFill>
                <a:srgbClr val="9DB4BE"/>
              </a:solidFill>
              <a:ea typeface="Calibri"/>
              <a:cs typeface="Times New Roman"/>
            </a:endParaRPr>
          </a:p>
        </p:txBody>
      </p:sp>
      <p:pic>
        <p:nvPicPr>
          <p:cNvPr id="4" name="Imag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175606" y="962032"/>
            <a:ext cx="4972744" cy="3187048"/>
          </a:xfrm>
          <a:prstGeom prst="rect">
            <a:avLst/>
          </a:prstGeom>
        </p:spPr>
      </p:pic>
      <p:pic>
        <p:nvPicPr>
          <p:cNvPr id="3" name="Image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47273" y="2736834"/>
            <a:ext cx="4024727" cy="3170481"/>
          </a:xfrm>
          <a:prstGeom prst="rect">
            <a:avLst/>
          </a:prstGeom>
        </p:spPr>
      </p:pic>
      <p:sp>
        <p:nvSpPr>
          <p:cNvPr id="12" name="ZoneTexte 11"/>
          <p:cNvSpPr txBox="1"/>
          <p:nvPr/>
        </p:nvSpPr>
        <p:spPr>
          <a:xfrm>
            <a:off x="608646" y="1870753"/>
            <a:ext cx="2541159" cy="684803"/>
          </a:xfrm>
          <a:prstGeom prst="rect">
            <a:avLst/>
          </a:prstGeom>
          <a:noFill/>
        </p:spPr>
        <p:txBody>
          <a:bodyPr wrap="square" rtlCol="0">
            <a:spAutoFit/>
          </a:bodyPr>
          <a:lstStyle/>
          <a:p>
            <a:pPr>
              <a:spcAft>
                <a:spcPts val="300"/>
              </a:spcAft>
            </a:pPr>
            <a:r>
              <a:rPr lang="fr-FR" sz="1200" dirty="0" smtClean="0">
                <a:solidFill>
                  <a:srgbClr val="547F8A"/>
                </a:solidFill>
                <a:latin typeface="Neuropol" panose="020F0607030201010804" pitchFamily="34" charset="0"/>
              </a:rPr>
              <a:t>Insertion paysagère</a:t>
            </a:r>
          </a:p>
          <a:p>
            <a:pPr>
              <a:spcAft>
                <a:spcPts val="300"/>
              </a:spcAft>
            </a:pPr>
            <a:r>
              <a:rPr lang="fr-FR" sz="1100" dirty="0" smtClean="0">
                <a:solidFill>
                  <a:srgbClr val="9DB4BE"/>
                </a:solidFill>
                <a:latin typeface="Neuropol X Rg" panose="02000503040000020004" pitchFamily="2" charset="0"/>
              </a:rPr>
              <a:t>Projet</a:t>
            </a:r>
          </a:p>
          <a:p>
            <a:pPr>
              <a:spcAft>
                <a:spcPts val="300"/>
              </a:spcAft>
            </a:pPr>
            <a:r>
              <a:rPr lang="fr-FR" sz="1050" dirty="0" smtClean="0">
                <a:solidFill>
                  <a:schemeClr val="tx1">
                    <a:lumMod val="50000"/>
                    <a:lumOff val="50000"/>
                  </a:schemeClr>
                </a:solidFill>
                <a:latin typeface="Neuropol X Rg" panose="02000503040000020004" pitchFamily="2" charset="0"/>
              </a:rPr>
              <a:t>Devanture de façade</a:t>
            </a:r>
          </a:p>
        </p:txBody>
      </p:sp>
      <p:sp>
        <p:nvSpPr>
          <p:cNvPr id="13" name="ZoneTexte 12"/>
          <p:cNvSpPr txBox="1"/>
          <p:nvPr/>
        </p:nvSpPr>
        <p:spPr>
          <a:xfrm>
            <a:off x="6783273" y="4212008"/>
            <a:ext cx="2347664" cy="684803"/>
          </a:xfrm>
          <a:prstGeom prst="rect">
            <a:avLst/>
          </a:prstGeom>
          <a:noFill/>
        </p:spPr>
        <p:txBody>
          <a:bodyPr wrap="square" rtlCol="0">
            <a:spAutoFit/>
          </a:bodyPr>
          <a:lstStyle/>
          <a:p>
            <a:pPr>
              <a:spcAft>
                <a:spcPts val="300"/>
              </a:spcAft>
            </a:pPr>
            <a:r>
              <a:rPr lang="fr-FR" sz="1200" dirty="0" smtClean="0">
                <a:solidFill>
                  <a:srgbClr val="547F8A"/>
                </a:solidFill>
                <a:latin typeface="Neuropol" panose="020F0607030201010804" pitchFamily="34" charset="0"/>
              </a:rPr>
              <a:t>Elévation &amp; coupes</a:t>
            </a:r>
          </a:p>
          <a:p>
            <a:pPr>
              <a:spcAft>
                <a:spcPts val="300"/>
              </a:spcAft>
            </a:pPr>
            <a:r>
              <a:rPr lang="fr-FR" sz="1100" dirty="0" smtClean="0">
                <a:solidFill>
                  <a:srgbClr val="9DB4BE"/>
                </a:solidFill>
                <a:latin typeface="Neuropol X Rg" panose="02000503040000020004" pitchFamily="2" charset="0"/>
              </a:rPr>
              <a:t>Projet</a:t>
            </a:r>
          </a:p>
          <a:p>
            <a:pPr>
              <a:spcAft>
                <a:spcPts val="300"/>
              </a:spcAft>
            </a:pPr>
            <a:r>
              <a:rPr lang="fr-FR" sz="1050" dirty="0" smtClean="0">
                <a:solidFill>
                  <a:schemeClr val="tx1">
                    <a:lumMod val="50000"/>
                    <a:lumOff val="50000"/>
                  </a:schemeClr>
                </a:solidFill>
                <a:latin typeface="Neuropol X Rg" panose="02000503040000020004" pitchFamily="2" charset="0"/>
              </a:rPr>
              <a:t>Devanture de façade</a:t>
            </a:r>
          </a:p>
        </p:txBody>
      </p:sp>
      <p:sp>
        <p:nvSpPr>
          <p:cNvPr id="14" name="Ellipse 13"/>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121458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630142" y="318701"/>
            <a:ext cx="4372498" cy="292574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532440" y="188640"/>
            <a:ext cx="504056"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14</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0" name="Rectangle 9"/>
          <p:cNvSpPr/>
          <p:nvPr/>
        </p:nvSpPr>
        <p:spPr>
          <a:xfrm>
            <a:off x="539552" y="356481"/>
            <a:ext cx="6120680" cy="623248"/>
          </a:xfrm>
          <a:prstGeom prst="rect">
            <a:avLst/>
          </a:prstGeom>
        </p:spPr>
        <p:txBody>
          <a:bodyPr wrap="square">
            <a:spAutoFit/>
          </a:bodyPr>
          <a:lstStyle/>
          <a:p>
            <a:pPr indent="-89535">
              <a:lnSpc>
                <a:spcPct val="115000"/>
              </a:lnSpc>
            </a:pPr>
            <a:r>
              <a:rPr lang="fr-FR" dirty="0" smtClean="0">
                <a:solidFill>
                  <a:srgbClr val="547F8A"/>
                </a:solidFill>
                <a:latin typeface="Neuropol"/>
                <a:ea typeface="Calibri"/>
                <a:cs typeface="Times New Roman"/>
              </a:rPr>
              <a:t>P</a:t>
            </a:r>
            <a:r>
              <a:rPr lang="fr-FR" sz="1400" dirty="0" smtClean="0">
                <a:solidFill>
                  <a:srgbClr val="547F8A"/>
                </a:solidFill>
                <a:latin typeface="Neuropol"/>
                <a:ea typeface="Calibri"/>
                <a:cs typeface="Times New Roman"/>
              </a:rPr>
              <a:t>résentation du support de travail        </a:t>
            </a:r>
          </a:p>
          <a:p>
            <a:pPr indent="-89535">
              <a:lnSpc>
                <a:spcPct val="115000"/>
              </a:lnSpc>
            </a:pPr>
            <a:r>
              <a:rPr lang="fr-FR" sz="1200" dirty="0" smtClean="0">
                <a:solidFill>
                  <a:srgbClr val="9DB4BE"/>
                </a:solidFill>
                <a:latin typeface="Neuropol"/>
                <a:ea typeface="Calibri"/>
                <a:cs typeface="Times New Roman"/>
              </a:rPr>
              <a:t>Pâtisserie - Salon de thé - Paris </a:t>
            </a:r>
            <a:endParaRPr lang="fr-FR" sz="1200" dirty="0">
              <a:solidFill>
                <a:srgbClr val="9DB4BE"/>
              </a:solidFill>
              <a:ea typeface="Calibri"/>
              <a:cs typeface="Times New Roman"/>
            </a:endParaRPr>
          </a:p>
        </p:txBody>
      </p:sp>
      <p:sp>
        <p:nvSpPr>
          <p:cNvPr id="12" name="ZoneTexte 11"/>
          <p:cNvSpPr txBox="1"/>
          <p:nvPr/>
        </p:nvSpPr>
        <p:spPr>
          <a:xfrm>
            <a:off x="562423" y="1288620"/>
            <a:ext cx="2883234" cy="484748"/>
          </a:xfrm>
          <a:prstGeom prst="rect">
            <a:avLst/>
          </a:prstGeom>
          <a:noFill/>
        </p:spPr>
        <p:txBody>
          <a:bodyPr wrap="square" rtlCol="0">
            <a:spAutoFit/>
          </a:bodyPr>
          <a:lstStyle/>
          <a:p>
            <a:pPr>
              <a:spcAft>
                <a:spcPts val="300"/>
              </a:spcAft>
            </a:pPr>
            <a:r>
              <a:rPr lang="fr-FR" sz="1200" dirty="0" smtClean="0">
                <a:solidFill>
                  <a:srgbClr val="547F8A"/>
                </a:solidFill>
                <a:latin typeface="Neuropol" panose="020F0607030201010804" pitchFamily="34" charset="0"/>
              </a:rPr>
              <a:t>Implantations 3 niveaux</a:t>
            </a:r>
          </a:p>
          <a:p>
            <a:pPr>
              <a:spcAft>
                <a:spcPts val="300"/>
              </a:spcAft>
            </a:pPr>
            <a:r>
              <a:rPr lang="fr-FR" sz="1100" dirty="0" smtClean="0">
                <a:solidFill>
                  <a:srgbClr val="9DB4BE"/>
                </a:solidFill>
                <a:latin typeface="Neuropol X Rg" panose="02000503040000020004" pitchFamily="2" charset="0"/>
              </a:rPr>
              <a:t>Etat existant</a:t>
            </a:r>
          </a:p>
        </p:txBody>
      </p:sp>
      <p:pic>
        <p:nvPicPr>
          <p:cNvPr id="2" name="Image 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80745" y="2924944"/>
            <a:ext cx="3156082" cy="2718709"/>
          </a:xfrm>
          <a:prstGeom prst="rect">
            <a:avLst/>
          </a:prstGeom>
        </p:spPr>
      </p:pic>
      <p:pic>
        <p:nvPicPr>
          <p:cNvPr id="14" name="Image 1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4139952" y="3323514"/>
            <a:ext cx="3060340" cy="2796831"/>
          </a:xfrm>
          <a:prstGeom prst="rect">
            <a:avLst/>
          </a:prstGeom>
        </p:spPr>
      </p:pic>
      <p:sp>
        <p:nvSpPr>
          <p:cNvPr id="15" name="ZoneTexte 14"/>
          <p:cNvSpPr txBox="1"/>
          <p:nvPr/>
        </p:nvSpPr>
        <p:spPr>
          <a:xfrm>
            <a:off x="1691680" y="5643653"/>
            <a:ext cx="859772" cy="253916"/>
          </a:xfrm>
          <a:prstGeom prst="rect">
            <a:avLst/>
          </a:prstGeom>
          <a:noFill/>
        </p:spPr>
        <p:txBody>
          <a:bodyPr wrap="square" rtlCol="0">
            <a:spAutoFit/>
          </a:bodyPr>
          <a:lstStyle/>
          <a:p>
            <a:r>
              <a:rPr lang="fr-FR" sz="1050" dirty="0" smtClean="0">
                <a:solidFill>
                  <a:srgbClr val="547F8A"/>
                </a:solidFill>
                <a:latin typeface="Neuropol" panose="020F0607030201010804" pitchFamily="34" charset="0"/>
              </a:rPr>
              <a:t>RDC</a:t>
            </a:r>
            <a:endParaRPr lang="fr-FR" sz="1050" dirty="0">
              <a:solidFill>
                <a:srgbClr val="547F8A"/>
              </a:solidFill>
              <a:latin typeface="Neuropol" panose="020F0607030201010804" pitchFamily="34" charset="0"/>
            </a:endParaRPr>
          </a:p>
        </p:txBody>
      </p:sp>
      <p:sp>
        <p:nvSpPr>
          <p:cNvPr id="16" name="ZoneTexte 15"/>
          <p:cNvSpPr txBox="1"/>
          <p:nvPr/>
        </p:nvSpPr>
        <p:spPr>
          <a:xfrm>
            <a:off x="7236296" y="4721929"/>
            <a:ext cx="864096" cy="253916"/>
          </a:xfrm>
          <a:prstGeom prst="rect">
            <a:avLst/>
          </a:prstGeom>
          <a:noFill/>
        </p:spPr>
        <p:txBody>
          <a:bodyPr wrap="square" rtlCol="0">
            <a:spAutoFit/>
          </a:bodyPr>
          <a:lstStyle/>
          <a:p>
            <a:r>
              <a:rPr lang="fr-FR" sz="1050" dirty="0" smtClean="0">
                <a:solidFill>
                  <a:srgbClr val="547F8A"/>
                </a:solidFill>
                <a:latin typeface="Neuropol" panose="020F0607030201010804" pitchFamily="34" charset="0"/>
              </a:rPr>
              <a:t>Etage</a:t>
            </a:r>
            <a:endParaRPr lang="fr-FR" sz="1050" dirty="0">
              <a:solidFill>
                <a:srgbClr val="547F8A"/>
              </a:solidFill>
              <a:latin typeface="Neuropol" panose="020F0607030201010804" pitchFamily="34" charset="0"/>
            </a:endParaRPr>
          </a:p>
        </p:txBody>
      </p:sp>
      <p:sp>
        <p:nvSpPr>
          <p:cNvPr id="17" name="ZoneTexte 16"/>
          <p:cNvSpPr txBox="1"/>
          <p:nvPr/>
        </p:nvSpPr>
        <p:spPr>
          <a:xfrm>
            <a:off x="7847856" y="1916832"/>
            <a:ext cx="1044624" cy="253916"/>
          </a:xfrm>
          <a:prstGeom prst="rect">
            <a:avLst/>
          </a:prstGeom>
          <a:noFill/>
        </p:spPr>
        <p:txBody>
          <a:bodyPr wrap="square" rtlCol="0">
            <a:spAutoFit/>
          </a:bodyPr>
          <a:lstStyle/>
          <a:p>
            <a:r>
              <a:rPr lang="fr-FR" sz="1050" dirty="0" smtClean="0">
                <a:solidFill>
                  <a:srgbClr val="547F8A"/>
                </a:solidFill>
                <a:latin typeface="Neuropol" panose="020F0607030201010804" pitchFamily="34" charset="0"/>
              </a:rPr>
              <a:t>Sous-sol</a:t>
            </a:r>
            <a:endParaRPr lang="fr-FR" sz="1050" dirty="0">
              <a:solidFill>
                <a:srgbClr val="547F8A"/>
              </a:solidFill>
              <a:latin typeface="Neuropol" panose="020F0607030201010804" pitchFamily="34" charset="0"/>
            </a:endParaRPr>
          </a:p>
        </p:txBody>
      </p:sp>
      <p:sp>
        <p:nvSpPr>
          <p:cNvPr id="18" name="Ellipse 17"/>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111919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532440" y="188640"/>
            <a:ext cx="504056"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15</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0" name="Rectangle 9"/>
          <p:cNvSpPr/>
          <p:nvPr/>
        </p:nvSpPr>
        <p:spPr>
          <a:xfrm>
            <a:off x="539552" y="356481"/>
            <a:ext cx="6120680" cy="623248"/>
          </a:xfrm>
          <a:prstGeom prst="rect">
            <a:avLst/>
          </a:prstGeom>
        </p:spPr>
        <p:txBody>
          <a:bodyPr wrap="square">
            <a:spAutoFit/>
          </a:bodyPr>
          <a:lstStyle/>
          <a:p>
            <a:pPr indent="-89535">
              <a:lnSpc>
                <a:spcPct val="115000"/>
              </a:lnSpc>
            </a:pPr>
            <a:r>
              <a:rPr lang="fr-FR" dirty="0" smtClean="0">
                <a:solidFill>
                  <a:srgbClr val="547F8A"/>
                </a:solidFill>
                <a:latin typeface="Neuropol"/>
                <a:ea typeface="Calibri"/>
                <a:cs typeface="Times New Roman"/>
              </a:rPr>
              <a:t>P</a:t>
            </a:r>
            <a:r>
              <a:rPr lang="fr-FR" sz="1400" dirty="0" smtClean="0">
                <a:solidFill>
                  <a:srgbClr val="547F8A"/>
                </a:solidFill>
                <a:latin typeface="Neuropol"/>
                <a:ea typeface="Calibri"/>
                <a:cs typeface="Times New Roman"/>
              </a:rPr>
              <a:t>résentation du support de travail        </a:t>
            </a:r>
          </a:p>
          <a:p>
            <a:pPr indent="-89535">
              <a:lnSpc>
                <a:spcPct val="115000"/>
              </a:lnSpc>
            </a:pPr>
            <a:r>
              <a:rPr lang="fr-FR" sz="1200" dirty="0" smtClean="0">
                <a:solidFill>
                  <a:srgbClr val="9DB4BE"/>
                </a:solidFill>
                <a:latin typeface="Neuropol"/>
                <a:ea typeface="Calibri"/>
                <a:cs typeface="Times New Roman"/>
              </a:rPr>
              <a:t>Pâtisserie - Salon de thé - Paris</a:t>
            </a:r>
            <a:endParaRPr lang="fr-FR" sz="1200" dirty="0">
              <a:solidFill>
                <a:srgbClr val="9DB4BE"/>
              </a:solidFill>
              <a:ea typeface="Calibri"/>
              <a:cs typeface="Times New Roman"/>
            </a:endParaRPr>
          </a:p>
        </p:txBody>
      </p:sp>
      <p:pic>
        <p:nvPicPr>
          <p:cNvPr id="3" name="Imag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052603" y="962031"/>
            <a:ext cx="4460899" cy="3332182"/>
          </a:xfrm>
          <a:prstGeom prst="rect">
            <a:avLst/>
          </a:prstGeom>
        </p:spPr>
      </p:pic>
      <p:pic>
        <p:nvPicPr>
          <p:cNvPr id="2" name="Image 1"/>
          <p:cNvPicPr>
            <a:picLocks noChangeAspect="1"/>
          </p:cNvPicPr>
          <p:nvPr/>
        </p:nvPicPr>
        <p:blipFill rotWithShape="1">
          <a:blip r:embed="rId6" cstate="print">
            <a:extLst>
              <a:ext uri="{28A0092B-C50C-407E-A947-70E740481C1C}">
                <a14:useLocalDpi xmlns:a14="http://schemas.microsoft.com/office/drawing/2010/main" xmlns="" val="0"/>
              </a:ext>
            </a:extLst>
          </a:blip>
          <a:srcRect l="-769" t="3825" r="1538" b="161"/>
          <a:stretch/>
        </p:blipFill>
        <p:spPr>
          <a:xfrm>
            <a:off x="539552" y="3528000"/>
            <a:ext cx="4902568" cy="2622304"/>
          </a:xfrm>
          <a:prstGeom prst="rect">
            <a:avLst/>
          </a:prstGeom>
          <a:ln>
            <a:noFill/>
          </a:ln>
          <a:effectLst>
            <a:softEdge rad="112500"/>
          </a:effectLst>
        </p:spPr>
      </p:pic>
      <p:sp>
        <p:nvSpPr>
          <p:cNvPr id="11" name="ZoneTexte 10"/>
          <p:cNvSpPr txBox="1"/>
          <p:nvPr/>
        </p:nvSpPr>
        <p:spPr>
          <a:xfrm>
            <a:off x="2018419" y="2529410"/>
            <a:ext cx="1800200" cy="677108"/>
          </a:xfrm>
          <a:prstGeom prst="rect">
            <a:avLst/>
          </a:prstGeom>
          <a:noFill/>
        </p:spPr>
        <p:txBody>
          <a:bodyPr wrap="square" rtlCol="0">
            <a:spAutoFit/>
          </a:bodyPr>
          <a:lstStyle/>
          <a:p>
            <a:pPr>
              <a:spcAft>
                <a:spcPts val="300"/>
              </a:spcAft>
            </a:pPr>
            <a:r>
              <a:rPr lang="fr-FR" sz="1200" dirty="0" smtClean="0">
                <a:solidFill>
                  <a:srgbClr val="547F8A"/>
                </a:solidFill>
                <a:latin typeface="Neuropol" panose="020F0607030201010804" pitchFamily="34" charset="0"/>
              </a:rPr>
              <a:t>Visuels 3D</a:t>
            </a:r>
          </a:p>
          <a:p>
            <a:pPr>
              <a:spcAft>
                <a:spcPts val="300"/>
              </a:spcAft>
            </a:pPr>
            <a:r>
              <a:rPr lang="fr-FR" sz="1050" dirty="0" smtClean="0">
                <a:solidFill>
                  <a:srgbClr val="9DB4BE"/>
                </a:solidFill>
                <a:latin typeface="Neuropol X Rg" panose="02000503040000020004" pitchFamily="2" charset="0"/>
              </a:rPr>
              <a:t>Modélisation projet</a:t>
            </a:r>
          </a:p>
          <a:p>
            <a:pPr>
              <a:spcAft>
                <a:spcPts val="300"/>
              </a:spcAft>
            </a:pPr>
            <a:r>
              <a:rPr lang="fr-FR" sz="1070" dirty="0" smtClean="0">
                <a:solidFill>
                  <a:schemeClr val="tx1">
                    <a:lumMod val="50000"/>
                    <a:lumOff val="50000"/>
                  </a:schemeClr>
                </a:solidFill>
                <a:latin typeface="Neuropol X Rg" panose="02000503040000020004" pitchFamily="2" charset="0"/>
              </a:rPr>
              <a:t>Rez-de-chaussée</a:t>
            </a:r>
            <a:endParaRPr lang="fr-FR" sz="1070" dirty="0">
              <a:solidFill>
                <a:schemeClr val="tx1">
                  <a:lumMod val="50000"/>
                  <a:lumOff val="50000"/>
                </a:schemeClr>
              </a:solidFill>
              <a:latin typeface="Neuropol X Rg" panose="02000503040000020004" pitchFamily="2" charset="0"/>
            </a:endParaRPr>
          </a:p>
        </p:txBody>
      </p:sp>
      <p:sp>
        <p:nvSpPr>
          <p:cNvPr id="4" name="ZoneTexte 3"/>
          <p:cNvSpPr txBox="1"/>
          <p:nvPr/>
        </p:nvSpPr>
        <p:spPr>
          <a:xfrm>
            <a:off x="7524328" y="1179081"/>
            <a:ext cx="809228" cy="246221"/>
          </a:xfrm>
          <a:prstGeom prst="rect">
            <a:avLst/>
          </a:prstGeom>
          <a:noFill/>
        </p:spPr>
        <p:txBody>
          <a:bodyPr wrap="square" rtlCol="0">
            <a:spAutoFit/>
          </a:bodyPr>
          <a:lstStyle/>
          <a:p>
            <a:r>
              <a:rPr lang="fr-FR" sz="1000" b="1" dirty="0" smtClean="0">
                <a:solidFill>
                  <a:schemeClr val="bg1"/>
                </a:solidFill>
                <a:latin typeface="Neuropol" panose="020F0607030201010804" pitchFamily="34" charset="0"/>
              </a:rPr>
              <a:t>Pers 2</a:t>
            </a:r>
            <a:endParaRPr lang="fr-FR" sz="1000" b="1" dirty="0">
              <a:solidFill>
                <a:schemeClr val="bg1"/>
              </a:solidFill>
              <a:latin typeface="Neuropol" panose="020F0607030201010804" pitchFamily="34" charset="0"/>
            </a:endParaRPr>
          </a:p>
        </p:txBody>
      </p:sp>
      <p:sp>
        <p:nvSpPr>
          <p:cNvPr id="12" name="ZoneTexte 11"/>
          <p:cNvSpPr txBox="1"/>
          <p:nvPr/>
        </p:nvSpPr>
        <p:spPr>
          <a:xfrm>
            <a:off x="1157916" y="5443069"/>
            <a:ext cx="809228" cy="246221"/>
          </a:xfrm>
          <a:prstGeom prst="rect">
            <a:avLst/>
          </a:prstGeom>
          <a:noFill/>
        </p:spPr>
        <p:txBody>
          <a:bodyPr wrap="square" rtlCol="0">
            <a:spAutoFit/>
          </a:bodyPr>
          <a:lstStyle/>
          <a:p>
            <a:r>
              <a:rPr lang="fr-FR" sz="1000" b="1" dirty="0" smtClean="0">
                <a:solidFill>
                  <a:schemeClr val="bg1"/>
                </a:solidFill>
                <a:effectLst>
                  <a:outerShdw blurRad="38100" dist="38100" dir="2700000" algn="tl">
                    <a:srgbClr val="000000">
                      <a:alpha val="43137"/>
                    </a:srgbClr>
                  </a:outerShdw>
                </a:effectLst>
                <a:latin typeface="Neuropol" panose="020F0607030201010804" pitchFamily="34" charset="0"/>
              </a:rPr>
              <a:t>Pers 1</a:t>
            </a:r>
            <a:endParaRPr lang="fr-FR" sz="1000" b="1" dirty="0">
              <a:solidFill>
                <a:schemeClr val="bg1"/>
              </a:solidFill>
              <a:effectLst>
                <a:outerShdw blurRad="38100" dist="38100" dir="2700000" algn="tl">
                  <a:srgbClr val="000000">
                    <a:alpha val="43137"/>
                  </a:srgbClr>
                </a:outerShdw>
              </a:effectLst>
              <a:latin typeface="Neuropol" panose="020F0607030201010804" pitchFamily="34" charset="0"/>
            </a:endParaRPr>
          </a:p>
        </p:txBody>
      </p:sp>
      <p:sp>
        <p:nvSpPr>
          <p:cNvPr id="13" name="Ellipse 12"/>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65020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1560" y="595701"/>
            <a:ext cx="7812128" cy="5746598"/>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532440" y="188640"/>
            <a:ext cx="504056"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16</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0" name="Rectangle 9"/>
          <p:cNvSpPr/>
          <p:nvPr/>
        </p:nvSpPr>
        <p:spPr>
          <a:xfrm>
            <a:off x="539552" y="356481"/>
            <a:ext cx="6120680" cy="623248"/>
          </a:xfrm>
          <a:prstGeom prst="rect">
            <a:avLst/>
          </a:prstGeom>
        </p:spPr>
        <p:txBody>
          <a:bodyPr wrap="square">
            <a:spAutoFit/>
          </a:bodyPr>
          <a:lstStyle/>
          <a:p>
            <a:pPr indent="-89535">
              <a:lnSpc>
                <a:spcPct val="115000"/>
              </a:lnSpc>
            </a:pPr>
            <a:r>
              <a:rPr lang="fr-FR" dirty="0" smtClean="0">
                <a:solidFill>
                  <a:srgbClr val="547F8A"/>
                </a:solidFill>
                <a:latin typeface="Neuropol"/>
                <a:ea typeface="Calibri"/>
                <a:cs typeface="Times New Roman"/>
              </a:rPr>
              <a:t>P</a:t>
            </a:r>
            <a:r>
              <a:rPr lang="fr-FR" sz="1400" dirty="0" smtClean="0">
                <a:solidFill>
                  <a:srgbClr val="547F8A"/>
                </a:solidFill>
                <a:latin typeface="Neuropol"/>
                <a:ea typeface="Calibri"/>
                <a:cs typeface="Times New Roman"/>
              </a:rPr>
              <a:t>résentation du support de travail        </a:t>
            </a:r>
          </a:p>
          <a:p>
            <a:pPr indent="-89535">
              <a:lnSpc>
                <a:spcPct val="115000"/>
              </a:lnSpc>
            </a:pPr>
            <a:r>
              <a:rPr lang="fr-FR" sz="1200" dirty="0" smtClean="0">
                <a:solidFill>
                  <a:srgbClr val="9DB4BE"/>
                </a:solidFill>
                <a:latin typeface="Neuropol"/>
                <a:ea typeface="Calibri"/>
                <a:cs typeface="Times New Roman"/>
              </a:rPr>
              <a:t>Salon de thé - Paris </a:t>
            </a:r>
            <a:endParaRPr lang="fr-FR" sz="1200" dirty="0">
              <a:solidFill>
                <a:srgbClr val="9DB4BE"/>
              </a:solidFill>
              <a:ea typeface="Calibri"/>
              <a:cs typeface="Times New Roman"/>
            </a:endParaRPr>
          </a:p>
        </p:txBody>
      </p:sp>
      <p:sp>
        <p:nvSpPr>
          <p:cNvPr id="11" name="ZoneTexte 10"/>
          <p:cNvSpPr txBox="1"/>
          <p:nvPr/>
        </p:nvSpPr>
        <p:spPr>
          <a:xfrm>
            <a:off x="551498" y="1412776"/>
            <a:ext cx="1800200" cy="677108"/>
          </a:xfrm>
          <a:prstGeom prst="rect">
            <a:avLst/>
          </a:prstGeom>
          <a:noFill/>
        </p:spPr>
        <p:txBody>
          <a:bodyPr wrap="square" rtlCol="0">
            <a:spAutoFit/>
          </a:bodyPr>
          <a:lstStyle/>
          <a:p>
            <a:pPr>
              <a:spcAft>
                <a:spcPts val="300"/>
              </a:spcAft>
            </a:pPr>
            <a:r>
              <a:rPr lang="fr-FR" sz="1200" dirty="0" smtClean="0">
                <a:solidFill>
                  <a:srgbClr val="547F8A"/>
                </a:solidFill>
                <a:latin typeface="Neuropol" panose="020F0607030201010804" pitchFamily="34" charset="0"/>
              </a:rPr>
              <a:t>Implantation</a:t>
            </a:r>
          </a:p>
          <a:p>
            <a:pPr>
              <a:spcAft>
                <a:spcPts val="300"/>
              </a:spcAft>
            </a:pPr>
            <a:r>
              <a:rPr lang="fr-FR" sz="1050" dirty="0" smtClean="0">
                <a:solidFill>
                  <a:srgbClr val="9DB4BE"/>
                </a:solidFill>
                <a:latin typeface="Neuropol X Rg" panose="02000503040000020004" pitchFamily="2" charset="0"/>
              </a:rPr>
              <a:t>Projet</a:t>
            </a:r>
          </a:p>
          <a:p>
            <a:pPr>
              <a:spcAft>
                <a:spcPts val="300"/>
              </a:spcAft>
            </a:pPr>
            <a:r>
              <a:rPr lang="fr-FR" sz="1050" dirty="0" smtClean="0">
                <a:solidFill>
                  <a:schemeClr val="tx1">
                    <a:lumMod val="50000"/>
                    <a:lumOff val="50000"/>
                  </a:schemeClr>
                </a:solidFill>
                <a:latin typeface="Neuropol X Rg" panose="02000503040000020004" pitchFamily="2" charset="0"/>
              </a:rPr>
              <a:t>Rez-de-chaussée</a:t>
            </a:r>
            <a:endParaRPr lang="fr-FR" sz="1050" dirty="0">
              <a:solidFill>
                <a:schemeClr val="tx1">
                  <a:lumMod val="50000"/>
                  <a:lumOff val="50000"/>
                </a:schemeClr>
              </a:solidFill>
              <a:latin typeface="Neuropol X Rg" panose="02000503040000020004" pitchFamily="2" charset="0"/>
            </a:endParaRPr>
          </a:p>
        </p:txBody>
      </p:sp>
      <p:sp>
        <p:nvSpPr>
          <p:cNvPr id="3" name="ZoneTexte 2"/>
          <p:cNvSpPr txBox="1"/>
          <p:nvPr/>
        </p:nvSpPr>
        <p:spPr>
          <a:xfrm>
            <a:off x="4211960" y="5921029"/>
            <a:ext cx="936104" cy="230832"/>
          </a:xfrm>
          <a:prstGeom prst="rect">
            <a:avLst/>
          </a:prstGeom>
          <a:noFill/>
        </p:spPr>
        <p:txBody>
          <a:bodyPr wrap="square" rtlCol="0">
            <a:spAutoFit/>
          </a:bodyPr>
          <a:lstStyle/>
          <a:p>
            <a:r>
              <a:rPr lang="fr-FR" sz="900" b="1" dirty="0" smtClean="0">
                <a:solidFill>
                  <a:srgbClr val="FF0000"/>
                </a:solidFill>
                <a:latin typeface="Neuropol" panose="020F0607030201010804" pitchFamily="34" charset="0"/>
              </a:rPr>
              <a:t>Entrée</a:t>
            </a:r>
            <a:endParaRPr lang="fr-FR" sz="900" b="1" dirty="0">
              <a:solidFill>
                <a:srgbClr val="FF0000"/>
              </a:solidFill>
              <a:latin typeface="Neuropol" panose="020F0607030201010804" pitchFamily="34" charset="0"/>
            </a:endParaRPr>
          </a:p>
        </p:txBody>
      </p:sp>
      <p:sp>
        <p:nvSpPr>
          <p:cNvPr id="12" name="ZoneTexte 11"/>
          <p:cNvSpPr txBox="1"/>
          <p:nvPr/>
        </p:nvSpPr>
        <p:spPr>
          <a:xfrm>
            <a:off x="5652120" y="728052"/>
            <a:ext cx="936104" cy="230832"/>
          </a:xfrm>
          <a:prstGeom prst="rect">
            <a:avLst/>
          </a:prstGeom>
          <a:noFill/>
        </p:spPr>
        <p:txBody>
          <a:bodyPr wrap="square" rtlCol="0">
            <a:spAutoFit/>
          </a:bodyPr>
          <a:lstStyle/>
          <a:p>
            <a:r>
              <a:rPr lang="fr-FR" sz="900" b="1" dirty="0" smtClean="0">
                <a:solidFill>
                  <a:srgbClr val="FF0000"/>
                </a:solidFill>
                <a:latin typeface="Neuropol" panose="020F0607030201010804" pitchFamily="34" charset="0"/>
              </a:rPr>
              <a:t>Caisses</a:t>
            </a:r>
            <a:endParaRPr lang="fr-FR" sz="900" b="1" dirty="0">
              <a:solidFill>
                <a:srgbClr val="FF0000"/>
              </a:solidFill>
              <a:latin typeface="Neuropol" panose="020F0607030201010804" pitchFamily="34" charset="0"/>
            </a:endParaRPr>
          </a:p>
        </p:txBody>
      </p:sp>
      <p:sp>
        <p:nvSpPr>
          <p:cNvPr id="13" name="ZoneTexte 12"/>
          <p:cNvSpPr txBox="1"/>
          <p:nvPr/>
        </p:nvSpPr>
        <p:spPr>
          <a:xfrm>
            <a:off x="683568" y="2579712"/>
            <a:ext cx="576064" cy="230832"/>
          </a:xfrm>
          <a:prstGeom prst="rect">
            <a:avLst/>
          </a:prstGeom>
          <a:noFill/>
        </p:spPr>
        <p:txBody>
          <a:bodyPr wrap="square" rtlCol="0">
            <a:spAutoFit/>
          </a:bodyPr>
          <a:lstStyle/>
          <a:p>
            <a:r>
              <a:rPr lang="fr-FR" sz="900" b="1" dirty="0" smtClean="0">
                <a:solidFill>
                  <a:srgbClr val="FF0000"/>
                </a:solidFill>
                <a:latin typeface="Neuropol" panose="020F0607030201010804" pitchFamily="34" charset="0"/>
              </a:rPr>
              <a:t>WC</a:t>
            </a:r>
            <a:endParaRPr lang="fr-FR" sz="900" b="1" dirty="0">
              <a:solidFill>
                <a:srgbClr val="FF0000"/>
              </a:solidFill>
              <a:latin typeface="Neuropol" panose="020F0607030201010804" pitchFamily="34" charset="0"/>
            </a:endParaRPr>
          </a:p>
        </p:txBody>
      </p:sp>
      <p:sp>
        <p:nvSpPr>
          <p:cNvPr id="14" name="ZoneTexte 13"/>
          <p:cNvSpPr txBox="1"/>
          <p:nvPr/>
        </p:nvSpPr>
        <p:spPr>
          <a:xfrm>
            <a:off x="503548" y="3658085"/>
            <a:ext cx="936104" cy="230832"/>
          </a:xfrm>
          <a:prstGeom prst="rect">
            <a:avLst/>
          </a:prstGeom>
          <a:noFill/>
        </p:spPr>
        <p:txBody>
          <a:bodyPr wrap="square" rtlCol="0">
            <a:spAutoFit/>
          </a:bodyPr>
          <a:lstStyle/>
          <a:p>
            <a:r>
              <a:rPr lang="fr-FR" sz="900" b="1" dirty="0" smtClean="0">
                <a:solidFill>
                  <a:srgbClr val="FF0000"/>
                </a:solidFill>
                <a:latin typeface="Neuropol" panose="020F0607030201010804" pitchFamily="34" charset="0"/>
              </a:rPr>
              <a:t>Escalier</a:t>
            </a:r>
            <a:endParaRPr lang="fr-FR" sz="900" b="1" dirty="0">
              <a:solidFill>
                <a:srgbClr val="FF0000"/>
              </a:solidFill>
              <a:latin typeface="Neuropol" panose="020F0607030201010804" pitchFamily="34" charset="0"/>
            </a:endParaRPr>
          </a:p>
        </p:txBody>
      </p:sp>
      <p:sp>
        <p:nvSpPr>
          <p:cNvPr id="15" name="ZoneTexte 14"/>
          <p:cNvSpPr txBox="1"/>
          <p:nvPr/>
        </p:nvSpPr>
        <p:spPr>
          <a:xfrm>
            <a:off x="179512" y="5018516"/>
            <a:ext cx="1390002" cy="230832"/>
          </a:xfrm>
          <a:prstGeom prst="rect">
            <a:avLst/>
          </a:prstGeom>
          <a:noFill/>
        </p:spPr>
        <p:txBody>
          <a:bodyPr wrap="square" rtlCol="0">
            <a:spAutoFit/>
          </a:bodyPr>
          <a:lstStyle/>
          <a:p>
            <a:r>
              <a:rPr lang="fr-FR" sz="900" b="1" dirty="0" smtClean="0">
                <a:solidFill>
                  <a:srgbClr val="FF0000"/>
                </a:solidFill>
                <a:latin typeface="Neuropol" panose="020F0607030201010804" pitchFamily="34" charset="0"/>
              </a:rPr>
              <a:t>Tables hautes</a:t>
            </a:r>
            <a:endParaRPr lang="fr-FR" sz="900" b="1" dirty="0">
              <a:solidFill>
                <a:srgbClr val="FF0000"/>
              </a:solidFill>
              <a:latin typeface="Neuropol" panose="020F0607030201010804" pitchFamily="34" charset="0"/>
            </a:endParaRPr>
          </a:p>
        </p:txBody>
      </p:sp>
      <p:sp>
        <p:nvSpPr>
          <p:cNvPr id="16" name="ZoneTexte 15"/>
          <p:cNvSpPr txBox="1"/>
          <p:nvPr/>
        </p:nvSpPr>
        <p:spPr>
          <a:xfrm>
            <a:off x="7314496" y="1297360"/>
            <a:ext cx="1763688" cy="230832"/>
          </a:xfrm>
          <a:prstGeom prst="rect">
            <a:avLst/>
          </a:prstGeom>
          <a:noFill/>
        </p:spPr>
        <p:txBody>
          <a:bodyPr wrap="square" rtlCol="0">
            <a:spAutoFit/>
          </a:bodyPr>
          <a:lstStyle/>
          <a:p>
            <a:r>
              <a:rPr lang="fr-FR" sz="900" b="1" dirty="0" smtClean="0">
                <a:solidFill>
                  <a:srgbClr val="FF0000"/>
                </a:solidFill>
                <a:latin typeface="Neuropol" panose="020F0607030201010804" pitchFamily="34" charset="0"/>
              </a:rPr>
              <a:t>Meubles réfrigérés</a:t>
            </a:r>
            <a:endParaRPr lang="fr-FR" sz="900" b="1" dirty="0">
              <a:solidFill>
                <a:srgbClr val="FF0000"/>
              </a:solidFill>
              <a:latin typeface="Neuropol" panose="020F0607030201010804" pitchFamily="34" charset="0"/>
            </a:endParaRPr>
          </a:p>
        </p:txBody>
      </p:sp>
      <p:sp>
        <p:nvSpPr>
          <p:cNvPr id="17" name="ZoneTexte 16"/>
          <p:cNvSpPr txBox="1"/>
          <p:nvPr/>
        </p:nvSpPr>
        <p:spPr>
          <a:xfrm>
            <a:off x="7264750" y="3894533"/>
            <a:ext cx="1627730" cy="230832"/>
          </a:xfrm>
          <a:prstGeom prst="rect">
            <a:avLst/>
          </a:prstGeom>
          <a:noFill/>
        </p:spPr>
        <p:txBody>
          <a:bodyPr wrap="square" rtlCol="0">
            <a:spAutoFit/>
          </a:bodyPr>
          <a:lstStyle/>
          <a:p>
            <a:r>
              <a:rPr lang="fr-FR" sz="900" b="1" dirty="0" smtClean="0">
                <a:solidFill>
                  <a:srgbClr val="FF0000"/>
                </a:solidFill>
                <a:latin typeface="Neuropol" panose="020F0607030201010804" pitchFamily="34" charset="0"/>
              </a:rPr>
              <a:t>Vitrines réfrigérées</a:t>
            </a:r>
            <a:endParaRPr lang="fr-FR" sz="900" b="1" dirty="0">
              <a:solidFill>
                <a:srgbClr val="FF0000"/>
              </a:solidFill>
              <a:latin typeface="Neuropol" panose="020F0607030201010804" pitchFamily="34" charset="0"/>
            </a:endParaRPr>
          </a:p>
        </p:txBody>
      </p:sp>
      <p:sp>
        <p:nvSpPr>
          <p:cNvPr id="18" name="ZoneTexte 17"/>
          <p:cNvSpPr txBox="1"/>
          <p:nvPr/>
        </p:nvSpPr>
        <p:spPr>
          <a:xfrm>
            <a:off x="7128052" y="5279305"/>
            <a:ext cx="1656416" cy="230832"/>
          </a:xfrm>
          <a:prstGeom prst="rect">
            <a:avLst/>
          </a:prstGeom>
          <a:noFill/>
        </p:spPr>
        <p:txBody>
          <a:bodyPr wrap="square" rtlCol="0">
            <a:spAutoFit/>
          </a:bodyPr>
          <a:lstStyle/>
          <a:p>
            <a:r>
              <a:rPr lang="fr-FR" sz="900" b="1" dirty="0" smtClean="0">
                <a:solidFill>
                  <a:srgbClr val="FF0000"/>
                </a:solidFill>
                <a:latin typeface="Neuropol" panose="020F0607030201010804" pitchFamily="34" charset="0"/>
              </a:rPr>
              <a:t>Vente à emporter</a:t>
            </a:r>
            <a:endParaRPr lang="fr-FR" sz="900" b="1" dirty="0">
              <a:solidFill>
                <a:srgbClr val="FF0000"/>
              </a:solidFill>
              <a:latin typeface="Neuropol" panose="020F0607030201010804" pitchFamily="34" charset="0"/>
            </a:endParaRPr>
          </a:p>
        </p:txBody>
      </p:sp>
      <p:sp>
        <p:nvSpPr>
          <p:cNvPr id="19" name="ZoneTexte 18"/>
          <p:cNvSpPr txBox="1"/>
          <p:nvPr/>
        </p:nvSpPr>
        <p:spPr>
          <a:xfrm>
            <a:off x="3419872" y="3068960"/>
            <a:ext cx="1872208" cy="253916"/>
          </a:xfrm>
          <a:prstGeom prst="rect">
            <a:avLst/>
          </a:prstGeom>
          <a:noFill/>
        </p:spPr>
        <p:txBody>
          <a:bodyPr wrap="square" rtlCol="0">
            <a:spAutoFit/>
          </a:bodyPr>
          <a:lstStyle/>
          <a:p>
            <a:r>
              <a:rPr lang="fr-FR" sz="1050" b="1" spc="100" dirty="0" smtClean="0">
                <a:solidFill>
                  <a:schemeClr val="bg1"/>
                </a:solidFill>
                <a:effectLst>
                  <a:outerShdw blurRad="38100" dist="38100" dir="2700000" algn="tl">
                    <a:srgbClr val="000000">
                      <a:alpha val="43137"/>
                    </a:srgbClr>
                  </a:outerShdw>
                </a:effectLst>
                <a:latin typeface="Neuropol" panose="020F0607030201010804" pitchFamily="34" charset="0"/>
              </a:rPr>
              <a:t>BOUTIQUE 54m²</a:t>
            </a:r>
            <a:endParaRPr lang="fr-FR" sz="1050" b="1" spc="100" dirty="0">
              <a:solidFill>
                <a:schemeClr val="bg1"/>
              </a:solidFill>
              <a:effectLst>
                <a:outerShdw blurRad="38100" dist="38100" dir="2700000" algn="tl">
                  <a:srgbClr val="000000">
                    <a:alpha val="43137"/>
                  </a:srgbClr>
                </a:outerShdw>
              </a:effectLst>
              <a:latin typeface="Neuropol" panose="020F0607030201010804" pitchFamily="34" charset="0"/>
            </a:endParaRPr>
          </a:p>
        </p:txBody>
      </p:sp>
      <p:cxnSp>
        <p:nvCxnSpPr>
          <p:cNvPr id="20" name="Connecteur droit 19"/>
          <p:cNvCxnSpPr/>
          <p:nvPr/>
        </p:nvCxnSpPr>
        <p:spPr>
          <a:xfrm flipV="1">
            <a:off x="1451598" y="4797152"/>
            <a:ext cx="900100" cy="3367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1439652" y="5133932"/>
            <a:ext cx="1260140" cy="3086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1275074" y="3805780"/>
            <a:ext cx="1856766" cy="4873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1119464" y="2695128"/>
            <a:ext cx="1083993" cy="8778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V="1">
            <a:off x="4572000" y="958884"/>
            <a:ext cx="1368152" cy="15340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flipV="1">
            <a:off x="6732240" y="1528192"/>
            <a:ext cx="1224020" cy="16058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flipV="1">
            <a:off x="5652120" y="4009949"/>
            <a:ext cx="1612630" cy="4271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6012160" y="5393469"/>
            <a:ext cx="117013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a:endCxn id="6" idx="0"/>
          </p:cNvCxnSpPr>
          <p:nvPr/>
        </p:nvCxnSpPr>
        <p:spPr>
          <a:xfrm flipV="1">
            <a:off x="4572000" y="5442609"/>
            <a:ext cx="0" cy="4945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ZoneTexte 39"/>
          <p:cNvSpPr txBox="1"/>
          <p:nvPr/>
        </p:nvSpPr>
        <p:spPr>
          <a:xfrm>
            <a:off x="3652550" y="726850"/>
            <a:ext cx="936104" cy="230832"/>
          </a:xfrm>
          <a:prstGeom prst="rect">
            <a:avLst/>
          </a:prstGeom>
          <a:noFill/>
        </p:spPr>
        <p:txBody>
          <a:bodyPr wrap="square" rtlCol="0">
            <a:spAutoFit/>
          </a:bodyPr>
          <a:lstStyle/>
          <a:p>
            <a:r>
              <a:rPr lang="fr-FR" sz="900" b="1" dirty="0" smtClean="0">
                <a:solidFill>
                  <a:srgbClr val="FF0000"/>
                </a:solidFill>
                <a:latin typeface="Neuropol" panose="020F0607030201010804" pitchFamily="34" charset="0"/>
              </a:rPr>
              <a:t>Etagères</a:t>
            </a:r>
            <a:endParaRPr lang="fr-FR" sz="900" b="1" dirty="0">
              <a:solidFill>
                <a:srgbClr val="FF0000"/>
              </a:solidFill>
              <a:latin typeface="Neuropol" panose="020F0607030201010804" pitchFamily="34" charset="0"/>
            </a:endParaRPr>
          </a:p>
        </p:txBody>
      </p:sp>
      <p:cxnSp>
        <p:nvCxnSpPr>
          <p:cNvPr id="41" name="Connecteur droit 40"/>
          <p:cNvCxnSpPr/>
          <p:nvPr/>
        </p:nvCxnSpPr>
        <p:spPr>
          <a:xfrm flipH="1" flipV="1">
            <a:off x="4120602" y="957682"/>
            <a:ext cx="163366" cy="6711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Ellipse 30"/>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03520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500" fill="hold"/>
                                        <p:tgtEl>
                                          <p:spTgt spid="26"/>
                                        </p:tgtEl>
                                        <p:attrNameLst>
                                          <p:attrName>ppt_w</p:attrName>
                                        </p:attrNameLst>
                                      </p:cBhvr>
                                      <p:tavLst>
                                        <p:tav tm="0">
                                          <p:val>
                                            <p:fltVal val="0"/>
                                          </p:val>
                                        </p:tav>
                                        <p:tav tm="100000">
                                          <p:val>
                                            <p:strVal val="#ppt_w"/>
                                          </p:val>
                                        </p:tav>
                                      </p:tavLst>
                                    </p:anim>
                                    <p:anim calcmode="lin" valueType="num">
                                      <p:cBhvr>
                                        <p:cTn id="39" dur="500" fill="hold"/>
                                        <p:tgtEl>
                                          <p:spTgt spid="26"/>
                                        </p:tgtEl>
                                        <p:attrNameLst>
                                          <p:attrName>ppt_h</p:attrName>
                                        </p:attrNameLst>
                                      </p:cBhvr>
                                      <p:tavLst>
                                        <p:tav tm="0">
                                          <p:val>
                                            <p:fltVal val="0"/>
                                          </p:val>
                                        </p:tav>
                                        <p:tav tm="100000">
                                          <p:val>
                                            <p:strVal val="#ppt_h"/>
                                          </p:val>
                                        </p:tav>
                                      </p:tavLst>
                                    </p:anim>
                                    <p:animEffect transition="in" filter="fade">
                                      <p:cBhvr>
                                        <p:cTn id="40" dur="500"/>
                                        <p:tgtEl>
                                          <p:spTgt spid="26"/>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fltVal val="0"/>
                                          </p:val>
                                        </p:tav>
                                        <p:tav tm="100000">
                                          <p:val>
                                            <p:strVal val="#ppt_h"/>
                                          </p:val>
                                        </p:tav>
                                      </p:tavLst>
                                    </p:anim>
                                    <p:animEffect transition="in" filter="fade">
                                      <p:cBhvr>
                                        <p:cTn id="52" dur="500"/>
                                        <p:tgtEl>
                                          <p:spTgt spid="12"/>
                                        </p:tgtEl>
                                      </p:cBhvr>
                                    </p:animEffect>
                                  </p:childTnLst>
                                </p:cTn>
                              </p:par>
                              <p:par>
                                <p:cTn id="53" presetID="53" presetClass="entr" presetSubtype="16"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p:cTn id="55" dur="500" fill="hold"/>
                                        <p:tgtEl>
                                          <p:spTgt spid="28"/>
                                        </p:tgtEl>
                                        <p:attrNameLst>
                                          <p:attrName>ppt_w</p:attrName>
                                        </p:attrNameLst>
                                      </p:cBhvr>
                                      <p:tavLst>
                                        <p:tav tm="0">
                                          <p:val>
                                            <p:fltVal val="0"/>
                                          </p:val>
                                        </p:tav>
                                        <p:tav tm="100000">
                                          <p:val>
                                            <p:strVal val="#ppt_w"/>
                                          </p:val>
                                        </p:tav>
                                      </p:tavLst>
                                    </p:anim>
                                    <p:anim calcmode="lin" valueType="num">
                                      <p:cBhvr>
                                        <p:cTn id="56" dur="500" fill="hold"/>
                                        <p:tgtEl>
                                          <p:spTgt spid="28"/>
                                        </p:tgtEl>
                                        <p:attrNameLst>
                                          <p:attrName>ppt_h</p:attrName>
                                        </p:attrNameLst>
                                      </p:cBhvr>
                                      <p:tavLst>
                                        <p:tav tm="0">
                                          <p:val>
                                            <p:fltVal val="0"/>
                                          </p:val>
                                        </p:tav>
                                        <p:tav tm="100000">
                                          <p:val>
                                            <p:strVal val="#ppt_h"/>
                                          </p:val>
                                        </p:tav>
                                      </p:tavLst>
                                    </p:anim>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par>
                                <p:cTn id="65" presetID="53" presetClass="entr" presetSubtype="16"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Effect transition="in" filter="fade">
                                      <p:cBhvr>
                                        <p:cTn id="69" dur="500"/>
                                        <p:tgtEl>
                                          <p:spTgt spid="30"/>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p:cTn id="74" dur="500" fill="hold"/>
                                        <p:tgtEl>
                                          <p:spTgt spid="17"/>
                                        </p:tgtEl>
                                        <p:attrNameLst>
                                          <p:attrName>ppt_w</p:attrName>
                                        </p:attrNameLst>
                                      </p:cBhvr>
                                      <p:tavLst>
                                        <p:tav tm="0">
                                          <p:val>
                                            <p:fltVal val="0"/>
                                          </p:val>
                                        </p:tav>
                                        <p:tav tm="100000">
                                          <p:val>
                                            <p:strVal val="#ppt_w"/>
                                          </p:val>
                                        </p:tav>
                                      </p:tavLst>
                                    </p:anim>
                                    <p:anim calcmode="lin" valueType="num">
                                      <p:cBhvr>
                                        <p:cTn id="75" dur="500" fill="hold"/>
                                        <p:tgtEl>
                                          <p:spTgt spid="17"/>
                                        </p:tgtEl>
                                        <p:attrNameLst>
                                          <p:attrName>ppt_h</p:attrName>
                                        </p:attrNameLst>
                                      </p:cBhvr>
                                      <p:tavLst>
                                        <p:tav tm="0">
                                          <p:val>
                                            <p:fltVal val="0"/>
                                          </p:val>
                                        </p:tav>
                                        <p:tav tm="100000">
                                          <p:val>
                                            <p:strVal val="#ppt_h"/>
                                          </p:val>
                                        </p:tav>
                                      </p:tavLst>
                                    </p:anim>
                                    <p:animEffect transition="in" filter="fade">
                                      <p:cBhvr>
                                        <p:cTn id="76" dur="500"/>
                                        <p:tgtEl>
                                          <p:spTgt spid="17"/>
                                        </p:tgtEl>
                                      </p:cBhvr>
                                    </p:animEffect>
                                  </p:childTnLst>
                                </p:cTn>
                              </p:par>
                              <p:par>
                                <p:cTn id="77" presetID="53" presetClass="entr" presetSubtype="16" fill="hold" nodeType="with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p:cTn id="79" dur="500" fill="hold"/>
                                        <p:tgtEl>
                                          <p:spTgt spid="32"/>
                                        </p:tgtEl>
                                        <p:attrNameLst>
                                          <p:attrName>ppt_w</p:attrName>
                                        </p:attrNameLst>
                                      </p:cBhvr>
                                      <p:tavLst>
                                        <p:tav tm="0">
                                          <p:val>
                                            <p:fltVal val="0"/>
                                          </p:val>
                                        </p:tav>
                                        <p:tav tm="100000">
                                          <p:val>
                                            <p:strVal val="#ppt_w"/>
                                          </p:val>
                                        </p:tav>
                                      </p:tavLst>
                                    </p:anim>
                                    <p:anim calcmode="lin" valueType="num">
                                      <p:cBhvr>
                                        <p:cTn id="80" dur="500" fill="hold"/>
                                        <p:tgtEl>
                                          <p:spTgt spid="32"/>
                                        </p:tgtEl>
                                        <p:attrNameLst>
                                          <p:attrName>ppt_h</p:attrName>
                                        </p:attrNameLst>
                                      </p:cBhvr>
                                      <p:tavLst>
                                        <p:tav tm="0">
                                          <p:val>
                                            <p:fltVal val="0"/>
                                          </p:val>
                                        </p:tav>
                                        <p:tav tm="100000">
                                          <p:val>
                                            <p:strVal val="#ppt_h"/>
                                          </p:val>
                                        </p:tav>
                                      </p:tavLst>
                                    </p:anim>
                                    <p:animEffect transition="in" filter="fade">
                                      <p:cBhvr>
                                        <p:cTn id="81" dur="500"/>
                                        <p:tgtEl>
                                          <p:spTgt spid="32"/>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Effect transition="in" filter="fade">
                                      <p:cBhvr>
                                        <p:cTn id="88" dur="500"/>
                                        <p:tgtEl>
                                          <p:spTgt spid="18"/>
                                        </p:tgtEl>
                                      </p:cBhvr>
                                    </p:animEffect>
                                  </p:childTnLst>
                                </p:cTn>
                              </p:par>
                              <p:par>
                                <p:cTn id="89" presetID="53" presetClass="entr" presetSubtype="16" fill="hold" nodeType="with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p:cTn id="91" dur="500" fill="hold"/>
                                        <p:tgtEl>
                                          <p:spTgt spid="34"/>
                                        </p:tgtEl>
                                        <p:attrNameLst>
                                          <p:attrName>ppt_w</p:attrName>
                                        </p:attrNameLst>
                                      </p:cBhvr>
                                      <p:tavLst>
                                        <p:tav tm="0">
                                          <p:val>
                                            <p:fltVal val="0"/>
                                          </p:val>
                                        </p:tav>
                                        <p:tav tm="100000">
                                          <p:val>
                                            <p:strVal val="#ppt_w"/>
                                          </p:val>
                                        </p:tav>
                                      </p:tavLst>
                                    </p:anim>
                                    <p:anim calcmode="lin" valueType="num">
                                      <p:cBhvr>
                                        <p:cTn id="92" dur="500" fill="hold"/>
                                        <p:tgtEl>
                                          <p:spTgt spid="34"/>
                                        </p:tgtEl>
                                        <p:attrNameLst>
                                          <p:attrName>ppt_h</p:attrName>
                                        </p:attrNameLst>
                                      </p:cBhvr>
                                      <p:tavLst>
                                        <p:tav tm="0">
                                          <p:val>
                                            <p:fltVal val="0"/>
                                          </p:val>
                                        </p:tav>
                                        <p:tav tm="100000">
                                          <p:val>
                                            <p:strVal val="#ppt_h"/>
                                          </p:val>
                                        </p:tav>
                                      </p:tavLst>
                                    </p:anim>
                                    <p:animEffect transition="in" filter="fade">
                                      <p:cBhvr>
                                        <p:cTn id="93" dur="500"/>
                                        <p:tgtEl>
                                          <p:spTgt spid="34"/>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5"/>
                                        </p:tgtEl>
                                        <p:attrNameLst>
                                          <p:attrName>style.visibility</p:attrName>
                                        </p:attrNameLst>
                                      </p:cBhvr>
                                      <p:to>
                                        <p:strVal val="visible"/>
                                      </p:to>
                                    </p:set>
                                    <p:anim calcmode="lin" valueType="num">
                                      <p:cBhvr>
                                        <p:cTn id="98" dur="500" fill="hold"/>
                                        <p:tgtEl>
                                          <p:spTgt spid="15"/>
                                        </p:tgtEl>
                                        <p:attrNameLst>
                                          <p:attrName>ppt_w</p:attrName>
                                        </p:attrNameLst>
                                      </p:cBhvr>
                                      <p:tavLst>
                                        <p:tav tm="0">
                                          <p:val>
                                            <p:fltVal val="0"/>
                                          </p:val>
                                        </p:tav>
                                        <p:tav tm="100000">
                                          <p:val>
                                            <p:strVal val="#ppt_w"/>
                                          </p:val>
                                        </p:tav>
                                      </p:tavLst>
                                    </p:anim>
                                    <p:anim calcmode="lin" valueType="num">
                                      <p:cBhvr>
                                        <p:cTn id="99" dur="500" fill="hold"/>
                                        <p:tgtEl>
                                          <p:spTgt spid="15"/>
                                        </p:tgtEl>
                                        <p:attrNameLst>
                                          <p:attrName>ppt_h</p:attrName>
                                        </p:attrNameLst>
                                      </p:cBhvr>
                                      <p:tavLst>
                                        <p:tav tm="0">
                                          <p:val>
                                            <p:fltVal val="0"/>
                                          </p:val>
                                        </p:tav>
                                        <p:tav tm="100000">
                                          <p:val>
                                            <p:strVal val="#ppt_h"/>
                                          </p:val>
                                        </p:tav>
                                      </p:tavLst>
                                    </p:anim>
                                    <p:animEffect transition="in" filter="fade">
                                      <p:cBhvr>
                                        <p:cTn id="100" dur="500"/>
                                        <p:tgtEl>
                                          <p:spTgt spid="15"/>
                                        </p:tgtEl>
                                      </p:cBhvr>
                                    </p:animEffect>
                                  </p:childTnLst>
                                </p:cTn>
                              </p:par>
                              <p:par>
                                <p:cTn id="101" presetID="53" presetClass="entr" presetSubtype="16" fill="hold" nodeType="withEffect">
                                  <p:stCondLst>
                                    <p:cond delay="0"/>
                                  </p:stCondLst>
                                  <p:childTnLst>
                                    <p:set>
                                      <p:cBhvr>
                                        <p:cTn id="102" dur="1" fill="hold">
                                          <p:stCondLst>
                                            <p:cond delay="0"/>
                                          </p:stCondLst>
                                        </p:cTn>
                                        <p:tgtEl>
                                          <p:spTgt spid="20"/>
                                        </p:tgtEl>
                                        <p:attrNameLst>
                                          <p:attrName>style.visibility</p:attrName>
                                        </p:attrNameLst>
                                      </p:cBhvr>
                                      <p:to>
                                        <p:strVal val="visible"/>
                                      </p:to>
                                    </p:set>
                                    <p:anim calcmode="lin" valueType="num">
                                      <p:cBhvr>
                                        <p:cTn id="103" dur="500" fill="hold"/>
                                        <p:tgtEl>
                                          <p:spTgt spid="20"/>
                                        </p:tgtEl>
                                        <p:attrNameLst>
                                          <p:attrName>ppt_w</p:attrName>
                                        </p:attrNameLst>
                                      </p:cBhvr>
                                      <p:tavLst>
                                        <p:tav tm="0">
                                          <p:val>
                                            <p:fltVal val="0"/>
                                          </p:val>
                                        </p:tav>
                                        <p:tav tm="100000">
                                          <p:val>
                                            <p:strVal val="#ppt_w"/>
                                          </p:val>
                                        </p:tav>
                                      </p:tavLst>
                                    </p:anim>
                                    <p:anim calcmode="lin" valueType="num">
                                      <p:cBhvr>
                                        <p:cTn id="104" dur="500" fill="hold"/>
                                        <p:tgtEl>
                                          <p:spTgt spid="20"/>
                                        </p:tgtEl>
                                        <p:attrNameLst>
                                          <p:attrName>ppt_h</p:attrName>
                                        </p:attrNameLst>
                                      </p:cBhvr>
                                      <p:tavLst>
                                        <p:tav tm="0">
                                          <p:val>
                                            <p:fltVal val="0"/>
                                          </p:val>
                                        </p:tav>
                                        <p:tav tm="100000">
                                          <p:val>
                                            <p:strVal val="#ppt_h"/>
                                          </p:val>
                                        </p:tav>
                                      </p:tavLst>
                                    </p:anim>
                                    <p:animEffect transition="in" filter="fade">
                                      <p:cBhvr>
                                        <p:cTn id="105" dur="500"/>
                                        <p:tgtEl>
                                          <p:spTgt spid="20"/>
                                        </p:tgtEl>
                                      </p:cBhvr>
                                    </p:animEffect>
                                  </p:childTnLst>
                                </p:cTn>
                              </p:par>
                              <p:par>
                                <p:cTn id="106" presetID="53" presetClass="entr" presetSubtype="16" fill="hold" nodeType="with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p:cTn id="108" dur="500" fill="hold"/>
                                        <p:tgtEl>
                                          <p:spTgt spid="21"/>
                                        </p:tgtEl>
                                        <p:attrNameLst>
                                          <p:attrName>ppt_w</p:attrName>
                                        </p:attrNameLst>
                                      </p:cBhvr>
                                      <p:tavLst>
                                        <p:tav tm="0">
                                          <p:val>
                                            <p:fltVal val="0"/>
                                          </p:val>
                                        </p:tav>
                                        <p:tav tm="100000">
                                          <p:val>
                                            <p:strVal val="#ppt_w"/>
                                          </p:val>
                                        </p:tav>
                                      </p:tavLst>
                                    </p:anim>
                                    <p:anim calcmode="lin" valueType="num">
                                      <p:cBhvr>
                                        <p:cTn id="109" dur="500" fill="hold"/>
                                        <p:tgtEl>
                                          <p:spTgt spid="21"/>
                                        </p:tgtEl>
                                        <p:attrNameLst>
                                          <p:attrName>ppt_h</p:attrName>
                                        </p:attrNameLst>
                                      </p:cBhvr>
                                      <p:tavLst>
                                        <p:tav tm="0">
                                          <p:val>
                                            <p:fltVal val="0"/>
                                          </p:val>
                                        </p:tav>
                                        <p:tav tm="100000">
                                          <p:val>
                                            <p:strVal val="#ppt_h"/>
                                          </p:val>
                                        </p:tav>
                                      </p:tavLst>
                                    </p:anim>
                                    <p:animEffect transition="in" filter="fade">
                                      <p:cBhvr>
                                        <p:cTn id="110" dur="500"/>
                                        <p:tgtEl>
                                          <p:spTgt spid="21"/>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40"/>
                                        </p:tgtEl>
                                        <p:attrNameLst>
                                          <p:attrName>style.visibility</p:attrName>
                                        </p:attrNameLst>
                                      </p:cBhvr>
                                      <p:to>
                                        <p:strVal val="visible"/>
                                      </p:to>
                                    </p:set>
                                    <p:anim calcmode="lin" valueType="num">
                                      <p:cBhvr>
                                        <p:cTn id="115" dur="500" fill="hold"/>
                                        <p:tgtEl>
                                          <p:spTgt spid="40"/>
                                        </p:tgtEl>
                                        <p:attrNameLst>
                                          <p:attrName>ppt_w</p:attrName>
                                        </p:attrNameLst>
                                      </p:cBhvr>
                                      <p:tavLst>
                                        <p:tav tm="0">
                                          <p:val>
                                            <p:fltVal val="0"/>
                                          </p:val>
                                        </p:tav>
                                        <p:tav tm="100000">
                                          <p:val>
                                            <p:strVal val="#ppt_w"/>
                                          </p:val>
                                        </p:tav>
                                      </p:tavLst>
                                    </p:anim>
                                    <p:anim calcmode="lin" valueType="num">
                                      <p:cBhvr>
                                        <p:cTn id="116" dur="500" fill="hold"/>
                                        <p:tgtEl>
                                          <p:spTgt spid="40"/>
                                        </p:tgtEl>
                                        <p:attrNameLst>
                                          <p:attrName>ppt_h</p:attrName>
                                        </p:attrNameLst>
                                      </p:cBhvr>
                                      <p:tavLst>
                                        <p:tav tm="0">
                                          <p:val>
                                            <p:fltVal val="0"/>
                                          </p:val>
                                        </p:tav>
                                        <p:tav tm="100000">
                                          <p:val>
                                            <p:strVal val="#ppt_h"/>
                                          </p:val>
                                        </p:tav>
                                      </p:tavLst>
                                    </p:anim>
                                    <p:animEffect transition="in" filter="fade">
                                      <p:cBhvr>
                                        <p:cTn id="117" dur="500"/>
                                        <p:tgtEl>
                                          <p:spTgt spid="40"/>
                                        </p:tgtEl>
                                      </p:cBhvr>
                                    </p:animEffect>
                                  </p:childTnLst>
                                </p:cTn>
                              </p:par>
                              <p:par>
                                <p:cTn id="118" presetID="53" presetClass="entr" presetSubtype="16" fill="hold" nodeType="withEffect">
                                  <p:stCondLst>
                                    <p:cond delay="0"/>
                                  </p:stCondLst>
                                  <p:childTnLst>
                                    <p:set>
                                      <p:cBhvr>
                                        <p:cTn id="119" dur="1" fill="hold">
                                          <p:stCondLst>
                                            <p:cond delay="0"/>
                                          </p:stCondLst>
                                        </p:cTn>
                                        <p:tgtEl>
                                          <p:spTgt spid="41"/>
                                        </p:tgtEl>
                                        <p:attrNameLst>
                                          <p:attrName>style.visibility</p:attrName>
                                        </p:attrNameLst>
                                      </p:cBhvr>
                                      <p:to>
                                        <p:strVal val="visible"/>
                                      </p:to>
                                    </p:set>
                                    <p:anim calcmode="lin" valueType="num">
                                      <p:cBhvr>
                                        <p:cTn id="120" dur="500" fill="hold"/>
                                        <p:tgtEl>
                                          <p:spTgt spid="41"/>
                                        </p:tgtEl>
                                        <p:attrNameLst>
                                          <p:attrName>ppt_w</p:attrName>
                                        </p:attrNameLst>
                                      </p:cBhvr>
                                      <p:tavLst>
                                        <p:tav tm="0">
                                          <p:val>
                                            <p:fltVal val="0"/>
                                          </p:val>
                                        </p:tav>
                                        <p:tav tm="100000">
                                          <p:val>
                                            <p:strVal val="#ppt_w"/>
                                          </p:val>
                                        </p:tav>
                                      </p:tavLst>
                                    </p:anim>
                                    <p:anim calcmode="lin" valueType="num">
                                      <p:cBhvr>
                                        <p:cTn id="121" dur="500" fill="hold"/>
                                        <p:tgtEl>
                                          <p:spTgt spid="41"/>
                                        </p:tgtEl>
                                        <p:attrNameLst>
                                          <p:attrName>ppt_h</p:attrName>
                                        </p:attrNameLst>
                                      </p:cBhvr>
                                      <p:tavLst>
                                        <p:tav tm="0">
                                          <p:val>
                                            <p:fltVal val="0"/>
                                          </p:val>
                                        </p:tav>
                                        <p:tav tm="100000">
                                          <p:val>
                                            <p:strVal val="#ppt_h"/>
                                          </p:val>
                                        </p:tav>
                                      </p:tavLst>
                                    </p:anim>
                                    <p:animEffect transition="in" filter="fade">
                                      <p:cBhvr>
                                        <p:cTn id="1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15" grpId="0"/>
      <p:bldP spid="16" grpId="0"/>
      <p:bldP spid="17" grpId="0"/>
      <p:bldP spid="18" grpId="0"/>
      <p:bldP spid="19"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467573" y="667641"/>
            <a:ext cx="5768723" cy="571235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532440" y="188640"/>
            <a:ext cx="504056"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17</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0" name="Rectangle 9"/>
          <p:cNvSpPr/>
          <p:nvPr/>
        </p:nvSpPr>
        <p:spPr>
          <a:xfrm>
            <a:off x="539552" y="356481"/>
            <a:ext cx="6120680" cy="623248"/>
          </a:xfrm>
          <a:prstGeom prst="rect">
            <a:avLst/>
          </a:prstGeom>
        </p:spPr>
        <p:txBody>
          <a:bodyPr wrap="square">
            <a:spAutoFit/>
          </a:bodyPr>
          <a:lstStyle/>
          <a:p>
            <a:pPr indent="-89535">
              <a:lnSpc>
                <a:spcPct val="115000"/>
              </a:lnSpc>
            </a:pPr>
            <a:r>
              <a:rPr lang="fr-FR" dirty="0" smtClean="0">
                <a:solidFill>
                  <a:srgbClr val="547F8A"/>
                </a:solidFill>
                <a:latin typeface="Neuropol"/>
                <a:ea typeface="Calibri"/>
                <a:cs typeface="Times New Roman"/>
              </a:rPr>
              <a:t>P</a:t>
            </a:r>
            <a:r>
              <a:rPr lang="fr-FR" sz="1400" dirty="0" smtClean="0">
                <a:solidFill>
                  <a:srgbClr val="547F8A"/>
                </a:solidFill>
                <a:latin typeface="Neuropol"/>
                <a:ea typeface="Calibri"/>
                <a:cs typeface="Times New Roman"/>
              </a:rPr>
              <a:t>résentation du support de travail        </a:t>
            </a:r>
          </a:p>
          <a:p>
            <a:pPr indent="-89535">
              <a:lnSpc>
                <a:spcPct val="115000"/>
              </a:lnSpc>
            </a:pPr>
            <a:r>
              <a:rPr lang="fr-FR" sz="1200" dirty="0" smtClean="0">
                <a:solidFill>
                  <a:srgbClr val="9DB4BE"/>
                </a:solidFill>
                <a:latin typeface="Neuropol"/>
                <a:ea typeface="Calibri"/>
                <a:cs typeface="Times New Roman"/>
              </a:rPr>
              <a:t>Salon de thé - Paris</a:t>
            </a:r>
            <a:endParaRPr lang="fr-FR" sz="1200" dirty="0">
              <a:solidFill>
                <a:srgbClr val="9DB4BE"/>
              </a:solidFill>
              <a:ea typeface="Calibri"/>
              <a:cs typeface="Times New Roman"/>
            </a:endParaRPr>
          </a:p>
        </p:txBody>
      </p:sp>
      <p:sp>
        <p:nvSpPr>
          <p:cNvPr id="11" name="ZoneTexte 10"/>
          <p:cNvSpPr txBox="1"/>
          <p:nvPr/>
        </p:nvSpPr>
        <p:spPr>
          <a:xfrm>
            <a:off x="551498" y="1412776"/>
            <a:ext cx="1800200" cy="677108"/>
          </a:xfrm>
          <a:prstGeom prst="rect">
            <a:avLst/>
          </a:prstGeom>
          <a:noFill/>
        </p:spPr>
        <p:txBody>
          <a:bodyPr wrap="square" rtlCol="0">
            <a:spAutoFit/>
          </a:bodyPr>
          <a:lstStyle/>
          <a:p>
            <a:pPr>
              <a:spcAft>
                <a:spcPts val="300"/>
              </a:spcAft>
            </a:pPr>
            <a:r>
              <a:rPr lang="fr-FR" sz="1200" dirty="0" smtClean="0">
                <a:solidFill>
                  <a:srgbClr val="547F8A"/>
                </a:solidFill>
                <a:latin typeface="Neuropol" panose="020F0607030201010804" pitchFamily="34" charset="0"/>
              </a:rPr>
              <a:t>Implantation</a:t>
            </a:r>
          </a:p>
          <a:p>
            <a:pPr>
              <a:spcAft>
                <a:spcPts val="300"/>
              </a:spcAft>
            </a:pPr>
            <a:r>
              <a:rPr lang="fr-FR" sz="1050" dirty="0" smtClean="0">
                <a:solidFill>
                  <a:srgbClr val="9DB4BE"/>
                </a:solidFill>
                <a:latin typeface="Neuropol X Rg" panose="02000503040000020004" pitchFamily="2" charset="0"/>
              </a:rPr>
              <a:t>Etat existant</a:t>
            </a:r>
          </a:p>
          <a:p>
            <a:pPr>
              <a:spcAft>
                <a:spcPts val="300"/>
              </a:spcAft>
            </a:pPr>
            <a:r>
              <a:rPr lang="fr-FR" sz="1050" dirty="0" smtClean="0">
                <a:solidFill>
                  <a:schemeClr val="tx1">
                    <a:lumMod val="50000"/>
                    <a:lumOff val="50000"/>
                  </a:schemeClr>
                </a:solidFill>
                <a:latin typeface="Neuropol X Rg" panose="02000503040000020004" pitchFamily="2" charset="0"/>
              </a:rPr>
              <a:t>1</a:t>
            </a:r>
            <a:r>
              <a:rPr lang="fr-FR" sz="1050" baseline="30000" dirty="0" smtClean="0">
                <a:solidFill>
                  <a:schemeClr val="tx1">
                    <a:lumMod val="50000"/>
                    <a:lumOff val="50000"/>
                  </a:schemeClr>
                </a:solidFill>
                <a:latin typeface="Neuropol X Rg" panose="02000503040000020004" pitchFamily="2" charset="0"/>
              </a:rPr>
              <a:t>er</a:t>
            </a:r>
            <a:r>
              <a:rPr lang="fr-FR" sz="1050" dirty="0" smtClean="0">
                <a:solidFill>
                  <a:schemeClr val="tx1">
                    <a:lumMod val="50000"/>
                    <a:lumOff val="50000"/>
                  </a:schemeClr>
                </a:solidFill>
                <a:latin typeface="Neuropol X Rg" panose="02000503040000020004" pitchFamily="2" charset="0"/>
              </a:rPr>
              <a:t> étage</a:t>
            </a:r>
            <a:endParaRPr lang="fr-FR" sz="1050" dirty="0">
              <a:solidFill>
                <a:schemeClr val="tx1">
                  <a:lumMod val="50000"/>
                  <a:lumOff val="50000"/>
                </a:schemeClr>
              </a:solidFill>
              <a:latin typeface="Neuropol X Rg" panose="02000503040000020004" pitchFamily="2" charset="0"/>
            </a:endParaRPr>
          </a:p>
        </p:txBody>
      </p:sp>
      <p:sp>
        <p:nvSpPr>
          <p:cNvPr id="3" name="ZoneTexte 2"/>
          <p:cNvSpPr txBox="1"/>
          <p:nvPr/>
        </p:nvSpPr>
        <p:spPr>
          <a:xfrm>
            <a:off x="6444208" y="1197332"/>
            <a:ext cx="2160240" cy="430887"/>
          </a:xfrm>
          <a:prstGeom prst="rect">
            <a:avLst/>
          </a:prstGeom>
          <a:noFill/>
        </p:spPr>
        <p:txBody>
          <a:bodyPr wrap="square" rtlCol="0">
            <a:spAutoFit/>
          </a:bodyPr>
          <a:lstStyle/>
          <a:p>
            <a:r>
              <a:rPr lang="fr-FR" sz="1200" dirty="0" smtClean="0">
                <a:solidFill>
                  <a:srgbClr val="FF0000"/>
                </a:solidFill>
                <a:latin typeface="Neuropol" panose="020F0607030201010804" pitchFamily="34" charset="0"/>
              </a:rPr>
              <a:t>Espace à agencer</a:t>
            </a:r>
          </a:p>
          <a:p>
            <a:r>
              <a:rPr lang="fr-FR" sz="1000" dirty="0" smtClean="0">
                <a:solidFill>
                  <a:srgbClr val="FF0000"/>
                </a:solidFill>
                <a:latin typeface="Neuropol" panose="020F0607030201010804" pitchFamily="34" charset="0"/>
              </a:rPr>
              <a:t>Propositions créatives</a:t>
            </a:r>
            <a:endParaRPr lang="fr-FR" sz="1000" dirty="0">
              <a:solidFill>
                <a:srgbClr val="FF0000"/>
              </a:solidFill>
              <a:latin typeface="Neuropol" panose="020F0607030201010804" pitchFamily="34" charset="0"/>
            </a:endParaRPr>
          </a:p>
        </p:txBody>
      </p:sp>
      <p:pic>
        <p:nvPicPr>
          <p:cNvPr id="17" name="Image 1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467573" y="667639"/>
            <a:ext cx="5768723" cy="5712352"/>
          </a:xfrm>
          <a:prstGeom prst="rect">
            <a:avLst/>
          </a:prstGeom>
        </p:spPr>
      </p:pic>
      <p:cxnSp>
        <p:nvCxnSpPr>
          <p:cNvPr id="19" name="Connecteur droit 18"/>
          <p:cNvCxnSpPr>
            <a:endCxn id="3" idx="2"/>
          </p:cNvCxnSpPr>
          <p:nvPr/>
        </p:nvCxnSpPr>
        <p:spPr>
          <a:xfrm flipV="1">
            <a:off x="6588224" y="1628219"/>
            <a:ext cx="936104" cy="122471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Ellipse 12"/>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35869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532440" y="188640"/>
            <a:ext cx="504056"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18</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0" name="Rectangle 9"/>
          <p:cNvSpPr/>
          <p:nvPr/>
        </p:nvSpPr>
        <p:spPr>
          <a:xfrm>
            <a:off x="539552" y="284076"/>
            <a:ext cx="6120680" cy="623248"/>
          </a:xfrm>
          <a:prstGeom prst="rect">
            <a:avLst/>
          </a:prstGeom>
        </p:spPr>
        <p:txBody>
          <a:bodyPr wrap="square">
            <a:spAutoFit/>
          </a:bodyPr>
          <a:lstStyle/>
          <a:p>
            <a:pPr indent="-89535">
              <a:lnSpc>
                <a:spcPct val="115000"/>
              </a:lnSpc>
            </a:pPr>
            <a:r>
              <a:rPr lang="fr-FR" dirty="0" smtClean="0">
                <a:solidFill>
                  <a:srgbClr val="547F8A"/>
                </a:solidFill>
                <a:latin typeface="Neuropol"/>
                <a:ea typeface="Calibri"/>
                <a:cs typeface="Times New Roman"/>
              </a:rPr>
              <a:t>P</a:t>
            </a:r>
            <a:r>
              <a:rPr lang="fr-FR" sz="1400" dirty="0" smtClean="0">
                <a:solidFill>
                  <a:srgbClr val="547F8A"/>
                </a:solidFill>
                <a:latin typeface="Neuropol"/>
                <a:ea typeface="Calibri"/>
                <a:cs typeface="Times New Roman"/>
              </a:rPr>
              <a:t>résentation du support de travail        </a:t>
            </a:r>
          </a:p>
          <a:p>
            <a:pPr indent="-89535">
              <a:lnSpc>
                <a:spcPct val="115000"/>
              </a:lnSpc>
            </a:pPr>
            <a:r>
              <a:rPr lang="fr-FR" sz="1200" dirty="0" smtClean="0">
                <a:solidFill>
                  <a:srgbClr val="9DB4BE"/>
                </a:solidFill>
                <a:latin typeface="Neuropol"/>
                <a:ea typeface="Calibri"/>
                <a:cs typeface="Times New Roman"/>
              </a:rPr>
              <a:t>Pâtisserie - Salon de thé - Paris</a:t>
            </a:r>
            <a:endParaRPr lang="fr-FR" sz="1200" dirty="0">
              <a:solidFill>
                <a:srgbClr val="9DB4BE"/>
              </a:solidFill>
              <a:ea typeface="Calibri"/>
              <a:cs typeface="Times New Roman"/>
            </a:endParaRPr>
          </a:p>
        </p:txBody>
      </p:sp>
      <p:pic>
        <p:nvPicPr>
          <p:cNvPr id="2" name="Image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21139" y="979729"/>
            <a:ext cx="4184029" cy="5319694"/>
          </a:xfrm>
          <a:prstGeom prst="rect">
            <a:avLst/>
          </a:prstGeom>
          <a:ln>
            <a:noFill/>
          </a:ln>
          <a:effectLst>
            <a:outerShdw blurRad="292100" dist="139700" dir="2700000" algn="tl" rotWithShape="0">
              <a:srgbClr val="333333">
                <a:alpha val="65000"/>
              </a:srgbClr>
            </a:outerShdw>
          </a:effectLst>
        </p:spPr>
      </p:pic>
      <p:pic>
        <p:nvPicPr>
          <p:cNvPr id="3" name="Image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979712" y="907324"/>
            <a:ext cx="3691461" cy="5226525"/>
          </a:xfrm>
          <a:prstGeom prst="rect">
            <a:avLst/>
          </a:prstGeom>
          <a:ln>
            <a:noFill/>
          </a:ln>
          <a:effectLst>
            <a:outerShdw blurRad="292100" dist="139700" dir="2700000" algn="tl" rotWithShape="0">
              <a:srgbClr val="333333">
                <a:alpha val="65000"/>
              </a:srgbClr>
            </a:outerShdw>
          </a:effectLst>
        </p:spPr>
      </p:pic>
      <p:pic>
        <p:nvPicPr>
          <p:cNvPr id="11" name="Image 1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330999" y="885509"/>
            <a:ext cx="4265337" cy="5068951"/>
          </a:xfrm>
          <a:prstGeom prst="rect">
            <a:avLst/>
          </a:prstGeom>
          <a:ln>
            <a:noFill/>
          </a:ln>
          <a:effectLst>
            <a:outerShdw blurRad="292100" dist="139700" dir="2700000" algn="tl" rotWithShape="0">
              <a:srgbClr val="333333">
                <a:alpha val="65000"/>
              </a:srgbClr>
            </a:outerShdw>
          </a:effectLst>
        </p:spPr>
      </p:pic>
      <p:sp>
        <p:nvSpPr>
          <p:cNvPr id="12" name="ZoneTexte 11"/>
          <p:cNvSpPr txBox="1"/>
          <p:nvPr/>
        </p:nvSpPr>
        <p:spPr>
          <a:xfrm>
            <a:off x="7739844" y="1187791"/>
            <a:ext cx="1404156" cy="1146468"/>
          </a:xfrm>
          <a:prstGeom prst="rect">
            <a:avLst/>
          </a:prstGeom>
          <a:noFill/>
        </p:spPr>
        <p:txBody>
          <a:bodyPr wrap="square" rtlCol="0">
            <a:spAutoFit/>
          </a:bodyPr>
          <a:lstStyle/>
          <a:p>
            <a:pPr>
              <a:spcAft>
                <a:spcPts val="300"/>
              </a:spcAft>
            </a:pPr>
            <a:r>
              <a:rPr lang="fr-FR" sz="1200" b="1" dirty="0" smtClean="0">
                <a:solidFill>
                  <a:srgbClr val="547F8A"/>
                </a:solidFill>
                <a:latin typeface="Neuropol" panose="020F0607030201010804" pitchFamily="34" charset="0"/>
              </a:rPr>
              <a:t>Note</a:t>
            </a:r>
          </a:p>
          <a:p>
            <a:pPr>
              <a:spcAft>
                <a:spcPts val="300"/>
              </a:spcAft>
            </a:pPr>
            <a:r>
              <a:rPr lang="fr-FR" sz="1200" b="1" dirty="0">
                <a:solidFill>
                  <a:srgbClr val="547F8A"/>
                </a:solidFill>
                <a:latin typeface="Neuropol" panose="020F0607030201010804" pitchFamily="34" charset="0"/>
              </a:rPr>
              <a:t>d</a:t>
            </a:r>
            <a:r>
              <a:rPr lang="fr-FR" sz="1200" b="1" dirty="0" smtClean="0">
                <a:solidFill>
                  <a:srgbClr val="547F8A"/>
                </a:solidFill>
                <a:latin typeface="Neuropol" panose="020F0607030201010804" pitchFamily="34" charset="0"/>
              </a:rPr>
              <a:t>escriptive</a:t>
            </a:r>
          </a:p>
          <a:p>
            <a:pPr>
              <a:spcAft>
                <a:spcPts val="300"/>
              </a:spcAft>
            </a:pPr>
            <a:r>
              <a:rPr lang="fr-FR" sz="1100" b="1" dirty="0">
                <a:solidFill>
                  <a:srgbClr val="9DB4BE"/>
                </a:solidFill>
                <a:latin typeface="Neuropol" panose="020F0607030201010804" pitchFamily="34" charset="0"/>
              </a:rPr>
              <a:t>d</a:t>
            </a:r>
            <a:r>
              <a:rPr lang="fr-FR" sz="1100" b="1" dirty="0" smtClean="0">
                <a:solidFill>
                  <a:srgbClr val="9DB4BE"/>
                </a:solidFill>
                <a:latin typeface="Neuropol" panose="020F0607030201010804" pitchFamily="34" charset="0"/>
              </a:rPr>
              <a:t>es</a:t>
            </a:r>
          </a:p>
          <a:p>
            <a:pPr>
              <a:spcAft>
                <a:spcPts val="300"/>
              </a:spcAft>
            </a:pPr>
            <a:r>
              <a:rPr lang="fr-FR" sz="1100" b="1" dirty="0" smtClean="0">
                <a:solidFill>
                  <a:srgbClr val="9DB4BE"/>
                </a:solidFill>
                <a:latin typeface="Neuropol" panose="020F0607030201010804" pitchFamily="34" charset="0"/>
              </a:rPr>
              <a:t>travaux</a:t>
            </a:r>
          </a:p>
          <a:p>
            <a:pPr>
              <a:spcAft>
                <a:spcPts val="300"/>
              </a:spcAft>
            </a:pPr>
            <a:r>
              <a:rPr lang="fr-FR" sz="1100" dirty="0" smtClean="0">
                <a:solidFill>
                  <a:schemeClr val="tx1">
                    <a:lumMod val="50000"/>
                    <a:lumOff val="50000"/>
                  </a:schemeClr>
                </a:solidFill>
                <a:latin typeface="Neuropol X Rg" panose="02000503040000020004" pitchFamily="2" charset="0"/>
              </a:rPr>
              <a:t>Par lots</a:t>
            </a:r>
          </a:p>
        </p:txBody>
      </p:sp>
      <p:cxnSp>
        <p:nvCxnSpPr>
          <p:cNvPr id="14" name="Connecteur droit 13"/>
          <p:cNvCxnSpPr/>
          <p:nvPr/>
        </p:nvCxnSpPr>
        <p:spPr>
          <a:xfrm>
            <a:off x="7739844" y="885509"/>
            <a:ext cx="0" cy="4631723"/>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Ellipse 12"/>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187078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388424" y="188640"/>
            <a:ext cx="648072"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19</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0" name="Rectangle 9"/>
          <p:cNvSpPr/>
          <p:nvPr/>
        </p:nvSpPr>
        <p:spPr>
          <a:xfrm>
            <a:off x="650004" y="367963"/>
            <a:ext cx="6120680" cy="623248"/>
          </a:xfrm>
          <a:prstGeom prst="rect">
            <a:avLst/>
          </a:prstGeom>
        </p:spPr>
        <p:txBody>
          <a:bodyPr wrap="square">
            <a:spAutoFit/>
          </a:bodyPr>
          <a:lstStyle/>
          <a:p>
            <a:pPr indent="-89535">
              <a:lnSpc>
                <a:spcPct val="115000"/>
              </a:lnSpc>
            </a:pPr>
            <a:r>
              <a:rPr lang="fr-FR" dirty="0" smtClean="0">
                <a:solidFill>
                  <a:srgbClr val="547F8A"/>
                </a:solidFill>
                <a:latin typeface="Neuropol"/>
                <a:ea typeface="Calibri"/>
                <a:cs typeface="Times New Roman"/>
              </a:rPr>
              <a:t>D</a:t>
            </a:r>
            <a:r>
              <a:rPr lang="fr-FR" sz="1400" dirty="0" smtClean="0">
                <a:solidFill>
                  <a:srgbClr val="547F8A"/>
                </a:solidFill>
                <a:latin typeface="Neuropol"/>
                <a:ea typeface="Calibri"/>
                <a:cs typeface="Times New Roman"/>
              </a:rPr>
              <a:t>ossier thèmes d’études        </a:t>
            </a:r>
          </a:p>
          <a:p>
            <a:pPr indent="-89535">
              <a:lnSpc>
                <a:spcPct val="115000"/>
              </a:lnSpc>
            </a:pPr>
            <a:r>
              <a:rPr lang="fr-FR" sz="1200" dirty="0" smtClean="0">
                <a:solidFill>
                  <a:srgbClr val="9DB4BE"/>
                </a:solidFill>
                <a:latin typeface="Neuropol"/>
                <a:ea typeface="Calibri"/>
                <a:cs typeface="Times New Roman"/>
              </a:rPr>
              <a:t>E4 : Traduction technique du projet architectural</a:t>
            </a:r>
            <a:endParaRPr lang="fr-FR" sz="1200" dirty="0">
              <a:solidFill>
                <a:srgbClr val="9DB4BE"/>
              </a:solidFill>
              <a:ea typeface="Calibri"/>
              <a:cs typeface="Times New Roman"/>
            </a:endParaRPr>
          </a:p>
        </p:txBody>
      </p:sp>
      <p:sp>
        <p:nvSpPr>
          <p:cNvPr id="2" name="ZoneTexte 1"/>
          <p:cNvSpPr txBox="1"/>
          <p:nvPr/>
        </p:nvSpPr>
        <p:spPr>
          <a:xfrm>
            <a:off x="650004" y="1338258"/>
            <a:ext cx="7560840" cy="4539704"/>
          </a:xfrm>
          <a:prstGeom prst="rect">
            <a:avLst/>
          </a:prstGeom>
          <a:noFill/>
        </p:spPr>
        <p:txBody>
          <a:bodyPr wrap="square" rtlCol="0">
            <a:spAutoFit/>
          </a:bodyPr>
          <a:lstStyle/>
          <a:p>
            <a:pPr>
              <a:spcBef>
                <a:spcPts val="600"/>
              </a:spcBef>
              <a:spcAft>
                <a:spcPts val="600"/>
              </a:spcAft>
            </a:pPr>
            <a:r>
              <a:rPr lang="fr-FR" sz="1200" b="1" dirty="0">
                <a:solidFill>
                  <a:srgbClr val="547F8A"/>
                </a:solidFill>
                <a:latin typeface="Neuropol" panose="020F0607030201010804" pitchFamily="34" charset="0"/>
              </a:rPr>
              <a:t>Contexte du projet</a:t>
            </a:r>
          </a:p>
          <a:p>
            <a:pPr>
              <a:spcBef>
                <a:spcPts val="600"/>
              </a:spcBef>
              <a:spcAft>
                <a:spcPts val="600"/>
              </a:spcAft>
            </a:pPr>
            <a:r>
              <a:rPr lang="fr-FR" sz="1000" dirty="0">
                <a:solidFill>
                  <a:schemeClr val="tx1">
                    <a:lumMod val="50000"/>
                    <a:lumOff val="50000"/>
                  </a:schemeClr>
                </a:solidFill>
                <a:latin typeface="Neuropol" panose="020F0607030201010804" pitchFamily="34" charset="0"/>
              </a:rPr>
              <a:t>Une enseigne prestigieuse de P</a:t>
            </a:r>
            <a:r>
              <a:rPr lang="fr-FR" sz="1000" dirty="0" smtClean="0">
                <a:solidFill>
                  <a:schemeClr val="tx1">
                    <a:lumMod val="50000"/>
                    <a:lumOff val="50000"/>
                  </a:schemeClr>
                </a:solidFill>
                <a:latin typeface="Neuropol" panose="020F0607030201010804" pitchFamily="34" charset="0"/>
              </a:rPr>
              <a:t>âtisserie-Salon de thé </a:t>
            </a:r>
            <a:r>
              <a:rPr lang="fr-FR" sz="1000" dirty="0">
                <a:solidFill>
                  <a:schemeClr val="tx1">
                    <a:lumMod val="50000"/>
                    <a:lumOff val="50000"/>
                  </a:schemeClr>
                </a:solidFill>
                <a:latin typeface="Neuropol" panose="020F0607030201010804" pitchFamily="34" charset="0"/>
              </a:rPr>
              <a:t>décide de réaménager </a:t>
            </a:r>
            <a:r>
              <a:rPr lang="fr-FR" sz="1000" dirty="0" smtClean="0">
                <a:solidFill>
                  <a:schemeClr val="tx1">
                    <a:lumMod val="50000"/>
                    <a:lumOff val="50000"/>
                  </a:schemeClr>
                </a:solidFill>
                <a:latin typeface="Neuropol" panose="020F0607030201010804" pitchFamily="34" charset="0"/>
              </a:rPr>
              <a:t>une boutique </a:t>
            </a:r>
            <a:r>
              <a:rPr lang="fr-FR" sz="1000" dirty="0">
                <a:solidFill>
                  <a:schemeClr val="tx1">
                    <a:lumMod val="50000"/>
                    <a:lumOff val="50000"/>
                  </a:schemeClr>
                </a:solidFill>
                <a:latin typeface="Neuropol" panose="020F0607030201010804" pitchFamily="34" charset="0"/>
              </a:rPr>
              <a:t>dans un quartier classé et touristique de la capitale.</a:t>
            </a:r>
          </a:p>
          <a:p>
            <a:pPr>
              <a:spcBef>
                <a:spcPts val="600"/>
              </a:spcBef>
              <a:spcAft>
                <a:spcPts val="600"/>
              </a:spcAft>
            </a:pPr>
            <a:r>
              <a:rPr lang="fr-FR" sz="1000" dirty="0" smtClean="0">
                <a:solidFill>
                  <a:schemeClr val="tx1">
                    <a:lumMod val="50000"/>
                    <a:lumOff val="50000"/>
                  </a:schemeClr>
                </a:solidFill>
                <a:latin typeface="Neuropol" panose="020F0607030201010804" pitchFamily="34" charset="0"/>
              </a:rPr>
              <a:t>L’établissement comprend </a:t>
            </a:r>
            <a:r>
              <a:rPr lang="fr-FR" sz="1000" dirty="0">
                <a:solidFill>
                  <a:schemeClr val="tx1">
                    <a:lumMod val="50000"/>
                    <a:lumOff val="50000"/>
                  </a:schemeClr>
                </a:solidFill>
                <a:latin typeface="Neuropol" panose="020F0607030201010804" pitchFamily="34" charset="0"/>
              </a:rPr>
              <a:t>3 niveaux qui recevront les aménagements suivants :</a:t>
            </a:r>
          </a:p>
          <a:p>
            <a:pPr>
              <a:spcBef>
                <a:spcPts val="600"/>
              </a:spcBef>
            </a:pPr>
            <a:r>
              <a:rPr lang="fr-FR" sz="1000" dirty="0" smtClean="0">
                <a:solidFill>
                  <a:srgbClr val="9DB4BE"/>
                </a:solidFill>
                <a:latin typeface="Neuropol" panose="020F0607030201010804" pitchFamily="34" charset="0"/>
              </a:rPr>
              <a:t>- </a:t>
            </a:r>
            <a:r>
              <a:rPr lang="fr-FR" sz="1000" dirty="0">
                <a:solidFill>
                  <a:srgbClr val="9DB4BE"/>
                </a:solidFill>
                <a:latin typeface="Neuropol" panose="020F0607030201010804" pitchFamily="34" charset="0"/>
              </a:rPr>
              <a:t>au </a:t>
            </a:r>
            <a:r>
              <a:rPr lang="fr-FR" sz="1000" dirty="0" smtClean="0">
                <a:solidFill>
                  <a:srgbClr val="9DB4BE"/>
                </a:solidFill>
                <a:latin typeface="Neuropol" panose="020F0607030201010804" pitchFamily="34" charset="0"/>
              </a:rPr>
              <a:t>RDC : </a:t>
            </a:r>
            <a:r>
              <a:rPr lang="fr-FR" sz="1000" dirty="0">
                <a:solidFill>
                  <a:srgbClr val="9DB4BE"/>
                </a:solidFill>
                <a:latin typeface="Neuropol" panose="020F0607030201010804" pitchFamily="34" charset="0"/>
              </a:rPr>
              <a:t>un espace vente à emporter ou à consommer sur place,</a:t>
            </a:r>
          </a:p>
          <a:p>
            <a:pPr>
              <a:spcBef>
                <a:spcPts val="600"/>
              </a:spcBef>
            </a:pPr>
            <a:r>
              <a:rPr lang="fr-FR" sz="1000" dirty="0" smtClean="0">
                <a:solidFill>
                  <a:srgbClr val="9DB4BE"/>
                </a:solidFill>
                <a:latin typeface="Neuropol" panose="020F0607030201010804" pitchFamily="34" charset="0"/>
              </a:rPr>
              <a:t>- </a:t>
            </a:r>
            <a:r>
              <a:rPr lang="fr-FR" sz="1000" dirty="0">
                <a:solidFill>
                  <a:srgbClr val="9DB4BE"/>
                </a:solidFill>
                <a:latin typeface="Neuropol" panose="020F0607030201010804" pitchFamily="34" charset="0"/>
              </a:rPr>
              <a:t>au </a:t>
            </a:r>
            <a:r>
              <a:rPr lang="fr-FR" sz="1000" dirty="0" smtClean="0">
                <a:solidFill>
                  <a:srgbClr val="9DB4BE"/>
                </a:solidFill>
                <a:latin typeface="Neuropol" panose="020F0607030201010804" pitchFamily="34" charset="0"/>
              </a:rPr>
              <a:t>R + </a:t>
            </a:r>
            <a:r>
              <a:rPr lang="fr-FR" sz="1000" b="1" dirty="0" smtClean="0">
                <a:solidFill>
                  <a:srgbClr val="9DB4BE"/>
                </a:solidFill>
                <a:latin typeface="Arial" panose="020B0604020202020204" pitchFamily="34" charset="0"/>
                <a:cs typeface="Arial" panose="020B0604020202020204" pitchFamily="34" charset="0"/>
              </a:rPr>
              <a:t>1</a:t>
            </a:r>
            <a:r>
              <a:rPr lang="fr-FR" sz="1000" dirty="0" smtClean="0">
                <a:solidFill>
                  <a:srgbClr val="9DB4BE"/>
                </a:solidFill>
                <a:latin typeface="Neuropol" panose="020F0607030201010804" pitchFamily="34" charset="0"/>
              </a:rPr>
              <a:t> :  un </a:t>
            </a:r>
            <a:r>
              <a:rPr lang="fr-FR" sz="1000" dirty="0">
                <a:solidFill>
                  <a:srgbClr val="9DB4BE"/>
                </a:solidFill>
                <a:latin typeface="Neuropol" panose="020F0607030201010804" pitchFamily="34" charset="0"/>
              </a:rPr>
              <a:t>espace restauration - salon de thé,</a:t>
            </a:r>
          </a:p>
          <a:p>
            <a:pPr>
              <a:spcBef>
                <a:spcPts val="600"/>
              </a:spcBef>
            </a:pPr>
            <a:r>
              <a:rPr lang="fr-FR" sz="1000" dirty="0" smtClean="0">
                <a:solidFill>
                  <a:srgbClr val="9DB4BE"/>
                </a:solidFill>
                <a:latin typeface="Neuropol" panose="020F0607030201010804" pitchFamily="34" charset="0"/>
              </a:rPr>
              <a:t>- </a:t>
            </a:r>
            <a:r>
              <a:rPr lang="fr-FR" sz="1000" dirty="0">
                <a:solidFill>
                  <a:srgbClr val="9DB4BE"/>
                </a:solidFill>
                <a:latin typeface="Neuropol" panose="020F0607030201010804" pitchFamily="34" charset="0"/>
              </a:rPr>
              <a:t>au </a:t>
            </a:r>
            <a:r>
              <a:rPr lang="fr-FR" sz="1000" dirty="0" smtClean="0">
                <a:solidFill>
                  <a:srgbClr val="9DB4BE"/>
                </a:solidFill>
                <a:latin typeface="Neuropol" panose="020F0607030201010804" pitchFamily="34" charset="0"/>
              </a:rPr>
              <a:t>R – </a:t>
            </a:r>
            <a:r>
              <a:rPr lang="fr-FR" sz="1000" b="1" dirty="0" smtClean="0">
                <a:solidFill>
                  <a:srgbClr val="9DB4BE"/>
                </a:solidFill>
                <a:latin typeface="Arial" panose="020B0604020202020204" pitchFamily="34" charset="0"/>
                <a:cs typeface="Arial" panose="020B0604020202020204" pitchFamily="34" charset="0"/>
              </a:rPr>
              <a:t>1 </a:t>
            </a:r>
            <a:r>
              <a:rPr lang="fr-FR" sz="1000" dirty="0" smtClean="0">
                <a:solidFill>
                  <a:srgbClr val="9DB4BE"/>
                </a:solidFill>
                <a:latin typeface="Neuropol" panose="020F0607030201010804" pitchFamily="34" charset="0"/>
              </a:rPr>
              <a:t>:  un </a:t>
            </a:r>
            <a:r>
              <a:rPr lang="fr-FR" sz="1000" dirty="0">
                <a:solidFill>
                  <a:srgbClr val="9DB4BE"/>
                </a:solidFill>
                <a:latin typeface="Neuropol" panose="020F0607030201010804" pitchFamily="34" charset="0"/>
              </a:rPr>
              <a:t>espace restauration et jeux.</a:t>
            </a:r>
          </a:p>
          <a:p>
            <a:pPr>
              <a:spcBef>
                <a:spcPts val="600"/>
              </a:spcBef>
              <a:spcAft>
                <a:spcPts val="600"/>
              </a:spcAft>
            </a:pPr>
            <a:r>
              <a:rPr lang="fr-FR" sz="1000" dirty="0">
                <a:solidFill>
                  <a:schemeClr val="tx1">
                    <a:lumMod val="50000"/>
                    <a:lumOff val="50000"/>
                  </a:schemeClr>
                </a:solidFill>
                <a:latin typeface="Neuropol" panose="020F0607030201010804" pitchFamily="34" charset="0"/>
              </a:rPr>
              <a:t>Ces aménagements sont des </a:t>
            </a:r>
            <a:r>
              <a:rPr lang="fr-FR" sz="1000" dirty="0" smtClean="0">
                <a:solidFill>
                  <a:schemeClr val="tx1">
                    <a:lumMod val="50000"/>
                    <a:lumOff val="50000"/>
                  </a:schemeClr>
                </a:solidFill>
                <a:latin typeface="Neuropol" panose="020F0607030201010804" pitchFamily="34" charset="0"/>
              </a:rPr>
              <a:t>avant-projets </a:t>
            </a:r>
            <a:r>
              <a:rPr lang="fr-FR" sz="1000" dirty="0">
                <a:solidFill>
                  <a:schemeClr val="tx1">
                    <a:lumMod val="50000"/>
                    <a:lumOff val="50000"/>
                  </a:schemeClr>
                </a:solidFill>
                <a:latin typeface="Neuropol" panose="020F0607030201010804" pitchFamily="34" charset="0"/>
              </a:rPr>
              <a:t>susceptibles de changer de fonction, le client n'ayant pas encore arrêté complètement son programme d'aménagement</a:t>
            </a:r>
            <a:r>
              <a:rPr lang="fr-FR" sz="1000" dirty="0" smtClean="0">
                <a:solidFill>
                  <a:schemeClr val="tx1">
                    <a:lumMod val="50000"/>
                    <a:lumOff val="50000"/>
                  </a:schemeClr>
                </a:solidFill>
                <a:latin typeface="Neuropol" panose="020F0607030201010804" pitchFamily="34" charset="0"/>
              </a:rPr>
              <a:t>.</a:t>
            </a:r>
          </a:p>
          <a:p>
            <a:pPr>
              <a:spcBef>
                <a:spcPts val="600"/>
              </a:spcBef>
              <a:spcAft>
                <a:spcPts val="600"/>
              </a:spcAft>
            </a:pPr>
            <a:endParaRPr lang="fr-FR" sz="1000" dirty="0">
              <a:solidFill>
                <a:schemeClr val="tx1">
                  <a:lumMod val="50000"/>
                  <a:lumOff val="50000"/>
                </a:schemeClr>
              </a:solidFill>
              <a:latin typeface="Neuropol" panose="020F0607030201010804" pitchFamily="34" charset="0"/>
            </a:endParaRPr>
          </a:p>
          <a:p>
            <a:pPr>
              <a:spcBef>
                <a:spcPts val="600"/>
              </a:spcBef>
              <a:spcAft>
                <a:spcPts val="600"/>
              </a:spcAft>
            </a:pPr>
            <a:r>
              <a:rPr lang="fr-FR" sz="1200" b="1" dirty="0">
                <a:solidFill>
                  <a:srgbClr val="547F8A"/>
                </a:solidFill>
                <a:latin typeface="Neuropol" panose="020F0607030201010804" pitchFamily="34" charset="0"/>
              </a:rPr>
              <a:t>Le dossier se décompose </a:t>
            </a:r>
            <a:r>
              <a:rPr lang="fr-FR" sz="1200" b="1" dirty="0" smtClean="0">
                <a:solidFill>
                  <a:srgbClr val="547F8A"/>
                </a:solidFill>
                <a:latin typeface="Neuropol" panose="020F0607030201010804" pitchFamily="34" charset="0"/>
              </a:rPr>
              <a:t>en </a:t>
            </a:r>
            <a:r>
              <a:rPr lang="fr-FR" sz="1200" b="1" dirty="0">
                <a:solidFill>
                  <a:srgbClr val="547F8A"/>
                </a:solidFill>
                <a:latin typeface="Neuropol" panose="020F0607030201010804" pitchFamily="34" charset="0"/>
              </a:rPr>
              <a:t>deux parties :</a:t>
            </a:r>
          </a:p>
          <a:p>
            <a:pPr marL="171450" indent="-171450">
              <a:spcBef>
                <a:spcPts val="600"/>
              </a:spcBef>
              <a:spcAft>
                <a:spcPts val="600"/>
              </a:spcAft>
              <a:buFontTx/>
              <a:buChar char="-"/>
            </a:pPr>
            <a:r>
              <a:rPr lang="fr-FR" sz="1000" dirty="0" smtClean="0">
                <a:solidFill>
                  <a:schemeClr val="tx1">
                    <a:lumMod val="50000"/>
                    <a:lumOff val="50000"/>
                  </a:schemeClr>
                </a:solidFill>
                <a:latin typeface="Neuropol" panose="020F0607030201010804" pitchFamily="34" charset="0"/>
              </a:rPr>
              <a:t>Une </a:t>
            </a:r>
            <a:r>
              <a:rPr lang="fr-FR" sz="1000" dirty="0">
                <a:solidFill>
                  <a:schemeClr val="tx1">
                    <a:lumMod val="50000"/>
                    <a:lumOff val="50000"/>
                  </a:schemeClr>
                </a:solidFill>
                <a:latin typeface="Neuropol" panose="020F0607030201010804" pitchFamily="34" charset="0"/>
              </a:rPr>
              <a:t>partie projetée, telle que décrite ci-dessus, qui fera l'objet d'une </a:t>
            </a:r>
            <a:r>
              <a:rPr lang="fr-FR" sz="1000" dirty="0" smtClean="0">
                <a:solidFill>
                  <a:schemeClr val="tx1">
                    <a:lumMod val="50000"/>
                    <a:lumOff val="50000"/>
                  </a:schemeClr>
                </a:solidFill>
                <a:latin typeface="Neuropol" panose="020F0607030201010804" pitchFamily="34" charset="0"/>
              </a:rPr>
              <a:t>analyse  du site et de son contexte architectural, ainsi qu’une étude </a:t>
            </a:r>
            <a:r>
              <a:rPr lang="fr-FR" sz="1000" dirty="0">
                <a:solidFill>
                  <a:schemeClr val="tx1">
                    <a:lumMod val="50000"/>
                    <a:lumOff val="50000"/>
                  </a:schemeClr>
                </a:solidFill>
                <a:latin typeface="Neuropol" panose="020F0607030201010804" pitchFamily="34" charset="0"/>
              </a:rPr>
              <a:t>de mise en conformité et que l'on intitulera : </a:t>
            </a:r>
            <a:endParaRPr lang="fr-FR" sz="1000" dirty="0" smtClean="0">
              <a:solidFill>
                <a:schemeClr val="tx1">
                  <a:lumMod val="50000"/>
                  <a:lumOff val="50000"/>
                </a:schemeClr>
              </a:solidFill>
              <a:latin typeface="Neuropol" panose="020F0607030201010804" pitchFamily="34" charset="0"/>
            </a:endParaRPr>
          </a:p>
          <a:p>
            <a:pPr>
              <a:spcBef>
                <a:spcPts val="600"/>
              </a:spcBef>
              <a:spcAft>
                <a:spcPts val="600"/>
              </a:spcAft>
            </a:pPr>
            <a:r>
              <a:rPr lang="fr-FR" sz="1000" dirty="0" smtClean="0">
                <a:solidFill>
                  <a:schemeClr val="tx1">
                    <a:lumMod val="50000"/>
                    <a:lumOff val="50000"/>
                  </a:schemeClr>
                </a:solidFill>
                <a:latin typeface="Neuropol" panose="020F0607030201010804" pitchFamily="34" charset="0"/>
              </a:rPr>
              <a:t>    </a:t>
            </a:r>
            <a:r>
              <a:rPr lang="fr-FR" sz="1000" dirty="0" smtClean="0">
                <a:solidFill>
                  <a:schemeClr val="accent2"/>
                </a:solidFill>
                <a:latin typeface="Neuropol" panose="020F0607030201010804" pitchFamily="34" charset="0"/>
              </a:rPr>
              <a:t>Partie </a:t>
            </a:r>
            <a:r>
              <a:rPr lang="fr-FR" sz="1000" b="1" dirty="0" smtClean="0">
                <a:solidFill>
                  <a:schemeClr val="accent2"/>
                </a:solidFill>
                <a:latin typeface="Arial" panose="020B0604020202020204" pitchFamily="34" charset="0"/>
                <a:cs typeface="Arial" panose="020B0604020202020204" pitchFamily="34" charset="0"/>
              </a:rPr>
              <a:t>1</a:t>
            </a:r>
            <a:r>
              <a:rPr lang="fr-FR" sz="1000" dirty="0" smtClean="0">
                <a:solidFill>
                  <a:schemeClr val="accent2"/>
                </a:solidFill>
                <a:latin typeface="Neuropol" panose="020F0607030201010804" pitchFamily="34" charset="0"/>
              </a:rPr>
              <a:t> : </a:t>
            </a:r>
            <a:r>
              <a:rPr lang="fr-FR" sz="1000" dirty="0">
                <a:solidFill>
                  <a:schemeClr val="accent2"/>
                </a:solidFill>
                <a:latin typeface="Neuropol" panose="020F0607030201010804" pitchFamily="34" charset="0"/>
              </a:rPr>
              <a:t>"Contextualisation et mise en conformité </a:t>
            </a:r>
            <a:r>
              <a:rPr lang="fr-FR" sz="1000" dirty="0" smtClean="0">
                <a:solidFill>
                  <a:schemeClr val="accent2"/>
                </a:solidFill>
                <a:latin typeface="Neuropol" panose="020F0607030201010804" pitchFamily="34" charset="0"/>
              </a:rPr>
              <a:t>du </a:t>
            </a:r>
            <a:r>
              <a:rPr lang="fr-FR" sz="1000" dirty="0">
                <a:solidFill>
                  <a:schemeClr val="accent2"/>
                </a:solidFill>
                <a:latin typeface="Neuropol" panose="020F0607030201010804" pitchFamily="34" charset="0"/>
              </a:rPr>
              <a:t>projet".</a:t>
            </a:r>
          </a:p>
          <a:p>
            <a:pPr marL="171450" indent="-171450">
              <a:spcBef>
                <a:spcPts val="600"/>
              </a:spcBef>
              <a:spcAft>
                <a:spcPts val="600"/>
              </a:spcAft>
              <a:buFontTx/>
              <a:buChar char="-"/>
            </a:pPr>
            <a:r>
              <a:rPr lang="fr-FR" sz="1000" dirty="0" smtClean="0">
                <a:solidFill>
                  <a:schemeClr val="tx1">
                    <a:lumMod val="50000"/>
                    <a:lumOff val="50000"/>
                  </a:schemeClr>
                </a:solidFill>
                <a:latin typeface="Neuropol" panose="020F0607030201010804" pitchFamily="34" charset="0"/>
              </a:rPr>
              <a:t>Une </a:t>
            </a:r>
            <a:r>
              <a:rPr lang="fr-FR" sz="1000" dirty="0">
                <a:solidFill>
                  <a:schemeClr val="tx1">
                    <a:lumMod val="50000"/>
                    <a:lumOff val="50000"/>
                  </a:schemeClr>
                </a:solidFill>
                <a:latin typeface="Neuropol" panose="020F0607030201010804" pitchFamily="34" charset="0"/>
              </a:rPr>
              <a:t>partie non projetée qui fera l'objet d'une étude conceptuelle en fonction d'un programme établi avec le maître d'ouvrage et que l'on intitulera : </a:t>
            </a:r>
            <a:endParaRPr lang="fr-FR" sz="1000" dirty="0" smtClean="0">
              <a:solidFill>
                <a:schemeClr val="tx1">
                  <a:lumMod val="50000"/>
                  <a:lumOff val="50000"/>
                </a:schemeClr>
              </a:solidFill>
              <a:latin typeface="Neuropol" panose="020F0607030201010804" pitchFamily="34" charset="0"/>
            </a:endParaRPr>
          </a:p>
          <a:p>
            <a:pPr>
              <a:spcBef>
                <a:spcPts val="600"/>
              </a:spcBef>
              <a:spcAft>
                <a:spcPts val="600"/>
              </a:spcAft>
            </a:pPr>
            <a:r>
              <a:rPr lang="fr-FR" sz="1000" dirty="0" smtClean="0">
                <a:solidFill>
                  <a:schemeClr val="tx1">
                    <a:lumMod val="50000"/>
                    <a:lumOff val="50000"/>
                  </a:schemeClr>
                </a:solidFill>
                <a:latin typeface="Neuropol" panose="020F0607030201010804" pitchFamily="34" charset="0"/>
              </a:rPr>
              <a:t>    </a:t>
            </a:r>
            <a:r>
              <a:rPr lang="fr-FR" sz="1000" dirty="0" smtClean="0">
                <a:solidFill>
                  <a:schemeClr val="accent2"/>
                </a:solidFill>
                <a:latin typeface="Neuropol" panose="020F0607030201010804" pitchFamily="34" charset="0"/>
              </a:rPr>
              <a:t>Partie 2 : </a:t>
            </a:r>
            <a:r>
              <a:rPr lang="fr-FR" sz="1000" dirty="0">
                <a:solidFill>
                  <a:schemeClr val="accent2"/>
                </a:solidFill>
                <a:latin typeface="Neuropol" panose="020F0607030201010804" pitchFamily="34" charset="0"/>
              </a:rPr>
              <a:t>"Propositions créatives".</a:t>
            </a:r>
          </a:p>
        </p:txBody>
      </p:sp>
    </p:spTree>
    <p:extLst>
      <p:ext uri="{BB962C8B-B14F-4D97-AF65-F5344CB8AC3E}">
        <p14:creationId xmlns:p14="http://schemas.microsoft.com/office/powerpoint/2010/main" xmlns="" val="247953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additive="base">
                                        <p:cTn id="3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9" end="9"/>
                                            </p:txEl>
                                          </p:spTgt>
                                        </p:tgtEl>
                                        <p:attrNameLst>
                                          <p:attrName>style.visibility</p:attrName>
                                        </p:attrNameLst>
                                      </p:cBhvr>
                                      <p:to>
                                        <p:strVal val="visible"/>
                                      </p:to>
                                    </p:set>
                                    <p:anim calcmode="lin" valueType="num">
                                      <p:cBhvr additive="base">
                                        <p:cTn id="4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 calcmode="lin" valueType="num">
                                      <p:cBhvr additive="base">
                                        <p:cTn id="4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anim calcmode="lin" valueType="num">
                                      <p:cBhvr additive="base">
                                        <p:cTn id="5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anim calcmode="lin" valueType="num">
                                      <p:cBhvr additive="base">
                                        <p:cTn id="55"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47630" y="387762"/>
            <a:ext cx="7336737" cy="5398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ZoneTexte 1"/>
          <p:cNvSpPr txBox="1"/>
          <p:nvPr/>
        </p:nvSpPr>
        <p:spPr>
          <a:xfrm>
            <a:off x="821073" y="1124744"/>
            <a:ext cx="7207311" cy="5139869"/>
          </a:xfrm>
          <a:prstGeom prst="rect">
            <a:avLst/>
          </a:prstGeom>
          <a:noFill/>
        </p:spPr>
        <p:txBody>
          <a:bodyPr wrap="square" rtlCol="0">
            <a:spAutoFit/>
          </a:bodyPr>
          <a:lstStyle/>
          <a:p>
            <a:pPr marL="360000" indent="-285750">
              <a:spcAft>
                <a:spcPts val="600"/>
              </a:spcAft>
              <a:buBlip>
                <a:blip r:embed="rId6"/>
              </a:buBlip>
            </a:pPr>
            <a:r>
              <a:rPr lang="fr-FR" sz="1200" dirty="0" smtClean="0">
                <a:solidFill>
                  <a:schemeClr val="tx1">
                    <a:lumMod val="50000"/>
                    <a:lumOff val="50000"/>
                  </a:schemeClr>
                </a:solidFill>
                <a:latin typeface="Neuropol" panose="020F0607030201010804" pitchFamily="34" charset="0"/>
              </a:rPr>
              <a:t>L’ E4 parmi les épreuves professionnelles</a:t>
            </a:r>
          </a:p>
          <a:p>
            <a:pPr marL="74250">
              <a:spcAft>
                <a:spcPts val="600"/>
              </a:spcAft>
            </a:pPr>
            <a:endParaRPr lang="fr-FR" sz="400" dirty="0" smtClean="0">
              <a:solidFill>
                <a:schemeClr val="tx1">
                  <a:lumMod val="50000"/>
                  <a:lumOff val="50000"/>
                </a:schemeClr>
              </a:solidFill>
              <a:latin typeface="Neuropol" panose="020F0607030201010804" pitchFamily="34" charset="0"/>
            </a:endParaRPr>
          </a:p>
          <a:p>
            <a:pPr marL="360000" indent="-285750">
              <a:spcAft>
                <a:spcPts val="600"/>
              </a:spcAft>
              <a:buBlip>
                <a:blip r:embed="rId6"/>
              </a:buBlip>
            </a:pPr>
            <a:r>
              <a:rPr lang="fr-FR" sz="1200" dirty="0">
                <a:solidFill>
                  <a:schemeClr val="tx1">
                    <a:lumMod val="50000"/>
                    <a:lumOff val="50000"/>
                  </a:schemeClr>
                </a:solidFill>
                <a:latin typeface="Neuropol" panose="020F0607030201010804" pitchFamily="34" charset="0"/>
              </a:rPr>
              <a:t>Rappel sur le </a:t>
            </a:r>
            <a:r>
              <a:rPr lang="fr-FR" sz="1200" dirty="0" smtClean="0">
                <a:solidFill>
                  <a:schemeClr val="tx1">
                    <a:lumMod val="50000"/>
                    <a:lumOff val="50000"/>
                  </a:schemeClr>
                </a:solidFill>
                <a:latin typeface="Neuropol" panose="020F0607030201010804" pitchFamily="34" charset="0"/>
              </a:rPr>
              <a:t>CCF</a:t>
            </a:r>
          </a:p>
          <a:p>
            <a:pPr marL="74250">
              <a:spcAft>
                <a:spcPts val="600"/>
              </a:spcAft>
            </a:pPr>
            <a:endParaRPr lang="fr-FR" sz="800" dirty="0" smtClean="0">
              <a:solidFill>
                <a:schemeClr val="tx1">
                  <a:lumMod val="50000"/>
                  <a:lumOff val="50000"/>
                </a:schemeClr>
              </a:solidFill>
              <a:latin typeface="Neuropol" panose="020F0607030201010804" pitchFamily="34" charset="0"/>
            </a:endParaRPr>
          </a:p>
          <a:p>
            <a:pPr marL="360000" indent="-285750">
              <a:spcAft>
                <a:spcPts val="600"/>
              </a:spcAft>
              <a:buBlip>
                <a:blip r:embed="rId6"/>
              </a:buBlip>
            </a:pPr>
            <a:r>
              <a:rPr lang="fr-FR" sz="1200" dirty="0" smtClean="0">
                <a:solidFill>
                  <a:schemeClr val="tx1">
                    <a:lumMod val="50000"/>
                    <a:lumOff val="50000"/>
                  </a:schemeClr>
                </a:solidFill>
                <a:latin typeface="Neuropol" panose="020F0607030201010804" pitchFamily="34" charset="0"/>
              </a:rPr>
              <a:t>Présentation de la situation d’évaluation</a:t>
            </a:r>
          </a:p>
          <a:p>
            <a:pPr marL="817200" lvl="1" indent="-285750">
              <a:spcAft>
                <a:spcPts val="600"/>
              </a:spcAft>
              <a:buFont typeface="Courier New" panose="02070309020205020404" pitchFamily="49" charset="0"/>
              <a:buChar char="o"/>
            </a:pPr>
            <a:r>
              <a:rPr lang="fr-FR" sz="1000" dirty="0" smtClean="0">
                <a:solidFill>
                  <a:schemeClr val="tx1">
                    <a:lumMod val="50000"/>
                    <a:lumOff val="50000"/>
                  </a:schemeClr>
                </a:solidFill>
                <a:latin typeface="Neuropol" panose="020F0607030201010804" pitchFamily="34" charset="0"/>
              </a:rPr>
              <a:t>Ce que </a:t>
            </a:r>
            <a:r>
              <a:rPr lang="fr-FR" sz="1000" dirty="0">
                <a:solidFill>
                  <a:schemeClr val="tx1">
                    <a:lumMod val="50000"/>
                    <a:lumOff val="50000"/>
                  </a:schemeClr>
                </a:solidFill>
                <a:latin typeface="Neuropol" panose="020F0607030201010804" pitchFamily="34" charset="0"/>
              </a:rPr>
              <a:t>dit</a:t>
            </a:r>
            <a:r>
              <a:rPr lang="fr-FR" sz="1000" dirty="0" smtClean="0">
                <a:solidFill>
                  <a:schemeClr val="tx1">
                    <a:lumMod val="50000"/>
                    <a:lumOff val="50000"/>
                  </a:schemeClr>
                </a:solidFill>
                <a:latin typeface="Neuropol" panose="020F0607030201010804" pitchFamily="34" charset="0"/>
              </a:rPr>
              <a:t> le référentiel</a:t>
            </a:r>
          </a:p>
          <a:p>
            <a:pPr marL="817200" lvl="1" indent="-285750">
              <a:spcAft>
                <a:spcPts val="600"/>
              </a:spcAft>
              <a:buFont typeface="Courier New" panose="02070309020205020404" pitchFamily="49" charset="0"/>
              <a:buChar char="o"/>
            </a:pPr>
            <a:r>
              <a:rPr lang="fr-FR" sz="1000" dirty="0" smtClean="0">
                <a:solidFill>
                  <a:schemeClr val="tx1">
                    <a:lumMod val="50000"/>
                    <a:lumOff val="50000"/>
                  </a:schemeClr>
                </a:solidFill>
                <a:latin typeface="Neuropol" panose="020F0607030201010804" pitchFamily="34" charset="0"/>
              </a:rPr>
              <a:t>Grille d’évaluation épreuve E4</a:t>
            </a:r>
          </a:p>
          <a:p>
            <a:pPr marL="531450" lvl="1">
              <a:spcAft>
                <a:spcPts val="600"/>
              </a:spcAft>
            </a:pPr>
            <a:r>
              <a:rPr lang="fr-FR" sz="800" dirty="0" smtClean="0">
                <a:solidFill>
                  <a:schemeClr val="tx1">
                    <a:lumMod val="50000"/>
                    <a:lumOff val="50000"/>
                  </a:schemeClr>
                </a:solidFill>
                <a:latin typeface="Neuropol" panose="020F0607030201010804" pitchFamily="34" charset="0"/>
              </a:rPr>
              <a:t> </a:t>
            </a:r>
          </a:p>
          <a:p>
            <a:pPr marL="360000" indent="-285750">
              <a:spcAft>
                <a:spcPts val="600"/>
              </a:spcAft>
              <a:buBlip>
                <a:blip r:embed="rId6"/>
              </a:buBlip>
            </a:pPr>
            <a:r>
              <a:rPr lang="fr-FR" sz="1200" dirty="0" smtClean="0">
                <a:solidFill>
                  <a:schemeClr val="tx1">
                    <a:lumMod val="50000"/>
                    <a:lumOff val="50000"/>
                  </a:schemeClr>
                </a:solidFill>
                <a:latin typeface="Neuropol" panose="020F0607030201010804" pitchFamily="34" charset="0"/>
              </a:rPr>
              <a:t>Présentation du support de travail</a:t>
            </a:r>
          </a:p>
          <a:p>
            <a:pPr marL="817200" lvl="1" indent="-285750">
              <a:spcAft>
                <a:spcPts val="600"/>
              </a:spcAft>
              <a:buFont typeface="Courier New" pitchFamily="49" charset="0"/>
              <a:buChar char="o"/>
            </a:pPr>
            <a:r>
              <a:rPr lang="fr-FR" sz="1000" dirty="0" smtClean="0">
                <a:solidFill>
                  <a:schemeClr val="tx1">
                    <a:lumMod val="50000"/>
                    <a:lumOff val="50000"/>
                  </a:schemeClr>
                </a:solidFill>
                <a:latin typeface="Neuropol" panose="020F0607030201010804" pitchFamily="34" charset="0"/>
              </a:rPr>
              <a:t>Plans &amp; visuels 3D  du projet</a:t>
            </a:r>
          </a:p>
          <a:p>
            <a:pPr marL="817200" lvl="1" indent="-285750">
              <a:spcAft>
                <a:spcPts val="600"/>
              </a:spcAft>
              <a:buFont typeface="Courier New" pitchFamily="49" charset="0"/>
              <a:buChar char="o"/>
            </a:pPr>
            <a:r>
              <a:rPr lang="fr-FR" sz="1000" dirty="0" smtClean="0">
                <a:solidFill>
                  <a:schemeClr val="tx1">
                    <a:lumMod val="50000"/>
                    <a:lumOff val="50000"/>
                  </a:schemeClr>
                </a:solidFill>
                <a:latin typeface="Neuropol" panose="020F0607030201010804" pitchFamily="34" charset="0"/>
              </a:rPr>
              <a:t>Note descriptive des travaux</a:t>
            </a:r>
          </a:p>
          <a:p>
            <a:pPr marL="531450" lvl="1">
              <a:spcAft>
                <a:spcPts val="600"/>
              </a:spcAft>
            </a:pPr>
            <a:endParaRPr lang="fr-FR" sz="800" dirty="0">
              <a:solidFill>
                <a:schemeClr val="tx1">
                  <a:lumMod val="50000"/>
                  <a:lumOff val="50000"/>
                </a:schemeClr>
              </a:solidFill>
              <a:latin typeface="Neuropol" panose="020F0607030201010804" pitchFamily="34" charset="0"/>
            </a:endParaRPr>
          </a:p>
          <a:p>
            <a:pPr marL="360000" indent="-285750">
              <a:spcAft>
                <a:spcPts val="600"/>
              </a:spcAft>
              <a:buBlip>
                <a:blip r:embed="rId6"/>
              </a:buBlip>
            </a:pPr>
            <a:r>
              <a:rPr lang="fr-FR" sz="1200" dirty="0" smtClean="0">
                <a:solidFill>
                  <a:schemeClr val="tx1">
                    <a:lumMod val="50000"/>
                    <a:lumOff val="50000"/>
                  </a:schemeClr>
                </a:solidFill>
                <a:latin typeface="Neuropol" panose="020F0607030201010804" pitchFamily="34" charset="0"/>
              </a:rPr>
              <a:t>Dossier thèmes d’études</a:t>
            </a:r>
          </a:p>
          <a:p>
            <a:pPr marL="817200" lvl="1" indent="-285750">
              <a:spcAft>
                <a:spcPts val="600"/>
              </a:spcAft>
              <a:buFont typeface="Courier New" panose="02070309020205020404" pitchFamily="49" charset="0"/>
              <a:buChar char="o"/>
            </a:pPr>
            <a:r>
              <a:rPr lang="fr-FR" sz="1000" dirty="0" smtClean="0">
                <a:solidFill>
                  <a:schemeClr val="tx1">
                    <a:lumMod val="50000"/>
                    <a:lumOff val="50000"/>
                  </a:schemeClr>
                </a:solidFill>
                <a:latin typeface="Neuropol" panose="020F0607030201010804" pitchFamily="34" charset="0"/>
              </a:rPr>
              <a:t>Contexte du projet</a:t>
            </a:r>
            <a:endParaRPr lang="fr-FR" sz="1000" dirty="0">
              <a:solidFill>
                <a:schemeClr val="tx1">
                  <a:lumMod val="50000"/>
                  <a:lumOff val="50000"/>
                </a:schemeClr>
              </a:solidFill>
              <a:latin typeface="Neuropol" panose="020F0607030201010804" pitchFamily="34" charset="0"/>
            </a:endParaRPr>
          </a:p>
          <a:p>
            <a:pPr marL="817200" lvl="1" indent="-285750">
              <a:spcAft>
                <a:spcPts val="600"/>
              </a:spcAft>
              <a:buFont typeface="Courier New" panose="02070309020205020404" pitchFamily="49" charset="0"/>
              <a:buChar char="o"/>
            </a:pPr>
            <a:r>
              <a:rPr lang="fr-FR" sz="1000" dirty="0" smtClean="0">
                <a:solidFill>
                  <a:schemeClr val="tx1">
                    <a:lumMod val="50000"/>
                    <a:lumOff val="50000"/>
                  </a:schemeClr>
                </a:solidFill>
                <a:latin typeface="Neuropol" panose="020F0607030201010804" pitchFamily="34" charset="0"/>
              </a:rPr>
              <a:t>Partie </a:t>
            </a:r>
            <a:r>
              <a:rPr lang="fr-FR" sz="1000" b="1" dirty="0" smtClean="0">
                <a:solidFill>
                  <a:schemeClr val="tx1">
                    <a:lumMod val="50000"/>
                    <a:lumOff val="50000"/>
                  </a:schemeClr>
                </a:solidFill>
                <a:latin typeface="Arial" panose="020B0604020202020204" pitchFamily="34" charset="0"/>
                <a:cs typeface="Arial" panose="020B0604020202020204" pitchFamily="34" charset="0"/>
              </a:rPr>
              <a:t>1</a:t>
            </a:r>
            <a:r>
              <a:rPr lang="fr-FR" sz="1000" dirty="0" smtClean="0">
                <a:solidFill>
                  <a:schemeClr val="tx1">
                    <a:lumMod val="50000"/>
                    <a:lumOff val="50000"/>
                  </a:schemeClr>
                </a:solidFill>
                <a:latin typeface="Neuropol" panose="020F0607030201010804" pitchFamily="34" charset="0"/>
              </a:rPr>
              <a:t> :   Contextualisation et mise en conformité du projet</a:t>
            </a:r>
          </a:p>
          <a:p>
            <a:pPr marL="817200" lvl="1" indent="-285750">
              <a:spcAft>
                <a:spcPts val="600"/>
              </a:spcAft>
              <a:buFont typeface="Courier New" panose="02070309020205020404" pitchFamily="49" charset="0"/>
              <a:buChar char="o"/>
            </a:pPr>
            <a:r>
              <a:rPr lang="fr-FR" sz="1000" dirty="0" smtClean="0">
                <a:solidFill>
                  <a:schemeClr val="tx1">
                    <a:lumMod val="50000"/>
                    <a:lumOff val="50000"/>
                  </a:schemeClr>
                </a:solidFill>
                <a:latin typeface="Neuropol" panose="020F0607030201010804" pitchFamily="34" charset="0"/>
              </a:rPr>
              <a:t>Partie 2 : Propositions créatives</a:t>
            </a:r>
          </a:p>
          <a:p>
            <a:pPr marL="1445850" lvl="3">
              <a:spcAft>
                <a:spcPts val="600"/>
              </a:spcAft>
            </a:pPr>
            <a:r>
              <a:rPr lang="fr-FR" sz="1000" dirty="0" smtClean="0">
                <a:solidFill>
                  <a:schemeClr val="tx1">
                    <a:lumMod val="50000"/>
                    <a:lumOff val="50000"/>
                  </a:schemeClr>
                </a:solidFill>
                <a:latin typeface="Neuropol" panose="020F0607030201010804" pitchFamily="34" charset="0"/>
              </a:rPr>
              <a:t>    Programme</a:t>
            </a:r>
          </a:p>
          <a:p>
            <a:pPr marL="1445850" lvl="3">
              <a:spcAft>
                <a:spcPts val="600"/>
              </a:spcAft>
            </a:pPr>
            <a:endParaRPr lang="fr-FR" sz="800" dirty="0" smtClean="0">
              <a:solidFill>
                <a:schemeClr val="tx1">
                  <a:lumMod val="50000"/>
                  <a:lumOff val="50000"/>
                </a:schemeClr>
              </a:solidFill>
              <a:latin typeface="Neuropol" panose="020F0607030201010804" pitchFamily="34" charset="0"/>
            </a:endParaRPr>
          </a:p>
          <a:p>
            <a:pPr marL="360000" indent="-285750">
              <a:spcAft>
                <a:spcPts val="600"/>
              </a:spcAft>
              <a:buBlip>
                <a:blip r:embed="rId6"/>
              </a:buBlip>
            </a:pPr>
            <a:r>
              <a:rPr lang="fr-FR" sz="1200" dirty="0" smtClean="0">
                <a:solidFill>
                  <a:schemeClr val="tx1">
                    <a:lumMod val="50000"/>
                    <a:lumOff val="50000"/>
                  </a:schemeClr>
                </a:solidFill>
                <a:latin typeface="Neuropol" panose="020F0607030201010804" pitchFamily="34" charset="0"/>
              </a:rPr>
              <a:t>Coordination pédagogique pour la mise en œuvre et l’élaboration des situations d’évaluations</a:t>
            </a:r>
          </a:p>
          <a:p>
            <a:pPr marL="74250">
              <a:spcAft>
                <a:spcPts val="600"/>
              </a:spcAft>
            </a:pPr>
            <a:endParaRPr lang="fr-FR" sz="800" dirty="0" smtClean="0">
              <a:solidFill>
                <a:schemeClr val="tx1">
                  <a:lumMod val="50000"/>
                  <a:lumOff val="50000"/>
                </a:schemeClr>
              </a:solidFill>
              <a:latin typeface="Neuropol" panose="020F0607030201010804" pitchFamily="34" charset="0"/>
            </a:endParaRPr>
          </a:p>
          <a:p>
            <a:pPr marL="360000" indent="-285750">
              <a:spcAft>
                <a:spcPts val="600"/>
              </a:spcAft>
              <a:buBlip>
                <a:blip r:embed="rId6"/>
              </a:buBlip>
            </a:pPr>
            <a:r>
              <a:rPr lang="fr-FR" sz="1200" dirty="0" smtClean="0">
                <a:solidFill>
                  <a:schemeClr val="tx1">
                    <a:lumMod val="50000"/>
                    <a:lumOff val="50000"/>
                  </a:schemeClr>
                </a:solidFill>
                <a:latin typeface="Neuropol" panose="020F0607030201010804" pitchFamily="34" charset="0"/>
              </a:rPr>
              <a:t>Proposition de correction</a:t>
            </a:r>
            <a:endParaRPr lang="fr-FR" sz="1200" dirty="0">
              <a:solidFill>
                <a:schemeClr val="tx1">
                  <a:lumMod val="50000"/>
                  <a:lumOff val="50000"/>
                </a:schemeClr>
              </a:solidFill>
              <a:latin typeface="Neuropol" panose="020F0607030201010804" pitchFamily="34" charset="0"/>
            </a:endParaRPr>
          </a:p>
        </p:txBody>
      </p:sp>
      <p:sp>
        <p:nvSpPr>
          <p:cNvPr id="10" name="ZoneTexte 9"/>
          <p:cNvSpPr txBox="1"/>
          <p:nvPr/>
        </p:nvSpPr>
        <p:spPr>
          <a:xfrm>
            <a:off x="8532440" y="188640"/>
            <a:ext cx="504056" cy="338554"/>
          </a:xfrm>
          <a:prstGeom prst="rect">
            <a:avLst/>
          </a:prstGeom>
          <a:noFill/>
        </p:spPr>
        <p:txBody>
          <a:bodyPr wrap="square" rtlCol="0">
            <a:spAutoFit/>
          </a:bodyPr>
          <a:lstStyle/>
          <a:p>
            <a:r>
              <a:rPr lang="fr-FR" sz="1600" dirty="0">
                <a:solidFill>
                  <a:schemeClr val="bg1"/>
                </a:solidFill>
                <a:effectLst>
                  <a:outerShdw blurRad="38100" dist="38100" dir="2700000" algn="tl">
                    <a:srgbClr val="000000">
                      <a:alpha val="43137"/>
                    </a:srgbClr>
                  </a:outerShdw>
                </a:effectLst>
                <a:latin typeface="Neuropol" pitchFamily="34" charset="0"/>
              </a:rPr>
              <a:t>2</a:t>
            </a:r>
          </a:p>
        </p:txBody>
      </p:sp>
      <p:sp>
        <p:nvSpPr>
          <p:cNvPr id="11" name="Ellipse 10"/>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126902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additive="base">
                                        <p:cTn id="2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additive="base">
                                        <p:cTn id="2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 calcmode="lin" valueType="num">
                                      <p:cBhvr additive="base">
                                        <p:cTn id="3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 calcmode="lin" valueType="num">
                                      <p:cBhvr additive="base">
                                        <p:cTn id="4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anim calcmode="lin" valueType="num">
                                      <p:cBhvr additive="base">
                                        <p:cTn id="47"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
                                            <p:txEl>
                                              <p:pRg st="13" end="13"/>
                                            </p:txEl>
                                          </p:spTgt>
                                        </p:tgtEl>
                                        <p:attrNameLst>
                                          <p:attrName>style.visibility</p:attrName>
                                        </p:attrNameLst>
                                      </p:cBhvr>
                                      <p:to>
                                        <p:strVal val="visible"/>
                                      </p:to>
                                    </p:set>
                                    <p:anim calcmode="lin" valueType="num">
                                      <p:cBhvr additive="base">
                                        <p:cTn id="51"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13" end="13"/>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
                                            <p:txEl>
                                              <p:pRg st="14" end="14"/>
                                            </p:txEl>
                                          </p:spTgt>
                                        </p:tgtEl>
                                        <p:attrNameLst>
                                          <p:attrName>style.visibility</p:attrName>
                                        </p:attrNameLst>
                                      </p:cBhvr>
                                      <p:to>
                                        <p:strVal val="visible"/>
                                      </p:to>
                                    </p:set>
                                    <p:anim calcmode="lin" valueType="num">
                                      <p:cBhvr additive="base">
                                        <p:cTn id="55"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14" end="14"/>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
                                            <p:txEl>
                                              <p:pRg st="15" end="15"/>
                                            </p:txEl>
                                          </p:spTgt>
                                        </p:tgtEl>
                                        <p:attrNameLst>
                                          <p:attrName>style.visibility</p:attrName>
                                        </p:attrNameLst>
                                      </p:cBhvr>
                                      <p:to>
                                        <p:strVal val="visible"/>
                                      </p:to>
                                    </p:set>
                                    <p:anim calcmode="lin" valueType="num">
                                      <p:cBhvr additive="base">
                                        <p:cTn id="59" dur="500" fill="hold"/>
                                        <p:tgtEl>
                                          <p:spTgt spid="2">
                                            <p:txEl>
                                              <p:pRg st="15" end="1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2">
                                            <p:txEl>
                                              <p:pRg st="15" end="15"/>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
                                            <p:txEl>
                                              <p:pRg st="16" end="16"/>
                                            </p:txEl>
                                          </p:spTgt>
                                        </p:tgtEl>
                                        <p:attrNameLst>
                                          <p:attrName>style.visibility</p:attrName>
                                        </p:attrNameLst>
                                      </p:cBhvr>
                                      <p:to>
                                        <p:strVal val="visible"/>
                                      </p:to>
                                    </p:set>
                                    <p:anim calcmode="lin" valueType="num">
                                      <p:cBhvr additive="base">
                                        <p:cTn id="63" dur="500" fill="hold"/>
                                        <p:tgtEl>
                                          <p:spTgt spid="2">
                                            <p:txEl>
                                              <p:pRg st="16" end="16"/>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
                                            <p:txEl>
                                              <p:pRg st="18" end="18"/>
                                            </p:txEl>
                                          </p:spTgt>
                                        </p:tgtEl>
                                        <p:attrNameLst>
                                          <p:attrName>style.visibility</p:attrName>
                                        </p:attrNameLst>
                                      </p:cBhvr>
                                      <p:to>
                                        <p:strVal val="visible"/>
                                      </p:to>
                                    </p:set>
                                    <p:anim calcmode="lin" valueType="num">
                                      <p:cBhvr additive="base">
                                        <p:cTn id="69" dur="500" fill="hold"/>
                                        <p:tgtEl>
                                          <p:spTgt spid="2">
                                            <p:txEl>
                                              <p:pRg st="18" end="18"/>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2">
                                            <p:txEl>
                                              <p:pRg st="20" end="20"/>
                                            </p:txEl>
                                          </p:spTgt>
                                        </p:tgtEl>
                                        <p:attrNameLst>
                                          <p:attrName>style.visibility</p:attrName>
                                        </p:attrNameLst>
                                      </p:cBhvr>
                                      <p:to>
                                        <p:strVal val="visible"/>
                                      </p:to>
                                    </p:set>
                                    <p:anim calcmode="lin" valueType="num">
                                      <p:cBhvr additive="base">
                                        <p:cTn id="75" dur="500" fill="hold"/>
                                        <p:tgtEl>
                                          <p:spTgt spid="2">
                                            <p:txEl>
                                              <p:pRg st="20" end="2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
                                            <p:txEl>
                                              <p:pRg st="20" end="2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388424" y="187204"/>
            <a:ext cx="683568"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20</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0" name="Rectangle 9"/>
          <p:cNvSpPr/>
          <p:nvPr/>
        </p:nvSpPr>
        <p:spPr>
          <a:xfrm>
            <a:off x="539552" y="356481"/>
            <a:ext cx="6120680" cy="623248"/>
          </a:xfrm>
          <a:prstGeom prst="rect">
            <a:avLst/>
          </a:prstGeom>
        </p:spPr>
        <p:txBody>
          <a:bodyPr wrap="square">
            <a:spAutoFit/>
          </a:bodyPr>
          <a:lstStyle/>
          <a:p>
            <a:pPr indent="-89535">
              <a:lnSpc>
                <a:spcPct val="115000"/>
              </a:lnSpc>
            </a:pPr>
            <a:r>
              <a:rPr lang="fr-FR" dirty="0" smtClean="0">
                <a:solidFill>
                  <a:srgbClr val="547F8A"/>
                </a:solidFill>
                <a:latin typeface="Neuropol"/>
                <a:ea typeface="Calibri"/>
                <a:cs typeface="Times New Roman"/>
              </a:rPr>
              <a:t>D</a:t>
            </a:r>
            <a:r>
              <a:rPr lang="fr-FR" sz="1400" dirty="0" smtClean="0">
                <a:solidFill>
                  <a:srgbClr val="547F8A"/>
                </a:solidFill>
                <a:latin typeface="Neuropol"/>
                <a:ea typeface="Calibri"/>
                <a:cs typeface="Times New Roman"/>
              </a:rPr>
              <a:t>ossier thèmes d’études        </a:t>
            </a:r>
          </a:p>
          <a:p>
            <a:pPr indent="-89535">
              <a:lnSpc>
                <a:spcPct val="115000"/>
              </a:lnSpc>
            </a:pPr>
            <a:r>
              <a:rPr lang="fr-FR" sz="1200" dirty="0" smtClean="0">
                <a:solidFill>
                  <a:srgbClr val="9DB4BE"/>
                </a:solidFill>
                <a:latin typeface="Neuropol"/>
                <a:ea typeface="Calibri"/>
                <a:cs typeface="Times New Roman"/>
              </a:rPr>
              <a:t>E4 : Traduction technique du projet architectural</a:t>
            </a:r>
            <a:endParaRPr lang="fr-FR" sz="1200" dirty="0">
              <a:solidFill>
                <a:srgbClr val="9DB4BE"/>
              </a:solidFill>
              <a:ea typeface="Calibri"/>
              <a:cs typeface="Times New Roman"/>
            </a:endParaRPr>
          </a:p>
        </p:txBody>
      </p:sp>
      <p:sp>
        <p:nvSpPr>
          <p:cNvPr id="2" name="ZoneTexte 1"/>
          <p:cNvSpPr txBox="1"/>
          <p:nvPr/>
        </p:nvSpPr>
        <p:spPr>
          <a:xfrm>
            <a:off x="560616" y="1340768"/>
            <a:ext cx="8280920" cy="4701287"/>
          </a:xfrm>
          <a:prstGeom prst="rect">
            <a:avLst/>
          </a:prstGeom>
          <a:noFill/>
        </p:spPr>
        <p:txBody>
          <a:bodyPr wrap="square" rtlCol="0">
            <a:spAutoFit/>
          </a:bodyPr>
          <a:lstStyle/>
          <a:p>
            <a:pPr>
              <a:spcAft>
                <a:spcPts val="300"/>
              </a:spcAft>
            </a:pPr>
            <a:r>
              <a:rPr lang="fr-FR" sz="1400" b="1" dirty="0">
                <a:solidFill>
                  <a:srgbClr val="547F8A"/>
                </a:solidFill>
                <a:latin typeface="Neuropol" panose="020F0607030201010804" pitchFamily="34" charset="0"/>
              </a:rPr>
              <a:t>Partie </a:t>
            </a:r>
            <a:r>
              <a:rPr lang="fr-FR" sz="1500" b="1" dirty="0">
                <a:solidFill>
                  <a:srgbClr val="547F8A"/>
                </a:solidFill>
                <a:latin typeface="Arial" panose="020B0604020202020204" pitchFamily="34" charset="0"/>
                <a:cs typeface="Arial" panose="020B0604020202020204" pitchFamily="34" charset="0"/>
              </a:rPr>
              <a:t>1</a:t>
            </a:r>
            <a:r>
              <a:rPr lang="fr-FR" sz="1400" b="1" dirty="0" smtClean="0">
                <a:solidFill>
                  <a:srgbClr val="547F8A"/>
                </a:solidFill>
                <a:latin typeface="Neuropol" panose="020F0607030201010804" pitchFamily="34" charset="0"/>
              </a:rPr>
              <a:t> : </a:t>
            </a:r>
            <a:r>
              <a:rPr lang="fr-FR" sz="1200" b="1" dirty="0" smtClean="0">
                <a:solidFill>
                  <a:srgbClr val="547F8A"/>
                </a:solidFill>
                <a:latin typeface="Neuropol" panose="020F0607030201010804" pitchFamily="34" charset="0"/>
              </a:rPr>
              <a:t>Contextualisation </a:t>
            </a:r>
            <a:r>
              <a:rPr lang="fr-FR" sz="1200" b="1" dirty="0">
                <a:solidFill>
                  <a:srgbClr val="547F8A"/>
                </a:solidFill>
                <a:latin typeface="Neuropol" panose="020F0607030201010804" pitchFamily="34" charset="0"/>
              </a:rPr>
              <a:t>et mise en conformité </a:t>
            </a:r>
            <a:r>
              <a:rPr lang="fr-FR" sz="1200" b="1" dirty="0" smtClean="0">
                <a:solidFill>
                  <a:srgbClr val="547F8A"/>
                </a:solidFill>
                <a:latin typeface="Neuropol" panose="020F0607030201010804" pitchFamily="34" charset="0"/>
              </a:rPr>
              <a:t>du </a:t>
            </a:r>
            <a:r>
              <a:rPr lang="fr-FR" sz="1200" b="1" dirty="0">
                <a:solidFill>
                  <a:srgbClr val="547F8A"/>
                </a:solidFill>
                <a:latin typeface="Neuropol" panose="020F0607030201010804" pitchFamily="34" charset="0"/>
              </a:rPr>
              <a:t>projet</a:t>
            </a:r>
            <a:endParaRPr lang="fr-FR" sz="1200" dirty="0">
              <a:solidFill>
                <a:srgbClr val="547F8A"/>
              </a:solidFill>
              <a:latin typeface="Neuropol" panose="020F0607030201010804" pitchFamily="34" charset="0"/>
            </a:endParaRPr>
          </a:p>
          <a:p>
            <a:pPr>
              <a:spcAft>
                <a:spcPts val="300"/>
              </a:spcAft>
            </a:pPr>
            <a:endParaRPr lang="fr-FR" sz="500" dirty="0">
              <a:latin typeface="Neuropol" panose="020F0607030201010804" pitchFamily="34" charset="0"/>
            </a:endParaRPr>
          </a:p>
          <a:p>
            <a:pPr>
              <a:spcAft>
                <a:spcPts val="300"/>
              </a:spcAft>
            </a:pPr>
            <a:endParaRPr lang="fr-FR" sz="600" b="1" dirty="0" smtClean="0">
              <a:solidFill>
                <a:schemeClr val="accent2"/>
              </a:solidFill>
              <a:latin typeface="Neuropol" panose="020F0607030201010804" pitchFamily="34" charset="0"/>
            </a:endParaRPr>
          </a:p>
          <a:p>
            <a:pPr>
              <a:spcAft>
                <a:spcPts val="300"/>
              </a:spcAft>
            </a:pPr>
            <a:r>
              <a:rPr lang="fr-FR" sz="1100" b="1" dirty="0" smtClean="0">
                <a:solidFill>
                  <a:schemeClr val="accent2"/>
                </a:solidFill>
                <a:latin typeface="Neuropol" panose="020F0607030201010804" pitchFamily="34" charset="0"/>
              </a:rPr>
              <a:t>Exemple de situation </a:t>
            </a:r>
            <a:r>
              <a:rPr lang="fr-FR" sz="1100" b="1" dirty="0">
                <a:solidFill>
                  <a:schemeClr val="accent2"/>
                </a:solidFill>
                <a:latin typeface="Neuropol" panose="020F0607030201010804" pitchFamily="34" charset="0"/>
              </a:rPr>
              <a:t>d'évaluation</a:t>
            </a:r>
            <a:r>
              <a:rPr lang="fr-FR" sz="1100" dirty="0">
                <a:solidFill>
                  <a:schemeClr val="accent2"/>
                </a:solidFill>
                <a:latin typeface="Neuropol" panose="020F0607030201010804" pitchFamily="34" charset="0"/>
              </a:rPr>
              <a:t> : </a:t>
            </a:r>
            <a:endParaRPr lang="fr-FR" sz="1100" dirty="0" smtClean="0">
              <a:solidFill>
                <a:schemeClr val="accent2"/>
              </a:solidFill>
              <a:latin typeface="Neuropol" panose="020F0607030201010804" pitchFamily="34" charset="0"/>
            </a:endParaRPr>
          </a:p>
          <a:p>
            <a:pPr>
              <a:spcAft>
                <a:spcPts val="300"/>
              </a:spcAft>
            </a:pPr>
            <a:r>
              <a:rPr lang="fr-FR" sz="1100" dirty="0" smtClean="0">
                <a:solidFill>
                  <a:schemeClr val="accent2"/>
                </a:solidFill>
                <a:latin typeface="Neuropol" panose="020F0607030201010804" pitchFamily="34" charset="0"/>
              </a:rPr>
              <a:t>Analyse du site et mise </a:t>
            </a:r>
            <a:r>
              <a:rPr lang="fr-FR" sz="1100" dirty="0">
                <a:solidFill>
                  <a:schemeClr val="accent2"/>
                </a:solidFill>
                <a:latin typeface="Neuropol" panose="020F0607030201010804" pitchFamily="34" charset="0"/>
              </a:rPr>
              <a:t>en conformité du projet à la règlementation incendie.</a:t>
            </a:r>
          </a:p>
          <a:p>
            <a:pPr>
              <a:spcAft>
                <a:spcPts val="300"/>
              </a:spcAft>
            </a:pPr>
            <a:endParaRPr lang="fr-FR" sz="1000" dirty="0">
              <a:latin typeface="Neuropol" panose="020F0607030201010804" pitchFamily="34" charset="0"/>
            </a:endParaRPr>
          </a:p>
          <a:p>
            <a:pPr>
              <a:spcAft>
                <a:spcPts val="300"/>
              </a:spcAft>
            </a:pPr>
            <a:r>
              <a:rPr lang="fr-FR" sz="1100" dirty="0" smtClean="0">
                <a:solidFill>
                  <a:schemeClr val="tx1">
                    <a:lumMod val="50000"/>
                    <a:lumOff val="50000"/>
                  </a:schemeClr>
                </a:solidFill>
                <a:latin typeface="Neuropol" panose="020F0607030201010804" pitchFamily="34" charset="0"/>
              </a:rPr>
              <a:t>D</a:t>
            </a:r>
            <a:r>
              <a:rPr lang="fr-FR" sz="1000" dirty="0" smtClean="0">
                <a:solidFill>
                  <a:schemeClr val="tx1">
                    <a:lumMod val="50000"/>
                    <a:lumOff val="50000"/>
                  </a:schemeClr>
                </a:solidFill>
                <a:latin typeface="Neuropol" panose="020F0607030201010804" pitchFamily="34" charset="0"/>
              </a:rPr>
              <a:t>ans </a:t>
            </a:r>
            <a:r>
              <a:rPr lang="fr-FR" sz="1000" dirty="0">
                <a:solidFill>
                  <a:schemeClr val="tx1">
                    <a:lumMod val="50000"/>
                    <a:lumOff val="50000"/>
                  </a:schemeClr>
                </a:solidFill>
                <a:latin typeface="Neuropol" panose="020F0607030201010804" pitchFamily="34" charset="0"/>
              </a:rPr>
              <a:t>le cadre du projet d'aménagement défini dans le </a:t>
            </a:r>
            <a:r>
              <a:rPr lang="fr-FR" sz="1000" dirty="0" smtClean="0">
                <a:solidFill>
                  <a:srgbClr val="9DB4BE"/>
                </a:solidFill>
                <a:latin typeface="Neuropol" panose="020F0607030201010804" pitchFamily="34" charset="0"/>
              </a:rPr>
              <a:t>« contexte </a:t>
            </a:r>
            <a:r>
              <a:rPr lang="fr-FR" sz="1000" dirty="0">
                <a:solidFill>
                  <a:srgbClr val="9DB4BE"/>
                </a:solidFill>
                <a:latin typeface="Neuropol" panose="020F0607030201010804" pitchFamily="34" charset="0"/>
              </a:rPr>
              <a:t>du </a:t>
            </a:r>
            <a:r>
              <a:rPr lang="fr-FR" sz="1000" dirty="0" smtClean="0">
                <a:solidFill>
                  <a:srgbClr val="9DB4BE"/>
                </a:solidFill>
                <a:latin typeface="Neuropol" panose="020F0607030201010804" pitchFamily="34" charset="0"/>
              </a:rPr>
              <a:t>projet » </a:t>
            </a:r>
            <a:r>
              <a:rPr lang="fr-FR" sz="900" dirty="0" smtClean="0">
                <a:solidFill>
                  <a:schemeClr val="tx1">
                    <a:lumMod val="50000"/>
                    <a:lumOff val="50000"/>
                  </a:schemeClr>
                </a:solidFill>
                <a:latin typeface="Neuropol" panose="020F0607030201010804" pitchFamily="34" charset="0"/>
              </a:rPr>
              <a:t>(page précédente)</a:t>
            </a:r>
          </a:p>
          <a:p>
            <a:pPr>
              <a:spcAft>
                <a:spcPts val="300"/>
              </a:spcAft>
            </a:pPr>
            <a:r>
              <a:rPr lang="fr-FR" sz="1000" dirty="0" smtClean="0">
                <a:solidFill>
                  <a:schemeClr val="tx1">
                    <a:lumMod val="50000"/>
                    <a:lumOff val="50000"/>
                  </a:schemeClr>
                </a:solidFill>
                <a:latin typeface="Neuropol" panose="020F0607030201010804" pitchFamily="34" charset="0"/>
              </a:rPr>
              <a:t>on </a:t>
            </a:r>
            <a:r>
              <a:rPr lang="fr-FR" sz="1000" dirty="0">
                <a:solidFill>
                  <a:schemeClr val="tx1">
                    <a:lumMod val="50000"/>
                    <a:lumOff val="50000"/>
                  </a:schemeClr>
                </a:solidFill>
                <a:latin typeface="Neuropol" panose="020F0607030201010804" pitchFamily="34" charset="0"/>
              </a:rPr>
              <a:t>vous demande de vérifier la conformité du projet vis à vis de la réglementation incendie.</a:t>
            </a:r>
          </a:p>
          <a:p>
            <a:pPr>
              <a:spcAft>
                <a:spcPts val="300"/>
              </a:spcAft>
            </a:pPr>
            <a:r>
              <a:rPr lang="fr-FR" sz="1000" dirty="0">
                <a:solidFill>
                  <a:schemeClr val="tx1">
                    <a:lumMod val="50000"/>
                    <a:lumOff val="50000"/>
                  </a:schemeClr>
                </a:solidFill>
                <a:latin typeface="Neuropol" panose="020F0607030201010804" pitchFamily="34" charset="0"/>
              </a:rPr>
              <a:t>Pour ce faire, une collecte </a:t>
            </a:r>
            <a:r>
              <a:rPr lang="fr-FR" sz="1000" dirty="0" smtClean="0">
                <a:solidFill>
                  <a:schemeClr val="tx1">
                    <a:lumMod val="50000"/>
                    <a:lumOff val="50000"/>
                  </a:schemeClr>
                </a:solidFill>
                <a:latin typeface="Neuropol" panose="020F0607030201010804" pitchFamily="34" charset="0"/>
              </a:rPr>
              <a:t>d'informations préalable est </a:t>
            </a:r>
            <a:r>
              <a:rPr lang="fr-FR" sz="1000" dirty="0">
                <a:solidFill>
                  <a:schemeClr val="tx1">
                    <a:lumMod val="50000"/>
                    <a:lumOff val="50000"/>
                  </a:schemeClr>
                </a:solidFill>
                <a:latin typeface="Neuropol" panose="020F0607030201010804" pitchFamily="34" charset="0"/>
              </a:rPr>
              <a:t>nécessaire</a:t>
            </a:r>
            <a:r>
              <a:rPr lang="fr-FR" sz="1000" dirty="0" smtClean="0">
                <a:solidFill>
                  <a:schemeClr val="tx1">
                    <a:lumMod val="50000"/>
                    <a:lumOff val="50000"/>
                  </a:schemeClr>
                </a:solidFill>
                <a:latin typeface="Neuropol" panose="020F0607030201010804" pitchFamily="34" charset="0"/>
              </a:rPr>
              <a:t>.</a:t>
            </a:r>
          </a:p>
          <a:p>
            <a:pPr>
              <a:spcAft>
                <a:spcPts val="300"/>
              </a:spcAft>
            </a:pPr>
            <a:endParaRPr lang="fr-FR" sz="1000" dirty="0">
              <a:solidFill>
                <a:schemeClr val="tx1">
                  <a:lumMod val="50000"/>
                  <a:lumOff val="50000"/>
                </a:schemeClr>
              </a:solidFill>
              <a:latin typeface="Neuropol" panose="020F0607030201010804" pitchFamily="34" charset="0"/>
            </a:endParaRPr>
          </a:p>
          <a:p>
            <a:pPr>
              <a:spcAft>
                <a:spcPts val="300"/>
              </a:spcAft>
            </a:pPr>
            <a:r>
              <a:rPr lang="fr-FR" sz="1100" b="1" dirty="0">
                <a:solidFill>
                  <a:srgbClr val="547F8A"/>
                </a:solidFill>
                <a:latin typeface="Neuropol" panose="020F0607030201010804" pitchFamily="34" charset="0"/>
              </a:rPr>
              <a:t>a</a:t>
            </a:r>
            <a:r>
              <a:rPr lang="fr-FR" sz="1100" b="1" dirty="0" smtClean="0">
                <a:solidFill>
                  <a:srgbClr val="547F8A"/>
                </a:solidFill>
                <a:latin typeface="Neuropol" panose="020F0607030201010804" pitchFamily="34" charset="0"/>
              </a:rPr>
              <a:t>)  Période préparatoire </a:t>
            </a:r>
            <a:r>
              <a:rPr lang="fr-FR" sz="1100" b="1" dirty="0">
                <a:solidFill>
                  <a:srgbClr val="547F8A"/>
                </a:solidFill>
                <a:latin typeface="Neuropol" panose="020F0607030201010804" pitchFamily="34" charset="0"/>
              </a:rPr>
              <a:t>à </a:t>
            </a:r>
            <a:r>
              <a:rPr lang="fr-FR" sz="1100" b="1" dirty="0" smtClean="0">
                <a:solidFill>
                  <a:srgbClr val="547F8A"/>
                </a:solidFill>
                <a:latin typeface="Neuropol" panose="020F0607030201010804" pitchFamily="34" charset="0"/>
              </a:rPr>
              <a:t>l'évaluation :</a:t>
            </a:r>
            <a:endParaRPr lang="fr-FR" sz="1100" dirty="0">
              <a:solidFill>
                <a:srgbClr val="547F8A"/>
              </a:solidFill>
              <a:latin typeface="Neuropol" panose="020F0607030201010804" pitchFamily="34" charset="0"/>
            </a:endParaRPr>
          </a:p>
          <a:p>
            <a:pPr>
              <a:spcAft>
                <a:spcPts val="300"/>
              </a:spcAft>
            </a:pPr>
            <a:endParaRPr lang="fr-FR" sz="1000" dirty="0" smtClean="0">
              <a:solidFill>
                <a:schemeClr val="tx1">
                  <a:lumMod val="50000"/>
                  <a:lumOff val="50000"/>
                </a:schemeClr>
              </a:solidFill>
              <a:latin typeface="Neuropol" panose="020F0607030201010804" pitchFamily="34" charset="0"/>
            </a:endParaRPr>
          </a:p>
          <a:p>
            <a:pPr>
              <a:spcAft>
                <a:spcPts val="300"/>
              </a:spcAft>
            </a:pPr>
            <a:r>
              <a:rPr lang="fr-FR" sz="1000" dirty="0" smtClean="0">
                <a:solidFill>
                  <a:schemeClr val="tx1">
                    <a:lumMod val="50000"/>
                    <a:lumOff val="50000"/>
                  </a:schemeClr>
                </a:solidFill>
                <a:latin typeface="Neuropol" panose="020F0607030201010804" pitchFamily="34" charset="0"/>
              </a:rPr>
              <a:t>Vous </a:t>
            </a:r>
            <a:r>
              <a:rPr lang="fr-FR" sz="1000" dirty="0">
                <a:solidFill>
                  <a:schemeClr val="tx1">
                    <a:lumMod val="50000"/>
                    <a:lumOff val="50000"/>
                  </a:schemeClr>
                </a:solidFill>
                <a:latin typeface="Neuropol" panose="020F0607030201010804" pitchFamily="34" charset="0"/>
              </a:rPr>
              <a:t>dispose</a:t>
            </a:r>
            <a:r>
              <a:rPr lang="fr-FR" sz="1000" b="1" dirty="0">
                <a:solidFill>
                  <a:schemeClr val="tx1">
                    <a:lumMod val="50000"/>
                    <a:lumOff val="50000"/>
                  </a:schemeClr>
                </a:solidFill>
                <a:latin typeface="Neuropol X Rg" panose="02000503040000020004" pitchFamily="2" charset="0"/>
              </a:rPr>
              <a:t>z</a:t>
            </a:r>
            <a:r>
              <a:rPr lang="fr-FR" sz="1000" dirty="0">
                <a:solidFill>
                  <a:schemeClr val="tx1">
                    <a:lumMod val="50000"/>
                    <a:lumOff val="50000"/>
                  </a:schemeClr>
                </a:solidFill>
                <a:latin typeface="Neuropol" panose="020F0607030201010804" pitchFamily="34" charset="0"/>
              </a:rPr>
              <a:t> de 3 semaines pour  </a:t>
            </a:r>
            <a:r>
              <a:rPr lang="fr-FR" sz="1000" dirty="0" smtClean="0">
                <a:solidFill>
                  <a:schemeClr val="tx1">
                    <a:lumMod val="50000"/>
                    <a:lumOff val="50000"/>
                  </a:schemeClr>
                </a:solidFill>
                <a:latin typeface="Neuropol" panose="020F0607030201010804" pitchFamily="34" charset="0"/>
              </a:rPr>
              <a:t>:</a:t>
            </a:r>
          </a:p>
          <a:p>
            <a:pPr>
              <a:spcAft>
                <a:spcPts val="300"/>
              </a:spcAft>
            </a:pPr>
            <a:endParaRPr lang="fr-FR" sz="1000" dirty="0">
              <a:solidFill>
                <a:schemeClr val="tx1">
                  <a:lumMod val="50000"/>
                  <a:lumOff val="50000"/>
                </a:schemeClr>
              </a:solidFill>
              <a:latin typeface="Neuropol" panose="020F0607030201010804" pitchFamily="34" charset="0"/>
            </a:endParaRPr>
          </a:p>
          <a:p>
            <a:pPr>
              <a:spcAft>
                <a:spcPts val="300"/>
              </a:spcAft>
            </a:pPr>
            <a:r>
              <a:rPr lang="fr-FR" sz="1000" dirty="0" smtClean="0">
                <a:solidFill>
                  <a:srgbClr val="9DB4BE"/>
                </a:solidFill>
                <a:latin typeface="Neuropol" panose="020F0607030201010804" pitchFamily="34" charset="0"/>
              </a:rPr>
              <a:t>- Effectuer une analyse stylistique du site et du concept architectural du projet.</a:t>
            </a:r>
          </a:p>
          <a:p>
            <a:pPr>
              <a:spcAft>
                <a:spcPts val="300"/>
              </a:spcAft>
            </a:pPr>
            <a:r>
              <a:rPr lang="fr-FR" sz="1000" dirty="0" smtClean="0">
                <a:solidFill>
                  <a:srgbClr val="9DB4BE"/>
                </a:solidFill>
                <a:latin typeface="Neuropol" panose="020F0607030201010804" pitchFamily="34" charset="0"/>
              </a:rPr>
              <a:t>- Etablir </a:t>
            </a:r>
            <a:r>
              <a:rPr lang="fr-FR" sz="1000" dirty="0">
                <a:solidFill>
                  <a:srgbClr val="9DB4BE"/>
                </a:solidFill>
                <a:latin typeface="Neuropol" panose="020F0607030201010804" pitchFamily="34" charset="0"/>
              </a:rPr>
              <a:t>un diagnostic du site qui reprendra les données du relevé de mesures et spécifiera </a:t>
            </a:r>
            <a:r>
              <a:rPr lang="fr-FR" sz="1000" dirty="0" smtClean="0">
                <a:solidFill>
                  <a:srgbClr val="9DB4BE"/>
                </a:solidFill>
                <a:latin typeface="Neuropol" panose="020F0607030201010804" pitchFamily="34" charset="0"/>
              </a:rPr>
              <a:t> </a:t>
            </a:r>
            <a:r>
              <a:rPr lang="fr-FR" sz="1000" dirty="0">
                <a:solidFill>
                  <a:srgbClr val="9DB4BE"/>
                </a:solidFill>
                <a:latin typeface="Neuropol" panose="020F0607030201010804" pitchFamily="34" charset="0"/>
              </a:rPr>
              <a:t>la nature et l'état des </a:t>
            </a:r>
            <a:r>
              <a:rPr lang="fr-FR" sz="1000" dirty="0" smtClean="0">
                <a:solidFill>
                  <a:srgbClr val="9DB4BE"/>
                </a:solidFill>
                <a:latin typeface="Neuropol" panose="020F0607030201010804" pitchFamily="34" charset="0"/>
              </a:rPr>
              <a:t>supports, </a:t>
            </a:r>
            <a:r>
              <a:rPr lang="fr-FR" sz="1000" dirty="0">
                <a:solidFill>
                  <a:srgbClr val="9DB4BE"/>
                </a:solidFill>
                <a:latin typeface="Neuropol" panose="020F0607030201010804" pitchFamily="34" charset="0"/>
              </a:rPr>
              <a:t>des </a:t>
            </a:r>
            <a:r>
              <a:rPr lang="fr-FR" sz="1000" dirty="0" smtClean="0">
                <a:solidFill>
                  <a:srgbClr val="9DB4BE"/>
                </a:solidFill>
                <a:latin typeface="Neuropol" panose="020F0607030201010804" pitchFamily="34" charset="0"/>
              </a:rPr>
              <a:t>réseaux, </a:t>
            </a:r>
            <a:r>
              <a:rPr lang="fr-FR" sz="1000" dirty="0">
                <a:solidFill>
                  <a:srgbClr val="9DB4BE"/>
                </a:solidFill>
                <a:latin typeface="Neuropol" panose="020F0607030201010804" pitchFamily="34" charset="0"/>
              </a:rPr>
              <a:t>ainsi que l'environnement du site.</a:t>
            </a:r>
          </a:p>
          <a:p>
            <a:pPr>
              <a:spcAft>
                <a:spcPts val="300"/>
              </a:spcAft>
            </a:pPr>
            <a:r>
              <a:rPr lang="fr-FR" sz="1000" dirty="0" smtClean="0">
                <a:solidFill>
                  <a:srgbClr val="9DB4BE"/>
                </a:solidFill>
                <a:latin typeface="Neuropol" panose="020F0607030201010804" pitchFamily="34" charset="0"/>
              </a:rPr>
              <a:t>- </a:t>
            </a:r>
            <a:r>
              <a:rPr lang="fr-FR" sz="1000" dirty="0">
                <a:solidFill>
                  <a:srgbClr val="9DB4BE"/>
                </a:solidFill>
                <a:latin typeface="Neuropol" panose="020F0607030201010804" pitchFamily="34" charset="0"/>
              </a:rPr>
              <a:t>Inventorier, collecter et classifier les informations liées à la règlementation incendie assujetties au projet.</a:t>
            </a:r>
          </a:p>
          <a:p>
            <a:pPr>
              <a:spcAft>
                <a:spcPts val="300"/>
              </a:spcAft>
            </a:pPr>
            <a:r>
              <a:rPr lang="fr-FR" sz="1000" dirty="0" smtClean="0">
                <a:solidFill>
                  <a:srgbClr val="9DB4BE"/>
                </a:solidFill>
                <a:latin typeface="Neuropol" panose="020F0607030201010804" pitchFamily="34" charset="0"/>
              </a:rPr>
              <a:t>- </a:t>
            </a:r>
            <a:r>
              <a:rPr lang="fr-FR" sz="1000" dirty="0">
                <a:solidFill>
                  <a:srgbClr val="9DB4BE"/>
                </a:solidFill>
                <a:latin typeface="Neuropol" panose="020F0607030201010804" pitchFamily="34" charset="0"/>
              </a:rPr>
              <a:t>Analyser et évaluer les données liées à cette règlementation et définir leur impact sur le projet.</a:t>
            </a:r>
          </a:p>
          <a:p>
            <a:pPr>
              <a:spcAft>
                <a:spcPts val="300"/>
              </a:spcAft>
            </a:pPr>
            <a:endParaRPr lang="fr-FR" sz="1000" dirty="0" smtClean="0">
              <a:solidFill>
                <a:schemeClr val="tx1">
                  <a:lumMod val="50000"/>
                  <a:lumOff val="50000"/>
                </a:schemeClr>
              </a:solidFill>
              <a:latin typeface="Neuropol" panose="020F0607030201010804" pitchFamily="34" charset="0"/>
            </a:endParaRPr>
          </a:p>
          <a:p>
            <a:pPr>
              <a:spcAft>
                <a:spcPts val="300"/>
              </a:spcAft>
            </a:pPr>
            <a:r>
              <a:rPr lang="fr-FR" sz="1000" i="1" dirty="0" smtClean="0">
                <a:solidFill>
                  <a:schemeClr val="tx1">
                    <a:lumMod val="50000"/>
                    <a:lumOff val="50000"/>
                  </a:schemeClr>
                </a:solidFill>
                <a:latin typeface="Neuropol" panose="020F0607030201010804" pitchFamily="34" charset="0"/>
              </a:rPr>
              <a:t>Ce </a:t>
            </a:r>
            <a:r>
              <a:rPr lang="fr-FR" sz="1000" i="1" dirty="0">
                <a:solidFill>
                  <a:schemeClr val="tx1">
                    <a:lumMod val="50000"/>
                    <a:lumOff val="50000"/>
                  </a:schemeClr>
                </a:solidFill>
                <a:latin typeface="Neuropol" panose="020F0607030201010804" pitchFamily="34" charset="0"/>
              </a:rPr>
              <a:t>travail fera l'objet d'un rendu sous la forme d'un dossier </a:t>
            </a:r>
            <a:r>
              <a:rPr lang="fr-FR" sz="1000" i="1" dirty="0" smtClean="0">
                <a:solidFill>
                  <a:schemeClr val="tx1">
                    <a:lumMod val="50000"/>
                    <a:lumOff val="50000"/>
                  </a:schemeClr>
                </a:solidFill>
                <a:latin typeface="Neuropol" panose="020F0607030201010804" pitchFamily="34" charset="0"/>
              </a:rPr>
              <a:t>dans </a:t>
            </a:r>
            <a:r>
              <a:rPr lang="fr-FR" sz="1000" i="1" dirty="0">
                <a:solidFill>
                  <a:schemeClr val="tx1">
                    <a:lumMod val="50000"/>
                    <a:lumOff val="50000"/>
                  </a:schemeClr>
                </a:solidFill>
                <a:latin typeface="Neuropol" panose="020F0607030201010804" pitchFamily="34" charset="0"/>
              </a:rPr>
              <a:t>lequel vous consignere</a:t>
            </a:r>
            <a:r>
              <a:rPr lang="fr-FR" sz="1050" b="1" i="1" dirty="0">
                <a:solidFill>
                  <a:schemeClr val="tx1">
                    <a:lumMod val="50000"/>
                    <a:lumOff val="50000"/>
                  </a:schemeClr>
                </a:solidFill>
                <a:latin typeface="Neuropol X Rg" panose="02000503040000020004" pitchFamily="2" charset="0"/>
              </a:rPr>
              <a:t>z</a:t>
            </a:r>
            <a:r>
              <a:rPr lang="fr-FR" sz="1000" i="1" dirty="0">
                <a:solidFill>
                  <a:schemeClr val="tx1">
                    <a:lumMod val="50000"/>
                    <a:lumOff val="50000"/>
                  </a:schemeClr>
                </a:solidFill>
                <a:latin typeface="Neuropol" panose="020F0607030201010804" pitchFamily="34" charset="0"/>
              </a:rPr>
              <a:t> les résultats de vos recherches et l'origine des documents consultés</a:t>
            </a:r>
            <a:r>
              <a:rPr lang="fr-FR" sz="1000" i="1" dirty="0" smtClean="0">
                <a:solidFill>
                  <a:schemeClr val="tx1">
                    <a:lumMod val="50000"/>
                    <a:lumOff val="50000"/>
                  </a:schemeClr>
                </a:solidFill>
                <a:latin typeface="Neuropol" panose="020F0607030201010804" pitchFamily="34" charset="0"/>
              </a:rPr>
              <a:t>.</a:t>
            </a:r>
          </a:p>
          <a:p>
            <a:pPr>
              <a:spcAft>
                <a:spcPts val="300"/>
              </a:spcAft>
            </a:pPr>
            <a:endParaRPr lang="fr-FR" sz="1000" dirty="0">
              <a:solidFill>
                <a:schemeClr val="tx1">
                  <a:lumMod val="50000"/>
                  <a:lumOff val="50000"/>
                </a:schemeClr>
              </a:solidFill>
              <a:latin typeface="Neuropol" panose="020F0607030201010804" pitchFamily="34" charset="0"/>
            </a:endParaRPr>
          </a:p>
        </p:txBody>
      </p:sp>
      <p:cxnSp>
        <p:nvCxnSpPr>
          <p:cNvPr id="11" name="Connecteur droit 10"/>
          <p:cNvCxnSpPr/>
          <p:nvPr/>
        </p:nvCxnSpPr>
        <p:spPr>
          <a:xfrm>
            <a:off x="649144" y="1628800"/>
            <a:ext cx="6011088"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948265" y="777195"/>
            <a:ext cx="936104" cy="1228996"/>
          </a:xfrm>
          <a:prstGeom prst="rect">
            <a:avLst/>
          </a:prstGeom>
        </p:spPr>
      </p:pic>
      <p:sp>
        <p:nvSpPr>
          <p:cNvPr id="12" name="Ellipse 11"/>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00463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 calcmode="lin" valueType="num">
                                      <p:cBhvr>
                                        <p:cTn id="12"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2">
                                            <p:txEl>
                                              <p:pRg st="3" end="3"/>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 calcmode="lin" valueType="num">
                                      <p:cBhvr>
                                        <p:cTn id="1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19" dur="500"/>
                                        <p:tgtEl>
                                          <p:spTgt spid="2">
                                            <p:txEl>
                                              <p:pRg st="4" end="4"/>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 calcmode="lin" valueType="num">
                                      <p:cBhvr>
                                        <p:cTn id="22"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24" dur="500"/>
                                        <p:tgtEl>
                                          <p:spTgt spid="2">
                                            <p:txEl>
                                              <p:pRg st="6" end="6"/>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 calcmode="lin" valueType="num">
                                      <p:cBhvr>
                                        <p:cTn id="27"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28"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29" dur="500"/>
                                        <p:tgtEl>
                                          <p:spTgt spid="2">
                                            <p:txEl>
                                              <p:pRg st="7" end="7"/>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 calcmode="lin" valueType="num">
                                      <p:cBhvr>
                                        <p:cTn id="32"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33"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34" dur="500"/>
                                        <p:tgtEl>
                                          <p:spTgt spid="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
                                            <p:txEl>
                                              <p:pRg st="10" end="10"/>
                                            </p:txEl>
                                          </p:spTgt>
                                        </p:tgtEl>
                                        <p:attrNameLst>
                                          <p:attrName>style.visibility</p:attrName>
                                        </p:attrNameLst>
                                      </p:cBhvr>
                                      <p:to>
                                        <p:strVal val="visible"/>
                                      </p:to>
                                    </p:set>
                                    <p:anim calcmode="lin" valueType="num">
                                      <p:cBhvr>
                                        <p:cTn id="39" dur="500" fill="hold"/>
                                        <p:tgtEl>
                                          <p:spTgt spid="2">
                                            <p:txEl>
                                              <p:pRg st="10" end="10"/>
                                            </p:txEl>
                                          </p:spTgt>
                                        </p:tgtEl>
                                        <p:attrNameLst>
                                          <p:attrName>ppt_w</p:attrName>
                                        </p:attrNameLst>
                                      </p:cBhvr>
                                      <p:tavLst>
                                        <p:tav tm="0">
                                          <p:val>
                                            <p:fltVal val="0"/>
                                          </p:val>
                                        </p:tav>
                                        <p:tav tm="100000">
                                          <p:val>
                                            <p:strVal val="#ppt_w"/>
                                          </p:val>
                                        </p:tav>
                                      </p:tavLst>
                                    </p:anim>
                                    <p:anim calcmode="lin" valueType="num">
                                      <p:cBhvr>
                                        <p:cTn id="40" dur="500" fill="hold"/>
                                        <p:tgtEl>
                                          <p:spTgt spid="2">
                                            <p:txEl>
                                              <p:pRg st="10" end="10"/>
                                            </p:txEl>
                                          </p:spTgt>
                                        </p:tgtEl>
                                        <p:attrNameLst>
                                          <p:attrName>ppt_h</p:attrName>
                                        </p:attrNameLst>
                                      </p:cBhvr>
                                      <p:tavLst>
                                        <p:tav tm="0">
                                          <p:val>
                                            <p:fltVal val="0"/>
                                          </p:val>
                                        </p:tav>
                                        <p:tav tm="100000">
                                          <p:val>
                                            <p:strVal val="#ppt_h"/>
                                          </p:val>
                                        </p:tav>
                                      </p:tavLst>
                                    </p:anim>
                                    <p:animEffect transition="in" filter="fade">
                                      <p:cBhvr>
                                        <p:cTn id="41" dur="500"/>
                                        <p:tgtEl>
                                          <p:spTgt spid="2">
                                            <p:txEl>
                                              <p:pRg st="10" end="10"/>
                                            </p:txEl>
                                          </p:spTgt>
                                        </p:tgtEl>
                                      </p:cBhvr>
                                    </p:animEffect>
                                  </p:childTnLst>
                                </p:cTn>
                              </p:par>
                              <p:par>
                                <p:cTn id="42" presetID="53" presetClass="entr" presetSubtype="16" fill="hold" nodeType="withEffect">
                                  <p:stCondLst>
                                    <p:cond delay="0"/>
                                  </p:stCondLst>
                                  <p:childTnLst>
                                    <p:set>
                                      <p:cBhvr>
                                        <p:cTn id="43" dur="1" fill="hold">
                                          <p:stCondLst>
                                            <p:cond delay="0"/>
                                          </p:stCondLst>
                                        </p:cTn>
                                        <p:tgtEl>
                                          <p:spTgt spid="2">
                                            <p:txEl>
                                              <p:pRg st="12" end="12"/>
                                            </p:txEl>
                                          </p:spTgt>
                                        </p:tgtEl>
                                        <p:attrNameLst>
                                          <p:attrName>style.visibility</p:attrName>
                                        </p:attrNameLst>
                                      </p:cBhvr>
                                      <p:to>
                                        <p:strVal val="visible"/>
                                      </p:to>
                                    </p:set>
                                    <p:anim calcmode="lin" valueType="num">
                                      <p:cBhvr>
                                        <p:cTn id="44" dur="500" fill="hold"/>
                                        <p:tgtEl>
                                          <p:spTgt spid="2">
                                            <p:txEl>
                                              <p:pRg st="12" end="12"/>
                                            </p:txEl>
                                          </p:spTgt>
                                        </p:tgtEl>
                                        <p:attrNameLst>
                                          <p:attrName>ppt_w</p:attrName>
                                        </p:attrNameLst>
                                      </p:cBhvr>
                                      <p:tavLst>
                                        <p:tav tm="0">
                                          <p:val>
                                            <p:fltVal val="0"/>
                                          </p:val>
                                        </p:tav>
                                        <p:tav tm="100000">
                                          <p:val>
                                            <p:strVal val="#ppt_w"/>
                                          </p:val>
                                        </p:tav>
                                      </p:tavLst>
                                    </p:anim>
                                    <p:anim calcmode="lin" valueType="num">
                                      <p:cBhvr>
                                        <p:cTn id="45" dur="500" fill="hold"/>
                                        <p:tgtEl>
                                          <p:spTgt spid="2">
                                            <p:txEl>
                                              <p:pRg st="12" end="12"/>
                                            </p:txEl>
                                          </p:spTgt>
                                        </p:tgtEl>
                                        <p:attrNameLst>
                                          <p:attrName>ppt_h</p:attrName>
                                        </p:attrNameLst>
                                      </p:cBhvr>
                                      <p:tavLst>
                                        <p:tav tm="0">
                                          <p:val>
                                            <p:fltVal val="0"/>
                                          </p:val>
                                        </p:tav>
                                        <p:tav tm="100000">
                                          <p:val>
                                            <p:strVal val="#ppt_h"/>
                                          </p:val>
                                        </p:tav>
                                      </p:tavLst>
                                    </p:anim>
                                    <p:animEffect transition="in" filter="fade">
                                      <p:cBhvr>
                                        <p:cTn id="46" dur="500"/>
                                        <p:tgtEl>
                                          <p:spTgt spid="2">
                                            <p:txEl>
                                              <p:pRg st="12" end="12"/>
                                            </p:txEl>
                                          </p:spTgt>
                                        </p:tgtEl>
                                      </p:cBhvr>
                                    </p:animEffect>
                                  </p:childTnLst>
                                </p:cTn>
                              </p:par>
                              <p:par>
                                <p:cTn id="47" presetID="53" presetClass="entr" presetSubtype="16" fill="hold" nodeType="with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anim calcmode="lin" valueType="num">
                                      <p:cBhvr>
                                        <p:cTn id="49" dur="500" fill="hold"/>
                                        <p:tgtEl>
                                          <p:spTgt spid="2">
                                            <p:txEl>
                                              <p:pRg st="14" end="14"/>
                                            </p:txEl>
                                          </p:spTgt>
                                        </p:tgtEl>
                                        <p:attrNameLst>
                                          <p:attrName>ppt_w</p:attrName>
                                        </p:attrNameLst>
                                      </p:cBhvr>
                                      <p:tavLst>
                                        <p:tav tm="0">
                                          <p:val>
                                            <p:fltVal val="0"/>
                                          </p:val>
                                        </p:tav>
                                        <p:tav tm="100000">
                                          <p:val>
                                            <p:strVal val="#ppt_w"/>
                                          </p:val>
                                        </p:tav>
                                      </p:tavLst>
                                    </p:anim>
                                    <p:anim calcmode="lin" valueType="num">
                                      <p:cBhvr>
                                        <p:cTn id="50" dur="500" fill="hold"/>
                                        <p:tgtEl>
                                          <p:spTgt spid="2">
                                            <p:txEl>
                                              <p:pRg st="14" end="14"/>
                                            </p:txEl>
                                          </p:spTgt>
                                        </p:tgtEl>
                                        <p:attrNameLst>
                                          <p:attrName>ppt_h</p:attrName>
                                        </p:attrNameLst>
                                      </p:cBhvr>
                                      <p:tavLst>
                                        <p:tav tm="0">
                                          <p:val>
                                            <p:fltVal val="0"/>
                                          </p:val>
                                        </p:tav>
                                        <p:tav tm="100000">
                                          <p:val>
                                            <p:strVal val="#ppt_h"/>
                                          </p:val>
                                        </p:tav>
                                      </p:tavLst>
                                    </p:anim>
                                    <p:animEffect transition="in" filter="fade">
                                      <p:cBhvr>
                                        <p:cTn id="51" dur="500"/>
                                        <p:tgtEl>
                                          <p:spTgt spid="2">
                                            <p:txEl>
                                              <p:pRg st="14" end="14"/>
                                            </p:txEl>
                                          </p:spTgt>
                                        </p:tgtEl>
                                      </p:cBhvr>
                                    </p:animEffect>
                                  </p:childTnLst>
                                </p:cTn>
                              </p:par>
                              <p:par>
                                <p:cTn id="52" presetID="53" presetClass="entr" presetSubtype="16" fill="hold" nodeType="withEffect">
                                  <p:stCondLst>
                                    <p:cond delay="0"/>
                                  </p:stCondLst>
                                  <p:childTnLst>
                                    <p:set>
                                      <p:cBhvr>
                                        <p:cTn id="53" dur="1" fill="hold">
                                          <p:stCondLst>
                                            <p:cond delay="0"/>
                                          </p:stCondLst>
                                        </p:cTn>
                                        <p:tgtEl>
                                          <p:spTgt spid="2">
                                            <p:txEl>
                                              <p:pRg st="15" end="15"/>
                                            </p:txEl>
                                          </p:spTgt>
                                        </p:tgtEl>
                                        <p:attrNameLst>
                                          <p:attrName>style.visibility</p:attrName>
                                        </p:attrNameLst>
                                      </p:cBhvr>
                                      <p:to>
                                        <p:strVal val="visible"/>
                                      </p:to>
                                    </p:set>
                                    <p:anim calcmode="lin" valueType="num">
                                      <p:cBhvr>
                                        <p:cTn id="54" dur="500" fill="hold"/>
                                        <p:tgtEl>
                                          <p:spTgt spid="2">
                                            <p:txEl>
                                              <p:pRg st="15" end="15"/>
                                            </p:txEl>
                                          </p:spTgt>
                                        </p:tgtEl>
                                        <p:attrNameLst>
                                          <p:attrName>ppt_w</p:attrName>
                                        </p:attrNameLst>
                                      </p:cBhvr>
                                      <p:tavLst>
                                        <p:tav tm="0">
                                          <p:val>
                                            <p:fltVal val="0"/>
                                          </p:val>
                                        </p:tav>
                                        <p:tav tm="100000">
                                          <p:val>
                                            <p:strVal val="#ppt_w"/>
                                          </p:val>
                                        </p:tav>
                                      </p:tavLst>
                                    </p:anim>
                                    <p:anim calcmode="lin" valueType="num">
                                      <p:cBhvr>
                                        <p:cTn id="55" dur="500" fill="hold"/>
                                        <p:tgtEl>
                                          <p:spTgt spid="2">
                                            <p:txEl>
                                              <p:pRg st="15" end="15"/>
                                            </p:txEl>
                                          </p:spTgt>
                                        </p:tgtEl>
                                        <p:attrNameLst>
                                          <p:attrName>ppt_h</p:attrName>
                                        </p:attrNameLst>
                                      </p:cBhvr>
                                      <p:tavLst>
                                        <p:tav tm="0">
                                          <p:val>
                                            <p:fltVal val="0"/>
                                          </p:val>
                                        </p:tav>
                                        <p:tav tm="100000">
                                          <p:val>
                                            <p:strVal val="#ppt_h"/>
                                          </p:val>
                                        </p:tav>
                                      </p:tavLst>
                                    </p:anim>
                                    <p:animEffect transition="in" filter="fade">
                                      <p:cBhvr>
                                        <p:cTn id="56" dur="500"/>
                                        <p:tgtEl>
                                          <p:spTgt spid="2">
                                            <p:txEl>
                                              <p:pRg st="15" end="15"/>
                                            </p:txEl>
                                          </p:spTgt>
                                        </p:tgtEl>
                                      </p:cBhvr>
                                    </p:animEffect>
                                  </p:childTnLst>
                                </p:cTn>
                              </p:par>
                              <p:par>
                                <p:cTn id="57" presetID="53" presetClass="entr" presetSubtype="16" fill="hold" nodeType="withEffect">
                                  <p:stCondLst>
                                    <p:cond delay="0"/>
                                  </p:stCondLst>
                                  <p:childTnLst>
                                    <p:set>
                                      <p:cBhvr>
                                        <p:cTn id="58" dur="1" fill="hold">
                                          <p:stCondLst>
                                            <p:cond delay="0"/>
                                          </p:stCondLst>
                                        </p:cTn>
                                        <p:tgtEl>
                                          <p:spTgt spid="2">
                                            <p:txEl>
                                              <p:pRg st="16" end="16"/>
                                            </p:txEl>
                                          </p:spTgt>
                                        </p:tgtEl>
                                        <p:attrNameLst>
                                          <p:attrName>style.visibility</p:attrName>
                                        </p:attrNameLst>
                                      </p:cBhvr>
                                      <p:to>
                                        <p:strVal val="visible"/>
                                      </p:to>
                                    </p:set>
                                    <p:anim calcmode="lin" valueType="num">
                                      <p:cBhvr>
                                        <p:cTn id="59" dur="500" fill="hold"/>
                                        <p:tgtEl>
                                          <p:spTgt spid="2">
                                            <p:txEl>
                                              <p:pRg st="16" end="16"/>
                                            </p:txEl>
                                          </p:spTgt>
                                        </p:tgtEl>
                                        <p:attrNameLst>
                                          <p:attrName>ppt_w</p:attrName>
                                        </p:attrNameLst>
                                      </p:cBhvr>
                                      <p:tavLst>
                                        <p:tav tm="0">
                                          <p:val>
                                            <p:fltVal val="0"/>
                                          </p:val>
                                        </p:tav>
                                        <p:tav tm="100000">
                                          <p:val>
                                            <p:strVal val="#ppt_w"/>
                                          </p:val>
                                        </p:tav>
                                      </p:tavLst>
                                    </p:anim>
                                    <p:anim calcmode="lin" valueType="num">
                                      <p:cBhvr>
                                        <p:cTn id="60" dur="500" fill="hold"/>
                                        <p:tgtEl>
                                          <p:spTgt spid="2">
                                            <p:txEl>
                                              <p:pRg st="16" end="16"/>
                                            </p:txEl>
                                          </p:spTgt>
                                        </p:tgtEl>
                                        <p:attrNameLst>
                                          <p:attrName>ppt_h</p:attrName>
                                        </p:attrNameLst>
                                      </p:cBhvr>
                                      <p:tavLst>
                                        <p:tav tm="0">
                                          <p:val>
                                            <p:fltVal val="0"/>
                                          </p:val>
                                        </p:tav>
                                        <p:tav tm="100000">
                                          <p:val>
                                            <p:strVal val="#ppt_h"/>
                                          </p:val>
                                        </p:tav>
                                      </p:tavLst>
                                    </p:anim>
                                    <p:animEffect transition="in" filter="fade">
                                      <p:cBhvr>
                                        <p:cTn id="61" dur="500"/>
                                        <p:tgtEl>
                                          <p:spTgt spid="2">
                                            <p:txEl>
                                              <p:pRg st="16" end="16"/>
                                            </p:txEl>
                                          </p:spTgt>
                                        </p:tgtEl>
                                      </p:cBhvr>
                                    </p:animEffect>
                                  </p:childTnLst>
                                </p:cTn>
                              </p:par>
                              <p:par>
                                <p:cTn id="62" presetID="53" presetClass="entr" presetSubtype="16" fill="hold" nodeType="withEffect">
                                  <p:stCondLst>
                                    <p:cond delay="0"/>
                                  </p:stCondLst>
                                  <p:childTnLst>
                                    <p:set>
                                      <p:cBhvr>
                                        <p:cTn id="63" dur="1" fill="hold">
                                          <p:stCondLst>
                                            <p:cond delay="0"/>
                                          </p:stCondLst>
                                        </p:cTn>
                                        <p:tgtEl>
                                          <p:spTgt spid="2">
                                            <p:txEl>
                                              <p:pRg st="17" end="17"/>
                                            </p:txEl>
                                          </p:spTgt>
                                        </p:tgtEl>
                                        <p:attrNameLst>
                                          <p:attrName>style.visibility</p:attrName>
                                        </p:attrNameLst>
                                      </p:cBhvr>
                                      <p:to>
                                        <p:strVal val="visible"/>
                                      </p:to>
                                    </p:set>
                                    <p:anim calcmode="lin" valueType="num">
                                      <p:cBhvr>
                                        <p:cTn id="64" dur="500" fill="hold"/>
                                        <p:tgtEl>
                                          <p:spTgt spid="2">
                                            <p:txEl>
                                              <p:pRg st="17" end="17"/>
                                            </p:txEl>
                                          </p:spTgt>
                                        </p:tgtEl>
                                        <p:attrNameLst>
                                          <p:attrName>ppt_w</p:attrName>
                                        </p:attrNameLst>
                                      </p:cBhvr>
                                      <p:tavLst>
                                        <p:tav tm="0">
                                          <p:val>
                                            <p:fltVal val="0"/>
                                          </p:val>
                                        </p:tav>
                                        <p:tav tm="100000">
                                          <p:val>
                                            <p:strVal val="#ppt_w"/>
                                          </p:val>
                                        </p:tav>
                                      </p:tavLst>
                                    </p:anim>
                                    <p:anim calcmode="lin" valueType="num">
                                      <p:cBhvr>
                                        <p:cTn id="65" dur="500" fill="hold"/>
                                        <p:tgtEl>
                                          <p:spTgt spid="2">
                                            <p:txEl>
                                              <p:pRg st="17" end="17"/>
                                            </p:txEl>
                                          </p:spTgt>
                                        </p:tgtEl>
                                        <p:attrNameLst>
                                          <p:attrName>ppt_h</p:attrName>
                                        </p:attrNameLst>
                                      </p:cBhvr>
                                      <p:tavLst>
                                        <p:tav tm="0">
                                          <p:val>
                                            <p:fltVal val="0"/>
                                          </p:val>
                                        </p:tav>
                                        <p:tav tm="100000">
                                          <p:val>
                                            <p:strVal val="#ppt_h"/>
                                          </p:val>
                                        </p:tav>
                                      </p:tavLst>
                                    </p:anim>
                                    <p:animEffect transition="in" filter="fade">
                                      <p:cBhvr>
                                        <p:cTn id="66" dur="500"/>
                                        <p:tgtEl>
                                          <p:spTgt spid="2">
                                            <p:txEl>
                                              <p:pRg st="17" end="17"/>
                                            </p:txEl>
                                          </p:spTgt>
                                        </p:tgtEl>
                                      </p:cBhvr>
                                    </p:animEffect>
                                  </p:childTnLst>
                                </p:cTn>
                              </p:par>
                              <p:par>
                                <p:cTn id="67" presetID="53" presetClass="entr" presetSubtype="16" fill="hold" nodeType="withEffect">
                                  <p:stCondLst>
                                    <p:cond delay="0"/>
                                  </p:stCondLst>
                                  <p:childTnLst>
                                    <p:set>
                                      <p:cBhvr>
                                        <p:cTn id="68" dur="1" fill="hold">
                                          <p:stCondLst>
                                            <p:cond delay="0"/>
                                          </p:stCondLst>
                                        </p:cTn>
                                        <p:tgtEl>
                                          <p:spTgt spid="2">
                                            <p:txEl>
                                              <p:pRg st="19" end="19"/>
                                            </p:txEl>
                                          </p:spTgt>
                                        </p:tgtEl>
                                        <p:attrNameLst>
                                          <p:attrName>style.visibility</p:attrName>
                                        </p:attrNameLst>
                                      </p:cBhvr>
                                      <p:to>
                                        <p:strVal val="visible"/>
                                      </p:to>
                                    </p:set>
                                    <p:anim calcmode="lin" valueType="num">
                                      <p:cBhvr>
                                        <p:cTn id="69" dur="500" fill="hold"/>
                                        <p:tgtEl>
                                          <p:spTgt spid="2">
                                            <p:txEl>
                                              <p:pRg st="19" end="19"/>
                                            </p:txEl>
                                          </p:spTgt>
                                        </p:tgtEl>
                                        <p:attrNameLst>
                                          <p:attrName>ppt_w</p:attrName>
                                        </p:attrNameLst>
                                      </p:cBhvr>
                                      <p:tavLst>
                                        <p:tav tm="0">
                                          <p:val>
                                            <p:fltVal val="0"/>
                                          </p:val>
                                        </p:tav>
                                        <p:tav tm="100000">
                                          <p:val>
                                            <p:strVal val="#ppt_w"/>
                                          </p:val>
                                        </p:tav>
                                      </p:tavLst>
                                    </p:anim>
                                    <p:anim calcmode="lin" valueType="num">
                                      <p:cBhvr>
                                        <p:cTn id="70" dur="500" fill="hold"/>
                                        <p:tgtEl>
                                          <p:spTgt spid="2">
                                            <p:txEl>
                                              <p:pRg st="19" end="19"/>
                                            </p:txEl>
                                          </p:spTgt>
                                        </p:tgtEl>
                                        <p:attrNameLst>
                                          <p:attrName>ppt_h</p:attrName>
                                        </p:attrNameLst>
                                      </p:cBhvr>
                                      <p:tavLst>
                                        <p:tav tm="0">
                                          <p:val>
                                            <p:fltVal val="0"/>
                                          </p:val>
                                        </p:tav>
                                        <p:tav tm="100000">
                                          <p:val>
                                            <p:strVal val="#ppt_h"/>
                                          </p:val>
                                        </p:tav>
                                      </p:tavLst>
                                    </p:anim>
                                    <p:animEffect transition="in" filter="fade">
                                      <p:cBhvr>
                                        <p:cTn id="71" dur="500"/>
                                        <p:tgtEl>
                                          <p:spTgt spid="2">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388424" y="188640"/>
            <a:ext cx="683568"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21</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0" name="Rectangle 9"/>
          <p:cNvSpPr/>
          <p:nvPr/>
        </p:nvSpPr>
        <p:spPr>
          <a:xfrm>
            <a:off x="588135" y="457200"/>
            <a:ext cx="6120680" cy="623248"/>
          </a:xfrm>
          <a:prstGeom prst="rect">
            <a:avLst/>
          </a:prstGeom>
        </p:spPr>
        <p:txBody>
          <a:bodyPr wrap="square">
            <a:spAutoFit/>
          </a:bodyPr>
          <a:lstStyle/>
          <a:p>
            <a:pPr indent="-89535">
              <a:lnSpc>
                <a:spcPct val="115000"/>
              </a:lnSpc>
            </a:pPr>
            <a:r>
              <a:rPr lang="fr-FR" dirty="0" smtClean="0">
                <a:solidFill>
                  <a:srgbClr val="547F8A"/>
                </a:solidFill>
                <a:latin typeface="Neuropol"/>
                <a:ea typeface="Calibri"/>
                <a:cs typeface="Times New Roman"/>
              </a:rPr>
              <a:t>D</a:t>
            </a:r>
            <a:r>
              <a:rPr lang="fr-FR" sz="1400" dirty="0" smtClean="0">
                <a:solidFill>
                  <a:srgbClr val="547F8A"/>
                </a:solidFill>
                <a:latin typeface="Neuropol"/>
                <a:ea typeface="Calibri"/>
                <a:cs typeface="Times New Roman"/>
              </a:rPr>
              <a:t>ossier thèmes d’études        </a:t>
            </a:r>
          </a:p>
          <a:p>
            <a:pPr indent="-89535">
              <a:lnSpc>
                <a:spcPct val="115000"/>
              </a:lnSpc>
            </a:pPr>
            <a:r>
              <a:rPr lang="fr-FR" sz="1200" dirty="0" smtClean="0">
                <a:solidFill>
                  <a:srgbClr val="9DB4BE"/>
                </a:solidFill>
                <a:latin typeface="Neuropol"/>
                <a:ea typeface="Calibri"/>
                <a:cs typeface="Times New Roman"/>
              </a:rPr>
              <a:t>E4 : Traduction technique du projet architectural</a:t>
            </a:r>
            <a:endParaRPr lang="fr-FR" sz="1200" dirty="0">
              <a:solidFill>
                <a:srgbClr val="9DB4BE"/>
              </a:solidFill>
              <a:ea typeface="Calibri"/>
              <a:cs typeface="Times New Roman"/>
            </a:endParaRPr>
          </a:p>
        </p:txBody>
      </p:sp>
      <p:sp>
        <p:nvSpPr>
          <p:cNvPr id="2" name="ZoneTexte 1"/>
          <p:cNvSpPr txBox="1"/>
          <p:nvPr/>
        </p:nvSpPr>
        <p:spPr>
          <a:xfrm>
            <a:off x="588135" y="1556791"/>
            <a:ext cx="8011726" cy="4062651"/>
          </a:xfrm>
          <a:prstGeom prst="rect">
            <a:avLst/>
          </a:prstGeom>
          <a:noFill/>
        </p:spPr>
        <p:txBody>
          <a:bodyPr wrap="square" rtlCol="0">
            <a:spAutoFit/>
          </a:bodyPr>
          <a:lstStyle/>
          <a:p>
            <a:pPr marL="228600" indent="-228600">
              <a:spcAft>
                <a:spcPts val="300"/>
              </a:spcAft>
              <a:buAutoNum type="alphaLcParenR" startAt="2"/>
            </a:pPr>
            <a:r>
              <a:rPr lang="fr-FR" sz="1200" b="1" dirty="0" smtClean="0">
                <a:solidFill>
                  <a:srgbClr val="547F8A"/>
                </a:solidFill>
                <a:latin typeface="Neuropol" panose="020F0607030201010804" pitchFamily="34" charset="0"/>
              </a:rPr>
              <a:t>Période </a:t>
            </a:r>
            <a:r>
              <a:rPr lang="fr-FR" sz="1200" b="1" dirty="0">
                <a:solidFill>
                  <a:srgbClr val="547F8A"/>
                </a:solidFill>
                <a:latin typeface="Neuropol" panose="020F0607030201010804" pitchFamily="34" charset="0"/>
              </a:rPr>
              <a:t>de validation et de restitution </a:t>
            </a:r>
            <a:r>
              <a:rPr lang="fr-FR" sz="1200" b="1" dirty="0" smtClean="0">
                <a:solidFill>
                  <a:srgbClr val="547F8A"/>
                </a:solidFill>
                <a:latin typeface="Neuropol" panose="020F0607030201010804" pitchFamily="34" charset="0"/>
              </a:rPr>
              <a:t>:</a:t>
            </a:r>
          </a:p>
          <a:p>
            <a:pPr>
              <a:spcAft>
                <a:spcPts val="300"/>
              </a:spcAft>
            </a:pPr>
            <a:endParaRPr lang="fr-FR" sz="1100" b="1" dirty="0">
              <a:solidFill>
                <a:srgbClr val="547F8A"/>
              </a:solidFill>
              <a:latin typeface="Neuropol" panose="020F0607030201010804" pitchFamily="34" charset="0"/>
            </a:endParaRPr>
          </a:p>
          <a:p>
            <a:r>
              <a:rPr lang="fr-FR" sz="1100" dirty="0">
                <a:solidFill>
                  <a:schemeClr val="tx1">
                    <a:lumMod val="50000"/>
                    <a:lumOff val="50000"/>
                  </a:schemeClr>
                </a:solidFill>
                <a:latin typeface="Neuropol" panose="020F0607030201010804" pitchFamily="34" charset="0"/>
              </a:rPr>
              <a:t>Vous dispose</a:t>
            </a:r>
            <a:r>
              <a:rPr lang="fr-FR" sz="1100" b="1" dirty="0">
                <a:solidFill>
                  <a:schemeClr val="tx1">
                    <a:lumMod val="50000"/>
                    <a:lumOff val="50000"/>
                  </a:schemeClr>
                </a:solidFill>
                <a:latin typeface="Neuropol X Rg" panose="02000503040000020004" pitchFamily="2" charset="0"/>
              </a:rPr>
              <a:t>z</a:t>
            </a:r>
            <a:r>
              <a:rPr lang="fr-FR" sz="1100" dirty="0">
                <a:solidFill>
                  <a:schemeClr val="tx1">
                    <a:lumMod val="50000"/>
                    <a:lumOff val="50000"/>
                  </a:schemeClr>
                </a:solidFill>
                <a:latin typeface="Neuropol" panose="020F0607030201010804" pitchFamily="34" charset="0"/>
              </a:rPr>
              <a:t> de 4 heures pour réaliser un travail de synthèse dans lequel </a:t>
            </a:r>
            <a:r>
              <a:rPr lang="fr-FR" sz="1100" dirty="0" smtClean="0">
                <a:solidFill>
                  <a:schemeClr val="tx1">
                    <a:lumMod val="50000"/>
                    <a:lumOff val="50000"/>
                  </a:schemeClr>
                </a:solidFill>
                <a:latin typeface="Neuropol" panose="020F0607030201010804" pitchFamily="34" charset="0"/>
              </a:rPr>
              <a:t>:</a:t>
            </a:r>
          </a:p>
          <a:p>
            <a:endParaRPr lang="fr-FR" sz="1100" dirty="0">
              <a:solidFill>
                <a:schemeClr val="tx1">
                  <a:lumMod val="50000"/>
                  <a:lumOff val="50000"/>
                </a:schemeClr>
              </a:solidFill>
              <a:latin typeface="Neuropol" panose="020F0607030201010804" pitchFamily="34" charset="0"/>
            </a:endParaRPr>
          </a:p>
          <a:p>
            <a:pPr marL="171450" indent="-171450">
              <a:buFontTx/>
              <a:buChar char="-"/>
            </a:pPr>
            <a:endParaRPr lang="fr-FR" sz="1050" dirty="0" smtClean="0">
              <a:solidFill>
                <a:srgbClr val="9DB4BE"/>
              </a:solidFill>
              <a:latin typeface="Neuropol" panose="020F0607030201010804" pitchFamily="34" charset="0"/>
            </a:endParaRPr>
          </a:p>
          <a:p>
            <a:pPr marL="171450" indent="-171450">
              <a:buFontTx/>
              <a:buChar char="-"/>
            </a:pPr>
            <a:r>
              <a:rPr lang="fr-FR" sz="1050" dirty="0" smtClean="0">
                <a:solidFill>
                  <a:srgbClr val="9DB4BE"/>
                </a:solidFill>
                <a:latin typeface="Neuropol" panose="020F0607030201010804" pitchFamily="34" charset="0"/>
              </a:rPr>
              <a:t>Vous rappellere</a:t>
            </a:r>
            <a:r>
              <a:rPr lang="fr-FR" sz="1050" b="1" dirty="0">
                <a:solidFill>
                  <a:srgbClr val="9DB4BE"/>
                </a:solidFill>
                <a:latin typeface="Neuropol X Rg" panose="02000503040000020004" pitchFamily="2" charset="0"/>
              </a:rPr>
              <a:t>z</a:t>
            </a:r>
            <a:r>
              <a:rPr lang="fr-FR" sz="1050" dirty="0" smtClean="0">
                <a:solidFill>
                  <a:srgbClr val="9DB4BE"/>
                </a:solidFill>
                <a:latin typeface="Neuropol" panose="020F0607030201010804" pitchFamily="34" charset="0"/>
              </a:rPr>
              <a:t> le contexte du projet, y compris esthétique et historique.</a:t>
            </a:r>
          </a:p>
          <a:p>
            <a:pPr marL="171450" indent="-171450">
              <a:buFontTx/>
              <a:buChar char="-"/>
            </a:pPr>
            <a:endParaRPr lang="fr-FR" sz="1050" dirty="0" smtClean="0">
              <a:solidFill>
                <a:srgbClr val="9DB4BE"/>
              </a:solidFill>
              <a:latin typeface="Neuropol" panose="020F0607030201010804" pitchFamily="34" charset="0"/>
            </a:endParaRPr>
          </a:p>
          <a:p>
            <a:pPr marL="171450" indent="-171450">
              <a:buFontTx/>
              <a:buChar char="-"/>
            </a:pPr>
            <a:r>
              <a:rPr lang="fr-FR" sz="1050" dirty="0" smtClean="0">
                <a:solidFill>
                  <a:srgbClr val="9DB4BE"/>
                </a:solidFill>
                <a:latin typeface="Neuropol" panose="020F0607030201010804" pitchFamily="34" charset="0"/>
              </a:rPr>
              <a:t>Vous décrire</a:t>
            </a:r>
            <a:r>
              <a:rPr lang="fr-FR" sz="1050" b="1" dirty="0">
                <a:solidFill>
                  <a:srgbClr val="9DB4BE"/>
                </a:solidFill>
                <a:latin typeface="Neuropol X Rg" panose="02000503040000020004" pitchFamily="2" charset="0"/>
              </a:rPr>
              <a:t>z</a:t>
            </a:r>
            <a:r>
              <a:rPr lang="fr-FR" sz="1050" dirty="0" smtClean="0">
                <a:solidFill>
                  <a:srgbClr val="9DB4BE"/>
                </a:solidFill>
                <a:latin typeface="Neuropol" panose="020F0607030201010804" pitchFamily="34" charset="0"/>
              </a:rPr>
              <a:t> l’état des lieux du site et de son environnement lors de la réception du local.</a:t>
            </a:r>
          </a:p>
          <a:p>
            <a:pPr marL="171450" indent="-171450">
              <a:buFontTx/>
              <a:buChar char="-"/>
            </a:pPr>
            <a:endParaRPr lang="fr-FR" sz="1050" dirty="0" smtClean="0">
              <a:solidFill>
                <a:srgbClr val="9DB4BE"/>
              </a:solidFill>
              <a:latin typeface="Neuropol" panose="020F0607030201010804" pitchFamily="34" charset="0"/>
            </a:endParaRPr>
          </a:p>
          <a:p>
            <a:pPr marL="171450" indent="-171450">
              <a:buFontTx/>
              <a:buChar char="-"/>
            </a:pPr>
            <a:r>
              <a:rPr lang="fr-FR" sz="1050" dirty="0">
                <a:solidFill>
                  <a:srgbClr val="9DB4BE"/>
                </a:solidFill>
                <a:latin typeface="Neuropol" panose="020F0607030201010804" pitchFamily="34" charset="0"/>
              </a:rPr>
              <a:t>Vous déterminere</a:t>
            </a:r>
            <a:r>
              <a:rPr lang="fr-FR" sz="1050" b="1" dirty="0">
                <a:solidFill>
                  <a:srgbClr val="9DB4BE"/>
                </a:solidFill>
                <a:latin typeface="Neuropol X Rg" panose="02000503040000020004" pitchFamily="2" charset="0"/>
              </a:rPr>
              <a:t>z</a:t>
            </a:r>
            <a:r>
              <a:rPr lang="fr-FR" sz="1050" dirty="0">
                <a:solidFill>
                  <a:srgbClr val="9DB4BE"/>
                </a:solidFill>
                <a:latin typeface="Neuropol" panose="020F0607030201010804" pitchFamily="34" charset="0"/>
              </a:rPr>
              <a:t> les adaptations et les modifications nécessaires pour être en adéquation avec la réglementation.</a:t>
            </a:r>
          </a:p>
          <a:p>
            <a:pPr marL="171450" indent="-171450">
              <a:buFontTx/>
              <a:buChar char="-"/>
            </a:pPr>
            <a:endParaRPr lang="fr-FR" sz="1050" dirty="0" smtClean="0">
              <a:solidFill>
                <a:srgbClr val="9DB4BE"/>
              </a:solidFill>
              <a:latin typeface="Neuropol" panose="020F0607030201010804" pitchFamily="34" charset="0"/>
            </a:endParaRPr>
          </a:p>
          <a:p>
            <a:pPr marL="171450" indent="-171450">
              <a:buFontTx/>
              <a:buChar char="-"/>
            </a:pPr>
            <a:r>
              <a:rPr lang="fr-FR" sz="1050" dirty="0" smtClean="0">
                <a:solidFill>
                  <a:srgbClr val="9DB4BE"/>
                </a:solidFill>
                <a:latin typeface="Neuropol" panose="020F0607030201010804" pitchFamily="34" charset="0"/>
              </a:rPr>
              <a:t>Vous complétere</a:t>
            </a:r>
            <a:r>
              <a:rPr lang="fr-FR" sz="1050" b="1" dirty="0">
                <a:solidFill>
                  <a:srgbClr val="9DB4BE"/>
                </a:solidFill>
                <a:latin typeface="Neuropol X Rg" panose="02000503040000020004" pitchFamily="2" charset="0"/>
              </a:rPr>
              <a:t>z</a:t>
            </a:r>
            <a:r>
              <a:rPr lang="fr-FR" sz="1050" dirty="0" smtClean="0">
                <a:solidFill>
                  <a:srgbClr val="9DB4BE"/>
                </a:solidFill>
                <a:latin typeface="Neuropol" panose="020F0607030201010804" pitchFamily="34" charset="0"/>
              </a:rPr>
              <a:t> la notice descriptive de sécurité.</a:t>
            </a:r>
          </a:p>
          <a:p>
            <a:pPr marL="171450" indent="-171450">
              <a:buFontTx/>
              <a:buChar char="-"/>
            </a:pPr>
            <a:endParaRPr lang="fr-FR" sz="1050" dirty="0" smtClean="0">
              <a:solidFill>
                <a:srgbClr val="9DB4BE"/>
              </a:solidFill>
              <a:latin typeface="Neuropol" panose="020F0607030201010804" pitchFamily="34" charset="0"/>
            </a:endParaRPr>
          </a:p>
          <a:p>
            <a:pPr marL="171450" indent="-171450">
              <a:buFontTx/>
              <a:buChar char="-"/>
            </a:pPr>
            <a:r>
              <a:rPr lang="fr-FR" sz="1050" dirty="0" smtClean="0">
                <a:solidFill>
                  <a:srgbClr val="9DB4BE"/>
                </a:solidFill>
                <a:latin typeface="Neuropol" panose="020F0607030201010804" pitchFamily="34" charset="0"/>
              </a:rPr>
              <a:t> Vous annotere</a:t>
            </a:r>
            <a:r>
              <a:rPr lang="fr-FR" sz="1050" b="1" dirty="0">
                <a:solidFill>
                  <a:srgbClr val="9DB4BE"/>
                </a:solidFill>
                <a:latin typeface="Neuropol X Rg" panose="02000503040000020004" pitchFamily="2" charset="0"/>
              </a:rPr>
              <a:t>z</a:t>
            </a:r>
            <a:r>
              <a:rPr lang="fr-FR" sz="1050" dirty="0" smtClean="0">
                <a:solidFill>
                  <a:srgbClr val="9DB4BE"/>
                </a:solidFill>
                <a:latin typeface="Neuropol" panose="020F0607030201010804" pitchFamily="34" charset="0"/>
              </a:rPr>
              <a:t> les plans fournis en illustrant </a:t>
            </a:r>
            <a:r>
              <a:rPr lang="fr-FR" sz="1050" dirty="0">
                <a:solidFill>
                  <a:srgbClr val="9DB4BE"/>
                </a:solidFill>
                <a:latin typeface="Neuropol" panose="020F0607030201010804" pitchFamily="34" charset="0"/>
              </a:rPr>
              <a:t>les dispositions prévues </a:t>
            </a:r>
            <a:endParaRPr lang="fr-FR" sz="1050" dirty="0" smtClean="0">
              <a:solidFill>
                <a:srgbClr val="9DB4BE"/>
              </a:solidFill>
              <a:latin typeface="Neuropol" panose="020F0607030201010804" pitchFamily="34" charset="0"/>
            </a:endParaRPr>
          </a:p>
          <a:p>
            <a:r>
              <a:rPr lang="fr-FR" sz="1050" dirty="0">
                <a:solidFill>
                  <a:srgbClr val="9DB4BE"/>
                </a:solidFill>
                <a:latin typeface="Neuropol" panose="020F0607030201010804" pitchFamily="34" charset="0"/>
              </a:rPr>
              <a:t> </a:t>
            </a:r>
            <a:r>
              <a:rPr lang="fr-FR" sz="1050" dirty="0" smtClean="0">
                <a:solidFill>
                  <a:srgbClr val="9DB4BE"/>
                </a:solidFill>
                <a:latin typeface="Neuropol" panose="020F0607030201010804" pitchFamily="34" charset="0"/>
              </a:rPr>
              <a:t>   (</a:t>
            </a:r>
            <a:r>
              <a:rPr lang="fr-FR" sz="1050" dirty="0">
                <a:solidFill>
                  <a:srgbClr val="9DB4BE"/>
                </a:solidFill>
                <a:latin typeface="Neuropol" panose="020F0607030201010804" pitchFamily="34" charset="0"/>
              </a:rPr>
              <a:t>moyens de secours, dispositions constructives, dégagements, etc.)</a:t>
            </a:r>
          </a:p>
          <a:p>
            <a:endParaRPr lang="fr-FR" sz="1000" dirty="0" smtClean="0">
              <a:solidFill>
                <a:srgbClr val="9DB4BE"/>
              </a:solidFill>
              <a:latin typeface="Neuropol" panose="020F0607030201010804" pitchFamily="34" charset="0"/>
            </a:endParaRPr>
          </a:p>
          <a:p>
            <a:endParaRPr lang="fr-FR" sz="1000" dirty="0">
              <a:solidFill>
                <a:srgbClr val="9DB4BE"/>
              </a:solidFill>
              <a:latin typeface="Neuropol" panose="020F0607030201010804" pitchFamily="34" charset="0"/>
            </a:endParaRPr>
          </a:p>
          <a:p>
            <a:pPr>
              <a:spcBef>
                <a:spcPts val="600"/>
              </a:spcBef>
              <a:spcAft>
                <a:spcPts val="600"/>
              </a:spcAft>
            </a:pPr>
            <a:r>
              <a:rPr lang="fr-FR" sz="1050" i="1" dirty="0">
                <a:solidFill>
                  <a:schemeClr val="tx1">
                    <a:lumMod val="50000"/>
                    <a:lumOff val="50000"/>
                  </a:schemeClr>
                </a:solidFill>
                <a:latin typeface="Neuropol" panose="020F0607030201010804" pitchFamily="34" charset="0"/>
              </a:rPr>
              <a:t>Ce travail fera l'objet d'un rendu sous la forme d'un dossier </a:t>
            </a:r>
            <a:r>
              <a:rPr lang="fr-FR" sz="1050" i="1" dirty="0" smtClean="0">
                <a:solidFill>
                  <a:schemeClr val="tx1">
                    <a:lumMod val="50000"/>
                    <a:lumOff val="50000"/>
                  </a:schemeClr>
                </a:solidFill>
                <a:latin typeface="Neuropol" panose="020F0607030201010804" pitchFamily="34" charset="0"/>
              </a:rPr>
              <a:t>dans </a:t>
            </a:r>
            <a:r>
              <a:rPr lang="fr-FR" sz="1050" i="1" dirty="0">
                <a:solidFill>
                  <a:schemeClr val="tx1">
                    <a:lumMod val="50000"/>
                    <a:lumOff val="50000"/>
                  </a:schemeClr>
                </a:solidFill>
                <a:latin typeface="Neuropol" panose="020F0607030201010804" pitchFamily="34" charset="0"/>
              </a:rPr>
              <a:t>lequel vous identifiere</a:t>
            </a:r>
            <a:r>
              <a:rPr lang="fr-FR" sz="1050" b="1" i="1" dirty="0">
                <a:solidFill>
                  <a:schemeClr val="tx1">
                    <a:lumMod val="50000"/>
                    <a:lumOff val="50000"/>
                  </a:schemeClr>
                </a:solidFill>
                <a:latin typeface="Neuropol X Rg" panose="02000503040000020004" pitchFamily="2" charset="0"/>
              </a:rPr>
              <a:t>z</a:t>
            </a:r>
            <a:r>
              <a:rPr lang="fr-FR" sz="1050" i="1" dirty="0">
                <a:solidFill>
                  <a:schemeClr val="tx1">
                    <a:lumMod val="50000"/>
                    <a:lumOff val="50000"/>
                  </a:schemeClr>
                </a:solidFill>
                <a:latin typeface="Neuropol" panose="020F0607030201010804" pitchFamily="34" charset="0"/>
              </a:rPr>
              <a:t> clairement les problèmes et y apportere</a:t>
            </a:r>
            <a:r>
              <a:rPr lang="fr-FR" sz="1050" b="1" i="1" dirty="0">
                <a:solidFill>
                  <a:schemeClr val="tx1">
                    <a:lumMod val="50000"/>
                    <a:lumOff val="50000"/>
                  </a:schemeClr>
                </a:solidFill>
                <a:latin typeface="Neuropol X Rg" panose="02000503040000020004" pitchFamily="2" charset="0"/>
              </a:rPr>
              <a:t>z</a:t>
            </a:r>
            <a:r>
              <a:rPr lang="fr-FR" sz="1050" i="1" dirty="0">
                <a:solidFill>
                  <a:schemeClr val="tx1">
                    <a:lumMod val="50000"/>
                    <a:lumOff val="50000"/>
                  </a:schemeClr>
                </a:solidFill>
                <a:latin typeface="Neuropol" panose="020F0607030201010804" pitchFamily="34" charset="0"/>
              </a:rPr>
              <a:t> les modifications nécessaires pour approbation par les différents services compétents</a:t>
            </a:r>
            <a:r>
              <a:rPr lang="fr-FR" sz="1050" i="1" dirty="0" smtClean="0">
                <a:solidFill>
                  <a:schemeClr val="tx1">
                    <a:lumMod val="50000"/>
                    <a:lumOff val="50000"/>
                  </a:schemeClr>
                </a:solidFill>
                <a:latin typeface="Neuropol" panose="020F0607030201010804" pitchFamily="34" charset="0"/>
              </a:rPr>
              <a:t>.</a:t>
            </a:r>
          </a:p>
          <a:p>
            <a:endParaRPr lang="fr-FR" sz="1000" dirty="0">
              <a:latin typeface="Neuropol" panose="020F0607030201010804" pitchFamily="34" charset="0"/>
            </a:endParaRPr>
          </a:p>
        </p:txBody>
      </p:sp>
      <p:sp>
        <p:nvSpPr>
          <p:cNvPr id="11" name="Ellipse 10"/>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18888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anim calcmode="lin" valueType="num">
                                      <p:cBhvr additive="base">
                                        <p:cTn id="19"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anim calcmode="lin" valueType="num">
                                      <p:cBhvr additive="base">
                                        <p:cTn id="23"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9" end="9"/>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anim calcmode="lin" valueType="num">
                                      <p:cBhvr additive="base">
                                        <p:cTn id="27"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13" end="13"/>
                                            </p:txEl>
                                          </p:spTgt>
                                        </p:tgtEl>
                                        <p:attrNameLst>
                                          <p:attrName>style.visibility</p:attrName>
                                        </p:attrNameLst>
                                      </p:cBhvr>
                                      <p:to>
                                        <p:strVal val="visible"/>
                                      </p:to>
                                    </p:set>
                                    <p:anim calcmode="lin" valueType="num">
                                      <p:cBhvr additive="base">
                                        <p:cTn id="31"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3" end="13"/>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anim calcmode="lin" valueType="num">
                                      <p:cBhvr additive="base">
                                        <p:cTn id="35"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4" end="14"/>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17" end="17"/>
                                            </p:txEl>
                                          </p:spTgt>
                                        </p:tgtEl>
                                        <p:attrNameLst>
                                          <p:attrName>style.visibility</p:attrName>
                                        </p:attrNameLst>
                                      </p:cBhvr>
                                      <p:to>
                                        <p:strVal val="visible"/>
                                      </p:to>
                                    </p:set>
                                    <p:anim calcmode="lin" valueType="num">
                                      <p:cBhvr additive="base">
                                        <p:cTn id="39" dur="500" fill="hold"/>
                                        <p:tgtEl>
                                          <p:spTgt spid="2">
                                            <p:txEl>
                                              <p:pRg st="17" end="1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388424" y="188640"/>
            <a:ext cx="683568"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22</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0" name="Rectangle 9"/>
          <p:cNvSpPr/>
          <p:nvPr/>
        </p:nvSpPr>
        <p:spPr>
          <a:xfrm>
            <a:off x="539552" y="356481"/>
            <a:ext cx="6120680" cy="623248"/>
          </a:xfrm>
          <a:prstGeom prst="rect">
            <a:avLst/>
          </a:prstGeom>
        </p:spPr>
        <p:txBody>
          <a:bodyPr wrap="square">
            <a:spAutoFit/>
          </a:bodyPr>
          <a:lstStyle/>
          <a:p>
            <a:pPr indent="-89535">
              <a:lnSpc>
                <a:spcPct val="115000"/>
              </a:lnSpc>
            </a:pPr>
            <a:r>
              <a:rPr lang="fr-FR" dirty="0" smtClean="0">
                <a:solidFill>
                  <a:srgbClr val="547F8A"/>
                </a:solidFill>
                <a:latin typeface="Neuropol"/>
                <a:ea typeface="Calibri"/>
                <a:cs typeface="Times New Roman"/>
              </a:rPr>
              <a:t>D</a:t>
            </a:r>
            <a:r>
              <a:rPr lang="fr-FR" sz="1400" dirty="0" smtClean="0">
                <a:solidFill>
                  <a:srgbClr val="547F8A"/>
                </a:solidFill>
                <a:latin typeface="Neuropol"/>
                <a:ea typeface="Calibri"/>
                <a:cs typeface="Times New Roman"/>
              </a:rPr>
              <a:t>ossier thèmes d’études        </a:t>
            </a:r>
          </a:p>
          <a:p>
            <a:pPr indent="-89535">
              <a:lnSpc>
                <a:spcPct val="115000"/>
              </a:lnSpc>
            </a:pPr>
            <a:r>
              <a:rPr lang="fr-FR" sz="1200" dirty="0" smtClean="0">
                <a:solidFill>
                  <a:srgbClr val="9DB4BE"/>
                </a:solidFill>
                <a:latin typeface="Neuropol"/>
                <a:ea typeface="Calibri"/>
                <a:cs typeface="Times New Roman"/>
              </a:rPr>
              <a:t>E4 : Traduction technique du projet architectural</a:t>
            </a:r>
            <a:endParaRPr lang="fr-FR" sz="1200" dirty="0">
              <a:solidFill>
                <a:srgbClr val="9DB4BE"/>
              </a:solidFill>
              <a:ea typeface="Calibri"/>
              <a:cs typeface="Times New Roman"/>
            </a:endParaRPr>
          </a:p>
        </p:txBody>
      </p:sp>
      <p:sp>
        <p:nvSpPr>
          <p:cNvPr id="2" name="ZoneTexte 1"/>
          <p:cNvSpPr txBox="1"/>
          <p:nvPr/>
        </p:nvSpPr>
        <p:spPr>
          <a:xfrm>
            <a:off x="563763" y="1048459"/>
            <a:ext cx="8227749" cy="5001369"/>
          </a:xfrm>
          <a:prstGeom prst="rect">
            <a:avLst/>
          </a:prstGeom>
          <a:noFill/>
        </p:spPr>
        <p:txBody>
          <a:bodyPr wrap="square" rtlCol="0">
            <a:spAutoFit/>
          </a:bodyPr>
          <a:lstStyle/>
          <a:p>
            <a:endParaRPr lang="fr-FR" sz="1000" dirty="0">
              <a:latin typeface="Neuropol" panose="020F0607030201010804" pitchFamily="34" charset="0"/>
            </a:endParaRPr>
          </a:p>
          <a:p>
            <a:pPr>
              <a:spcAft>
                <a:spcPts val="600"/>
              </a:spcAft>
            </a:pPr>
            <a:r>
              <a:rPr lang="fr-FR" sz="1200" b="1" dirty="0">
                <a:solidFill>
                  <a:srgbClr val="547F8A"/>
                </a:solidFill>
                <a:latin typeface="Neuropol" panose="020F0607030201010804" pitchFamily="34" charset="0"/>
              </a:rPr>
              <a:t>Ressources et données fournies </a:t>
            </a:r>
            <a:r>
              <a:rPr lang="fr-FR" sz="1200" b="1" dirty="0" smtClean="0">
                <a:solidFill>
                  <a:srgbClr val="547F8A"/>
                </a:solidFill>
                <a:latin typeface="Neuropol" panose="020F0607030201010804" pitchFamily="34" charset="0"/>
              </a:rPr>
              <a:t>:</a:t>
            </a:r>
          </a:p>
          <a:p>
            <a:pPr>
              <a:spcAft>
                <a:spcPts val="600"/>
              </a:spcAft>
            </a:pPr>
            <a:endParaRPr lang="fr-FR" sz="800" b="1" dirty="0">
              <a:solidFill>
                <a:srgbClr val="547F8A"/>
              </a:solidFill>
              <a:latin typeface="Neuropol" panose="020F0607030201010804" pitchFamily="34" charset="0"/>
            </a:endParaRPr>
          </a:p>
          <a:p>
            <a:pPr>
              <a:spcAft>
                <a:spcPts val="600"/>
              </a:spcAft>
            </a:pPr>
            <a:r>
              <a:rPr lang="fr-FR" sz="1000" dirty="0">
                <a:solidFill>
                  <a:schemeClr val="tx1">
                    <a:lumMod val="50000"/>
                    <a:lumOff val="50000"/>
                  </a:schemeClr>
                </a:solidFill>
                <a:latin typeface="Neuropol" panose="020F0607030201010804" pitchFamily="34" charset="0"/>
              </a:rPr>
              <a:t>- Le dossier concept </a:t>
            </a:r>
            <a:r>
              <a:rPr lang="fr-FR" sz="1000" dirty="0" smtClean="0">
                <a:solidFill>
                  <a:schemeClr val="tx1">
                    <a:lumMod val="50000"/>
                    <a:lumOff val="50000"/>
                  </a:schemeClr>
                </a:solidFill>
                <a:latin typeface="Neuropol" panose="020F0607030201010804" pitchFamily="34" charset="0"/>
              </a:rPr>
              <a:t>de l’architecte d’intérieur.</a:t>
            </a:r>
            <a:endParaRPr lang="fr-FR" sz="1000" dirty="0">
              <a:solidFill>
                <a:schemeClr val="tx1">
                  <a:lumMod val="50000"/>
                  <a:lumOff val="50000"/>
                </a:schemeClr>
              </a:solidFill>
              <a:latin typeface="Neuropol" panose="020F0607030201010804" pitchFamily="34" charset="0"/>
            </a:endParaRPr>
          </a:p>
          <a:p>
            <a:pPr>
              <a:spcAft>
                <a:spcPts val="600"/>
              </a:spcAft>
            </a:pPr>
            <a:r>
              <a:rPr lang="fr-FR" sz="1000" dirty="0">
                <a:solidFill>
                  <a:schemeClr val="tx1">
                    <a:lumMod val="50000"/>
                    <a:lumOff val="50000"/>
                  </a:schemeClr>
                </a:solidFill>
                <a:latin typeface="Neuropol" panose="020F0607030201010804" pitchFamily="34" charset="0"/>
              </a:rPr>
              <a:t>- L'état des lieux du </a:t>
            </a:r>
            <a:r>
              <a:rPr lang="fr-FR" sz="1000" dirty="0" smtClean="0">
                <a:solidFill>
                  <a:schemeClr val="tx1">
                    <a:lumMod val="50000"/>
                    <a:lumOff val="50000"/>
                  </a:schemeClr>
                </a:solidFill>
                <a:latin typeface="Neuropol" panose="020F0607030201010804" pitchFamily="34" charset="0"/>
              </a:rPr>
              <a:t>site et de son environnement.</a:t>
            </a:r>
            <a:endParaRPr lang="fr-FR" sz="1000" dirty="0">
              <a:solidFill>
                <a:schemeClr val="tx1">
                  <a:lumMod val="50000"/>
                  <a:lumOff val="50000"/>
                </a:schemeClr>
              </a:solidFill>
              <a:latin typeface="Neuropol" panose="020F0607030201010804" pitchFamily="34" charset="0"/>
            </a:endParaRPr>
          </a:p>
          <a:p>
            <a:pPr>
              <a:spcAft>
                <a:spcPts val="600"/>
              </a:spcAft>
            </a:pPr>
            <a:r>
              <a:rPr lang="fr-FR" sz="1000" dirty="0">
                <a:solidFill>
                  <a:schemeClr val="tx1">
                    <a:lumMod val="50000"/>
                    <a:lumOff val="50000"/>
                  </a:schemeClr>
                </a:solidFill>
                <a:latin typeface="Neuropol" panose="020F0607030201010804" pitchFamily="34" charset="0"/>
              </a:rPr>
              <a:t>- Les plans </a:t>
            </a:r>
            <a:r>
              <a:rPr lang="fr-FR" sz="1000" dirty="0" smtClean="0">
                <a:solidFill>
                  <a:schemeClr val="tx1">
                    <a:lumMod val="50000"/>
                    <a:lumOff val="50000"/>
                  </a:schemeClr>
                </a:solidFill>
                <a:latin typeface="Neuropol" panose="020F0607030201010804" pitchFamily="34" charset="0"/>
              </a:rPr>
              <a:t>projetés.</a:t>
            </a:r>
            <a:endParaRPr lang="fr-FR" sz="1000" dirty="0">
              <a:solidFill>
                <a:schemeClr val="tx1">
                  <a:lumMod val="50000"/>
                  <a:lumOff val="50000"/>
                </a:schemeClr>
              </a:solidFill>
              <a:latin typeface="Neuropol" panose="020F0607030201010804" pitchFamily="34" charset="0"/>
            </a:endParaRPr>
          </a:p>
          <a:p>
            <a:pPr>
              <a:spcAft>
                <a:spcPts val="600"/>
              </a:spcAft>
            </a:pPr>
            <a:r>
              <a:rPr lang="fr-FR" sz="1000" dirty="0">
                <a:solidFill>
                  <a:schemeClr val="tx1">
                    <a:lumMod val="50000"/>
                    <a:lumOff val="50000"/>
                  </a:schemeClr>
                </a:solidFill>
                <a:latin typeface="Neuropol" panose="020F0607030201010804" pitchFamily="34" charset="0"/>
              </a:rPr>
              <a:t>- Les ressources </a:t>
            </a:r>
            <a:r>
              <a:rPr lang="fr-FR" sz="1000" dirty="0" smtClean="0">
                <a:solidFill>
                  <a:schemeClr val="tx1">
                    <a:lumMod val="50000"/>
                    <a:lumOff val="50000"/>
                  </a:schemeClr>
                </a:solidFill>
                <a:latin typeface="Neuropol" panose="020F0607030201010804" pitchFamily="34" charset="0"/>
              </a:rPr>
              <a:t>normatives. </a:t>
            </a:r>
            <a:r>
              <a:rPr lang="fr-FR" sz="1000" dirty="0">
                <a:solidFill>
                  <a:schemeClr val="tx1">
                    <a:lumMod val="50000"/>
                    <a:lumOff val="50000"/>
                  </a:schemeClr>
                </a:solidFill>
                <a:latin typeface="Neuropol" panose="020F0607030201010804" pitchFamily="34" charset="0"/>
              </a:rPr>
              <a:t>(Reef, </a:t>
            </a:r>
            <a:r>
              <a:rPr lang="fr-FR" sz="1000" dirty="0" smtClean="0">
                <a:solidFill>
                  <a:schemeClr val="tx1">
                    <a:lumMod val="50000"/>
                    <a:lumOff val="50000"/>
                  </a:schemeClr>
                </a:solidFill>
                <a:latin typeface="Neuropol" panose="020F0607030201010804" pitchFamily="34" charset="0"/>
              </a:rPr>
              <a:t>recueil </a:t>
            </a:r>
            <a:r>
              <a:rPr lang="fr-FR" sz="1000" dirty="0">
                <a:solidFill>
                  <a:schemeClr val="tx1">
                    <a:lumMod val="50000"/>
                    <a:lumOff val="50000"/>
                  </a:schemeClr>
                </a:solidFill>
                <a:latin typeface="Neuropol" panose="020F0607030201010804" pitchFamily="34" charset="0"/>
              </a:rPr>
              <a:t>de normes,...)</a:t>
            </a:r>
          </a:p>
          <a:p>
            <a:pPr>
              <a:spcAft>
                <a:spcPts val="600"/>
              </a:spcAft>
            </a:pPr>
            <a:r>
              <a:rPr lang="fr-FR" sz="1000" dirty="0">
                <a:solidFill>
                  <a:schemeClr val="tx1">
                    <a:lumMod val="50000"/>
                    <a:lumOff val="50000"/>
                  </a:schemeClr>
                </a:solidFill>
                <a:latin typeface="Neuropol" panose="020F0607030201010804" pitchFamily="34" charset="0"/>
              </a:rPr>
              <a:t>- Le descriptif du </a:t>
            </a:r>
            <a:r>
              <a:rPr lang="fr-FR" sz="1000" dirty="0" smtClean="0">
                <a:solidFill>
                  <a:schemeClr val="tx1">
                    <a:lumMod val="50000"/>
                    <a:lumOff val="50000"/>
                  </a:schemeClr>
                </a:solidFill>
                <a:latin typeface="Neuropol" panose="020F0607030201010804" pitchFamily="34" charset="0"/>
              </a:rPr>
              <a:t>projet.</a:t>
            </a:r>
            <a:endParaRPr lang="fr-FR" sz="1000" dirty="0">
              <a:solidFill>
                <a:schemeClr val="tx1">
                  <a:lumMod val="50000"/>
                  <a:lumOff val="50000"/>
                </a:schemeClr>
              </a:solidFill>
              <a:latin typeface="Neuropol" panose="020F0607030201010804" pitchFamily="34" charset="0"/>
            </a:endParaRPr>
          </a:p>
          <a:p>
            <a:pPr>
              <a:spcAft>
                <a:spcPts val="600"/>
              </a:spcAft>
            </a:pPr>
            <a:r>
              <a:rPr lang="fr-FR" sz="1000" dirty="0">
                <a:solidFill>
                  <a:schemeClr val="tx1">
                    <a:lumMod val="50000"/>
                    <a:lumOff val="50000"/>
                  </a:schemeClr>
                </a:solidFill>
                <a:latin typeface="Neuropol" panose="020F0607030201010804" pitchFamily="34" charset="0"/>
              </a:rPr>
              <a:t>- La notice descriptive de sécurité à </a:t>
            </a:r>
            <a:r>
              <a:rPr lang="fr-FR" sz="1000" dirty="0" smtClean="0">
                <a:solidFill>
                  <a:schemeClr val="tx1">
                    <a:lumMod val="50000"/>
                    <a:lumOff val="50000"/>
                  </a:schemeClr>
                </a:solidFill>
                <a:latin typeface="Neuropol" panose="020F0607030201010804" pitchFamily="34" charset="0"/>
              </a:rPr>
              <a:t>compléter.</a:t>
            </a:r>
            <a:endParaRPr lang="fr-FR" sz="1000" dirty="0">
              <a:solidFill>
                <a:schemeClr val="tx1">
                  <a:lumMod val="50000"/>
                  <a:lumOff val="50000"/>
                </a:schemeClr>
              </a:solidFill>
              <a:latin typeface="Neuropol" panose="020F0607030201010804" pitchFamily="34" charset="0"/>
            </a:endParaRPr>
          </a:p>
          <a:p>
            <a:pPr>
              <a:spcAft>
                <a:spcPts val="600"/>
              </a:spcAft>
            </a:pPr>
            <a:r>
              <a:rPr lang="fr-FR" sz="1000" dirty="0">
                <a:latin typeface="Neuropol" panose="020F0607030201010804" pitchFamily="34" charset="0"/>
              </a:rPr>
              <a:t> </a:t>
            </a:r>
          </a:p>
          <a:p>
            <a:pPr>
              <a:spcAft>
                <a:spcPts val="600"/>
              </a:spcAft>
            </a:pPr>
            <a:r>
              <a:rPr lang="fr-FR" sz="1200" b="1" dirty="0">
                <a:solidFill>
                  <a:srgbClr val="547F8A"/>
                </a:solidFill>
                <a:latin typeface="Neuropol" panose="020F0607030201010804" pitchFamily="34" charset="0"/>
              </a:rPr>
              <a:t>Critères d’évaluation </a:t>
            </a:r>
            <a:r>
              <a:rPr lang="fr-FR" sz="1200" b="1" dirty="0" smtClean="0">
                <a:solidFill>
                  <a:srgbClr val="547F8A"/>
                </a:solidFill>
                <a:latin typeface="Neuropol" panose="020F0607030201010804" pitchFamily="34" charset="0"/>
              </a:rPr>
              <a:t>:</a:t>
            </a:r>
          </a:p>
          <a:p>
            <a:pPr>
              <a:spcAft>
                <a:spcPts val="600"/>
              </a:spcAft>
            </a:pPr>
            <a:endParaRPr lang="fr-FR" sz="800" b="1" dirty="0">
              <a:solidFill>
                <a:srgbClr val="547F8A"/>
              </a:solidFill>
              <a:latin typeface="Neuropol" panose="020F0607030201010804" pitchFamily="34" charset="0"/>
            </a:endParaRPr>
          </a:p>
          <a:p>
            <a:pPr lvl="0">
              <a:spcAft>
                <a:spcPts val="600"/>
              </a:spcAft>
            </a:pPr>
            <a:r>
              <a:rPr lang="fr-FR" sz="1000" dirty="0" smtClean="0">
                <a:solidFill>
                  <a:schemeClr val="tx1">
                    <a:lumMod val="50000"/>
                    <a:lumOff val="50000"/>
                  </a:schemeClr>
                </a:solidFill>
                <a:latin typeface="Neuropol" panose="020F0607030201010804" pitchFamily="34" charset="0"/>
              </a:rPr>
              <a:t>- Exactitude </a:t>
            </a:r>
            <a:r>
              <a:rPr lang="fr-FR" sz="1000" dirty="0">
                <a:solidFill>
                  <a:schemeClr val="tx1">
                    <a:lumMod val="50000"/>
                    <a:lumOff val="50000"/>
                  </a:schemeClr>
                </a:solidFill>
                <a:latin typeface="Neuropol" panose="020F0607030201010804" pitchFamily="34" charset="0"/>
              </a:rPr>
              <a:t>des renseignements fournis sur l’état des lieux du </a:t>
            </a:r>
            <a:r>
              <a:rPr lang="fr-FR" sz="1000" dirty="0" smtClean="0">
                <a:solidFill>
                  <a:schemeClr val="tx1">
                    <a:lumMod val="50000"/>
                    <a:lumOff val="50000"/>
                  </a:schemeClr>
                </a:solidFill>
                <a:latin typeface="Neuropol" panose="020F0607030201010804" pitchFamily="34" charset="0"/>
              </a:rPr>
              <a:t>site et de son environnement.</a:t>
            </a:r>
            <a:endParaRPr lang="fr-FR" sz="1000" dirty="0">
              <a:solidFill>
                <a:schemeClr val="tx1">
                  <a:lumMod val="50000"/>
                  <a:lumOff val="50000"/>
                </a:schemeClr>
              </a:solidFill>
              <a:latin typeface="Neuropol" panose="020F0607030201010804" pitchFamily="34" charset="0"/>
            </a:endParaRPr>
          </a:p>
          <a:p>
            <a:pPr lvl="0">
              <a:spcAft>
                <a:spcPts val="600"/>
              </a:spcAft>
            </a:pPr>
            <a:r>
              <a:rPr lang="fr-FR" sz="1000" dirty="0" smtClean="0">
                <a:solidFill>
                  <a:schemeClr val="tx1">
                    <a:lumMod val="50000"/>
                    <a:lumOff val="50000"/>
                  </a:schemeClr>
                </a:solidFill>
                <a:latin typeface="Neuropol" panose="020F0607030201010804" pitchFamily="34" charset="0"/>
              </a:rPr>
              <a:t>- Qualité </a:t>
            </a:r>
            <a:r>
              <a:rPr lang="fr-FR" sz="1000" dirty="0">
                <a:solidFill>
                  <a:schemeClr val="tx1">
                    <a:lumMod val="50000"/>
                    <a:lumOff val="50000"/>
                  </a:schemeClr>
                </a:solidFill>
                <a:latin typeface="Neuropol" panose="020F0607030201010804" pitchFamily="34" charset="0"/>
              </a:rPr>
              <a:t>de la recherche, de la collecte et du classement des données normatives, réglementaires, esthétiques et </a:t>
            </a:r>
            <a:r>
              <a:rPr lang="fr-FR" sz="1000" dirty="0" smtClean="0">
                <a:solidFill>
                  <a:schemeClr val="tx1">
                    <a:lumMod val="50000"/>
                    <a:lumOff val="50000"/>
                  </a:schemeClr>
                </a:solidFill>
                <a:latin typeface="Neuropol" panose="020F0607030201010804" pitchFamily="34" charset="0"/>
              </a:rPr>
              <a:t>économiques.</a:t>
            </a:r>
            <a:endParaRPr lang="fr-FR" sz="1000" dirty="0">
              <a:solidFill>
                <a:schemeClr val="tx1">
                  <a:lumMod val="50000"/>
                  <a:lumOff val="50000"/>
                </a:schemeClr>
              </a:solidFill>
              <a:latin typeface="Neuropol" panose="020F0607030201010804" pitchFamily="34" charset="0"/>
            </a:endParaRPr>
          </a:p>
          <a:p>
            <a:pPr lvl="0">
              <a:spcAft>
                <a:spcPts val="600"/>
              </a:spcAft>
            </a:pPr>
            <a:r>
              <a:rPr lang="fr-FR" sz="1000" dirty="0" smtClean="0">
                <a:solidFill>
                  <a:schemeClr val="tx1">
                    <a:lumMod val="50000"/>
                    <a:lumOff val="50000"/>
                  </a:schemeClr>
                </a:solidFill>
                <a:latin typeface="Neuropol" panose="020F0607030201010804" pitchFamily="34" charset="0"/>
              </a:rPr>
              <a:t>- Exactitude </a:t>
            </a:r>
            <a:r>
              <a:rPr lang="fr-FR" sz="1000" dirty="0">
                <a:solidFill>
                  <a:schemeClr val="tx1">
                    <a:lumMod val="50000"/>
                    <a:lumOff val="50000"/>
                  </a:schemeClr>
                </a:solidFill>
                <a:latin typeface="Neuropol" panose="020F0607030201010804" pitchFamily="34" charset="0"/>
              </a:rPr>
              <a:t>de la spécification des contraintes techniques en fonction des normes et des </a:t>
            </a:r>
            <a:r>
              <a:rPr lang="fr-FR" sz="1000" dirty="0" smtClean="0">
                <a:solidFill>
                  <a:schemeClr val="tx1">
                    <a:lumMod val="50000"/>
                    <a:lumOff val="50000"/>
                  </a:schemeClr>
                </a:solidFill>
                <a:latin typeface="Neuropol" panose="020F0607030201010804" pitchFamily="34" charset="0"/>
              </a:rPr>
              <a:t>réglementations.</a:t>
            </a:r>
            <a:endParaRPr lang="fr-FR" sz="1000" dirty="0">
              <a:solidFill>
                <a:schemeClr val="tx1">
                  <a:lumMod val="50000"/>
                  <a:lumOff val="50000"/>
                </a:schemeClr>
              </a:solidFill>
              <a:latin typeface="Neuropol" panose="020F0607030201010804" pitchFamily="34" charset="0"/>
            </a:endParaRPr>
          </a:p>
          <a:p>
            <a:pPr lvl="0">
              <a:spcAft>
                <a:spcPts val="600"/>
              </a:spcAft>
            </a:pPr>
            <a:r>
              <a:rPr lang="fr-FR" sz="1000" dirty="0" smtClean="0">
                <a:solidFill>
                  <a:schemeClr val="tx1">
                    <a:lumMod val="50000"/>
                    <a:lumOff val="50000"/>
                  </a:schemeClr>
                </a:solidFill>
                <a:latin typeface="Neuropol" panose="020F0607030201010804" pitchFamily="34" charset="0"/>
              </a:rPr>
              <a:t>- Prise </a:t>
            </a:r>
            <a:r>
              <a:rPr lang="fr-FR" sz="1000" dirty="0">
                <a:solidFill>
                  <a:schemeClr val="tx1">
                    <a:lumMod val="50000"/>
                    <a:lumOff val="50000"/>
                  </a:schemeClr>
                </a:solidFill>
                <a:latin typeface="Neuropol" panose="020F0607030201010804" pitchFamily="34" charset="0"/>
              </a:rPr>
              <a:t>en compte des contraintes économiques, de </a:t>
            </a:r>
            <a:r>
              <a:rPr lang="fr-FR" sz="1000" dirty="0" smtClean="0">
                <a:solidFill>
                  <a:schemeClr val="tx1">
                    <a:lumMod val="50000"/>
                    <a:lumOff val="50000"/>
                  </a:schemeClr>
                </a:solidFill>
                <a:latin typeface="Neuropol" panose="020F0607030201010804" pitchFamily="34" charset="0"/>
              </a:rPr>
              <a:t>fabrication, de </a:t>
            </a:r>
            <a:r>
              <a:rPr lang="fr-FR" sz="1000" dirty="0">
                <a:solidFill>
                  <a:schemeClr val="tx1">
                    <a:lumMod val="50000"/>
                    <a:lumOff val="50000"/>
                  </a:schemeClr>
                </a:solidFill>
                <a:latin typeface="Neuropol" panose="020F0607030201010804" pitchFamily="34" charset="0"/>
              </a:rPr>
              <a:t>chantier et évaluation de leur impact sur le </a:t>
            </a:r>
            <a:r>
              <a:rPr lang="fr-FR" sz="1000" dirty="0" smtClean="0">
                <a:solidFill>
                  <a:schemeClr val="tx1">
                    <a:lumMod val="50000"/>
                    <a:lumOff val="50000"/>
                  </a:schemeClr>
                </a:solidFill>
                <a:latin typeface="Neuropol" panose="020F0607030201010804" pitchFamily="34" charset="0"/>
              </a:rPr>
              <a:t>projet.</a:t>
            </a:r>
            <a:endParaRPr lang="fr-FR" sz="1000" dirty="0">
              <a:solidFill>
                <a:schemeClr val="tx1">
                  <a:lumMod val="50000"/>
                  <a:lumOff val="50000"/>
                </a:schemeClr>
              </a:solidFill>
              <a:latin typeface="Neuropol" panose="020F0607030201010804" pitchFamily="34" charset="0"/>
            </a:endParaRPr>
          </a:p>
          <a:p>
            <a:pPr lvl="0">
              <a:spcAft>
                <a:spcPts val="600"/>
              </a:spcAft>
            </a:pPr>
            <a:r>
              <a:rPr lang="fr-FR" sz="1000" dirty="0" smtClean="0">
                <a:solidFill>
                  <a:schemeClr val="tx1">
                    <a:lumMod val="50000"/>
                    <a:lumOff val="50000"/>
                  </a:schemeClr>
                </a:solidFill>
                <a:latin typeface="Neuropol" panose="020F0607030201010804" pitchFamily="34" charset="0"/>
              </a:rPr>
              <a:t>- Listage</a:t>
            </a:r>
            <a:r>
              <a:rPr lang="fr-FR" sz="1000" dirty="0">
                <a:solidFill>
                  <a:schemeClr val="tx1">
                    <a:lumMod val="50000"/>
                    <a:lumOff val="50000"/>
                  </a:schemeClr>
                </a:solidFill>
                <a:latin typeface="Neuropol" panose="020F0607030201010804" pitchFamily="34" charset="0"/>
              </a:rPr>
              <a:t>, argumentations et prise en compte des adaptations et des modifications nécessaires pour une mise en conformité du </a:t>
            </a:r>
            <a:r>
              <a:rPr lang="fr-FR" sz="1000" dirty="0" smtClean="0">
                <a:solidFill>
                  <a:schemeClr val="tx1">
                    <a:lumMod val="50000"/>
                    <a:lumOff val="50000"/>
                  </a:schemeClr>
                </a:solidFill>
                <a:latin typeface="Neuropol" panose="020F0607030201010804" pitchFamily="34" charset="0"/>
              </a:rPr>
              <a:t>projet.</a:t>
            </a:r>
            <a:endParaRPr lang="fr-FR" sz="1000" dirty="0">
              <a:solidFill>
                <a:schemeClr val="tx1">
                  <a:lumMod val="50000"/>
                  <a:lumOff val="50000"/>
                </a:schemeClr>
              </a:solidFill>
              <a:latin typeface="Neuropol" panose="020F0607030201010804" pitchFamily="34" charset="0"/>
            </a:endParaRPr>
          </a:p>
          <a:p>
            <a:pPr indent="-171450">
              <a:buFontTx/>
              <a:buChar char="-"/>
            </a:pPr>
            <a:r>
              <a:rPr lang="fr-FR" sz="1000" dirty="0">
                <a:solidFill>
                  <a:schemeClr val="tx1">
                    <a:lumMod val="50000"/>
                    <a:lumOff val="50000"/>
                  </a:schemeClr>
                </a:solidFill>
                <a:latin typeface="Neuropol" panose="020F0607030201010804" pitchFamily="34" charset="0"/>
              </a:rPr>
              <a:t>Qualité des propositions d’adaptations et de modifications pour une mise en </a:t>
            </a:r>
          </a:p>
          <a:p>
            <a:r>
              <a:rPr lang="fr-FR" sz="1000" dirty="0">
                <a:solidFill>
                  <a:schemeClr val="tx1">
                    <a:lumMod val="50000"/>
                    <a:lumOff val="50000"/>
                  </a:schemeClr>
                </a:solidFill>
                <a:latin typeface="Neuropol" panose="020F0607030201010804" pitchFamily="34" charset="0"/>
              </a:rPr>
              <a:t>conformité du projet.</a:t>
            </a:r>
          </a:p>
        </p:txBody>
      </p:sp>
      <p:sp>
        <p:nvSpPr>
          <p:cNvPr id="11" name="Ellipse 10"/>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339651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 calcmode="lin" valueType="num">
                                      <p:cBhvr additive="base">
                                        <p:cTn id="1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 calcmode="lin" valueType="num">
                                      <p:cBhvr additive="base">
                                        <p:cTn id="2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 calcmode="lin" valueType="num">
                                      <p:cBhvr additive="base">
                                        <p:cTn id="2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 calcmode="lin" valueType="num">
                                      <p:cBhvr additive="base">
                                        <p:cTn id="3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 calcmode="lin" valueType="num">
                                      <p:cBhvr additive="base">
                                        <p:cTn id="4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12" end="12"/>
                                            </p:txEl>
                                          </p:spTgt>
                                        </p:tgtEl>
                                        <p:attrNameLst>
                                          <p:attrName>style.visibility</p:attrName>
                                        </p:attrNameLst>
                                      </p:cBhvr>
                                      <p:to>
                                        <p:strVal val="visible"/>
                                      </p:to>
                                    </p:set>
                                    <p:anim calcmode="lin" valueType="num">
                                      <p:cBhvr additive="base">
                                        <p:cTn id="45"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xEl>
                                              <p:pRg st="13" end="13"/>
                                            </p:txEl>
                                          </p:spTgt>
                                        </p:tgtEl>
                                        <p:attrNameLst>
                                          <p:attrName>style.visibility</p:attrName>
                                        </p:attrNameLst>
                                      </p:cBhvr>
                                      <p:to>
                                        <p:strVal val="visible"/>
                                      </p:to>
                                    </p:set>
                                    <p:anim calcmode="lin" valueType="num">
                                      <p:cBhvr additive="base">
                                        <p:cTn id="49"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3" end="13"/>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
                                            <p:txEl>
                                              <p:pRg st="14" end="14"/>
                                            </p:txEl>
                                          </p:spTgt>
                                        </p:tgtEl>
                                        <p:attrNameLst>
                                          <p:attrName>style.visibility</p:attrName>
                                        </p:attrNameLst>
                                      </p:cBhvr>
                                      <p:to>
                                        <p:strVal val="visible"/>
                                      </p:to>
                                    </p:set>
                                    <p:anim calcmode="lin" valueType="num">
                                      <p:cBhvr additive="base">
                                        <p:cTn id="53"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2">
                                            <p:txEl>
                                              <p:pRg st="14" end="14"/>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
                                            <p:txEl>
                                              <p:pRg st="15" end="15"/>
                                            </p:txEl>
                                          </p:spTgt>
                                        </p:tgtEl>
                                        <p:attrNameLst>
                                          <p:attrName>style.visibility</p:attrName>
                                        </p:attrNameLst>
                                      </p:cBhvr>
                                      <p:to>
                                        <p:strVal val="visible"/>
                                      </p:to>
                                    </p:set>
                                    <p:anim calcmode="lin" valueType="num">
                                      <p:cBhvr additive="base">
                                        <p:cTn id="57" dur="500" fill="hold"/>
                                        <p:tgtEl>
                                          <p:spTgt spid="2">
                                            <p:txEl>
                                              <p:pRg st="15" end="1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txEl>
                                              <p:pRg st="15" end="15"/>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
                                            <p:txEl>
                                              <p:pRg st="16" end="16"/>
                                            </p:txEl>
                                          </p:spTgt>
                                        </p:tgtEl>
                                        <p:attrNameLst>
                                          <p:attrName>style.visibility</p:attrName>
                                        </p:attrNameLst>
                                      </p:cBhvr>
                                      <p:to>
                                        <p:strVal val="visible"/>
                                      </p:to>
                                    </p:set>
                                    <p:anim calcmode="lin" valueType="num">
                                      <p:cBhvr additive="base">
                                        <p:cTn id="61" dur="500" fill="hold"/>
                                        <p:tgtEl>
                                          <p:spTgt spid="2">
                                            <p:txEl>
                                              <p:pRg st="16" end="1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16" end="16"/>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
                                            <p:txEl>
                                              <p:pRg st="17" end="17"/>
                                            </p:txEl>
                                          </p:spTgt>
                                        </p:tgtEl>
                                        <p:attrNameLst>
                                          <p:attrName>style.visibility</p:attrName>
                                        </p:attrNameLst>
                                      </p:cBhvr>
                                      <p:to>
                                        <p:strVal val="visible"/>
                                      </p:to>
                                    </p:set>
                                    <p:anim calcmode="lin" valueType="num">
                                      <p:cBhvr additive="base">
                                        <p:cTn id="65" dur="500" fill="hold"/>
                                        <p:tgtEl>
                                          <p:spTgt spid="2">
                                            <p:txEl>
                                              <p:pRg st="17" end="1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
                                            <p:txEl>
                                              <p:pRg st="17" end="17"/>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
                                            <p:txEl>
                                              <p:pRg st="18" end="18"/>
                                            </p:txEl>
                                          </p:spTgt>
                                        </p:tgtEl>
                                        <p:attrNameLst>
                                          <p:attrName>style.visibility</p:attrName>
                                        </p:attrNameLst>
                                      </p:cBhvr>
                                      <p:to>
                                        <p:strVal val="visible"/>
                                      </p:to>
                                    </p:set>
                                    <p:anim calcmode="lin" valueType="num">
                                      <p:cBhvr additive="base">
                                        <p:cTn id="69" dur="500" fill="hold"/>
                                        <p:tgtEl>
                                          <p:spTgt spid="2">
                                            <p:txEl>
                                              <p:pRg st="18" end="18"/>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388424" y="188640"/>
            <a:ext cx="648072"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23</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0" name="Rectangle 9"/>
          <p:cNvSpPr/>
          <p:nvPr/>
        </p:nvSpPr>
        <p:spPr>
          <a:xfrm>
            <a:off x="539552" y="356481"/>
            <a:ext cx="6120680" cy="623248"/>
          </a:xfrm>
          <a:prstGeom prst="rect">
            <a:avLst/>
          </a:prstGeom>
        </p:spPr>
        <p:txBody>
          <a:bodyPr wrap="square">
            <a:spAutoFit/>
          </a:bodyPr>
          <a:lstStyle/>
          <a:p>
            <a:pPr indent="-89535">
              <a:lnSpc>
                <a:spcPct val="115000"/>
              </a:lnSpc>
            </a:pPr>
            <a:r>
              <a:rPr lang="fr-FR" dirty="0" smtClean="0">
                <a:solidFill>
                  <a:srgbClr val="547F8A"/>
                </a:solidFill>
                <a:latin typeface="Neuropol"/>
                <a:ea typeface="Calibri"/>
                <a:cs typeface="Times New Roman"/>
              </a:rPr>
              <a:t>D</a:t>
            </a:r>
            <a:r>
              <a:rPr lang="fr-FR" sz="1400" dirty="0" smtClean="0">
                <a:solidFill>
                  <a:srgbClr val="547F8A"/>
                </a:solidFill>
                <a:latin typeface="Neuropol"/>
                <a:ea typeface="Calibri"/>
                <a:cs typeface="Times New Roman"/>
              </a:rPr>
              <a:t>ossier thèmes d’études        </a:t>
            </a:r>
          </a:p>
          <a:p>
            <a:pPr indent="-89535">
              <a:lnSpc>
                <a:spcPct val="115000"/>
              </a:lnSpc>
            </a:pPr>
            <a:r>
              <a:rPr lang="fr-FR" sz="1200" dirty="0" smtClean="0">
                <a:solidFill>
                  <a:srgbClr val="9DB4BE"/>
                </a:solidFill>
                <a:latin typeface="Neuropol"/>
                <a:ea typeface="Calibri"/>
                <a:cs typeface="Times New Roman"/>
              </a:rPr>
              <a:t>E4 : Traduction technique du projet architectural</a:t>
            </a:r>
            <a:endParaRPr lang="fr-FR" sz="1200" dirty="0">
              <a:solidFill>
                <a:srgbClr val="9DB4BE"/>
              </a:solidFill>
              <a:ea typeface="Calibri"/>
              <a:cs typeface="Times New Roman"/>
            </a:endParaRPr>
          </a:p>
        </p:txBody>
      </p:sp>
      <p:sp>
        <p:nvSpPr>
          <p:cNvPr id="3" name="ZoneTexte 2"/>
          <p:cNvSpPr txBox="1"/>
          <p:nvPr/>
        </p:nvSpPr>
        <p:spPr>
          <a:xfrm>
            <a:off x="578593" y="1196752"/>
            <a:ext cx="8064896" cy="4632037"/>
          </a:xfrm>
          <a:prstGeom prst="rect">
            <a:avLst/>
          </a:prstGeom>
          <a:noFill/>
        </p:spPr>
        <p:txBody>
          <a:bodyPr wrap="square" rtlCol="0">
            <a:spAutoFit/>
          </a:bodyPr>
          <a:lstStyle/>
          <a:p>
            <a:r>
              <a:rPr lang="fr-FR" sz="1400" b="1" dirty="0">
                <a:solidFill>
                  <a:srgbClr val="547F8A"/>
                </a:solidFill>
                <a:latin typeface="Neuropol" panose="020F0607030201010804" pitchFamily="34" charset="0"/>
              </a:rPr>
              <a:t>Partie </a:t>
            </a:r>
            <a:r>
              <a:rPr lang="fr-FR" sz="1400" b="1" dirty="0" smtClean="0">
                <a:solidFill>
                  <a:srgbClr val="547F8A"/>
                </a:solidFill>
                <a:latin typeface="Neuropol" panose="020F0607030201010804" pitchFamily="34" charset="0"/>
              </a:rPr>
              <a:t>2 : </a:t>
            </a:r>
            <a:r>
              <a:rPr lang="fr-FR" sz="1200" b="1" dirty="0" smtClean="0">
                <a:solidFill>
                  <a:srgbClr val="547F8A"/>
                </a:solidFill>
                <a:latin typeface="Neuropol" panose="020F0607030201010804" pitchFamily="34" charset="0"/>
              </a:rPr>
              <a:t>Propositions </a:t>
            </a:r>
            <a:r>
              <a:rPr lang="fr-FR" sz="1200" b="1" dirty="0">
                <a:solidFill>
                  <a:srgbClr val="547F8A"/>
                </a:solidFill>
                <a:latin typeface="Neuropol" panose="020F0607030201010804" pitchFamily="34" charset="0"/>
              </a:rPr>
              <a:t>créatives</a:t>
            </a:r>
          </a:p>
          <a:p>
            <a:endParaRPr lang="fr-FR" sz="800" b="1" dirty="0" smtClean="0">
              <a:solidFill>
                <a:srgbClr val="547F8A"/>
              </a:solidFill>
              <a:latin typeface="Neuropol" panose="020F0607030201010804" pitchFamily="34" charset="0"/>
            </a:endParaRPr>
          </a:p>
          <a:p>
            <a:endParaRPr lang="fr-FR" sz="1200" b="1" dirty="0">
              <a:solidFill>
                <a:srgbClr val="547F8A"/>
              </a:solidFill>
              <a:latin typeface="Neuropol" panose="020F0607030201010804" pitchFamily="34" charset="0"/>
            </a:endParaRPr>
          </a:p>
          <a:p>
            <a:r>
              <a:rPr lang="fr-FR" sz="1100" b="1" dirty="0" smtClean="0">
                <a:solidFill>
                  <a:schemeClr val="accent2"/>
                </a:solidFill>
                <a:latin typeface="Neuropol" panose="020F0607030201010804" pitchFamily="34" charset="0"/>
              </a:rPr>
              <a:t>Exemple de situation </a:t>
            </a:r>
            <a:r>
              <a:rPr lang="fr-FR" sz="1100" b="1" dirty="0">
                <a:solidFill>
                  <a:schemeClr val="accent2"/>
                </a:solidFill>
                <a:latin typeface="Neuropol" panose="020F0607030201010804" pitchFamily="34" charset="0"/>
              </a:rPr>
              <a:t>d'évaluation : </a:t>
            </a:r>
            <a:r>
              <a:rPr lang="fr-FR" sz="1100" dirty="0">
                <a:solidFill>
                  <a:schemeClr val="accent2"/>
                </a:solidFill>
                <a:latin typeface="Neuropol" panose="020F0607030201010804" pitchFamily="34" charset="0"/>
              </a:rPr>
              <a:t>Aménagement du </a:t>
            </a:r>
            <a:r>
              <a:rPr lang="fr-FR" sz="1100" dirty="0" smtClean="0">
                <a:solidFill>
                  <a:schemeClr val="accent2"/>
                </a:solidFill>
                <a:latin typeface="Neuropol" panose="020F0607030201010804" pitchFamily="34" charset="0"/>
              </a:rPr>
              <a:t>R + </a:t>
            </a:r>
            <a:r>
              <a:rPr lang="fr-FR" sz="1100" b="1" dirty="0">
                <a:solidFill>
                  <a:schemeClr val="accent2"/>
                </a:solidFill>
                <a:latin typeface="Arial" panose="020B0604020202020204" pitchFamily="34" charset="0"/>
                <a:cs typeface="Arial" panose="020B0604020202020204" pitchFamily="34" charset="0"/>
              </a:rPr>
              <a:t>1</a:t>
            </a:r>
            <a:r>
              <a:rPr lang="fr-FR" sz="1100" dirty="0" smtClean="0">
                <a:solidFill>
                  <a:schemeClr val="accent2"/>
                </a:solidFill>
                <a:latin typeface="Neuropol" panose="020F0607030201010804" pitchFamily="34" charset="0"/>
              </a:rPr>
              <a:t> </a:t>
            </a:r>
            <a:r>
              <a:rPr lang="fr-FR" sz="1100" dirty="0">
                <a:solidFill>
                  <a:schemeClr val="accent2"/>
                </a:solidFill>
                <a:latin typeface="Neuropol" panose="020F0607030201010804" pitchFamily="34" charset="0"/>
              </a:rPr>
              <a:t>en "atelier gourmand".</a:t>
            </a:r>
          </a:p>
          <a:p>
            <a:endParaRPr lang="fr-FR" sz="900" dirty="0"/>
          </a:p>
          <a:p>
            <a:pPr>
              <a:spcBef>
                <a:spcPts val="600"/>
              </a:spcBef>
              <a:spcAft>
                <a:spcPts val="600"/>
              </a:spcAft>
            </a:pPr>
            <a:r>
              <a:rPr lang="fr-FR" sz="1000" dirty="0">
                <a:solidFill>
                  <a:schemeClr val="tx1">
                    <a:lumMod val="50000"/>
                    <a:lumOff val="50000"/>
                  </a:schemeClr>
                </a:solidFill>
                <a:latin typeface="Neuropol" panose="020F0607030201010804" pitchFamily="34" charset="0"/>
              </a:rPr>
              <a:t>Dans le cadre du projet d'aménagement de la P</a:t>
            </a:r>
            <a:r>
              <a:rPr lang="fr-FR" sz="1000" dirty="0" smtClean="0">
                <a:solidFill>
                  <a:schemeClr val="tx1">
                    <a:lumMod val="50000"/>
                    <a:lumOff val="50000"/>
                  </a:schemeClr>
                </a:solidFill>
                <a:latin typeface="Neuropol" panose="020F0607030201010804" pitchFamily="34" charset="0"/>
              </a:rPr>
              <a:t>âtisserie-Salon de thé, </a:t>
            </a:r>
            <a:r>
              <a:rPr lang="fr-FR" sz="1000" dirty="0">
                <a:solidFill>
                  <a:schemeClr val="tx1">
                    <a:lumMod val="50000"/>
                    <a:lumOff val="50000"/>
                  </a:schemeClr>
                </a:solidFill>
                <a:latin typeface="Neuropol" panose="020F0607030201010804" pitchFamily="34" charset="0"/>
              </a:rPr>
              <a:t>on vous demande de concevoir un espace "atelier gourmand" en vous inspirant du programme et des planches architecturales </a:t>
            </a:r>
            <a:r>
              <a:rPr lang="fr-FR" sz="1000" dirty="0" smtClean="0">
                <a:solidFill>
                  <a:schemeClr val="tx1">
                    <a:lumMod val="50000"/>
                    <a:lumOff val="50000"/>
                  </a:schemeClr>
                </a:solidFill>
                <a:latin typeface="Neuropol" panose="020F0607030201010804" pitchFamily="34" charset="0"/>
              </a:rPr>
              <a:t>fournies</a:t>
            </a:r>
            <a:r>
              <a:rPr lang="fr-FR" sz="1000" dirty="0" smtClean="0">
                <a:solidFill>
                  <a:schemeClr val="tx1">
                    <a:lumMod val="50000"/>
                    <a:lumOff val="50000"/>
                  </a:schemeClr>
                </a:solidFill>
                <a:latin typeface="Neuropol" panose="020F0607030201010804" pitchFamily="34" charset="0"/>
              </a:rPr>
              <a:t>.</a:t>
            </a:r>
          </a:p>
          <a:p>
            <a:endParaRPr lang="fr-FR" sz="1000" dirty="0">
              <a:solidFill>
                <a:schemeClr val="tx1">
                  <a:lumMod val="50000"/>
                  <a:lumOff val="50000"/>
                </a:schemeClr>
              </a:solidFill>
              <a:latin typeface="Neuropol" panose="020F0607030201010804" pitchFamily="34" charset="0"/>
            </a:endParaRPr>
          </a:p>
          <a:p>
            <a:r>
              <a:rPr lang="fr-FR" sz="1100" b="1" dirty="0">
                <a:solidFill>
                  <a:srgbClr val="547F8A"/>
                </a:solidFill>
                <a:latin typeface="Neuropol" panose="020F0607030201010804" pitchFamily="34" charset="0"/>
              </a:rPr>
              <a:t>Travail demandé </a:t>
            </a:r>
            <a:r>
              <a:rPr lang="fr-FR" sz="1100" b="1" dirty="0" smtClean="0">
                <a:solidFill>
                  <a:srgbClr val="547F8A"/>
                </a:solidFill>
                <a:latin typeface="Neuropol" panose="020F0607030201010804" pitchFamily="34" charset="0"/>
              </a:rPr>
              <a:t>:</a:t>
            </a:r>
          </a:p>
          <a:p>
            <a:endParaRPr lang="fr-FR" sz="900" dirty="0">
              <a:latin typeface="Neuropol" panose="020F0607030201010804" pitchFamily="34" charset="0"/>
            </a:endParaRPr>
          </a:p>
          <a:p>
            <a:r>
              <a:rPr lang="fr-FR" sz="1000" dirty="0">
                <a:solidFill>
                  <a:schemeClr val="tx1">
                    <a:lumMod val="50000"/>
                    <a:lumOff val="50000"/>
                  </a:schemeClr>
                </a:solidFill>
                <a:latin typeface="Neuropol" panose="020F0607030201010804" pitchFamily="34" charset="0"/>
              </a:rPr>
              <a:t>Vous dispose</a:t>
            </a:r>
            <a:r>
              <a:rPr lang="fr-FR" sz="1000" b="1" dirty="0">
                <a:solidFill>
                  <a:schemeClr val="tx1">
                    <a:lumMod val="50000"/>
                    <a:lumOff val="50000"/>
                  </a:schemeClr>
                </a:solidFill>
                <a:latin typeface="Neuropol X Rg" panose="02000503040000020004" pitchFamily="2" charset="0"/>
              </a:rPr>
              <a:t>z</a:t>
            </a:r>
            <a:r>
              <a:rPr lang="fr-FR" sz="1000" dirty="0">
                <a:solidFill>
                  <a:schemeClr val="tx1">
                    <a:lumMod val="50000"/>
                    <a:lumOff val="50000"/>
                  </a:schemeClr>
                </a:solidFill>
                <a:latin typeface="Neuropol" panose="020F0607030201010804" pitchFamily="34" charset="0"/>
              </a:rPr>
              <a:t> de 8 heures pour </a:t>
            </a:r>
            <a:r>
              <a:rPr lang="fr-FR" sz="1000" dirty="0" smtClean="0">
                <a:solidFill>
                  <a:schemeClr val="tx1">
                    <a:lumMod val="50000"/>
                    <a:lumOff val="50000"/>
                  </a:schemeClr>
                </a:solidFill>
                <a:latin typeface="Neuropol" panose="020F0607030201010804" pitchFamily="34" charset="0"/>
              </a:rPr>
              <a:t>:</a:t>
            </a:r>
          </a:p>
          <a:p>
            <a:endParaRPr lang="fr-FR" sz="800" dirty="0">
              <a:solidFill>
                <a:schemeClr val="tx1">
                  <a:lumMod val="50000"/>
                  <a:lumOff val="50000"/>
                </a:schemeClr>
              </a:solidFill>
              <a:latin typeface="Neuropol" panose="020F0607030201010804" pitchFamily="34" charset="0"/>
            </a:endParaRPr>
          </a:p>
          <a:p>
            <a:pPr lvl="0">
              <a:spcBef>
                <a:spcPts val="600"/>
              </a:spcBef>
              <a:spcAft>
                <a:spcPts val="600"/>
              </a:spcAft>
            </a:pPr>
            <a:r>
              <a:rPr lang="fr-FR" sz="1000" dirty="0" smtClean="0">
                <a:solidFill>
                  <a:srgbClr val="9DB4BE"/>
                </a:solidFill>
                <a:latin typeface="Neuropol" panose="020F0607030201010804" pitchFamily="34" charset="0"/>
              </a:rPr>
              <a:t>- Inventorier </a:t>
            </a:r>
            <a:r>
              <a:rPr lang="fr-FR" sz="1000" dirty="0">
                <a:solidFill>
                  <a:srgbClr val="9DB4BE"/>
                </a:solidFill>
                <a:latin typeface="Neuropol" panose="020F0607030201010804" pitchFamily="34" charset="0"/>
              </a:rPr>
              <a:t>les données et les informations nécessaires à la définition du </a:t>
            </a:r>
            <a:r>
              <a:rPr lang="fr-FR" sz="1000" dirty="0" smtClean="0">
                <a:solidFill>
                  <a:srgbClr val="9DB4BE"/>
                </a:solidFill>
                <a:latin typeface="Neuropol" panose="020F0607030201010804" pitchFamily="34" charset="0"/>
              </a:rPr>
              <a:t>projet.</a:t>
            </a:r>
            <a:endParaRPr lang="fr-FR" sz="1000" dirty="0">
              <a:solidFill>
                <a:srgbClr val="9DB4BE"/>
              </a:solidFill>
              <a:latin typeface="Neuropol" panose="020F0607030201010804" pitchFamily="34" charset="0"/>
            </a:endParaRPr>
          </a:p>
          <a:p>
            <a:pPr lvl="0">
              <a:spcBef>
                <a:spcPts val="600"/>
              </a:spcBef>
              <a:spcAft>
                <a:spcPts val="600"/>
              </a:spcAft>
            </a:pPr>
            <a:r>
              <a:rPr lang="fr-FR" sz="1000" dirty="0" smtClean="0">
                <a:solidFill>
                  <a:srgbClr val="9DB4BE"/>
                </a:solidFill>
                <a:latin typeface="Neuropol" panose="020F0607030201010804" pitchFamily="34" charset="0"/>
              </a:rPr>
              <a:t>- Collecter</a:t>
            </a:r>
            <a:r>
              <a:rPr lang="fr-FR" sz="1000" dirty="0">
                <a:solidFill>
                  <a:srgbClr val="9DB4BE"/>
                </a:solidFill>
                <a:latin typeface="Neuropol" panose="020F0607030201010804" pitchFamily="34" charset="0"/>
              </a:rPr>
              <a:t>, hiérarchiser et classifier les données extraites du dossier </a:t>
            </a:r>
            <a:r>
              <a:rPr lang="fr-FR" sz="1000" dirty="0" smtClean="0">
                <a:solidFill>
                  <a:srgbClr val="9DB4BE"/>
                </a:solidFill>
                <a:latin typeface="Neuropol" panose="020F0607030201010804" pitchFamily="34" charset="0"/>
              </a:rPr>
              <a:t>architectural.</a:t>
            </a:r>
            <a:endParaRPr lang="fr-FR" sz="1000" dirty="0">
              <a:solidFill>
                <a:srgbClr val="9DB4BE"/>
              </a:solidFill>
              <a:latin typeface="Neuropol" panose="020F0607030201010804" pitchFamily="34" charset="0"/>
            </a:endParaRPr>
          </a:p>
          <a:p>
            <a:pPr lvl="0">
              <a:spcBef>
                <a:spcPts val="600"/>
              </a:spcBef>
              <a:spcAft>
                <a:spcPts val="600"/>
              </a:spcAft>
            </a:pPr>
            <a:r>
              <a:rPr lang="fr-FR" sz="1000" dirty="0" smtClean="0">
                <a:solidFill>
                  <a:srgbClr val="9DB4BE"/>
                </a:solidFill>
                <a:latin typeface="Neuropol" panose="020F0607030201010804" pitchFamily="34" charset="0"/>
              </a:rPr>
              <a:t>- Analyser </a:t>
            </a:r>
            <a:r>
              <a:rPr lang="fr-FR" sz="1000" dirty="0">
                <a:solidFill>
                  <a:srgbClr val="9DB4BE"/>
                </a:solidFill>
                <a:latin typeface="Neuropol" panose="020F0607030201010804" pitchFamily="34" charset="0"/>
              </a:rPr>
              <a:t>et évaluer les données du projet, le(s) besoin(s) du client, définir les objectifs à atteindre et évaluer les obligations de résultats qui en </a:t>
            </a:r>
            <a:r>
              <a:rPr lang="fr-FR" sz="1000" dirty="0" smtClean="0">
                <a:solidFill>
                  <a:srgbClr val="9DB4BE"/>
                </a:solidFill>
                <a:latin typeface="Neuropol" panose="020F0607030201010804" pitchFamily="34" charset="0"/>
              </a:rPr>
              <a:t>découlent.</a:t>
            </a:r>
            <a:endParaRPr lang="fr-FR" sz="1000" dirty="0">
              <a:solidFill>
                <a:srgbClr val="9DB4BE"/>
              </a:solidFill>
              <a:latin typeface="Neuropol" panose="020F0607030201010804" pitchFamily="34" charset="0"/>
            </a:endParaRPr>
          </a:p>
          <a:p>
            <a:pPr lvl="0">
              <a:spcBef>
                <a:spcPts val="600"/>
              </a:spcBef>
              <a:spcAft>
                <a:spcPts val="600"/>
              </a:spcAft>
            </a:pPr>
            <a:r>
              <a:rPr lang="fr-FR" sz="1000" dirty="0" smtClean="0">
                <a:solidFill>
                  <a:srgbClr val="9DB4BE"/>
                </a:solidFill>
                <a:latin typeface="Neuropol" panose="020F0607030201010804" pitchFamily="34" charset="0"/>
              </a:rPr>
              <a:t>- Proposer </a:t>
            </a:r>
            <a:r>
              <a:rPr lang="fr-FR" sz="1000" dirty="0">
                <a:solidFill>
                  <a:srgbClr val="9DB4BE"/>
                </a:solidFill>
                <a:latin typeface="Neuropol" panose="020F0607030201010804" pitchFamily="34" charset="0"/>
              </a:rPr>
              <a:t>ou compléter le cahier des charges </a:t>
            </a:r>
            <a:r>
              <a:rPr lang="fr-FR" sz="1000" dirty="0" smtClean="0">
                <a:solidFill>
                  <a:srgbClr val="9DB4BE"/>
                </a:solidFill>
                <a:latin typeface="Neuropol" panose="020F0607030201010804" pitchFamily="34" charset="0"/>
              </a:rPr>
              <a:t>et le </a:t>
            </a:r>
            <a:r>
              <a:rPr lang="fr-FR" sz="1000" dirty="0">
                <a:solidFill>
                  <a:srgbClr val="9DB4BE"/>
                </a:solidFill>
                <a:latin typeface="Neuropol" panose="020F0607030201010804" pitchFamily="34" charset="0"/>
              </a:rPr>
              <a:t>concept du projet </a:t>
            </a:r>
            <a:r>
              <a:rPr lang="fr-FR" sz="1000" dirty="0" smtClean="0">
                <a:solidFill>
                  <a:srgbClr val="9DB4BE"/>
                </a:solidFill>
                <a:latin typeface="Neuropol" panose="020F0607030201010804" pitchFamily="34" charset="0"/>
              </a:rPr>
              <a:t>architectural.</a:t>
            </a:r>
            <a:endParaRPr lang="fr-FR" sz="1000" dirty="0">
              <a:solidFill>
                <a:srgbClr val="9DB4BE"/>
              </a:solidFill>
              <a:latin typeface="Neuropol" panose="020F0607030201010804" pitchFamily="34" charset="0"/>
            </a:endParaRPr>
          </a:p>
          <a:p>
            <a:pPr>
              <a:spcBef>
                <a:spcPts val="600"/>
              </a:spcBef>
              <a:spcAft>
                <a:spcPts val="600"/>
              </a:spcAft>
            </a:pPr>
            <a:r>
              <a:rPr lang="fr-FR" sz="1000" i="1" dirty="0">
                <a:solidFill>
                  <a:schemeClr val="tx1">
                    <a:lumMod val="50000"/>
                    <a:lumOff val="50000"/>
                  </a:schemeClr>
                </a:solidFill>
                <a:latin typeface="Neuropol" panose="020F0607030201010804" pitchFamily="34" charset="0"/>
              </a:rPr>
              <a:t>Ce travail fera l’objet d’un rendu écrit et graphique sous forme de planches </a:t>
            </a:r>
            <a:r>
              <a:rPr lang="fr-FR" sz="1000" i="1" dirty="0" smtClean="0">
                <a:solidFill>
                  <a:schemeClr val="tx1">
                    <a:lumMod val="50000"/>
                    <a:lumOff val="50000"/>
                  </a:schemeClr>
                </a:solidFill>
                <a:latin typeface="Neuropol" panose="020F0607030201010804" pitchFamily="34" charset="0"/>
              </a:rPr>
              <a:t> (ou de visite virtuelle dans une maquette numérique) dans </a:t>
            </a:r>
            <a:r>
              <a:rPr lang="fr-FR" sz="1000" i="1" dirty="0">
                <a:solidFill>
                  <a:schemeClr val="tx1">
                    <a:lumMod val="50000"/>
                    <a:lumOff val="50000"/>
                  </a:schemeClr>
                </a:solidFill>
                <a:latin typeface="Neuropol" panose="020F0607030201010804" pitchFamily="34" charset="0"/>
              </a:rPr>
              <a:t>lequel vous identifiere</a:t>
            </a:r>
            <a:r>
              <a:rPr lang="fr-FR" sz="1000" b="1" i="1" dirty="0">
                <a:solidFill>
                  <a:schemeClr val="tx1">
                    <a:lumMod val="50000"/>
                    <a:lumOff val="50000"/>
                  </a:schemeClr>
                </a:solidFill>
                <a:latin typeface="Neuropol X Rg" panose="02000503040000020004" pitchFamily="2" charset="0"/>
              </a:rPr>
              <a:t>z</a:t>
            </a:r>
            <a:r>
              <a:rPr lang="fr-FR" sz="1000" i="1" dirty="0">
                <a:solidFill>
                  <a:schemeClr val="tx1">
                    <a:lumMod val="50000"/>
                    <a:lumOff val="50000"/>
                  </a:schemeClr>
                </a:solidFill>
                <a:latin typeface="Neuropol" panose="020F0607030201010804" pitchFamily="34" charset="0"/>
              </a:rPr>
              <a:t> clairement les données du programme (ambiance, style, matériaux,…) et proposere</a:t>
            </a:r>
            <a:r>
              <a:rPr lang="fr-FR" sz="1000" b="1" i="1" dirty="0">
                <a:solidFill>
                  <a:schemeClr val="tx1">
                    <a:lumMod val="50000"/>
                    <a:lumOff val="50000"/>
                  </a:schemeClr>
                </a:solidFill>
                <a:latin typeface="Neuropol X Rg" panose="02000503040000020004" pitchFamily="2" charset="0"/>
              </a:rPr>
              <a:t>z</a:t>
            </a:r>
            <a:r>
              <a:rPr lang="fr-FR" sz="1000" i="1" dirty="0">
                <a:solidFill>
                  <a:schemeClr val="tx1">
                    <a:lumMod val="50000"/>
                    <a:lumOff val="50000"/>
                  </a:schemeClr>
                </a:solidFill>
                <a:latin typeface="Neuropol" panose="020F0607030201010804" pitchFamily="34" charset="0"/>
              </a:rPr>
              <a:t> des visuels permettant au client de se projeter dans le concept défini.</a:t>
            </a:r>
          </a:p>
          <a:p>
            <a:pPr marL="171450" indent="-171450">
              <a:buFontTx/>
              <a:buChar char="-"/>
            </a:pPr>
            <a:endParaRPr lang="fr-FR" sz="900" dirty="0">
              <a:latin typeface="Neuropol" panose="020F0607030201010804" pitchFamily="34" charset="0"/>
            </a:endParaRPr>
          </a:p>
        </p:txBody>
      </p:sp>
      <p:cxnSp>
        <p:nvCxnSpPr>
          <p:cNvPr id="12" name="Connecteur droit 11"/>
          <p:cNvCxnSpPr/>
          <p:nvPr/>
        </p:nvCxnSpPr>
        <p:spPr>
          <a:xfrm>
            <a:off x="649144" y="1628800"/>
            <a:ext cx="7523256"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26139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 calcmode="lin" valueType="num">
                                      <p:cBhvr additive="base">
                                        <p:cTn id="2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anim calcmode="lin" valueType="num">
                                      <p:cBhvr additive="base">
                                        <p:cTn id="3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 calcmode="lin" valueType="num">
                                      <p:cBhvr additive="base">
                                        <p:cTn id="37"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anim calcmode="lin" valueType="num">
                                      <p:cBhvr additive="base">
                                        <p:cTn id="4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5" end="15"/>
                                            </p:txEl>
                                          </p:spTgt>
                                        </p:tgtEl>
                                        <p:attrNameLst>
                                          <p:attrName>style.visibility</p:attrName>
                                        </p:attrNameLst>
                                      </p:cBhvr>
                                      <p:to>
                                        <p:strVal val="visible"/>
                                      </p:to>
                                    </p:set>
                                    <p:anim calcmode="lin" valueType="num">
                                      <p:cBhvr additive="base">
                                        <p:cTn id="45"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cstate="print">
            <a:extLst>
              <a:ext uri="{BEBA8EAE-BF5A-486C-A8C5-ECC9F3942E4B}">
                <a14:imgProps xmlns:a14="http://schemas.microsoft.com/office/drawing/2010/main" xmlns="">
                  <a14:imgLayer r:embed="rId4">
                    <a14:imgEffect>
                      <a14:brightnessContrast bright="11000"/>
                    </a14:imgEffect>
                  </a14:imgLayer>
                </a14:imgProps>
              </a:ext>
              <a:ext uri="{28A0092B-C50C-407E-A947-70E740481C1C}">
                <a14:useLocalDpi xmlns:a14="http://schemas.microsoft.com/office/drawing/2010/main" xmlns="" val="0"/>
              </a:ext>
            </a:extLst>
          </a:blip>
          <a:stretch>
            <a:fillRect/>
          </a:stretch>
        </p:blipFill>
        <p:spPr>
          <a:xfrm>
            <a:off x="5153467" y="735065"/>
            <a:ext cx="3788786" cy="3125983"/>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388424" y="188640"/>
            <a:ext cx="683568"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24</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0" name="Rectangle 9"/>
          <p:cNvSpPr/>
          <p:nvPr/>
        </p:nvSpPr>
        <p:spPr>
          <a:xfrm>
            <a:off x="539552" y="356481"/>
            <a:ext cx="6120680" cy="623248"/>
          </a:xfrm>
          <a:prstGeom prst="rect">
            <a:avLst/>
          </a:prstGeom>
        </p:spPr>
        <p:txBody>
          <a:bodyPr wrap="square">
            <a:spAutoFit/>
          </a:bodyPr>
          <a:lstStyle/>
          <a:p>
            <a:pPr indent="-89535">
              <a:lnSpc>
                <a:spcPct val="115000"/>
              </a:lnSpc>
            </a:pPr>
            <a:r>
              <a:rPr lang="fr-FR" dirty="0" smtClean="0">
                <a:solidFill>
                  <a:srgbClr val="547F8A"/>
                </a:solidFill>
                <a:latin typeface="Neuropol"/>
                <a:ea typeface="Calibri"/>
                <a:cs typeface="Times New Roman"/>
              </a:rPr>
              <a:t>D</a:t>
            </a:r>
            <a:r>
              <a:rPr lang="fr-FR" sz="1400" dirty="0" smtClean="0">
                <a:solidFill>
                  <a:srgbClr val="547F8A"/>
                </a:solidFill>
                <a:latin typeface="Neuropol"/>
                <a:ea typeface="Calibri"/>
                <a:cs typeface="Times New Roman"/>
              </a:rPr>
              <a:t>ossier thèmes d’études        </a:t>
            </a:r>
          </a:p>
          <a:p>
            <a:pPr indent="-89535">
              <a:lnSpc>
                <a:spcPct val="115000"/>
              </a:lnSpc>
            </a:pPr>
            <a:r>
              <a:rPr lang="fr-FR" sz="1200" dirty="0" smtClean="0">
                <a:solidFill>
                  <a:srgbClr val="9DB4BE"/>
                </a:solidFill>
                <a:latin typeface="Neuropol"/>
                <a:ea typeface="Calibri"/>
                <a:cs typeface="Times New Roman"/>
              </a:rPr>
              <a:t>E4 : Traduction technique du projet architectural</a:t>
            </a:r>
            <a:endParaRPr lang="fr-FR" sz="1200" dirty="0">
              <a:solidFill>
                <a:srgbClr val="9DB4BE"/>
              </a:solidFill>
              <a:ea typeface="Calibri"/>
              <a:cs typeface="Times New Roman"/>
            </a:endParaRPr>
          </a:p>
        </p:txBody>
      </p:sp>
      <p:sp>
        <p:nvSpPr>
          <p:cNvPr id="3" name="ZoneTexte 2"/>
          <p:cNvSpPr txBox="1"/>
          <p:nvPr/>
        </p:nvSpPr>
        <p:spPr>
          <a:xfrm>
            <a:off x="563057" y="1503069"/>
            <a:ext cx="8414202" cy="4331955"/>
          </a:xfrm>
          <a:prstGeom prst="rect">
            <a:avLst/>
          </a:prstGeom>
          <a:noFill/>
        </p:spPr>
        <p:txBody>
          <a:bodyPr wrap="square" rtlCol="0">
            <a:spAutoFit/>
          </a:bodyPr>
          <a:lstStyle/>
          <a:p>
            <a:pPr>
              <a:spcAft>
                <a:spcPts val="600"/>
              </a:spcAft>
            </a:pPr>
            <a:r>
              <a:rPr lang="fr-FR" sz="1200" b="1" dirty="0">
                <a:solidFill>
                  <a:srgbClr val="547F8A"/>
                </a:solidFill>
                <a:latin typeface="Neuropol" panose="020F0607030201010804" pitchFamily="34" charset="0"/>
              </a:rPr>
              <a:t>Ressources et données fournies </a:t>
            </a:r>
            <a:r>
              <a:rPr lang="fr-FR" sz="1200" b="1" dirty="0" smtClean="0">
                <a:solidFill>
                  <a:srgbClr val="547F8A"/>
                </a:solidFill>
                <a:latin typeface="Neuropol" panose="020F0607030201010804" pitchFamily="34" charset="0"/>
              </a:rPr>
              <a:t>:</a:t>
            </a:r>
          </a:p>
          <a:p>
            <a:pPr>
              <a:spcAft>
                <a:spcPts val="600"/>
              </a:spcAft>
            </a:pPr>
            <a:endParaRPr lang="fr-FR" sz="1000" dirty="0">
              <a:solidFill>
                <a:schemeClr val="tx1">
                  <a:lumMod val="50000"/>
                  <a:lumOff val="50000"/>
                </a:schemeClr>
              </a:solidFill>
              <a:latin typeface="Neuropol" panose="020F0607030201010804" pitchFamily="34" charset="0"/>
            </a:endParaRPr>
          </a:p>
          <a:p>
            <a:pPr>
              <a:spcAft>
                <a:spcPts val="600"/>
              </a:spcAft>
            </a:pPr>
            <a:r>
              <a:rPr lang="fr-FR" sz="1050" dirty="0">
                <a:solidFill>
                  <a:schemeClr val="tx1">
                    <a:lumMod val="50000"/>
                    <a:lumOff val="50000"/>
                  </a:schemeClr>
                </a:solidFill>
                <a:latin typeface="Neuropol" panose="020F0607030201010804" pitchFamily="34" charset="0"/>
              </a:rPr>
              <a:t>- Le dossier concept </a:t>
            </a:r>
            <a:r>
              <a:rPr lang="fr-FR" sz="1050" dirty="0" smtClean="0">
                <a:solidFill>
                  <a:schemeClr val="tx1">
                    <a:lumMod val="50000"/>
                    <a:lumOff val="50000"/>
                  </a:schemeClr>
                </a:solidFill>
                <a:latin typeface="Neuropol" panose="020F0607030201010804" pitchFamily="34" charset="0"/>
              </a:rPr>
              <a:t>de l’architecte d’intérieur.</a:t>
            </a:r>
            <a:endParaRPr lang="fr-FR" sz="1050" dirty="0">
              <a:solidFill>
                <a:schemeClr val="tx1">
                  <a:lumMod val="50000"/>
                  <a:lumOff val="50000"/>
                </a:schemeClr>
              </a:solidFill>
              <a:latin typeface="Neuropol" panose="020F0607030201010804" pitchFamily="34" charset="0"/>
            </a:endParaRPr>
          </a:p>
          <a:p>
            <a:pPr>
              <a:spcAft>
                <a:spcPts val="600"/>
              </a:spcAft>
            </a:pPr>
            <a:r>
              <a:rPr lang="fr-FR" sz="1050" dirty="0">
                <a:solidFill>
                  <a:schemeClr val="tx1">
                    <a:lumMod val="50000"/>
                    <a:lumOff val="50000"/>
                  </a:schemeClr>
                </a:solidFill>
                <a:latin typeface="Neuropol" panose="020F0607030201010804" pitchFamily="34" charset="0"/>
              </a:rPr>
              <a:t>- Le programme du </a:t>
            </a:r>
            <a:r>
              <a:rPr lang="fr-FR" sz="1050" dirty="0" smtClean="0">
                <a:solidFill>
                  <a:schemeClr val="tx1">
                    <a:lumMod val="50000"/>
                    <a:lumOff val="50000"/>
                  </a:schemeClr>
                </a:solidFill>
                <a:latin typeface="Neuropol" panose="020F0607030201010804" pitchFamily="34" charset="0"/>
              </a:rPr>
              <a:t>projet.</a:t>
            </a:r>
            <a:endParaRPr lang="fr-FR" sz="1050" dirty="0">
              <a:solidFill>
                <a:schemeClr val="tx1">
                  <a:lumMod val="50000"/>
                  <a:lumOff val="50000"/>
                </a:schemeClr>
              </a:solidFill>
              <a:latin typeface="Neuropol" panose="020F0607030201010804" pitchFamily="34" charset="0"/>
            </a:endParaRPr>
          </a:p>
          <a:p>
            <a:pPr>
              <a:spcAft>
                <a:spcPts val="600"/>
              </a:spcAft>
            </a:pPr>
            <a:r>
              <a:rPr lang="fr-FR" sz="1050" dirty="0" smtClean="0">
                <a:solidFill>
                  <a:schemeClr val="tx1">
                    <a:lumMod val="50000"/>
                    <a:lumOff val="50000"/>
                  </a:schemeClr>
                </a:solidFill>
                <a:latin typeface="Neuropol" panose="020F0607030201010804" pitchFamily="34" charset="0"/>
              </a:rPr>
              <a:t>- L'état </a:t>
            </a:r>
            <a:r>
              <a:rPr lang="fr-FR" sz="1050" dirty="0">
                <a:solidFill>
                  <a:schemeClr val="tx1">
                    <a:lumMod val="50000"/>
                    <a:lumOff val="50000"/>
                  </a:schemeClr>
                </a:solidFill>
                <a:latin typeface="Neuropol" panose="020F0607030201010804" pitchFamily="34" charset="0"/>
              </a:rPr>
              <a:t>des lieux du </a:t>
            </a:r>
            <a:r>
              <a:rPr lang="fr-FR" sz="1050" dirty="0" smtClean="0">
                <a:solidFill>
                  <a:schemeClr val="tx1">
                    <a:lumMod val="50000"/>
                    <a:lumOff val="50000"/>
                  </a:schemeClr>
                </a:solidFill>
                <a:latin typeface="Neuropol" panose="020F0607030201010804" pitchFamily="34" charset="0"/>
              </a:rPr>
              <a:t>site et de son environnement.</a:t>
            </a:r>
          </a:p>
          <a:p>
            <a:pPr marL="171450" indent="-171450">
              <a:spcAft>
                <a:spcPts val="600"/>
              </a:spcAft>
              <a:buFontTx/>
              <a:buChar char="-"/>
            </a:pPr>
            <a:endParaRPr lang="fr-FR" sz="1000" dirty="0">
              <a:solidFill>
                <a:schemeClr val="tx1">
                  <a:lumMod val="50000"/>
                  <a:lumOff val="50000"/>
                </a:schemeClr>
              </a:solidFill>
              <a:latin typeface="Neuropol" panose="020F0607030201010804" pitchFamily="34" charset="0"/>
            </a:endParaRPr>
          </a:p>
          <a:p>
            <a:pPr>
              <a:spcAft>
                <a:spcPts val="600"/>
              </a:spcAft>
            </a:pPr>
            <a:r>
              <a:rPr lang="fr-FR" sz="1200" b="1" dirty="0">
                <a:solidFill>
                  <a:srgbClr val="547F8A"/>
                </a:solidFill>
                <a:latin typeface="Neuropol" panose="020F0607030201010804" pitchFamily="34" charset="0"/>
              </a:rPr>
              <a:t>Critères d’évaluation </a:t>
            </a:r>
            <a:r>
              <a:rPr lang="fr-FR" sz="1200" b="1" dirty="0" smtClean="0">
                <a:solidFill>
                  <a:srgbClr val="547F8A"/>
                </a:solidFill>
                <a:latin typeface="Neuropol" panose="020F0607030201010804" pitchFamily="34" charset="0"/>
              </a:rPr>
              <a:t>:</a:t>
            </a:r>
          </a:p>
          <a:p>
            <a:pPr>
              <a:spcAft>
                <a:spcPts val="600"/>
              </a:spcAft>
            </a:pPr>
            <a:endParaRPr lang="fr-FR" sz="1000" dirty="0">
              <a:solidFill>
                <a:schemeClr val="tx1">
                  <a:lumMod val="50000"/>
                  <a:lumOff val="50000"/>
                </a:schemeClr>
              </a:solidFill>
              <a:latin typeface="Neuropol" panose="020F0607030201010804" pitchFamily="34" charset="0"/>
            </a:endParaRPr>
          </a:p>
          <a:p>
            <a:pPr lvl="0">
              <a:spcAft>
                <a:spcPts val="600"/>
              </a:spcAft>
            </a:pPr>
            <a:r>
              <a:rPr lang="fr-FR" sz="1050" dirty="0" smtClean="0">
                <a:solidFill>
                  <a:schemeClr val="tx1">
                    <a:lumMod val="50000"/>
                    <a:lumOff val="50000"/>
                  </a:schemeClr>
                </a:solidFill>
                <a:latin typeface="Neuropol" panose="020F0607030201010804" pitchFamily="34" charset="0"/>
              </a:rPr>
              <a:t>- Qualité </a:t>
            </a:r>
            <a:r>
              <a:rPr lang="fr-FR" sz="1050" dirty="0">
                <a:solidFill>
                  <a:schemeClr val="tx1">
                    <a:lumMod val="50000"/>
                    <a:lumOff val="50000"/>
                  </a:schemeClr>
                </a:solidFill>
                <a:latin typeface="Neuropol" panose="020F0607030201010804" pitchFamily="34" charset="0"/>
              </a:rPr>
              <a:t>de la restitution des informations </a:t>
            </a:r>
            <a:r>
              <a:rPr lang="fr-FR" sz="1050" dirty="0" smtClean="0">
                <a:solidFill>
                  <a:schemeClr val="tx1">
                    <a:lumMod val="50000"/>
                    <a:lumOff val="50000"/>
                  </a:schemeClr>
                </a:solidFill>
                <a:latin typeface="Neuropol" panose="020F0607030201010804" pitchFamily="34" charset="0"/>
              </a:rPr>
              <a:t>données.</a:t>
            </a:r>
            <a:endParaRPr lang="fr-FR" sz="1050" dirty="0">
              <a:solidFill>
                <a:schemeClr val="tx1">
                  <a:lumMod val="50000"/>
                  <a:lumOff val="50000"/>
                </a:schemeClr>
              </a:solidFill>
              <a:latin typeface="Neuropol" panose="020F0607030201010804" pitchFamily="34" charset="0"/>
            </a:endParaRPr>
          </a:p>
          <a:p>
            <a:pPr lvl="0">
              <a:spcAft>
                <a:spcPts val="600"/>
              </a:spcAft>
            </a:pPr>
            <a:r>
              <a:rPr lang="fr-FR" sz="1050" dirty="0" smtClean="0">
                <a:solidFill>
                  <a:schemeClr val="tx1">
                    <a:lumMod val="50000"/>
                    <a:lumOff val="50000"/>
                  </a:schemeClr>
                </a:solidFill>
                <a:latin typeface="Neuropol" panose="020F0607030201010804" pitchFamily="34" charset="0"/>
              </a:rPr>
              <a:t>- Identification </a:t>
            </a:r>
            <a:r>
              <a:rPr lang="fr-FR" sz="1050" dirty="0">
                <a:solidFill>
                  <a:schemeClr val="tx1">
                    <a:lumMod val="50000"/>
                    <a:lumOff val="50000"/>
                  </a:schemeClr>
                </a:solidFill>
                <a:latin typeface="Neuropol" panose="020F0607030201010804" pitchFamily="34" charset="0"/>
              </a:rPr>
              <a:t>des manques ou </a:t>
            </a:r>
            <a:r>
              <a:rPr lang="fr-FR" sz="1050" dirty="0" smtClean="0">
                <a:solidFill>
                  <a:schemeClr val="tx1">
                    <a:lumMod val="50000"/>
                    <a:lumOff val="50000"/>
                  </a:schemeClr>
                </a:solidFill>
                <a:latin typeface="Neuropol" panose="020F0607030201010804" pitchFamily="34" charset="0"/>
              </a:rPr>
              <a:t>omissions.</a:t>
            </a:r>
            <a:endParaRPr lang="fr-FR" sz="1050" dirty="0">
              <a:solidFill>
                <a:schemeClr val="tx1">
                  <a:lumMod val="50000"/>
                  <a:lumOff val="50000"/>
                </a:schemeClr>
              </a:solidFill>
              <a:latin typeface="Neuropol" panose="020F0607030201010804" pitchFamily="34" charset="0"/>
            </a:endParaRPr>
          </a:p>
          <a:p>
            <a:pPr lvl="0">
              <a:spcAft>
                <a:spcPts val="600"/>
              </a:spcAft>
            </a:pPr>
            <a:r>
              <a:rPr lang="fr-FR" sz="1050" dirty="0" smtClean="0">
                <a:solidFill>
                  <a:schemeClr val="tx1">
                    <a:lumMod val="50000"/>
                    <a:lumOff val="50000"/>
                  </a:schemeClr>
                </a:solidFill>
                <a:latin typeface="Neuropol" panose="020F0607030201010804" pitchFamily="34" charset="0"/>
              </a:rPr>
              <a:t>- Identification</a:t>
            </a:r>
            <a:r>
              <a:rPr lang="fr-FR" sz="1050" dirty="0">
                <a:solidFill>
                  <a:schemeClr val="tx1">
                    <a:lumMod val="50000"/>
                    <a:lumOff val="50000"/>
                  </a:schemeClr>
                </a:solidFill>
                <a:latin typeface="Neuropol" panose="020F0607030201010804" pitchFamily="34" charset="0"/>
              </a:rPr>
              <a:t>, définition et évaluation des objectifs à </a:t>
            </a:r>
            <a:r>
              <a:rPr lang="fr-FR" sz="1050" dirty="0" smtClean="0">
                <a:solidFill>
                  <a:schemeClr val="tx1">
                    <a:lumMod val="50000"/>
                    <a:lumOff val="50000"/>
                  </a:schemeClr>
                </a:solidFill>
                <a:latin typeface="Neuropol" panose="020F0607030201010804" pitchFamily="34" charset="0"/>
              </a:rPr>
              <a:t>atteindre.</a:t>
            </a:r>
            <a:endParaRPr lang="fr-FR" sz="1050" dirty="0">
              <a:solidFill>
                <a:schemeClr val="tx1">
                  <a:lumMod val="50000"/>
                  <a:lumOff val="50000"/>
                </a:schemeClr>
              </a:solidFill>
              <a:latin typeface="Neuropol" panose="020F0607030201010804" pitchFamily="34" charset="0"/>
            </a:endParaRPr>
          </a:p>
          <a:p>
            <a:pPr lvl="0">
              <a:spcAft>
                <a:spcPts val="600"/>
              </a:spcAft>
            </a:pPr>
            <a:r>
              <a:rPr lang="fr-FR" sz="1050" dirty="0" smtClean="0">
                <a:solidFill>
                  <a:schemeClr val="tx1">
                    <a:lumMod val="50000"/>
                    <a:lumOff val="50000"/>
                  </a:schemeClr>
                </a:solidFill>
                <a:latin typeface="Neuropol" panose="020F0607030201010804" pitchFamily="34" charset="0"/>
              </a:rPr>
              <a:t>- Evaluation </a:t>
            </a:r>
            <a:r>
              <a:rPr lang="fr-FR" sz="1050" dirty="0">
                <a:solidFill>
                  <a:schemeClr val="tx1">
                    <a:lumMod val="50000"/>
                    <a:lumOff val="50000"/>
                  </a:schemeClr>
                </a:solidFill>
                <a:latin typeface="Neuropol" panose="020F0607030201010804" pitchFamily="34" charset="0"/>
              </a:rPr>
              <a:t>et décodage du </a:t>
            </a:r>
            <a:r>
              <a:rPr lang="fr-FR" sz="1050" dirty="0" smtClean="0">
                <a:solidFill>
                  <a:schemeClr val="tx1">
                    <a:lumMod val="50000"/>
                    <a:lumOff val="50000"/>
                  </a:schemeClr>
                </a:solidFill>
                <a:latin typeface="Neuropol" panose="020F0607030201010804" pitchFamily="34" charset="0"/>
              </a:rPr>
              <a:t>concept.</a:t>
            </a:r>
            <a:endParaRPr lang="fr-FR" sz="1050" dirty="0">
              <a:solidFill>
                <a:schemeClr val="tx1">
                  <a:lumMod val="50000"/>
                  <a:lumOff val="50000"/>
                </a:schemeClr>
              </a:solidFill>
              <a:latin typeface="Neuropol" panose="020F0607030201010804" pitchFamily="34" charset="0"/>
            </a:endParaRPr>
          </a:p>
          <a:p>
            <a:pPr lvl="0">
              <a:spcAft>
                <a:spcPts val="600"/>
              </a:spcAft>
            </a:pPr>
            <a:r>
              <a:rPr lang="fr-FR" sz="1050" dirty="0" smtClean="0">
                <a:solidFill>
                  <a:schemeClr val="tx1">
                    <a:lumMod val="50000"/>
                    <a:lumOff val="50000"/>
                  </a:schemeClr>
                </a:solidFill>
                <a:latin typeface="Neuropol" panose="020F0607030201010804" pitchFamily="34" charset="0"/>
              </a:rPr>
              <a:t>- Traduction </a:t>
            </a:r>
            <a:r>
              <a:rPr lang="fr-FR" sz="1050" dirty="0">
                <a:solidFill>
                  <a:schemeClr val="tx1">
                    <a:lumMod val="50000"/>
                    <a:lumOff val="50000"/>
                  </a:schemeClr>
                </a:solidFill>
                <a:latin typeface="Neuropol" panose="020F0607030201010804" pitchFamily="34" charset="0"/>
              </a:rPr>
              <a:t>de l’expression du besoin </a:t>
            </a:r>
            <a:r>
              <a:rPr lang="fr-FR" sz="1050" dirty="0" smtClean="0">
                <a:solidFill>
                  <a:schemeClr val="tx1">
                    <a:lumMod val="50000"/>
                    <a:lumOff val="50000"/>
                  </a:schemeClr>
                </a:solidFill>
                <a:latin typeface="Neuropol" panose="020F0607030201010804" pitchFamily="34" charset="0"/>
              </a:rPr>
              <a:t>client.</a:t>
            </a:r>
            <a:endParaRPr lang="fr-FR" sz="1050" dirty="0">
              <a:solidFill>
                <a:schemeClr val="tx1">
                  <a:lumMod val="50000"/>
                  <a:lumOff val="50000"/>
                </a:schemeClr>
              </a:solidFill>
              <a:latin typeface="Neuropol" panose="020F0607030201010804" pitchFamily="34" charset="0"/>
            </a:endParaRPr>
          </a:p>
          <a:p>
            <a:pPr lvl="0">
              <a:spcAft>
                <a:spcPts val="600"/>
              </a:spcAft>
            </a:pPr>
            <a:r>
              <a:rPr lang="fr-FR" sz="1050" dirty="0" smtClean="0">
                <a:solidFill>
                  <a:schemeClr val="tx1">
                    <a:lumMod val="50000"/>
                    <a:lumOff val="50000"/>
                  </a:schemeClr>
                </a:solidFill>
                <a:latin typeface="Neuropol" panose="020F0607030201010804" pitchFamily="34" charset="0"/>
              </a:rPr>
              <a:t>- Appréciation correcte des </a:t>
            </a:r>
            <a:r>
              <a:rPr lang="fr-FR" sz="1050" dirty="0">
                <a:solidFill>
                  <a:schemeClr val="tx1">
                    <a:lumMod val="50000"/>
                    <a:lumOff val="50000"/>
                  </a:schemeClr>
                </a:solidFill>
                <a:latin typeface="Neuropol" panose="020F0607030201010804" pitchFamily="34" charset="0"/>
              </a:rPr>
              <a:t>intentions du </a:t>
            </a:r>
            <a:r>
              <a:rPr lang="fr-FR" sz="1050" dirty="0" smtClean="0">
                <a:solidFill>
                  <a:schemeClr val="tx1">
                    <a:lumMod val="50000"/>
                    <a:lumOff val="50000"/>
                  </a:schemeClr>
                </a:solidFill>
                <a:latin typeface="Neuropol" panose="020F0607030201010804" pitchFamily="34" charset="0"/>
              </a:rPr>
              <a:t>concepteur.</a:t>
            </a:r>
            <a:endParaRPr lang="fr-FR" sz="1050" dirty="0">
              <a:solidFill>
                <a:schemeClr val="tx1">
                  <a:lumMod val="50000"/>
                  <a:lumOff val="50000"/>
                </a:schemeClr>
              </a:solidFill>
              <a:latin typeface="Neuropol" panose="020F0607030201010804" pitchFamily="34" charset="0"/>
            </a:endParaRPr>
          </a:p>
          <a:p>
            <a:pPr lvl="0">
              <a:spcAft>
                <a:spcPts val="600"/>
              </a:spcAft>
            </a:pPr>
            <a:r>
              <a:rPr lang="fr-FR" sz="1050" dirty="0" smtClean="0">
                <a:solidFill>
                  <a:schemeClr val="tx1">
                    <a:lumMod val="50000"/>
                    <a:lumOff val="50000"/>
                  </a:schemeClr>
                </a:solidFill>
                <a:latin typeface="Neuropol" panose="020F0607030201010804" pitchFamily="34" charset="0"/>
              </a:rPr>
              <a:t>- Pertinence </a:t>
            </a:r>
            <a:r>
              <a:rPr lang="fr-FR" sz="1050" dirty="0">
                <a:solidFill>
                  <a:schemeClr val="tx1">
                    <a:lumMod val="50000"/>
                    <a:lumOff val="50000"/>
                  </a:schemeClr>
                </a:solidFill>
                <a:latin typeface="Neuropol" panose="020F0607030201010804" pitchFamily="34" charset="0"/>
              </a:rPr>
              <a:t>des données complémentaires </a:t>
            </a:r>
            <a:r>
              <a:rPr lang="fr-FR" sz="1050" dirty="0" smtClean="0">
                <a:solidFill>
                  <a:schemeClr val="tx1">
                    <a:lumMod val="50000"/>
                    <a:lumOff val="50000"/>
                  </a:schemeClr>
                </a:solidFill>
                <a:latin typeface="Neuropol" panose="020F0607030201010804" pitchFamily="34" charset="0"/>
              </a:rPr>
              <a:t>produites.</a:t>
            </a:r>
            <a:endParaRPr lang="fr-FR" sz="1050" dirty="0">
              <a:solidFill>
                <a:schemeClr val="tx1">
                  <a:lumMod val="50000"/>
                  <a:lumOff val="50000"/>
                </a:schemeClr>
              </a:solidFill>
              <a:latin typeface="Neuropol" panose="020F0607030201010804" pitchFamily="34" charset="0"/>
            </a:endParaRPr>
          </a:p>
          <a:p>
            <a:pPr lvl="0">
              <a:spcAft>
                <a:spcPts val="600"/>
              </a:spcAft>
            </a:pPr>
            <a:r>
              <a:rPr lang="fr-FR" sz="1050" dirty="0" smtClean="0">
                <a:solidFill>
                  <a:schemeClr val="tx1">
                    <a:lumMod val="50000"/>
                    <a:lumOff val="50000"/>
                  </a:schemeClr>
                </a:solidFill>
                <a:latin typeface="Neuropol" panose="020F0607030201010804" pitchFamily="34" charset="0"/>
              </a:rPr>
              <a:t>- Précision </a:t>
            </a:r>
            <a:r>
              <a:rPr lang="fr-FR" sz="1050" dirty="0">
                <a:solidFill>
                  <a:schemeClr val="tx1">
                    <a:lumMod val="50000"/>
                    <a:lumOff val="50000"/>
                  </a:schemeClr>
                </a:solidFill>
                <a:latin typeface="Neuropol" panose="020F0607030201010804" pitchFamily="34" charset="0"/>
              </a:rPr>
              <a:t>de la traduction graphique des propositions formelles, </a:t>
            </a:r>
            <a:endParaRPr lang="fr-FR" sz="1050" dirty="0" smtClean="0">
              <a:solidFill>
                <a:schemeClr val="tx1">
                  <a:lumMod val="50000"/>
                  <a:lumOff val="50000"/>
                </a:schemeClr>
              </a:solidFill>
              <a:latin typeface="Neuropol" panose="020F0607030201010804" pitchFamily="34" charset="0"/>
            </a:endParaRPr>
          </a:p>
          <a:p>
            <a:pPr lvl="0">
              <a:spcAft>
                <a:spcPts val="600"/>
              </a:spcAft>
            </a:pPr>
            <a:r>
              <a:rPr lang="fr-FR" sz="1050" dirty="0">
                <a:solidFill>
                  <a:schemeClr val="tx1">
                    <a:lumMod val="50000"/>
                    <a:lumOff val="50000"/>
                  </a:schemeClr>
                </a:solidFill>
                <a:latin typeface="Neuropol" panose="020F0607030201010804" pitchFamily="34" charset="0"/>
              </a:rPr>
              <a:t> </a:t>
            </a:r>
            <a:r>
              <a:rPr lang="fr-FR" sz="1050" dirty="0" smtClean="0">
                <a:solidFill>
                  <a:schemeClr val="tx1">
                    <a:lumMod val="50000"/>
                    <a:lumOff val="50000"/>
                  </a:schemeClr>
                </a:solidFill>
                <a:latin typeface="Neuropol" panose="020F0607030201010804" pitchFamily="34" charset="0"/>
              </a:rPr>
              <a:t>  esthétiques </a:t>
            </a:r>
            <a:r>
              <a:rPr lang="fr-FR" sz="1050" dirty="0">
                <a:solidFill>
                  <a:schemeClr val="tx1">
                    <a:lumMod val="50000"/>
                    <a:lumOff val="50000"/>
                  </a:schemeClr>
                </a:solidFill>
                <a:latin typeface="Neuropol" panose="020F0607030201010804" pitchFamily="34" charset="0"/>
              </a:rPr>
              <a:t>et </a:t>
            </a:r>
            <a:r>
              <a:rPr lang="fr-FR" sz="1050" dirty="0" smtClean="0">
                <a:solidFill>
                  <a:schemeClr val="tx1">
                    <a:lumMod val="50000"/>
                    <a:lumOff val="50000"/>
                  </a:schemeClr>
                </a:solidFill>
                <a:latin typeface="Neuropol" panose="020F0607030201010804" pitchFamily="34" charset="0"/>
              </a:rPr>
              <a:t>fonctionnelles.</a:t>
            </a:r>
            <a:endParaRPr lang="fr-FR" sz="1050" dirty="0">
              <a:solidFill>
                <a:schemeClr val="tx1">
                  <a:lumMod val="50000"/>
                  <a:lumOff val="50000"/>
                </a:schemeClr>
              </a:solidFill>
              <a:latin typeface="Neuropol" panose="020F0607030201010804" pitchFamily="34" charset="0"/>
            </a:endParaRPr>
          </a:p>
          <a:p>
            <a:pPr lvl="0">
              <a:spcAft>
                <a:spcPts val="600"/>
              </a:spcAft>
            </a:pPr>
            <a:r>
              <a:rPr lang="fr-FR" sz="1050" dirty="0" smtClean="0">
                <a:solidFill>
                  <a:schemeClr val="tx1">
                    <a:lumMod val="50000"/>
                    <a:lumOff val="50000"/>
                  </a:schemeClr>
                </a:solidFill>
                <a:latin typeface="Neuropol" panose="020F0607030201010804" pitchFamily="34" charset="0"/>
              </a:rPr>
              <a:t>- Argumentation </a:t>
            </a:r>
            <a:r>
              <a:rPr lang="fr-FR" sz="1050" dirty="0">
                <a:solidFill>
                  <a:schemeClr val="tx1">
                    <a:lumMod val="50000"/>
                    <a:lumOff val="50000"/>
                  </a:schemeClr>
                </a:solidFill>
                <a:latin typeface="Neuropol" panose="020F0607030201010804" pitchFamily="34" charset="0"/>
              </a:rPr>
              <a:t>et fidélité au besoin client et au parti-pris architectural.</a:t>
            </a:r>
          </a:p>
        </p:txBody>
      </p:sp>
    </p:spTree>
    <p:extLst>
      <p:ext uri="{BB962C8B-B14F-4D97-AF65-F5344CB8AC3E}">
        <p14:creationId xmlns:p14="http://schemas.microsoft.com/office/powerpoint/2010/main" xmlns="" val="997054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 calcmode="lin" valueType="num">
                                      <p:cBhvr additive="base">
                                        <p:cTn id="2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 calcmode="lin" valueType="num">
                                      <p:cBhvr additive="base">
                                        <p:cTn id="3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 calcmode="lin" valueType="num">
                                      <p:cBhvr additive="base">
                                        <p:cTn id="4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 calcmode="lin" valueType="num">
                                      <p:cBhvr additive="base">
                                        <p:cTn id="4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 calcmode="lin" valueType="num">
                                      <p:cBhvr additive="base">
                                        <p:cTn id="4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anim calcmode="lin" valueType="num">
                                      <p:cBhvr additive="base">
                                        <p:cTn id="53"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
                                            <p:txEl>
                                              <p:pRg st="15" end="15"/>
                                            </p:txEl>
                                          </p:spTgt>
                                        </p:tgtEl>
                                        <p:attrNameLst>
                                          <p:attrName>style.visibility</p:attrName>
                                        </p:attrNameLst>
                                      </p:cBhvr>
                                      <p:to>
                                        <p:strVal val="visible"/>
                                      </p:to>
                                    </p:set>
                                    <p:anim calcmode="lin" valueType="num">
                                      <p:cBhvr additive="base">
                                        <p:cTn id="57"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
                                            <p:txEl>
                                              <p:pRg st="16" end="16"/>
                                            </p:txEl>
                                          </p:spTgt>
                                        </p:tgtEl>
                                        <p:attrNameLst>
                                          <p:attrName>style.visibility</p:attrName>
                                        </p:attrNameLst>
                                      </p:cBhvr>
                                      <p:to>
                                        <p:strVal val="visible"/>
                                      </p:to>
                                    </p:set>
                                    <p:anim calcmode="lin" valueType="num">
                                      <p:cBhvr additive="base">
                                        <p:cTn id="61"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6" end="16"/>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
                                            <p:txEl>
                                              <p:pRg st="17" end="17"/>
                                            </p:txEl>
                                          </p:spTgt>
                                        </p:tgtEl>
                                        <p:attrNameLst>
                                          <p:attrName>style.visibility</p:attrName>
                                        </p:attrNameLst>
                                      </p:cBhvr>
                                      <p:to>
                                        <p:strVal val="visible"/>
                                      </p:to>
                                    </p:set>
                                    <p:anim calcmode="lin" valueType="num">
                                      <p:cBhvr additive="base">
                                        <p:cTn id="65"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5238" y="1124744"/>
            <a:ext cx="5832648" cy="853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Imag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316416" y="188640"/>
            <a:ext cx="683568"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25</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3" name="ZoneTexte 12"/>
          <p:cNvSpPr txBox="1"/>
          <p:nvPr/>
        </p:nvSpPr>
        <p:spPr>
          <a:xfrm>
            <a:off x="547135" y="2132856"/>
            <a:ext cx="7553556" cy="3954416"/>
          </a:xfrm>
          <a:prstGeom prst="rect">
            <a:avLst/>
          </a:prstGeom>
          <a:noFill/>
        </p:spPr>
        <p:txBody>
          <a:bodyPr wrap="square" rtlCol="0">
            <a:spAutoFit/>
          </a:bodyPr>
          <a:lstStyle/>
          <a:p>
            <a:pPr>
              <a:lnSpc>
                <a:spcPct val="115000"/>
              </a:lnSpc>
              <a:spcAft>
                <a:spcPts val="1000"/>
              </a:spcAft>
            </a:pPr>
            <a:r>
              <a:rPr lang="fr-FR" sz="1100" b="1" kern="150" dirty="0">
                <a:solidFill>
                  <a:srgbClr val="55818C"/>
                </a:solidFill>
                <a:latin typeface="Neuropol"/>
                <a:ea typeface="Calibri"/>
              </a:rPr>
              <a:t>Objectif du projet :</a:t>
            </a:r>
            <a:endParaRPr lang="fr-FR" sz="1100" b="1" kern="150" dirty="0">
              <a:latin typeface="Times New Roman"/>
              <a:ea typeface="Calibri"/>
            </a:endParaRPr>
          </a:p>
          <a:p>
            <a:pPr marL="342900" lvl="0" indent="-342900">
              <a:lnSpc>
                <a:spcPct val="115000"/>
              </a:lnSpc>
              <a:spcAft>
                <a:spcPts val="1000"/>
              </a:spcAft>
              <a:buFont typeface="Courier New"/>
              <a:buChar char="o"/>
            </a:pPr>
            <a:r>
              <a:rPr lang="fr-FR" sz="1000" kern="150" dirty="0">
                <a:solidFill>
                  <a:srgbClr val="7F7F7F"/>
                </a:solidFill>
                <a:latin typeface="Neuropol"/>
                <a:ea typeface="Calibri"/>
                <a:cs typeface="Times New Roman"/>
              </a:rPr>
              <a:t>Accueillir un public inscrit pour découvrir des recettes originales et enseigner l’art de les préparer soit même</a:t>
            </a:r>
            <a:r>
              <a:rPr lang="fr-FR" sz="1000" kern="150" dirty="0" smtClean="0">
                <a:solidFill>
                  <a:srgbClr val="7F7F7F"/>
                </a:solidFill>
                <a:latin typeface="Neuropol"/>
                <a:ea typeface="Calibri"/>
                <a:cs typeface="Times New Roman"/>
              </a:rPr>
              <a:t>.</a:t>
            </a:r>
          </a:p>
          <a:p>
            <a:pPr lvl="0">
              <a:lnSpc>
                <a:spcPct val="115000"/>
              </a:lnSpc>
              <a:spcAft>
                <a:spcPts val="1000"/>
              </a:spcAft>
            </a:pPr>
            <a:r>
              <a:rPr lang="fr-FR" sz="1000" kern="150" dirty="0" smtClean="0">
                <a:solidFill>
                  <a:schemeClr val="accent2"/>
                </a:solidFill>
                <a:latin typeface="Neuropol"/>
                <a:ea typeface="Calibri"/>
                <a:cs typeface="Times New Roman"/>
              </a:rPr>
              <a:t>Plusieurs variantes du programme seront développées suivant les étudiants.  </a:t>
            </a:r>
            <a:endParaRPr lang="fr-FR" sz="1000" b="1" kern="150" dirty="0">
              <a:latin typeface="Times New Roman"/>
              <a:ea typeface="Calibri"/>
              <a:cs typeface="Times New Roman"/>
            </a:endParaRPr>
          </a:p>
          <a:p>
            <a:pPr>
              <a:lnSpc>
                <a:spcPct val="115000"/>
              </a:lnSpc>
              <a:spcAft>
                <a:spcPts val="1000"/>
              </a:spcAft>
            </a:pPr>
            <a:r>
              <a:rPr lang="fr-FR" sz="1100" b="1" kern="150" dirty="0">
                <a:solidFill>
                  <a:srgbClr val="55818C"/>
                </a:solidFill>
                <a:latin typeface="Neuropol"/>
                <a:ea typeface="Calibri"/>
              </a:rPr>
              <a:t>Données du site :</a:t>
            </a:r>
            <a:endParaRPr lang="fr-FR" sz="1100" b="1" kern="150" dirty="0">
              <a:latin typeface="Times New Roman"/>
              <a:ea typeface="Calibri"/>
            </a:endParaRPr>
          </a:p>
          <a:p>
            <a:pPr marL="342900" lvl="0" indent="-342900">
              <a:lnSpc>
                <a:spcPct val="115000"/>
              </a:lnSpc>
              <a:spcAft>
                <a:spcPts val="0"/>
              </a:spcAft>
              <a:buFont typeface="Courier New"/>
              <a:buChar char="o"/>
            </a:pPr>
            <a:r>
              <a:rPr lang="fr-FR" sz="1000" kern="150" dirty="0" smtClean="0">
                <a:solidFill>
                  <a:srgbClr val="7F7F7F"/>
                </a:solidFill>
                <a:latin typeface="Neuropol"/>
                <a:ea typeface="Calibri"/>
                <a:cs typeface="Times New Roman"/>
              </a:rPr>
              <a:t>Immeuble </a:t>
            </a:r>
            <a:r>
              <a:rPr lang="fr-FR" sz="1000" kern="150" dirty="0">
                <a:solidFill>
                  <a:srgbClr val="7F7F7F"/>
                </a:solidFill>
                <a:latin typeface="Neuropol"/>
                <a:ea typeface="Calibri"/>
                <a:cs typeface="Times New Roman"/>
              </a:rPr>
              <a:t>classé de style Haussmannien, situé boulevard Saint Michel, dans le 6</a:t>
            </a:r>
            <a:r>
              <a:rPr lang="fr-FR" sz="1000" kern="150" baseline="30000" dirty="0">
                <a:solidFill>
                  <a:srgbClr val="7F7F7F"/>
                </a:solidFill>
                <a:latin typeface="Neuropol"/>
                <a:ea typeface="Calibri"/>
                <a:cs typeface="Times New Roman"/>
              </a:rPr>
              <a:t>ème</a:t>
            </a:r>
            <a:r>
              <a:rPr lang="fr-FR" sz="1000" kern="150" dirty="0">
                <a:solidFill>
                  <a:srgbClr val="7F7F7F"/>
                </a:solidFill>
                <a:latin typeface="Neuropol"/>
                <a:ea typeface="Calibri"/>
                <a:cs typeface="Times New Roman"/>
              </a:rPr>
              <a:t> arrondissement Parisien.</a:t>
            </a:r>
            <a:endParaRPr lang="fr-FR" sz="1000" b="1" kern="150" dirty="0">
              <a:latin typeface="Times New Roman"/>
              <a:ea typeface="Calibri"/>
              <a:cs typeface="Times New Roman"/>
            </a:endParaRPr>
          </a:p>
          <a:p>
            <a:pPr marL="342900" lvl="0" indent="-342900">
              <a:lnSpc>
                <a:spcPct val="115000"/>
              </a:lnSpc>
              <a:spcAft>
                <a:spcPts val="0"/>
              </a:spcAft>
              <a:buFont typeface="Courier New"/>
              <a:buChar char="o"/>
            </a:pPr>
            <a:r>
              <a:rPr lang="fr-FR" sz="1000" kern="150" dirty="0">
                <a:solidFill>
                  <a:srgbClr val="7F7F7F"/>
                </a:solidFill>
                <a:latin typeface="Neuropol"/>
                <a:ea typeface="Calibri"/>
                <a:cs typeface="Times New Roman"/>
              </a:rPr>
              <a:t>R + </a:t>
            </a:r>
            <a:r>
              <a:rPr lang="fr-FR" sz="1000" b="1" dirty="0" smtClean="0">
                <a:solidFill>
                  <a:schemeClr val="tx1">
                    <a:lumMod val="50000"/>
                    <a:lumOff val="50000"/>
                  </a:schemeClr>
                </a:solidFill>
                <a:latin typeface="Arial" panose="020B0604020202020204" pitchFamily="34" charset="0"/>
                <a:cs typeface="Arial" panose="020B0604020202020204" pitchFamily="34" charset="0"/>
              </a:rPr>
              <a:t>1</a:t>
            </a:r>
            <a:r>
              <a:rPr lang="fr-FR" sz="1000" kern="150" dirty="0" smtClean="0">
                <a:solidFill>
                  <a:srgbClr val="7F7F7F"/>
                </a:solidFill>
                <a:latin typeface="Neuropol"/>
                <a:ea typeface="Calibri"/>
                <a:cs typeface="Times New Roman"/>
              </a:rPr>
              <a:t> </a:t>
            </a:r>
            <a:r>
              <a:rPr lang="fr-FR" sz="1000" kern="150" dirty="0">
                <a:solidFill>
                  <a:srgbClr val="7F7F7F"/>
                </a:solidFill>
                <a:latin typeface="Neuropol"/>
                <a:ea typeface="Calibri"/>
                <a:cs typeface="Times New Roman"/>
              </a:rPr>
              <a:t>d’un établissement recevant du public.</a:t>
            </a:r>
            <a:endParaRPr lang="fr-FR" sz="1000" b="1" kern="150" dirty="0">
              <a:latin typeface="Times New Roman"/>
              <a:ea typeface="Calibri"/>
              <a:cs typeface="Times New Roman"/>
            </a:endParaRPr>
          </a:p>
          <a:p>
            <a:pPr marL="342900" lvl="0" indent="-342900">
              <a:lnSpc>
                <a:spcPct val="115000"/>
              </a:lnSpc>
              <a:spcAft>
                <a:spcPts val="0"/>
              </a:spcAft>
              <a:buFont typeface="Courier New"/>
              <a:buChar char="o"/>
            </a:pPr>
            <a:r>
              <a:rPr lang="fr-FR" sz="1000" kern="150" dirty="0">
                <a:solidFill>
                  <a:srgbClr val="7F7F7F"/>
                </a:solidFill>
                <a:latin typeface="Neuropol"/>
                <a:ea typeface="Calibri"/>
                <a:cs typeface="Times New Roman"/>
              </a:rPr>
              <a:t>Présence des réseaux  suivants :</a:t>
            </a:r>
            <a:endParaRPr lang="fr-FR" sz="1000" b="1" kern="150" dirty="0">
              <a:latin typeface="Times New Roman"/>
              <a:ea typeface="Calibri"/>
              <a:cs typeface="Times New Roman"/>
            </a:endParaRPr>
          </a:p>
          <a:p>
            <a:pPr marL="1200150" lvl="2" indent="-285750">
              <a:lnSpc>
                <a:spcPct val="115000"/>
              </a:lnSpc>
              <a:buFont typeface="Arial" pitchFamily="34" charset="0"/>
              <a:buChar char="•"/>
            </a:pPr>
            <a:r>
              <a:rPr lang="fr-FR" sz="900" kern="150" dirty="0">
                <a:solidFill>
                  <a:srgbClr val="7F7F7F"/>
                </a:solidFill>
                <a:latin typeface="Neuropol"/>
                <a:ea typeface="Calibri"/>
              </a:rPr>
              <a:t>Electricité en triphasé.</a:t>
            </a:r>
            <a:endParaRPr lang="fr-FR" sz="900" b="1" kern="150" dirty="0">
              <a:latin typeface="Times New Roman"/>
              <a:ea typeface="Calibri"/>
            </a:endParaRPr>
          </a:p>
          <a:p>
            <a:pPr marL="1200150" lvl="2" indent="-285750">
              <a:lnSpc>
                <a:spcPct val="115000"/>
              </a:lnSpc>
              <a:buFont typeface="Arial" pitchFamily="34" charset="0"/>
              <a:buChar char="•"/>
            </a:pPr>
            <a:r>
              <a:rPr lang="fr-FR" sz="900" kern="150" dirty="0">
                <a:solidFill>
                  <a:srgbClr val="7F7F7F"/>
                </a:solidFill>
                <a:latin typeface="Neuropol"/>
                <a:ea typeface="Calibri"/>
              </a:rPr>
              <a:t>Ga</a:t>
            </a:r>
            <a:r>
              <a:rPr lang="fr-FR" sz="900" b="1" kern="150" dirty="0">
                <a:solidFill>
                  <a:srgbClr val="7F7F7F"/>
                </a:solidFill>
                <a:latin typeface="Neuropol X Rg"/>
                <a:ea typeface="Calibri"/>
              </a:rPr>
              <a:t>z</a:t>
            </a:r>
            <a:r>
              <a:rPr lang="fr-FR" sz="900" kern="150" dirty="0">
                <a:solidFill>
                  <a:srgbClr val="7F7F7F"/>
                </a:solidFill>
                <a:latin typeface="Neuropol"/>
                <a:ea typeface="Calibri"/>
              </a:rPr>
              <a:t> de ville.</a:t>
            </a:r>
            <a:endParaRPr lang="fr-FR" sz="900" b="1" kern="150" dirty="0">
              <a:latin typeface="Times New Roman"/>
              <a:ea typeface="Calibri"/>
            </a:endParaRPr>
          </a:p>
          <a:p>
            <a:pPr marL="1200150" lvl="2" indent="-285750">
              <a:lnSpc>
                <a:spcPct val="115000"/>
              </a:lnSpc>
              <a:buFont typeface="Arial" pitchFamily="34" charset="0"/>
              <a:buChar char="•"/>
            </a:pPr>
            <a:r>
              <a:rPr lang="fr-FR" sz="900" kern="150" dirty="0">
                <a:solidFill>
                  <a:srgbClr val="7F7F7F"/>
                </a:solidFill>
                <a:latin typeface="Neuropol"/>
                <a:ea typeface="Calibri"/>
              </a:rPr>
              <a:t>Eau.</a:t>
            </a:r>
            <a:endParaRPr lang="fr-FR" sz="900" b="1" kern="150" dirty="0">
              <a:latin typeface="Times New Roman"/>
              <a:ea typeface="Calibri"/>
            </a:endParaRPr>
          </a:p>
          <a:p>
            <a:pPr marL="342900" lvl="0" indent="-342900">
              <a:lnSpc>
                <a:spcPct val="115000"/>
              </a:lnSpc>
              <a:spcAft>
                <a:spcPts val="0"/>
              </a:spcAft>
              <a:buFont typeface="Courier New"/>
              <a:buChar char="o"/>
            </a:pPr>
            <a:r>
              <a:rPr lang="fr-FR" sz="1000" kern="150" dirty="0">
                <a:solidFill>
                  <a:srgbClr val="7F7F7F"/>
                </a:solidFill>
                <a:latin typeface="Neuropol"/>
                <a:ea typeface="Calibri"/>
                <a:cs typeface="Times New Roman"/>
              </a:rPr>
              <a:t>Raccordement eaux usées.</a:t>
            </a:r>
            <a:endParaRPr lang="fr-FR" sz="1000" b="1" kern="150" dirty="0">
              <a:latin typeface="Times New Roman"/>
              <a:ea typeface="Calibri"/>
              <a:cs typeface="Times New Roman"/>
            </a:endParaRPr>
          </a:p>
          <a:p>
            <a:pPr marL="342900" lvl="0" indent="-342900">
              <a:lnSpc>
                <a:spcPct val="115000"/>
              </a:lnSpc>
              <a:spcAft>
                <a:spcPts val="0"/>
              </a:spcAft>
              <a:buFont typeface="Courier New"/>
              <a:buChar char="o"/>
            </a:pPr>
            <a:r>
              <a:rPr lang="fr-FR" sz="1000" kern="150" dirty="0">
                <a:solidFill>
                  <a:srgbClr val="7F7F7F"/>
                </a:solidFill>
                <a:latin typeface="Neuropol"/>
                <a:ea typeface="Calibri"/>
                <a:cs typeface="Times New Roman"/>
              </a:rPr>
              <a:t>Façade vitrée entre trumeaux au RDC et R </a:t>
            </a:r>
            <a:r>
              <a:rPr lang="fr-FR" sz="1000" kern="150" dirty="0" smtClean="0">
                <a:solidFill>
                  <a:srgbClr val="7F7F7F"/>
                </a:solidFill>
                <a:latin typeface="Neuropol"/>
                <a:ea typeface="Calibri"/>
                <a:cs typeface="Times New Roman"/>
              </a:rPr>
              <a:t>+ </a:t>
            </a:r>
            <a:r>
              <a:rPr lang="fr-FR" sz="1000" b="1" dirty="0" smtClean="0">
                <a:solidFill>
                  <a:schemeClr val="tx1">
                    <a:lumMod val="50000"/>
                    <a:lumOff val="50000"/>
                  </a:schemeClr>
                </a:solidFill>
                <a:latin typeface="Arial" panose="020B0604020202020204" pitchFamily="34" charset="0"/>
                <a:cs typeface="Arial" panose="020B0604020202020204" pitchFamily="34" charset="0"/>
              </a:rPr>
              <a:t>1</a:t>
            </a:r>
            <a:r>
              <a:rPr lang="fr-FR" sz="1000" kern="150" dirty="0" smtClean="0">
                <a:solidFill>
                  <a:srgbClr val="7F7F7F"/>
                </a:solidFill>
                <a:latin typeface="Neuropol"/>
                <a:ea typeface="Calibri"/>
                <a:cs typeface="Times New Roman"/>
              </a:rPr>
              <a:t> .</a:t>
            </a:r>
            <a:endParaRPr lang="fr-FR" sz="1000" b="1" kern="150" dirty="0">
              <a:latin typeface="Times New Roman"/>
              <a:ea typeface="Calibri"/>
              <a:cs typeface="Times New Roman"/>
            </a:endParaRPr>
          </a:p>
          <a:p>
            <a:pPr marL="342900" lvl="0" indent="-342900">
              <a:lnSpc>
                <a:spcPct val="115000"/>
              </a:lnSpc>
              <a:spcAft>
                <a:spcPts val="0"/>
              </a:spcAft>
              <a:buFont typeface="Courier New"/>
              <a:buChar char="o"/>
            </a:pPr>
            <a:r>
              <a:rPr lang="fr-FR" sz="1000" kern="150" dirty="0">
                <a:solidFill>
                  <a:srgbClr val="7F7F7F"/>
                </a:solidFill>
                <a:latin typeface="Neuropol"/>
                <a:ea typeface="Calibri"/>
                <a:cs typeface="Times New Roman"/>
              </a:rPr>
              <a:t>Escalier hélicoïdal  imposé comme « colonne vertébrale de communication ».</a:t>
            </a:r>
            <a:endParaRPr lang="fr-FR" sz="1000" b="1" kern="150" dirty="0">
              <a:latin typeface="Times New Roman"/>
              <a:ea typeface="Calibri"/>
              <a:cs typeface="Times New Roman"/>
            </a:endParaRPr>
          </a:p>
          <a:p>
            <a:pPr marL="342900" lvl="0" indent="-342900">
              <a:lnSpc>
                <a:spcPct val="115000"/>
              </a:lnSpc>
              <a:spcAft>
                <a:spcPts val="1000"/>
              </a:spcAft>
              <a:buFont typeface="Courier New"/>
              <a:buChar char="o"/>
            </a:pPr>
            <a:r>
              <a:rPr lang="fr-FR" sz="1000" kern="150" dirty="0">
                <a:solidFill>
                  <a:srgbClr val="7F7F7F"/>
                </a:solidFill>
                <a:latin typeface="Neuropol"/>
                <a:ea typeface="Calibri"/>
                <a:cs typeface="Times New Roman"/>
              </a:rPr>
              <a:t>Revêtement de sol en carreaux de ciment et parquet en chêne « point de Hongrie </a:t>
            </a:r>
            <a:r>
              <a:rPr lang="fr-FR" sz="1000" kern="150" dirty="0" smtClean="0">
                <a:solidFill>
                  <a:srgbClr val="7F7F7F"/>
                </a:solidFill>
                <a:latin typeface="Neuropol"/>
                <a:ea typeface="Calibri"/>
                <a:cs typeface="Times New Roman"/>
              </a:rPr>
              <a:t>».</a:t>
            </a:r>
          </a:p>
          <a:p>
            <a:pPr lvl="0">
              <a:lnSpc>
                <a:spcPct val="115000"/>
              </a:lnSpc>
              <a:spcAft>
                <a:spcPts val="1000"/>
              </a:spcAft>
            </a:pPr>
            <a:r>
              <a:rPr lang="fr-FR" sz="1000" kern="150" dirty="0">
                <a:solidFill>
                  <a:srgbClr val="7F7F7F"/>
                </a:solidFill>
                <a:latin typeface="Neuropol"/>
                <a:ea typeface="Calibri"/>
                <a:cs typeface="Times New Roman"/>
              </a:rPr>
              <a:t> </a:t>
            </a:r>
            <a:r>
              <a:rPr lang="fr-FR" sz="1000" kern="150" dirty="0" smtClean="0">
                <a:solidFill>
                  <a:srgbClr val="7F7F7F"/>
                </a:solidFill>
                <a:latin typeface="Neuropol"/>
                <a:ea typeface="Calibri"/>
                <a:cs typeface="Times New Roman"/>
              </a:rPr>
              <a:t>                                                                                                                                     </a:t>
            </a:r>
            <a:endParaRPr lang="fr-FR" sz="1000" kern="150" dirty="0">
              <a:latin typeface="Times New Roman"/>
              <a:ea typeface="Calibri"/>
              <a:cs typeface="Times New Roman"/>
            </a:endParaRPr>
          </a:p>
        </p:txBody>
      </p:sp>
      <p:sp>
        <p:nvSpPr>
          <p:cNvPr id="11" name="Rectangle 10"/>
          <p:cNvSpPr/>
          <p:nvPr/>
        </p:nvSpPr>
        <p:spPr>
          <a:xfrm>
            <a:off x="539552" y="356481"/>
            <a:ext cx="6120680" cy="623248"/>
          </a:xfrm>
          <a:prstGeom prst="rect">
            <a:avLst/>
          </a:prstGeom>
        </p:spPr>
        <p:txBody>
          <a:bodyPr wrap="square">
            <a:spAutoFit/>
          </a:bodyPr>
          <a:lstStyle/>
          <a:p>
            <a:pPr indent="-89535">
              <a:lnSpc>
                <a:spcPct val="115000"/>
              </a:lnSpc>
            </a:pPr>
            <a:r>
              <a:rPr lang="fr-FR" dirty="0" smtClean="0">
                <a:solidFill>
                  <a:srgbClr val="547F8A"/>
                </a:solidFill>
                <a:latin typeface="Neuropol"/>
                <a:ea typeface="Calibri"/>
                <a:cs typeface="Times New Roman"/>
              </a:rPr>
              <a:t>D</a:t>
            </a:r>
            <a:r>
              <a:rPr lang="fr-FR" sz="1400" dirty="0" smtClean="0">
                <a:solidFill>
                  <a:srgbClr val="547F8A"/>
                </a:solidFill>
                <a:latin typeface="Neuropol"/>
                <a:ea typeface="Calibri"/>
                <a:cs typeface="Times New Roman"/>
              </a:rPr>
              <a:t>ossier thèmes d’études        </a:t>
            </a:r>
          </a:p>
          <a:p>
            <a:pPr indent="-89535">
              <a:lnSpc>
                <a:spcPct val="115000"/>
              </a:lnSpc>
            </a:pPr>
            <a:r>
              <a:rPr lang="fr-FR" sz="1200" dirty="0" smtClean="0">
                <a:solidFill>
                  <a:srgbClr val="9DB4BE"/>
                </a:solidFill>
                <a:latin typeface="Neuropol"/>
                <a:ea typeface="Calibri"/>
                <a:cs typeface="Times New Roman"/>
              </a:rPr>
              <a:t>E4 : Traduction technique du projet architectural</a:t>
            </a:r>
            <a:endParaRPr lang="fr-FR" sz="1200" dirty="0">
              <a:solidFill>
                <a:srgbClr val="9DB4BE"/>
              </a:solidFill>
              <a:ea typeface="Calibri"/>
              <a:cs typeface="Times New Roman"/>
            </a:endParaRPr>
          </a:p>
        </p:txBody>
      </p:sp>
    </p:spTree>
    <p:extLst>
      <p:ext uri="{BB962C8B-B14F-4D97-AF65-F5344CB8AC3E}">
        <p14:creationId xmlns:p14="http://schemas.microsoft.com/office/powerpoint/2010/main" xmlns="" val="96475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 calcmode="lin" valueType="num">
                                      <p:cBhvr additive="base">
                                        <p:cTn id="15"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 calcmode="lin" valueType="num">
                                      <p:cBhvr additive="base">
                                        <p:cTn id="2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 calcmode="lin" valueType="num">
                                      <p:cBhvr additive="base">
                                        <p:cTn id="25"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xEl>
                                              <p:pRg st="5" end="5"/>
                                            </p:txEl>
                                          </p:spTgt>
                                        </p:tgtEl>
                                        <p:attrNameLst>
                                          <p:attrName>style.visibility</p:attrName>
                                        </p:attrNameLst>
                                      </p:cBhvr>
                                      <p:to>
                                        <p:strVal val="visible"/>
                                      </p:to>
                                    </p:set>
                                    <p:anim calcmode="lin" valueType="num">
                                      <p:cBhvr additive="base">
                                        <p:cTn id="29"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anim calcmode="lin" valueType="num">
                                      <p:cBhvr additive="base">
                                        <p:cTn id="33"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xEl>
                                              <p:pRg st="7" end="7"/>
                                            </p:txEl>
                                          </p:spTgt>
                                        </p:tgtEl>
                                        <p:attrNameLst>
                                          <p:attrName>style.visibility</p:attrName>
                                        </p:attrNameLst>
                                      </p:cBhvr>
                                      <p:to>
                                        <p:strVal val="visible"/>
                                      </p:to>
                                    </p:set>
                                    <p:anim calcmode="lin" valueType="num">
                                      <p:cBhvr additive="base">
                                        <p:cTn id="37"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xEl>
                                              <p:pRg st="8" end="8"/>
                                            </p:txEl>
                                          </p:spTgt>
                                        </p:tgtEl>
                                        <p:attrNameLst>
                                          <p:attrName>style.visibility</p:attrName>
                                        </p:attrNameLst>
                                      </p:cBhvr>
                                      <p:to>
                                        <p:strVal val="visible"/>
                                      </p:to>
                                    </p:set>
                                    <p:anim calcmode="lin" valueType="num">
                                      <p:cBhvr additive="base">
                                        <p:cTn id="41"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xEl>
                                              <p:pRg st="9" end="9"/>
                                            </p:txEl>
                                          </p:spTgt>
                                        </p:tgtEl>
                                        <p:attrNameLst>
                                          <p:attrName>style.visibility</p:attrName>
                                        </p:attrNameLst>
                                      </p:cBhvr>
                                      <p:to>
                                        <p:strVal val="visible"/>
                                      </p:to>
                                    </p:set>
                                    <p:anim calcmode="lin" valueType="num">
                                      <p:cBhvr additive="base">
                                        <p:cTn id="45" dur="500" fill="hold"/>
                                        <p:tgtEl>
                                          <p:spTgt spid="1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3">
                                            <p:txEl>
                                              <p:pRg st="10" end="10"/>
                                            </p:txEl>
                                          </p:spTgt>
                                        </p:tgtEl>
                                        <p:attrNameLst>
                                          <p:attrName>style.visibility</p:attrName>
                                        </p:attrNameLst>
                                      </p:cBhvr>
                                      <p:to>
                                        <p:strVal val="visible"/>
                                      </p:to>
                                    </p:set>
                                    <p:anim calcmode="lin" valueType="num">
                                      <p:cBhvr additive="base">
                                        <p:cTn id="49" dur="500" fill="hold"/>
                                        <p:tgtEl>
                                          <p:spTgt spid="1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3">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3">
                                            <p:txEl>
                                              <p:pRg st="11" end="11"/>
                                            </p:txEl>
                                          </p:spTgt>
                                        </p:tgtEl>
                                        <p:attrNameLst>
                                          <p:attrName>style.visibility</p:attrName>
                                        </p:attrNameLst>
                                      </p:cBhvr>
                                      <p:to>
                                        <p:strVal val="visible"/>
                                      </p:to>
                                    </p:set>
                                    <p:anim calcmode="lin" valueType="num">
                                      <p:cBhvr additive="base">
                                        <p:cTn id="53" dur="500" fill="hold"/>
                                        <p:tgtEl>
                                          <p:spTgt spid="13">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3">
                                            <p:txEl>
                                              <p:pRg st="11" end="11"/>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3">
                                            <p:txEl>
                                              <p:pRg st="12" end="12"/>
                                            </p:txEl>
                                          </p:spTgt>
                                        </p:tgtEl>
                                        <p:attrNameLst>
                                          <p:attrName>style.visibility</p:attrName>
                                        </p:attrNameLst>
                                      </p:cBhvr>
                                      <p:to>
                                        <p:strVal val="visible"/>
                                      </p:to>
                                    </p:set>
                                    <p:anim calcmode="lin" valueType="num">
                                      <p:cBhvr additive="base">
                                        <p:cTn id="57" dur="500" fill="hold"/>
                                        <p:tgtEl>
                                          <p:spTgt spid="13">
                                            <p:txEl>
                                              <p:pRg st="12" end="1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3">
                                            <p:txEl>
                                              <p:pRg st="12" end="12"/>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3">
                                            <p:txEl>
                                              <p:pRg st="13" end="13"/>
                                            </p:txEl>
                                          </p:spTgt>
                                        </p:tgtEl>
                                        <p:attrNameLst>
                                          <p:attrName>style.visibility</p:attrName>
                                        </p:attrNameLst>
                                      </p:cBhvr>
                                      <p:to>
                                        <p:strVal val="visible"/>
                                      </p:to>
                                    </p:set>
                                    <p:anim calcmode="lin" valueType="num">
                                      <p:cBhvr additive="base">
                                        <p:cTn id="61" dur="500" fill="hold"/>
                                        <p:tgtEl>
                                          <p:spTgt spid="13">
                                            <p:txEl>
                                              <p:pRg st="13" end="1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3">
                                            <p:txEl>
                                              <p:pRg st="13" end="13"/>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3">
                                            <p:txEl>
                                              <p:pRg st="14" end="14"/>
                                            </p:txEl>
                                          </p:spTgt>
                                        </p:tgtEl>
                                        <p:attrNameLst>
                                          <p:attrName>style.visibility</p:attrName>
                                        </p:attrNameLst>
                                      </p:cBhvr>
                                      <p:to>
                                        <p:strVal val="visible"/>
                                      </p:to>
                                    </p:set>
                                    <p:anim calcmode="lin" valueType="num">
                                      <p:cBhvr additive="base">
                                        <p:cTn id="65" dur="500" fill="hold"/>
                                        <p:tgtEl>
                                          <p:spTgt spid="13">
                                            <p:txEl>
                                              <p:pRg st="14" end="1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3">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388424" y="188640"/>
            <a:ext cx="683568"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26</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2" name="ZoneTexte 1"/>
          <p:cNvSpPr txBox="1"/>
          <p:nvPr/>
        </p:nvSpPr>
        <p:spPr>
          <a:xfrm>
            <a:off x="755576" y="1196752"/>
            <a:ext cx="7344816" cy="215444"/>
          </a:xfrm>
          <a:prstGeom prst="rect">
            <a:avLst/>
          </a:prstGeom>
          <a:noFill/>
        </p:spPr>
        <p:txBody>
          <a:bodyPr wrap="square" rtlCol="0">
            <a:spAutoFit/>
          </a:bodyPr>
          <a:lstStyle/>
          <a:p>
            <a:endParaRPr lang="fr-FR" sz="800" dirty="0"/>
          </a:p>
        </p:txBody>
      </p:sp>
      <p:sp>
        <p:nvSpPr>
          <p:cNvPr id="12" name="ZoneTexte 11"/>
          <p:cNvSpPr txBox="1"/>
          <p:nvPr/>
        </p:nvSpPr>
        <p:spPr>
          <a:xfrm>
            <a:off x="688601" y="1304474"/>
            <a:ext cx="7411791" cy="369332"/>
          </a:xfrm>
          <a:prstGeom prst="rect">
            <a:avLst/>
          </a:prstGeom>
          <a:noFill/>
        </p:spPr>
        <p:txBody>
          <a:bodyPr wrap="square" rtlCol="0">
            <a:spAutoFit/>
          </a:bodyPr>
          <a:lstStyle/>
          <a:p>
            <a:endParaRPr lang="fr-FR" dirty="0"/>
          </a:p>
        </p:txBody>
      </p:sp>
      <p:sp>
        <p:nvSpPr>
          <p:cNvPr id="13" name="ZoneTexte 12"/>
          <p:cNvSpPr txBox="1"/>
          <p:nvPr/>
        </p:nvSpPr>
        <p:spPr>
          <a:xfrm>
            <a:off x="729603" y="2060848"/>
            <a:ext cx="7414850" cy="3542893"/>
          </a:xfrm>
          <a:prstGeom prst="rect">
            <a:avLst/>
          </a:prstGeom>
          <a:noFill/>
        </p:spPr>
        <p:txBody>
          <a:bodyPr wrap="square" rtlCol="0">
            <a:spAutoFit/>
          </a:bodyPr>
          <a:lstStyle/>
          <a:p>
            <a:pPr lvl="0">
              <a:lnSpc>
                <a:spcPct val="115000"/>
              </a:lnSpc>
              <a:spcAft>
                <a:spcPts val="1000"/>
              </a:spcAft>
            </a:pPr>
            <a:r>
              <a:rPr lang="fr-FR" sz="1050" kern="150" dirty="0">
                <a:solidFill>
                  <a:schemeClr val="accent2"/>
                </a:solidFill>
                <a:latin typeface="Neuropol"/>
                <a:ea typeface="Calibri"/>
                <a:cs typeface="Times New Roman"/>
              </a:rPr>
              <a:t>Plusieurs variantes du programme seront développées suivant les étudiants. </a:t>
            </a:r>
            <a:endParaRPr lang="fr-FR" sz="1050" kern="150" dirty="0" smtClean="0">
              <a:solidFill>
                <a:schemeClr val="accent2"/>
              </a:solidFill>
              <a:latin typeface="Neuropol"/>
              <a:ea typeface="Calibri"/>
              <a:cs typeface="Times New Roman"/>
            </a:endParaRPr>
          </a:p>
          <a:p>
            <a:pPr lvl="0">
              <a:lnSpc>
                <a:spcPct val="115000"/>
              </a:lnSpc>
              <a:spcAft>
                <a:spcPts val="1000"/>
              </a:spcAft>
            </a:pPr>
            <a:endParaRPr lang="fr-FR" sz="800" b="1" kern="150" dirty="0" smtClean="0">
              <a:solidFill>
                <a:srgbClr val="55818C"/>
              </a:solidFill>
              <a:latin typeface="Neuropol"/>
              <a:ea typeface="Calibri"/>
            </a:endParaRPr>
          </a:p>
          <a:p>
            <a:pPr>
              <a:lnSpc>
                <a:spcPct val="115000"/>
              </a:lnSpc>
              <a:spcAft>
                <a:spcPts val="1000"/>
              </a:spcAft>
            </a:pPr>
            <a:r>
              <a:rPr lang="fr-FR" sz="1200" b="1" kern="150" dirty="0" smtClean="0">
                <a:solidFill>
                  <a:srgbClr val="55818C"/>
                </a:solidFill>
                <a:latin typeface="Neuropol"/>
                <a:ea typeface="Calibri"/>
              </a:rPr>
              <a:t>Contraintes </a:t>
            </a:r>
            <a:r>
              <a:rPr lang="fr-FR" sz="1200" b="1" kern="150" dirty="0">
                <a:solidFill>
                  <a:srgbClr val="55818C"/>
                </a:solidFill>
                <a:latin typeface="Neuropol"/>
                <a:ea typeface="Calibri"/>
              </a:rPr>
              <a:t>:</a:t>
            </a:r>
            <a:endParaRPr lang="fr-FR" sz="1200" b="1" kern="150" dirty="0">
              <a:latin typeface="Times New Roman"/>
              <a:ea typeface="Calibri"/>
            </a:endParaRPr>
          </a:p>
          <a:p>
            <a:pPr marL="342900" lvl="0" indent="-342900">
              <a:lnSpc>
                <a:spcPct val="115000"/>
              </a:lnSpc>
              <a:spcAft>
                <a:spcPts val="0"/>
              </a:spcAft>
              <a:buFont typeface="Courier New"/>
              <a:buChar char="o"/>
            </a:pPr>
            <a:r>
              <a:rPr lang="fr-FR" sz="1100" kern="150" dirty="0">
                <a:solidFill>
                  <a:srgbClr val="7F7F7F"/>
                </a:solidFill>
                <a:latin typeface="Neuropol"/>
                <a:ea typeface="Calibri"/>
                <a:cs typeface="Times New Roman"/>
              </a:rPr>
              <a:t>Surface du </a:t>
            </a:r>
            <a:r>
              <a:rPr lang="fr-FR" sz="1100" kern="150" dirty="0" smtClean="0">
                <a:solidFill>
                  <a:srgbClr val="7F7F7F"/>
                </a:solidFill>
                <a:latin typeface="Neuropol"/>
                <a:ea typeface="Calibri"/>
                <a:cs typeface="Times New Roman"/>
              </a:rPr>
              <a:t>niveau R + </a:t>
            </a:r>
            <a:r>
              <a:rPr lang="fr-FR" sz="1200" b="1" dirty="0" smtClean="0">
                <a:solidFill>
                  <a:schemeClr val="tx1">
                    <a:lumMod val="50000"/>
                    <a:lumOff val="50000"/>
                  </a:schemeClr>
                </a:solidFill>
                <a:latin typeface="Arial" panose="020B0604020202020204" pitchFamily="34" charset="0"/>
                <a:cs typeface="Arial" panose="020B0604020202020204" pitchFamily="34" charset="0"/>
              </a:rPr>
              <a:t>1</a:t>
            </a:r>
            <a:r>
              <a:rPr lang="fr-FR" sz="1100" kern="150" dirty="0">
                <a:solidFill>
                  <a:srgbClr val="7F7F7F"/>
                </a:solidFill>
                <a:latin typeface="Neuropol"/>
                <a:ea typeface="Calibri"/>
                <a:cs typeface="Times New Roman"/>
              </a:rPr>
              <a:t> : 50m² environ - HSFP : environ 2m50  </a:t>
            </a:r>
            <a:endParaRPr lang="fr-FR" sz="1100" b="1" kern="150" dirty="0">
              <a:latin typeface="Times New Roman"/>
              <a:ea typeface="Calibri"/>
              <a:cs typeface="Times New Roman"/>
            </a:endParaRPr>
          </a:p>
          <a:p>
            <a:pPr marL="342900" lvl="0" indent="-342900">
              <a:lnSpc>
                <a:spcPct val="115000"/>
              </a:lnSpc>
              <a:spcAft>
                <a:spcPts val="0"/>
              </a:spcAft>
              <a:buFont typeface="Courier New"/>
              <a:buChar char="o"/>
            </a:pPr>
            <a:r>
              <a:rPr lang="fr-FR" sz="1100" kern="150" dirty="0">
                <a:solidFill>
                  <a:srgbClr val="7F7F7F"/>
                </a:solidFill>
                <a:latin typeface="Neuropol"/>
                <a:ea typeface="Calibri"/>
                <a:cs typeface="Times New Roman"/>
              </a:rPr>
              <a:t>Besoins fonctionnels : rangements denrées et ustensiles, préparations, démonstrations, dégustations.</a:t>
            </a:r>
            <a:endParaRPr lang="fr-FR" sz="1100" b="1" kern="150" dirty="0">
              <a:latin typeface="Times New Roman"/>
              <a:ea typeface="Calibri"/>
              <a:cs typeface="Times New Roman"/>
            </a:endParaRPr>
          </a:p>
          <a:p>
            <a:pPr marL="342900" lvl="0" indent="-342900">
              <a:lnSpc>
                <a:spcPct val="115000"/>
              </a:lnSpc>
              <a:spcAft>
                <a:spcPts val="0"/>
              </a:spcAft>
              <a:buFont typeface="Courier New"/>
              <a:buChar char="o"/>
            </a:pPr>
            <a:r>
              <a:rPr lang="fr-FR" sz="1100" kern="150" dirty="0">
                <a:solidFill>
                  <a:srgbClr val="7F7F7F"/>
                </a:solidFill>
                <a:latin typeface="Neuropol"/>
                <a:ea typeface="Calibri"/>
                <a:cs typeface="Times New Roman"/>
              </a:rPr>
              <a:t>Recettes culinaires, de l’entrée au dessert, chaudes ou </a:t>
            </a:r>
            <a:r>
              <a:rPr lang="fr-FR" sz="1100" kern="150" dirty="0" smtClean="0">
                <a:solidFill>
                  <a:srgbClr val="7F7F7F"/>
                </a:solidFill>
                <a:latin typeface="Neuropol"/>
                <a:ea typeface="Calibri"/>
                <a:cs typeface="Times New Roman"/>
              </a:rPr>
              <a:t>froides.</a:t>
            </a:r>
            <a:endParaRPr lang="fr-FR" sz="1100" b="1" kern="150" dirty="0">
              <a:latin typeface="Times New Roman"/>
              <a:ea typeface="Calibri"/>
              <a:cs typeface="Times New Roman"/>
            </a:endParaRPr>
          </a:p>
          <a:p>
            <a:pPr marL="342900" lvl="0" indent="-342900">
              <a:lnSpc>
                <a:spcPct val="115000"/>
              </a:lnSpc>
              <a:spcAft>
                <a:spcPts val="1000"/>
              </a:spcAft>
              <a:buFont typeface="Courier New"/>
              <a:buChar char="o"/>
            </a:pPr>
            <a:r>
              <a:rPr lang="fr-FR" sz="1100" kern="150" dirty="0">
                <a:solidFill>
                  <a:srgbClr val="7F7F7F"/>
                </a:solidFill>
                <a:latin typeface="Neuropol"/>
                <a:ea typeface="Calibri"/>
                <a:cs typeface="Times New Roman"/>
              </a:rPr>
              <a:t>Prise en compte des </a:t>
            </a:r>
            <a:r>
              <a:rPr lang="fr-FR" sz="1100" kern="150" dirty="0" smtClean="0">
                <a:solidFill>
                  <a:srgbClr val="7F7F7F"/>
                </a:solidFill>
                <a:latin typeface="Neuropol"/>
                <a:ea typeface="Calibri"/>
                <a:cs typeface="Times New Roman"/>
              </a:rPr>
              <a:t>réglementations.</a:t>
            </a:r>
          </a:p>
          <a:p>
            <a:pPr marL="342900" lvl="0" indent="-342900">
              <a:lnSpc>
                <a:spcPct val="115000"/>
              </a:lnSpc>
              <a:spcAft>
                <a:spcPts val="1000"/>
              </a:spcAft>
              <a:buFont typeface="Courier New"/>
              <a:buChar char="o"/>
            </a:pPr>
            <a:endParaRPr lang="fr-FR" sz="1000" b="1" kern="150" dirty="0">
              <a:latin typeface="Times New Roman"/>
              <a:ea typeface="Calibri"/>
              <a:cs typeface="Times New Roman"/>
            </a:endParaRPr>
          </a:p>
          <a:p>
            <a:pPr>
              <a:lnSpc>
                <a:spcPct val="115000"/>
              </a:lnSpc>
              <a:spcAft>
                <a:spcPts val="1000"/>
              </a:spcAft>
            </a:pPr>
            <a:r>
              <a:rPr lang="fr-FR" sz="1200" b="1" kern="150" dirty="0">
                <a:solidFill>
                  <a:srgbClr val="55818C"/>
                </a:solidFill>
                <a:latin typeface="Neuropol"/>
                <a:ea typeface="Calibri"/>
              </a:rPr>
              <a:t>Exigences du client, niveau de qualité :</a:t>
            </a:r>
            <a:endParaRPr lang="fr-FR" sz="1200" b="1" kern="150" dirty="0">
              <a:latin typeface="Times New Roman"/>
              <a:ea typeface="Calibri"/>
            </a:endParaRPr>
          </a:p>
          <a:p>
            <a:pPr marL="342900" lvl="0" indent="-342900">
              <a:lnSpc>
                <a:spcPct val="115000"/>
              </a:lnSpc>
              <a:spcAft>
                <a:spcPts val="0"/>
              </a:spcAft>
              <a:buFont typeface="Courier New"/>
              <a:buChar char="o"/>
            </a:pPr>
            <a:r>
              <a:rPr lang="fr-FR" sz="1100" kern="150" dirty="0">
                <a:solidFill>
                  <a:srgbClr val="7F7F7F"/>
                </a:solidFill>
                <a:latin typeface="Neuropol"/>
                <a:ea typeface="Calibri"/>
                <a:cs typeface="Times New Roman"/>
              </a:rPr>
              <a:t>Respect strict de la charte architecturale de </a:t>
            </a:r>
            <a:r>
              <a:rPr lang="fr-FR" sz="1100" kern="150" dirty="0" smtClean="0">
                <a:solidFill>
                  <a:srgbClr val="7F7F7F"/>
                </a:solidFill>
                <a:latin typeface="Neuropol"/>
                <a:ea typeface="Calibri"/>
                <a:cs typeface="Times New Roman"/>
              </a:rPr>
              <a:t>l’enseigne.</a:t>
            </a:r>
            <a:endParaRPr lang="fr-FR" sz="1100" b="1" kern="150" dirty="0">
              <a:latin typeface="Times New Roman"/>
              <a:ea typeface="Calibri"/>
              <a:cs typeface="Times New Roman"/>
            </a:endParaRPr>
          </a:p>
          <a:p>
            <a:pPr marL="342900" lvl="0" indent="-342900">
              <a:lnSpc>
                <a:spcPct val="115000"/>
              </a:lnSpc>
              <a:spcAft>
                <a:spcPts val="0"/>
              </a:spcAft>
              <a:buFont typeface="Courier New"/>
              <a:buChar char="o"/>
            </a:pPr>
            <a:r>
              <a:rPr lang="fr-FR" sz="1100" kern="150" dirty="0">
                <a:solidFill>
                  <a:srgbClr val="7F7F7F"/>
                </a:solidFill>
                <a:latin typeface="Neuropol"/>
                <a:ea typeface="Calibri"/>
                <a:cs typeface="Times New Roman"/>
              </a:rPr>
              <a:t>Prestation haut de </a:t>
            </a:r>
            <a:r>
              <a:rPr lang="fr-FR" sz="1100" kern="150" dirty="0" smtClean="0">
                <a:solidFill>
                  <a:srgbClr val="7F7F7F"/>
                </a:solidFill>
                <a:latin typeface="Neuropol"/>
                <a:ea typeface="Calibri"/>
                <a:cs typeface="Times New Roman"/>
              </a:rPr>
              <a:t>gamme.</a:t>
            </a:r>
            <a:endParaRPr lang="fr-FR" sz="1100" b="1" kern="150" dirty="0">
              <a:latin typeface="Times New Roman"/>
              <a:ea typeface="Calibri"/>
              <a:cs typeface="Times New Roman"/>
            </a:endParaRPr>
          </a:p>
          <a:p>
            <a:pPr marL="342900" lvl="0" indent="-342900">
              <a:lnSpc>
                <a:spcPct val="115000"/>
              </a:lnSpc>
              <a:spcAft>
                <a:spcPts val="0"/>
              </a:spcAft>
              <a:buFont typeface="Courier New"/>
              <a:buChar char="o"/>
            </a:pPr>
            <a:r>
              <a:rPr lang="fr-FR" sz="1100" kern="150" dirty="0">
                <a:solidFill>
                  <a:srgbClr val="7F7F7F"/>
                </a:solidFill>
                <a:latin typeface="Neuropol"/>
                <a:ea typeface="Calibri"/>
                <a:cs typeface="Times New Roman"/>
              </a:rPr>
              <a:t>Le coût de construction de cette opération est estimé à 2000€ </a:t>
            </a:r>
            <a:r>
              <a:rPr lang="fr-FR" sz="1100" kern="150" dirty="0" smtClean="0">
                <a:solidFill>
                  <a:srgbClr val="7F7F7F"/>
                </a:solidFill>
                <a:latin typeface="Neuropol"/>
                <a:ea typeface="Calibri"/>
                <a:cs typeface="Times New Roman"/>
              </a:rPr>
              <a:t>HT/m². </a:t>
            </a:r>
            <a:endParaRPr lang="fr-FR" sz="1100" b="1" kern="150" dirty="0">
              <a:latin typeface="Times New Roman"/>
              <a:ea typeface="Calibri"/>
              <a:cs typeface="Times New Roman"/>
            </a:endParaRPr>
          </a:p>
          <a:p>
            <a:pPr marL="342900" lvl="0" indent="-342900">
              <a:lnSpc>
                <a:spcPct val="115000"/>
              </a:lnSpc>
              <a:spcAft>
                <a:spcPts val="1000"/>
              </a:spcAft>
              <a:buFont typeface="Courier New"/>
              <a:buChar char="o"/>
            </a:pPr>
            <a:r>
              <a:rPr lang="fr-FR" sz="1100" kern="150" dirty="0">
                <a:solidFill>
                  <a:srgbClr val="7F7F7F"/>
                </a:solidFill>
                <a:latin typeface="Neuropol"/>
                <a:ea typeface="Calibri"/>
                <a:cs typeface="Times New Roman"/>
              </a:rPr>
              <a:t>Durée des travaux après signature du marché : 3 </a:t>
            </a:r>
            <a:r>
              <a:rPr lang="fr-FR" sz="1100" kern="150" dirty="0" smtClean="0">
                <a:solidFill>
                  <a:srgbClr val="7F7F7F"/>
                </a:solidFill>
                <a:latin typeface="Neuropol"/>
                <a:ea typeface="Calibri"/>
                <a:cs typeface="Times New Roman"/>
              </a:rPr>
              <a:t>mois.</a:t>
            </a:r>
            <a:endParaRPr lang="fr-FR" sz="1100" b="1" kern="150" dirty="0">
              <a:effectLst/>
              <a:latin typeface="Times New Roman"/>
              <a:ea typeface="Calibri"/>
              <a:cs typeface="Times New Roman"/>
            </a:endParaRPr>
          </a:p>
        </p:txBody>
      </p:sp>
      <p:sp>
        <p:nvSpPr>
          <p:cNvPr id="11" name="Rectangle 10"/>
          <p:cNvSpPr/>
          <p:nvPr/>
        </p:nvSpPr>
        <p:spPr>
          <a:xfrm>
            <a:off x="683526" y="450372"/>
            <a:ext cx="6120680" cy="623248"/>
          </a:xfrm>
          <a:prstGeom prst="rect">
            <a:avLst/>
          </a:prstGeom>
        </p:spPr>
        <p:txBody>
          <a:bodyPr wrap="square">
            <a:spAutoFit/>
          </a:bodyPr>
          <a:lstStyle/>
          <a:p>
            <a:pPr indent="-89535">
              <a:lnSpc>
                <a:spcPct val="115000"/>
              </a:lnSpc>
            </a:pPr>
            <a:r>
              <a:rPr lang="fr-FR" dirty="0" smtClean="0">
                <a:solidFill>
                  <a:srgbClr val="547F8A"/>
                </a:solidFill>
                <a:latin typeface="Neuropol"/>
                <a:ea typeface="Calibri"/>
                <a:cs typeface="Times New Roman"/>
              </a:rPr>
              <a:t>D</a:t>
            </a:r>
            <a:r>
              <a:rPr lang="fr-FR" sz="1400" dirty="0" smtClean="0">
                <a:solidFill>
                  <a:srgbClr val="547F8A"/>
                </a:solidFill>
                <a:latin typeface="Neuropol"/>
                <a:ea typeface="Calibri"/>
                <a:cs typeface="Times New Roman"/>
              </a:rPr>
              <a:t>ossier thèmes d’études        </a:t>
            </a:r>
          </a:p>
          <a:p>
            <a:pPr indent="-89535">
              <a:lnSpc>
                <a:spcPct val="115000"/>
              </a:lnSpc>
            </a:pPr>
            <a:r>
              <a:rPr lang="fr-FR" sz="1200" dirty="0" smtClean="0">
                <a:solidFill>
                  <a:srgbClr val="9DB4BE"/>
                </a:solidFill>
                <a:latin typeface="Neuropol"/>
                <a:ea typeface="Calibri"/>
                <a:cs typeface="Times New Roman"/>
              </a:rPr>
              <a:t>E4 : Traduction technique du projet architectural</a:t>
            </a:r>
            <a:endParaRPr lang="fr-FR" sz="1200" dirty="0">
              <a:solidFill>
                <a:srgbClr val="9DB4BE"/>
              </a:solidFill>
              <a:ea typeface="Calibri"/>
              <a:cs typeface="Times New Roman"/>
            </a:endParaRPr>
          </a:p>
        </p:txBody>
      </p:sp>
      <p:sp>
        <p:nvSpPr>
          <p:cNvPr id="3" name="ZoneTexte 2"/>
          <p:cNvSpPr txBox="1"/>
          <p:nvPr/>
        </p:nvSpPr>
        <p:spPr>
          <a:xfrm>
            <a:off x="720559" y="1489140"/>
            <a:ext cx="6912768" cy="400110"/>
          </a:xfrm>
          <a:prstGeom prst="rect">
            <a:avLst/>
          </a:prstGeom>
          <a:noFill/>
        </p:spPr>
        <p:txBody>
          <a:bodyPr wrap="square" rtlCol="0">
            <a:spAutoFit/>
          </a:bodyPr>
          <a:lstStyle/>
          <a:p>
            <a:r>
              <a:rPr lang="fr-FR" sz="2000" b="1" dirty="0" smtClean="0">
                <a:solidFill>
                  <a:srgbClr val="547F8A"/>
                </a:solidFill>
                <a:latin typeface="Neuropol" panose="020F0607030201010804" pitchFamily="34" charset="0"/>
              </a:rPr>
              <a:t>P</a:t>
            </a:r>
            <a:r>
              <a:rPr lang="fr-FR" sz="1500" dirty="0" smtClean="0">
                <a:solidFill>
                  <a:srgbClr val="547F8A"/>
                </a:solidFill>
                <a:latin typeface="Neuropol" panose="020F0607030201010804" pitchFamily="34" charset="0"/>
              </a:rPr>
              <a:t>rogramme « atelier gourmand » </a:t>
            </a:r>
            <a:r>
              <a:rPr lang="fr-FR" sz="1200" dirty="0" smtClean="0">
                <a:solidFill>
                  <a:srgbClr val="547F8A"/>
                </a:solidFill>
                <a:latin typeface="Neuropol" panose="020F0607030201010804" pitchFamily="34" charset="0"/>
              </a:rPr>
              <a:t>(suite)</a:t>
            </a:r>
            <a:endParaRPr lang="fr-FR" sz="1200" dirty="0">
              <a:solidFill>
                <a:srgbClr val="547F8A"/>
              </a:solidFill>
              <a:latin typeface="Neuropol" panose="020F0607030201010804" pitchFamily="34" charset="0"/>
            </a:endParaRPr>
          </a:p>
        </p:txBody>
      </p:sp>
    </p:spTree>
    <p:extLst>
      <p:ext uri="{BB962C8B-B14F-4D97-AF65-F5344CB8AC3E}">
        <p14:creationId xmlns:p14="http://schemas.microsoft.com/office/powerpoint/2010/main" xmlns="" val="60480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 calcmode="lin" valueType="num">
                                      <p:cBhvr additive="base">
                                        <p:cTn id="7"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3" end="3"/>
                                            </p:txEl>
                                          </p:spTgt>
                                        </p:tgtEl>
                                        <p:attrNameLst>
                                          <p:attrName>style.visibility</p:attrName>
                                        </p:attrNameLst>
                                      </p:cBhvr>
                                      <p:to>
                                        <p:strVal val="visible"/>
                                      </p:to>
                                    </p:set>
                                    <p:anim calcmode="lin" valueType="num">
                                      <p:cBhvr additive="base">
                                        <p:cTn id="11"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anim calcmode="lin" valueType="num">
                                      <p:cBhvr additive="base">
                                        <p:cTn id="15"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xEl>
                                              <p:pRg st="5" end="5"/>
                                            </p:txEl>
                                          </p:spTgt>
                                        </p:tgtEl>
                                        <p:attrNameLst>
                                          <p:attrName>style.visibility</p:attrName>
                                        </p:attrNameLst>
                                      </p:cBhvr>
                                      <p:to>
                                        <p:strVal val="visible"/>
                                      </p:to>
                                    </p:set>
                                    <p:anim calcmode="lin" valueType="num">
                                      <p:cBhvr additive="base">
                                        <p:cTn id="19"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anim calcmode="lin" valueType="num">
                                      <p:cBhvr additive="base">
                                        <p:cTn id="23"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xEl>
                                              <p:pRg st="8" end="8"/>
                                            </p:txEl>
                                          </p:spTgt>
                                        </p:tgtEl>
                                        <p:attrNameLst>
                                          <p:attrName>style.visibility</p:attrName>
                                        </p:attrNameLst>
                                      </p:cBhvr>
                                      <p:to>
                                        <p:strVal val="visible"/>
                                      </p:to>
                                    </p:set>
                                    <p:anim calcmode="lin" valueType="num">
                                      <p:cBhvr additive="base">
                                        <p:cTn id="29" dur="500" fill="hold"/>
                                        <p:tgtEl>
                                          <p:spTgt spid="13">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8" end="8"/>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xEl>
                                              <p:pRg st="9" end="9"/>
                                            </p:txEl>
                                          </p:spTgt>
                                        </p:tgtEl>
                                        <p:attrNameLst>
                                          <p:attrName>style.visibility</p:attrName>
                                        </p:attrNameLst>
                                      </p:cBhvr>
                                      <p:to>
                                        <p:strVal val="visible"/>
                                      </p:to>
                                    </p:set>
                                    <p:anim calcmode="lin" valueType="num">
                                      <p:cBhvr additive="base">
                                        <p:cTn id="33" dur="500" fill="hold"/>
                                        <p:tgtEl>
                                          <p:spTgt spid="13">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3">
                                            <p:txEl>
                                              <p:pRg st="9" end="9"/>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xEl>
                                              <p:pRg st="10" end="10"/>
                                            </p:txEl>
                                          </p:spTgt>
                                        </p:tgtEl>
                                        <p:attrNameLst>
                                          <p:attrName>style.visibility</p:attrName>
                                        </p:attrNameLst>
                                      </p:cBhvr>
                                      <p:to>
                                        <p:strVal val="visible"/>
                                      </p:to>
                                    </p:set>
                                    <p:anim calcmode="lin" valueType="num">
                                      <p:cBhvr additive="base">
                                        <p:cTn id="37" dur="500" fill="hold"/>
                                        <p:tgtEl>
                                          <p:spTgt spid="1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
                                            <p:txEl>
                                              <p:pRg st="10" end="1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xEl>
                                              <p:pRg st="11" end="11"/>
                                            </p:txEl>
                                          </p:spTgt>
                                        </p:tgtEl>
                                        <p:attrNameLst>
                                          <p:attrName>style.visibility</p:attrName>
                                        </p:attrNameLst>
                                      </p:cBhvr>
                                      <p:to>
                                        <p:strVal val="visible"/>
                                      </p:to>
                                    </p:set>
                                    <p:anim calcmode="lin" valueType="num">
                                      <p:cBhvr additive="base">
                                        <p:cTn id="41" dur="500" fill="hold"/>
                                        <p:tgtEl>
                                          <p:spTgt spid="13">
                                            <p:txEl>
                                              <p:pRg st="11" end="1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
                                            <p:txEl>
                                              <p:pRg st="11" end="1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xEl>
                                              <p:pRg st="12" end="12"/>
                                            </p:txEl>
                                          </p:spTgt>
                                        </p:tgtEl>
                                        <p:attrNameLst>
                                          <p:attrName>style.visibility</p:attrName>
                                        </p:attrNameLst>
                                      </p:cBhvr>
                                      <p:to>
                                        <p:strVal val="visible"/>
                                      </p:to>
                                    </p:set>
                                    <p:anim calcmode="lin" valueType="num">
                                      <p:cBhvr additive="base">
                                        <p:cTn id="45" dur="500" fill="hold"/>
                                        <p:tgtEl>
                                          <p:spTgt spid="13">
                                            <p:txEl>
                                              <p:pRg st="12" end="1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460432" y="188640"/>
            <a:ext cx="683568"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27</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2" name="ZoneTexte 1"/>
          <p:cNvSpPr txBox="1"/>
          <p:nvPr/>
        </p:nvSpPr>
        <p:spPr>
          <a:xfrm>
            <a:off x="755576" y="1196752"/>
            <a:ext cx="7344816" cy="215444"/>
          </a:xfrm>
          <a:prstGeom prst="rect">
            <a:avLst/>
          </a:prstGeom>
          <a:noFill/>
        </p:spPr>
        <p:txBody>
          <a:bodyPr wrap="square" rtlCol="0">
            <a:spAutoFit/>
          </a:bodyPr>
          <a:lstStyle/>
          <a:p>
            <a:endParaRPr lang="fr-FR" sz="800" dirty="0"/>
          </a:p>
        </p:txBody>
      </p:sp>
      <p:sp>
        <p:nvSpPr>
          <p:cNvPr id="11" name="Rectangle 10"/>
          <p:cNvSpPr/>
          <p:nvPr/>
        </p:nvSpPr>
        <p:spPr>
          <a:xfrm>
            <a:off x="520642" y="356481"/>
            <a:ext cx="6120680" cy="623248"/>
          </a:xfrm>
          <a:prstGeom prst="rect">
            <a:avLst/>
          </a:prstGeom>
        </p:spPr>
        <p:txBody>
          <a:bodyPr wrap="square">
            <a:spAutoFit/>
          </a:bodyPr>
          <a:lstStyle/>
          <a:p>
            <a:pPr indent="-89535">
              <a:lnSpc>
                <a:spcPct val="115000"/>
              </a:lnSpc>
            </a:pPr>
            <a:r>
              <a:rPr lang="fr-FR" dirty="0" smtClean="0">
                <a:solidFill>
                  <a:srgbClr val="547F8A"/>
                </a:solidFill>
                <a:latin typeface="Neuropol"/>
                <a:ea typeface="Calibri"/>
                <a:cs typeface="Times New Roman"/>
              </a:rPr>
              <a:t>D</a:t>
            </a:r>
            <a:r>
              <a:rPr lang="fr-FR" sz="1400" dirty="0" smtClean="0">
                <a:solidFill>
                  <a:srgbClr val="547F8A"/>
                </a:solidFill>
                <a:latin typeface="Neuropol"/>
                <a:ea typeface="Calibri"/>
                <a:cs typeface="Times New Roman"/>
              </a:rPr>
              <a:t>ossier thèmes d’études        </a:t>
            </a:r>
          </a:p>
          <a:p>
            <a:pPr indent="-89535">
              <a:lnSpc>
                <a:spcPct val="115000"/>
              </a:lnSpc>
            </a:pPr>
            <a:r>
              <a:rPr lang="fr-FR" sz="1200" dirty="0" smtClean="0">
                <a:solidFill>
                  <a:srgbClr val="9DB4BE"/>
                </a:solidFill>
                <a:latin typeface="Neuropol"/>
                <a:ea typeface="Calibri"/>
                <a:cs typeface="Times New Roman"/>
              </a:rPr>
              <a:t>E4 : Traduction technique du projet architectural</a:t>
            </a:r>
            <a:endParaRPr lang="fr-FR" sz="1200" dirty="0">
              <a:solidFill>
                <a:srgbClr val="9DB4BE"/>
              </a:solidFill>
              <a:ea typeface="Calibri"/>
              <a:cs typeface="Times New Roman"/>
            </a:endParaRPr>
          </a:p>
        </p:txBody>
      </p:sp>
      <p:sp>
        <p:nvSpPr>
          <p:cNvPr id="3" name="ZoneTexte 2"/>
          <p:cNvSpPr txBox="1"/>
          <p:nvPr/>
        </p:nvSpPr>
        <p:spPr>
          <a:xfrm>
            <a:off x="638254" y="1673806"/>
            <a:ext cx="6670050" cy="4755148"/>
          </a:xfrm>
          <a:prstGeom prst="rect">
            <a:avLst/>
          </a:prstGeom>
          <a:noFill/>
        </p:spPr>
        <p:txBody>
          <a:bodyPr wrap="square" rtlCol="0">
            <a:spAutoFit/>
          </a:bodyPr>
          <a:lstStyle/>
          <a:p>
            <a:endParaRPr lang="fr-FR" sz="1200" b="1" dirty="0" smtClean="0">
              <a:solidFill>
                <a:srgbClr val="547F8A"/>
              </a:solidFill>
              <a:latin typeface="Neuropol" panose="020F0607030201010804" pitchFamily="34" charset="0"/>
            </a:endParaRPr>
          </a:p>
          <a:p>
            <a:r>
              <a:rPr lang="fr-FR" sz="1200" b="1" dirty="0" smtClean="0">
                <a:solidFill>
                  <a:srgbClr val="547F8A"/>
                </a:solidFill>
                <a:latin typeface="Neuropol" panose="020F0607030201010804" pitchFamily="34" charset="0"/>
              </a:rPr>
              <a:t>Partie </a:t>
            </a:r>
            <a:r>
              <a:rPr lang="fr-FR" sz="1300" b="1" dirty="0">
                <a:solidFill>
                  <a:srgbClr val="547F8A"/>
                </a:solidFill>
                <a:latin typeface="Arial" panose="020B0604020202020204" pitchFamily="34" charset="0"/>
                <a:cs typeface="Arial" panose="020B0604020202020204" pitchFamily="34" charset="0"/>
              </a:rPr>
              <a:t>1</a:t>
            </a:r>
            <a:r>
              <a:rPr lang="fr-FR" sz="1200" b="1" dirty="0" smtClean="0">
                <a:solidFill>
                  <a:srgbClr val="547F8A"/>
                </a:solidFill>
                <a:latin typeface="Neuropol" panose="020F0607030201010804" pitchFamily="34" charset="0"/>
              </a:rPr>
              <a:t> </a:t>
            </a:r>
            <a:r>
              <a:rPr lang="fr-FR" sz="1200" b="1" dirty="0">
                <a:solidFill>
                  <a:srgbClr val="547F8A"/>
                </a:solidFill>
                <a:latin typeface="Neuropol" panose="020F0607030201010804" pitchFamily="34" charset="0"/>
              </a:rPr>
              <a:t>: Contextualisation et mise en conformité du projet</a:t>
            </a:r>
            <a:endParaRPr lang="fr-FR" sz="1200" dirty="0">
              <a:solidFill>
                <a:srgbClr val="547F8A"/>
              </a:solidFill>
              <a:latin typeface="Neuropol" panose="020F0607030201010804" pitchFamily="34" charset="0"/>
            </a:endParaRPr>
          </a:p>
          <a:p>
            <a:endParaRPr lang="fr-FR" sz="1200" b="1" dirty="0" smtClean="0">
              <a:solidFill>
                <a:schemeClr val="accent2"/>
              </a:solidFill>
              <a:latin typeface="Neuropol" panose="020F0607030201010804" pitchFamily="34" charset="0"/>
            </a:endParaRPr>
          </a:p>
          <a:p>
            <a:endParaRPr lang="fr-FR" sz="1000" dirty="0">
              <a:latin typeface="Neuropol" panose="020F0607030201010804" pitchFamily="34" charset="0"/>
            </a:endParaRPr>
          </a:p>
          <a:p>
            <a:r>
              <a:rPr lang="fr-FR" sz="1200" dirty="0">
                <a:solidFill>
                  <a:schemeClr val="accent2"/>
                </a:solidFill>
                <a:latin typeface="Neuropol" panose="020F0607030201010804" pitchFamily="34" charset="0"/>
              </a:rPr>
              <a:t>S</a:t>
            </a:r>
            <a:r>
              <a:rPr lang="fr-FR" sz="1200" dirty="0" smtClean="0">
                <a:solidFill>
                  <a:schemeClr val="accent2"/>
                </a:solidFill>
                <a:latin typeface="Neuropol" panose="020F0607030201010804" pitchFamily="34" charset="0"/>
              </a:rPr>
              <a:t>ituation d’évaluation : </a:t>
            </a:r>
            <a:r>
              <a:rPr lang="fr-FR" sz="1000" dirty="0" smtClean="0">
                <a:solidFill>
                  <a:schemeClr val="accent2"/>
                </a:solidFill>
                <a:latin typeface="Neuropol" panose="020F0607030201010804" pitchFamily="34" charset="0"/>
              </a:rPr>
              <a:t>(variante n°</a:t>
            </a:r>
            <a:r>
              <a:rPr lang="fr-FR" sz="1000" b="1" dirty="0">
                <a:solidFill>
                  <a:schemeClr val="accent2"/>
                </a:solidFill>
                <a:latin typeface="Arial" panose="020B0604020202020204" pitchFamily="34" charset="0"/>
                <a:cs typeface="Arial" panose="020B0604020202020204" pitchFamily="34" charset="0"/>
              </a:rPr>
              <a:t>1</a:t>
            </a:r>
            <a:r>
              <a:rPr lang="fr-FR" sz="1000" dirty="0" smtClean="0">
                <a:solidFill>
                  <a:schemeClr val="accent2"/>
                </a:solidFill>
                <a:latin typeface="Neuropol" panose="020F0607030201010804" pitchFamily="34" charset="0"/>
              </a:rPr>
              <a:t>)</a:t>
            </a:r>
          </a:p>
          <a:p>
            <a:endParaRPr lang="fr-FR" sz="1100" dirty="0" smtClean="0">
              <a:solidFill>
                <a:srgbClr val="9DB4BE"/>
              </a:solidFill>
              <a:latin typeface="Neuropol" panose="020F0607030201010804" pitchFamily="34" charset="0"/>
            </a:endParaRPr>
          </a:p>
          <a:p>
            <a:pPr marL="171450" indent="-171450">
              <a:buFont typeface="Courier New" panose="02070309020205020404" pitchFamily="49" charset="0"/>
              <a:buChar char="o"/>
            </a:pPr>
            <a:r>
              <a:rPr lang="fr-FR" sz="1100" dirty="0" smtClean="0">
                <a:solidFill>
                  <a:schemeClr val="tx1">
                    <a:lumMod val="50000"/>
                    <a:lumOff val="50000"/>
                  </a:schemeClr>
                </a:solidFill>
                <a:latin typeface="Neuropol" panose="020F0607030201010804" pitchFamily="34" charset="0"/>
              </a:rPr>
              <a:t>Analyse du site et mise </a:t>
            </a:r>
            <a:r>
              <a:rPr lang="fr-FR" sz="1100" dirty="0" smtClean="0">
                <a:solidFill>
                  <a:schemeClr val="tx1">
                    <a:lumMod val="50000"/>
                    <a:lumOff val="50000"/>
                  </a:schemeClr>
                </a:solidFill>
                <a:latin typeface="Neuropol" panose="020F0607030201010804" pitchFamily="34" charset="0"/>
              </a:rPr>
              <a:t>en conformité du projet dans le domaine de l’accessibilité.</a:t>
            </a:r>
          </a:p>
          <a:p>
            <a:pPr marL="171450" indent="-171450">
              <a:buFont typeface="Courier New" panose="02070309020205020404" pitchFamily="49" charset="0"/>
              <a:buChar char="o"/>
            </a:pPr>
            <a:endParaRPr lang="fr-FR" sz="1000" dirty="0">
              <a:latin typeface="Neuropol" panose="020F0607030201010804" pitchFamily="34" charset="0"/>
            </a:endParaRPr>
          </a:p>
          <a:p>
            <a:r>
              <a:rPr lang="fr-FR" sz="1200" dirty="0">
                <a:solidFill>
                  <a:schemeClr val="accent2"/>
                </a:solidFill>
                <a:latin typeface="Neuropol" panose="020F0607030201010804" pitchFamily="34" charset="0"/>
              </a:rPr>
              <a:t>S</a:t>
            </a:r>
            <a:r>
              <a:rPr lang="fr-FR" sz="1200" dirty="0" smtClean="0">
                <a:solidFill>
                  <a:schemeClr val="accent2"/>
                </a:solidFill>
                <a:latin typeface="Neuropol" panose="020F0607030201010804" pitchFamily="34" charset="0"/>
              </a:rPr>
              <a:t>ituation </a:t>
            </a:r>
            <a:r>
              <a:rPr lang="fr-FR" sz="1200" dirty="0">
                <a:solidFill>
                  <a:schemeClr val="accent2"/>
                </a:solidFill>
                <a:latin typeface="Neuropol" panose="020F0607030201010804" pitchFamily="34" charset="0"/>
              </a:rPr>
              <a:t>d’évaluation </a:t>
            </a:r>
            <a:r>
              <a:rPr lang="fr-FR" sz="1200" dirty="0" smtClean="0">
                <a:solidFill>
                  <a:schemeClr val="accent2"/>
                </a:solidFill>
                <a:latin typeface="Neuropol" panose="020F0607030201010804" pitchFamily="34" charset="0"/>
              </a:rPr>
              <a:t>: </a:t>
            </a:r>
            <a:r>
              <a:rPr lang="fr-FR" sz="1000" dirty="0" smtClean="0">
                <a:solidFill>
                  <a:schemeClr val="accent2"/>
                </a:solidFill>
                <a:latin typeface="Neuropol" panose="020F0607030201010804" pitchFamily="34" charset="0"/>
              </a:rPr>
              <a:t>(variante n°2)</a:t>
            </a:r>
          </a:p>
          <a:p>
            <a:endParaRPr lang="fr-FR" sz="1100" dirty="0">
              <a:solidFill>
                <a:srgbClr val="9DB4BE"/>
              </a:solidFill>
              <a:latin typeface="Neuropol" panose="020F0607030201010804" pitchFamily="34" charset="0"/>
            </a:endParaRPr>
          </a:p>
          <a:p>
            <a:pPr marL="171450" indent="-171450">
              <a:buFont typeface="Courier New" panose="02070309020205020404" pitchFamily="49" charset="0"/>
              <a:buChar char="o"/>
            </a:pPr>
            <a:r>
              <a:rPr lang="fr-FR" sz="1100" dirty="0" smtClean="0">
                <a:solidFill>
                  <a:schemeClr val="tx1">
                    <a:lumMod val="50000"/>
                    <a:lumOff val="50000"/>
                  </a:schemeClr>
                </a:solidFill>
                <a:latin typeface="Neuropol" panose="020F0607030201010804" pitchFamily="34" charset="0"/>
              </a:rPr>
              <a:t>Analyse du </a:t>
            </a:r>
            <a:r>
              <a:rPr lang="fr-FR" sz="1100" smtClean="0">
                <a:solidFill>
                  <a:schemeClr val="tx1">
                    <a:lumMod val="50000"/>
                    <a:lumOff val="50000"/>
                  </a:schemeClr>
                </a:solidFill>
                <a:latin typeface="Neuropol" panose="020F0607030201010804" pitchFamily="34" charset="0"/>
              </a:rPr>
              <a:t>site et mise </a:t>
            </a:r>
            <a:r>
              <a:rPr lang="fr-FR" sz="1100" dirty="0" smtClean="0">
                <a:solidFill>
                  <a:schemeClr val="tx1">
                    <a:lumMod val="50000"/>
                    <a:lumOff val="50000"/>
                  </a:schemeClr>
                </a:solidFill>
                <a:latin typeface="Neuropol" panose="020F0607030201010804" pitchFamily="34" charset="0"/>
              </a:rPr>
              <a:t>en conformité du projet pour une réglementation spécifique.</a:t>
            </a:r>
          </a:p>
          <a:p>
            <a:r>
              <a:rPr lang="fr-FR" sz="1100" dirty="0">
                <a:solidFill>
                  <a:schemeClr val="tx1">
                    <a:lumMod val="50000"/>
                    <a:lumOff val="50000"/>
                  </a:schemeClr>
                </a:solidFill>
                <a:latin typeface="Neuropol" panose="020F0607030201010804" pitchFamily="34" charset="0"/>
              </a:rPr>
              <a:t> </a:t>
            </a:r>
            <a:r>
              <a:rPr lang="fr-FR" sz="1100" dirty="0" smtClean="0">
                <a:solidFill>
                  <a:schemeClr val="tx1">
                    <a:lumMod val="50000"/>
                    <a:lumOff val="50000"/>
                  </a:schemeClr>
                </a:solidFill>
                <a:latin typeface="Neuropol" panose="020F0607030201010804" pitchFamily="34" charset="0"/>
              </a:rPr>
              <a:t>   (Urbanisme, voierie, désamiantage, label thermique, etc.)</a:t>
            </a:r>
          </a:p>
          <a:p>
            <a:pPr marL="171450" indent="-171450">
              <a:buFont typeface="Courier New" panose="02070309020205020404" pitchFamily="49" charset="0"/>
              <a:buChar char="o"/>
            </a:pPr>
            <a:endParaRPr lang="fr-FR" sz="900" dirty="0">
              <a:latin typeface="Neuropol" panose="020F0607030201010804" pitchFamily="34" charset="0"/>
            </a:endParaRPr>
          </a:p>
          <a:p>
            <a:endParaRPr lang="fr-FR" sz="1200" b="1" dirty="0" smtClean="0">
              <a:solidFill>
                <a:srgbClr val="547F8A"/>
              </a:solidFill>
              <a:latin typeface="Neuropol" panose="020F0607030201010804" pitchFamily="34" charset="0"/>
            </a:endParaRPr>
          </a:p>
          <a:p>
            <a:r>
              <a:rPr lang="fr-FR" sz="1200" b="1" dirty="0" smtClean="0">
                <a:solidFill>
                  <a:srgbClr val="547F8A"/>
                </a:solidFill>
                <a:latin typeface="Neuropol" panose="020F0607030201010804" pitchFamily="34" charset="0"/>
              </a:rPr>
              <a:t>Partie </a:t>
            </a:r>
            <a:r>
              <a:rPr lang="fr-FR" sz="1200" b="1" dirty="0">
                <a:solidFill>
                  <a:srgbClr val="547F8A"/>
                </a:solidFill>
                <a:latin typeface="Neuropol" panose="020F0607030201010804" pitchFamily="34" charset="0"/>
              </a:rPr>
              <a:t>2 : </a:t>
            </a:r>
            <a:r>
              <a:rPr lang="fr-FR" sz="1200" b="1" dirty="0" smtClean="0">
                <a:solidFill>
                  <a:srgbClr val="547F8A"/>
                </a:solidFill>
                <a:latin typeface="Neuropol" panose="020F0607030201010804" pitchFamily="34" charset="0"/>
              </a:rPr>
              <a:t>Propositions </a:t>
            </a:r>
            <a:r>
              <a:rPr lang="fr-FR" sz="1200" b="1" dirty="0">
                <a:solidFill>
                  <a:srgbClr val="547F8A"/>
                </a:solidFill>
                <a:latin typeface="Neuropol" panose="020F0607030201010804" pitchFamily="34" charset="0"/>
              </a:rPr>
              <a:t>créatives</a:t>
            </a:r>
          </a:p>
          <a:p>
            <a:endParaRPr lang="fr-FR" sz="1200" b="1" dirty="0">
              <a:solidFill>
                <a:schemeClr val="accent2"/>
              </a:solidFill>
              <a:latin typeface="Neuropol" panose="020F0607030201010804" pitchFamily="34" charset="0"/>
            </a:endParaRPr>
          </a:p>
          <a:p>
            <a:endParaRPr lang="fr-FR" sz="1000" dirty="0">
              <a:latin typeface="Neuropol" panose="020F0607030201010804" pitchFamily="34" charset="0"/>
            </a:endParaRPr>
          </a:p>
          <a:p>
            <a:r>
              <a:rPr lang="fr-FR" sz="1200" dirty="0">
                <a:solidFill>
                  <a:schemeClr val="accent2"/>
                </a:solidFill>
                <a:latin typeface="Neuropol" panose="020F0607030201010804" pitchFamily="34" charset="0"/>
              </a:rPr>
              <a:t>S</a:t>
            </a:r>
            <a:r>
              <a:rPr lang="fr-FR" sz="1200" dirty="0" smtClean="0">
                <a:solidFill>
                  <a:schemeClr val="accent2"/>
                </a:solidFill>
                <a:latin typeface="Neuropol" panose="020F0607030201010804" pitchFamily="34" charset="0"/>
              </a:rPr>
              <a:t>ituation </a:t>
            </a:r>
            <a:r>
              <a:rPr lang="fr-FR" sz="1200" dirty="0">
                <a:solidFill>
                  <a:schemeClr val="accent2"/>
                </a:solidFill>
                <a:latin typeface="Neuropol" panose="020F0607030201010804" pitchFamily="34" charset="0"/>
              </a:rPr>
              <a:t>d’évaluation </a:t>
            </a:r>
            <a:r>
              <a:rPr lang="fr-FR" sz="1200" dirty="0" smtClean="0">
                <a:solidFill>
                  <a:schemeClr val="accent2"/>
                </a:solidFill>
                <a:latin typeface="Neuropol" panose="020F0607030201010804" pitchFamily="34" charset="0"/>
              </a:rPr>
              <a:t>: </a:t>
            </a:r>
            <a:r>
              <a:rPr lang="fr-FR" sz="1000" dirty="0" smtClean="0">
                <a:solidFill>
                  <a:schemeClr val="accent2"/>
                </a:solidFill>
                <a:latin typeface="Neuropol" panose="020F0607030201010804" pitchFamily="34" charset="0"/>
              </a:rPr>
              <a:t>(variante n°</a:t>
            </a:r>
            <a:r>
              <a:rPr lang="fr-FR" sz="1000" b="1" dirty="0">
                <a:solidFill>
                  <a:schemeClr val="accent2"/>
                </a:solidFill>
                <a:latin typeface="Arial" panose="020B0604020202020204" pitchFamily="34" charset="0"/>
                <a:cs typeface="Arial" panose="020B0604020202020204" pitchFamily="34" charset="0"/>
              </a:rPr>
              <a:t>1</a:t>
            </a:r>
            <a:r>
              <a:rPr lang="fr-FR" sz="1000" dirty="0" smtClean="0">
                <a:solidFill>
                  <a:schemeClr val="accent2"/>
                </a:solidFill>
                <a:latin typeface="Neuropol" panose="020F0607030201010804" pitchFamily="34" charset="0"/>
              </a:rPr>
              <a:t>)</a:t>
            </a:r>
          </a:p>
          <a:p>
            <a:endParaRPr lang="fr-FR" sz="1100" dirty="0">
              <a:solidFill>
                <a:srgbClr val="9DB4BE"/>
              </a:solidFill>
              <a:latin typeface="Neuropol" panose="020F0607030201010804" pitchFamily="34" charset="0"/>
            </a:endParaRPr>
          </a:p>
          <a:p>
            <a:pPr marL="171450" indent="-171450">
              <a:buFont typeface="Courier New" panose="02070309020205020404" pitchFamily="49" charset="0"/>
              <a:buChar char="o"/>
            </a:pPr>
            <a:r>
              <a:rPr lang="fr-FR" sz="1100" dirty="0" smtClean="0">
                <a:solidFill>
                  <a:schemeClr val="tx1">
                    <a:lumMod val="50000"/>
                    <a:lumOff val="50000"/>
                  </a:schemeClr>
                </a:solidFill>
                <a:latin typeface="Neuropol" panose="020F0607030201010804" pitchFamily="34" charset="0"/>
              </a:rPr>
              <a:t>R - </a:t>
            </a:r>
            <a:r>
              <a:rPr lang="fr-FR" sz="1200" b="1" dirty="0">
                <a:solidFill>
                  <a:schemeClr val="tx1">
                    <a:lumMod val="50000"/>
                    <a:lumOff val="50000"/>
                  </a:schemeClr>
                </a:solidFill>
                <a:latin typeface="Arial" panose="020B0604020202020204" pitchFamily="34" charset="0"/>
                <a:cs typeface="Arial" panose="020B0604020202020204" pitchFamily="34" charset="0"/>
              </a:rPr>
              <a:t>1</a:t>
            </a:r>
            <a:r>
              <a:rPr lang="fr-FR" sz="1100" dirty="0" smtClean="0">
                <a:solidFill>
                  <a:schemeClr val="tx1">
                    <a:lumMod val="50000"/>
                    <a:lumOff val="50000"/>
                  </a:schemeClr>
                </a:solidFill>
                <a:latin typeface="Neuropol" panose="020F0607030201010804" pitchFamily="34" charset="0"/>
              </a:rPr>
              <a:t> transformé en « Musée de la pâtisserie »</a:t>
            </a:r>
            <a:endParaRPr lang="fr-FR" sz="1100" dirty="0">
              <a:solidFill>
                <a:schemeClr val="tx1">
                  <a:lumMod val="50000"/>
                  <a:lumOff val="50000"/>
                </a:schemeClr>
              </a:solidFill>
              <a:latin typeface="Neuropol" panose="020F0607030201010804" pitchFamily="34" charset="0"/>
            </a:endParaRPr>
          </a:p>
          <a:p>
            <a:pPr marL="171450" indent="-171450">
              <a:buFont typeface="Courier New" panose="02070309020205020404" pitchFamily="49" charset="0"/>
              <a:buChar char="o"/>
            </a:pPr>
            <a:endParaRPr lang="fr-FR" sz="1000" dirty="0">
              <a:latin typeface="Neuropol" panose="020F0607030201010804" pitchFamily="34" charset="0"/>
            </a:endParaRPr>
          </a:p>
          <a:p>
            <a:r>
              <a:rPr lang="fr-FR" sz="1200" dirty="0">
                <a:solidFill>
                  <a:schemeClr val="accent2"/>
                </a:solidFill>
                <a:latin typeface="Neuropol" panose="020F0607030201010804" pitchFamily="34" charset="0"/>
              </a:rPr>
              <a:t>S</a:t>
            </a:r>
            <a:r>
              <a:rPr lang="fr-FR" sz="1200" dirty="0" smtClean="0">
                <a:solidFill>
                  <a:schemeClr val="accent2"/>
                </a:solidFill>
                <a:latin typeface="Neuropol" panose="020F0607030201010804" pitchFamily="34" charset="0"/>
              </a:rPr>
              <a:t>ituation </a:t>
            </a:r>
            <a:r>
              <a:rPr lang="fr-FR" sz="1200" dirty="0">
                <a:solidFill>
                  <a:schemeClr val="accent2"/>
                </a:solidFill>
                <a:latin typeface="Neuropol" panose="020F0607030201010804" pitchFamily="34" charset="0"/>
              </a:rPr>
              <a:t>d’évaluation </a:t>
            </a:r>
            <a:r>
              <a:rPr lang="fr-FR" sz="1200" dirty="0" smtClean="0">
                <a:solidFill>
                  <a:schemeClr val="accent2"/>
                </a:solidFill>
                <a:latin typeface="Neuropol" panose="020F0607030201010804" pitchFamily="34" charset="0"/>
              </a:rPr>
              <a:t>: </a:t>
            </a:r>
            <a:r>
              <a:rPr lang="fr-FR" sz="1000" dirty="0" smtClean="0">
                <a:solidFill>
                  <a:schemeClr val="accent2"/>
                </a:solidFill>
                <a:latin typeface="Neuropol" panose="020F0607030201010804" pitchFamily="34" charset="0"/>
              </a:rPr>
              <a:t>(variante n°2)</a:t>
            </a:r>
          </a:p>
          <a:p>
            <a:endParaRPr lang="fr-FR" sz="1100" dirty="0">
              <a:solidFill>
                <a:srgbClr val="9DB4BE"/>
              </a:solidFill>
              <a:latin typeface="Neuropol" panose="020F0607030201010804" pitchFamily="34" charset="0"/>
            </a:endParaRPr>
          </a:p>
          <a:p>
            <a:pPr marL="171450" indent="-171450">
              <a:buFont typeface="Courier New" panose="02070309020205020404" pitchFamily="49" charset="0"/>
              <a:buChar char="o"/>
            </a:pPr>
            <a:r>
              <a:rPr lang="fr-FR" sz="1100" dirty="0" smtClean="0">
                <a:solidFill>
                  <a:schemeClr val="tx1">
                    <a:lumMod val="50000"/>
                    <a:lumOff val="50000"/>
                  </a:schemeClr>
                </a:solidFill>
                <a:latin typeface="Neuropol" panose="020F0607030201010804" pitchFamily="34" charset="0"/>
              </a:rPr>
              <a:t>R + </a:t>
            </a:r>
            <a:r>
              <a:rPr lang="fr-FR" sz="1200" b="1" dirty="0">
                <a:solidFill>
                  <a:schemeClr val="tx1">
                    <a:lumMod val="50000"/>
                    <a:lumOff val="50000"/>
                  </a:schemeClr>
                </a:solidFill>
                <a:latin typeface="Arial" panose="020B0604020202020204" pitchFamily="34" charset="0"/>
                <a:cs typeface="Arial" panose="020B0604020202020204" pitchFamily="34" charset="0"/>
              </a:rPr>
              <a:t>1</a:t>
            </a:r>
            <a:r>
              <a:rPr lang="fr-FR" sz="1100" dirty="0" smtClean="0">
                <a:solidFill>
                  <a:schemeClr val="tx1">
                    <a:lumMod val="50000"/>
                    <a:lumOff val="50000"/>
                  </a:schemeClr>
                </a:solidFill>
                <a:latin typeface="Neuropol" panose="020F0607030201010804" pitchFamily="34" charset="0"/>
              </a:rPr>
              <a:t> transformé en espace « Restauration – traiteur »</a:t>
            </a:r>
          </a:p>
          <a:p>
            <a:pPr marL="171450" indent="-171450">
              <a:buFont typeface="Courier New" panose="02070309020205020404" pitchFamily="49" charset="0"/>
              <a:buChar char="o"/>
            </a:pPr>
            <a:endParaRPr lang="fr-FR" sz="1000" dirty="0">
              <a:latin typeface="Neuropol" panose="020F0607030201010804" pitchFamily="34" charset="0"/>
            </a:endParaRPr>
          </a:p>
        </p:txBody>
      </p:sp>
      <p:sp>
        <p:nvSpPr>
          <p:cNvPr id="4" name="ZoneTexte 3"/>
          <p:cNvSpPr txBox="1"/>
          <p:nvPr/>
        </p:nvSpPr>
        <p:spPr>
          <a:xfrm>
            <a:off x="654105" y="1196752"/>
            <a:ext cx="5718095" cy="292388"/>
          </a:xfrm>
          <a:prstGeom prst="rect">
            <a:avLst/>
          </a:prstGeom>
          <a:solidFill>
            <a:srgbClr val="9DB4BE"/>
          </a:solidFill>
          <a:effectLst>
            <a:softEdge rad="31750"/>
          </a:effectLst>
        </p:spPr>
        <p:txBody>
          <a:bodyPr wrap="square" rtlCol="0">
            <a:spAutoFit/>
          </a:bodyPr>
          <a:lstStyle/>
          <a:p>
            <a:r>
              <a:rPr lang="fr-FR" sz="1300" b="1" dirty="0" smtClean="0">
                <a:solidFill>
                  <a:schemeClr val="bg1"/>
                </a:solidFill>
                <a:latin typeface="Neuropol" panose="020F0607030201010804" pitchFamily="34" charset="0"/>
              </a:rPr>
              <a:t>Exemples de variantes de situations d’évaluation </a:t>
            </a:r>
            <a:r>
              <a:rPr lang="fr-FR" sz="1300" b="1" dirty="0">
                <a:solidFill>
                  <a:schemeClr val="bg1"/>
                </a:solidFill>
                <a:latin typeface="Neuropol" panose="020F0607030201010804" pitchFamily="34" charset="0"/>
              </a:rPr>
              <a:t>:</a:t>
            </a:r>
          </a:p>
        </p:txBody>
      </p:sp>
    </p:spTree>
    <p:extLst>
      <p:ext uri="{BB962C8B-B14F-4D97-AF65-F5344CB8AC3E}">
        <p14:creationId xmlns:p14="http://schemas.microsoft.com/office/powerpoint/2010/main" xmlns="" val="289913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 calcmode="lin" valueType="num">
                                      <p:cBhvr additive="base">
                                        <p:cTn id="3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anim calcmode="lin" valueType="num">
                                      <p:cBhvr additive="base">
                                        <p:cTn id="41"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7" end="17"/>
                                            </p:txEl>
                                          </p:spTgt>
                                        </p:tgtEl>
                                        <p:attrNameLst>
                                          <p:attrName>style.visibility</p:attrName>
                                        </p:attrNameLst>
                                      </p:cBhvr>
                                      <p:to>
                                        <p:strVal val="visible"/>
                                      </p:to>
                                    </p:set>
                                    <p:anim calcmode="lin" valueType="num">
                                      <p:cBhvr additive="base">
                                        <p:cTn id="45" dur="500" fill="hold"/>
                                        <p:tgtEl>
                                          <p:spTgt spid="3">
                                            <p:txEl>
                                              <p:pRg st="17" end="1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7" end="17"/>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9" end="19"/>
                                            </p:txEl>
                                          </p:spTgt>
                                        </p:tgtEl>
                                        <p:attrNameLst>
                                          <p:attrName>style.visibility</p:attrName>
                                        </p:attrNameLst>
                                      </p:cBhvr>
                                      <p:to>
                                        <p:strVal val="visible"/>
                                      </p:to>
                                    </p:set>
                                    <p:anim calcmode="lin" valueType="num">
                                      <p:cBhvr additive="base">
                                        <p:cTn id="49" dur="500" fill="hold"/>
                                        <p:tgtEl>
                                          <p:spTgt spid="3">
                                            <p:txEl>
                                              <p:pRg st="19" end="1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9" end="1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21" end="21"/>
                                            </p:txEl>
                                          </p:spTgt>
                                        </p:tgtEl>
                                        <p:attrNameLst>
                                          <p:attrName>style.visibility</p:attrName>
                                        </p:attrNameLst>
                                      </p:cBhvr>
                                      <p:to>
                                        <p:strVal val="visible"/>
                                      </p:to>
                                    </p:set>
                                    <p:anim calcmode="lin" valueType="num">
                                      <p:cBhvr additive="base">
                                        <p:cTn id="55" dur="500" fill="hold"/>
                                        <p:tgtEl>
                                          <p:spTgt spid="3">
                                            <p:txEl>
                                              <p:pRg st="21" end="2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21" end="21"/>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23" end="23"/>
                                            </p:txEl>
                                          </p:spTgt>
                                        </p:tgtEl>
                                        <p:attrNameLst>
                                          <p:attrName>style.visibility</p:attrName>
                                        </p:attrNameLst>
                                      </p:cBhvr>
                                      <p:to>
                                        <p:strVal val="visible"/>
                                      </p:to>
                                    </p:set>
                                    <p:anim calcmode="lin" valueType="num">
                                      <p:cBhvr additive="base">
                                        <p:cTn id="59" dur="500" fill="hold"/>
                                        <p:tgtEl>
                                          <p:spTgt spid="3">
                                            <p:txEl>
                                              <p:pRg st="23" end="2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23" end="2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460432" y="188640"/>
            <a:ext cx="683568"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28</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11" name="Rectangle 10"/>
          <p:cNvSpPr/>
          <p:nvPr/>
        </p:nvSpPr>
        <p:spPr>
          <a:xfrm>
            <a:off x="886626" y="1772814"/>
            <a:ext cx="7272808" cy="587853"/>
          </a:xfrm>
          <a:prstGeom prst="rect">
            <a:avLst/>
          </a:prstGeom>
        </p:spPr>
        <p:txBody>
          <a:bodyPr wrap="square">
            <a:spAutoFit/>
          </a:bodyPr>
          <a:lstStyle/>
          <a:p>
            <a:pPr indent="-89535">
              <a:lnSpc>
                <a:spcPct val="115000"/>
              </a:lnSpc>
            </a:pPr>
            <a:r>
              <a:rPr lang="fr-FR" sz="1600" b="1" dirty="0" smtClean="0">
                <a:solidFill>
                  <a:schemeClr val="accent2"/>
                </a:solidFill>
                <a:latin typeface="Neuropol"/>
                <a:ea typeface="Calibri"/>
                <a:cs typeface="Times New Roman"/>
              </a:rPr>
              <a:t>c</a:t>
            </a:r>
            <a:r>
              <a:rPr lang="fr-FR" sz="1200" dirty="0" smtClean="0">
                <a:solidFill>
                  <a:schemeClr val="accent2"/>
                </a:solidFill>
                <a:latin typeface="Neuropol"/>
                <a:ea typeface="Calibri"/>
                <a:cs typeface="Times New Roman"/>
              </a:rPr>
              <a:t>onditions de collaboration </a:t>
            </a:r>
            <a:r>
              <a:rPr lang="fr-FR" sz="1200" dirty="0">
                <a:solidFill>
                  <a:schemeClr val="accent2"/>
                </a:solidFill>
                <a:latin typeface="Neuropol"/>
                <a:ea typeface="Calibri"/>
                <a:cs typeface="Times New Roman"/>
              </a:rPr>
              <a:t>entre les enseignants de culture design &amp; architecture et d’enseignement </a:t>
            </a:r>
            <a:r>
              <a:rPr lang="fr-FR" sz="1200" dirty="0" smtClean="0">
                <a:solidFill>
                  <a:schemeClr val="accent2"/>
                </a:solidFill>
                <a:latin typeface="Neuropol"/>
                <a:ea typeface="Calibri"/>
                <a:cs typeface="Times New Roman"/>
              </a:rPr>
              <a:t>professionnel :</a:t>
            </a:r>
            <a:endParaRPr lang="fr-FR" sz="1200" dirty="0">
              <a:solidFill>
                <a:schemeClr val="accent2"/>
              </a:solidFill>
              <a:ea typeface="Calibri"/>
              <a:cs typeface="Times New Roman"/>
            </a:endParaRPr>
          </a:p>
        </p:txBody>
      </p:sp>
      <p:sp>
        <p:nvSpPr>
          <p:cNvPr id="10" name="ZoneTexte 9"/>
          <p:cNvSpPr txBox="1"/>
          <p:nvPr/>
        </p:nvSpPr>
        <p:spPr>
          <a:xfrm>
            <a:off x="755576" y="2708920"/>
            <a:ext cx="7403858" cy="2677656"/>
          </a:xfrm>
          <a:prstGeom prst="rect">
            <a:avLst/>
          </a:prstGeom>
          <a:noFill/>
        </p:spPr>
        <p:txBody>
          <a:bodyPr wrap="square" rtlCol="0">
            <a:spAutoFit/>
          </a:bodyPr>
          <a:lstStyle/>
          <a:p>
            <a:pPr marL="180000" indent="-180000">
              <a:spcBef>
                <a:spcPts val="1200"/>
              </a:spcBef>
              <a:spcAft>
                <a:spcPts val="1200"/>
              </a:spcAft>
              <a:buFont typeface="Courier New" panose="02070309020205020404" pitchFamily="49" charset="0"/>
              <a:buChar char="o"/>
            </a:pPr>
            <a:r>
              <a:rPr lang="fr-FR" sz="1200" kern="1300" dirty="0" smtClean="0">
                <a:solidFill>
                  <a:schemeClr val="tx1">
                    <a:lumMod val="50000"/>
                    <a:lumOff val="50000"/>
                  </a:schemeClr>
                </a:solidFill>
                <a:latin typeface="Neuropol" panose="020F0607030201010804" pitchFamily="34" charset="0"/>
              </a:rPr>
              <a:t>L’épreuve E4 est constituée de 2 parties, mais elle reste « </a:t>
            </a:r>
            <a:r>
              <a:rPr lang="fr-FR" sz="1200" b="1" kern="1300" dirty="0" smtClean="0">
                <a:solidFill>
                  <a:srgbClr val="547F8A"/>
                </a:solidFill>
                <a:latin typeface="Neuropol" panose="020F0607030201010804" pitchFamily="34" charset="0"/>
              </a:rPr>
              <a:t>une et indivisible »</a:t>
            </a:r>
            <a:r>
              <a:rPr lang="fr-FR" sz="1200" kern="1300" dirty="0" smtClean="0">
                <a:solidFill>
                  <a:schemeClr val="tx1">
                    <a:lumMod val="50000"/>
                    <a:lumOff val="50000"/>
                  </a:schemeClr>
                </a:solidFill>
                <a:latin typeface="Neuropol" panose="020F0607030201010804" pitchFamily="34" charset="0"/>
              </a:rPr>
              <a:t> car bâtie sur un support commun.</a:t>
            </a:r>
            <a:endParaRPr lang="fr-FR" sz="1200" kern="1300" dirty="0">
              <a:solidFill>
                <a:schemeClr val="tx1">
                  <a:lumMod val="50000"/>
                  <a:lumOff val="50000"/>
                </a:schemeClr>
              </a:solidFill>
              <a:latin typeface="Neuropol" panose="020F0607030201010804" pitchFamily="34" charset="0"/>
            </a:endParaRPr>
          </a:p>
          <a:p>
            <a:pPr marL="171450" indent="-180000">
              <a:spcBef>
                <a:spcPts val="1200"/>
              </a:spcBef>
              <a:spcAft>
                <a:spcPts val="1200"/>
              </a:spcAft>
              <a:buFont typeface="Courier New" panose="02070309020205020404" pitchFamily="49" charset="0"/>
              <a:buChar char="o"/>
            </a:pPr>
            <a:r>
              <a:rPr lang="fr-FR" sz="1200" kern="1300" dirty="0" smtClean="0">
                <a:solidFill>
                  <a:schemeClr val="tx1">
                    <a:lumMod val="50000"/>
                    <a:lumOff val="50000"/>
                  </a:schemeClr>
                </a:solidFill>
                <a:latin typeface="Neuropol" panose="020F0607030201010804" pitchFamily="34" charset="0"/>
              </a:rPr>
              <a:t>L’élaboration du questionnement des 2 parties doit donc être effectué de manière </a:t>
            </a:r>
            <a:r>
              <a:rPr lang="fr-FR" sz="1200" b="1" kern="1300" dirty="0" smtClean="0">
                <a:solidFill>
                  <a:srgbClr val="547F8A"/>
                </a:solidFill>
                <a:latin typeface="Neuropol" panose="020F0607030201010804" pitchFamily="34" charset="0"/>
              </a:rPr>
              <a:t>collégiale.</a:t>
            </a:r>
            <a:endParaRPr lang="fr-FR" sz="1200" kern="1300" dirty="0">
              <a:solidFill>
                <a:schemeClr val="tx1">
                  <a:lumMod val="50000"/>
                  <a:lumOff val="50000"/>
                </a:schemeClr>
              </a:solidFill>
              <a:latin typeface="Neuropol" panose="020F0607030201010804" pitchFamily="34" charset="0"/>
            </a:endParaRPr>
          </a:p>
          <a:p>
            <a:pPr marL="171450" indent="-180000">
              <a:spcBef>
                <a:spcPts val="1200"/>
              </a:spcBef>
              <a:spcAft>
                <a:spcPts val="1200"/>
              </a:spcAft>
              <a:buFont typeface="Courier New" panose="02070309020205020404" pitchFamily="49" charset="0"/>
              <a:buChar char="o"/>
            </a:pPr>
            <a:r>
              <a:rPr lang="fr-FR" sz="1200" kern="1300" dirty="0" smtClean="0">
                <a:solidFill>
                  <a:schemeClr val="tx1">
                    <a:lumMod val="50000"/>
                    <a:lumOff val="50000"/>
                  </a:schemeClr>
                </a:solidFill>
                <a:latin typeface="Neuropol" panose="020F0607030201010804" pitchFamily="34" charset="0"/>
              </a:rPr>
              <a:t>L’évaluation doit également être commune, pour illustrer l’activité </a:t>
            </a:r>
            <a:r>
              <a:rPr lang="fr-FR" sz="1200" b="1" kern="1300" dirty="0" smtClean="0">
                <a:solidFill>
                  <a:srgbClr val="547F8A"/>
                </a:solidFill>
                <a:latin typeface="Neuropol" panose="020F0607030201010804" pitchFamily="34" charset="0"/>
              </a:rPr>
              <a:t>« répondre à une affaire »</a:t>
            </a:r>
            <a:r>
              <a:rPr lang="fr-FR" sz="1200" kern="1300" dirty="0" smtClean="0">
                <a:solidFill>
                  <a:schemeClr val="tx1">
                    <a:lumMod val="50000"/>
                    <a:lumOff val="50000"/>
                  </a:schemeClr>
                </a:solidFill>
                <a:latin typeface="Neuropol" panose="020F0607030201010804" pitchFamily="34" charset="0"/>
              </a:rPr>
              <a:t> qui soulève des problèmes réglementaires et techniques mais aussi esthétiques et conceptuels.</a:t>
            </a:r>
            <a:endParaRPr lang="fr-FR" sz="1200" kern="1300" dirty="0">
              <a:solidFill>
                <a:schemeClr val="tx1">
                  <a:lumMod val="50000"/>
                  <a:lumOff val="50000"/>
                </a:schemeClr>
              </a:solidFill>
              <a:latin typeface="Neuropol" panose="020F0607030201010804" pitchFamily="34" charset="0"/>
            </a:endParaRPr>
          </a:p>
          <a:p>
            <a:pPr marL="171450" indent="-180000">
              <a:spcBef>
                <a:spcPts val="1200"/>
              </a:spcBef>
              <a:spcAft>
                <a:spcPts val="1200"/>
              </a:spcAft>
              <a:buFont typeface="Courier New" panose="02070309020205020404" pitchFamily="49" charset="0"/>
              <a:buChar char="o"/>
            </a:pPr>
            <a:r>
              <a:rPr lang="fr-FR" sz="1200" kern="1300" dirty="0" smtClean="0">
                <a:solidFill>
                  <a:schemeClr val="tx1">
                    <a:lumMod val="50000"/>
                    <a:lumOff val="50000"/>
                  </a:schemeClr>
                </a:solidFill>
                <a:latin typeface="Neuropol" panose="020F0607030201010804" pitchFamily="34" charset="0"/>
              </a:rPr>
              <a:t>Le </a:t>
            </a:r>
            <a:r>
              <a:rPr lang="fr-FR" sz="1200" b="1" kern="1300" dirty="0" smtClean="0">
                <a:solidFill>
                  <a:srgbClr val="547F8A"/>
                </a:solidFill>
                <a:latin typeface="Neuropol" panose="020F0607030201010804" pitchFamily="34" charset="0"/>
              </a:rPr>
              <a:t>co-enseignement</a:t>
            </a:r>
            <a:r>
              <a:rPr lang="fr-FR" sz="1200" kern="1300" dirty="0" smtClean="0">
                <a:solidFill>
                  <a:schemeClr val="tx1">
                    <a:lumMod val="50000"/>
                    <a:lumOff val="50000"/>
                  </a:schemeClr>
                </a:solidFill>
                <a:latin typeface="Neuropol" panose="020F0607030201010804" pitchFamily="34" charset="0"/>
              </a:rPr>
              <a:t> prend tout son sens pour l’élaboration de cette épreuve E4.</a:t>
            </a:r>
            <a:endParaRPr lang="fr-FR" sz="1200" kern="1300" dirty="0">
              <a:solidFill>
                <a:schemeClr val="tx1">
                  <a:lumMod val="50000"/>
                  <a:lumOff val="50000"/>
                </a:schemeClr>
              </a:solidFill>
              <a:latin typeface="Neuropol" panose="020F0607030201010804" pitchFamily="34" charset="0"/>
            </a:endParaRPr>
          </a:p>
        </p:txBody>
      </p:sp>
      <p:sp>
        <p:nvSpPr>
          <p:cNvPr id="2" name="ZoneTexte 1"/>
          <p:cNvSpPr txBox="1"/>
          <p:nvPr/>
        </p:nvSpPr>
        <p:spPr>
          <a:xfrm>
            <a:off x="876518" y="681385"/>
            <a:ext cx="7200800" cy="553998"/>
          </a:xfrm>
          <a:prstGeom prst="rect">
            <a:avLst/>
          </a:prstGeom>
          <a:noFill/>
        </p:spPr>
        <p:txBody>
          <a:bodyPr wrap="square" rtlCol="0">
            <a:spAutoFit/>
          </a:bodyPr>
          <a:lstStyle/>
          <a:p>
            <a:r>
              <a:rPr lang="fr-FR" b="1" dirty="0" smtClean="0">
                <a:solidFill>
                  <a:srgbClr val="547F8A"/>
                </a:solidFill>
                <a:latin typeface="Neuropol" panose="020F0607030201010804" pitchFamily="34" charset="0"/>
              </a:rPr>
              <a:t>C</a:t>
            </a:r>
            <a:r>
              <a:rPr lang="fr-FR" sz="1400" dirty="0" smtClean="0">
                <a:solidFill>
                  <a:srgbClr val="547F8A"/>
                </a:solidFill>
                <a:latin typeface="Neuropol" panose="020F0607030201010804" pitchFamily="34" charset="0"/>
              </a:rPr>
              <a:t>oordination pédagogique </a:t>
            </a:r>
          </a:p>
          <a:p>
            <a:r>
              <a:rPr lang="fr-FR" sz="1200" dirty="0" smtClean="0">
                <a:solidFill>
                  <a:srgbClr val="9DB4BE"/>
                </a:solidFill>
                <a:latin typeface="Neuropol" panose="020F0607030201010804" pitchFamily="34" charset="0"/>
              </a:rPr>
              <a:t>pour la mise en œuvre et l’élaboration des situations d’évaluations.</a:t>
            </a:r>
            <a:endParaRPr lang="fr-FR" sz="1200" dirty="0">
              <a:solidFill>
                <a:srgbClr val="9DB4BE"/>
              </a:solidFill>
              <a:latin typeface="Neuropol" panose="020F0607030201010804" pitchFamily="34" charset="0"/>
            </a:endParaRPr>
          </a:p>
        </p:txBody>
      </p:sp>
      <p:sp>
        <p:nvSpPr>
          <p:cNvPr id="12" name="Ellipse 11"/>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337000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anim calcmode="lin" valueType="num">
                                      <p:cBhvr additive="base">
                                        <p:cTn id="25"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p:cNvSpPr txBox="1"/>
          <p:nvPr/>
        </p:nvSpPr>
        <p:spPr>
          <a:xfrm>
            <a:off x="7956376" y="598389"/>
            <a:ext cx="400110" cy="4911017"/>
          </a:xfrm>
          <a:prstGeom prst="rect">
            <a:avLst/>
          </a:prstGeom>
          <a:noFill/>
        </p:spPr>
        <p:txBody>
          <a:bodyPr vert="vert270" wrap="square" rtlCol="0">
            <a:spAutoFit/>
          </a:bodyPr>
          <a:lstStyle/>
          <a:p>
            <a:r>
              <a:rPr lang="fr-FR" sz="1400" b="1" dirty="0" smtClean="0">
                <a:solidFill>
                  <a:srgbClr val="9DB4BE"/>
                </a:solidFill>
                <a:latin typeface="Neuropol" panose="020F0607030201010804" pitchFamily="34" charset="0"/>
              </a:rPr>
              <a:t>F</a:t>
            </a:r>
            <a:r>
              <a:rPr lang="fr-FR" sz="1200" b="1" dirty="0" smtClean="0">
                <a:solidFill>
                  <a:srgbClr val="9DB4BE"/>
                </a:solidFill>
                <a:latin typeface="Neuropol" panose="020F0607030201010804" pitchFamily="34" charset="0"/>
              </a:rPr>
              <a:t>ormulaire  type  à  remplir </a:t>
            </a:r>
            <a:r>
              <a:rPr lang="fr-FR" sz="1000" dirty="0" smtClean="0">
                <a:solidFill>
                  <a:schemeClr val="tx1">
                    <a:lumMod val="50000"/>
                    <a:lumOff val="50000"/>
                  </a:schemeClr>
                </a:solidFill>
                <a:latin typeface="Neuropol" panose="020F0607030201010804" pitchFamily="34" charset="0"/>
              </a:rPr>
              <a:t> </a:t>
            </a:r>
            <a:r>
              <a:rPr lang="fr-FR" sz="1000" dirty="0" smtClean="0">
                <a:solidFill>
                  <a:schemeClr val="bg1">
                    <a:lumMod val="75000"/>
                  </a:schemeClr>
                </a:solidFill>
                <a:latin typeface="Neuropol" panose="020F0607030201010804" pitchFamily="34" charset="0"/>
              </a:rPr>
              <a:t>ERP</a:t>
            </a:r>
            <a:r>
              <a:rPr lang="fr-FR" sz="1000" dirty="0">
                <a:solidFill>
                  <a:schemeClr val="bg1">
                    <a:lumMod val="75000"/>
                  </a:schemeClr>
                </a:solidFill>
                <a:latin typeface="Neuropol" panose="020F0607030201010804" pitchFamily="34" charset="0"/>
              </a:rPr>
              <a:t> </a:t>
            </a:r>
            <a:r>
              <a:rPr lang="fr-FR" sz="1000" dirty="0" smtClean="0">
                <a:solidFill>
                  <a:schemeClr val="bg1">
                    <a:lumMod val="75000"/>
                  </a:schemeClr>
                </a:solidFill>
                <a:latin typeface="Neuropol" panose="020F0607030201010804" pitchFamily="34" charset="0"/>
              </a:rPr>
              <a:t>toutes catégories</a:t>
            </a:r>
            <a:endParaRPr lang="fr-FR" sz="1000" dirty="0">
              <a:solidFill>
                <a:schemeClr val="bg1">
                  <a:lumMod val="75000"/>
                </a:schemeClr>
              </a:solidFill>
              <a:latin typeface="Neuropol" panose="020F0607030201010804" pitchFamily="34" charset="0"/>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ZoneTexte 6"/>
          <p:cNvSpPr txBox="1"/>
          <p:nvPr/>
        </p:nvSpPr>
        <p:spPr>
          <a:xfrm>
            <a:off x="8460432" y="188640"/>
            <a:ext cx="683568"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29</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9" name="Rectangle 8"/>
          <p:cNvSpPr/>
          <p:nvPr/>
        </p:nvSpPr>
        <p:spPr>
          <a:xfrm>
            <a:off x="557113" y="267340"/>
            <a:ext cx="6959347" cy="410882"/>
          </a:xfrm>
          <a:prstGeom prst="rect">
            <a:avLst/>
          </a:prstGeom>
        </p:spPr>
        <p:txBody>
          <a:bodyPr wrap="square">
            <a:spAutoFit/>
          </a:bodyPr>
          <a:lstStyle/>
          <a:p>
            <a:pPr indent="-89535">
              <a:lnSpc>
                <a:spcPct val="115000"/>
              </a:lnSpc>
            </a:pPr>
            <a:r>
              <a:rPr lang="fr-FR" dirty="0" smtClean="0">
                <a:solidFill>
                  <a:srgbClr val="547F8A"/>
                </a:solidFill>
                <a:latin typeface="Neuropol"/>
                <a:ea typeface="Calibri"/>
                <a:cs typeface="Times New Roman"/>
              </a:rPr>
              <a:t>P</a:t>
            </a:r>
            <a:r>
              <a:rPr lang="fr-FR" sz="1400" dirty="0" smtClean="0">
                <a:solidFill>
                  <a:srgbClr val="547F8A"/>
                </a:solidFill>
                <a:latin typeface="Neuropol"/>
                <a:ea typeface="Calibri"/>
                <a:cs typeface="Times New Roman"/>
              </a:rPr>
              <a:t>roposition de correction      </a:t>
            </a:r>
            <a:r>
              <a:rPr lang="fr-FR" sz="1200" dirty="0" smtClean="0">
                <a:solidFill>
                  <a:srgbClr val="9DB4BE"/>
                </a:solidFill>
                <a:latin typeface="Neuropol"/>
                <a:ea typeface="Calibri"/>
                <a:cs typeface="Times New Roman"/>
              </a:rPr>
              <a:t>Notice </a:t>
            </a:r>
            <a:r>
              <a:rPr lang="fr-FR" sz="1200" dirty="0">
                <a:solidFill>
                  <a:srgbClr val="9DB4BE"/>
                </a:solidFill>
                <a:latin typeface="Neuropol"/>
                <a:ea typeface="Calibri"/>
                <a:cs typeface="Times New Roman"/>
              </a:rPr>
              <a:t>descriptive de </a:t>
            </a:r>
            <a:r>
              <a:rPr lang="fr-FR" sz="1200" dirty="0" smtClean="0">
                <a:solidFill>
                  <a:srgbClr val="9DB4BE"/>
                </a:solidFill>
                <a:latin typeface="Neuropol"/>
                <a:ea typeface="Calibri"/>
                <a:cs typeface="Times New Roman"/>
              </a:rPr>
              <a:t>sécurité</a:t>
            </a:r>
            <a:endParaRPr lang="fr-FR" sz="1200" dirty="0">
              <a:solidFill>
                <a:srgbClr val="9DB4BE"/>
              </a:solidFill>
              <a:ea typeface="Calibri"/>
              <a:cs typeface="Times New Roman"/>
            </a:endParaRPr>
          </a:p>
        </p:txBody>
      </p:sp>
      <p:cxnSp>
        <p:nvCxnSpPr>
          <p:cNvPr id="16" name="Connecteur droit 15"/>
          <p:cNvCxnSpPr/>
          <p:nvPr/>
        </p:nvCxnSpPr>
        <p:spPr>
          <a:xfrm>
            <a:off x="8028384" y="753943"/>
            <a:ext cx="0" cy="4734517"/>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10168" y="678222"/>
            <a:ext cx="3843364" cy="5559090"/>
          </a:xfrm>
          <a:prstGeom prst="rect">
            <a:avLst/>
          </a:prstGeom>
          <a:ln>
            <a:noFill/>
          </a:ln>
          <a:effectLst>
            <a:outerShdw blurRad="292100" dist="139700" dir="2700000" algn="tl" rotWithShape="0">
              <a:srgbClr val="333333">
                <a:alpha val="65000"/>
              </a:srgbClr>
            </a:outerShdw>
          </a:effectLst>
        </p:spPr>
      </p:pic>
      <p:pic>
        <p:nvPicPr>
          <p:cNvPr id="3" name="Image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064289" y="663345"/>
            <a:ext cx="3934775" cy="5472082"/>
          </a:xfrm>
          <a:prstGeom prst="rect">
            <a:avLst/>
          </a:prstGeom>
          <a:ln>
            <a:noFill/>
          </a:ln>
          <a:effectLst>
            <a:outerShdw blurRad="292100" dist="139700" dir="2700000" algn="tl" rotWithShape="0">
              <a:srgbClr val="333333">
                <a:alpha val="65000"/>
              </a:srgbClr>
            </a:outerShdw>
          </a:effectLst>
        </p:spPr>
      </p:pic>
      <p:pic>
        <p:nvPicPr>
          <p:cNvPr id="17" name="Image 1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763688" y="657874"/>
            <a:ext cx="4006797" cy="5364000"/>
          </a:xfrm>
          <a:prstGeom prst="rect">
            <a:avLst/>
          </a:prstGeom>
          <a:ln>
            <a:noFill/>
          </a:ln>
          <a:effectLst>
            <a:outerShdw blurRad="292100" dist="139700" dir="2700000" algn="tl" rotWithShape="0">
              <a:srgbClr val="333333">
                <a:alpha val="65000"/>
              </a:srgbClr>
            </a:outerShdw>
          </a:effectLst>
        </p:spPr>
      </p:pic>
      <p:pic>
        <p:nvPicPr>
          <p:cNvPr id="18" name="Image 1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483768" y="663345"/>
            <a:ext cx="4036502" cy="5252361"/>
          </a:xfrm>
          <a:prstGeom prst="rect">
            <a:avLst/>
          </a:prstGeom>
          <a:ln>
            <a:noFill/>
          </a:ln>
          <a:effectLst>
            <a:outerShdw blurRad="292100" dist="139700" dir="2700000" algn="tl" rotWithShape="0">
              <a:srgbClr val="333333">
                <a:alpha val="65000"/>
              </a:srgbClr>
            </a:outerShdw>
          </a:effectLst>
        </p:spPr>
      </p:pic>
      <p:pic>
        <p:nvPicPr>
          <p:cNvPr id="19" name="Image 1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225582" y="657875"/>
            <a:ext cx="3467954" cy="5148000"/>
          </a:xfrm>
          <a:prstGeom prst="rect">
            <a:avLst/>
          </a:prstGeom>
          <a:ln>
            <a:noFill/>
          </a:ln>
          <a:effectLst>
            <a:outerShdw blurRad="292100" dist="139700" dir="2700000" algn="tl" rotWithShape="0">
              <a:srgbClr val="333333">
                <a:alpha val="65000"/>
              </a:srgbClr>
            </a:outerShdw>
          </a:effectLst>
        </p:spPr>
      </p:pic>
      <p:pic>
        <p:nvPicPr>
          <p:cNvPr id="20" name="Image 19"/>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3958018" y="663345"/>
            <a:ext cx="3875306" cy="500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52288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 name="ZoneTexte 9"/>
          <p:cNvSpPr txBox="1"/>
          <p:nvPr/>
        </p:nvSpPr>
        <p:spPr>
          <a:xfrm>
            <a:off x="8532440" y="188640"/>
            <a:ext cx="504056" cy="338554"/>
          </a:xfrm>
          <a:prstGeom prst="rect">
            <a:avLst/>
          </a:prstGeom>
          <a:noFill/>
        </p:spPr>
        <p:txBody>
          <a:bodyPr wrap="square" rtlCol="0">
            <a:spAutoFit/>
          </a:bodyPr>
          <a:lstStyle/>
          <a:p>
            <a:r>
              <a:rPr lang="fr-FR" sz="1600" dirty="0">
                <a:solidFill>
                  <a:schemeClr val="bg1"/>
                </a:solidFill>
                <a:effectLst>
                  <a:outerShdw blurRad="38100" dist="38100" dir="2700000" algn="tl">
                    <a:srgbClr val="000000">
                      <a:alpha val="43137"/>
                    </a:srgbClr>
                  </a:outerShdw>
                </a:effectLst>
                <a:latin typeface="Neuropol" pitchFamily="34" charset="0"/>
              </a:rPr>
              <a:t>3</a:t>
            </a:r>
          </a:p>
        </p:txBody>
      </p:sp>
      <p:pic>
        <p:nvPicPr>
          <p:cNvPr id="3" name="Image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81152" y="1444939"/>
            <a:ext cx="7984809" cy="4000147"/>
          </a:xfrm>
          <a:prstGeom prst="rect">
            <a:avLst/>
          </a:prstGeom>
        </p:spPr>
      </p:pic>
      <p:sp>
        <p:nvSpPr>
          <p:cNvPr id="11" name="Rectangle 10"/>
          <p:cNvSpPr/>
          <p:nvPr/>
        </p:nvSpPr>
        <p:spPr>
          <a:xfrm>
            <a:off x="581152" y="458412"/>
            <a:ext cx="6712548" cy="553998"/>
          </a:xfrm>
          <a:prstGeom prst="rect">
            <a:avLst/>
          </a:prstGeom>
        </p:spPr>
        <p:txBody>
          <a:bodyPr wrap="square">
            <a:spAutoFit/>
          </a:bodyPr>
          <a:lstStyle/>
          <a:p>
            <a:pPr indent="-89535">
              <a:spcAft>
                <a:spcPts val="600"/>
              </a:spcAft>
            </a:pPr>
            <a:r>
              <a:rPr lang="fr-FR" sz="1400" dirty="0" smtClean="0">
                <a:solidFill>
                  <a:srgbClr val="547F8A"/>
                </a:solidFill>
                <a:latin typeface="Neuropol"/>
                <a:ea typeface="Calibri"/>
                <a:cs typeface="Times New Roman"/>
              </a:rPr>
              <a:t>L’ E4 parmi les épreuves professionnelles </a:t>
            </a:r>
          </a:p>
          <a:p>
            <a:pPr indent="-89535">
              <a:spcAft>
                <a:spcPts val="600"/>
              </a:spcAft>
            </a:pPr>
            <a:r>
              <a:rPr lang="fr-FR" sz="1100" dirty="0" smtClean="0">
                <a:solidFill>
                  <a:srgbClr val="9DB4BE"/>
                </a:solidFill>
                <a:latin typeface="Neuropol"/>
                <a:ea typeface="Calibri"/>
                <a:cs typeface="Times New Roman"/>
              </a:rPr>
              <a:t>Spécificités traitées dans cette épreuve</a:t>
            </a:r>
            <a:endParaRPr lang="fr-FR" sz="1100" dirty="0">
              <a:ea typeface="Calibri"/>
              <a:cs typeface="Times New Roman"/>
            </a:endParaRPr>
          </a:p>
        </p:txBody>
      </p:sp>
      <p:sp>
        <p:nvSpPr>
          <p:cNvPr id="7" name="Rectangle 6"/>
          <p:cNvSpPr/>
          <p:nvPr/>
        </p:nvSpPr>
        <p:spPr>
          <a:xfrm>
            <a:off x="612000" y="1476000"/>
            <a:ext cx="3024000" cy="2376000"/>
          </a:xfrm>
          <a:prstGeom prst="rect">
            <a:avLst/>
          </a:prstGeom>
          <a:solidFill>
            <a:schemeClr val="accent2">
              <a:alpha val="10000"/>
            </a:schemeClr>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spcAft>
                <a:spcPts val="600"/>
              </a:spcAft>
            </a:pPr>
            <a:r>
              <a:rPr lang="fr-FR" sz="1300" dirty="0" smtClean="0">
                <a:solidFill>
                  <a:schemeClr val="accent2"/>
                </a:solidFill>
                <a:latin typeface="Tahoma" panose="020B0604030504040204" pitchFamily="34" charset="0"/>
                <a:ea typeface="Tahoma" panose="020B0604030504040204" pitchFamily="34" charset="0"/>
                <a:cs typeface="Tahoma" panose="020B0604030504040204" pitchFamily="34" charset="0"/>
              </a:rPr>
              <a:t>- </a:t>
            </a:r>
            <a:r>
              <a:rPr lang="fr-FR" sz="1300" dirty="0" smtClean="0">
                <a:solidFill>
                  <a:schemeClr val="accent2"/>
                </a:solidFill>
                <a:effectLst>
                  <a:outerShdw blurRad="50800" dist="38100" dir="2700000" algn="tl" rotWithShape="0">
                    <a:prstClr val="black">
                      <a:alpha val="29000"/>
                    </a:prstClr>
                  </a:outerShdw>
                </a:effectLst>
                <a:latin typeface="Tahoma" panose="020B0604030504040204" pitchFamily="34" charset="0"/>
                <a:ea typeface="Tahoma" panose="020B0604030504040204" pitchFamily="34" charset="0"/>
                <a:cs typeface="Tahoma" panose="020B0604030504040204" pitchFamily="34" charset="0"/>
              </a:rPr>
              <a:t>Besoins client</a:t>
            </a:r>
          </a:p>
          <a:p>
            <a:pPr>
              <a:spcAft>
                <a:spcPts val="600"/>
              </a:spcAft>
            </a:pPr>
            <a:r>
              <a:rPr lang="fr-FR" sz="1300" dirty="0" smtClean="0">
                <a:solidFill>
                  <a:schemeClr val="accent2"/>
                </a:solidFill>
                <a:effectLst>
                  <a:outerShdw blurRad="50800" dist="38100" dir="2700000" algn="tl" rotWithShape="0">
                    <a:prstClr val="black">
                      <a:alpha val="29000"/>
                    </a:prstClr>
                  </a:outerShdw>
                </a:effectLst>
                <a:latin typeface="Tahoma" panose="020B0604030504040204" pitchFamily="34" charset="0"/>
                <a:ea typeface="Tahoma" panose="020B0604030504040204" pitchFamily="34" charset="0"/>
                <a:cs typeface="Tahoma" panose="020B0604030504040204" pitchFamily="34" charset="0"/>
              </a:rPr>
              <a:t>- Concept architectural</a:t>
            </a:r>
          </a:p>
          <a:p>
            <a:pPr>
              <a:spcAft>
                <a:spcPts val="600"/>
              </a:spcAft>
            </a:pPr>
            <a:r>
              <a:rPr lang="fr-FR" sz="1300" dirty="0" smtClean="0">
                <a:solidFill>
                  <a:schemeClr val="accent2"/>
                </a:solidFill>
                <a:effectLst>
                  <a:outerShdw blurRad="50800" dist="38100" dir="2700000" algn="tl" rotWithShape="0">
                    <a:prstClr val="black">
                      <a:alpha val="29000"/>
                    </a:prstClr>
                  </a:outerShdw>
                </a:effectLst>
                <a:latin typeface="Tahoma" panose="020B0604030504040204" pitchFamily="34" charset="0"/>
                <a:ea typeface="Tahoma" panose="020B0604030504040204" pitchFamily="34" charset="0"/>
                <a:cs typeface="Tahoma" panose="020B0604030504040204" pitchFamily="34" charset="0"/>
              </a:rPr>
              <a:t>- Analyse du site</a:t>
            </a:r>
          </a:p>
          <a:p>
            <a:pPr>
              <a:spcAft>
                <a:spcPts val="600"/>
              </a:spcAft>
            </a:pPr>
            <a:r>
              <a:rPr lang="fr-FR" sz="1300" dirty="0" smtClean="0">
                <a:solidFill>
                  <a:schemeClr val="accent2"/>
                </a:solidFill>
                <a:effectLst>
                  <a:outerShdw blurRad="50800" dist="38100" dir="2700000" algn="tl" rotWithShape="0">
                    <a:prstClr val="black">
                      <a:alpha val="29000"/>
                    </a:prstClr>
                  </a:outerShdw>
                </a:effectLst>
                <a:latin typeface="Tahoma" panose="020B0604030504040204" pitchFamily="34" charset="0"/>
                <a:ea typeface="Tahoma" panose="020B0604030504040204" pitchFamily="34" charset="0"/>
                <a:cs typeface="Tahoma" panose="020B0604030504040204" pitchFamily="34" charset="0"/>
              </a:rPr>
              <a:t>- Contraintes règlementaires</a:t>
            </a:r>
          </a:p>
          <a:p>
            <a:pPr>
              <a:spcAft>
                <a:spcPts val="600"/>
              </a:spcAft>
            </a:pPr>
            <a:r>
              <a:rPr lang="fr-FR" sz="1300" dirty="0" smtClean="0">
                <a:solidFill>
                  <a:schemeClr val="accent2"/>
                </a:solidFill>
                <a:effectLst>
                  <a:outerShdw blurRad="50800" dist="38100" dir="2700000" algn="tl" rotWithShape="0">
                    <a:prstClr val="black">
                      <a:alpha val="29000"/>
                    </a:prstClr>
                  </a:outerShdw>
                </a:effectLst>
                <a:latin typeface="Tahoma" panose="020B0604030504040204" pitchFamily="34" charset="0"/>
                <a:ea typeface="Tahoma" panose="020B0604030504040204" pitchFamily="34" charset="0"/>
                <a:cs typeface="Tahoma" panose="020B0604030504040204" pitchFamily="34" charset="0"/>
              </a:rPr>
              <a:t>- Adaptations nécessaires</a:t>
            </a:r>
          </a:p>
          <a:p>
            <a:pPr>
              <a:spcAft>
                <a:spcPts val="600"/>
              </a:spcAft>
            </a:pPr>
            <a:r>
              <a:rPr lang="fr-FR" sz="1300" dirty="0" smtClean="0">
                <a:solidFill>
                  <a:schemeClr val="accent2"/>
                </a:solidFill>
                <a:effectLst>
                  <a:outerShdw blurRad="50800" dist="38100" dir="2700000" algn="tl" rotWithShape="0">
                    <a:prstClr val="black">
                      <a:alpha val="29000"/>
                    </a:prstClr>
                  </a:outerShdw>
                </a:effectLst>
                <a:latin typeface="Tahoma" panose="020B0604030504040204" pitchFamily="34" charset="0"/>
                <a:ea typeface="Tahoma" panose="020B0604030504040204" pitchFamily="34" charset="0"/>
                <a:cs typeface="Tahoma" panose="020B0604030504040204" pitchFamily="34" charset="0"/>
              </a:rPr>
              <a:t>- Mises en conformité</a:t>
            </a:r>
            <a:endParaRPr lang="fr-FR" sz="1300" dirty="0">
              <a:solidFill>
                <a:schemeClr val="accent2"/>
              </a:solidFill>
              <a:effectLst>
                <a:outerShdw blurRad="50800" dist="38100" dir="2700000" algn="tl" rotWithShape="0">
                  <a:prstClr val="black">
                    <a:alpha val="29000"/>
                  </a:prst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xmlns="" val="135128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 calcmode="lin" valueType="num">
                                      <p:cBhvr>
                                        <p:cTn id="1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p:cTn id="21"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 calcmode="lin" valueType="num">
                                      <p:cBhvr>
                                        <p:cTn id="28"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 calcmode="lin" valueType="num">
                                      <p:cBhvr>
                                        <p:cTn id="35"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 calcmode="lin" valueType="num">
                                      <p:cBhvr>
                                        <p:cTn id="42"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 calcmode="lin" valueType="num">
                                      <p:cBhvr>
                                        <p:cTn id="49"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ZoneTexte 6"/>
          <p:cNvSpPr txBox="1"/>
          <p:nvPr/>
        </p:nvSpPr>
        <p:spPr>
          <a:xfrm>
            <a:off x="8460432" y="188640"/>
            <a:ext cx="683568"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30</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pic>
        <p:nvPicPr>
          <p:cNvPr id="2" name="Image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323548" y="735065"/>
            <a:ext cx="6057406" cy="5263859"/>
          </a:xfrm>
          <a:prstGeom prst="rect">
            <a:avLst/>
          </a:prstGeom>
        </p:spPr>
      </p:pic>
      <p:pic>
        <p:nvPicPr>
          <p:cNvPr id="3" name="Image 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323546" y="717970"/>
            <a:ext cx="6057407" cy="5263860"/>
          </a:xfrm>
          <a:prstGeom prst="rect">
            <a:avLst/>
          </a:prstGeom>
        </p:spPr>
      </p:pic>
      <p:sp>
        <p:nvSpPr>
          <p:cNvPr id="4" name="ZoneTexte 3"/>
          <p:cNvSpPr txBox="1"/>
          <p:nvPr/>
        </p:nvSpPr>
        <p:spPr>
          <a:xfrm>
            <a:off x="3890646" y="1104419"/>
            <a:ext cx="612668" cy="276999"/>
          </a:xfrm>
          <a:prstGeom prst="rect">
            <a:avLst/>
          </a:prstGeom>
          <a:noFill/>
        </p:spPr>
        <p:txBody>
          <a:bodyPr wrap="none" rtlCol="0">
            <a:spAutoFit/>
          </a:bodyPr>
          <a:lstStyle/>
          <a:p>
            <a:r>
              <a:rPr lang="fr-FR" sz="1200" i="1" dirty="0" smtClean="0">
                <a:solidFill>
                  <a:srgbClr val="C00000"/>
                </a:solidFill>
                <a:latin typeface="Arial" panose="020B0604020202020204" pitchFamily="34" charset="0"/>
                <a:ea typeface="Tahoma" panose="020B0604030504040204" pitchFamily="34" charset="0"/>
                <a:cs typeface="Arial" panose="020B0604020202020204" pitchFamily="34" charset="0"/>
              </a:rPr>
              <a:t>CF 1h</a:t>
            </a:r>
            <a:endParaRPr lang="fr-FR" sz="1200" i="1" dirty="0">
              <a:solidFill>
                <a:srgbClr val="C00000"/>
              </a:solidFill>
              <a:latin typeface="Arial" panose="020B0604020202020204" pitchFamily="34" charset="0"/>
              <a:ea typeface="Tahoma" panose="020B0604030504040204" pitchFamily="34" charset="0"/>
              <a:cs typeface="Arial" panose="020B0604020202020204" pitchFamily="34" charset="0"/>
            </a:endParaRPr>
          </a:p>
        </p:txBody>
      </p:sp>
      <p:sp>
        <p:nvSpPr>
          <p:cNvPr id="10" name="ZoneTexte 9"/>
          <p:cNvSpPr txBox="1"/>
          <p:nvPr/>
        </p:nvSpPr>
        <p:spPr>
          <a:xfrm>
            <a:off x="6794169" y="3573016"/>
            <a:ext cx="612668" cy="276999"/>
          </a:xfrm>
          <a:prstGeom prst="rect">
            <a:avLst/>
          </a:prstGeom>
          <a:noFill/>
        </p:spPr>
        <p:txBody>
          <a:bodyPr wrap="none" rtlCol="0">
            <a:spAutoFit/>
          </a:bodyPr>
          <a:lstStyle/>
          <a:p>
            <a:r>
              <a:rPr lang="fr-FR" sz="1200" i="1" dirty="0" smtClean="0">
                <a:solidFill>
                  <a:srgbClr val="C00000"/>
                </a:solidFill>
                <a:latin typeface="Arial" panose="020B0604020202020204" pitchFamily="34" charset="0"/>
                <a:ea typeface="Tahoma" panose="020B0604030504040204" pitchFamily="34" charset="0"/>
                <a:cs typeface="Arial" panose="020B0604020202020204" pitchFamily="34" charset="0"/>
              </a:rPr>
              <a:t>CF 1h</a:t>
            </a:r>
            <a:endParaRPr lang="fr-FR" sz="1200" i="1" dirty="0">
              <a:solidFill>
                <a:srgbClr val="C00000"/>
              </a:solidFill>
              <a:latin typeface="Arial" panose="020B0604020202020204" pitchFamily="34" charset="0"/>
              <a:ea typeface="Tahoma" panose="020B0604030504040204" pitchFamily="34" charset="0"/>
              <a:cs typeface="Arial" panose="020B0604020202020204" pitchFamily="34" charset="0"/>
            </a:endParaRPr>
          </a:p>
        </p:txBody>
      </p:sp>
      <p:sp>
        <p:nvSpPr>
          <p:cNvPr id="11" name="ZoneTexte 10"/>
          <p:cNvSpPr txBox="1"/>
          <p:nvPr/>
        </p:nvSpPr>
        <p:spPr>
          <a:xfrm>
            <a:off x="977940" y="4005064"/>
            <a:ext cx="612668" cy="276999"/>
          </a:xfrm>
          <a:prstGeom prst="rect">
            <a:avLst/>
          </a:prstGeom>
          <a:noFill/>
        </p:spPr>
        <p:txBody>
          <a:bodyPr wrap="none" rtlCol="0">
            <a:spAutoFit/>
          </a:bodyPr>
          <a:lstStyle/>
          <a:p>
            <a:r>
              <a:rPr lang="fr-FR" sz="1200" i="1" dirty="0" smtClean="0">
                <a:solidFill>
                  <a:srgbClr val="C00000"/>
                </a:solidFill>
                <a:effectLst/>
                <a:latin typeface="Arial" panose="020B0604020202020204" pitchFamily="34" charset="0"/>
                <a:ea typeface="Tahoma" panose="020B0604030504040204" pitchFamily="34" charset="0"/>
                <a:cs typeface="Arial" panose="020B0604020202020204" pitchFamily="34" charset="0"/>
              </a:rPr>
              <a:t>CF 1h</a:t>
            </a:r>
            <a:endParaRPr lang="fr-FR" sz="1200" i="1" dirty="0">
              <a:solidFill>
                <a:srgbClr val="C00000"/>
              </a:solidFill>
              <a:effectLst/>
              <a:latin typeface="Arial" panose="020B0604020202020204" pitchFamily="34" charset="0"/>
              <a:ea typeface="Tahoma" panose="020B0604030504040204" pitchFamily="34" charset="0"/>
              <a:cs typeface="Arial" panose="020B0604020202020204" pitchFamily="34" charset="0"/>
            </a:endParaRPr>
          </a:p>
        </p:txBody>
      </p:sp>
      <p:pic>
        <p:nvPicPr>
          <p:cNvPr id="12" name="Image 1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531590" y="2145488"/>
            <a:ext cx="3900254" cy="3659776"/>
          </a:xfrm>
          <a:prstGeom prst="rect">
            <a:avLst/>
          </a:prstGeom>
        </p:spPr>
      </p:pic>
      <p:sp>
        <p:nvSpPr>
          <p:cNvPr id="13" name="ZoneTexte 12"/>
          <p:cNvSpPr txBox="1"/>
          <p:nvPr/>
        </p:nvSpPr>
        <p:spPr>
          <a:xfrm>
            <a:off x="3296880" y="2947098"/>
            <a:ext cx="1800200" cy="430887"/>
          </a:xfrm>
          <a:prstGeom prst="rect">
            <a:avLst/>
          </a:prstGeom>
          <a:noFill/>
        </p:spPr>
        <p:txBody>
          <a:bodyPr wrap="square" rtlCol="0">
            <a:spAutoFit/>
          </a:bodyPr>
          <a:lstStyle/>
          <a:p>
            <a:pPr algn="ctr"/>
            <a:r>
              <a:rPr lang="fr-FR" sz="1100" b="1" dirty="0" smtClean="0">
                <a:solidFill>
                  <a:schemeClr val="bg1"/>
                </a:solidFill>
                <a:effectLst>
                  <a:outerShdw blurRad="38100" dist="38100" dir="2700000" algn="tl">
                    <a:srgbClr val="000000">
                      <a:alpha val="43137"/>
                    </a:srgbClr>
                  </a:outerShdw>
                </a:effectLst>
                <a:latin typeface="Neuropol X Rg" panose="02000503040000020004" pitchFamily="2" charset="0"/>
                <a:cs typeface="Arial" panose="020B0604020202020204" pitchFamily="34" charset="0"/>
              </a:rPr>
              <a:t>Z</a:t>
            </a:r>
            <a:r>
              <a:rPr lang="fr-FR" sz="1100" dirty="0" smtClean="0">
                <a:solidFill>
                  <a:schemeClr val="bg1"/>
                </a:solidFill>
                <a:effectLst>
                  <a:outerShdw blurRad="38100" dist="38100" dir="2700000" algn="tl">
                    <a:srgbClr val="000000">
                      <a:alpha val="43137"/>
                    </a:srgbClr>
                  </a:outerShdw>
                </a:effectLst>
                <a:latin typeface="Neuropol" panose="020F0607030201010804" pitchFamily="34" charset="0"/>
                <a:cs typeface="Arial" panose="020B0604020202020204" pitchFamily="34" charset="0"/>
              </a:rPr>
              <a:t>one accessible au public</a:t>
            </a:r>
            <a:endParaRPr lang="fr-FR" sz="1100" dirty="0">
              <a:solidFill>
                <a:schemeClr val="bg1"/>
              </a:solidFill>
              <a:effectLst>
                <a:outerShdw blurRad="38100" dist="38100" dir="2700000" algn="tl">
                  <a:srgbClr val="000000">
                    <a:alpha val="43137"/>
                  </a:srgbClr>
                </a:outerShdw>
              </a:effectLst>
              <a:latin typeface="Neuropol" panose="020F0607030201010804" pitchFamily="34" charset="0"/>
              <a:cs typeface="Arial" panose="020B0604020202020204" pitchFamily="34" charset="0"/>
            </a:endParaRPr>
          </a:p>
        </p:txBody>
      </p:sp>
      <p:cxnSp>
        <p:nvCxnSpPr>
          <p:cNvPr id="15" name="Connecteur droit avec flèche 14"/>
          <p:cNvCxnSpPr/>
          <p:nvPr/>
        </p:nvCxnSpPr>
        <p:spPr>
          <a:xfrm>
            <a:off x="3995936" y="5998924"/>
            <a:ext cx="792088" cy="0"/>
          </a:xfrm>
          <a:prstGeom prst="straightConnector1">
            <a:avLst/>
          </a:prstGeom>
          <a:ln w="19050">
            <a:solidFill>
              <a:schemeClr val="accent3"/>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4139952" y="5976378"/>
            <a:ext cx="504056" cy="276999"/>
          </a:xfrm>
          <a:prstGeom prst="rect">
            <a:avLst/>
          </a:prstGeom>
          <a:noFill/>
        </p:spPr>
        <p:txBody>
          <a:bodyPr wrap="square" rtlCol="0">
            <a:spAutoFit/>
          </a:bodyPr>
          <a:lstStyle/>
          <a:p>
            <a:r>
              <a:rPr lang="fr-FR" sz="1200" i="1" dirty="0" smtClean="0">
                <a:solidFill>
                  <a:schemeClr val="accent3"/>
                </a:solidFill>
                <a:latin typeface="Arial" panose="020B0604020202020204" pitchFamily="34" charset="0"/>
                <a:ea typeface="Tahoma" panose="020B0604030504040204" pitchFamily="34" charset="0"/>
                <a:cs typeface="Arial" panose="020B0604020202020204" pitchFamily="34" charset="0"/>
              </a:rPr>
              <a:t>2UP</a:t>
            </a:r>
            <a:endParaRPr lang="fr-FR" sz="1200" i="1" dirty="0">
              <a:solidFill>
                <a:schemeClr val="accent3"/>
              </a:solidFill>
              <a:latin typeface="Arial" panose="020B0604020202020204" pitchFamily="34" charset="0"/>
              <a:ea typeface="Tahoma" panose="020B0604030504040204" pitchFamily="34" charset="0"/>
              <a:cs typeface="Arial" panose="020B0604020202020204" pitchFamily="34" charset="0"/>
            </a:endParaRPr>
          </a:p>
        </p:txBody>
      </p:sp>
      <p:pic>
        <p:nvPicPr>
          <p:cNvPr id="17" name="Image 16"/>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4139952" y="5013176"/>
            <a:ext cx="447766" cy="236490"/>
          </a:xfrm>
          <a:prstGeom prst="rect">
            <a:avLst/>
          </a:prstGeom>
        </p:spPr>
      </p:pic>
      <p:pic>
        <p:nvPicPr>
          <p:cNvPr id="19" name="Image 1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3599449" y="5156190"/>
            <a:ext cx="291197" cy="286419"/>
          </a:xfrm>
          <a:prstGeom prst="rect">
            <a:avLst/>
          </a:prstGeom>
        </p:spPr>
      </p:pic>
      <p:pic>
        <p:nvPicPr>
          <p:cNvPr id="20" name="Image 19"/>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662037" y="1654765"/>
            <a:ext cx="291197" cy="286419"/>
          </a:xfrm>
          <a:prstGeom prst="rect">
            <a:avLst/>
          </a:prstGeom>
        </p:spPr>
      </p:pic>
      <p:sp>
        <p:nvSpPr>
          <p:cNvPr id="21" name="ZoneTexte 20"/>
          <p:cNvSpPr txBox="1"/>
          <p:nvPr/>
        </p:nvSpPr>
        <p:spPr>
          <a:xfrm>
            <a:off x="4608000" y="1907828"/>
            <a:ext cx="468000" cy="230832"/>
          </a:xfrm>
          <a:prstGeom prst="rect">
            <a:avLst/>
          </a:prstGeom>
          <a:noFill/>
        </p:spPr>
        <p:txBody>
          <a:bodyPr wrap="square" rtlCol="0">
            <a:spAutoFit/>
          </a:bodyPr>
          <a:lstStyle/>
          <a:p>
            <a:r>
              <a:rPr lang="fr-FR" sz="900"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ABC</a:t>
            </a:r>
            <a:endParaRPr lang="fr-FR" sz="9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22" name="ZoneTexte 21"/>
          <p:cNvSpPr txBox="1"/>
          <p:nvPr/>
        </p:nvSpPr>
        <p:spPr>
          <a:xfrm>
            <a:off x="3619822" y="4948386"/>
            <a:ext cx="252471" cy="230832"/>
          </a:xfrm>
          <a:prstGeom prst="rect">
            <a:avLst/>
          </a:prstGeom>
          <a:noFill/>
        </p:spPr>
        <p:txBody>
          <a:bodyPr wrap="square" rtlCol="0">
            <a:spAutoFit/>
          </a:bodyPr>
          <a:lstStyle/>
          <a:p>
            <a:r>
              <a:rPr lang="fr-FR" sz="900" dirty="0" smtClean="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a:t>
            </a:r>
            <a:endParaRPr lang="fr-FR" sz="900" dirty="0">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5" name="Image 24"/>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1695508" y="1789085"/>
            <a:ext cx="284204" cy="407425"/>
          </a:xfrm>
          <a:prstGeom prst="rect">
            <a:avLst/>
          </a:prstGeom>
        </p:spPr>
      </p:pic>
      <p:sp>
        <p:nvSpPr>
          <p:cNvPr id="26" name="ZoneTexte 25"/>
          <p:cNvSpPr txBox="1"/>
          <p:nvPr/>
        </p:nvSpPr>
        <p:spPr>
          <a:xfrm>
            <a:off x="1187625" y="1512086"/>
            <a:ext cx="1293784" cy="230832"/>
          </a:xfrm>
          <a:prstGeom prst="rect">
            <a:avLst/>
          </a:prstGeom>
          <a:noFill/>
        </p:spPr>
        <p:txBody>
          <a:bodyPr wrap="square" rtlCol="0">
            <a:spAutoFit/>
          </a:bodyPr>
          <a:lstStyle/>
          <a:p>
            <a:r>
              <a:rPr lang="fr-FR" sz="900" b="1" dirty="0" smtClean="0">
                <a:solidFill>
                  <a:schemeClr val="accent2"/>
                </a:solidFill>
                <a:latin typeface="Neuropol" panose="020F0607030201010804" pitchFamily="34" charset="0"/>
                <a:ea typeface="Tahoma" panose="020B0604030504040204" pitchFamily="34" charset="0"/>
                <a:cs typeface="Arial" panose="020B0604020202020204" pitchFamily="34" charset="0"/>
              </a:rPr>
              <a:t>Alarme type 4</a:t>
            </a:r>
            <a:endParaRPr lang="fr-FR" sz="900" b="1" dirty="0">
              <a:solidFill>
                <a:schemeClr val="accent2"/>
              </a:solidFill>
              <a:latin typeface="Neuropol" panose="020F0607030201010804" pitchFamily="34" charset="0"/>
              <a:ea typeface="Tahoma" panose="020B0604030504040204" pitchFamily="34" charset="0"/>
              <a:cs typeface="Arial" panose="020B0604020202020204" pitchFamily="34" charset="0"/>
            </a:endParaRPr>
          </a:p>
        </p:txBody>
      </p:sp>
      <p:sp>
        <p:nvSpPr>
          <p:cNvPr id="27" name="ZoneTexte 26"/>
          <p:cNvSpPr txBox="1"/>
          <p:nvPr/>
        </p:nvSpPr>
        <p:spPr>
          <a:xfrm>
            <a:off x="611560" y="6011804"/>
            <a:ext cx="3260733" cy="230832"/>
          </a:xfrm>
          <a:prstGeom prst="rect">
            <a:avLst/>
          </a:prstGeom>
          <a:noFill/>
        </p:spPr>
        <p:txBody>
          <a:bodyPr wrap="square" rtlCol="0">
            <a:spAutoFit/>
          </a:bodyPr>
          <a:lstStyle/>
          <a:p>
            <a:r>
              <a:rPr lang="fr-FR" sz="900" b="1" dirty="0" smtClean="0">
                <a:solidFill>
                  <a:schemeClr val="tx2">
                    <a:lumMod val="60000"/>
                    <a:lumOff val="40000"/>
                  </a:schemeClr>
                </a:solidFill>
                <a:latin typeface="Neuropol" panose="020F0607030201010804" pitchFamily="34" charset="0"/>
                <a:ea typeface="Tahoma" panose="020B0604030504040204" pitchFamily="34" charset="0"/>
                <a:cs typeface="Arial" panose="020B0604020202020204" pitchFamily="34" charset="0"/>
              </a:rPr>
              <a:t>Vitrage de protection </a:t>
            </a:r>
            <a:r>
              <a:rPr lang="fr-FR" sz="900" dirty="0" smtClean="0">
                <a:solidFill>
                  <a:schemeClr val="tx2">
                    <a:lumMod val="60000"/>
                    <a:lumOff val="40000"/>
                  </a:schemeClr>
                </a:solidFill>
                <a:latin typeface="Neuropol" panose="020F0607030201010804" pitchFamily="34" charset="0"/>
                <a:ea typeface="Tahoma" panose="020B0604030504040204" pitchFamily="34" charset="0"/>
                <a:cs typeface="Arial" panose="020B0604020202020204" pitchFamily="34" charset="0"/>
              </a:rPr>
              <a:t>(feuilleté intérieur)</a:t>
            </a:r>
            <a:endParaRPr lang="fr-FR" sz="900" dirty="0">
              <a:solidFill>
                <a:schemeClr val="tx2">
                  <a:lumMod val="60000"/>
                  <a:lumOff val="40000"/>
                </a:schemeClr>
              </a:solidFill>
              <a:latin typeface="Neuropol" panose="020F0607030201010804" pitchFamily="34" charset="0"/>
              <a:ea typeface="Tahoma" panose="020B0604030504040204" pitchFamily="34" charset="0"/>
              <a:cs typeface="Arial" panose="020B0604020202020204" pitchFamily="34" charset="0"/>
            </a:endParaRPr>
          </a:p>
        </p:txBody>
      </p:sp>
      <p:cxnSp>
        <p:nvCxnSpPr>
          <p:cNvPr id="29" name="Connecteur droit 28"/>
          <p:cNvCxnSpPr/>
          <p:nvPr/>
        </p:nvCxnSpPr>
        <p:spPr>
          <a:xfrm flipV="1">
            <a:off x="2123728" y="5688000"/>
            <a:ext cx="1008112" cy="381620"/>
          </a:xfrm>
          <a:prstGeom prst="line">
            <a:avLst/>
          </a:prstGeom>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7236296" y="2169493"/>
            <a:ext cx="1656183" cy="369332"/>
          </a:xfrm>
          <a:prstGeom prst="rect">
            <a:avLst/>
          </a:prstGeom>
          <a:ln>
            <a:solidFill>
              <a:srgbClr val="9DB4BE"/>
            </a:solidFill>
          </a:ln>
          <a:effectLst>
            <a:outerShdw blurRad="76200" dir="18900000" sy="23000" kx="-1200000" algn="bl" rotWithShape="0">
              <a:prstClr val="black">
                <a:alpha val="20000"/>
              </a:prstClr>
            </a:outerShd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FR" sz="900" b="1" dirty="0" smtClean="0">
                <a:solidFill>
                  <a:srgbClr val="9DB4BE"/>
                </a:solidFill>
                <a:latin typeface="Neuropol" panose="020F0607030201010804" pitchFamily="34" charset="0"/>
                <a:ea typeface="Tahoma" panose="020B0604030504040204" pitchFamily="34" charset="0"/>
                <a:cs typeface="Arial" panose="020B0604020202020204" pitchFamily="34" charset="0"/>
              </a:rPr>
              <a:t>PV de réaction au feu des matériaux </a:t>
            </a:r>
            <a:endParaRPr lang="fr-FR" sz="900" b="1" dirty="0">
              <a:solidFill>
                <a:srgbClr val="9DB4BE"/>
              </a:solidFill>
              <a:latin typeface="Neuropol" panose="020F0607030201010804" pitchFamily="34" charset="0"/>
              <a:ea typeface="Tahoma" panose="020B0604030504040204" pitchFamily="34" charset="0"/>
              <a:cs typeface="Arial" panose="020B0604020202020204" pitchFamily="34" charset="0"/>
            </a:endParaRPr>
          </a:p>
        </p:txBody>
      </p:sp>
      <p:sp>
        <p:nvSpPr>
          <p:cNvPr id="28" name="Rectangle 27"/>
          <p:cNvSpPr/>
          <p:nvPr/>
        </p:nvSpPr>
        <p:spPr>
          <a:xfrm>
            <a:off x="291381" y="351848"/>
            <a:ext cx="7090252" cy="584775"/>
          </a:xfrm>
          <a:prstGeom prst="rect">
            <a:avLst/>
          </a:prstGeom>
        </p:spPr>
        <p:txBody>
          <a:bodyPr wrap="square">
            <a:spAutoFit/>
          </a:bodyPr>
          <a:lstStyle/>
          <a:p>
            <a:pPr indent="-89535" algn="r"/>
            <a:r>
              <a:rPr lang="fr-FR" dirty="0" smtClean="0">
                <a:solidFill>
                  <a:srgbClr val="547F8A"/>
                </a:solidFill>
                <a:latin typeface="Neuropol"/>
                <a:ea typeface="Calibri"/>
                <a:cs typeface="Times New Roman"/>
              </a:rPr>
              <a:t>P</a:t>
            </a:r>
            <a:r>
              <a:rPr lang="fr-FR" sz="1400" dirty="0" smtClean="0">
                <a:solidFill>
                  <a:srgbClr val="547F8A"/>
                </a:solidFill>
                <a:latin typeface="Neuropol"/>
                <a:ea typeface="Calibri"/>
                <a:cs typeface="Times New Roman"/>
              </a:rPr>
              <a:t>roposition de correction       </a:t>
            </a:r>
            <a:r>
              <a:rPr lang="fr-FR" sz="1200" dirty="0" smtClean="0">
                <a:solidFill>
                  <a:srgbClr val="9DB4BE"/>
                </a:solidFill>
                <a:latin typeface="Neuropol"/>
                <a:ea typeface="Calibri"/>
                <a:cs typeface="Times New Roman"/>
              </a:rPr>
              <a:t>Plan partiel de mise en conformité</a:t>
            </a:r>
            <a:r>
              <a:rPr lang="fr-FR" sz="1200" dirty="0">
                <a:solidFill>
                  <a:srgbClr val="9DB4BE"/>
                </a:solidFill>
                <a:latin typeface="Neuropol"/>
                <a:ea typeface="Calibri"/>
                <a:cs typeface="Times New Roman"/>
              </a:rPr>
              <a:t> </a:t>
            </a:r>
            <a:r>
              <a:rPr lang="fr-FR" sz="1400" dirty="0" smtClean="0">
                <a:solidFill>
                  <a:schemeClr val="accent2"/>
                </a:solidFill>
                <a:latin typeface="Neuropol"/>
                <a:ea typeface="Calibri"/>
                <a:cs typeface="Times New Roman"/>
              </a:rPr>
              <a:t>S</a:t>
            </a:r>
            <a:r>
              <a:rPr lang="fr-FR" sz="1100" dirty="0" smtClean="0">
                <a:solidFill>
                  <a:schemeClr val="accent2"/>
                </a:solidFill>
                <a:latin typeface="Neuropol"/>
                <a:ea typeface="Calibri"/>
                <a:cs typeface="Times New Roman"/>
              </a:rPr>
              <a:t>écurité incendie</a:t>
            </a:r>
            <a:endParaRPr lang="fr-FR" sz="1100" dirty="0">
              <a:solidFill>
                <a:schemeClr val="accent2"/>
              </a:solidFill>
              <a:ea typeface="Calibri"/>
              <a:cs typeface="Times New Roman"/>
            </a:endParaRPr>
          </a:p>
        </p:txBody>
      </p:sp>
    </p:spTree>
    <p:extLst>
      <p:ext uri="{BB962C8B-B14F-4D97-AF65-F5344CB8AC3E}">
        <p14:creationId xmlns:p14="http://schemas.microsoft.com/office/powerpoint/2010/main" xmlns="" val="172145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p:cTn id="56" dur="500" fill="hold"/>
                                        <p:tgtEl>
                                          <p:spTgt spid="19"/>
                                        </p:tgtEl>
                                        <p:attrNameLst>
                                          <p:attrName>ppt_w</p:attrName>
                                        </p:attrNameLst>
                                      </p:cBhvr>
                                      <p:tavLst>
                                        <p:tav tm="0">
                                          <p:val>
                                            <p:fltVal val="0"/>
                                          </p:val>
                                        </p:tav>
                                        <p:tav tm="100000">
                                          <p:val>
                                            <p:strVal val="#ppt_w"/>
                                          </p:val>
                                        </p:tav>
                                      </p:tavLst>
                                    </p:anim>
                                    <p:anim calcmode="lin" valueType="num">
                                      <p:cBhvr>
                                        <p:cTn id="57" dur="500" fill="hold"/>
                                        <p:tgtEl>
                                          <p:spTgt spid="19"/>
                                        </p:tgtEl>
                                        <p:attrNameLst>
                                          <p:attrName>ppt_h</p:attrName>
                                        </p:attrNameLst>
                                      </p:cBhvr>
                                      <p:tavLst>
                                        <p:tav tm="0">
                                          <p:val>
                                            <p:fltVal val="0"/>
                                          </p:val>
                                        </p:tav>
                                        <p:tav tm="100000">
                                          <p:val>
                                            <p:strVal val="#ppt_h"/>
                                          </p:val>
                                        </p:tav>
                                      </p:tavLst>
                                    </p:anim>
                                    <p:animEffect transition="in" filter="fade">
                                      <p:cBhvr>
                                        <p:cTn id="58" dur="500"/>
                                        <p:tgtEl>
                                          <p:spTgt spid="19"/>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p:cTn id="61" dur="500" fill="hold"/>
                                        <p:tgtEl>
                                          <p:spTgt spid="22"/>
                                        </p:tgtEl>
                                        <p:attrNameLst>
                                          <p:attrName>ppt_w</p:attrName>
                                        </p:attrNameLst>
                                      </p:cBhvr>
                                      <p:tavLst>
                                        <p:tav tm="0">
                                          <p:val>
                                            <p:fltVal val="0"/>
                                          </p:val>
                                        </p:tav>
                                        <p:tav tm="100000">
                                          <p:val>
                                            <p:strVal val="#ppt_w"/>
                                          </p:val>
                                        </p:tav>
                                      </p:tavLst>
                                    </p:anim>
                                    <p:anim calcmode="lin" valueType="num">
                                      <p:cBhvr>
                                        <p:cTn id="62" dur="500" fill="hold"/>
                                        <p:tgtEl>
                                          <p:spTgt spid="22"/>
                                        </p:tgtEl>
                                        <p:attrNameLst>
                                          <p:attrName>ppt_h</p:attrName>
                                        </p:attrNameLst>
                                      </p:cBhvr>
                                      <p:tavLst>
                                        <p:tav tm="0">
                                          <p:val>
                                            <p:fltVal val="0"/>
                                          </p:val>
                                        </p:tav>
                                        <p:tav tm="100000">
                                          <p:val>
                                            <p:strVal val="#ppt_h"/>
                                          </p:val>
                                        </p:tav>
                                      </p:tavLst>
                                    </p:anim>
                                    <p:animEffect transition="in" filter="fade">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 calcmode="lin" valueType="num">
                                      <p:cBhvr>
                                        <p:cTn id="68" dur="500" fill="hold"/>
                                        <p:tgtEl>
                                          <p:spTgt spid="20"/>
                                        </p:tgtEl>
                                        <p:attrNameLst>
                                          <p:attrName>ppt_w</p:attrName>
                                        </p:attrNameLst>
                                      </p:cBhvr>
                                      <p:tavLst>
                                        <p:tav tm="0">
                                          <p:val>
                                            <p:fltVal val="0"/>
                                          </p:val>
                                        </p:tav>
                                        <p:tav tm="100000">
                                          <p:val>
                                            <p:strVal val="#ppt_w"/>
                                          </p:val>
                                        </p:tav>
                                      </p:tavLst>
                                    </p:anim>
                                    <p:anim calcmode="lin" valueType="num">
                                      <p:cBhvr>
                                        <p:cTn id="69" dur="500" fill="hold"/>
                                        <p:tgtEl>
                                          <p:spTgt spid="20"/>
                                        </p:tgtEl>
                                        <p:attrNameLst>
                                          <p:attrName>ppt_h</p:attrName>
                                        </p:attrNameLst>
                                      </p:cBhvr>
                                      <p:tavLst>
                                        <p:tav tm="0">
                                          <p:val>
                                            <p:fltVal val="0"/>
                                          </p:val>
                                        </p:tav>
                                        <p:tav tm="100000">
                                          <p:val>
                                            <p:strVal val="#ppt_h"/>
                                          </p:val>
                                        </p:tav>
                                      </p:tavLst>
                                    </p:anim>
                                    <p:animEffect transition="in" filter="fade">
                                      <p:cBhvr>
                                        <p:cTn id="70" dur="500"/>
                                        <p:tgtEl>
                                          <p:spTgt spid="20"/>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25"/>
                                        </p:tgtEl>
                                        <p:attrNameLst>
                                          <p:attrName>style.visibility</p:attrName>
                                        </p:attrNameLst>
                                      </p:cBhvr>
                                      <p:to>
                                        <p:strVal val="visible"/>
                                      </p:to>
                                    </p:set>
                                    <p:anim calcmode="lin" valueType="num">
                                      <p:cBhvr>
                                        <p:cTn id="80" dur="500" fill="hold"/>
                                        <p:tgtEl>
                                          <p:spTgt spid="25"/>
                                        </p:tgtEl>
                                        <p:attrNameLst>
                                          <p:attrName>ppt_w</p:attrName>
                                        </p:attrNameLst>
                                      </p:cBhvr>
                                      <p:tavLst>
                                        <p:tav tm="0">
                                          <p:val>
                                            <p:fltVal val="0"/>
                                          </p:val>
                                        </p:tav>
                                        <p:tav tm="100000">
                                          <p:val>
                                            <p:strVal val="#ppt_w"/>
                                          </p:val>
                                        </p:tav>
                                      </p:tavLst>
                                    </p:anim>
                                    <p:anim calcmode="lin" valueType="num">
                                      <p:cBhvr>
                                        <p:cTn id="81" dur="500" fill="hold"/>
                                        <p:tgtEl>
                                          <p:spTgt spid="25"/>
                                        </p:tgtEl>
                                        <p:attrNameLst>
                                          <p:attrName>ppt_h</p:attrName>
                                        </p:attrNameLst>
                                      </p:cBhvr>
                                      <p:tavLst>
                                        <p:tav tm="0">
                                          <p:val>
                                            <p:fltVal val="0"/>
                                          </p:val>
                                        </p:tav>
                                        <p:tav tm="100000">
                                          <p:val>
                                            <p:strVal val="#ppt_h"/>
                                          </p:val>
                                        </p:tav>
                                      </p:tavLst>
                                    </p:anim>
                                    <p:animEffect transition="in" filter="fade">
                                      <p:cBhvr>
                                        <p:cTn id="82" dur="500"/>
                                        <p:tgtEl>
                                          <p:spTgt spid="25"/>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p:cTn id="85" dur="500" fill="hold"/>
                                        <p:tgtEl>
                                          <p:spTgt spid="26"/>
                                        </p:tgtEl>
                                        <p:attrNameLst>
                                          <p:attrName>ppt_w</p:attrName>
                                        </p:attrNameLst>
                                      </p:cBhvr>
                                      <p:tavLst>
                                        <p:tav tm="0">
                                          <p:val>
                                            <p:fltVal val="0"/>
                                          </p:val>
                                        </p:tav>
                                        <p:tav tm="100000">
                                          <p:val>
                                            <p:strVal val="#ppt_w"/>
                                          </p:val>
                                        </p:tav>
                                      </p:tavLst>
                                    </p:anim>
                                    <p:anim calcmode="lin" valueType="num">
                                      <p:cBhvr>
                                        <p:cTn id="86" dur="500" fill="hold"/>
                                        <p:tgtEl>
                                          <p:spTgt spid="26"/>
                                        </p:tgtEl>
                                        <p:attrNameLst>
                                          <p:attrName>ppt_h</p:attrName>
                                        </p:attrNameLst>
                                      </p:cBhvr>
                                      <p:tavLst>
                                        <p:tav tm="0">
                                          <p:val>
                                            <p:fltVal val="0"/>
                                          </p:val>
                                        </p:tav>
                                        <p:tav tm="100000">
                                          <p:val>
                                            <p:strVal val="#ppt_h"/>
                                          </p:val>
                                        </p:tav>
                                      </p:tavLst>
                                    </p:anim>
                                    <p:animEffect transition="in" filter="fade">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p:cTn id="92" dur="500" fill="hold"/>
                                        <p:tgtEl>
                                          <p:spTgt spid="27"/>
                                        </p:tgtEl>
                                        <p:attrNameLst>
                                          <p:attrName>ppt_w</p:attrName>
                                        </p:attrNameLst>
                                      </p:cBhvr>
                                      <p:tavLst>
                                        <p:tav tm="0">
                                          <p:val>
                                            <p:fltVal val="0"/>
                                          </p:val>
                                        </p:tav>
                                        <p:tav tm="100000">
                                          <p:val>
                                            <p:strVal val="#ppt_w"/>
                                          </p:val>
                                        </p:tav>
                                      </p:tavLst>
                                    </p:anim>
                                    <p:anim calcmode="lin" valueType="num">
                                      <p:cBhvr>
                                        <p:cTn id="93" dur="500" fill="hold"/>
                                        <p:tgtEl>
                                          <p:spTgt spid="27"/>
                                        </p:tgtEl>
                                        <p:attrNameLst>
                                          <p:attrName>ppt_h</p:attrName>
                                        </p:attrNameLst>
                                      </p:cBhvr>
                                      <p:tavLst>
                                        <p:tav tm="0">
                                          <p:val>
                                            <p:fltVal val="0"/>
                                          </p:val>
                                        </p:tav>
                                        <p:tav tm="100000">
                                          <p:val>
                                            <p:strVal val="#ppt_h"/>
                                          </p:val>
                                        </p:tav>
                                      </p:tavLst>
                                    </p:anim>
                                    <p:animEffect transition="in" filter="fade">
                                      <p:cBhvr>
                                        <p:cTn id="94" dur="500"/>
                                        <p:tgtEl>
                                          <p:spTgt spid="27"/>
                                        </p:tgtEl>
                                      </p:cBhvr>
                                    </p:animEffect>
                                  </p:childTnLst>
                                </p:cTn>
                              </p:par>
                              <p:par>
                                <p:cTn id="95" presetID="53" presetClass="entr" presetSubtype="16" fill="hold" nodeType="with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p:cTn id="97" dur="500" fill="hold"/>
                                        <p:tgtEl>
                                          <p:spTgt spid="29"/>
                                        </p:tgtEl>
                                        <p:attrNameLst>
                                          <p:attrName>ppt_w</p:attrName>
                                        </p:attrNameLst>
                                      </p:cBhvr>
                                      <p:tavLst>
                                        <p:tav tm="0">
                                          <p:val>
                                            <p:fltVal val="0"/>
                                          </p:val>
                                        </p:tav>
                                        <p:tav tm="100000">
                                          <p:val>
                                            <p:strVal val="#ppt_w"/>
                                          </p:val>
                                        </p:tav>
                                      </p:tavLst>
                                    </p:anim>
                                    <p:anim calcmode="lin" valueType="num">
                                      <p:cBhvr>
                                        <p:cTn id="98" dur="500" fill="hold"/>
                                        <p:tgtEl>
                                          <p:spTgt spid="29"/>
                                        </p:tgtEl>
                                        <p:attrNameLst>
                                          <p:attrName>ppt_h</p:attrName>
                                        </p:attrNameLst>
                                      </p:cBhvr>
                                      <p:tavLst>
                                        <p:tav tm="0">
                                          <p:val>
                                            <p:fltVal val="0"/>
                                          </p:val>
                                        </p:tav>
                                        <p:tav tm="100000">
                                          <p:val>
                                            <p:strVal val="#ppt_h"/>
                                          </p:val>
                                        </p:tav>
                                      </p:tavLst>
                                    </p:anim>
                                    <p:animEffect transition="in" filter="fade">
                                      <p:cBhvr>
                                        <p:cTn id="99" dur="500"/>
                                        <p:tgtEl>
                                          <p:spTgt spid="29"/>
                                        </p:tgtEl>
                                      </p:cBhvr>
                                    </p:animEffect>
                                  </p:childTnLst>
                                </p:cTn>
                              </p:par>
                            </p:childTnLst>
                          </p:cTn>
                        </p:par>
                      </p:childTnLst>
                    </p:cTn>
                  </p:par>
                  <p:par>
                    <p:cTn id="100" fill="hold">
                      <p:stCondLst>
                        <p:cond delay="indefinite"/>
                      </p:stCondLst>
                      <p:childTnLst>
                        <p:par>
                          <p:cTn id="101" fill="hold">
                            <p:stCondLst>
                              <p:cond delay="0"/>
                            </p:stCondLst>
                            <p:childTnLst>
                              <p:par>
                                <p:cTn id="102" presetID="31" presetClass="entr" presetSubtype="0" fill="hold" grpId="0" nodeType="clickEffect">
                                  <p:stCondLst>
                                    <p:cond delay="0"/>
                                  </p:stCondLst>
                                  <p:childTnLst>
                                    <p:set>
                                      <p:cBhvr>
                                        <p:cTn id="103" dur="1" fill="hold">
                                          <p:stCondLst>
                                            <p:cond delay="0"/>
                                          </p:stCondLst>
                                        </p:cTn>
                                        <p:tgtEl>
                                          <p:spTgt spid="35"/>
                                        </p:tgtEl>
                                        <p:attrNameLst>
                                          <p:attrName>style.visibility</p:attrName>
                                        </p:attrNameLst>
                                      </p:cBhvr>
                                      <p:to>
                                        <p:strVal val="visible"/>
                                      </p:to>
                                    </p:set>
                                    <p:anim calcmode="lin" valueType="num">
                                      <p:cBhvr>
                                        <p:cTn id="104" dur="1000" fill="hold"/>
                                        <p:tgtEl>
                                          <p:spTgt spid="35"/>
                                        </p:tgtEl>
                                        <p:attrNameLst>
                                          <p:attrName>ppt_w</p:attrName>
                                        </p:attrNameLst>
                                      </p:cBhvr>
                                      <p:tavLst>
                                        <p:tav tm="0">
                                          <p:val>
                                            <p:fltVal val="0"/>
                                          </p:val>
                                        </p:tav>
                                        <p:tav tm="100000">
                                          <p:val>
                                            <p:strVal val="#ppt_w"/>
                                          </p:val>
                                        </p:tav>
                                      </p:tavLst>
                                    </p:anim>
                                    <p:anim calcmode="lin" valueType="num">
                                      <p:cBhvr>
                                        <p:cTn id="105" dur="1000" fill="hold"/>
                                        <p:tgtEl>
                                          <p:spTgt spid="35"/>
                                        </p:tgtEl>
                                        <p:attrNameLst>
                                          <p:attrName>ppt_h</p:attrName>
                                        </p:attrNameLst>
                                      </p:cBhvr>
                                      <p:tavLst>
                                        <p:tav tm="0">
                                          <p:val>
                                            <p:fltVal val="0"/>
                                          </p:val>
                                        </p:tav>
                                        <p:tav tm="100000">
                                          <p:val>
                                            <p:strVal val="#ppt_h"/>
                                          </p:val>
                                        </p:tav>
                                      </p:tavLst>
                                    </p:anim>
                                    <p:anim calcmode="lin" valueType="num">
                                      <p:cBhvr>
                                        <p:cTn id="106" dur="1000" fill="hold"/>
                                        <p:tgtEl>
                                          <p:spTgt spid="35"/>
                                        </p:tgtEl>
                                        <p:attrNameLst>
                                          <p:attrName>style.rotation</p:attrName>
                                        </p:attrNameLst>
                                      </p:cBhvr>
                                      <p:tavLst>
                                        <p:tav tm="0">
                                          <p:val>
                                            <p:fltVal val="90"/>
                                          </p:val>
                                        </p:tav>
                                        <p:tav tm="100000">
                                          <p:val>
                                            <p:fltVal val="0"/>
                                          </p:val>
                                        </p:tav>
                                      </p:tavLst>
                                    </p:anim>
                                    <p:animEffect transition="in" filter="fade">
                                      <p:cBhvr>
                                        <p:cTn id="10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3" grpId="0"/>
      <p:bldP spid="16" grpId="0"/>
      <p:bldP spid="21" grpId="0"/>
      <p:bldP spid="22" grpId="0"/>
      <p:bldP spid="26" grpId="0"/>
      <p:bldP spid="27" grpId="0"/>
      <p:bldP spid="3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15616" y="1115619"/>
            <a:ext cx="6048672" cy="5088454"/>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ZoneTexte 6"/>
          <p:cNvSpPr txBox="1"/>
          <p:nvPr/>
        </p:nvSpPr>
        <p:spPr>
          <a:xfrm>
            <a:off x="8460432" y="188640"/>
            <a:ext cx="683568"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31</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
        <p:nvSpPr>
          <p:cNvPr id="9" name="Rectangle 8"/>
          <p:cNvSpPr/>
          <p:nvPr/>
        </p:nvSpPr>
        <p:spPr>
          <a:xfrm>
            <a:off x="291381" y="351848"/>
            <a:ext cx="7090252" cy="584775"/>
          </a:xfrm>
          <a:prstGeom prst="rect">
            <a:avLst/>
          </a:prstGeom>
        </p:spPr>
        <p:txBody>
          <a:bodyPr wrap="square">
            <a:spAutoFit/>
          </a:bodyPr>
          <a:lstStyle/>
          <a:p>
            <a:pPr indent="-89535" algn="r"/>
            <a:r>
              <a:rPr lang="fr-FR" dirty="0" smtClean="0">
                <a:solidFill>
                  <a:srgbClr val="547F8A"/>
                </a:solidFill>
                <a:latin typeface="Neuropol"/>
                <a:ea typeface="Calibri"/>
                <a:cs typeface="Times New Roman"/>
              </a:rPr>
              <a:t>P</a:t>
            </a:r>
            <a:r>
              <a:rPr lang="fr-FR" sz="1400" dirty="0" smtClean="0">
                <a:solidFill>
                  <a:srgbClr val="547F8A"/>
                </a:solidFill>
                <a:latin typeface="Neuropol"/>
                <a:ea typeface="Calibri"/>
                <a:cs typeface="Times New Roman"/>
              </a:rPr>
              <a:t>roposition de correction       </a:t>
            </a:r>
            <a:r>
              <a:rPr lang="fr-FR" sz="1200" dirty="0" smtClean="0">
                <a:solidFill>
                  <a:srgbClr val="9DB4BE"/>
                </a:solidFill>
                <a:latin typeface="Neuropol"/>
                <a:ea typeface="Calibri"/>
                <a:cs typeface="Times New Roman"/>
              </a:rPr>
              <a:t>Plan partiel de mise en conformité</a:t>
            </a:r>
            <a:r>
              <a:rPr lang="fr-FR" sz="1200" dirty="0">
                <a:solidFill>
                  <a:srgbClr val="9DB4BE"/>
                </a:solidFill>
                <a:latin typeface="Neuropol"/>
                <a:ea typeface="Calibri"/>
                <a:cs typeface="Times New Roman"/>
              </a:rPr>
              <a:t> </a:t>
            </a:r>
            <a:r>
              <a:rPr lang="fr-FR" sz="1400" dirty="0" smtClean="0">
                <a:solidFill>
                  <a:schemeClr val="accent2"/>
                </a:solidFill>
                <a:latin typeface="Neuropol"/>
                <a:ea typeface="Calibri"/>
                <a:cs typeface="Times New Roman"/>
              </a:rPr>
              <a:t>S</a:t>
            </a:r>
            <a:r>
              <a:rPr lang="fr-FR" sz="1100" dirty="0" smtClean="0">
                <a:solidFill>
                  <a:schemeClr val="accent2"/>
                </a:solidFill>
                <a:latin typeface="Neuropol"/>
                <a:ea typeface="Calibri"/>
                <a:cs typeface="Times New Roman"/>
              </a:rPr>
              <a:t>écurité incendie</a:t>
            </a:r>
            <a:endParaRPr lang="fr-FR" sz="1100" dirty="0">
              <a:solidFill>
                <a:schemeClr val="accent2"/>
              </a:solidFill>
              <a:ea typeface="Calibri"/>
              <a:cs typeface="Times New Roman"/>
            </a:endParaRPr>
          </a:p>
        </p:txBody>
      </p:sp>
      <p:cxnSp>
        <p:nvCxnSpPr>
          <p:cNvPr id="24" name="Connecteur droit 23"/>
          <p:cNvCxnSpPr/>
          <p:nvPr/>
        </p:nvCxnSpPr>
        <p:spPr>
          <a:xfrm>
            <a:off x="1620000" y="2924944"/>
            <a:ext cx="3744000" cy="0"/>
          </a:xfrm>
          <a:prstGeom prst="line">
            <a:avLst/>
          </a:prstGeom>
          <a:ln w="34925">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1620000" y="4437112"/>
            <a:ext cx="3744000" cy="0"/>
          </a:xfrm>
          <a:prstGeom prst="line">
            <a:avLst/>
          </a:prstGeom>
          <a:ln w="34925">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1620000" y="1512793"/>
            <a:ext cx="3744000" cy="0"/>
          </a:xfrm>
          <a:prstGeom prst="line">
            <a:avLst/>
          </a:prstGeom>
          <a:ln w="34925">
            <a:solidFill>
              <a:schemeClr val="accent6"/>
            </a:solidFill>
            <a:prstDash val="sysDash"/>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248000" y="1844824"/>
            <a:ext cx="900000" cy="792088"/>
          </a:xfrm>
          <a:prstGeom prst="rect">
            <a:avLst/>
          </a:prstGeom>
          <a:solidFill>
            <a:schemeClr val="accent3">
              <a:alpha val="31000"/>
            </a:schemeClr>
          </a:solid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ZoneTexte 33"/>
          <p:cNvSpPr txBox="1"/>
          <p:nvPr/>
        </p:nvSpPr>
        <p:spPr>
          <a:xfrm>
            <a:off x="7241051" y="2346903"/>
            <a:ext cx="1584176" cy="553998"/>
          </a:xfrm>
          <a:prstGeom prst="rect">
            <a:avLst/>
          </a:prstGeom>
          <a:noFill/>
        </p:spPr>
        <p:txBody>
          <a:bodyPr wrap="square" rtlCol="0">
            <a:spAutoFit/>
          </a:bodyPr>
          <a:lstStyle/>
          <a:p>
            <a:r>
              <a:rPr lang="fr-FR" sz="1000" dirty="0" smtClean="0">
                <a:solidFill>
                  <a:schemeClr val="accent3"/>
                </a:solidFill>
                <a:latin typeface="Neuropol" panose="020F0607030201010804" pitchFamily="34" charset="0"/>
              </a:rPr>
              <a:t>Accès pompier</a:t>
            </a:r>
          </a:p>
          <a:p>
            <a:r>
              <a:rPr lang="fr-FR" sz="1000" dirty="0" smtClean="0">
                <a:solidFill>
                  <a:schemeClr val="accent3"/>
                </a:solidFill>
                <a:latin typeface="Neuropol" panose="020F0607030201010804" pitchFamily="34" charset="0"/>
              </a:rPr>
              <a:t>Possible</a:t>
            </a:r>
          </a:p>
          <a:p>
            <a:r>
              <a:rPr lang="fr-FR" sz="900" dirty="0" smtClean="0">
                <a:solidFill>
                  <a:schemeClr val="accent3"/>
                </a:solidFill>
                <a:latin typeface="Neuropol" panose="020F0607030201010804" pitchFamily="34" charset="0"/>
              </a:rPr>
              <a:t>(non obligatoire)</a:t>
            </a:r>
            <a:endParaRPr lang="fr-FR" sz="900" dirty="0">
              <a:solidFill>
                <a:schemeClr val="accent3"/>
              </a:solidFill>
              <a:latin typeface="Neuropol" panose="020F0607030201010804" pitchFamily="34" charset="0"/>
            </a:endParaRPr>
          </a:p>
        </p:txBody>
      </p:sp>
      <p:cxnSp>
        <p:nvCxnSpPr>
          <p:cNvPr id="37" name="Connecteur droit 36"/>
          <p:cNvCxnSpPr>
            <a:stCxn id="34" idx="1"/>
          </p:cNvCxnSpPr>
          <p:nvPr/>
        </p:nvCxnSpPr>
        <p:spPr>
          <a:xfrm flipH="1" flipV="1">
            <a:off x="4932041" y="2101652"/>
            <a:ext cx="2309010" cy="52225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ZoneTexte 39"/>
          <p:cNvSpPr txBox="1"/>
          <p:nvPr/>
        </p:nvSpPr>
        <p:spPr>
          <a:xfrm>
            <a:off x="171892" y="1066976"/>
            <a:ext cx="1277914" cy="400110"/>
          </a:xfrm>
          <a:prstGeom prst="rect">
            <a:avLst/>
          </a:prstGeom>
          <a:noFill/>
        </p:spPr>
        <p:txBody>
          <a:bodyPr wrap="none" rtlCol="0">
            <a:spAutoFit/>
          </a:bodyPr>
          <a:lstStyle/>
          <a:p>
            <a:r>
              <a:rPr lang="fr-FR" sz="1000" dirty="0" smtClean="0">
                <a:solidFill>
                  <a:schemeClr val="accent6"/>
                </a:solidFill>
                <a:latin typeface="Neuropol" panose="020F0607030201010804" pitchFamily="34" charset="0"/>
                <a:cs typeface="Arial" panose="020B0604020202020204" pitchFamily="34" charset="0"/>
              </a:rPr>
              <a:t>P</a:t>
            </a:r>
            <a:r>
              <a:rPr lang="fr-FR" sz="900" dirty="0" smtClean="0">
                <a:solidFill>
                  <a:schemeClr val="accent6"/>
                </a:solidFill>
                <a:latin typeface="Neuropol" panose="020F0607030201010804" pitchFamily="34" charset="0"/>
                <a:cs typeface="Arial" panose="020B0604020202020204" pitchFamily="34" charset="0"/>
              </a:rPr>
              <a:t>lancher</a:t>
            </a:r>
            <a:r>
              <a:rPr lang="fr-FR" sz="1000" dirty="0" smtClean="0">
                <a:solidFill>
                  <a:schemeClr val="accent6"/>
                </a:solidFill>
                <a:latin typeface="Neuropol" panose="020F0607030201010804" pitchFamily="34" charset="0"/>
                <a:cs typeface="Arial" panose="020B0604020202020204" pitchFamily="34" charset="0"/>
              </a:rPr>
              <a:t> R+2</a:t>
            </a:r>
          </a:p>
          <a:p>
            <a:r>
              <a:rPr lang="fr-FR" sz="1000" dirty="0" smtClean="0">
                <a:solidFill>
                  <a:schemeClr val="accent6"/>
                </a:solidFill>
                <a:latin typeface="Neuropol" panose="020F0607030201010804" pitchFamily="34" charset="0"/>
                <a:cs typeface="Arial" panose="020B0604020202020204" pitchFamily="34" charset="0"/>
              </a:rPr>
              <a:t>CF</a:t>
            </a:r>
            <a:r>
              <a:rPr lang="fr-FR" sz="1000" dirty="0" smtClean="0">
                <a:solidFill>
                  <a:schemeClr val="accent6"/>
                </a:solidFill>
                <a:latin typeface="Arial" panose="020B0604020202020204" pitchFamily="34" charset="0"/>
                <a:cs typeface="Arial" panose="020B0604020202020204" pitchFamily="34" charset="0"/>
              </a:rPr>
              <a:t>1</a:t>
            </a:r>
            <a:r>
              <a:rPr lang="fr-FR" sz="1000" dirty="0" smtClean="0">
                <a:solidFill>
                  <a:schemeClr val="accent6"/>
                </a:solidFill>
                <a:latin typeface="Neuropol" panose="020F0607030201010804" pitchFamily="34" charset="0"/>
                <a:cs typeface="Arial" panose="020B0604020202020204" pitchFamily="34" charset="0"/>
              </a:rPr>
              <a:t>h</a:t>
            </a:r>
            <a:endParaRPr lang="fr-FR" sz="1000" dirty="0">
              <a:solidFill>
                <a:schemeClr val="accent6"/>
              </a:solidFill>
              <a:latin typeface="Neuropol" panose="020F0607030201010804" pitchFamily="34" charset="0"/>
              <a:cs typeface="Arial" panose="020B0604020202020204" pitchFamily="34" charset="0"/>
            </a:endParaRPr>
          </a:p>
        </p:txBody>
      </p:sp>
      <p:cxnSp>
        <p:nvCxnSpPr>
          <p:cNvPr id="44" name="Connecteur droit 43"/>
          <p:cNvCxnSpPr/>
          <p:nvPr/>
        </p:nvCxnSpPr>
        <p:spPr>
          <a:xfrm>
            <a:off x="801876" y="1369535"/>
            <a:ext cx="887833" cy="188964"/>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a:off x="795463" y="2708920"/>
            <a:ext cx="823452" cy="19198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a:off x="755576" y="4170743"/>
            <a:ext cx="898458" cy="266369"/>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50" name="Ellipse 49"/>
          <p:cNvSpPr/>
          <p:nvPr/>
        </p:nvSpPr>
        <p:spPr>
          <a:xfrm>
            <a:off x="6444208" y="1246424"/>
            <a:ext cx="432048" cy="73777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ZoneTexte 53"/>
          <p:cNvSpPr txBox="1"/>
          <p:nvPr/>
        </p:nvSpPr>
        <p:spPr>
          <a:xfrm>
            <a:off x="7381633" y="1115619"/>
            <a:ext cx="1584176" cy="253916"/>
          </a:xfrm>
          <a:prstGeom prst="rect">
            <a:avLst/>
          </a:prstGeom>
          <a:noFill/>
        </p:spPr>
        <p:txBody>
          <a:bodyPr wrap="square" rtlCol="0">
            <a:spAutoFit/>
          </a:bodyPr>
          <a:lstStyle/>
          <a:p>
            <a:r>
              <a:rPr lang="fr-FR" sz="1000" dirty="0" smtClean="0">
                <a:solidFill>
                  <a:schemeClr val="accent1"/>
                </a:solidFill>
                <a:latin typeface="Neuropol" panose="020F0607030201010804" pitchFamily="34" charset="0"/>
              </a:rPr>
              <a:t>Règle C+D &gt;</a:t>
            </a:r>
            <a:r>
              <a:rPr lang="fr-FR" sz="1050" b="1" dirty="0" smtClean="0">
                <a:solidFill>
                  <a:schemeClr val="accent1"/>
                </a:solidFill>
                <a:latin typeface="Arial" panose="020B0604020202020204" pitchFamily="34" charset="0"/>
                <a:cs typeface="Arial" panose="020B0604020202020204" pitchFamily="34" charset="0"/>
              </a:rPr>
              <a:t>1</a:t>
            </a:r>
            <a:r>
              <a:rPr lang="fr-FR" sz="1000" dirty="0">
                <a:solidFill>
                  <a:schemeClr val="accent1"/>
                </a:solidFill>
                <a:latin typeface="Neuropol" panose="020F0607030201010804" pitchFamily="34" charset="0"/>
                <a:cs typeface="Arial" panose="020B0604020202020204" pitchFamily="34" charset="0"/>
              </a:rPr>
              <a:t>m</a:t>
            </a:r>
          </a:p>
        </p:txBody>
      </p:sp>
      <p:cxnSp>
        <p:nvCxnSpPr>
          <p:cNvPr id="56" name="Connecteur droit 55"/>
          <p:cNvCxnSpPr>
            <a:endCxn id="50" idx="6"/>
          </p:cNvCxnSpPr>
          <p:nvPr/>
        </p:nvCxnSpPr>
        <p:spPr>
          <a:xfrm flipH="1">
            <a:off x="6876256" y="1256762"/>
            <a:ext cx="544309" cy="35854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186162" y="2423847"/>
            <a:ext cx="1218603" cy="400110"/>
          </a:xfrm>
          <a:prstGeom prst="rect">
            <a:avLst/>
          </a:prstGeom>
          <a:noFill/>
        </p:spPr>
        <p:txBody>
          <a:bodyPr wrap="none" rtlCol="0">
            <a:spAutoFit/>
          </a:bodyPr>
          <a:lstStyle/>
          <a:p>
            <a:r>
              <a:rPr lang="fr-FR" sz="1000" dirty="0" smtClean="0">
                <a:solidFill>
                  <a:schemeClr val="accent6"/>
                </a:solidFill>
                <a:latin typeface="Neuropol" panose="020F0607030201010804" pitchFamily="34" charset="0"/>
                <a:cs typeface="Arial" panose="020B0604020202020204" pitchFamily="34" charset="0"/>
              </a:rPr>
              <a:t>P</a:t>
            </a:r>
            <a:r>
              <a:rPr lang="fr-FR" sz="900" dirty="0" smtClean="0">
                <a:solidFill>
                  <a:schemeClr val="accent6"/>
                </a:solidFill>
                <a:latin typeface="Neuropol" panose="020F0607030201010804" pitchFamily="34" charset="0"/>
                <a:cs typeface="Arial" panose="020B0604020202020204" pitchFamily="34" charset="0"/>
              </a:rPr>
              <a:t>lancher</a:t>
            </a:r>
            <a:r>
              <a:rPr lang="fr-FR" sz="1000" dirty="0" smtClean="0">
                <a:solidFill>
                  <a:schemeClr val="accent6"/>
                </a:solidFill>
                <a:latin typeface="Neuropol" panose="020F0607030201010804" pitchFamily="34" charset="0"/>
                <a:cs typeface="Arial" panose="020B0604020202020204" pitchFamily="34" charset="0"/>
              </a:rPr>
              <a:t> R+</a:t>
            </a:r>
            <a:r>
              <a:rPr lang="fr-FR" sz="1000" b="1" dirty="0">
                <a:solidFill>
                  <a:schemeClr val="accent6"/>
                </a:solidFill>
                <a:latin typeface="Arial" panose="020B0604020202020204" pitchFamily="34" charset="0"/>
                <a:cs typeface="Arial" panose="020B0604020202020204" pitchFamily="34" charset="0"/>
              </a:rPr>
              <a:t>1</a:t>
            </a:r>
            <a:endParaRPr lang="fr-FR" sz="1000" dirty="0" smtClean="0">
              <a:solidFill>
                <a:schemeClr val="accent6"/>
              </a:solidFill>
              <a:latin typeface="Neuropol" panose="020F0607030201010804" pitchFamily="34" charset="0"/>
              <a:cs typeface="Arial" panose="020B0604020202020204" pitchFamily="34" charset="0"/>
            </a:endParaRPr>
          </a:p>
          <a:p>
            <a:r>
              <a:rPr lang="fr-FR" sz="1000" dirty="0" smtClean="0">
                <a:solidFill>
                  <a:schemeClr val="accent6"/>
                </a:solidFill>
                <a:latin typeface="Neuropol" panose="020F0607030201010804" pitchFamily="34" charset="0"/>
                <a:cs typeface="Arial" panose="020B0604020202020204" pitchFamily="34" charset="0"/>
              </a:rPr>
              <a:t>CF</a:t>
            </a:r>
            <a:r>
              <a:rPr lang="fr-FR" sz="1000" dirty="0" smtClean="0">
                <a:solidFill>
                  <a:schemeClr val="accent6"/>
                </a:solidFill>
                <a:latin typeface="Arial" panose="020B0604020202020204" pitchFamily="34" charset="0"/>
                <a:cs typeface="Arial" panose="020B0604020202020204" pitchFamily="34" charset="0"/>
              </a:rPr>
              <a:t>1</a:t>
            </a:r>
            <a:r>
              <a:rPr lang="fr-FR" sz="1000" dirty="0" smtClean="0">
                <a:solidFill>
                  <a:schemeClr val="accent6"/>
                </a:solidFill>
                <a:latin typeface="Neuropol" panose="020F0607030201010804" pitchFamily="34" charset="0"/>
                <a:cs typeface="Arial" panose="020B0604020202020204" pitchFamily="34" charset="0"/>
              </a:rPr>
              <a:t>h</a:t>
            </a:r>
            <a:endParaRPr lang="fr-FR" sz="1000" dirty="0">
              <a:solidFill>
                <a:schemeClr val="accent6"/>
              </a:solidFill>
              <a:latin typeface="Neuropol" panose="020F0607030201010804" pitchFamily="34" charset="0"/>
              <a:cs typeface="Arial" panose="020B0604020202020204" pitchFamily="34" charset="0"/>
            </a:endParaRPr>
          </a:p>
        </p:txBody>
      </p:sp>
      <p:sp>
        <p:nvSpPr>
          <p:cNvPr id="60" name="ZoneTexte 59"/>
          <p:cNvSpPr txBox="1"/>
          <p:nvPr/>
        </p:nvSpPr>
        <p:spPr>
          <a:xfrm>
            <a:off x="136626" y="3903817"/>
            <a:ext cx="1313180" cy="400110"/>
          </a:xfrm>
          <a:prstGeom prst="rect">
            <a:avLst/>
          </a:prstGeom>
          <a:noFill/>
        </p:spPr>
        <p:txBody>
          <a:bodyPr wrap="none" rtlCol="0">
            <a:spAutoFit/>
          </a:bodyPr>
          <a:lstStyle/>
          <a:p>
            <a:r>
              <a:rPr lang="fr-FR" sz="1000" dirty="0" smtClean="0">
                <a:solidFill>
                  <a:schemeClr val="accent6"/>
                </a:solidFill>
                <a:latin typeface="Neuropol" panose="020F0607030201010804" pitchFamily="34" charset="0"/>
                <a:cs typeface="Arial" panose="020B0604020202020204" pitchFamily="34" charset="0"/>
              </a:rPr>
              <a:t>P</a:t>
            </a:r>
            <a:r>
              <a:rPr lang="fr-FR" sz="900" dirty="0" smtClean="0">
                <a:solidFill>
                  <a:schemeClr val="accent6"/>
                </a:solidFill>
                <a:latin typeface="Neuropol" panose="020F0607030201010804" pitchFamily="34" charset="0"/>
                <a:cs typeface="Arial" panose="020B0604020202020204" pitchFamily="34" charset="0"/>
              </a:rPr>
              <a:t>lancher</a:t>
            </a:r>
            <a:r>
              <a:rPr lang="fr-FR" sz="1000" dirty="0" smtClean="0">
                <a:solidFill>
                  <a:schemeClr val="accent6"/>
                </a:solidFill>
                <a:latin typeface="Neuropol" panose="020F0607030201010804" pitchFamily="34" charset="0"/>
                <a:cs typeface="Arial" panose="020B0604020202020204" pitchFamily="34" charset="0"/>
              </a:rPr>
              <a:t> RDC</a:t>
            </a:r>
          </a:p>
          <a:p>
            <a:r>
              <a:rPr lang="fr-FR" sz="1000" dirty="0" smtClean="0">
                <a:solidFill>
                  <a:schemeClr val="accent6"/>
                </a:solidFill>
                <a:latin typeface="Neuropol" panose="020F0607030201010804" pitchFamily="34" charset="0"/>
                <a:cs typeface="Arial" panose="020B0604020202020204" pitchFamily="34" charset="0"/>
              </a:rPr>
              <a:t>CF</a:t>
            </a:r>
            <a:r>
              <a:rPr lang="fr-FR" sz="1000" dirty="0" smtClean="0">
                <a:solidFill>
                  <a:schemeClr val="accent6"/>
                </a:solidFill>
                <a:latin typeface="Arial" panose="020B0604020202020204" pitchFamily="34" charset="0"/>
                <a:cs typeface="Arial" panose="020B0604020202020204" pitchFamily="34" charset="0"/>
              </a:rPr>
              <a:t>1</a:t>
            </a:r>
            <a:r>
              <a:rPr lang="fr-FR" sz="1000" dirty="0" smtClean="0">
                <a:solidFill>
                  <a:schemeClr val="accent6"/>
                </a:solidFill>
                <a:latin typeface="Neuropol" panose="020F0607030201010804" pitchFamily="34" charset="0"/>
                <a:cs typeface="Arial" panose="020B0604020202020204" pitchFamily="34" charset="0"/>
              </a:rPr>
              <a:t>h</a:t>
            </a:r>
            <a:endParaRPr lang="fr-FR" sz="1000" dirty="0">
              <a:solidFill>
                <a:schemeClr val="accent6"/>
              </a:solidFill>
              <a:latin typeface="Neuropol" panose="020F0607030201010804" pitchFamily="34" charset="0"/>
              <a:cs typeface="Arial" panose="020B0604020202020204" pitchFamily="34" charset="0"/>
            </a:endParaRPr>
          </a:p>
        </p:txBody>
      </p:sp>
      <p:sp>
        <p:nvSpPr>
          <p:cNvPr id="61" name="ZoneTexte 60"/>
          <p:cNvSpPr txBox="1"/>
          <p:nvPr/>
        </p:nvSpPr>
        <p:spPr>
          <a:xfrm>
            <a:off x="7164288" y="3859901"/>
            <a:ext cx="1872207" cy="400110"/>
          </a:xfrm>
          <a:prstGeom prst="rect">
            <a:avLst/>
          </a:prstGeom>
          <a:noFill/>
        </p:spPr>
        <p:txBody>
          <a:bodyPr wrap="square" rtlCol="0">
            <a:spAutoFit/>
          </a:bodyPr>
          <a:lstStyle/>
          <a:p>
            <a:r>
              <a:rPr lang="fr-FR" sz="1000" dirty="0" smtClean="0">
                <a:solidFill>
                  <a:schemeClr val="accent4"/>
                </a:solidFill>
                <a:latin typeface="Neuropol" panose="020F0607030201010804" pitchFamily="34" charset="0"/>
              </a:rPr>
              <a:t>Coupure enseigne</a:t>
            </a:r>
          </a:p>
          <a:p>
            <a:r>
              <a:rPr lang="fr-FR" sz="1000" dirty="0" smtClean="0">
                <a:solidFill>
                  <a:schemeClr val="accent4"/>
                </a:solidFill>
                <a:latin typeface="Neuropol" panose="020F0607030201010804" pitchFamily="34" charset="0"/>
              </a:rPr>
              <a:t>« inter pompier »</a:t>
            </a:r>
            <a:endParaRPr lang="fr-FR" sz="1000" dirty="0">
              <a:solidFill>
                <a:schemeClr val="accent4"/>
              </a:solidFill>
              <a:latin typeface="Neuropol" panose="020F0607030201010804" pitchFamily="34" charset="0"/>
            </a:endParaRPr>
          </a:p>
        </p:txBody>
      </p:sp>
      <p:cxnSp>
        <p:nvCxnSpPr>
          <p:cNvPr id="62" name="Connecteur droit 61"/>
          <p:cNvCxnSpPr>
            <a:stCxn id="61" idx="1"/>
          </p:cNvCxnSpPr>
          <p:nvPr/>
        </p:nvCxnSpPr>
        <p:spPr>
          <a:xfrm flipH="1" flipV="1">
            <a:off x="5292081" y="3068960"/>
            <a:ext cx="1872207" cy="99099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747892" y="4314696"/>
            <a:ext cx="570493" cy="700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5274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ppt_w</p:attrName>
                                        </p:attrNameLst>
                                      </p:cBhvr>
                                      <p:tavLst>
                                        <p:tav tm="0">
                                          <p:val>
                                            <p:fltVal val="0"/>
                                          </p:val>
                                        </p:tav>
                                        <p:tav tm="100000">
                                          <p:val>
                                            <p:strVal val="#ppt_w"/>
                                          </p:val>
                                        </p:tav>
                                      </p:tavLst>
                                    </p:anim>
                                    <p:anim calcmode="lin" valueType="num">
                                      <p:cBhvr>
                                        <p:cTn id="13" dur="500" fill="hold"/>
                                        <p:tgtEl>
                                          <p:spTgt spid="49"/>
                                        </p:tgtEl>
                                        <p:attrNameLst>
                                          <p:attrName>ppt_h</p:attrName>
                                        </p:attrNameLst>
                                      </p:cBhvr>
                                      <p:tavLst>
                                        <p:tav tm="0">
                                          <p:val>
                                            <p:fltVal val="0"/>
                                          </p:val>
                                        </p:tav>
                                        <p:tav tm="100000">
                                          <p:val>
                                            <p:strVal val="#ppt_h"/>
                                          </p:val>
                                        </p:tav>
                                      </p:tavLst>
                                    </p:anim>
                                    <p:animEffect transition="in" filter="fade">
                                      <p:cBhvr>
                                        <p:cTn id="14" dur="500"/>
                                        <p:tgtEl>
                                          <p:spTgt spid="49"/>
                                        </p:tgtEl>
                                      </p:cBhvr>
                                    </p:animEffect>
                                  </p:childTnLst>
                                </p:cTn>
                              </p:par>
                              <p:par>
                                <p:cTn id="15" presetID="53" presetClass="entr" presetSubtype="16"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p:cTn id="22" dur="500" fill="hold"/>
                                        <p:tgtEl>
                                          <p:spTgt spid="48"/>
                                        </p:tgtEl>
                                        <p:attrNameLst>
                                          <p:attrName>ppt_w</p:attrName>
                                        </p:attrNameLst>
                                      </p:cBhvr>
                                      <p:tavLst>
                                        <p:tav tm="0">
                                          <p:val>
                                            <p:fltVal val="0"/>
                                          </p:val>
                                        </p:tav>
                                        <p:tav tm="100000">
                                          <p:val>
                                            <p:strVal val="#ppt_w"/>
                                          </p:val>
                                        </p:tav>
                                      </p:tavLst>
                                    </p:anim>
                                    <p:anim calcmode="lin" valueType="num">
                                      <p:cBhvr>
                                        <p:cTn id="23" dur="500" fill="hold"/>
                                        <p:tgtEl>
                                          <p:spTgt spid="48"/>
                                        </p:tgtEl>
                                        <p:attrNameLst>
                                          <p:attrName>ppt_h</p:attrName>
                                        </p:attrNameLst>
                                      </p:cBhvr>
                                      <p:tavLst>
                                        <p:tav tm="0">
                                          <p:val>
                                            <p:fltVal val="0"/>
                                          </p:val>
                                        </p:tav>
                                        <p:tav tm="100000">
                                          <p:val>
                                            <p:strVal val="#ppt_h"/>
                                          </p:val>
                                        </p:tav>
                                      </p:tavLst>
                                    </p:anim>
                                    <p:animEffect transition="in" filter="fade">
                                      <p:cBhvr>
                                        <p:cTn id="24" dur="500"/>
                                        <p:tgtEl>
                                          <p:spTgt spid="4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0"/>
                                        </p:tgtEl>
                                        <p:attrNameLst>
                                          <p:attrName>style.visibility</p:attrName>
                                        </p:attrNameLst>
                                      </p:cBhvr>
                                      <p:to>
                                        <p:strVal val="visible"/>
                                      </p:to>
                                    </p:set>
                                    <p:anim calcmode="lin" valueType="num">
                                      <p:cBhvr>
                                        <p:cTn id="27" dur="500" fill="hold"/>
                                        <p:tgtEl>
                                          <p:spTgt spid="60"/>
                                        </p:tgtEl>
                                        <p:attrNameLst>
                                          <p:attrName>ppt_w</p:attrName>
                                        </p:attrNameLst>
                                      </p:cBhvr>
                                      <p:tavLst>
                                        <p:tav tm="0">
                                          <p:val>
                                            <p:fltVal val="0"/>
                                          </p:val>
                                        </p:tav>
                                        <p:tav tm="100000">
                                          <p:val>
                                            <p:strVal val="#ppt_w"/>
                                          </p:val>
                                        </p:tav>
                                      </p:tavLst>
                                    </p:anim>
                                    <p:anim calcmode="lin" valueType="num">
                                      <p:cBhvr>
                                        <p:cTn id="28" dur="500" fill="hold"/>
                                        <p:tgtEl>
                                          <p:spTgt spid="60"/>
                                        </p:tgtEl>
                                        <p:attrNameLst>
                                          <p:attrName>ppt_h</p:attrName>
                                        </p:attrNameLst>
                                      </p:cBhvr>
                                      <p:tavLst>
                                        <p:tav tm="0">
                                          <p:val>
                                            <p:fltVal val="0"/>
                                          </p:val>
                                        </p:tav>
                                        <p:tav tm="100000">
                                          <p:val>
                                            <p:strVal val="#ppt_h"/>
                                          </p:val>
                                        </p:tav>
                                      </p:tavLst>
                                    </p:anim>
                                    <p:animEffect transition="in" filter="fade">
                                      <p:cBhvr>
                                        <p:cTn id="29" dur="500"/>
                                        <p:tgtEl>
                                          <p:spTgt spid="6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p:cTn id="32" dur="500" fill="hold"/>
                                        <p:tgtEl>
                                          <p:spTgt spid="58"/>
                                        </p:tgtEl>
                                        <p:attrNameLst>
                                          <p:attrName>ppt_w</p:attrName>
                                        </p:attrNameLst>
                                      </p:cBhvr>
                                      <p:tavLst>
                                        <p:tav tm="0">
                                          <p:val>
                                            <p:fltVal val="0"/>
                                          </p:val>
                                        </p:tav>
                                        <p:tav tm="100000">
                                          <p:val>
                                            <p:strVal val="#ppt_w"/>
                                          </p:val>
                                        </p:tav>
                                      </p:tavLst>
                                    </p:anim>
                                    <p:anim calcmode="lin" valueType="num">
                                      <p:cBhvr>
                                        <p:cTn id="33" dur="500" fill="hold"/>
                                        <p:tgtEl>
                                          <p:spTgt spid="58"/>
                                        </p:tgtEl>
                                        <p:attrNameLst>
                                          <p:attrName>ppt_h</p:attrName>
                                        </p:attrNameLst>
                                      </p:cBhvr>
                                      <p:tavLst>
                                        <p:tav tm="0">
                                          <p:val>
                                            <p:fltVal val="0"/>
                                          </p:val>
                                        </p:tav>
                                        <p:tav tm="100000">
                                          <p:val>
                                            <p:strVal val="#ppt_h"/>
                                          </p:val>
                                        </p:tav>
                                      </p:tavLst>
                                    </p:anim>
                                    <p:animEffect transition="in" filter="fade">
                                      <p:cBhvr>
                                        <p:cTn id="34" dur="500"/>
                                        <p:tgtEl>
                                          <p:spTgt spid="5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fltVal val="0"/>
                                          </p:val>
                                        </p:tav>
                                        <p:tav tm="100000">
                                          <p:val>
                                            <p:strVal val="#ppt_w"/>
                                          </p:val>
                                        </p:tav>
                                      </p:tavLst>
                                    </p:anim>
                                    <p:anim calcmode="lin" valueType="num">
                                      <p:cBhvr>
                                        <p:cTn id="38" dur="500" fill="hold"/>
                                        <p:tgtEl>
                                          <p:spTgt spid="40"/>
                                        </p:tgtEl>
                                        <p:attrNameLst>
                                          <p:attrName>ppt_h</p:attrName>
                                        </p:attrNameLst>
                                      </p:cBhvr>
                                      <p:tavLst>
                                        <p:tav tm="0">
                                          <p:val>
                                            <p:fltVal val="0"/>
                                          </p:val>
                                        </p:tav>
                                        <p:tav tm="100000">
                                          <p:val>
                                            <p:strVal val="#ppt_h"/>
                                          </p:val>
                                        </p:tav>
                                      </p:tavLst>
                                    </p:anim>
                                    <p:animEffect transition="in" filter="fade">
                                      <p:cBhvr>
                                        <p:cTn id="39" dur="500"/>
                                        <p:tgtEl>
                                          <p:spTgt spid="40"/>
                                        </p:tgtEl>
                                      </p:cBhvr>
                                    </p:animEffect>
                                  </p:childTnLst>
                                </p:cTn>
                              </p:par>
                              <p:par>
                                <p:cTn id="40" presetID="53" presetClass="entr" presetSubtype="16"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p:cTn id="42" dur="500" fill="hold"/>
                                        <p:tgtEl>
                                          <p:spTgt spid="44"/>
                                        </p:tgtEl>
                                        <p:attrNameLst>
                                          <p:attrName>ppt_w</p:attrName>
                                        </p:attrNameLst>
                                      </p:cBhvr>
                                      <p:tavLst>
                                        <p:tav tm="0">
                                          <p:val>
                                            <p:fltVal val="0"/>
                                          </p:val>
                                        </p:tav>
                                        <p:tav tm="100000">
                                          <p:val>
                                            <p:strVal val="#ppt_w"/>
                                          </p:val>
                                        </p:tav>
                                      </p:tavLst>
                                    </p:anim>
                                    <p:anim calcmode="lin" valueType="num">
                                      <p:cBhvr>
                                        <p:cTn id="43" dur="500" fill="hold"/>
                                        <p:tgtEl>
                                          <p:spTgt spid="44"/>
                                        </p:tgtEl>
                                        <p:attrNameLst>
                                          <p:attrName>ppt_h</p:attrName>
                                        </p:attrNameLst>
                                      </p:cBhvr>
                                      <p:tavLst>
                                        <p:tav tm="0">
                                          <p:val>
                                            <p:fltVal val="0"/>
                                          </p:val>
                                        </p:tav>
                                        <p:tav tm="100000">
                                          <p:val>
                                            <p:strVal val="#ppt_h"/>
                                          </p:val>
                                        </p:tav>
                                      </p:tavLst>
                                    </p:anim>
                                    <p:animEffect transition="in" filter="fade">
                                      <p:cBhvr>
                                        <p:cTn id="44" dur="500"/>
                                        <p:tgtEl>
                                          <p:spTgt spid="44"/>
                                        </p:tgtEl>
                                      </p:cBhvr>
                                    </p:animEffect>
                                  </p:childTnLst>
                                </p:cTn>
                              </p:par>
                              <p:par>
                                <p:cTn id="45" presetID="53" presetClass="entr" presetSubtype="16"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500" fill="hold"/>
                                        <p:tgtEl>
                                          <p:spTgt spid="33"/>
                                        </p:tgtEl>
                                        <p:attrNameLst>
                                          <p:attrName>ppt_w</p:attrName>
                                        </p:attrNameLst>
                                      </p:cBhvr>
                                      <p:tavLst>
                                        <p:tav tm="0">
                                          <p:val>
                                            <p:fltVal val="0"/>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animEffect transition="in" filter="fade">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par>
                                <p:cTn id="57" presetID="53" presetClass="entr" presetSubtype="16" fill="hold"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p:cTn id="64" dur="500" fill="hold"/>
                                        <p:tgtEl>
                                          <p:spTgt spid="34"/>
                                        </p:tgtEl>
                                        <p:attrNameLst>
                                          <p:attrName>ppt_w</p:attrName>
                                        </p:attrNameLst>
                                      </p:cBhvr>
                                      <p:tavLst>
                                        <p:tav tm="0">
                                          <p:val>
                                            <p:fltVal val="0"/>
                                          </p:val>
                                        </p:tav>
                                        <p:tav tm="100000">
                                          <p:val>
                                            <p:strVal val="#ppt_w"/>
                                          </p:val>
                                        </p:tav>
                                      </p:tavLst>
                                    </p:anim>
                                    <p:anim calcmode="lin" valueType="num">
                                      <p:cBhvr>
                                        <p:cTn id="65" dur="500" fill="hold"/>
                                        <p:tgtEl>
                                          <p:spTgt spid="34"/>
                                        </p:tgtEl>
                                        <p:attrNameLst>
                                          <p:attrName>ppt_h</p:attrName>
                                        </p:attrNameLst>
                                      </p:cBhvr>
                                      <p:tavLst>
                                        <p:tav tm="0">
                                          <p:val>
                                            <p:fltVal val="0"/>
                                          </p:val>
                                        </p:tav>
                                        <p:tav tm="100000">
                                          <p:val>
                                            <p:strVal val="#ppt_h"/>
                                          </p:val>
                                        </p:tav>
                                      </p:tavLst>
                                    </p:anim>
                                    <p:animEffect transition="in" filter="fade">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anim calcmode="lin" valueType="num">
                                      <p:cBhvr>
                                        <p:cTn id="71" dur="500" fill="hold"/>
                                        <p:tgtEl>
                                          <p:spTgt spid="50"/>
                                        </p:tgtEl>
                                        <p:attrNameLst>
                                          <p:attrName>ppt_w</p:attrName>
                                        </p:attrNameLst>
                                      </p:cBhvr>
                                      <p:tavLst>
                                        <p:tav tm="0">
                                          <p:val>
                                            <p:fltVal val="0"/>
                                          </p:val>
                                        </p:tav>
                                        <p:tav tm="100000">
                                          <p:val>
                                            <p:strVal val="#ppt_w"/>
                                          </p:val>
                                        </p:tav>
                                      </p:tavLst>
                                    </p:anim>
                                    <p:anim calcmode="lin" valueType="num">
                                      <p:cBhvr>
                                        <p:cTn id="72" dur="500" fill="hold"/>
                                        <p:tgtEl>
                                          <p:spTgt spid="50"/>
                                        </p:tgtEl>
                                        <p:attrNameLst>
                                          <p:attrName>ppt_h</p:attrName>
                                        </p:attrNameLst>
                                      </p:cBhvr>
                                      <p:tavLst>
                                        <p:tav tm="0">
                                          <p:val>
                                            <p:fltVal val="0"/>
                                          </p:val>
                                        </p:tav>
                                        <p:tav tm="100000">
                                          <p:val>
                                            <p:strVal val="#ppt_h"/>
                                          </p:val>
                                        </p:tav>
                                      </p:tavLst>
                                    </p:anim>
                                    <p:animEffect transition="in" filter="fade">
                                      <p:cBhvr>
                                        <p:cTn id="73" dur="500"/>
                                        <p:tgtEl>
                                          <p:spTgt spid="50"/>
                                        </p:tgtEl>
                                      </p:cBhvr>
                                    </p:animEffect>
                                  </p:childTnLst>
                                </p:cTn>
                              </p:par>
                              <p:par>
                                <p:cTn id="74" presetID="53" presetClass="entr" presetSubtype="16" fill="hold" nodeType="withEffect">
                                  <p:stCondLst>
                                    <p:cond delay="0"/>
                                  </p:stCondLst>
                                  <p:childTnLst>
                                    <p:set>
                                      <p:cBhvr>
                                        <p:cTn id="75" dur="1" fill="hold">
                                          <p:stCondLst>
                                            <p:cond delay="0"/>
                                          </p:stCondLst>
                                        </p:cTn>
                                        <p:tgtEl>
                                          <p:spTgt spid="56"/>
                                        </p:tgtEl>
                                        <p:attrNameLst>
                                          <p:attrName>style.visibility</p:attrName>
                                        </p:attrNameLst>
                                      </p:cBhvr>
                                      <p:to>
                                        <p:strVal val="visible"/>
                                      </p:to>
                                    </p:set>
                                    <p:anim calcmode="lin" valueType="num">
                                      <p:cBhvr>
                                        <p:cTn id="76" dur="500" fill="hold"/>
                                        <p:tgtEl>
                                          <p:spTgt spid="56"/>
                                        </p:tgtEl>
                                        <p:attrNameLst>
                                          <p:attrName>ppt_w</p:attrName>
                                        </p:attrNameLst>
                                      </p:cBhvr>
                                      <p:tavLst>
                                        <p:tav tm="0">
                                          <p:val>
                                            <p:fltVal val="0"/>
                                          </p:val>
                                        </p:tav>
                                        <p:tav tm="100000">
                                          <p:val>
                                            <p:strVal val="#ppt_w"/>
                                          </p:val>
                                        </p:tav>
                                      </p:tavLst>
                                    </p:anim>
                                    <p:anim calcmode="lin" valueType="num">
                                      <p:cBhvr>
                                        <p:cTn id="77" dur="500" fill="hold"/>
                                        <p:tgtEl>
                                          <p:spTgt spid="56"/>
                                        </p:tgtEl>
                                        <p:attrNameLst>
                                          <p:attrName>ppt_h</p:attrName>
                                        </p:attrNameLst>
                                      </p:cBhvr>
                                      <p:tavLst>
                                        <p:tav tm="0">
                                          <p:val>
                                            <p:fltVal val="0"/>
                                          </p:val>
                                        </p:tav>
                                        <p:tav tm="100000">
                                          <p:val>
                                            <p:strVal val="#ppt_h"/>
                                          </p:val>
                                        </p:tav>
                                      </p:tavLst>
                                    </p:anim>
                                    <p:animEffect transition="in" filter="fade">
                                      <p:cBhvr>
                                        <p:cTn id="78" dur="500"/>
                                        <p:tgtEl>
                                          <p:spTgt spid="56"/>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54"/>
                                        </p:tgtEl>
                                        <p:attrNameLst>
                                          <p:attrName>style.visibility</p:attrName>
                                        </p:attrNameLst>
                                      </p:cBhvr>
                                      <p:to>
                                        <p:strVal val="visible"/>
                                      </p:to>
                                    </p:set>
                                    <p:anim calcmode="lin" valueType="num">
                                      <p:cBhvr>
                                        <p:cTn id="81" dur="500" fill="hold"/>
                                        <p:tgtEl>
                                          <p:spTgt spid="54"/>
                                        </p:tgtEl>
                                        <p:attrNameLst>
                                          <p:attrName>ppt_w</p:attrName>
                                        </p:attrNameLst>
                                      </p:cBhvr>
                                      <p:tavLst>
                                        <p:tav tm="0">
                                          <p:val>
                                            <p:fltVal val="0"/>
                                          </p:val>
                                        </p:tav>
                                        <p:tav tm="100000">
                                          <p:val>
                                            <p:strVal val="#ppt_w"/>
                                          </p:val>
                                        </p:tav>
                                      </p:tavLst>
                                    </p:anim>
                                    <p:anim calcmode="lin" valueType="num">
                                      <p:cBhvr>
                                        <p:cTn id="82" dur="500" fill="hold"/>
                                        <p:tgtEl>
                                          <p:spTgt spid="54"/>
                                        </p:tgtEl>
                                        <p:attrNameLst>
                                          <p:attrName>ppt_h</p:attrName>
                                        </p:attrNameLst>
                                      </p:cBhvr>
                                      <p:tavLst>
                                        <p:tav tm="0">
                                          <p:val>
                                            <p:fltVal val="0"/>
                                          </p:val>
                                        </p:tav>
                                        <p:tav tm="100000">
                                          <p:val>
                                            <p:strVal val="#ppt_h"/>
                                          </p:val>
                                        </p:tav>
                                      </p:tavLst>
                                    </p:anim>
                                    <p:animEffect transition="in" filter="fade">
                                      <p:cBhvr>
                                        <p:cTn id="83" dur="500"/>
                                        <p:tgtEl>
                                          <p:spTgt spid="54"/>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62"/>
                                        </p:tgtEl>
                                        <p:attrNameLst>
                                          <p:attrName>style.visibility</p:attrName>
                                        </p:attrNameLst>
                                      </p:cBhvr>
                                      <p:to>
                                        <p:strVal val="visible"/>
                                      </p:to>
                                    </p:set>
                                    <p:anim calcmode="lin" valueType="num">
                                      <p:cBhvr>
                                        <p:cTn id="88" dur="500" fill="hold"/>
                                        <p:tgtEl>
                                          <p:spTgt spid="62"/>
                                        </p:tgtEl>
                                        <p:attrNameLst>
                                          <p:attrName>ppt_w</p:attrName>
                                        </p:attrNameLst>
                                      </p:cBhvr>
                                      <p:tavLst>
                                        <p:tav tm="0">
                                          <p:val>
                                            <p:fltVal val="0"/>
                                          </p:val>
                                        </p:tav>
                                        <p:tav tm="100000">
                                          <p:val>
                                            <p:strVal val="#ppt_w"/>
                                          </p:val>
                                        </p:tav>
                                      </p:tavLst>
                                    </p:anim>
                                    <p:anim calcmode="lin" valueType="num">
                                      <p:cBhvr>
                                        <p:cTn id="89" dur="500" fill="hold"/>
                                        <p:tgtEl>
                                          <p:spTgt spid="62"/>
                                        </p:tgtEl>
                                        <p:attrNameLst>
                                          <p:attrName>ppt_h</p:attrName>
                                        </p:attrNameLst>
                                      </p:cBhvr>
                                      <p:tavLst>
                                        <p:tav tm="0">
                                          <p:val>
                                            <p:fltVal val="0"/>
                                          </p:val>
                                        </p:tav>
                                        <p:tav tm="100000">
                                          <p:val>
                                            <p:strVal val="#ppt_h"/>
                                          </p:val>
                                        </p:tav>
                                      </p:tavLst>
                                    </p:anim>
                                    <p:animEffect transition="in" filter="fade">
                                      <p:cBhvr>
                                        <p:cTn id="90" dur="500"/>
                                        <p:tgtEl>
                                          <p:spTgt spid="62"/>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61"/>
                                        </p:tgtEl>
                                        <p:attrNameLst>
                                          <p:attrName>style.visibility</p:attrName>
                                        </p:attrNameLst>
                                      </p:cBhvr>
                                      <p:to>
                                        <p:strVal val="visible"/>
                                      </p:to>
                                    </p:set>
                                    <p:anim calcmode="lin" valueType="num">
                                      <p:cBhvr>
                                        <p:cTn id="93" dur="500" fill="hold"/>
                                        <p:tgtEl>
                                          <p:spTgt spid="61"/>
                                        </p:tgtEl>
                                        <p:attrNameLst>
                                          <p:attrName>ppt_w</p:attrName>
                                        </p:attrNameLst>
                                      </p:cBhvr>
                                      <p:tavLst>
                                        <p:tav tm="0">
                                          <p:val>
                                            <p:fltVal val="0"/>
                                          </p:val>
                                        </p:tav>
                                        <p:tav tm="100000">
                                          <p:val>
                                            <p:strVal val="#ppt_w"/>
                                          </p:val>
                                        </p:tav>
                                      </p:tavLst>
                                    </p:anim>
                                    <p:anim calcmode="lin" valueType="num">
                                      <p:cBhvr>
                                        <p:cTn id="94" dur="500" fill="hold"/>
                                        <p:tgtEl>
                                          <p:spTgt spid="61"/>
                                        </p:tgtEl>
                                        <p:attrNameLst>
                                          <p:attrName>ppt_h</p:attrName>
                                        </p:attrNameLst>
                                      </p:cBhvr>
                                      <p:tavLst>
                                        <p:tav tm="0">
                                          <p:val>
                                            <p:fltVal val="0"/>
                                          </p:val>
                                        </p:tav>
                                        <p:tav tm="100000">
                                          <p:val>
                                            <p:strVal val="#ppt_h"/>
                                          </p:val>
                                        </p:tav>
                                      </p:tavLst>
                                    </p:anim>
                                    <p:animEffect transition="in" filter="fade">
                                      <p:cBhvr>
                                        <p:cTn id="95" dur="500"/>
                                        <p:tgtEl>
                                          <p:spTgt spid="61"/>
                                        </p:tgtEl>
                                      </p:cBhvr>
                                    </p:animEffect>
                                  </p:childTnLst>
                                </p:cTn>
                              </p:par>
                              <p:par>
                                <p:cTn id="96" presetID="53" presetClass="entr" presetSubtype="16" fill="hold" nodeType="withEffect">
                                  <p:stCondLst>
                                    <p:cond delay="0"/>
                                  </p:stCondLst>
                                  <p:childTnLst>
                                    <p:set>
                                      <p:cBhvr>
                                        <p:cTn id="97" dur="1" fill="hold">
                                          <p:stCondLst>
                                            <p:cond delay="0"/>
                                          </p:stCondLst>
                                        </p:cTn>
                                        <p:tgtEl>
                                          <p:spTgt spid="2051"/>
                                        </p:tgtEl>
                                        <p:attrNameLst>
                                          <p:attrName>style.visibility</p:attrName>
                                        </p:attrNameLst>
                                      </p:cBhvr>
                                      <p:to>
                                        <p:strVal val="visible"/>
                                      </p:to>
                                    </p:set>
                                    <p:anim calcmode="lin" valueType="num">
                                      <p:cBhvr>
                                        <p:cTn id="98" dur="500" fill="hold"/>
                                        <p:tgtEl>
                                          <p:spTgt spid="2051"/>
                                        </p:tgtEl>
                                        <p:attrNameLst>
                                          <p:attrName>ppt_w</p:attrName>
                                        </p:attrNameLst>
                                      </p:cBhvr>
                                      <p:tavLst>
                                        <p:tav tm="0">
                                          <p:val>
                                            <p:fltVal val="0"/>
                                          </p:val>
                                        </p:tav>
                                        <p:tav tm="100000">
                                          <p:val>
                                            <p:strVal val="#ppt_w"/>
                                          </p:val>
                                        </p:tav>
                                      </p:tavLst>
                                    </p:anim>
                                    <p:anim calcmode="lin" valueType="num">
                                      <p:cBhvr>
                                        <p:cTn id="99" dur="500" fill="hold"/>
                                        <p:tgtEl>
                                          <p:spTgt spid="2051"/>
                                        </p:tgtEl>
                                        <p:attrNameLst>
                                          <p:attrName>ppt_h</p:attrName>
                                        </p:attrNameLst>
                                      </p:cBhvr>
                                      <p:tavLst>
                                        <p:tav tm="0">
                                          <p:val>
                                            <p:fltVal val="0"/>
                                          </p:val>
                                        </p:tav>
                                        <p:tav tm="100000">
                                          <p:val>
                                            <p:strVal val="#ppt_h"/>
                                          </p:val>
                                        </p:tav>
                                      </p:tavLst>
                                    </p:anim>
                                    <p:animEffect transition="in" filter="fade">
                                      <p:cBhvr>
                                        <p:cTn id="100"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p:bldP spid="40" grpId="0"/>
      <p:bldP spid="50" grpId="0" animBg="1"/>
      <p:bldP spid="54" grpId="0"/>
      <p:bldP spid="58" grpId="0"/>
      <p:bldP spid="60" grpId="0"/>
      <p:bldP spid="6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19438"/>
            <a:ext cx="9144000" cy="6619124"/>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ZoneTexte 6"/>
          <p:cNvSpPr txBox="1"/>
          <p:nvPr/>
        </p:nvSpPr>
        <p:spPr>
          <a:xfrm>
            <a:off x="8460432" y="188640"/>
            <a:ext cx="683568"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32</a:t>
            </a:r>
            <a:endParaRPr lang="fr-FR" sz="1600" dirty="0">
              <a:solidFill>
                <a:schemeClr val="bg1"/>
              </a:solidFill>
              <a:effectLst>
                <a:outerShdw blurRad="38100" dist="38100" dir="2700000" algn="tl">
                  <a:srgbClr val="000000">
                    <a:alpha val="43137"/>
                  </a:srgbClr>
                </a:outerShdw>
              </a:effectLst>
              <a:latin typeface="Neuropol" pitchFamily="34" charset="0"/>
            </a:endParaRPr>
          </a:p>
        </p:txBody>
      </p:sp>
    </p:spTree>
    <p:extLst>
      <p:ext uri="{BB962C8B-B14F-4D97-AF65-F5344CB8AC3E}">
        <p14:creationId xmlns:p14="http://schemas.microsoft.com/office/powerpoint/2010/main" xmlns="" val="33649174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Rectangle 1"/>
          <p:cNvSpPr/>
          <p:nvPr/>
        </p:nvSpPr>
        <p:spPr>
          <a:xfrm>
            <a:off x="725472" y="520863"/>
            <a:ext cx="6712548" cy="410882"/>
          </a:xfrm>
          <a:prstGeom prst="rect">
            <a:avLst/>
          </a:prstGeom>
        </p:spPr>
        <p:txBody>
          <a:bodyPr wrap="square">
            <a:spAutoFit/>
          </a:bodyPr>
          <a:lstStyle/>
          <a:p>
            <a:pPr indent="-89535">
              <a:lnSpc>
                <a:spcPct val="115000"/>
              </a:lnSpc>
              <a:spcAft>
                <a:spcPts val="1000"/>
              </a:spcAft>
            </a:pPr>
            <a:r>
              <a:rPr lang="fr-FR" dirty="0" smtClean="0">
                <a:solidFill>
                  <a:srgbClr val="547F8A"/>
                </a:solidFill>
                <a:latin typeface="Neuropol"/>
                <a:ea typeface="Calibri"/>
                <a:cs typeface="Times New Roman"/>
              </a:rPr>
              <a:t>R</a:t>
            </a:r>
            <a:r>
              <a:rPr lang="fr-FR" sz="1400" dirty="0" smtClean="0">
                <a:solidFill>
                  <a:srgbClr val="547F8A"/>
                </a:solidFill>
                <a:latin typeface="Neuropol"/>
                <a:ea typeface="Calibri"/>
                <a:cs typeface="Times New Roman"/>
              </a:rPr>
              <a:t>appel sur le CCF </a:t>
            </a:r>
            <a:r>
              <a:rPr lang="fr-FR" sz="1200" dirty="0" smtClean="0">
                <a:solidFill>
                  <a:srgbClr val="9DB4BE"/>
                </a:solidFill>
                <a:latin typeface="Neuropol"/>
                <a:ea typeface="Calibri"/>
                <a:cs typeface="Times New Roman"/>
              </a:rPr>
              <a:t>(</a:t>
            </a:r>
            <a:r>
              <a:rPr lang="fr-FR" sz="1100" dirty="0" smtClean="0">
                <a:solidFill>
                  <a:srgbClr val="9DB4BE"/>
                </a:solidFill>
                <a:latin typeface="Neuropol"/>
                <a:ea typeface="Calibri"/>
                <a:cs typeface="Times New Roman"/>
              </a:rPr>
              <a:t>Contrôle en cours de formation)</a:t>
            </a:r>
            <a:endParaRPr lang="fr-FR" sz="1100" dirty="0">
              <a:ea typeface="Calibri"/>
              <a:cs typeface="Times New Roman"/>
            </a:endParaRPr>
          </a:p>
        </p:txBody>
      </p:sp>
      <p:sp>
        <p:nvSpPr>
          <p:cNvPr id="14" name="ZoneTexte 13"/>
          <p:cNvSpPr txBox="1"/>
          <p:nvPr/>
        </p:nvSpPr>
        <p:spPr>
          <a:xfrm>
            <a:off x="683568" y="1402170"/>
            <a:ext cx="8064896" cy="307777"/>
          </a:xfrm>
          <a:prstGeom prst="rect">
            <a:avLst/>
          </a:prstGeom>
          <a:noFill/>
        </p:spPr>
        <p:txBody>
          <a:bodyPr wrap="square" rtlCol="0">
            <a:spAutoFit/>
          </a:bodyPr>
          <a:lstStyle/>
          <a:p>
            <a:r>
              <a:rPr lang="fr-FR" sz="1400" dirty="0" smtClean="0">
                <a:solidFill>
                  <a:schemeClr val="accent2"/>
                </a:solidFill>
                <a:latin typeface="Neuropol" panose="020F0607030201010804" pitchFamily="34" charset="0"/>
              </a:rPr>
              <a:t>Caractéristiques</a:t>
            </a:r>
            <a:endParaRPr lang="fr-FR" sz="1400" dirty="0">
              <a:solidFill>
                <a:schemeClr val="accent2"/>
              </a:solidFill>
              <a:latin typeface="Neuropol" panose="020F0607030201010804" pitchFamily="34" charset="0"/>
            </a:endParaRPr>
          </a:p>
        </p:txBody>
      </p:sp>
      <p:sp>
        <p:nvSpPr>
          <p:cNvPr id="3" name="ZoneTexte 2"/>
          <p:cNvSpPr txBox="1"/>
          <p:nvPr/>
        </p:nvSpPr>
        <p:spPr>
          <a:xfrm>
            <a:off x="683568" y="1977964"/>
            <a:ext cx="7992888" cy="1292662"/>
          </a:xfrm>
          <a:prstGeom prst="rect">
            <a:avLst/>
          </a:prstGeom>
          <a:noFill/>
        </p:spPr>
        <p:txBody>
          <a:bodyPr wrap="square" rtlCol="0">
            <a:spAutoFit/>
          </a:bodyPr>
          <a:lstStyle/>
          <a:p>
            <a:pPr marL="285750" indent="-285750">
              <a:spcBef>
                <a:spcPts val="600"/>
              </a:spcBef>
              <a:spcAft>
                <a:spcPts val="600"/>
              </a:spcAft>
              <a:buBlip>
                <a:blip r:embed="rId5"/>
              </a:buBlip>
            </a:pPr>
            <a:r>
              <a:rPr lang="fr-FR" sz="1200" dirty="0" smtClean="0">
                <a:solidFill>
                  <a:schemeClr val="tx1">
                    <a:lumMod val="50000"/>
                    <a:lumOff val="50000"/>
                  </a:schemeClr>
                </a:solidFill>
                <a:latin typeface="Neuropol" panose="020F0607030201010804" pitchFamily="34" charset="0"/>
              </a:rPr>
              <a:t>Des candidats en cours de formation.</a:t>
            </a:r>
          </a:p>
          <a:p>
            <a:pPr marL="285750" indent="-285750">
              <a:spcBef>
                <a:spcPts val="600"/>
              </a:spcBef>
              <a:spcAft>
                <a:spcPts val="600"/>
              </a:spcAft>
              <a:buBlip>
                <a:blip r:embed="rId5"/>
              </a:buBlip>
            </a:pPr>
            <a:r>
              <a:rPr lang="fr-FR" sz="1200" dirty="0" smtClean="0">
                <a:solidFill>
                  <a:schemeClr val="tx1">
                    <a:lumMod val="50000"/>
                    <a:lumOff val="50000"/>
                  </a:schemeClr>
                </a:solidFill>
                <a:latin typeface="Neuropol" panose="020F0607030201010804" pitchFamily="34" charset="0"/>
              </a:rPr>
              <a:t>Des situations d’évaluation. (positionnées dans le temps)</a:t>
            </a:r>
          </a:p>
          <a:p>
            <a:pPr marL="285750" indent="-285750">
              <a:spcBef>
                <a:spcPts val="600"/>
              </a:spcBef>
              <a:spcAft>
                <a:spcPts val="600"/>
              </a:spcAft>
              <a:buBlip>
                <a:blip r:embed="rId5"/>
              </a:buBlip>
            </a:pPr>
            <a:r>
              <a:rPr lang="fr-FR" sz="1200" dirty="0" smtClean="0">
                <a:solidFill>
                  <a:schemeClr val="tx1">
                    <a:lumMod val="50000"/>
                    <a:lumOff val="50000"/>
                  </a:schemeClr>
                </a:solidFill>
                <a:latin typeface="Neuropol" panose="020F0607030201010804" pitchFamily="34" charset="0"/>
              </a:rPr>
              <a:t>Des compétences à évaluer. (issues du référentiel)</a:t>
            </a:r>
          </a:p>
          <a:p>
            <a:pPr marL="285750" indent="-285750">
              <a:spcBef>
                <a:spcPts val="600"/>
              </a:spcBef>
              <a:spcAft>
                <a:spcPts val="600"/>
              </a:spcAft>
              <a:buBlip>
                <a:blip r:embed="rId5"/>
              </a:buBlip>
            </a:pPr>
            <a:r>
              <a:rPr lang="fr-FR" sz="1200" dirty="0" smtClean="0">
                <a:solidFill>
                  <a:schemeClr val="tx1">
                    <a:lumMod val="50000"/>
                    <a:lumOff val="50000"/>
                  </a:schemeClr>
                </a:solidFill>
                <a:latin typeface="Neuropol" panose="020F0607030201010804" pitchFamily="34" charset="0"/>
              </a:rPr>
              <a:t>Des examinateurs correcteurs « formateurs du candidat »</a:t>
            </a:r>
            <a:endParaRPr lang="fr-FR" sz="1200" dirty="0">
              <a:solidFill>
                <a:schemeClr val="tx1">
                  <a:lumMod val="50000"/>
                  <a:lumOff val="50000"/>
                </a:schemeClr>
              </a:solidFill>
              <a:latin typeface="Neuropol" panose="020F0607030201010804" pitchFamily="34" charset="0"/>
            </a:endParaRPr>
          </a:p>
        </p:txBody>
      </p:sp>
      <p:sp>
        <p:nvSpPr>
          <p:cNvPr id="12" name="ZoneTexte 11"/>
          <p:cNvSpPr txBox="1"/>
          <p:nvPr/>
        </p:nvSpPr>
        <p:spPr>
          <a:xfrm>
            <a:off x="647564" y="4221088"/>
            <a:ext cx="7992888" cy="1138773"/>
          </a:xfrm>
          <a:prstGeom prst="rect">
            <a:avLst/>
          </a:prstGeom>
          <a:noFill/>
        </p:spPr>
        <p:txBody>
          <a:bodyPr wrap="square" rtlCol="0">
            <a:spAutoFit/>
          </a:bodyPr>
          <a:lstStyle/>
          <a:p>
            <a:pPr marL="285750" indent="-285750">
              <a:spcBef>
                <a:spcPts val="600"/>
              </a:spcBef>
              <a:spcAft>
                <a:spcPts val="600"/>
              </a:spcAft>
              <a:buBlip>
                <a:blip r:embed="rId5"/>
              </a:buBlip>
            </a:pPr>
            <a:r>
              <a:rPr lang="fr-FR" sz="1200" dirty="0" smtClean="0">
                <a:solidFill>
                  <a:schemeClr val="tx1">
                    <a:lumMod val="50000"/>
                    <a:lumOff val="50000"/>
                  </a:schemeClr>
                </a:solidFill>
                <a:latin typeface="Neuropol" panose="020F0607030201010804" pitchFamily="34" charset="0"/>
              </a:rPr>
              <a:t>La mise en œuvre du CCF s’appuie sur la notion de situation d’évaluation.</a:t>
            </a:r>
          </a:p>
          <a:p>
            <a:pPr marL="285750" indent="-285750">
              <a:spcBef>
                <a:spcPts val="600"/>
              </a:spcBef>
              <a:spcAft>
                <a:spcPts val="600"/>
              </a:spcAft>
              <a:buBlip>
                <a:blip r:embed="rId5"/>
              </a:buBlip>
            </a:pPr>
            <a:r>
              <a:rPr lang="fr-FR" sz="1200" dirty="0" smtClean="0">
                <a:solidFill>
                  <a:schemeClr val="tx1">
                    <a:lumMod val="50000"/>
                    <a:lumOff val="50000"/>
                  </a:schemeClr>
                </a:solidFill>
                <a:latin typeface="Neuropol" panose="020F0607030201010804" pitchFamily="34" charset="0"/>
              </a:rPr>
              <a:t>La situation d’évaluation permet la réalisation d’une activité dans un contexte donné.</a:t>
            </a:r>
          </a:p>
          <a:p>
            <a:pPr>
              <a:spcBef>
                <a:spcPts val="600"/>
              </a:spcBef>
              <a:spcAft>
                <a:spcPts val="600"/>
              </a:spcAft>
            </a:pPr>
            <a:r>
              <a:rPr lang="fr-FR" sz="1200" dirty="0" smtClean="0">
                <a:solidFill>
                  <a:srgbClr val="9DB4BE"/>
                </a:solidFill>
                <a:latin typeface="Neuropol" panose="020F0607030201010804" pitchFamily="34" charset="0"/>
              </a:rPr>
              <a:t>Son objectif est l’évaluation de compétences et de savoirs mis en œuvre.  </a:t>
            </a:r>
          </a:p>
        </p:txBody>
      </p:sp>
      <p:sp>
        <p:nvSpPr>
          <p:cNvPr id="13" name="ZoneTexte 12"/>
          <p:cNvSpPr txBox="1"/>
          <p:nvPr/>
        </p:nvSpPr>
        <p:spPr>
          <a:xfrm>
            <a:off x="647564" y="3680355"/>
            <a:ext cx="8064896" cy="307777"/>
          </a:xfrm>
          <a:prstGeom prst="rect">
            <a:avLst/>
          </a:prstGeom>
          <a:noFill/>
        </p:spPr>
        <p:txBody>
          <a:bodyPr wrap="square" rtlCol="0">
            <a:spAutoFit/>
          </a:bodyPr>
          <a:lstStyle/>
          <a:p>
            <a:r>
              <a:rPr lang="fr-FR" sz="1400" dirty="0" smtClean="0">
                <a:solidFill>
                  <a:schemeClr val="accent2"/>
                </a:solidFill>
                <a:latin typeface="Neuropol" panose="020F0607030201010804" pitchFamily="34" charset="0"/>
              </a:rPr>
              <a:t>Usage généralisé de situations d’évaluation</a:t>
            </a:r>
            <a:endParaRPr lang="fr-FR" sz="1400" dirty="0">
              <a:solidFill>
                <a:schemeClr val="accent2"/>
              </a:solidFill>
              <a:latin typeface="Neuropol" panose="020F0607030201010804" pitchFamily="34" charset="0"/>
            </a:endParaRPr>
          </a:p>
        </p:txBody>
      </p:sp>
      <p:sp>
        <p:nvSpPr>
          <p:cNvPr id="15" name="ZoneTexte 14"/>
          <p:cNvSpPr txBox="1"/>
          <p:nvPr/>
        </p:nvSpPr>
        <p:spPr>
          <a:xfrm>
            <a:off x="8532440" y="188640"/>
            <a:ext cx="504056" cy="338554"/>
          </a:xfrm>
          <a:prstGeom prst="rect">
            <a:avLst/>
          </a:prstGeom>
          <a:noFill/>
        </p:spPr>
        <p:txBody>
          <a:bodyPr wrap="square" rtlCol="0">
            <a:spAutoFit/>
          </a:bodyPr>
          <a:lstStyle/>
          <a:p>
            <a:r>
              <a:rPr lang="fr-FR" sz="1600" dirty="0">
                <a:solidFill>
                  <a:schemeClr val="bg1"/>
                </a:solidFill>
                <a:effectLst>
                  <a:outerShdw blurRad="38100" dist="38100" dir="2700000" algn="tl">
                    <a:srgbClr val="000000">
                      <a:alpha val="43137"/>
                    </a:srgbClr>
                  </a:outerShdw>
                </a:effectLst>
                <a:latin typeface="Neuropol" pitchFamily="34" charset="0"/>
              </a:rPr>
              <a:t>4</a:t>
            </a:r>
          </a:p>
        </p:txBody>
      </p:sp>
    </p:spTree>
    <p:extLst>
      <p:ext uri="{BB962C8B-B14F-4D97-AF65-F5344CB8AC3E}">
        <p14:creationId xmlns:p14="http://schemas.microsoft.com/office/powerpoint/2010/main" xmlns="" val="266651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532440" y="188640"/>
            <a:ext cx="504056" cy="338554"/>
          </a:xfrm>
          <a:prstGeom prst="rect">
            <a:avLst/>
          </a:prstGeom>
          <a:noFill/>
        </p:spPr>
        <p:txBody>
          <a:bodyPr wrap="square" rtlCol="0">
            <a:spAutoFit/>
          </a:bodyPr>
          <a:lstStyle/>
          <a:p>
            <a:r>
              <a:rPr lang="fr-FR" sz="1600" dirty="0">
                <a:solidFill>
                  <a:schemeClr val="bg1"/>
                </a:solidFill>
                <a:effectLst>
                  <a:outerShdw blurRad="38100" dist="38100" dir="2700000" algn="tl">
                    <a:srgbClr val="000000">
                      <a:alpha val="43137"/>
                    </a:srgbClr>
                  </a:outerShdw>
                </a:effectLst>
                <a:latin typeface="Neuropol" pitchFamily="34" charset="0"/>
              </a:rPr>
              <a:t>5</a:t>
            </a:r>
          </a:p>
        </p:txBody>
      </p:sp>
      <p:sp>
        <p:nvSpPr>
          <p:cNvPr id="10" name="Rectangle 9"/>
          <p:cNvSpPr/>
          <p:nvPr/>
        </p:nvSpPr>
        <p:spPr>
          <a:xfrm>
            <a:off x="725472" y="1340767"/>
            <a:ext cx="1903598" cy="276999"/>
          </a:xfrm>
          <a:prstGeom prst="rect">
            <a:avLst/>
          </a:prstGeom>
        </p:spPr>
        <p:txBody>
          <a:bodyPr wrap="none">
            <a:spAutoFit/>
          </a:bodyPr>
          <a:lstStyle/>
          <a:p>
            <a:r>
              <a:rPr lang="fr-FR" sz="1200" b="1" dirty="0" smtClean="0">
                <a:solidFill>
                  <a:srgbClr val="9DB4BE"/>
                </a:solidFill>
                <a:latin typeface="Neuropol" pitchFamily="34" charset="0"/>
              </a:rPr>
              <a:t>Textes de base :</a:t>
            </a:r>
            <a:endParaRPr lang="fr-FR" sz="1200" dirty="0">
              <a:solidFill>
                <a:srgbClr val="9DB4BE"/>
              </a:solidFill>
              <a:latin typeface="Neuropol" pitchFamily="34" charset="0"/>
            </a:endParaRPr>
          </a:p>
        </p:txBody>
      </p:sp>
      <p:sp>
        <p:nvSpPr>
          <p:cNvPr id="11" name="Rectangle 3"/>
          <p:cNvSpPr txBox="1">
            <a:spLocks noChangeArrowheads="1"/>
          </p:cNvSpPr>
          <p:nvPr/>
        </p:nvSpPr>
        <p:spPr>
          <a:xfrm>
            <a:off x="725472" y="1988840"/>
            <a:ext cx="7950984" cy="3672408"/>
          </a:xfrm>
          <a:prstGeom prst="rect">
            <a:avLst/>
          </a:prstGeom>
        </p:spPr>
        <p:txBody>
          <a:bodyPr vert="horz" lIns="92075" tIns="46038" rIns="92075" bIns="46038" rtlCol="0">
            <a:normAutofit fontScale="92500" lnSpcReduction="10000"/>
          </a:bodyPr>
          <a:lstStyle/>
          <a:p>
            <a:pPr marL="0" marR="0" lvl="0" indent="0" defTabSz="914400" rtl="0" eaLnBrk="1" fontAlgn="auto" latinLnBrk="0" hangingPunct="1">
              <a:lnSpc>
                <a:spcPct val="90000"/>
              </a:lnSpc>
              <a:spcBef>
                <a:spcPct val="20000"/>
              </a:spcBef>
              <a:spcAft>
                <a:spcPts val="600"/>
              </a:spcAft>
              <a:buClrTx/>
              <a:buSzPct val="65000"/>
              <a:buFont typeface="Arial" panose="020B0604020202020204" pitchFamily="34" charset="0"/>
              <a:buNone/>
              <a:tabLst/>
              <a:defRPr/>
            </a:pPr>
            <a:r>
              <a:rPr kumimoji="0" lang="fr-FR" sz="1200" b="1" i="0" u="none" strike="noStrike" kern="1200" cap="none" spc="0" normalizeH="0" baseline="0" noProof="0" dirty="0" smtClean="0">
                <a:ln>
                  <a:noFill/>
                </a:ln>
                <a:solidFill>
                  <a:srgbClr val="CC0000"/>
                </a:solidFill>
                <a:effectLst/>
                <a:uLnTx/>
                <a:uFillTx/>
                <a:latin typeface="Neuropol" pitchFamily="34" charset="0"/>
              </a:rPr>
              <a:t>Création du CCF et les textes réglementaires</a:t>
            </a:r>
            <a:r>
              <a:rPr kumimoji="0" lang="fr-FR" sz="1200" b="0" i="0" u="none" strike="noStrike" kern="1200" cap="none" spc="0" normalizeH="0" baseline="0" noProof="0" dirty="0" smtClean="0">
                <a:ln>
                  <a:noFill/>
                </a:ln>
                <a:solidFill>
                  <a:srgbClr val="000000"/>
                </a:solidFill>
                <a:effectLst/>
                <a:uLnTx/>
                <a:uFillTx/>
                <a:latin typeface="Neuropol" pitchFamily="34" charset="0"/>
              </a:rPr>
              <a:t> </a:t>
            </a:r>
          </a:p>
          <a:p>
            <a:pPr marL="0" marR="0" lvl="0" indent="0" defTabSz="914400" rtl="0" eaLnBrk="1" fontAlgn="auto" latinLnBrk="0" hangingPunct="1">
              <a:lnSpc>
                <a:spcPct val="90000"/>
              </a:lnSpc>
              <a:spcBef>
                <a:spcPct val="20000"/>
              </a:spcBef>
              <a:spcAft>
                <a:spcPts val="600"/>
              </a:spcAft>
              <a:buClrTx/>
              <a:buSzPct val="65000"/>
              <a:buFont typeface="Arial" panose="020B0604020202020204" pitchFamily="34" charset="0"/>
              <a:buNone/>
              <a:tabLst/>
              <a:defRPr/>
            </a:pPr>
            <a:endParaRPr kumimoji="0" lang="fr-FR" sz="500" b="0" i="0" u="none" strike="noStrike" kern="1200" cap="none" spc="0" normalizeH="0" baseline="0" noProof="0" dirty="0" smtClean="0">
              <a:ln>
                <a:noFill/>
              </a:ln>
              <a:solidFill>
                <a:srgbClr val="000000"/>
              </a:solidFill>
              <a:effectLst/>
              <a:uLnTx/>
              <a:uFillTx/>
              <a:latin typeface="Neuropol" pitchFamily="34" charset="0"/>
            </a:endParaRPr>
          </a:p>
          <a:p>
            <a:pPr marL="457200" marR="0" lvl="1" indent="0" defTabSz="914400" rtl="0" eaLnBrk="1" fontAlgn="auto" latinLnBrk="0" hangingPunct="1">
              <a:spcBef>
                <a:spcPts val="600"/>
              </a:spcBef>
              <a:spcAft>
                <a:spcPts val="600"/>
              </a:spcAft>
              <a:buClrTx/>
              <a:buSzPct val="65000"/>
              <a:buFont typeface="Arial" panose="020B0604020202020204" pitchFamily="34" charset="0"/>
              <a:buNone/>
              <a:tabLst/>
              <a:defRPr/>
            </a:pPr>
            <a:r>
              <a:rPr kumimoji="0" lang="fr-FR" sz="1100" b="1" i="0" u="none" strike="noStrike" kern="1200" cap="none" spc="0" normalizeH="0" baseline="0" noProof="0" dirty="0" smtClean="0">
                <a:ln>
                  <a:noFill/>
                </a:ln>
                <a:solidFill>
                  <a:schemeClr val="tx1">
                    <a:lumMod val="50000"/>
                    <a:lumOff val="50000"/>
                  </a:schemeClr>
                </a:solidFill>
                <a:effectLst/>
                <a:uLnTx/>
                <a:uFillTx/>
                <a:latin typeface="Neuropol" pitchFamily="34" charset="0"/>
              </a:rPr>
              <a:t>BAC. PRO. 1990 : </a:t>
            </a:r>
            <a:r>
              <a:rPr kumimoji="0" lang="fr-FR" sz="1100" i="0" u="none" strike="noStrike" kern="1200" cap="none" spc="0" normalizeH="0" baseline="0" noProof="0" dirty="0" smtClean="0">
                <a:ln>
                  <a:noFill/>
                </a:ln>
                <a:solidFill>
                  <a:schemeClr val="tx1">
                    <a:lumMod val="50000"/>
                    <a:lumOff val="50000"/>
                  </a:schemeClr>
                </a:solidFill>
                <a:effectLst/>
                <a:uLnTx/>
                <a:uFillTx/>
                <a:latin typeface="Neuropol" pitchFamily="34" charset="0"/>
              </a:rPr>
              <a:t>arrêtés de 1990 à 1993, décrets 1995 modifiés 1996, arrêtés de 1997 et notes de services de 1997 (référentiels des diplômes rénovés).</a:t>
            </a:r>
          </a:p>
          <a:p>
            <a:pPr marL="457200" marR="0" lvl="1" indent="0" defTabSz="914400" rtl="0" eaLnBrk="1" fontAlgn="auto" latinLnBrk="0" hangingPunct="1">
              <a:spcBef>
                <a:spcPts val="600"/>
              </a:spcBef>
              <a:spcAft>
                <a:spcPts val="600"/>
              </a:spcAft>
              <a:buClrTx/>
              <a:buSzPct val="65000"/>
              <a:buFont typeface="Arial" panose="020B0604020202020204" pitchFamily="34" charset="0"/>
              <a:buNone/>
              <a:tabLst/>
              <a:defRPr/>
            </a:pPr>
            <a:r>
              <a:rPr kumimoji="0" lang="fr-FR" sz="1100" b="1" i="0" u="none" strike="noStrike" kern="1200" cap="none" spc="0" normalizeH="0" baseline="0" noProof="0" dirty="0" smtClean="0">
                <a:ln>
                  <a:noFill/>
                </a:ln>
                <a:solidFill>
                  <a:schemeClr val="tx1">
                    <a:lumMod val="50000"/>
                    <a:lumOff val="50000"/>
                  </a:schemeClr>
                </a:solidFill>
                <a:effectLst/>
                <a:uLnTx/>
                <a:uFillTx/>
                <a:latin typeface="Neuropol" pitchFamily="34" charset="0"/>
              </a:rPr>
              <a:t>CAP et BEP :</a:t>
            </a:r>
            <a:r>
              <a:rPr kumimoji="0" lang="fr-FR" sz="1100" b="0" i="0" u="none" strike="noStrike" kern="1200" cap="none" spc="0" normalizeH="0" baseline="0" noProof="0" dirty="0" smtClean="0">
                <a:ln>
                  <a:noFill/>
                </a:ln>
                <a:solidFill>
                  <a:schemeClr val="tx1">
                    <a:lumMod val="50000"/>
                    <a:lumOff val="50000"/>
                  </a:schemeClr>
                </a:solidFill>
                <a:effectLst/>
                <a:uLnTx/>
                <a:uFillTx/>
                <a:latin typeface="Neuropol" pitchFamily="34" charset="0"/>
              </a:rPr>
              <a:t> arrêté de 1992 puis arrêté de 2002  (référentiels des diplômes rénovés).</a:t>
            </a:r>
          </a:p>
          <a:p>
            <a:pPr marL="457200" marR="0" lvl="1" indent="0" defTabSz="914400" rtl="0" eaLnBrk="1" fontAlgn="auto" latinLnBrk="0" hangingPunct="1">
              <a:spcBef>
                <a:spcPts val="600"/>
              </a:spcBef>
              <a:spcAft>
                <a:spcPts val="600"/>
              </a:spcAft>
              <a:buClrTx/>
              <a:buSzPct val="65000"/>
              <a:buFont typeface="Arial" panose="020B0604020202020204" pitchFamily="34" charset="0"/>
              <a:buNone/>
              <a:tabLst/>
              <a:defRPr/>
            </a:pPr>
            <a:r>
              <a:rPr kumimoji="0" lang="fr-FR" altLang="zh-CN" sz="1100" b="0" i="0" u="none" strike="noStrike" kern="1200" cap="none" spc="0" normalizeH="0" baseline="0" noProof="0" dirty="0" smtClean="0">
                <a:ln>
                  <a:noFill/>
                </a:ln>
                <a:solidFill>
                  <a:schemeClr val="tx1">
                    <a:lumMod val="50000"/>
                    <a:lumOff val="50000"/>
                  </a:schemeClr>
                </a:solidFill>
                <a:effectLst/>
                <a:uLnTx/>
                <a:uFillTx/>
                <a:latin typeface="Neuropol" pitchFamily="34" charset="0"/>
                <a:ea typeface="宋体" pitchFamily="2" charset="-122"/>
              </a:rPr>
              <a:t>Décret n°95-665 du 9 mai 1995, portant règlement général du brevet de technicien supérieur, NOR : MEN95007771D, version consolidée au 27 Août 2005.</a:t>
            </a:r>
            <a:endParaRPr kumimoji="0" lang="fr-FR" sz="1100" b="0" i="0" u="none" strike="noStrike" kern="1200" cap="none" spc="0" normalizeH="0" baseline="0" noProof="0" dirty="0" smtClean="0">
              <a:ln>
                <a:noFill/>
              </a:ln>
              <a:solidFill>
                <a:schemeClr val="tx1">
                  <a:lumMod val="50000"/>
                  <a:lumOff val="50000"/>
                </a:schemeClr>
              </a:solidFill>
              <a:effectLst/>
              <a:uLnTx/>
              <a:uFillTx/>
              <a:latin typeface="Neuropol" pitchFamily="34" charset="0"/>
            </a:endParaRPr>
          </a:p>
          <a:p>
            <a:pPr marL="457200" marR="0" lvl="1" indent="0" defTabSz="914400" rtl="0" eaLnBrk="1" fontAlgn="auto" latinLnBrk="0" hangingPunct="1">
              <a:spcBef>
                <a:spcPts val="600"/>
              </a:spcBef>
              <a:spcAft>
                <a:spcPts val="600"/>
              </a:spcAft>
              <a:buClrTx/>
              <a:buSzPct val="65000"/>
              <a:buFont typeface="Arial" panose="020B0604020202020204" pitchFamily="34" charset="0"/>
              <a:buNone/>
              <a:tabLst/>
              <a:defRPr/>
            </a:pPr>
            <a:r>
              <a:rPr kumimoji="0" lang="fr-FR" sz="1100" b="1" i="0" u="none" strike="noStrike" kern="1200" cap="none" spc="0" normalizeH="0" baseline="0" noProof="0" dirty="0" smtClean="0">
                <a:ln>
                  <a:noFill/>
                </a:ln>
                <a:solidFill>
                  <a:schemeClr val="tx1">
                    <a:lumMod val="50000"/>
                    <a:lumOff val="50000"/>
                  </a:schemeClr>
                </a:solidFill>
                <a:effectLst/>
                <a:uLnTx/>
                <a:uFillTx/>
                <a:latin typeface="Neuropol" pitchFamily="34" charset="0"/>
              </a:rPr>
              <a:t>BP et BTS 1995 :</a:t>
            </a:r>
            <a:r>
              <a:rPr kumimoji="0" lang="fr-FR" sz="1100" b="0" i="0" u="none" strike="noStrike" kern="1200" cap="none" spc="0" normalizeH="0" baseline="0" noProof="0" dirty="0" smtClean="0">
                <a:ln>
                  <a:noFill/>
                </a:ln>
                <a:solidFill>
                  <a:schemeClr val="tx1">
                    <a:lumMod val="50000"/>
                    <a:lumOff val="50000"/>
                  </a:schemeClr>
                </a:solidFill>
                <a:effectLst/>
                <a:uLnTx/>
                <a:uFillTx/>
                <a:latin typeface="Neuropol" pitchFamily="34" charset="0"/>
              </a:rPr>
              <a:t> Arrêté de 1997 (référentiels des diplômes rénovés).</a:t>
            </a:r>
          </a:p>
          <a:p>
            <a:pPr marL="457200" marR="0" lvl="1" indent="0" defTabSz="914400" rtl="0" eaLnBrk="1" fontAlgn="auto" latinLnBrk="0" hangingPunct="1">
              <a:lnSpc>
                <a:spcPct val="90000"/>
              </a:lnSpc>
              <a:spcBef>
                <a:spcPct val="20000"/>
              </a:spcBef>
              <a:spcAft>
                <a:spcPts val="600"/>
              </a:spcAft>
              <a:buClrTx/>
              <a:buSzPct val="65000"/>
              <a:buFont typeface="Monotype Sorts" pitchFamily="2" charset="2"/>
              <a:buNone/>
              <a:tabLst/>
              <a:defRPr/>
            </a:pPr>
            <a:endParaRPr kumimoji="0" lang="fr-FR" sz="1200" b="0" i="0" u="none" strike="noStrike" kern="1200" cap="none" spc="0" normalizeH="0" baseline="0" noProof="0" dirty="0" smtClean="0">
              <a:ln>
                <a:noFill/>
              </a:ln>
              <a:solidFill>
                <a:srgbClr val="000000"/>
              </a:solidFill>
              <a:effectLst/>
              <a:uLnTx/>
              <a:uFillTx/>
              <a:latin typeface="Neuropol" pitchFamily="34" charset="0"/>
            </a:endParaRPr>
          </a:p>
          <a:p>
            <a:pPr marL="0" marR="0" lvl="0" indent="0" defTabSz="914400" rtl="0" eaLnBrk="1" fontAlgn="auto" latinLnBrk="0" hangingPunct="1">
              <a:lnSpc>
                <a:spcPct val="90000"/>
              </a:lnSpc>
              <a:spcBef>
                <a:spcPct val="20000"/>
              </a:spcBef>
              <a:spcAft>
                <a:spcPts val="600"/>
              </a:spcAft>
              <a:buClrTx/>
              <a:buSzPct val="65000"/>
              <a:buFont typeface="Arial" panose="020B0604020202020204" pitchFamily="34" charset="0"/>
              <a:buNone/>
              <a:tabLst/>
              <a:defRPr/>
            </a:pPr>
            <a:r>
              <a:rPr kumimoji="0" lang="fr-FR" sz="1200" b="1" i="0" u="none" strike="noStrike" kern="1200" cap="none" spc="0" normalizeH="0" baseline="0" noProof="0" dirty="0" smtClean="0">
                <a:ln>
                  <a:noFill/>
                </a:ln>
                <a:solidFill>
                  <a:srgbClr val="CC0000"/>
                </a:solidFill>
                <a:effectLst/>
                <a:uLnTx/>
                <a:uFillTx/>
                <a:latin typeface="Neuropol" pitchFamily="34" charset="0"/>
              </a:rPr>
              <a:t>Textes d’accompagnement</a:t>
            </a:r>
          </a:p>
          <a:p>
            <a:pPr marL="0" marR="0" lvl="0" indent="0" defTabSz="914400" rtl="0" eaLnBrk="1" fontAlgn="auto" latinLnBrk="0" hangingPunct="1">
              <a:lnSpc>
                <a:spcPct val="90000"/>
              </a:lnSpc>
              <a:spcBef>
                <a:spcPct val="20000"/>
              </a:spcBef>
              <a:spcAft>
                <a:spcPts val="600"/>
              </a:spcAft>
              <a:buClrTx/>
              <a:buSzPct val="65000"/>
              <a:buFont typeface="Arial" panose="020B0604020202020204" pitchFamily="34" charset="0"/>
              <a:buNone/>
              <a:tabLst/>
              <a:defRPr/>
            </a:pPr>
            <a:r>
              <a:rPr kumimoji="0" lang="fr-FR" sz="1200" b="0" i="0" u="none" strike="noStrike" kern="1200" cap="none" spc="0" normalizeH="0" baseline="0" noProof="0" dirty="0" smtClean="0">
                <a:ln>
                  <a:noFill/>
                </a:ln>
                <a:solidFill>
                  <a:srgbClr val="000000"/>
                </a:solidFill>
                <a:effectLst/>
                <a:uLnTx/>
                <a:uFillTx/>
                <a:latin typeface="Neuropol" pitchFamily="34" charset="0"/>
              </a:rPr>
              <a:t>  </a:t>
            </a:r>
            <a:endParaRPr kumimoji="0" lang="fr-FR" sz="500" b="0" i="0" u="none" strike="noStrike" kern="1200" cap="none" spc="0" normalizeH="0" baseline="0" noProof="0" dirty="0" smtClean="0">
              <a:ln>
                <a:noFill/>
              </a:ln>
              <a:solidFill>
                <a:srgbClr val="000000"/>
              </a:solidFill>
              <a:effectLst/>
              <a:uLnTx/>
              <a:uFillTx/>
              <a:latin typeface="Neuropol" pitchFamily="34" charset="0"/>
            </a:endParaRPr>
          </a:p>
          <a:p>
            <a:pPr marL="457200" marR="0" lvl="1" indent="0" defTabSz="914400" rtl="0" eaLnBrk="1" fontAlgn="auto" latinLnBrk="0" hangingPunct="1">
              <a:spcBef>
                <a:spcPct val="20000"/>
              </a:spcBef>
              <a:spcAft>
                <a:spcPts val="600"/>
              </a:spcAft>
              <a:buClrTx/>
              <a:buSzPct val="65000"/>
              <a:buFont typeface="Arial" panose="020B0604020202020204" pitchFamily="34" charset="0"/>
              <a:buNone/>
              <a:tabLst/>
              <a:defRPr/>
            </a:pPr>
            <a:r>
              <a:rPr kumimoji="0" lang="fr-FR" sz="1100" b="0" i="0" u="none" strike="noStrike" kern="1200" cap="none" spc="0" normalizeH="0" baseline="0" noProof="0" dirty="0" smtClean="0">
                <a:ln>
                  <a:noFill/>
                </a:ln>
                <a:solidFill>
                  <a:schemeClr val="tx1">
                    <a:lumMod val="50000"/>
                    <a:lumOff val="50000"/>
                  </a:schemeClr>
                </a:solidFill>
                <a:effectLst/>
                <a:uLnTx/>
                <a:uFillTx/>
                <a:latin typeface="Neuropol" pitchFamily="34" charset="0"/>
              </a:rPr>
              <a:t>BO. hors-série N°2 du 27/03/97.</a:t>
            </a:r>
          </a:p>
          <a:p>
            <a:pPr marL="457200" marR="0" lvl="1" indent="0" defTabSz="914400" rtl="0" eaLnBrk="1" fontAlgn="auto" latinLnBrk="0" hangingPunct="1">
              <a:spcBef>
                <a:spcPct val="20000"/>
              </a:spcBef>
              <a:spcAft>
                <a:spcPts val="600"/>
              </a:spcAft>
              <a:buClrTx/>
              <a:buSzPct val="65000"/>
              <a:buFont typeface="Arial" panose="020B0604020202020204" pitchFamily="34" charset="0"/>
              <a:buNone/>
              <a:tabLst/>
              <a:defRPr/>
            </a:pPr>
            <a:r>
              <a:rPr kumimoji="0" lang="fr-FR" sz="1100" b="0" i="0" u="none" strike="noStrike" kern="1200" cap="none" spc="0" normalizeH="0" baseline="0" noProof="0" dirty="0" smtClean="0">
                <a:ln>
                  <a:noFill/>
                </a:ln>
                <a:solidFill>
                  <a:schemeClr val="tx1">
                    <a:lumMod val="50000"/>
                    <a:lumOff val="50000"/>
                  </a:schemeClr>
                </a:solidFill>
                <a:effectLst/>
                <a:uLnTx/>
                <a:uFillTx/>
                <a:latin typeface="Neuropol" pitchFamily="34" charset="0"/>
              </a:rPr>
              <a:t>Recommandations de l’IGEN STI - Septembre 1994.</a:t>
            </a:r>
          </a:p>
          <a:p>
            <a:pPr marL="457200" marR="0" lvl="1" indent="0" defTabSz="914400" rtl="0" eaLnBrk="1" fontAlgn="auto" latinLnBrk="0" hangingPunct="1">
              <a:spcBef>
                <a:spcPct val="20000"/>
              </a:spcBef>
              <a:spcAft>
                <a:spcPts val="600"/>
              </a:spcAft>
              <a:buClrTx/>
              <a:buSzPct val="65000"/>
              <a:buFont typeface="Arial" panose="020B0604020202020204" pitchFamily="34" charset="0"/>
              <a:buNone/>
              <a:tabLst/>
              <a:defRPr/>
            </a:pPr>
            <a:r>
              <a:rPr kumimoji="0" lang="fr-FR" sz="1100" b="0" i="0" u="none" strike="noStrike" kern="1200" cap="none" spc="0" normalizeH="0" baseline="0" noProof="0" dirty="0" smtClean="0">
                <a:ln>
                  <a:noFill/>
                </a:ln>
                <a:solidFill>
                  <a:schemeClr val="tx1">
                    <a:lumMod val="50000"/>
                    <a:lumOff val="50000"/>
                  </a:schemeClr>
                </a:solidFill>
                <a:effectLst/>
                <a:uLnTx/>
                <a:uFillTx/>
                <a:latin typeface="Neuropol" pitchFamily="34" charset="0"/>
              </a:rPr>
              <a:t>Rapport de l’IGEN (STI/EG) de 1999.</a:t>
            </a:r>
          </a:p>
          <a:p>
            <a:pPr marL="457200" marR="0" lvl="1" indent="0" defTabSz="914400" rtl="0" eaLnBrk="1" fontAlgn="auto" latinLnBrk="0" hangingPunct="1">
              <a:spcBef>
                <a:spcPct val="20000"/>
              </a:spcBef>
              <a:spcAft>
                <a:spcPts val="600"/>
              </a:spcAft>
              <a:buClrTx/>
              <a:buSzPct val="65000"/>
              <a:buFont typeface="Arial" panose="020B0604020202020204" pitchFamily="34" charset="0"/>
              <a:buNone/>
              <a:tabLst/>
              <a:defRPr/>
            </a:pPr>
            <a:r>
              <a:rPr kumimoji="0" lang="fr-FR" sz="1100" b="0" i="0" u="none" strike="noStrike" kern="1200" cap="none" spc="0" normalizeH="0" baseline="0" noProof="0" dirty="0" smtClean="0">
                <a:ln>
                  <a:noFill/>
                </a:ln>
                <a:solidFill>
                  <a:schemeClr val="tx1">
                    <a:lumMod val="50000"/>
                    <a:lumOff val="50000"/>
                  </a:schemeClr>
                </a:solidFill>
                <a:effectLst/>
                <a:uLnTx/>
                <a:uFillTx/>
                <a:latin typeface="Neuropol" pitchFamily="34" charset="0"/>
              </a:rPr>
              <a:t>Rapport de l’IGEN (STI/EG) de 2002.</a:t>
            </a:r>
          </a:p>
        </p:txBody>
      </p:sp>
      <p:sp>
        <p:nvSpPr>
          <p:cNvPr id="12" name="Rectangle 11"/>
          <p:cNvSpPr/>
          <p:nvPr/>
        </p:nvSpPr>
        <p:spPr>
          <a:xfrm>
            <a:off x="725472" y="520863"/>
            <a:ext cx="6712548" cy="410882"/>
          </a:xfrm>
          <a:prstGeom prst="rect">
            <a:avLst/>
          </a:prstGeom>
        </p:spPr>
        <p:txBody>
          <a:bodyPr wrap="square">
            <a:spAutoFit/>
          </a:bodyPr>
          <a:lstStyle/>
          <a:p>
            <a:pPr indent="-89535">
              <a:lnSpc>
                <a:spcPct val="115000"/>
              </a:lnSpc>
              <a:spcAft>
                <a:spcPts val="1000"/>
              </a:spcAft>
            </a:pPr>
            <a:r>
              <a:rPr lang="fr-FR" dirty="0" smtClean="0">
                <a:solidFill>
                  <a:srgbClr val="547F8A"/>
                </a:solidFill>
                <a:latin typeface="Neuropol"/>
                <a:ea typeface="Calibri"/>
                <a:cs typeface="Times New Roman"/>
              </a:rPr>
              <a:t>R</a:t>
            </a:r>
            <a:r>
              <a:rPr lang="fr-FR" sz="1400" dirty="0" smtClean="0">
                <a:solidFill>
                  <a:srgbClr val="547F8A"/>
                </a:solidFill>
                <a:latin typeface="Neuropol"/>
                <a:ea typeface="Calibri"/>
                <a:cs typeface="Times New Roman"/>
              </a:rPr>
              <a:t>appel sur le CCF </a:t>
            </a:r>
            <a:r>
              <a:rPr lang="fr-FR" sz="1200" dirty="0" smtClean="0">
                <a:solidFill>
                  <a:srgbClr val="9DB4BE"/>
                </a:solidFill>
                <a:latin typeface="Neuropol"/>
                <a:ea typeface="Calibri"/>
                <a:cs typeface="Times New Roman"/>
              </a:rPr>
              <a:t>(</a:t>
            </a:r>
            <a:r>
              <a:rPr lang="fr-FR" sz="1100" dirty="0" smtClean="0">
                <a:solidFill>
                  <a:srgbClr val="9DB4BE"/>
                </a:solidFill>
                <a:latin typeface="Neuropol"/>
                <a:ea typeface="Calibri"/>
                <a:cs typeface="Times New Roman"/>
              </a:rPr>
              <a:t>Contrôle en cours de formation)</a:t>
            </a:r>
            <a:endParaRPr lang="fr-FR" sz="1100" dirty="0">
              <a:ea typeface="Calibri"/>
              <a:cs typeface="Times New Roman"/>
            </a:endParaRPr>
          </a:p>
        </p:txBody>
      </p:sp>
    </p:spTree>
    <p:extLst>
      <p:ext uri="{BB962C8B-B14F-4D97-AF65-F5344CB8AC3E}">
        <p14:creationId xmlns:p14="http://schemas.microsoft.com/office/powerpoint/2010/main" xmlns="" val="2855806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e 31"/>
          <p:cNvGrpSpPr/>
          <p:nvPr/>
        </p:nvGrpSpPr>
        <p:grpSpPr>
          <a:xfrm>
            <a:off x="488496" y="749753"/>
            <a:ext cx="8167008" cy="481031"/>
            <a:chOff x="467544" y="932086"/>
            <a:chExt cx="8167008" cy="480690"/>
          </a:xfrm>
        </p:grpSpPr>
        <p:sp>
          <p:nvSpPr>
            <p:cNvPr id="10" name="Flèche droite 9"/>
            <p:cNvSpPr/>
            <p:nvPr/>
          </p:nvSpPr>
          <p:spPr>
            <a:xfrm>
              <a:off x="467544" y="1196752"/>
              <a:ext cx="8167008" cy="216024"/>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7373051" y="932086"/>
              <a:ext cx="936104" cy="276999"/>
            </a:xfrm>
            <a:prstGeom prst="rect">
              <a:avLst/>
            </a:prstGeom>
            <a:noFill/>
          </p:spPr>
          <p:txBody>
            <a:bodyPr wrap="square" rtlCol="0">
              <a:spAutoFit/>
            </a:bodyPr>
            <a:lstStyle/>
            <a:p>
              <a:r>
                <a:rPr lang="fr-FR" sz="1200" dirty="0" smtClean="0">
                  <a:solidFill>
                    <a:srgbClr val="BBBFC1"/>
                  </a:solidFill>
                  <a:latin typeface="Neuropol" panose="020F0607030201010804" pitchFamily="34" charset="0"/>
                </a:rPr>
                <a:t>Temps</a:t>
              </a:r>
              <a:endParaRPr lang="fr-FR" sz="1200" dirty="0">
                <a:solidFill>
                  <a:srgbClr val="BBBFC1"/>
                </a:solidFill>
                <a:latin typeface="Neuropol" panose="020F0607030201010804" pitchFamily="34" charset="0"/>
              </a:endParaRPr>
            </a:p>
          </p:txBody>
        </p:sp>
      </p:grpSp>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Rectangle 1"/>
          <p:cNvSpPr/>
          <p:nvPr/>
        </p:nvSpPr>
        <p:spPr>
          <a:xfrm>
            <a:off x="725472" y="520863"/>
            <a:ext cx="6712548" cy="410882"/>
          </a:xfrm>
          <a:prstGeom prst="rect">
            <a:avLst/>
          </a:prstGeom>
        </p:spPr>
        <p:txBody>
          <a:bodyPr wrap="square">
            <a:spAutoFit/>
          </a:bodyPr>
          <a:lstStyle/>
          <a:p>
            <a:pPr indent="-89535">
              <a:lnSpc>
                <a:spcPct val="115000"/>
              </a:lnSpc>
              <a:spcAft>
                <a:spcPts val="1000"/>
              </a:spcAft>
            </a:pPr>
            <a:r>
              <a:rPr lang="fr-FR" dirty="0" smtClean="0">
                <a:solidFill>
                  <a:srgbClr val="547F8A"/>
                </a:solidFill>
                <a:latin typeface="Neuropol"/>
                <a:ea typeface="Calibri"/>
                <a:cs typeface="Times New Roman"/>
              </a:rPr>
              <a:t>R</a:t>
            </a:r>
            <a:r>
              <a:rPr lang="fr-FR" sz="1400" dirty="0" smtClean="0">
                <a:solidFill>
                  <a:srgbClr val="547F8A"/>
                </a:solidFill>
                <a:latin typeface="Neuropol"/>
                <a:ea typeface="Calibri"/>
                <a:cs typeface="Times New Roman"/>
              </a:rPr>
              <a:t>appel sur le CCF </a:t>
            </a:r>
            <a:r>
              <a:rPr lang="fr-FR" sz="1200" dirty="0" smtClean="0">
                <a:solidFill>
                  <a:srgbClr val="9DB4BE"/>
                </a:solidFill>
                <a:latin typeface="Neuropol"/>
                <a:ea typeface="Calibri"/>
                <a:cs typeface="Times New Roman"/>
              </a:rPr>
              <a:t>(</a:t>
            </a:r>
            <a:r>
              <a:rPr lang="fr-FR" sz="1100" dirty="0" smtClean="0">
                <a:solidFill>
                  <a:srgbClr val="9DB4BE"/>
                </a:solidFill>
                <a:latin typeface="Neuropol"/>
                <a:ea typeface="Calibri"/>
                <a:cs typeface="Times New Roman"/>
              </a:rPr>
              <a:t>Contrôle en cours de formation)</a:t>
            </a:r>
            <a:endParaRPr lang="fr-FR" sz="1100" dirty="0">
              <a:ea typeface="Calibri"/>
              <a:cs typeface="Times New Roman"/>
            </a:endParaRPr>
          </a:p>
        </p:txBody>
      </p:sp>
      <p:grpSp>
        <p:nvGrpSpPr>
          <p:cNvPr id="51" name="Groupe 50"/>
          <p:cNvGrpSpPr/>
          <p:nvPr/>
        </p:nvGrpSpPr>
        <p:grpSpPr>
          <a:xfrm>
            <a:off x="527005" y="1314763"/>
            <a:ext cx="2550384" cy="1512168"/>
            <a:chOff x="527005" y="1469004"/>
            <a:chExt cx="2550384" cy="1512168"/>
          </a:xfrm>
        </p:grpSpPr>
        <p:sp>
          <p:nvSpPr>
            <p:cNvPr id="7" name="Arrondir un rectangle avec un coin diagonal 6"/>
            <p:cNvSpPr/>
            <p:nvPr/>
          </p:nvSpPr>
          <p:spPr>
            <a:xfrm>
              <a:off x="527005" y="1469004"/>
              <a:ext cx="2550384" cy="1512168"/>
            </a:xfrm>
            <a:prstGeom prst="round2DiagRect">
              <a:avLst/>
            </a:prstGeom>
            <a:solidFill>
              <a:schemeClr val="accent6">
                <a:alpha val="7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fr-FR" sz="1100" dirty="0" smtClean="0">
                  <a:latin typeface="Neuropol" panose="020F0607030201010804" pitchFamily="34" charset="0"/>
                </a:rPr>
                <a:t>Identification de la maîtrise des compétences</a:t>
              </a:r>
              <a:endParaRPr lang="fr-FR" sz="1100" dirty="0">
                <a:latin typeface="Neuropol" panose="020F0607030201010804" pitchFamily="34" charset="0"/>
              </a:endParaRPr>
            </a:p>
          </p:txBody>
        </p:sp>
        <p:sp>
          <p:nvSpPr>
            <p:cNvPr id="19" name="Ellipse 18"/>
            <p:cNvSpPr/>
            <p:nvPr/>
          </p:nvSpPr>
          <p:spPr>
            <a:xfrm>
              <a:off x="725472" y="2028130"/>
              <a:ext cx="432048" cy="432048"/>
            </a:xfrm>
            <a:prstGeom prst="ellipse">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effectLst>
                    <a:outerShdw blurRad="38100" dist="38100" dir="2700000" algn="tl">
                      <a:srgbClr val="000000">
                        <a:alpha val="43137"/>
                      </a:srgbClr>
                    </a:outerShdw>
                  </a:effectLst>
                  <a:latin typeface="Neuropol" panose="020F0607030201010804" pitchFamily="34" charset="0"/>
                </a:rPr>
                <a:t>E</a:t>
              </a:r>
              <a:r>
                <a:rPr lang="fr-FR" sz="1200" dirty="0" smtClean="0">
                  <a:effectLst>
                    <a:outerShdw blurRad="38100" dist="38100" dir="2700000" algn="tl">
                      <a:srgbClr val="000000">
                        <a:alpha val="43137"/>
                      </a:srgbClr>
                    </a:outerShdw>
                  </a:effectLst>
                  <a:latin typeface="Neuropol" panose="020F0607030201010804" pitchFamily="34" charset="0"/>
                </a:rPr>
                <a:t>1</a:t>
              </a:r>
              <a:endParaRPr lang="fr-FR" sz="1200" dirty="0">
                <a:effectLst>
                  <a:outerShdw blurRad="38100" dist="38100" dir="2700000" algn="tl">
                    <a:srgbClr val="000000">
                      <a:alpha val="43137"/>
                    </a:srgbClr>
                  </a:outerShdw>
                </a:effectLst>
                <a:latin typeface="Neuropol" panose="020F0607030201010804" pitchFamily="34" charset="0"/>
              </a:endParaRPr>
            </a:p>
          </p:txBody>
        </p:sp>
        <p:sp>
          <p:nvSpPr>
            <p:cNvPr id="20" name="Ellipse 19"/>
            <p:cNvSpPr/>
            <p:nvPr/>
          </p:nvSpPr>
          <p:spPr>
            <a:xfrm>
              <a:off x="1259632" y="2391465"/>
              <a:ext cx="432048" cy="432048"/>
            </a:xfrm>
            <a:prstGeom prst="ellipse">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effectLst>
                    <a:outerShdw blurRad="38100" dist="38100" dir="2700000" algn="tl">
                      <a:srgbClr val="000000">
                        <a:alpha val="43137"/>
                      </a:srgbClr>
                    </a:outerShdw>
                  </a:effectLst>
                  <a:latin typeface="Neuropol" panose="020F0607030201010804" pitchFamily="34" charset="0"/>
                </a:rPr>
                <a:t>E</a:t>
              </a:r>
              <a:r>
                <a:rPr lang="fr-FR" sz="1200" dirty="0" smtClean="0">
                  <a:effectLst>
                    <a:outerShdw blurRad="38100" dist="38100" dir="2700000" algn="tl">
                      <a:srgbClr val="000000">
                        <a:alpha val="43137"/>
                      </a:srgbClr>
                    </a:outerShdw>
                  </a:effectLst>
                  <a:latin typeface="Neuropol" panose="020F0607030201010804" pitchFamily="34" charset="0"/>
                </a:rPr>
                <a:t>2</a:t>
              </a:r>
              <a:endParaRPr lang="fr-FR" sz="1200" dirty="0">
                <a:effectLst>
                  <a:outerShdw blurRad="38100" dist="38100" dir="2700000" algn="tl">
                    <a:srgbClr val="000000">
                      <a:alpha val="43137"/>
                    </a:srgbClr>
                  </a:outerShdw>
                </a:effectLst>
                <a:latin typeface="Neuropol" panose="020F0607030201010804" pitchFamily="34" charset="0"/>
              </a:endParaRPr>
            </a:p>
          </p:txBody>
        </p:sp>
        <p:sp>
          <p:nvSpPr>
            <p:cNvPr id="21" name="Ellipse 20"/>
            <p:cNvSpPr/>
            <p:nvPr/>
          </p:nvSpPr>
          <p:spPr>
            <a:xfrm>
              <a:off x="1938157" y="2232180"/>
              <a:ext cx="432048" cy="432048"/>
            </a:xfrm>
            <a:prstGeom prst="ellipse">
              <a:avLst/>
            </a:prstGeom>
            <a:solidFill>
              <a:schemeClr val="accent3">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effectLst>
                    <a:outerShdw blurRad="38100" dist="38100" dir="2700000" algn="tl">
                      <a:srgbClr val="000000">
                        <a:alpha val="43137"/>
                      </a:srgbClr>
                    </a:outerShdw>
                  </a:effectLst>
                  <a:latin typeface="Neuropol" panose="020F0607030201010804" pitchFamily="34" charset="0"/>
                </a:rPr>
                <a:t>E</a:t>
              </a:r>
              <a:r>
                <a:rPr lang="fr-FR" sz="1200" dirty="0" smtClean="0">
                  <a:effectLst>
                    <a:outerShdw blurRad="38100" dist="38100" dir="2700000" algn="tl">
                      <a:srgbClr val="000000">
                        <a:alpha val="43137"/>
                      </a:srgbClr>
                    </a:outerShdw>
                  </a:effectLst>
                  <a:latin typeface="Neuropol" panose="020F0607030201010804" pitchFamily="34" charset="0"/>
                </a:rPr>
                <a:t>3</a:t>
              </a:r>
              <a:endParaRPr lang="fr-FR" sz="1200" dirty="0">
                <a:effectLst>
                  <a:outerShdw blurRad="38100" dist="38100" dir="2700000" algn="tl">
                    <a:srgbClr val="000000">
                      <a:alpha val="43137"/>
                    </a:srgbClr>
                  </a:outerShdw>
                </a:effectLst>
                <a:latin typeface="Neuropol" panose="020F0607030201010804" pitchFamily="34" charset="0"/>
              </a:endParaRPr>
            </a:p>
          </p:txBody>
        </p:sp>
        <p:sp>
          <p:nvSpPr>
            <p:cNvPr id="22" name="Ellipse 21"/>
            <p:cNvSpPr/>
            <p:nvPr/>
          </p:nvSpPr>
          <p:spPr>
            <a:xfrm>
              <a:off x="2539090" y="1936676"/>
              <a:ext cx="432048" cy="432048"/>
            </a:xfrm>
            <a:prstGeom prst="ellipse">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effectLst>
                    <a:outerShdw blurRad="38100" dist="38100" dir="2700000" algn="tl">
                      <a:srgbClr val="000000">
                        <a:alpha val="43137"/>
                      </a:srgbClr>
                    </a:outerShdw>
                  </a:effectLst>
                  <a:latin typeface="Neuropol" panose="020F0607030201010804" pitchFamily="34" charset="0"/>
                </a:rPr>
                <a:t>E</a:t>
              </a:r>
              <a:r>
                <a:rPr lang="fr-FR" sz="1200" dirty="0" smtClean="0">
                  <a:effectLst>
                    <a:outerShdw blurRad="38100" dist="38100" dir="2700000" algn="tl">
                      <a:srgbClr val="000000">
                        <a:alpha val="43137"/>
                      </a:srgbClr>
                    </a:outerShdw>
                  </a:effectLst>
                  <a:latin typeface="Neuropol" panose="020F0607030201010804" pitchFamily="34" charset="0"/>
                </a:rPr>
                <a:t>4</a:t>
              </a:r>
              <a:endParaRPr lang="fr-FR" sz="1200" dirty="0">
                <a:effectLst>
                  <a:outerShdw blurRad="38100" dist="38100" dir="2700000" algn="tl">
                    <a:srgbClr val="000000">
                      <a:alpha val="43137"/>
                    </a:srgbClr>
                  </a:outerShdw>
                </a:effectLst>
                <a:latin typeface="Neuropol" panose="020F0607030201010804" pitchFamily="34" charset="0"/>
              </a:endParaRPr>
            </a:p>
          </p:txBody>
        </p:sp>
      </p:grpSp>
      <p:grpSp>
        <p:nvGrpSpPr>
          <p:cNvPr id="52" name="Groupe 51"/>
          <p:cNvGrpSpPr/>
          <p:nvPr/>
        </p:nvGrpSpPr>
        <p:grpSpPr>
          <a:xfrm>
            <a:off x="3289037" y="1306800"/>
            <a:ext cx="2550384" cy="1512168"/>
            <a:chOff x="3298216" y="1469004"/>
            <a:chExt cx="2550384" cy="1512168"/>
          </a:xfrm>
        </p:grpSpPr>
        <p:sp>
          <p:nvSpPr>
            <p:cNvPr id="15" name="Arrondir un rectangle avec un coin diagonal 14"/>
            <p:cNvSpPr/>
            <p:nvPr/>
          </p:nvSpPr>
          <p:spPr>
            <a:xfrm>
              <a:off x="3298216" y="1469004"/>
              <a:ext cx="2550384" cy="1512168"/>
            </a:xfrm>
            <a:prstGeom prst="round2DiagRect">
              <a:avLst/>
            </a:prstGeom>
            <a:solidFill>
              <a:schemeClr val="accent3">
                <a:alpha val="7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fr-FR" sz="1100" dirty="0" smtClean="0">
                  <a:latin typeface="Neuropol" panose="020F0607030201010804" pitchFamily="34" charset="0"/>
                </a:rPr>
                <a:t>Situation d’évaluation 1</a:t>
              </a:r>
              <a:endParaRPr lang="fr-FR" sz="1100" dirty="0">
                <a:latin typeface="Neuropol" panose="020F0607030201010804" pitchFamily="34" charset="0"/>
              </a:endParaRPr>
            </a:p>
          </p:txBody>
        </p:sp>
        <p:sp>
          <p:nvSpPr>
            <p:cNvPr id="23" name="Ellipse 22"/>
            <p:cNvSpPr/>
            <p:nvPr/>
          </p:nvSpPr>
          <p:spPr>
            <a:xfrm>
              <a:off x="3616571" y="1916832"/>
              <a:ext cx="432048" cy="432048"/>
            </a:xfrm>
            <a:prstGeom prst="ellipse">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effectLst>
                    <a:outerShdw blurRad="38100" dist="38100" dir="2700000" algn="tl">
                      <a:srgbClr val="000000">
                        <a:alpha val="43137"/>
                      </a:srgbClr>
                    </a:outerShdw>
                  </a:effectLst>
                  <a:latin typeface="Neuropol" panose="020F0607030201010804" pitchFamily="34" charset="0"/>
                </a:rPr>
                <a:t>E</a:t>
              </a:r>
              <a:r>
                <a:rPr lang="fr-FR" sz="1200" dirty="0" smtClean="0">
                  <a:effectLst>
                    <a:outerShdw blurRad="38100" dist="38100" dir="2700000" algn="tl">
                      <a:srgbClr val="000000">
                        <a:alpha val="43137"/>
                      </a:srgbClr>
                    </a:outerShdw>
                  </a:effectLst>
                  <a:latin typeface="Neuropol" panose="020F0607030201010804" pitchFamily="34" charset="0"/>
                </a:rPr>
                <a:t>6</a:t>
              </a:r>
              <a:endParaRPr lang="fr-FR" sz="1200" dirty="0">
                <a:effectLst>
                  <a:outerShdw blurRad="38100" dist="38100" dir="2700000" algn="tl">
                    <a:srgbClr val="000000">
                      <a:alpha val="43137"/>
                    </a:srgbClr>
                  </a:outerShdw>
                </a:effectLst>
                <a:latin typeface="Neuropol" panose="020F0607030201010804" pitchFamily="34" charset="0"/>
              </a:endParaRPr>
            </a:p>
          </p:txBody>
        </p:sp>
        <p:sp>
          <p:nvSpPr>
            <p:cNvPr id="24" name="Ellipse 23"/>
            <p:cNvSpPr/>
            <p:nvPr/>
          </p:nvSpPr>
          <p:spPr>
            <a:xfrm>
              <a:off x="3995936" y="2376687"/>
              <a:ext cx="432048" cy="432048"/>
            </a:xfrm>
            <a:prstGeom prst="ellipse">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effectLst>
                    <a:outerShdw blurRad="38100" dist="38100" dir="2700000" algn="tl">
                      <a:srgbClr val="000000">
                        <a:alpha val="43137"/>
                      </a:srgbClr>
                    </a:outerShdw>
                  </a:effectLst>
                  <a:latin typeface="Neuropol" panose="020F0607030201010804" pitchFamily="34" charset="0"/>
                </a:rPr>
                <a:t>E</a:t>
              </a:r>
              <a:r>
                <a:rPr lang="fr-FR" sz="1200" dirty="0" smtClean="0">
                  <a:effectLst>
                    <a:outerShdw blurRad="38100" dist="38100" dir="2700000" algn="tl">
                      <a:srgbClr val="000000">
                        <a:alpha val="43137"/>
                      </a:srgbClr>
                    </a:outerShdw>
                  </a:effectLst>
                  <a:latin typeface="Neuropol" panose="020F0607030201010804" pitchFamily="34" charset="0"/>
                </a:rPr>
                <a:t>7</a:t>
              </a:r>
              <a:endParaRPr lang="fr-FR" sz="1200" dirty="0">
                <a:effectLst>
                  <a:outerShdw blurRad="38100" dist="38100" dir="2700000" algn="tl">
                    <a:srgbClr val="000000">
                      <a:alpha val="43137"/>
                    </a:srgbClr>
                  </a:outerShdw>
                </a:effectLst>
                <a:latin typeface="Neuropol" panose="020F0607030201010804" pitchFamily="34" charset="0"/>
              </a:endParaRPr>
            </a:p>
          </p:txBody>
        </p:sp>
        <p:sp>
          <p:nvSpPr>
            <p:cNvPr id="25" name="Ellipse 24"/>
            <p:cNvSpPr/>
            <p:nvPr/>
          </p:nvSpPr>
          <p:spPr>
            <a:xfrm>
              <a:off x="4605620" y="2183404"/>
              <a:ext cx="432048" cy="432048"/>
            </a:xfrm>
            <a:prstGeom prst="ellipse">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effectLst>
                    <a:outerShdw blurRad="38100" dist="38100" dir="2700000" algn="tl">
                      <a:srgbClr val="000000">
                        <a:alpha val="43137"/>
                      </a:srgbClr>
                    </a:outerShdw>
                  </a:effectLst>
                  <a:latin typeface="Neuropol" panose="020F0607030201010804" pitchFamily="34" charset="0"/>
                </a:rPr>
                <a:t>E</a:t>
              </a:r>
              <a:r>
                <a:rPr lang="fr-FR" sz="1200" dirty="0" smtClean="0">
                  <a:effectLst>
                    <a:outerShdw blurRad="38100" dist="38100" dir="2700000" algn="tl">
                      <a:srgbClr val="000000">
                        <a:alpha val="43137"/>
                      </a:srgbClr>
                    </a:outerShdw>
                  </a:effectLst>
                  <a:latin typeface="Neuropol" panose="020F0607030201010804" pitchFamily="34" charset="0"/>
                </a:rPr>
                <a:t>2</a:t>
              </a:r>
              <a:endParaRPr lang="fr-FR" sz="1200" dirty="0">
                <a:effectLst>
                  <a:outerShdw blurRad="38100" dist="38100" dir="2700000" algn="tl">
                    <a:srgbClr val="000000">
                      <a:alpha val="43137"/>
                    </a:srgbClr>
                  </a:outerShdw>
                </a:effectLst>
                <a:latin typeface="Neuropol" panose="020F0607030201010804" pitchFamily="34" charset="0"/>
              </a:endParaRPr>
            </a:p>
          </p:txBody>
        </p:sp>
        <p:sp>
          <p:nvSpPr>
            <p:cNvPr id="26" name="Ellipse 25"/>
            <p:cNvSpPr/>
            <p:nvPr/>
          </p:nvSpPr>
          <p:spPr>
            <a:xfrm>
              <a:off x="5220072" y="1944639"/>
              <a:ext cx="432048" cy="432048"/>
            </a:xfrm>
            <a:prstGeom prst="ellipse">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effectLst>
                    <a:outerShdw blurRad="38100" dist="38100" dir="2700000" algn="tl">
                      <a:srgbClr val="000000">
                        <a:alpha val="43137"/>
                      </a:srgbClr>
                    </a:outerShdw>
                  </a:effectLst>
                  <a:latin typeface="Neuropol" panose="020F0607030201010804" pitchFamily="34" charset="0"/>
                </a:rPr>
                <a:t>E</a:t>
              </a:r>
              <a:r>
                <a:rPr lang="fr-FR" sz="1200" dirty="0" smtClean="0">
                  <a:effectLst>
                    <a:outerShdw blurRad="38100" dist="38100" dir="2700000" algn="tl">
                      <a:srgbClr val="000000">
                        <a:alpha val="43137"/>
                      </a:srgbClr>
                    </a:outerShdw>
                  </a:effectLst>
                  <a:latin typeface="Neuropol" panose="020F0607030201010804" pitchFamily="34" charset="0"/>
                </a:rPr>
                <a:t>4</a:t>
              </a:r>
              <a:endParaRPr lang="fr-FR" sz="1200" dirty="0">
                <a:effectLst>
                  <a:outerShdw blurRad="38100" dist="38100" dir="2700000" algn="tl">
                    <a:srgbClr val="000000">
                      <a:alpha val="43137"/>
                    </a:srgbClr>
                  </a:outerShdw>
                </a:effectLst>
                <a:latin typeface="Neuropol" panose="020F0607030201010804" pitchFamily="34" charset="0"/>
              </a:endParaRPr>
            </a:p>
          </p:txBody>
        </p:sp>
      </p:grpSp>
      <p:grpSp>
        <p:nvGrpSpPr>
          <p:cNvPr id="53" name="Groupe 52"/>
          <p:cNvGrpSpPr/>
          <p:nvPr/>
        </p:nvGrpSpPr>
        <p:grpSpPr>
          <a:xfrm>
            <a:off x="6068383" y="1295944"/>
            <a:ext cx="2550384" cy="1512168"/>
            <a:chOff x="6071397" y="1469004"/>
            <a:chExt cx="2550384" cy="1512168"/>
          </a:xfrm>
        </p:grpSpPr>
        <p:sp>
          <p:nvSpPr>
            <p:cNvPr id="17" name="Arrondir un rectangle avec un coin diagonal 16"/>
            <p:cNvSpPr/>
            <p:nvPr/>
          </p:nvSpPr>
          <p:spPr>
            <a:xfrm>
              <a:off x="6071397" y="1469004"/>
              <a:ext cx="2550384" cy="1512168"/>
            </a:xfrm>
            <a:prstGeom prst="round2DiagRect">
              <a:avLst/>
            </a:prstGeom>
            <a:solidFill>
              <a:schemeClr val="accent4">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1"/>
            <a:lstStyle/>
            <a:p>
              <a:pPr algn="ctr"/>
              <a:r>
                <a:rPr lang="fr-FR" sz="1100" dirty="0" smtClean="0">
                  <a:latin typeface="Neuropol" panose="020F0607030201010804" pitchFamily="34" charset="0"/>
                </a:rPr>
                <a:t>Situation d’évaluation 2</a:t>
              </a:r>
              <a:endParaRPr lang="fr-FR" sz="1100" dirty="0">
                <a:latin typeface="Neuropol" panose="020F0607030201010804" pitchFamily="34" charset="0"/>
              </a:endParaRPr>
            </a:p>
          </p:txBody>
        </p:sp>
        <p:sp>
          <p:nvSpPr>
            <p:cNvPr id="27" name="Ellipse 26"/>
            <p:cNvSpPr/>
            <p:nvPr/>
          </p:nvSpPr>
          <p:spPr>
            <a:xfrm>
              <a:off x="6271225" y="1856633"/>
              <a:ext cx="432048" cy="432048"/>
            </a:xfrm>
            <a:prstGeom prst="ellipse">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effectLst>
                    <a:outerShdw blurRad="38100" dist="38100" dir="2700000" algn="tl">
                      <a:srgbClr val="000000">
                        <a:alpha val="43137"/>
                      </a:srgbClr>
                    </a:outerShdw>
                  </a:effectLst>
                  <a:latin typeface="Neuropol" panose="020F0607030201010804" pitchFamily="34" charset="0"/>
                </a:rPr>
                <a:t>E</a:t>
              </a:r>
              <a:r>
                <a:rPr lang="fr-FR" sz="1200" dirty="0" smtClean="0">
                  <a:effectLst>
                    <a:outerShdw blurRad="38100" dist="38100" dir="2700000" algn="tl">
                      <a:srgbClr val="000000">
                        <a:alpha val="43137"/>
                      </a:srgbClr>
                    </a:outerShdw>
                  </a:effectLst>
                  <a:latin typeface="Neuropol" panose="020F0607030201010804" pitchFamily="34" charset="0"/>
                </a:rPr>
                <a:t>7</a:t>
              </a:r>
              <a:endParaRPr lang="fr-FR" sz="1200" dirty="0">
                <a:effectLst>
                  <a:outerShdw blurRad="38100" dist="38100" dir="2700000" algn="tl">
                    <a:srgbClr val="000000">
                      <a:alpha val="43137"/>
                    </a:srgbClr>
                  </a:outerShdw>
                </a:effectLst>
                <a:latin typeface="Neuropol" panose="020F0607030201010804" pitchFamily="34" charset="0"/>
              </a:endParaRPr>
            </a:p>
          </p:txBody>
        </p:sp>
        <p:sp>
          <p:nvSpPr>
            <p:cNvPr id="28" name="Ellipse 27"/>
            <p:cNvSpPr/>
            <p:nvPr/>
          </p:nvSpPr>
          <p:spPr>
            <a:xfrm>
              <a:off x="6669799" y="2451188"/>
              <a:ext cx="432048" cy="432048"/>
            </a:xfrm>
            <a:prstGeom prst="ellipse">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effectLst>
                    <a:outerShdw blurRad="38100" dist="38100" dir="2700000" algn="tl">
                      <a:srgbClr val="000000">
                        <a:alpha val="43137"/>
                      </a:srgbClr>
                    </a:outerShdw>
                  </a:effectLst>
                  <a:latin typeface="Neuropol" panose="020F0607030201010804" pitchFamily="34" charset="0"/>
                </a:rPr>
                <a:t>E</a:t>
              </a:r>
              <a:r>
                <a:rPr lang="fr-FR" sz="1200" dirty="0" smtClean="0">
                  <a:effectLst>
                    <a:outerShdw blurRad="38100" dist="38100" dir="2700000" algn="tl">
                      <a:srgbClr val="000000">
                        <a:alpha val="43137"/>
                      </a:srgbClr>
                    </a:outerShdw>
                  </a:effectLst>
                  <a:latin typeface="Neuropol" panose="020F0607030201010804" pitchFamily="34" charset="0"/>
                </a:rPr>
                <a:t>6</a:t>
              </a:r>
              <a:endParaRPr lang="fr-FR" sz="1200" dirty="0">
                <a:effectLst>
                  <a:outerShdw blurRad="38100" dist="38100" dir="2700000" algn="tl">
                    <a:srgbClr val="000000">
                      <a:alpha val="43137"/>
                    </a:srgbClr>
                  </a:outerShdw>
                </a:effectLst>
                <a:latin typeface="Neuropol" panose="020F0607030201010804" pitchFamily="34" charset="0"/>
              </a:endParaRPr>
            </a:p>
          </p:txBody>
        </p:sp>
        <p:sp>
          <p:nvSpPr>
            <p:cNvPr id="29" name="Ellipse 28"/>
            <p:cNvSpPr/>
            <p:nvPr/>
          </p:nvSpPr>
          <p:spPr>
            <a:xfrm>
              <a:off x="7157027" y="1811859"/>
              <a:ext cx="432048" cy="432048"/>
            </a:xfrm>
            <a:prstGeom prst="ellipse">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effectLst>
                    <a:outerShdw blurRad="38100" dist="38100" dir="2700000" algn="tl">
                      <a:srgbClr val="000000">
                        <a:alpha val="43137"/>
                      </a:srgbClr>
                    </a:outerShdw>
                  </a:effectLst>
                  <a:latin typeface="Neuropol" panose="020F0607030201010804" pitchFamily="34" charset="0"/>
                </a:rPr>
                <a:t>E</a:t>
              </a:r>
              <a:r>
                <a:rPr lang="fr-FR" sz="1200" dirty="0" smtClean="0">
                  <a:effectLst>
                    <a:outerShdw blurRad="38100" dist="38100" dir="2700000" algn="tl">
                      <a:srgbClr val="000000">
                        <a:alpha val="43137"/>
                      </a:srgbClr>
                    </a:outerShdw>
                  </a:effectLst>
                  <a:latin typeface="Neuropol" panose="020F0607030201010804" pitchFamily="34" charset="0"/>
                </a:rPr>
                <a:t>5</a:t>
              </a:r>
              <a:endParaRPr lang="fr-FR" sz="1200" dirty="0">
                <a:effectLst>
                  <a:outerShdw blurRad="38100" dist="38100" dir="2700000" algn="tl">
                    <a:srgbClr val="000000">
                      <a:alpha val="43137"/>
                    </a:srgbClr>
                  </a:outerShdw>
                </a:effectLst>
                <a:latin typeface="Neuropol" panose="020F0607030201010804" pitchFamily="34" charset="0"/>
              </a:endParaRPr>
            </a:p>
          </p:txBody>
        </p:sp>
        <p:sp>
          <p:nvSpPr>
            <p:cNvPr id="30" name="Ellipse 29"/>
            <p:cNvSpPr/>
            <p:nvPr/>
          </p:nvSpPr>
          <p:spPr>
            <a:xfrm>
              <a:off x="7409055" y="2448204"/>
              <a:ext cx="432048" cy="432048"/>
            </a:xfrm>
            <a:prstGeom prst="ellipse">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effectLst>
                    <a:outerShdw blurRad="38100" dist="38100" dir="2700000" algn="tl">
                      <a:srgbClr val="000000">
                        <a:alpha val="43137"/>
                      </a:srgbClr>
                    </a:outerShdw>
                  </a:effectLst>
                  <a:latin typeface="Neuropol" panose="020F0607030201010804" pitchFamily="34" charset="0"/>
                </a:rPr>
                <a:t>E</a:t>
              </a:r>
              <a:r>
                <a:rPr lang="fr-FR" sz="1200" dirty="0" smtClean="0">
                  <a:effectLst>
                    <a:outerShdw blurRad="38100" dist="38100" dir="2700000" algn="tl">
                      <a:srgbClr val="000000">
                        <a:alpha val="43137"/>
                      </a:srgbClr>
                    </a:outerShdw>
                  </a:effectLst>
                  <a:latin typeface="Neuropol" panose="020F0607030201010804" pitchFamily="34" charset="0"/>
                </a:rPr>
                <a:t>9</a:t>
              </a:r>
              <a:endParaRPr lang="fr-FR" sz="1200" dirty="0">
                <a:effectLst>
                  <a:outerShdw blurRad="38100" dist="38100" dir="2700000" algn="tl">
                    <a:srgbClr val="000000">
                      <a:alpha val="43137"/>
                    </a:srgbClr>
                  </a:outerShdw>
                </a:effectLst>
                <a:latin typeface="Neuropol" panose="020F0607030201010804" pitchFamily="34" charset="0"/>
              </a:endParaRPr>
            </a:p>
          </p:txBody>
        </p:sp>
        <p:sp>
          <p:nvSpPr>
            <p:cNvPr id="31" name="Ellipse 30"/>
            <p:cNvSpPr/>
            <p:nvPr/>
          </p:nvSpPr>
          <p:spPr>
            <a:xfrm>
              <a:off x="8028384" y="2067778"/>
              <a:ext cx="432048" cy="432047"/>
            </a:xfrm>
            <a:prstGeom prst="ellipse">
              <a:avLst/>
            </a:prstGeom>
            <a:solidFill>
              <a:schemeClr val="accent3">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fr-FR" sz="1200" dirty="0">
                  <a:effectLst>
                    <a:outerShdw blurRad="38100" dist="38100" dir="2700000" algn="tl">
                      <a:srgbClr val="000000">
                        <a:alpha val="43137"/>
                      </a:srgbClr>
                    </a:outerShdw>
                  </a:effectLst>
                  <a:latin typeface="Neuropol" panose="020F0607030201010804" pitchFamily="34" charset="0"/>
                </a:rPr>
                <a:t>E</a:t>
              </a:r>
              <a:r>
                <a:rPr lang="fr-FR" sz="1200" dirty="0" smtClean="0">
                  <a:effectLst>
                    <a:outerShdw blurRad="38100" dist="38100" dir="2700000" algn="tl">
                      <a:srgbClr val="000000">
                        <a:alpha val="43137"/>
                      </a:srgbClr>
                    </a:outerShdw>
                  </a:effectLst>
                  <a:latin typeface="Neuropol" panose="020F0607030201010804" pitchFamily="34" charset="0"/>
                </a:rPr>
                <a:t>8</a:t>
              </a:r>
              <a:endParaRPr lang="fr-FR" sz="1200" dirty="0">
                <a:effectLst>
                  <a:outerShdw blurRad="38100" dist="38100" dir="2700000" algn="tl">
                    <a:srgbClr val="000000">
                      <a:alpha val="43137"/>
                    </a:srgbClr>
                  </a:outerShdw>
                </a:effectLst>
                <a:latin typeface="Neuropol" panose="020F0607030201010804" pitchFamily="34" charset="0"/>
              </a:endParaRPr>
            </a:p>
          </p:txBody>
        </p:sp>
      </p:grpSp>
      <p:grpSp>
        <p:nvGrpSpPr>
          <p:cNvPr id="47" name="Groupe 46"/>
          <p:cNvGrpSpPr/>
          <p:nvPr/>
        </p:nvGrpSpPr>
        <p:grpSpPr>
          <a:xfrm>
            <a:off x="489904" y="4577372"/>
            <a:ext cx="8167008" cy="1211665"/>
            <a:chOff x="489904" y="4294691"/>
            <a:chExt cx="8167008" cy="1211665"/>
          </a:xfrm>
        </p:grpSpPr>
        <p:grpSp>
          <p:nvGrpSpPr>
            <p:cNvPr id="33" name="Groupe 32"/>
            <p:cNvGrpSpPr/>
            <p:nvPr/>
          </p:nvGrpSpPr>
          <p:grpSpPr>
            <a:xfrm>
              <a:off x="489904" y="4294691"/>
              <a:ext cx="8167008" cy="480690"/>
              <a:chOff x="467544" y="932086"/>
              <a:chExt cx="8167008" cy="480690"/>
            </a:xfrm>
          </p:grpSpPr>
          <p:sp>
            <p:nvSpPr>
              <p:cNvPr id="34" name="Flèche droite 33"/>
              <p:cNvSpPr/>
              <p:nvPr/>
            </p:nvSpPr>
            <p:spPr>
              <a:xfrm>
                <a:off x="467544" y="1196752"/>
                <a:ext cx="8167008" cy="216024"/>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p:cNvSpPr txBox="1"/>
              <p:nvPr/>
            </p:nvSpPr>
            <p:spPr>
              <a:xfrm>
                <a:off x="7373051" y="932086"/>
                <a:ext cx="936104" cy="276999"/>
              </a:xfrm>
              <a:prstGeom prst="rect">
                <a:avLst/>
              </a:prstGeom>
              <a:noFill/>
            </p:spPr>
            <p:txBody>
              <a:bodyPr wrap="square" rtlCol="0">
                <a:spAutoFit/>
              </a:bodyPr>
              <a:lstStyle/>
              <a:p>
                <a:r>
                  <a:rPr lang="fr-FR" sz="1200" dirty="0" smtClean="0">
                    <a:solidFill>
                      <a:srgbClr val="BBBFC1"/>
                    </a:solidFill>
                    <a:latin typeface="Neuropol" panose="020F0607030201010804" pitchFamily="34" charset="0"/>
                  </a:rPr>
                  <a:t>Temps</a:t>
                </a:r>
                <a:endParaRPr lang="fr-FR" sz="1200" dirty="0">
                  <a:solidFill>
                    <a:srgbClr val="BBBFC1"/>
                  </a:solidFill>
                  <a:latin typeface="Neuropol" panose="020F0607030201010804" pitchFamily="34" charset="0"/>
                </a:endParaRPr>
              </a:p>
            </p:txBody>
          </p:sp>
        </p:grpSp>
        <p:cxnSp>
          <p:nvCxnSpPr>
            <p:cNvPr id="37" name="Connecteur droit avec flèche 36"/>
            <p:cNvCxnSpPr/>
            <p:nvPr/>
          </p:nvCxnSpPr>
          <p:spPr>
            <a:xfrm>
              <a:off x="489904" y="5013176"/>
              <a:ext cx="2497920" cy="0"/>
            </a:xfrm>
            <a:prstGeom prst="straightConnector1">
              <a:avLst/>
            </a:prstGeom>
            <a:ln w="22225">
              <a:solidFill>
                <a:schemeClr val="bg1">
                  <a:lumMod val="6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8" name="Connecteur droit avec flèche 37"/>
            <p:cNvCxnSpPr/>
            <p:nvPr/>
          </p:nvCxnSpPr>
          <p:spPr>
            <a:xfrm>
              <a:off x="2987824" y="5013176"/>
              <a:ext cx="2664296" cy="0"/>
            </a:xfrm>
            <a:prstGeom prst="straightConnector1">
              <a:avLst/>
            </a:prstGeom>
            <a:ln w="22225">
              <a:solidFill>
                <a:schemeClr val="bg1">
                  <a:lumMod val="6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Connecteur droit avec flèche 38"/>
            <p:cNvCxnSpPr/>
            <p:nvPr/>
          </p:nvCxnSpPr>
          <p:spPr>
            <a:xfrm>
              <a:off x="5652120" y="5013176"/>
              <a:ext cx="2679395" cy="0"/>
            </a:xfrm>
            <a:prstGeom prst="straightConnector1">
              <a:avLst/>
            </a:prstGeom>
            <a:ln w="22225">
              <a:solidFill>
                <a:schemeClr val="bg1">
                  <a:lumMod val="6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527005" y="5106089"/>
              <a:ext cx="2460819" cy="246221"/>
            </a:xfrm>
            <a:prstGeom prst="rect">
              <a:avLst/>
            </a:prstGeom>
            <a:noFill/>
          </p:spPr>
          <p:txBody>
            <a:bodyPr wrap="square" rtlCol="0">
              <a:spAutoFit/>
            </a:bodyPr>
            <a:lstStyle/>
            <a:p>
              <a:pPr algn="ctr"/>
              <a:r>
                <a:rPr lang="fr-FR" sz="1000" dirty="0" smtClean="0">
                  <a:solidFill>
                    <a:srgbClr val="547F8A"/>
                  </a:solidFill>
                  <a:latin typeface="Neuropol" panose="020F0607030201010804" pitchFamily="34" charset="0"/>
                </a:rPr>
                <a:t>Période de formation</a:t>
              </a:r>
              <a:endParaRPr lang="fr-FR" sz="1000" dirty="0">
                <a:solidFill>
                  <a:srgbClr val="547F8A"/>
                </a:solidFill>
                <a:latin typeface="Neuropol" panose="020F0607030201010804" pitchFamily="34" charset="0"/>
              </a:endParaRPr>
            </a:p>
          </p:txBody>
        </p:sp>
        <p:sp>
          <p:nvSpPr>
            <p:cNvPr id="44" name="ZoneTexte 43"/>
            <p:cNvSpPr txBox="1"/>
            <p:nvPr/>
          </p:nvSpPr>
          <p:spPr>
            <a:xfrm>
              <a:off x="3077389" y="5106246"/>
              <a:ext cx="2460819" cy="400110"/>
            </a:xfrm>
            <a:prstGeom prst="rect">
              <a:avLst/>
            </a:prstGeom>
            <a:noFill/>
          </p:spPr>
          <p:txBody>
            <a:bodyPr wrap="square" rtlCol="0">
              <a:spAutoFit/>
            </a:bodyPr>
            <a:lstStyle/>
            <a:p>
              <a:pPr algn="ctr"/>
              <a:r>
                <a:rPr lang="fr-FR" sz="1000" dirty="0" smtClean="0">
                  <a:solidFill>
                    <a:srgbClr val="547F8A"/>
                  </a:solidFill>
                  <a:latin typeface="Neuropol" panose="020F0607030201010804" pitchFamily="34" charset="0"/>
                </a:rPr>
                <a:t>Période d’évaluation </a:t>
              </a:r>
            </a:p>
            <a:p>
              <a:pPr algn="ctr"/>
              <a:r>
                <a:rPr lang="fr-FR" sz="1000" dirty="0" smtClean="0">
                  <a:solidFill>
                    <a:srgbClr val="547F8A"/>
                  </a:solidFill>
                  <a:latin typeface="Neuropol" panose="020F0607030201010804" pitchFamily="34" charset="0"/>
                </a:rPr>
                <a:t>et de formation 1</a:t>
              </a:r>
              <a:endParaRPr lang="fr-FR" sz="1000" dirty="0">
                <a:solidFill>
                  <a:srgbClr val="547F8A"/>
                </a:solidFill>
                <a:latin typeface="Neuropol" panose="020F0607030201010804" pitchFamily="34" charset="0"/>
              </a:endParaRPr>
            </a:p>
          </p:txBody>
        </p:sp>
        <p:sp>
          <p:nvSpPr>
            <p:cNvPr id="45" name="ZoneTexte 44"/>
            <p:cNvSpPr txBox="1"/>
            <p:nvPr/>
          </p:nvSpPr>
          <p:spPr>
            <a:xfrm>
              <a:off x="5754164" y="5106089"/>
              <a:ext cx="2460819" cy="400110"/>
            </a:xfrm>
            <a:prstGeom prst="rect">
              <a:avLst/>
            </a:prstGeom>
            <a:noFill/>
          </p:spPr>
          <p:txBody>
            <a:bodyPr wrap="square" rtlCol="0">
              <a:spAutoFit/>
            </a:bodyPr>
            <a:lstStyle/>
            <a:p>
              <a:pPr algn="ctr"/>
              <a:r>
                <a:rPr lang="fr-FR" sz="1000" dirty="0" smtClean="0">
                  <a:solidFill>
                    <a:srgbClr val="547F8A"/>
                  </a:solidFill>
                  <a:latin typeface="Neuropol" panose="020F0607030201010804" pitchFamily="34" charset="0"/>
                </a:rPr>
                <a:t>Période d’évaluation </a:t>
              </a:r>
            </a:p>
            <a:p>
              <a:pPr algn="ctr"/>
              <a:r>
                <a:rPr lang="fr-FR" sz="1000" dirty="0" smtClean="0">
                  <a:solidFill>
                    <a:srgbClr val="547F8A"/>
                  </a:solidFill>
                  <a:latin typeface="Neuropol" panose="020F0607030201010804" pitchFamily="34" charset="0"/>
                </a:rPr>
                <a:t>et de formation 2</a:t>
              </a:r>
              <a:endParaRPr lang="fr-FR" sz="1000" dirty="0">
                <a:solidFill>
                  <a:srgbClr val="547F8A"/>
                </a:solidFill>
                <a:latin typeface="Neuropol" panose="020F0607030201010804" pitchFamily="34" charset="0"/>
              </a:endParaRPr>
            </a:p>
          </p:txBody>
        </p:sp>
      </p:grpSp>
      <p:sp>
        <p:nvSpPr>
          <p:cNvPr id="46" name="ZoneTexte 45"/>
          <p:cNvSpPr txBox="1"/>
          <p:nvPr/>
        </p:nvSpPr>
        <p:spPr>
          <a:xfrm>
            <a:off x="3437361" y="4133205"/>
            <a:ext cx="2316803" cy="307777"/>
          </a:xfrm>
          <a:prstGeom prst="rect">
            <a:avLst/>
          </a:prstGeom>
          <a:noFill/>
        </p:spPr>
        <p:txBody>
          <a:bodyPr wrap="square" rtlCol="0">
            <a:spAutoFit/>
          </a:bodyPr>
          <a:lstStyle/>
          <a:p>
            <a:pPr algn="ctr"/>
            <a:r>
              <a:rPr lang="fr-FR" sz="1400" dirty="0" smtClean="0">
                <a:solidFill>
                  <a:srgbClr val="547F8A"/>
                </a:solidFill>
                <a:latin typeface="Neuropol" panose="020F0607030201010804" pitchFamily="34" charset="0"/>
              </a:rPr>
              <a:t>CCF PRINCIPES</a:t>
            </a:r>
            <a:endParaRPr lang="fr-FR" sz="1400" dirty="0">
              <a:solidFill>
                <a:srgbClr val="547F8A"/>
              </a:solidFill>
              <a:latin typeface="Neuropol" panose="020F0607030201010804" pitchFamily="34" charset="0"/>
            </a:endParaRPr>
          </a:p>
        </p:txBody>
      </p:sp>
      <p:sp>
        <p:nvSpPr>
          <p:cNvPr id="48" name="ZoneTexte 47"/>
          <p:cNvSpPr txBox="1"/>
          <p:nvPr/>
        </p:nvSpPr>
        <p:spPr>
          <a:xfrm>
            <a:off x="488496" y="2865679"/>
            <a:ext cx="2736303" cy="369332"/>
          </a:xfrm>
          <a:prstGeom prst="rect">
            <a:avLst/>
          </a:prstGeom>
          <a:noFill/>
        </p:spPr>
        <p:txBody>
          <a:bodyPr wrap="square" lIns="0" rIns="0" rtlCol="0">
            <a:spAutoFit/>
          </a:bodyPr>
          <a:lstStyle/>
          <a:p>
            <a:pPr algn="ctr"/>
            <a:r>
              <a:rPr lang="fr-FR" sz="900" dirty="0" smtClean="0">
                <a:solidFill>
                  <a:schemeClr val="tx1">
                    <a:lumMod val="50000"/>
                    <a:lumOff val="50000"/>
                  </a:schemeClr>
                </a:solidFill>
                <a:latin typeface="Neuropol" panose="020F0607030201010804" pitchFamily="34" charset="0"/>
              </a:rPr>
              <a:t>Construction de compétences</a:t>
            </a:r>
          </a:p>
          <a:p>
            <a:pPr algn="ctr"/>
            <a:r>
              <a:rPr lang="fr-FR" sz="900" dirty="0" smtClean="0">
                <a:solidFill>
                  <a:schemeClr val="tx1">
                    <a:lumMod val="50000"/>
                    <a:lumOff val="50000"/>
                  </a:schemeClr>
                </a:solidFill>
                <a:latin typeface="Neuropol" panose="020F0607030201010804" pitchFamily="34" charset="0"/>
              </a:rPr>
              <a:t>&amp; évaluation formative</a:t>
            </a:r>
            <a:endParaRPr lang="fr-FR" sz="900" dirty="0">
              <a:solidFill>
                <a:schemeClr val="tx1">
                  <a:lumMod val="50000"/>
                  <a:lumOff val="50000"/>
                </a:schemeClr>
              </a:solidFill>
              <a:latin typeface="Neuropol" panose="020F0607030201010804" pitchFamily="34" charset="0"/>
            </a:endParaRPr>
          </a:p>
        </p:txBody>
      </p:sp>
      <p:sp>
        <p:nvSpPr>
          <p:cNvPr id="49" name="ZoneTexte 48"/>
          <p:cNvSpPr txBox="1"/>
          <p:nvPr/>
        </p:nvSpPr>
        <p:spPr>
          <a:xfrm>
            <a:off x="3245407" y="2846305"/>
            <a:ext cx="2736303" cy="369332"/>
          </a:xfrm>
          <a:prstGeom prst="rect">
            <a:avLst/>
          </a:prstGeom>
          <a:noFill/>
        </p:spPr>
        <p:txBody>
          <a:bodyPr wrap="square" lIns="0" rIns="0" rtlCol="0">
            <a:spAutoFit/>
          </a:bodyPr>
          <a:lstStyle/>
          <a:p>
            <a:pPr algn="ctr"/>
            <a:r>
              <a:rPr lang="fr-FR" sz="900" dirty="0" smtClean="0">
                <a:solidFill>
                  <a:schemeClr val="tx1">
                    <a:lumMod val="50000"/>
                    <a:lumOff val="50000"/>
                  </a:schemeClr>
                </a:solidFill>
                <a:latin typeface="Neuropol" panose="020F0607030201010804" pitchFamily="34" charset="0"/>
              </a:rPr>
              <a:t>Construction de compétences</a:t>
            </a:r>
          </a:p>
          <a:p>
            <a:pPr algn="ctr"/>
            <a:r>
              <a:rPr lang="fr-FR" sz="900" dirty="0" smtClean="0">
                <a:solidFill>
                  <a:schemeClr val="tx1">
                    <a:lumMod val="50000"/>
                    <a:lumOff val="50000"/>
                  </a:schemeClr>
                </a:solidFill>
                <a:latin typeface="Neuropol" panose="020F0607030201010804" pitchFamily="34" charset="0"/>
              </a:rPr>
              <a:t>&amp; évaluation formative</a:t>
            </a:r>
            <a:endParaRPr lang="fr-FR" sz="900" dirty="0">
              <a:solidFill>
                <a:schemeClr val="tx1">
                  <a:lumMod val="50000"/>
                  <a:lumOff val="50000"/>
                </a:schemeClr>
              </a:solidFill>
              <a:latin typeface="Neuropol" panose="020F0607030201010804" pitchFamily="34" charset="0"/>
            </a:endParaRPr>
          </a:p>
        </p:txBody>
      </p:sp>
      <p:sp>
        <p:nvSpPr>
          <p:cNvPr id="50" name="ZoneTexte 49"/>
          <p:cNvSpPr txBox="1"/>
          <p:nvPr/>
        </p:nvSpPr>
        <p:spPr>
          <a:xfrm>
            <a:off x="5982947" y="2846305"/>
            <a:ext cx="2736303" cy="369332"/>
          </a:xfrm>
          <a:prstGeom prst="rect">
            <a:avLst/>
          </a:prstGeom>
          <a:noFill/>
        </p:spPr>
        <p:txBody>
          <a:bodyPr wrap="square" lIns="0" rIns="0" rtlCol="0">
            <a:spAutoFit/>
          </a:bodyPr>
          <a:lstStyle/>
          <a:p>
            <a:pPr algn="ctr"/>
            <a:r>
              <a:rPr lang="fr-FR" sz="900" dirty="0" smtClean="0">
                <a:solidFill>
                  <a:schemeClr val="tx1">
                    <a:lumMod val="50000"/>
                    <a:lumOff val="50000"/>
                  </a:schemeClr>
                </a:solidFill>
                <a:latin typeface="Neuropol" panose="020F0607030201010804" pitchFamily="34" charset="0"/>
              </a:rPr>
              <a:t>Construction de compétences</a:t>
            </a:r>
          </a:p>
          <a:p>
            <a:pPr algn="ctr"/>
            <a:r>
              <a:rPr lang="fr-FR" sz="900" dirty="0" smtClean="0">
                <a:solidFill>
                  <a:schemeClr val="tx1">
                    <a:lumMod val="50000"/>
                    <a:lumOff val="50000"/>
                  </a:schemeClr>
                </a:solidFill>
                <a:latin typeface="Neuropol" panose="020F0607030201010804" pitchFamily="34" charset="0"/>
              </a:rPr>
              <a:t>&amp; évaluation formative</a:t>
            </a:r>
            <a:endParaRPr lang="fr-FR" sz="900" dirty="0">
              <a:solidFill>
                <a:schemeClr val="tx1">
                  <a:lumMod val="50000"/>
                  <a:lumOff val="50000"/>
                </a:schemeClr>
              </a:solidFill>
              <a:latin typeface="Neuropol" panose="020F0607030201010804" pitchFamily="34" charset="0"/>
            </a:endParaRPr>
          </a:p>
        </p:txBody>
      </p:sp>
      <p:sp>
        <p:nvSpPr>
          <p:cNvPr id="54" name="ZoneTexte 53"/>
          <p:cNvSpPr txBox="1"/>
          <p:nvPr/>
        </p:nvSpPr>
        <p:spPr>
          <a:xfrm>
            <a:off x="3228290" y="3330666"/>
            <a:ext cx="2736303" cy="369332"/>
          </a:xfrm>
          <a:prstGeom prst="rect">
            <a:avLst/>
          </a:prstGeom>
          <a:noFill/>
        </p:spPr>
        <p:txBody>
          <a:bodyPr wrap="square" lIns="0" rIns="0" rtlCol="0">
            <a:spAutoFit/>
          </a:bodyPr>
          <a:lstStyle/>
          <a:p>
            <a:pPr algn="ctr"/>
            <a:r>
              <a:rPr lang="fr-FR" sz="900" dirty="0" smtClean="0">
                <a:solidFill>
                  <a:schemeClr val="tx1">
                    <a:lumMod val="50000"/>
                    <a:lumOff val="50000"/>
                  </a:schemeClr>
                </a:solidFill>
                <a:latin typeface="Neuropol" panose="020F0607030201010804" pitchFamily="34" charset="0"/>
              </a:rPr>
              <a:t>Construction &amp; évaluation de compétences (certificatives)</a:t>
            </a:r>
          </a:p>
        </p:txBody>
      </p:sp>
      <p:sp>
        <p:nvSpPr>
          <p:cNvPr id="55" name="ZoneTexte 54"/>
          <p:cNvSpPr txBox="1"/>
          <p:nvPr/>
        </p:nvSpPr>
        <p:spPr>
          <a:xfrm>
            <a:off x="6001885" y="3330666"/>
            <a:ext cx="2736303" cy="369332"/>
          </a:xfrm>
          <a:prstGeom prst="rect">
            <a:avLst/>
          </a:prstGeom>
          <a:noFill/>
        </p:spPr>
        <p:txBody>
          <a:bodyPr wrap="square" lIns="0" rIns="0" rtlCol="0">
            <a:spAutoFit/>
          </a:bodyPr>
          <a:lstStyle/>
          <a:p>
            <a:pPr algn="ctr"/>
            <a:r>
              <a:rPr lang="fr-FR" sz="900" dirty="0" smtClean="0">
                <a:solidFill>
                  <a:schemeClr val="tx1">
                    <a:lumMod val="50000"/>
                    <a:lumOff val="50000"/>
                  </a:schemeClr>
                </a:solidFill>
                <a:latin typeface="Neuropol" panose="020F0607030201010804" pitchFamily="34" charset="0"/>
              </a:rPr>
              <a:t>Construction &amp; évaluation de compétences (certificatives)</a:t>
            </a:r>
          </a:p>
        </p:txBody>
      </p:sp>
      <p:grpSp>
        <p:nvGrpSpPr>
          <p:cNvPr id="61" name="Groupe 60"/>
          <p:cNvGrpSpPr/>
          <p:nvPr/>
        </p:nvGrpSpPr>
        <p:grpSpPr>
          <a:xfrm>
            <a:off x="1396188" y="3651959"/>
            <a:ext cx="1787854" cy="1154373"/>
            <a:chOff x="1396188" y="3651959"/>
            <a:chExt cx="1787854" cy="1154373"/>
          </a:xfrm>
        </p:grpSpPr>
        <p:pic>
          <p:nvPicPr>
            <p:cNvPr id="57" name="Image 5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627784" y="3651959"/>
              <a:ext cx="556258" cy="1154373"/>
            </a:xfrm>
            <a:prstGeom prst="rect">
              <a:avLst/>
            </a:prstGeom>
          </p:spPr>
        </p:pic>
        <p:sp>
          <p:nvSpPr>
            <p:cNvPr id="59" name="ZoneTexte 58"/>
            <p:cNvSpPr txBox="1"/>
            <p:nvPr/>
          </p:nvSpPr>
          <p:spPr>
            <a:xfrm>
              <a:off x="1396188" y="4217704"/>
              <a:ext cx="1296143" cy="230832"/>
            </a:xfrm>
            <a:prstGeom prst="rect">
              <a:avLst/>
            </a:prstGeom>
            <a:noFill/>
          </p:spPr>
          <p:txBody>
            <a:bodyPr wrap="square" lIns="0" rIns="0" rtlCol="0">
              <a:spAutoFit/>
            </a:bodyPr>
            <a:lstStyle/>
            <a:p>
              <a:pPr algn="r"/>
              <a:r>
                <a:rPr lang="fr-FR" sz="900" dirty="0" smtClean="0">
                  <a:solidFill>
                    <a:schemeClr val="tx1">
                      <a:lumMod val="50000"/>
                      <a:lumOff val="50000"/>
                    </a:schemeClr>
                  </a:solidFill>
                  <a:latin typeface="Neuropol" panose="020F0607030201010804" pitchFamily="34" charset="0"/>
                </a:rPr>
                <a:t>Elèves « prêts »</a:t>
              </a:r>
              <a:endParaRPr lang="fr-FR" sz="900" dirty="0">
                <a:solidFill>
                  <a:schemeClr val="tx1">
                    <a:lumMod val="50000"/>
                    <a:lumOff val="50000"/>
                  </a:schemeClr>
                </a:solidFill>
                <a:latin typeface="Neuropol" panose="020F0607030201010804" pitchFamily="34" charset="0"/>
              </a:endParaRPr>
            </a:p>
          </p:txBody>
        </p:sp>
      </p:grpSp>
      <p:grpSp>
        <p:nvGrpSpPr>
          <p:cNvPr id="62" name="Groupe 61"/>
          <p:cNvGrpSpPr/>
          <p:nvPr/>
        </p:nvGrpSpPr>
        <p:grpSpPr>
          <a:xfrm>
            <a:off x="5754164" y="3719817"/>
            <a:ext cx="2817491" cy="1134554"/>
            <a:chOff x="5839421" y="3719817"/>
            <a:chExt cx="2817491" cy="1134554"/>
          </a:xfrm>
        </p:grpSpPr>
        <p:pic>
          <p:nvPicPr>
            <p:cNvPr id="58" name="Image 5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839421" y="3719817"/>
              <a:ext cx="1134554" cy="1134554"/>
            </a:xfrm>
            <a:prstGeom prst="rect">
              <a:avLst/>
            </a:prstGeom>
          </p:spPr>
        </p:pic>
        <p:sp>
          <p:nvSpPr>
            <p:cNvPr id="60" name="ZoneTexte 59"/>
            <p:cNvSpPr txBox="1"/>
            <p:nvPr/>
          </p:nvSpPr>
          <p:spPr>
            <a:xfrm>
              <a:off x="6807794" y="4229145"/>
              <a:ext cx="1849118" cy="230832"/>
            </a:xfrm>
            <a:prstGeom prst="rect">
              <a:avLst/>
            </a:prstGeom>
            <a:noFill/>
          </p:spPr>
          <p:txBody>
            <a:bodyPr wrap="square" lIns="0" rIns="0" rtlCol="0">
              <a:spAutoFit/>
            </a:bodyPr>
            <a:lstStyle/>
            <a:p>
              <a:r>
                <a:rPr lang="fr-FR" sz="900" dirty="0" smtClean="0">
                  <a:solidFill>
                    <a:schemeClr val="tx1">
                      <a:lumMod val="50000"/>
                      <a:lumOff val="50000"/>
                    </a:schemeClr>
                  </a:solidFill>
                  <a:latin typeface="Neuropol" panose="020F0607030201010804" pitchFamily="34" charset="0"/>
                </a:rPr>
                <a:t>Elèves en « difficulté »</a:t>
              </a:r>
              <a:endParaRPr lang="fr-FR" sz="900" dirty="0">
                <a:solidFill>
                  <a:schemeClr val="tx1">
                    <a:lumMod val="50000"/>
                    <a:lumOff val="50000"/>
                  </a:schemeClr>
                </a:solidFill>
                <a:latin typeface="Neuropol" panose="020F0607030201010804" pitchFamily="34" charset="0"/>
              </a:endParaRPr>
            </a:p>
          </p:txBody>
        </p:sp>
      </p:grpSp>
      <p:sp>
        <p:nvSpPr>
          <p:cNvPr id="64" name="ZoneTexte 63"/>
          <p:cNvSpPr txBox="1"/>
          <p:nvPr/>
        </p:nvSpPr>
        <p:spPr>
          <a:xfrm>
            <a:off x="4979817" y="2203655"/>
            <a:ext cx="894200" cy="246221"/>
          </a:xfrm>
          <a:prstGeom prst="rect">
            <a:avLst/>
          </a:prstGeom>
          <a:noFill/>
        </p:spPr>
        <p:txBody>
          <a:bodyPr wrap="square" rtlCol="0">
            <a:spAutoFit/>
          </a:bodyPr>
          <a:lstStyle/>
          <a:p>
            <a:r>
              <a:rPr lang="fr-FR" sz="1000" b="1" dirty="0" smtClean="0">
                <a:solidFill>
                  <a:schemeClr val="bg1"/>
                </a:solidFill>
              </a:rPr>
              <a:t>Certificatives</a:t>
            </a:r>
            <a:endParaRPr lang="fr-FR" sz="1000" b="1" dirty="0">
              <a:solidFill>
                <a:schemeClr val="bg1"/>
              </a:solidFill>
            </a:endParaRPr>
          </a:p>
        </p:txBody>
      </p:sp>
      <p:sp>
        <p:nvSpPr>
          <p:cNvPr id="65" name="ZoneTexte 64"/>
          <p:cNvSpPr txBox="1"/>
          <p:nvPr/>
        </p:nvSpPr>
        <p:spPr>
          <a:xfrm>
            <a:off x="6037135" y="2110742"/>
            <a:ext cx="894200" cy="246221"/>
          </a:xfrm>
          <a:prstGeom prst="rect">
            <a:avLst/>
          </a:prstGeom>
          <a:noFill/>
        </p:spPr>
        <p:txBody>
          <a:bodyPr wrap="square" rtlCol="0">
            <a:spAutoFit/>
          </a:bodyPr>
          <a:lstStyle/>
          <a:p>
            <a:r>
              <a:rPr lang="fr-FR" sz="1000" b="1" dirty="0" smtClean="0">
                <a:solidFill>
                  <a:schemeClr val="bg1"/>
                </a:solidFill>
              </a:rPr>
              <a:t>Certificatives</a:t>
            </a:r>
            <a:endParaRPr lang="fr-FR" sz="1000" b="1" dirty="0">
              <a:solidFill>
                <a:schemeClr val="bg1"/>
              </a:solidFill>
            </a:endParaRPr>
          </a:p>
        </p:txBody>
      </p:sp>
      <p:sp>
        <p:nvSpPr>
          <p:cNvPr id="56" name="ZoneTexte 55"/>
          <p:cNvSpPr txBox="1"/>
          <p:nvPr/>
        </p:nvSpPr>
        <p:spPr>
          <a:xfrm>
            <a:off x="8532440" y="188640"/>
            <a:ext cx="504056" cy="338554"/>
          </a:xfrm>
          <a:prstGeom prst="rect">
            <a:avLst/>
          </a:prstGeom>
          <a:noFill/>
        </p:spPr>
        <p:txBody>
          <a:bodyPr wrap="square" rtlCol="0">
            <a:spAutoFit/>
          </a:bodyPr>
          <a:lstStyle/>
          <a:p>
            <a:r>
              <a:rPr lang="fr-FR" sz="1600" dirty="0">
                <a:solidFill>
                  <a:schemeClr val="bg1"/>
                </a:solidFill>
                <a:effectLst>
                  <a:outerShdw blurRad="38100" dist="38100" dir="2700000" algn="tl">
                    <a:srgbClr val="000000">
                      <a:alpha val="43137"/>
                    </a:srgbClr>
                  </a:outerShdw>
                </a:effectLst>
                <a:latin typeface="Neuropol" pitchFamily="34" charset="0"/>
              </a:rPr>
              <a:t>6</a:t>
            </a:r>
          </a:p>
        </p:txBody>
      </p:sp>
    </p:spTree>
    <p:extLst>
      <p:ext uri="{BB962C8B-B14F-4D97-AF65-F5344CB8AC3E}">
        <p14:creationId xmlns:p14="http://schemas.microsoft.com/office/powerpoint/2010/main" xmlns="" val="29639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 calcmode="lin" valueType="num">
                                      <p:cBhvr>
                                        <p:cTn id="14" dur="500" fill="hold"/>
                                        <p:tgtEl>
                                          <p:spTgt spid="51"/>
                                        </p:tgtEl>
                                        <p:attrNameLst>
                                          <p:attrName>ppt_w</p:attrName>
                                        </p:attrNameLst>
                                      </p:cBhvr>
                                      <p:tavLst>
                                        <p:tav tm="0">
                                          <p:val>
                                            <p:fltVal val="0"/>
                                          </p:val>
                                        </p:tav>
                                        <p:tav tm="100000">
                                          <p:val>
                                            <p:strVal val="#ppt_w"/>
                                          </p:val>
                                        </p:tav>
                                      </p:tavLst>
                                    </p:anim>
                                    <p:anim calcmode="lin" valueType="num">
                                      <p:cBhvr>
                                        <p:cTn id="15" dur="500" fill="hold"/>
                                        <p:tgtEl>
                                          <p:spTgt spid="51"/>
                                        </p:tgtEl>
                                        <p:attrNameLst>
                                          <p:attrName>ppt_h</p:attrName>
                                        </p:attrNameLst>
                                      </p:cBhvr>
                                      <p:tavLst>
                                        <p:tav tm="0">
                                          <p:val>
                                            <p:fltVal val="0"/>
                                          </p:val>
                                        </p:tav>
                                        <p:tav tm="100000">
                                          <p:val>
                                            <p:strVal val="#ppt_h"/>
                                          </p:val>
                                        </p:tav>
                                      </p:tavLst>
                                    </p:anim>
                                    <p:animEffect transition="in" filter="fade">
                                      <p:cBhvr>
                                        <p:cTn id="16" dur="500"/>
                                        <p:tgtEl>
                                          <p:spTgt spid="51"/>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p:cTn id="19" dur="500" fill="hold"/>
                                        <p:tgtEl>
                                          <p:spTgt spid="48"/>
                                        </p:tgtEl>
                                        <p:attrNameLst>
                                          <p:attrName>ppt_w</p:attrName>
                                        </p:attrNameLst>
                                      </p:cBhvr>
                                      <p:tavLst>
                                        <p:tav tm="0">
                                          <p:val>
                                            <p:fltVal val="0"/>
                                          </p:val>
                                        </p:tav>
                                        <p:tav tm="100000">
                                          <p:val>
                                            <p:strVal val="#ppt_w"/>
                                          </p:val>
                                        </p:tav>
                                      </p:tavLst>
                                    </p:anim>
                                    <p:anim calcmode="lin" valueType="num">
                                      <p:cBhvr>
                                        <p:cTn id="20" dur="500" fill="hold"/>
                                        <p:tgtEl>
                                          <p:spTgt spid="48"/>
                                        </p:tgtEl>
                                        <p:attrNameLst>
                                          <p:attrName>ppt_h</p:attrName>
                                        </p:attrNameLst>
                                      </p:cBhvr>
                                      <p:tavLst>
                                        <p:tav tm="0">
                                          <p:val>
                                            <p:fltVal val="0"/>
                                          </p:val>
                                        </p:tav>
                                        <p:tav tm="100000">
                                          <p:val>
                                            <p:strVal val="#ppt_h"/>
                                          </p:val>
                                        </p:tav>
                                      </p:tavLst>
                                    </p:anim>
                                    <p:animEffect transition="in" filter="fade">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Effect transition="in" filter="fade">
                                      <p:cBhvr>
                                        <p:cTn id="28" dur="500"/>
                                        <p:tgtEl>
                                          <p:spTgt spid="52"/>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p:cTn id="36" dur="500" fill="hold"/>
                                        <p:tgtEl>
                                          <p:spTgt spid="54"/>
                                        </p:tgtEl>
                                        <p:attrNameLst>
                                          <p:attrName>ppt_w</p:attrName>
                                        </p:attrNameLst>
                                      </p:cBhvr>
                                      <p:tavLst>
                                        <p:tav tm="0">
                                          <p:val>
                                            <p:fltVal val="0"/>
                                          </p:val>
                                        </p:tav>
                                        <p:tav tm="100000">
                                          <p:val>
                                            <p:strVal val="#ppt_w"/>
                                          </p:val>
                                        </p:tav>
                                      </p:tavLst>
                                    </p:anim>
                                    <p:anim calcmode="lin" valueType="num">
                                      <p:cBhvr>
                                        <p:cTn id="37" dur="500" fill="hold"/>
                                        <p:tgtEl>
                                          <p:spTgt spid="54"/>
                                        </p:tgtEl>
                                        <p:attrNameLst>
                                          <p:attrName>ppt_h</p:attrName>
                                        </p:attrNameLst>
                                      </p:cBhvr>
                                      <p:tavLst>
                                        <p:tav tm="0">
                                          <p:val>
                                            <p:fltVal val="0"/>
                                          </p:val>
                                        </p:tav>
                                        <p:tav tm="100000">
                                          <p:val>
                                            <p:strVal val="#ppt_h"/>
                                          </p:val>
                                        </p:tav>
                                      </p:tavLst>
                                    </p:anim>
                                    <p:animEffect transition="in" filter="fade">
                                      <p:cBhvr>
                                        <p:cTn id="38" dur="500"/>
                                        <p:tgtEl>
                                          <p:spTgt spid="5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500" fill="hold"/>
                                        <p:tgtEl>
                                          <p:spTgt spid="53"/>
                                        </p:tgtEl>
                                        <p:attrNameLst>
                                          <p:attrName>ppt_w</p:attrName>
                                        </p:attrNameLst>
                                      </p:cBhvr>
                                      <p:tavLst>
                                        <p:tav tm="0">
                                          <p:val>
                                            <p:fltVal val="0"/>
                                          </p:val>
                                        </p:tav>
                                        <p:tav tm="100000">
                                          <p:val>
                                            <p:strVal val="#ppt_w"/>
                                          </p:val>
                                        </p:tav>
                                      </p:tavLst>
                                    </p:anim>
                                    <p:anim calcmode="lin" valueType="num">
                                      <p:cBhvr>
                                        <p:cTn id="44" dur="500" fill="hold"/>
                                        <p:tgtEl>
                                          <p:spTgt spid="53"/>
                                        </p:tgtEl>
                                        <p:attrNameLst>
                                          <p:attrName>ppt_h</p:attrName>
                                        </p:attrNameLst>
                                      </p:cBhvr>
                                      <p:tavLst>
                                        <p:tav tm="0">
                                          <p:val>
                                            <p:fltVal val="0"/>
                                          </p:val>
                                        </p:tav>
                                        <p:tav tm="100000">
                                          <p:val>
                                            <p:strVal val="#ppt_h"/>
                                          </p:val>
                                        </p:tav>
                                      </p:tavLst>
                                    </p:anim>
                                    <p:animEffect transition="in" filter="fade">
                                      <p:cBhvr>
                                        <p:cTn id="45" dur="500"/>
                                        <p:tgtEl>
                                          <p:spTgt spid="53"/>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50"/>
                                        </p:tgtEl>
                                        <p:attrNameLst>
                                          <p:attrName>style.visibility</p:attrName>
                                        </p:attrNameLst>
                                      </p:cBhvr>
                                      <p:to>
                                        <p:strVal val="visible"/>
                                      </p:to>
                                    </p:set>
                                    <p:anim calcmode="lin" valueType="num">
                                      <p:cBhvr>
                                        <p:cTn id="48" dur="500" fill="hold"/>
                                        <p:tgtEl>
                                          <p:spTgt spid="50"/>
                                        </p:tgtEl>
                                        <p:attrNameLst>
                                          <p:attrName>ppt_w</p:attrName>
                                        </p:attrNameLst>
                                      </p:cBhvr>
                                      <p:tavLst>
                                        <p:tav tm="0">
                                          <p:val>
                                            <p:fltVal val="0"/>
                                          </p:val>
                                        </p:tav>
                                        <p:tav tm="100000">
                                          <p:val>
                                            <p:strVal val="#ppt_w"/>
                                          </p:val>
                                        </p:tav>
                                      </p:tavLst>
                                    </p:anim>
                                    <p:anim calcmode="lin" valueType="num">
                                      <p:cBhvr>
                                        <p:cTn id="49" dur="500" fill="hold"/>
                                        <p:tgtEl>
                                          <p:spTgt spid="50"/>
                                        </p:tgtEl>
                                        <p:attrNameLst>
                                          <p:attrName>ppt_h</p:attrName>
                                        </p:attrNameLst>
                                      </p:cBhvr>
                                      <p:tavLst>
                                        <p:tav tm="0">
                                          <p:val>
                                            <p:fltVal val="0"/>
                                          </p:val>
                                        </p:tav>
                                        <p:tav tm="100000">
                                          <p:val>
                                            <p:strVal val="#ppt_h"/>
                                          </p:val>
                                        </p:tav>
                                      </p:tavLst>
                                    </p:anim>
                                    <p:animEffect transition="in" filter="fade">
                                      <p:cBhvr>
                                        <p:cTn id="50" dur="500"/>
                                        <p:tgtEl>
                                          <p:spTgt spid="50"/>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p:cTn id="53" dur="500" fill="hold"/>
                                        <p:tgtEl>
                                          <p:spTgt spid="55"/>
                                        </p:tgtEl>
                                        <p:attrNameLst>
                                          <p:attrName>ppt_w</p:attrName>
                                        </p:attrNameLst>
                                      </p:cBhvr>
                                      <p:tavLst>
                                        <p:tav tm="0">
                                          <p:val>
                                            <p:fltVal val="0"/>
                                          </p:val>
                                        </p:tav>
                                        <p:tav tm="100000">
                                          <p:val>
                                            <p:strVal val="#ppt_w"/>
                                          </p:val>
                                        </p:tav>
                                      </p:tavLst>
                                    </p:anim>
                                    <p:anim calcmode="lin" valueType="num">
                                      <p:cBhvr>
                                        <p:cTn id="54" dur="500" fill="hold"/>
                                        <p:tgtEl>
                                          <p:spTgt spid="55"/>
                                        </p:tgtEl>
                                        <p:attrNameLst>
                                          <p:attrName>ppt_h</p:attrName>
                                        </p:attrNameLst>
                                      </p:cBhvr>
                                      <p:tavLst>
                                        <p:tav tm="0">
                                          <p:val>
                                            <p:fltVal val="0"/>
                                          </p:val>
                                        </p:tav>
                                        <p:tav tm="100000">
                                          <p:val>
                                            <p:strVal val="#ppt_h"/>
                                          </p:val>
                                        </p:tav>
                                      </p:tavLst>
                                    </p:anim>
                                    <p:animEffect transition="in" filter="fade">
                                      <p:cBhvr>
                                        <p:cTn id="55" dur="500"/>
                                        <p:tgtEl>
                                          <p:spTgt spid="55"/>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46"/>
                                        </p:tgtEl>
                                        <p:attrNameLst>
                                          <p:attrName>style.visibility</p:attrName>
                                        </p:attrNameLst>
                                      </p:cBhvr>
                                      <p:to>
                                        <p:strVal val="visible"/>
                                      </p:to>
                                    </p:set>
                                    <p:anim calcmode="lin" valueType="num">
                                      <p:cBhvr>
                                        <p:cTn id="60" dur="500" fill="hold"/>
                                        <p:tgtEl>
                                          <p:spTgt spid="46"/>
                                        </p:tgtEl>
                                        <p:attrNameLst>
                                          <p:attrName>ppt_w</p:attrName>
                                        </p:attrNameLst>
                                      </p:cBhvr>
                                      <p:tavLst>
                                        <p:tav tm="0">
                                          <p:val>
                                            <p:fltVal val="0"/>
                                          </p:val>
                                        </p:tav>
                                        <p:tav tm="100000">
                                          <p:val>
                                            <p:strVal val="#ppt_w"/>
                                          </p:val>
                                        </p:tav>
                                      </p:tavLst>
                                    </p:anim>
                                    <p:anim calcmode="lin" valueType="num">
                                      <p:cBhvr>
                                        <p:cTn id="61" dur="500" fill="hold"/>
                                        <p:tgtEl>
                                          <p:spTgt spid="46"/>
                                        </p:tgtEl>
                                        <p:attrNameLst>
                                          <p:attrName>ppt_h</p:attrName>
                                        </p:attrNameLst>
                                      </p:cBhvr>
                                      <p:tavLst>
                                        <p:tav tm="0">
                                          <p:val>
                                            <p:fltVal val="0"/>
                                          </p:val>
                                        </p:tav>
                                        <p:tav tm="100000">
                                          <p:val>
                                            <p:strVal val="#ppt_h"/>
                                          </p:val>
                                        </p:tav>
                                      </p:tavLst>
                                    </p:anim>
                                    <p:animEffect transition="in" filter="fade">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47"/>
                                        </p:tgtEl>
                                        <p:attrNameLst>
                                          <p:attrName>style.visibility</p:attrName>
                                        </p:attrNameLst>
                                      </p:cBhvr>
                                      <p:to>
                                        <p:strVal val="visible"/>
                                      </p:to>
                                    </p:set>
                                    <p:anim calcmode="lin" valueType="num">
                                      <p:cBhvr>
                                        <p:cTn id="67" dur="500" fill="hold"/>
                                        <p:tgtEl>
                                          <p:spTgt spid="47"/>
                                        </p:tgtEl>
                                        <p:attrNameLst>
                                          <p:attrName>ppt_w</p:attrName>
                                        </p:attrNameLst>
                                      </p:cBhvr>
                                      <p:tavLst>
                                        <p:tav tm="0">
                                          <p:val>
                                            <p:fltVal val="0"/>
                                          </p:val>
                                        </p:tav>
                                        <p:tav tm="100000">
                                          <p:val>
                                            <p:strVal val="#ppt_w"/>
                                          </p:val>
                                        </p:tav>
                                      </p:tavLst>
                                    </p:anim>
                                    <p:anim calcmode="lin" valueType="num">
                                      <p:cBhvr>
                                        <p:cTn id="68" dur="500" fill="hold"/>
                                        <p:tgtEl>
                                          <p:spTgt spid="47"/>
                                        </p:tgtEl>
                                        <p:attrNameLst>
                                          <p:attrName>ppt_h</p:attrName>
                                        </p:attrNameLst>
                                      </p:cBhvr>
                                      <p:tavLst>
                                        <p:tav tm="0">
                                          <p:val>
                                            <p:fltVal val="0"/>
                                          </p:val>
                                        </p:tav>
                                        <p:tav tm="100000">
                                          <p:val>
                                            <p:strVal val="#ppt_h"/>
                                          </p:val>
                                        </p:tav>
                                      </p:tavLst>
                                    </p:anim>
                                    <p:animEffect transition="in" filter="fade">
                                      <p:cBhvr>
                                        <p:cTn id="69" dur="500"/>
                                        <p:tgtEl>
                                          <p:spTgt spid="47"/>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61"/>
                                        </p:tgtEl>
                                        <p:attrNameLst>
                                          <p:attrName>style.visibility</p:attrName>
                                        </p:attrNameLst>
                                      </p:cBhvr>
                                      <p:to>
                                        <p:strVal val="visible"/>
                                      </p:to>
                                    </p:set>
                                    <p:anim calcmode="lin" valueType="num">
                                      <p:cBhvr>
                                        <p:cTn id="74" dur="500" fill="hold"/>
                                        <p:tgtEl>
                                          <p:spTgt spid="61"/>
                                        </p:tgtEl>
                                        <p:attrNameLst>
                                          <p:attrName>ppt_w</p:attrName>
                                        </p:attrNameLst>
                                      </p:cBhvr>
                                      <p:tavLst>
                                        <p:tav tm="0">
                                          <p:val>
                                            <p:fltVal val="0"/>
                                          </p:val>
                                        </p:tav>
                                        <p:tav tm="100000">
                                          <p:val>
                                            <p:strVal val="#ppt_w"/>
                                          </p:val>
                                        </p:tav>
                                      </p:tavLst>
                                    </p:anim>
                                    <p:anim calcmode="lin" valueType="num">
                                      <p:cBhvr>
                                        <p:cTn id="75" dur="500" fill="hold"/>
                                        <p:tgtEl>
                                          <p:spTgt spid="61"/>
                                        </p:tgtEl>
                                        <p:attrNameLst>
                                          <p:attrName>ppt_h</p:attrName>
                                        </p:attrNameLst>
                                      </p:cBhvr>
                                      <p:tavLst>
                                        <p:tav tm="0">
                                          <p:val>
                                            <p:fltVal val="0"/>
                                          </p:val>
                                        </p:tav>
                                        <p:tav tm="100000">
                                          <p:val>
                                            <p:strVal val="#ppt_h"/>
                                          </p:val>
                                        </p:tav>
                                      </p:tavLst>
                                    </p:anim>
                                    <p:animEffect transition="in" filter="fade">
                                      <p:cBhvr>
                                        <p:cTn id="76" dur="500"/>
                                        <p:tgtEl>
                                          <p:spTgt spid="61"/>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62"/>
                                        </p:tgtEl>
                                        <p:attrNameLst>
                                          <p:attrName>style.visibility</p:attrName>
                                        </p:attrNameLst>
                                      </p:cBhvr>
                                      <p:to>
                                        <p:strVal val="visible"/>
                                      </p:to>
                                    </p:set>
                                    <p:anim calcmode="lin" valueType="num">
                                      <p:cBhvr>
                                        <p:cTn id="81" dur="500" fill="hold"/>
                                        <p:tgtEl>
                                          <p:spTgt spid="62"/>
                                        </p:tgtEl>
                                        <p:attrNameLst>
                                          <p:attrName>ppt_w</p:attrName>
                                        </p:attrNameLst>
                                      </p:cBhvr>
                                      <p:tavLst>
                                        <p:tav tm="0">
                                          <p:val>
                                            <p:fltVal val="0"/>
                                          </p:val>
                                        </p:tav>
                                        <p:tav tm="100000">
                                          <p:val>
                                            <p:strVal val="#ppt_w"/>
                                          </p:val>
                                        </p:tav>
                                      </p:tavLst>
                                    </p:anim>
                                    <p:anim calcmode="lin" valueType="num">
                                      <p:cBhvr>
                                        <p:cTn id="82" dur="500" fill="hold"/>
                                        <p:tgtEl>
                                          <p:spTgt spid="62"/>
                                        </p:tgtEl>
                                        <p:attrNameLst>
                                          <p:attrName>ppt_h</p:attrName>
                                        </p:attrNameLst>
                                      </p:cBhvr>
                                      <p:tavLst>
                                        <p:tav tm="0">
                                          <p:val>
                                            <p:fltVal val="0"/>
                                          </p:val>
                                        </p:tav>
                                        <p:tav tm="100000">
                                          <p:val>
                                            <p:strVal val="#ppt_h"/>
                                          </p:val>
                                        </p:tav>
                                      </p:tavLst>
                                    </p:anim>
                                    <p:animEffect transition="in" filter="fade">
                                      <p:cBhvr>
                                        <p:cTn id="83"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8" grpId="0"/>
      <p:bldP spid="49" grpId="0"/>
      <p:bldP spid="50" grpId="0"/>
      <p:bldP spid="54" grpId="0"/>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532440" y="188640"/>
            <a:ext cx="504056" cy="338554"/>
          </a:xfrm>
          <a:prstGeom prst="rect">
            <a:avLst/>
          </a:prstGeom>
          <a:noFill/>
        </p:spPr>
        <p:txBody>
          <a:bodyPr wrap="square" rtlCol="0">
            <a:spAutoFit/>
          </a:bodyPr>
          <a:lstStyle/>
          <a:p>
            <a:r>
              <a:rPr lang="fr-FR" sz="1600" dirty="0" smtClean="0">
                <a:solidFill>
                  <a:schemeClr val="bg1"/>
                </a:solidFill>
                <a:effectLst>
                  <a:outerShdw blurRad="38100" dist="38100" dir="2700000" algn="tl">
                    <a:srgbClr val="000000">
                      <a:alpha val="43137"/>
                    </a:srgbClr>
                  </a:outerShdw>
                </a:effectLst>
                <a:latin typeface="Neuropol" pitchFamily="34" charset="0"/>
              </a:rPr>
              <a:t>7</a:t>
            </a:r>
          </a:p>
        </p:txBody>
      </p:sp>
      <p:sp>
        <p:nvSpPr>
          <p:cNvPr id="10" name="Rectangle 9"/>
          <p:cNvSpPr/>
          <p:nvPr/>
        </p:nvSpPr>
        <p:spPr>
          <a:xfrm>
            <a:off x="683568" y="390259"/>
            <a:ext cx="6120680" cy="410882"/>
          </a:xfrm>
          <a:prstGeom prst="rect">
            <a:avLst/>
          </a:prstGeom>
        </p:spPr>
        <p:txBody>
          <a:bodyPr wrap="square">
            <a:spAutoFit/>
          </a:bodyPr>
          <a:lstStyle/>
          <a:p>
            <a:pPr indent="-89535">
              <a:lnSpc>
                <a:spcPct val="115000"/>
              </a:lnSpc>
              <a:spcAft>
                <a:spcPts val="1000"/>
              </a:spcAft>
            </a:pPr>
            <a:r>
              <a:rPr lang="fr-FR" dirty="0" smtClean="0">
                <a:solidFill>
                  <a:srgbClr val="547F8A"/>
                </a:solidFill>
                <a:latin typeface="Neuropol"/>
                <a:ea typeface="Calibri"/>
                <a:cs typeface="Times New Roman"/>
              </a:rPr>
              <a:t>P</a:t>
            </a:r>
            <a:r>
              <a:rPr lang="fr-FR" sz="1400" dirty="0" smtClean="0">
                <a:solidFill>
                  <a:srgbClr val="547F8A"/>
                </a:solidFill>
                <a:latin typeface="Neuropol"/>
                <a:ea typeface="Calibri"/>
                <a:cs typeface="Times New Roman"/>
              </a:rPr>
              <a:t>résentation de la situation d’évaluation</a:t>
            </a:r>
            <a:endParaRPr lang="fr-FR" sz="1400" dirty="0">
              <a:ea typeface="Calibri"/>
              <a:cs typeface="Times New Roman"/>
            </a:endParaRPr>
          </a:p>
        </p:txBody>
      </p:sp>
      <p:sp>
        <p:nvSpPr>
          <p:cNvPr id="11" name="ZoneTexte 10"/>
          <p:cNvSpPr txBox="1"/>
          <p:nvPr/>
        </p:nvSpPr>
        <p:spPr>
          <a:xfrm>
            <a:off x="131542" y="1112500"/>
            <a:ext cx="5518956" cy="276999"/>
          </a:xfrm>
          <a:prstGeom prst="rect">
            <a:avLst/>
          </a:prstGeom>
          <a:noFill/>
        </p:spPr>
        <p:txBody>
          <a:bodyPr wrap="square" rtlCol="0">
            <a:spAutoFit/>
          </a:bodyPr>
          <a:lstStyle/>
          <a:p>
            <a:pPr marL="531450" lvl="1"/>
            <a:r>
              <a:rPr lang="fr-FR" sz="1200" b="1" dirty="0" smtClean="0">
                <a:solidFill>
                  <a:schemeClr val="tx1">
                    <a:lumMod val="50000"/>
                    <a:lumOff val="50000"/>
                  </a:schemeClr>
                </a:solidFill>
                <a:latin typeface="Neuropol" panose="020F0607030201010804" pitchFamily="34" charset="0"/>
              </a:rPr>
              <a:t>Ce que dit le référentiel :</a:t>
            </a:r>
          </a:p>
        </p:txBody>
      </p:sp>
      <p:sp>
        <p:nvSpPr>
          <p:cNvPr id="12" name="ZoneTexte 11"/>
          <p:cNvSpPr txBox="1"/>
          <p:nvPr/>
        </p:nvSpPr>
        <p:spPr>
          <a:xfrm>
            <a:off x="672528" y="1484784"/>
            <a:ext cx="8214574" cy="4524315"/>
          </a:xfrm>
          <a:prstGeom prst="rect">
            <a:avLst/>
          </a:prstGeom>
          <a:noFill/>
        </p:spPr>
        <p:txBody>
          <a:bodyPr wrap="square" rtlCol="0">
            <a:spAutoFit/>
          </a:bodyPr>
          <a:lstStyle/>
          <a:p>
            <a:pPr>
              <a:spcAft>
                <a:spcPts val="600"/>
              </a:spcAft>
            </a:pPr>
            <a:r>
              <a:rPr lang="fr-FR" sz="1100" b="1" dirty="0" smtClean="0">
                <a:solidFill>
                  <a:schemeClr val="accent2"/>
                </a:solidFill>
                <a:latin typeface="Neuropol"/>
              </a:rPr>
              <a:t>Objectif de l’épreuve</a:t>
            </a:r>
          </a:p>
          <a:p>
            <a:pPr>
              <a:spcAft>
                <a:spcPts val="600"/>
              </a:spcAft>
            </a:pPr>
            <a:endParaRPr lang="fr-FR" sz="800" dirty="0" smtClean="0">
              <a:solidFill>
                <a:schemeClr val="tx1">
                  <a:lumMod val="50000"/>
                  <a:lumOff val="50000"/>
                </a:schemeClr>
              </a:solidFill>
              <a:latin typeface="Neuropol"/>
            </a:endParaRPr>
          </a:p>
          <a:p>
            <a:pPr>
              <a:spcAft>
                <a:spcPts val="600"/>
              </a:spcAft>
            </a:pPr>
            <a:r>
              <a:rPr lang="fr-FR" sz="1000" dirty="0" smtClean="0">
                <a:solidFill>
                  <a:schemeClr val="tx1">
                    <a:lumMod val="50000"/>
                    <a:lumOff val="50000"/>
                  </a:schemeClr>
                </a:solidFill>
                <a:latin typeface="Neuropol"/>
              </a:rPr>
              <a:t>Cette épreuve permet d’apprécier l’aptitude du candidat à mobiliser ses compétences pour :</a:t>
            </a:r>
            <a:endParaRPr lang="fr-FR" sz="1000" b="1" dirty="0" smtClean="0">
              <a:solidFill>
                <a:schemeClr val="tx1">
                  <a:lumMod val="50000"/>
                  <a:lumOff val="50000"/>
                </a:schemeClr>
              </a:solidFill>
              <a:latin typeface="Neuropol"/>
            </a:endParaRPr>
          </a:p>
          <a:p>
            <a:pPr lvl="0">
              <a:spcAft>
                <a:spcPts val="600"/>
              </a:spcAft>
              <a:buFont typeface="Arial" pitchFamily="34" charset="0"/>
              <a:buChar char="•"/>
            </a:pPr>
            <a:r>
              <a:rPr lang="fr-FR" sz="1000" dirty="0" smtClean="0">
                <a:solidFill>
                  <a:schemeClr val="tx1">
                    <a:lumMod val="50000"/>
                    <a:lumOff val="50000"/>
                  </a:schemeClr>
                </a:solidFill>
                <a:latin typeface="Neuropol"/>
              </a:rPr>
              <a:t> </a:t>
            </a:r>
            <a:r>
              <a:rPr lang="fr-FR" sz="900" dirty="0">
                <a:solidFill>
                  <a:schemeClr val="tx1">
                    <a:lumMod val="50000"/>
                    <a:lumOff val="50000"/>
                  </a:schemeClr>
                </a:solidFill>
                <a:latin typeface="Neuropol"/>
              </a:rPr>
              <a:t>A</a:t>
            </a:r>
            <a:r>
              <a:rPr lang="fr-FR" sz="900" dirty="0" smtClean="0">
                <a:solidFill>
                  <a:schemeClr val="tx1">
                    <a:lumMod val="50000"/>
                    <a:lumOff val="50000"/>
                  </a:schemeClr>
                </a:solidFill>
                <a:latin typeface="Neuropol"/>
              </a:rPr>
              <a:t>ppréhender le besoin client</a:t>
            </a:r>
            <a:r>
              <a:rPr lang="fr-FR" sz="900" dirty="0">
                <a:solidFill>
                  <a:schemeClr val="tx1">
                    <a:lumMod val="50000"/>
                    <a:lumOff val="50000"/>
                  </a:schemeClr>
                </a:solidFill>
                <a:latin typeface="Neuropol"/>
              </a:rPr>
              <a:t>.</a:t>
            </a:r>
            <a:endParaRPr lang="fr-FR" sz="900" b="1" dirty="0" smtClean="0">
              <a:solidFill>
                <a:schemeClr val="tx1">
                  <a:lumMod val="50000"/>
                  <a:lumOff val="50000"/>
                </a:schemeClr>
              </a:solidFill>
              <a:latin typeface="Neuropol"/>
            </a:endParaRPr>
          </a:p>
          <a:p>
            <a:pPr lvl="0">
              <a:spcAft>
                <a:spcPts val="600"/>
              </a:spcAft>
              <a:buFont typeface="Arial" pitchFamily="34" charset="0"/>
              <a:buChar char="•"/>
            </a:pPr>
            <a:r>
              <a:rPr lang="fr-FR" sz="900" dirty="0" smtClean="0">
                <a:solidFill>
                  <a:schemeClr val="tx1">
                    <a:lumMod val="50000"/>
                    <a:lumOff val="50000"/>
                  </a:schemeClr>
                </a:solidFill>
                <a:latin typeface="Neuropol"/>
              </a:rPr>
              <a:t> S’approprier ou participer à la définition du concept architectural du projet</a:t>
            </a:r>
            <a:r>
              <a:rPr lang="fr-FR" sz="900" dirty="0">
                <a:solidFill>
                  <a:schemeClr val="tx1">
                    <a:lumMod val="50000"/>
                    <a:lumOff val="50000"/>
                  </a:schemeClr>
                </a:solidFill>
                <a:latin typeface="Neuropol"/>
              </a:rPr>
              <a:t>.</a:t>
            </a:r>
            <a:endParaRPr lang="fr-FR" sz="900" b="1" dirty="0" smtClean="0">
              <a:solidFill>
                <a:schemeClr val="tx1">
                  <a:lumMod val="50000"/>
                  <a:lumOff val="50000"/>
                </a:schemeClr>
              </a:solidFill>
              <a:latin typeface="Neuropol"/>
            </a:endParaRPr>
          </a:p>
          <a:p>
            <a:pPr lvl="0">
              <a:spcAft>
                <a:spcPts val="600"/>
              </a:spcAft>
              <a:buFont typeface="Arial" pitchFamily="34" charset="0"/>
              <a:buChar char="•"/>
            </a:pPr>
            <a:r>
              <a:rPr lang="fr-FR" sz="900" dirty="0" smtClean="0">
                <a:solidFill>
                  <a:schemeClr val="tx1">
                    <a:lumMod val="50000"/>
                    <a:lumOff val="50000"/>
                  </a:schemeClr>
                </a:solidFill>
                <a:latin typeface="Neuropol"/>
              </a:rPr>
              <a:t> Analyser l’environnement du cadre bâti</a:t>
            </a:r>
            <a:r>
              <a:rPr lang="fr-FR" sz="900" dirty="0">
                <a:solidFill>
                  <a:schemeClr val="tx1">
                    <a:lumMod val="50000"/>
                    <a:lumOff val="50000"/>
                  </a:schemeClr>
                </a:solidFill>
                <a:latin typeface="Neuropol"/>
              </a:rPr>
              <a:t>.</a:t>
            </a:r>
            <a:endParaRPr lang="fr-FR" sz="900" b="1" dirty="0" smtClean="0">
              <a:solidFill>
                <a:schemeClr val="tx1">
                  <a:lumMod val="50000"/>
                  <a:lumOff val="50000"/>
                </a:schemeClr>
              </a:solidFill>
              <a:latin typeface="Neuropol"/>
            </a:endParaRPr>
          </a:p>
          <a:p>
            <a:pPr lvl="0">
              <a:spcAft>
                <a:spcPts val="600"/>
              </a:spcAft>
              <a:buFont typeface="Arial" pitchFamily="34" charset="0"/>
              <a:buChar char="•"/>
            </a:pPr>
            <a:r>
              <a:rPr lang="fr-FR" sz="900" dirty="0" smtClean="0">
                <a:solidFill>
                  <a:schemeClr val="tx1">
                    <a:lumMod val="50000"/>
                    <a:lumOff val="50000"/>
                  </a:schemeClr>
                </a:solidFill>
                <a:latin typeface="Neuropol"/>
              </a:rPr>
              <a:t> Identifier les contraintes réglementaires.</a:t>
            </a:r>
            <a:endParaRPr lang="fr-FR" sz="900" b="1" dirty="0" smtClean="0">
              <a:solidFill>
                <a:schemeClr val="tx1">
                  <a:lumMod val="50000"/>
                  <a:lumOff val="50000"/>
                </a:schemeClr>
              </a:solidFill>
              <a:latin typeface="Neuropol"/>
            </a:endParaRPr>
          </a:p>
          <a:p>
            <a:pPr lvl="0">
              <a:spcAft>
                <a:spcPts val="600"/>
              </a:spcAft>
              <a:buFont typeface="Arial" pitchFamily="34" charset="0"/>
              <a:buChar char="•"/>
            </a:pPr>
            <a:r>
              <a:rPr lang="fr-FR" sz="900" dirty="0" smtClean="0">
                <a:solidFill>
                  <a:schemeClr val="tx1">
                    <a:lumMod val="50000"/>
                    <a:lumOff val="50000"/>
                  </a:schemeClr>
                </a:solidFill>
                <a:latin typeface="Neuropol"/>
              </a:rPr>
              <a:t> Proposer les solutions et adaptations nécessaires à la définition et mise en conformité du projet.</a:t>
            </a:r>
          </a:p>
          <a:p>
            <a:pPr lvl="0">
              <a:spcAft>
                <a:spcPts val="600"/>
              </a:spcAft>
            </a:pPr>
            <a:endParaRPr lang="fr-FR" sz="1000" b="1" dirty="0" smtClean="0">
              <a:latin typeface="Neuropol"/>
            </a:endParaRPr>
          </a:p>
          <a:p>
            <a:pPr>
              <a:spcAft>
                <a:spcPts val="600"/>
              </a:spcAft>
            </a:pPr>
            <a:r>
              <a:rPr lang="fr-FR" sz="1100" b="1" dirty="0">
                <a:solidFill>
                  <a:schemeClr val="accent2"/>
                </a:solidFill>
                <a:latin typeface="Neuropol"/>
              </a:rPr>
              <a:t>Contenu de l’épreuve</a:t>
            </a:r>
          </a:p>
          <a:p>
            <a:pPr>
              <a:spcAft>
                <a:spcPts val="600"/>
              </a:spcAft>
            </a:pPr>
            <a:r>
              <a:rPr lang="fr-FR" sz="1000" dirty="0" smtClean="0">
                <a:latin typeface="Neuropol"/>
              </a:rPr>
              <a:t> </a:t>
            </a:r>
          </a:p>
          <a:p>
            <a:pPr>
              <a:spcAft>
                <a:spcPts val="600"/>
              </a:spcAft>
            </a:pPr>
            <a:r>
              <a:rPr lang="fr-FR" sz="1000" dirty="0" smtClean="0">
                <a:solidFill>
                  <a:srgbClr val="547F8A"/>
                </a:solidFill>
                <a:latin typeface="Neuropol"/>
              </a:rPr>
              <a:t>L’épreuve se décompose en deux parties, chacune prenant appui sur une situation professionnelle réelle.</a:t>
            </a:r>
          </a:p>
          <a:p>
            <a:pPr>
              <a:spcAft>
                <a:spcPts val="600"/>
              </a:spcAft>
            </a:pPr>
            <a:r>
              <a:rPr lang="fr-FR" sz="1000" dirty="0" smtClean="0">
                <a:solidFill>
                  <a:schemeClr val="tx1">
                    <a:lumMod val="50000"/>
                    <a:lumOff val="50000"/>
                  </a:schemeClr>
                </a:solidFill>
                <a:latin typeface="Neuropol"/>
              </a:rPr>
              <a:t> </a:t>
            </a:r>
          </a:p>
          <a:p>
            <a:pPr>
              <a:spcAft>
                <a:spcPts val="600"/>
              </a:spcAft>
            </a:pPr>
            <a:r>
              <a:rPr lang="fr-FR" sz="1000" dirty="0" smtClean="0">
                <a:solidFill>
                  <a:schemeClr val="tx1">
                    <a:lumMod val="50000"/>
                    <a:lumOff val="50000"/>
                  </a:schemeClr>
                </a:solidFill>
                <a:latin typeface="Neuropol"/>
              </a:rPr>
              <a:t>À partir de l’expression du besoin client, d’un dossier d’intention architecturale, d’un cahier des charges et/ou d’un avant-projet </a:t>
            </a:r>
            <a:r>
              <a:rPr lang="fr-FR" sz="1000" dirty="0">
                <a:solidFill>
                  <a:schemeClr val="tx1">
                    <a:lumMod val="50000"/>
                    <a:lumOff val="50000"/>
                  </a:schemeClr>
                </a:solidFill>
                <a:latin typeface="Neuropol"/>
              </a:rPr>
              <a:t>s</a:t>
            </a:r>
            <a:r>
              <a:rPr lang="fr-FR" sz="1000" dirty="0" smtClean="0">
                <a:solidFill>
                  <a:schemeClr val="tx1">
                    <a:lumMod val="50000"/>
                    <a:lumOff val="50000"/>
                  </a:schemeClr>
                </a:solidFill>
                <a:latin typeface="Neuropol"/>
              </a:rPr>
              <a:t>ommaire liés à un projet d’agencement dans un cadre bâti, le candidat doit produire un dossier comprenant les éléments suivants : </a:t>
            </a:r>
          </a:p>
          <a:p>
            <a:pPr lvl="0">
              <a:spcAft>
                <a:spcPts val="600"/>
              </a:spcAft>
              <a:buFont typeface="Arial" pitchFamily="34" charset="0"/>
              <a:buChar char="•"/>
            </a:pPr>
            <a:r>
              <a:rPr lang="fr-FR" sz="900" dirty="0" smtClean="0">
                <a:solidFill>
                  <a:schemeClr val="tx1">
                    <a:lumMod val="50000"/>
                    <a:lumOff val="50000"/>
                  </a:schemeClr>
                </a:solidFill>
                <a:latin typeface="Neuropol"/>
              </a:rPr>
              <a:t> Un état des lieux et une analyse du site et de son environnement</a:t>
            </a:r>
            <a:r>
              <a:rPr lang="fr-FR" sz="900" dirty="0">
                <a:solidFill>
                  <a:schemeClr val="tx1">
                    <a:lumMod val="50000"/>
                    <a:lumOff val="50000"/>
                  </a:schemeClr>
                </a:solidFill>
                <a:latin typeface="Neuropol"/>
              </a:rPr>
              <a:t>.</a:t>
            </a:r>
            <a:endParaRPr lang="fr-FR" sz="900" dirty="0" smtClean="0">
              <a:solidFill>
                <a:schemeClr val="tx1">
                  <a:lumMod val="50000"/>
                  <a:lumOff val="50000"/>
                </a:schemeClr>
              </a:solidFill>
              <a:latin typeface="Neuropol"/>
            </a:endParaRPr>
          </a:p>
          <a:p>
            <a:pPr lvl="0">
              <a:spcAft>
                <a:spcPts val="600"/>
              </a:spcAft>
              <a:buFont typeface="Arial" pitchFamily="34" charset="0"/>
              <a:buChar char="•"/>
            </a:pPr>
            <a:r>
              <a:rPr lang="fr-FR" sz="900" dirty="0" smtClean="0">
                <a:solidFill>
                  <a:schemeClr val="tx1">
                    <a:lumMod val="50000"/>
                    <a:lumOff val="50000"/>
                  </a:schemeClr>
                </a:solidFill>
                <a:latin typeface="Neuropol"/>
              </a:rPr>
              <a:t> Une synthèse des éléments fournis</a:t>
            </a:r>
            <a:r>
              <a:rPr lang="fr-FR" sz="900" dirty="0">
                <a:solidFill>
                  <a:schemeClr val="tx1">
                    <a:lumMod val="50000"/>
                    <a:lumOff val="50000"/>
                  </a:schemeClr>
                </a:solidFill>
                <a:latin typeface="Neuropol"/>
              </a:rPr>
              <a:t>.</a:t>
            </a:r>
            <a:endParaRPr lang="fr-FR" sz="900" dirty="0" smtClean="0">
              <a:solidFill>
                <a:schemeClr val="tx1">
                  <a:lumMod val="50000"/>
                  <a:lumOff val="50000"/>
                </a:schemeClr>
              </a:solidFill>
              <a:latin typeface="Neuropol"/>
            </a:endParaRPr>
          </a:p>
          <a:p>
            <a:pPr lvl="0">
              <a:spcAft>
                <a:spcPts val="600"/>
              </a:spcAft>
              <a:buFont typeface="Arial" pitchFamily="34" charset="0"/>
              <a:buChar char="•"/>
            </a:pPr>
            <a:r>
              <a:rPr lang="fr-FR" sz="900" dirty="0" smtClean="0">
                <a:solidFill>
                  <a:schemeClr val="tx1">
                    <a:lumMod val="50000"/>
                    <a:lumOff val="50000"/>
                  </a:schemeClr>
                </a:solidFill>
                <a:latin typeface="Neuropol"/>
              </a:rPr>
              <a:t> Un ensemble de propositions écrites et/ou graphiques en réponse à une situation donnée.</a:t>
            </a:r>
          </a:p>
          <a:p>
            <a:pPr>
              <a:spcAft>
                <a:spcPts val="600"/>
              </a:spcAft>
            </a:pPr>
            <a:r>
              <a:rPr lang="fr-FR" sz="1000" dirty="0" smtClean="0">
                <a:solidFill>
                  <a:schemeClr val="tx1">
                    <a:lumMod val="50000"/>
                    <a:lumOff val="50000"/>
                  </a:schemeClr>
                </a:solidFill>
                <a:latin typeface="Neuropol"/>
              </a:rPr>
              <a:t> </a:t>
            </a:r>
          </a:p>
        </p:txBody>
      </p:sp>
      <p:sp>
        <p:nvSpPr>
          <p:cNvPr id="13" name="Ellipse 12"/>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01215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anim calcmode="lin" valueType="num">
                                      <p:cBhvr additive="base">
                                        <p:cTn id="11"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anim calcmode="lin" valueType="num">
                                      <p:cBhvr additive="base">
                                        <p:cTn id="1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 calcmode="lin" valueType="num">
                                      <p:cBhvr additive="base">
                                        <p:cTn id="19"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anim calcmode="lin" valueType="num">
                                      <p:cBhvr additive="base">
                                        <p:cTn id="23"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 calcmode="lin" valueType="num">
                                      <p:cBhvr additive="base">
                                        <p:cTn id="27"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anim calcmode="lin" valueType="num">
                                      <p:cBhvr additive="base">
                                        <p:cTn id="31" dur="500" fill="hold"/>
                                        <p:tgtEl>
                                          <p:spTgt spid="1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9" end="9"/>
                                            </p:txEl>
                                          </p:spTgt>
                                        </p:tgtEl>
                                        <p:attrNameLst>
                                          <p:attrName>style.visibility</p:attrName>
                                        </p:attrNameLst>
                                      </p:cBhvr>
                                      <p:to>
                                        <p:strVal val="visible"/>
                                      </p:to>
                                    </p:set>
                                    <p:anim calcmode="lin" valueType="num">
                                      <p:cBhvr additive="base">
                                        <p:cTn id="37"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xEl>
                                              <p:pRg st="10" end="10"/>
                                            </p:txEl>
                                          </p:spTgt>
                                        </p:tgtEl>
                                        <p:attrNameLst>
                                          <p:attrName>style.visibility</p:attrName>
                                        </p:attrNameLst>
                                      </p:cBhvr>
                                      <p:to>
                                        <p:strVal val="visible"/>
                                      </p:to>
                                    </p:set>
                                    <p:anim calcmode="lin" valueType="num">
                                      <p:cBhvr additive="base">
                                        <p:cTn id="41" dur="500" fill="hold"/>
                                        <p:tgtEl>
                                          <p:spTgt spid="12">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
                                            <p:txEl>
                                              <p:pRg st="10" end="1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2">
                                            <p:txEl>
                                              <p:pRg st="11" end="11"/>
                                            </p:txEl>
                                          </p:spTgt>
                                        </p:tgtEl>
                                        <p:attrNameLst>
                                          <p:attrName>style.visibility</p:attrName>
                                        </p:attrNameLst>
                                      </p:cBhvr>
                                      <p:to>
                                        <p:strVal val="visible"/>
                                      </p:to>
                                    </p:set>
                                    <p:anim calcmode="lin" valueType="num">
                                      <p:cBhvr additive="base">
                                        <p:cTn id="45" dur="500" fill="hold"/>
                                        <p:tgtEl>
                                          <p:spTgt spid="12">
                                            <p:txEl>
                                              <p:pRg st="11" end="1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2">
                                            <p:txEl>
                                              <p:pRg st="11" end="11"/>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2">
                                            <p:txEl>
                                              <p:pRg st="12" end="12"/>
                                            </p:txEl>
                                          </p:spTgt>
                                        </p:tgtEl>
                                        <p:attrNameLst>
                                          <p:attrName>style.visibility</p:attrName>
                                        </p:attrNameLst>
                                      </p:cBhvr>
                                      <p:to>
                                        <p:strVal val="visible"/>
                                      </p:to>
                                    </p:set>
                                    <p:anim calcmode="lin" valueType="num">
                                      <p:cBhvr additive="base">
                                        <p:cTn id="49" dur="500" fill="hold"/>
                                        <p:tgtEl>
                                          <p:spTgt spid="12">
                                            <p:txEl>
                                              <p:pRg st="12" end="1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2">
                                            <p:txEl>
                                              <p:pRg st="12" end="12"/>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2">
                                            <p:txEl>
                                              <p:pRg st="13" end="13"/>
                                            </p:txEl>
                                          </p:spTgt>
                                        </p:tgtEl>
                                        <p:attrNameLst>
                                          <p:attrName>style.visibility</p:attrName>
                                        </p:attrNameLst>
                                      </p:cBhvr>
                                      <p:to>
                                        <p:strVal val="visible"/>
                                      </p:to>
                                    </p:set>
                                    <p:anim calcmode="lin" valueType="num">
                                      <p:cBhvr additive="base">
                                        <p:cTn id="53" dur="500" fill="hold"/>
                                        <p:tgtEl>
                                          <p:spTgt spid="12">
                                            <p:txEl>
                                              <p:pRg st="13" end="13"/>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2">
                                            <p:txEl>
                                              <p:pRg st="13" end="13"/>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2">
                                            <p:txEl>
                                              <p:pRg st="14" end="14"/>
                                            </p:txEl>
                                          </p:spTgt>
                                        </p:tgtEl>
                                        <p:attrNameLst>
                                          <p:attrName>style.visibility</p:attrName>
                                        </p:attrNameLst>
                                      </p:cBhvr>
                                      <p:to>
                                        <p:strVal val="visible"/>
                                      </p:to>
                                    </p:set>
                                    <p:anim calcmode="lin" valueType="num">
                                      <p:cBhvr additive="base">
                                        <p:cTn id="57" dur="500" fill="hold"/>
                                        <p:tgtEl>
                                          <p:spTgt spid="12">
                                            <p:txEl>
                                              <p:pRg st="14" end="14"/>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2">
                                            <p:txEl>
                                              <p:pRg st="14" end="14"/>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2">
                                            <p:txEl>
                                              <p:pRg st="15" end="15"/>
                                            </p:txEl>
                                          </p:spTgt>
                                        </p:tgtEl>
                                        <p:attrNameLst>
                                          <p:attrName>style.visibility</p:attrName>
                                        </p:attrNameLst>
                                      </p:cBhvr>
                                      <p:to>
                                        <p:strVal val="visible"/>
                                      </p:to>
                                    </p:set>
                                    <p:anim calcmode="lin" valueType="num">
                                      <p:cBhvr additive="base">
                                        <p:cTn id="61" dur="500" fill="hold"/>
                                        <p:tgtEl>
                                          <p:spTgt spid="12">
                                            <p:txEl>
                                              <p:pRg st="15" end="1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2">
                                            <p:txEl>
                                              <p:pRg st="15" end="15"/>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2">
                                            <p:txEl>
                                              <p:pRg st="16" end="16"/>
                                            </p:txEl>
                                          </p:spTgt>
                                        </p:tgtEl>
                                        <p:attrNameLst>
                                          <p:attrName>style.visibility</p:attrName>
                                        </p:attrNameLst>
                                      </p:cBhvr>
                                      <p:to>
                                        <p:strVal val="visible"/>
                                      </p:to>
                                    </p:set>
                                    <p:anim calcmode="lin" valueType="num">
                                      <p:cBhvr additive="base">
                                        <p:cTn id="65" dur="500" fill="hold"/>
                                        <p:tgtEl>
                                          <p:spTgt spid="12">
                                            <p:txEl>
                                              <p:pRg st="16" end="16"/>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2">
                                            <p:txEl>
                                              <p:pRg st="16" end="16"/>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2">
                                            <p:txEl>
                                              <p:pRg st="17" end="17"/>
                                            </p:txEl>
                                          </p:spTgt>
                                        </p:tgtEl>
                                        <p:attrNameLst>
                                          <p:attrName>style.visibility</p:attrName>
                                        </p:attrNameLst>
                                      </p:cBhvr>
                                      <p:to>
                                        <p:strVal val="visible"/>
                                      </p:to>
                                    </p:set>
                                    <p:anim calcmode="lin" valueType="num">
                                      <p:cBhvr additive="base">
                                        <p:cTn id="69" dur="500" fill="hold"/>
                                        <p:tgtEl>
                                          <p:spTgt spid="12">
                                            <p:txEl>
                                              <p:pRg st="17" end="17"/>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2">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532440" y="188640"/>
            <a:ext cx="504056" cy="338554"/>
          </a:xfrm>
          <a:prstGeom prst="rect">
            <a:avLst/>
          </a:prstGeom>
          <a:noFill/>
        </p:spPr>
        <p:txBody>
          <a:bodyPr wrap="square" rtlCol="0">
            <a:spAutoFit/>
          </a:bodyPr>
          <a:lstStyle/>
          <a:p>
            <a:r>
              <a:rPr lang="fr-FR" sz="1600" dirty="0">
                <a:solidFill>
                  <a:schemeClr val="bg1"/>
                </a:solidFill>
                <a:effectLst>
                  <a:outerShdw blurRad="38100" dist="38100" dir="2700000" algn="tl">
                    <a:srgbClr val="000000">
                      <a:alpha val="43137"/>
                    </a:srgbClr>
                  </a:outerShdw>
                </a:effectLst>
                <a:latin typeface="Neuropol" pitchFamily="34" charset="0"/>
              </a:rPr>
              <a:t>8</a:t>
            </a:r>
          </a:p>
        </p:txBody>
      </p:sp>
      <p:sp>
        <p:nvSpPr>
          <p:cNvPr id="10" name="Rectangle 9"/>
          <p:cNvSpPr/>
          <p:nvPr/>
        </p:nvSpPr>
        <p:spPr>
          <a:xfrm>
            <a:off x="706688" y="478084"/>
            <a:ext cx="6120680" cy="410882"/>
          </a:xfrm>
          <a:prstGeom prst="rect">
            <a:avLst/>
          </a:prstGeom>
        </p:spPr>
        <p:txBody>
          <a:bodyPr wrap="square">
            <a:spAutoFit/>
          </a:bodyPr>
          <a:lstStyle/>
          <a:p>
            <a:pPr indent="-89535">
              <a:lnSpc>
                <a:spcPct val="115000"/>
              </a:lnSpc>
              <a:spcAft>
                <a:spcPts val="1000"/>
              </a:spcAft>
            </a:pPr>
            <a:r>
              <a:rPr lang="fr-FR" dirty="0" smtClean="0">
                <a:solidFill>
                  <a:srgbClr val="547F8A"/>
                </a:solidFill>
                <a:latin typeface="Neuropol"/>
                <a:ea typeface="Calibri"/>
                <a:cs typeface="Times New Roman"/>
              </a:rPr>
              <a:t>P</a:t>
            </a:r>
            <a:r>
              <a:rPr lang="fr-FR" sz="1400" dirty="0" smtClean="0">
                <a:solidFill>
                  <a:srgbClr val="547F8A"/>
                </a:solidFill>
                <a:latin typeface="Neuropol"/>
                <a:ea typeface="Calibri"/>
                <a:cs typeface="Times New Roman"/>
              </a:rPr>
              <a:t>résentation de la situation d’évaluation</a:t>
            </a:r>
            <a:endParaRPr lang="fr-FR" sz="1400" dirty="0">
              <a:ea typeface="Calibri"/>
              <a:cs typeface="Times New Roman"/>
            </a:endParaRPr>
          </a:p>
        </p:txBody>
      </p:sp>
      <p:sp>
        <p:nvSpPr>
          <p:cNvPr id="2" name="Rectangle 1"/>
          <p:cNvSpPr/>
          <p:nvPr/>
        </p:nvSpPr>
        <p:spPr>
          <a:xfrm>
            <a:off x="715943" y="1700808"/>
            <a:ext cx="7323693" cy="4262705"/>
          </a:xfrm>
          <a:prstGeom prst="rect">
            <a:avLst/>
          </a:prstGeom>
        </p:spPr>
        <p:txBody>
          <a:bodyPr wrap="square">
            <a:spAutoFit/>
          </a:bodyPr>
          <a:lstStyle/>
          <a:p>
            <a:pPr lvl="0"/>
            <a:r>
              <a:rPr lang="fr-FR" sz="1100" b="1" dirty="0">
                <a:solidFill>
                  <a:schemeClr val="accent2"/>
                </a:solidFill>
                <a:latin typeface="Neuropol"/>
              </a:rPr>
              <a:t>Première partie : Contextualisation et mise en conformité d’un projet</a:t>
            </a:r>
            <a:endParaRPr lang="fr-FR" sz="1100" dirty="0">
              <a:solidFill>
                <a:schemeClr val="accent2"/>
              </a:solidFill>
              <a:latin typeface="Neuropol"/>
            </a:endParaRPr>
          </a:p>
          <a:p>
            <a:pPr lvl="0"/>
            <a:r>
              <a:rPr lang="fr-FR" sz="1000" b="1" dirty="0">
                <a:solidFill>
                  <a:prstClr val="black"/>
                </a:solidFill>
                <a:latin typeface="Neuropol"/>
              </a:rPr>
              <a:t> </a:t>
            </a:r>
            <a:endParaRPr lang="fr-FR" sz="1000" dirty="0">
              <a:solidFill>
                <a:prstClr val="black"/>
              </a:solidFill>
              <a:latin typeface="Neuropol"/>
            </a:endParaRPr>
          </a:p>
          <a:p>
            <a:pPr lvl="0">
              <a:spcBef>
                <a:spcPts val="600"/>
              </a:spcBef>
              <a:spcAft>
                <a:spcPts val="1200"/>
              </a:spcAft>
            </a:pPr>
            <a:r>
              <a:rPr lang="fr-FR" sz="1000" dirty="0">
                <a:solidFill>
                  <a:srgbClr val="547F8A"/>
                </a:solidFill>
                <a:latin typeface="Neuropol"/>
              </a:rPr>
              <a:t>Elle compte pour moitié de la note finale</a:t>
            </a:r>
            <a:r>
              <a:rPr lang="fr-FR" sz="1000" dirty="0" smtClean="0">
                <a:solidFill>
                  <a:srgbClr val="547F8A"/>
                </a:solidFill>
                <a:latin typeface="Neuropol"/>
              </a:rPr>
              <a:t>.</a:t>
            </a:r>
            <a:endParaRPr lang="fr-FR" sz="1000" dirty="0">
              <a:solidFill>
                <a:srgbClr val="547F8A"/>
              </a:solidFill>
              <a:latin typeface="Neuropol"/>
            </a:endParaRPr>
          </a:p>
          <a:p>
            <a:pPr lvl="0">
              <a:spcBef>
                <a:spcPts val="600"/>
              </a:spcBef>
              <a:spcAft>
                <a:spcPts val="1200"/>
              </a:spcAft>
            </a:pPr>
            <a:r>
              <a:rPr lang="fr-FR" sz="1000" dirty="0">
                <a:solidFill>
                  <a:schemeClr val="tx1">
                    <a:lumMod val="50000"/>
                    <a:lumOff val="50000"/>
                  </a:schemeClr>
                </a:solidFill>
                <a:latin typeface="Neuropol"/>
              </a:rPr>
              <a:t>Le contexte d’étude s’appuie sur un projet de conception de type </a:t>
            </a:r>
            <a:r>
              <a:rPr lang="fr-FR" sz="1000" dirty="0" smtClean="0">
                <a:solidFill>
                  <a:schemeClr val="tx1">
                    <a:lumMod val="50000"/>
                    <a:lumOff val="50000"/>
                  </a:schemeClr>
                </a:solidFill>
                <a:latin typeface="Neuropol"/>
              </a:rPr>
              <a:t>avant-projet </a:t>
            </a:r>
            <a:r>
              <a:rPr lang="fr-FR" sz="1000" dirty="0">
                <a:solidFill>
                  <a:schemeClr val="tx1">
                    <a:lumMod val="50000"/>
                    <a:lumOff val="50000"/>
                  </a:schemeClr>
                </a:solidFill>
                <a:latin typeface="Neuropol"/>
              </a:rPr>
              <a:t>s</a:t>
            </a:r>
            <a:r>
              <a:rPr lang="fr-FR" sz="1000" dirty="0" smtClean="0">
                <a:solidFill>
                  <a:schemeClr val="tx1">
                    <a:lumMod val="50000"/>
                    <a:lumOff val="50000"/>
                  </a:schemeClr>
                </a:solidFill>
                <a:latin typeface="Neuropol"/>
              </a:rPr>
              <a:t>ommaire </a:t>
            </a:r>
            <a:r>
              <a:rPr lang="fr-FR" sz="1000" dirty="0">
                <a:solidFill>
                  <a:schemeClr val="tx1">
                    <a:lumMod val="50000"/>
                    <a:lumOff val="50000"/>
                  </a:schemeClr>
                </a:solidFill>
                <a:latin typeface="Neuropol"/>
              </a:rPr>
              <a:t>(APS), élaboré par un architecte d’intérieur ou un designer, dont les données sont fournies aux candidats</a:t>
            </a:r>
            <a:r>
              <a:rPr lang="fr-FR" sz="1000" dirty="0" smtClean="0">
                <a:solidFill>
                  <a:schemeClr val="tx1">
                    <a:lumMod val="50000"/>
                    <a:lumOff val="50000"/>
                  </a:schemeClr>
                </a:solidFill>
                <a:latin typeface="Neuropol"/>
              </a:rPr>
              <a:t>.</a:t>
            </a:r>
            <a:endParaRPr lang="fr-FR" sz="1000" dirty="0">
              <a:solidFill>
                <a:schemeClr val="tx1">
                  <a:lumMod val="50000"/>
                  <a:lumOff val="50000"/>
                </a:schemeClr>
              </a:solidFill>
              <a:latin typeface="Neuropol"/>
            </a:endParaRPr>
          </a:p>
          <a:p>
            <a:pPr lvl="0">
              <a:spcBef>
                <a:spcPts val="600"/>
              </a:spcBef>
              <a:spcAft>
                <a:spcPts val="1200"/>
              </a:spcAft>
            </a:pPr>
            <a:r>
              <a:rPr lang="fr-FR" sz="1000" dirty="0">
                <a:solidFill>
                  <a:srgbClr val="547F8A"/>
                </a:solidFill>
                <a:latin typeface="Neuropol"/>
              </a:rPr>
              <a:t>Le résultat attendu est présenté sous forme d’un dossier constitué :</a:t>
            </a:r>
          </a:p>
          <a:p>
            <a:pPr lvl="0">
              <a:spcBef>
                <a:spcPts val="600"/>
              </a:spcBef>
              <a:spcAft>
                <a:spcPts val="1200"/>
              </a:spcAft>
              <a:buFont typeface="Arial" pitchFamily="34" charset="0"/>
              <a:buChar char="•"/>
            </a:pPr>
            <a:r>
              <a:rPr lang="fr-FR" sz="1000" dirty="0">
                <a:solidFill>
                  <a:schemeClr val="tx1">
                    <a:lumMod val="50000"/>
                    <a:lumOff val="50000"/>
                  </a:schemeClr>
                </a:solidFill>
                <a:latin typeface="Neuropol"/>
              </a:rPr>
              <a:t> </a:t>
            </a:r>
            <a:r>
              <a:rPr lang="fr-FR" sz="1000" dirty="0" smtClean="0">
                <a:solidFill>
                  <a:schemeClr val="tx1">
                    <a:lumMod val="50000"/>
                    <a:lumOff val="50000"/>
                  </a:schemeClr>
                </a:solidFill>
                <a:latin typeface="Neuropol"/>
              </a:rPr>
              <a:t>Des </a:t>
            </a:r>
            <a:r>
              <a:rPr lang="fr-FR" sz="1000" dirty="0">
                <a:solidFill>
                  <a:schemeClr val="tx1">
                    <a:lumMod val="50000"/>
                    <a:lumOff val="50000"/>
                  </a:schemeClr>
                </a:solidFill>
                <a:latin typeface="Neuropol"/>
              </a:rPr>
              <a:t>éléments d’analyse permettant d’identifier le contexte (repères historiques, géographiques, culturels), la destination (fonctions, usagers) et le concept architectural du projet (choix formels, esthétiques, fonctionnels du concepteur), assortis au besoin de références historiques, culturelles et </a:t>
            </a:r>
            <a:r>
              <a:rPr lang="fr-FR" sz="1000" dirty="0" smtClean="0">
                <a:solidFill>
                  <a:schemeClr val="tx1">
                    <a:lumMod val="50000"/>
                    <a:lumOff val="50000"/>
                  </a:schemeClr>
                </a:solidFill>
                <a:latin typeface="Neuropol"/>
              </a:rPr>
              <a:t>artistiques.</a:t>
            </a:r>
            <a:endParaRPr lang="fr-FR" sz="1000" dirty="0">
              <a:solidFill>
                <a:schemeClr val="tx1">
                  <a:lumMod val="50000"/>
                  <a:lumOff val="50000"/>
                </a:schemeClr>
              </a:solidFill>
              <a:latin typeface="Neuropol"/>
            </a:endParaRPr>
          </a:p>
          <a:p>
            <a:pPr lvl="0">
              <a:spcBef>
                <a:spcPts val="600"/>
              </a:spcBef>
              <a:spcAft>
                <a:spcPts val="1200"/>
              </a:spcAft>
              <a:buFont typeface="Arial" pitchFamily="34" charset="0"/>
              <a:buChar char="•"/>
            </a:pPr>
            <a:r>
              <a:rPr lang="fr-FR" sz="1000" dirty="0">
                <a:solidFill>
                  <a:schemeClr val="tx1">
                    <a:lumMod val="50000"/>
                    <a:lumOff val="50000"/>
                  </a:schemeClr>
                </a:solidFill>
                <a:latin typeface="Neuropol"/>
              </a:rPr>
              <a:t> </a:t>
            </a:r>
            <a:r>
              <a:rPr lang="fr-FR" sz="1000" dirty="0" smtClean="0">
                <a:solidFill>
                  <a:schemeClr val="tx1">
                    <a:lumMod val="50000"/>
                    <a:lumOff val="50000"/>
                  </a:schemeClr>
                </a:solidFill>
                <a:latin typeface="Neuropol"/>
              </a:rPr>
              <a:t>Des </a:t>
            </a:r>
            <a:r>
              <a:rPr lang="fr-FR" sz="1000" dirty="0">
                <a:solidFill>
                  <a:schemeClr val="tx1">
                    <a:lumMod val="50000"/>
                    <a:lumOff val="50000"/>
                  </a:schemeClr>
                </a:solidFill>
                <a:latin typeface="Neuropol"/>
              </a:rPr>
              <a:t>résultats de recherche sur les règlementations et les normes </a:t>
            </a:r>
            <a:r>
              <a:rPr lang="fr-FR" sz="1000" dirty="0" smtClean="0">
                <a:solidFill>
                  <a:schemeClr val="tx1">
                    <a:lumMod val="50000"/>
                    <a:lumOff val="50000"/>
                  </a:schemeClr>
                </a:solidFill>
                <a:latin typeface="Neuropol"/>
              </a:rPr>
              <a:t>applicables.</a:t>
            </a:r>
            <a:endParaRPr lang="fr-FR" sz="1000" dirty="0">
              <a:solidFill>
                <a:schemeClr val="tx1">
                  <a:lumMod val="50000"/>
                  <a:lumOff val="50000"/>
                </a:schemeClr>
              </a:solidFill>
              <a:latin typeface="Neuropol"/>
            </a:endParaRPr>
          </a:p>
          <a:p>
            <a:pPr lvl="0">
              <a:spcBef>
                <a:spcPts val="600"/>
              </a:spcBef>
              <a:spcAft>
                <a:spcPts val="1200"/>
              </a:spcAft>
              <a:buFont typeface="Arial" pitchFamily="34" charset="0"/>
              <a:buChar char="•"/>
            </a:pPr>
            <a:r>
              <a:rPr lang="fr-FR" sz="1000" dirty="0">
                <a:solidFill>
                  <a:schemeClr val="tx1">
                    <a:lumMod val="50000"/>
                    <a:lumOff val="50000"/>
                  </a:schemeClr>
                </a:solidFill>
                <a:latin typeface="Neuropol"/>
              </a:rPr>
              <a:t> </a:t>
            </a:r>
            <a:r>
              <a:rPr lang="fr-FR" sz="1000" dirty="0" smtClean="0">
                <a:solidFill>
                  <a:schemeClr val="tx1">
                    <a:lumMod val="50000"/>
                    <a:lumOff val="50000"/>
                  </a:schemeClr>
                </a:solidFill>
                <a:latin typeface="Neuropol"/>
              </a:rPr>
              <a:t>Des </a:t>
            </a:r>
            <a:r>
              <a:rPr lang="fr-FR" sz="1000" dirty="0">
                <a:solidFill>
                  <a:schemeClr val="tx1">
                    <a:lumMod val="50000"/>
                    <a:lumOff val="50000"/>
                  </a:schemeClr>
                </a:solidFill>
                <a:latin typeface="Neuropol"/>
              </a:rPr>
              <a:t>propositions conformes aux règlementations dans le respect du concept architectural</a:t>
            </a:r>
            <a:r>
              <a:rPr lang="fr-FR" sz="1000" dirty="0" smtClean="0">
                <a:solidFill>
                  <a:schemeClr val="tx1">
                    <a:lumMod val="50000"/>
                    <a:lumOff val="50000"/>
                  </a:schemeClr>
                </a:solidFill>
                <a:latin typeface="Neuropol"/>
              </a:rPr>
              <a:t>.</a:t>
            </a:r>
            <a:endParaRPr lang="fr-FR" sz="1000" dirty="0">
              <a:solidFill>
                <a:schemeClr val="tx1">
                  <a:lumMod val="50000"/>
                  <a:lumOff val="50000"/>
                </a:schemeClr>
              </a:solidFill>
              <a:latin typeface="Neuropol"/>
            </a:endParaRPr>
          </a:p>
          <a:p>
            <a:pPr lvl="0">
              <a:spcBef>
                <a:spcPts val="600"/>
              </a:spcBef>
              <a:spcAft>
                <a:spcPts val="1200"/>
              </a:spcAft>
            </a:pPr>
            <a:r>
              <a:rPr lang="fr-FR" sz="1000" dirty="0">
                <a:solidFill>
                  <a:srgbClr val="9DB4BE"/>
                </a:solidFill>
                <a:latin typeface="Neuropol"/>
              </a:rPr>
              <a:t>Cette partie porte sur l’évaluation de la compétence </a:t>
            </a:r>
            <a:r>
              <a:rPr lang="fr-FR" sz="1000" dirty="0" smtClean="0">
                <a:solidFill>
                  <a:srgbClr val="9DB4BE"/>
                </a:solidFill>
                <a:latin typeface="Neuropol"/>
              </a:rPr>
              <a:t>C</a:t>
            </a:r>
            <a:r>
              <a:rPr lang="fr-FR" sz="1000" b="1" dirty="0">
                <a:solidFill>
                  <a:srgbClr val="9DB4BE"/>
                </a:solidFill>
                <a:latin typeface="Arial" panose="020B0604020202020204" pitchFamily="34" charset="0"/>
                <a:cs typeface="Arial" panose="020B0604020202020204" pitchFamily="34" charset="0"/>
              </a:rPr>
              <a:t>1</a:t>
            </a:r>
            <a:r>
              <a:rPr lang="fr-FR" sz="1000" dirty="0" smtClean="0">
                <a:solidFill>
                  <a:srgbClr val="9DB4BE"/>
                </a:solidFill>
                <a:latin typeface="Neuropol"/>
              </a:rPr>
              <a:t>.2 </a:t>
            </a:r>
            <a:r>
              <a:rPr lang="fr-FR" sz="1000" dirty="0">
                <a:solidFill>
                  <a:srgbClr val="9DB4BE"/>
                </a:solidFill>
                <a:latin typeface="Neuropol"/>
              </a:rPr>
              <a:t>i</a:t>
            </a:r>
            <a:r>
              <a:rPr lang="fr-FR" sz="1000" dirty="0" smtClean="0">
                <a:solidFill>
                  <a:srgbClr val="9DB4BE"/>
                </a:solidFill>
                <a:latin typeface="Neuropol"/>
              </a:rPr>
              <a:t>dentifier </a:t>
            </a:r>
            <a:r>
              <a:rPr lang="fr-FR" sz="1000" dirty="0">
                <a:solidFill>
                  <a:srgbClr val="9DB4BE"/>
                </a:solidFill>
                <a:latin typeface="Neuropol"/>
              </a:rPr>
              <a:t>les </a:t>
            </a:r>
            <a:r>
              <a:rPr lang="fr-FR" sz="1000" dirty="0" smtClean="0">
                <a:solidFill>
                  <a:srgbClr val="9DB4BE"/>
                </a:solidFill>
                <a:latin typeface="Neuropol"/>
              </a:rPr>
              <a:t>contraintes.</a:t>
            </a:r>
            <a:endParaRPr lang="fr-FR" sz="1000" dirty="0">
              <a:solidFill>
                <a:srgbClr val="9DB4BE"/>
              </a:solidFill>
              <a:latin typeface="Neuropol"/>
            </a:endParaRPr>
          </a:p>
          <a:p>
            <a:pPr lvl="0">
              <a:spcBef>
                <a:spcPts val="600"/>
              </a:spcBef>
              <a:spcAft>
                <a:spcPts val="1200"/>
              </a:spcAft>
            </a:pPr>
            <a:r>
              <a:rPr lang="fr-FR" sz="1000" dirty="0">
                <a:solidFill>
                  <a:prstClr val="black"/>
                </a:solidFill>
                <a:latin typeface="Neuropol"/>
              </a:rPr>
              <a:t> </a:t>
            </a:r>
          </a:p>
        </p:txBody>
      </p:sp>
      <p:sp>
        <p:nvSpPr>
          <p:cNvPr id="11" name="ZoneTexte 10"/>
          <p:cNvSpPr txBox="1"/>
          <p:nvPr/>
        </p:nvSpPr>
        <p:spPr>
          <a:xfrm>
            <a:off x="188150" y="1299252"/>
            <a:ext cx="5518956" cy="276999"/>
          </a:xfrm>
          <a:prstGeom prst="rect">
            <a:avLst/>
          </a:prstGeom>
          <a:noFill/>
        </p:spPr>
        <p:txBody>
          <a:bodyPr wrap="square" rtlCol="0">
            <a:spAutoFit/>
          </a:bodyPr>
          <a:lstStyle/>
          <a:p>
            <a:pPr marL="531450" lvl="1"/>
            <a:r>
              <a:rPr lang="fr-FR" sz="1200" b="1" dirty="0" smtClean="0">
                <a:solidFill>
                  <a:schemeClr val="tx1">
                    <a:lumMod val="50000"/>
                    <a:lumOff val="50000"/>
                  </a:schemeClr>
                </a:solidFill>
                <a:latin typeface="Neuropol" panose="020F0607030201010804" pitchFamily="34" charset="0"/>
              </a:rPr>
              <a:t>Ce que dit le référentiel : </a:t>
            </a:r>
            <a:r>
              <a:rPr lang="fr-FR" sz="1100" dirty="0" smtClean="0">
                <a:solidFill>
                  <a:schemeClr val="tx1">
                    <a:lumMod val="50000"/>
                    <a:lumOff val="50000"/>
                  </a:schemeClr>
                </a:solidFill>
                <a:latin typeface="Neuropol" panose="020F0607030201010804" pitchFamily="34" charset="0"/>
              </a:rPr>
              <a:t>(suite)</a:t>
            </a:r>
          </a:p>
        </p:txBody>
      </p:sp>
      <p:sp>
        <p:nvSpPr>
          <p:cNvPr id="12" name="Ellipse 11"/>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6952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anim calcmode="lin" valueType="num">
                                      <p:cBhvr additive="base">
                                        <p:cTn id="2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 calcmode="lin" valueType="num">
                                      <p:cBhvr additive="base">
                                        <p:cTn id="3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 calcmode="lin" valueType="num">
                                      <p:cBhvr additive="base">
                                        <p:cTn id="3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8" end="8"/>
                                            </p:txEl>
                                          </p:spTgt>
                                        </p:tgtEl>
                                        <p:attrNameLst>
                                          <p:attrName>style.visibility</p:attrName>
                                        </p:attrNameLst>
                                      </p:cBhvr>
                                      <p:to>
                                        <p:strVal val="visible"/>
                                      </p:to>
                                    </p:set>
                                    <p:anim calcmode="lin" valueType="num">
                                      <p:cBhvr additive="base">
                                        <p:cTn id="4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442609"/>
            <a:ext cx="9144000" cy="1415391"/>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9144000" cy="735065"/>
          </a:xfrm>
          <a:prstGeom prst="rect">
            <a:avLst/>
          </a:prstGeom>
        </p:spPr>
      </p:pic>
      <p:sp>
        <p:nvSpPr>
          <p:cNvPr id="8"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9" name="Rectangle 3"/>
          <p:cNvSpPr>
            <a:spLocks noChangeArrowheads="1"/>
          </p:cNvSpPr>
          <p:nvPr/>
        </p:nvSpPr>
        <p:spPr bwMode="auto">
          <a:xfrm>
            <a:off x="0" y="318701"/>
            <a:ext cx="205216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rgbClr val="595959"/>
                </a:solidFill>
                <a:effectLst/>
                <a:latin typeface="Neuropol X Rg" pitchFamily="2" charset="0"/>
                <a:ea typeface="Calibri" pitchFamily="34" charset="0"/>
                <a:cs typeface="Times New Roman" pitchFamily="18" charset="0"/>
              </a:rPr>
              <a:t>		</a:t>
            </a:r>
            <a:r>
              <a:rPr kumimoji="0" lang="fr-FR" altLang="fr-FR" sz="600" b="0" i="0" u="none" strike="noStrike" cap="none" normalizeH="0" baseline="0" dirty="0" smtClean="0">
                <a:ln>
                  <a:noFill/>
                </a:ln>
                <a:solidFill>
                  <a:schemeClr val="tx1"/>
                </a:solidFill>
                <a:effectLst/>
                <a:latin typeface="Arial" pitchFamily="34" charset="0"/>
                <a:cs typeface="Arial" pitchFamily="34" charset="0"/>
              </a:rPr>
              <a:t> </a:t>
            </a: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ZoneTexte 6"/>
          <p:cNvSpPr txBox="1"/>
          <p:nvPr/>
        </p:nvSpPr>
        <p:spPr>
          <a:xfrm>
            <a:off x="8532440" y="188640"/>
            <a:ext cx="504056" cy="338554"/>
          </a:xfrm>
          <a:prstGeom prst="rect">
            <a:avLst/>
          </a:prstGeom>
          <a:noFill/>
        </p:spPr>
        <p:txBody>
          <a:bodyPr wrap="square" rtlCol="0">
            <a:spAutoFit/>
          </a:bodyPr>
          <a:lstStyle/>
          <a:p>
            <a:r>
              <a:rPr lang="fr-FR" sz="1600" dirty="0">
                <a:solidFill>
                  <a:schemeClr val="bg1"/>
                </a:solidFill>
                <a:effectLst>
                  <a:outerShdw blurRad="38100" dist="38100" dir="2700000" algn="tl">
                    <a:srgbClr val="000000">
                      <a:alpha val="43137"/>
                    </a:srgbClr>
                  </a:outerShdw>
                </a:effectLst>
                <a:latin typeface="Neuropol" pitchFamily="34" charset="0"/>
              </a:rPr>
              <a:t>9</a:t>
            </a:r>
          </a:p>
        </p:txBody>
      </p:sp>
      <p:sp>
        <p:nvSpPr>
          <p:cNvPr id="10" name="Rectangle 9"/>
          <p:cNvSpPr/>
          <p:nvPr/>
        </p:nvSpPr>
        <p:spPr>
          <a:xfrm>
            <a:off x="683568" y="593462"/>
            <a:ext cx="6120680" cy="410882"/>
          </a:xfrm>
          <a:prstGeom prst="rect">
            <a:avLst/>
          </a:prstGeom>
        </p:spPr>
        <p:txBody>
          <a:bodyPr wrap="square">
            <a:spAutoFit/>
          </a:bodyPr>
          <a:lstStyle/>
          <a:p>
            <a:pPr indent="-89535">
              <a:lnSpc>
                <a:spcPct val="115000"/>
              </a:lnSpc>
              <a:spcAft>
                <a:spcPts val="1000"/>
              </a:spcAft>
            </a:pPr>
            <a:r>
              <a:rPr lang="fr-FR" dirty="0" smtClean="0">
                <a:solidFill>
                  <a:srgbClr val="547F8A"/>
                </a:solidFill>
                <a:latin typeface="Neuropol"/>
                <a:ea typeface="Calibri"/>
                <a:cs typeface="Times New Roman"/>
              </a:rPr>
              <a:t>P</a:t>
            </a:r>
            <a:r>
              <a:rPr lang="fr-FR" sz="1400" dirty="0" smtClean="0">
                <a:solidFill>
                  <a:srgbClr val="547F8A"/>
                </a:solidFill>
                <a:latin typeface="Neuropol"/>
                <a:ea typeface="Calibri"/>
                <a:cs typeface="Times New Roman"/>
              </a:rPr>
              <a:t>résentation de la situation d’évaluation</a:t>
            </a:r>
            <a:endParaRPr lang="fr-FR" sz="1400" dirty="0">
              <a:ea typeface="Calibri"/>
              <a:cs typeface="Times New Roman"/>
            </a:endParaRPr>
          </a:p>
        </p:txBody>
      </p:sp>
      <p:sp>
        <p:nvSpPr>
          <p:cNvPr id="3" name="Rectangle 2"/>
          <p:cNvSpPr/>
          <p:nvPr/>
        </p:nvSpPr>
        <p:spPr>
          <a:xfrm>
            <a:off x="755576" y="1556792"/>
            <a:ext cx="6984776" cy="4278094"/>
          </a:xfrm>
          <a:prstGeom prst="rect">
            <a:avLst/>
          </a:prstGeom>
        </p:spPr>
        <p:txBody>
          <a:bodyPr wrap="square">
            <a:spAutoFit/>
          </a:bodyPr>
          <a:lstStyle/>
          <a:p>
            <a:pPr lvl="0"/>
            <a:r>
              <a:rPr lang="fr-FR" sz="1100" b="1" dirty="0">
                <a:solidFill>
                  <a:schemeClr val="accent2"/>
                </a:solidFill>
                <a:latin typeface="Neuropol"/>
              </a:rPr>
              <a:t>Deuxième partie : Propositions créatives </a:t>
            </a:r>
            <a:endParaRPr lang="fr-FR" sz="1100" dirty="0">
              <a:solidFill>
                <a:schemeClr val="accent2"/>
              </a:solidFill>
              <a:latin typeface="Neuropol"/>
            </a:endParaRPr>
          </a:p>
          <a:p>
            <a:pPr lvl="0"/>
            <a:r>
              <a:rPr lang="fr-FR" sz="1000" b="1" dirty="0">
                <a:solidFill>
                  <a:schemeClr val="tx1">
                    <a:lumMod val="50000"/>
                    <a:lumOff val="50000"/>
                  </a:schemeClr>
                </a:solidFill>
                <a:latin typeface="Neuropol"/>
              </a:rPr>
              <a:t> </a:t>
            </a:r>
            <a:endParaRPr lang="fr-FR" sz="1000" dirty="0">
              <a:solidFill>
                <a:schemeClr val="tx1">
                  <a:lumMod val="50000"/>
                  <a:lumOff val="50000"/>
                </a:schemeClr>
              </a:solidFill>
              <a:latin typeface="Neuropol"/>
            </a:endParaRPr>
          </a:p>
          <a:p>
            <a:pPr lvl="0"/>
            <a:r>
              <a:rPr lang="fr-FR" sz="1000" dirty="0">
                <a:solidFill>
                  <a:srgbClr val="547F8A"/>
                </a:solidFill>
                <a:latin typeface="Neuropol"/>
              </a:rPr>
              <a:t>Elle compte pour moitié de la note finale.</a:t>
            </a:r>
          </a:p>
          <a:p>
            <a:pPr lvl="0"/>
            <a:r>
              <a:rPr lang="fr-FR" sz="1000" dirty="0">
                <a:solidFill>
                  <a:schemeClr val="tx1">
                    <a:lumMod val="50000"/>
                    <a:lumOff val="50000"/>
                  </a:schemeClr>
                </a:solidFill>
                <a:latin typeface="Neuropol"/>
              </a:rPr>
              <a:t> </a:t>
            </a:r>
          </a:p>
          <a:p>
            <a:pPr lvl="0"/>
            <a:r>
              <a:rPr lang="fr-FR" sz="1000" dirty="0">
                <a:solidFill>
                  <a:schemeClr val="tx1">
                    <a:lumMod val="50000"/>
                    <a:lumOff val="50000"/>
                  </a:schemeClr>
                </a:solidFill>
                <a:latin typeface="Neuropol"/>
              </a:rPr>
              <a:t>Le contexte d’étude s’appuie sur la demande d’un client ou les croquis d’intention d’un architecte d’intérieur ou d’un designer nécessitant des adaptations et propositions créatives pour définir précisément le projet.</a:t>
            </a:r>
          </a:p>
          <a:p>
            <a:pPr lvl="0"/>
            <a:r>
              <a:rPr lang="fr-FR" sz="1000" dirty="0">
                <a:solidFill>
                  <a:schemeClr val="tx1">
                    <a:lumMod val="50000"/>
                    <a:lumOff val="50000"/>
                  </a:schemeClr>
                </a:solidFill>
                <a:latin typeface="Neuropol"/>
              </a:rPr>
              <a:t> </a:t>
            </a:r>
          </a:p>
          <a:p>
            <a:pPr lvl="0"/>
            <a:r>
              <a:rPr lang="fr-FR" sz="1000" dirty="0">
                <a:solidFill>
                  <a:srgbClr val="547F8A"/>
                </a:solidFill>
                <a:latin typeface="Neuropol"/>
              </a:rPr>
              <a:t>Le résultat attendu est présenté sous forme d’un dossier constitué </a:t>
            </a:r>
            <a:r>
              <a:rPr lang="fr-FR" sz="1000" dirty="0" smtClean="0">
                <a:solidFill>
                  <a:srgbClr val="547F8A"/>
                </a:solidFill>
                <a:latin typeface="Neuropol"/>
              </a:rPr>
              <a:t>:</a:t>
            </a:r>
          </a:p>
          <a:p>
            <a:pPr lvl="0"/>
            <a:endParaRPr lang="fr-FR" sz="1000" dirty="0">
              <a:solidFill>
                <a:schemeClr val="tx1">
                  <a:lumMod val="50000"/>
                  <a:lumOff val="50000"/>
                </a:schemeClr>
              </a:solidFill>
              <a:latin typeface="Neuropol"/>
            </a:endParaRPr>
          </a:p>
          <a:p>
            <a:pPr lvl="0">
              <a:buFont typeface="Arial" pitchFamily="34" charset="0"/>
              <a:buChar char="•"/>
            </a:pPr>
            <a:r>
              <a:rPr lang="fr-FR" sz="1000" dirty="0">
                <a:solidFill>
                  <a:schemeClr val="tx1">
                    <a:lumMod val="50000"/>
                    <a:lumOff val="50000"/>
                  </a:schemeClr>
                </a:solidFill>
                <a:latin typeface="Neuropol"/>
              </a:rPr>
              <a:t> </a:t>
            </a:r>
            <a:r>
              <a:rPr lang="fr-FR" sz="1000" dirty="0" smtClean="0">
                <a:solidFill>
                  <a:schemeClr val="tx1">
                    <a:lumMod val="50000"/>
                    <a:lumOff val="50000"/>
                  </a:schemeClr>
                </a:solidFill>
                <a:latin typeface="Neuropol"/>
              </a:rPr>
              <a:t>Des </a:t>
            </a:r>
            <a:r>
              <a:rPr lang="fr-FR" sz="1000" dirty="0">
                <a:solidFill>
                  <a:schemeClr val="tx1">
                    <a:lumMod val="50000"/>
                    <a:lumOff val="50000"/>
                  </a:schemeClr>
                </a:solidFill>
                <a:latin typeface="Neuropol"/>
              </a:rPr>
              <a:t>éléments d’analyse visant à définir le besoin du client ou préciser les intentions du </a:t>
            </a:r>
            <a:r>
              <a:rPr lang="fr-FR" sz="1000" dirty="0" smtClean="0">
                <a:solidFill>
                  <a:schemeClr val="tx1">
                    <a:lumMod val="50000"/>
                    <a:lumOff val="50000"/>
                  </a:schemeClr>
                </a:solidFill>
                <a:latin typeface="Neuropol"/>
              </a:rPr>
              <a:t>concepteur.</a:t>
            </a:r>
            <a:endParaRPr lang="fr-FR" sz="1000" dirty="0">
              <a:solidFill>
                <a:schemeClr val="tx1">
                  <a:lumMod val="50000"/>
                  <a:lumOff val="50000"/>
                </a:schemeClr>
              </a:solidFill>
              <a:latin typeface="Neuropol"/>
            </a:endParaRPr>
          </a:p>
          <a:p>
            <a:pPr lvl="0">
              <a:buFont typeface="Arial" pitchFamily="34" charset="0"/>
              <a:buChar char="•"/>
            </a:pPr>
            <a:r>
              <a:rPr lang="fr-FR" sz="1000" dirty="0">
                <a:solidFill>
                  <a:schemeClr val="tx1">
                    <a:lumMod val="50000"/>
                    <a:lumOff val="50000"/>
                  </a:schemeClr>
                </a:solidFill>
                <a:latin typeface="Neuropol"/>
              </a:rPr>
              <a:t> </a:t>
            </a:r>
            <a:r>
              <a:rPr lang="fr-FR" sz="1000" dirty="0" smtClean="0">
                <a:solidFill>
                  <a:schemeClr val="tx1">
                    <a:lumMod val="50000"/>
                    <a:lumOff val="50000"/>
                  </a:schemeClr>
                </a:solidFill>
                <a:latin typeface="Neuropol"/>
              </a:rPr>
              <a:t>Une </a:t>
            </a:r>
            <a:r>
              <a:rPr lang="fr-FR" sz="1000" dirty="0">
                <a:solidFill>
                  <a:schemeClr val="tx1">
                    <a:lumMod val="50000"/>
                    <a:lumOff val="50000"/>
                  </a:schemeClr>
                </a:solidFill>
                <a:latin typeface="Neuropol"/>
              </a:rPr>
              <a:t>synthèse des données et de l’analyse débouchant sur plusieurs hypothèses </a:t>
            </a:r>
            <a:r>
              <a:rPr lang="fr-FR" sz="1000" dirty="0" smtClean="0">
                <a:solidFill>
                  <a:schemeClr val="tx1">
                    <a:lumMod val="50000"/>
                    <a:lumOff val="50000"/>
                  </a:schemeClr>
                </a:solidFill>
                <a:latin typeface="Neuropol"/>
              </a:rPr>
              <a:t>créatives.</a:t>
            </a:r>
            <a:endParaRPr lang="fr-FR" sz="1000" dirty="0">
              <a:solidFill>
                <a:schemeClr val="tx1">
                  <a:lumMod val="50000"/>
                  <a:lumOff val="50000"/>
                </a:schemeClr>
              </a:solidFill>
              <a:latin typeface="Neuropol"/>
            </a:endParaRPr>
          </a:p>
          <a:p>
            <a:pPr lvl="0">
              <a:buFont typeface="Arial" pitchFamily="34" charset="0"/>
              <a:buChar char="•"/>
            </a:pPr>
            <a:r>
              <a:rPr lang="fr-FR" sz="1000" dirty="0">
                <a:solidFill>
                  <a:schemeClr val="tx1">
                    <a:lumMod val="50000"/>
                    <a:lumOff val="50000"/>
                  </a:schemeClr>
                </a:solidFill>
                <a:latin typeface="Neuropol"/>
              </a:rPr>
              <a:t> </a:t>
            </a:r>
            <a:r>
              <a:rPr lang="fr-FR" sz="1000" dirty="0" smtClean="0">
                <a:solidFill>
                  <a:schemeClr val="tx1">
                    <a:lumMod val="50000"/>
                    <a:lumOff val="50000"/>
                  </a:schemeClr>
                </a:solidFill>
                <a:latin typeface="Neuropol"/>
              </a:rPr>
              <a:t>Une </a:t>
            </a:r>
            <a:r>
              <a:rPr lang="fr-FR" sz="1000" dirty="0">
                <a:solidFill>
                  <a:schemeClr val="tx1">
                    <a:lumMod val="50000"/>
                    <a:lumOff val="50000"/>
                  </a:schemeClr>
                </a:solidFill>
                <a:latin typeface="Neuropol"/>
              </a:rPr>
              <a:t>proposition graphique annotée du projet précisant et justifiant les choix formels, esthétiques et fonctionnels opérés.</a:t>
            </a:r>
          </a:p>
          <a:p>
            <a:pPr lvl="0"/>
            <a:r>
              <a:rPr lang="fr-FR" sz="1000" dirty="0">
                <a:solidFill>
                  <a:schemeClr val="tx1">
                    <a:lumMod val="50000"/>
                    <a:lumOff val="50000"/>
                  </a:schemeClr>
                </a:solidFill>
                <a:latin typeface="Neuropol"/>
              </a:rPr>
              <a:t> </a:t>
            </a:r>
          </a:p>
          <a:p>
            <a:pPr lvl="0"/>
            <a:r>
              <a:rPr lang="fr-FR" sz="1000" dirty="0">
                <a:solidFill>
                  <a:srgbClr val="9DB4BE"/>
                </a:solidFill>
                <a:latin typeface="Neuropol"/>
              </a:rPr>
              <a:t>Cette partie porte sur l’évaluation de la compétence </a:t>
            </a:r>
            <a:r>
              <a:rPr lang="fr-FR" sz="1000" dirty="0" smtClean="0">
                <a:solidFill>
                  <a:srgbClr val="9DB4BE"/>
                </a:solidFill>
                <a:latin typeface="Neuropol"/>
              </a:rPr>
              <a:t>C</a:t>
            </a:r>
            <a:r>
              <a:rPr lang="fr-FR" sz="1000" b="1" dirty="0" smtClean="0">
                <a:solidFill>
                  <a:srgbClr val="9DB4BE"/>
                </a:solidFill>
                <a:latin typeface="Arial" panose="020B0604020202020204" pitchFamily="34" charset="0"/>
                <a:cs typeface="Arial" panose="020B0604020202020204" pitchFamily="34" charset="0"/>
              </a:rPr>
              <a:t>1</a:t>
            </a:r>
            <a:r>
              <a:rPr lang="fr-FR" sz="1000" dirty="0" smtClean="0">
                <a:solidFill>
                  <a:srgbClr val="9DB4BE"/>
                </a:solidFill>
                <a:latin typeface="Neuropol"/>
              </a:rPr>
              <a:t>.</a:t>
            </a:r>
            <a:r>
              <a:rPr lang="fr-FR" sz="1000" b="1" dirty="0" smtClean="0">
                <a:solidFill>
                  <a:srgbClr val="9DB4BE"/>
                </a:solidFill>
                <a:latin typeface="Arial" panose="020B0604020202020204" pitchFamily="34" charset="0"/>
                <a:cs typeface="Arial" panose="020B0604020202020204" pitchFamily="34" charset="0"/>
              </a:rPr>
              <a:t>1 </a:t>
            </a:r>
            <a:r>
              <a:rPr lang="fr-FR" sz="1000" dirty="0" smtClean="0">
                <a:solidFill>
                  <a:srgbClr val="9DB4BE"/>
                </a:solidFill>
                <a:latin typeface="Neuropol"/>
              </a:rPr>
              <a:t>Formaliser </a:t>
            </a:r>
            <a:r>
              <a:rPr lang="fr-FR" sz="1000" dirty="0">
                <a:solidFill>
                  <a:srgbClr val="9DB4BE"/>
                </a:solidFill>
                <a:latin typeface="Neuropol"/>
              </a:rPr>
              <a:t>l’expression du besoin </a:t>
            </a:r>
            <a:r>
              <a:rPr lang="fr-FR" sz="1000" dirty="0" smtClean="0">
                <a:solidFill>
                  <a:srgbClr val="9DB4BE"/>
                </a:solidFill>
                <a:latin typeface="Neuropol"/>
              </a:rPr>
              <a:t>client.</a:t>
            </a:r>
            <a:endParaRPr lang="fr-FR" sz="1000" dirty="0">
              <a:solidFill>
                <a:srgbClr val="9DB4BE"/>
              </a:solidFill>
              <a:latin typeface="Neuropol"/>
            </a:endParaRPr>
          </a:p>
          <a:p>
            <a:pPr lvl="0"/>
            <a:endParaRPr lang="fr-FR" sz="1000" b="1" dirty="0">
              <a:solidFill>
                <a:schemeClr val="tx1">
                  <a:lumMod val="50000"/>
                  <a:lumOff val="50000"/>
                </a:schemeClr>
              </a:solidFill>
              <a:latin typeface="Neuropol"/>
            </a:endParaRPr>
          </a:p>
          <a:p>
            <a:pPr lvl="0"/>
            <a:r>
              <a:rPr lang="fr-FR" sz="1100" b="1" dirty="0" smtClean="0">
                <a:solidFill>
                  <a:schemeClr val="accent2"/>
                </a:solidFill>
                <a:latin typeface="Neuropol"/>
              </a:rPr>
              <a:t>Évaluation </a:t>
            </a:r>
            <a:r>
              <a:rPr lang="fr-FR" sz="1000" dirty="0" smtClean="0">
                <a:solidFill>
                  <a:schemeClr val="tx1">
                    <a:lumMod val="50000"/>
                    <a:lumOff val="50000"/>
                  </a:schemeClr>
                </a:solidFill>
                <a:latin typeface="Neuropol"/>
              </a:rPr>
              <a:t>(première et deuxième partie)</a:t>
            </a:r>
            <a:endParaRPr lang="fr-FR" sz="1000" dirty="0">
              <a:solidFill>
                <a:schemeClr val="tx1">
                  <a:lumMod val="50000"/>
                  <a:lumOff val="50000"/>
                </a:schemeClr>
              </a:solidFill>
              <a:latin typeface="Neuropol"/>
            </a:endParaRPr>
          </a:p>
          <a:p>
            <a:pPr lvl="0"/>
            <a:r>
              <a:rPr lang="fr-FR" sz="1000" dirty="0">
                <a:solidFill>
                  <a:schemeClr val="tx1">
                    <a:lumMod val="50000"/>
                    <a:lumOff val="50000"/>
                  </a:schemeClr>
                </a:solidFill>
                <a:latin typeface="Neuropol"/>
              </a:rPr>
              <a:t> </a:t>
            </a:r>
          </a:p>
          <a:p>
            <a:pPr lvl="0"/>
            <a:r>
              <a:rPr lang="fr-FR" sz="1000" dirty="0">
                <a:solidFill>
                  <a:schemeClr val="tx1">
                    <a:lumMod val="50000"/>
                    <a:lumOff val="50000"/>
                  </a:schemeClr>
                </a:solidFill>
                <a:latin typeface="Neuropol"/>
              </a:rPr>
              <a:t>Les indicateurs d'évaluation correspondant aux compétences </a:t>
            </a:r>
            <a:r>
              <a:rPr lang="fr-FR" sz="1000" dirty="0" smtClean="0">
                <a:solidFill>
                  <a:schemeClr val="tx1">
                    <a:lumMod val="50000"/>
                    <a:lumOff val="50000"/>
                  </a:schemeClr>
                </a:solidFill>
                <a:latin typeface="Neuropol"/>
              </a:rPr>
              <a:t>évaluées qui figurent </a:t>
            </a:r>
            <a:r>
              <a:rPr lang="fr-FR" sz="1000" dirty="0">
                <a:solidFill>
                  <a:schemeClr val="tx1">
                    <a:lumMod val="50000"/>
                    <a:lumOff val="50000"/>
                  </a:schemeClr>
                </a:solidFill>
                <a:latin typeface="Neuropol"/>
              </a:rPr>
              <a:t>dans la colonne "Indicateurs de performance" des tableaux </a:t>
            </a:r>
            <a:r>
              <a:rPr lang="fr-FR" sz="1000" dirty="0" smtClean="0">
                <a:solidFill>
                  <a:schemeClr val="tx1">
                    <a:lumMod val="50000"/>
                    <a:lumOff val="50000"/>
                  </a:schemeClr>
                </a:solidFill>
                <a:latin typeface="Neuropol"/>
              </a:rPr>
              <a:t>décrivant </a:t>
            </a:r>
            <a:r>
              <a:rPr lang="fr-FR" sz="1000" dirty="0">
                <a:solidFill>
                  <a:schemeClr val="tx1">
                    <a:lumMod val="50000"/>
                    <a:lumOff val="50000"/>
                  </a:schemeClr>
                </a:solidFill>
                <a:latin typeface="Neuropol"/>
              </a:rPr>
              <a:t>les compétences. </a:t>
            </a:r>
            <a:endParaRPr lang="fr-FR" sz="1000" dirty="0" smtClean="0">
              <a:solidFill>
                <a:schemeClr val="tx1">
                  <a:lumMod val="50000"/>
                  <a:lumOff val="50000"/>
                </a:schemeClr>
              </a:solidFill>
              <a:latin typeface="Neuropol"/>
            </a:endParaRPr>
          </a:p>
          <a:p>
            <a:pPr lvl="0"/>
            <a:endParaRPr lang="fr-FR" sz="1000" dirty="0">
              <a:solidFill>
                <a:schemeClr val="tx1">
                  <a:lumMod val="50000"/>
                  <a:lumOff val="50000"/>
                </a:schemeClr>
              </a:solidFill>
              <a:latin typeface="Neuropol"/>
            </a:endParaRPr>
          </a:p>
          <a:p>
            <a:pPr lvl="0"/>
            <a:r>
              <a:rPr lang="fr-FR" sz="1000" dirty="0" smtClean="0">
                <a:solidFill>
                  <a:srgbClr val="9DB4BE"/>
                </a:solidFill>
                <a:latin typeface="Neuropol"/>
              </a:rPr>
              <a:t>L’évaluation </a:t>
            </a:r>
            <a:r>
              <a:rPr lang="fr-FR" sz="1000" dirty="0">
                <a:solidFill>
                  <a:srgbClr val="9DB4BE"/>
                </a:solidFill>
                <a:latin typeface="Neuropol"/>
              </a:rPr>
              <a:t>porte sur les compétences </a:t>
            </a:r>
            <a:r>
              <a:rPr lang="fr-FR" sz="1000" dirty="0" smtClean="0">
                <a:solidFill>
                  <a:srgbClr val="9DB4BE"/>
                </a:solidFill>
                <a:latin typeface="Neuropol"/>
              </a:rPr>
              <a:t>C</a:t>
            </a:r>
            <a:r>
              <a:rPr lang="fr-FR" sz="1000" b="1" dirty="0" smtClean="0">
                <a:solidFill>
                  <a:srgbClr val="9DB4BE"/>
                </a:solidFill>
                <a:latin typeface="Arial" panose="020B0604020202020204" pitchFamily="34" charset="0"/>
                <a:cs typeface="Arial" panose="020B0604020202020204" pitchFamily="34" charset="0"/>
              </a:rPr>
              <a:t>1</a:t>
            </a:r>
            <a:r>
              <a:rPr lang="fr-FR" sz="1000" dirty="0" smtClean="0">
                <a:solidFill>
                  <a:srgbClr val="9DB4BE"/>
                </a:solidFill>
                <a:latin typeface="Neuropol"/>
              </a:rPr>
              <a:t>-</a:t>
            </a:r>
            <a:r>
              <a:rPr lang="fr-FR" sz="1000" b="1" dirty="0" smtClean="0">
                <a:solidFill>
                  <a:srgbClr val="9DB4BE"/>
                </a:solidFill>
                <a:latin typeface="Arial" panose="020B0604020202020204" pitchFamily="34" charset="0"/>
                <a:cs typeface="Arial" panose="020B0604020202020204" pitchFamily="34" charset="0"/>
              </a:rPr>
              <a:t>1 </a:t>
            </a:r>
            <a:r>
              <a:rPr lang="fr-FR" sz="1000" dirty="0" smtClean="0">
                <a:solidFill>
                  <a:srgbClr val="9DB4BE"/>
                </a:solidFill>
                <a:latin typeface="Neuropol"/>
              </a:rPr>
              <a:t>et C</a:t>
            </a:r>
            <a:r>
              <a:rPr lang="fr-FR" sz="1000" b="1" dirty="0">
                <a:solidFill>
                  <a:srgbClr val="9DB4BE"/>
                </a:solidFill>
                <a:latin typeface="Arial" panose="020B0604020202020204" pitchFamily="34" charset="0"/>
                <a:cs typeface="Arial" panose="020B0604020202020204" pitchFamily="34" charset="0"/>
              </a:rPr>
              <a:t>1</a:t>
            </a:r>
            <a:r>
              <a:rPr lang="fr-FR" sz="1000" dirty="0" smtClean="0">
                <a:solidFill>
                  <a:srgbClr val="9DB4BE"/>
                </a:solidFill>
                <a:latin typeface="Neuropol"/>
              </a:rPr>
              <a:t>-2.</a:t>
            </a:r>
            <a:endParaRPr lang="fr-FR" sz="1000" dirty="0">
              <a:solidFill>
                <a:srgbClr val="9DB4BE"/>
              </a:solidFill>
              <a:latin typeface="Neuropol"/>
            </a:endParaRPr>
          </a:p>
        </p:txBody>
      </p:sp>
      <p:sp>
        <p:nvSpPr>
          <p:cNvPr id="11" name="ZoneTexte 10"/>
          <p:cNvSpPr txBox="1"/>
          <p:nvPr/>
        </p:nvSpPr>
        <p:spPr>
          <a:xfrm>
            <a:off x="212286" y="1124744"/>
            <a:ext cx="5518956" cy="276999"/>
          </a:xfrm>
          <a:prstGeom prst="rect">
            <a:avLst/>
          </a:prstGeom>
          <a:noFill/>
        </p:spPr>
        <p:txBody>
          <a:bodyPr wrap="square" rtlCol="0">
            <a:spAutoFit/>
          </a:bodyPr>
          <a:lstStyle/>
          <a:p>
            <a:pPr marL="531450" lvl="1"/>
            <a:r>
              <a:rPr lang="fr-FR" sz="1200" b="1" dirty="0" smtClean="0">
                <a:solidFill>
                  <a:schemeClr val="tx1">
                    <a:lumMod val="50000"/>
                    <a:lumOff val="50000"/>
                  </a:schemeClr>
                </a:solidFill>
                <a:latin typeface="Neuropol" panose="020F0607030201010804" pitchFamily="34" charset="0"/>
              </a:rPr>
              <a:t>Ce que dit le référentiel : </a:t>
            </a:r>
            <a:r>
              <a:rPr lang="fr-FR" sz="1100" dirty="0" smtClean="0">
                <a:solidFill>
                  <a:schemeClr val="tx1">
                    <a:lumMod val="50000"/>
                    <a:lumOff val="50000"/>
                  </a:schemeClr>
                </a:solidFill>
                <a:latin typeface="Neuropol" panose="020F0607030201010804" pitchFamily="34" charset="0"/>
              </a:rPr>
              <a:t>(suite)</a:t>
            </a:r>
          </a:p>
        </p:txBody>
      </p:sp>
      <p:sp>
        <p:nvSpPr>
          <p:cNvPr id="12" name="Ellipse 11"/>
          <p:cNvSpPr/>
          <p:nvPr/>
        </p:nvSpPr>
        <p:spPr>
          <a:xfrm>
            <a:off x="107504" y="11663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106823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 calcmode="lin" valueType="num">
                                      <p:cBhvr additive="base">
                                        <p:cTn id="3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 calcmode="lin" valueType="num">
                                      <p:cBhvr additive="base">
                                        <p:cTn id="4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2" end="12"/>
                                            </p:txEl>
                                          </p:spTgt>
                                        </p:tgtEl>
                                        <p:attrNameLst>
                                          <p:attrName>style.visibility</p:attrName>
                                        </p:attrNameLst>
                                      </p:cBhvr>
                                      <p:to>
                                        <p:strVal val="visible"/>
                                      </p:to>
                                    </p:set>
                                    <p:anim calcmode="lin" valueType="num">
                                      <p:cBhvr additive="base">
                                        <p:cTn id="4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anim calcmode="lin" valueType="num">
                                      <p:cBhvr additive="base">
                                        <p:cTn id="55"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anim calcmode="lin" valueType="num">
                                      <p:cBhvr additive="base">
                                        <p:cTn id="59"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5" end="15"/>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16" end="16"/>
                                            </p:txEl>
                                          </p:spTgt>
                                        </p:tgtEl>
                                        <p:attrNameLst>
                                          <p:attrName>style.visibility</p:attrName>
                                        </p:attrNameLst>
                                      </p:cBhvr>
                                      <p:to>
                                        <p:strVal val="visible"/>
                                      </p:to>
                                    </p:set>
                                    <p:anim calcmode="lin" valueType="num">
                                      <p:cBhvr additive="base">
                                        <p:cTn id="63" dur="500" fill="hold"/>
                                        <p:tgtEl>
                                          <p:spTgt spid="3">
                                            <p:txEl>
                                              <p:pRg st="16" end="16"/>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6" end="16"/>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
                                            <p:txEl>
                                              <p:pRg st="18" end="18"/>
                                            </p:txEl>
                                          </p:spTgt>
                                        </p:tgtEl>
                                        <p:attrNameLst>
                                          <p:attrName>style.visibility</p:attrName>
                                        </p:attrNameLst>
                                      </p:cBhvr>
                                      <p:to>
                                        <p:strVal val="visible"/>
                                      </p:to>
                                    </p:set>
                                    <p:anim calcmode="lin" valueType="num">
                                      <p:cBhvr additive="base">
                                        <p:cTn id="67" dur="500" fill="hold"/>
                                        <p:tgtEl>
                                          <p:spTgt spid="3">
                                            <p:txEl>
                                              <p:pRg st="18" end="18"/>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8" end="1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12381</TotalTime>
  <Words>1591</Words>
  <Application>Microsoft Office PowerPoint</Application>
  <PresentationFormat>Affichage à l'écran (4:3)</PresentationFormat>
  <Paragraphs>521</Paragraphs>
  <Slides>32</Slides>
  <Notes>32</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32</vt:i4>
      </vt:variant>
    </vt:vector>
  </HeadingPairs>
  <TitlesOfParts>
    <vt:vector size="42" baseType="lpstr">
      <vt:lpstr>Arial</vt:lpstr>
      <vt:lpstr>Calibri</vt:lpstr>
      <vt:lpstr>Neuropol X Rg</vt:lpstr>
      <vt:lpstr>Times New Roman</vt:lpstr>
      <vt:lpstr>Neuropol</vt:lpstr>
      <vt:lpstr>Courier New</vt:lpstr>
      <vt:lpstr>Tahoma</vt:lpstr>
      <vt:lpstr>宋体</vt:lpstr>
      <vt:lpstr>Monotype Sorts</vt: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Thierry MARTIN</dc:creator>
  <cp:lastModifiedBy>jacques garlin</cp:lastModifiedBy>
  <cp:revision>237</cp:revision>
  <cp:lastPrinted>2016-03-23T10:30:21Z</cp:lastPrinted>
  <dcterms:created xsi:type="dcterms:W3CDTF">2016-02-08T12:57:28Z</dcterms:created>
  <dcterms:modified xsi:type="dcterms:W3CDTF">2016-03-29T21:10:46Z</dcterms:modified>
</cp:coreProperties>
</file>