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Default Extension="docx" ContentType="application/vnd.openxmlformats-officedocument.wordprocessingml.document"/>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handoutMasterIdLst>
    <p:handoutMasterId r:id="rId31"/>
  </p:handoutMasterIdLst>
  <p:sldIdLst>
    <p:sldId id="256" r:id="rId2"/>
    <p:sldId id="259" r:id="rId3"/>
    <p:sldId id="264" r:id="rId4"/>
    <p:sldId id="260" r:id="rId5"/>
    <p:sldId id="265" r:id="rId6"/>
    <p:sldId id="258" r:id="rId7"/>
    <p:sldId id="266" r:id="rId8"/>
    <p:sldId id="262" r:id="rId9"/>
    <p:sldId id="263" r:id="rId10"/>
    <p:sldId id="267" r:id="rId11"/>
    <p:sldId id="268" r:id="rId12"/>
    <p:sldId id="283" r:id="rId13"/>
    <p:sldId id="284" r:id="rId14"/>
    <p:sldId id="285" r:id="rId15"/>
    <p:sldId id="269" r:id="rId16"/>
    <p:sldId id="276" r:id="rId17"/>
    <p:sldId id="277" r:id="rId18"/>
    <p:sldId id="279" r:id="rId19"/>
    <p:sldId id="278" r:id="rId20"/>
    <p:sldId id="280" r:id="rId21"/>
    <p:sldId id="282" r:id="rId22"/>
    <p:sldId id="281" r:id="rId23"/>
    <p:sldId id="271" r:id="rId24"/>
    <p:sldId id="272" r:id="rId25"/>
    <p:sldId id="273" r:id="rId26"/>
    <p:sldId id="274" r:id="rId27"/>
    <p:sldId id="275" r:id="rId28"/>
    <p:sldId id="287" r:id="rId29"/>
  </p:sldIdLst>
  <p:sldSz cx="9144000" cy="6858000" type="screen4x3"/>
  <p:notesSz cx="6858000" cy="9144000"/>
  <p:embeddedFontLst>
    <p:embeddedFont>
      <p:font typeface="Calibri" pitchFamily="34" charset="0"/>
      <p:regular r:id="rId32"/>
      <p:bold r:id="rId33"/>
      <p:italic r:id="rId34"/>
      <p:boldItalic r:id="rId35"/>
    </p:embeddedFont>
    <p:embeddedFont>
      <p:font typeface="Neuropol X Rg" pitchFamily="2" charset="0"/>
      <p:regular r:id="rId36"/>
    </p:embeddedFont>
    <p:embeddedFont>
      <p:font typeface="Neuropol" pitchFamily="34" charset="0"/>
      <p:regular r:id="rId37"/>
    </p:embeddedFont>
    <p:embeddedFont>
      <p:font typeface="Tahoma" pitchFamily="34" charset="0"/>
      <p:regular r:id="rId38"/>
      <p:bold r:id="rId39"/>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547F8A"/>
    <a:srgbClr val="9DB4BE"/>
    <a:srgbClr val="BC342A"/>
    <a:srgbClr val="BD3431"/>
    <a:srgbClr val="D6D9DA"/>
    <a:srgbClr val="BBBFC1"/>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2" autoAdjust="0"/>
    <p:restoredTop sz="94660"/>
  </p:normalViewPr>
  <p:slideViewPr>
    <p:cSldViewPr>
      <p:cViewPr varScale="1">
        <p:scale>
          <a:sx n="85" d="100"/>
          <a:sy n="85" d="100"/>
        </p:scale>
        <p:origin x="-1387" y="-77"/>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30/03/16</a:t>
            </a:r>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32C1691-C2B6-4C5E-BF8F-370C61020A62}" type="slidenum">
              <a:rPr lang="fr-FR" smtClean="0"/>
              <a:pPr/>
              <a:t>‹N°›</a:t>
            </a:fld>
            <a:endParaRPr lang="fr-FR" dirty="0"/>
          </a:p>
        </p:txBody>
      </p:sp>
    </p:spTree>
    <p:extLst>
      <p:ext uri="{BB962C8B-B14F-4D97-AF65-F5344CB8AC3E}">
        <p14:creationId xmlns="" xmlns:p14="http://schemas.microsoft.com/office/powerpoint/2010/main" val="168822240"/>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30/03/16</a:t>
            </a:r>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2B0361-734F-41E6-8C51-33659B4BC814}" type="slidenum">
              <a:rPr lang="fr-FR" smtClean="0"/>
              <a:pPr/>
              <a:t>‹N°›</a:t>
            </a:fld>
            <a:endParaRPr lang="fr-FR" dirty="0"/>
          </a:p>
        </p:txBody>
      </p:sp>
    </p:spTree>
    <p:extLst>
      <p:ext uri="{BB962C8B-B14F-4D97-AF65-F5344CB8AC3E}">
        <p14:creationId xmlns="" xmlns:p14="http://schemas.microsoft.com/office/powerpoint/2010/main" val="3524787018"/>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Page de garde</a:t>
            </a:r>
            <a:r>
              <a:rPr lang="fr-FR" baseline="0" dirty="0" smtClean="0"/>
              <a:t> du diaporama</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Progression en premier semestre de TS2 ERA en enseignements de spécialités</a:t>
            </a:r>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Progression en deuxième</a:t>
            </a:r>
            <a:r>
              <a:rPr lang="fr-FR" baseline="0" dirty="0" smtClean="0"/>
              <a:t> se</a:t>
            </a:r>
            <a:r>
              <a:rPr lang="fr-FR" dirty="0" smtClean="0"/>
              <a:t>mestre de TS2 ERA en enseignements de spécialités</a:t>
            </a:r>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Simulation de locaux pour la mise en place des activités liées au prototypage et au suivi de la mise en œuvre sur chantier</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Simulation de locaux pour la mise en place des activités liées au prototypage et au suivi de la mise en œuvre sur chantier</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Simulation de locaux pour la mise en place des activités liées au prototypage et au suivi de la mise en œuvre sur chantier</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Simulation de locaux pour la mise en place des activités liées au prototypage et au suivi de la mise en œuvre sur chantier</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Simulation de locaux pour la mise en place des activités liées au prototypage et au suivi de la mise en œuvre sur chantier</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Simulation de locaux pour la mise en place des activités liées au prototypage et au suivi de la mise en œuvre sur chantier</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Simulation de locaux pour la mise en place des activités liées au prototypage et au suivi de la mise en œuvre sur chantier</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Simulation de locaux pour la mise en place des activités liées au prototypage et au suivi de la mise en œuvre sur chantier</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Sommaire</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Simulation de locaux pour la mise en place des activités liées au prototypage et au suivi de la mise en œuvre sur chantier</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Simulation de locaux pour la mise en place des activités liées au prototypage et au suivi de la mise en œuvre sur chantier</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Simulation de locaux pour la mise en place des activités liées au prototypage et au suivi de la mise en œuvre sur chantier</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Activités et tâches professionnelles</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Relations entre les compétences et les activités professionnelles visées</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Enseignements de spécialités placées sur la grille compétences-activités</a:t>
            </a:r>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Synoptique de la formation en TS1 ERA</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Synoptique de la formation en TS2 ERA</a:t>
            </a:r>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Progression en premier semestre de TS1 ERA en enseignements de spécialités</a:t>
            </a:r>
            <a:endParaRPr lang="fr-FR" dirty="0"/>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Progression en deuxième</a:t>
            </a:r>
            <a:r>
              <a:rPr lang="fr-FR" baseline="0" dirty="0" smtClean="0"/>
              <a:t> se</a:t>
            </a:r>
            <a:r>
              <a:rPr lang="fr-FR" dirty="0" smtClean="0"/>
              <a:t>mestre de TS1 ERA en enseignements de spécialités</a:t>
            </a:r>
          </a:p>
        </p:txBody>
      </p:sp>
      <p:sp>
        <p:nvSpPr>
          <p:cNvPr id="5" name="Espace réservé de la date 4"/>
          <p:cNvSpPr>
            <a:spLocks noGrp="1"/>
          </p:cNvSpPr>
          <p:nvPr>
            <p:ph type="dt" idx="11"/>
          </p:nvPr>
        </p:nvSpPr>
        <p:spPr/>
        <p:txBody>
          <a:bodyPr/>
          <a:lstStyle/>
          <a:p>
            <a:r>
              <a:rPr lang="fr-FR" dirty="0" smtClean="0"/>
              <a:t>30/03/16</a:t>
            </a:r>
            <a:endParaRPr lang="fr-FR" dirty="0"/>
          </a:p>
        </p:txBody>
      </p:sp>
    </p:spTree>
    <p:extLst>
      <p:ext uri="{BB962C8B-B14F-4D97-AF65-F5344CB8AC3E}">
        <p14:creationId xmlns="" xmlns:p14="http://schemas.microsoft.com/office/powerpoint/2010/main" val="3246530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98D8F108-142A-4D58-8A7E-C4A11A5239AE}" type="datetimeFigureOut">
              <a:rPr lang="fr-FR" smtClean="0"/>
              <a:pPr/>
              <a:t>29/03/2016</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78571B5-C14D-43EF-BD02-F991A4E36DC6}" type="slidenum">
              <a:rPr lang="fr-FR" smtClean="0"/>
              <a:pPr/>
              <a:t>‹N°›</a:t>
            </a:fld>
            <a:endParaRPr lang="fr-FR" dirty="0"/>
          </a:p>
        </p:txBody>
      </p:sp>
    </p:spTree>
    <p:extLst>
      <p:ext uri="{BB962C8B-B14F-4D97-AF65-F5344CB8AC3E}">
        <p14:creationId xmlns="" xmlns:p14="http://schemas.microsoft.com/office/powerpoint/2010/main" val="2709703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8D8F108-142A-4D58-8A7E-C4A11A5239AE}" type="datetimeFigureOut">
              <a:rPr lang="fr-FR" smtClean="0"/>
              <a:pPr/>
              <a:t>29/03/2016</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78571B5-C14D-43EF-BD02-F991A4E36DC6}" type="slidenum">
              <a:rPr lang="fr-FR" smtClean="0"/>
              <a:pPr/>
              <a:t>‹N°›</a:t>
            </a:fld>
            <a:endParaRPr lang="fr-FR" dirty="0"/>
          </a:p>
        </p:txBody>
      </p:sp>
    </p:spTree>
    <p:extLst>
      <p:ext uri="{BB962C8B-B14F-4D97-AF65-F5344CB8AC3E}">
        <p14:creationId xmlns="" xmlns:p14="http://schemas.microsoft.com/office/powerpoint/2010/main" val="62682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8D8F108-142A-4D58-8A7E-C4A11A5239AE}" type="datetimeFigureOut">
              <a:rPr lang="fr-FR" smtClean="0"/>
              <a:pPr/>
              <a:t>29/03/2016</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78571B5-C14D-43EF-BD02-F991A4E36DC6}" type="slidenum">
              <a:rPr lang="fr-FR" smtClean="0"/>
              <a:pPr/>
              <a:t>‹N°›</a:t>
            </a:fld>
            <a:endParaRPr lang="fr-FR" dirty="0"/>
          </a:p>
        </p:txBody>
      </p:sp>
    </p:spTree>
    <p:extLst>
      <p:ext uri="{BB962C8B-B14F-4D97-AF65-F5344CB8AC3E}">
        <p14:creationId xmlns="" xmlns:p14="http://schemas.microsoft.com/office/powerpoint/2010/main" val="3848535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8D8F108-142A-4D58-8A7E-C4A11A5239AE}" type="datetimeFigureOut">
              <a:rPr lang="fr-FR" smtClean="0"/>
              <a:pPr/>
              <a:t>29/03/2016</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78571B5-C14D-43EF-BD02-F991A4E36DC6}" type="slidenum">
              <a:rPr lang="fr-FR" smtClean="0"/>
              <a:pPr/>
              <a:t>‹N°›</a:t>
            </a:fld>
            <a:endParaRPr lang="fr-FR" dirty="0"/>
          </a:p>
        </p:txBody>
      </p:sp>
    </p:spTree>
    <p:extLst>
      <p:ext uri="{BB962C8B-B14F-4D97-AF65-F5344CB8AC3E}">
        <p14:creationId xmlns="" xmlns:p14="http://schemas.microsoft.com/office/powerpoint/2010/main" val="1016403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8D8F108-142A-4D58-8A7E-C4A11A5239AE}" type="datetimeFigureOut">
              <a:rPr lang="fr-FR" smtClean="0"/>
              <a:pPr/>
              <a:t>29/03/2016</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78571B5-C14D-43EF-BD02-F991A4E36DC6}" type="slidenum">
              <a:rPr lang="fr-FR" smtClean="0"/>
              <a:pPr/>
              <a:t>‹N°›</a:t>
            </a:fld>
            <a:endParaRPr lang="fr-FR" dirty="0"/>
          </a:p>
        </p:txBody>
      </p:sp>
    </p:spTree>
    <p:extLst>
      <p:ext uri="{BB962C8B-B14F-4D97-AF65-F5344CB8AC3E}">
        <p14:creationId xmlns="" xmlns:p14="http://schemas.microsoft.com/office/powerpoint/2010/main" val="3316865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8D8F108-142A-4D58-8A7E-C4A11A5239AE}" type="datetimeFigureOut">
              <a:rPr lang="fr-FR" smtClean="0"/>
              <a:pPr/>
              <a:t>29/03/2016</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78571B5-C14D-43EF-BD02-F991A4E36DC6}" type="slidenum">
              <a:rPr lang="fr-FR" smtClean="0"/>
              <a:pPr/>
              <a:t>‹N°›</a:t>
            </a:fld>
            <a:endParaRPr lang="fr-FR" dirty="0"/>
          </a:p>
        </p:txBody>
      </p:sp>
    </p:spTree>
    <p:extLst>
      <p:ext uri="{BB962C8B-B14F-4D97-AF65-F5344CB8AC3E}">
        <p14:creationId xmlns="" xmlns:p14="http://schemas.microsoft.com/office/powerpoint/2010/main" val="2715180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8D8F108-142A-4D58-8A7E-C4A11A5239AE}" type="datetimeFigureOut">
              <a:rPr lang="fr-FR" smtClean="0"/>
              <a:pPr/>
              <a:t>29/03/2016</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978571B5-C14D-43EF-BD02-F991A4E36DC6}" type="slidenum">
              <a:rPr lang="fr-FR" smtClean="0"/>
              <a:pPr/>
              <a:t>‹N°›</a:t>
            </a:fld>
            <a:endParaRPr lang="fr-FR" dirty="0"/>
          </a:p>
        </p:txBody>
      </p:sp>
    </p:spTree>
    <p:extLst>
      <p:ext uri="{BB962C8B-B14F-4D97-AF65-F5344CB8AC3E}">
        <p14:creationId xmlns="" xmlns:p14="http://schemas.microsoft.com/office/powerpoint/2010/main" val="408770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8D8F108-142A-4D58-8A7E-C4A11A5239AE}" type="datetimeFigureOut">
              <a:rPr lang="fr-FR" smtClean="0"/>
              <a:pPr/>
              <a:t>29/03/2016</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978571B5-C14D-43EF-BD02-F991A4E36DC6}" type="slidenum">
              <a:rPr lang="fr-FR" smtClean="0"/>
              <a:pPr/>
              <a:t>‹N°›</a:t>
            </a:fld>
            <a:endParaRPr lang="fr-FR" dirty="0"/>
          </a:p>
        </p:txBody>
      </p:sp>
    </p:spTree>
    <p:extLst>
      <p:ext uri="{BB962C8B-B14F-4D97-AF65-F5344CB8AC3E}">
        <p14:creationId xmlns="" xmlns:p14="http://schemas.microsoft.com/office/powerpoint/2010/main" val="188933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8D8F108-142A-4D58-8A7E-C4A11A5239AE}" type="datetimeFigureOut">
              <a:rPr lang="fr-FR" smtClean="0"/>
              <a:pPr/>
              <a:t>29/03/2016</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978571B5-C14D-43EF-BD02-F991A4E36DC6}" type="slidenum">
              <a:rPr lang="fr-FR" smtClean="0"/>
              <a:pPr/>
              <a:t>‹N°›</a:t>
            </a:fld>
            <a:endParaRPr lang="fr-FR" dirty="0"/>
          </a:p>
        </p:txBody>
      </p:sp>
    </p:spTree>
    <p:extLst>
      <p:ext uri="{BB962C8B-B14F-4D97-AF65-F5344CB8AC3E}">
        <p14:creationId xmlns="" xmlns:p14="http://schemas.microsoft.com/office/powerpoint/2010/main" val="1985425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8D8F108-142A-4D58-8A7E-C4A11A5239AE}" type="datetimeFigureOut">
              <a:rPr lang="fr-FR" smtClean="0"/>
              <a:pPr/>
              <a:t>29/03/2016</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78571B5-C14D-43EF-BD02-F991A4E36DC6}" type="slidenum">
              <a:rPr lang="fr-FR" smtClean="0"/>
              <a:pPr/>
              <a:t>‹N°›</a:t>
            </a:fld>
            <a:endParaRPr lang="fr-FR" dirty="0"/>
          </a:p>
        </p:txBody>
      </p:sp>
    </p:spTree>
    <p:extLst>
      <p:ext uri="{BB962C8B-B14F-4D97-AF65-F5344CB8AC3E}">
        <p14:creationId xmlns="" xmlns:p14="http://schemas.microsoft.com/office/powerpoint/2010/main" val="2340678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8D8F108-142A-4D58-8A7E-C4A11A5239AE}" type="datetimeFigureOut">
              <a:rPr lang="fr-FR" smtClean="0"/>
              <a:pPr/>
              <a:t>29/03/2016</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78571B5-C14D-43EF-BD02-F991A4E36DC6}" type="slidenum">
              <a:rPr lang="fr-FR" smtClean="0"/>
              <a:pPr/>
              <a:t>‹N°›</a:t>
            </a:fld>
            <a:endParaRPr lang="fr-FR" dirty="0"/>
          </a:p>
        </p:txBody>
      </p:sp>
    </p:spTree>
    <p:extLst>
      <p:ext uri="{BB962C8B-B14F-4D97-AF65-F5344CB8AC3E}">
        <p14:creationId xmlns="" xmlns:p14="http://schemas.microsoft.com/office/powerpoint/2010/main" val="3638644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8F108-142A-4D58-8A7E-C4A11A5239AE}" type="datetimeFigureOut">
              <a:rPr lang="fr-FR" smtClean="0"/>
              <a:pPr/>
              <a:t>29/03/2016</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571B5-C14D-43EF-BD02-F991A4E36DC6}" type="slidenum">
              <a:rPr lang="fr-FR" smtClean="0"/>
              <a:pPr/>
              <a:t>‹N°›</a:t>
            </a:fld>
            <a:endParaRPr lang="fr-FR" dirty="0"/>
          </a:p>
        </p:txBody>
      </p:sp>
    </p:spTree>
    <p:extLst>
      <p:ext uri="{BB962C8B-B14F-4D97-AF65-F5344CB8AC3E}">
        <p14:creationId xmlns="" xmlns:p14="http://schemas.microsoft.com/office/powerpoint/2010/main" val="3339615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media/image9.emf"/><Relationship Id="rId12"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2.emf"/><Relationship Id="rId5" Type="http://schemas.openxmlformats.org/officeDocument/2006/relationships/image" Target="../media/image7.emf"/><Relationship Id="rId10" Type="http://schemas.openxmlformats.org/officeDocument/2006/relationships/image" Target="../media/image11.emf"/><Relationship Id="rId4" Type="http://schemas.openxmlformats.org/officeDocument/2006/relationships/image" Target="../media/image2.png"/><Relationship Id="rId9"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32.jpeg"/><Relationship Id="rId2" Type="http://schemas.openxmlformats.org/officeDocument/2006/relationships/notesSlide" Target="../notesSlides/notesSlide24.xml"/><Relationship Id="rId16"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5" Type="http://schemas.openxmlformats.org/officeDocument/2006/relationships/image" Target="../media/image43.jpeg"/><Relationship Id="rId10" Type="http://schemas.openxmlformats.org/officeDocument/2006/relationships/image" Target="../media/image38.jpeg"/><Relationship Id="rId4" Type="http://schemas.openxmlformats.org/officeDocument/2006/relationships/image" Target="../media/image2.png"/><Relationship Id="rId9" Type="http://schemas.openxmlformats.org/officeDocument/2006/relationships/image" Target="../media/image37.jpeg"/><Relationship Id="rId14" Type="http://schemas.openxmlformats.org/officeDocument/2006/relationships/image" Target="../media/image42.jpeg"/></Relationships>
</file>

<file path=ppt/slides/_rels/slide2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33.jpeg"/><Relationship Id="rId4" Type="http://schemas.openxmlformats.org/officeDocument/2006/relationships/image" Target="../media/image2.png"/><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1.wdp"/><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47.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em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8.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package" Target="../embeddings/Document_Microsoft_Office_Word1.docx"/></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pic>
        <p:nvPicPr>
          <p:cNvPr id="12" name="Image 1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885267" y="557474"/>
            <a:ext cx="4567053" cy="2818728"/>
          </a:xfrm>
          <a:prstGeom prst="rect">
            <a:avLst/>
          </a:prstGeom>
          <a:ln>
            <a:noFill/>
          </a:ln>
          <a:effectLst>
            <a:softEdge rad="112500"/>
          </a:effectLst>
        </p:spPr>
      </p:pic>
      <p:pic>
        <p:nvPicPr>
          <p:cNvPr id="7" name="Image 6"/>
          <p:cNvPicPr/>
          <p:nvPr/>
        </p:nvPicPr>
        <p:blipFill>
          <a:blip r:embed="rId6" cstate="print">
            <a:extLst>
              <a:ext uri="{28A0092B-C50C-407E-A947-70E740481C1C}">
                <a14:useLocalDpi xmlns="" xmlns:a14="http://schemas.microsoft.com/office/drawing/2010/main" val="0"/>
              </a:ext>
            </a:extLst>
          </a:blip>
          <a:stretch>
            <a:fillRect/>
          </a:stretch>
        </p:blipFill>
        <p:spPr>
          <a:xfrm>
            <a:off x="550622" y="1029929"/>
            <a:ext cx="8064896" cy="403688"/>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pic>
        <p:nvPicPr>
          <p:cNvPr id="2049" name="Image 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561418" y="1820521"/>
            <a:ext cx="1054100" cy="1474788"/>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9"/>
          <p:cNvSpPr/>
          <p:nvPr/>
        </p:nvSpPr>
        <p:spPr>
          <a:xfrm>
            <a:off x="467544" y="1772816"/>
            <a:ext cx="3600400" cy="1369606"/>
          </a:xfrm>
          <a:prstGeom prst="rect">
            <a:avLst/>
          </a:prstGeom>
        </p:spPr>
        <p:txBody>
          <a:bodyPr wrap="square">
            <a:spAutoFit/>
          </a:bodyPr>
          <a:lstStyle/>
          <a:p>
            <a:pPr lvl="0" fontAlgn="base">
              <a:spcBef>
                <a:spcPct val="0"/>
              </a:spcBef>
              <a:spcAft>
                <a:spcPct val="0"/>
              </a:spcAft>
            </a:pPr>
            <a:r>
              <a:rPr lang="fr-FR" altLang="fr-FR" sz="1600" dirty="0">
                <a:solidFill>
                  <a:schemeClr val="bg1">
                    <a:lumMod val="65000"/>
                  </a:schemeClr>
                </a:solidFill>
                <a:latin typeface="Neuropol" pitchFamily="34" charset="0"/>
                <a:ea typeface="Calibri" pitchFamily="34" charset="0"/>
                <a:cs typeface="Times New Roman" pitchFamily="18" charset="0"/>
              </a:rPr>
              <a:t>Mercredi 30 mars </a:t>
            </a:r>
            <a:r>
              <a:rPr lang="fr-FR" altLang="fr-FR" sz="2000" dirty="0" smtClean="0">
                <a:solidFill>
                  <a:schemeClr val="bg1"/>
                </a:solidFill>
                <a:effectLst>
                  <a:outerShdw blurRad="38100" dist="38100" dir="2700000" algn="tl">
                    <a:srgbClr val="000000">
                      <a:alpha val="43137"/>
                    </a:srgbClr>
                  </a:outerShdw>
                </a:effectLst>
                <a:latin typeface="Neuropol" pitchFamily="34" charset="0"/>
                <a:ea typeface="Calibri" pitchFamily="34" charset="0"/>
                <a:cs typeface="Times New Roman" pitchFamily="18" charset="0"/>
              </a:rPr>
              <a:t>2016</a:t>
            </a:r>
            <a:r>
              <a:rPr lang="fr-FR" altLang="fr-FR" sz="1400" dirty="0" smtClean="0">
                <a:solidFill>
                  <a:schemeClr val="tx1">
                    <a:lumMod val="65000"/>
                    <a:lumOff val="35000"/>
                  </a:schemeClr>
                </a:solidFill>
                <a:latin typeface="Neuropol X Rg" pitchFamily="2" charset="0"/>
                <a:ea typeface="Calibri" pitchFamily="34" charset="0"/>
                <a:cs typeface="Times New Roman" pitchFamily="18" charset="0"/>
              </a:rPr>
              <a:t> </a:t>
            </a:r>
            <a:endParaRPr lang="fr-FR" altLang="fr-FR" sz="600" dirty="0">
              <a:solidFill>
                <a:schemeClr val="tx1">
                  <a:lumMod val="65000"/>
                  <a:lumOff val="35000"/>
                </a:schemeClr>
              </a:solidFill>
              <a:latin typeface="Arial" pitchFamily="34" charset="0"/>
              <a:cs typeface="Arial" pitchFamily="34" charset="0"/>
            </a:endParaRPr>
          </a:p>
          <a:p>
            <a:pPr lvl="0" eaLnBrk="0" fontAlgn="base" hangingPunct="0">
              <a:spcBef>
                <a:spcPct val="0"/>
              </a:spcBef>
              <a:spcAft>
                <a:spcPct val="0"/>
              </a:spcAft>
            </a:pPr>
            <a:endParaRPr lang="fr-FR" altLang="fr-FR" sz="800" dirty="0" smtClean="0">
              <a:solidFill>
                <a:srgbClr val="547F8A"/>
              </a:solidFill>
              <a:latin typeface="Neuropol X Rg" pitchFamily="2" charset="0"/>
              <a:ea typeface="Calibri" pitchFamily="34" charset="0"/>
              <a:cs typeface="Times New Roman" pitchFamily="18" charset="0"/>
            </a:endParaRPr>
          </a:p>
          <a:p>
            <a:pPr lvl="0" eaLnBrk="0" fontAlgn="base" hangingPunct="0">
              <a:spcBef>
                <a:spcPct val="0"/>
              </a:spcBef>
              <a:spcAft>
                <a:spcPct val="0"/>
              </a:spcAft>
            </a:pPr>
            <a:r>
              <a:rPr lang="fr-FR" altLang="fr-FR" sz="1500" dirty="0" smtClean="0">
                <a:solidFill>
                  <a:srgbClr val="547F8A"/>
                </a:solidFill>
                <a:latin typeface="Neuropol X Rg" pitchFamily="2" charset="0"/>
                <a:ea typeface="Calibri" pitchFamily="34" charset="0"/>
                <a:cs typeface="Times New Roman" pitchFamily="18" charset="0"/>
              </a:rPr>
              <a:t>14H15 </a:t>
            </a:r>
            <a:r>
              <a:rPr lang="fr-FR" altLang="fr-FR" sz="1500" dirty="0">
                <a:solidFill>
                  <a:srgbClr val="547F8A"/>
                </a:solidFill>
                <a:ea typeface="Calibri" pitchFamily="34" charset="0"/>
                <a:cs typeface="Times New Roman" pitchFamily="18" charset="0"/>
              </a:rPr>
              <a:t>à</a:t>
            </a:r>
            <a:r>
              <a:rPr lang="fr-FR" altLang="fr-FR" sz="1500" dirty="0">
                <a:solidFill>
                  <a:srgbClr val="547F8A"/>
                </a:solidFill>
                <a:latin typeface="Neuropol X Rg" pitchFamily="2" charset="0"/>
                <a:ea typeface="Calibri" pitchFamily="34" charset="0"/>
                <a:cs typeface="Times New Roman" pitchFamily="18" charset="0"/>
              </a:rPr>
              <a:t> </a:t>
            </a:r>
            <a:r>
              <a:rPr lang="fr-FR" altLang="fr-FR" sz="1500" dirty="0" smtClean="0">
                <a:solidFill>
                  <a:srgbClr val="547F8A"/>
                </a:solidFill>
                <a:latin typeface="Neuropol X Rg" pitchFamily="2" charset="0"/>
                <a:ea typeface="Calibri" pitchFamily="34" charset="0"/>
                <a:cs typeface="Times New Roman" pitchFamily="18" charset="0"/>
              </a:rPr>
              <a:t>14h45</a:t>
            </a:r>
          </a:p>
          <a:p>
            <a:pPr lvl="0" eaLnBrk="0" fontAlgn="base" hangingPunct="0">
              <a:spcBef>
                <a:spcPct val="0"/>
              </a:spcBef>
              <a:spcAft>
                <a:spcPct val="0"/>
              </a:spcAft>
            </a:pPr>
            <a:endParaRPr lang="fr-FR" altLang="fr-FR" sz="600" dirty="0">
              <a:solidFill>
                <a:prstClr val="black"/>
              </a:solidFill>
              <a:latin typeface="Arial" pitchFamily="34" charset="0"/>
              <a:cs typeface="Arial" pitchFamily="34" charset="0"/>
            </a:endParaRPr>
          </a:p>
          <a:p>
            <a:pPr lvl="0" eaLnBrk="0" fontAlgn="base" hangingPunct="0">
              <a:spcBef>
                <a:spcPct val="0"/>
              </a:spcBef>
              <a:spcAft>
                <a:spcPct val="0"/>
              </a:spcAft>
            </a:pPr>
            <a:r>
              <a:rPr lang="fr-FR" altLang="fr-FR" sz="1200" dirty="0">
                <a:solidFill>
                  <a:schemeClr val="bg1">
                    <a:lumMod val="65000"/>
                  </a:schemeClr>
                </a:solidFill>
                <a:latin typeface="Neuropol X Rg" pitchFamily="2" charset="0"/>
                <a:ea typeface="Calibri" pitchFamily="34" charset="0"/>
                <a:cs typeface="Times New Roman" pitchFamily="18" charset="0"/>
              </a:rPr>
              <a:t>Ecole </a:t>
            </a:r>
            <a:r>
              <a:rPr lang="fr-FR" altLang="fr-FR" sz="1200" dirty="0" smtClean="0">
                <a:solidFill>
                  <a:schemeClr val="bg1">
                    <a:lumMod val="65000"/>
                  </a:schemeClr>
                </a:solidFill>
                <a:latin typeface="Neuropol X Rg" pitchFamily="2" charset="0"/>
                <a:ea typeface="Calibri" pitchFamily="34" charset="0"/>
                <a:cs typeface="Times New Roman" pitchFamily="18" charset="0"/>
              </a:rPr>
              <a:t>Supérieure </a:t>
            </a:r>
            <a:r>
              <a:rPr lang="fr-FR" altLang="fr-FR" sz="1200" dirty="0">
                <a:solidFill>
                  <a:schemeClr val="bg1">
                    <a:lumMod val="65000"/>
                  </a:schemeClr>
                </a:solidFill>
                <a:latin typeface="Neuropol X Rg" pitchFamily="2" charset="0"/>
                <a:ea typeface="Calibri" pitchFamily="34" charset="0"/>
                <a:cs typeface="Times New Roman" pitchFamily="18" charset="0"/>
              </a:rPr>
              <a:t>du Bois</a:t>
            </a:r>
            <a:endParaRPr lang="fr-FR" altLang="fr-FR" sz="600" dirty="0">
              <a:solidFill>
                <a:schemeClr val="bg1">
                  <a:lumMod val="65000"/>
                </a:schemeClr>
              </a:solidFill>
              <a:latin typeface="Arial" pitchFamily="34" charset="0"/>
              <a:cs typeface="Arial" pitchFamily="34" charset="0"/>
            </a:endParaRPr>
          </a:p>
          <a:p>
            <a:pPr lvl="0" eaLnBrk="0" fontAlgn="base" hangingPunct="0">
              <a:spcBef>
                <a:spcPct val="0"/>
              </a:spcBef>
              <a:spcAft>
                <a:spcPct val="0"/>
              </a:spcAft>
            </a:pPr>
            <a:r>
              <a:rPr lang="fr-FR" altLang="fr-FR" sz="1000" dirty="0">
                <a:solidFill>
                  <a:schemeClr val="bg1">
                    <a:lumMod val="65000"/>
                  </a:schemeClr>
                </a:solidFill>
                <a:latin typeface="Neuropol X Rg" pitchFamily="2" charset="0"/>
                <a:ea typeface="Calibri" pitchFamily="34" charset="0"/>
                <a:cs typeface="Times New Roman" pitchFamily="18" charset="0"/>
              </a:rPr>
              <a:t>7, rue Christian Pauc</a:t>
            </a:r>
            <a:endParaRPr lang="fr-FR" altLang="fr-FR" sz="1200" dirty="0">
              <a:solidFill>
                <a:schemeClr val="bg1">
                  <a:lumMod val="65000"/>
                </a:schemeClr>
              </a:solidFill>
              <a:latin typeface="Neuropol X Rg" pitchFamily="2" charset="0"/>
              <a:ea typeface="Calibri" pitchFamily="34" charset="0"/>
              <a:cs typeface="Times New Roman" pitchFamily="18" charset="0"/>
            </a:endParaRPr>
          </a:p>
          <a:p>
            <a:pPr lvl="0" eaLnBrk="0" fontAlgn="base" hangingPunct="0">
              <a:spcBef>
                <a:spcPct val="0"/>
              </a:spcBef>
              <a:spcAft>
                <a:spcPct val="0"/>
              </a:spcAft>
            </a:pPr>
            <a:r>
              <a:rPr lang="fr-FR" altLang="fr-FR" sz="1200" dirty="0">
                <a:solidFill>
                  <a:schemeClr val="bg1">
                    <a:lumMod val="65000"/>
                  </a:schemeClr>
                </a:solidFill>
                <a:latin typeface="Neuropol X Rg" pitchFamily="2" charset="0"/>
                <a:ea typeface="Calibri" pitchFamily="34" charset="0"/>
                <a:cs typeface="Times New Roman" pitchFamily="18" charset="0"/>
              </a:rPr>
              <a:t>44 000 NANTES</a:t>
            </a:r>
            <a:endParaRPr lang="fr-FR" dirty="0">
              <a:solidFill>
                <a:schemeClr val="bg1">
                  <a:lumMod val="65000"/>
                </a:schemeClr>
              </a:solidFill>
            </a:endParaRPr>
          </a:p>
        </p:txBody>
      </p:sp>
      <p:pic>
        <p:nvPicPr>
          <p:cNvPr id="2052" name="Picture 4"/>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39551" y="3486148"/>
            <a:ext cx="8280921" cy="8663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414" y="4869160"/>
            <a:ext cx="5624754" cy="892552"/>
          </a:xfrm>
          <a:prstGeom prst="rect">
            <a:avLst/>
          </a:prstGeom>
        </p:spPr>
        <p:txBody>
          <a:bodyPr wrap="square">
            <a:spAutoFit/>
          </a:bodyPr>
          <a:lstStyle/>
          <a:p>
            <a:pPr>
              <a:lnSpc>
                <a:spcPct val="115000"/>
              </a:lnSpc>
              <a:spcAft>
                <a:spcPts val="300"/>
              </a:spcAft>
            </a:pPr>
            <a:r>
              <a:rPr lang="fr-FR" sz="1000" dirty="0">
                <a:solidFill>
                  <a:srgbClr val="595959"/>
                </a:solidFill>
                <a:latin typeface="Neuropol X Rg"/>
                <a:ea typeface="Calibri"/>
                <a:cs typeface="Times New Roman"/>
              </a:rPr>
              <a:t>François BACON</a:t>
            </a:r>
            <a:r>
              <a:rPr lang="fr-FR" sz="1000" dirty="0">
                <a:solidFill>
                  <a:srgbClr val="595959"/>
                </a:solidFill>
                <a:latin typeface="Times New Roman"/>
                <a:ea typeface="Calibri"/>
                <a:cs typeface="Times New Roman"/>
              </a:rPr>
              <a:t> </a:t>
            </a:r>
            <a:r>
              <a:rPr lang="fr-FR" sz="1000" dirty="0">
                <a:solidFill>
                  <a:srgbClr val="595959"/>
                </a:solidFill>
                <a:latin typeface="Neuropol X Rg"/>
                <a:ea typeface="Calibri"/>
                <a:cs typeface="Times New Roman"/>
              </a:rPr>
              <a:t>: IA-IPR STI Académie de LILLE</a:t>
            </a:r>
            <a:endParaRPr lang="fr-FR" sz="1000" dirty="0">
              <a:ea typeface="Calibri"/>
              <a:cs typeface="Times New Roman"/>
            </a:endParaRPr>
          </a:p>
          <a:p>
            <a:pPr>
              <a:lnSpc>
                <a:spcPct val="115000"/>
              </a:lnSpc>
              <a:spcAft>
                <a:spcPts val="300"/>
              </a:spcAft>
            </a:pPr>
            <a:r>
              <a:rPr lang="fr-FR" sz="1000" dirty="0">
                <a:solidFill>
                  <a:srgbClr val="595959"/>
                </a:solidFill>
                <a:latin typeface="Neuropol X Rg"/>
                <a:ea typeface="Calibri"/>
                <a:cs typeface="Times New Roman"/>
              </a:rPr>
              <a:t>Patrick AVELINE</a:t>
            </a:r>
            <a:r>
              <a:rPr lang="fr-FR" sz="1000" dirty="0">
                <a:solidFill>
                  <a:srgbClr val="595959"/>
                </a:solidFill>
                <a:latin typeface="Times New Roman"/>
                <a:ea typeface="Calibri"/>
                <a:cs typeface="Times New Roman"/>
              </a:rPr>
              <a:t> </a:t>
            </a:r>
            <a:r>
              <a:rPr lang="fr-FR" sz="1000" dirty="0">
                <a:solidFill>
                  <a:srgbClr val="595959"/>
                </a:solidFill>
                <a:latin typeface="Neuropol X Rg"/>
                <a:ea typeface="Calibri"/>
                <a:cs typeface="Times New Roman"/>
              </a:rPr>
              <a:t>: IEN STI Académie de NANTES</a:t>
            </a:r>
            <a:endParaRPr lang="fr-FR" sz="1000" dirty="0">
              <a:ea typeface="Calibri"/>
              <a:cs typeface="Times New Roman"/>
            </a:endParaRPr>
          </a:p>
          <a:p>
            <a:pPr>
              <a:lnSpc>
                <a:spcPct val="115000"/>
              </a:lnSpc>
              <a:spcAft>
                <a:spcPts val="300"/>
              </a:spcAft>
            </a:pPr>
            <a:r>
              <a:rPr lang="fr-FR" sz="1000" dirty="0">
                <a:solidFill>
                  <a:srgbClr val="595959"/>
                </a:solidFill>
                <a:latin typeface="Neuropol X Rg"/>
                <a:ea typeface="Calibri"/>
                <a:cs typeface="Times New Roman"/>
              </a:rPr>
              <a:t>Jacques GARLIN</a:t>
            </a:r>
            <a:r>
              <a:rPr lang="fr-FR" sz="1000" dirty="0">
                <a:solidFill>
                  <a:srgbClr val="595959"/>
                </a:solidFill>
                <a:latin typeface="Times New Roman"/>
                <a:ea typeface="Calibri"/>
                <a:cs typeface="Times New Roman"/>
              </a:rPr>
              <a:t> </a:t>
            </a:r>
            <a:r>
              <a:rPr lang="fr-FR" sz="1000" dirty="0">
                <a:solidFill>
                  <a:srgbClr val="595959"/>
                </a:solidFill>
                <a:latin typeface="Neuropol X Rg"/>
                <a:ea typeface="Calibri"/>
                <a:cs typeface="Times New Roman"/>
              </a:rPr>
              <a:t>: Professeur au lycée Jean Prouvé – LOMME</a:t>
            </a:r>
            <a:endParaRPr lang="fr-FR" sz="1000" dirty="0">
              <a:ea typeface="Calibri"/>
              <a:cs typeface="Times New Roman"/>
            </a:endParaRPr>
          </a:p>
          <a:p>
            <a:r>
              <a:rPr lang="fr-FR" sz="1000" dirty="0">
                <a:solidFill>
                  <a:srgbClr val="595959"/>
                </a:solidFill>
                <a:latin typeface="Neuropol X Rg"/>
                <a:ea typeface="Calibri"/>
                <a:cs typeface="Times New Roman"/>
              </a:rPr>
              <a:t>Thierry MARTIN</a:t>
            </a:r>
            <a:r>
              <a:rPr lang="fr-FR" sz="1000" dirty="0">
                <a:solidFill>
                  <a:srgbClr val="595959"/>
                </a:solidFill>
                <a:latin typeface="Times New Roman"/>
                <a:ea typeface="Calibri"/>
              </a:rPr>
              <a:t> </a:t>
            </a:r>
            <a:r>
              <a:rPr lang="fr-FR" sz="1000" dirty="0">
                <a:solidFill>
                  <a:srgbClr val="595959"/>
                </a:solidFill>
                <a:latin typeface="Neuropol X Rg"/>
                <a:ea typeface="Calibri"/>
                <a:cs typeface="Times New Roman"/>
              </a:rPr>
              <a:t>: Professeur au lycée Schuman-Perret – LE HAVRE</a:t>
            </a:r>
            <a:endParaRPr lang="fr-FR" sz="1000" dirty="0"/>
          </a:p>
        </p:txBody>
      </p:sp>
      <p:sp>
        <p:nvSpPr>
          <p:cNvPr id="13" name="ZoneTexte 12"/>
          <p:cNvSpPr txBox="1"/>
          <p:nvPr/>
        </p:nvSpPr>
        <p:spPr>
          <a:xfrm>
            <a:off x="8532440" y="188640"/>
            <a:ext cx="432048"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Tree>
    <p:extLst>
      <p:ext uri="{BB962C8B-B14F-4D97-AF65-F5344CB8AC3E}">
        <p14:creationId xmlns="" xmlns:p14="http://schemas.microsoft.com/office/powerpoint/2010/main" val="213138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323528" y="367532"/>
            <a:ext cx="8208912" cy="584775"/>
          </a:xfrm>
          <a:prstGeom prst="rect">
            <a:avLst/>
          </a:prstGeom>
        </p:spPr>
        <p:txBody>
          <a:bodyPr wrap="square">
            <a:spAutoFit/>
          </a:bodyPr>
          <a:lstStyle/>
          <a:p>
            <a:r>
              <a:rPr lang="fr-FR" sz="2800" dirty="0" smtClean="0">
                <a:solidFill>
                  <a:srgbClr val="9DB4BE"/>
                </a:solidFill>
                <a:latin typeface="Neuropol"/>
                <a:ea typeface="Calibri"/>
                <a:cs typeface="Times New Roman"/>
              </a:rPr>
              <a:t>TS2</a:t>
            </a:r>
            <a:r>
              <a:rPr lang="fr-FR" sz="3200" dirty="0" smtClean="0">
                <a:solidFill>
                  <a:srgbClr val="9DB4BE"/>
                </a:solidFill>
                <a:latin typeface="Neuropol"/>
                <a:ea typeface="Calibri"/>
                <a:cs typeface="Times New Roman"/>
              </a:rPr>
              <a:t> </a:t>
            </a:r>
            <a:r>
              <a:rPr lang="fr-FR" sz="1600" dirty="0" smtClean="0">
                <a:solidFill>
                  <a:schemeClr val="bg1">
                    <a:lumMod val="65000"/>
                  </a:schemeClr>
                </a:solidFill>
                <a:latin typeface="Neuropol"/>
                <a:ea typeface="Calibri"/>
                <a:cs typeface="Times New Roman"/>
              </a:rPr>
              <a:t>P</a:t>
            </a:r>
            <a:r>
              <a:rPr lang="fr-FR" sz="1200" dirty="0" smtClean="0">
                <a:solidFill>
                  <a:schemeClr val="bg1">
                    <a:lumMod val="65000"/>
                  </a:schemeClr>
                </a:solidFill>
                <a:latin typeface="Neuropol"/>
                <a:ea typeface="Calibri"/>
                <a:cs typeface="Times New Roman"/>
              </a:rPr>
              <a:t>roposition de repères de progressivité détaillée  -  </a:t>
            </a:r>
            <a:r>
              <a:rPr lang="fr-FR" sz="1200" dirty="0">
                <a:solidFill>
                  <a:schemeClr val="bg1">
                    <a:lumMod val="65000"/>
                  </a:schemeClr>
                </a:solidFill>
                <a:latin typeface="Neuropol"/>
                <a:ea typeface="Calibri"/>
                <a:cs typeface="Times New Roman"/>
              </a:rPr>
              <a:t>S</a:t>
            </a:r>
            <a:r>
              <a:rPr lang="fr-FR" sz="1200" dirty="0" smtClean="0">
                <a:solidFill>
                  <a:schemeClr val="bg1">
                    <a:lumMod val="65000"/>
                  </a:schemeClr>
                </a:solidFill>
                <a:latin typeface="Neuropol"/>
                <a:ea typeface="Calibri"/>
                <a:cs typeface="Times New Roman"/>
              </a:rPr>
              <a:t>emestre 1 </a:t>
            </a:r>
            <a:endParaRPr lang="fr-FR" sz="1200" dirty="0">
              <a:solidFill>
                <a:schemeClr val="bg1">
                  <a:lumMod val="65000"/>
                </a:schemeClr>
              </a:solidFill>
            </a:endParaRPr>
          </a:p>
        </p:txBody>
      </p:sp>
      <p:sp>
        <p:nvSpPr>
          <p:cNvPr id="10" name="ZoneTexte 9"/>
          <p:cNvSpPr txBox="1"/>
          <p:nvPr/>
        </p:nvSpPr>
        <p:spPr>
          <a:xfrm>
            <a:off x="8532440" y="188640"/>
            <a:ext cx="432048"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10</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4" name="ZoneTexte 3"/>
          <p:cNvSpPr txBox="1"/>
          <p:nvPr/>
        </p:nvSpPr>
        <p:spPr>
          <a:xfrm>
            <a:off x="298766" y="5712350"/>
            <a:ext cx="7200800" cy="246221"/>
          </a:xfrm>
          <a:prstGeom prst="rect">
            <a:avLst/>
          </a:prstGeom>
          <a:noFill/>
        </p:spPr>
        <p:txBody>
          <a:bodyPr wrap="square" rtlCol="0">
            <a:spAutoFit/>
          </a:bodyPr>
          <a:lstStyle/>
          <a:p>
            <a:r>
              <a:rPr lang="fr-FR" sz="1000" dirty="0" smtClean="0">
                <a:solidFill>
                  <a:srgbClr val="547F8A"/>
                </a:solidFill>
                <a:latin typeface="Neuropol" panose="020F0607030201010804" pitchFamily="34" charset="0"/>
              </a:rPr>
              <a:t>Date de l’épreuve E62 à l’initiative de chaque regroupement inter-académique</a:t>
            </a:r>
            <a:endParaRPr lang="fr-FR" sz="1000" dirty="0">
              <a:solidFill>
                <a:srgbClr val="547F8A"/>
              </a:solidFill>
              <a:latin typeface="Neuropol" panose="020F0607030201010804" pitchFamily="34" charset="0"/>
            </a:endParaRPr>
          </a:p>
        </p:txBody>
      </p:sp>
      <p:pic>
        <p:nvPicPr>
          <p:cNvPr id="2" name="Image 1"/>
          <p:cNvPicPr>
            <a:picLocks noChangeAspect="1"/>
          </p:cNvPicPr>
          <p:nvPr/>
        </p:nvPicPr>
        <p:blipFill rotWithShape="1">
          <a:blip r:embed="rId5" cstate="print">
            <a:extLst>
              <a:ext uri="{28A0092B-C50C-407E-A947-70E740481C1C}">
                <a14:useLocalDpi xmlns="" xmlns:a14="http://schemas.microsoft.com/office/drawing/2010/main" val="0"/>
              </a:ext>
            </a:extLst>
          </a:blip>
          <a:srcRect l="270" t="211" r="270" b="211"/>
          <a:stretch/>
        </p:blipFill>
        <p:spPr>
          <a:xfrm>
            <a:off x="245005" y="1320089"/>
            <a:ext cx="8521706" cy="4122520"/>
          </a:xfrm>
          <a:prstGeom prst="rect">
            <a:avLst/>
          </a:prstGeom>
        </p:spPr>
      </p:pic>
      <p:sp>
        <p:nvSpPr>
          <p:cNvPr id="11" name="Ellipse 10"/>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154483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323528" y="367532"/>
            <a:ext cx="8064896" cy="584775"/>
          </a:xfrm>
          <a:prstGeom prst="rect">
            <a:avLst/>
          </a:prstGeom>
        </p:spPr>
        <p:txBody>
          <a:bodyPr wrap="square">
            <a:spAutoFit/>
          </a:bodyPr>
          <a:lstStyle/>
          <a:p>
            <a:r>
              <a:rPr lang="fr-FR" sz="2800" dirty="0" smtClean="0">
                <a:solidFill>
                  <a:srgbClr val="9DB4BE"/>
                </a:solidFill>
                <a:latin typeface="Neuropol"/>
                <a:ea typeface="Calibri"/>
                <a:cs typeface="Times New Roman"/>
              </a:rPr>
              <a:t>TS2</a:t>
            </a:r>
            <a:r>
              <a:rPr lang="fr-FR" sz="3200" dirty="0" smtClean="0">
                <a:solidFill>
                  <a:srgbClr val="9DB4BE"/>
                </a:solidFill>
                <a:latin typeface="Neuropol"/>
                <a:ea typeface="Calibri"/>
                <a:cs typeface="Times New Roman"/>
              </a:rPr>
              <a:t> </a:t>
            </a:r>
            <a:r>
              <a:rPr lang="fr-FR" sz="1600" dirty="0" smtClean="0">
                <a:solidFill>
                  <a:schemeClr val="bg1">
                    <a:lumMod val="65000"/>
                  </a:schemeClr>
                </a:solidFill>
                <a:latin typeface="Neuropol"/>
                <a:ea typeface="Calibri"/>
                <a:cs typeface="Times New Roman"/>
              </a:rPr>
              <a:t>P</a:t>
            </a:r>
            <a:r>
              <a:rPr lang="fr-FR" sz="1200" dirty="0" smtClean="0">
                <a:solidFill>
                  <a:schemeClr val="bg1">
                    <a:lumMod val="65000"/>
                  </a:schemeClr>
                </a:solidFill>
                <a:latin typeface="Neuropol"/>
                <a:ea typeface="Calibri"/>
                <a:cs typeface="Times New Roman"/>
              </a:rPr>
              <a:t>roposition de repères de progressivité détaillée - Semestre 2 </a:t>
            </a:r>
            <a:endParaRPr lang="fr-FR" sz="1200" dirty="0">
              <a:solidFill>
                <a:schemeClr val="bg1">
                  <a:lumMod val="65000"/>
                </a:schemeClr>
              </a:solidFill>
            </a:endParaRPr>
          </a:p>
        </p:txBody>
      </p:sp>
      <p:sp>
        <p:nvSpPr>
          <p:cNvPr id="10" name="ZoneTexte 9"/>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11</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pic>
        <p:nvPicPr>
          <p:cNvPr id="2" name="Image 1"/>
          <p:cNvPicPr>
            <a:picLocks noChangeAspect="1"/>
          </p:cNvPicPr>
          <p:nvPr/>
        </p:nvPicPr>
        <p:blipFill rotWithShape="1">
          <a:blip r:embed="rId5" cstate="print">
            <a:extLst>
              <a:ext uri="{28A0092B-C50C-407E-A947-70E740481C1C}">
                <a14:useLocalDpi xmlns="" xmlns:a14="http://schemas.microsoft.com/office/drawing/2010/main" val="0"/>
              </a:ext>
            </a:extLst>
          </a:blip>
          <a:srcRect l="206" t="217" r="206" b="217"/>
          <a:stretch/>
        </p:blipFill>
        <p:spPr>
          <a:xfrm>
            <a:off x="323528" y="1196753"/>
            <a:ext cx="8460940" cy="4265466"/>
          </a:xfrm>
          <a:prstGeom prst="rect">
            <a:avLst/>
          </a:prstGeom>
        </p:spPr>
      </p:pic>
      <p:sp>
        <p:nvSpPr>
          <p:cNvPr id="11" name="Ellipse 10"/>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26007698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ZoneTexte 9"/>
          <p:cNvSpPr txBox="1"/>
          <p:nvPr/>
        </p:nvSpPr>
        <p:spPr>
          <a:xfrm>
            <a:off x="8388424" y="188640"/>
            <a:ext cx="576064"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12</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grpSp>
        <p:nvGrpSpPr>
          <p:cNvPr id="30" name="Groupe 29"/>
          <p:cNvGrpSpPr/>
          <p:nvPr/>
        </p:nvGrpSpPr>
        <p:grpSpPr>
          <a:xfrm>
            <a:off x="444241" y="508066"/>
            <a:ext cx="8712968" cy="666660"/>
            <a:chOff x="444241" y="508066"/>
            <a:chExt cx="8712968" cy="666660"/>
          </a:xfrm>
        </p:grpSpPr>
        <p:sp>
          <p:nvSpPr>
            <p:cNvPr id="7" name="Rectangle 6"/>
            <p:cNvSpPr>
              <a:spLocks noChangeArrowheads="1"/>
            </p:cNvSpPr>
            <p:nvPr/>
          </p:nvSpPr>
          <p:spPr bwMode="auto">
            <a:xfrm>
              <a:off x="444241" y="508066"/>
              <a:ext cx="871296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M</a:t>
              </a:r>
              <a:r>
                <a:rPr lang="fr-FR" altLang="fr-FR" sz="1500" dirty="0" smtClean="0">
                  <a:solidFill>
                    <a:srgbClr val="547F8A"/>
                  </a:solidFill>
                  <a:latin typeface="Neuropol" pitchFamily="34" charset="0"/>
                  <a:ea typeface="Calibri" pitchFamily="34" charset="0"/>
                  <a:cs typeface="Times New Roman" pitchFamily="18" charset="0"/>
                </a:rPr>
                <a:t>ise en place d’activités</a:t>
              </a:r>
              <a:r>
                <a:rPr kumimoji="0" lang="fr-FR" altLang="fr-FR" sz="15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p>
          </p:txBody>
        </p:sp>
        <p:sp>
          <p:nvSpPr>
            <p:cNvPr id="2" name="ZoneTexte 1"/>
            <p:cNvSpPr txBox="1"/>
            <p:nvPr/>
          </p:nvSpPr>
          <p:spPr>
            <a:xfrm>
              <a:off x="474395" y="913116"/>
              <a:ext cx="7177783" cy="261610"/>
            </a:xfrm>
            <a:prstGeom prst="rect">
              <a:avLst/>
            </a:prstGeom>
            <a:noFill/>
          </p:spPr>
          <p:txBody>
            <a:bodyPr wrap="square" rtlCol="0">
              <a:spAutoFit/>
            </a:bodyPr>
            <a:lstStyle/>
            <a:p>
              <a:pPr lvl="0"/>
              <a:r>
                <a:rPr lang="fr-FR" sz="1100" dirty="0" smtClean="0">
                  <a:solidFill>
                    <a:prstClr val="black">
                      <a:lumMod val="50000"/>
                      <a:lumOff val="50000"/>
                    </a:prstClr>
                  </a:solidFill>
                  <a:latin typeface="Neuropol" panose="020F0607030201010804" pitchFamily="34" charset="0"/>
                </a:rPr>
                <a:t>1 – Spécificité du suivi et de la mise en œuvre sur chantier</a:t>
              </a:r>
              <a:endParaRPr lang="fr-FR" sz="1100" dirty="0">
                <a:solidFill>
                  <a:prstClr val="black">
                    <a:lumMod val="50000"/>
                    <a:lumOff val="50000"/>
                  </a:prstClr>
                </a:solidFill>
                <a:latin typeface="Neuropol" panose="020F0607030201010804" pitchFamily="34" charset="0"/>
              </a:endParaRPr>
            </a:p>
          </p:txBody>
        </p:sp>
      </p:grpSp>
      <p:sp>
        <p:nvSpPr>
          <p:cNvPr id="28" name="Rectangle 27"/>
          <p:cNvSpPr/>
          <p:nvPr/>
        </p:nvSpPr>
        <p:spPr>
          <a:xfrm>
            <a:off x="755576" y="4437112"/>
            <a:ext cx="7920880" cy="1415772"/>
          </a:xfrm>
          <a:prstGeom prst="rect">
            <a:avLst/>
          </a:prstGeom>
        </p:spPr>
        <p:txBody>
          <a:bodyPr wrap="square">
            <a:spAutoFit/>
          </a:bodyPr>
          <a:lstStyle/>
          <a:p>
            <a:pPr lvl="0">
              <a:spcAft>
                <a:spcPts val="1200"/>
              </a:spcAft>
            </a:pPr>
            <a:r>
              <a:rPr lang="fr-FR" sz="1200" dirty="0" smtClean="0">
                <a:solidFill>
                  <a:srgbClr val="9DB4BE"/>
                </a:solidFill>
                <a:latin typeface="Neuropol"/>
              </a:rPr>
              <a:t>Ces nouvelles activités </a:t>
            </a:r>
            <a:r>
              <a:rPr lang="fr-FR" sz="1200" dirty="0">
                <a:solidFill>
                  <a:srgbClr val="9DB4BE"/>
                </a:solidFill>
                <a:latin typeface="Neuropol"/>
              </a:rPr>
              <a:t>se </a:t>
            </a:r>
            <a:r>
              <a:rPr lang="fr-FR" sz="1200" dirty="0" smtClean="0">
                <a:solidFill>
                  <a:srgbClr val="9DB4BE"/>
                </a:solidFill>
                <a:latin typeface="Neuropol"/>
              </a:rPr>
              <a:t>dérouleront </a:t>
            </a:r>
            <a:r>
              <a:rPr lang="fr-FR" sz="1200" dirty="0">
                <a:solidFill>
                  <a:srgbClr val="9DB4BE"/>
                </a:solidFill>
                <a:latin typeface="Neuropol"/>
              </a:rPr>
              <a:t>en </a:t>
            </a:r>
            <a:r>
              <a:rPr lang="fr-FR" sz="1200" dirty="0" smtClean="0">
                <a:solidFill>
                  <a:srgbClr val="9DB4BE"/>
                </a:solidFill>
                <a:latin typeface="Neuropol"/>
              </a:rPr>
              <a:t>centre de formation </a:t>
            </a:r>
            <a:r>
              <a:rPr lang="fr-FR" sz="1200" dirty="0">
                <a:solidFill>
                  <a:srgbClr val="9DB4BE"/>
                </a:solidFill>
                <a:latin typeface="Neuropol"/>
              </a:rPr>
              <a:t>et en </a:t>
            </a:r>
            <a:r>
              <a:rPr lang="fr-FR" sz="1200" dirty="0" smtClean="0">
                <a:solidFill>
                  <a:srgbClr val="9DB4BE"/>
                </a:solidFill>
                <a:latin typeface="Neuropol"/>
              </a:rPr>
              <a:t>entreprise. </a:t>
            </a:r>
          </a:p>
          <a:p>
            <a:pPr lvl="0">
              <a:spcAft>
                <a:spcPts val="1200"/>
              </a:spcAft>
            </a:pPr>
            <a:r>
              <a:rPr lang="fr-FR" sz="1200" dirty="0" smtClean="0">
                <a:solidFill>
                  <a:srgbClr val="9DB4BE"/>
                </a:solidFill>
                <a:latin typeface="Neuropol"/>
              </a:rPr>
              <a:t>Les activités </a:t>
            </a:r>
            <a:r>
              <a:rPr lang="fr-FR" sz="1200" dirty="0">
                <a:solidFill>
                  <a:srgbClr val="9DB4BE"/>
                </a:solidFill>
                <a:latin typeface="Neuropol"/>
              </a:rPr>
              <a:t>en centre </a:t>
            </a:r>
            <a:r>
              <a:rPr lang="fr-FR" sz="1200" dirty="0" smtClean="0">
                <a:solidFill>
                  <a:srgbClr val="9DB4BE"/>
                </a:solidFill>
                <a:latin typeface="Neuropol"/>
              </a:rPr>
              <a:t>de formation s’efforceront d’avoir </a:t>
            </a:r>
            <a:r>
              <a:rPr lang="fr-FR" sz="1200" dirty="0">
                <a:solidFill>
                  <a:srgbClr val="9DB4BE"/>
                </a:solidFill>
                <a:latin typeface="Neuropol"/>
              </a:rPr>
              <a:t>un support commun avec les autres matières de l’enseignement </a:t>
            </a:r>
            <a:r>
              <a:rPr lang="fr-FR" sz="1200" dirty="0" smtClean="0">
                <a:solidFill>
                  <a:srgbClr val="9DB4BE"/>
                </a:solidFill>
                <a:latin typeface="Neuropol"/>
              </a:rPr>
              <a:t>professionnel.</a:t>
            </a:r>
            <a:endParaRPr lang="fr-FR" sz="1200" dirty="0">
              <a:solidFill>
                <a:srgbClr val="9DB4BE"/>
              </a:solidFill>
              <a:latin typeface="Neuropol"/>
            </a:endParaRPr>
          </a:p>
          <a:p>
            <a:pPr lvl="0"/>
            <a:endParaRPr lang="fr-FR" sz="900" dirty="0">
              <a:solidFill>
                <a:prstClr val="black">
                  <a:lumMod val="50000"/>
                  <a:lumOff val="50000"/>
                </a:prstClr>
              </a:solidFill>
              <a:latin typeface="Neuropol"/>
            </a:endParaRPr>
          </a:p>
          <a:p>
            <a:pPr lvl="0"/>
            <a:endParaRPr lang="fr-FR" sz="900" dirty="0">
              <a:solidFill>
                <a:prstClr val="black">
                  <a:lumMod val="50000"/>
                  <a:lumOff val="50000"/>
                </a:prstClr>
              </a:solidFill>
              <a:latin typeface="Neuropol"/>
            </a:endParaRPr>
          </a:p>
        </p:txBody>
      </p:sp>
      <p:sp>
        <p:nvSpPr>
          <p:cNvPr id="29" name="ZoneTexte 28"/>
          <p:cNvSpPr txBox="1"/>
          <p:nvPr/>
        </p:nvSpPr>
        <p:spPr>
          <a:xfrm>
            <a:off x="755576" y="1844824"/>
            <a:ext cx="7992888" cy="2523768"/>
          </a:xfrm>
          <a:prstGeom prst="rect">
            <a:avLst/>
          </a:prstGeom>
          <a:noFill/>
        </p:spPr>
        <p:txBody>
          <a:bodyPr wrap="square" rtlCol="0">
            <a:spAutoFit/>
          </a:bodyPr>
          <a:lstStyle/>
          <a:p>
            <a:pPr>
              <a:spcAft>
                <a:spcPts val="1200"/>
              </a:spcAft>
            </a:pPr>
            <a:r>
              <a:rPr lang="fr-FR" sz="1300" dirty="0" smtClean="0">
                <a:solidFill>
                  <a:schemeClr val="tx1">
                    <a:lumMod val="50000"/>
                    <a:lumOff val="50000"/>
                  </a:schemeClr>
                </a:solidFill>
                <a:latin typeface="Neuropol"/>
              </a:rPr>
              <a:t>Certification en fin de cursus par le biais de </a:t>
            </a:r>
            <a:r>
              <a:rPr lang="fr-FR" sz="1300" b="1" dirty="0" smtClean="0">
                <a:solidFill>
                  <a:srgbClr val="547F8A"/>
                </a:solidFill>
                <a:latin typeface="Neuropol"/>
              </a:rPr>
              <a:t>l’épreuve E6 </a:t>
            </a:r>
          </a:p>
          <a:p>
            <a:pPr>
              <a:spcAft>
                <a:spcPts val="1200"/>
              </a:spcAft>
            </a:pPr>
            <a:r>
              <a:rPr lang="fr-FR" sz="1300" dirty="0" smtClean="0">
                <a:solidFill>
                  <a:srgbClr val="547F8A"/>
                </a:solidFill>
                <a:latin typeface="Neuropol"/>
              </a:rPr>
              <a:t>(Réalisation d’agencement) </a:t>
            </a:r>
            <a:r>
              <a:rPr lang="fr-FR" sz="1300" dirty="0" smtClean="0">
                <a:solidFill>
                  <a:schemeClr val="tx1">
                    <a:lumMod val="50000"/>
                    <a:lumOff val="50000"/>
                  </a:schemeClr>
                </a:solidFill>
                <a:latin typeface="Neuropol"/>
              </a:rPr>
              <a:t>comprenant 2 sous épreuves :</a:t>
            </a:r>
          </a:p>
          <a:p>
            <a:pPr marL="171450" indent="-171450">
              <a:spcAft>
                <a:spcPts val="1200"/>
              </a:spcAft>
              <a:buFont typeface="Courier New" panose="02070309020205020404" pitchFamily="49" charset="0"/>
              <a:buChar char="o"/>
            </a:pPr>
            <a:r>
              <a:rPr lang="fr-FR" sz="1200" b="1" dirty="0" smtClean="0">
                <a:solidFill>
                  <a:srgbClr val="547F8A"/>
                </a:solidFill>
                <a:latin typeface="Neuropol"/>
              </a:rPr>
              <a:t>E61 : Organisation et préparation de chantier </a:t>
            </a:r>
          </a:p>
          <a:p>
            <a:pPr>
              <a:spcAft>
                <a:spcPts val="1200"/>
              </a:spcAft>
            </a:pPr>
            <a:r>
              <a:rPr lang="fr-FR" sz="1200" dirty="0" smtClean="0">
                <a:solidFill>
                  <a:schemeClr val="tx1">
                    <a:lumMod val="50000"/>
                    <a:lumOff val="50000"/>
                  </a:schemeClr>
                </a:solidFill>
                <a:latin typeface="Neuropol"/>
              </a:rPr>
              <a:t>(épreuve ponctuelle écrite ayant comme support un dossier  d’exécution)</a:t>
            </a:r>
          </a:p>
          <a:p>
            <a:pPr marL="171450" indent="-171450">
              <a:spcAft>
                <a:spcPts val="1200"/>
              </a:spcAft>
              <a:buFont typeface="Courier New" panose="02070309020205020404" pitchFamily="49" charset="0"/>
              <a:buChar char="o"/>
            </a:pPr>
            <a:r>
              <a:rPr lang="fr-FR" sz="1200" b="1" dirty="0" smtClean="0">
                <a:solidFill>
                  <a:srgbClr val="547F8A"/>
                </a:solidFill>
                <a:latin typeface="Neuropol"/>
              </a:rPr>
              <a:t>E62 : Suivi de réalisation </a:t>
            </a:r>
          </a:p>
          <a:p>
            <a:pPr>
              <a:spcAft>
                <a:spcPts val="1200"/>
              </a:spcAft>
            </a:pPr>
            <a:r>
              <a:rPr lang="fr-FR" sz="1200" dirty="0" smtClean="0">
                <a:solidFill>
                  <a:schemeClr val="tx1">
                    <a:lumMod val="50000"/>
                    <a:lumOff val="50000"/>
                  </a:schemeClr>
                </a:solidFill>
                <a:latin typeface="Neuropol"/>
              </a:rPr>
              <a:t>(épreuve ponctuelle orale ayant comme support le compte rendu d’activités en milieu professionnel)</a:t>
            </a:r>
          </a:p>
          <a:p>
            <a:r>
              <a:rPr lang="fr-FR" sz="1200" dirty="0" smtClean="0">
                <a:solidFill>
                  <a:schemeClr val="tx1">
                    <a:lumMod val="50000"/>
                    <a:lumOff val="50000"/>
                  </a:schemeClr>
                </a:solidFill>
                <a:latin typeface="Neuropol"/>
              </a:rPr>
              <a:t>	</a:t>
            </a:r>
            <a:endParaRPr lang="fr-FR" sz="1200" dirty="0">
              <a:solidFill>
                <a:schemeClr val="tx1">
                  <a:lumMod val="50000"/>
                  <a:lumOff val="50000"/>
                </a:schemeClr>
              </a:solidFill>
              <a:latin typeface="Neuropol"/>
            </a:endParaRPr>
          </a:p>
        </p:txBody>
      </p:sp>
    </p:spTree>
    <p:extLst>
      <p:ext uri="{BB962C8B-B14F-4D97-AF65-F5344CB8AC3E}">
        <p14:creationId xmlns="" xmlns:p14="http://schemas.microsoft.com/office/powerpoint/2010/main" val="341006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anim calcmode="lin" valueType="num">
                                      <p:cBhvr additive="base">
                                        <p:cTn id="11"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 calcmode="lin" valueType="num">
                                      <p:cBhvr additive="base">
                                        <p:cTn id="17"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9">
                                            <p:txEl>
                                              <p:pRg st="3" end="3"/>
                                            </p:txEl>
                                          </p:spTgt>
                                        </p:tgtEl>
                                        <p:attrNameLst>
                                          <p:attrName>style.visibility</p:attrName>
                                        </p:attrNameLst>
                                      </p:cBhvr>
                                      <p:to>
                                        <p:strVal val="visible"/>
                                      </p:to>
                                    </p:set>
                                    <p:anim calcmode="lin" valueType="num">
                                      <p:cBhvr additive="base">
                                        <p:cTn id="21"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9">
                                            <p:txEl>
                                              <p:pRg st="4" end="4"/>
                                            </p:txEl>
                                          </p:spTgt>
                                        </p:tgtEl>
                                        <p:attrNameLst>
                                          <p:attrName>style.visibility</p:attrName>
                                        </p:attrNameLst>
                                      </p:cBhvr>
                                      <p:to>
                                        <p:strVal val="visible"/>
                                      </p:to>
                                    </p:set>
                                    <p:anim calcmode="lin" valueType="num">
                                      <p:cBhvr additive="base">
                                        <p:cTn id="27"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9">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xEl>
                                              <p:pRg st="5" end="5"/>
                                            </p:txEl>
                                          </p:spTgt>
                                        </p:tgtEl>
                                        <p:attrNameLst>
                                          <p:attrName>style.visibility</p:attrName>
                                        </p:attrNameLst>
                                      </p:cBhvr>
                                      <p:to>
                                        <p:strVal val="visible"/>
                                      </p:to>
                                    </p:set>
                                    <p:anim calcmode="lin" valueType="num">
                                      <p:cBhvr additive="base">
                                        <p:cTn id="31" dur="500" fill="hold"/>
                                        <p:tgtEl>
                                          <p:spTgt spid="2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 calcmode="lin" valueType="num">
                                      <p:cBhvr additive="base">
                                        <p:cTn id="3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8">
                                            <p:txEl>
                                              <p:pRg st="1" end="1"/>
                                            </p:txEl>
                                          </p:spTgt>
                                        </p:tgtEl>
                                        <p:attrNameLst>
                                          <p:attrName>style.visibility</p:attrName>
                                        </p:attrNameLst>
                                      </p:cBhvr>
                                      <p:to>
                                        <p:strVal val="visible"/>
                                      </p:to>
                                    </p:set>
                                    <p:anim calcmode="lin" valueType="num">
                                      <p:cBhvr additive="base">
                                        <p:cTn id="41" dur="500" fill="hold"/>
                                        <p:tgtEl>
                                          <p:spTgt spid="28">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ZoneTexte 9"/>
          <p:cNvSpPr txBox="1"/>
          <p:nvPr/>
        </p:nvSpPr>
        <p:spPr>
          <a:xfrm>
            <a:off x="8460432"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13</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3" name="Rectangle 2"/>
          <p:cNvSpPr/>
          <p:nvPr/>
        </p:nvSpPr>
        <p:spPr>
          <a:xfrm>
            <a:off x="827584" y="1799957"/>
            <a:ext cx="7560840" cy="3862596"/>
          </a:xfrm>
          <a:prstGeom prst="rect">
            <a:avLst/>
          </a:prstGeom>
        </p:spPr>
        <p:txBody>
          <a:bodyPr wrap="square">
            <a:spAutoFit/>
          </a:bodyPr>
          <a:lstStyle/>
          <a:p>
            <a:pPr lvl="0">
              <a:spcAft>
                <a:spcPts val="1200"/>
              </a:spcAft>
            </a:pPr>
            <a:r>
              <a:rPr lang="fr-FR" sz="1300" b="1" dirty="0">
                <a:solidFill>
                  <a:srgbClr val="C0504D"/>
                </a:solidFill>
                <a:latin typeface="Neuropol"/>
              </a:rPr>
              <a:t>Activités liées à l’organisation et préparation de chantier  </a:t>
            </a:r>
            <a:endParaRPr lang="fr-FR" sz="1300" b="1" dirty="0" smtClean="0">
              <a:solidFill>
                <a:srgbClr val="C0504D"/>
              </a:solidFill>
              <a:latin typeface="Neuropol"/>
            </a:endParaRPr>
          </a:p>
          <a:p>
            <a:pPr lvl="0">
              <a:spcAft>
                <a:spcPts val="1200"/>
              </a:spcAft>
            </a:pPr>
            <a:r>
              <a:rPr lang="fr-FR" sz="1200" dirty="0" smtClean="0">
                <a:solidFill>
                  <a:srgbClr val="547F8A"/>
                </a:solidFill>
                <a:latin typeface="Neuropol"/>
              </a:rPr>
              <a:t>(Espaces  </a:t>
            </a:r>
            <a:r>
              <a:rPr lang="fr-FR" sz="1200" dirty="0">
                <a:solidFill>
                  <a:srgbClr val="547F8A"/>
                </a:solidFill>
                <a:latin typeface="Neuropol"/>
              </a:rPr>
              <a:t>« étude de projet » et « préparation de la réalisation ») </a:t>
            </a:r>
          </a:p>
          <a:p>
            <a:pPr lvl="0">
              <a:spcAft>
                <a:spcPts val="1200"/>
              </a:spcAft>
            </a:pPr>
            <a:endParaRPr lang="fr-FR" sz="1200" dirty="0">
              <a:solidFill>
                <a:prstClr val="black">
                  <a:lumMod val="50000"/>
                  <a:lumOff val="50000"/>
                </a:prstClr>
              </a:solidFill>
              <a:latin typeface="Neuropol"/>
            </a:endParaRPr>
          </a:p>
          <a:p>
            <a:pPr lvl="0">
              <a:spcAft>
                <a:spcPts val="1200"/>
              </a:spcAft>
            </a:pPr>
            <a:r>
              <a:rPr lang="fr-FR" sz="1200" b="1" dirty="0">
                <a:solidFill>
                  <a:prstClr val="black">
                    <a:lumMod val="50000"/>
                    <a:lumOff val="50000"/>
                  </a:prstClr>
                </a:solidFill>
                <a:latin typeface="Neuropol"/>
              </a:rPr>
              <a:t>Déroulement en </a:t>
            </a:r>
            <a:r>
              <a:rPr lang="fr-FR" sz="1200" b="1" dirty="0" smtClean="0">
                <a:solidFill>
                  <a:prstClr val="black">
                    <a:lumMod val="50000"/>
                    <a:lumOff val="50000"/>
                  </a:prstClr>
                </a:solidFill>
                <a:latin typeface="Neuropol"/>
              </a:rPr>
              <a:t>centre de formation </a:t>
            </a:r>
            <a:r>
              <a:rPr lang="fr-FR" sz="1100" dirty="0">
                <a:solidFill>
                  <a:prstClr val="black">
                    <a:lumMod val="50000"/>
                    <a:lumOff val="50000"/>
                  </a:prstClr>
                </a:solidFill>
                <a:latin typeface="Neuropol"/>
              </a:rPr>
              <a:t>(possibilité en entreprise)</a:t>
            </a:r>
          </a:p>
          <a:p>
            <a:pPr lvl="0">
              <a:spcAft>
                <a:spcPts val="1200"/>
              </a:spcAft>
              <a:buFont typeface="Arial" pitchFamily="34" charset="0"/>
              <a:buChar char="•"/>
            </a:pPr>
            <a:r>
              <a:rPr lang="fr-FR" sz="1200" dirty="0">
                <a:solidFill>
                  <a:prstClr val="black">
                    <a:lumMod val="50000"/>
                    <a:lumOff val="50000"/>
                  </a:prstClr>
                </a:solidFill>
                <a:latin typeface="Neuropol"/>
              </a:rPr>
              <a:t> </a:t>
            </a:r>
            <a:r>
              <a:rPr lang="fr-FR" sz="1200" dirty="0" smtClean="0">
                <a:solidFill>
                  <a:srgbClr val="547F8A"/>
                </a:solidFill>
                <a:latin typeface="Neuropol"/>
              </a:rPr>
              <a:t>Quantitatifs.</a:t>
            </a:r>
            <a:endParaRPr lang="fr-FR" sz="1200" dirty="0">
              <a:solidFill>
                <a:srgbClr val="547F8A"/>
              </a:solidFill>
              <a:latin typeface="Neuropol"/>
            </a:endParaRPr>
          </a:p>
          <a:p>
            <a:pPr lvl="0">
              <a:spcAft>
                <a:spcPts val="1200"/>
              </a:spcAft>
              <a:buFont typeface="Arial" pitchFamily="34" charset="0"/>
              <a:buChar char="•"/>
            </a:pPr>
            <a:r>
              <a:rPr lang="fr-FR" sz="1200" dirty="0">
                <a:solidFill>
                  <a:prstClr val="black">
                    <a:lumMod val="50000"/>
                    <a:lumOff val="50000"/>
                  </a:prstClr>
                </a:solidFill>
                <a:latin typeface="Neuropol"/>
              </a:rPr>
              <a:t> </a:t>
            </a:r>
            <a:r>
              <a:rPr lang="fr-FR" sz="1200" dirty="0" smtClean="0">
                <a:solidFill>
                  <a:srgbClr val="547F8A"/>
                </a:solidFill>
                <a:latin typeface="Neuropol"/>
              </a:rPr>
              <a:t>Besoins liés à la phase chantier.</a:t>
            </a:r>
            <a:r>
              <a:rPr lang="fr-FR" sz="1200" dirty="0" smtClean="0">
                <a:solidFill>
                  <a:prstClr val="black">
                    <a:lumMod val="50000"/>
                    <a:lumOff val="50000"/>
                  </a:prstClr>
                </a:solidFill>
                <a:latin typeface="Neuropol"/>
              </a:rPr>
              <a:t> </a:t>
            </a:r>
          </a:p>
          <a:p>
            <a:pPr lvl="0">
              <a:spcAft>
                <a:spcPts val="1200"/>
              </a:spcAft>
            </a:pPr>
            <a:r>
              <a:rPr lang="fr-FR" sz="1200" dirty="0" smtClean="0">
                <a:solidFill>
                  <a:prstClr val="black">
                    <a:lumMod val="50000"/>
                    <a:lumOff val="50000"/>
                  </a:prstClr>
                </a:solidFill>
                <a:latin typeface="Neuropol"/>
              </a:rPr>
              <a:t>(</a:t>
            </a:r>
            <a:r>
              <a:rPr lang="fr-FR" sz="1200" dirty="0">
                <a:solidFill>
                  <a:prstClr val="black">
                    <a:lumMod val="50000"/>
                    <a:lumOff val="50000"/>
                  </a:prstClr>
                </a:solidFill>
                <a:latin typeface="Neuropol"/>
              </a:rPr>
              <a:t>matières, main d’œuvre, transport, matériels,…)</a:t>
            </a:r>
          </a:p>
          <a:p>
            <a:pPr lvl="0">
              <a:spcAft>
                <a:spcPts val="1200"/>
              </a:spcAft>
              <a:buFont typeface="Arial" pitchFamily="34" charset="0"/>
              <a:buChar char="•"/>
            </a:pPr>
            <a:r>
              <a:rPr lang="fr-FR" sz="1200" dirty="0">
                <a:solidFill>
                  <a:prstClr val="black">
                    <a:lumMod val="50000"/>
                    <a:lumOff val="50000"/>
                  </a:prstClr>
                </a:solidFill>
                <a:latin typeface="Neuropol"/>
              </a:rPr>
              <a:t> Estimation et détermination des </a:t>
            </a:r>
            <a:r>
              <a:rPr lang="fr-FR" sz="1200" dirty="0" smtClean="0">
                <a:solidFill>
                  <a:srgbClr val="547F8A"/>
                </a:solidFill>
                <a:latin typeface="Neuropol"/>
              </a:rPr>
              <a:t>coûts.</a:t>
            </a:r>
            <a:endParaRPr lang="fr-FR" sz="1200" dirty="0">
              <a:solidFill>
                <a:srgbClr val="547F8A"/>
              </a:solidFill>
              <a:latin typeface="Neuropol"/>
            </a:endParaRPr>
          </a:p>
          <a:p>
            <a:pPr lvl="0">
              <a:spcAft>
                <a:spcPts val="1200"/>
              </a:spcAft>
              <a:buFont typeface="Arial" pitchFamily="34" charset="0"/>
              <a:buChar char="•"/>
            </a:pPr>
            <a:r>
              <a:rPr lang="fr-FR" sz="1200" dirty="0">
                <a:solidFill>
                  <a:prstClr val="black">
                    <a:lumMod val="50000"/>
                    <a:lumOff val="50000"/>
                  </a:prstClr>
                </a:solidFill>
                <a:latin typeface="Neuropol"/>
              </a:rPr>
              <a:t> </a:t>
            </a:r>
            <a:r>
              <a:rPr lang="fr-FR" sz="1200" dirty="0">
                <a:solidFill>
                  <a:srgbClr val="547F8A"/>
                </a:solidFill>
                <a:latin typeface="Neuropol"/>
              </a:rPr>
              <a:t>Organisation</a:t>
            </a:r>
            <a:r>
              <a:rPr lang="fr-FR" sz="1200" dirty="0">
                <a:solidFill>
                  <a:prstClr val="black">
                    <a:lumMod val="50000"/>
                    <a:lumOff val="50000"/>
                  </a:prstClr>
                </a:solidFill>
                <a:latin typeface="Neuropol"/>
              </a:rPr>
              <a:t> de la cotraitance et de la </a:t>
            </a:r>
            <a:r>
              <a:rPr lang="fr-FR" sz="1200" dirty="0" smtClean="0">
                <a:solidFill>
                  <a:prstClr val="black">
                    <a:lumMod val="50000"/>
                    <a:lumOff val="50000"/>
                  </a:prstClr>
                </a:solidFill>
                <a:latin typeface="Neuropol"/>
              </a:rPr>
              <a:t>sous-traitance.</a:t>
            </a:r>
            <a:endParaRPr lang="fr-FR" sz="1200" dirty="0">
              <a:solidFill>
                <a:prstClr val="black">
                  <a:lumMod val="50000"/>
                  <a:lumOff val="50000"/>
                </a:prstClr>
              </a:solidFill>
              <a:latin typeface="Neuropol"/>
            </a:endParaRPr>
          </a:p>
          <a:p>
            <a:pPr lvl="0">
              <a:spcAft>
                <a:spcPts val="1200"/>
              </a:spcAft>
              <a:buFont typeface="Arial" pitchFamily="34" charset="0"/>
              <a:buChar char="•"/>
            </a:pPr>
            <a:r>
              <a:rPr lang="fr-FR" sz="1200" dirty="0">
                <a:solidFill>
                  <a:prstClr val="black">
                    <a:lumMod val="50000"/>
                    <a:lumOff val="50000"/>
                  </a:prstClr>
                </a:solidFill>
                <a:latin typeface="Neuropol"/>
              </a:rPr>
              <a:t> </a:t>
            </a:r>
            <a:r>
              <a:rPr lang="fr-FR" sz="1200" dirty="0">
                <a:solidFill>
                  <a:srgbClr val="547F8A"/>
                </a:solidFill>
                <a:latin typeface="Neuropol"/>
              </a:rPr>
              <a:t>Planification</a:t>
            </a:r>
            <a:r>
              <a:rPr lang="fr-FR" sz="1200" dirty="0">
                <a:solidFill>
                  <a:prstClr val="black">
                    <a:lumMod val="50000"/>
                    <a:lumOff val="50000"/>
                  </a:prstClr>
                </a:solidFill>
                <a:latin typeface="Neuropol"/>
              </a:rPr>
              <a:t> du chantier et des ressources, </a:t>
            </a:r>
            <a:r>
              <a:rPr lang="fr-FR" sz="1200" dirty="0" smtClean="0">
                <a:solidFill>
                  <a:prstClr val="black">
                    <a:lumMod val="50000"/>
                    <a:lumOff val="50000"/>
                  </a:prstClr>
                </a:solidFill>
                <a:latin typeface="Neuropol"/>
              </a:rPr>
              <a:t>mise à jour </a:t>
            </a:r>
            <a:r>
              <a:rPr lang="fr-FR" sz="1200" dirty="0">
                <a:solidFill>
                  <a:prstClr val="black">
                    <a:lumMod val="50000"/>
                    <a:lumOff val="50000"/>
                  </a:prstClr>
                </a:solidFill>
                <a:latin typeface="Neuropol"/>
              </a:rPr>
              <a:t>le cas </a:t>
            </a:r>
            <a:r>
              <a:rPr lang="fr-FR" sz="1200" dirty="0" smtClean="0">
                <a:solidFill>
                  <a:prstClr val="black">
                    <a:lumMod val="50000"/>
                    <a:lumOff val="50000"/>
                  </a:prstClr>
                </a:solidFill>
                <a:latin typeface="Neuropol"/>
              </a:rPr>
              <a:t>échéant.</a:t>
            </a:r>
            <a:endParaRPr lang="fr-FR" sz="1200" dirty="0">
              <a:solidFill>
                <a:prstClr val="black">
                  <a:lumMod val="50000"/>
                  <a:lumOff val="50000"/>
                </a:prstClr>
              </a:solidFill>
              <a:latin typeface="Neuropol"/>
            </a:endParaRPr>
          </a:p>
          <a:p>
            <a:pPr lvl="0">
              <a:spcAft>
                <a:spcPts val="1200"/>
              </a:spcAft>
              <a:buFont typeface="Arial" pitchFamily="34" charset="0"/>
              <a:buChar char="•"/>
            </a:pPr>
            <a:r>
              <a:rPr lang="fr-FR" sz="1200" dirty="0">
                <a:solidFill>
                  <a:prstClr val="black">
                    <a:lumMod val="50000"/>
                    <a:lumOff val="50000"/>
                  </a:prstClr>
                </a:solidFill>
                <a:latin typeface="Neuropol"/>
              </a:rPr>
              <a:t> </a:t>
            </a:r>
            <a:r>
              <a:rPr lang="fr-FR" sz="1200" dirty="0">
                <a:solidFill>
                  <a:srgbClr val="547F8A"/>
                </a:solidFill>
                <a:latin typeface="Neuropol"/>
              </a:rPr>
              <a:t>Préparation de </a:t>
            </a:r>
            <a:r>
              <a:rPr lang="fr-FR" sz="1200" dirty="0" smtClean="0">
                <a:solidFill>
                  <a:srgbClr val="547F8A"/>
                </a:solidFill>
                <a:latin typeface="Neuropol"/>
              </a:rPr>
              <a:t>chantier. </a:t>
            </a:r>
            <a:r>
              <a:rPr lang="fr-FR" sz="1200" dirty="0" smtClean="0">
                <a:solidFill>
                  <a:prstClr val="black">
                    <a:lumMod val="50000"/>
                    <a:lumOff val="50000"/>
                  </a:prstClr>
                </a:solidFill>
                <a:latin typeface="Neuropol"/>
              </a:rPr>
              <a:t>(constitution </a:t>
            </a:r>
            <a:r>
              <a:rPr lang="fr-FR" sz="1200" dirty="0">
                <a:solidFill>
                  <a:prstClr val="black">
                    <a:lumMod val="50000"/>
                    <a:lumOff val="50000"/>
                  </a:prstClr>
                </a:solidFill>
                <a:latin typeface="Neuropol"/>
              </a:rPr>
              <a:t>du </a:t>
            </a:r>
            <a:r>
              <a:rPr lang="fr-FR" sz="1200" dirty="0" smtClean="0">
                <a:solidFill>
                  <a:prstClr val="black">
                    <a:lumMod val="50000"/>
                    <a:lumOff val="50000"/>
                  </a:prstClr>
                </a:solidFill>
                <a:latin typeface="Neuropol"/>
              </a:rPr>
              <a:t>dossier, prise en compte des risques liés à la sécurité, suivi des livrables)</a:t>
            </a:r>
            <a:endParaRPr lang="fr-FR" sz="1200" dirty="0">
              <a:solidFill>
                <a:prstClr val="black">
                  <a:lumMod val="50000"/>
                  <a:lumOff val="50000"/>
                </a:prstClr>
              </a:solidFill>
              <a:latin typeface="Neuropol"/>
            </a:endParaRPr>
          </a:p>
        </p:txBody>
      </p:sp>
      <p:grpSp>
        <p:nvGrpSpPr>
          <p:cNvPr id="12" name="Groupe 11"/>
          <p:cNvGrpSpPr/>
          <p:nvPr/>
        </p:nvGrpSpPr>
        <p:grpSpPr>
          <a:xfrm>
            <a:off x="444241" y="508066"/>
            <a:ext cx="8712968" cy="666660"/>
            <a:chOff x="444241" y="508066"/>
            <a:chExt cx="8712968" cy="666660"/>
          </a:xfrm>
        </p:grpSpPr>
        <p:sp>
          <p:nvSpPr>
            <p:cNvPr id="13" name="Rectangle 12"/>
            <p:cNvSpPr>
              <a:spLocks noChangeArrowheads="1"/>
            </p:cNvSpPr>
            <p:nvPr/>
          </p:nvSpPr>
          <p:spPr bwMode="auto">
            <a:xfrm>
              <a:off x="444241" y="508066"/>
              <a:ext cx="871296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M</a:t>
              </a:r>
              <a:r>
                <a:rPr lang="fr-FR" altLang="fr-FR" sz="1500" dirty="0" smtClean="0">
                  <a:solidFill>
                    <a:srgbClr val="547F8A"/>
                  </a:solidFill>
                  <a:latin typeface="Neuropol" pitchFamily="34" charset="0"/>
                  <a:ea typeface="Calibri" pitchFamily="34" charset="0"/>
                  <a:cs typeface="Times New Roman" pitchFamily="18" charset="0"/>
                </a:rPr>
                <a:t>ise en place d’activités</a:t>
              </a:r>
              <a:r>
                <a:rPr kumimoji="0" lang="fr-FR" altLang="fr-FR" sz="15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p>
          </p:txBody>
        </p:sp>
        <p:sp>
          <p:nvSpPr>
            <p:cNvPr id="14" name="ZoneTexte 13"/>
            <p:cNvSpPr txBox="1"/>
            <p:nvPr/>
          </p:nvSpPr>
          <p:spPr>
            <a:xfrm>
              <a:off x="474395" y="913116"/>
              <a:ext cx="7177783" cy="261610"/>
            </a:xfrm>
            <a:prstGeom prst="rect">
              <a:avLst/>
            </a:prstGeom>
            <a:noFill/>
          </p:spPr>
          <p:txBody>
            <a:bodyPr wrap="square" rtlCol="0">
              <a:spAutoFit/>
            </a:bodyPr>
            <a:lstStyle/>
            <a:p>
              <a:pPr lvl="0"/>
              <a:r>
                <a:rPr lang="fr-FR" sz="1100" dirty="0" smtClean="0">
                  <a:solidFill>
                    <a:prstClr val="black">
                      <a:lumMod val="50000"/>
                      <a:lumOff val="50000"/>
                    </a:prstClr>
                  </a:solidFill>
                  <a:latin typeface="Neuropol" panose="020F0607030201010804" pitchFamily="34" charset="0"/>
                </a:rPr>
                <a:t>1 – Spécificité du suivi et de la mise en œuvre sur chantier</a:t>
              </a:r>
              <a:endParaRPr lang="fr-FR" sz="1100" dirty="0">
                <a:solidFill>
                  <a:prstClr val="black">
                    <a:lumMod val="50000"/>
                    <a:lumOff val="50000"/>
                  </a:prstClr>
                </a:solidFill>
                <a:latin typeface="Neuropol" panose="020F0607030201010804" pitchFamily="34" charset="0"/>
              </a:endParaRPr>
            </a:p>
          </p:txBody>
        </p:sp>
      </p:grpSp>
    </p:spTree>
    <p:extLst>
      <p:ext uri="{BB962C8B-B14F-4D97-AF65-F5344CB8AC3E}">
        <p14:creationId xmlns="" xmlns:p14="http://schemas.microsoft.com/office/powerpoint/2010/main" val="18260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ZoneTexte 9"/>
          <p:cNvSpPr txBox="1"/>
          <p:nvPr/>
        </p:nvSpPr>
        <p:spPr>
          <a:xfrm>
            <a:off x="8460432"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14</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4" name="Rectangle 3"/>
          <p:cNvSpPr/>
          <p:nvPr/>
        </p:nvSpPr>
        <p:spPr>
          <a:xfrm>
            <a:off x="683568" y="1556792"/>
            <a:ext cx="7632848" cy="3831818"/>
          </a:xfrm>
          <a:prstGeom prst="rect">
            <a:avLst/>
          </a:prstGeom>
        </p:spPr>
        <p:txBody>
          <a:bodyPr wrap="square">
            <a:spAutoFit/>
          </a:bodyPr>
          <a:lstStyle/>
          <a:p>
            <a:pPr lvl="0">
              <a:spcAft>
                <a:spcPts val="1200"/>
              </a:spcAft>
            </a:pPr>
            <a:r>
              <a:rPr lang="fr-FR" sz="1300" b="1" dirty="0">
                <a:solidFill>
                  <a:srgbClr val="C0504D"/>
                </a:solidFill>
                <a:latin typeface="Neuropol"/>
              </a:rPr>
              <a:t>Activités liées au suivi de </a:t>
            </a:r>
            <a:r>
              <a:rPr lang="fr-FR" sz="1300" b="1" dirty="0" smtClean="0">
                <a:solidFill>
                  <a:srgbClr val="C0504D"/>
                </a:solidFill>
                <a:latin typeface="Neuropol"/>
              </a:rPr>
              <a:t>réalisation</a:t>
            </a:r>
            <a:endParaRPr lang="fr-FR" sz="1300" dirty="0">
              <a:solidFill>
                <a:prstClr val="black">
                  <a:lumMod val="50000"/>
                  <a:lumOff val="50000"/>
                </a:prstClr>
              </a:solidFill>
              <a:latin typeface="Neuropol"/>
            </a:endParaRPr>
          </a:p>
          <a:p>
            <a:pPr lvl="0">
              <a:spcAft>
                <a:spcPts val="1200"/>
              </a:spcAft>
            </a:pPr>
            <a:r>
              <a:rPr lang="fr-FR" sz="1200" b="1" dirty="0">
                <a:solidFill>
                  <a:prstClr val="black">
                    <a:lumMod val="50000"/>
                    <a:lumOff val="50000"/>
                  </a:prstClr>
                </a:solidFill>
                <a:latin typeface="Neuropol"/>
              </a:rPr>
              <a:t>Déroulement en entreprise </a:t>
            </a:r>
            <a:r>
              <a:rPr lang="fr-FR" sz="1100" dirty="0">
                <a:solidFill>
                  <a:prstClr val="black">
                    <a:lumMod val="50000"/>
                    <a:lumOff val="50000"/>
                  </a:prstClr>
                </a:solidFill>
                <a:latin typeface="Neuropol"/>
              </a:rPr>
              <a:t>(avec apports théoriques en </a:t>
            </a:r>
            <a:r>
              <a:rPr lang="fr-FR" sz="1100" dirty="0" smtClean="0">
                <a:solidFill>
                  <a:prstClr val="black">
                    <a:lumMod val="50000"/>
                    <a:lumOff val="50000"/>
                  </a:prstClr>
                </a:solidFill>
                <a:latin typeface="Neuropol"/>
              </a:rPr>
              <a:t>centre de formation)</a:t>
            </a:r>
            <a:endParaRPr lang="fr-FR" sz="1100" dirty="0">
              <a:solidFill>
                <a:prstClr val="black">
                  <a:lumMod val="50000"/>
                  <a:lumOff val="50000"/>
                </a:prstClr>
              </a:solidFill>
              <a:latin typeface="Neuropol"/>
            </a:endParaRPr>
          </a:p>
          <a:p>
            <a:pPr lvl="0">
              <a:spcAft>
                <a:spcPts val="1200"/>
              </a:spcAft>
              <a:buFont typeface="Arial" pitchFamily="34" charset="0"/>
              <a:buChar char="•"/>
            </a:pPr>
            <a:r>
              <a:rPr lang="fr-FR" sz="1200" dirty="0">
                <a:solidFill>
                  <a:prstClr val="black">
                    <a:lumMod val="50000"/>
                    <a:lumOff val="50000"/>
                  </a:prstClr>
                </a:solidFill>
                <a:latin typeface="Neuropol"/>
              </a:rPr>
              <a:t> </a:t>
            </a:r>
            <a:r>
              <a:rPr lang="fr-FR" sz="1200" dirty="0">
                <a:solidFill>
                  <a:srgbClr val="547F8A"/>
                </a:solidFill>
                <a:latin typeface="Neuropol"/>
              </a:rPr>
              <a:t>Suivi économique </a:t>
            </a:r>
            <a:r>
              <a:rPr lang="fr-FR" sz="1200" dirty="0">
                <a:solidFill>
                  <a:prstClr val="black">
                    <a:lumMod val="50000"/>
                    <a:lumOff val="50000"/>
                  </a:prstClr>
                </a:solidFill>
                <a:latin typeface="Neuropol"/>
              </a:rPr>
              <a:t>du </a:t>
            </a:r>
            <a:r>
              <a:rPr lang="fr-FR" sz="1200" dirty="0" smtClean="0">
                <a:solidFill>
                  <a:prstClr val="black">
                    <a:lumMod val="50000"/>
                    <a:lumOff val="50000"/>
                  </a:prstClr>
                </a:solidFill>
                <a:latin typeface="Neuropol"/>
              </a:rPr>
              <a:t>chantier. </a:t>
            </a:r>
            <a:r>
              <a:rPr lang="fr-FR" sz="1200" dirty="0">
                <a:solidFill>
                  <a:prstClr val="black">
                    <a:lumMod val="50000"/>
                    <a:lumOff val="50000"/>
                  </a:prstClr>
                </a:solidFill>
                <a:latin typeface="Neuropol"/>
              </a:rPr>
              <a:t>(renseignements de bases de données, analyse comparative des dépenses prévisionnelles et réalisées)</a:t>
            </a:r>
          </a:p>
          <a:p>
            <a:pPr lvl="0">
              <a:spcAft>
                <a:spcPts val="1200"/>
              </a:spcAft>
              <a:buFont typeface="Arial" pitchFamily="34" charset="0"/>
              <a:buChar char="•"/>
            </a:pPr>
            <a:r>
              <a:rPr lang="fr-FR" sz="1200" dirty="0">
                <a:solidFill>
                  <a:prstClr val="black">
                    <a:lumMod val="50000"/>
                    <a:lumOff val="50000"/>
                  </a:prstClr>
                </a:solidFill>
                <a:latin typeface="Neuropol"/>
              </a:rPr>
              <a:t> </a:t>
            </a:r>
            <a:r>
              <a:rPr lang="fr-FR" sz="1200" dirty="0" smtClean="0">
                <a:solidFill>
                  <a:srgbClr val="547F8A"/>
                </a:solidFill>
                <a:latin typeface="Neuropol"/>
              </a:rPr>
              <a:t>Pilotage.</a:t>
            </a:r>
            <a:r>
              <a:rPr lang="fr-FR" sz="1200" dirty="0" smtClean="0">
                <a:solidFill>
                  <a:prstClr val="black">
                    <a:lumMod val="50000"/>
                    <a:lumOff val="50000"/>
                  </a:prstClr>
                </a:solidFill>
                <a:latin typeface="Neuropol"/>
              </a:rPr>
              <a:t> </a:t>
            </a:r>
            <a:r>
              <a:rPr lang="fr-FR" sz="1200" dirty="0">
                <a:solidFill>
                  <a:prstClr val="black">
                    <a:lumMod val="50000"/>
                    <a:lumOff val="50000"/>
                  </a:prstClr>
                </a:solidFill>
                <a:latin typeface="Neuropol"/>
              </a:rPr>
              <a:t>(respect des modes opératoires, matérialisation du référentiel de l’ouvrage, suivi de travaux, réception des travaux exécutés, gestion des déchets et des chantiers à faibles nuisances)</a:t>
            </a:r>
          </a:p>
          <a:p>
            <a:pPr lvl="0">
              <a:spcAft>
                <a:spcPts val="1200"/>
              </a:spcAft>
              <a:buFont typeface="Arial" pitchFamily="34" charset="0"/>
              <a:buChar char="•"/>
            </a:pPr>
            <a:r>
              <a:rPr lang="fr-FR" sz="1200" dirty="0">
                <a:solidFill>
                  <a:prstClr val="black">
                    <a:lumMod val="50000"/>
                    <a:lumOff val="50000"/>
                  </a:prstClr>
                </a:solidFill>
                <a:latin typeface="Neuropol"/>
              </a:rPr>
              <a:t> </a:t>
            </a:r>
            <a:r>
              <a:rPr lang="fr-FR" sz="1200" dirty="0">
                <a:solidFill>
                  <a:srgbClr val="547F8A"/>
                </a:solidFill>
                <a:latin typeface="Neuropol"/>
              </a:rPr>
              <a:t>Prévention des </a:t>
            </a:r>
            <a:r>
              <a:rPr lang="fr-FR" sz="1200" dirty="0" smtClean="0">
                <a:solidFill>
                  <a:srgbClr val="547F8A"/>
                </a:solidFill>
                <a:latin typeface="Neuropol"/>
              </a:rPr>
              <a:t>risques. </a:t>
            </a:r>
            <a:r>
              <a:rPr lang="fr-FR" sz="1200" dirty="0">
                <a:solidFill>
                  <a:prstClr val="black">
                    <a:lumMod val="50000"/>
                    <a:lumOff val="50000"/>
                  </a:prstClr>
                </a:solidFill>
                <a:latin typeface="Neuropol"/>
              </a:rPr>
              <a:t>(analyse des situations de travail, mise en place de solutions sûres tenant compte de la co activité, analyse de l’impact économique, faire appliquer les normes de prévention, renseigner les DIUO)</a:t>
            </a:r>
          </a:p>
          <a:p>
            <a:pPr lvl="0">
              <a:spcAft>
                <a:spcPts val="1200"/>
              </a:spcAft>
              <a:buFont typeface="Arial" pitchFamily="34" charset="0"/>
              <a:buChar char="•"/>
            </a:pPr>
            <a:r>
              <a:rPr lang="fr-FR" sz="1200" dirty="0">
                <a:solidFill>
                  <a:prstClr val="black">
                    <a:lumMod val="50000"/>
                    <a:lumOff val="50000"/>
                  </a:prstClr>
                </a:solidFill>
                <a:latin typeface="Neuropol"/>
              </a:rPr>
              <a:t> </a:t>
            </a:r>
            <a:r>
              <a:rPr lang="fr-FR" sz="1200" dirty="0">
                <a:solidFill>
                  <a:srgbClr val="547F8A"/>
                </a:solidFill>
                <a:latin typeface="Neuropol"/>
              </a:rPr>
              <a:t>Communication</a:t>
            </a:r>
            <a:r>
              <a:rPr lang="fr-FR" sz="1200" dirty="0">
                <a:solidFill>
                  <a:prstClr val="black">
                    <a:lumMod val="50000"/>
                    <a:lumOff val="50000"/>
                  </a:prstClr>
                </a:solidFill>
                <a:latin typeface="Neuropol"/>
              </a:rPr>
              <a:t> avec les acteurs du </a:t>
            </a:r>
            <a:r>
              <a:rPr lang="fr-FR" sz="1200" dirty="0" smtClean="0">
                <a:solidFill>
                  <a:prstClr val="black">
                    <a:lumMod val="50000"/>
                    <a:lumOff val="50000"/>
                  </a:prstClr>
                </a:solidFill>
                <a:latin typeface="Neuropol"/>
              </a:rPr>
              <a:t>projet. </a:t>
            </a:r>
            <a:r>
              <a:rPr lang="fr-FR" sz="1200" dirty="0">
                <a:solidFill>
                  <a:prstClr val="black">
                    <a:lumMod val="50000"/>
                    <a:lumOff val="50000"/>
                  </a:prstClr>
                </a:solidFill>
                <a:latin typeface="Neuropol"/>
              </a:rPr>
              <a:t>(transmission d’informations utiles, choix du moyen de transmission, vocabulaire adapté et maîtrisé, argumentation, dialogue et négociation avec les acteurs du projet, organisation, planification et conduite des réunions de chantier, expliquer et faire respecter les consignes)</a:t>
            </a:r>
          </a:p>
        </p:txBody>
      </p:sp>
      <p:grpSp>
        <p:nvGrpSpPr>
          <p:cNvPr id="11" name="Groupe 10"/>
          <p:cNvGrpSpPr/>
          <p:nvPr/>
        </p:nvGrpSpPr>
        <p:grpSpPr>
          <a:xfrm>
            <a:off x="444241" y="508066"/>
            <a:ext cx="8712968" cy="835937"/>
            <a:chOff x="444241" y="508066"/>
            <a:chExt cx="8712968" cy="835937"/>
          </a:xfrm>
        </p:grpSpPr>
        <p:sp>
          <p:nvSpPr>
            <p:cNvPr id="12" name="Rectangle 11"/>
            <p:cNvSpPr>
              <a:spLocks noChangeArrowheads="1"/>
            </p:cNvSpPr>
            <p:nvPr/>
          </p:nvSpPr>
          <p:spPr bwMode="auto">
            <a:xfrm>
              <a:off x="444241" y="508066"/>
              <a:ext cx="871296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M</a:t>
              </a:r>
              <a:r>
                <a:rPr lang="fr-FR" altLang="fr-FR" sz="1500" dirty="0" smtClean="0">
                  <a:solidFill>
                    <a:srgbClr val="547F8A"/>
                  </a:solidFill>
                  <a:latin typeface="Neuropol" pitchFamily="34" charset="0"/>
                  <a:ea typeface="Calibri" pitchFamily="34" charset="0"/>
                  <a:cs typeface="Times New Roman" pitchFamily="18" charset="0"/>
                </a:rPr>
                <a:t>ise en place d’activités</a:t>
              </a:r>
              <a:r>
                <a:rPr kumimoji="0" lang="fr-FR" altLang="fr-FR" sz="15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p>
          </p:txBody>
        </p:sp>
        <p:sp>
          <p:nvSpPr>
            <p:cNvPr id="13" name="ZoneTexte 12"/>
            <p:cNvSpPr txBox="1"/>
            <p:nvPr/>
          </p:nvSpPr>
          <p:spPr>
            <a:xfrm>
              <a:off x="474395" y="913116"/>
              <a:ext cx="7177783" cy="430887"/>
            </a:xfrm>
            <a:prstGeom prst="rect">
              <a:avLst/>
            </a:prstGeom>
            <a:noFill/>
          </p:spPr>
          <p:txBody>
            <a:bodyPr wrap="square" rtlCol="0">
              <a:spAutoFit/>
            </a:bodyPr>
            <a:lstStyle/>
            <a:p>
              <a:r>
                <a:rPr lang="fr-FR" sz="1100" dirty="0" smtClean="0">
                  <a:solidFill>
                    <a:prstClr val="black">
                      <a:lumMod val="50000"/>
                      <a:lumOff val="50000"/>
                    </a:prstClr>
                  </a:solidFill>
                  <a:latin typeface="Neuropol" panose="020F0607030201010804" pitchFamily="34" charset="0"/>
                </a:rPr>
                <a:t>1 - Spécificité </a:t>
              </a:r>
              <a:r>
                <a:rPr lang="fr-FR" sz="1100" dirty="0">
                  <a:solidFill>
                    <a:prstClr val="black">
                      <a:lumMod val="50000"/>
                      <a:lumOff val="50000"/>
                    </a:prstClr>
                  </a:solidFill>
                  <a:latin typeface="Neuropol" panose="020F0607030201010804" pitchFamily="34" charset="0"/>
                </a:rPr>
                <a:t>du suivi et de la mise en œuvre sur chantier</a:t>
              </a:r>
            </a:p>
            <a:p>
              <a:pPr lvl="0"/>
              <a:r>
                <a:rPr lang="fr-FR" sz="1100" dirty="0" smtClean="0">
                  <a:solidFill>
                    <a:prstClr val="black">
                      <a:lumMod val="50000"/>
                      <a:lumOff val="50000"/>
                    </a:prstClr>
                  </a:solidFill>
                  <a:latin typeface="Neuropol" panose="020F0607030201010804" pitchFamily="34" charset="0"/>
                </a:rPr>
                <a:t> </a:t>
              </a:r>
              <a:endParaRPr lang="fr-FR" sz="1100" dirty="0">
                <a:solidFill>
                  <a:prstClr val="black">
                    <a:lumMod val="50000"/>
                    <a:lumOff val="50000"/>
                  </a:prstClr>
                </a:solidFill>
                <a:latin typeface="Neuropol" panose="020F0607030201010804" pitchFamily="34" charset="0"/>
              </a:endParaRPr>
            </a:p>
          </p:txBody>
        </p:sp>
      </p:grpSp>
    </p:spTree>
    <p:extLst>
      <p:ext uri="{BB962C8B-B14F-4D97-AF65-F5344CB8AC3E}">
        <p14:creationId xmlns="" xmlns:p14="http://schemas.microsoft.com/office/powerpoint/2010/main" val="328703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additive="base">
                                        <p:cTn id="3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251520" y="467559"/>
            <a:ext cx="871296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M</a:t>
            </a:r>
            <a:r>
              <a:rPr lang="fr-FR" altLang="fr-FR" sz="1500" dirty="0" smtClean="0">
                <a:solidFill>
                  <a:srgbClr val="547F8A"/>
                </a:solidFill>
                <a:latin typeface="Neuropol" pitchFamily="34" charset="0"/>
                <a:ea typeface="Calibri" pitchFamily="34" charset="0"/>
                <a:cs typeface="Times New Roman" pitchFamily="18" charset="0"/>
              </a:rPr>
              <a:t>ise en place d’activités</a:t>
            </a:r>
            <a:r>
              <a:rPr kumimoji="0" lang="fr-FR" altLang="fr-FR" sz="15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p>
        </p:txBody>
      </p:sp>
      <p:sp>
        <p:nvSpPr>
          <p:cNvPr id="10" name="ZoneTexte 9"/>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15</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2" name="ZoneTexte 1"/>
          <p:cNvSpPr txBox="1"/>
          <p:nvPr/>
        </p:nvSpPr>
        <p:spPr>
          <a:xfrm>
            <a:off x="274537" y="878924"/>
            <a:ext cx="4261459" cy="261610"/>
          </a:xfrm>
          <a:prstGeom prst="rect">
            <a:avLst/>
          </a:prstGeom>
          <a:noFill/>
        </p:spPr>
        <p:txBody>
          <a:bodyPr wrap="square" rtlCol="0">
            <a:spAutoFit/>
          </a:bodyPr>
          <a:lstStyle/>
          <a:p>
            <a:r>
              <a:rPr lang="fr-FR" sz="1100" dirty="0">
                <a:solidFill>
                  <a:schemeClr val="tx1">
                    <a:lumMod val="50000"/>
                    <a:lumOff val="50000"/>
                  </a:schemeClr>
                </a:solidFill>
                <a:latin typeface="Neuropol" panose="020F0607030201010804" pitchFamily="34" charset="0"/>
              </a:rPr>
              <a:t>2</a:t>
            </a:r>
            <a:r>
              <a:rPr lang="fr-FR" sz="1100" dirty="0" smtClean="0">
                <a:solidFill>
                  <a:schemeClr val="tx1">
                    <a:lumMod val="50000"/>
                    <a:lumOff val="50000"/>
                  </a:schemeClr>
                </a:solidFill>
                <a:latin typeface="Neuropol" panose="020F0607030201010804" pitchFamily="34" charset="0"/>
              </a:rPr>
              <a:t> – Organisation du plateau technique</a:t>
            </a:r>
            <a:endParaRPr lang="fr-FR" sz="1100" dirty="0">
              <a:solidFill>
                <a:schemeClr val="tx1">
                  <a:lumMod val="50000"/>
                  <a:lumOff val="50000"/>
                </a:schemeClr>
              </a:solidFill>
              <a:latin typeface="Neuropol" panose="020F0607030201010804" pitchFamily="34" charset="0"/>
            </a:endParaRPr>
          </a:p>
        </p:txBody>
      </p:sp>
      <p:pic>
        <p:nvPicPr>
          <p:cNvPr id="3" name="Imag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51520" y="1988840"/>
            <a:ext cx="8712968" cy="3290460"/>
          </a:xfrm>
          <a:prstGeom prst="rect">
            <a:avLst/>
          </a:prstGeom>
        </p:spPr>
      </p:pic>
      <p:sp>
        <p:nvSpPr>
          <p:cNvPr id="4" name="Forme libre 3"/>
          <p:cNvSpPr/>
          <p:nvPr/>
        </p:nvSpPr>
        <p:spPr>
          <a:xfrm>
            <a:off x="4982198" y="2059536"/>
            <a:ext cx="3871245" cy="2973937"/>
          </a:xfrm>
          <a:custGeom>
            <a:avLst/>
            <a:gdLst>
              <a:gd name="connsiteX0" fmla="*/ 0 w 3871245"/>
              <a:gd name="connsiteY0" fmla="*/ 0 h 2973937"/>
              <a:gd name="connsiteX1" fmla="*/ 2597922 w 3871245"/>
              <a:gd name="connsiteY1" fmla="*/ 0 h 2973937"/>
              <a:gd name="connsiteX2" fmla="*/ 3871245 w 3871245"/>
              <a:gd name="connsiteY2" fmla="*/ 2965391 h 2973937"/>
              <a:gd name="connsiteX3" fmla="*/ 205099 w 3871245"/>
              <a:gd name="connsiteY3" fmla="*/ 2973937 h 2973937"/>
              <a:gd name="connsiteX4" fmla="*/ 0 w 3871245"/>
              <a:gd name="connsiteY4" fmla="*/ 0 h 297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1245" h="2973937">
                <a:moveTo>
                  <a:pt x="0" y="0"/>
                </a:moveTo>
                <a:lnTo>
                  <a:pt x="2597922" y="0"/>
                </a:lnTo>
                <a:lnTo>
                  <a:pt x="3871245" y="2965391"/>
                </a:lnTo>
                <a:lnTo>
                  <a:pt x="205099" y="2973937"/>
                </a:lnTo>
                <a:lnTo>
                  <a:pt x="0" y="0"/>
                </a:lnTo>
                <a:close/>
              </a:path>
            </a:pathLst>
          </a:cu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Légende sans bordure 1 10"/>
          <p:cNvSpPr/>
          <p:nvPr/>
        </p:nvSpPr>
        <p:spPr>
          <a:xfrm>
            <a:off x="6831535" y="1053842"/>
            <a:ext cx="1944216" cy="659971"/>
          </a:xfrm>
          <a:prstGeom prst="callout1">
            <a:avLst>
              <a:gd name="adj1" fmla="val 56301"/>
              <a:gd name="adj2" fmla="val 1988"/>
              <a:gd name="adj3" fmla="val 147461"/>
              <a:gd name="adj4" fmla="val -33498"/>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Espace préparation de la réalisation</a:t>
            </a:r>
            <a:endParaRPr lang="fr-FR" sz="1000" dirty="0">
              <a:solidFill>
                <a:schemeClr val="accent2"/>
              </a:solidFill>
              <a:latin typeface="Neuropol" panose="020F0607030201010804" pitchFamily="34" charset="0"/>
            </a:endParaRPr>
          </a:p>
        </p:txBody>
      </p:sp>
      <p:sp>
        <p:nvSpPr>
          <p:cNvPr id="12" name="Légende sans bordure 1 11"/>
          <p:cNvSpPr/>
          <p:nvPr/>
        </p:nvSpPr>
        <p:spPr>
          <a:xfrm>
            <a:off x="4608004" y="1069579"/>
            <a:ext cx="1944216" cy="659971"/>
          </a:xfrm>
          <a:prstGeom prst="callout1">
            <a:avLst>
              <a:gd name="adj1" fmla="val 56301"/>
              <a:gd name="adj2" fmla="val 1988"/>
              <a:gd name="adj3" fmla="val 150051"/>
              <a:gd name="adj4" fmla="val -24707"/>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Etude de projet</a:t>
            </a:r>
            <a:endParaRPr lang="fr-FR" sz="1000" dirty="0">
              <a:solidFill>
                <a:schemeClr val="accent2"/>
              </a:solidFill>
              <a:latin typeface="Neuropol" panose="020F0607030201010804" pitchFamily="34" charset="0"/>
            </a:endParaRPr>
          </a:p>
        </p:txBody>
      </p:sp>
      <p:sp>
        <p:nvSpPr>
          <p:cNvPr id="13" name="Légende sans bordure 1 12"/>
          <p:cNvSpPr/>
          <p:nvPr/>
        </p:nvSpPr>
        <p:spPr>
          <a:xfrm>
            <a:off x="2591780" y="1268849"/>
            <a:ext cx="1944216" cy="659971"/>
          </a:xfrm>
          <a:prstGeom prst="callout1">
            <a:avLst>
              <a:gd name="adj1" fmla="val 56301"/>
              <a:gd name="adj2" fmla="val 1988"/>
              <a:gd name="adj3" fmla="val 116384"/>
              <a:gd name="adj4" fmla="val -6246"/>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Matériauthèque</a:t>
            </a:r>
          </a:p>
          <a:p>
            <a:r>
              <a:rPr lang="fr-FR" sz="1000" dirty="0" smtClean="0">
                <a:solidFill>
                  <a:schemeClr val="accent2"/>
                </a:solidFill>
                <a:latin typeface="Neuropol" panose="020F0607030201010804" pitchFamily="34" charset="0"/>
              </a:rPr>
              <a:t>bibliothèque</a:t>
            </a:r>
            <a:endParaRPr lang="fr-FR" sz="1000" dirty="0">
              <a:solidFill>
                <a:schemeClr val="accent2"/>
              </a:solidFill>
              <a:latin typeface="Neuropol" panose="020F0607030201010804" pitchFamily="34" charset="0"/>
            </a:endParaRPr>
          </a:p>
        </p:txBody>
      </p:sp>
      <p:sp>
        <p:nvSpPr>
          <p:cNvPr id="14" name="Légende sans bordure 1 13"/>
          <p:cNvSpPr/>
          <p:nvPr/>
        </p:nvSpPr>
        <p:spPr>
          <a:xfrm>
            <a:off x="251520" y="1408110"/>
            <a:ext cx="1944216" cy="659971"/>
          </a:xfrm>
          <a:prstGeom prst="callout1">
            <a:avLst>
              <a:gd name="adj1" fmla="val 80904"/>
              <a:gd name="adj2" fmla="val 26603"/>
              <a:gd name="adj3" fmla="val 283423"/>
              <a:gd name="adj4" fmla="val 42105"/>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Culture design &amp;</a:t>
            </a:r>
          </a:p>
          <a:p>
            <a:r>
              <a:rPr lang="fr-FR" sz="1000" dirty="0" smtClean="0">
                <a:solidFill>
                  <a:schemeClr val="accent2"/>
                </a:solidFill>
                <a:latin typeface="Neuropol" panose="020F0607030201010804" pitchFamily="34" charset="0"/>
              </a:rPr>
              <a:t>architecture</a:t>
            </a:r>
            <a:endParaRPr lang="fr-FR" sz="1000" dirty="0">
              <a:solidFill>
                <a:schemeClr val="accent2"/>
              </a:solidFill>
              <a:latin typeface="Neuropol" panose="020F0607030201010804" pitchFamily="34" charset="0"/>
            </a:endParaRPr>
          </a:p>
        </p:txBody>
      </p:sp>
      <p:sp>
        <p:nvSpPr>
          <p:cNvPr id="15" name="Légende sans bordure 1 14"/>
          <p:cNvSpPr/>
          <p:nvPr/>
        </p:nvSpPr>
        <p:spPr>
          <a:xfrm>
            <a:off x="4535996" y="5442609"/>
            <a:ext cx="1944216" cy="659971"/>
          </a:xfrm>
          <a:prstGeom prst="callout1">
            <a:avLst>
              <a:gd name="adj1" fmla="val 56301"/>
              <a:gd name="adj2" fmla="val 1988"/>
              <a:gd name="adj3" fmla="val -64898"/>
              <a:gd name="adj4" fmla="val -65585"/>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Prototypes &amp; maquettes</a:t>
            </a:r>
            <a:endParaRPr lang="fr-FR" sz="1000" dirty="0">
              <a:solidFill>
                <a:schemeClr val="accent2"/>
              </a:solidFill>
              <a:latin typeface="Neuropol" panose="020F0607030201010804" pitchFamily="34" charset="0"/>
            </a:endParaRPr>
          </a:p>
        </p:txBody>
      </p:sp>
      <p:sp>
        <p:nvSpPr>
          <p:cNvPr id="16" name="Légende sans bordure 1 15"/>
          <p:cNvSpPr/>
          <p:nvPr/>
        </p:nvSpPr>
        <p:spPr>
          <a:xfrm>
            <a:off x="1331640" y="5442608"/>
            <a:ext cx="1944216" cy="659971"/>
          </a:xfrm>
          <a:prstGeom prst="callout1">
            <a:avLst>
              <a:gd name="adj1" fmla="val 38173"/>
              <a:gd name="adj2" fmla="val 32317"/>
              <a:gd name="adj3" fmla="val -59719"/>
              <a:gd name="adj4" fmla="val -19871"/>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Revue de projet</a:t>
            </a:r>
            <a:endParaRPr lang="fr-FR" sz="1000" dirty="0">
              <a:solidFill>
                <a:schemeClr val="accent2"/>
              </a:solidFill>
              <a:latin typeface="Neuropol" panose="020F0607030201010804" pitchFamily="34" charset="0"/>
            </a:endParaRPr>
          </a:p>
        </p:txBody>
      </p:sp>
      <p:sp>
        <p:nvSpPr>
          <p:cNvPr id="17" name="Forme libre 16"/>
          <p:cNvSpPr/>
          <p:nvPr/>
        </p:nvSpPr>
        <p:spPr>
          <a:xfrm>
            <a:off x="2947988" y="2057400"/>
            <a:ext cx="2166937" cy="1981200"/>
          </a:xfrm>
          <a:custGeom>
            <a:avLst/>
            <a:gdLst>
              <a:gd name="connsiteX0" fmla="*/ 357187 w 2166937"/>
              <a:gd name="connsiteY0" fmla="*/ 4763 h 1981200"/>
              <a:gd name="connsiteX1" fmla="*/ 2033587 w 2166937"/>
              <a:gd name="connsiteY1" fmla="*/ 0 h 1981200"/>
              <a:gd name="connsiteX2" fmla="*/ 2166937 w 2166937"/>
              <a:gd name="connsiteY2" fmla="*/ 1981200 h 1981200"/>
              <a:gd name="connsiteX3" fmla="*/ 0 w 2166937"/>
              <a:gd name="connsiteY3" fmla="*/ 1981200 h 1981200"/>
              <a:gd name="connsiteX4" fmla="*/ 357187 w 2166937"/>
              <a:gd name="connsiteY4" fmla="*/ 4763 h 198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937" h="1981200">
                <a:moveTo>
                  <a:pt x="357187" y="4763"/>
                </a:moveTo>
                <a:lnTo>
                  <a:pt x="2033587" y="0"/>
                </a:lnTo>
                <a:lnTo>
                  <a:pt x="2166937" y="1981200"/>
                </a:lnTo>
                <a:lnTo>
                  <a:pt x="0" y="1981200"/>
                </a:lnTo>
                <a:lnTo>
                  <a:pt x="357187" y="4763"/>
                </a:lnTo>
                <a:close/>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Forme libre 17"/>
          <p:cNvSpPr/>
          <p:nvPr/>
        </p:nvSpPr>
        <p:spPr>
          <a:xfrm>
            <a:off x="1409700" y="2057400"/>
            <a:ext cx="1905000" cy="504825"/>
          </a:xfrm>
          <a:custGeom>
            <a:avLst/>
            <a:gdLst>
              <a:gd name="connsiteX0" fmla="*/ 204788 w 1905000"/>
              <a:gd name="connsiteY0" fmla="*/ 4763 h 504825"/>
              <a:gd name="connsiteX1" fmla="*/ 1905000 w 1905000"/>
              <a:gd name="connsiteY1" fmla="*/ 0 h 504825"/>
              <a:gd name="connsiteX2" fmla="*/ 1800225 w 1905000"/>
              <a:gd name="connsiteY2" fmla="*/ 504825 h 504825"/>
              <a:gd name="connsiteX3" fmla="*/ 0 w 1905000"/>
              <a:gd name="connsiteY3" fmla="*/ 495300 h 504825"/>
              <a:gd name="connsiteX4" fmla="*/ 204788 w 1905000"/>
              <a:gd name="connsiteY4" fmla="*/ 4763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504825">
                <a:moveTo>
                  <a:pt x="204788" y="4763"/>
                </a:moveTo>
                <a:lnTo>
                  <a:pt x="1905000" y="0"/>
                </a:lnTo>
                <a:lnTo>
                  <a:pt x="1800225" y="504825"/>
                </a:lnTo>
                <a:lnTo>
                  <a:pt x="0" y="495300"/>
                </a:lnTo>
                <a:lnTo>
                  <a:pt x="204788" y="4763"/>
                </a:lnTo>
                <a:close/>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Forme libre 20"/>
          <p:cNvSpPr/>
          <p:nvPr/>
        </p:nvSpPr>
        <p:spPr>
          <a:xfrm>
            <a:off x="766763" y="2552700"/>
            <a:ext cx="2443162" cy="1481138"/>
          </a:xfrm>
          <a:custGeom>
            <a:avLst/>
            <a:gdLst>
              <a:gd name="connsiteX0" fmla="*/ 642937 w 2443162"/>
              <a:gd name="connsiteY0" fmla="*/ 0 h 1481138"/>
              <a:gd name="connsiteX1" fmla="*/ 2443162 w 2443162"/>
              <a:gd name="connsiteY1" fmla="*/ 4763 h 1481138"/>
              <a:gd name="connsiteX2" fmla="*/ 2185987 w 2443162"/>
              <a:gd name="connsiteY2" fmla="*/ 1481138 h 1481138"/>
              <a:gd name="connsiteX3" fmla="*/ 0 w 2443162"/>
              <a:gd name="connsiteY3" fmla="*/ 1476375 h 1481138"/>
              <a:gd name="connsiteX4" fmla="*/ 642937 w 2443162"/>
              <a:gd name="connsiteY4" fmla="*/ 0 h 148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3162" h="1481138">
                <a:moveTo>
                  <a:pt x="642937" y="0"/>
                </a:moveTo>
                <a:lnTo>
                  <a:pt x="2443162" y="4763"/>
                </a:lnTo>
                <a:lnTo>
                  <a:pt x="2185987" y="1481138"/>
                </a:lnTo>
                <a:lnTo>
                  <a:pt x="0" y="1476375"/>
                </a:lnTo>
                <a:lnTo>
                  <a:pt x="642937" y="0"/>
                </a:lnTo>
                <a:close/>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Forme libre 21"/>
          <p:cNvSpPr/>
          <p:nvPr/>
        </p:nvSpPr>
        <p:spPr>
          <a:xfrm>
            <a:off x="333375" y="4033838"/>
            <a:ext cx="1457325" cy="1004887"/>
          </a:xfrm>
          <a:custGeom>
            <a:avLst/>
            <a:gdLst>
              <a:gd name="connsiteX0" fmla="*/ 0 w 1457325"/>
              <a:gd name="connsiteY0" fmla="*/ 1004887 h 1004887"/>
              <a:gd name="connsiteX1" fmla="*/ 447675 w 1457325"/>
              <a:gd name="connsiteY1" fmla="*/ 4762 h 1004887"/>
              <a:gd name="connsiteX2" fmla="*/ 1457325 w 1457325"/>
              <a:gd name="connsiteY2" fmla="*/ 0 h 1004887"/>
              <a:gd name="connsiteX3" fmla="*/ 1143000 w 1457325"/>
              <a:gd name="connsiteY3" fmla="*/ 1000125 h 1004887"/>
              <a:gd name="connsiteX4" fmla="*/ 0 w 1457325"/>
              <a:gd name="connsiteY4" fmla="*/ 1004887 h 100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25" h="1004887">
                <a:moveTo>
                  <a:pt x="0" y="1004887"/>
                </a:moveTo>
                <a:lnTo>
                  <a:pt x="447675" y="4762"/>
                </a:lnTo>
                <a:lnTo>
                  <a:pt x="1457325" y="0"/>
                </a:lnTo>
                <a:lnTo>
                  <a:pt x="1143000" y="1000125"/>
                </a:lnTo>
                <a:lnTo>
                  <a:pt x="0" y="1004887"/>
                </a:lnTo>
                <a:close/>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Forme libre 22"/>
          <p:cNvSpPr/>
          <p:nvPr/>
        </p:nvSpPr>
        <p:spPr>
          <a:xfrm>
            <a:off x="1481138" y="4038600"/>
            <a:ext cx="3705225" cy="1004888"/>
          </a:xfrm>
          <a:custGeom>
            <a:avLst/>
            <a:gdLst>
              <a:gd name="connsiteX0" fmla="*/ 0 w 3705225"/>
              <a:gd name="connsiteY0" fmla="*/ 1000125 h 1004888"/>
              <a:gd name="connsiteX1" fmla="*/ 3705225 w 3705225"/>
              <a:gd name="connsiteY1" fmla="*/ 1004888 h 1004888"/>
              <a:gd name="connsiteX2" fmla="*/ 3629025 w 3705225"/>
              <a:gd name="connsiteY2" fmla="*/ 0 h 1004888"/>
              <a:gd name="connsiteX3" fmla="*/ 314325 w 3705225"/>
              <a:gd name="connsiteY3" fmla="*/ 4763 h 1004888"/>
              <a:gd name="connsiteX4" fmla="*/ 0 w 3705225"/>
              <a:gd name="connsiteY4" fmla="*/ 1000125 h 100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5225" h="1004888">
                <a:moveTo>
                  <a:pt x="0" y="1000125"/>
                </a:moveTo>
                <a:lnTo>
                  <a:pt x="3705225" y="1004888"/>
                </a:lnTo>
                <a:lnTo>
                  <a:pt x="3629025" y="0"/>
                </a:lnTo>
                <a:lnTo>
                  <a:pt x="314325" y="4763"/>
                </a:lnTo>
                <a:lnTo>
                  <a:pt x="0" y="1000125"/>
                </a:lnTo>
                <a:close/>
              </a:path>
            </a:pathLst>
          </a:cu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ZoneTexte 18"/>
          <p:cNvSpPr txBox="1"/>
          <p:nvPr/>
        </p:nvSpPr>
        <p:spPr>
          <a:xfrm>
            <a:off x="213504" y="5965638"/>
            <a:ext cx="6704316" cy="338554"/>
          </a:xfrm>
          <a:prstGeom prst="rect">
            <a:avLst/>
          </a:prstGeom>
          <a:noFill/>
        </p:spPr>
        <p:txBody>
          <a:bodyPr wrap="square" rtlCol="0">
            <a:spAutoFit/>
          </a:bodyPr>
          <a:lstStyle/>
          <a:p>
            <a:r>
              <a:rPr lang="fr-FR" sz="1600" b="1" dirty="0" smtClean="0">
                <a:solidFill>
                  <a:schemeClr val="tx1">
                    <a:lumMod val="50000"/>
                    <a:lumOff val="50000"/>
                  </a:schemeClr>
                </a:solidFill>
                <a:latin typeface="Neuropol X Rg" panose="02000503040000020004" pitchFamily="2" charset="0"/>
              </a:rPr>
              <a:t>Z</a:t>
            </a:r>
            <a:r>
              <a:rPr lang="fr-FR" sz="1200" dirty="0" smtClean="0">
                <a:solidFill>
                  <a:schemeClr val="tx1">
                    <a:lumMod val="50000"/>
                    <a:lumOff val="50000"/>
                  </a:schemeClr>
                </a:solidFill>
                <a:latin typeface="Neuropol" panose="020F0607030201010804" pitchFamily="34" charset="0"/>
              </a:rPr>
              <a:t>one fonctionnelle pour la formation comme pour la certification</a:t>
            </a:r>
            <a:r>
              <a:rPr lang="fr-FR" sz="1200" dirty="0" smtClean="0">
                <a:solidFill>
                  <a:schemeClr val="tx1">
                    <a:lumMod val="50000"/>
                    <a:lumOff val="50000"/>
                  </a:schemeClr>
                </a:solidFill>
              </a:rPr>
              <a:t> </a:t>
            </a:r>
            <a:endParaRPr lang="fr-FR" sz="1200" dirty="0">
              <a:solidFill>
                <a:schemeClr val="tx1">
                  <a:lumMod val="50000"/>
                  <a:lumOff val="50000"/>
                </a:schemeClr>
              </a:solidFill>
            </a:endParaRPr>
          </a:p>
        </p:txBody>
      </p:sp>
      <p:sp>
        <p:nvSpPr>
          <p:cNvPr id="24" name="Ellipse 23"/>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130215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4"/>
                                        </p:tgtEl>
                                        <p:attrNameLst>
                                          <p:attrName>ppt_w</p:attrName>
                                        </p:attrNameLst>
                                      </p:cBhvr>
                                      <p:tavLst>
                                        <p:tav tm="0">
                                          <p:val>
                                            <p:strVal val="ppt_w"/>
                                          </p:val>
                                        </p:tav>
                                        <p:tav tm="100000">
                                          <p:val>
                                            <p:fltVal val="0"/>
                                          </p:val>
                                        </p:tav>
                                      </p:tavLst>
                                    </p:anim>
                                    <p:anim calcmode="lin" valueType="num">
                                      <p:cBhvr>
                                        <p:cTn id="19" dur="500"/>
                                        <p:tgtEl>
                                          <p:spTgt spid="4"/>
                                        </p:tgtEl>
                                        <p:attrNameLst>
                                          <p:attrName>ppt_h</p:attrName>
                                        </p:attrNameLst>
                                      </p:cBhvr>
                                      <p:tavLst>
                                        <p:tav tm="0">
                                          <p:val>
                                            <p:strVal val="ppt_h"/>
                                          </p:val>
                                        </p:tav>
                                        <p:tav tm="100000">
                                          <p:val>
                                            <p:fltVal val="0"/>
                                          </p:val>
                                        </p:tav>
                                      </p:tavLst>
                                    </p:anim>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53" presetClass="exit" presetSubtype="32" fill="hold" grpId="1" nodeType="withEffect">
                                  <p:stCondLst>
                                    <p:cond delay="0"/>
                                  </p:stCondLst>
                                  <p:childTnLst>
                                    <p:anim calcmode="lin" valueType="num">
                                      <p:cBhvr>
                                        <p:cTn id="23" dur="500"/>
                                        <p:tgtEl>
                                          <p:spTgt spid="11"/>
                                        </p:tgtEl>
                                        <p:attrNameLst>
                                          <p:attrName>ppt_w</p:attrName>
                                        </p:attrNameLst>
                                      </p:cBhvr>
                                      <p:tavLst>
                                        <p:tav tm="0">
                                          <p:val>
                                            <p:strVal val="ppt_w"/>
                                          </p:val>
                                        </p:tav>
                                        <p:tav tm="100000">
                                          <p:val>
                                            <p:fltVal val="0"/>
                                          </p:val>
                                        </p:tav>
                                      </p:tavLst>
                                    </p:anim>
                                    <p:anim calcmode="lin" valueType="num">
                                      <p:cBhvr>
                                        <p:cTn id="24" dur="500"/>
                                        <p:tgtEl>
                                          <p:spTgt spid="11"/>
                                        </p:tgtEl>
                                        <p:attrNameLst>
                                          <p:attrName>ppt_h</p:attrName>
                                        </p:attrNameLst>
                                      </p:cBhvr>
                                      <p:tavLst>
                                        <p:tav tm="0">
                                          <p:val>
                                            <p:strVal val="ppt_h"/>
                                          </p:val>
                                        </p:tav>
                                        <p:tav tm="100000">
                                          <p:val>
                                            <p:fltVal val="0"/>
                                          </p:val>
                                        </p:tav>
                                      </p:tavLst>
                                    </p:anim>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1" nodeType="clickEffect">
                                  <p:stCondLst>
                                    <p:cond delay="0"/>
                                  </p:stCondLst>
                                  <p:childTnLst>
                                    <p:anim calcmode="lin" valueType="num">
                                      <p:cBhvr>
                                        <p:cTn id="42" dur="500"/>
                                        <p:tgtEl>
                                          <p:spTgt spid="17"/>
                                        </p:tgtEl>
                                        <p:attrNameLst>
                                          <p:attrName>ppt_w</p:attrName>
                                        </p:attrNameLst>
                                      </p:cBhvr>
                                      <p:tavLst>
                                        <p:tav tm="0">
                                          <p:val>
                                            <p:strVal val="ppt_w"/>
                                          </p:val>
                                        </p:tav>
                                        <p:tav tm="100000">
                                          <p:val>
                                            <p:fltVal val="0"/>
                                          </p:val>
                                        </p:tav>
                                      </p:tavLst>
                                    </p:anim>
                                    <p:anim calcmode="lin" valueType="num">
                                      <p:cBhvr>
                                        <p:cTn id="43" dur="500"/>
                                        <p:tgtEl>
                                          <p:spTgt spid="17"/>
                                        </p:tgtEl>
                                        <p:attrNameLst>
                                          <p:attrName>ppt_h</p:attrName>
                                        </p:attrNameLst>
                                      </p:cBhvr>
                                      <p:tavLst>
                                        <p:tav tm="0">
                                          <p:val>
                                            <p:strVal val="ppt_h"/>
                                          </p:val>
                                        </p:tav>
                                        <p:tav tm="100000">
                                          <p:val>
                                            <p:fltVal val="0"/>
                                          </p:val>
                                        </p:tav>
                                      </p:tavLst>
                                    </p:anim>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53" presetClass="exit" presetSubtype="32" fill="hold" grpId="1" nodeType="withEffect">
                                  <p:stCondLst>
                                    <p:cond delay="0"/>
                                  </p:stCondLst>
                                  <p:childTnLst>
                                    <p:anim calcmode="lin" valueType="num">
                                      <p:cBhvr>
                                        <p:cTn id="47" dur="500"/>
                                        <p:tgtEl>
                                          <p:spTgt spid="12"/>
                                        </p:tgtEl>
                                        <p:attrNameLst>
                                          <p:attrName>ppt_w</p:attrName>
                                        </p:attrNameLst>
                                      </p:cBhvr>
                                      <p:tavLst>
                                        <p:tav tm="0">
                                          <p:val>
                                            <p:strVal val="ppt_w"/>
                                          </p:val>
                                        </p:tav>
                                        <p:tav tm="100000">
                                          <p:val>
                                            <p:fltVal val="0"/>
                                          </p:val>
                                        </p:tav>
                                      </p:tavLst>
                                    </p:anim>
                                    <p:anim calcmode="lin" valueType="num">
                                      <p:cBhvr>
                                        <p:cTn id="48" dur="500"/>
                                        <p:tgtEl>
                                          <p:spTgt spid="12"/>
                                        </p:tgtEl>
                                        <p:attrNameLst>
                                          <p:attrName>ppt_h</p:attrName>
                                        </p:attrNameLst>
                                      </p:cBhvr>
                                      <p:tavLst>
                                        <p:tav tm="0">
                                          <p:val>
                                            <p:strVal val="ppt_h"/>
                                          </p:val>
                                        </p:tav>
                                        <p:tav tm="100000">
                                          <p:val>
                                            <p:fltVal val="0"/>
                                          </p:val>
                                        </p:tav>
                                      </p:tavLst>
                                    </p:anim>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fltVal val="0"/>
                                          </p:val>
                                        </p:tav>
                                        <p:tav tm="100000">
                                          <p:val>
                                            <p:strVal val="#ppt_h"/>
                                          </p:val>
                                        </p:tav>
                                      </p:tavLst>
                                    </p:anim>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grpId="1" nodeType="clickEffect">
                                  <p:stCondLst>
                                    <p:cond delay="0"/>
                                  </p:stCondLst>
                                  <p:childTnLst>
                                    <p:anim calcmode="lin" valueType="num">
                                      <p:cBhvr>
                                        <p:cTn id="66" dur="500"/>
                                        <p:tgtEl>
                                          <p:spTgt spid="18"/>
                                        </p:tgtEl>
                                        <p:attrNameLst>
                                          <p:attrName>ppt_w</p:attrName>
                                        </p:attrNameLst>
                                      </p:cBhvr>
                                      <p:tavLst>
                                        <p:tav tm="0">
                                          <p:val>
                                            <p:strVal val="ppt_w"/>
                                          </p:val>
                                        </p:tav>
                                        <p:tav tm="100000">
                                          <p:val>
                                            <p:fltVal val="0"/>
                                          </p:val>
                                        </p:tav>
                                      </p:tavLst>
                                    </p:anim>
                                    <p:anim calcmode="lin" valueType="num">
                                      <p:cBhvr>
                                        <p:cTn id="67" dur="500"/>
                                        <p:tgtEl>
                                          <p:spTgt spid="18"/>
                                        </p:tgtEl>
                                        <p:attrNameLst>
                                          <p:attrName>ppt_h</p:attrName>
                                        </p:attrNameLst>
                                      </p:cBhvr>
                                      <p:tavLst>
                                        <p:tav tm="0">
                                          <p:val>
                                            <p:strVal val="ppt_h"/>
                                          </p:val>
                                        </p:tav>
                                        <p:tav tm="100000">
                                          <p:val>
                                            <p:fltVal val="0"/>
                                          </p:val>
                                        </p:tav>
                                      </p:tavLst>
                                    </p:anim>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53" presetClass="exit" presetSubtype="32" fill="hold" grpId="1" nodeType="with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Effect transition="in" filter="fade">
                                      <p:cBhvr>
                                        <p:cTn id="81" dur="500"/>
                                        <p:tgtEl>
                                          <p:spTgt spid="21"/>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Effect transition="in" filter="fade">
                                      <p:cBhvr>
                                        <p:cTn id="86" dur="5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grpId="1" nodeType="click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par>
                                <p:cTn id="94" presetID="53" presetClass="exit" presetSubtype="32" fill="hold" grpId="1" nodeType="withEffect">
                                  <p:stCondLst>
                                    <p:cond delay="0"/>
                                  </p:stCondLst>
                                  <p:childTnLst>
                                    <p:anim calcmode="lin" valueType="num">
                                      <p:cBhvr>
                                        <p:cTn id="95" dur="500"/>
                                        <p:tgtEl>
                                          <p:spTgt spid="14"/>
                                        </p:tgtEl>
                                        <p:attrNameLst>
                                          <p:attrName>ppt_w</p:attrName>
                                        </p:attrNameLst>
                                      </p:cBhvr>
                                      <p:tavLst>
                                        <p:tav tm="0">
                                          <p:val>
                                            <p:strVal val="ppt_w"/>
                                          </p:val>
                                        </p:tav>
                                        <p:tav tm="100000">
                                          <p:val>
                                            <p:fltVal val="0"/>
                                          </p:val>
                                        </p:tav>
                                      </p:tavLst>
                                    </p:anim>
                                    <p:anim calcmode="lin" valueType="num">
                                      <p:cBhvr>
                                        <p:cTn id="96" dur="500"/>
                                        <p:tgtEl>
                                          <p:spTgt spid="14"/>
                                        </p:tgtEl>
                                        <p:attrNameLst>
                                          <p:attrName>ppt_h</p:attrName>
                                        </p:attrNameLst>
                                      </p:cBhvr>
                                      <p:tavLst>
                                        <p:tav tm="0">
                                          <p:val>
                                            <p:strVal val="ppt_h"/>
                                          </p:val>
                                        </p:tav>
                                        <p:tav tm="100000">
                                          <p:val>
                                            <p:fltVal val="0"/>
                                          </p:val>
                                        </p:tav>
                                      </p:tavLst>
                                    </p:anim>
                                    <p:animEffect transition="out" filter="fade">
                                      <p:cBhvr>
                                        <p:cTn id="97" dur="500"/>
                                        <p:tgtEl>
                                          <p:spTgt spid="14"/>
                                        </p:tgtEl>
                                      </p:cBhvr>
                                    </p:animEffect>
                                    <p:set>
                                      <p:cBhvr>
                                        <p:cTn id="98" dur="1" fill="hold">
                                          <p:stCondLst>
                                            <p:cond delay="499"/>
                                          </p:stCondLst>
                                        </p:cTn>
                                        <p:tgtEl>
                                          <p:spTgt spid="1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p:cTn id="103" dur="500" fill="hold"/>
                                        <p:tgtEl>
                                          <p:spTgt spid="23"/>
                                        </p:tgtEl>
                                        <p:attrNameLst>
                                          <p:attrName>ppt_w</p:attrName>
                                        </p:attrNameLst>
                                      </p:cBhvr>
                                      <p:tavLst>
                                        <p:tav tm="0">
                                          <p:val>
                                            <p:fltVal val="0"/>
                                          </p:val>
                                        </p:tav>
                                        <p:tav tm="100000">
                                          <p:val>
                                            <p:strVal val="#ppt_w"/>
                                          </p:val>
                                        </p:tav>
                                      </p:tavLst>
                                    </p:anim>
                                    <p:anim calcmode="lin" valueType="num">
                                      <p:cBhvr>
                                        <p:cTn id="104" dur="500" fill="hold"/>
                                        <p:tgtEl>
                                          <p:spTgt spid="23"/>
                                        </p:tgtEl>
                                        <p:attrNameLst>
                                          <p:attrName>ppt_h</p:attrName>
                                        </p:attrNameLst>
                                      </p:cBhvr>
                                      <p:tavLst>
                                        <p:tav tm="0">
                                          <p:val>
                                            <p:fltVal val="0"/>
                                          </p:val>
                                        </p:tav>
                                        <p:tav tm="100000">
                                          <p:val>
                                            <p:strVal val="#ppt_h"/>
                                          </p:val>
                                        </p:tav>
                                      </p:tavLst>
                                    </p:anim>
                                    <p:animEffect transition="in" filter="fade">
                                      <p:cBhvr>
                                        <p:cTn id="105" dur="500"/>
                                        <p:tgtEl>
                                          <p:spTgt spid="23"/>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15"/>
                                        </p:tgtEl>
                                        <p:attrNameLst>
                                          <p:attrName>style.visibility</p:attrName>
                                        </p:attrNameLst>
                                      </p:cBhvr>
                                      <p:to>
                                        <p:strVal val="visible"/>
                                      </p:to>
                                    </p:set>
                                    <p:anim calcmode="lin" valueType="num">
                                      <p:cBhvr>
                                        <p:cTn id="108" dur="500" fill="hold"/>
                                        <p:tgtEl>
                                          <p:spTgt spid="15"/>
                                        </p:tgtEl>
                                        <p:attrNameLst>
                                          <p:attrName>ppt_w</p:attrName>
                                        </p:attrNameLst>
                                      </p:cBhvr>
                                      <p:tavLst>
                                        <p:tav tm="0">
                                          <p:val>
                                            <p:fltVal val="0"/>
                                          </p:val>
                                        </p:tav>
                                        <p:tav tm="100000">
                                          <p:val>
                                            <p:strVal val="#ppt_w"/>
                                          </p:val>
                                        </p:tav>
                                      </p:tavLst>
                                    </p:anim>
                                    <p:anim calcmode="lin" valueType="num">
                                      <p:cBhvr>
                                        <p:cTn id="109" dur="500" fill="hold"/>
                                        <p:tgtEl>
                                          <p:spTgt spid="15"/>
                                        </p:tgtEl>
                                        <p:attrNameLst>
                                          <p:attrName>ppt_h</p:attrName>
                                        </p:attrNameLst>
                                      </p:cBhvr>
                                      <p:tavLst>
                                        <p:tav tm="0">
                                          <p:val>
                                            <p:fltVal val="0"/>
                                          </p:val>
                                        </p:tav>
                                        <p:tav tm="100000">
                                          <p:val>
                                            <p:strVal val="#ppt_h"/>
                                          </p:val>
                                        </p:tav>
                                      </p:tavLst>
                                    </p:anim>
                                    <p:animEffect transition="in" filter="fade">
                                      <p:cBhvr>
                                        <p:cTn id="110" dur="500"/>
                                        <p:tgtEl>
                                          <p:spTgt spid="15"/>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xit" presetSubtype="32" fill="hold" grpId="1" nodeType="clickEffect">
                                  <p:stCondLst>
                                    <p:cond delay="0"/>
                                  </p:stCondLst>
                                  <p:childTnLst>
                                    <p:anim calcmode="lin" valueType="num">
                                      <p:cBhvr>
                                        <p:cTn id="114" dur="500"/>
                                        <p:tgtEl>
                                          <p:spTgt spid="23"/>
                                        </p:tgtEl>
                                        <p:attrNameLst>
                                          <p:attrName>ppt_w</p:attrName>
                                        </p:attrNameLst>
                                      </p:cBhvr>
                                      <p:tavLst>
                                        <p:tav tm="0">
                                          <p:val>
                                            <p:strVal val="ppt_w"/>
                                          </p:val>
                                        </p:tav>
                                        <p:tav tm="100000">
                                          <p:val>
                                            <p:fltVal val="0"/>
                                          </p:val>
                                        </p:tav>
                                      </p:tavLst>
                                    </p:anim>
                                    <p:anim calcmode="lin" valueType="num">
                                      <p:cBhvr>
                                        <p:cTn id="115" dur="500"/>
                                        <p:tgtEl>
                                          <p:spTgt spid="23"/>
                                        </p:tgtEl>
                                        <p:attrNameLst>
                                          <p:attrName>ppt_h</p:attrName>
                                        </p:attrNameLst>
                                      </p:cBhvr>
                                      <p:tavLst>
                                        <p:tav tm="0">
                                          <p:val>
                                            <p:strVal val="ppt_h"/>
                                          </p:val>
                                        </p:tav>
                                        <p:tav tm="100000">
                                          <p:val>
                                            <p:fltVal val="0"/>
                                          </p:val>
                                        </p:tav>
                                      </p:tavLst>
                                    </p:anim>
                                    <p:animEffect transition="out" filter="fade">
                                      <p:cBhvr>
                                        <p:cTn id="116" dur="500"/>
                                        <p:tgtEl>
                                          <p:spTgt spid="23"/>
                                        </p:tgtEl>
                                      </p:cBhvr>
                                    </p:animEffect>
                                    <p:set>
                                      <p:cBhvr>
                                        <p:cTn id="117" dur="1" fill="hold">
                                          <p:stCondLst>
                                            <p:cond delay="499"/>
                                          </p:stCondLst>
                                        </p:cTn>
                                        <p:tgtEl>
                                          <p:spTgt spid="23"/>
                                        </p:tgtEl>
                                        <p:attrNameLst>
                                          <p:attrName>style.visibility</p:attrName>
                                        </p:attrNameLst>
                                      </p:cBhvr>
                                      <p:to>
                                        <p:strVal val="hidden"/>
                                      </p:to>
                                    </p:set>
                                  </p:childTnLst>
                                </p:cTn>
                              </p:par>
                              <p:par>
                                <p:cTn id="118" presetID="53" presetClass="exit" presetSubtype="32" fill="hold" grpId="1" nodeType="withEffect">
                                  <p:stCondLst>
                                    <p:cond delay="0"/>
                                  </p:stCondLst>
                                  <p:childTnLst>
                                    <p:anim calcmode="lin" valueType="num">
                                      <p:cBhvr>
                                        <p:cTn id="119" dur="500"/>
                                        <p:tgtEl>
                                          <p:spTgt spid="15"/>
                                        </p:tgtEl>
                                        <p:attrNameLst>
                                          <p:attrName>ppt_w</p:attrName>
                                        </p:attrNameLst>
                                      </p:cBhvr>
                                      <p:tavLst>
                                        <p:tav tm="0">
                                          <p:val>
                                            <p:strVal val="ppt_w"/>
                                          </p:val>
                                        </p:tav>
                                        <p:tav tm="100000">
                                          <p:val>
                                            <p:fltVal val="0"/>
                                          </p:val>
                                        </p:tav>
                                      </p:tavLst>
                                    </p:anim>
                                    <p:anim calcmode="lin" valueType="num">
                                      <p:cBhvr>
                                        <p:cTn id="120" dur="500"/>
                                        <p:tgtEl>
                                          <p:spTgt spid="15"/>
                                        </p:tgtEl>
                                        <p:attrNameLst>
                                          <p:attrName>ppt_h</p:attrName>
                                        </p:attrNameLst>
                                      </p:cBhvr>
                                      <p:tavLst>
                                        <p:tav tm="0">
                                          <p:val>
                                            <p:strVal val="ppt_h"/>
                                          </p:val>
                                        </p:tav>
                                        <p:tav tm="100000">
                                          <p:val>
                                            <p:fltVal val="0"/>
                                          </p:val>
                                        </p:tav>
                                      </p:tavLst>
                                    </p:anim>
                                    <p:animEffect transition="out" filter="fade">
                                      <p:cBhvr>
                                        <p:cTn id="121" dur="500"/>
                                        <p:tgtEl>
                                          <p:spTgt spid="15"/>
                                        </p:tgtEl>
                                      </p:cBhvr>
                                    </p:animEffect>
                                    <p:set>
                                      <p:cBhvr>
                                        <p:cTn id="122" dur="1" fill="hold">
                                          <p:stCondLst>
                                            <p:cond delay="499"/>
                                          </p:stCondLst>
                                        </p:cTn>
                                        <p:tgtEl>
                                          <p:spTgt spid="1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 calcmode="lin" valueType="num">
                                      <p:cBhvr>
                                        <p:cTn id="127" dur="500" fill="hold"/>
                                        <p:tgtEl>
                                          <p:spTgt spid="22"/>
                                        </p:tgtEl>
                                        <p:attrNameLst>
                                          <p:attrName>ppt_w</p:attrName>
                                        </p:attrNameLst>
                                      </p:cBhvr>
                                      <p:tavLst>
                                        <p:tav tm="0">
                                          <p:val>
                                            <p:fltVal val="0"/>
                                          </p:val>
                                        </p:tav>
                                        <p:tav tm="100000">
                                          <p:val>
                                            <p:strVal val="#ppt_w"/>
                                          </p:val>
                                        </p:tav>
                                      </p:tavLst>
                                    </p:anim>
                                    <p:anim calcmode="lin" valueType="num">
                                      <p:cBhvr>
                                        <p:cTn id="128" dur="500" fill="hold"/>
                                        <p:tgtEl>
                                          <p:spTgt spid="22"/>
                                        </p:tgtEl>
                                        <p:attrNameLst>
                                          <p:attrName>ppt_h</p:attrName>
                                        </p:attrNameLst>
                                      </p:cBhvr>
                                      <p:tavLst>
                                        <p:tav tm="0">
                                          <p:val>
                                            <p:fltVal val="0"/>
                                          </p:val>
                                        </p:tav>
                                        <p:tav tm="100000">
                                          <p:val>
                                            <p:strVal val="#ppt_h"/>
                                          </p:val>
                                        </p:tav>
                                      </p:tavLst>
                                    </p:anim>
                                    <p:animEffect transition="in" filter="fade">
                                      <p:cBhvr>
                                        <p:cTn id="129" dur="500"/>
                                        <p:tgtEl>
                                          <p:spTgt spid="22"/>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16"/>
                                        </p:tgtEl>
                                        <p:attrNameLst>
                                          <p:attrName>style.visibility</p:attrName>
                                        </p:attrNameLst>
                                      </p:cBhvr>
                                      <p:to>
                                        <p:strVal val="visible"/>
                                      </p:to>
                                    </p:set>
                                    <p:anim calcmode="lin" valueType="num">
                                      <p:cBhvr>
                                        <p:cTn id="132" dur="500" fill="hold"/>
                                        <p:tgtEl>
                                          <p:spTgt spid="16"/>
                                        </p:tgtEl>
                                        <p:attrNameLst>
                                          <p:attrName>ppt_w</p:attrName>
                                        </p:attrNameLst>
                                      </p:cBhvr>
                                      <p:tavLst>
                                        <p:tav tm="0">
                                          <p:val>
                                            <p:fltVal val="0"/>
                                          </p:val>
                                        </p:tav>
                                        <p:tav tm="100000">
                                          <p:val>
                                            <p:strVal val="#ppt_w"/>
                                          </p:val>
                                        </p:tav>
                                      </p:tavLst>
                                    </p:anim>
                                    <p:anim calcmode="lin" valueType="num">
                                      <p:cBhvr>
                                        <p:cTn id="133" dur="500" fill="hold"/>
                                        <p:tgtEl>
                                          <p:spTgt spid="16"/>
                                        </p:tgtEl>
                                        <p:attrNameLst>
                                          <p:attrName>ppt_h</p:attrName>
                                        </p:attrNameLst>
                                      </p:cBhvr>
                                      <p:tavLst>
                                        <p:tav tm="0">
                                          <p:val>
                                            <p:fltVal val="0"/>
                                          </p:val>
                                        </p:tav>
                                        <p:tav tm="100000">
                                          <p:val>
                                            <p:strVal val="#ppt_h"/>
                                          </p:val>
                                        </p:tav>
                                      </p:tavLst>
                                    </p:anim>
                                    <p:animEffect transition="in" filter="fade">
                                      <p:cBhvr>
                                        <p:cTn id="134" dur="500"/>
                                        <p:tgtEl>
                                          <p:spTgt spid="16"/>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xit" presetSubtype="32" fill="hold" grpId="1" nodeType="clickEffect">
                                  <p:stCondLst>
                                    <p:cond delay="0"/>
                                  </p:stCondLst>
                                  <p:childTnLst>
                                    <p:anim calcmode="lin" valueType="num">
                                      <p:cBhvr>
                                        <p:cTn id="138" dur="500"/>
                                        <p:tgtEl>
                                          <p:spTgt spid="22"/>
                                        </p:tgtEl>
                                        <p:attrNameLst>
                                          <p:attrName>ppt_w</p:attrName>
                                        </p:attrNameLst>
                                      </p:cBhvr>
                                      <p:tavLst>
                                        <p:tav tm="0">
                                          <p:val>
                                            <p:strVal val="ppt_w"/>
                                          </p:val>
                                        </p:tav>
                                        <p:tav tm="100000">
                                          <p:val>
                                            <p:fltVal val="0"/>
                                          </p:val>
                                        </p:tav>
                                      </p:tavLst>
                                    </p:anim>
                                    <p:anim calcmode="lin" valueType="num">
                                      <p:cBhvr>
                                        <p:cTn id="139" dur="500"/>
                                        <p:tgtEl>
                                          <p:spTgt spid="22"/>
                                        </p:tgtEl>
                                        <p:attrNameLst>
                                          <p:attrName>ppt_h</p:attrName>
                                        </p:attrNameLst>
                                      </p:cBhvr>
                                      <p:tavLst>
                                        <p:tav tm="0">
                                          <p:val>
                                            <p:strVal val="ppt_h"/>
                                          </p:val>
                                        </p:tav>
                                        <p:tav tm="100000">
                                          <p:val>
                                            <p:fltVal val="0"/>
                                          </p:val>
                                        </p:tav>
                                      </p:tavLst>
                                    </p:anim>
                                    <p:animEffect transition="out" filter="fade">
                                      <p:cBhvr>
                                        <p:cTn id="140" dur="500"/>
                                        <p:tgtEl>
                                          <p:spTgt spid="22"/>
                                        </p:tgtEl>
                                      </p:cBhvr>
                                    </p:animEffect>
                                    <p:set>
                                      <p:cBhvr>
                                        <p:cTn id="141" dur="1" fill="hold">
                                          <p:stCondLst>
                                            <p:cond delay="499"/>
                                          </p:stCondLst>
                                        </p:cTn>
                                        <p:tgtEl>
                                          <p:spTgt spid="22"/>
                                        </p:tgtEl>
                                        <p:attrNameLst>
                                          <p:attrName>style.visibility</p:attrName>
                                        </p:attrNameLst>
                                      </p:cBhvr>
                                      <p:to>
                                        <p:strVal val="hidden"/>
                                      </p:to>
                                    </p:set>
                                  </p:childTnLst>
                                </p:cTn>
                              </p:par>
                              <p:par>
                                <p:cTn id="142" presetID="53" presetClass="exit" presetSubtype="32" fill="hold" grpId="1" nodeType="withEffect">
                                  <p:stCondLst>
                                    <p:cond delay="0"/>
                                  </p:stCondLst>
                                  <p:childTnLst>
                                    <p:anim calcmode="lin" valueType="num">
                                      <p:cBhvr>
                                        <p:cTn id="143" dur="500"/>
                                        <p:tgtEl>
                                          <p:spTgt spid="16"/>
                                        </p:tgtEl>
                                        <p:attrNameLst>
                                          <p:attrName>ppt_w</p:attrName>
                                        </p:attrNameLst>
                                      </p:cBhvr>
                                      <p:tavLst>
                                        <p:tav tm="0">
                                          <p:val>
                                            <p:strVal val="ppt_w"/>
                                          </p:val>
                                        </p:tav>
                                        <p:tav tm="100000">
                                          <p:val>
                                            <p:fltVal val="0"/>
                                          </p:val>
                                        </p:tav>
                                      </p:tavLst>
                                    </p:anim>
                                    <p:anim calcmode="lin" valueType="num">
                                      <p:cBhvr>
                                        <p:cTn id="144" dur="500"/>
                                        <p:tgtEl>
                                          <p:spTgt spid="16"/>
                                        </p:tgtEl>
                                        <p:attrNameLst>
                                          <p:attrName>ppt_h</p:attrName>
                                        </p:attrNameLst>
                                      </p:cBhvr>
                                      <p:tavLst>
                                        <p:tav tm="0">
                                          <p:val>
                                            <p:strVal val="ppt_h"/>
                                          </p:val>
                                        </p:tav>
                                        <p:tav tm="100000">
                                          <p:val>
                                            <p:fltVal val="0"/>
                                          </p:val>
                                        </p:tav>
                                      </p:tavLst>
                                    </p:anim>
                                    <p:animEffect transition="out" filter="fade">
                                      <p:cBhvr>
                                        <p:cTn id="145" dur="500"/>
                                        <p:tgtEl>
                                          <p:spTgt spid="16"/>
                                        </p:tgtEl>
                                      </p:cBhvr>
                                    </p:animEffect>
                                    <p:set>
                                      <p:cBhvr>
                                        <p:cTn id="14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1" grpId="0" animBg="1"/>
      <p:bldP spid="21" grpId="1" animBg="1"/>
      <p:bldP spid="22" grpId="0" animBg="1"/>
      <p:bldP spid="22" grpId="1" animBg="1"/>
      <p:bldP spid="23" grpId="0" animBg="1"/>
      <p:bldP spid="2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32005" y="1321308"/>
            <a:ext cx="7461612" cy="4483956"/>
          </a:xfrm>
          <a:prstGeom prst="rect">
            <a:avLst/>
          </a:prstGeom>
        </p:spPr>
      </p:pic>
      <p:pic>
        <p:nvPicPr>
          <p:cNvPr id="6" name="Imag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251520" y="467559"/>
            <a:ext cx="871296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M</a:t>
            </a:r>
            <a:r>
              <a:rPr lang="fr-FR" altLang="fr-FR" sz="1500" dirty="0" smtClean="0">
                <a:solidFill>
                  <a:srgbClr val="547F8A"/>
                </a:solidFill>
                <a:latin typeface="Neuropol" pitchFamily="34" charset="0"/>
                <a:ea typeface="Calibri" pitchFamily="34" charset="0"/>
                <a:cs typeface="Times New Roman" pitchFamily="18" charset="0"/>
              </a:rPr>
              <a:t>ise en place d’activités</a:t>
            </a:r>
            <a:r>
              <a:rPr kumimoji="0" lang="fr-FR" altLang="fr-FR" sz="15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kumimoji="0" lang="fr-FR" altLang="fr-FR" sz="13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lang="fr-FR" altLang="fr-FR" sz="1300" dirty="0" smtClean="0">
                <a:solidFill>
                  <a:srgbClr val="9DB4BE"/>
                </a:solidFill>
                <a:latin typeface="Neuropol" pitchFamily="34" charset="0"/>
                <a:ea typeface="Calibri" pitchFamily="34" charset="0"/>
                <a:cs typeface="Times New Roman" pitchFamily="18" charset="0"/>
              </a:rPr>
              <a:t> </a:t>
            </a:r>
            <a:endParaRPr kumimoji="0" lang="fr-FR" altLang="fr-FR" sz="1300" b="0" i="0" u="none" strike="noStrike" cap="none" normalizeH="0" baseline="0" dirty="0" smtClean="0">
              <a:ln>
                <a:noFill/>
              </a:ln>
              <a:solidFill>
                <a:srgbClr val="9DB4BE"/>
              </a:solidFill>
              <a:effectLst/>
              <a:latin typeface="Neuropol" panose="020F0607030201010804" pitchFamily="34" charset="0"/>
              <a:cs typeface="Arial" pitchFamily="34" charset="0"/>
            </a:endParaRPr>
          </a:p>
        </p:txBody>
      </p:sp>
      <p:sp>
        <p:nvSpPr>
          <p:cNvPr id="10" name="ZoneTexte 9"/>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16</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1" name="ZoneTexte 10"/>
          <p:cNvSpPr txBox="1"/>
          <p:nvPr/>
        </p:nvSpPr>
        <p:spPr>
          <a:xfrm>
            <a:off x="272292" y="863667"/>
            <a:ext cx="3795652" cy="261610"/>
          </a:xfrm>
          <a:prstGeom prst="rect">
            <a:avLst/>
          </a:prstGeom>
          <a:noFill/>
        </p:spPr>
        <p:txBody>
          <a:bodyPr wrap="square" rtlCol="0">
            <a:spAutoFit/>
          </a:bodyPr>
          <a:lstStyle/>
          <a:p>
            <a:r>
              <a:rPr lang="fr-FR" sz="1100" dirty="0">
                <a:solidFill>
                  <a:schemeClr val="tx1">
                    <a:lumMod val="50000"/>
                    <a:lumOff val="50000"/>
                  </a:schemeClr>
                </a:solidFill>
                <a:latin typeface="Neuropol" panose="020F0607030201010804" pitchFamily="34" charset="0"/>
              </a:rPr>
              <a:t>2</a:t>
            </a:r>
            <a:r>
              <a:rPr lang="fr-FR" sz="1100" dirty="0" smtClean="0">
                <a:solidFill>
                  <a:schemeClr val="tx1">
                    <a:lumMod val="50000"/>
                    <a:lumOff val="50000"/>
                  </a:schemeClr>
                </a:solidFill>
                <a:latin typeface="Neuropol" panose="020F0607030201010804" pitchFamily="34" charset="0"/>
              </a:rPr>
              <a:t> – Organisation du plateau technique</a:t>
            </a:r>
            <a:endParaRPr lang="fr-FR" sz="1100" dirty="0">
              <a:solidFill>
                <a:schemeClr val="tx1">
                  <a:lumMod val="50000"/>
                  <a:lumOff val="50000"/>
                </a:schemeClr>
              </a:solidFill>
              <a:latin typeface="Neuropol" panose="020F0607030201010804" pitchFamily="34" charset="0"/>
            </a:endParaRPr>
          </a:p>
        </p:txBody>
      </p:sp>
      <p:sp>
        <p:nvSpPr>
          <p:cNvPr id="4" name="Forme libre 3"/>
          <p:cNvSpPr/>
          <p:nvPr/>
        </p:nvSpPr>
        <p:spPr>
          <a:xfrm>
            <a:off x="2127903" y="2144994"/>
            <a:ext cx="2717562" cy="2093720"/>
          </a:xfrm>
          <a:custGeom>
            <a:avLst/>
            <a:gdLst>
              <a:gd name="connsiteX0" fmla="*/ 0 w 2717562"/>
              <a:gd name="connsiteY0" fmla="*/ 2085174 h 2093720"/>
              <a:gd name="connsiteX1" fmla="*/ 2717562 w 2717562"/>
              <a:gd name="connsiteY1" fmla="*/ 2093720 h 2093720"/>
              <a:gd name="connsiteX2" fmla="*/ 2606467 w 2717562"/>
              <a:gd name="connsiteY2" fmla="*/ 0 h 2093720"/>
              <a:gd name="connsiteX3" fmla="*/ 623843 w 2717562"/>
              <a:gd name="connsiteY3" fmla="*/ 8546 h 2093720"/>
              <a:gd name="connsiteX4" fmla="*/ 0 w 2717562"/>
              <a:gd name="connsiteY4" fmla="*/ 2085174 h 209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562" h="2093720">
                <a:moveTo>
                  <a:pt x="0" y="2085174"/>
                </a:moveTo>
                <a:lnTo>
                  <a:pt x="2717562" y="2093720"/>
                </a:lnTo>
                <a:lnTo>
                  <a:pt x="2606467" y="0"/>
                </a:lnTo>
                <a:lnTo>
                  <a:pt x="623843" y="8546"/>
                </a:lnTo>
                <a:lnTo>
                  <a:pt x="0" y="2085174"/>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Forme libre 11"/>
          <p:cNvSpPr/>
          <p:nvPr/>
        </p:nvSpPr>
        <p:spPr>
          <a:xfrm>
            <a:off x="1717705" y="4324172"/>
            <a:ext cx="3213218" cy="1281869"/>
          </a:xfrm>
          <a:custGeom>
            <a:avLst/>
            <a:gdLst>
              <a:gd name="connsiteX0" fmla="*/ 376015 w 3213218"/>
              <a:gd name="connsiteY0" fmla="*/ 0 h 1281869"/>
              <a:gd name="connsiteX1" fmla="*/ 3136306 w 3213218"/>
              <a:gd name="connsiteY1" fmla="*/ 17092 h 1281869"/>
              <a:gd name="connsiteX2" fmla="*/ 3213218 w 3213218"/>
              <a:gd name="connsiteY2" fmla="*/ 1281869 h 1281869"/>
              <a:gd name="connsiteX3" fmla="*/ 0 w 3213218"/>
              <a:gd name="connsiteY3" fmla="*/ 1273323 h 1281869"/>
              <a:gd name="connsiteX4" fmla="*/ 376015 w 3213218"/>
              <a:gd name="connsiteY4" fmla="*/ 0 h 1281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218" h="1281869">
                <a:moveTo>
                  <a:pt x="376015" y="0"/>
                </a:moveTo>
                <a:lnTo>
                  <a:pt x="3136306" y="17092"/>
                </a:lnTo>
                <a:lnTo>
                  <a:pt x="3213218" y="1281869"/>
                </a:lnTo>
                <a:lnTo>
                  <a:pt x="0" y="1273323"/>
                </a:lnTo>
                <a:lnTo>
                  <a:pt x="376015" y="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Forme libre 13"/>
          <p:cNvSpPr/>
          <p:nvPr/>
        </p:nvSpPr>
        <p:spPr>
          <a:xfrm>
            <a:off x="4896740" y="3093578"/>
            <a:ext cx="2059537" cy="2632104"/>
          </a:xfrm>
          <a:custGeom>
            <a:avLst/>
            <a:gdLst>
              <a:gd name="connsiteX0" fmla="*/ 0 w 2059537"/>
              <a:gd name="connsiteY0" fmla="*/ 34183 h 2632104"/>
              <a:gd name="connsiteX1" fmla="*/ 170916 w 2059537"/>
              <a:gd name="connsiteY1" fmla="*/ 2623558 h 2632104"/>
              <a:gd name="connsiteX2" fmla="*/ 2059537 w 2059537"/>
              <a:gd name="connsiteY2" fmla="*/ 2632104 h 2632104"/>
              <a:gd name="connsiteX3" fmla="*/ 1350236 w 2059537"/>
              <a:gd name="connsiteY3" fmla="*/ 0 h 2632104"/>
              <a:gd name="connsiteX4" fmla="*/ 0 w 2059537"/>
              <a:gd name="connsiteY4" fmla="*/ 34183 h 2632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7" h="2632104">
                <a:moveTo>
                  <a:pt x="0" y="34183"/>
                </a:moveTo>
                <a:lnTo>
                  <a:pt x="170916" y="2623558"/>
                </a:lnTo>
                <a:lnTo>
                  <a:pt x="2059537" y="2632104"/>
                </a:lnTo>
                <a:lnTo>
                  <a:pt x="1350236" y="0"/>
                </a:lnTo>
                <a:lnTo>
                  <a:pt x="0" y="34183"/>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Forme libre 14"/>
          <p:cNvSpPr/>
          <p:nvPr/>
        </p:nvSpPr>
        <p:spPr>
          <a:xfrm>
            <a:off x="2717563" y="1572426"/>
            <a:ext cx="3802878" cy="1478423"/>
          </a:xfrm>
          <a:custGeom>
            <a:avLst/>
            <a:gdLst>
              <a:gd name="connsiteX0" fmla="*/ 0 w 3802878"/>
              <a:gd name="connsiteY0" fmla="*/ 0 h 1478423"/>
              <a:gd name="connsiteX1" fmla="*/ 3341405 w 3802878"/>
              <a:gd name="connsiteY1" fmla="*/ 8546 h 1478423"/>
              <a:gd name="connsiteX2" fmla="*/ 3802878 w 3802878"/>
              <a:gd name="connsiteY2" fmla="*/ 1452785 h 1478423"/>
              <a:gd name="connsiteX3" fmla="*/ 2187723 w 3802878"/>
              <a:gd name="connsiteY3" fmla="*/ 1478423 h 1478423"/>
              <a:gd name="connsiteX4" fmla="*/ 2127902 w 3802878"/>
              <a:gd name="connsiteY4" fmla="*/ 487110 h 1478423"/>
              <a:gd name="connsiteX5" fmla="*/ 17091 w 3802878"/>
              <a:gd name="connsiteY5" fmla="*/ 487110 h 1478423"/>
              <a:gd name="connsiteX6" fmla="*/ 0 w 3802878"/>
              <a:gd name="connsiteY6" fmla="*/ 0 h 147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2878" h="1478423">
                <a:moveTo>
                  <a:pt x="0" y="0"/>
                </a:moveTo>
                <a:lnTo>
                  <a:pt x="3341405" y="8546"/>
                </a:lnTo>
                <a:lnTo>
                  <a:pt x="3802878" y="1452785"/>
                </a:lnTo>
                <a:lnTo>
                  <a:pt x="2187723" y="1478423"/>
                </a:lnTo>
                <a:lnTo>
                  <a:pt x="2127902" y="487110"/>
                </a:lnTo>
                <a:lnTo>
                  <a:pt x="17091" y="487110"/>
                </a:lnTo>
                <a:lnTo>
                  <a:pt x="0" y="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Forme libre 16"/>
          <p:cNvSpPr/>
          <p:nvPr/>
        </p:nvSpPr>
        <p:spPr>
          <a:xfrm>
            <a:off x="6469166" y="2931207"/>
            <a:ext cx="1247686" cy="1931350"/>
          </a:xfrm>
          <a:custGeom>
            <a:avLst/>
            <a:gdLst>
              <a:gd name="connsiteX0" fmla="*/ 0 w 1247686"/>
              <a:gd name="connsiteY0" fmla="*/ 589660 h 1931350"/>
              <a:gd name="connsiteX1" fmla="*/ 384561 w 1247686"/>
              <a:gd name="connsiteY1" fmla="*/ 1922804 h 1931350"/>
              <a:gd name="connsiteX2" fmla="*/ 846034 w 1247686"/>
              <a:gd name="connsiteY2" fmla="*/ 1931350 h 1931350"/>
              <a:gd name="connsiteX3" fmla="*/ 1247686 w 1247686"/>
              <a:gd name="connsiteY3" fmla="*/ 1358782 h 1931350"/>
              <a:gd name="connsiteX4" fmla="*/ 683664 w 1247686"/>
              <a:gd name="connsiteY4" fmla="*/ 25638 h 1931350"/>
              <a:gd name="connsiteX5" fmla="*/ 256374 w 1247686"/>
              <a:gd name="connsiteY5" fmla="*/ 0 h 1931350"/>
              <a:gd name="connsiteX6" fmla="*/ 0 w 1247686"/>
              <a:gd name="connsiteY6" fmla="*/ 589660 h 193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686" h="1931350">
                <a:moveTo>
                  <a:pt x="0" y="589660"/>
                </a:moveTo>
                <a:lnTo>
                  <a:pt x="384561" y="1922804"/>
                </a:lnTo>
                <a:lnTo>
                  <a:pt x="846034" y="1931350"/>
                </a:lnTo>
                <a:lnTo>
                  <a:pt x="1247686" y="1358782"/>
                </a:lnTo>
                <a:lnTo>
                  <a:pt x="683664" y="25638"/>
                </a:lnTo>
                <a:lnTo>
                  <a:pt x="256374" y="0"/>
                </a:lnTo>
                <a:lnTo>
                  <a:pt x="0" y="58966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Légende sans bordure 1 18"/>
          <p:cNvSpPr/>
          <p:nvPr/>
        </p:nvSpPr>
        <p:spPr>
          <a:xfrm>
            <a:off x="6850448" y="1242440"/>
            <a:ext cx="1944216" cy="659971"/>
          </a:xfrm>
          <a:prstGeom prst="callout1">
            <a:avLst>
              <a:gd name="adj1" fmla="val 56301"/>
              <a:gd name="adj2" fmla="val 1988"/>
              <a:gd name="adj3" fmla="val 147461"/>
              <a:gd name="adj4" fmla="val -29542"/>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Machines dédiées</a:t>
            </a:r>
          </a:p>
          <a:p>
            <a:r>
              <a:rPr lang="fr-FR" sz="1000" dirty="0" smtClean="0">
                <a:solidFill>
                  <a:schemeClr val="accent2"/>
                </a:solidFill>
                <a:latin typeface="Neuropol" panose="020F0607030201010804" pitchFamily="34" charset="0"/>
              </a:rPr>
              <a:t>agencement</a:t>
            </a:r>
            <a:endParaRPr lang="fr-FR" sz="1000" dirty="0">
              <a:solidFill>
                <a:schemeClr val="accent2"/>
              </a:solidFill>
              <a:latin typeface="Neuropol" panose="020F0607030201010804" pitchFamily="34" charset="0"/>
            </a:endParaRPr>
          </a:p>
        </p:txBody>
      </p:sp>
      <p:sp>
        <p:nvSpPr>
          <p:cNvPr id="20" name="Légende sans bordure 1 19"/>
          <p:cNvSpPr/>
          <p:nvPr/>
        </p:nvSpPr>
        <p:spPr>
          <a:xfrm>
            <a:off x="395536" y="1572425"/>
            <a:ext cx="1944216" cy="628991"/>
          </a:xfrm>
          <a:prstGeom prst="callout1">
            <a:avLst>
              <a:gd name="adj1" fmla="val 77019"/>
              <a:gd name="adj2" fmla="val 47262"/>
              <a:gd name="adj3" fmla="val 249182"/>
              <a:gd name="adj4" fmla="val 104960"/>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Cellules montage</a:t>
            </a:r>
          </a:p>
          <a:p>
            <a:r>
              <a:rPr lang="fr-FR" sz="1000" dirty="0">
                <a:solidFill>
                  <a:schemeClr val="accent2"/>
                </a:solidFill>
                <a:latin typeface="Neuropol" panose="020F0607030201010804" pitchFamily="34" charset="0"/>
              </a:rPr>
              <a:t>&amp;</a:t>
            </a:r>
            <a:r>
              <a:rPr lang="fr-FR" sz="1000" dirty="0" smtClean="0">
                <a:solidFill>
                  <a:schemeClr val="accent2"/>
                </a:solidFill>
                <a:latin typeface="Neuropol" panose="020F0607030201010804" pitchFamily="34" charset="0"/>
              </a:rPr>
              <a:t> prototypage</a:t>
            </a:r>
            <a:endParaRPr lang="fr-FR" sz="1000" dirty="0">
              <a:solidFill>
                <a:schemeClr val="accent2"/>
              </a:solidFill>
              <a:latin typeface="Neuropol" panose="020F0607030201010804" pitchFamily="34" charset="0"/>
            </a:endParaRPr>
          </a:p>
        </p:txBody>
      </p:sp>
      <p:sp>
        <p:nvSpPr>
          <p:cNvPr id="21" name="Légende sans bordure 1 20"/>
          <p:cNvSpPr/>
          <p:nvPr/>
        </p:nvSpPr>
        <p:spPr>
          <a:xfrm>
            <a:off x="7485698" y="2292599"/>
            <a:ext cx="1944216" cy="659971"/>
          </a:xfrm>
          <a:prstGeom prst="callout1">
            <a:avLst>
              <a:gd name="adj1" fmla="val 77019"/>
              <a:gd name="adj2" fmla="val 32756"/>
              <a:gd name="adj3" fmla="val 196666"/>
              <a:gd name="adj4" fmla="val -3608"/>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Stockage </a:t>
            </a:r>
          </a:p>
          <a:p>
            <a:r>
              <a:rPr lang="fr-FR" sz="1000" dirty="0" smtClean="0">
                <a:solidFill>
                  <a:schemeClr val="accent2"/>
                </a:solidFill>
                <a:latin typeface="Neuropol" panose="020F0607030201010804" pitchFamily="34" charset="0"/>
              </a:rPr>
              <a:t>Multi-matériaux</a:t>
            </a:r>
            <a:endParaRPr lang="fr-FR" sz="1000" dirty="0">
              <a:solidFill>
                <a:schemeClr val="accent2"/>
              </a:solidFill>
              <a:latin typeface="Neuropol" panose="020F0607030201010804" pitchFamily="34" charset="0"/>
            </a:endParaRPr>
          </a:p>
        </p:txBody>
      </p:sp>
      <p:sp>
        <p:nvSpPr>
          <p:cNvPr id="22" name="Légende sans bordure 1 21"/>
          <p:cNvSpPr/>
          <p:nvPr/>
        </p:nvSpPr>
        <p:spPr>
          <a:xfrm>
            <a:off x="85712" y="2720863"/>
            <a:ext cx="1944216" cy="659971"/>
          </a:xfrm>
          <a:prstGeom prst="callout1">
            <a:avLst>
              <a:gd name="adj1" fmla="val 77019"/>
              <a:gd name="adj2" fmla="val 40668"/>
              <a:gd name="adj3" fmla="val 318385"/>
              <a:gd name="adj4" fmla="val 95729"/>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Postes usinage </a:t>
            </a:r>
          </a:p>
          <a:p>
            <a:r>
              <a:rPr lang="fr-FR" sz="1000" dirty="0">
                <a:solidFill>
                  <a:schemeClr val="accent2"/>
                </a:solidFill>
                <a:latin typeface="Neuropol" panose="020F0607030201010804" pitchFamily="34" charset="0"/>
              </a:rPr>
              <a:t>&amp;</a:t>
            </a:r>
            <a:r>
              <a:rPr lang="fr-FR" sz="1000" dirty="0" smtClean="0">
                <a:solidFill>
                  <a:schemeClr val="accent2"/>
                </a:solidFill>
                <a:latin typeface="Neuropol" panose="020F0607030201010804" pitchFamily="34" charset="0"/>
              </a:rPr>
              <a:t> assemblage</a:t>
            </a:r>
            <a:endParaRPr lang="fr-FR" sz="1000" dirty="0">
              <a:solidFill>
                <a:schemeClr val="accent2"/>
              </a:solidFill>
              <a:latin typeface="Neuropol" panose="020F0607030201010804" pitchFamily="34" charset="0"/>
            </a:endParaRPr>
          </a:p>
        </p:txBody>
      </p:sp>
      <p:sp>
        <p:nvSpPr>
          <p:cNvPr id="23" name="Légende sans bordure 1 22"/>
          <p:cNvSpPr/>
          <p:nvPr/>
        </p:nvSpPr>
        <p:spPr>
          <a:xfrm>
            <a:off x="4431553" y="5890046"/>
            <a:ext cx="2104425" cy="520516"/>
          </a:xfrm>
          <a:prstGeom prst="callout1">
            <a:avLst>
              <a:gd name="adj1" fmla="val 21755"/>
              <a:gd name="adj2" fmla="val 54090"/>
              <a:gd name="adj3" fmla="val -31255"/>
              <a:gd name="adj4" fmla="val 78111"/>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Montage d’ouvrages</a:t>
            </a:r>
            <a:endParaRPr lang="fr-FR" sz="1000" dirty="0">
              <a:solidFill>
                <a:schemeClr val="accent2"/>
              </a:solidFill>
              <a:latin typeface="Neuropol" panose="020F0607030201010804" pitchFamily="34" charset="0"/>
            </a:endParaRPr>
          </a:p>
          <a:p>
            <a:endParaRPr lang="fr-FR" sz="1000" dirty="0">
              <a:solidFill>
                <a:schemeClr val="accent2"/>
              </a:solidFill>
              <a:latin typeface="Neuropol" panose="020F0607030201010804" pitchFamily="34" charset="0"/>
            </a:endParaRPr>
          </a:p>
        </p:txBody>
      </p:sp>
      <p:sp>
        <p:nvSpPr>
          <p:cNvPr id="24" name="Double flèche horizontale 23"/>
          <p:cNvSpPr/>
          <p:nvPr/>
        </p:nvSpPr>
        <p:spPr>
          <a:xfrm>
            <a:off x="7822556" y="4937866"/>
            <a:ext cx="853900" cy="150619"/>
          </a:xfrm>
          <a:prstGeom prst="leftRightArrow">
            <a:avLst/>
          </a:prstGeom>
          <a:solidFill>
            <a:schemeClr val="accent4">
              <a:alpha val="59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Double flèche horizontale 24"/>
          <p:cNvSpPr/>
          <p:nvPr/>
        </p:nvSpPr>
        <p:spPr>
          <a:xfrm>
            <a:off x="6666059" y="1964107"/>
            <a:ext cx="853900" cy="150619"/>
          </a:xfrm>
          <a:prstGeom prst="leftRightArrow">
            <a:avLst/>
          </a:prstGeom>
          <a:solidFill>
            <a:schemeClr val="accent4">
              <a:alpha val="59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ZoneTexte 25"/>
          <p:cNvSpPr txBox="1"/>
          <p:nvPr/>
        </p:nvSpPr>
        <p:spPr>
          <a:xfrm>
            <a:off x="7872618" y="4277782"/>
            <a:ext cx="1319643" cy="584775"/>
          </a:xfrm>
          <a:prstGeom prst="rect">
            <a:avLst/>
          </a:prstGeom>
          <a:noFill/>
        </p:spPr>
        <p:txBody>
          <a:bodyPr wrap="square" rtlCol="0">
            <a:spAutoFit/>
          </a:bodyPr>
          <a:lstStyle/>
          <a:p>
            <a:r>
              <a:rPr lang="fr-FR" sz="800" dirty="0" smtClean="0">
                <a:solidFill>
                  <a:schemeClr val="accent4"/>
                </a:solidFill>
                <a:latin typeface="Neuropol" panose="020F0607030201010804" pitchFamily="34" charset="0"/>
              </a:rPr>
              <a:t>Communication avec autres plateaux techniques</a:t>
            </a:r>
            <a:endParaRPr lang="fr-FR" sz="800" dirty="0">
              <a:solidFill>
                <a:schemeClr val="accent4"/>
              </a:solidFill>
              <a:latin typeface="Neuropol" panose="020F0607030201010804" pitchFamily="34" charset="0"/>
            </a:endParaRPr>
          </a:p>
        </p:txBody>
      </p:sp>
      <p:sp>
        <p:nvSpPr>
          <p:cNvPr id="27" name="ZoneTexte 26"/>
          <p:cNvSpPr txBox="1"/>
          <p:nvPr/>
        </p:nvSpPr>
        <p:spPr>
          <a:xfrm>
            <a:off x="272292" y="5892040"/>
            <a:ext cx="4159261" cy="369332"/>
          </a:xfrm>
          <a:prstGeom prst="rect">
            <a:avLst/>
          </a:prstGeom>
          <a:noFill/>
        </p:spPr>
        <p:txBody>
          <a:bodyPr wrap="square" rtlCol="0">
            <a:spAutoFit/>
          </a:bodyPr>
          <a:lstStyle/>
          <a:p>
            <a:r>
              <a:rPr lang="fr-FR" dirty="0" smtClean="0">
                <a:solidFill>
                  <a:schemeClr val="tx1">
                    <a:lumMod val="50000"/>
                    <a:lumOff val="50000"/>
                  </a:schemeClr>
                </a:solidFill>
                <a:latin typeface="Neuropol" panose="020F0607030201010804" pitchFamily="34" charset="0"/>
              </a:rPr>
              <a:t>E</a:t>
            </a:r>
            <a:r>
              <a:rPr lang="fr-FR" sz="1200" dirty="0" smtClean="0">
                <a:solidFill>
                  <a:schemeClr val="tx1">
                    <a:lumMod val="50000"/>
                    <a:lumOff val="50000"/>
                  </a:schemeClr>
                </a:solidFill>
                <a:latin typeface="Neuropol" panose="020F0607030201010804" pitchFamily="34" charset="0"/>
              </a:rPr>
              <a:t>space préparation de la réalisation</a:t>
            </a:r>
            <a:endParaRPr lang="fr-FR" sz="1200" dirty="0">
              <a:solidFill>
                <a:schemeClr val="tx1">
                  <a:lumMod val="50000"/>
                  <a:lumOff val="50000"/>
                </a:schemeClr>
              </a:solidFill>
              <a:latin typeface="Neuropol" panose="020F0607030201010804" pitchFamily="34" charset="0"/>
            </a:endParaRPr>
          </a:p>
        </p:txBody>
      </p:sp>
      <p:sp>
        <p:nvSpPr>
          <p:cNvPr id="28" name="Ellipse 27"/>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389757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5" grpId="0" animBg="1"/>
      <p:bldP spid="17" grpId="0" animBg="1"/>
      <p:bldP spid="19" grpId="0" animBg="1"/>
      <p:bldP spid="20" grpId="0" animBg="1"/>
      <p:bldP spid="21" grpId="0" animBg="1"/>
      <p:bldP spid="22" grpId="0" animBg="1"/>
      <p:bldP spid="23" grpId="0" animBg="1"/>
      <p:bldP spid="24" grpId="0" animBg="1"/>
      <p:bldP spid="25" grpId="0" animBg="1"/>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31327" y="1315452"/>
            <a:ext cx="7128792" cy="4182710"/>
          </a:xfrm>
          <a:prstGeom prst="rect">
            <a:avLst/>
          </a:prstGeom>
        </p:spPr>
      </p:pic>
      <p:pic>
        <p:nvPicPr>
          <p:cNvPr id="6" name="Imag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251520" y="467559"/>
            <a:ext cx="871296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M</a:t>
            </a:r>
            <a:r>
              <a:rPr lang="fr-FR" altLang="fr-FR" sz="1500" dirty="0" smtClean="0">
                <a:solidFill>
                  <a:srgbClr val="547F8A"/>
                </a:solidFill>
                <a:latin typeface="Neuropol" pitchFamily="34" charset="0"/>
                <a:ea typeface="Calibri" pitchFamily="34" charset="0"/>
                <a:cs typeface="Times New Roman" pitchFamily="18" charset="0"/>
              </a:rPr>
              <a:t>ise en place d’activités</a:t>
            </a:r>
            <a:r>
              <a:rPr kumimoji="0" lang="fr-FR" altLang="fr-FR" sz="15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kumimoji="0" lang="fr-FR" altLang="fr-FR" sz="13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lang="fr-FR" altLang="fr-FR" sz="1300" dirty="0" smtClean="0">
                <a:solidFill>
                  <a:srgbClr val="9DB4BE"/>
                </a:solidFill>
                <a:latin typeface="Neuropol" pitchFamily="34" charset="0"/>
                <a:ea typeface="Calibri" pitchFamily="34" charset="0"/>
                <a:cs typeface="Times New Roman" pitchFamily="18" charset="0"/>
              </a:rPr>
              <a:t> </a:t>
            </a:r>
            <a:endParaRPr kumimoji="0" lang="fr-FR" altLang="fr-FR" sz="1300" b="0" i="0" u="none" strike="noStrike" cap="none" normalizeH="0" baseline="0" dirty="0" smtClean="0">
              <a:ln>
                <a:noFill/>
              </a:ln>
              <a:solidFill>
                <a:srgbClr val="9DB4BE"/>
              </a:solidFill>
              <a:effectLst/>
              <a:latin typeface="Neuropol" panose="020F0607030201010804" pitchFamily="34" charset="0"/>
              <a:cs typeface="Arial" pitchFamily="34" charset="0"/>
            </a:endParaRPr>
          </a:p>
        </p:txBody>
      </p:sp>
      <p:sp>
        <p:nvSpPr>
          <p:cNvPr id="10" name="ZoneTexte 9"/>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17</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1" name="ZoneTexte 10"/>
          <p:cNvSpPr txBox="1"/>
          <p:nvPr/>
        </p:nvSpPr>
        <p:spPr>
          <a:xfrm>
            <a:off x="277791" y="879964"/>
            <a:ext cx="3898165" cy="261610"/>
          </a:xfrm>
          <a:prstGeom prst="rect">
            <a:avLst/>
          </a:prstGeom>
          <a:noFill/>
        </p:spPr>
        <p:txBody>
          <a:bodyPr wrap="square" rtlCol="0">
            <a:spAutoFit/>
          </a:bodyPr>
          <a:lstStyle/>
          <a:p>
            <a:r>
              <a:rPr lang="fr-FR" sz="1100" dirty="0">
                <a:solidFill>
                  <a:schemeClr val="tx1">
                    <a:lumMod val="50000"/>
                    <a:lumOff val="50000"/>
                  </a:schemeClr>
                </a:solidFill>
                <a:latin typeface="Neuropol" panose="020F0607030201010804" pitchFamily="34" charset="0"/>
              </a:rPr>
              <a:t>2</a:t>
            </a:r>
            <a:r>
              <a:rPr lang="fr-FR" sz="1100" dirty="0" smtClean="0">
                <a:solidFill>
                  <a:schemeClr val="tx1">
                    <a:lumMod val="50000"/>
                    <a:lumOff val="50000"/>
                  </a:schemeClr>
                </a:solidFill>
                <a:latin typeface="Neuropol" panose="020F0607030201010804" pitchFamily="34" charset="0"/>
              </a:rPr>
              <a:t> – Organisation du plateau technique</a:t>
            </a:r>
            <a:endParaRPr lang="fr-FR" sz="1100" dirty="0">
              <a:solidFill>
                <a:schemeClr val="tx1">
                  <a:lumMod val="50000"/>
                  <a:lumOff val="50000"/>
                </a:schemeClr>
              </a:solidFill>
              <a:latin typeface="Neuropol" panose="020F0607030201010804" pitchFamily="34" charset="0"/>
            </a:endParaRPr>
          </a:p>
        </p:txBody>
      </p:sp>
      <p:sp>
        <p:nvSpPr>
          <p:cNvPr id="12" name="ZoneTexte 11"/>
          <p:cNvSpPr txBox="1"/>
          <p:nvPr/>
        </p:nvSpPr>
        <p:spPr>
          <a:xfrm>
            <a:off x="272292" y="5892040"/>
            <a:ext cx="4159261" cy="369332"/>
          </a:xfrm>
          <a:prstGeom prst="rect">
            <a:avLst/>
          </a:prstGeom>
          <a:noFill/>
        </p:spPr>
        <p:txBody>
          <a:bodyPr wrap="square" rtlCol="0">
            <a:spAutoFit/>
          </a:bodyPr>
          <a:lstStyle/>
          <a:p>
            <a:r>
              <a:rPr lang="fr-FR" dirty="0" smtClean="0">
                <a:solidFill>
                  <a:schemeClr val="tx1">
                    <a:lumMod val="50000"/>
                    <a:lumOff val="50000"/>
                  </a:schemeClr>
                </a:solidFill>
                <a:latin typeface="Neuropol" panose="020F0607030201010804" pitchFamily="34" charset="0"/>
              </a:rPr>
              <a:t>E</a:t>
            </a:r>
            <a:r>
              <a:rPr lang="fr-FR" sz="1200" dirty="0" smtClean="0">
                <a:solidFill>
                  <a:schemeClr val="tx1">
                    <a:lumMod val="50000"/>
                    <a:lumOff val="50000"/>
                  </a:schemeClr>
                </a:solidFill>
                <a:latin typeface="Neuropol" panose="020F0607030201010804" pitchFamily="34" charset="0"/>
              </a:rPr>
              <a:t>space étude de projet</a:t>
            </a:r>
            <a:endParaRPr lang="fr-FR" sz="1200" dirty="0">
              <a:solidFill>
                <a:schemeClr val="tx1">
                  <a:lumMod val="50000"/>
                  <a:lumOff val="50000"/>
                </a:schemeClr>
              </a:solidFill>
              <a:latin typeface="Neuropol" panose="020F0607030201010804" pitchFamily="34" charset="0"/>
            </a:endParaRPr>
          </a:p>
        </p:txBody>
      </p:sp>
      <p:sp>
        <p:nvSpPr>
          <p:cNvPr id="14" name="Légende sans bordure 1 13"/>
          <p:cNvSpPr/>
          <p:nvPr/>
        </p:nvSpPr>
        <p:spPr>
          <a:xfrm>
            <a:off x="7011731" y="1767891"/>
            <a:ext cx="1944216" cy="659971"/>
          </a:xfrm>
          <a:prstGeom prst="callout1">
            <a:avLst>
              <a:gd name="adj1" fmla="val 56301"/>
              <a:gd name="adj2" fmla="val 1988"/>
              <a:gd name="adj3" fmla="val 160410"/>
              <a:gd name="adj4" fmla="val -22949"/>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Fenêtres vers espace réalisation</a:t>
            </a:r>
          </a:p>
        </p:txBody>
      </p:sp>
      <p:sp>
        <p:nvSpPr>
          <p:cNvPr id="15" name="Légende sans bordure 1 14"/>
          <p:cNvSpPr/>
          <p:nvPr/>
        </p:nvSpPr>
        <p:spPr>
          <a:xfrm>
            <a:off x="4591765" y="5527745"/>
            <a:ext cx="2663617" cy="659971"/>
          </a:xfrm>
          <a:prstGeom prst="callout1">
            <a:avLst>
              <a:gd name="adj1" fmla="val 21339"/>
              <a:gd name="adj2" fmla="val 29580"/>
              <a:gd name="adj3" fmla="val -120578"/>
              <a:gd name="adj4" fmla="val -9330"/>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Espace co-enseignement</a:t>
            </a:r>
          </a:p>
          <a:p>
            <a:r>
              <a:rPr lang="fr-FR" sz="1000" dirty="0" smtClean="0">
                <a:solidFill>
                  <a:schemeClr val="accent2"/>
                </a:solidFill>
                <a:latin typeface="Neuropol" panose="020F0607030201010804" pitchFamily="34" charset="0"/>
              </a:rPr>
              <a:t>Réunion de synthèse</a:t>
            </a:r>
            <a:endParaRPr lang="fr-FR" sz="1000" dirty="0">
              <a:solidFill>
                <a:schemeClr val="accent2"/>
              </a:solidFill>
              <a:latin typeface="Neuropol" panose="020F0607030201010804" pitchFamily="34" charset="0"/>
            </a:endParaRPr>
          </a:p>
        </p:txBody>
      </p:sp>
      <p:sp>
        <p:nvSpPr>
          <p:cNvPr id="16" name="Légende sans bordure 1 15"/>
          <p:cNvSpPr/>
          <p:nvPr/>
        </p:nvSpPr>
        <p:spPr>
          <a:xfrm>
            <a:off x="7524329" y="3189454"/>
            <a:ext cx="1512168" cy="551528"/>
          </a:xfrm>
          <a:prstGeom prst="callout1">
            <a:avLst>
              <a:gd name="adj1" fmla="val 109295"/>
              <a:gd name="adj2" fmla="val 36341"/>
              <a:gd name="adj3" fmla="val 242992"/>
              <a:gd name="adj4" fmla="val -55364"/>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Îlot 4 postes</a:t>
            </a:r>
          </a:p>
          <a:p>
            <a:r>
              <a:rPr lang="fr-FR" sz="1000" dirty="0" smtClean="0">
                <a:solidFill>
                  <a:schemeClr val="accent2"/>
                </a:solidFill>
                <a:latin typeface="Neuropol" panose="020F0607030201010804" pitchFamily="34" charset="0"/>
              </a:rPr>
              <a:t>Stations de </a:t>
            </a:r>
          </a:p>
          <a:p>
            <a:r>
              <a:rPr lang="fr-FR" sz="1000" dirty="0" smtClean="0">
                <a:solidFill>
                  <a:schemeClr val="accent2"/>
                </a:solidFill>
                <a:latin typeface="Neuropol" panose="020F0607030201010804" pitchFamily="34" charset="0"/>
              </a:rPr>
              <a:t>travail BIM</a:t>
            </a:r>
          </a:p>
          <a:p>
            <a:r>
              <a:rPr lang="fr-FR" sz="1000" dirty="0" smtClean="0">
                <a:solidFill>
                  <a:schemeClr val="accent2"/>
                </a:solidFill>
                <a:latin typeface="Neuropol" panose="020F0607030201010804" pitchFamily="34" charset="0"/>
              </a:rPr>
              <a:t>en réseau</a:t>
            </a:r>
          </a:p>
        </p:txBody>
      </p:sp>
      <p:sp>
        <p:nvSpPr>
          <p:cNvPr id="17" name="Légende sans bordure 1 16"/>
          <p:cNvSpPr/>
          <p:nvPr/>
        </p:nvSpPr>
        <p:spPr>
          <a:xfrm>
            <a:off x="5384193" y="818755"/>
            <a:ext cx="1944216" cy="347756"/>
          </a:xfrm>
          <a:prstGeom prst="callout1">
            <a:avLst>
              <a:gd name="adj1" fmla="val 56301"/>
              <a:gd name="adj2" fmla="val 1988"/>
              <a:gd name="adj3" fmla="val 370376"/>
              <a:gd name="adj4" fmla="val -44486"/>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Poste professeur</a:t>
            </a:r>
            <a:endParaRPr lang="fr-FR" sz="1000" dirty="0">
              <a:solidFill>
                <a:schemeClr val="accent2"/>
              </a:solidFill>
              <a:latin typeface="Neuropol" panose="020F0607030201010804" pitchFamily="34" charset="0"/>
            </a:endParaRPr>
          </a:p>
        </p:txBody>
      </p:sp>
      <p:sp>
        <p:nvSpPr>
          <p:cNvPr id="18" name="Légende sans bordure 1 17"/>
          <p:cNvSpPr/>
          <p:nvPr/>
        </p:nvSpPr>
        <p:spPr>
          <a:xfrm>
            <a:off x="384546" y="1335843"/>
            <a:ext cx="1584176" cy="601380"/>
          </a:xfrm>
          <a:prstGeom prst="callout1">
            <a:avLst>
              <a:gd name="adj1" fmla="val 69090"/>
              <a:gd name="adj2" fmla="val 89918"/>
              <a:gd name="adj3" fmla="val 121883"/>
              <a:gd name="adj4" fmla="val 143081"/>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Ressources documentaires</a:t>
            </a:r>
          </a:p>
        </p:txBody>
      </p:sp>
      <p:sp>
        <p:nvSpPr>
          <p:cNvPr id="19" name="Légende sans bordure 1 18"/>
          <p:cNvSpPr/>
          <p:nvPr/>
        </p:nvSpPr>
        <p:spPr>
          <a:xfrm>
            <a:off x="255200" y="2343955"/>
            <a:ext cx="1944216" cy="659971"/>
          </a:xfrm>
          <a:prstGeom prst="callout1">
            <a:avLst>
              <a:gd name="adj1" fmla="val 84938"/>
              <a:gd name="adj2" fmla="val 33471"/>
              <a:gd name="adj3" fmla="val 183717"/>
              <a:gd name="adj4" fmla="val 82982"/>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Fenêtres vers </a:t>
            </a:r>
          </a:p>
          <a:p>
            <a:r>
              <a:rPr lang="fr-FR" sz="1000" dirty="0" smtClean="0">
                <a:solidFill>
                  <a:schemeClr val="accent2"/>
                </a:solidFill>
                <a:latin typeface="Neuropol" panose="020F0607030201010804" pitchFamily="34" charset="0"/>
              </a:rPr>
              <a:t>Culture design &amp; architecture</a:t>
            </a:r>
          </a:p>
        </p:txBody>
      </p:sp>
      <p:sp>
        <p:nvSpPr>
          <p:cNvPr id="20" name="Ellipse 19"/>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45944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557519" y="535010"/>
            <a:ext cx="871296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M</a:t>
            </a:r>
            <a:r>
              <a:rPr lang="fr-FR" altLang="fr-FR" sz="1500" dirty="0" smtClean="0">
                <a:solidFill>
                  <a:srgbClr val="547F8A"/>
                </a:solidFill>
                <a:latin typeface="Neuropol" pitchFamily="34" charset="0"/>
                <a:ea typeface="Calibri" pitchFamily="34" charset="0"/>
                <a:cs typeface="Times New Roman" pitchFamily="18" charset="0"/>
              </a:rPr>
              <a:t>ise en place d’activités</a:t>
            </a:r>
            <a:r>
              <a:rPr kumimoji="0" lang="fr-FR" altLang="fr-FR" sz="15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kumimoji="0" lang="fr-FR" altLang="fr-FR" sz="13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lang="fr-FR" altLang="fr-FR" sz="1300" dirty="0" smtClean="0">
                <a:solidFill>
                  <a:srgbClr val="9DB4BE"/>
                </a:solidFill>
                <a:latin typeface="Neuropol" pitchFamily="34" charset="0"/>
                <a:ea typeface="Calibri" pitchFamily="34" charset="0"/>
                <a:cs typeface="Times New Roman" pitchFamily="18" charset="0"/>
              </a:rPr>
              <a:t> </a:t>
            </a:r>
            <a:endParaRPr kumimoji="0" lang="fr-FR" altLang="fr-FR" sz="1300" b="0" i="0" u="none" strike="noStrike" cap="none" normalizeH="0" baseline="0" dirty="0" smtClean="0">
              <a:ln>
                <a:noFill/>
              </a:ln>
              <a:solidFill>
                <a:srgbClr val="9DB4BE"/>
              </a:solidFill>
              <a:effectLst/>
              <a:latin typeface="Neuropol" panose="020F0607030201010804" pitchFamily="34" charset="0"/>
              <a:cs typeface="Arial" pitchFamily="34" charset="0"/>
            </a:endParaRPr>
          </a:p>
        </p:txBody>
      </p:sp>
      <p:sp>
        <p:nvSpPr>
          <p:cNvPr id="10" name="ZoneTexte 9"/>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18</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1" name="ZoneTexte 10"/>
          <p:cNvSpPr txBox="1"/>
          <p:nvPr/>
        </p:nvSpPr>
        <p:spPr>
          <a:xfrm>
            <a:off x="592577" y="5430569"/>
            <a:ext cx="5307820" cy="369332"/>
          </a:xfrm>
          <a:prstGeom prst="rect">
            <a:avLst/>
          </a:prstGeom>
          <a:noFill/>
        </p:spPr>
        <p:txBody>
          <a:bodyPr wrap="square" rtlCol="0">
            <a:spAutoFit/>
          </a:bodyPr>
          <a:lstStyle/>
          <a:p>
            <a:r>
              <a:rPr lang="fr-FR" dirty="0" smtClean="0">
                <a:solidFill>
                  <a:schemeClr val="tx1">
                    <a:lumMod val="50000"/>
                    <a:lumOff val="50000"/>
                  </a:schemeClr>
                </a:solidFill>
                <a:latin typeface="Neuropol" panose="020F0607030201010804" pitchFamily="34" charset="0"/>
              </a:rPr>
              <a:t>E</a:t>
            </a:r>
            <a:r>
              <a:rPr lang="fr-FR" sz="1200" dirty="0" smtClean="0">
                <a:solidFill>
                  <a:schemeClr val="tx1">
                    <a:lumMod val="50000"/>
                    <a:lumOff val="50000"/>
                  </a:schemeClr>
                </a:solidFill>
                <a:latin typeface="Neuropol" panose="020F0607030201010804" pitchFamily="34" charset="0"/>
              </a:rPr>
              <a:t>space Matériauthèque - bibliothèque</a:t>
            </a:r>
            <a:endParaRPr lang="fr-FR" sz="1200" dirty="0">
              <a:solidFill>
                <a:schemeClr val="tx1">
                  <a:lumMod val="50000"/>
                  <a:lumOff val="50000"/>
                </a:schemeClr>
              </a:solidFill>
              <a:latin typeface="Neuropol" panose="020F0607030201010804" pitchFamily="34" charset="0"/>
            </a:endParaRPr>
          </a:p>
        </p:txBody>
      </p:sp>
      <p:pic>
        <p:nvPicPr>
          <p:cNvPr id="2" name="Image 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67544" y="1590708"/>
            <a:ext cx="8208912" cy="3932000"/>
          </a:xfrm>
          <a:prstGeom prst="rect">
            <a:avLst/>
          </a:prstGeom>
        </p:spPr>
      </p:pic>
      <p:sp>
        <p:nvSpPr>
          <p:cNvPr id="12" name="ZoneTexte 11"/>
          <p:cNvSpPr txBox="1"/>
          <p:nvPr/>
        </p:nvSpPr>
        <p:spPr>
          <a:xfrm>
            <a:off x="592577" y="994472"/>
            <a:ext cx="4104456" cy="261610"/>
          </a:xfrm>
          <a:prstGeom prst="rect">
            <a:avLst/>
          </a:prstGeom>
          <a:noFill/>
        </p:spPr>
        <p:txBody>
          <a:bodyPr wrap="square" rtlCol="0">
            <a:spAutoFit/>
          </a:bodyPr>
          <a:lstStyle/>
          <a:p>
            <a:r>
              <a:rPr lang="fr-FR" sz="1100" dirty="0">
                <a:solidFill>
                  <a:schemeClr val="tx1">
                    <a:lumMod val="50000"/>
                    <a:lumOff val="50000"/>
                  </a:schemeClr>
                </a:solidFill>
                <a:latin typeface="Neuropol" panose="020F0607030201010804" pitchFamily="34" charset="0"/>
              </a:rPr>
              <a:t>2</a:t>
            </a:r>
            <a:r>
              <a:rPr lang="fr-FR" sz="1100" dirty="0" smtClean="0">
                <a:solidFill>
                  <a:schemeClr val="tx1">
                    <a:lumMod val="50000"/>
                    <a:lumOff val="50000"/>
                  </a:schemeClr>
                </a:solidFill>
                <a:latin typeface="Neuropol" panose="020F0607030201010804" pitchFamily="34" charset="0"/>
              </a:rPr>
              <a:t> – Organisation du plateau technique</a:t>
            </a:r>
            <a:endParaRPr lang="fr-FR" sz="1100" dirty="0">
              <a:solidFill>
                <a:schemeClr val="tx1">
                  <a:lumMod val="50000"/>
                  <a:lumOff val="50000"/>
                </a:schemeClr>
              </a:solidFill>
              <a:latin typeface="Neuropol" panose="020F0607030201010804" pitchFamily="34" charset="0"/>
            </a:endParaRPr>
          </a:p>
        </p:txBody>
      </p:sp>
      <p:sp>
        <p:nvSpPr>
          <p:cNvPr id="13" name="Ellipse 12"/>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34375522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79622" y="1375151"/>
            <a:ext cx="7704856" cy="4100836"/>
          </a:xfrm>
          <a:prstGeom prst="rect">
            <a:avLst/>
          </a:prstGeom>
        </p:spPr>
      </p:pic>
      <p:pic>
        <p:nvPicPr>
          <p:cNvPr id="6" name="Imag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395536" y="467559"/>
            <a:ext cx="3744416"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M</a:t>
            </a:r>
            <a:r>
              <a:rPr lang="fr-FR" altLang="fr-FR" sz="1500" dirty="0" smtClean="0">
                <a:solidFill>
                  <a:srgbClr val="547F8A"/>
                </a:solidFill>
                <a:latin typeface="Neuropol" pitchFamily="34" charset="0"/>
                <a:ea typeface="Calibri" pitchFamily="34" charset="0"/>
                <a:cs typeface="Times New Roman" pitchFamily="18" charset="0"/>
              </a:rPr>
              <a:t>ise en place d’activités</a:t>
            </a:r>
            <a:r>
              <a:rPr kumimoji="0" lang="fr-FR" altLang="fr-FR" sz="15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kumimoji="0" lang="fr-FR" altLang="fr-FR" sz="13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lang="fr-FR" altLang="fr-FR" sz="1300" dirty="0" smtClean="0">
                <a:solidFill>
                  <a:srgbClr val="9DB4BE"/>
                </a:solidFill>
                <a:latin typeface="Neuropol" pitchFamily="34" charset="0"/>
                <a:ea typeface="Calibri" pitchFamily="34" charset="0"/>
                <a:cs typeface="Times New Roman" pitchFamily="18" charset="0"/>
              </a:rPr>
              <a:t> </a:t>
            </a:r>
            <a:endParaRPr kumimoji="0" lang="fr-FR" altLang="fr-FR" sz="1300" b="0" i="0" u="none" strike="noStrike" cap="none" normalizeH="0" baseline="0" dirty="0" smtClean="0">
              <a:ln>
                <a:noFill/>
              </a:ln>
              <a:solidFill>
                <a:srgbClr val="9DB4BE"/>
              </a:solidFill>
              <a:effectLst/>
              <a:latin typeface="Neuropol" panose="020F0607030201010804" pitchFamily="34" charset="0"/>
              <a:cs typeface="Arial" pitchFamily="34" charset="0"/>
            </a:endParaRPr>
          </a:p>
        </p:txBody>
      </p:sp>
      <p:sp>
        <p:nvSpPr>
          <p:cNvPr id="10" name="ZoneTexte 9"/>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19</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1" name="ZoneTexte 10"/>
          <p:cNvSpPr txBox="1"/>
          <p:nvPr/>
        </p:nvSpPr>
        <p:spPr>
          <a:xfrm>
            <a:off x="424675" y="872213"/>
            <a:ext cx="3763975" cy="261610"/>
          </a:xfrm>
          <a:prstGeom prst="rect">
            <a:avLst/>
          </a:prstGeom>
          <a:noFill/>
        </p:spPr>
        <p:txBody>
          <a:bodyPr wrap="square" rtlCol="0">
            <a:spAutoFit/>
          </a:bodyPr>
          <a:lstStyle/>
          <a:p>
            <a:r>
              <a:rPr lang="fr-FR" sz="1100" dirty="0">
                <a:solidFill>
                  <a:schemeClr val="tx1">
                    <a:lumMod val="50000"/>
                    <a:lumOff val="50000"/>
                  </a:schemeClr>
                </a:solidFill>
                <a:latin typeface="Neuropol" panose="020F0607030201010804" pitchFamily="34" charset="0"/>
              </a:rPr>
              <a:t>2</a:t>
            </a:r>
            <a:r>
              <a:rPr lang="fr-FR" sz="1100" dirty="0" smtClean="0">
                <a:solidFill>
                  <a:schemeClr val="tx1">
                    <a:lumMod val="50000"/>
                    <a:lumOff val="50000"/>
                  </a:schemeClr>
                </a:solidFill>
                <a:latin typeface="Neuropol" panose="020F0607030201010804" pitchFamily="34" charset="0"/>
              </a:rPr>
              <a:t> – Organisation du plateau technique</a:t>
            </a:r>
            <a:endParaRPr lang="fr-FR" sz="1100" dirty="0">
              <a:solidFill>
                <a:schemeClr val="tx1">
                  <a:lumMod val="50000"/>
                  <a:lumOff val="50000"/>
                </a:schemeClr>
              </a:solidFill>
              <a:latin typeface="Neuropol" panose="020F0607030201010804" pitchFamily="34" charset="0"/>
            </a:endParaRPr>
          </a:p>
        </p:txBody>
      </p:sp>
      <p:sp>
        <p:nvSpPr>
          <p:cNvPr id="12" name="ZoneTexte 11"/>
          <p:cNvSpPr txBox="1"/>
          <p:nvPr/>
        </p:nvSpPr>
        <p:spPr>
          <a:xfrm>
            <a:off x="323528" y="5772484"/>
            <a:ext cx="5307820" cy="369332"/>
          </a:xfrm>
          <a:prstGeom prst="rect">
            <a:avLst/>
          </a:prstGeom>
          <a:noFill/>
        </p:spPr>
        <p:txBody>
          <a:bodyPr wrap="square" rtlCol="0">
            <a:spAutoFit/>
          </a:bodyPr>
          <a:lstStyle/>
          <a:p>
            <a:r>
              <a:rPr lang="fr-FR" dirty="0" smtClean="0">
                <a:solidFill>
                  <a:schemeClr val="tx1">
                    <a:lumMod val="50000"/>
                    <a:lumOff val="50000"/>
                  </a:schemeClr>
                </a:solidFill>
                <a:latin typeface="Neuropol" panose="020F0607030201010804" pitchFamily="34" charset="0"/>
              </a:rPr>
              <a:t>E</a:t>
            </a:r>
            <a:r>
              <a:rPr lang="fr-FR" sz="1200" dirty="0" smtClean="0">
                <a:solidFill>
                  <a:schemeClr val="tx1">
                    <a:lumMod val="50000"/>
                    <a:lumOff val="50000"/>
                  </a:schemeClr>
                </a:solidFill>
                <a:latin typeface="Neuropol" panose="020F0607030201010804" pitchFamily="34" charset="0"/>
              </a:rPr>
              <a:t>space Culture design &amp; architecture</a:t>
            </a:r>
            <a:endParaRPr lang="fr-FR" sz="1200" dirty="0">
              <a:solidFill>
                <a:schemeClr val="tx1">
                  <a:lumMod val="50000"/>
                  <a:lumOff val="50000"/>
                </a:schemeClr>
              </a:solidFill>
              <a:latin typeface="Neuropol" panose="020F0607030201010804" pitchFamily="34" charset="0"/>
            </a:endParaRPr>
          </a:p>
        </p:txBody>
      </p:sp>
      <p:sp>
        <p:nvSpPr>
          <p:cNvPr id="13" name="Légende sans bordure 1 12"/>
          <p:cNvSpPr/>
          <p:nvPr/>
        </p:nvSpPr>
        <p:spPr>
          <a:xfrm>
            <a:off x="5220072" y="5671503"/>
            <a:ext cx="1944216" cy="347756"/>
          </a:xfrm>
          <a:prstGeom prst="callout1">
            <a:avLst>
              <a:gd name="adj1" fmla="val 56301"/>
              <a:gd name="adj2" fmla="val 1988"/>
              <a:gd name="adj3" fmla="val -248892"/>
              <a:gd name="adj4" fmla="val -33498"/>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Poste professeur</a:t>
            </a:r>
            <a:endParaRPr lang="fr-FR" sz="1000" dirty="0">
              <a:solidFill>
                <a:schemeClr val="accent2"/>
              </a:solidFill>
              <a:latin typeface="Neuropol" panose="020F0607030201010804" pitchFamily="34" charset="0"/>
            </a:endParaRPr>
          </a:p>
        </p:txBody>
      </p:sp>
      <p:sp>
        <p:nvSpPr>
          <p:cNvPr id="14" name="Légende sans bordure 1 13"/>
          <p:cNvSpPr/>
          <p:nvPr/>
        </p:nvSpPr>
        <p:spPr>
          <a:xfrm>
            <a:off x="4680180" y="648800"/>
            <a:ext cx="3204187" cy="347756"/>
          </a:xfrm>
          <a:prstGeom prst="callout1">
            <a:avLst>
              <a:gd name="adj1" fmla="val 73503"/>
              <a:gd name="adj2" fmla="val 42924"/>
              <a:gd name="adj3" fmla="val 387082"/>
              <a:gd name="adj4" fmla="val 22725"/>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Postes infographie + reprographie</a:t>
            </a:r>
            <a:endParaRPr lang="fr-FR" sz="1000" dirty="0">
              <a:solidFill>
                <a:schemeClr val="accent2"/>
              </a:solidFill>
              <a:latin typeface="Neuropol" panose="020F0607030201010804" pitchFamily="34" charset="0"/>
            </a:endParaRPr>
          </a:p>
        </p:txBody>
      </p:sp>
      <p:sp>
        <p:nvSpPr>
          <p:cNvPr id="15" name="Légende sans bordure 1 14"/>
          <p:cNvSpPr/>
          <p:nvPr/>
        </p:nvSpPr>
        <p:spPr>
          <a:xfrm>
            <a:off x="391193" y="1549704"/>
            <a:ext cx="1764704" cy="792088"/>
          </a:xfrm>
          <a:prstGeom prst="callout1">
            <a:avLst>
              <a:gd name="adj1" fmla="val 66011"/>
              <a:gd name="adj2" fmla="val 78017"/>
              <a:gd name="adj3" fmla="val 154178"/>
              <a:gd name="adj4" fmla="val 175011"/>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Apports de connaissances</a:t>
            </a:r>
          </a:p>
          <a:p>
            <a:r>
              <a:rPr lang="fr-FR" sz="1000" dirty="0" smtClean="0">
                <a:solidFill>
                  <a:schemeClr val="accent2"/>
                </a:solidFill>
                <a:latin typeface="Neuropol" panose="020F0607030201010804" pitchFamily="34" charset="0"/>
              </a:rPr>
              <a:t>Arts appliqués</a:t>
            </a:r>
            <a:endParaRPr lang="fr-FR" sz="1000" dirty="0">
              <a:solidFill>
                <a:schemeClr val="accent2"/>
              </a:solidFill>
              <a:latin typeface="Neuropol" panose="020F0607030201010804" pitchFamily="34" charset="0"/>
            </a:endParaRPr>
          </a:p>
        </p:txBody>
      </p:sp>
      <p:sp>
        <p:nvSpPr>
          <p:cNvPr id="17" name="Légende sans bordure 1 16"/>
          <p:cNvSpPr/>
          <p:nvPr/>
        </p:nvSpPr>
        <p:spPr>
          <a:xfrm>
            <a:off x="7288673" y="1375151"/>
            <a:ext cx="1710321" cy="460964"/>
          </a:xfrm>
          <a:prstGeom prst="callout1">
            <a:avLst>
              <a:gd name="adj1" fmla="val 56301"/>
              <a:gd name="adj2" fmla="val 1988"/>
              <a:gd name="adj3" fmla="val 225751"/>
              <a:gd name="adj4" fmla="val -43583"/>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Expo travaux pour présentation orale des projets</a:t>
            </a:r>
            <a:endParaRPr lang="fr-FR" sz="1000" dirty="0">
              <a:solidFill>
                <a:schemeClr val="accent2"/>
              </a:solidFill>
              <a:latin typeface="Neuropol" panose="020F0607030201010804" pitchFamily="34" charset="0"/>
            </a:endParaRPr>
          </a:p>
        </p:txBody>
      </p:sp>
      <p:sp>
        <p:nvSpPr>
          <p:cNvPr id="18" name="Légende sans bordure 1 17"/>
          <p:cNvSpPr/>
          <p:nvPr/>
        </p:nvSpPr>
        <p:spPr>
          <a:xfrm>
            <a:off x="301437" y="2996952"/>
            <a:ext cx="1944216" cy="490757"/>
          </a:xfrm>
          <a:prstGeom prst="callout1">
            <a:avLst>
              <a:gd name="adj1" fmla="val 56301"/>
              <a:gd name="adj2" fmla="val 54734"/>
              <a:gd name="adj3" fmla="val 121412"/>
              <a:gd name="adj4" fmla="val 190233"/>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Consultation maquettes </a:t>
            </a:r>
          </a:p>
          <a:p>
            <a:r>
              <a:rPr lang="fr-FR" sz="1000" dirty="0" smtClean="0">
                <a:solidFill>
                  <a:schemeClr val="accent2"/>
                </a:solidFill>
                <a:latin typeface="Neuropol" panose="020F0607030201010804" pitchFamily="34" charset="0"/>
              </a:rPr>
              <a:t>&amp; dossiers</a:t>
            </a:r>
          </a:p>
        </p:txBody>
      </p:sp>
      <p:sp>
        <p:nvSpPr>
          <p:cNvPr id="19" name="Légende sans bordure 1 18"/>
          <p:cNvSpPr/>
          <p:nvPr/>
        </p:nvSpPr>
        <p:spPr>
          <a:xfrm>
            <a:off x="7351774" y="2564904"/>
            <a:ext cx="1684722" cy="347756"/>
          </a:xfrm>
          <a:prstGeom prst="callout1">
            <a:avLst>
              <a:gd name="adj1" fmla="val 56301"/>
              <a:gd name="adj2" fmla="val 1988"/>
              <a:gd name="adj3" fmla="val 230303"/>
              <a:gd name="adj4" fmla="val -21468"/>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Fenêtres vers étude de projet</a:t>
            </a:r>
            <a:endParaRPr lang="fr-FR" sz="1000" dirty="0">
              <a:solidFill>
                <a:schemeClr val="accent2"/>
              </a:solidFill>
              <a:latin typeface="Neuropol" panose="020F0607030201010804" pitchFamily="34" charset="0"/>
            </a:endParaRPr>
          </a:p>
        </p:txBody>
      </p:sp>
      <p:sp>
        <p:nvSpPr>
          <p:cNvPr id="20" name="Ellipse 19"/>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59979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4"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39552" y="726860"/>
            <a:ext cx="8280920" cy="6083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42" name="Picture 70"/>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51159" y="1628800"/>
            <a:ext cx="8586773" cy="423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44" name="Picture 7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57227" y="2765307"/>
            <a:ext cx="8586773" cy="423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ZoneTexte 12"/>
          <p:cNvSpPr txBox="1"/>
          <p:nvPr/>
        </p:nvSpPr>
        <p:spPr>
          <a:xfrm>
            <a:off x="8532440" y="188640"/>
            <a:ext cx="432048"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pic>
        <p:nvPicPr>
          <p:cNvPr id="14" name="Image 13" descr="logo EN.jpg"/>
          <p:cNvPicPr>
            <a:picLocks noChangeAspect="1"/>
          </p:cNvPicPr>
          <p:nvPr/>
        </p:nvPicPr>
        <p:blipFill>
          <a:blip r:embed="rId8" cstate="print"/>
          <a:stretch>
            <a:fillRect/>
          </a:stretch>
        </p:blipFill>
        <p:spPr>
          <a:xfrm>
            <a:off x="7668344" y="1412777"/>
            <a:ext cx="979192" cy="1369737"/>
          </a:xfrm>
          <a:prstGeom prst="rect">
            <a:avLst/>
          </a:prstGeom>
        </p:spPr>
      </p:pic>
      <p:pic>
        <p:nvPicPr>
          <p:cNvPr id="11266"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69486" y="4610246"/>
            <a:ext cx="8404006" cy="423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81359" y="2204864"/>
            <a:ext cx="8197305" cy="425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560483" y="3284984"/>
            <a:ext cx="8583517" cy="425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560483" y="3879357"/>
            <a:ext cx="8404005" cy="654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7" name="Groupe 6"/>
          <p:cNvGrpSpPr/>
          <p:nvPr/>
        </p:nvGrpSpPr>
        <p:grpSpPr>
          <a:xfrm>
            <a:off x="971600" y="5085184"/>
            <a:ext cx="6624737" cy="783669"/>
            <a:chOff x="971600" y="5085184"/>
            <a:chExt cx="6624737" cy="783669"/>
          </a:xfrm>
        </p:grpSpPr>
        <p:sp>
          <p:nvSpPr>
            <p:cNvPr id="2" name="ZoneTexte 1"/>
            <p:cNvSpPr txBox="1"/>
            <p:nvPr/>
          </p:nvSpPr>
          <p:spPr>
            <a:xfrm>
              <a:off x="971600" y="5347364"/>
              <a:ext cx="5040560" cy="261610"/>
            </a:xfrm>
            <a:prstGeom prst="rect">
              <a:avLst/>
            </a:prstGeom>
            <a:noFill/>
          </p:spPr>
          <p:txBody>
            <a:bodyPr wrap="square" rtlCol="0">
              <a:spAutoFit/>
            </a:bodyPr>
            <a:lstStyle/>
            <a:p>
              <a:r>
                <a:rPr lang="fr-FR" sz="1100" dirty="0">
                  <a:solidFill>
                    <a:schemeClr val="tx1">
                      <a:lumMod val="50000"/>
                      <a:lumOff val="50000"/>
                    </a:schemeClr>
                  </a:solidFill>
                  <a:latin typeface="Neuropol" panose="020F0607030201010804" pitchFamily="34" charset="0"/>
                </a:rPr>
                <a:t>2</a:t>
              </a:r>
              <a:r>
                <a:rPr lang="fr-FR" sz="1100" dirty="0" smtClean="0">
                  <a:solidFill>
                    <a:schemeClr val="tx1">
                      <a:lumMod val="50000"/>
                      <a:lumOff val="50000"/>
                    </a:schemeClr>
                  </a:solidFill>
                  <a:latin typeface="Neuropol" panose="020F0607030201010804" pitchFamily="34" charset="0"/>
                </a:rPr>
                <a:t> - Organisation du plateau technique</a:t>
              </a:r>
              <a:endParaRPr lang="fr-FR" sz="1100" dirty="0">
                <a:solidFill>
                  <a:schemeClr val="tx1">
                    <a:lumMod val="50000"/>
                    <a:lumOff val="50000"/>
                  </a:schemeClr>
                </a:solidFill>
                <a:latin typeface="Neuropol" panose="020F0607030201010804" pitchFamily="34" charset="0"/>
              </a:endParaRPr>
            </a:p>
          </p:txBody>
        </p:sp>
        <p:sp>
          <p:nvSpPr>
            <p:cNvPr id="16" name="ZoneTexte 15"/>
            <p:cNvSpPr txBox="1"/>
            <p:nvPr/>
          </p:nvSpPr>
          <p:spPr>
            <a:xfrm>
              <a:off x="971600" y="5607243"/>
              <a:ext cx="5040560" cy="261610"/>
            </a:xfrm>
            <a:prstGeom prst="rect">
              <a:avLst/>
            </a:prstGeom>
            <a:noFill/>
          </p:spPr>
          <p:txBody>
            <a:bodyPr wrap="square" rtlCol="0">
              <a:spAutoFit/>
            </a:bodyPr>
            <a:lstStyle/>
            <a:p>
              <a:r>
                <a:rPr lang="fr-FR" sz="1100" dirty="0">
                  <a:solidFill>
                    <a:schemeClr val="tx1">
                      <a:lumMod val="50000"/>
                      <a:lumOff val="50000"/>
                    </a:schemeClr>
                  </a:solidFill>
                  <a:latin typeface="Neuropol" panose="020F0607030201010804" pitchFamily="34" charset="0"/>
                </a:rPr>
                <a:t>3</a:t>
              </a:r>
              <a:r>
                <a:rPr lang="fr-FR" sz="1100" dirty="0" smtClean="0">
                  <a:solidFill>
                    <a:schemeClr val="tx1">
                      <a:lumMod val="50000"/>
                      <a:lumOff val="50000"/>
                    </a:schemeClr>
                  </a:solidFill>
                  <a:latin typeface="Neuropol" panose="020F0607030201010804" pitchFamily="34" charset="0"/>
                </a:rPr>
                <a:t> - Prototypage &amp; mise en œuvre – Chantier école</a:t>
              </a:r>
              <a:endParaRPr lang="fr-FR" sz="1100" dirty="0">
                <a:solidFill>
                  <a:schemeClr val="tx1">
                    <a:lumMod val="50000"/>
                    <a:lumOff val="50000"/>
                  </a:schemeClr>
                </a:solidFill>
                <a:latin typeface="Neuropol" panose="020F0607030201010804" pitchFamily="34" charset="0"/>
              </a:endParaRPr>
            </a:p>
          </p:txBody>
        </p:sp>
        <p:sp>
          <p:nvSpPr>
            <p:cNvPr id="4" name="Rectangle 3"/>
            <p:cNvSpPr/>
            <p:nvPr/>
          </p:nvSpPr>
          <p:spPr>
            <a:xfrm>
              <a:off x="1035065" y="5085184"/>
              <a:ext cx="6561272" cy="261610"/>
            </a:xfrm>
            <a:prstGeom prst="rect">
              <a:avLst/>
            </a:prstGeom>
          </p:spPr>
          <p:txBody>
            <a:bodyPr wrap="square">
              <a:spAutoFit/>
            </a:bodyPr>
            <a:lstStyle/>
            <a:p>
              <a:pPr lvl="0"/>
              <a:r>
                <a:rPr lang="fr-FR" sz="1100" dirty="0" smtClean="0">
                  <a:solidFill>
                    <a:prstClr val="black">
                      <a:lumMod val="50000"/>
                      <a:lumOff val="50000"/>
                    </a:prstClr>
                  </a:solidFill>
                  <a:latin typeface="Neuropol" panose="020F0607030201010804" pitchFamily="34" charset="0"/>
                </a:rPr>
                <a:t>1 – Spécificité du suivi et de la mise en œuvre sur chantier</a:t>
              </a:r>
              <a:endParaRPr lang="fr-FR" sz="1100" dirty="0">
                <a:solidFill>
                  <a:prstClr val="black">
                    <a:lumMod val="50000"/>
                    <a:lumOff val="50000"/>
                  </a:prstClr>
                </a:solidFill>
                <a:latin typeface="Neuropol" panose="020F0607030201010804" pitchFamily="34" charset="0"/>
              </a:endParaRPr>
            </a:p>
          </p:txBody>
        </p:sp>
      </p:grpSp>
    </p:spTree>
    <p:extLst>
      <p:ext uri="{BB962C8B-B14F-4D97-AF65-F5344CB8AC3E}">
        <p14:creationId xmlns="" xmlns:p14="http://schemas.microsoft.com/office/powerpoint/2010/main" val="126902465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42"/>
                                        </p:tgtEl>
                                        <p:attrNameLst>
                                          <p:attrName>style.visibility</p:attrName>
                                        </p:attrNameLst>
                                      </p:cBhvr>
                                      <p:to>
                                        <p:strVal val="visible"/>
                                      </p:to>
                                    </p:set>
                                    <p:anim calcmode="lin" valueType="num">
                                      <p:cBhvr additive="base">
                                        <p:cTn id="7" dur="500" fill="hold"/>
                                        <p:tgtEl>
                                          <p:spTgt spid="3142"/>
                                        </p:tgtEl>
                                        <p:attrNameLst>
                                          <p:attrName>ppt_x</p:attrName>
                                        </p:attrNameLst>
                                      </p:cBhvr>
                                      <p:tavLst>
                                        <p:tav tm="0">
                                          <p:val>
                                            <p:strVal val="#ppt_x"/>
                                          </p:val>
                                        </p:tav>
                                        <p:tav tm="100000">
                                          <p:val>
                                            <p:strVal val="#ppt_x"/>
                                          </p:val>
                                        </p:tav>
                                      </p:tavLst>
                                    </p:anim>
                                    <p:anim calcmode="lin" valueType="num">
                                      <p:cBhvr additive="base">
                                        <p:cTn id="8" dur="500" fill="hold"/>
                                        <p:tgtEl>
                                          <p:spTgt spid="31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2"/>
                                        </p:tgtEl>
                                        <p:attrNameLst>
                                          <p:attrName>style.visibility</p:attrName>
                                        </p:attrNameLst>
                                      </p:cBhvr>
                                      <p:to>
                                        <p:strVal val="visible"/>
                                      </p:to>
                                    </p:set>
                                    <p:anim calcmode="lin" valueType="num">
                                      <p:cBhvr additive="base">
                                        <p:cTn id="13" dur="500" fill="hold"/>
                                        <p:tgtEl>
                                          <p:spTgt spid="10242"/>
                                        </p:tgtEl>
                                        <p:attrNameLst>
                                          <p:attrName>ppt_x</p:attrName>
                                        </p:attrNameLst>
                                      </p:cBhvr>
                                      <p:tavLst>
                                        <p:tav tm="0">
                                          <p:val>
                                            <p:strVal val="#ppt_x"/>
                                          </p:val>
                                        </p:tav>
                                        <p:tav tm="100000">
                                          <p:val>
                                            <p:strVal val="#ppt_x"/>
                                          </p:val>
                                        </p:tav>
                                      </p:tavLst>
                                    </p:anim>
                                    <p:anim calcmode="lin" valueType="num">
                                      <p:cBhvr additive="base">
                                        <p:cTn id="14"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44"/>
                                        </p:tgtEl>
                                        <p:attrNameLst>
                                          <p:attrName>style.visibility</p:attrName>
                                        </p:attrNameLst>
                                      </p:cBhvr>
                                      <p:to>
                                        <p:strVal val="visible"/>
                                      </p:to>
                                    </p:set>
                                    <p:anim calcmode="lin" valueType="num">
                                      <p:cBhvr additive="base">
                                        <p:cTn id="19" dur="500" fill="hold"/>
                                        <p:tgtEl>
                                          <p:spTgt spid="3144"/>
                                        </p:tgtEl>
                                        <p:attrNameLst>
                                          <p:attrName>ppt_x</p:attrName>
                                        </p:attrNameLst>
                                      </p:cBhvr>
                                      <p:tavLst>
                                        <p:tav tm="0">
                                          <p:val>
                                            <p:strVal val="#ppt_x"/>
                                          </p:val>
                                        </p:tav>
                                        <p:tav tm="100000">
                                          <p:val>
                                            <p:strVal val="#ppt_x"/>
                                          </p:val>
                                        </p:tav>
                                      </p:tavLst>
                                    </p:anim>
                                    <p:anim calcmode="lin" valueType="num">
                                      <p:cBhvr additive="base">
                                        <p:cTn id="20" dur="500" fill="hold"/>
                                        <p:tgtEl>
                                          <p:spTgt spid="31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43"/>
                                        </p:tgtEl>
                                        <p:attrNameLst>
                                          <p:attrName>style.visibility</p:attrName>
                                        </p:attrNameLst>
                                      </p:cBhvr>
                                      <p:to>
                                        <p:strVal val="visible"/>
                                      </p:to>
                                    </p:set>
                                    <p:anim calcmode="lin" valueType="num">
                                      <p:cBhvr additive="base">
                                        <p:cTn id="25" dur="500" fill="hold"/>
                                        <p:tgtEl>
                                          <p:spTgt spid="10243"/>
                                        </p:tgtEl>
                                        <p:attrNameLst>
                                          <p:attrName>ppt_x</p:attrName>
                                        </p:attrNameLst>
                                      </p:cBhvr>
                                      <p:tavLst>
                                        <p:tav tm="0">
                                          <p:val>
                                            <p:strVal val="#ppt_x"/>
                                          </p:val>
                                        </p:tav>
                                        <p:tav tm="100000">
                                          <p:val>
                                            <p:strVal val="#ppt_x"/>
                                          </p:val>
                                        </p:tav>
                                      </p:tavLst>
                                    </p:anim>
                                    <p:anim calcmode="lin" valueType="num">
                                      <p:cBhvr additive="base">
                                        <p:cTn id="26"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44"/>
                                        </p:tgtEl>
                                        <p:attrNameLst>
                                          <p:attrName>style.visibility</p:attrName>
                                        </p:attrNameLst>
                                      </p:cBhvr>
                                      <p:to>
                                        <p:strVal val="visible"/>
                                      </p:to>
                                    </p:set>
                                    <p:anim calcmode="lin" valueType="num">
                                      <p:cBhvr additive="base">
                                        <p:cTn id="31" dur="500" fill="hold"/>
                                        <p:tgtEl>
                                          <p:spTgt spid="10244"/>
                                        </p:tgtEl>
                                        <p:attrNameLst>
                                          <p:attrName>ppt_x</p:attrName>
                                        </p:attrNameLst>
                                      </p:cBhvr>
                                      <p:tavLst>
                                        <p:tav tm="0">
                                          <p:val>
                                            <p:strVal val="#ppt_x"/>
                                          </p:val>
                                        </p:tav>
                                        <p:tav tm="100000">
                                          <p:val>
                                            <p:strVal val="#ppt_x"/>
                                          </p:val>
                                        </p:tav>
                                      </p:tavLst>
                                    </p:anim>
                                    <p:anim calcmode="lin" valueType="num">
                                      <p:cBhvr additive="base">
                                        <p:cTn id="32"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266"/>
                                        </p:tgtEl>
                                        <p:attrNameLst>
                                          <p:attrName>style.visibility</p:attrName>
                                        </p:attrNameLst>
                                      </p:cBhvr>
                                      <p:to>
                                        <p:strVal val="visible"/>
                                      </p:to>
                                    </p:set>
                                    <p:anim calcmode="lin" valueType="num">
                                      <p:cBhvr additive="base">
                                        <p:cTn id="37" dur="500" fill="hold"/>
                                        <p:tgtEl>
                                          <p:spTgt spid="11266"/>
                                        </p:tgtEl>
                                        <p:attrNameLst>
                                          <p:attrName>ppt_x</p:attrName>
                                        </p:attrNameLst>
                                      </p:cBhvr>
                                      <p:tavLst>
                                        <p:tav tm="0">
                                          <p:val>
                                            <p:strVal val="#ppt_x"/>
                                          </p:val>
                                        </p:tav>
                                        <p:tav tm="100000">
                                          <p:val>
                                            <p:strVal val="#ppt_x"/>
                                          </p:val>
                                        </p:tav>
                                      </p:tavLst>
                                    </p:anim>
                                    <p:anim calcmode="lin" valueType="num">
                                      <p:cBhvr additive="base">
                                        <p:cTn id="38" dur="500" fill="hold"/>
                                        <p:tgtEl>
                                          <p:spTgt spid="1126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395536" y="467559"/>
            <a:ext cx="4356484"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M</a:t>
            </a:r>
            <a:r>
              <a:rPr lang="fr-FR" altLang="fr-FR" sz="1500" dirty="0" smtClean="0">
                <a:solidFill>
                  <a:srgbClr val="547F8A"/>
                </a:solidFill>
                <a:latin typeface="Neuropol" pitchFamily="34" charset="0"/>
                <a:ea typeface="Calibri" pitchFamily="34" charset="0"/>
                <a:cs typeface="Times New Roman" pitchFamily="18" charset="0"/>
              </a:rPr>
              <a:t>ise en place d’activités</a:t>
            </a:r>
            <a:r>
              <a:rPr kumimoji="0" lang="fr-FR" altLang="fr-FR" sz="15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kumimoji="0" lang="fr-FR" altLang="fr-FR" sz="13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lang="fr-FR" altLang="fr-FR" sz="1300" dirty="0" smtClean="0">
                <a:solidFill>
                  <a:srgbClr val="9DB4BE"/>
                </a:solidFill>
                <a:latin typeface="Neuropol" pitchFamily="34" charset="0"/>
                <a:ea typeface="Calibri" pitchFamily="34" charset="0"/>
                <a:cs typeface="Times New Roman" pitchFamily="18" charset="0"/>
              </a:rPr>
              <a:t> </a:t>
            </a:r>
            <a:endParaRPr kumimoji="0" lang="fr-FR" altLang="fr-FR" sz="1300" b="0" i="0" u="none" strike="noStrike" cap="none" normalizeH="0" baseline="0" dirty="0" smtClean="0">
              <a:ln>
                <a:noFill/>
              </a:ln>
              <a:solidFill>
                <a:srgbClr val="9DB4BE"/>
              </a:solidFill>
              <a:effectLst/>
              <a:latin typeface="Neuropol" panose="020F0607030201010804" pitchFamily="34" charset="0"/>
              <a:cs typeface="Arial" pitchFamily="34" charset="0"/>
            </a:endParaRPr>
          </a:p>
        </p:txBody>
      </p:sp>
      <p:sp>
        <p:nvSpPr>
          <p:cNvPr id="10" name="ZoneTexte 9"/>
          <p:cNvSpPr txBox="1"/>
          <p:nvPr/>
        </p:nvSpPr>
        <p:spPr>
          <a:xfrm>
            <a:off x="8388424" y="188640"/>
            <a:ext cx="648072"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20</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1" name="ZoneTexte 10"/>
          <p:cNvSpPr txBox="1"/>
          <p:nvPr/>
        </p:nvSpPr>
        <p:spPr>
          <a:xfrm>
            <a:off x="409004" y="877360"/>
            <a:ext cx="3802956" cy="261610"/>
          </a:xfrm>
          <a:prstGeom prst="rect">
            <a:avLst/>
          </a:prstGeom>
          <a:noFill/>
        </p:spPr>
        <p:txBody>
          <a:bodyPr wrap="square" rtlCol="0">
            <a:spAutoFit/>
          </a:bodyPr>
          <a:lstStyle/>
          <a:p>
            <a:r>
              <a:rPr lang="fr-FR" sz="1100" dirty="0">
                <a:solidFill>
                  <a:schemeClr val="tx1">
                    <a:lumMod val="50000"/>
                    <a:lumOff val="50000"/>
                  </a:schemeClr>
                </a:solidFill>
                <a:latin typeface="Neuropol" panose="020F0607030201010804" pitchFamily="34" charset="0"/>
              </a:rPr>
              <a:t>2</a:t>
            </a:r>
            <a:r>
              <a:rPr lang="fr-FR" sz="1100" dirty="0" smtClean="0">
                <a:solidFill>
                  <a:schemeClr val="tx1">
                    <a:lumMod val="50000"/>
                    <a:lumOff val="50000"/>
                  </a:schemeClr>
                </a:solidFill>
                <a:latin typeface="Neuropol" panose="020F0607030201010804" pitchFamily="34" charset="0"/>
              </a:rPr>
              <a:t> – Organisation du plateau technique</a:t>
            </a:r>
            <a:endParaRPr lang="fr-FR" sz="1100" dirty="0">
              <a:solidFill>
                <a:schemeClr val="tx1">
                  <a:lumMod val="50000"/>
                  <a:lumOff val="50000"/>
                </a:schemeClr>
              </a:solidFill>
              <a:latin typeface="Neuropol" panose="020F0607030201010804" pitchFamily="34" charset="0"/>
            </a:endParaRPr>
          </a:p>
        </p:txBody>
      </p:sp>
      <p:sp>
        <p:nvSpPr>
          <p:cNvPr id="12" name="ZoneTexte 11"/>
          <p:cNvSpPr txBox="1"/>
          <p:nvPr/>
        </p:nvSpPr>
        <p:spPr>
          <a:xfrm>
            <a:off x="251520" y="5780972"/>
            <a:ext cx="5307820" cy="369332"/>
          </a:xfrm>
          <a:prstGeom prst="rect">
            <a:avLst/>
          </a:prstGeom>
          <a:noFill/>
        </p:spPr>
        <p:txBody>
          <a:bodyPr wrap="square" rtlCol="0">
            <a:spAutoFit/>
          </a:bodyPr>
          <a:lstStyle/>
          <a:p>
            <a:r>
              <a:rPr lang="fr-FR" dirty="0" smtClean="0">
                <a:solidFill>
                  <a:schemeClr val="tx1">
                    <a:lumMod val="50000"/>
                    <a:lumOff val="50000"/>
                  </a:schemeClr>
                </a:solidFill>
                <a:latin typeface="Neuropol" panose="020F0607030201010804" pitchFamily="34" charset="0"/>
              </a:rPr>
              <a:t>E</a:t>
            </a:r>
            <a:r>
              <a:rPr lang="fr-FR" sz="1200" dirty="0" smtClean="0">
                <a:solidFill>
                  <a:schemeClr val="tx1">
                    <a:lumMod val="50000"/>
                    <a:lumOff val="50000"/>
                  </a:schemeClr>
                </a:solidFill>
                <a:latin typeface="Neuropol" panose="020F0607030201010804" pitchFamily="34" charset="0"/>
              </a:rPr>
              <a:t>space Prototypes &amp; maquettes</a:t>
            </a:r>
            <a:endParaRPr lang="fr-FR" sz="1200" dirty="0">
              <a:solidFill>
                <a:schemeClr val="tx1">
                  <a:lumMod val="50000"/>
                  <a:lumOff val="50000"/>
                </a:schemeClr>
              </a:solidFill>
              <a:latin typeface="Neuropol" panose="020F0607030201010804" pitchFamily="34" charset="0"/>
            </a:endParaRPr>
          </a:p>
        </p:txBody>
      </p:sp>
      <p:pic>
        <p:nvPicPr>
          <p:cNvPr id="2" name="Image 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21550" y="2158343"/>
            <a:ext cx="8100900" cy="2916902"/>
          </a:xfrm>
          <a:prstGeom prst="rect">
            <a:avLst/>
          </a:prstGeom>
        </p:spPr>
      </p:pic>
      <p:sp>
        <p:nvSpPr>
          <p:cNvPr id="13" name="Légende sans bordure 1 12"/>
          <p:cNvSpPr/>
          <p:nvPr/>
        </p:nvSpPr>
        <p:spPr>
          <a:xfrm>
            <a:off x="6660232" y="1778067"/>
            <a:ext cx="1836204" cy="347756"/>
          </a:xfrm>
          <a:prstGeom prst="callout1">
            <a:avLst>
              <a:gd name="adj1" fmla="val 78418"/>
              <a:gd name="adj2" fmla="val 38755"/>
              <a:gd name="adj3" fmla="val 424438"/>
              <a:gd name="adj4" fmla="val 5918"/>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Expo prototypes</a:t>
            </a:r>
            <a:endParaRPr lang="fr-FR" sz="1000" dirty="0">
              <a:solidFill>
                <a:schemeClr val="accent2"/>
              </a:solidFill>
              <a:latin typeface="Neuropol" panose="020F0607030201010804" pitchFamily="34" charset="0"/>
            </a:endParaRPr>
          </a:p>
        </p:txBody>
      </p:sp>
      <p:sp>
        <p:nvSpPr>
          <p:cNvPr id="14" name="Légende sans bordure 1 13"/>
          <p:cNvSpPr/>
          <p:nvPr/>
        </p:nvSpPr>
        <p:spPr>
          <a:xfrm>
            <a:off x="296935" y="1542003"/>
            <a:ext cx="1458293" cy="347756"/>
          </a:xfrm>
          <a:prstGeom prst="callout1">
            <a:avLst>
              <a:gd name="adj1" fmla="val 105449"/>
              <a:gd name="adj2" fmla="val 42423"/>
              <a:gd name="adj3" fmla="val 390034"/>
              <a:gd name="adj4" fmla="val 68324"/>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Accès revue de projet</a:t>
            </a:r>
            <a:endParaRPr lang="fr-FR" sz="1000" dirty="0">
              <a:solidFill>
                <a:schemeClr val="accent2"/>
              </a:solidFill>
              <a:latin typeface="Neuropol" panose="020F0607030201010804" pitchFamily="34" charset="0"/>
            </a:endParaRPr>
          </a:p>
        </p:txBody>
      </p:sp>
      <p:sp>
        <p:nvSpPr>
          <p:cNvPr id="15" name="Légende sans bordure 1 14"/>
          <p:cNvSpPr/>
          <p:nvPr/>
        </p:nvSpPr>
        <p:spPr>
          <a:xfrm>
            <a:off x="3649364" y="5278330"/>
            <a:ext cx="1845271" cy="347756"/>
          </a:xfrm>
          <a:prstGeom prst="callout1">
            <a:avLst>
              <a:gd name="adj1" fmla="val 56301"/>
              <a:gd name="adj2" fmla="val 1988"/>
              <a:gd name="adj3" fmla="val -108820"/>
              <a:gd name="adj4" fmla="val -44778"/>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Expo maquettes</a:t>
            </a:r>
            <a:endParaRPr lang="fr-FR" sz="1000" dirty="0">
              <a:solidFill>
                <a:schemeClr val="accent2"/>
              </a:solidFill>
              <a:latin typeface="Neuropol" panose="020F0607030201010804" pitchFamily="34" charset="0"/>
            </a:endParaRPr>
          </a:p>
        </p:txBody>
      </p:sp>
      <p:sp>
        <p:nvSpPr>
          <p:cNvPr id="16" name="Légende sans bordure 1 15"/>
          <p:cNvSpPr/>
          <p:nvPr/>
        </p:nvSpPr>
        <p:spPr>
          <a:xfrm>
            <a:off x="2339752" y="1449567"/>
            <a:ext cx="2016224" cy="347756"/>
          </a:xfrm>
          <a:prstGeom prst="callout1">
            <a:avLst>
              <a:gd name="adj1" fmla="val 120690"/>
              <a:gd name="adj2" fmla="val 36563"/>
              <a:gd name="adj3" fmla="val 392280"/>
              <a:gd name="adj4" fmla="val 57513"/>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Accès culture design &amp; architecture</a:t>
            </a:r>
            <a:endParaRPr lang="fr-FR" sz="1000" dirty="0">
              <a:solidFill>
                <a:schemeClr val="accent2"/>
              </a:solidFill>
              <a:latin typeface="Neuropol" panose="020F0607030201010804" pitchFamily="34" charset="0"/>
            </a:endParaRPr>
          </a:p>
        </p:txBody>
      </p:sp>
      <p:sp>
        <p:nvSpPr>
          <p:cNvPr id="17" name="Légende sans bordure 1 16"/>
          <p:cNvSpPr/>
          <p:nvPr/>
        </p:nvSpPr>
        <p:spPr>
          <a:xfrm>
            <a:off x="4985915" y="1325052"/>
            <a:ext cx="1458293" cy="347756"/>
          </a:xfrm>
          <a:prstGeom prst="callout1">
            <a:avLst>
              <a:gd name="adj1" fmla="val 56301"/>
              <a:gd name="adj2" fmla="val 1988"/>
              <a:gd name="adj3" fmla="val 436726"/>
              <a:gd name="adj4" fmla="val -71733"/>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Accès étude de projet</a:t>
            </a:r>
            <a:endParaRPr lang="fr-FR" sz="1000" dirty="0">
              <a:solidFill>
                <a:schemeClr val="accent2"/>
              </a:solidFill>
              <a:latin typeface="Neuropol" panose="020F0607030201010804" pitchFamily="34" charset="0"/>
            </a:endParaRPr>
          </a:p>
        </p:txBody>
      </p:sp>
      <p:sp>
        <p:nvSpPr>
          <p:cNvPr id="18" name="Légende sans bordure 1 17"/>
          <p:cNvSpPr/>
          <p:nvPr/>
        </p:nvSpPr>
        <p:spPr>
          <a:xfrm>
            <a:off x="6289800" y="5202639"/>
            <a:ext cx="1458293" cy="499138"/>
          </a:xfrm>
          <a:prstGeom prst="callout1">
            <a:avLst>
              <a:gd name="adj1" fmla="val 27920"/>
              <a:gd name="adj2" fmla="val 51213"/>
              <a:gd name="adj3" fmla="val -279471"/>
              <a:gd name="adj4" fmla="val 141575"/>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Accès préparation de la réalisation</a:t>
            </a:r>
            <a:endParaRPr lang="fr-FR" sz="1000" dirty="0">
              <a:solidFill>
                <a:schemeClr val="accent2"/>
              </a:solidFill>
              <a:latin typeface="Neuropol" panose="020F0607030201010804" pitchFamily="34" charset="0"/>
            </a:endParaRPr>
          </a:p>
        </p:txBody>
      </p:sp>
      <p:sp>
        <p:nvSpPr>
          <p:cNvPr id="19" name="Ellipse 18"/>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246734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99592" y="1011929"/>
            <a:ext cx="7183662" cy="5201624"/>
          </a:xfrm>
          <a:prstGeom prst="rect">
            <a:avLst/>
          </a:prstGeom>
        </p:spPr>
      </p:pic>
      <p:pic>
        <p:nvPicPr>
          <p:cNvPr id="6" name="Imag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251520" y="452927"/>
            <a:ext cx="396044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M</a:t>
            </a:r>
            <a:r>
              <a:rPr lang="fr-FR" altLang="fr-FR" sz="1500" dirty="0" smtClean="0">
                <a:solidFill>
                  <a:srgbClr val="547F8A"/>
                </a:solidFill>
                <a:latin typeface="Neuropol" pitchFamily="34" charset="0"/>
                <a:ea typeface="Calibri" pitchFamily="34" charset="0"/>
                <a:cs typeface="Times New Roman" pitchFamily="18" charset="0"/>
              </a:rPr>
              <a:t>ise en place d’activités</a:t>
            </a:r>
            <a:r>
              <a:rPr kumimoji="0" lang="fr-FR" altLang="fr-FR" sz="15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kumimoji="0" lang="fr-FR" altLang="fr-FR" sz="13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lang="fr-FR" altLang="fr-FR" sz="1300" dirty="0" smtClean="0">
                <a:solidFill>
                  <a:srgbClr val="9DB4BE"/>
                </a:solidFill>
                <a:latin typeface="Neuropol" pitchFamily="34" charset="0"/>
                <a:ea typeface="Calibri" pitchFamily="34" charset="0"/>
                <a:cs typeface="Times New Roman" pitchFamily="18" charset="0"/>
              </a:rPr>
              <a:t> </a:t>
            </a:r>
            <a:endParaRPr kumimoji="0" lang="fr-FR" altLang="fr-FR" sz="1300" b="0" i="0" u="none" strike="noStrike" cap="none" normalizeH="0" baseline="0" dirty="0" smtClean="0">
              <a:ln>
                <a:noFill/>
              </a:ln>
              <a:solidFill>
                <a:srgbClr val="9DB4BE"/>
              </a:solidFill>
              <a:effectLst/>
              <a:latin typeface="Neuropol" panose="020F0607030201010804" pitchFamily="34" charset="0"/>
              <a:cs typeface="Arial" pitchFamily="34" charset="0"/>
            </a:endParaRPr>
          </a:p>
        </p:txBody>
      </p:sp>
      <p:sp>
        <p:nvSpPr>
          <p:cNvPr id="10" name="ZoneTexte 9"/>
          <p:cNvSpPr txBox="1"/>
          <p:nvPr/>
        </p:nvSpPr>
        <p:spPr>
          <a:xfrm>
            <a:off x="8316416" y="188640"/>
            <a:ext cx="720080"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21</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1" name="ZoneTexte 10"/>
          <p:cNvSpPr txBox="1"/>
          <p:nvPr/>
        </p:nvSpPr>
        <p:spPr>
          <a:xfrm>
            <a:off x="264196" y="842949"/>
            <a:ext cx="3803748" cy="261610"/>
          </a:xfrm>
          <a:prstGeom prst="rect">
            <a:avLst/>
          </a:prstGeom>
          <a:noFill/>
        </p:spPr>
        <p:txBody>
          <a:bodyPr wrap="square" rtlCol="0">
            <a:spAutoFit/>
          </a:bodyPr>
          <a:lstStyle/>
          <a:p>
            <a:r>
              <a:rPr lang="fr-FR" sz="1100" dirty="0">
                <a:solidFill>
                  <a:schemeClr val="tx1">
                    <a:lumMod val="50000"/>
                    <a:lumOff val="50000"/>
                  </a:schemeClr>
                </a:solidFill>
                <a:latin typeface="Neuropol" panose="020F0607030201010804" pitchFamily="34" charset="0"/>
              </a:rPr>
              <a:t>2</a:t>
            </a:r>
            <a:r>
              <a:rPr lang="fr-FR" sz="1100" dirty="0" smtClean="0">
                <a:solidFill>
                  <a:schemeClr val="tx1">
                    <a:lumMod val="50000"/>
                    <a:lumOff val="50000"/>
                  </a:schemeClr>
                </a:solidFill>
                <a:latin typeface="Neuropol" panose="020F0607030201010804" pitchFamily="34" charset="0"/>
              </a:rPr>
              <a:t> – Organisation du plateau technique</a:t>
            </a:r>
            <a:endParaRPr lang="fr-FR" sz="1100" dirty="0">
              <a:solidFill>
                <a:schemeClr val="tx1">
                  <a:lumMod val="50000"/>
                  <a:lumOff val="50000"/>
                </a:schemeClr>
              </a:solidFill>
              <a:latin typeface="Neuropol" panose="020F0607030201010804" pitchFamily="34" charset="0"/>
            </a:endParaRPr>
          </a:p>
        </p:txBody>
      </p:sp>
      <p:sp>
        <p:nvSpPr>
          <p:cNvPr id="12" name="ZoneTexte 11"/>
          <p:cNvSpPr txBox="1"/>
          <p:nvPr/>
        </p:nvSpPr>
        <p:spPr>
          <a:xfrm>
            <a:off x="6012160" y="3789040"/>
            <a:ext cx="2304256" cy="553998"/>
          </a:xfrm>
          <a:prstGeom prst="rect">
            <a:avLst/>
          </a:prstGeom>
          <a:noFill/>
        </p:spPr>
        <p:txBody>
          <a:bodyPr wrap="square" rtlCol="0">
            <a:spAutoFit/>
          </a:bodyPr>
          <a:lstStyle/>
          <a:p>
            <a:r>
              <a:rPr lang="fr-FR" dirty="0" smtClean="0">
                <a:solidFill>
                  <a:schemeClr val="tx1">
                    <a:lumMod val="50000"/>
                    <a:lumOff val="50000"/>
                  </a:schemeClr>
                </a:solidFill>
                <a:latin typeface="Neuropol" panose="020F0607030201010804" pitchFamily="34" charset="0"/>
              </a:rPr>
              <a:t>E</a:t>
            </a:r>
            <a:r>
              <a:rPr lang="fr-FR" sz="1200" dirty="0" smtClean="0">
                <a:solidFill>
                  <a:schemeClr val="tx1">
                    <a:lumMod val="50000"/>
                    <a:lumOff val="50000"/>
                  </a:schemeClr>
                </a:solidFill>
                <a:latin typeface="Neuropol" panose="020F0607030201010804" pitchFamily="34" charset="0"/>
              </a:rPr>
              <a:t>space Prototypes </a:t>
            </a:r>
          </a:p>
          <a:p>
            <a:r>
              <a:rPr lang="fr-FR" sz="1200" dirty="0" smtClean="0">
                <a:solidFill>
                  <a:schemeClr val="tx1">
                    <a:lumMod val="50000"/>
                    <a:lumOff val="50000"/>
                  </a:schemeClr>
                </a:solidFill>
                <a:latin typeface="Neuropol" panose="020F0607030201010804" pitchFamily="34" charset="0"/>
              </a:rPr>
              <a:t>&amp; maquettes</a:t>
            </a:r>
            <a:endParaRPr lang="fr-FR" sz="1200" dirty="0">
              <a:solidFill>
                <a:schemeClr val="tx1">
                  <a:lumMod val="50000"/>
                  <a:lumOff val="50000"/>
                </a:schemeClr>
              </a:solidFill>
              <a:latin typeface="Neuropol" panose="020F0607030201010804" pitchFamily="34" charset="0"/>
            </a:endParaRPr>
          </a:p>
        </p:txBody>
      </p:sp>
      <p:sp>
        <p:nvSpPr>
          <p:cNvPr id="13" name="Ellipse 12"/>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3627994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ZoneTexte 9"/>
          <p:cNvSpPr txBox="1"/>
          <p:nvPr/>
        </p:nvSpPr>
        <p:spPr>
          <a:xfrm>
            <a:off x="8388424" y="188640"/>
            <a:ext cx="648072"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22</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pic>
        <p:nvPicPr>
          <p:cNvPr id="2" name="Image 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619672" y="1268759"/>
            <a:ext cx="5616179" cy="4520339"/>
          </a:xfrm>
          <a:prstGeom prst="rect">
            <a:avLst/>
          </a:prstGeom>
        </p:spPr>
      </p:pic>
      <p:grpSp>
        <p:nvGrpSpPr>
          <p:cNvPr id="3" name="Groupe 2"/>
          <p:cNvGrpSpPr/>
          <p:nvPr/>
        </p:nvGrpSpPr>
        <p:grpSpPr>
          <a:xfrm>
            <a:off x="251520" y="467559"/>
            <a:ext cx="3840412" cy="666806"/>
            <a:chOff x="251520" y="467559"/>
            <a:chExt cx="3840412" cy="666806"/>
          </a:xfrm>
        </p:grpSpPr>
        <p:sp>
          <p:nvSpPr>
            <p:cNvPr id="7" name="Rectangle 6"/>
            <p:cNvSpPr>
              <a:spLocks noChangeArrowheads="1"/>
            </p:cNvSpPr>
            <p:nvPr/>
          </p:nvSpPr>
          <p:spPr bwMode="auto">
            <a:xfrm>
              <a:off x="251520" y="467559"/>
              <a:ext cx="367240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M</a:t>
              </a:r>
              <a:r>
                <a:rPr lang="fr-FR" altLang="fr-FR" sz="1500" dirty="0" smtClean="0">
                  <a:solidFill>
                    <a:srgbClr val="547F8A"/>
                  </a:solidFill>
                  <a:latin typeface="Neuropol" pitchFamily="34" charset="0"/>
                  <a:ea typeface="Calibri" pitchFamily="34" charset="0"/>
                  <a:cs typeface="Times New Roman" pitchFamily="18" charset="0"/>
                </a:rPr>
                <a:t>ise en place d’activités</a:t>
              </a:r>
              <a:r>
                <a:rPr kumimoji="0" lang="fr-FR" altLang="fr-FR" sz="15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kumimoji="0" lang="fr-FR" altLang="fr-FR" sz="13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lang="fr-FR" altLang="fr-FR" sz="1300" dirty="0" smtClean="0">
                  <a:solidFill>
                    <a:srgbClr val="9DB4BE"/>
                  </a:solidFill>
                  <a:latin typeface="Neuropol" pitchFamily="34" charset="0"/>
                  <a:ea typeface="Calibri" pitchFamily="34" charset="0"/>
                  <a:cs typeface="Times New Roman" pitchFamily="18" charset="0"/>
                </a:rPr>
                <a:t> </a:t>
              </a:r>
              <a:endParaRPr kumimoji="0" lang="fr-FR" altLang="fr-FR" sz="1300" b="0" i="0" u="none" strike="noStrike" cap="none" normalizeH="0" baseline="0" dirty="0" smtClean="0">
                <a:ln>
                  <a:noFill/>
                </a:ln>
                <a:solidFill>
                  <a:srgbClr val="9DB4BE"/>
                </a:solidFill>
                <a:effectLst/>
                <a:latin typeface="Neuropol" panose="020F0607030201010804" pitchFamily="34" charset="0"/>
                <a:cs typeface="Arial" pitchFamily="34" charset="0"/>
              </a:endParaRPr>
            </a:p>
          </p:txBody>
        </p:sp>
        <p:sp>
          <p:nvSpPr>
            <p:cNvPr id="11" name="ZoneTexte 10"/>
            <p:cNvSpPr txBox="1"/>
            <p:nvPr/>
          </p:nvSpPr>
          <p:spPr>
            <a:xfrm>
              <a:off x="275508" y="872755"/>
              <a:ext cx="3816424" cy="261610"/>
            </a:xfrm>
            <a:prstGeom prst="rect">
              <a:avLst/>
            </a:prstGeom>
            <a:noFill/>
          </p:spPr>
          <p:txBody>
            <a:bodyPr wrap="square" rtlCol="0">
              <a:spAutoFit/>
            </a:bodyPr>
            <a:lstStyle/>
            <a:p>
              <a:r>
                <a:rPr lang="fr-FR" sz="1100" dirty="0">
                  <a:solidFill>
                    <a:schemeClr val="tx1">
                      <a:lumMod val="50000"/>
                      <a:lumOff val="50000"/>
                    </a:schemeClr>
                  </a:solidFill>
                  <a:latin typeface="Neuropol" panose="020F0607030201010804" pitchFamily="34" charset="0"/>
                </a:rPr>
                <a:t>2</a:t>
              </a:r>
              <a:r>
                <a:rPr lang="fr-FR" sz="1100" dirty="0" smtClean="0">
                  <a:solidFill>
                    <a:schemeClr val="tx1">
                      <a:lumMod val="50000"/>
                      <a:lumOff val="50000"/>
                    </a:schemeClr>
                  </a:solidFill>
                  <a:latin typeface="Neuropol" panose="020F0607030201010804" pitchFamily="34" charset="0"/>
                </a:rPr>
                <a:t> – Organisation du plateau technique</a:t>
              </a:r>
              <a:endParaRPr lang="fr-FR" sz="1100" dirty="0">
                <a:solidFill>
                  <a:schemeClr val="tx1">
                    <a:lumMod val="50000"/>
                    <a:lumOff val="50000"/>
                  </a:schemeClr>
                </a:solidFill>
                <a:latin typeface="Neuropol" panose="020F0607030201010804" pitchFamily="34" charset="0"/>
              </a:endParaRPr>
            </a:p>
          </p:txBody>
        </p:sp>
      </p:grpSp>
      <p:sp>
        <p:nvSpPr>
          <p:cNvPr id="12" name="ZoneTexte 11"/>
          <p:cNvSpPr txBox="1"/>
          <p:nvPr/>
        </p:nvSpPr>
        <p:spPr>
          <a:xfrm>
            <a:off x="251520" y="5780972"/>
            <a:ext cx="5307820" cy="369332"/>
          </a:xfrm>
          <a:prstGeom prst="rect">
            <a:avLst/>
          </a:prstGeom>
          <a:noFill/>
        </p:spPr>
        <p:txBody>
          <a:bodyPr wrap="square" rtlCol="0">
            <a:spAutoFit/>
          </a:bodyPr>
          <a:lstStyle/>
          <a:p>
            <a:r>
              <a:rPr lang="fr-FR" dirty="0" smtClean="0">
                <a:solidFill>
                  <a:schemeClr val="tx1">
                    <a:lumMod val="50000"/>
                    <a:lumOff val="50000"/>
                  </a:schemeClr>
                </a:solidFill>
                <a:latin typeface="Neuropol" panose="020F0607030201010804" pitchFamily="34" charset="0"/>
              </a:rPr>
              <a:t>E</a:t>
            </a:r>
            <a:r>
              <a:rPr lang="fr-FR" sz="1200" dirty="0" smtClean="0">
                <a:solidFill>
                  <a:schemeClr val="tx1">
                    <a:lumMod val="50000"/>
                    <a:lumOff val="50000"/>
                  </a:schemeClr>
                </a:solidFill>
                <a:latin typeface="Neuropol" panose="020F0607030201010804" pitchFamily="34" charset="0"/>
              </a:rPr>
              <a:t>space Revue de projet</a:t>
            </a:r>
            <a:endParaRPr lang="fr-FR" sz="1200" dirty="0">
              <a:solidFill>
                <a:schemeClr val="tx1">
                  <a:lumMod val="50000"/>
                  <a:lumOff val="50000"/>
                </a:schemeClr>
              </a:solidFill>
              <a:latin typeface="Neuropol" panose="020F0607030201010804" pitchFamily="34" charset="0"/>
            </a:endParaRPr>
          </a:p>
        </p:txBody>
      </p:sp>
      <p:sp>
        <p:nvSpPr>
          <p:cNvPr id="13" name="Légende sans bordure 1 12"/>
          <p:cNvSpPr/>
          <p:nvPr/>
        </p:nvSpPr>
        <p:spPr>
          <a:xfrm>
            <a:off x="7128284" y="1194247"/>
            <a:ext cx="1836204" cy="569031"/>
          </a:xfrm>
          <a:prstGeom prst="callout1">
            <a:avLst>
              <a:gd name="adj1" fmla="val 54389"/>
              <a:gd name="adj2" fmla="val 2919"/>
              <a:gd name="adj3" fmla="val 215686"/>
              <a:gd name="adj4" fmla="val -46673"/>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Accès vers autres espaces</a:t>
            </a:r>
            <a:endParaRPr lang="fr-FR" sz="1000" dirty="0">
              <a:solidFill>
                <a:schemeClr val="accent2"/>
              </a:solidFill>
              <a:latin typeface="Neuropol" panose="020F0607030201010804" pitchFamily="34" charset="0"/>
            </a:endParaRPr>
          </a:p>
        </p:txBody>
      </p:sp>
      <p:sp>
        <p:nvSpPr>
          <p:cNvPr id="15" name="Légende sans bordure 1 14"/>
          <p:cNvSpPr/>
          <p:nvPr/>
        </p:nvSpPr>
        <p:spPr>
          <a:xfrm>
            <a:off x="323528" y="1784529"/>
            <a:ext cx="1836204" cy="347756"/>
          </a:xfrm>
          <a:prstGeom prst="callout1">
            <a:avLst>
              <a:gd name="adj1" fmla="val 51387"/>
              <a:gd name="adj2" fmla="val 73660"/>
              <a:gd name="adj3" fmla="val 112347"/>
              <a:gd name="adj4" fmla="val 156709"/>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Accès Culture design &amp; archi</a:t>
            </a:r>
            <a:endParaRPr lang="fr-FR" sz="1000" dirty="0">
              <a:solidFill>
                <a:schemeClr val="accent2"/>
              </a:solidFill>
              <a:latin typeface="Neuropol" panose="020F0607030201010804" pitchFamily="34" charset="0"/>
            </a:endParaRPr>
          </a:p>
        </p:txBody>
      </p:sp>
      <p:sp>
        <p:nvSpPr>
          <p:cNvPr id="16" name="Légende sans bordure 1 15"/>
          <p:cNvSpPr/>
          <p:nvPr/>
        </p:nvSpPr>
        <p:spPr>
          <a:xfrm>
            <a:off x="7128284" y="3346828"/>
            <a:ext cx="1656184" cy="347756"/>
          </a:xfrm>
          <a:prstGeom prst="callout1">
            <a:avLst>
              <a:gd name="adj1" fmla="val 63673"/>
              <a:gd name="adj2" fmla="val 1988"/>
              <a:gd name="adj3" fmla="val 269622"/>
              <a:gd name="adj4" fmla="val -86232"/>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Poste professeur ou orateur</a:t>
            </a:r>
            <a:endParaRPr lang="fr-FR" sz="1000" dirty="0">
              <a:solidFill>
                <a:schemeClr val="accent2"/>
              </a:solidFill>
              <a:latin typeface="Neuropol" panose="020F0607030201010804" pitchFamily="34" charset="0"/>
            </a:endParaRPr>
          </a:p>
        </p:txBody>
      </p:sp>
      <p:sp>
        <p:nvSpPr>
          <p:cNvPr id="17" name="Légende sans bordure 1 16"/>
          <p:cNvSpPr/>
          <p:nvPr/>
        </p:nvSpPr>
        <p:spPr>
          <a:xfrm>
            <a:off x="323528" y="3177514"/>
            <a:ext cx="1836204" cy="347756"/>
          </a:xfrm>
          <a:prstGeom prst="callout1">
            <a:avLst>
              <a:gd name="adj1" fmla="val 63673"/>
              <a:gd name="adj2" fmla="val 83434"/>
              <a:gd name="adj3" fmla="val 262249"/>
              <a:gd name="adj4" fmla="val 182773"/>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000" dirty="0" smtClean="0">
                <a:solidFill>
                  <a:schemeClr val="accent2"/>
                </a:solidFill>
                <a:latin typeface="Neuropol" panose="020F0607030201010804" pitchFamily="34" charset="0"/>
              </a:rPr>
              <a:t>Tables étudiants ou jury</a:t>
            </a:r>
            <a:endParaRPr lang="fr-FR" sz="1000" dirty="0">
              <a:solidFill>
                <a:schemeClr val="accent2"/>
              </a:solidFill>
              <a:latin typeface="Neuropol" panose="020F0607030201010804" pitchFamily="34" charset="0"/>
            </a:endParaRPr>
          </a:p>
        </p:txBody>
      </p:sp>
      <p:sp>
        <p:nvSpPr>
          <p:cNvPr id="18" name="Ellipse 17"/>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292398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460432" y="188640"/>
            <a:ext cx="611560"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23</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1" name="Rectangle 10"/>
          <p:cNvSpPr>
            <a:spLocks noChangeArrowheads="1"/>
          </p:cNvSpPr>
          <p:nvPr/>
        </p:nvSpPr>
        <p:spPr bwMode="auto">
          <a:xfrm>
            <a:off x="363924" y="5772507"/>
            <a:ext cx="653292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P</a:t>
            </a:r>
            <a:r>
              <a:rPr lang="fr-FR" altLang="fr-FR" sz="1200" dirty="0" smtClean="0">
                <a:solidFill>
                  <a:srgbClr val="547F8A"/>
                </a:solidFill>
                <a:latin typeface="Neuropol" pitchFamily="34" charset="0"/>
                <a:ea typeface="Calibri" pitchFamily="34" charset="0"/>
                <a:cs typeface="Times New Roman" pitchFamily="18" charset="0"/>
              </a:rPr>
              <a:t>articipation des TS1 à la fabrication d’une chambre type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p>
        </p:txBody>
      </p:sp>
      <p:pic>
        <p:nvPicPr>
          <p:cNvPr id="2" name="Image 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771800" y="1556792"/>
            <a:ext cx="5760640" cy="3456383"/>
          </a:xfrm>
          <a:prstGeom prst="rect">
            <a:avLst/>
          </a:prstGeom>
        </p:spPr>
      </p:pic>
      <p:sp>
        <p:nvSpPr>
          <p:cNvPr id="3" name="ZoneTexte 2"/>
          <p:cNvSpPr txBox="1"/>
          <p:nvPr/>
        </p:nvSpPr>
        <p:spPr>
          <a:xfrm>
            <a:off x="2674592" y="1295182"/>
            <a:ext cx="6469408" cy="261610"/>
          </a:xfrm>
          <a:prstGeom prst="rect">
            <a:avLst/>
          </a:prstGeom>
          <a:noFill/>
        </p:spPr>
        <p:txBody>
          <a:bodyPr wrap="square" rtlCol="0">
            <a:spAutoFit/>
          </a:bodyPr>
          <a:lstStyle/>
          <a:p>
            <a:pPr lvl="0" fontAlgn="base">
              <a:spcBef>
                <a:spcPct val="0"/>
              </a:spcBef>
              <a:spcAft>
                <a:spcPct val="0"/>
              </a:spcAft>
            </a:pPr>
            <a:r>
              <a:rPr lang="fr-FR" altLang="fr-FR" sz="1050" dirty="0">
                <a:solidFill>
                  <a:srgbClr val="9DB4BE"/>
                </a:solidFill>
                <a:latin typeface="Neuropol" panose="020F0607030201010804" pitchFamily="34" charset="0"/>
                <a:ea typeface="Calibri" pitchFamily="34" charset="0"/>
                <a:cs typeface="Times New Roman" pitchFamily="18" charset="0"/>
              </a:rPr>
              <a:t>Chambre  « Futuro Matériaux »</a:t>
            </a:r>
            <a:r>
              <a:rPr lang="fr-FR" altLang="fr-FR" sz="1050" dirty="0">
                <a:solidFill>
                  <a:schemeClr val="bg1">
                    <a:lumMod val="75000"/>
                  </a:schemeClr>
                </a:solidFill>
                <a:latin typeface="Neuropol" panose="020F0607030201010804" pitchFamily="34" charset="0"/>
                <a:ea typeface="Calibri" pitchFamily="34" charset="0"/>
                <a:cs typeface="Times New Roman" pitchFamily="18" charset="0"/>
              </a:rPr>
              <a:t> </a:t>
            </a:r>
            <a:r>
              <a:rPr lang="fr-FR" altLang="fr-FR" sz="1050" dirty="0" smtClean="0">
                <a:solidFill>
                  <a:srgbClr val="9DB4BE"/>
                </a:solidFill>
                <a:latin typeface="Neuropol" panose="020F0607030201010804" pitchFamily="34" charset="0"/>
                <a:ea typeface="Calibri" pitchFamily="34" charset="0"/>
                <a:cs typeface="Times New Roman" pitchFamily="18" charset="0"/>
              </a:rPr>
              <a:t>Eco-conception      </a:t>
            </a:r>
            <a:r>
              <a:rPr lang="fr-FR" altLang="fr-FR" sz="900" dirty="0" smtClean="0">
                <a:solidFill>
                  <a:schemeClr val="bg1">
                    <a:lumMod val="65000"/>
                  </a:schemeClr>
                </a:solidFill>
                <a:latin typeface="Neuropol" panose="020F0607030201010804" pitchFamily="34" charset="0"/>
                <a:ea typeface="Calibri" pitchFamily="34" charset="0"/>
                <a:cs typeface="Times New Roman" pitchFamily="18" charset="0"/>
              </a:rPr>
              <a:t>oct. &amp; nov</a:t>
            </a:r>
            <a:r>
              <a:rPr lang="fr-FR" altLang="fr-FR" sz="900" dirty="0">
                <a:solidFill>
                  <a:schemeClr val="bg1">
                    <a:lumMod val="65000"/>
                  </a:schemeClr>
                </a:solidFill>
                <a:latin typeface="Neuropol" panose="020F0607030201010804" pitchFamily="34" charset="0"/>
                <a:ea typeface="Calibri" pitchFamily="34" charset="0"/>
                <a:cs typeface="Times New Roman" pitchFamily="18" charset="0"/>
              </a:rPr>
              <a:t>.</a:t>
            </a:r>
            <a:r>
              <a:rPr lang="fr-FR" altLang="fr-FR" sz="900" dirty="0" smtClean="0">
                <a:solidFill>
                  <a:schemeClr val="bg1">
                    <a:lumMod val="65000"/>
                  </a:schemeClr>
                </a:solidFill>
                <a:latin typeface="Neuropol" panose="020F0607030201010804" pitchFamily="34" charset="0"/>
                <a:ea typeface="Calibri" pitchFamily="34" charset="0"/>
                <a:cs typeface="Times New Roman" pitchFamily="18" charset="0"/>
              </a:rPr>
              <a:t> </a:t>
            </a:r>
            <a:r>
              <a:rPr lang="fr-FR" altLang="fr-FR" sz="900" dirty="0">
                <a:solidFill>
                  <a:schemeClr val="bg1">
                    <a:lumMod val="65000"/>
                  </a:schemeClr>
                </a:solidFill>
                <a:latin typeface="Neuropol" panose="020F0607030201010804" pitchFamily="34" charset="0"/>
                <a:ea typeface="Calibri" pitchFamily="34" charset="0"/>
                <a:cs typeface="Times New Roman" pitchFamily="18" charset="0"/>
              </a:rPr>
              <a:t>2009  </a:t>
            </a:r>
            <a:r>
              <a:rPr lang="fr-FR" altLang="fr-FR" sz="900" dirty="0" smtClean="0">
                <a:solidFill>
                  <a:schemeClr val="bg1">
                    <a:lumMod val="65000"/>
                  </a:schemeClr>
                </a:solidFill>
                <a:latin typeface="Neuropol" panose="020F0607030201010804" pitchFamily="34" charset="0"/>
                <a:ea typeface="Calibri" pitchFamily="34" charset="0"/>
                <a:cs typeface="Times New Roman" pitchFamily="18" charset="0"/>
              </a:rPr>
              <a:t>  </a:t>
            </a:r>
            <a:endParaRPr lang="fr-FR" altLang="fr-FR" sz="900" dirty="0">
              <a:solidFill>
                <a:schemeClr val="bg1">
                  <a:lumMod val="65000"/>
                </a:schemeClr>
              </a:solidFill>
              <a:latin typeface="Neuropol" panose="020F0607030201010804" pitchFamily="34" charset="0"/>
              <a:cs typeface="Arial" pitchFamily="34" charset="0"/>
            </a:endParaRPr>
          </a:p>
        </p:txBody>
      </p:sp>
      <p:sp>
        <p:nvSpPr>
          <p:cNvPr id="4" name="ZoneTexte 3"/>
          <p:cNvSpPr txBox="1"/>
          <p:nvPr/>
        </p:nvSpPr>
        <p:spPr>
          <a:xfrm>
            <a:off x="323528" y="1726750"/>
            <a:ext cx="2520280" cy="3316292"/>
          </a:xfrm>
          <a:prstGeom prst="rect">
            <a:avLst/>
          </a:prstGeom>
          <a:noFill/>
        </p:spPr>
        <p:txBody>
          <a:bodyPr wrap="square" rtlCol="0">
            <a:spAutoFit/>
          </a:bodyPr>
          <a:lstStyle/>
          <a:p>
            <a:r>
              <a:rPr lang="fr-FR" sz="1200" b="1" dirty="0" smtClean="0">
                <a:solidFill>
                  <a:schemeClr val="bg1">
                    <a:lumMod val="50000"/>
                  </a:schemeClr>
                </a:solidFill>
                <a:latin typeface="Neuropol X Rg" panose="02000503040000020004" pitchFamily="2" charset="0"/>
                <a:ea typeface="Tahoma" panose="020B0604030504040204" pitchFamily="34" charset="0"/>
                <a:cs typeface="Tahoma" panose="020B0604030504040204" pitchFamily="34" charset="0"/>
              </a:rPr>
              <a:t>LE CONTEXTE :</a:t>
            </a:r>
          </a:p>
          <a:p>
            <a:endParaRPr lang="fr-FR" sz="1050" dirty="0">
              <a:solidFill>
                <a:schemeClr val="bg1">
                  <a:lumMod val="50000"/>
                </a:schemeClr>
              </a:solidFill>
              <a:latin typeface="Neuropol X Rg" panose="02000503040000020004" pitchFamily="2" charset="0"/>
              <a:ea typeface="Tahoma" panose="020B0604030504040204" pitchFamily="34" charset="0"/>
              <a:cs typeface="Tahoma" panose="020B0604030504040204" pitchFamily="34" charset="0"/>
            </a:endParaRPr>
          </a:p>
          <a:p>
            <a:r>
              <a:rPr lang="fr-FR" sz="1100" dirty="0" smtClean="0">
                <a:solidFill>
                  <a:schemeClr val="bg1">
                    <a:lumMod val="50000"/>
                  </a:schemeClr>
                </a:solidFill>
                <a:latin typeface="Neuropol X Rg" panose="02000503040000020004" pitchFamily="2" charset="0"/>
                <a:ea typeface="Tahoma" panose="020B0604030504040204" pitchFamily="34" charset="0"/>
                <a:cs typeface="Tahoma" panose="020B0604030504040204" pitchFamily="34" charset="0"/>
              </a:rPr>
              <a:t>Dans le cadre d’un projet intitulé Futuro Matériaux, les étudiants de TS1 ont réalisé une partie d’une chambre éco-conçue. </a:t>
            </a:r>
          </a:p>
          <a:p>
            <a:endParaRPr lang="fr-FR" sz="1100" dirty="0">
              <a:solidFill>
                <a:schemeClr val="bg1">
                  <a:lumMod val="50000"/>
                </a:schemeClr>
              </a:solidFill>
              <a:latin typeface="Neuropol X Rg" panose="02000503040000020004" pitchFamily="2" charset="0"/>
              <a:ea typeface="Tahoma" panose="020B0604030504040204" pitchFamily="34" charset="0"/>
              <a:cs typeface="Tahoma" panose="020B0604030504040204" pitchFamily="34" charset="0"/>
            </a:endParaRPr>
          </a:p>
          <a:p>
            <a:r>
              <a:rPr lang="fr-FR" sz="1100" dirty="0" smtClean="0">
                <a:solidFill>
                  <a:schemeClr val="bg1">
                    <a:lumMod val="50000"/>
                  </a:schemeClr>
                </a:solidFill>
                <a:latin typeface="Neuropol X Rg" panose="02000503040000020004" pitchFamily="2" charset="0"/>
                <a:ea typeface="Tahoma" panose="020B0604030504040204" pitchFamily="34" charset="0"/>
                <a:cs typeface="Tahoma" panose="020B0604030504040204" pitchFamily="34" charset="0"/>
              </a:rPr>
              <a:t>Le partenariat a permis d’immerger les étudiants dans le monde de l’entreprise, en les confrontant à la réalité professionnelle :</a:t>
            </a:r>
          </a:p>
          <a:p>
            <a:endParaRPr lang="fr-FR" sz="1100" dirty="0" smtClean="0">
              <a:solidFill>
                <a:schemeClr val="bg1">
                  <a:lumMod val="50000"/>
                </a:schemeClr>
              </a:solidFill>
              <a:latin typeface="Neuropol X Rg" panose="02000503040000020004" pitchFamily="2" charset="0"/>
              <a:ea typeface="Tahoma" panose="020B0604030504040204" pitchFamily="34" charset="0"/>
              <a:cs typeface="Tahoma" panose="020B0604030504040204" pitchFamily="34" charset="0"/>
            </a:endParaRPr>
          </a:p>
          <a:p>
            <a:r>
              <a:rPr lang="fr-FR" sz="1100" dirty="0" smtClean="0">
                <a:solidFill>
                  <a:schemeClr val="bg1">
                    <a:lumMod val="50000"/>
                  </a:schemeClr>
                </a:solidFill>
                <a:latin typeface="Neuropol X Rg" panose="02000503040000020004" pitchFamily="2" charset="0"/>
                <a:ea typeface="Tahoma" panose="020B0604030504040204" pitchFamily="34" charset="0"/>
                <a:cs typeface="Tahoma" panose="020B0604030504040204" pitchFamily="34" charset="0"/>
              </a:rPr>
              <a:t>-Rigueur des plans fournis.</a:t>
            </a:r>
          </a:p>
          <a:p>
            <a:r>
              <a:rPr lang="fr-FR" sz="1100" dirty="0" smtClean="0">
                <a:solidFill>
                  <a:schemeClr val="bg1">
                    <a:lumMod val="50000"/>
                  </a:schemeClr>
                </a:solidFill>
                <a:latin typeface="Neuropol X Rg" panose="02000503040000020004" pitchFamily="2" charset="0"/>
                <a:ea typeface="Tahoma" panose="020B0604030504040204" pitchFamily="34" charset="0"/>
                <a:cs typeface="Tahoma" panose="020B0604030504040204" pitchFamily="34" charset="0"/>
              </a:rPr>
              <a:t>-Délais de réalisation.</a:t>
            </a:r>
          </a:p>
          <a:p>
            <a:r>
              <a:rPr lang="fr-FR" sz="1100" dirty="0" smtClean="0">
                <a:solidFill>
                  <a:schemeClr val="bg1">
                    <a:lumMod val="50000"/>
                  </a:schemeClr>
                </a:solidFill>
                <a:latin typeface="Neuropol X Rg" panose="02000503040000020004" pitchFamily="2" charset="0"/>
                <a:ea typeface="Tahoma" panose="020B0604030504040204" pitchFamily="34" charset="0"/>
                <a:cs typeface="Tahoma" panose="020B0604030504040204" pitchFamily="34" charset="0"/>
              </a:rPr>
              <a:t>-Organisation de la mise</a:t>
            </a:r>
          </a:p>
          <a:p>
            <a:r>
              <a:rPr lang="fr-FR" sz="1100" dirty="0" smtClean="0">
                <a:solidFill>
                  <a:schemeClr val="bg1">
                    <a:lumMod val="50000"/>
                  </a:schemeClr>
                </a:solidFill>
                <a:latin typeface="Neuropol X Rg" panose="02000503040000020004" pitchFamily="2" charset="0"/>
                <a:ea typeface="Tahoma" panose="020B0604030504040204" pitchFamily="34" charset="0"/>
                <a:cs typeface="Tahoma" panose="020B0604030504040204" pitchFamily="34" charset="0"/>
              </a:rPr>
              <a:t> en œuvre.</a:t>
            </a:r>
            <a:endParaRPr lang="fr-FR" sz="1100" dirty="0">
              <a:solidFill>
                <a:schemeClr val="bg1">
                  <a:lumMod val="50000"/>
                </a:schemeClr>
              </a:solidFill>
              <a:latin typeface="Neuropol X Rg" panose="02000503040000020004" pitchFamily="2" charset="0"/>
              <a:ea typeface="Tahoma" panose="020B0604030504040204" pitchFamily="34" charset="0"/>
              <a:cs typeface="Tahoma" panose="020B0604030504040204" pitchFamily="34" charset="0"/>
            </a:endParaRPr>
          </a:p>
        </p:txBody>
      </p:sp>
      <p:grpSp>
        <p:nvGrpSpPr>
          <p:cNvPr id="13" name="Groupe 12"/>
          <p:cNvGrpSpPr/>
          <p:nvPr/>
        </p:nvGrpSpPr>
        <p:grpSpPr>
          <a:xfrm>
            <a:off x="389028" y="392394"/>
            <a:ext cx="5911164" cy="666806"/>
            <a:chOff x="251520" y="467559"/>
            <a:chExt cx="3840412" cy="666806"/>
          </a:xfrm>
        </p:grpSpPr>
        <p:sp>
          <p:nvSpPr>
            <p:cNvPr id="14" name="Rectangle 13"/>
            <p:cNvSpPr>
              <a:spLocks noChangeArrowheads="1"/>
            </p:cNvSpPr>
            <p:nvPr/>
          </p:nvSpPr>
          <p:spPr bwMode="auto">
            <a:xfrm>
              <a:off x="251520" y="467559"/>
              <a:ext cx="367240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M</a:t>
              </a:r>
              <a:r>
                <a:rPr lang="fr-FR" altLang="fr-FR" sz="1500" dirty="0" smtClean="0">
                  <a:solidFill>
                    <a:srgbClr val="547F8A"/>
                  </a:solidFill>
                  <a:latin typeface="Neuropol" pitchFamily="34" charset="0"/>
                  <a:ea typeface="Calibri" pitchFamily="34" charset="0"/>
                  <a:cs typeface="Times New Roman" pitchFamily="18" charset="0"/>
                </a:rPr>
                <a:t>ise en place d’activités</a:t>
              </a:r>
              <a:r>
                <a:rPr kumimoji="0" lang="fr-FR" altLang="fr-FR" sz="15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kumimoji="0" lang="fr-FR" altLang="fr-FR" sz="13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lang="fr-FR" altLang="fr-FR" sz="1300" dirty="0" smtClean="0">
                  <a:solidFill>
                    <a:srgbClr val="9DB4BE"/>
                  </a:solidFill>
                  <a:latin typeface="Neuropol" pitchFamily="34" charset="0"/>
                  <a:ea typeface="Calibri" pitchFamily="34" charset="0"/>
                  <a:cs typeface="Times New Roman" pitchFamily="18" charset="0"/>
                </a:rPr>
                <a:t> </a:t>
              </a:r>
              <a:endParaRPr kumimoji="0" lang="fr-FR" altLang="fr-FR" sz="1300" b="0" i="0" u="none" strike="noStrike" cap="none" normalizeH="0" baseline="0" dirty="0" smtClean="0">
                <a:ln>
                  <a:noFill/>
                </a:ln>
                <a:solidFill>
                  <a:srgbClr val="9DB4BE"/>
                </a:solidFill>
                <a:effectLst/>
                <a:latin typeface="Neuropol" panose="020F0607030201010804" pitchFamily="34" charset="0"/>
                <a:cs typeface="Arial" pitchFamily="34" charset="0"/>
              </a:endParaRPr>
            </a:p>
          </p:txBody>
        </p:sp>
        <p:sp>
          <p:nvSpPr>
            <p:cNvPr id="15" name="ZoneTexte 14"/>
            <p:cNvSpPr txBox="1"/>
            <p:nvPr/>
          </p:nvSpPr>
          <p:spPr>
            <a:xfrm>
              <a:off x="275508" y="872755"/>
              <a:ext cx="3816424" cy="261610"/>
            </a:xfrm>
            <a:prstGeom prst="rect">
              <a:avLst/>
            </a:prstGeom>
            <a:noFill/>
          </p:spPr>
          <p:txBody>
            <a:bodyPr wrap="square" rtlCol="0">
              <a:spAutoFit/>
            </a:bodyPr>
            <a:lstStyle/>
            <a:p>
              <a:r>
                <a:rPr lang="fr-FR" sz="1100" dirty="0">
                  <a:solidFill>
                    <a:schemeClr val="tx1">
                      <a:lumMod val="50000"/>
                      <a:lumOff val="50000"/>
                    </a:schemeClr>
                  </a:solidFill>
                  <a:latin typeface="Neuropol" panose="020F0607030201010804" pitchFamily="34" charset="0"/>
                </a:rPr>
                <a:t>3</a:t>
              </a:r>
              <a:r>
                <a:rPr lang="fr-FR" sz="1100" dirty="0" smtClean="0">
                  <a:solidFill>
                    <a:schemeClr val="tx1">
                      <a:lumMod val="50000"/>
                      <a:lumOff val="50000"/>
                    </a:schemeClr>
                  </a:solidFill>
                  <a:latin typeface="Neuropol" panose="020F0607030201010804" pitchFamily="34" charset="0"/>
                </a:rPr>
                <a:t> – Prototypage &amp; mise en œuvre – Chantier école</a:t>
              </a:r>
              <a:endParaRPr lang="fr-FR" sz="1100" dirty="0">
                <a:solidFill>
                  <a:schemeClr val="tx1">
                    <a:lumMod val="50000"/>
                    <a:lumOff val="50000"/>
                  </a:schemeClr>
                </a:solidFill>
                <a:latin typeface="Neuropol" panose="020F0607030201010804" pitchFamily="34" charset="0"/>
              </a:endParaRPr>
            </a:p>
          </p:txBody>
        </p:sp>
      </p:grpSp>
      <p:pic>
        <p:nvPicPr>
          <p:cNvPr id="16" name="Image 15"/>
          <p:cNvPicPr>
            <a:picLocks noChangeAspect="1"/>
          </p:cNvPicPr>
          <p:nvPr/>
        </p:nvPicPr>
        <p:blipFill>
          <a:blip r:embed="rId6" cstate="print">
            <a:extLst>
              <a:ext uri="{BEBA8EAE-BF5A-486C-A8C5-ECC9F3942E4B}">
                <a14:imgProps xmlns="" xmlns:a14="http://schemas.microsoft.com/office/drawing/2010/main">
                  <a14:imgLayer r:embed="rId7">
                    <a14:imgEffect>
                      <a14:brightnessContrast bright="89000"/>
                    </a14:imgEffect>
                  </a14:imgLayer>
                </a14:imgProps>
              </a:ext>
              <a:ext uri="{28A0092B-C50C-407E-A947-70E740481C1C}">
                <a14:useLocalDpi xmlns="" xmlns:a14="http://schemas.microsoft.com/office/drawing/2010/main" val="0"/>
              </a:ext>
            </a:extLst>
          </a:blip>
          <a:stretch>
            <a:fillRect/>
          </a:stretch>
        </p:blipFill>
        <p:spPr>
          <a:xfrm>
            <a:off x="5652120" y="735065"/>
            <a:ext cx="2077860" cy="305121"/>
          </a:xfrm>
          <a:prstGeom prst="rect">
            <a:avLst/>
          </a:prstGeom>
          <a:effectLst/>
        </p:spPr>
      </p:pic>
    </p:spTree>
    <p:extLst>
      <p:ext uri="{BB962C8B-B14F-4D97-AF65-F5344CB8AC3E}">
        <p14:creationId xmlns="" xmlns:p14="http://schemas.microsoft.com/office/powerpoint/2010/main" val="230854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461178" y="188640"/>
            <a:ext cx="611560"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24</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3" name="ZoneTexte 2"/>
          <p:cNvSpPr txBox="1"/>
          <p:nvPr/>
        </p:nvSpPr>
        <p:spPr>
          <a:xfrm>
            <a:off x="467544" y="1187062"/>
            <a:ext cx="7128792" cy="5564477"/>
          </a:xfrm>
          <a:prstGeom prst="rect">
            <a:avLst/>
          </a:prstGeom>
          <a:noFill/>
        </p:spPr>
        <p:txBody>
          <a:bodyPr wrap="square" rtlCol="0">
            <a:spAutoFit/>
          </a:bodyPr>
          <a:lstStyle/>
          <a:p>
            <a:r>
              <a:rPr lang="fr-FR" sz="1200" dirty="0" smtClean="0">
                <a:solidFill>
                  <a:srgbClr val="9DB4BE"/>
                </a:solidFill>
                <a:latin typeface="Neuropol" pitchFamily="34" charset="0"/>
              </a:rPr>
              <a:t>Le projet « Futuro Matériaux » c’est une collaboration entre :</a:t>
            </a:r>
          </a:p>
          <a:p>
            <a:endParaRPr lang="fr-FR" sz="1200" dirty="0" smtClean="0">
              <a:latin typeface="Neuropol" pitchFamily="34" charset="0"/>
            </a:endParaRPr>
          </a:p>
          <a:p>
            <a:endParaRPr lang="fr-FR" sz="1200" dirty="0">
              <a:latin typeface="Neuropol" pitchFamily="34" charset="0"/>
            </a:endParaRPr>
          </a:p>
          <a:p>
            <a:r>
              <a:rPr lang="fr-FR" sz="1200" b="1" dirty="0">
                <a:solidFill>
                  <a:srgbClr val="BC342A"/>
                </a:solidFill>
                <a:latin typeface="Neuropol" pitchFamily="34" charset="0"/>
              </a:rPr>
              <a:t>E</a:t>
            </a:r>
            <a:r>
              <a:rPr lang="fr-FR" sz="1200" dirty="0" smtClean="0">
                <a:solidFill>
                  <a:srgbClr val="BC342A"/>
                </a:solidFill>
                <a:latin typeface="Neuropol" pitchFamily="34" charset="0"/>
              </a:rPr>
              <a:t>ntreprises</a:t>
            </a:r>
          </a:p>
          <a:p>
            <a:endParaRPr lang="fr-FR" sz="1200" dirty="0">
              <a:latin typeface="Neuropol" pitchFamily="34" charset="0"/>
            </a:endParaRPr>
          </a:p>
          <a:p>
            <a:pPr marL="171450" indent="-171450">
              <a:buBlip>
                <a:blip r:embed="rId5"/>
              </a:buBlip>
            </a:pPr>
            <a:r>
              <a:rPr lang="fr-FR" sz="1100" dirty="0" smtClean="0">
                <a:solidFill>
                  <a:schemeClr val="tx1">
                    <a:lumMod val="50000"/>
                    <a:lumOff val="50000"/>
                  </a:schemeClr>
                </a:solidFill>
                <a:latin typeface="Neuropol" pitchFamily="34" charset="0"/>
              </a:rPr>
              <a:t>BURIE Agencement </a:t>
            </a:r>
            <a:r>
              <a:rPr lang="fr-FR" sz="1000" dirty="0" smtClean="0">
                <a:solidFill>
                  <a:schemeClr val="tx1">
                    <a:lumMod val="50000"/>
                    <a:lumOff val="50000"/>
                  </a:schemeClr>
                </a:solidFill>
                <a:latin typeface="Neuropol" pitchFamily="34" charset="0"/>
              </a:rPr>
              <a:t>(entreprise d’agencement)</a:t>
            </a:r>
          </a:p>
          <a:p>
            <a:pPr marL="171450" indent="-171450">
              <a:buBlip>
                <a:blip r:embed="rId5"/>
              </a:buBlip>
            </a:pPr>
            <a:r>
              <a:rPr lang="fr-FR" sz="1100" dirty="0" smtClean="0">
                <a:solidFill>
                  <a:schemeClr val="tx1">
                    <a:lumMod val="50000"/>
                    <a:lumOff val="50000"/>
                  </a:schemeClr>
                </a:solidFill>
                <a:latin typeface="Neuropol" pitchFamily="34" charset="0"/>
              </a:rPr>
              <a:t>OPTILIA </a:t>
            </a:r>
            <a:r>
              <a:rPr lang="fr-FR" sz="1000" dirty="0" smtClean="0">
                <a:solidFill>
                  <a:schemeClr val="tx1">
                    <a:lumMod val="50000"/>
                    <a:lumOff val="50000"/>
                  </a:schemeClr>
                </a:solidFill>
                <a:latin typeface="Neuropol" pitchFamily="34" charset="0"/>
              </a:rPr>
              <a:t>(bureau d’études)</a:t>
            </a:r>
          </a:p>
          <a:p>
            <a:pPr marL="171450" indent="-171450">
              <a:buBlip>
                <a:blip r:embed="rId5"/>
              </a:buBlip>
            </a:pPr>
            <a:r>
              <a:rPr lang="fr-FR" sz="1100" dirty="0" smtClean="0">
                <a:solidFill>
                  <a:schemeClr val="tx1">
                    <a:lumMod val="50000"/>
                    <a:lumOff val="50000"/>
                  </a:schemeClr>
                </a:solidFill>
                <a:latin typeface="Neuropol" pitchFamily="34" charset="0"/>
              </a:rPr>
              <a:t>HOME SPIRIT </a:t>
            </a:r>
            <a:r>
              <a:rPr lang="fr-FR" sz="1000" dirty="0" smtClean="0">
                <a:solidFill>
                  <a:schemeClr val="tx1">
                    <a:lumMod val="50000"/>
                    <a:lumOff val="50000"/>
                  </a:schemeClr>
                </a:solidFill>
                <a:latin typeface="Neuropol" pitchFamily="34" charset="0"/>
              </a:rPr>
              <a:t>(conception &amp; fabrication de canapés et fauteuils)</a:t>
            </a:r>
          </a:p>
          <a:p>
            <a:pPr marL="171450" indent="-171450">
              <a:buBlip>
                <a:blip r:embed="rId5"/>
              </a:buBlip>
            </a:pPr>
            <a:r>
              <a:rPr lang="fr-FR" sz="1100" dirty="0" smtClean="0">
                <a:solidFill>
                  <a:schemeClr val="tx1">
                    <a:lumMod val="50000"/>
                    <a:lumOff val="50000"/>
                  </a:schemeClr>
                </a:solidFill>
                <a:latin typeface="Neuropol" pitchFamily="34" charset="0"/>
              </a:rPr>
              <a:t>SADECO </a:t>
            </a:r>
            <a:r>
              <a:rPr lang="fr-FR" sz="1000" dirty="0" smtClean="0">
                <a:solidFill>
                  <a:schemeClr val="tx1">
                    <a:lumMod val="50000"/>
                    <a:lumOff val="50000"/>
                  </a:schemeClr>
                </a:solidFill>
                <a:latin typeface="Neuropol" pitchFamily="34" charset="0"/>
              </a:rPr>
              <a:t>(entreprise d’agencement)</a:t>
            </a:r>
          </a:p>
          <a:p>
            <a:pPr marL="171450" indent="-171450">
              <a:buBlip>
                <a:blip r:embed="rId5"/>
              </a:buBlip>
            </a:pPr>
            <a:endParaRPr lang="fr-FR" sz="1200" dirty="0" smtClean="0">
              <a:latin typeface="Neuropol" pitchFamily="34" charset="0"/>
            </a:endParaRPr>
          </a:p>
          <a:p>
            <a:pPr marL="171450" indent="-171450">
              <a:buBlip>
                <a:blip r:embed="rId5"/>
              </a:buBlip>
            </a:pPr>
            <a:endParaRPr lang="fr-FR" sz="1200" dirty="0" smtClean="0">
              <a:latin typeface="Neuropol" pitchFamily="34" charset="0"/>
            </a:endParaRPr>
          </a:p>
          <a:p>
            <a:r>
              <a:rPr lang="fr-FR" sz="1200" b="1" dirty="0" smtClean="0">
                <a:solidFill>
                  <a:srgbClr val="BC342A"/>
                </a:solidFill>
                <a:latin typeface="Neuropol" pitchFamily="34" charset="0"/>
              </a:rPr>
              <a:t>E</a:t>
            </a:r>
            <a:r>
              <a:rPr lang="fr-FR" sz="1200" dirty="0" smtClean="0">
                <a:solidFill>
                  <a:srgbClr val="BC342A"/>
                </a:solidFill>
                <a:latin typeface="Neuropol" pitchFamily="34" charset="0"/>
              </a:rPr>
              <a:t>ducation – Formation</a:t>
            </a:r>
          </a:p>
          <a:p>
            <a:endParaRPr lang="fr-FR" sz="1200" dirty="0" smtClean="0">
              <a:latin typeface="Neuropol" pitchFamily="34" charset="0"/>
            </a:endParaRPr>
          </a:p>
          <a:p>
            <a:pPr marL="171450" indent="-171450">
              <a:buBlip>
                <a:blip r:embed="rId5"/>
              </a:buBlip>
            </a:pPr>
            <a:r>
              <a:rPr lang="fr-FR" sz="1100" dirty="0" smtClean="0">
                <a:solidFill>
                  <a:schemeClr val="tx1">
                    <a:lumMod val="50000"/>
                    <a:lumOff val="50000"/>
                  </a:schemeClr>
                </a:solidFill>
                <a:latin typeface="Neuropol" pitchFamily="34" charset="0"/>
              </a:rPr>
              <a:t>BTS Agencement </a:t>
            </a:r>
            <a:r>
              <a:rPr lang="fr-FR" sz="1000" dirty="0" smtClean="0">
                <a:solidFill>
                  <a:schemeClr val="tx1">
                    <a:lumMod val="50000"/>
                    <a:lumOff val="50000"/>
                  </a:schemeClr>
                </a:solidFill>
                <a:latin typeface="Neuropol" pitchFamily="34" charset="0"/>
              </a:rPr>
              <a:t>du lycée Jean Prouvé de Lomme</a:t>
            </a:r>
          </a:p>
          <a:p>
            <a:pPr marL="171450" indent="-171450">
              <a:buBlip>
                <a:blip r:embed="rId5"/>
              </a:buBlip>
            </a:pPr>
            <a:endParaRPr lang="fr-FR" sz="1200" dirty="0" smtClean="0">
              <a:latin typeface="Neuropol" pitchFamily="34" charset="0"/>
            </a:endParaRPr>
          </a:p>
          <a:p>
            <a:pPr marL="171450" indent="-171450">
              <a:buBlip>
                <a:blip r:embed="rId5"/>
              </a:buBlip>
            </a:pPr>
            <a:endParaRPr lang="fr-FR" sz="1200" dirty="0" smtClean="0">
              <a:latin typeface="Neuropol" pitchFamily="34" charset="0"/>
            </a:endParaRPr>
          </a:p>
          <a:p>
            <a:r>
              <a:rPr lang="fr-FR" sz="1200" b="1" dirty="0" smtClean="0">
                <a:solidFill>
                  <a:srgbClr val="BC342A"/>
                </a:solidFill>
                <a:latin typeface="Neuropol" pitchFamily="34" charset="0"/>
              </a:rPr>
              <a:t>I</a:t>
            </a:r>
            <a:r>
              <a:rPr lang="fr-FR" sz="1200" dirty="0" smtClean="0">
                <a:solidFill>
                  <a:srgbClr val="BC342A"/>
                </a:solidFill>
                <a:latin typeface="Neuropol" pitchFamily="34" charset="0"/>
              </a:rPr>
              <a:t>nstitutionnels</a:t>
            </a:r>
            <a:endParaRPr lang="fr-FR" sz="1200" dirty="0">
              <a:solidFill>
                <a:srgbClr val="BC342A"/>
              </a:solidFill>
              <a:latin typeface="Neuropol" pitchFamily="34" charset="0"/>
            </a:endParaRPr>
          </a:p>
          <a:p>
            <a:pPr marL="171450" indent="-171450">
              <a:buBlip>
                <a:blip r:embed="rId5"/>
              </a:buBlip>
            </a:pPr>
            <a:endParaRPr lang="fr-FR" sz="1200" dirty="0">
              <a:latin typeface="Neuropol" pitchFamily="34" charset="0"/>
            </a:endParaRPr>
          </a:p>
          <a:p>
            <a:pPr marL="171450" indent="-171450">
              <a:buBlip>
                <a:blip r:embed="rId5"/>
              </a:buBlip>
            </a:pPr>
            <a:r>
              <a:rPr lang="fr-FR" sz="1100" dirty="0" smtClean="0">
                <a:solidFill>
                  <a:schemeClr val="tx1">
                    <a:lumMod val="50000"/>
                    <a:lumOff val="50000"/>
                  </a:schemeClr>
                </a:solidFill>
                <a:latin typeface="Neuropol" pitchFamily="34" charset="0"/>
              </a:rPr>
              <a:t>FCBA </a:t>
            </a:r>
            <a:r>
              <a:rPr lang="fr-FR" sz="1000" dirty="0" smtClean="0">
                <a:solidFill>
                  <a:schemeClr val="tx1">
                    <a:lumMod val="50000"/>
                    <a:lumOff val="50000"/>
                  </a:schemeClr>
                </a:solidFill>
                <a:latin typeface="Neuropol" pitchFamily="34" charset="0"/>
              </a:rPr>
              <a:t>(institut technologique)</a:t>
            </a:r>
          </a:p>
          <a:p>
            <a:pPr marL="171450" indent="-171450">
              <a:buBlip>
                <a:blip r:embed="rId5"/>
              </a:buBlip>
            </a:pPr>
            <a:r>
              <a:rPr lang="fr-FR" sz="1100" dirty="0" smtClean="0">
                <a:solidFill>
                  <a:schemeClr val="tx1">
                    <a:lumMod val="50000"/>
                    <a:lumOff val="50000"/>
                  </a:schemeClr>
                </a:solidFill>
                <a:latin typeface="Neuropol" pitchFamily="34" charset="0"/>
              </a:rPr>
              <a:t>UNIFA </a:t>
            </a:r>
            <a:r>
              <a:rPr lang="fr-FR" sz="1000" dirty="0" smtClean="0">
                <a:solidFill>
                  <a:schemeClr val="tx1">
                    <a:lumMod val="50000"/>
                    <a:lumOff val="50000"/>
                  </a:schemeClr>
                </a:solidFill>
                <a:latin typeface="Neuropol" pitchFamily="34" charset="0"/>
              </a:rPr>
              <a:t>(syndicat professionnel)</a:t>
            </a:r>
          </a:p>
          <a:p>
            <a:pPr marL="171450" indent="-171450">
              <a:buBlip>
                <a:blip r:embed="rId5"/>
              </a:buBlip>
            </a:pPr>
            <a:endParaRPr lang="fr-FR" sz="1000" dirty="0" smtClean="0">
              <a:solidFill>
                <a:schemeClr val="tx1">
                  <a:lumMod val="50000"/>
                  <a:lumOff val="50000"/>
                </a:schemeClr>
              </a:solidFill>
              <a:latin typeface="Neuropol" pitchFamily="34" charset="0"/>
            </a:endParaRPr>
          </a:p>
          <a:p>
            <a:pPr marL="171450" indent="-171450">
              <a:buBlip>
                <a:blip r:embed="rId5"/>
              </a:buBlip>
            </a:pPr>
            <a:endParaRPr lang="fr-FR" sz="1200" dirty="0">
              <a:latin typeface="Neuropol" pitchFamily="34" charset="0"/>
            </a:endParaRPr>
          </a:p>
          <a:p>
            <a:r>
              <a:rPr lang="fr-FR" sz="1200" b="1" dirty="0" smtClean="0">
                <a:solidFill>
                  <a:srgbClr val="BC342A"/>
                </a:solidFill>
                <a:latin typeface="Neuropol" pitchFamily="34" charset="0"/>
              </a:rPr>
              <a:t>F</a:t>
            </a:r>
            <a:r>
              <a:rPr lang="fr-FR" sz="1200" dirty="0" smtClean="0">
                <a:solidFill>
                  <a:srgbClr val="BC342A"/>
                </a:solidFill>
                <a:latin typeface="Neuropol" pitchFamily="34" charset="0"/>
              </a:rPr>
              <a:t>inanceurs</a:t>
            </a:r>
            <a:endParaRPr lang="fr-FR" sz="1200" dirty="0">
              <a:solidFill>
                <a:srgbClr val="BC342A"/>
              </a:solidFill>
              <a:latin typeface="Neuropol" pitchFamily="34" charset="0"/>
            </a:endParaRPr>
          </a:p>
          <a:p>
            <a:pPr marL="171450" indent="-171450">
              <a:buBlip>
                <a:blip r:embed="rId5"/>
              </a:buBlip>
            </a:pPr>
            <a:endParaRPr lang="fr-FR" sz="1200" dirty="0" smtClean="0">
              <a:latin typeface="Neuropol" pitchFamily="34" charset="0"/>
            </a:endParaRPr>
          </a:p>
          <a:p>
            <a:pPr marL="171450" indent="-171450">
              <a:buBlip>
                <a:blip r:embed="rId5"/>
              </a:buBlip>
            </a:pPr>
            <a:r>
              <a:rPr lang="fr-FR" sz="1100" dirty="0" smtClean="0">
                <a:solidFill>
                  <a:schemeClr val="tx1">
                    <a:lumMod val="50000"/>
                    <a:lumOff val="50000"/>
                  </a:schemeClr>
                </a:solidFill>
                <a:latin typeface="Neuropol" pitchFamily="34" charset="0"/>
              </a:rPr>
              <a:t>DIRECTION REGIONALE </a:t>
            </a:r>
            <a:r>
              <a:rPr lang="fr-FR" sz="1000" dirty="0" smtClean="0">
                <a:solidFill>
                  <a:schemeClr val="tx1">
                    <a:lumMod val="50000"/>
                    <a:lumOff val="50000"/>
                  </a:schemeClr>
                </a:solidFill>
                <a:latin typeface="Neuropol" pitchFamily="34" charset="0"/>
              </a:rPr>
              <a:t>de l’environnement, de l’aménagement et du logement</a:t>
            </a:r>
          </a:p>
          <a:p>
            <a:pPr marL="171450" indent="-171450">
              <a:buBlip>
                <a:blip r:embed="rId5"/>
              </a:buBlip>
            </a:pPr>
            <a:r>
              <a:rPr lang="fr-FR" sz="1100" dirty="0" smtClean="0">
                <a:solidFill>
                  <a:schemeClr val="tx1">
                    <a:lumMod val="50000"/>
                    <a:lumOff val="50000"/>
                  </a:schemeClr>
                </a:solidFill>
                <a:latin typeface="Neuropol" pitchFamily="34" charset="0"/>
              </a:rPr>
              <a:t>CODIFAB </a:t>
            </a:r>
            <a:r>
              <a:rPr lang="fr-FR" sz="1000" dirty="0" smtClean="0">
                <a:solidFill>
                  <a:schemeClr val="tx1">
                    <a:lumMod val="50000"/>
                    <a:lumOff val="50000"/>
                  </a:schemeClr>
                </a:solidFill>
                <a:latin typeface="Neuropol" pitchFamily="34" charset="0"/>
              </a:rPr>
              <a:t>(comité professionnel lié à l’UNIFA)</a:t>
            </a:r>
          </a:p>
          <a:p>
            <a:pPr marL="171450" indent="-171450">
              <a:buBlip>
                <a:blip r:embed="rId5"/>
              </a:buBlip>
            </a:pPr>
            <a:r>
              <a:rPr lang="fr-FR" sz="1100" dirty="0" smtClean="0">
                <a:solidFill>
                  <a:schemeClr val="tx1">
                    <a:lumMod val="50000"/>
                    <a:lumOff val="50000"/>
                  </a:schemeClr>
                </a:solidFill>
                <a:latin typeface="Neuropol" pitchFamily="34" charset="0"/>
              </a:rPr>
              <a:t>MINISTERE </a:t>
            </a:r>
            <a:r>
              <a:rPr lang="fr-FR" sz="1000" dirty="0" smtClean="0">
                <a:solidFill>
                  <a:schemeClr val="tx1">
                    <a:lumMod val="50000"/>
                    <a:lumOff val="50000"/>
                  </a:schemeClr>
                </a:solidFill>
                <a:latin typeface="Neuropol" pitchFamily="34" charset="0"/>
              </a:rPr>
              <a:t>de l’économie, de l’industrie et de l’emploi</a:t>
            </a:r>
          </a:p>
          <a:p>
            <a:pPr marL="171450" indent="-171450">
              <a:buBlip>
                <a:blip r:embed="rId5"/>
              </a:buBlip>
            </a:pPr>
            <a:r>
              <a:rPr lang="fr-FR" sz="1100" dirty="0" smtClean="0">
                <a:solidFill>
                  <a:schemeClr val="tx1">
                    <a:lumMod val="50000"/>
                    <a:lumOff val="50000"/>
                  </a:schemeClr>
                </a:solidFill>
                <a:latin typeface="Neuropol" pitchFamily="34" charset="0"/>
              </a:rPr>
              <a:t>J’INNOVE </a:t>
            </a:r>
            <a:r>
              <a:rPr lang="fr-FR" sz="1000" dirty="0" smtClean="0">
                <a:solidFill>
                  <a:schemeClr val="tx1">
                    <a:lumMod val="50000"/>
                    <a:lumOff val="50000"/>
                  </a:schemeClr>
                </a:solidFill>
                <a:latin typeface="Neuropol" pitchFamily="34" charset="0"/>
              </a:rPr>
              <a:t>en Nord-Pas de Calais</a:t>
            </a:r>
            <a:endParaRPr lang="fr-FR" sz="1000" dirty="0">
              <a:solidFill>
                <a:schemeClr val="tx1">
                  <a:lumMod val="50000"/>
                  <a:lumOff val="50000"/>
                </a:schemeClr>
              </a:solidFill>
              <a:latin typeface="Neuropol" pitchFamily="34" charset="0"/>
            </a:endParaRPr>
          </a:p>
          <a:p>
            <a:pPr marL="171450" indent="-171450">
              <a:buBlip>
                <a:blip r:embed="rId5"/>
              </a:buBlip>
            </a:pPr>
            <a:endParaRPr lang="fr-FR" sz="1200" dirty="0" smtClean="0">
              <a:latin typeface="Neuropol" pitchFamily="34" charset="0"/>
            </a:endParaRPr>
          </a:p>
          <a:p>
            <a:pPr marL="171450" indent="-171450">
              <a:buBlip>
                <a:blip r:embed="rId5"/>
              </a:buBlip>
            </a:pPr>
            <a:endParaRPr lang="fr-FR" sz="1200" dirty="0" smtClean="0">
              <a:latin typeface="Neuropol" pitchFamily="34" charset="0"/>
            </a:endParaRPr>
          </a:p>
          <a:p>
            <a:r>
              <a:rPr lang="fr-FR" sz="1200" dirty="0" smtClean="0">
                <a:latin typeface="Neuropol" pitchFamily="34" charset="0"/>
              </a:rPr>
              <a:t> </a:t>
            </a:r>
          </a:p>
        </p:txBody>
      </p:sp>
      <p:grpSp>
        <p:nvGrpSpPr>
          <p:cNvPr id="21" name="Groupe 20"/>
          <p:cNvGrpSpPr/>
          <p:nvPr/>
        </p:nvGrpSpPr>
        <p:grpSpPr>
          <a:xfrm>
            <a:off x="7880843" y="773227"/>
            <a:ext cx="857180" cy="4782167"/>
            <a:chOff x="7605231" y="666564"/>
            <a:chExt cx="1094486" cy="5357896"/>
          </a:xfrm>
        </p:grpSpPr>
        <p:pic>
          <p:nvPicPr>
            <p:cNvPr id="4" name="Image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030004" y="666564"/>
              <a:ext cx="656641" cy="484889"/>
            </a:xfrm>
            <a:prstGeom prst="rect">
              <a:avLst/>
            </a:prstGeom>
            <a:ln>
              <a:noFill/>
            </a:ln>
            <a:effectLst>
              <a:outerShdw blurRad="292100" dist="139700" dir="2700000" algn="tl" rotWithShape="0">
                <a:srgbClr val="333333">
                  <a:alpha val="65000"/>
                </a:srgbClr>
              </a:outerShdw>
            </a:effectLst>
          </p:spPr>
        </p:pic>
        <p:pic>
          <p:nvPicPr>
            <p:cNvPr id="12" name="Image 1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951437" y="1248163"/>
              <a:ext cx="748280" cy="223094"/>
            </a:xfrm>
            <a:prstGeom prst="rect">
              <a:avLst/>
            </a:prstGeom>
            <a:ln>
              <a:noFill/>
            </a:ln>
            <a:effectLst>
              <a:outerShdw blurRad="292100" dist="139700" dir="2700000" algn="tl" rotWithShape="0">
                <a:srgbClr val="333333">
                  <a:alpha val="65000"/>
                </a:srgbClr>
              </a:outerShdw>
            </a:effectLst>
          </p:spPr>
        </p:pic>
        <p:pic>
          <p:nvPicPr>
            <p:cNvPr id="13" name="Image 12"/>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208532" y="1551773"/>
              <a:ext cx="491184" cy="485776"/>
            </a:xfrm>
            <a:prstGeom prst="rect">
              <a:avLst/>
            </a:prstGeom>
            <a:ln>
              <a:noFill/>
            </a:ln>
            <a:effectLst>
              <a:outerShdw blurRad="292100" dist="139700" dir="2700000" algn="tl" rotWithShape="0">
                <a:srgbClr val="333333">
                  <a:alpha val="65000"/>
                </a:srgbClr>
              </a:outerShdw>
            </a:effectLst>
          </p:spPr>
        </p:pic>
        <p:pic>
          <p:nvPicPr>
            <p:cNvPr id="14" name="Image 13"/>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890715" y="2148338"/>
              <a:ext cx="803286" cy="185476"/>
            </a:xfrm>
            <a:prstGeom prst="rect">
              <a:avLst/>
            </a:prstGeom>
            <a:ln>
              <a:noFill/>
            </a:ln>
            <a:effectLst>
              <a:outerShdw blurRad="292100" dist="139700" dir="2700000" algn="tl" rotWithShape="0">
                <a:srgbClr val="333333">
                  <a:alpha val="65000"/>
                </a:srgbClr>
              </a:outerShdw>
            </a:effectLst>
          </p:spPr>
        </p:pic>
        <p:pic>
          <p:nvPicPr>
            <p:cNvPr id="15" name="Image 14"/>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8030004" y="2401880"/>
              <a:ext cx="665075" cy="665074"/>
            </a:xfrm>
            <a:prstGeom prst="rect">
              <a:avLst/>
            </a:prstGeom>
            <a:ln>
              <a:noFill/>
            </a:ln>
            <a:effectLst>
              <a:outerShdw blurRad="292100" dist="139700" dir="2700000" algn="tl" rotWithShape="0">
                <a:srgbClr val="333333">
                  <a:alpha val="65000"/>
                </a:srgbClr>
              </a:outerShdw>
            </a:effectLst>
          </p:spPr>
        </p:pic>
        <p:pic>
          <p:nvPicPr>
            <p:cNvPr id="16" name="Image 15"/>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7660900" y="3738858"/>
              <a:ext cx="1038817" cy="254550"/>
            </a:xfrm>
            <a:prstGeom prst="rect">
              <a:avLst/>
            </a:prstGeom>
            <a:ln>
              <a:noFill/>
            </a:ln>
            <a:effectLst>
              <a:outerShdw blurRad="292100" dist="139700" dir="2700000" algn="tl" rotWithShape="0">
                <a:srgbClr val="333333">
                  <a:alpha val="65000"/>
                </a:srgbClr>
              </a:outerShdw>
            </a:effectLst>
          </p:spPr>
        </p:pic>
        <p:pic>
          <p:nvPicPr>
            <p:cNvPr id="17" name="Image 16"/>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8087196" y="3123367"/>
              <a:ext cx="612520" cy="529804"/>
            </a:xfrm>
            <a:prstGeom prst="rect">
              <a:avLst/>
            </a:prstGeom>
            <a:ln>
              <a:noFill/>
            </a:ln>
            <a:effectLst>
              <a:outerShdw blurRad="292100" dist="139700" dir="2700000" algn="tl" rotWithShape="0">
                <a:srgbClr val="333333">
                  <a:alpha val="65000"/>
                </a:srgbClr>
              </a:outerShdw>
            </a:effectLst>
          </p:spPr>
        </p:pic>
        <p:pic>
          <p:nvPicPr>
            <p:cNvPr id="18" name="Image 17"/>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8155608" y="4075603"/>
              <a:ext cx="531037" cy="682088"/>
            </a:xfrm>
            <a:prstGeom prst="rect">
              <a:avLst/>
            </a:prstGeom>
            <a:ln>
              <a:noFill/>
            </a:ln>
            <a:effectLst>
              <a:outerShdw blurRad="292100" dist="139700" dir="2700000" algn="tl" rotWithShape="0">
                <a:srgbClr val="333333">
                  <a:alpha val="65000"/>
                </a:srgbClr>
              </a:outerShdw>
            </a:effectLst>
          </p:spPr>
        </p:pic>
        <p:pic>
          <p:nvPicPr>
            <p:cNvPr id="2" name="Image 1"/>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7808442" y="4797152"/>
              <a:ext cx="874286" cy="342810"/>
            </a:xfrm>
            <a:prstGeom prst="rect">
              <a:avLst/>
            </a:prstGeom>
            <a:ln>
              <a:noFill/>
            </a:ln>
            <a:effectLst>
              <a:outerShdw blurRad="292100" dist="139700" dir="2700000" algn="tl" rotWithShape="0">
                <a:srgbClr val="333333">
                  <a:alpha val="65000"/>
                </a:srgbClr>
              </a:outerShdw>
            </a:effectLst>
          </p:spPr>
        </p:pic>
        <p:pic>
          <p:nvPicPr>
            <p:cNvPr id="19" name="Image 18"/>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7605231" y="5211895"/>
              <a:ext cx="1081414" cy="322642"/>
            </a:xfrm>
            <a:prstGeom prst="rect">
              <a:avLst/>
            </a:prstGeom>
            <a:ln>
              <a:noFill/>
            </a:ln>
            <a:effectLst>
              <a:outerShdw blurRad="292100" dist="139700" dir="2700000" algn="tl" rotWithShape="0">
                <a:srgbClr val="333333">
                  <a:alpha val="65000"/>
                </a:srgbClr>
              </a:outerShdw>
            </a:effectLst>
          </p:spPr>
        </p:pic>
        <p:pic>
          <p:nvPicPr>
            <p:cNvPr id="20" name="Image 19"/>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7660900" y="5614539"/>
              <a:ext cx="1031462" cy="409921"/>
            </a:xfrm>
            <a:prstGeom prst="rect">
              <a:avLst/>
            </a:prstGeom>
            <a:ln>
              <a:noFill/>
            </a:ln>
            <a:effectLst>
              <a:outerShdw blurRad="292100" dist="139700" dir="2700000" algn="tl" rotWithShape="0">
                <a:srgbClr val="333333">
                  <a:alpha val="65000"/>
                </a:srgbClr>
              </a:outerShdw>
            </a:effectLst>
          </p:spPr>
        </p:pic>
      </p:grpSp>
      <p:cxnSp>
        <p:nvCxnSpPr>
          <p:cNvPr id="23" name="Connecteur droit 22"/>
          <p:cNvCxnSpPr/>
          <p:nvPr/>
        </p:nvCxnSpPr>
        <p:spPr>
          <a:xfrm>
            <a:off x="467544" y="1996893"/>
            <a:ext cx="712879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467544" y="3438910"/>
            <a:ext cx="712879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414509" y="4293096"/>
            <a:ext cx="712879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467544" y="5354551"/>
            <a:ext cx="712879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8" name="Groupe 27"/>
          <p:cNvGrpSpPr/>
          <p:nvPr/>
        </p:nvGrpSpPr>
        <p:grpSpPr>
          <a:xfrm>
            <a:off x="451431" y="392394"/>
            <a:ext cx="5911164" cy="666806"/>
            <a:chOff x="251520" y="467559"/>
            <a:chExt cx="3840412" cy="666806"/>
          </a:xfrm>
        </p:grpSpPr>
        <p:sp>
          <p:nvSpPr>
            <p:cNvPr id="29" name="Rectangle 28"/>
            <p:cNvSpPr>
              <a:spLocks noChangeArrowheads="1"/>
            </p:cNvSpPr>
            <p:nvPr/>
          </p:nvSpPr>
          <p:spPr bwMode="auto">
            <a:xfrm>
              <a:off x="251520" y="467559"/>
              <a:ext cx="367240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M</a:t>
              </a:r>
              <a:r>
                <a:rPr lang="fr-FR" altLang="fr-FR" sz="1500" dirty="0" smtClean="0">
                  <a:solidFill>
                    <a:srgbClr val="547F8A"/>
                  </a:solidFill>
                  <a:latin typeface="Neuropol" pitchFamily="34" charset="0"/>
                  <a:ea typeface="Calibri" pitchFamily="34" charset="0"/>
                  <a:cs typeface="Times New Roman" pitchFamily="18" charset="0"/>
                </a:rPr>
                <a:t>ise en place d’activités</a:t>
              </a:r>
              <a:r>
                <a:rPr kumimoji="0" lang="fr-FR" altLang="fr-FR" sz="15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kumimoji="0" lang="fr-FR" altLang="fr-FR" sz="13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lang="fr-FR" altLang="fr-FR" sz="1300" dirty="0" smtClean="0">
                  <a:solidFill>
                    <a:srgbClr val="9DB4BE"/>
                  </a:solidFill>
                  <a:latin typeface="Neuropol" pitchFamily="34" charset="0"/>
                  <a:ea typeface="Calibri" pitchFamily="34" charset="0"/>
                  <a:cs typeface="Times New Roman" pitchFamily="18" charset="0"/>
                </a:rPr>
                <a:t> </a:t>
              </a:r>
              <a:endParaRPr kumimoji="0" lang="fr-FR" altLang="fr-FR" sz="1300" b="0" i="0" u="none" strike="noStrike" cap="none" normalizeH="0" baseline="0" dirty="0" smtClean="0">
                <a:ln>
                  <a:noFill/>
                </a:ln>
                <a:solidFill>
                  <a:srgbClr val="9DB4BE"/>
                </a:solidFill>
                <a:effectLst/>
                <a:latin typeface="Neuropol" panose="020F0607030201010804" pitchFamily="34" charset="0"/>
                <a:cs typeface="Arial" pitchFamily="34" charset="0"/>
              </a:endParaRPr>
            </a:p>
          </p:txBody>
        </p:sp>
        <p:sp>
          <p:nvSpPr>
            <p:cNvPr id="30" name="ZoneTexte 29"/>
            <p:cNvSpPr txBox="1"/>
            <p:nvPr/>
          </p:nvSpPr>
          <p:spPr>
            <a:xfrm>
              <a:off x="275508" y="872755"/>
              <a:ext cx="3816424" cy="261610"/>
            </a:xfrm>
            <a:prstGeom prst="rect">
              <a:avLst/>
            </a:prstGeom>
            <a:noFill/>
          </p:spPr>
          <p:txBody>
            <a:bodyPr wrap="square" rtlCol="0">
              <a:spAutoFit/>
            </a:bodyPr>
            <a:lstStyle/>
            <a:p>
              <a:r>
                <a:rPr lang="fr-FR" sz="1100" dirty="0">
                  <a:solidFill>
                    <a:schemeClr val="tx1">
                      <a:lumMod val="50000"/>
                      <a:lumOff val="50000"/>
                    </a:schemeClr>
                  </a:solidFill>
                  <a:latin typeface="Neuropol" panose="020F0607030201010804" pitchFamily="34" charset="0"/>
                </a:rPr>
                <a:t>3</a:t>
              </a:r>
              <a:r>
                <a:rPr lang="fr-FR" sz="1100" dirty="0" smtClean="0">
                  <a:solidFill>
                    <a:schemeClr val="tx1">
                      <a:lumMod val="50000"/>
                      <a:lumOff val="50000"/>
                    </a:schemeClr>
                  </a:solidFill>
                  <a:latin typeface="Neuropol" panose="020F0607030201010804" pitchFamily="34" charset="0"/>
                </a:rPr>
                <a:t> – Prototypage &amp; mise en œuvre – Chantier école</a:t>
              </a:r>
              <a:endParaRPr lang="fr-FR" sz="1100" dirty="0">
                <a:solidFill>
                  <a:schemeClr val="tx1">
                    <a:lumMod val="50000"/>
                    <a:lumOff val="50000"/>
                  </a:schemeClr>
                </a:solidFill>
                <a:latin typeface="Neuropol" panose="020F0607030201010804" pitchFamily="34" charset="0"/>
              </a:endParaRPr>
            </a:p>
          </p:txBody>
        </p:sp>
      </p:grpSp>
      <p:pic>
        <p:nvPicPr>
          <p:cNvPr id="27" name="Image 26"/>
          <p:cNvPicPr>
            <a:picLocks noChangeAspect="1"/>
          </p:cNvPicPr>
          <p:nvPr/>
        </p:nvPicPr>
        <p:blipFill>
          <a:blip r:embed="rId17" cstate="print">
            <a:extLst>
              <a:ext uri="{BEBA8EAE-BF5A-486C-A8C5-ECC9F3942E4B}">
                <a14:imgProps xmlns="" xmlns:a14="http://schemas.microsoft.com/office/drawing/2010/main">
                  <a14:imgLayer r:embed="rId18">
                    <a14:imgEffect>
                      <a14:brightnessContrast bright="89000"/>
                    </a14:imgEffect>
                  </a14:imgLayer>
                </a14:imgProps>
              </a:ext>
              <a:ext uri="{28A0092B-C50C-407E-A947-70E740481C1C}">
                <a14:useLocalDpi xmlns="" xmlns:a14="http://schemas.microsoft.com/office/drawing/2010/main" val="0"/>
              </a:ext>
            </a:extLst>
          </a:blip>
          <a:stretch>
            <a:fillRect/>
          </a:stretch>
        </p:blipFill>
        <p:spPr>
          <a:xfrm>
            <a:off x="5565729" y="757169"/>
            <a:ext cx="2077860" cy="305121"/>
          </a:xfrm>
          <a:prstGeom prst="rect">
            <a:avLst/>
          </a:prstGeom>
          <a:effectLst/>
        </p:spPr>
      </p:pic>
    </p:spTree>
    <p:extLst>
      <p:ext uri="{BB962C8B-B14F-4D97-AF65-F5344CB8AC3E}">
        <p14:creationId xmlns="" xmlns:p14="http://schemas.microsoft.com/office/powerpoint/2010/main" val="28748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 calcmode="lin" valueType="num">
                                      <p:cBhvr additive="base">
                                        <p:cTn id="2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anim calcmode="lin" valueType="num">
                                      <p:cBhvr additive="base">
                                        <p:cTn id="3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anim calcmode="lin" valueType="num">
                                      <p:cBhvr additive="base">
                                        <p:cTn id="39"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8" end="18"/>
                                            </p:txEl>
                                          </p:spTgt>
                                        </p:tgtEl>
                                        <p:attrNameLst>
                                          <p:attrName>style.visibility</p:attrName>
                                        </p:attrNameLst>
                                      </p:cBhvr>
                                      <p:to>
                                        <p:strVal val="visible"/>
                                      </p:to>
                                    </p:set>
                                    <p:anim calcmode="lin" valueType="num">
                                      <p:cBhvr additive="base">
                                        <p:cTn id="43"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8" end="1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9" end="19"/>
                                            </p:txEl>
                                          </p:spTgt>
                                        </p:tgtEl>
                                        <p:attrNameLst>
                                          <p:attrName>style.visibility</p:attrName>
                                        </p:attrNameLst>
                                      </p:cBhvr>
                                      <p:to>
                                        <p:strVal val="visible"/>
                                      </p:to>
                                    </p:set>
                                    <p:anim calcmode="lin" valueType="num">
                                      <p:cBhvr additive="base">
                                        <p:cTn id="47" dur="5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9" end="1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22" end="22"/>
                                            </p:txEl>
                                          </p:spTgt>
                                        </p:tgtEl>
                                        <p:attrNameLst>
                                          <p:attrName>style.visibility</p:attrName>
                                        </p:attrNameLst>
                                      </p:cBhvr>
                                      <p:to>
                                        <p:strVal val="visible"/>
                                      </p:to>
                                    </p:set>
                                    <p:anim calcmode="lin" valueType="num">
                                      <p:cBhvr additive="base">
                                        <p:cTn id="53" dur="500" fill="hold"/>
                                        <p:tgtEl>
                                          <p:spTgt spid="3">
                                            <p:txEl>
                                              <p:pRg st="22" end="2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22" end="22"/>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24" end="24"/>
                                            </p:txEl>
                                          </p:spTgt>
                                        </p:tgtEl>
                                        <p:attrNameLst>
                                          <p:attrName>style.visibility</p:attrName>
                                        </p:attrNameLst>
                                      </p:cBhvr>
                                      <p:to>
                                        <p:strVal val="visible"/>
                                      </p:to>
                                    </p:set>
                                    <p:anim calcmode="lin" valueType="num">
                                      <p:cBhvr additive="base">
                                        <p:cTn id="57" dur="500" fill="hold"/>
                                        <p:tgtEl>
                                          <p:spTgt spid="3">
                                            <p:txEl>
                                              <p:pRg st="24" end="2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24" end="24"/>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25" end="25"/>
                                            </p:txEl>
                                          </p:spTgt>
                                        </p:tgtEl>
                                        <p:attrNameLst>
                                          <p:attrName>style.visibility</p:attrName>
                                        </p:attrNameLst>
                                      </p:cBhvr>
                                      <p:to>
                                        <p:strVal val="visible"/>
                                      </p:to>
                                    </p:set>
                                    <p:anim calcmode="lin" valueType="num">
                                      <p:cBhvr additive="base">
                                        <p:cTn id="61" dur="500" fill="hold"/>
                                        <p:tgtEl>
                                          <p:spTgt spid="3">
                                            <p:txEl>
                                              <p:pRg st="25" end="2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25" end="25"/>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26" end="26"/>
                                            </p:txEl>
                                          </p:spTgt>
                                        </p:tgtEl>
                                        <p:attrNameLst>
                                          <p:attrName>style.visibility</p:attrName>
                                        </p:attrNameLst>
                                      </p:cBhvr>
                                      <p:to>
                                        <p:strVal val="visible"/>
                                      </p:to>
                                    </p:set>
                                    <p:anim calcmode="lin" valueType="num">
                                      <p:cBhvr additive="base">
                                        <p:cTn id="65" dur="500" fill="hold"/>
                                        <p:tgtEl>
                                          <p:spTgt spid="3">
                                            <p:txEl>
                                              <p:pRg st="26" end="26"/>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26" end="26"/>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
                                            <p:txEl>
                                              <p:pRg st="27" end="27"/>
                                            </p:txEl>
                                          </p:spTgt>
                                        </p:tgtEl>
                                        <p:attrNameLst>
                                          <p:attrName>style.visibility</p:attrName>
                                        </p:attrNameLst>
                                      </p:cBhvr>
                                      <p:to>
                                        <p:strVal val="visible"/>
                                      </p:to>
                                    </p:set>
                                    <p:anim calcmode="lin" valueType="num">
                                      <p:cBhvr additive="base">
                                        <p:cTn id="69" dur="500" fill="hold"/>
                                        <p:tgtEl>
                                          <p:spTgt spid="3">
                                            <p:txEl>
                                              <p:pRg st="27" end="27"/>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27" end="2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388424" y="198255"/>
            <a:ext cx="683568"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25</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2" name="Rectangle 1"/>
          <p:cNvSpPr/>
          <p:nvPr/>
        </p:nvSpPr>
        <p:spPr>
          <a:xfrm>
            <a:off x="827584" y="1360846"/>
            <a:ext cx="6766596" cy="1477328"/>
          </a:xfrm>
          <a:prstGeom prst="rect">
            <a:avLst/>
          </a:prstGeom>
        </p:spPr>
        <p:txBody>
          <a:bodyPr wrap="none">
            <a:spAutoFit/>
          </a:bodyPr>
          <a:lstStyle/>
          <a:p>
            <a:r>
              <a:rPr lang="fr-FR" sz="1200" dirty="0" smtClean="0">
                <a:solidFill>
                  <a:srgbClr val="9DB4BE"/>
                </a:solidFill>
                <a:latin typeface="Neuropol" pitchFamily="34" charset="0"/>
              </a:rPr>
              <a:t>Objectif de cette action :</a:t>
            </a:r>
          </a:p>
          <a:p>
            <a:endParaRPr lang="fr-FR" sz="1200" dirty="0">
              <a:solidFill>
                <a:srgbClr val="9DB4BE"/>
              </a:solidFill>
              <a:latin typeface="Neuropol" pitchFamily="34" charset="0"/>
            </a:endParaRPr>
          </a:p>
          <a:p>
            <a:pPr marL="171450" indent="-171450">
              <a:buBlip>
                <a:blip r:embed="rId5"/>
              </a:buBlip>
            </a:pPr>
            <a:r>
              <a:rPr lang="fr-FR" sz="1100" dirty="0" smtClean="0">
                <a:solidFill>
                  <a:schemeClr val="tx1">
                    <a:lumMod val="50000"/>
                    <a:lumOff val="50000"/>
                  </a:schemeClr>
                </a:solidFill>
                <a:latin typeface="Neuropol" pitchFamily="34" charset="0"/>
              </a:rPr>
              <a:t>Sensibiliser les étudiants à l’éco-conception</a:t>
            </a:r>
          </a:p>
          <a:p>
            <a:pPr marL="171450" indent="-171450">
              <a:buBlip>
                <a:blip r:embed="rId5"/>
              </a:buBlip>
            </a:pPr>
            <a:r>
              <a:rPr lang="fr-FR" sz="1100" dirty="0" smtClean="0">
                <a:solidFill>
                  <a:schemeClr val="tx1">
                    <a:lumMod val="50000"/>
                    <a:lumOff val="50000"/>
                  </a:schemeClr>
                </a:solidFill>
                <a:latin typeface="Neuropol" pitchFamily="34" charset="0"/>
              </a:rPr>
              <a:t>Intégrer les principes essentiels de la sécurité au poste de travail</a:t>
            </a:r>
          </a:p>
          <a:p>
            <a:pPr marL="171450" indent="-171450">
              <a:buBlip>
                <a:blip r:embed="rId5"/>
              </a:buBlip>
            </a:pPr>
            <a:r>
              <a:rPr lang="fr-FR" sz="1100" dirty="0" smtClean="0">
                <a:solidFill>
                  <a:schemeClr val="tx1">
                    <a:lumMod val="50000"/>
                    <a:lumOff val="50000"/>
                  </a:schemeClr>
                </a:solidFill>
                <a:latin typeface="Neuropol" pitchFamily="34" charset="0"/>
              </a:rPr>
              <a:t>Utiliser les matériels usuels aux postes de montage et d’assemblage</a:t>
            </a:r>
          </a:p>
          <a:p>
            <a:pPr marL="171450" indent="-171450">
              <a:buBlip>
                <a:blip r:embed="rId5"/>
              </a:buBlip>
            </a:pPr>
            <a:r>
              <a:rPr lang="fr-FR" sz="1100" dirty="0" smtClean="0">
                <a:solidFill>
                  <a:schemeClr val="tx1">
                    <a:lumMod val="50000"/>
                    <a:lumOff val="50000"/>
                  </a:schemeClr>
                </a:solidFill>
                <a:latin typeface="Neuropol" pitchFamily="34" charset="0"/>
              </a:rPr>
              <a:t>Lire et interpréter les plans de fabrication</a:t>
            </a:r>
          </a:p>
          <a:p>
            <a:pPr marL="171450" indent="-171450">
              <a:buBlip>
                <a:blip r:embed="rId5"/>
              </a:buBlip>
            </a:pPr>
            <a:r>
              <a:rPr lang="fr-FR" sz="1100" dirty="0" smtClean="0">
                <a:solidFill>
                  <a:schemeClr val="tx1">
                    <a:lumMod val="50000"/>
                    <a:lumOff val="50000"/>
                  </a:schemeClr>
                </a:solidFill>
                <a:latin typeface="Neuropol" pitchFamily="34" charset="0"/>
              </a:rPr>
              <a:t>Travailler en équipe</a:t>
            </a:r>
          </a:p>
          <a:p>
            <a:pPr marL="171450" indent="-171450">
              <a:buBlip>
                <a:blip r:embed="rId5"/>
              </a:buBlip>
            </a:pPr>
            <a:r>
              <a:rPr lang="fr-FR" sz="1100" dirty="0" smtClean="0">
                <a:solidFill>
                  <a:schemeClr val="tx1">
                    <a:lumMod val="50000"/>
                    <a:lumOff val="50000"/>
                  </a:schemeClr>
                </a:solidFill>
                <a:latin typeface="Neuropol" pitchFamily="34" charset="0"/>
              </a:rPr>
              <a:t>Respecter et intégrer les méthodes de travail de l’entreprise </a:t>
            </a:r>
            <a:endParaRPr lang="fr-FR" sz="1100" dirty="0">
              <a:solidFill>
                <a:schemeClr val="tx1">
                  <a:lumMod val="50000"/>
                  <a:lumOff val="50000"/>
                </a:schemeClr>
              </a:solidFill>
            </a:endParaRPr>
          </a:p>
        </p:txBody>
      </p:sp>
      <p:pic>
        <p:nvPicPr>
          <p:cNvPr id="3" name="Image 2"/>
          <p:cNvPicPr>
            <a:picLocks noChangeAspect="1"/>
          </p:cNvPicPr>
          <p:nvPr/>
        </p:nvPicPr>
        <p:blipFill>
          <a:blip r:embed="rId6" cstate="print">
            <a:extLst>
              <a:ext uri="{BEBA8EAE-BF5A-486C-A8C5-ECC9F3942E4B}">
                <a14:imgProps xmlns="" xmlns:a14="http://schemas.microsoft.com/office/drawing/2010/main">
                  <a14:imgLayer r:embed="rId7">
                    <a14:imgEffect>
                      <a14:brightnessContrast bright="9000"/>
                    </a14:imgEffect>
                  </a14:imgLayer>
                </a14:imgProps>
              </a:ext>
              <a:ext uri="{28A0092B-C50C-407E-A947-70E740481C1C}">
                <a14:useLocalDpi xmlns="" xmlns:a14="http://schemas.microsoft.com/office/drawing/2010/main" val="0"/>
              </a:ext>
            </a:extLst>
          </a:blip>
          <a:stretch>
            <a:fillRect/>
          </a:stretch>
        </p:blipFill>
        <p:spPr>
          <a:xfrm>
            <a:off x="683568" y="2996952"/>
            <a:ext cx="7148965" cy="2703685"/>
          </a:xfrm>
          <a:prstGeom prst="rect">
            <a:avLst/>
          </a:prstGeom>
          <a:ln>
            <a:noFill/>
          </a:ln>
          <a:effectLst>
            <a:softEdge rad="112500"/>
          </a:effectLst>
        </p:spPr>
      </p:pic>
      <p:pic>
        <p:nvPicPr>
          <p:cNvPr id="11" name="Image 10"/>
          <p:cNvPicPr>
            <a:picLocks noChangeAspect="1"/>
          </p:cNvPicPr>
          <p:nvPr/>
        </p:nvPicPr>
        <p:blipFill>
          <a:blip r:embed="rId8" cstate="print">
            <a:extLst>
              <a:ext uri="{BEBA8EAE-BF5A-486C-A8C5-ECC9F3942E4B}">
                <a14:imgProps xmlns="" xmlns:a14="http://schemas.microsoft.com/office/drawing/2010/main">
                  <a14:imgLayer r:embed="rId9">
                    <a14:imgEffect>
                      <a14:brightnessContrast bright="89000"/>
                    </a14:imgEffect>
                  </a14:imgLayer>
                </a14:imgProps>
              </a:ext>
              <a:ext uri="{28A0092B-C50C-407E-A947-70E740481C1C}">
                <a14:useLocalDpi xmlns="" xmlns:a14="http://schemas.microsoft.com/office/drawing/2010/main" val="0"/>
              </a:ext>
            </a:extLst>
          </a:blip>
          <a:stretch>
            <a:fillRect/>
          </a:stretch>
        </p:blipFill>
        <p:spPr>
          <a:xfrm>
            <a:off x="5711935" y="1501132"/>
            <a:ext cx="2077860" cy="305121"/>
          </a:xfrm>
          <a:prstGeom prst="rect">
            <a:avLst/>
          </a:prstGeom>
          <a:effectLst/>
        </p:spPr>
      </p:pic>
      <p:grpSp>
        <p:nvGrpSpPr>
          <p:cNvPr id="13" name="Groupe 12"/>
          <p:cNvGrpSpPr/>
          <p:nvPr/>
        </p:nvGrpSpPr>
        <p:grpSpPr>
          <a:xfrm>
            <a:off x="827584" y="457200"/>
            <a:ext cx="5911164" cy="666806"/>
            <a:chOff x="251520" y="467559"/>
            <a:chExt cx="3840412" cy="666806"/>
          </a:xfrm>
        </p:grpSpPr>
        <p:sp>
          <p:nvSpPr>
            <p:cNvPr id="14" name="Rectangle 13"/>
            <p:cNvSpPr>
              <a:spLocks noChangeArrowheads="1"/>
            </p:cNvSpPr>
            <p:nvPr/>
          </p:nvSpPr>
          <p:spPr bwMode="auto">
            <a:xfrm>
              <a:off x="251520" y="467559"/>
              <a:ext cx="367240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M</a:t>
              </a:r>
              <a:r>
                <a:rPr lang="fr-FR" altLang="fr-FR" sz="1500" dirty="0" smtClean="0">
                  <a:solidFill>
                    <a:srgbClr val="547F8A"/>
                  </a:solidFill>
                  <a:latin typeface="Neuropol" pitchFamily="34" charset="0"/>
                  <a:ea typeface="Calibri" pitchFamily="34" charset="0"/>
                  <a:cs typeface="Times New Roman" pitchFamily="18" charset="0"/>
                </a:rPr>
                <a:t>ise en place d’activités</a:t>
              </a:r>
              <a:r>
                <a:rPr kumimoji="0" lang="fr-FR" altLang="fr-FR" sz="15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kumimoji="0" lang="fr-FR" altLang="fr-FR" sz="13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lang="fr-FR" altLang="fr-FR" sz="1300" dirty="0" smtClean="0">
                  <a:solidFill>
                    <a:srgbClr val="9DB4BE"/>
                  </a:solidFill>
                  <a:latin typeface="Neuropol" pitchFamily="34" charset="0"/>
                  <a:ea typeface="Calibri" pitchFamily="34" charset="0"/>
                  <a:cs typeface="Times New Roman" pitchFamily="18" charset="0"/>
                </a:rPr>
                <a:t> </a:t>
              </a:r>
              <a:endParaRPr kumimoji="0" lang="fr-FR" altLang="fr-FR" sz="1300" b="0" i="0" u="none" strike="noStrike" cap="none" normalizeH="0" baseline="0" dirty="0" smtClean="0">
                <a:ln>
                  <a:noFill/>
                </a:ln>
                <a:solidFill>
                  <a:srgbClr val="9DB4BE"/>
                </a:solidFill>
                <a:effectLst/>
                <a:latin typeface="Neuropol" panose="020F0607030201010804" pitchFamily="34" charset="0"/>
                <a:cs typeface="Arial" pitchFamily="34" charset="0"/>
              </a:endParaRPr>
            </a:p>
          </p:txBody>
        </p:sp>
        <p:sp>
          <p:nvSpPr>
            <p:cNvPr id="15" name="ZoneTexte 14"/>
            <p:cNvSpPr txBox="1"/>
            <p:nvPr/>
          </p:nvSpPr>
          <p:spPr>
            <a:xfrm>
              <a:off x="275508" y="872755"/>
              <a:ext cx="3816424" cy="261610"/>
            </a:xfrm>
            <a:prstGeom prst="rect">
              <a:avLst/>
            </a:prstGeom>
            <a:noFill/>
          </p:spPr>
          <p:txBody>
            <a:bodyPr wrap="square" rtlCol="0">
              <a:spAutoFit/>
            </a:bodyPr>
            <a:lstStyle/>
            <a:p>
              <a:r>
                <a:rPr lang="fr-FR" sz="1100" dirty="0">
                  <a:solidFill>
                    <a:schemeClr val="tx1">
                      <a:lumMod val="50000"/>
                      <a:lumOff val="50000"/>
                    </a:schemeClr>
                  </a:solidFill>
                  <a:latin typeface="Neuropol" panose="020F0607030201010804" pitchFamily="34" charset="0"/>
                </a:rPr>
                <a:t>3</a:t>
              </a:r>
              <a:r>
                <a:rPr lang="fr-FR" sz="1100" dirty="0" smtClean="0">
                  <a:solidFill>
                    <a:schemeClr val="tx1">
                      <a:lumMod val="50000"/>
                      <a:lumOff val="50000"/>
                    </a:schemeClr>
                  </a:solidFill>
                  <a:latin typeface="Neuropol" panose="020F0607030201010804" pitchFamily="34" charset="0"/>
                </a:rPr>
                <a:t> – Prototypage &amp; mise en œuvre – Chantier école</a:t>
              </a:r>
              <a:endParaRPr lang="fr-FR" sz="1100" dirty="0">
                <a:solidFill>
                  <a:schemeClr val="tx1">
                    <a:lumMod val="50000"/>
                    <a:lumOff val="50000"/>
                  </a:schemeClr>
                </a:solidFill>
                <a:latin typeface="Neuropol" panose="020F0607030201010804" pitchFamily="34" charset="0"/>
              </a:endParaRPr>
            </a:p>
          </p:txBody>
        </p:sp>
      </p:grpSp>
    </p:spTree>
    <p:extLst>
      <p:ext uri="{BB962C8B-B14F-4D97-AF65-F5344CB8AC3E}">
        <p14:creationId xmlns="" xmlns:p14="http://schemas.microsoft.com/office/powerpoint/2010/main" val="204966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1982" y="990442"/>
            <a:ext cx="7344816" cy="5074826"/>
          </a:xfrm>
          <a:prstGeom prst="rect">
            <a:avLst/>
          </a:prstGeom>
        </p:spPr>
      </p:pic>
      <p:pic>
        <p:nvPicPr>
          <p:cNvPr id="6" name="Imag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388424" y="177449"/>
            <a:ext cx="611560"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26</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2" name="Rectangle 1"/>
          <p:cNvSpPr/>
          <p:nvPr/>
        </p:nvSpPr>
        <p:spPr>
          <a:xfrm>
            <a:off x="683568" y="5926768"/>
            <a:ext cx="4393447" cy="276999"/>
          </a:xfrm>
          <a:prstGeom prst="rect">
            <a:avLst/>
          </a:prstGeom>
        </p:spPr>
        <p:txBody>
          <a:bodyPr wrap="none">
            <a:spAutoFit/>
          </a:bodyPr>
          <a:lstStyle/>
          <a:p>
            <a:r>
              <a:rPr lang="fr-FR" sz="1200" dirty="0" smtClean="0">
                <a:solidFill>
                  <a:srgbClr val="9DB4BE"/>
                </a:solidFill>
                <a:latin typeface="Neuropol" pitchFamily="34" charset="0"/>
              </a:rPr>
              <a:t>Les plans fournis par l’entreprise (extrait) </a:t>
            </a:r>
            <a:r>
              <a:rPr lang="fr-FR" sz="1200" dirty="0">
                <a:solidFill>
                  <a:srgbClr val="9DB4BE"/>
                </a:solidFill>
                <a:latin typeface="Neuropol" pitchFamily="34" charset="0"/>
              </a:rPr>
              <a:t>:</a:t>
            </a:r>
          </a:p>
        </p:txBody>
      </p:sp>
      <p:pic>
        <p:nvPicPr>
          <p:cNvPr id="4" name="Image 3"/>
          <p:cNvPicPr>
            <a:picLocks noChangeAspect="1"/>
          </p:cNvPicPr>
          <p:nvPr/>
        </p:nvPicPr>
        <p:blipFill>
          <a:blip r:embed="rId6" cstate="print">
            <a:extLst>
              <a:ext uri="{BEBA8EAE-BF5A-486C-A8C5-ECC9F3942E4B}">
                <a14:imgProps xmlns="" xmlns:a14="http://schemas.microsoft.com/office/drawing/2010/main">
                  <a14:imgLayer r:embed="rId7">
                    <a14:imgEffect>
                      <a14:brightnessContrast bright="89000"/>
                    </a14:imgEffect>
                  </a14:imgLayer>
                </a14:imgProps>
              </a:ext>
              <a:ext uri="{28A0092B-C50C-407E-A947-70E740481C1C}">
                <a14:useLocalDpi xmlns="" xmlns:a14="http://schemas.microsoft.com/office/drawing/2010/main" val="0"/>
              </a:ext>
            </a:extLst>
          </a:blip>
          <a:stretch>
            <a:fillRect/>
          </a:stretch>
        </p:blipFill>
        <p:spPr>
          <a:xfrm>
            <a:off x="5940152" y="1111717"/>
            <a:ext cx="2077860" cy="305121"/>
          </a:xfrm>
          <a:prstGeom prst="rect">
            <a:avLst/>
          </a:prstGeom>
          <a:effectLst/>
        </p:spPr>
      </p:pic>
      <p:grpSp>
        <p:nvGrpSpPr>
          <p:cNvPr id="12" name="Groupe 11"/>
          <p:cNvGrpSpPr/>
          <p:nvPr/>
        </p:nvGrpSpPr>
        <p:grpSpPr>
          <a:xfrm>
            <a:off x="561767" y="392394"/>
            <a:ext cx="5911164" cy="666806"/>
            <a:chOff x="251520" y="467559"/>
            <a:chExt cx="3840412" cy="666806"/>
          </a:xfrm>
        </p:grpSpPr>
        <p:sp>
          <p:nvSpPr>
            <p:cNvPr id="13" name="Rectangle 12"/>
            <p:cNvSpPr>
              <a:spLocks noChangeArrowheads="1"/>
            </p:cNvSpPr>
            <p:nvPr/>
          </p:nvSpPr>
          <p:spPr bwMode="auto">
            <a:xfrm>
              <a:off x="251520" y="467559"/>
              <a:ext cx="367240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M</a:t>
              </a:r>
              <a:r>
                <a:rPr lang="fr-FR" altLang="fr-FR" sz="1500" dirty="0" smtClean="0">
                  <a:solidFill>
                    <a:srgbClr val="547F8A"/>
                  </a:solidFill>
                  <a:latin typeface="Neuropol" pitchFamily="34" charset="0"/>
                  <a:ea typeface="Calibri" pitchFamily="34" charset="0"/>
                  <a:cs typeface="Times New Roman" pitchFamily="18" charset="0"/>
                </a:rPr>
                <a:t>ise en place d’activités</a:t>
              </a:r>
              <a:r>
                <a:rPr kumimoji="0" lang="fr-FR" altLang="fr-FR" sz="15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kumimoji="0" lang="fr-FR" altLang="fr-FR" sz="13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lang="fr-FR" altLang="fr-FR" sz="1300" dirty="0" smtClean="0">
                  <a:solidFill>
                    <a:srgbClr val="9DB4BE"/>
                  </a:solidFill>
                  <a:latin typeface="Neuropol" pitchFamily="34" charset="0"/>
                  <a:ea typeface="Calibri" pitchFamily="34" charset="0"/>
                  <a:cs typeface="Times New Roman" pitchFamily="18" charset="0"/>
                </a:rPr>
                <a:t> </a:t>
              </a:r>
              <a:endParaRPr kumimoji="0" lang="fr-FR" altLang="fr-FR" sz="1300" b="0" i="0" u="none" strike="noStrike" cap="none" normalizeH="0" baseline="0" dirty="0" smtClean="0">
                <a:ln>
                  <a:noFill/>
                </a:ln>
                <a:solidFill>
                  <a:srgbClr val="9DB4BE"/>
                </a:solidFill>
                <a:effectLst/>
                <a:latin typeface="Neuropol" panose="020F0607030201010804" pitchFamily="34" charset="0"/>
                <a:cs typeface="Arial" pitchFamily="34" charset="0"/>
              </a:endParaRPr>
            </a:p>
          </p:txBody>
        </p:sp>
        <p:sp>
          <p:nvSpPr>
            <p:cNvPr id="14" name="ZoneTexte 13"/>
            <p:cNvSpPr txBox="1"/>
            <p:nvPr/>
          </p:nvSpPr>
          <p:spPr>
            <a:xfrm>
              <a:off x="275508" y="872755"/>
              <a:ext cx="3816424" cy="261610"/>
            </a:xfrm>
            <a:prstGeom prst="rect">
              <a:avLst/>
            </a:prstGeom>
            <a:noFill/>
          </p:spPr>
          <p:txBody>
            <a:bodyPr wrap="square" rtlCol="0">
              <a:spAutoFit/>
            </a:bodyPr>
            <a:lstStyle/>
            <a:p>
              <a:r>
                <a:rPr lang="fr-FR" sz="1100" dirty="0">
                  <a:solidFill>
                    <a:schemeClr val="tx1">
                      <a:lumMod val="50000"/>
                      <a:lumOff val="50000"/>
                    </a:schemeClr>
                  </a:solidFill>
                  <a:latin typeface="Neuropol" panose="020F0607030201010804" pitchFamily="34" charset="0"/>
                </a:rPr>
                <a:t>3</a:t>
              </a:r>
              <a:r>
                <a:rPr lang="fr-FR" sz="1100" dirty="0" smtClean="0">
                  <a:solidFill>
                    <a:schemeClr val="tx1">
                      <a:lumMod val="50000"/>
                      <a:lumOff val="50000"/>
                    </a:schemeClr>
                  </a:solidFill>
                  <a:latin typeface="Neuropol" panose="020F0607030201010804" pitchFamily="34" charset="0"/>
                </a:rPr>
                <a:t> – Prototypage &amp; mise en œuvre – Chantier école</a:t>
              </a:r>
              <a:endParaRPr lang="fr-FR" sz="1100" dirty="0">
                <a:solidFill>
                  <a:schemeClr val="tx1">
                    <a:lumMod val="50000"/>
                    <a:lumOff val="50000"/>
                  </a:schemeClr>
                </a:solidFill>
                <a:latin typeface="Neuropol" panose="020F0607030201010804" pitchFamily="34" charset="0"/>
              </a:endParaRPr>
            </a:p>
          </p:txBody>
        </p:sp>
      </p:grpSp>
    </p:spTree>
    <p:extLst>
      <p:ext uri="{BB962C8B-B14F-4D97-AF65-F5344CB8AC3E}">
        <p14:creationId xmlns="" xmlns:p14="http://schemas.microsoft.com/office/powerpoint/2010/main" val="70020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357530" y="172181"/>
            <a:ext cx="611560"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27</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2" name="Rectangle 1"/>
          <p:cNvSpPr/>
          <p:nvPr/>
        </p:nvSpPr>
        <p:spPr>
          <a:xfrm>
            <a:off x="681918" y="1362199"/>
            <a:ext cx="3945311" cy="276999"/>
          </a:xfrm>
          <a:prstGeom prst="rect">
            <a:avLst/>
          </a:prstGeom>
        </p:spPr>
        <p:txBody>
          <a:bodyPr wrap="none">
            <a:spAutoFit/>
          </a:bodyPr>
          <a:lstStyle/>
          <a:p>
            <a:r>
              <a:rPr lang="fr-FR" sz="1200" dirty="0" smtClean="0">
                <a:solidFill>
                  <a:srgbClr val="9DB4BE"/>
                </a:solidFill>
                <a:latin typeface="Neuropol" pitchFamily="34" charset="0"/>
              </a:rPr>
              <a:t>La réalisation au sein de l’entreprise </a:t>
            </a:r>
            <a:r>
              <a:rPr lang="fr-FR" sz="1200" dirty="0">
                <a:solidFill>
                  <a:srgbClr val="9DB4BE"/>
                </a:solidFill>
                <a:latin typeface="Neuropol" pitchFamily="34" charset="0"/>
              </a:rPr>
              <a:t>:</a:t>
            </a:r>
          </a:p>
        </p:txBody>
      </p:sp>
      <p:pic>
        <p:nvPicPr>
          <p:cNvPr id="11" name="Image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83396" y="1772816"/>
            <a:ext cx="6390896" cy="4018156"/>
          </a:xfrm>
          <a:prstGeom prst="rect">
            <a:avLst/>
          </a:prstGeom>
          <a:ln>
            <a:noFill/>
          </a:ln>
          <a:effectLst>
            <a:outerShdw blurRad="292100" dist="139700" dir="2700000" algn="tl" rotWithShape="0">
              <a:srgbClr val="333333">
                <a:alpha val="65000"/>
              </a:srgbClr>
            </a:outerShdw>
          </a:effectLst>
        </p:spPr>
      </p:pic>
      <p:pic>
        <p:nvPicPr>
          <p:cNvPr id="12" name="Image 11"/>
          <p:cNvPicPr>
            <a:picLocks noChangeAspect="1"/>
          </p:cNvPicPr>
          <p:nvPr/>
        </p:nvPicPr>
        <p:blipFill>
          <a:blip r:embed="rId6" cstate="print">
            <a:extLst>
              <a:ext uri="{BEBA8EAE-BF5A-486C-A8C5-ECC9F3942E4B}">
                <a14:imgProps xmlns="" xmlns:a14="http://schemas.microsoft.com/office/drawing/2010/main">
                  <a14:imgLayer r:embed="rId7">
                    <a14:imgEffect>
                      <a14:brightnessContrast bright="89000"/>
                    </a14:imgEffect>
                  </a14:imgLayer>
                </a14:imgProps>
              </a:ext>
              <a:ext uri="{28A0092B-C50C-407E-A947-70E740481C1C}">
                <a14:useLocalDpi xmlns="" xmlns:a14="http://schemas.microsoft.com/office/drawing/2010/main" val="0"/>
              </a:ext>
            </a:extLst>
          </a:blip>
          <a:stretch>
            <a:fillRect/>
          </a:stretch>
        </p:blipFill>
        <p:spPr>
          <a:xfrm>
            <a:off x="6251558" y="1054065"/>
            <a:ext cx="2077860" cy="305121"/>
          </a:xfrm>
          <a:prstGeom prst="rect">
            <a:avLst/>
          </a:prstGeom>
          <a:effectLst/>
        </p:spPr>
      </p:pic>
      <p:grpSp>
        <p:nvGrpSpPr>
          <p:cNvPr id="14" name="Groupe 13"/>
          <p:cNvGrpSpPr/>
          <p:nvPr/>
        </p:nvGrpSpPr>
        <p:grpSpPr>
          <a:xfrm>
            <a:off x="685404" y="408590"/>
            <a:ext cx="5911164" cy="666806"/>
            <a:chOff x="251520" y="467559"/>
            <a:chExt cx="3840412" cy="666806"/>
          </a:xfrm>
        </p:grpSpPr>
        <p:sp>
          <p:nvSpPr>
            <p:cNvPr id="15" name="Rectangle 14"/>
            <p:cNvSpPr>
              <a:spLocks noChangeArrowheads="1"/>
            </p:cNvSpPr>
            <p:nvPr/>
          </p:nvSpPr>
          <p:spPr bwMode="auto">
            <a:xfrm>
              <a:off x="251520" y="467559"/>
              <a:ext cx="367240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20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M</a:t>
              </a:r>
              <a:r>
                <a:rPr lang="fr-FR" altLang="fr-FR" sz="1500" dirty="0" smtClean="0">
                  <a:solidFill>
                    <a:srgbClr val="547F8A"/>
                  </a:solidFill>
                  <a:latin typeface="Neuropol" pitchFamily="34" charset="0"/>
                  <a:ea typeface="Calibri" pitchFamily="34" charset="0"/>
                  <a:cs typeface="Times New Roman" pitchFamily="18" charset="0"/>
                </a:rPr>
                <a:t>ise en place d’activités</a:t>
              </a:r>
              <a:r>
                <a:rPr kumimoji="0" lang="fr-FR" altLang="fr-FR" sz="15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kumimoji="0" lang="fr-FR" altLang="fr-FR" sz="1300" b="0" i="0" u="none" strike="noStrike" cap="none" normalizeH="0" baseline="0" dirty="0" smtClean="0">
                  <a:ln>
                    <a:noFill/>
                  </a:ln>
                  <a:solidFill>
                    <a:srgbClr val="9DB4BE"/>
                  </a:solidFill>
                  <a:effectLst/>
                  <a:latin typeface="Neuropol" panose="020F0607030201010804" pitchFamily="34" charset="0"/>
                  <a:ea typeface="Calibri" pitchFamily="34" charset="0"/>
                  <a:cs typeface="Times New Roman" pitchFamily="18" charset="0"/>
                </a:rPr>
                <a:t> </a:t>
              </a:r>
              <a:r>
                <a:rPr lang="fr-FR" altLang="fr-FR" sz="1300" dirty="0" smtClean="0">
                  <a:solidFill>
                    <a:srgbClr val="9DB4BE"/>
                  </a:solidFill>
                  <a:latin typeface="Neuropol" pitchFamily="34" charset="0"/>
                  <a:ea typeface="Calibri" pitchFamily="34" charset="0"/>
                  <a:cs typeface="Times New Roman" pitchFamily="18" charset="0"/>
                </a:rPr>
                <a:t> </a:t>
              </a:r>
              <a:endParaRPr kumimoji="0" lang="fr-FR" altLang="fr-FR" sz="1300" b="0" i="0" u="none" strike="noStrike" cap="none" normalizeH="0" baseline="0" dirty="0" smtClean="0">
                <a:ln>
                  <a:noFill/>
                </a:ln>
                <a:solidFill>
                  <a:srgbClr val="9DB4BE"/>
                </a:solidFill>
                <a:effectLst/>
                <a:latin typeface="Neuropol" panose="020F0607030201010804" pitchFamily="34" charset="0"/>
                <a:cs typeface="Arial" pitchFamily="34" charset="0"/>
              </a:endParaRPr>
            </a:p>
          </p:txBody>
        </p:sp>
        <p:sp>
          <p:nvSpPr>
            <p:cNvPr id="16" name="ZoneTexte 15"/>
            <p:cNvSpPr txBox="1"/>
            <p:nvPr/>
          </p:nvSpPr>
          <p:spPr>
            <a:xfrm>
              <a:off x="275508" y="872755"/>
              <a:ext cx="3816424" cy="261610"/>
            </a:xfrm>
            <a:prstGeom prst="rect">
              <a:avLst/>
            </a:prstGeom>
            <a:noFill/>
          </p:spPr>
          <p:txBody>
            <a:bodyPr wrap="square" rtlCol="0">
              <a:spAutoFit/>
            </a:bodyPr>
            <a:lstStyle/>
            <a:p>
              <a:r>
                <a:rPr lang="fr-FR" sz="1100" dirty="0">
                  <a:solidFill>
                    <a:schemeClr val="tx1">
                      <a:lumMod val="50000"/>
                      <a:lumOff val="50000"/>
                    </a:schemeClr>
                  </a:solidFill>
                  <a:latin typeface="Neuropol" panose="020F0607030201010804" pitchFamily="34" charset="0"/>
                </a:rPr>
                <a:t>3</a:t>
              </a:r>
              <a:r>
                <a:rPr lang="fr-FR" sz="1100" dirty="0" smtClean="0">
                  <a:solidFill>
                    <a:schemeClr val="tx1">
                      <a:lumMod val="50000"/>
                      <a:lumOff val="50000"/>
                    </a:schemeClr>
                  </a:solidFill>
                  <a:latin typeface="Neuropol" panose="020F0607030201010804" pitchFamily="34" charset="0"/>
                </a:rPr>
                <a:t> – Prototypage &amp; mise en œuvre – Chantier école</a:t>
              </a:r>
              <a:endParaRPr lang="fr-FR" sz="1100" dirty="0">
                <a:solidFill>
                  <a:schemeClr val="tx1">
                    <a:lumMod val="50000"/>
                    <a:lumOff val="50000"/>
                  </a:schemeClr>
                </a:solidFill>
                <a:latin typeface="Neuropol" panose="020F0607030201010804" pitchFamily="34" charset="0"/>
              </a:endParaRPr>
            </a:p>
          </p:txBody>
        </p:sp>
      </p:grpSp>
    </p:spTree>
    <p:extLst>
      <p:ext uri="{BB962C8B-B14F-4D97-AF65-F5344CB8AC3E}">
        <p14:creationId xmlns="" xmlns:p14="http://schemas.microsoft.com/office/powerpoint/2010/main" val="394012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19438"/>
            <a:ext cx="9144000" cy="6619124"/>
          </a:xfrm>
          <a:prstGeom prst="rect">
            <a:avLst/>
          </a:prstGeom>
        </p:spPr>
      </p:pic>
      <p:pic>
        <p:nvPicPr>
          <p:cNvPr id="6" name="Imag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357530" y="172181"/>
            <a:ext cx="611560"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28</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Tree>
    <p:extLst>
      <p:ext uri="{BB962C8B-B14F-4D97-AF65-F5344CB8AC3E}">
        <p14:creationId xmlns="" xmlns:p14="http://schemas.microsoft.com/office/powerpoint/2010/main" val="20499519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p:cNvGraphicFramePr>
            <a:graphicFrameLocks noGrp="1"/>
          </p:cNvGraphicFramePr>
          <p:nvPr>
            <p:extLst>
              <p:ext uri="{D42A27DB-BD31-4B8C-83A1-F6EECF244321}">
                <p14:modId xmlns="" xmlns:p14="http://schemas.microsoft.com/office/powerpoint/2010/main" val="3988225113"/>
              </p:ext>
            </p:extLst>
          </p:nvPr>
        </p:nvGraphicFramePr>
        <p:xfrm>
          <a:off x="539552" y="1950192"/>
          <a:ext cx="8064900" cy="3492417"/>
        </p:xfrm>
        <a:graphic>
          <a:graphicData uri="http://schemas.openxmlformats.org/drawingml/2006/table">
            <a:tbl>
              <a:tblPr firstRow="1" firstCol="1" bandRow="1"/>
              <a:tblGrid>
                <a:gridCol w="283315"/>
                <a:gridCol w="282250"/>
                <a:gridCol w="282250"/>
                <a:gridCol w="283315"/>
                <a:gridCol w="282782"/>
                <a:gridCol w="282782"/>
                <a:gridCol w="282782"/>
                <a:gridCol w="282782"/>
                <a:gridCol w="283848"/>
                <a:gridCol w="280652"/>
                <a:gridCol w="280652"/>
                <a:gridCol w="281185"/>
                <a:gridCol w="280652"/>
                <a:gridCol w="280652"/>
                <a:gridCol w="280652"/>
                <a:gridCol w="280652"/>
                <a:gridCol w="281717"/>
                <a:gridCol w="272665"/>
                <a:gridCol w="272665"/>
                <a:gridCol w="272665"/>
                <a:gridCol w="272665"/>
                <a:gridCol w="272665"/>
                <a:gridCol w="272665"/>
                <a:gridCol w="272665"/>
                <a:gridCol w="272665"/>
                <a:gridCol w="272665"/>
                <a:gridCol w="272665"/>
                <a:gridCol w="272665"/>
                <a:gridCol w="272665"/>
              </a:tblGrid>
              <a:tr h="3492417">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T1 </a:t>
                      </a:r>
                      <a:r>
                        <a:rPr lang="fr-FR" sz="900" dirty="0">
                          <a:effectLst/>
                          <a:latin typeface="Tahoma"/>
                          <a:ea typeface="Calibri"/>
                          <a:cs typeface="Times New Roman"/>
                        </a:rPr>
                        <a:t>- Analyser le dossier architectural et  le cahier des charges du projet</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T2 </a:t>
                      </a:r>
                      <a:r>
                        <a:rPr lang="fr-FR" sz="900" dirty="0">
                          <a:effectLst/>
                          <a:latin typeface="Tahoma"/>
                          <a:ea typeface="Calibri"/>
                          <a:cs typeface="Times New Roman"/>
                        </a:rPr>
                        <a:t>- Participer à la définition du projet et à sa finalisation architecturale</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T3 </a:t>
                      </a:r>
                      <a:r>
                        <a:rPr lang="fr-FR" sz="900" dirty="0">
                          <a:effectLst/>
                          <a:latin typeface="Tahoma"/>
                          <a:ea typeface="Calibri"/>
                          <a:cs typeface="Times New Roman"/>
                        </a:rPr>
                        <a:t>- Analyser le contexte réglementaire, normatif, environnemental et économique du projet</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T4 </a:t>
                      </a:r>
                      <a:r>
                        <a:rPr lang="fr-FR" sz="900" dirty="0">
                          <a:effectLst/>
                          <a:latin typeface="Tahoma"/>
                          <a:ea typeface="Calibri"/>
                          <a:cs typeface="Times New Roman"/>
                        </a:rPr>
                        <a:t>- Participer à la rédaction d’une proposition commerciale</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T1 </a:t>
                      </a:r>
                      <a:r>
                        <a:rPr lang="fr-FR" sz="900" dirty="0">
                          <a:effectLst/>
                          <a:latin typeface="Tahoma"/>
                          <a:ea typeface="Calibri"/>
                          <a:cs typeface="Times New Roman"/>
                        </a:rPr>
                        <a:t>- Etablir un dossier de la typologie du site et de son environnement. Effectuer un relevé d’état des lieux</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T2 </a:t>
                      </a:r>
                      <a:r>
                        <a:rPr lang="fr-FR" sz="900" dirty="0">
                          <a:effectLst/>
                          <a:latin typeface="Tahoma"/>
                          <a:ea typeface="Calibri"/>
                          <a:cs typeface="Times New Roman"/>
                        </a:rPr>
                        <a:t>- Intégrer le projet d’agencement à la configuration du site</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T3 </a:t>
                      </a:r>
                      <a:r>
                        <a:rPr lang="fr-FR" sz="900" dirty="0">
                          <a:effectLst/>
                          <a:latin typeface="Tahoma"/>
                          <a:ea typeface="Calibri"/>
                          <a:cs typeface="Times New Roman"/>
                        </a:rPr>
                        <a:t>- Inventorier et vérifier la faisabilité réglementaire et normative  du projet et proposer des adaptations</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T4</a:t>
                      </a:r>
                      <a:r>
                        <a:rPr lang="fr-FR" sz="900" dirty="0">
                          <a:effectLst/>
                          <a:latin typeface="Tahoma"/>
                          <a:ea typeface="Calibri"/>
                          <a:cs typeface="Times New Roman"/>
                        </a:rPr>
                        <a:t> - Etablir un dossier d’exécution  des ouvrages, proposer et faire valider le dossier par les organismes</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T5</a:t>
                      </a:r>
                      <a:r>
                        <a:rPr lang="fr-FR" sz="900" dirty="0">
                          <a:effectLst/>
                          <a:latin typeface="Tahoma"/>
                          <a:ea typeface="Calibri"/>
                          <a:cs typeface="Times New Roman"/>
                        </a:rPr>
                        <a:t> - Etablir les planifications</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T1</a:t>
                      </a:r>
                      <a:r>
                        <a:rPr lang="fr-FR" sz="900" dirty="0">
                          <a:effectLst/>
                          <a:latin typeface="Tahoma"/>
                          <a:ea typeface="Calibri"/>
                          <a:cs typeface="Times New Roman"/>
                        </a:rPr>
                        <a:t> - Préparer les informations nécessaires aux fabrications et/ou aux mises en œuvre sur chantier</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T2</a:t>
                      </a:r>
                      <a:r>
                        <a:rPr lang="fr-FR" sz="900" dirty="0">
                          <a:effectLst/>
                          <a:latin typeface="Tahoma"/>
                          <a:ea typeface="Calibri"/>
                          <a:cs typeface="Times New Roman"/>
                        </a:rPr>
                        <a:t> - Consulter les sous-traitants, les fournisseurs et analyser les offres</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T3</a:t>
                      </a:r>
                      <a:r>
                        <a:rPr lang="fr-FR" sz="900" dirty="0">
                          <a:effectLst/>
                          <a:latin typeface="Tahoma"/>
                          <a:ea typeface="Calibri"/>
                          <a:cs typeface="Times New Roman"/>
                        </a:rPr>
                        <a:t> - Emettre et suivre les commandes fournisseurs</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T1</a:t>
                      </a:r>
                      <a:r>
                        <a:rPr lang="fr-FR" sz="900" dirty="0">
                          <a:effectLst/>
                          <a:latin typeface="Tahoma"/>
                          <a:ea typeface="Calibri"/>
                          <a:cs typeface="Times New Roman"/>
                        </a:rPr>
                        <a:t> - Identifier les points de contrôle dans les différentes phases du projet</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T2</a:t>
                      </a:r>
                      <a:r>
                        <a:rPr lang="fr-FR" sz="900" dirty="0">
                          <a:effectLst/>
                          <a:latin typeface="Tahoma"/>
                          <a:ea typeface="Calibri"/>
                          <a:cs typeface="Times New Roman"/>
                        </a:rPr>
                        <a:t> - Identifier les références normatives</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T3</a:t>
                      </a:r>
                      <a:r>
                        <a:rPr lang="fr-FR" sz="900" dirty="0">
                          <a:effectLst/>
                          <a:latin typeface="Tahoma"/>
                          <a:ea typeface="Calibri"/>
                          <a:cs typeface="Times New Roman"/>
                        </a:rPr>
                        <a:t> - Définir et mettre en œuvre les protocoles de contrôle</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T4</a:t>
                      </a:r>
                      <a:r>
                        <a:rPr lang="fr-FR" sz="900" dirty="0">
                          <a:effectLst/>
                          <a:latin typeface="Tahoma"/>
                          <a:ea typeface="Calibri"/>
                          <a:cs typeface="Times New Roman"/>
                        </a:rPr>
                        <a:t> - Réaliser les actions correctives et assurer le suivi des modifications</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T5</a:t>
                      </a:r>
                      <a:r>
                        <a:rPr lang="fr-FR" sz="900" dirty="0">
                          <a:effectLst/>
                          <a:latin typeface="Tahoma"/>
                          <a:ea typeface="Calibri"/>
                          <a:cs typeface="Times New Roman"/>
                        </a:rPr>
                        <a:t> - Réaliser les modifications de planning et les intégrer</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T1</a:t>
                      </a:r>
                      <a:r>
                        <a:rPr lang="fr-FR" sz="900" dirty="0">
                          <a:effectLst/>
                          <a:latin typeface="Tahoma"/>
                          <a:ea typeface="Calibri"/>
                          <a:cs typeface="Times New Roman"/>
                        </a:rPr>
                        <a:t> - Identifier et diffuser les informations nécessaires au déroulement du chantier</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T2</a:t>
                      </a:r>
                      <a:r>
                        <a:rPr lang="fr-FR" sz="900" dirty="0">
                          <a:effectLst/>
                          <a:latin typeface="Tahoma"/>
                          <a:ea typeface="Calibri"/>
                          <a:cs typeface="Times New Roman"/>
                        </a:rPr>
                        <a:t> - Définir les ressources humaines à mobiliser et les besoins en moyens matériels</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T3</a:t>
                      </a:r>
                      <a:r>
                        <a:rPr lang="fr-FR" sz="900" dirty="0">
                          <a:effectLst/>
                          <a:latin typeface="Tahoma"/>
                          <a:ea typeface="Calibri"/>
                          <a:cs typeface="Times New Roman"/>
                        </a:rPr>
                        <a:t> - S’assurer de la mise en œuvre  et du respect des mesures de prévention  des risques et assurer la mise en œuvre du PPSPS</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T4</a:t>
                      </a:r>
                      <a:r>
                        <a:rPr lang="fr-FR" sz="900" dirty="0">
                          <a:effectLst/>
                          <a:latin typeface="Tahoma"/>
                          <a:ea typeface="Calibri"/>
                          <a:cs typeface="Times New Roman"/>
                        </a:rPr>
                        <a:t> - Réceptionner les supports et travaux exécutés précédemment par des entreprises </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T5</a:t>
                      </a:r>
                      <a:r>
                        <a:rPr lang="fr-FR" sz="900" dirty="0">
                          <a:effectLst/>
                          <a:latin typeface="Tahoma"/>
                          <a:ea typeface="Calibri"/>
                          <a:cs typeface="Times New Roman"/>
                        </a:rPr>
                        <a:t> - Assurer l’implantation des ouvrages</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T6</a:t>
                      </a:r>
                      <a:r>
                        <a:rPr lang="fr-FR" sz="900" dirty="0">
                          <a:effectLst/>
                          <a:latin typeface="Tahoma"/>
                          <a:ea typeface="Calibri"/>
                          <a:cs typeface="Times New Roman"/>
                        </a:rPr>
                        <a:t> - Organiser et diriger le travail des équipes</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T7</a:t>
                      </a:r>
                      <a:r>
                        <a:rPr lang="fr-FR" sz="900" dirty="0">
                          <a:effectLst/>
                          <a:latin typeface="Tahoma"/>
                          <a:ea typeface="Calibri"/>
                          <a:cs typeface="Times New Roman"/>
                        </a:rPr>
                        <a:t> - Suivre le chantier</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T1</a:t>
                      </a:r>
                      <a:r>
                        <a:rPr lang="fr-FR" sz="900" dirty="0">
                          <a:effectLst/>
                          <a:latin typeface="Tahoma"/>
                          <a:ea typeface="Calibri"/>
                          <a:cs typeface="Times New Roman"/>
                        </a:rPr>
                        <a:t> - Participer à la réception des ouvrages</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T2</a:t>
                      </a:r>
                      <a:r>
                        <a:rPr lang="fr-FR" sz="900" dirty="0">
                          <a:effectLst/>
                          <a:latin typeface="Tahoma"/>
                          <a:ea typeface="Calibri"/>
                          <a:cs typeface="Times New Roman"/>
                        </a:rPr>
                        <a:t> - Planifier, organiser, contrôler la bonne exécution des levées de réserves</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T3</a:t>
                      </a:r>
                      <a:r>
                        <a:rPr lang="fr-FR" sz="900" dirty="0">
                          <a:effectLst/>
                          <a:latin typeface="Tahoma"/>
                          <a:ea typeface="Calibri"/>
                          <a:cs typeface="Times New Roman"/>
                        </a:rPr>
                        <a:t> - Réaliser le DOE, le DIUO et actualiser les données de l’entreprise</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T4</a:t>
                      </a:r>
                      <a:r>
                        <a:rPr lang="fr-FR" sz="900" dirty="0">
                          <a:effectLst/>
                          <a:latin typeface="Tahoma"/>
                          <a:ea typeface="Calibri"/>
                          <a:cs typeface="Times New Roman"/>
                        </a:rPr>
                        <a:t> - Assurer les diagnostics et l’organisation des opérations du SAV</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71755" marR="71755">
                        <a:lnSpc>
                          <a:spcPct val="115000"/>
                        </a:lnSpc>
                        <a:spcBef>
                          <a:spcPts val="100"/>
                        </a:spcBef>
                        <a:spcAft>
                          <a:spcPts val="100"/>
                        </a:spcAft>
                      </a:pPr>
                      <a:r>
                        <a:rPr lang="fr-FR" sz="900" b="1" dirty="0">
                          <a:effectLst/>
                          <a:latin typeface="Tahoma"/>
                          <a:ea typeface="Calibri"/>
                          <a:cs typeface="Times New Roman"/>
                        </a:rPr>
                        <a:t>T5</a:t>
                      </a:r>
                      <a:r>
                        <a:rPr lang="fr-FR" sz="900" dirty="0">
                          <a:effectLst/>
                          <a:latin typeface="Tahoma"/>
                          <a:ea typeface="Calibri"/>
                          <a:cs typeface="Times New Roman"/>
                        </a:rPr>
                        <a:t> - Participer à la conclusion administrative et financière du projet</a:t>
                      </a:r>
                      <a:endParaRPr lang="fr-FR" sz="900" dirty="0">
                        <a:effectLst/>
                        <a:latin typeface="Calibri"/>
                        <a:ea typeface="Calibri"/>
                        <a:cs typeface="Times New Roman"/>
                      </a:endParaRPr>
                    </a:p>
                  </a:txBody>
                  <a:tcPr marL="58690" marR="5869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bl>
          </a:graphicData>
        </a:graphic>
      </p:graphicFrame>
      <p:sp>
        <p:nvSpPr>
          <p:cNvPr id="15" name="ZoneTexte 14"/>
          <p:cNvSpPr txBox="1"/>
          <p:nvPr/>
        </p:nvSpPr>
        <p:spPr>
          <a:xfrm>
            <a:off x="522752" y="5517232"/>
            <a:ext cx="8136904" cy="276999"/>
          </a:xfrm>
          <a:prstGeom prst="rect">
            <a:avLst/>
          </a:prstGeom>
          <a:solidFill>
            <a:srgbClr val="D6D9DA"/>
          </a:solidFill>
        </p:spPr>
        <p:txBody>
          <a:bodyPr wrap="square" rtlCol="0">
            <a:spAutoFit/>
          </a:bodyPr>
          <a:lstStyle/>
          <a:p>
            <a:r>
              <a:rPr lang="fr-FR" sz="1200" dirty="0" smtClean="0">
                <a:solidFill>
                  <a:schemeClr val="bg1"/>
                </a:solidFill>
                <a:latin typeface="Neuropol" panose="020F0607030201010804" pitchFamily="34" charset="0"/>
              </a:rPr>
              <a:t>Tâches professionnelles</a:t>
            </a:r>
            <a:endParaRPr lang="fr-FR" sz="1200" dirty="0">
              <a:solidFill>
                <a:schemeClr val="bg1"/>
              </a:solidFill>
              <a:latin typeface="Neuropol" panose="020F0607030201010804" pitchFamily="34" charset="0"/>
            </a:endParaRPr>
          </a:p>
        </p:txBody>
      </p:sp>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Rectangle 1"/>
          <p:cNvSpPr/>
          <p:nvPr/>
        </p:nvSpPr>
        <p:spPr>
          <a:xfrm>
            <a:off x="467544" y="529624"/>
            <a:ext cx="8596872" cy="410882"/>
          </a:xfrm>
          <a:prstGeom prst="rect">
            <a:avLst/>
          </a:prstGeom>
        </p:spPr>
        <p:txBody>
          <a:bodyPr wrap="square">
            <a:spAutoFit/>
          </a:bodyPr>
          <a:lstStyle/>
          <a:p>
            <a:pPr indent="-89535">
              <a:lnSpc>
                <a:spcPct val="115000"/>
              </a:lnSpc>
              <a:spcAft>
                <a:spcPts val="1000"/>
              </a:spcAft>
            </a:pPr>
            <a:r>
              <a:rPr lang="fr-FR" dirty="0">
                <a:solidFill>
                  <a:srgbClr val="547F8A"/>
                </a:solidFill>
                <a:latin typeface="Neuropol"/>
                <a:ea typeface="Calibri"/>
                <a:cs typeface="Times New Roman"/>
              </a:rPr>
              <a:t>T</a:t>
            </a:r>
            <a:r>
              <a:rPr lang="fr-FR" sz="1400" dirty="0">
                <a:solidFill>
                  <a:srgbClr val="547F8A"/>
                </a:solidFill>
                <a:latin typeface="Neuropol"/>
                <a:ea typeface="Calibri"/>
                <a:cs typeface="Times New Roman"/>
              </a:rPr>
              <a:t>raitement général d’un projet d’agencement      </a:t>
            </a:r>
            <a:r>
              <a:rPr lang="fr-FR" sz="1400" dirty="0" smtClean="0">
                <a:solidFill>
                  <a:srgbClr val="547F8A"/>
                </a:solidFill>
                <a:latin typeface="Neuropol"/>
                <a:ea typeface="Calibri"/>
                <a:cs typeface="Times New Roman"/>
              </a:rPr>
              <a:t>  </a:t>
            </a:r>
            <a:r>
              <a:rPr lang="fr-FR" sz="1100" dirty="0" smtClean="0">
                <a:solidFill>
                  <a:srgbClr val="9DB4BE"/>
                </a:solidFill>
                <a:latin typeface="Neuropol"/>
                <a:ea typeface="Calibri"/>
                <a:cs typeface="Times New Roman"/>
              </a:rPr>
              <a:t>Activités/Tâches</a:t>
            </a:r>
            <a:endParaRPr lang="fr-FR" sz="1100" dirty="0">
              <a:ea typeface="Calibri"/>
              <a:cs typeface="Times New Roman"/>
            </a:endParaRPr>
          </a:p>
        </p:txBody>
      </p:sp>
      <p:sp>
        <p:nvSpPr>
          <p:cNvPr id="14" name="ZoneTexte 13"/>
          <p:cNvSpPr txBox="1"/>
          <p:nvPr/>
        </p:nvSpPr>
        <p:spPr>
          <a:xfrm>
            <a:off x="539552" y="940506"/>
            <a:ext cx="8064896" cy="276999"/>
          </a:xfrm>
          <a:prstGeom prst="rect">
            <a:avLst/>
          </a:prstGeom>
          <a:solidFill>
            <a:srgbClr val="D6D9DA"/>
          </a:solidFill>
        </p:spPr>
        <p:txBody>
          <a:bodyPr wrap="square" rtlCol="0">
            <a:spAutoFit/>
          </a:bodyPr>
          <a:lstStyle/>
          <a:p>
            <a:r>
              <a:rPr lang="fr-FR" sz="1200" dirty="0" smtClean="0">
                <a:solidFill>
                  <a:schemeClr val="bg1"/>
                </a:solidFill>
                <a:latin typeface="Neuropol" panose="020F0607030201010804" pitchFamily="34" charset="0"/>
              </a:rPr>
              <a:t>Activités professionnelles</a:t>
            </a:r>
            <a:endParaRPr lang="fr-FR" sz="1200" dirty="0">
              <a:solidFill>
                <a:schemeClr val="bg1"/>
              </a:solidFill>
              <a:latin typeface="Neuropol" panose="020F0607030201010804" pitchFamily="34" charset="0"/>
            </a:endParaRPr>
          </a:p>
        </p:txBody>
      </p:sp>
      <p:graphicFrame>
        <p:nvGraphicFramePr>
          <p:cNvPr id="4" name="Tableau 3"/>
          <p:cNvGraphicFramePr>
            <a:graphicFrameLocks noGrp="1"/>
          </p:cNvGraphicFramePr>
          <p:nvPr>
            <p:extLst>
              <p:ext uri="{D42A27DB-BD31-4B8C-83A1-F6EECF244321}">
                <p14:modId xmlns="" xmlns:p14="http://schemas.microsoft.com/office/powerpoint/2010/main" val="3439758908"/>
              </p:ext>
            </p:extLst>
          </p:nvPr>
        </p:nvGraphicFramePr>
        <p:xfrm>
          <a:off x="539552" y="1340768"/>
          <a:ext cx="8064896" cy="592262"/>
        </p:xfrm>
        <a:graphic>
          <a:graphicData uri="http://schemas.openxmlformats.org/drawingml/2006/table">
            <a:tbl>
              <a:tblPr firstRow="1" firstCol="1" bandRow="1"/>
              <a:tblGrid>
                <a:gridCol w="1131131"/>
                <a:gridCol w="1414978"/>
                <a:gridCol w="842489"/>
                <a:gridCol w="1404327"/>
                <a:gridCol w="1908650"/>
                <a:gridCol w="1363321"/>
              </a:tblGrid>
              <a:tr h="166858">
                <a:tc>
                  <a:txBody>
                    <a:bodyPr/>
                    <a:lstStyle/>
                    <a:p>
                      <a:pPr algn="ctr">
                        <a:lnSpc>
                          <a:spcPct val="115000"/>
                        </a:lnSpc>
                        <a:spcAft>
                          <a:spcPts val="0"/>
                        </a:spcAft>
                      </a:pPr>
                      <a:r>
                        <a:rPr lang="fr-FR" sz="900" dirty="0">
                          <a:solidFill>
                            <a:srgbClr val="547F8A"/>
                          </a:solidFill>
                          <a:effectLst/>
                          <a:latin typeface="Neuropol"/>
                          <a:ea typeface="Calibri"/>
                          <a:cs typeface="Times New Roman"/>
                        </a:rPr>
                        <a:t>A1</a:t>
                      </a:r>
                      <a:endParaRPr lang="fr-FR" sz="900" dirty="0">
                        <a:effectLst/>
                        <a:latin typeface="Calibri"/>
                        <a:ea typeface="Calibri"/>
                        <a:cs typeface="Times New Roman"/>
                      </a:endParaRPr>
                    </a:p>
                  </a:txBody>
                  <a:tcPr marL="58690" marR="58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a:lnSpc>
                          <a:spcPct val="115000"/>
                        </a:lnSpc>
                        <a:spcAft>
                          <a:spcPts val="0"/>
                        </a:spcAft>
                      </a:pPr>
                      <a:r>
                        <a:rPr lang="fr-FR" sz="900" dirty="0">
                          <a:solidFill>
                            <a:srgbClr val="547F8A"/>
                          </a:solidFill>
                          <a:effectLst/>
                          <a:latin typeface="Neuropol"/>
                          <a:ea typeface="Calibri"/>
                          <a:cs typeface="Times New Roman"/>
                        </a:rPr>
                        <a:t>A2</a:t>
                      </a:r>
                      <a:endParaRPr lang="fr-FR" sz="900" dirty="0">
                        <a:effectLst/>
                        <a:latin typeface="Calibri"/>
                        <a:ea typeface="Calibri"/>
                        <a:cs typeface="Times New Roman"/>
                      </a:endParaRPr>
                    </a:p>
                  </a:txBody>
                  <a:tcPr marL="58690" marR="58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E5F1"/>
                    </a:solidFill>
                  </a:tcPr>
                </a:tc>
                <a:tc>
                  <a:txBody>
                    <a:bodyPr/>
                    <a:lstStyle/>
                    <a:p>
                      <a:pPr algn="ctr">
                        <a:lnSpc>
                          <a:spcPct val="115000"/>
                        </a:lnSpc>
                        <a:spcAft>
                          <a:spcPts val="0"/>
                        </a:spcAft>
                      </a:pPr>
                      <a:r>
                        <a:rPr lang="fr-FR" sz="900" dirty="0">
                          <a:solidFill>
                            <a:srgbClr val="547F8A"/>
                          </a:solidFill>
                          <a:effectLst/>
                          <a:latin typeface="Neuropol"/>
                          <a:ea typeface="Calibri"/>
                          <a:cs typeface="Times New Roman"/>
                        </a:rPr>
                        <a:t>A3</a:t>
                      </a:r>
                      <a:endParaRPr lang="fr-FR" sz="900" dirty="0">
                        <a:effectLst/>
                        <a:latin typeface="Calibri"/>
                        <a:ea typeface="Calibri"/>
                        <a:cs typeface="Times New Roman"/>
                      </a:endParaRPr>
                    </a:p>
                  </a:txBody>
                  <a:tcPr marL="58690" marR="58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DBDB"/>
                    </a:solidFill>
                  </a:tcPr>
                </a:tc>
                <a:tc>
                  <a:txBody>
                    <a:bodyPr/>
                    <a:lstStyle/>
                    <a:p>
                      <a:pPr algn="ctr">
                        <a:lnSpc>
                          <a:spcPct val="115000"/>
                        </a:lnSpc>
                        <a:spcAft>
                          <a:spcPts val="0"/>
                        </a:spcAft>
                      </a:pPr>
                      <a:r>
                        <a:rPr lang="fr-FR" sz="900" dirty="0">
                          <a:solidFill>
                            <a:srgbClr val="547F8A"/>
                          </a:solidFill>
                          <a:effectLst/>
                          <a:latin typeface="Neuropol"/>
                          <a:ea typeface="Calibri"/>
                          <a:cs typeface="Times New Roman"/>
                        </a:rPr>
                        <a:t>A4</a:t>
                      </a:r>
                      <a:endParaRPr lang="fr-FR" sz="900" dirty="0">
                        <a:effectLst/>
                        <a:latin typeface="Calibri"/>
                        <a:ea typeface="Calibri"/>
                        <a:cs typeface="Times New Roman"/>
                      </a:endParaRPr>
                    </a:p>
                  </a:txBody>
                  <a:tcPr marL="58690" marR="58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AF1DD"/>
                    </a:solidFill>
                  </a:tcPr>
                </a:tc>
                <a:tc>
                  <a:txBody>
                    <a:bodyPr/>
                    <a:lstStyle/>
                    <a:p>
                      <a:pPr algn="ctr">
                        <a:lnSpc>
                          <a:spcPct val="115000"/>
                        </a:lnSpc>
                        <a:spcAft>
                          <a:spcPts val="0"/>
                        </a:spcAft>
                      </a:pPr>
                      <a:r>
                        <a:rPr lang="fr-FR" sz="900" dirty="0">
                          <a:solidFill>
                            <a:srgbClr val="547F8A"/>
                          </a:solidFill>
                          <a:effectLst/>
                          <a:latin typeface="Neuropol"/>
                          <a:ea typeface="Calibri"/>
                          <a:cs typeface="Times New Roman"/>
                        </a:rPr>
                        <a:t>A5</a:t>
                      </a:r>
                      <a:endParaRPr lang="fr-FR" sz="900" dirty="0">
                        <a:effectLst/>
                        <a:latin typeface="Calibri"/>
                        <a:ea typeface="Calibri"/>
                        <a:cs typeface="Times New Roman"/>
                      </a:endParaRPr>
                    </a:p>
                  </a:txBody>
                  <a:tcPr marL="58690" marR="58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5DFEC"/>
                    </a:solidFill>
                  </a:tcPr>
                </a:tc>
                <a:tc>
                  <a:txBody>
                    <a:bodyPr/>
                    <a:lstStyle/>
                    <a:p>
                      <a:pPr algn="ctr">
                        <a:lnSpc>
                          <a:spcPct val="115000"/>
                        </a:lnSpc>
                        <a:spcAft>
                          <a:spcPts val="0"/>
                        </a:spcAft>
                      </a:pPr>
                      <a:r>
                        <a:rPr lang="fr-FR" sz="900" dirty="0">
                          <a:solidFill>
                            <a:srgbClr val="547F8A"/>
                          </a:solidFill>
                          <a:effectLst/>
                          <a:latin typeface="Neuropol"/>
                          <a:ea typeface="Calibri"/>
                          <a:cs typeface="Times New Roman"/>
                        </a:rPr>
                        <a:t>A6</a:t>
                      </a:r>
                      <a:endParaRPr lang="fr-FR" sz="900" dirty="0">
                        <a:effectLst/>
                        <a:latin typeface="Calibri"/>
                        <a:ea typeface="Calibri"/>
                        <a:cs typeface="Times New Roman"/>
                      </a:endParaRPr>
                    </a:p>
                  </a:txBody>
                  <a:tcPr marL="58690" marR="5869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r>
              <a:tr h="425404">
                <a:tc>
                  <a:txBody>
                    <a:bodyPr/>
                    <a:lstStyle/>
                    <a:p>
                      <a:pPr algn="ctr">
                        <a:lnSpc>
                          <a:spcPct val="115000"/>
                        </a:lnSpc>
                        <a:spcAft>
                          <a:spcPts val="0"/>
                        </a:spcAft>
                      </a:pPr>
                      <a:r>
                        <a:rPr lang="fr-FR" sz="800" dirty="0">
                          <a:solidFill>
                            <a:srgbClr val="404040"/>
                          </a:solidFill>
                          <a:effectLst/>
                          <a:latin typeface="Neuropol"/>
                          <a:ea typeface="Calibri"/>
                          <a:cs typeface="Tahoma"/>
                        </a:rPr>
                        <a:t>Répondre à une affaire</a:t>
                      </a:r>
                      <a:endParaRPr lang="fr-FR" sz="900" dirty="0">
                        <a:effectLst/>
                        <a:latin typeface="Calibri"/>
                        <a:ea typeface="Calibri"/>
                        <a:cs typeface="Times New Roman"/>
                      </a:endParaRPr>
                    </a:p>
                  </a:txBody>
                  <a:tcPr marL="58690" marR="586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ctr">
                        <a:lnSpc>
                          <a:spcPct val="115000"/>
                        </a:lnSpc>
                        <a:spcAft>
                          <a:spcPts val="0"/>
                        </a:spcAft>
                      </a:pPr>
                      <a:r>
                        <a:rPr lang="fr-FR" sz="800" dirty="0">
                          <a:solidFill>
                            <a:srgbClr val="404040"/>
                          </a:solidFill>
                          <a:effectLst/>
                          <a:latin typeface="Neuropol"/>
                          <a:ea typeface="Calibri"/>
                          <a:cs typeface="Tahoma"/>
                        </a:rPr>
                        <a:t>Concevoir le projet d’agencement</a:t>
                      </a:r>
                      <a:endParaRPr lang="fr-FR" sz="900" dirty="0">
                        <a:effectLst/>
                        <a:latin typeface="Calibri"/>
                        <a:ea typeface="Calibri"/>
                        <a:cs typeface="Times New Roman"/>
                      </a:endParaRPr>
                    </a:p>
                  </a:txBody>
                  <a:tcPr marL="58690" marR="586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E5F1"/>
                    </a:solidFill>
                  </a:tcPr>
                </a:tc>
                <a:tc>
                  <a:txBody>
                    <a:bodyPr/>
                    <a:lstStyle/>
                    <a:p>
                      <a:pPr algn="ctr">
                        <a:lnSpc>
                          <a:spcPct val="115000"/>
                        </a:lnSpc>
                        <a:spcAft>
                          <a:spcPts val="0"/>
                        </a:spcAft>
                      </a:pPr>
                      <a:r>
                        <a:rPr lang="fr-FR" sz="800" dirty="0">
                          <a:solidFill>
                            <a:srgbClr val="404040"/>
                          </a:solidFill>
                          <a:effectLst/>
                          <a:latin typeface="Neuropol"/>
                          <a:ea typeface="Calibri"/>
                          <a:cs typeface="Tahoma"/>
                        </a:rPr>
                        <a:t>Préparer les données</a:t>
                      </a:r>
                      <a:endParaRPr lang="fr-FR" sz="900" dirty="0">
                        <a:effectLst/>
                        <a:latin typeface="Calibri"/>
                        <a:ea typeface="Calibri"/>
                        <a:cs typeface="Times New Roman"/>
                      </a:endParaRPr>
                    </a:p>
                  </a:txBody>
                  <a:tcPr marL="58690" marR="586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DBDB"/>
                    </a:solidFill>
                  </a:tcPr>
                </a:tc>
                <a:tc>
                  <a:txBody>
                    <a:bodyPr/>
                    <a:lstStyle/>
                    <a:p>
                      <a:pPr algn="ctr">
                        <a:lnSpc>
                          <a:spcPct val="115000"/>
                        </a:lnSpc>
                        <a:spcAft>
                          <a:spcPts val="0"/>
                        </a:spcAft>
                      </a:pPr>
                      <a:r>
                        <a:rPr lang="fr-FR" sz="800" dirty="0">
                          <a:solidFill>
                            <a:srgbClr val="404040"/>
                          </a:solidFill>
                          <a:effectLst/>
                          <a:latin typeface="Neuropol"/>
                          <a:ea typeface="Calibri"/>
                          <a:cs typeface="Tahoma"/>
                        </a:rPr>
                        <a:t>Contrôler la mise en œuvre</a:t>
                      </a:r>
                      <a:endParaRPr lang="fr-FR" sz="900" dirty="0">
                        <a:effectLst/>
                        <a:latin typeface="Calibri"/>
                        <a:ea typeface="Calibri"/>
                        <a:cs typeface="Times New Roman"/>
                      </a:endParaRPr>
                    </a:p>
                  </a:txBody>
                  <a:tcPr marL="58690" marR="586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r>
                        <a:rPr lang="fr-FR" sz="800" dirty="0">
                          <a:solidFill>
                            <a:srgbClr val="404040"/>
                          </a:solidFill>
                          <a:effectLst/>
                          <a:latin typeface="Neuropol"/>
                          <a:ea typeface="Calibri"/>
                          <a:cs typeface="Tahoma"/>
                        </a:rPr>
                        <a:t>Préparer et conduire le chantier</a:t>
                      </a:r>
                      <a:endParaRPr lang="fr-FR" sz="900" dirty="0">
                        <a:effectLst/>
                        <a:latin typeface="Calibri"/>
                        <a:ea typeface="Calibri"/>
                        <a:cs typeface="Times New Roman"/>
                      </a:endParaRPr>
                    </a:p>
                  </a:txBody>
                  <a:tcPr marL="58690" marR="586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5DFEC"/>
                    </a:solidFill>
                  </a:tcPr>
                </a:tc>
                <a:tc>
                  <a:txBody>
                    <a:bodyPr/>
                    <a:lstStyle/>
                    <a:p>
                      <a:pPr algn="ctr">
                        <a:lnSpc>
                          <a:spcPct val="115000"/>
                        </a:lnSpc>
                        <a:spcAft>
                          <a:spcPts val="0"/>
                        </a:spcAft>
                      </a:pPr>
                      <a:r>
                        <a:rPr lang="fr-FR" sz="800" dirty="0">
                          <a:solidFill>
                            <a:srgbClr val="404040"/>
                          </a:solidFill>
                          <a:effectLst/>
                          <a:latin typeface="Neuropol"/>
                          <a:ea typeface="Calibri"/>
                          <a:cs typeface="Tahoma"/>
                        </a:rPr>
                        <a:t>Clôturer une affaire</a:t>
                      </a:r>
                      <a:endParaRPr lang="fr-FR" sz="900" dirty="0">
                        <a:effectLst/>
                        <a:latin typeface="Calibri"/>
                        <a:ea typeface="Calibri"/>
                        <a:cs typeface="Times New Roman"/>
                      </a:endParaRPr>
                    </a:p>
                  </a:txBody>
                  <a:tcPr marL="58690" marR="586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r>
            </a:tbl>
          </a:graphicData>
        </a:graphic>
      </p:graphicFrame>
      <p:sp>
        <p:nvSpPr>
          <p:cNvPr id="11" name="ZoneTexte 10"/>
          <p:cNvSpPr txBox="1"/>
          <p:nvPr/>
        </p:nvSpPr>
        <p:spPr>
          <a:xfrm>
            <a:off x="8532440" y="188640"/>
            <a:ext cx="432048" cy="338554"/>
          </a:xfrm>
          <a:prstGeom prst="rect">
            <a:avLst/>
          </a:prstGeom>
          <a:noFill/>
        </p:spPr>
        <p:txBody>
          <a:bodyPr wrap="square" rtlCol="0">
            <a:spAutoFit/>
          </a:bodyPr>
          <a:lstStyle/>
          <a:p>
            <a:r>
              <a:rPr lang="fr-FR" sz="1600" dirty="0">
                <a:solidFill>
                  <a:schemeClr val="bg1"/>
                </a:solidFill>
                <a:effectLst>
                  <a:outerShdw blurRad="38100" dist="38100" dir="2700000" algn="tl">
                    <a:srgbClr val="000000">
                      <a:alpha val="43137"/>
                    </a:srgbClr>
                  </a:outerShdw>
                </a:effectLst>
                <a:latin typeface="Neuropol" pitchFamily="34" charset="0"/>
              </a:rPr>
              <a:t>3</a:t>
            </a:r>
          </a:p>
        </p:txBody>
      </p:sp>
      <p:sp>
        <p:nvSpPr>
          <p:cNvPr id="3" name="Rectangle 2"/>
          <p:cNvSpPr/>
          <p:nvPr/>
        </p:nvSpPr>
        <p:spPr>
          <a:xfrm>
            <a:off x="539552" y="1340767"/>
            <a:ext cx="1116000" cy="4101841"/>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effectLst>
                <a:outerShdw blurRad="38100" dist="38100" dir="2700000" algn="tl">
                  <a:srgbClr val="000000">
                    <a:alpha val="43137"/>
                  </a:srgbClr>
                </a:outerShdw>
              </a:effectLst>
            </a:endParaRPr>
          </a:p>
        </p:txBody>
      </p:sp>
      <p:sp>
        <p:nvSpPr>
          <p:cNvPr id="16" name="Rectangle 15"/>
          <p:cNvSpPr/>
          <p:nvPr/>
        </p:nvSpPr>
        <p:spPr>
          <a:xfrm>
            <a:off x="1655552" y="1340768"/>
            <a:ext cx="1440000" cy="4101841"/>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16"/>
          <p:cNvSpPr/>
          <p:nvPr/>
        </p:nvSpPr>
        <p:spPr>
          <a:xfrm>
            <a:off x="3095552" y="1340768"/>
            <a:ext cx="828376" cy="4101841"/>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p:cNvSpPr/>
          <p:nvPr/>
        </p:nvSpPr>
        <p:spPr>
          <a:xfrm>
            <a:off x="3923928" y="1340768"/>
            <a:ext cx="1404000" cy="4101841"/>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Rectangle 19"/>
          <p:cNvSpPr/>
          <p:nvPr/>
        </p:nvSpPr>
        <p:spPr>
          <a:xfrm>
            <a:off x="5327928" y="1340768"/>
            <a:ext cx="1908368" cy="4101841"/>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20"/>
          <p:cNvSpPr/>
          <p:nvPr/>
        </p:nvSpPr>
        <p:spPr>
          <a:xfrm>
            <a:off x="7235632" y="1340768"/>
            <a:ext cx="1368816" cy="4101841"/>
          </a:xfrm>
          <a:prstGeom prst="rect">
            <a:avLst/>
          </a:prstGeom>
          <a:no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266651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3"/>
                                        </p:tgtEl>
                                        <p:attrNameLst>
                                          <p:attrName>ppt_x</p:attrName>
                                        </p:attrNameLst>
                                      </p:cBhvr>
                                      <p:tavLst>
                                        <p:tav tm="0">
                                          <p:val>
                                            <p:strVal val="ppt_x"/>
                                          </p:val>
                                        </p:tav>
                                        <p:tav tm="100000">
                                          <p:val>
                                            <p:strVal val="ppt_x"/>
                                          </p:val>
                                        </p:tav>
                                      </p:tavLst>
                                    </p:anim>
                                    <p:anim calcmode="lin" valueType="num">
                                      <p:cBhvr additive="base">
                                        <p:cTn id="41" dur="500"/>
                                        <p:tgtEl>
                                          <p:spTgt spid="3"/>
                                        </p:tgtEl>
                                        <p:attrNameLst>
                                          <p:attrName>ppt_y</p:attrName>
                                        </p:attrNameLst>
                                      </p:cBhvr>
                                      <p:tavLst>
                                        <p:tav tm="0">
                                          <p:val>
                                            <p:strVal val="ppt_y"/>
                                          </p:val>
                                        </p:tav>
                                        <p:tav tm="100000">
                                          <p:val>
                                            <p:strVal val="1+ppt_h/2"/>
                                          </p:val>
                                        </p:tav>
                                      </p:tavLst>
                                    </p:anim>
                                    <p:set>
                                      <p:cBhvr>
                                        <p:cTn id="42" dur="1" fill="hold">
                                          <p:stCondLst>
                                            <p:cond delay="499"/>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grpId="1" nodeType="clickEffect">
                                  <p:stCondLst>
                                    <p:cond delay="0"/>
                                  </p:stCondLst>
                                  <p:childTnLst>
                                    <p:anim calcmode="lin" valueType="num">
                                      <p:cBhvr additive="base">
                                        <p:cTn id="52" dur="500"/>
                                        <p:tgtEl>
                                          <p:spTgt spid="16"/>
                                        </p:tgtEl>
                                        <p:attrNameLst>
                                          <p:attrName>ppt_x</p:attrName>
                                        </p:attrNameLst>
                                      </p:cBhvr>
                                      <p:tavLst>
                                        <p:tav tm="0">
                                          <p:val>
                                            <p:strVal val="ppt_x"/>
                                          </p:val>
                                        </p:tav>
                                        <p:tav tm="100000">
                                          <p:val>
                                            <p:strVal val="ppt_x"/>
                                          </p:val>
                                        </p:tav>
                                      </p:tavLst>
                                    </p:anim>
                                    <p:anim calcmode="lin" valueType="num">
                                      <p:cBhvr additive="base">
                                        <p:cTn id="53" dur="500"/>
                                        <p:tgtEl>
                                          <p:spTgt spid="16"/>
                                        </p:tgtEl>
                                        <p:attrNameLst>
                                          <p:attrName>ppt_y</p:attrName>
                                        </p:attrNameLst>
                                      </p:cBhvr>
                                      <p:tavLst>
                                        <p:tav tm="0">
                                          <p:val>
                                            <p:strVal val="ppt_y"/>
                                          </p:val>
                                        </p:tav>
                                        <p:tav tm="100000">
                                          <p:val>
                                            <p:strVal val="1+ppt_h/2"/>
                                          </p:val>
                                        </p:tav>
                                      </p:tavLst>
                                    </p:anim>
                                    <p:set>
                                      <p:cBhvr>
                                        <p:cTn id="54" dur="1" fill="hold">
                                          <p:stCondLst>
                                            <p:cond delay="499"/>
                                          </p:stCondLst>
                                        </p:cTn>
                                        <p:tgtEl>
                                          <p:spTgt spid="1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17"/>
                                        </p:tgtEl>
                                        <p:attrNameLst>
                                          <p:attrName>ppt_x</p:attrName>
                                        </p:attrNameLst>
                                      </p:cBhvr>
                                      <p:tavLst>
                                        <p:tav tm="0">
                                          <p:val>
                                            <p:strVal val="ppt_x"/>
                                          </p:val>
                                        </p:tav>
                                        <p:tav tm="100000">
                                          <p:val>
                                            <p:strVal val="ppt_x"/>
                                          </p:val>
                                        </p:tav>
                                      </p:tavLst>
                                    </p:anim>
                                    <p:anim calcmode="lin" valueType="num">
                                      <p:cBhvr additive="base">
                                        <p:cTn id="65" dur="500"/>
                                        <p:tgtEl>
                                          <p:spTgt spid="17"/>
                                        </p:tgtEl>
                                        <p:attrNameLst>
                                          <p:attrName>ppt_y</p:attrName>
                                        </p:attrNameLst>
                                      </p:cBhvr>
                                      <p:tavLst>
                                        <p:tav tm="0">
                                          <p:val>
                                            <p:strVal val="ppt_y"/>
                                          </p:val>
                                        </p:tav>
                                        <p:tav tm="100000">
                                          <p:val>
                                            <p:strVal val="1+ppt_h/2"/>
                                          </p:val>
                                        </p:tav>
                                      </p:tavLst>
                                    </p:anim>
                                    <p:set>
                                      <p:cBhvr>
                                        <p:cTn id="66" dur="1" fill="hold">
                                          <p:stCondLst>
                                            <p:cond delay="499"/>
                                          </p:stCondLst>
                                        </p:cTn>
                                        <p:tgtEl>
                                          <p:spTgt spid="1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grpId="1" nodeType="clickEffect">
                                  <p:stCondLst>
                                    <p:cond delay="0"/>
                                  </p:stCondLst>
                                  <p:childTnLst>
                                    <p:anim calcmode="lin" valueType="num">
                                      <p:cBhvr additive="base">
                                        <p:cTn id="76" dur="500"/>
                                        <p:tgtEl>
                                          <p:spTgt spid="19"/>
                                        </p:tgtEl>
                                        <p:attrNameLst>
                                          <p:attrName>ppt_x</p:attrName>
                                        </p:attrNameLst>
                                      </p:cBhvr>
                                      <p:tavLst>
                                        <p:tav tm="0">
                                          <p:val>
                                            <p:strVal val="ppt_x"/>
                                          </p:val>
                                        </p:tav>
                                        <p:tav tm="100000">
                                          <p:val>
                                            <p:strVal val="ppt_x"/>
                                          </p:val>
                                        </p:tav>
                                      </p:tavLst>
                                    </p:anim>
                                    <p:anim calcmode="lin" valueType="num">
                                      <p:cBhvr additive="base">
                                        <p:cTn id="77" dur="500"/>
                                        <p:tgtEl>
                                          <p:spTgt spid="19"/>
                                        </p:tgtEl>
                                        <p:attrNameLst>
                                          <p:attrName>ppt_y</p:attrName>
                                        </p:attrNameLst>
                                      </p:cBhvr>
                                      <p:tavLst>
                                        <p:tav tm="0">
                                          <p:val>
                                            <p:strVal val="ppt_y"/>
                                          </p:val>
                                        </p:tav>
                                        <p:tav tm="100000">
                                          <p:val>
                                            <p:strVal val="1+ppt_h/2"/>
                                          </p:val>
                                        </p:tav>
                                      </p:tavLst>
                                    </p:anim>
                                    <p:set>
                                      <p:cBhvr>
                                        <p:cTn id="78" dur="1" fill="hold">
                                          <p:stCondLst>
                                            <p:cond delay="499"/>
                                          </p:stCondLst>
                                        </p:cTn>
                                        <p:tgtEl>
                                          <p:spTgt spid="1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ppt_x"/>
                                          </p:val>
                                        </p:tav>
                                        <p:tav tm="100000">
                                          <p:val>
                                            <p:strVal val="#ppt_x"/>
                                          </p:val>
                                        </p:tav>
                                      </p:tavLst>
                                    </p:anim>
                                    <p:anim calcmode="lin" valueType="num">
                                      <p:cBhvr additive="base">
                                        <p:cTn id="8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grpId="1" nodeType="clickEffect">
                                  <p:stCondLst>
                                    <p:cond delay="0"/>
                                  </p:stCondLst>
                                  <p:childTnLst>
                                    <p:anim calcmode="lin" valueType="num">
                                      <p:cBhvr additive="base">
                                        <p:cTn id="88" dur="500"/>
                                        <p:tgtEl>
                                          <p:spTgt spid="20"/>
                                        </p:tgtEl>
                                        <p:attrNameLst>
                                          <p:attrName>ppt_x</p:attrName>
                                        </p:attrNameLst>
                                      </p:cBhvr>
                                      <p:tavLst>
                                        <p:tav tm="0">
                                          <p:val>
                                            <p:strVal val="ppt_x"/>
                                          </p:val>
                                        </p:tav>
                                        <p:tav tm="100000">
                                          <p:val>
                                            <p:strVal val="ppt_x"/>
                                          </p:val>
                                        </p:tav>
                                      </p:tavLst>
                                    </p:anim>
                                    <p:anim calcmode="lin" valueType="num">
                                      <p:cBhvr additive="base">
                                        <p:cTn id="89" dur="500"/>
                                        <p:tgtEl>
                                          <p:spTgt spid="20"/>
                                        </p:tgtEl>
                                        <p:attrNameLst>
                                          <p:attrName>ppt_y</p:attrName>
                                        </p:attrNameLst>
                                      </p:cBhvr>
                                      <p:tavLst>
                                        <p:tav tm="0">
                                          <p:val>
                                            <p:strVal val="ppt_y"/>
                                          </p:val>
                                        </p:tav>
                                        <p:tav tm="100000">
                                          <p:val>
                                            <p:strVal val="1+ppt_h/2"/>
                                          </p:val>
                                        </p:tav>
                                      </p:tavLst>
                                    </p:anim>
                                    <p:set>
                                      <p:cBhvr>
                                        <p:cTn id="90" dur="1" fill="hold">
                                          <p:stCondLst>
                                            <p:cond delay="4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additive="base">
                                        <p:cTn id="95" dur="500" fill="hold"/>
                                        <p:tgtEl>
                                          <p:spTgt spid="21"/>
                                        </p:tgtEl>
                                        <p:attrNameLst>
                                          <p:attrName>ppt_x</p:attrName>
                                        </p:attrNameLst>
                                      </p:cBhvr>
                                      <p:tavLst>
                                        <p:tav tm="0">
                                          <p:val>
                                            <p:strVal val="#ppt_x"/>
                                          </p:val>
                                        </p:tav>
                                        <p:tav tm="100000">
                                          <p:val>
                                            <p:strVal val="#ppt_x"/>
                                          </p:val>
                                        </p:tav>
                                      </p:tavLst>
                                    </p:anim>
                                    <p:anim calcmode="lin" valueType="num">
                                      <p:cBhvr additive="base">
                                        <p:cTn id="9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grpId="1" nodeType="clickEffect">
                                  <p:stCondLst>
                                    <p:cond delay="0"/>
                                  </p:stCondLst>
                                  <p:childTnLst>
                                    <p:anim calcmode="lin" valueType="num">
                                      <p:cBhvr additive="base">
                                        <p:cTn id="100" dur="500"/>
                                        <p:tgtEl>
                                          <p:spTgt spid="21"/>
                                        </p:tgtEl>
                                        <p:attrNameLst>
                                          <p:attrName>ppt_x</p:attrName>
                                        </p:attrNameLst>
                                      </p:cBhvr>
                                      <p:tavLst>
                                        <p:tav tm="0">
                                          <p:val>
                                            <p:strVal val="ppt_x"/>
                                          </p:val>
                                        </p:tav>
                                        <p:tav tm="100000">
                                          <p:val>
                                            <p:strVal val="ppt_x"/>
                                          </p:val>
                                        </p:tav>
                                      </p:tavLst>
                                    </p:anim>
                                    <p:anim calcmode="lin" valueType="num">
                                      <p:cBhvr additive="base">
                                        <p:cTn id="101" dur="500"/>
                                        <p:tgtEl>
                                          <p:spTgt spid="21"/>
                                        </p:tgtEl>
                                        <p:attrNameLst>
                                          <p:attrName>ppt_y</p:attrName>
                                        </p:attrNameLst>
                                      </p:cBhvr>
                                      <p:tavLst>
                                        <p:tav tm="0">
                                          <p:val>
                                            <p:strVal val="ppt_y"/>
                                          </p:val>
                                        </p:tav>
                                        <p:tav tm="100000">
                                          <p:val>
                                            <p:strVal val="1+ppt_h/2"/>
                                          </p:val>
                                        </p:tav>
                                      </p:tavLst>
                                    </p:anim>
                                    <p:set>
                                      <p:cBhvr>
                                        <p:cTn id="10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3" grpId="0" animBg="1"/>
      <p:bldP spid="3" grpId="1" animBg="1"/>
      <p:bldP spid="16" grpId="0" animBg="1"/>
      <p:bldP spid="16" grpId="1" animBg="1"/>
      <p:bldP spid="17" grpId="0" animBg="1"/>
      <p:bldP spid="17" grpId="1" animBg="1"/>
      <p:bldP spid="19" grpId="0" animBg="1"/>
      <p:bldP spid="19" grpId="1" animBg="1"/>
      <p:bldP spid="20" grpId="0" animBg="1"/>
      <p:bldP spid="20" grpId="1" animBg="1"/>
      <p:bldP spid="21" grpId="0" animBg="1"/>
      <p:bldP spid="2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Imag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18030" y="908720"/>
            <a:ext cx="8307939" cy="4998191"/>
          </a:xfrm>
          <a:prstGeom prst="rect">
            <a:avLst/>
          </a:prstGeom>
        </p:spPr>
      </p:pic>
      <p:sp>
        <p:nvSpPr>
          <p:cNvPr id="10"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11" name="Rectangle 6"/>
          <p:cNvSpPr>
            <a:spLocks noChangeArrowheads="1"/>
          </p:cNvSpPr>
          <p:nvPr/>
        </p:nvSpPr>
        <p:spPr bwMode="auto">
          <a:xfrm>
            <a:off x="386809" y="382921"/>
            <a:ext cx="647004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R</a:t>
            </a:r>
            <a:r>
              <a:rPr kumimoji="0" lang="fr-FR" altLang="fr-FR" sz="14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elations compétences </a:t>
            </a:r>
            <a:r>
              <a:rPr kumimoji="0" lang="fr-FR" altLang="fr-FR" sz="1400" b="0" i="0" u="none" strike="noStrike" cap="none" normalizeH="0" baseline="0" dirty="0" smtClean="0">
                <a:ln>
                  <a:noFill/>
                </a:ln>
                <a:solidFill>
                  <a:srgbClr val="547F8A"/>
                </a:solidFill>
                <a:effectLst/>
                <a:latin typeface="Calibri"/>
                <a:ea typeface="Calibri" pitchFamily="34" charset="0"/>
                <a:cs typeface="Times New Roman" pitchFamily="18" charset="0"/>
              </a:rPr>
              <a:t>–</a:t>
            </a:r>
            <a:r>
              <a:rPr kumimoji="0" lang="fr-FR" altLang="fr-FR" sz="14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 activités professionnelles</a:t>
            </a:r>
            <a:r>
              <a:rPr kumimoji="0" lang="fr-FR" altLang="fr-FR" sz="14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4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a:t>
            </a:r>
            <a:endParaRPr kumimoji="0" lang="fr-FR" altLang="fr-FR"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Arrondir un rectangle avec un coin diagonal 11"/>
          <p:cNvSpPr/>
          <p:nvPr/>
        </p:nvSpPr>
        <p:spPr>
          <a:xfrm>
            <a:off x="1331640" y="2060848"/>
            <a:ext cx="2664296" cy="3846063"/>
          </a:xfrm>
          <a:prstGeom prst="round2DiagRect">
            <a:avLst/>
          </a:prstGeom>
          <a:solidFill>
            <a:schemeClr val="bg2">
              <a:lumMod val="50000"/>
              <a:alpha val="15000"/>
            </a:schemeClr>
          </a:solidFill>
          <a:ln>
            <a:solidFill>
              <a:schemeClr val="bg2">
                <a:lumMod val="50000"/>
                <a:alpha val="7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lIns="36000" bIns="36000" rtlCol="0" anchor="t" anchorCtr="0">
            <a:normAutofit/>
          </a:bodyPr>
          <a:lstStyle/>
          <a:p>
            <a:pPr algn="ctr"/>
            <a:r>
              <a:rPr lang="fr-FR" sz="1300" b="1" dirty="0" smtClean="0">
                <a:solidFill>
                  <a:schemeClr val="bg2">
                    <a:lumMod val="25000"/>
                  </a:schemeClr>
                </a:solidFill>
                <a:effectLst>
                  <a:outerShdw blurRad="50800" dist="38100" dir="2700000" algn="tl" rotWithShape="0">
                    <a:prstClr val="black">
                      <a:alpha val="40000"/>
                    </a:prstClr>
                  </a:outerShdw>
                </a:effectLst>
                <a:latin typeface="Tahoma" panose="020B0604030504040204" pitchFamily="34" charset="0"/>
              </a:rPr>
              <a:t>Compétences du champ de la conception</a:t>
            </a:r>
            <a:endParaRPr lang="fr-FR" sz="1300" b="1" dirty="0">
              <a:solidFill>
                <a:schemeClr val="bg2">
                  <a:lumMod val="25000"/>
                </a:schemeClr>
              </a:solidFill>
              <a:effectLst>
                <a:outerShdw blurRad="50800" dist="38100" dir="2700000" algn="tl" rotWithShape="0">
                  <a:prstClr val="black">
                    <a:alpha val="40000"/>
                  </a:prstClr>
                </a:outerShdw>
              </a:effectLst>
              <a:latin typeface="Tahoma" panose="020B0604030504040204" pitchFamily="34" charset="0"/>
            </a:endParaRPr>
          </a:p>
        </p:txBody>
      </p:sp>
      <p:sp>
        <p:nvSpPr>
          <p:cNvPr id="16" name="Arrondir un rectangle avec un coin diagonal 15"/>
          <p:cNvSpPr/>
          <p:nvPr/>
        </p:nvSpPr>
        <p:spPr>
          <a:xfrm>
            <a:off x="3995936" y="2060847"/>
            <a:ext cx="2088232" cy="3846063"/>
          </a:xfrm>
          <a:prstGeom prst="round2DiagRect">
            <a:avLst/>
          </a:prstGeom>
          <a:solidFill>
            <a:schemeClr val="accent2">
              <a:lumMod val="60000"/>
              <a:lumOff val="40000"/>
              <a:alpha val="15000"/>
            </a:schemeClr>
          </a:solidFill>
          <a:ln>
            <a:solidFill>
              <a:schemeClr val="accent2">
                <a:lumMod val="60000"/>
                <a:lumOff val="40000"/>
                <a:alpha val="7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lIns="36000" bIns="36000" rtlCol="0" anchor="t" anchorCtr="1">
            <a:noAutofit/>
          </a:bodyPr>
          <a:lstStyle/>
          <a:p>
            <a:pPr algn="ctr"/>
            <a:r>
              <a:rPr lang="fr-FR" sz="1300" b="1" dirty="0" smtClean="0">
                <a:solidFill>
                  <a:schemeClr val="accent2">
                    <a:lumMod val="75000"/>
                  </a:schemeClr>
                </a:solidFill>
                <a:effectLst>
                  <a:outerShdw blurRad="50800" dist="38100" dir="5400000" algn="t" rotWithShape="0">
                    <a:prstClr val="black">
                      <a:alpha val="40000"/>
                    </a:prstClr>
                  </a:outerShdw>
                </a:effectLst>
                <a:latin typeface="Tahoma" panose="020B0604030504040204" pitchFamily="34" charset="0"/>
              </a:rPr>
              <a:t>Compétences du champ de la préparation et de l’organisation du chantier</a:t>
            </a:r>
            <a:endParaRPr lang="fr-FR" sz="1300" b="1" dirty="0">
              <a:solidFill>
                <a:schemeClr val="accent2">
                  <a:lumMod val="75000"/>
                </a:schemeClr>
              </a:solidFill>
              <a:effectLst>
                <a:outerShdw blurRad="50800" dist="38100" dir="5400000" algn="t" rotWithShape="0">
                  <a:prstClr val="black">
                    <a:alpha val="40000"/>
                  </a:prstClr>
                </a:outerShdw>
              </a:effectLst>
              <a:latin typeface="Tahoma" panose="020B0604030504040204" pitchFamily="34" charset="0"/>
            </a:endParaRPr>
          </a:p>
        </p:txBody>
      </p:sp>
      <p:sp>
        <p:nvSpPr>
          <p:cNvPr id="17" name="Arrondir un rectangle avec un coin diagonal 16"/>
          <p:cNvSpPr/>
          <p:nvPr/>
        </p:nvSpPr>
        <p:spPr>
          <a:xfrm>
            <a:off x="6090418" y="2060845"/>
            <a:ext cx="1217886" cy="3846063"/>
          </a:xfrm>
          <a:prstGeom prst="round2DiagRect">
            <a:avLst/>
          </a:prstGeom>
          <a:solidFill>
            <a:schemeClr val="tx2">
              <a:lumMod val="60000"/>
              <a:lumOff val="40000"/>
              <a:alpha val="15000"/>
            </a:schemeClr>
          </a:solidFill>
          <a:ln>
            <a:solidFill>
              <a:schemeClr val="tx2">
                <a:lumMod val="60000"/>
                <a:lumOff val="40000"/>
                <a:alpha val="7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lIns="36000" bIns="36000" rtlCol="0" anchor="t" anchorCtr="1">
            <a:noAutofit/>
          </a:bodyPr>
          <a:lstStyle/>
          <a:p>
            <a:pPr algn="ctr"/>
            <a:r>
              <a:rPr lang="fr-FR" sz="1300" b="1" dirty="0" smtClean="0">
                <a:solidFill>
                  <a:schemeClr val="tx2">
                    <a:lumMod val="75000"/>
                  </a:schemeClr>
                </a:solidFill>
                <a:effectLst>
                  <a:outerShdw blurRad="50800" dist="38100" dir="5400000" algn="t" rotWithShape="0">
                    <a:prstClr val="black">
                      <a:alpha val="40000"/>
                    </a:prstClr>
                  </a:outerShdw>
                </a:effectLst>
                <a:latin typeface="Tahoma" panose="020B0604030504040204" pitchFamily="34" charset="0"/>
              </a:rPr>
              <a:t>Compétences du champ de la réalisation</a:t>
            </a:r>
            <a:endParaRPr lang="fr-FR" sz="1300" b="1" dirty="0">
              <a:solidFill>
                <a:schemeClr val="tx2">
                  <a:lumMod val="75000"/>
                </a:schemeClr>
              </a:solidFill>
              <a:effectLst>
                <a:outerShdw blurRad="50800" dist="38100" dir="5400000" algn="t" rotWithShape="0">
                  <a:prstClr val="black">
                    <a:alpha val="40000"/>
                  </a:prstClr>
                </a:outerShdw>
              </a:effectLst>
              <a:latin typeface="Tahoma" panose="020B0604030504040204" pitchFamily="34" charset="0"/>
            </a:endParaRPr>
          </a:p>
        </p:txBody>
      </p:sp>
      <p:sp>
        <p:nvSpPr>
          <p:cNvPr id="18" name="Arrondir un rectangle avec un coin diagonal 17"/>
          <p:cNvSpPr/>
          <p:nvPr/>
        </p:nvSpPr>
        <p:spPr>
          <a:xfrm>
            <a:off x="7299029" y="2053173"/>
            <a:ext cx="585339" cy="3846063"/>
          </a:xfrm>
          <a:prstGeom prst="round2DiagRect">
            <a:avLst/>
          </a:prstGeom>
          <a:solidFill>
            <a:schemeClr val="accent3">
              <a:lumMod val="75000"/>
              <a:alpha val="15000"/>
            </a:schemeClr>
          </a:solidFill>
          <a:ln>
            <a:solidFill>
              <a:schemeClr val="accent3">
                <a:lumMod val="75000"/>
                <a:alpha val="7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lIns="36000" bIns="36000" rtlCol="0" anchor="t" anchorCtr="1">
            <a:noAutofit/>
          </a:bodyPr>
          <a:lstStyle/>
          <a:p>
            <a:pPr algn="ctr"/>
            <a:r>
              <a:rPr lang="fr-FR" sz="1300" b="1" dirty="0" smtClean="0">
                <a:solidFill>
                  <a:schemeClr val="accent3">
                    <a:lumMod val="50000"/>
                  </a:schemeClr>
                </a:solidFill>
                <a:effectLst>
                  <a:outerShdw blurRad="50800" dist="38100" dir="5400000" algn="t" rotWithShape="0">
                    <a:prstClr val="black">
                      <a:alpha val="40000"/>
                    </a:prstClr>
                  </a:outerShdw>
                </a:effectLst>
                <a:latin typeface="Tahoma" panose="020B0604030504040204" pitchFamily="34" charset="0"/>
              </a:rPr>
              <a:t>Compétences du champ du contrôle</a:t>
            </a:r>
            <a:endParaRPr lang="fr-FR" sz="1300" b="1" dirty="0">
              <a:solidFill>
                <a:schemeClr val="accent3">
                  <a:lumMod val="50000"/>
                </a:schemeClr>
              </a:solidFill>
              <a:effectLst>
                <a:outerShdw blurRad="50800" dist="38100" dir="5400000" algn="t" rotWithShape="0">
                  <a:prstClr val="black">
                    <a:alpha val="40000"/>
                  </a:prstClr>
                </a:outerShdw>
              </a:effectLst>
              <a:latin typeface="Tahoma" panose="020B0604030504040204" pitchFamily="34" charset="0"/>
            </a:endParaRPr>
          </a:p>
        </p:txBody>
      </p:sp>
      <p:sp>
        <p:nvSpPr>
          <p:cNvPr id="19" name="Arrondir un rectangle avec un coin diagonal 18"/>
          <p:cNvSpPr/>
          <p:nvPr/>
        </p:nvSpPr>
        <p:spPr>
          <a:xfrm>
            <a:off x="7884368" y="2045501"/>
            <a:ext cx="841601" cy="3846063"/>
          </a:xfrm>
          <a:prstGeom prst="round2DiagRect">
            <a:avLst/>
          </a:prstGeom>
          <a:solidFill>
            <a:schemeClr val="accent4">
              <a:lumMod val="75000"/>
              <a:alpha val="15000"/>
            </a:schemeClr>
          </a:solidFill>
          <a:ln>
            <a:solidFill>
              <a:schemeClr val="accent4">
                <a:lumMod val="75000"/>
                <a:alpha val="7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lIns="36000" bIns="36000" rtlCol="0" anchor="t" anchorCtr="1">
            <a:noAutofit/>
          </a:bodyPr>
          <a:lstStyle/>
          <a:p>
            <a:pPr algn="ctr"/>
            <a:r>
              <a:rPr lang="fr-FR" sz="1300" b="1" dirty="0" smtClean="0">
                <a:solidFill>
                  <a:schemeClr val="accent4">
                    <a:lumMod val="75000"/>
                  </a:schemeClr>
                </a:solidFill>
                <a:effectLst>
                  <a:outerShdw blurRad="50800" dist="38100" dir="5400000" algn="t" rotWithShape="0">
                    <a:prstClr val="black">
                      <a:alpha val="40000"/>
                    </a:prstClr>
                  </a:outerShdw>
                </a:effectLst>
                <a:latin typeface="Tahoma" panose="020B0604030504040204" pitchFamily="34" charset="0"/>
              </a:rPr>
              <a:t>Compétences du champ de la communication</a:t>
            </a:r>
            <a:endParaRPr lang="fr-FR" sz="1300" b="1" dirty="0">
              <a:solidFill>
                <a:schemeClr val="accent4">
                  <a:lumMod val="75000"/>
                </a:schemeClr>
              </a:solidFill>
              <a:effectLst>
                <a:outerShdw blurRad="50800" dist="38100" dir="5400000" algn="t" rotWithShape="0">
                  <a:prstClr val="black">
                    <a:alpha val="40000"/>
                  </a:prstClr>
                </a:outerShdw>
              </a:effectLst>
              <a:latin typeface="Tahoma" panose="020B0604030504040204" pitchFamily="34" charset="0"/>
            </a:endParaRPr>
          </a:p>
        </p:txBody>
      </p:sp>
      <p:sp>
        <p:nvSpPr>
          <p:cNvPr id="14" name="ZoneTexte 13"/>
          <p:cNvSpPr txBox="1"/>
          <p:nvPr/>
        </p:nvSpPr>
        <p:spPr>
          <a:xfrm>
            <a:off x="8532440" y="188640"/>
            <a:ext cx="432048" cy="338554"/>
          </a:xfrm>
          <a:prstGeom prst="rect">
            <a:avLst/>
          </a:prstGeom>
          <a:noFill/>
        </p:spPr>
        <p:txBody>
          <a:bodyPr wrap="square" rtlCol="0">
            <a:spAutoFit/>
          </a:bodyPr>
          <a:lstStyle/>
          <a:p>
            <a:r>
              <a:rPr lang="fr-FR" sz="1600" dirty="0">
                <a:solidFill>
                  <a:schemeClr val="bg1"/>
                </a:solidFill>
                <a:effectLst>
                  <a:outerShdw blurRad="38100" dist="38100" dir="2700000" algn="tl">
                    <a:srgbClr val="000000">
                      <a:alpha val="43137"/>
                    </a:srgbClr>
                  </a:outerShdw>
                </a:effectLst>
                <a:latin typeface="Neuropol" pitchFamily="34" charset="0"/>
              </a:rPr>
              <a:t>4</a:t>
            </a:r>
          </a:p>
        </p:txBody>
      </p:sp>
    </p:spTree>
    <p:extLst>
      <p:ext uri="{BB962C8B-B14F-4D97-AF65-F5344CB8AC3E}">
        <p14:creationId xmlns="" xmlns:p14="http://schemas.microsoft.com/office/powerpoint/2010/main" val="335761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12"/>
                                        </p:tgtEl>
                                        <p:attrNameLst>
                                          <p:attrName>ppt_w</p:attrName>
                                        </p:attrNameLst>
                                      </p:cBhvr>
                                      <p:tavLst>
                                        <p:tav tm="0">
                                          <p:val>
                                            <p:strVal val="ppt_w"/>
                                          </p:val>
                                        </p:tav>
                                        <p:tav tm="100000">
                                          <p:val>
                                            <p:fltVal val="0"/>
                                          </p:val>
                                        </p:tav>
                                      </p:tavLst>
                                    </p:anim>
                                    <p:anim calcmode="lin" valueType="num">
                                      <p:cBhvr>
                                        <p:cTn id="14" dur="500"/>
                                        <p:tgtEl>
                                          <p:spTgt spid="12"/>
                                        </p:tgtEl>
                                        <p:attrNameLst>
                                          <p:attrName>ppt_h</p:attrName>
                                        </p:attrNameLst>
                                      </p:cBhvr>
                                      <p:tavLst>
                                        <p:tav tm="0">
                                          <p:val>
                                            <p:strVal val="ppt_h"/>
                                          </p:val>
                                        </p:tav>
                                        <p:tav tm="100000">
                                          <p:val>
                                            <p:fltVal val="0"/>
                                          </p:val>
                                        </p:tav>
                                      </p:tavLst>
                                    </p:anim>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16"/>
                                        </p:tgtEl>
                                        <p:attrNameLst>
                                          <p:attrName>ppt_w</p:attrName>
                                        </p:attrNameLst>
                                      </p:cBhvr>
                                      <p:tavLst>
                                        <p:tav tm="0">
                                          <p:val>
                                            <p:strVal val="ppt_w"/>
                                          </p:val>
                                        </p:tav>
                                        <p:tav tm="100000">
                                          <p:val>
                                            <p:fltVal val="0"/>
                                          </p:val>
                                        </p:tav>
                                      </p:tavLst>
                                    </p:anim>
                                    <p:anim calcmode="lin" valueType="num">
                                      <p:cBhvr>
                                        <p:cTn id="28" dur="500"/>
                                        <p:tgtEl>
                                          <p:spTgt spid="16"/>
                                        </p:tgtEl>
                                        <p:attrNameLst>
                                          <p:attrName>ppt_h</p:attrName>
                                        </p:attrNameLst>
                                      </p:cBhvr>
                                      <p:tavLst>
                                        <p:tav tm="0">
                                          <p:val>
                                            <p:strVal val="ppt_h"/>
                                          </p:val>
                                        </p:tav>
                                        <p:tav tm="100000">
                                          <p:val>
                                            <p:fltVal val="0"/>
                                          </p:val>
                                        </p:tav>
                                      </p:tavLst>
                                    </p:anim>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17"/>
                                        </p:tgtEl>
                                        <p:attrNameLst>
                                          <p:attrName>ppt_w</p:attrName>
                                        </p:attrNameLst>
                                      </p:cBhvr>
                                      <p:tavLst>
                                        <p:tav tm="0">
                                          <p:val>
                                            <p:strVal val="ppt_w"/>
                                          </p:val>
                                        </p:tav>
                                        <p:tav tm="100000">
                                          <p:val>
                                            <p:fltVal val="0"/>
                                          </p:val>
                                        </p:tav>
                                      </p:tavLst>
                                    </p:anim>
                                    <p:anim calcmode="lin" valueType="num">
                                      <p:cBhvr>
                                        <p:cTn id="42" dur="500"/>
                                        <p:tgtEl>
                                          <p:spTgt spid="17"/>
                                        </p:tgtEl>
                                        <p:attrNameLst>
                                          <p:attrName>ppt_h</p:attrName>
                                        </p:attrNameLst>
                                      </p:cBhvr>
                                      <p:tavLst>
                                        <p:tav tm="0">
                                          <p:val>
                                            <p:strVal val="ppt_h"/>
                                          </p:val>
                                        </p:tav>
                                        <p:tav tm="100000">
                                          <p:val>
                                            <p:fltVal val="0"/>
                                          </p:val>
                                        </p:tav>
                                      </p:tavLst>
                                    </p:anim>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1" nodeType="clickEffect">
                                  <p:stCondLst>
                                    <p:cond delay="0"/>
                                  </p:stCondLst>
                                  <p:childTnLst>
                                    <p:anim calcmode="lin" valueType="num">
                                      <p:cBhvr>
                                        <p:cTn id="55" dur="500"/>
                                        <p:tgtEl>
                                          <p:spTgt spid="18"/>
                                        </p:tgtEl>
                                        <p:attrNameLst>
                                          <p:attrName>ppt_w</p:attrName>
                                        </p:attrNameLst>
                                      </p:cBhvr>
                                      <p:tavLst>
                                        <p:tav tm="0">
                                          <p:val>
                                            <p:strVal val="ppt_w"/>
                                          </p:val>
                                        </p:tav>
                                        <p:tav tm="100000">
                                          <p:val>
                                            <p:fltVal val="0"/>
                                          </p:val>
                                        </p:tav>
                                      </p:tavLst>
                                    </p:anim>
                                    <p:anim calcmode="lin" valueType="num">
                                      <p:cBhvr>
                                        <p:cTn id="56" dur="500"/>
                                        <p:tgtEl>
                                          <p:spTgt spid="18"/>
                                        </p:tgtEl>
                                        <p:attrNameLst>
                                          <p:attrName>ppt_h</p:attrName>
                                        </p:attrNameLst>
                                      </p:cBhvr>
                                      <p:tavLst>
                                        <p:tav tm="0">
                                          <p:val>
                                            <p:strVal val="ppt_h"/>
                                          </p:val>
                                        </p:tav>
                                        <p:tav tm="100000">
                                          <p:val>
                                            <p:fltVal val="0"/>
                                          </p:val>
                                        </p:tav>
                                      </p:tavLst>
                                    </p:anim>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19"/>
                                        </p:tgtEl>
                                        <p:attrNameLst>
                                          <p:attrName>ppt_w</p:attrName>
                                        </p:attrNameLst>
                                      </p:cBhvr>
                                      <p:tavLst>
                                        <p:tav tm="0">
                                          <p:val>
                                            <p:strVal val="ppt_w"/>
                                          </p:val>
                                        </p:tav>
                                        <p:tav tm="100000">
                                          <p:val>
                                            <p:fltVal val="0"/>
                                          </p:val>
                                        </p:tav>
                                      </p:tavLst>
                                    </p:anim>
                                    <p:anim calcmode="lin" valueType="num">
                                      <p:cBhvr>
                                        <p:cTn id="70" dur="500"/>
                                        <p:tgtEl>
                                          <p:spTgt spid="19"/>
                                        </p:tgtEl>
                                        <p:attrNameLst>
                                          <p:attrName>ppt_h</p:attrName>
                                        </p:attrNameLst>
                                      </p:cBhvr>
                                      <p:tavLst>
                                        <p:tav tm="0">
                                          <p:val>
                                            <p:strVal val="ppt_h"/>
                                          </p:val>
                                        </p:tav>
                                        <p:tav tm="100000">
                                          <p:val>
                                            <p:fltVal val="0"/>
                                          </p:val>
                                        </p:tav>
                                      </p:tavLst>
                                    </p:anim>
                                    <p:animEffect transition="out" filter="fade">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Image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18031" y="980728"/>
            <a:ext cx="6890274" cy="4461881"/>
          </a:xfrm>
          <a:prstGeom prst="rect">
            <a:avLst/>
          </a:prstGeom>
        </p:spPr>
      </p:pic>
      <p:sp>
        <p:nvSpPr>
          <p:cNvPr id="10"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11" name="Rectangle 6"/>
          <p:cNvSpPr>
            <a:spLocks noChangeArrowheads="1"/>
          </p:cNvSpPr>
          <p:nvPr/>
        </p:nvSpPr>
        <p:spPr bwMode="auto">
          <a:xfrm>
            <a:off x="323528" y="382921"/>
            <a:ext cx="721383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R</a:t>
            </a:r>
            <a:r>
              <a:rPr kumimoji="0" lang="fr-FR" altLang="fr-FR" sz="12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elations compétences</a:t>
            </a:r>
            <a:r>
              <a:rPr kumimoji="0" lang="fr-FR" altLang="fr-FR" sz="1200" b="0" i="0" u="none" strike="noStrike" cap="none" normalizeH="0" dirty="0" smtClean="0">
                <a:ln>
                  <a:noFill/>
                </a:ln>
                <a:solidFill>
                  <a:srgbClr val="547F8A"/>
                </a:solidFill>
                <a:effectLst/>
                <a:latin typeface="Neuropol" pitchFamily="34" charset="0"/>
                <a:ea typeface="Calibri" pitchFamily="34" charset="0"/>
                <a:cs typeface="Times New Roman" pitchFamily="18" charset="0"/>
              </a:rPr>
              <a:t> - </a:t>
            </a:r>
            <a:r>
              <a:rPr kumimoji="0" lang="fr-FR" altLang="fr-FR" sz="12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activités –</a:t>
            </a:r>
            <a:r>
              <a:rPr kumimoji="0" lang="fr-FR" altLang="fr-FR" sz="1200" b="0" i="0" u="none" strike="noStrike" cap="none" normalizeH="0" dirty="0" smtClean="0">
                <a:ln>
                  <a:noFill/>
                </a:ln>
                <a:solidFill>
                  <a:srgbClr val="547F8A"/>
                </a:solidFill>
                <a:effectLst/>
                <a:latin typeface="Neuropol" pitchFamily="34" charset="0"/>
                <a:ea typeface="Calibri" pitchFamily="34" charset="0"/>
                <a:cs typeface="Times New Roman" pitchFamily="18" charset="0"/>
              </a:rPr>
              <a:t> enseignements de spécialités </a:t>
            </a:r>
            <a:r>
              <a:rPr kumimoji="0" lang="fr-FR" altLang="fr-FR" sz="1200" b="0" i="0" u="none" strike="noStrike" cap="none" normalizeH="0" baseline="0" dirty="0" smtClean="0">
                <a:ln>
                  <a:noFill/>
                </a:ln>
                <a:solidFill>
                  <a:srgbClr val="547F8A"/>
                </a:solidFill>
                <a:effectLst/>
                <a:latin typeface="Calibri"/>
                <a:ea typeface="Calibri" pitchFamily="34" charset="0"/>
                <a:cs typeface="Times New Roman" pitchFamily="18" charset="0"/>
              </a:rPr>
              <a:t> </a:t>
            </a:r>
            <a:r>
              <a:rPr kumimoji="0" lang="fr-FR" altLang="fr-FR" sz="1200" b="0" i="0" u="none" strike="noStrike" cap="none" normalizeH="0" baseline="0" dirty="0" smtClean="0">
                <a:ln>
                  <a:noFill/>
                </a:ln>
                <a:solidFill>
                  <a:srgbClr val="547F8A"/>
                </a:solidFill>
                <a:effectLst/>
                <a:latin typeface="Neuropol" pitchFamily="34" charset="0"/>
                <a:ea typeface="Calibri" pitchFamily="34" charset="0"/>
                <a:cs typeface="Times New Roman" pitchFamily="18" charset="0"/>
              </a:rPr>
              <a:t>:</a:t>
            </a:r>
            <a:endParaRPr kumimoji="0" lang="fr-FR" altLang="fr-FR"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Rectangle 1"/>
          <p:cNvSpPr/>
          <p:nvPr/>
        </p:nvSpPr>
        <p:spPr>
          <a:xfrm>
            <a:off x="1187624" y="2003417"/>
            <a:ext cx="663178" cy="25200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21"/>
          <p:cNvSpPr/>
          <p:nvPr/>
        </p:nvSpPr>
        <p:spPr>
          <a:xfrm>
            <a:off x="2267744" y="2006856"/>
            <a:ext cx="396000" cy="25200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p:cNvSpPr/>
          <p:nvPr/>
        </p:nvSpPr>
        <p:spPr>
          <a:xfrm>
            <a:off x="6588224" y="1997224"/>
            <a:ext cx="720000" cy="25200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Ellipse 3"/>
          <p:cNvSpPr/>
          <p:nvPr/>
        </p:nvSpPr>
        <p:spPr>
          <a:xfrm>
            <a:off x="7452320" y="1567368"/>
            <a:ext cx="1512168" cy="828092"/>
          </a:xfrm>
          <a:prstGeom prst="ellipse">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ctr">
            <a:normAutofit/>
          </a:bodyPr>
          <a:lstStyle/>
          <a:p>
            <a:pPr algn="ctr"/>
            <a:r>
              <a:rPr lang="fr-FR" sz="900" dirty="0">
                <a:effectLst>
                  <a:outerShdw blurRad="38100" dist="38100" dir="2700000" algn="tl">
                    <a:srgbClr val="000000">
                      <a:alpha val="43137"/>
                    </a:srgbClr>
                  </a:outerShdw>
                </a:effectLst>
                <a:latin typeface="Neuropol" panose="020F0607030201010804" pitchFamily="34" charset="0"/>
              </a:rPr>
              <a:t>Culture design &amp; architecture</a:t>
            </a:r>
          </a:p>
        </p:txBody>
      </p:sp>
      <p:sp>
        <p:nvSpPr>
          <p:cNvPr id="7" name="Ellipse 6"/>
          <p:cNvSpPr/>
          <p:nvPr/>
        </p:nvSpPr>
        <p:spPr>
          <a:xfrm>
            <a:off x="7452320" y="2249224"/>
            <a:ext cx="1512168" cy="962444"/>
          </a:xfrm>
          <a:prstGeom prst="ellipse">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smtClean="0">
                <a:effectLst>
                  <a:outerShdw blurRad="38100" dist="38100" dir="2700000" algn="tl">
                    <a:srgbClr val="000000">
                      <a:alpha val="43137"/>
                    </a:srgbClr>
                  </a:outerShdw>
                </a:effectLst>
                <a:latin typeface="Neuropol" panose="020F0607030201010804" pitchFamily="34" charset="0"/>
              </a:rPr>
              <a:t>Etude de projet</a:t>
            </a:r>
            <a:endParaRPr lang="fr-FR" sz="900" dirty="0">
              <a:effectLst>
                <a:outerShdw blurRad="38100" dist="38100" dir="2700000" algn="tl">
                  <a:srgbClr val="000000">
                    <a:alpha val="43137"/>
                  </a:srgbClr>
                </a:outerShdw>
              </a:effectLst>
              <a:latin typeface="Neuropol" panose="020F0607030201010804" pitchFamily="34" charset="0"/>
            </a:endParaRPr>
          </a:p>
        </p:txBody>
      </p:sp>
      <p:sp>
        <p:nvSpPr>
          <p:cNvPr id="24" name="Ellipse 23"/>
          <p:cNvSpPr/>
          <p:nvPr/>
        </p:nvSpPr>
        <p:spPr>
          <a:xfrm>
            <a:off x="7452320" y="2996953"/>
            <a:ext cx="1512168" cy="2445656"/>
          </a:xfrm>
          <a:prstGeom prst="ellipse">
            <a:avLst/>
          </a:prstGeom>
          <a:solidFill>
            <a:schemeClr val="accent4">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900" dirty="0" smtClean="0">
                <a:effectLst>
                  <a:outerShdw blurRad="38100" dist="38100" dir="2700000" algn="tl">
                    <a:srgbClr val="000000">
                      <a:alpha val="43137"/>
                    </a:srgbClr>
                  </a:outerShdw>
                </a:effectLst>
                <a:latin typeface="Neuropol" panose="020F0607030201010804" pitchFamily="34" charset="0"/>
              </a:rPr>
              <a:t>Préparation et suivi de la mise en œuvre</a:t>
            </a:r>
          </a:p>
          <a:p>
            <a:pPr algn="ctr"/>
            <a:endParaRPr lang="fr-FR" sz="900" dirty="0">
              <a:effectLst>
                <a:outerShdw blurRad="38100" dist="38100" dir="2700000" algn="tl">
                  <a:srgbClr val="000000">
                    <a:alpha val="43137"/>
                  </a:srgbClr>
                </a:outerShdw>
              </a:effectLst>
              <a:latin typeface="Neuropol" panose="020F0607030201010804" pitchFamily="34" charset="0"/>
            </a:endParaRPr>
          </a:p>
        </p:txBody>
      </p:sp>
      <p:sp>
        <p:nvSpPr>
          <p:cNvPr id="25" name="Rectangle 24"/>
          <p:cNvSpPr/>
          <p:nvPr/>
        </p:nvSpPr>
        <p:spPr>
          <a:xfrm>
            <a:off x="1490802" y="2258856"/>
            <a:ext cx="5817422" cy="810104"/>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effectLst>
                <a:outerShdw blurRad="38100" dist="38100" dir="2700000" algn="tl">
                  <a:srgbClr val="000000">
                    <a:alpha val="43137"/>
                  </a:srgbClr>
                </a:outerShdw>
              </a:effectLst>
              <a:latin typeface="Neuropol" panose="020F0607030201010804" pitchFamily="34" charset="0"/>
            </a:endParaRPr>
          </a:p>
        </p:txBody>
      </p:sp>
      <p:sp>
        <p:nvSpPr>
          <p:cNvPr id="27" name="Légende encadrée 1 26"/>
          <p:cNvSpPr/>
          <p:nvPr/>
        </p:nvSpPr>
        <p:spPr>
          <a:xfrm>
            <a:off x="4486688" y="2363161"/>
            <a:ext cx="2101536" cy="601493"/>
          </a:xfrm>
          <a:prstGeom prst="borderCallout1">
            <a:avLst>
              <a:gd name="adj1" fmla="val 50507"/>
              <a:gd name="adj2" fmla="val 99390"/>
              <a:gd name="adj3" fmla="val -9737"/>
              <a:gd name="adj4" fmla="val 177728"/>
            </a:avLst>
          </a:prstGeom>
          <a:solidFill>
            <a:schemeClr val="bg1">
              <a:alpha val="68000"/>
            </a:schemeClr>
          </a:solidFill>
          <a:ln w="15875">
            <a:solidFill>
              <a:schemeClr val="tx1">
                <a:lumMod val="75000"/>
                <a:lumOff val="25000"/>
              </a:schemeClr>
            </a:solidFill>
            <a:miter lim="800000"/>
            <a:tailEnd type="oval"/>
          </a:ln>
          <a:effectLst>
            <a:glow>
              <a:schemeClr val="accent1"/>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smtClean="0">
                <a:solidFill>
                  <a:schemeClr val="tx1">
                    <a:lumMod val="85000"/>
                    <a:lumOff val="15000"/>
                  </a:schemeClr>
                </a:solidFill>
                <a:effectLst>
                  <a:outerShdw blurRad="38100" dist="38100" dir="2700000" algn="tl">
                    <a:srgbClr val="000000">
                      <a:alpha val="43137"/>
                    </a:srgbClr>
                  </a:outerShdw>
                </a:effectLst>
                <a:latin typeface="Tahoma" panose="020B0604030504040204" pitchFamily="34" charset="0"/>
              </a:rPr>
              <a:t>Intégration des arts appliqués dans le projet </a:t>
            </a:r>
          </a:p>
          <a:p>
            <a:pPr algn="ctr"/>
            <a:r>
              <a:rPr lang="fr-FR" sz="1200" dirty="0" smtClean="0">
                <a:solidFill>
                  <a:schemeClr val="tx1">
                    <a:lumMod val="85000"/>
                    <a:lumOff val="15000"/>
                  </a:schemeClr>
                </a:solidFill>
                <a:effectLst>
                  <a:outerShdw blurRad="38100" dist="38100" dir="2700000" algn="tl">
                    <a:srgbClr val="000000">
                      <a:alpha val="43137"/>
                    </a:srgbClr>
                  </a:outerShdw>
                </a:effectLst>
                <a:latin typeface="Tahoma" panose="020B0604030504040204" pitchFamily="34" charset="0"/>
              </a:rPr>
              <a:t>Co-enseignement</a:t>
            </a:r>
            <a:endParaRPr lang="fr-FR" sz="1200" dirty="0">
              <a:solidFill>
                <a:schemeClr val="tx1">
                  <a:lumMod val="85000"/>
                  <a:lumOff val="15000"/>
                </a:schemeClr>
              </a:solidFill>
              <a:effectLst>
                <a:outerShdw blurRad="38100" dist="38100" dir="2700000" algn="tl">
                  <a:srgbClr val="000000">
                    <a:alpha val="43137"/>
                  </a:srgbClr>
                </a:outerShdw>
              </a:effectLst>
              <a:latin typeface="Tahoma" panose="020B0604030504040204" pitchFamily="34" charset="0"/>
            </a:endParaRPr>
          </a:p>
        </p:txBody>
      </p:sp>
      <p:sp>
        <p:nvSpPr>
          <p:cNvPr id="28" name="Rectangle 27"/>
          <p:cNvSpPr/>
          <p:nvPr/>
        </p:nvSpPr>
        <p:spPr>
          <a:xfrm>
            <a:off x="1490802" y="3068960"/>
            <a:ext cx="5817422" cy="2373649"/>
          </a:xfrm>
          <a:prstGeom prst="rect">
            <a:avLst/>
          </a:prstGeom>
          <a:solidFill>
            <a:schemeClr val="accent4">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fr-FR" sz="900" dirty="0">
              <a:effectLst>
                <a:outerShdw blurRad="38100" dist="38100" dir="2700000" algn="tl">
                  <a:srgbClr val="000000">
                    <a:alpha val="43137"/>
                  </a:srgbClr>
                </a:outerShdw>
              </a:effectLst>
              <a:latin typeface="Neuropol" panose="020F0607030201010804" pitchFamily="34" charset="0"/>
            </a:endParaRPr>
          </a:p>
        </p:txBody>
      </p:sp>
      <p:sp>
        <p:nvSpPr>
          <p:cNvPr id="29" name="Rectangle 28"/>
          <p:cNvSpPr/>
          <p:nvPr/>
        </p:nvSpPr>
        <p:spPr>
          <a:xfrm>
            <a:off x="6120224" y="2726422"/>
            <a:ext cx="486000" cy="2592000"/>
          </a:xfrm>
          <a:prstGeom prst="rect">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fr-FR" sz="900" dirty="0" smtClean="0">
                <a:effectLst>
                  <a:outerShdw blurRad="38100" dist="38100" dir="2700000" algn="tl">
                    <a:srgbClr val="000000">
                      <a:alpha val="43137"/>
                    </a:srgbClr>
                  </a:outerShdw>
                </a:effectLst>
                <a:latin typeface="Neuropol" panose="020F0607030201010804" pitchFamily="34" charset="0"/>
                <a:ea typeface="Tahoma" panose="020B0604030504040204" pitchFamily="34" charset="0"/>
                <a:cs typeface="Tahoma" panose="020B0604030504040204" pitchFamily="34" charset="0"/>
              </a:rPr>
              <a:t>Contrôle à tous les stades du projet</a:t>
            </a:r>
            <a:endParaRPr lang="fr-FR" sz="900" dirty="0">
              <a:effectLst>
                <a:outerShdw blurRad="38100" dist="38100" dir="2700000" algn="tl">
                  <a:srgbClr val="000000">
                    <a:alpha val="43137"/>
                  </a:srgbClr>
                </a:outerShdw>
              </a:effectLst>
              <a:latin typeface="Neuropol" panose="020F0607030201010804" pitchFamily="34" charset="0"/>
              <a:ea typeface="Tahoma" panose="020B0604030504040204" pitchFamily="34" charset="0"/>
              <a:cs typeface="Tahoma" panose="020B0604030504040204" pitchFamily="34" charset="0"/>
            </a:endParaRPr>
          </a:p>
        </p:txBody>
      </p:sp>
      <p:sp>
        <p:nvSpPr>
          <p:cNvPr id="30" name="Rectangle 29"/>
          <p:cNvSpPr/>
          <p:nvPr/>
        </p:nvSpPr>
        <p:spPr>
          <a:xfrm>
            <a:off x="6588224" y="2006856"/>
            <a:ext cx="709200" cy="3435753"/>
          </a:xfrm>
          <a:prstGeom prst="rect">
            <a:avLst/>
          </a:prstGeom>
          <a:solidFill>
            <a:schemeClr val="accent3">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fr-FR" sz="900" dirty="0" smtClean="0">
                <a:effectLst>
                  <a:outerShdw blurRad="38100" dist="38100" dir="2700000" algn="tl">
                    <a:srgbClr val="000000">
                      <a:alpha val="43137"/>
                    </a:srgbClr>
                  </a:outerShdw>
                </a:effectLst>
                <a:latin typeface="Neuropol" panose="020F0607030201010804" pitchFamily="34" charset="0"/>
                <a:ea typeface="Tahoma" panose="020B0604030504040204" pitchFamily="34" charset="0"/>
                <a:cs typeface="Tahoma" panose="020B0604030504040204" pitchFamily="34" charset="0"/>
              </a:rPr>
              <a:t>Communication écrite et orale</a:t>
            </a:r>
          </a:p>
          <a:p>
            <a:pPr algn="ctr"/>
            <a:r>
              <a:rPr lang="fr-FR" sz="900" dirty="0" smtClean="0">
                <a:effectLst>
                  <a:outerShdw blurRad="38100" dist="38100" dir="2700000" algn="tl">
                    <a:srgbClr val="000000">
                      <a:alpha val="43137"/>
                    </a:srgbClr>
                  </a:outerShdw>
                </a:effectLst>
                <a:latin typeface="Neuropol" panose="020F0607030201010804" pitchFamily="34" charset="0"/>
                <a:ea typeface="Tahoma" panose="020B0604030504040204" pitchFamily="34" charset="0"/>
                <a:cs typeface="Tahoma" panose="020B0604030504040204" pitchFamily="34" charset="0"/>
              </a:rPr>
              <a:t> y compris en anglais :  Co enseignement</a:t>
            </a:r>
            <a:endParaRPr lang="fr-FR" sz="900" dirty="0">
              <a:effectLst>
                <a:outerShdw blurRad="38100" dist="38100" dir="2700000" algn="tl">
                  <a:srgbClr val="000000">
                    <a:alpha val="43137"/>
                  </a:srgbClr>
                </a:outerShdw>
              </a:effectLst>
              <a:latin typeface="Neuropol" panose="020F0607030201010804" pitchFamily="34" charset="0"/>
              <a:ea typeface="Tahoma" panose="020B0604030504040204" pitchFamily="34" charset="0"/>
              <a:cs typeface="Tahoma" panose="020B0604030504040204" pitchFamily="34" charset="0"/>
            </a:endParaRPr>
          </a:p>
        </p:txBody>
      </p:sp>
      <p:sp>
        <p:nvSpPr>
          <p:cNvPr id="31" name="Rectangle 30"/>
          <p:cNvSpPr/>
          <p:nvPr/>
        </p:nvSpPr>
        <p:spPr>
          <a:xfrm>
            <a:off x="5137424" y="3068960"/>
            <a:ext cx="2160000" cy="2373650"/>
          </a:xfrm>
          <a:prstGeom prst="rect">
            <a:avLst/>
          </a:prstGeom>
          <a:solidFill>
            <a:schemeClr val="accent5">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p>
            <a:pPr algn="ctr"/>
            <a:r>
              <a:rPr lang="fr-FR" sz="900" dirty="0" smtClean="0">
                <a:effectLst>
                  <a:outerShdw blurRad="38100" dist="38100" dir="2700000" algn="tl">
                    <a:srgbClr val="000000">
                      <a:alpha val="43137"/>
                    </a:srgbClr>
                  </a:outerShdw>
                </a:effectLst>
                <a:latin typeface="Neuropol" panose="020F0607030201010804" pitchFamily="34" charset="0"/>
                <a:ea typeface="Tahoma" panose="020B0604030504040204" pitchFamily="34" charset="0"/>
                <a:cs typeface="Tahoma" panose="020B0604030504040204" pitchFamily="34" charset="0"/>
              </a:rPr>
              <a:t>Stage de fin de TS1</a:t>
            </a:r>
          </a:p>
          <a:p>
            <a:pPr algn="ctr"/>
            <a:r>
              <a:rPr lang="fr-FR" sz="900" dirty="0" smtClean="0">
                <a:effectLst>
                  <a:outerShdw blurRad="38100" dist="38100" dir="2700000" algn="tl">
                    <a:srgbClr val="000000">
                      <a:alpha val="43137"/>
                    </a:srgbClr>
                  </a:outerShdw>
                </a:effectLst>
                <a:latin typeface="Neuropol" panose="020F0607030201010804" pitchFamily="34" charset="0"/>
                <a:ea typeface="Tahoma" panose="020B0604030504040204" pitchFamily="34" charset="0"/>
                <a:cs typeface="Tahoma" panose="020B0604030504040204" pitchFamily="34" charset="0"/>
              </a:rPr>
              <a:t>Orienté</a:t>
            </a:r>
          </a:p>
          <a:p>
            <a:pPr algn="ctr"/>
            <a:r>
              <a:rPr lang="fr-FR" sz="900" dirty="0" smtClean="0">
                <a:effectLst>
                  <a:outerShdw blurRad="38100" dist="38100" dir="2700000" algn="tl">
                    <a:srgbClr val="000000">
                      <a:alpha val="43137"/>
                    </a:srgbClr>
                  </a:outerShdw>
                </a:effectLst>
                <a:latin typeface="Neuropol" panose="020F0607030201010804" pitchFamily="34" charset="0"/>
                <a:ea typeface="Tahoma" panose="020B0604030504040204" pitchFamily="34" charset="0"/>
                <a:cs typeface="Tahoma" panose="020B0604030504040204" pitchFamily="34" charset="0"/>
              </a:rPr>
              <a:t>« suivi de réalisation »</a:t>
            </a:r>
          </a:p>
        </p:txBody>
      </p:sp>
      <p:sp>
        <p:nvSpPr>
          <p:cNvPr id="32" name="Rectangle 31"/>
          <p:cNvSpPr/>
          <p:nvPr/>
        </p:nvSpPr>
        <p:spPr>
          <a:xfrm>
            <a:off x="4471409" y="3068960"/>
            <a:ext cx="1339200" cy="1764000"/>
          </a:xfrm>
          <a:prstGeom prst="rect">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p>
            <a:pPr algn="ctr"/>
            <a:r>
              <a:rPr lang="fr-FR" sz="900" dirty="0" smtClean="0">
                <a:effectLst>
                  <a:outerShdw blurRad="38100" dist="38100" dir="2700000" algn="tl">
                    <a:srgbClr val="000000">
                      <a:alpha val="43137"/>
                    </a:srgbClr>
                  </a:outerShdw>
                </a:effectLst>
                <a:latin typeface="Neuropol" panose="020F0607030201010804" pitchFamily="34" charset="0"/>
                <a:ea typeface="Tahoma" panose="020B0604030504040204" pitchFamily="34" charset="0"/>
                <a:cs typeface="Tahoma" panose="020B0604030504040204" pitchFamily="34" charset="0"/>
              </a:rPr>
              <a:t>Situations de mise en œuvre</a:t>
            </a:r>
          </a:p>
        </p:txBody>
      </p:sp>
      <p:sp>
        <p:nvSpPr>
          <p:cNvPr id="33" name="Rectangle 32"/>
          <p:cNvSpPr/>
          <p:nvPr/>
        </p:nvSpPr>
        <p:spPr>
          <a:xfrm>
            <a:off x="2195736" y="2609914"/>
            <a:ext cx="936104" cy="459046"/>
          </a:xfrm>
          <a:prstGeom prst="rect">
            <a:avLst/>
          </a:prstGeom>
          <a:solidFill>
            <a:schemeClr val="accent6">
              <a:lumMod val="7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36000" rIns="0" bIns="36000" rtlCol="0" anchor="ctr"/>
          <a:lstStyle/>
          <a:p>
            <a:pPr algn="ctr"/>
            <a:r>
              <a:rPr lang="fr-FR" sz="800" dirty="0" smtClean="0">
                <a:effectLst>
                  <a:outerShdw blurRad="38100" dist="38100" dir="2700000" algn="tl">
                    <a:srgbClr val="000000">
                      <a:alpha val="43137"/>
                    </a:srgbClr>
                  </a:outerShdw>
                </a:effectLst>
                <a:latin typeface="Neuropol" panose="020F0607030201010804" pitchFamily="34" charset="0"/>
                <a:ea typeface="Tahoma" panose="020B0604030504040204" pitchFamily="34" charset="0"/>
                <a:cs typeface="Tahoma" panose="020B0604030504040204" pitchFamily="34" charset="0"/>
              </a:rPr>
              <a:t>Prototypage</a:t>
            </a:r>
          </a:p>
        </p:txBody>
      </p:sp>
      <p:sp>
        <p:nvSpPr>
          <p:cNvPr id="34" name="Légende encadrée 1 33"/>
          <p:cNvSpPr/>
          <p:nvPr/>
        </p:nvSpPr>
        <p:spPr>
          <a:xfrm>
            <a:off x="2915816" y="4181423"/>
            <a:ext cx="1402868" cy="504056"/>
          </a:xfrm>
          <a:prstGeom prst="borderCallout1">
            <a:avLst>
              <a:gd name="adj1" fmla="val 50507"/>
              <a:gd name="adj2" fmla="val 99390"/>
              <a:gd name="adj3" fmla="val -211570"/>
              <a:gd name="adj4" fmla="val 377675"/>
            </a:avLst>
          </a:prstGeom>
          <a:solidFill>
            <a:schemeClr val="bg1">
              <a:alpha val="68000"/>
            </a:schemeClr>
          </a:solidFill>
          <a:ln w="15875">
            <a:solidFill>
              <a:schemeClr val="tx1">
                <a:lumMod val="75000"/>
                <a:lumOff val="25000"/>
              </a:schemeClr>
            </a:solidFill>
            <a:miter lim="800000"/>
            <a:tailEnd type="oval"/>
          </a:ln>
          <a:effectLst>
            <a:glow>
              <a:schemeClr val="accent1"/>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FR" sz="1200" dirty="0" smtClean="0">
                <a:solidFill>
                  <a:schemeClr val="tx1">
                    <a:lumMod val="85000"/>
                    <a:lumOff val="15000"/>
                  </a:schemeClr>
                </a:solidFill>
                <a:effectLst>
                  <a:outerShdw blurRad="38100" dist="38100" dir="2700000" algn="tl">
                    <a:srgbClr val="000000">
                      <a:alpha val="43137"/>
                    </a:srgbClr>
                  </a:outerShdw>
                </a:effectLst>
                <a:latin typeface="Tahoma" panose="020B0604030504040204" pitchFamily="34" charset="0"/>
              </a:rPr>
              <a:t>Espace dédié à la</a:t>
            </a:r>
          </a:p>
          <a:p>
            <a:pPr algn="ctr"/>
            <a:r>
              <a:rPr lang="fr-FR" sz="1200" dirty="0" smtClean="0">
                <a:solidFill>
                  <a:schemeClr val="tx1">
                    <a:lumMod val="85000"/>
                    <a:lumOff val="15000"/>
                  </a:schemeClr>
                </a:solidFill>
                <a:effectLst>
                  <a:outerShdw blurRad="38100" dist="38100" dir="2700000" algn="tl">
                    <a:srgbClr val="000000">
                      <a:alpha val="43137"/>
                    </a:srgbClr>
                  </a:outerShdw>
                </a:effectLst>
                <a:latin typeface="Tahoma" panose="020B0604030504040204" pitchFamily="34" charset="0"/>
              </a:rPr>
              <a:t>Mise en œuvre </a:t>
            </a:r>
          </a:p>
        </p:txBody>
      </p:sp>
      <p:sp>
        <p:nvSpPr>
          <p:cNvPr id="26" name="ZoneTexte 25"/>
          <p:cNvSpPr txBox="1"/>
          <p:nvPr/>
        </p:nvSpPr>
        <p:spPr>
          <a:xfrm>
            <a:off x="8532440" y="188640"/>
            <a:ext cx="432048" cy="338554"/>
          </a:xfrm>
          <a:prstGeom prst="rect">
            <a:avLst/>
          </a:prstGeom>
          <a:noFill/>
        </p:spPr>
        <p:txBody>
          <a:bodyPr wrap="square" rtlCol="0">
            <a:spAutoFit/>
          </a:bodyPr>
          <a:lstStyle/>
          <a:p>
            <a:r>
              <a:rPr lang="fr-FR" sz="1600" dirty="0">
                <a:solidFill>
                  <a:schemeClr val="bg1"/>
                </a:solidFill>
                <a:effectLst>
                  <a:outerShdw blurRad="38100" dist="38100" dir="2700000" algn="tl">
                    <a:srgbClr val="000000">
                      <a:alpha val="43137"/>
                    </a:srgbClr>
                  </a:outerShdw>
                </a:effectLst>
                <a:latin typeface="Neuropol" pitchFamily="34" charset="0"/>
              </a:rPr>
              <a:t>5</a:t>
            </a:r>
          </a:p>
        </p:txBody>
      </p:sp>
      <p:sp>
        <p:nvSpPr>
          <p:cNvPr id="35" name="Ellipse 34"/>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409507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27"/>
                                        </p:tgtEl>
                                        <p:attrNameLst>
                                          <p:attrName>ppt_w</p:attrName>
                                        </p:attrNameLst>
                                      </p:cBhvr>
                                      <p:tavLst>
                                        <p:tav tm="0">
                                          <p:val>
                                            <p:strVal val="ppt_w"/>
                                          </p:val>
                                        </p:tav>
                                        <p:tav tm="100000">
                                          <p:val>
                                            <p:fltVal val="0"/>
                                          </p:val>
                                        </p:tav>
                                      </p:tavLst>
                                    </p:anim>
                                    <p:anim calcmode="lin" valueType="num">
                                      <p:cBhvr>
                                        <p:cTn id="42" dur="500"/>
                                        <p:tgtEl>
                                          <p:spTgt spid="27"/>
                                        </p:tgtEl>
                                        <p:attrNameLst>
                                          <p:attrName>ppt_h</p:attrName>
                                        </p:attrNameLst>
                                      </p:cBhvr>
                                      <p:tavLst>
                                        <p:tav tm="0">
                                          <p:val>
                                            <p:strVal val="ppt_h"/>
                                          </p:val>
                                        </p:tav>
                                        <p:tav tm="100000">
                                          <p:val>
                                            <p:fltVal val="0"/>
                                          </p:val>
                                        </p:tav>
                                      </p:tavLst>
                                    </p:anim>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ppt_x"/>
                                          </p:val>
                                        </p:tav>
                                        <p:tav tm="100000">
                                          <p:val>
                                            <p:strVal val="#ppt_x"/>
                                          </p:val>
                                        </p:tav>
                                      </p:tavLst>
                                    </p:anim>
                                    <p:anim calcmode="lin" valueType="num">
                                      <p:cBhvr additive="base">
                                        <p:cTn id="6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fill="hold"/>
                                        <p:tgtEl>
                                          <p:spTgt spid="30"/>
                                        </p:tgtEl>
                                        <p:attrNameLst>
                                          <p:attrName>ppt_x</p:attrName>
                                        </p:attrNameLst>
                                      </p:cBhvr>
                                      <p:tavLst>
                                        <p:tav tm="0">
                                          <p:val>
                                            <p:strVal val="#ppt_x"/>
                                          </p:val>
                                        </p:tav>
                                        <p:tav tm="100000">
                                          <p:val>
                                            <p:strVal val="#ppt_x"/>
                                          </p:val>
                                        </p:tav>
                                      </p:tavLst>
                                    </p:anim>
                                    <p:anim calcmode="lin" valueType="num">
                                      <p:cBhvr additive="base">
                                        <p:cTn id="6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xit" presetSubtype="0" fill="hold" grpId="1" nodeType="clickEffect">
                                  <p:stCondLst>
                                    <p:cond delay="0"/>
                                  </p:stCondLst>
                                  <p:childTnLst>
                                    <p:animEffect transition="out" filter="fade">
                                      <p:cBhvr>
                                        <p:cTn id="70" dur="1000"/>
                                        <p:tgtEl>
                                          <p:spTgt spid="29"/>
                                        </p:tgtEl>
                                      </p:cBhvr>
                                    </p:animEffect>
                                    <p:anim calcmode="lin" valueType="num">
                                      <p:cBhvr>
                                        <p:cTn id="71" dur="1000"/>
                                        <p:tgtEl>
                                          <p:spTgt spid="29"/>
                                        </p:tgtEl>
                                        <p:attrNameLst>
                                          <p:attrName>ppt_x</p:attrName>
                                        </p:attrNameLst>
                                      </p:cBhvr>
                                      <p:tavLst>
                                        <p:tav tm="0">
                                          <p:val>
                                            <p:strVal val="ppt_x"/>
                                          </p:val>
                                        </p:tav>
                                        <p:tav tm="100000">
                                          <p:val>
                                            <p:strVal val="ppt_x"/>
                                          </p:val>
                                        </p:tav>
                                      </p:tavLst>
                                    </p:anim>
                                    <p:anim calcmode="lin" valueType="num">
                                      <p:cBhvr>
                                        <p:cTn id="72" dur="1000"/>
                                        <p:tgtEl>
                                          <p:spTgt spid="29"/>
                                        </p:tgtEl>
                                        <p:attrNameLst>
                                          <p:attrName>ppt_y</p:attrName>
                                        </p:attrNameLst>
                                      </p:cBhvr>
                                      <p:tavLst>
                                        <p:tav tm="0">
                                          <p:val>
                                            <p:strVal val="ppt_y"/>
                                          </p:val>
                                        </p:tav>
                                        <p:tav tm="100000">
                                          <p:val>
                                            <p:strVal val="ppt_y+.1"/>
                                          </p:val>
                                        </p:tav>
                                      </p:tavLst>
                                    </p:anim>
                                    <p:set>
                                      <p:cBhvr>
                                        <p:cTn id="73" dur="1" fill="hold">
                                          <p:stCondLst>
                                            <p:cond delay="999"/>
                                          </p:stCondLst>
                                        </p:cTn>
                                        <p:tgtEl>
                                          <p:spTgt spid="2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42" presetClass="exit" presetSubtype="0" fill="hold" grpId="1" nodeType="clickEffect">
                                  <p:stCondLst>
                                    <p:cond delay="0"/>
                                  </p:stCondLst>
                                  <p:childTnLst>
                                    <p:animEffect transition="out" filter="fade">
                                      <p:cBhvr>
                                        <p:cTn id="77" dur="1000"/>
                                        <p:tgtEl>
                                          <p:spTgt spid="30"/>
                                        </p:tgtEl>
                                      </p:cBhvr>
                                    </p:animEffect>
                                    <p:anim calcmode="lin" valueType="num">
                                      <p:cBhvr>
                                        <p:cTn id="78" dur="1000"/>
                                        <p:tgtEl>
                                          <p:spTgt spid="30"/>
                                        </p:tgtEl>
                                        <p:attrNameLst>
                                          <p:attrName>ppt_x</p:attrName>
                                        </p:attrNameLst>
                                      </p:cBhvr>
                                      <p:tavLst>
                                        <p:tav tm="0">
                                          <p:val>
                                            <p:strVal val="ppt_x"/>
                                          </p:val>
                                        </p:tav>
                                        <p:tav tm="100000">
                                          <p:val>
                                            <p:strVal val="ppt_x"/>
                                          </p:val>
                                        </p:tav>
                                      </p:tavLst>
                                    </p:anim>
                                    <p:anim calcmode="lin" valueType="num">
                                      <p:cBhvr>
                                        <p:cTn id="79" dur="1000"/>
                                        <p:tgtEl>
                                          <p:spTgt spid="30"/>
                                        </p:tgtEl>
                                        <p:attrNameLst>
                                          <p:attrName>ppt_y</p:attrName>
                                        </p:attrNameLst>
                                      </p:cBhvr>
                                      <p:tavLst>
                                        <p:tav tm="0">
                                          <p:val>
                                            <p:strVal val="ppt_y"/>
                                          </p:val>
                                        </p:tav>
                                        <p:tav tm="100000">
                                          <p:val>
                                            <p:strVal val="ppt_y+.1"/>
                                          </p:val>
                                        </p:tav>
                                      </p:tavLst>
                                    </p:anim>
                                    <p:set>
                                      <p:cBhvr>
                                        <p:cTn id="80" dur="1" fill="hold">
                                          <p:stCondLst>
                                            <p:cond delay="999"/>
                                          </p:stCondLst>
                                        </p:cTn>
                                        <p:tgtEl>
                                          <p:spTgt spid="3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fill="hold"/>
                                        <p:tgtEl>
                                          <p:spTgt spid="31"/>
                                        </p:tgtEl>
                                        <p:attrNameLst>
                                          <p:attrName>ppt_x</p:attrName>
                                        </p:attrNameLst>
                                      </p:cBhvr>
                                      <p:tavLst>
                                        <p:tav tm="0">
                                          <p:val>
                                            <p:strVal val="#ppt_x"/>
                                          </p:val>
                                        </p:tav>
                                        <p:tav tm="100000">
                                          <p:val>
                                            <p:strVal val="#ppt_x"/>
                                          </p:val>
                                        </p:tav>
                                      </p:tavLst>
                                    </p:anim>
                                    <p:anim calcmode="lin" valueType="num">
                                      <p:cBhvr additive="base">
                                        <p:cTn id="8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xit" presetSubtype="0" fill="hold" grpId="1" nodeType="clickEffect">
                                  <p:stCondLst>
                                    <p:cond delay="0"/>
                                  </p:stCondLst>
                                  <p:childTnLst>
                                    <p:animEffect transition="out" filter="fade">
                                      <p:cBhvr>
                                        <p:cTn id="90" dur="1000"/>
                                        <p:tgtEl>
                                          <p:spTgt spid="31"/>
                                        </p:tgtEl>
                                      </p:cBhvr>
                                    </p:animEffect>
                                    <p:anim calcmode="lin" valueType="num">
                                      <p:cBhvr>
                                        <p:cTn id="91" dur="1000"/>
                                        <p:tgtEl>
                                          <p:spTgt spid="31"/>
                                        </p:tgtEl>
                                        <p:attrNameLst>
                                          <p:attrName>ppt_x</p:attrName>
                                        </p:attrNameLst>
                                      </p:cBhvr>
                                      <p:tavLst>
                                        <p:tav tm="0">
                                          <p:val>
                                            <p:strVal val="ppt_x"/>
                                          </p:val>
                                        </p:tav>
                                        <p:tav tm="100000">
                                          <p:val>
                                            <p:strVal val="ppt_x"/>
                                          </p:val>
                                        </p:tav>
                                      </p:tavLst>
                                    </p:anim>
                                    <p:anim calcmode="lin" valueType="num">
                                      <p:cBhvr>
                                        <p:cTn id="92" dur="1000"/>
                                        <p:tgtEl>
                                          <p:spTgt spid="31"/>
                                        </p:tgtEl>
                                        <p:attrNameLst>
                                          <p:attrName>ppt_y</p:attrName>
                                        </p:attrNameLst>
                                      </p:cBhvr>
                                      <p:tavLst>
                                        <p:tav tm="0">
                                          <p:val>
                                            <p:strVal val="ppt_y"/>
                                          </p:val>
                                        </p:tav>
                                        <p:tav tm="100000">
                                          <p:val>
                                            <p:strVal val="ppt_y+.1"/>
                                          </p:val>
                                        </p:tav>
                                      </p:tavLst>
                                    </p:anim>
                                    <p:set>
                                      <p:cBhvr>
                                        <p:cTn id="93" dur="1" fill="hold">
                                          <p:stCondLst>
                                            <p:cond delay="999"/>
                                          </p:stCondLst>
                                        </p:cTn>
                                        <p:tgtEl>
                                          <p:spTgt spid="31"/>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1000"/>
                                        <p:tgtEl>
                                          <p:spTgt spid="32"/>
                                        </p:tgtEl>
                                      </p:cBhvr>
                                    </p:animEffect>
                                    <p:anim calcmode="lin" valueType="num">
                                      <p:cBhvr>
                                        <p:cTn id="99" dur="1000" fill="hold"/>
                                        <p:tgtEl>
                                          <p:spTgt spid="32"/>
                                        </p:tgtEl>
                                        <p:attrNameLst>
                                          <p:attrName>ppt_x</p:attrName>
                                        </p:attrNameLst>
                                      </p:cBhvr>
                                      <p:tavLst>
                                        <p:tav tm="0">
                                          <p:val>
                                            <p:strVal val="#ppt_x"/>
                                          </p:val>
                                        </p:tav>
                                        <p:tav tm="100000">
                                          <p:val>
                                            <p:strVal val="#ppt_x"/>
                                          </p:val>
                                        </p:tav>
                                      </p:tavLst>
                                    </p:anim>
                                    <p:anim calcmode="lin" valueType="num">
                                      <p:cBhvr>
                                        <p:cTn id="100" dur="1000" fill="hold"/>
                                        <p:tgtEl>
                                          <p:spTgt spid="32"/>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fade">
                                      <p:cBhvr>
                                        <p:cTn id="103" dur="1000"/>
                                        <p:tgtEl>
                                          <p:spTgt spid="33"/>
                                        </p:tgtEl>
                                      </p:cBhvr>
                                    </p:animEffect>
                                    <p:anim calcmode="lin" valueType="num">
                                      <p:cBhvr>
                                        <p:cTn id="104" dur="1000" fill="hold"/>
                                        <p:tgtEl>
                                          <p:spTgt spid="33"/>
                                        </p:tgtEl>
                                        <p:attrNameLst>
                                          <p:attrName>ppt_x</p:attrName>
                                        </p:attrNameLst>
                                      </p:cBhvr>
                                      <p:tavLst>
                                        <p:tav tm="0">
                                          <p:val>
                                            <p:strVal val="#ppt_x"/>
                                          </p:val>
                                        </p:tav>
                                        <p:tav tm="100000">
                                          <p:val>
                                            <p:strVal val="#ppt_x"/>
                                          </p:val>
                                        </p:tav>
                                      </p:tavLst>
                                    </p:anim>
                                    <p:anim calcmode="lin" valueType="num">
                                      <p:cBhvr>
                                        <p:cTn id="10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34"/>
                                        </p:tgtEl>
                                        <p:attrNameLst>
                                          <p:attrName>style.visibility</p:attrName>
                                        </p:attrNameLst>
                                      </p:cBhvr>
                                      <p:to>
                                        <p:strVal val="visible"/>
                                      </p:to>
                                    </p:set>
                                    <p:anim calcmode="lin" valueType="num">
                                      <p:cBhvr>
                                        <p:cTn id="110" dur="500" fill="hold"/>
                                        <p:tgtEl>
                                          <p:spTgt spid="34"/>
                                        </p:tgtEl>
                                        <p:attrNameLst>
                                          <p:attrName>ppt_w</p:attrName>
                                        </p:attrNameLst>
                                      </p:cBhvr>
                                      <p:tavLst>
                                        <p:tav tm="0">
                                          <p:val>
                                            <p:fltVal val="0"/>
                                          </p:val>
                                        </p:tav>
                                        <p:tav tm="100000">
                                          <p:val>
                                            <p:strVal val="#ppt_w"/>
                                          </p:val>
                                        </p:tav>
                                      </p:tavLst>
                                    </p:anim>
                                    <p:anim calcmode="lin" valueType="num">
                                      <p:cBhvr>
                                        <p:cTn id="111" dur="500" fill="hold"/>
                                        <p:tgtEl>
                                          <p:spTgt spid="34"/>
                                        </p:tgtEl>
                                        <p:attrNameLst>
                                          <p:attrName>ppt_h</p:attrName>
                                        </p:attrNameLst>
                                      </p:cBhvr>
                                      <p:tavLst>
                                        <p:tav tm="0">
                                          <p:val>
                                            <p:fltVal val="0"/>
                                          </p:val>
                                        </p:tav>
                                        <p:tav tm="100000">
                                          <p:val>
                                            <p:strVal val="#ppt_h"/>
                                          </p:val>
                                        </p:tav>
                                      </p:tavLst>
                                    </p:anim>
                                    <p:animEffect transition="in" filter="fade">
                                      <p:cBhvr>
                                        <p:cTn id="112" dur="500"/>
                                        <p:tgtEl>
                                          <p:spTgt spid="34"/>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1" nodeType="clickEffect">
                                  <p:stCondLst>
                                    <p:cond delay="0"/>
                                  </p:stCondLst>
                                  <p:childTnLst>
                                    <p:anim calcmode="lin" valueType="num">
                                      <p:cBhvr>
                                        <p:cTn id="116" dur="500"/>
                                        <p:tgtEl>
                                          <p:spTgt spid="34"/>
                                        </p:tgtEl>
                                        <p:attrNameLst>
                                          <p:attrName>ppt_w</p:attrName>
                                        </p:attrNameLst>
                                      </p:cBhvr>
                                      <p:tavLst>
                                        <p:tav tm="0">
                                          <p:val>
                                            <p:strVal val="ppt_w"/>
                                          </p:val>
                                        </p:tav>
                                        <p:tav tm="100000">
                                          <p:val>
                                            <p:fltVal val="0"/>
                                          </p:val>
                                        </p:tav>
                                      </p:tavLst>
                                    </p:anim>
                                    <p:anim calcmode="lin" valueType="num">
                                      <p:cBhvr>
                                        <p:cTn id="117" dur="500"/>
                                        <p:tgtEl>
                                          <p:spTgt spid="34"/>
                                        </p:tgtEl>
                                        <p:attrNameLst>
                                          <p:attrName>ppt_h</p:attrName>
                                        </p:attrNameLst>
                                      </p:cBhvr>
                                      <p:tavLst>
                                        <p:tav tm="0">
                                          <p:val>
                                            <p:strVal val="ppt_h"/>
                                          </p:val>
                                        </p:tav>
                                        <p:tav tm="100000">
                                          <p:val>
                                            <p:fltVal val="0"/>
                                          </p:val>
                                        </p:tav>
                                      </p:tavLst>
                                    </p:anim>
                                    <p:animEffect transition="out" filter="fade">
                                      <p:cBhvr>
                                        <p:cTn id="118" dur="500"/>
                                        <p:tgtEl>
                                          <p:spTgt spid="34"/>
                                        </p:tgtEl>
                                      </p:cBhvr>
                                    </p:animEffect>
                                    <p:set>
                                      <p:cBhvr>
                                        <p:cTn id="119" dur="1" fill="hold">
                                          <p:stCondLst>
                                            <p:cond delay="499"/>
                                          </p:stCondLst>
                                        </p:cTn>
                                        <p:tgtEl>
                                          <p:spTgt spid="34"/>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2" presetClass="exit" presetSubtype="4" fill="hold" grpId="1" nodeType="clickEffect">
                                  <p:stCondLst>
                                    <p:cond delay="0"/>
                                  </p:stCondLst>
                                  <p:childTnLst>
                                    <p:anim calcmode="lin" valueType="num">
                                      <p:cBhvr additive="base">
                                        <p:cTn id="123" dur="500"/>
                                        <p:tgtEl>
                                          <p:spTgt spid="32"/>
                                        </p:tgtEl>
                                        <p:attrNameLst>
                                          <p:attrName>ppt_x</p:attrName>
                                        </p:attrNameLst>
                                      </p:cBhvr>
                                      <p:tavLst>
                                        <p:tav tm="0">
                                          <p:val>
                                            <p:strVal val="ppt_x"/>
                                          </p:val>
                                        </p:tav>
                                        <p:tav tm="100000">
                                          <p:val>
                                            <p:strVal val="ppt_x"/>
                                          </p:val>
                                        </p:tav>
                                      </p:tavLst>
                                    </p:anim>
                                    <p:anim calcmode="lin" valueType="num">
                                      <p:cBhvr additive="base">
                                        <p:cTn id="124" dur="500"/>
                                        <p:tgtEl>
                                          <p:spTgt spid="32"/>
                                        </p:tgtEl>
                                        <p:attrNameLst>
                                          <p:attrName>ppt_y</p:attrName>
                                        </p:attrNameLst>
                                      </p:cBhvr>
                                      <p:tavLst>
                                        <p:tav tm="0">
                                          <p:val>
                                            <p:strVal val="ppt_y"/>
                                          </p:val>
                                        </p:tav>
                                        <p:tav tm="100000">
                                          <p:val>
                                            <p:strVal val="1+ppt_h/2"/>
                                          </p:val>
                                        </p:tav>
                                      </p:tavLst>
                                    </p:anim>
                                    <p:set>
                                      <p:cBhvr>
                                        <p:cTn id="125" dur="1" fill="hold">
                                          <p:stCondLst>
                                            <p:cond delay="499"/>
                                          </p:stCondLst>
                                        </p:cTn>
                                        <p:tgtEl>
                                          <p:spTgt spid="32"/>
                                        </p:tgtEl>
                                        <p:attrNameLst>
                                          <p:attrName>style.visibility</p:attrName>
                                        </p:attrNameLst>
                                      </p:cBhvr>
                                      <p:to>
                                        <p:strVal val="hidden"/>
                                      </p:to>
                                    </p:set>
                                  </p:childTnLst>
                                </p:cTn>
                              </p:par>
                              <p:par>
                                <p:cTn id="126" presetID="2" presetClass="exit" presetSubtype="4" fill="hold" grpId="1" nodeType="withEffect">
                                  <p:stCondLst>
                                    <p:cond delay="0"/>
                                  </p:stCondLst>
                                  <p:childTnLst>
                                    <p:anim calcmode="lin" valueType="num">
                                      <p:cBhvr additive="base">
                                        <p:cTn id="127" dur="500"/>
                                        <p:tgtEl>
                                          <p:spTgt spid="33"/>
                                        </p:tgtEl>
                                        <p:attrNameLst>
                                          <p:attrName>ppt_x</p:attrName>
                                        </p:attrNameLst>
                                      </p:cBhvr>
                                      <p:tavLst>
                                        <p:tav tm="0">
                                          <p:val>
                                            <p:strVal val="ppt_x"/>
                                          </p:val>
                                        </p:tav>
                                        <p:tav tm="100000">
                                          <p:val>
                                            <p:strVal val="ppt_x"/>
                                          </p:val>
                                        </p:tav>
                                      </p:tavLst>
                                    </p:anim>
                                    <p:anim calcmode="lin" valueType="num">
                                      <p:cBhvr additive="base">
                                        <p:cTn id="128" dur="500"/>
                                        <p:tgtEl>
                                          <p:spTgt spid="33"/>
                                        </p:tgtEl>
                                        <p:attrNameLst>
                                          <p:attrName>ppt_y</p:attrName>
                                        </p:attrNameLst>
                                      </p:cBhvr>
                                      <p:tavLst>
                                        <p:tav tm="0">
                                          <p:val>
                                            <p:strVal val="ppt_y"/>
                                          </p:val>
                                        </p:tav>
                                        <p:tav tm="100000">
                                          <p:val>
                                            <p:strVal val="1+ppt_h/2"/>
                                          </p:val>
                                        </p:tav>
                                      </p:tavLst>
                                    </p:anim>
                                    <p:set>
                                      <p:cBhvr>
                                        <p:cTn id="129"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4" grpId="0" animBg="1"/>
      <p:bldP spid="7" grpId="0" animBg="1"/>
      <p:bldP spid="24" grpId="0" animBg="1"/>
      <p:bldP spid="25" grpId="0" animBg="1"/>
      <p:bldP spid="27" grpId="0" animBg="1"/>
      <p:bldP spid="27" grpId="1" animBg="1"/>
      <p:bldP spid="28" grpId="0"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au 12"/>
          <p:cNvGraphicFramePr>
            <a:graphicFrameLocks noGrp="1"/>
          </p:cNvGraphicFramePr>
          <p:nvPr>
            <p:extLst>
              <p:ext uri="{D42A27DB-BD31-4B8C-83A1-F6EECF244321}">
                <p14:modId xmlns="" xmlns:p14="http://schemas.microsoft.com/office/powerpoint/2010/main" val="3356925020"/>
              </p:ext>
            </p:extLst>
          </p:nvPr>
        </p:nvGraphicFramePr>
        <p:xfrm>
          <a:off x="324412" y="1630719"/>
          <a:ext cx="8351161" cy="936104"/>
        </p:xfrm>
        <a:graphic>
          <a:graphicData uri="http://schemas.openxmlformats.org/drawingml/2006/table">
            <a:tbl>
              <a:tblPr firstRow="1" firstCol="1" bandRow="1"/>
              <a:tblGrid>
                <a:gridCol w="417352"/>
                <a:gridCol w="417352"/>
                <a:gridCol w="417352"/>
                <a:gridCol w="417352"/>
                <a:gridCol w="417352"/>
                <a:gridCol w="417352"/>
                <a:gridCol w="417352"/>
                <a:gridCol w="417352"/>
                <a:gridCol w="417352"/>
                <a:gridCol w="417941"/>
                <a:gridCol w="834702"/>
                <a:gridCol w="417352"/>
                <a:gridCol w="417352"/>
                <a:gridCol w="417352"/>
                <a:gridCol w="417941"/>
                <a:gridCol w="417352"/>
                <a:gridCol w="417941"/>
                <a:gridCol w="417941"/>
                <a:gridCol w="419119"/>
              </a:tblGrid>
              <a:tr h="163025">
                <a:tc gridSpan="13">
                  <a:txBody>
                    <a:bodyPr/>
                    <a:lstStyle/>
                    <a:p>
                      <a:pPr algn="ctr">
                        <a:lnSpc>
                          <a:spcPct val="115000"/>
                        </a:lnSpc>
                        <a:spcAft>
                          <a:spcPts val="0"/>
                        </a:spcAft>
                      </a:pPr>
                      <a:r>
                        <a:rPr lang="fr-FR" sz="900" dirty="0">
                          <a:solidFill>
                            <a:srgbClr val="595959"/>
                          </a:solidFill>
                          <a:effectLst/>
                          <a:latin typeface="Neuropol X Rg"/>
                          <a:ea typeface="Calibri"/>
                          <a:cs typeface="Tahoma"/>
                        </a:rPr>
                        <a:t>Positionnement et différenciation</a:t>
                      </a:r>
                      <a:endParaRPr lang="fr-FR" sz="1000" dirty="0">
                        <a:effectLst/>
                        <a:latin typeface="Calibri"/>
                        <a:ea typeface="Calibri"/>
                        <a:cs typeface="Times New Roman"/>
                      </a:endParaRPr>
                    </a:p>
                  </a:txBody>
                  <a:tcPr marL="62737" marR="62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nSpc>
                          <a:spcPct val="115000"/>
                        </a:lnSpc>
                        <a:spcAft>
                          <a:spcPts val="0"/>
                        </a:spcAft>
                      </a:pPr>
                      <a:r>
                        <a:rPr lang="fr-FR" sz="900" dirty="0">
                          <a:solidFill>
                            <a:srgbClr val="FFFFFF"/>
                          </a:solidFill>
                          <a:effectLst/>
                          <a:latin typeface="Neuropol"/>
                          <a:ea typeface="Calibri"/>
                          <a:cs typeface="Times New Roman"/>
                        </a:rPr>
                        <a:t> </a:t>
                      </a:r>
                      <a:endParaRPr lang="fr-FR" sz="1000" dirty="0">
                        <a:effectLst/>
                        <a:latin typeface="Calibri"/>
                        <a:ea typeface="Calibri"/>
                        <a:cs typeface="Times New Roman"/>
                      </a:endParaRPr>
                    </a:p>
                  </a:txBody>
                  <a:tcPr marL="62737" marR="62737" marT="0" marB="0">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nSpc>
                          <a:spcPct val="115000"/>
                        </a:lnSpc>
                        <a:spcAft>
                          <a:spcPts val="0"/>
                        </a:spcAft>
                      </a:pPr>
                      <a:r>
                        <a:rPr lang="fr-FR" sz="900" dirty="0">
                          <a:solidFill>
                            <a:srgbClr val="FFFFFF"/>
                          </a:solidFill>
                          <a:effectLst/>
                          <a:latin typeface="Neuropol"/>
                          <a:ea typeface="Calibri"/>
                          <a:cs typeface="Times New Roman"/>
                        </a:rPr>
                        <a:t> </a:t>
                      </a:r>
                      <a:endParaRPr lang="fr-FR" sz="1000" dirty="0">
                        <a:effectLst/>
                        <a:latin typeface="Calibri"/>
                        <a:ea typeface="Calibri"/>
                        <a:cs typeface="Times New Roman"/>
                      </a:endParaRPr>
                    </a:p>
                  </a:txBody>
                  <a:tcPr marL="62737" marR="62737"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4">
                  <a:txBody>
                    <a:bodyPr/>
                    <a:lstStyle/>
                    <a:p>
                      <a:pPr algn="ctr">
                        <a:lnSpc>
                          <a:spcPct val="115000"/>
                        </a:lnSpc>
                        <a:spcAft>
                          <a:spcPts val="0"/>
                        </a:spcAft>
                      </a:pPr>
                      <a:r>
                        <a:rPr lang="fr-FR" sz="900" dirty="0">
                          <a:solidFill>
                            <a:srgbClr val="FFFFFF"/>
                          </a:solidFill>
                          <a:effectLst/>
                          <a:latin typeface="Neuropol"/>
                          <a:ea typeface="Calibri"/>
                          <a:cs typeface="Times New Roman"/>
                        </a:rPr>
                        <a:t> </a:t>
                      </a:r>
                      <a:endParaRPr lang="fr-FR" sz="1000" dirty="0">
                        <a:effectLst/>
                        <a:latin typeface="Calibri"/>
                        <a:ea typeface="Calibri"/>
                        <a:cs typeface="Times New Roman"/>
                      </a:endParaRPr>
                    </a:p>
                  </a:txBody>
                  <a:tcPr marL="62737" marR="62737"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r>
              <a:tr h="231671">
                <a:tc gridSpan="4">
                  <a:txBody>
                    <a:bodyPr/>
                    <a:lstStyle/>
                    <a:p>
                      <a:pPr algn="ctr">
                        <a:lnSpc>
                          <a:spcPct val="115000"/>
                        </a:lnSpc>
                        <a:spcAft>
                          <a:spcPts val="0"/>
                        </a:spcAft>
                      </a:pPr>
                      <a:r>
                        <a:rPr lang="fr-FR" sz="1300" dirty="0">
                          <a:solidFill>
                            <a:srgbClr val="547F8A"/>
                          </a:solidFill>
                          <a:effectLst/>
                          <a:latin typeface="Neuropol"/>
                          <a:ea typeface="Calibri"/>
                          <a:cs typeface="Times New Roman"/>
                        </a:rPr>
                        <a:t>Sept</a:t>
                      </a:r>
                      <a:endParaRPr lang="fr-FR" sz="1000" dirty="0">
                        <a:effectLst/>
                        <a:latin typeface="Calibri"/>
                        <a:ea typeface="Calibri"/>
                        <a:cs typeface="Times New Roman"/>
                      </a:endParaRPr>
                    </a:p>
                  </a:txBody>
                  <a:tcPr marL="62737" marR="62737"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gridSpan="4">
                  <a:txBody>
                    <a:bodyPr/>
                    <a:lstStyle/>
                    <a:p>
                      <a:pPr algn="ctr">
                        <a:lnSpc>
                          <a:spcPct val="115000"/>
                        </a:lnSpc>
                        <a:spcAft>
                          <a:spcPts val="0"/>
                        </a:spcAft>
                      </a:pPr>
                      <a:r>
                        <a:rPr lang="fr-FR" sz="1300" dirty="0">
                          <a:solidFill>
                            <a:srgbClr val="547F8A"/>
                          </a:solidFill>
                          <a:effectLst/>
                          <a:latin typeface="Neuropol"/>
                          <a:ea typeface="Calibri"/>
                          <a:cs typeface="Times New Roman"/>
                        </a:rPr>
                        <a:t>Oct</a:t>
                      </a:r>
                      <a:endParaRPr lang="fr-FR" sz="1000" dirty="0">
                        <a:effectLst/>
                        <a:latin typeface="Calibri"/>
                        <a:ea typeface="Calibri"/>
                        <a:cs typeface="Times New Roman"/>
                      </a:endParaRPr>
                    </a:p>
                  </a:txBody>
                  <a:tcPr marL="62737" marR="62737"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a:lnSpc>
                          <a:spcPct val="115000"/>
                        </a:lnSpc>
                        <a:spcAft>
                          <a:spcPts val="0"/>
                        </a:spcAft>
                      </a:pPr>
                      <a:r>
                        <a:rPr lang="fr-FR" sz="1300" dirty="0">
                          <a:solidFill>
                            <a:srgbClr val="547F8A"/>
                          </a:solidFill>
                          <a:effectLst/>
                          <a:latin typeface="Neuropol"/>
                          <a:ea typeface="Calibri"/>
                          <a:cs typeface="Times New Roman"/>
                        </a:rPr>
                        <a:t>Nov</a:t>
                      </a:r>
                      <a:endParaRPr lang="fr-FR" sz="1000" dirty="0">
                        <a:effectLst/>
                        <a:latin typeface="Calibri"/>
                        <a:ea typeface="Calibri"/>
                        <a:cs typeface="Times New Roman"/>
                      </a:endParaRPr>
                    </a:p>
                  </a:txBody>
                  <a:tcPr marL="62737" marR="62737"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gridSpan="4">
                  <a:txBody>
                    <a:bodyPr/>
                    <a:lstStyle/>
                    <a:p>
                      <a:pPr algn="ctr">
                        <a:lnSpc>
                          <a:spcPct val="115000"/>
                        </a:lnSpc>
                        <a:spcAft>
                          <a:spcPts val="0"/>
                        </a:spcAft>
                      </a:pPr>
                      <a:r>
                        <a:rPr lang="fr-FR" sz="1300" dirty="0">
                          <a:solidFill>
                            <a:srgbClr val="547F8A"/>
                          </a:solidFill>
                          <a:effectLst/>
                          <a:latin typeface="Neuropol"/>
                          <a:ea typeface="Calibri"/>
                          <a:cs typeface="Times New Roman"/>
                        </a:rPr>
                        <a:t>Déc</a:t>
                      </a:r>
                      <a:endParaRPr lang="fr-FR" sz="1000" dirty="0">
                        <a:effectLst/>
                        <a:latin typeface="Calibri"/>
                        <a:ea typeface="Calibri"/>
                        <a:cs typeface="Times New Roman"/>
                      </a:endParaRPr>
                    </a:p>
                  </a:txBody>
                  <a:tcPr marL="62737" marR="62737"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gridSpan="4">
                  <a:txBody>
                    <a:bodyPr/>
                    <a:lstStyle/>
                    <a:p>
                      <a:pPr algn="ctr">
                        <a:lnSpc>
                          <a:spcPct val="115000"/>
                        </a:lnSpc>
                        <a:spcAft>
                          <a:spcPts val="0"/>
                        </a:spcAft>
                      </a:pPr>
                      <a:r>
                        <a:rPr lang="fr-FR" sz="1300" dirty="0">
                          <a:solidFill>
                            <a:srgbClr val="547F8A"/>
                          </a:solidFill>
                          <a:effectLst/>
                          <a:latin typeface="Neuropol"/>
                          <a:ea typeface="Calibri"/>
                          <a:cs typeface="Times New Roman"/>
                        </a:rPr>
                        <a:t>Janv</a:t>
                      </a:r>
                      <a:endParaRPr lang="fr-FR" sz="1000" dirty="0">
                        <a:effectLst/>
                        <a:latin typeface="Calibri"/>
                        <a:ea typeface="Calibri"/>
                        <a:cs typeface="Times New Roman"/>
                      </a:endParaRPr>
                    </a:p>
                  </a:txBody>
                  <a:tcPr marL="62737" marR="62737"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r>
              <a:tr h="280568">
                <a:tc>
                  <a:txBody>
                    <a:bodyPr/>
                    <a:lstStyle/>
                    <a:p>
                      <a:pPr algn="ctr">
                        <a:lnSpc>
                          <a:spcPct val="115000"/>
                        </a:lnSpc>
                        <a:spcAft>
                          <a:spcPts val="0"/>
                        </a:spcAft>
                      </a:pPr>
                      <a:r>
                        <a:rPr lang="fr-FR" sz="800" dirty="0">
                          <a:effectLst/>
                          <a:latin typeface="Tahoma"/>
                          <a:ea typeface="Calibri"/>
                          <a:cs typeface="Times New Roman"/>
                        </a:rPr>
                        <a:t>1</a:t>
                      </a:r>
                      <a:endParaRPr lang="fr-FR" sz="1000" dirty="0">
                        <a:effectLst/>
                        <a:latin typeface="Calibri"/>
                        <a:ea typeface="Calibri"/>
                        <a:cs typeface="Times New Roman"/>
                      </a:endParaRPr>
                    </a:p>
                  </a:txBody>
                  <a:tcPr marL="62737" marR="6273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2</a:t>
                      </a:r>
                      <a:endParaRPr lang="fr-FR" sz="1000" dirty="0">
                        <a:effectLst/>
                        <a:latin typeface="Calibri"/>
                        <a:ea typeface="Calibri"/>
                        <a:cs typeface="Times New Roman"/>
                      </a:endParaRPr>
                    </a:p>
                  </a:txBody>
                  <a:tcPr marL="62737" marR="62737" marT="0" marB="0" anchor="ctr">
                    <a:lnL w="12700" cap="flat" cmpd="sng" algn="ctr">
                      <a:solidFill>
                        <a:srgbClr val="000000"/>
                      </a:solidFill>
                      <a:prstDash val="solid"/>
                      <a:round/>
                      <a:headEnd type="none" w="med" len="med"/>
                      <a:tailEnd type="none" w="med" len="med"/>
                    </a:lnL>
                    <a:lnR w="76200" cap="flat" cmpd="sng" algn="ctr">
                      <a:solidFill>
                        <a:srgbClr val="C0504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3</a:t>
                      </a:r>
                      <a:endParaRPr lang="fr-FR" sz="1000" dirty="0">
                        <a:effectLst/>
                        <a:latin typeface="Calibri"/>
                        <a:ea typeface="Calibri"/>
                        <a:cs typeface="Times New Roman"/>
                      </a:endParaRPr>
                    </a:p>
                  </a:txBody>
                  <a:tcPr marL="62737" marR="62737" marT="0" marB="0" anchor="ctr">
                    <a:lnL w="76200" cap="flat" cmpd="sng" algn="ctr">
                      <a:solidFill>
                        <a:srgbClr val="C0504D"/>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4</a:t>
                      </a:r>
                      <a:endParaRPr lang="fr-FR" sz="1000" dirty="0">
                        <a:effectLst/>
                        <a:latin typeface="Calibri"/>
                        <a:ea typeface="Calibri"/>
                        <a:cs typeface="Times New Roman"/>
                      </a:endParaRPr>
                    </a:p>
                  </a:txBody>
                  <a:tcPr marL="62737" marR="6273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5</a:t>
                      </a:r>
                      <a:endParaRPr lang="fr-FR" sz="1000" dirty="0">
                        <a:effectLst/>
                        <a:latin typeface="Calibri"/>
                        <a:ea typeface="Calibri"/>
                        <a:cs typeface="Times New Roman"/>
                      </a:endParaRPr>
                    </a:p>
                  </a:txBody>
                  <a:tcPr marL="62737" marR="6273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6</a:t>
                      </a:r>
                      <a:endParaRPr lang="fr-FR" sz="1000" dirty="0">
                        <a:effectLst/>
                        <a:latin typeface="Calibri"/>
                        <a:ea typeface="Calibri"/>
                        <a:cs typeface="Times New Roman"/>
                      </a:endParaRPr>
                    </a:p>
                  </a:txBody>
                  <a:tcPr marL="62737" marR="62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fr-FR" sz="700" dirty="0">
                          <a:solidFill>
                            <a:srgbClr val="FFFFFF"/>
                          </a:solidFill>
                          <a:effectLst/>
                          <a:latin typeface="Neuropol"/>
                          <a:ea typeface="Calibri"/>
                          <a:cs typeface="Times New Roman"/>
                        </a:rPr>
                        <a:t>Toussaint</a:t>
                      </a:r>
                      <a:endParaRPr lang="fr-FR" sz="1000" dirty="0">
                        <a:effectLst/>
                        <a:latin typeface="Calibri"/>
                        <a:ea typeface="Calibri"/>
                        <a:cs typeface="Times New Roman"/>
                      </a:endParaRPr>
                    </a:p>
                  </a:txBody>
                  <a:tcPr marL="62737" marR="6273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B4BE"/>
                    </a:solidFill>
                  </a:tcPr>
                </a:tc>
                <a:tc hMerge="1">
                  <a:txBody>
                    <a:bodyPr/>
                    <a:lstStyle/>
                    <a:p>
                      <a:endParaRPr lang="fr-FR"/>
                    </a:p>
                  </a:txBody>
                  <a:tcPr/>
                </a:tc>
                <a:tc>
                  <a:txBody>
                    <a:bodyPr/>
                    <a:lstStyle/>
                    <a:p>
                      <a:pPr algn="ctr">
                        <a:lnSpc>
                          <a:spcPct val="115000"/>
                        </a:lnSpc>
                        <a:spcAft>
                          <a:spcPts val="0"/>
                        </a:spcAft>
                      </a:pPr>
                      <a:r>
                        <a:rPr lang="fr-FR" sz="800" dirty="0">
                          <a:effectLst/>
                          <a:latin typeface="Tahoma"/>
                          <a:ea typeface="Calibri"/>
                          <a:cs typeface="Times New Roman"/>
                        </a:rPr>
                        <a:t>7</a:t>
                      </a:r>
                      <a:endParaRPr lang="fr-FR" sz="1000" dirty="0">
                        <a:effectLst/>
                        <a:latin typeface="Calibri"/>
                        <a:ea typeface="Calibri"/>
                        <a:cs typeface="Times New Roman"/>
                      </a:endParaRPr>
                    </a:p>
                  </a:txBody>
                  <a:tcPr marL="62737" marR="6273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8</a:t>
                      </a:r>
                      <a:endParaRPr lang="fr-FR" sz="1000" dirty="0">
                        <a:effectLst/>
                        <a:latin typeface="Calibri"/>
                        <a:ea typeface="Calibri"/>
                        <a:cs typeface="Times New Roman"/>
                      </a:endParaRPr>
                    </a:p>
                  </a:txBody>
                  <a:tcPr marL="62737" marR="62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900" dirty="0">
                          <a:solidFill>
                            <a:srgbClr val="FFFFFF"/>
                          </a:solidFill>
                          <a:effectLst/>
                          <a:latin typeface="Neuropol"/>
                          <a:ea typeface="Calibri"/>
                          <a:cs typeface="Times New Roman"/>
                        </a:rPr>
                        <a:t>Stage A</a:t>
                      </a:r>
                      <a:endParaRPr lang="fr-FR" sz="1000" dirty="0">
                        <a:effectLst/>
                        <a:latin typeface="Calibri"/>
                        <a:ea typeface="Calibri"/>
                        <a:cs typeface="Times New Roman"/>
                      </a:endParaRPr>
                    </a:p>
                  </a:txBody>
                  <a:tcPr marL="62737" marR="6273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a:lnSpc>
                          <a:spcPct val="115000"/>
                        </a:lnSpc>
                        <a:spcAft>
                          <a:spcPts val="0"/>
                        </a:spcAft>
                      </a:pPr>
                      <a:r>
                        <a:rPr lang="fr-FR" sz="800" dirty="0">
                          <a:effectLst/>
                          <a:latin typeface="Tahoma"/>
                          <a:ea typeface="Calibri"/>
                          <a:cs typeface="Times New Roman"/>
                        </a:rPr>
                        <a:t>11</a:t>
                      </a:r>
                      <a:endParaRPr lang="fr-FR" sz="1000" dirty="0">
                        <a:effectLst/>
                        <a:latin typeface="Calibri"/>
                        <a:ea typeface="Calibri"/>
                        <a:cs typeface="Times New Roman"/>
                      </a:endParaRPr>
                    </a:p>
                  </a:txBody>
                  <a:tcPr marL="62737" marR="6273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 </a:t>
                      </a:r>
                      <a:endParaRPr lang="fr-FR" sz="1000" dirty="0">
                        <a:effectLst/>
                        <a:latin typeface="Calibri"/>
                        <a:ea typeface="Calibri"/>
                        <a:cs typeface="Times New Roman"/>
                      </a:endParaRPr>
                    </a:p>
                  </a:txBody>
                  <a:tcPr marL="62737" marR="62737" marT="0" marB="0" anchor="ctr">
                    <a:lnL w="12700" cap="flat" cmpd="sng" algn="ctr">
                      <a:solidFill>
                        <a:srgbClr val="000000"/>
                      </a:solidFill>
                      <a:prstDash val="solid"/>
                      <a:round/>
                      <a:headEnd type="none" w="med" len="med"/>
                      <a:tailEnd type="none" w="med" len="med"/>
                    </a:lnL>
                    <a:lnR w="76200" cap="flat" cmpd="sng" algn="ctr">
                      <a:solidFill>
                        <a:srgbClr val="C0504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fr-FR" sz="700" dirty="0">
                          <a:solidFill>
                            <a:srgbClr val="FFFFFF"/>
                          </a:solidFill>
                          <a:effectLst/>
                          <a:latin typeface="Neuropol"/>
                          <a:ea typeface="Calibri"/>
                          <a:cs typeface="Times New Roman"/>
                        </a:rPr>
                        <a:t>Noël</a:t>
                      </a:r>
                      <a:endParaRPr lang="fr-FR" sz="1000" dirty="0">
                        <a:effectLst/>
                        <a:latin typeface="Calibri"/>
                        <a:ea typeface="Calibri"/>
                        <a:cs typeface="Times New Roman"/>
                      </a:endParaRPr>
                    </a:p>
                  </a:txBody>
                  <a:tcPr marL="62737" marR="62737" marT="0" marB="0" anchor="ctr">
                    <a:lnL w="76200" cap="flat" cmpd="sng" algn="ctr">
                      <a:solidFill>
                        <a:srgbClr val="C0504D"/>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B4BE"/>
                    </a:solidFill>
                  </a:tcPr>
                </a:tc>
                <a:tc hMerge="1">
                  <a:txBody>
                    <a:bodyPr/>
                    <a:lstStyle/>
                    <a:p>
                      <a:endParaRPr lang="fr-FR"/>
                    </a:p>
                  </a:txBody>
                  <a:tcPr/>
                </a:tc>
                <a:tc>
                  <a:txBody>
                    <a:bodyPr/>
                    <a:lstStyle/>
                    <a:p>
                      <a:pPr algn="ctr">
                        <a:lnSpc>
                          <a:spcPct val="115000"/>
                        </a:lnSpc>
                        <a:spcAft>
                          <a:spcPts val="0"/>
                        </a:spcAft>
                      </a:pPr>
                      <a:r>
                        <a:rPr lang="fr-FR" sz="800" dirty="0">
                          <a:effectLst/>
                          <a:latin typeface="Tahoma"/>
                          <a:ea typeface="Calibri"/>
                          <a:cs typeface="Times New Roman"/>
                        </a:rPr>
                        <a:t>13</a:t>
                      </a:r>
                      <a:endParaRPr lang="fr-FR" sz="1000" dirty="0">
                        <a:effectLst/>
                        <a:latin typeface="Calibri"/>
                        <a:ea typeface="Calibri"/>
                        <a:cs typeface="Times New Roman"/>
                      </a:endParaRPr>
                    </a:p>
                  </a:txBody>
                  <a:tcPr marL="62737" marR="62737"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14</a:t>
                      </a:r>
                      <a:endParaRPr lang="fr-FR" sz="1000" dirty="0">
                        <a:effectLst/>
                        <a:latin typeface="Calibri"/>
                        <a:ea typeface="Calibri"/>
                        <a:cs typeface="Times New Roman"/>
                      </a:endParaRPr>
                    </a:p>
                  </a:txBody>
                  <a:tcPr marL="62737" marR="62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15</a:t>
                      </a:r>
                      <a:endParaRPr lang="fr-FR" sz="1000" dirty="0">
                        <a:effectLst/>
                        <a:latin typeface="Calibri"/>
                        <a:ea typeface="Calibri"/>
                        <a:cs typeface="Times New Roman"/>
                      </a:endParaRPr>
                    </a:p>
                  </a:txBody>
                  <a:tcPr marL="62737" marR="627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16</a:t>
                      </a:r>
                      <a:endParaRPr lang="fr-FR" sz="1000" dirty="0">
                        <a:effectLst/>
                        <a:latin typeface="Calibri"/>
                        <a:ea typeface="Calibri"/>
                        <a:cs typeface="Times New Roman"/>
                      </a:endParaRPr>
                    </a:p>
                  </a:txBody>
                  <a:tcPr marL="62737" marR="62737"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815">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737" marR="62737"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737" marR="62737"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737" marR="62737"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737" marR="62737"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737" marR="62737"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737" marR="62737"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737" marR="62737"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737" marR="62737"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737" marR="62737"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737" marR="62737"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r>
              <a:tr h="163025">
                <a:tc gridSpan="2">
                  <a:txBody>
                    <a:bodyPr/>
                    <a:lstStyle/>
                    <a:p>
                      <a:pPr algn="ctr">
                        <a:lnSpc>
                          <a:spcPct val="115000"/>
                        </a:lnSpc>
                        <a:spcAft>
                          <a:spcPts val="0"/>
                        </a:spcAft>
                      </a:pPr>
                      <a:r>
                        <a:rPr lang="fr-FR" sz="800" dirty="0">
                          <a:solidFill>
                            <a:srgbClr val="595959"/>
                          </a:solidFill>
                          <a:effectLst/>
                          <a:latin typeface="Neuropol X Rg"/>
                          <a:ea typeface="Calibri"/>
                          <a:cs typeface="Tahoma"/>
                        </a:rPr>
                        <a:t>Période 1</a:t>
                      </a:r>
                      <a:endParaRPr lang="fr-FR" sz="1000" dirty="0">
                        <a:effectLst/>
                        <a:latin typeface="Calibri"/>
                        <a:ea typeface="Calibri"/>
                        <a:cs typeface="Times New Roman"/>
                      </a:endParaRPr>
                    </a:p>
                  </a:txBody>
                  <a:tcPr marL="62737" marR="62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gridSpan="4">
                  <a:txBody>
                    <a:bodyPr/>
                    <a:lstStyle/>
                    <a:p>
                      <a:pPr algn="ctr">
                        <a:lnSpc>
                          <a:spcPct val="115000"/>
                        </a:lnSpc>
                        <a:spcAft>
                          <a:spcPts val="0"/>
                        </a:spcAft>
                      </a:pPr>
                      <a:r>
                        <a:rPr lang="fr-FR" sz="800" dirty="0">
                          <a:solidFill>
                            <a:srgbClr val="595959"/>
                          </a:solidFill>
                          <a:effectLst/>
                          <a:latin typeface="Neuropol X Rg"/>
                          <a:ea typeface="Calibri"/>
                          <a:cs typeface="Tahoma"/>
                        </a:rPr>
                        <a:t>Période 2</a:t>
                      </a:r>
                      <a:endParaRPr lang="fr-FR" sz="1000" dirty="0">
                        <a:effectLst/>
                        <a:latin typeface="Calibri"/>
                        <a:ea typeface="Calibri"/>
                        <a:cs typeface="Times New Roman"/>
                      </a:endParaRPr>
                    </a:p>
                  </a:txBody>
                  <a:tcPr marL="62737" marR="62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fr-FR" sz="900" dirty="0">
                          <a:solidFill>
                            <a:srgbClr val="FFFFFF"/>
                          </a:solidFill>
                          <a:effectLst/>
                          <a:latin typeface="Neuropol"/>
                          <a:ea typeface="Calibri"/>
                          <a:cs typeface="Times New Roman"/>
                        </a:rPr>
                        <a:t> </a:t>
                      </a:r>
                      <a:endParaRPr lang="fr-FR" sz="1000" dirty="0">
                        <a:effectLst/>
                        <a:latin typeface="Calibri"/>
                        <a:ea typeface="Calibri"/>
                        <a:cs typeface="Times New Roman"/>
                      </a:endParaRPr>
                    </a:p>
                  </a:txBody>
                  <a:tcPr marL="62737" marR="62737" marT="0" marB="0">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a:lnSpc>
                          <a:spcPct val="115000"/>
                        </a:lnSpc>
                        <a:spcAft>
                          <a:spcPts val="0"/>
                        </a:spcAft>
                      </a:pPr>
                      <a:r>
                        <a:rPr lang="fr-FR" sz="900" dirty="0">
                          <a:solidFill>
                            <a:srgbClr val="FFFFFF"/>
                          </a:solidFill>
                          <a:effectLst/>
                          <a:latin typeface="Neuropol"/>
                          <a:ea typeface="Calibri"/>
                          <a:cs typeface="Times New Roman"/>
                        </a:rPr>
                        <a:t> </a:t>
                      </a:r>
                      <a:endParaRPr lang="fr-FR" sz="1000" dirty="0">
                        <a:effectLst/>
                        <a:latin typeface="Calibri"/>
                        <a:ea typeface="Calibri"/>
                        <a:cs typeface="Times New Roman"/>
                      </a:endParaRPr>
                    </a:p>
                  </a:txBody>
                  <a:tcPr marL="62737" marR="62737"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5">
                  <a:txBody>
                    <a:bodyPr/>
                    <a:lstStyle/>
                    <a:p>
                      <a:pPr algn="ctr">
                        <a:lnSpc>
                          <a:spcPct val="115000"/>
                        </a:lnSpc>
                        <a:spcAft>
                          <a:spcPts val="0"/>
                        </a:spcAft>
                      </a:pPr>
                      <a:r>
                        <a:rPr lang="fr-FR" sz="800" dirty="0">
                          <a:solidFill>
                            <a:srgbClr val="595959"/>
                          </a:solidFill>
                          <a:effectLst/>
                          <a:latin typeface="Neuropol X Rg"/>
                          <a:ea typeface="Calibri"/>
                          <a:cs typeface="Tahoma"/>
                        </a:rPr>
                        <a:t>Période 3</a:t>
                      </a:r>
                      <a:endParaRPr lang="fr-FR" sz="1000" dirty="0">
                        <a:effectLst/>
                        <a:latin typeface="Calibri"/>
                        <a:ea typeface="Calibri"/>
                        <a:cs typeface="Times New Roman"/>
                      </a:endParaRPr>
                    </a:p>
                  </a:txBody>
                  <a:tcPr marL="62737" marR="62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fr-FR" sz="900" dirty="0">
                          <a:solidFill>
                            <a:srgbClr val="FFFFFF"/>
                          </a:solidFill>
                          <a:effectLst/>
                          <a:latin typeface="Neuropol"/>
                          <a:ea typeface="Calibri"/>
                          <a:cs typeface="Times New Roman"/>
                        </a:rPr>
                        <a:t> </a:t>
                      </a:r>
                      <a:endParaRPr lang="fr-FR" sz="1000" dirty="0">
                        <a:effectLst/>
                        <a:latin typeface="Calibri"/>
                        <a:ea typeface="Calibri"/>
                        <a:cs typeface="Times New Roman"/>
                      </a:endParaRPr>
                    </a:p>
                  </a:txBody>
                  <a:tcPr marL="62737" marR="62737" marT="0" marB="0">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a:lnSpc>
                          <a:spcPct val="115000"/>
                        </a:lnSpc>
                        <a:spcAft>
                          <a:spcPts val="0"/>
                        </a:spcAft>
                      </a:pPr>
                      <a:r>
                        <a:rPr lang="fr-FR" sz="900" dirty="0">
                          <a:solidFill>
                            <a:srgbClr val="FFFFFF"/>
                          </a:solidFill>
                          <a:effectLst/>
                          <a:latin typeface="Neuropol"/>
                          <a:ea typeface="Calibri"/>
                          <a:cs typeface="Times New Roman"/>
                        </a:rPr>
                        <a:t> </a:t>
                      </a:r>
                      <a:endParaRPr lang="fr-FR" sz="1000" dirty="0">
                        <a:effectLst/>
                        <a:latin typeface="Calibri"/>
                        <a:ea typeface="Calibri"/>
                        <a:cs typeface="Times New Roman"/>
                      </a:endParaRPr>
                    </a:p>
                  </a:txBody>
                  <a:tcPr marL="62737" marR="62737"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4">
                  <a:txBody>
                    <a:bodyPr/>
                    <a:lstStyle/>
                    <a:p>
                      <a:pPr algn="ctr">
                        <a:lnSpc>
                          <a:spcPct val="115000"/>
                        </a:lnSpc>
                        <a:spcAft>
                          <a:spcPts val="0"/>
                        </a:spcAft>
                      </a:pPr>
                      <a:r>
                        <a:rPr lang="fr-FR" sz="800" dirty="0">
                          <a:solidFill>
                            <a:srgbClr val="595959"/>
                          </a:solidFill>
                          <a:effectLst/>
                          <a:latin typeface="Neuropol X Rg"/>
                          <a:ea typeface="Calibri"/>
                          <a:cs typeface="Tahoma"/>
                        </a:rPr>
                        <a:t>Période 4</a:t>
                      </a:r>
                      <a:endParaRPr lang="fr-FR" sz="1000" dirty="0">
                        <a:effectLst/>
                        <a:latin typeface="Calibri"/>
                        <a:ea typeface="Calibri"/>
                        <a:cs typeface="Times New Roman"/>
                      </a:endParaRPr>
                    </a:p>
                  </a:txBody>
                  <a:tcPr marL="62737" marR="62737"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r>
            </a:tbl>
          </a:graphicData>
        </a:graphic>
      </p:graphicFrame>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Rectangle 1"/>
          <p:cNvSpPr/>
          <p:nvPr/>
        </p:nvSpPr>
        <p:spPr>
          <a:xfrm>
            <a:off x="383304" y="463240"/>
            <a:ext cx="7357047" cy="667106"/>
          </a:xfrm>
          <a:prstGeom prst="rect">
            <a:avLst/>
          </a:prstGeom>
        </p:spPr>
        <p:txBody>
          <a:bodyPr wrap="square">
            <a:spAutoFit/>
          </a:bodyPr>
          <a:lstStyle/>
          <a:p>
            <a:pPr>
              <a:lnSpc>
                <a:spcPct val="115000"/>
              </a:lnSpc>
              <a:spcAft>
                <a:spcPts val="1000"/>
              </a:spcAft>
            </a:pPr>
            <a:r>
              <a:rPr lang="fr-FR" sz="3600" dirty="0" smtClean="0">
                <a:solidFill>
                  <a:srgbClr val="9DB4BE"/>
                </a:solidFill>
                <a:effectLst/>
                <a:latin typeface="Neuropol"/>
                <a:ea typeface="Calibri"/>
                <a:cs typeface="Times New Roman"/>
              </a:rPr>
              <a:t>TS1 </a:t>
            </a:r>
            <a:r>
              <a:rPr lang="fr-FR" dirty="0" smtClean="0">
                <a:solidFill>
                  <a:schemeClr val="bg1">
                    <a:lumMod val="65000"/>
                  </a:schemeClr>
                </a:solidFill>
                <a:effectLst/>
                <a:latin typeface="Neuropol"/>
                <a:ea typeface="Calibri"/>
                <a:cs typeface="Times New Roman"/>
              </a:rPr>
              <a:t>P</a:t>
            </a:r>
            <a:r>
              <a:rPr lang="fr-FR" sz="1400" dirty="0" smtClean="0">
                <a:solidFill>
                  <a:schemeClr val="bg1">
                    <a:lumMod val="65000"/>
                  </a:schemeClr>
                </a:solidFill>
                <a:effectLst/>
                <a:latin typeface="Neuropol"/>
                <a:ea typeface="Calibri"/>
                <a:cs typeface="Times New Roman"/>
              </a:rPr>
              <a:t>roposition de repères de progressivité globale</a:t>
            </a:r>
            <a:endParaRPr lang="fr-FR" sz="1400" dirty="0">
              <a:solidFill>
                <a:schemeClr val="bg1">
                  <a:lumMod val="65000"/>
                </a:schemeClr>
              </a:solidFill>
              <a:ea typeface="Calibri"/>
              <a:cs typeface="Times New Roman"/>
            </a:endParaRPr>
          </a:p>
        </p:txBody>
      </p:sp>
      <p:sp>
        <p:nvSpPr>
          <p:cNvPr id="3" name="Rectangle 2"/>
          <p:cNvSpPr/>
          <p:nvPr/>
        </p:nvSpPr>
        <p:spPr>
          <a:xfrm>
            <a:off x="6804248" y="1299349"/>
            <a:ext cx="1523174" cy="269304"/>
          </a:xfrm>
          <a:prstGeom prst="rect">
            <a:avLst/>
          </a:prstGeom>
        </p:spPr>
        <p:txBody>
          <a:bodyPr wrap="none">
            <a:spAutoFit/>
          </a:bodyPr>
          <a:lstStyle/>
          <a:p>
            <a:pPr>
              <a:lnSpc>
                <a:spcPct val="115000"/>
              </a:lnSpc>
              <a:spcAft>
                <a:spcPts val="1000"/>
              </a:spcAft>
            </a:pPr>
            <a:r>
              <a:rPr lang="fr-FR" sz="1000" dirty="0" smtClean="0">
                <a:solidFill>
                  <a:schemeClr val="accent2"/>
                </a:solidFill>
                <a:latin typeface="Neuropol"/>
                <a:ea typeface="Calibri"/>
                <a:cs typeface="Times New Roman"/>
              </a:rPr>
              <a:t>2</a:t>
            </a:r>
            <a:r>
              <a:rPr lang="fr-FR" sz="1000" baseline="30000" dirty="0" smtClean="0">
                <a:solidFill>
                  <a:schemeClr val="accent2"/>
                </a:solidFill>
                <a:latin typeface="Neuropol"/>
                <a:ea typeface="Calibri"/>
                <a:cs typeface="Times New Roman"/>
              </a:rPr>
              <a:t>ème</a:t>
            </a:r>
            <a:r>
              <a:rPr lang="fr-FR" sz="1000" dirty="0" smtClean="0">
                <a:solidFill>
                  <a:schemeClr val="accent2"/>
                </a:solidFill>
                <a:latin typeface="Neuropol"/>
                <a:ea typeface="Calibri"/>
                <a:cs typeface="Times New Roman"/>
              </a:rPr>
              <a:t> Diagnostic</a:t>
            </a:r>
            <a:endParaRPr lang="fr-FR" sz="1000" dirty="0">
              <a:solidFill>
                <a:schemeClr val="accent2"/>
              </a:solidFill>
              <a:ea typeface="Calibri"/>
              <a:cs typeface="Times New Roman"/>
            </a:endParaRPr>
          </a:p>
        </p:txBody>
      </p:sp>
      <p:cxnSp>
        <p:nvCxnSpPr>
          <p:cNvPr id="10" name="Connecteur droit 9"/>
          <p:cNvCxnSpPr/>
          <p:nvPr/>
        </p:nvCxnSpPr>
        <p:spPr>
          <a:xfrm flipV="1">
            <a:off x="6156176" y="1456596"/>
            <a:ext cx="720080" cy="748270"/>
          </a:xfrm>
          <a:prstGeom prst="line">
            <a:avLst/>
          </a:prstGeom>
          <a:noFill/>
          <a:ln w="9525" cap="flat" cmpd="sng" algn="ctr">
            <a:solidFill>
              <a:srgbClr val="C0504D">
                <a:shade val="95000"/>
                <a:satMod val="105000"/>
              </a:srgbClr>
            </a:solidFill>
            <a:prstDash val="solid"/>
          </a:ln>
          <a:effectLst/>
        </p:spPr>
      </p:cxnSp>
      <p:sp>
        <p:nvSpPr>
          <p:cNvPr id="11" name="Rectangle 10"/>
          <p:cNvSpPr/>
          <p:nvPr/>
        </p:nvSpPr>
        <p:spPr>
          <a:xfrm>
            <a:off x="347764" y="2996952"/>
            <a:ext cx="1686680" cy="340093"/>
          </a:xfrm>
          <a:prstGeom prst="rect">
            <a:avLst/>
          </a:prstGeom>
        </p:spPr>
        <p:txBody>
          <a:bodyPr wrap="none">
            <a:spAutoFit/>
          </a:bodyPr>
          <a:lstStyle/>
          <a:p>
            <a:pPr>
              <a:lnSpc>
                <a:spcPct val="115000"/>
              </a:lnSpc>
              <a:spcAft>
                <a:spcPts val="1000"/>
              </a:spcAft>
            </a:pPr>
            <a:r>
              <a:rPr lang="fr-FR" sz="1400" dirty="0" smtClean="0">
                <a:solidFill>
                  <a:srgbClr val="BFBFBF"/>
                </a:solidFill>
                <a:effectLst/>
                <a:latin typeface="Neuropol"/>
                <a:ea typeface="Calibri"/>
                <a:cs typeface="Times New Roman"/>
              </a:rPr>
              <a:t>Semestre 2 :</a:t>
            </a:r>
            <a:endParaRPr lang="fr-FR" sz="1400" dirty="0">
              <a:ea typeface="Calibri"/>
              <a:cs typeface="Times New Roman"/>
            </a:endParaRPr>
          </a:p>
        </p:txBody>
      </p:sp>
      <p:graphicFrame>
        <p:nvGraphicFramePr>
          <p:cNvPr id="7" name="Tableau 6"/>
          <p:cNvGraphicFramePr>
            <a:graphicFrameLocks noGrp="1"/>
          </p:cNvGraphicFramePr>
          <p:nvPr>
            <p:extLst>
              <p:ext uri="{D42A27DB-BD31-4B8C-83A1-F6EECF244321}">
                <p14:modId xmlns="" xmlns:p14="http://schemas.microsoft.com/office/powerpoint/2010/main" val="416069682"/>
              </p:ext>
            </p:extLst>
          </p:nvPr>
        </p:nvGraphicFramePr>
        <p:xfrm>
          <a:off x="348826" y="3339181"/>
          <a:ext cx="8446348" cy="1010103"/>
        </p:xfrm>
        <a:graphic>
          <a:graphicData uri="http://schemas.openxmlformats.org/drawingml/2006/table">
            <a:tbl>
              <a:tblPr firstRow="1" firstCol="1" bandRow="1"/>
              <a:tblGrid>
                <a:gridCol w="417623"/>
                <a:gridCol w="417623"/>
                <a:gridCol w="417623"/>
                <a:gridCol w="417623"/>
                <a:gridCol w="417623"/>
                <a:gridCol w="417623"/>
                <a:gridCol w="417623"/>
                <a:gridCol w="417623"/>
                <a:gridCol w="417623"/>
                <a:gridCol w="418211"/>
                <a:gridCol w="417623"/>
                <a:gridCol w="417623"/>
                <a:gridCol w="417623"/>
                <a:gridCol w="417623"/>
                <a:gridCol w="417623"/>
                <a:gridCol w="418211"/>
                <a:gridCol w="835835"/>
                <a:gridCol w="418211"/>
                <a:gridCol w="419392"/>
                <a:gridCol w="89766"/>
              </a:tblGrid>
              <a:tr h="174538">
                <a:tc gridSpan="9">
                  <a:txBody>
                    <a:bodyPr/>
                    <a:lstStyle/>
                    <a:p>
                      <a:pPr algn="ctr">
                        <a:lnSpc>
                          <a:spcPct val="115000"/>
                        </a:lnSpc>
                        <a:spcAft>
                          <a:spcPts val="0"/>
                        </a:spcAft>
                      </a:pPr>
                      <a:r>
                        <a:rPr lang="fr-FR" sz="900" dirty="0">
                          <a:solidFill>
                            <a:srgbClr val="595959"/>
                          </a:solidFill>
                          <a:effectLst/>
                          <a:latin typeface="Neuropol X Rg"/>
                          <a:ea typeface="Calibri"/>
                          <a:cs typeface="Tahoma"/>
                        </a:rPr>
                        <a:t>Enseignement «</a:t>
                      </a:r>
                      <a:r>
                        <a:rPr lang="fr-FR" sz="900" dirty="0">
                          <a:solidFill>
                            <a:srgbClr val="595959"/>
                          </a:solidFill>
                          <a:effectLst/>
                          <a:latin typeface="Times New Roman"/>
                          <a:ea typeface="Calibri"/>
                          <a:cs typeface="Times New Roman"/>
                        </a:rPr>
                        <a:t> </a:t>
                      </a:r>
                      <a:r>
                        <a:rPr lang="fr-FR" sz="900" dirty="0">
                          <a:solidFill>
                            <a:srgbClr val="595959"/>
                          </a:solidFill>
                          <a:effectLst/>
                          <a:latin typeface="Neuropol X Rg"/>
                          <a:ea typeface="Calibri"/>
                          <a:cs typeface="Tahoma"/>
                        </a:rPr>
                        <a:t>cœur de métier</a:t>
                      </a:r>
                      <a:r>
                        <a:rPr lang="fr-FR" sz="900" dirty="0">
                          <a:solidFill>
                            <a:srgbClr val="595959"/>
                          </a:solidFill>
                          <a:effectLst/>
                          <a:latin typeface="Times New Roman"/>
                          <a:ea typeface="Calibri"/>
                          <a:cs typeface="Times New Roman"/>
                        </a:rPr>
                        <a:t> </a:t>
                      </a:r>
                      <a:r>
                        <a:rPr lang="fr-FR" sz="900" dirty="0">
                          <a:solidFill>
                            <a:srgbClr val="595959"/>
                          </a:solidFill>
                          <a:effectLst/>
                          <a:latin typeface="Neuropol X Rg"/>
                          <a:ea typeface="Calibri"/>
                          <a:cs typeface="Neuropol X Rg"/>
                        </a:rPr>
                        <a:t>»</a:t>
                      </a:r>
                      <a:endParaRPr lang="fr-FR" sz="1000" dirty="0">
                        <a:effectLst/>
                        <a:latin typeface="Calibri"/>
                        <a:ea typeface="Calibri"/>
                        <a:cs typeface="Times New Roman"/>
                      </a:endParaRPr>
                    </a:p>
                  </a:txBody>
                  <a:tcPr marL="62088" marR="62088"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nSpc>
                          <a:spcPct val="115000"/>
                        </a:lnSpc>
                        <a:spcAft>
                          <a:spcPts val="0"/>
                        </a:spcAft>
                      </a:pPr>
                      <a:r>
                        <a:rPr lang="fr-FR" sz="900" dirty="0">
                          <a:effectLst/>
                          <a:latin typeface="Calibri"/>
                          <a:ea typeface="Calibri"/>
                          <a:cs typeface="Times New Roman"/>
                        </a:rPr>
                        <a:t> </a:t>
                      </a:r>
                      <a:endParaRPr lang="fr-FR" sz="1000" dirty="0">
                        <a:effectLst/>
                        <a:latin typeface="Calibri"/>
                        <a:ea typeface="Calibri"/>
                        <a:cs typeface="Times New Roman"/>
                      </a:endParaRPr>
                    </a:p>
                  </a:txBody>
                  <a:tcPr marL="62088" marR="62088" marT="0" marB="0">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nSpc>
                          <a:spcPct val="115000"/>
                        </a:lnSpc>
                        <a:spcAft>
                          <a:spcPts val="0"/>
                        </a:spcAft>
                      </a:pPr>
                      <a:r>
                        <a:rPr lang="fr-FR" sz="900" dirty="0">
                          <a:effectLst/>
                          <a:latin typeface="Calibri"/>
                          <a:ea typeface="Calibri"/>
                          <a:cs typeface="Times New Roman"/>
                        </a:rPr>
                        <a:t> </a:t>
                      </a:r>
                      <a:endParaRPr lang="fr-FR" sz="1000" dirty="0">
                        <a:effectLst/>
                        <a:latin typeface="Calibri"/>
                        <a:ea typeface="Calibri"/>
                        <a:cs typeface="Times New Roman"/>
                      </a:endParaRPr>
                    </a:p>
                  </a:txBody>
                  <a:tcPr marL="62088" marR="62088"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8">
                  <a:txBody>
                    <a:bodyPr/>
                    <a:lstStyle/>
                    <a:p>
                      <a:pPr algn="ctr">
                        <a:lnSpc>
                          <a:spcPct val="115000"/>
                        </a:lnSpc>
                        <a:spcAft>
                          <a:spcPts val="0"/>
                        </a:spcAft>
                      </a:pPr>
                      <a:r>
                        <a:rPr lang="fr-FR" sz="900" dirty="0">
                          <a:solidFill>
                            <a:srgbClr val="595959"/>
                          </a:solidFill>
                          <a:effectLst/>
                          <a:latin typeface="Neuropol X Rg"/>
                          <a:ea typeface="Calibri"/>
                          <a:cs typeface="Tahoma"/>
                        </a:rPr>
                        <a:t>Immersion professionnelle – suivi de chantier</a:t>
                      </a:r>
                      <a:endParaRPr lang="fr-FR" sz="1000" dirty="0">
                        <a:effectLst/>
                        <a:latin typeface="Calibri"/>
                        <a:ea typeface="Calibri"/>
                        <a:cs typeface="Times New Roman"/>
                      </a:endParaRPr>
                    </a:p>
                  </a:txBody>
                  <a:tcPr marL="62088" marR="62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nSpc>
                          <a:spcPct val="115000"/>
                        </a:lnSpc>
                        <a:spcAft>
                          <a:spcPts val="1000"/>
                        </a:spcAft>
                      </a:pPr>
                      <a:r>
                        <a:rPr lang="fr-FR" sz="1000" dirty="0">
                          <a:effectLst/>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222139">
                <a:tc gridSpan="4">
                  <a:txBody>
                    <a:bodyPr/>
                    <a:lstStyle/>
                    <a:p>
                      <a:pPr algn="ctr">
                        <a:lnSpc>
                          <a:spcPct val="115000"/>
                        </a:lnSpc>
                        <a:spcAft>
                          <a:spcPts val="0"/>
                        </a:spcAft>
                      </a:pPr>
                      <a:r>
                        <a:rPr lang="fr-FR" sz="1300" dirty="0">
                          <a:solidFill>
                            <a:srgbClr val="547F8A"/>
                          </a:solidFill>
                          <a:effectLst/>
                          <a:latin typeface="Neuropol"/>
                          <a:ea typeface="Calibri"/>
                          <a:cs typeface="Times New Roman"/>
                        </a:rPr>
                        <a:t>Fév</a:t>
                      </a:r>
                      <a:endParaRPr lang="fr-FR" sz="1000" dirty="0">
                        <a:effectLst/>
                        <a:latin typeface="Calibri"/>
                        <a:ea typeface="Calibri"/>
                        <a:cs typeface="Times New Roman"/>
                      </a:endParaRPr>
                    </a:p>
                  </a:txBody>
                  <a:tcPr marL="62088" marR="62088"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gridSpan="4">
                  <a:txBody>
                    <a:bodyPr/>
                    <a:lstStyle/>
                    <a:p>
                      <a:pPr algn="ctr">
                        <a:lnSpc>
                          <a:spcPct val="115000"/>
                        </a:lnSpc>
                        <a:spcAft>
                          <a:spcPts val="0"/>
                        </a:spcAft>
                      </a:pPr>
                      <a:r>
                        <a:rPr lang="fr-FR" sz="1300" dirty="0">
                          <a:solidFill>
                            <a:srgbClr val="547F8A"/>
                          </a:solidFill>
                          <a:effectLst/>
                          <a:latin typeface="Neuropol"/>
                          <a:ea typeface="Calibri"/>
                          <a:cs typeface="Times New Roman"/>
                        </a:rPr>
                        <a:t>Mars</a:t>
                      </a:r>
                      <a:endParaRPr lang="fr-FR" sz="1000" dirty="0">
                        <a:effectLst/>
                        <a:latin typeface="Calibri"/>
                        <a:ea typeface="Calibri"/>
                        <a:cs typeface="Times New Roman"/>
                      </a:endParaRPr>
                    </a:p>
                  </a:txBody>
                  <a:tcPr marL="62088" marR="62088"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gridSpan="4">
                  <a:txBody>
                    <a:bodyPr/>
                    <a:lstStyle/>
                    <a:p>
                      <a:pPr algn="ctr">
                        <a:lnSpc>
                          <a:spcPct val="115000"/>
                        </a:lnSpc>
                        <a:spcAft>
                          <a:spcPts val="0"/>
                        </a:spcAft>
                      </a:pPr>
                      <a:r>
                        <a:rPr lang="fr-FR" sz="1300" dirty="0">
                          <a:solidFill>
                            <a:srgbClr val="547F8A"/>
                          </a:solidFill>
                          <a:effectLst/>
                          <a:latin typeface="Neuropol"/>
                          <a:ea typeface="Calibri"/>
                          <a:cs typeface="Times New Roman"/>
                        </a:rPr>
                        <a:t>Avr</a:t>
                      </a:r>
                      <a:endParaRPr lang="fr-FR" sz="1000" dirty="0">
                        <a:effectLst/>
                        <a:latin typeface="Calibri"/>
                        <a:ea typeface="Calibri"/>
                        <a:cs typeface="Times New Roman"/>
                      </a:endParaRPr>
                    </a:p>
                  </a:txBody>
                  <a:tcPr marL="62088" marR="62088"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gridSpan="4">
                  <a:txBody>
                    <a:bodyPr/>
                    <a:lstStyle/>
                    <a:p>
                      <a:pPr algn="ctr">
                        <a:lnSpc>
                          <a:spcPct val="115000"/>
                        </a:lnSpc>
                        <a:spcAft>
                          <a:spcPts val="0"/>
                        </a:spcAft>
                      </a:pPr>
                      <a:r>
                        <a:rPr lang="fr-FR" sz="1300" dirty="0">
                          <a:solidFill>
                            <a:srgbClr val="547F8A"/>
                          </a:solidFill>
                          <a:effectLst/>
                          <a:latin typeface="Neuropol"/>
                          <a:ea typeface="Calibri"/>
                          <a:cs typeface="Times New Roman"/>
                        </a:rPr>
                        <a:t>Mai</a:t>
                      </a:r>
                      <a:endParaRPr lang="fr-FR" sz="1000" dirty="0">
                        <a:effectLst/>
                        <a:latin typeface="Calibri"/>
                        <a:ea typeface="Calibri"/>
                        <a:cs typeface="Times New Roman"/>
                      </a:endParaRPr>
                    </a:p>
                  </a:txBody>
                  <a:tcPr marL="62088" marR="62088"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a:lnSpc>
                          <a:spcPct val="115000"/>
                        </a:lnSpc>
                        <a:spcAft>
                          <a:spcPts val="0"/>
                        </a:spcAft>
                      </a:pPr>
                      <a:r>
                        <a:rPr lang="fr-FR" sz="1300" dirty="0">
                          <a:solidFill>
                            <a:srgbClr val="547F8A"/>
                          </a:solidFill>
                          <a:effectLst/>
                          <a:latin typeface="Neuropol"/>
                          <a:ea typeface="Calibri"/>
                          <a:cs typeface="Times New Roman"/>
                        </a:rPr>
                        <a:t>Juin</a:t>
                      </a:r>
                      <a:endParaRPr lang="fr-FR" sz="1000" dirty="0">
                        <a:effectLst/>
                        <a:latin typeface="Calibri"/>
                        <a:ea typeface="Calibri"/>
                        <a:cs typeface="Times New Roman"/>
                      </a:endParaRPr>
                    </a:p>
                  </a:txBody>
                  <a:tcPr marL="62088" marR="62088"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a:txBody>
                    <a:bodyPr/>
                    <a:lstStyle/>
                    <a:p>
                      <a:pPr>
                        <a:lnSpc>
                          <a:spcPct val="115000"/>
                        </a:lnSpc>
                        <a:spcAft>
                          <a:spcPts val="1000"/>
                        </a:spcAft>
                      </a:pPr>
                      <a:r>
                        <a:rPr lang="fr-FR" sz="1000" dirty="0">
                          <a:effectLst/>
                          <a:latin typeface="Calibri"/>
                          <a:ea typeface="Calibri"/>
                          <a:cs typeface="Times New Roman"/>
                        </a:rPr>
                        <a:t> </a:t>
                      </a:r>
                    </a:p>
                  </a:txBody>
                  <a:tcPr marL="0" marR="0" marT="0" marB="0" anchor="ctr">
                    <a:lnL>
                      <a:noFill/>
                    </a:lnL>
                    <a:lnR>
                      <a:noFill/>
                    </a:lnR>
                    <a:lnT>
                      <a:noFill/>
                    </a:lnT>
                    <a:lnB>
                      <a:noFill/>
                    </a:lnB>
                  </a:tcPr>
                </a:tc>
              </a:tr>
              <a:tr h="273074">
                <a:tc>
                  <a:txBody>
                    <a:bodyPr/>
                    <a:lstStyle/>
                    <a:p>
                      <a:pPr algn="ctr">
                        <a:lnSpc>
                          <a:spcPct val="115000"/>
                        </a:lnSpc>
                        <a:spcAft>
                          <a:spcPts val="0"/>
                        </a:spcAft>
                      </a:pPr>
                      <a:r>
                        <a:rPr lang="fr-FR" sz="800" dirty="0">
                          <a:effectLst/>
                          <a:latin typeface="Tahoma"/>
                          <a:ea typeface="Calibri"/>
                          <a:cs typeface="Times New Roman"/>
                        </a:rPr>
                        <a:t>17</a:t>
                      </a:r>
                      <a:endParaRPr lang="fr-FR" sz="1000" dirty="0">
                        <a:effectLst/>
                        <a:latin typeface="Calibri"/>
                        <a:ea typeface="Calibri"/>
                        <a:cs typeface="Times New Roman"/>
                      </a:endParaRPr>
                    </a:p>
                  </a:txBody>
                  <a:tcPr marL="62088" marR="6208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fr-FR" sz="700" dirty="0">
                          <a:solidFill>
                            <a:srgbClr val="FFFFFF"/>
                          </a:solidFill>
                          <a:effectLst/>
                          <a:latin typeface="Neuropol"/>
                          <a:ea typeface="Calibri"/>
                          <a:cs typeface="Times New Roman"/>
                        </a:rPr>
                        <a:t>Hiver</a:t>
                      </a:r>
                      <a:endParaRPr lang="fr-FR" sz="1000" dirty="0">
                        <a:effectLst/>
                        <a:latin typeface="Calibri"/>
                        <a:ea typeface="Calibri"/>
                        <a:cs typeface="Times New Roman"/>
                      </a:endParaRPr>
                    </a:p>
                  </a:txBody>
                  <a:tcPr marL="62088" marR="620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B4BE"/>
                    </a:solidFill>
                  </a:tcPr>
                </a:tc>
                <a:tc hMerge="1">
                  <a:txBody>
                    <a:bodyPr/>
                    <a:lstStyle/>
                    <a:p>
                      <a:endParaRPr lang="fr-FR"/>
                    </a:p>
                  </a:txBody>
                  <a:tcPr/>
                </a:tc>
                <a:tc>
                  <a:txBody>
                    <a:bodyPr/>
                    <a:lstStyle/>
                    <a:p>
                      <a:pPr algn="ctr">
                        <a:lnSpc>
                          <a:spcPct val="115000"/>
                        </a:lnSpc>
                        <a:spcAft>
                          <a:spcPts val="0"/>
                        </a:spcAft>
                      </a:pPr>
                      <a:r>
                        <a:rPr lang="fr-FR" sz="800" dirty="0">
                          <a:effectLst/>
                          <a:latin typeface="Tahoma"/>
                          <a:ea typeface="Calibri"/>
                          <a:cs typeface="Times New Roman"/>
                        </a:rPr>
                        <a:t>18</a:t>
                      </a:r>
                      <a:endParaRPr lang="fr-FR" sz="1000" dirty="0">
                        <a:effectLst/>
                        <a:latin typeface="Calibri"/>
                        <a:ea typeface="Calibri"/>
                        <a:cs typeface="Times New Roman"/>
                      </a:endParaRPr>
                    </a:p>
                  </a:txBody>
                  <a:tcPr marL="62088" marR="6208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19</a:t>
                      </a:r>
                      <a:endParaRPr lang="fr-FR" sz="1000" dirty="0">
                        <a:effectLst/>
                        <a:latin typeface="Calibri"/>
                        <a:ea typeface="Calibri"/>
                        <a:cs typeface="Times New Roman"/>
                      </a:endParaRPr>
                    </a:p>
                  </a:txBody>
                  <a:tcPr marL="62088" marR="6208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20</a:t>
                      </a:r>
                      <a:endParaRPr lang="fr-FR" sz="1000" dirty="0">
                        <a:effectLst/>
                        <a:latin typeface="Calibri"/>
                        <a:ea typeface="Calibri"/>
                        <a:cs typeface="Times New Roman"/>
                      </a:endParaRPr>
                    </a:p>
                  </a:txBody>
                  <a:tcPr marL="62088" marR="620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21</a:t>
                      </a:r>
                      <a:endParaRPr lang="fr-FR" sz="1000" dirty="0">
                        <a:effectLst/>
                        <a:latin typeface="Calibri"/>
                        <a:ea typeface="Calibri"/>
                        <a:cs typeface="Times New Roman"/>
                      </a:endParaRPr>
                    </a:p>
                  </a:txBody>
                  <a:tcPr marL="62088" marR="620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22</a:t>
                      </a:r>
                      <a:endParaRPr lang="fr-FR" sz="1000" dirty="0">
                        <a:effectLst/>
                        <a:latin typeface="Calibri"/>
                        <a:ea typeface="Calibri"/>
                        <a:cs typeface="Times New Roman"/>
                      </a:endParaRPr>
                    </a:p>
                  </a:txBody>
                  <a:tcPr marL="62088" marR="6208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23</a:t>
                      </a:r>
                      <a:endParaRPr lang="fr-FR" sz="1000" dirty="0">
                        <a:effectLst/>
                        <a:latin typeface="Calibri"/>
                        <a:ea typeface="Calibri"/>
                        <a:cs typeface="Times New Roman"/>
                      </a:endParaRPr>
                    </a:p>
                  </a:txBody>
                  <a:tcPr marL="62088" marR="62088" marT="0" marB="0" anchor="ctr">
                    <a:lnL w="19050" cap="flat" cmpd="sng" algn="ctr">
                      <a:solidFill>
                        <a:srgbClr val="000000"/>
                      </a:solidFill>
                      <a:prstDash val="solid"/>
                      <a:round/>
                      <a:headEnd type="none" w="med" len="med"/>
                      <a:tailEnd type="none" w="med" len="med"/>
                    </a:lnL>
                    <a:lnR w="76200" cap="flat" cmpd="sng" algn="ctr">
                      <a:solidFill>
                        <a:srgbClr val="C0504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fr-FR" sz="700" dirty="0">
                          <a:solidFill>
                            <a:srgbClr val="FFFFFF"/>
                          </a:solidFill>
                          <a:effectLst/>
                          <a:latin typeface="Neuropol"/>
                          <a:ea typeface="Calibri"/>
                          <a:cs typeface="Times New Roman"/>
                        </a:rPr>
                        <a:t>Printemps</a:t>
                      </a:r>
                      <a:endParaRPr lang="fr-FR" sz="1000" dirty="0">
                        <a:effectLst/>
                        <a:latin typeface="Calibri"/>
                        <a:ea typeface="Calibri"/>
                        <a:cs typeface="Times New Roman"/>
                      </a:endParaRPr>
                    </a:p>
                  </a:txBody>
                  <a:tcPr marL="62088" marR="62088" marT="0" marB="0" anchor="ctr">
                    <a:lnL w="76200" cap="flat" cmpd="sng" algn="ctr">
                      <a:solidFill>
                        <a:srgbClr val="C0504D"/>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B4BE"/>
                    </a:solidFill>
                  </a:tcPr>
                </a:tc>
                <a:tc hMerge="1">
                  <a:txBody>
                    <a:bodyPr/>
                    <a:lstStyle/>
                    <a:p>
                      <a:endParaRPr lang="fr-FR"/>
                    </a:p>
                  </a:txBody>
                  <a:tcPr/>
                </a:tc>
                <a:tc>
                  <a:txBody>
                    <a:bodyPr/>
                    <a:lstStyle/>
                    <a:p>
                      <a:pPr algn="ctr">
                        <a:lnSpc>
                          <a:spcPct val="115000"/>
                        </a:lnSpc>
                        <a:spcAft>
                          <a:spcPts val="0"/>
                        </a:spcAft>
                      </a:pPr>
                      <a:r>
                        <a:rPr lang="fr-FR" sz="800" dirty="0">
                          <a:effectLst/>
                          <a:latin typeface="Tahoma"/>
                          <a:ea typeface="Calibri"/>
                          <a:cs typeface="Times New Roman"/>
                        </a:rPr>
                        <a:t>24</a:t>
                      </a:r>
                      <a:endParaRPr lang="fr-FR" sz="1000" dirty="0">
                        <a:effectLst/>
                        <a:latin typeface="Calibri"/>
                        <a:ea typeface="Calibri"/>
                        <a:cs typeface="Times New Roman"/>
                      </a:endParaRPr>
                    </a:p>
                  </a:txBody>
                  <a:tcPr marL="62088" marR="6208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25</a:t>
                      </a:r>
                      <a:endParaRPr lang="fr-FR" sz="1000" dirty="0">
                        <a:effectLst/>
                        <a:latin typeface="Calibri"/>
                        <a:ea typeface="Calibri"/>
                        <a:cs typeface="Times New Roman"/>
                      </a:endParaRPr>
                    </a:p>
                  </a:txBody>
                  <a:tcPr marL="62088" marR="6208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26</a:t>
                      </a:r>
                      <a:endParaRPr lang="fr-FR" sz="1000" dirty="0">
                        <a:effectLst/>
                        <a:latin typeface="Calibri"/>
                        <a:ea typeface="Calibri"/>
                        <a:cs typeface="Times New Roman"/>
                      </a:endParaRPr>
                    </a:p>
                  </a:txBody>
                  <a:tcPr marL="62088" marR="620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dirty="0">
                          <a:effectLst/>
                          <a:latin typeface="Calibri"/>
                          <a:ea typeface="Calibri"/>
                          <a:cs typeface="Times New Roman"/>
                        </a:rPr>
                        <a:t> </a:t>
                      </a:r>
                    </a:p>
                  </a:txBody>
                  <a:tcPr marL="62088" marR="620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a:lnSpc>
                          <a:spcPct val="115000"/>
                        </a:lnSpc>
                        <a:spcAft>
                          <a:spcPts val="0"/>
                        </a:spcAft>
                      </a:pPr>
                      <a:r>
                        <a:rPr lang="fr-FR" sz="1000" dirty="0">
                          <a:effectLst/>
                          <a:latin typeface="Calibri"/>
                          <a:ea typeface="Calibri"/>
                          <a:cs typeface="Times New Roman"/>
                        </a:rPr>
                        <a:t> </a:t>
                      </a:r>
                    </a:p>
                  </a:txBody>
                  <a:tcPr marL="62088" marR="6208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a:lnSpc>
                          <a:spcPct val="115000"/>
                        </a:lnSpc>
                        <a:spcAft>
                          <a:spcPts val="0"/>
                        </a:spcAft>
                      </a:pPr>
                      <a:r>
                        <a:rPr lang="fr-FR" sz="900" dirty="0">
                          <a:solidFill>
                            <a:srgbClr val="FFFFFF"/>
                          </a:solidFill>
                          <a:effectLst/>
                          <a:latin typeface="Neuropol"/>
                          <a:ea typeface="Calibri"/>
                          <a:cs typeface="Times New Roman"/>
                        </a:rPr>
                        <a:t>Stage B</a:t>
                      </a:r>
                      <a:endParaRPr lang="fr-FR" sz="1000" dirty="0">
                        <a:effectLst/>
                        <a:latin typeface="Calibri"/>
                        <a:ea typeface="Calibri"/>
                        <a:cs typeface="Times New Roman"/>
                      </a:endParaRPr>
                    </a:p>
                  </a:txBody>
                  <a:tcPr marL="62088" marR="6208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a:lnSpc>
                          <a:spcPct val="115000"/>
                        </a:lnSpc>
                        <a:spcAft>
                          <a:spcPts val="0"/>
                        </a:spcAft>
                      </a:pPr>
                      <a:r>
                        <a:rPr lang="fr-FR" sz="1000" dirty="0">
                          <a:effectLst/>
                          <a:latin typeface="Calibri"/>
                          <a:ea typeface="Calibri"/>
                          <a:cs typeface="Times New Roman"/>
                        </a:rPr>
                        <a:t> </a:t>
                      </a:r>
                    </a:p>
                  </a:txBody>
                  <a:tcPr marL="62088" marR="620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gn="ctr">
                        <a:lnSpc>
                          <a:spcPct val="115000"/>
                        </a:lnSpc>
                        <a:spcAft>
                          <a:spcPts val="0"/>
                        </a:spcAft>
                      </a:pPr>
                      <a:r>
                        <a:rPr lang="fr-FR" sz="1000" dirty="0">
                          <a:effectLst/>
                          <a:latin typeface="Calibri"/>
                          <a:ea typeface="Calibri"/>
                          <a:cs typeface="Times New Roman"/>
                        </a:rPr>
                        <a:t> </a:t>
                      </a:r>
                    </a:p>
                  </a:txBody>
                  <a:tcPr marL="62088" marR="6208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a:lnSpc>
                          <a:spcPct val="115000"/>
                        </a:lnSpc>
                        <a:spcAft>
                          <a:spcPts val="1000"/>
                        </a:spcAft>
                      </a:pPr>
                      <a:r>
                        <a:rPr lang="fr-FR" sz="1000" dirty="0">
                          <a:effectLst/>
                          <a:latin typeface="Calibri"/>
                          <a:ea typeface="Calibri"/>
                          <a:cs typeface="Times New Roman"/>
                        </a:rPr>
                        <a:t> </a:t>
                      </a:r>
                    </a:p>
                  </a:txBody>
                  <a:tcPr marL="0" marR="0" marT="0" marB="0" anchor="ctr">
                    <a:lnL w="19050" cap="flat" cmpd="sng" algn="ctr">
                      <a:solidFill>
                        <a:srgbClr val="000000"/>
                      </a:solidFill>
                      <a:prstDash val="solid"/>
                      <a:round/>
                      <a:headEnd type="none" w="med" len="med"/>
                      <a:tailEnd type="none" w="med" len="med"/>
                    </a:lnL>
                    <a:lnR>
                      <a:noFill/>
                    </a:lnR>
                    <a:lnT>
                      <a:noFill/>
                    </a:lnT>
                    <a:lnB>
                      <a:noFill/>
                    </a:lnB>
                  </a:tcPr>
                </a:tc>
              </a:tr>
              <a:tr h="174538">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088" marR="62088"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088" marR="62088"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088" marR="62088"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088" marR="62088"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088" marR="62088"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088" marR="62088"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088" marR="62088"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088" marR="62088"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fr-FR"/>
                    </a:p>
                  </a:txBody>
                  <a:tcPr/>
                </a:tc>
                <a:tc>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088" marR="62088"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088" marR="62088"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fr-FR"/>
                    </a:p>
                  </a:txBody>
                  <a:tcPr/>
                </a:tc>
                <a:tc>
                  <a:txBody>
                    <a:bodyPr/>
                    <a:lstStyle/>
                    <a:p>
                      <a:pPr>
                        <a:lnSpc>
                          <a:spcPct val="115000"/>
                        </a:lnSpc>
                        <a:spcAft>
                          <a:spcPts val="1000"/>
                        </a:spcAft>
                      </a:pPr>
                      <a:r>
                        <a:rPr lang="fr-FR" sz="1000" dirty="0">
                          <a:effectLst/>
                          <a:latin typeface="Calibri"/>
                          <a:ea typeface="Calibri"/>
                          <a:cs typeface="Times New Roman"/>
                        </a:rPr>
                        <a:t> </a:t>
                      </a:r>
                    </a:p>
                  </a:txBody>
                  <a:tcPr marL="0" marR="0" marT="0" marB="0" anchor="ctr">
                    <a:lnL>
                      <a:noFill/>
                    </a:lnL>
                    <a:lnR>
                      <a:noFill/>
                    </a:lnR>
                    <a:lnT>
                      <a:noFill/>
                    </a:lnT>
                    <a:lnB>
                      <a:noFill/>
                    </a:lnB>
                  </a:tcPr>
                </a:tc>
              </a:tr>
              <a:tr h="158671">
                <a:tc>
                  <a:txBody>
                    <a:bodyPr/>
                    <a:lstStyle/>
                    <a:p>
                      <a:pPr algn="ctr">
                        <a:lnSpc>
                          <a:spcPct val="115000"/>
                        </a:lnSpc>
                        <a:spcAft>
                          <a:spcPts val="0"/>
                        </a:spcAft>
                      </a:pPr>
                      <a:r>
                        <a:rPr lang="fr-FR" sz="900" dirty="0">
                          <a:solidFill>
                            <a:srgbClr val="FFFFFF"/>
                          </a:solidFill>
                          <a:effectLst/>
                          <a:latin typeface="Neuropol"/>
                          <a:ea typeface="Calibri"/>
                          <a:cs typeface="Times New Roman"/>
                        </a:rPr>
                        <a:t> </a:t>
                      </a:r>
                      <a:endParaRPr lang="fr-FR" sz="1000" dirty="0">
                        <a:effectLst/>
                        <a:latin typeface="Calibri"/>
                        <a:ea typeface="Calibri"/>
                        <a:cs typeface="Times New Roman"/>
                      </a:endParaRPr>
                    </a:p>
                  </a:txBody>
                  <a:tcPr marL="62088" marR="62088"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fr-FR" sz="900" dirty="0">
                          <a:solidFill>
                            <a:srgbClr val="FFFFFF"/>
                          </a:solidFill>
                          <a:effectLst/>
                          <a:latin typeface="Neuropol"/>
                          <a:ea typeface="Calibri"/>
                          <a:cs typeface="Times New Roman"/>
                        </a:rPr>
                        <a:t> </a:t>
                      </a:r>
                      <a:endParaRPr lang="fr-FR" sz="1000" dirty="0">
                        <a:effectLst/>
                        <a:latin typeface="Calibri"/>
                        <a:ea typeface="Calibri"/>
                        <a:cs typeface="Times New Roman"/>
                      </a:endParaRPr>
                    </a:p>
                  </a:txBody>
                  <a:tcPr marL="62088" marR="62088" marT="0" marB="0">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a:lnSpc>
                          <a:spcPct val="115000"/>
                        </a:lnSpc>
                        <a:spcAft>
                          <a:spcPts val="0"/>
                        </a:spcAft>
                      </a:pPr>
                      <a:r>
                        <a:rPr lang="fr-FR" sz="900" dirty="0">
                          <a:solidFill>
                            <a:srgbClr val="FFFFFF"/>
                          </a:solidFill>
                          <a:effectLst/>
                          <a:latin typeface="Neuropol"/>
                          <a:ea typeface="Calibri"/>
                          <a:cs typeface="Times New Roman"/>
                        </a:rPr>
                        <a:t> </a:t>
                      </a:r>
                      <a:endParaRPr lang="fr-FR" sz="1000" dirty="0">
                        <a:effectLst/>
                        <a:latin typeface="Calibri"/>
                        <a:ea typeface="Calibri"/>
                        <a:cs typeface="Times New Roman"/>
                      </a:endParaRPr>
                    </a:p>
                  </a:txBody>
                  <a:tcPr marL="62088" marR="62088"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6">
                  <a:txBody>
                    <a:bodyPr/>
                    <a:lstStyle/>
                    <a:p>
                      <a:pPr algn="ctr">
                        <a:lnSpc>
                          <a:spcPct val="115000"/>
                        </a:lnSpc>
                        <a:spcAft>
                          <a:spcPts val="0"/>
                        </a:spcAft>
                      </a:pPr>
                      <a:r>
                        <a:rPr lang="fr-FR" sz="800" dirty="0">
                          <a:solidFill>
                            <a:srgbClr val="595959"/>
                          </a:solidFill>
                          <a:effectLst/>
                          <a:latin typeface="Neuropol X Rg"/>
                          <a:ea typeface="Calibri"/>
                          <a:cs typeface="Tahoma"/>
                        </a:rPr>
                        <a:t>Période 5</a:t>
                      </a:r>
                      <a:endParaRPr lang="fr-FR" sz="1000" dirty="0">
                        <a:effectLst/>
                        <a:latin typeface="Calibri"/>
                        <a:ea typeface="Calibri"/>
                        <a:cs typeface="Times New Roman"/>
                      </a:endParaRPr>
                    </a:p>
                  </a:txBody>
                  <a:tcPr marL="62088" marR="62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fr-FR" sz="900" dirty="0">
                          <a:solidFill>
                            <a:srgbClr val="FFFFFF"/>
                          </a:solidFill>
                          <a:effectLst/>
                          <a:latin typeface="Neuropol"/>
                          <a:ea typeface="Calibri"/>
                          <a:cs typeface="Times New Roman"/>
                        </a:rPr>
                        <a:t> </a:t>
                      </a:r>
                      <a:endParaRPr lang="fr-FR" sz="1000" dirty="0">
                        <a:effectLst/>
                        <a:latin typeface="Calibri"/>
                        <a:ea typeface="Calibri"/>
                        <a:cs typeface="Times New Roman"/>
                      </a:endParaRPr>
                    </a:p>
                  </a:txBody>
                  <a:tcPr marL="62088" marR="62088" marT="0" marB="0">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a:lnSpc>
                          <a:spcPct val="115000"/>
                        </a:lnSpc>
                        <a:spcAft>
                          <a:spcPts val="0"/>
                        </a:spcAft>
                      </a:pPr>
                      <a:r>
                        <a:rPr lang="fr-FR" sz="900" dirty="0">
                          <a:solidFill>
                            <a:srgbClr val="FFFFFF"/>
                          </a:solidFill>
                          <a:effectLst/>
                          <a:latin typeface="Neuropol"/>
                          <a:ea typeface="Calibri"/>
                          <a:cs typeface="Times New Roman"/>
                        </a:rPr>
                        <a:t> </a:t>
                      </a:r>
                      <a:endParaRPr lang="fr-FR" sz="1000" dirty="0">
                        <a:effectLst/>
                        <a:latin typeface="Calibri"/>
                        <a:ea typeface="Calibri"/>
                        <a:cs typeface="Times New Roman"/>
                      </a:endParaRPr>
                    </a:p>
                  </a:txBody>
                  <a:tcPr marL="62088" marR="62088"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ctr">
                        <a:lnSpc>
                          <a:spcPct val="115000"/>
                        </a:lnSpc>
                        <a:spcAft>
                          <a:spcPts val="0"/>
                        </a:spcAft>
                      </a:pPr>
                      <a:r>
                        <a:rPr lang="fr-FR" sz="800" dirty="0">
                          <a:solidFill>
                            <a:srgbClr val="595959"/>
                          </a:solidFill>
                          <a:effectLst/>
                          <a:latin typeface="Neuropol X Rg"/>
                          <a:ea typeface="Calibri"/>
                          <a:cs typeface="Tahoma"/>
                        </a:rPr>
                        <a:t>Période 6</a:t>
                      </a:r>
                      <a:endParaRPr lang="fr-FR" sz="1000" dirty="0">
                        <a:effectLst/>
                        <a:latin typeface="Calibri"/>
                        <a:ea typeface="Calibri"/>
                        <a:cs typeface="Times New Roman"/>
                      </a:endParaRPr>
                    </a:p>
                  </a:txBody>
                  <a:tcPr marL="62088" marR="62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gridSpan="6">
                  <a:txBody>
                    <a:bodyPr/>
                    <a:lstStyle/>
                    <a:p>
                      <a:pPr algn="ctr">
                        <a:lnSpc>
                          <a:spcPct val="115000"/>
                        </a:lnSpc>
                        <a:spcAft>
                          <a:spcPts val="0"/>
                        </a:spcAft>
                      </a:pPr>
                      <a:r>
                        <a:rPr lang="fr-FR" sz="800" dirty="0">
                          <a:solidFill>
                            <a:srgbClr val="595959"/>
                          </a:solidFill>
                          <a:effectLst/>
                          <a:latin typeface="Neuropol X Rg"/>
                          <a:ea typeface="Calibri"/>
                          <a:cs typeface="Tahoma"/>
                        </a:rPr>
                        <a:t>Période 7</a:t>
                      </a:r>
                      <a:endParaRPr lang="fr-FR" sz="1000" dirty="0">
                        <a:effectLst/>
                        <a:latin typeface="Calibri"/>
                        <a:ea typeface="Calibri"/>
                        <a:cs typeface="Times New Roman"/>
                      </a:endParaRPr>
                    </a:p>
                  </a:txBody>
                  <a:tcPr marL="62088" marR="620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bl>
          </a:graphicData>
        </a:graphic>
      </p:graphicFrame>
      <p:cxnSp>
        <p:nvCxnSpPr>
          <p:cNvPr id="12" name="Connecteur droit 11"/>
          <p:cNvCxnSpPr/>
          <p:nvPr/>
        </p:nvCxnSpPr>
        <p:spPr>
          <a:xfrm flipH="1" flipV="1">
            <a:off x="4139952" y="4005064"/>
            <a:ext cx="720082" cy="576064"/>
          </a:xfrm>
          <a:prstGeom prst="line">
            <a:avLst/>
          </a:prstGeom>
          <a:noFill/>
          <a:ln w="9525" cap="flat" cmpd="sng" algn="ctr">
            <a:solidFill>
              <a:srgbClr val="C0504D">
                <a:shade val="95000"/>
                <a:satMod val="105000"/>
              </a:srgbClr>
            </a:solidFill>
            <a:prstDash val="solid"/>
          </a:ln>
          <a:effectLst/>
        </p:spPr>
      </p:cxnSp>
      <p:sp>
        <p:nvSpPr>
          <p:cNvPr id="24" name="Rectangle 23"/>
          <p:cNvSpPr/>
          <p:nvPr/>
        </p:nvSpPr>
        <p:spPr>
          <a:xfrm>
            <a:off x="419098" y="1294851"/>
            <a:ext cx="1544012" cy="323486"/>
          </a:xfrm>
          <a:prstGeom prst="rect">
            <a:avLst/>
          </a:prstGeom>
        </p:spPr>
        <p:txBody>
          <a:bodyPr wrap="none">
            <a:spAutoFit/>
          </a:bodyPr>
          <a:lstStyle/>
          <a:p>
            <a:pPr>
              <a:lnSpc>
                <a:spcPct val="115000"/>
              </a:lnSpc>
              <a:spcAft>
                <a:spcPts val="1000"/>
              </a:spcAft>
            </a:pPr>
            <a:r>
              <a:rPr lang="fr-FR" sz="1400" dirty="0" smtClean="0">
                <a:solidFill>
                  <a:srgbClr val="BFBFBF"/>
                </a:solidFill>
                <a:effectLst/>
                <a:latin typeface="Neuropol"/>
                <a:ea typeface="Calibri"/>
                <a:cs typeface="Times New Roman"/>
              </a:rPr>
              <a:t>Semestre 1 :</a:t>
            </a:r>
            <a:endParaRPr lang="fr-FR" sz="1400" dirty="0">
              <a:ea typeface="Calibri"/>
              <a:cs typeface="Times New Roman"/>
            </a:endParaRPr>
          </a:p>
        </p:txBody>
      </p:sp>
      <p:sp>
        <p:nvSpPr>
          <p:cNvPr id="25" name="Rectangle 24"/>
          <p:cNvSpPr/>
          <p:nvPr/>
        </p:nvSpPr>
        <p:spPr>
          <a:xfrm>
            <a:off x="4827938" y="4560817"/>
            <a:ext cx="1521570" cy="269304"/>
          </a:xfrm>
          <a:prstGeom prst="rect">
            <a:avLst/>
          </a:prstGeom>
        </p:spPr>
        <p:txBody>
          <a:bodyPr wrap="none">
            <a:spAutoFit/>
          </a:bodyPr>
          <a:lstStyle/>
          <a:p>
            <a:pPr>
              <a:lnSpc>
                <a:spcPct val="115000"/>
              </a:lnSpc>
              <a:spcAft>
                <a:spcPts val="1000"/>
              </a:spcAft>
            </a:pPr>
            <a:r>
              <a:rPr lang="fr-FR" sz="1000" dirty="0" smtClean="0">
                <a:solidFill>
                  <a:schemeClr val="accent2"/>
                </a:solidFill>
                <a:latin typeface="Neuropol"/>
                <a:ea typeface="Calibri"/>
                <a:cs typeface="Times New Roman"/>
              </a:rPr>
              <a:t>3</a:t>
            </a:r>
            <a:r>
              <a:rPr lang="fr-FR" sz="1000" baseline="30000" dirty="0" smtClean="0">
                <a:solidFill>
                  <a:schemeClr val="accent2"/>
                </a:solidFill>
                <a:latin typeface="Neuropol"/>
                <a:ea typeface="Calibri"/>
                <a:cs typeface="Times New Roman"/>
              </a:rPr>
              <a:t>ème</a:t>
            </a:r>
            <a:r>
              <a:rPr lang="fr-FR" sz="1000" dirty="0" smtClean="0">
                <a:solidFill>
                  <a:schemeClr val="accent2"/>
                </a:solidFill>
                <a:latin typeface="Neuropol"/>
                <a:ea typeface="Calibri"/>
                <a:cs typeface="Times New Roman"/>
              </a:rPr>
              <a:t> Diagnostic</a:t>
            </a:r>
            <a:endParaRPr lang="fr-FR" sz="1000" dirty="0">
              <a:solidFill>
                <a:schemeClr val="accent2"/>
              </a:solidFill>
              <a:ea typeface="Calibri"/>
              <a:cs typeface="Times New Roman"/>
            </a:endParaRPr>
          </a:p>
        </p:txBody>
      </p:sp>
      <p:sp>
        <p:nvSpPr>
          <p:cNvPr id="16" name="ZoneTexte 15"/>
          <p:cNvSpPr txBox="1"/>
          <p:nvPr/>
        </p:nvSpPr>
        <p:spPr>
          <a:xfrm>
            <a:off x="8532440" y="188640"/>
            <a:ext cx="432048" cy="338554"/>
          </a:xfrm>
          <a:prstGeom prst="rect">
            <a:avLst/>
          </a:prstGeom>
          <a:noFill/>
        </p:spPr>
        <p:txBody>
          <a:bodyPr wrap="square" rtlCol="0">
            <a:spAutoFit/>
          </a:bodyPr>
          <a:lstStyle/>
          <a:p>
            <a:r>
              <a:rPr lang="fr-FR" sz="1600" dirty="0">
                <a:solidFill>
                  <a:schemeClr val="bg1"/>
                </a:solidFill>
                <a:effectLst>
                  <a:outerShdw blurRad="38100" dist="38100" dir="2700000" algn="tl">
                    <a:srgbClr val="000000">
                      <a:alpha val="43137"/>
                    </a:srgbClr>
                  </a:outerShdw>
                </a:effectLst>
                <a:latin typeface="Neuropol" pitchFamily="34" charset="0"/>
              </a:rPr>
              <a:t>6</a:t>
            </a:r>
          </a:p>
        </p:txBody>
      </p:sp>
      <p:pic>
        <p:nvPicPr>
          <p:cNvPr id="10242"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47764" y="4922234"/>
            <a:ext cx="8184676" cy="12280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1502174" y="2710133"/>
            <a:ext cx="1284326" cy="269304"/>
          </a:xfrm>
          <a:prstGeom prst="rect">
            <a:avLst/>
          </a:prstGeom>
        </p:spPr>
        <p:txBody>
          <a:bodyPr wrap="none">
            <a:spAutoFit/>
          </a:bodyPr>
          <a:lstStyle/>
          <a:p>
            <a:pPr>
              <a:lnSpc>
                <a:spcPct val="115000"/>
              </a:lnSpc>
              <a:spcAft>
                <a:spcPts val="1000"/>
              </a:spcAft>
            </a:pPr>
            <a:r>
              <a:rPr lang="fr-FR" sz="1000" dirty="0" smtClean="0">
                <a:solidFill>
                  <a:schemeClr val="accent2"/>
                </a:solidFill>
                <a:latin typeface="Neuropol"/>
                <a:ea typeface="Calibri"/>
                <a:cs typeface="Times New Roman"/>
              </a:rPr>
              <a:t>1</a:t>
            </a:r>
            <a:r>
              <a:rPr lang="fr-FR" sz="1000" baseline="30000" dirty="0" smtClean="0">
                <a:solidFill>
                  <a:schemeClr val="accent2"/>
                </a:solidFill>
                <a:latin typeface="Neuropol"/>
                <a:ea typeface="Calibri"/>
                <a:cs typeface="Times New Roman"/>
              </a:rPr>
              <a:t>er</a:t>
            </a:r>
            <a:r>
              <a:rPr lang="fr-FR" sz="1000" dirty="0" smtClean="0">
                <a:solidFill>
                  <a:schemeClr val="accent2"/>
                </a:solidFill>
                <a:latin typeface="Neuropol"/>
                <a:ea typeface="Calibri"/>
                <a:cs typeface="Times New Roman"/>
              </a:rPr>
              <a:t> Diagnostic</a:t>
            </a:r>
            <a:endParaRPr lang="fr-FR" sz="1000" dirty="0">
              <a:solidFill>
                <a:schemeClr val="accent2"/>
              </a:solidFill>
              <a:ea typeface="Calibri"/>
              <a:cs typeface="Times New Roman"/>
            </a:endParaRPr>
          </a:p>
        </p:txBody>
      </p:sp>
      <p:cxnSp>
        <p:nvCxnSpPr>
          <p:cNvPr id="22" name="Connecteur droit 21"/>
          <p:cNvCxnSpPr/>
          <p:nvPr/>
        </p:nvCxnSpPr>
        <p:spPr>
          <a:xfrm flipH="1" flipV="1">
            <a:off x="1191104" y="2204866"/>
            <a:ext cx="356560" cy="560767"/>
          </a:xfrm>
          <a:prstGeom prst="line">
            <a:avLst/>
          </a:prstGeom>
          <a:noFill/>
          <a:ln w="9525" cap="flat" cmpd="sng" algn="ctr">
            <a:solidFill>
              <a:srgbClr val="C0504D">
                <a:shade val="95000"/>
                <a:satMod val="105000"/>
              </a:srgbClr>
            </a:solidFill>
            <a:prstDash val="solid"/>
          </a:ln>
          <a:effectLst/>
        </p:spPr>
      </p:cxnSp>
    </p:spTree>
    <p:extLst>
      <p:ext uri="{BB962C8B-B14F-4D97-AF65-F5344CB8AC3E}">
        <p14:creationId xmlns="" xmlns:p14="http://schemas.microsoft.com/office/powerpoint/2010/main" val="10276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p:cNvGraphicFramePr>
            <a:graphicFrameLocks noChangeAspect="1"/>
          </p:cNvGraphicFramePr>
          <p:nvPr>
            <p:extLst>
              <p:ext uri="{D42A27DB-BD31-4B8C-83A1-F6EECF244321}">
                <p14:modId xmlns="" xmlns:p14="http://schemas.microsoft.com/office/powerpoint/2010/main" val="2907910659"/>
              </p:ext>
            </p:extLst>
          </p:nvPr>
        </p:nvGraphicFramePr>
        <p:xfrm>
          <a:off x="419099" y="3337045"/>
          <a:ext cx="8329366" cy="1146002"/>
        </p:xfrm>
        <a:graphic>
          <a:graphicData uri="http://schemas.openxmlformats.org/presentationml/2006/ole">
            <p:oleObj spid="_x0000_s9344" name="Document" r:id="rId4" imgW="9034570" imgH="1242443" progId="Word.Document.12">
              <p:embed/>
            </p:oleObj>
          </a:graphicData>
        </a:graphic>
      </p:graphicFrame>
      <p:pic>
        <p:nvPicPr>
          <p:cNvPr id="6" name="Imag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Rectangle 1"/>
          <p:cNvSpPr/>
          <p:nvPr/>
        </p:nvSpPr>
        <p:spPr>
          <a:xfrm>
            <a:off x="383304" y="463240"/>
            <a:ext cx="7285039" cy="1052339"/>
          </a:xfrm>
          <a:prstGeom prst="rect">
            <a:avLst/>
          </a:prstGeom>
        </p:spPr>
        <p:txBody>
          <a:bodyPr wrap="square">
            <a:spAutoFit/>
          </a:bodyPr>
          <a:lstStyle/>
          <a:p>
            <a:pPr>
              <a:lnSpc>
                <a:spcPct val="115000"/>
              </a:lnSpc>
              <a:spcAft>
                <a:spcPts val="1000"/>
              </a:spcAft>
            </a:pPr>
            <a:r>
              <a:rPr lang="fr-FR" sz="3600" dirty="0" smtClean="0">
                <a:solidFill>
                  <a:srgbClr val="9DB4BE"/>
                </a:solidFill>
                <a:effectLst/>
                <a:latin typeface="Neuropol"/>
                <a:ea typeface="Calibri"/>
                <a:cs typeface="Times New Roman"/>
              </a:rPr>
              <a:t>TS2 </a:t>
            </a:r>
            <a:r>
              <a:rPr lang="fr-FR" sz="1400" dirty="0">
                <a:solidFill>
                  <a:schemeClr val="bg1">
                    <a:lumMod val="65000"/>
                  </a:schemeClr>
                </a:solidFill>
                <a:latin typeface="Neuropol"/>
                <a:ea typeface="Calibri"/>
                <a:cs typeface="Times New Roman"/>
              </a:rPr>
              <a:t>Proposition de repères de progressivité globale</a:t>
            </a:r>
            <a:endParaRPr lang="fr-FR" sz="1400" dirty="0">
              <a:solidFill>
                <a:schemeClr val="bg1">
                  <a:lumMod val="65000"/>
                </a:schemeClr>
              </a:solidFill>
              <a:ea typeface="Calibri"/>
              <a:cs typeface="Times New Roman"/>
            </a:endParaRPr>
          </a:p>
          <a:p>
            <a:pPr>
              <a:lnSpc>
                <a:spcPct val="115000"/>
              </a:lnSpc>
              <a:spcAft>
                <a:spcPts val="1000"/>
              </a:spcAft>
            </a:pPr>
            <a:endParaRPr lang="fr-FR" sz="1100" dirty="0">
              <a:ea typeface="Calibri"/>
              <a:cs typeface="Times New Roman"/>
            </a:endParaRPr>
          </a:p>
        </p:txBody>
      </p:sp>
      <p:sp>
        <p:nvSpPr>
          <p:cNvPr id="11" name="Rectangle 10"/>
          <p:cNvSpPr/>
          <p:nvPr/>
        </p:nvSpPr>
        <p:spPr>
          <a:xfrm>
            <a:off x="347764" y="2996952"/>
            <a:ext cx="1686680" cy="340093"/>
          </a:xfrm>
          <a:prstGeom prst="rect">
            <a:avLst/>
          </a:prstGeom>
        </p:spPr>
        <p:txBody>
          <a:bodyPr wrap="none">
            <a:spAutoFit/>
          </a:bodyPr>
          <a:lstStyle/>
          <a:p>
            <a:pPr>
              <a:lnSpc>
                <a:spcPct val="115000"/>
              </a:lnSpc>
              <a:spcAft>
                <a:spcPts val="1000"/>
              </a:spcAft>
            </a:pPr>
            <a:r>
              <a:rPr lang="fr-FR" sz="1400" dirty="0" smtClean="0">
                <a:solidFill>
                  <a:srgbClr val="BFBFBF"/>
                </a:solidFill>
                <a:effectLst/>
                <a:latin typeface="Neuropol"/>
                <a:ea typeface="Calibri"/>
                <a:cs typeface="Times New Roman"/>
              </a:rPr>
              <a:t>Semestre 2 :</a:t>
            </a:r>
            <a:endParaRPr lang="fr-FR" sz="1400" dirty="0">
              <a:ea typeface="Calibri"/>
              <a:cs typeface="Times New Roman"/>
            </a:endParaRPr>
          </a:p>
        </p:txBody>
      </p:sp>
      <p:sp>
        <p:nvSpPr>
          <p:cNvPr id="24" name="Rectangle 23"/>
          <p:cNvSpPr/>
          <p:nvPr/>
        </p:nvSpPr>
        <p:spPr>
          <a:xfrm>
            <a:off x="419098" y="1294851"/>
            <a:ext cx="1544012" cy="323486"/>
          </a:xfrm>
          <a:prstGeom prst="rect">
            <a:avLst/>
          </a:prstGeom>
        </p:spPr>
        <p:txBody>
          <a:bodyPr wrap="none">
            <a:spAutoFit/>
          </a:bodyPr>
          <a:lstStyle/>
          <a:p>
            <a:pPr>
              <a:lnSpc>
                <a:spcPct val="115000"/>
              </a:lnSpc>
              <a:spcAft>
                <a:spcPts val="1000"/>
              </a:spcAft>
            </a:pPr>
            <a:r>
              <a:rPr lang="fr-FR" sz="1400" dirty="0" smtClean="0">
                <a:solidFill>
                  <a:srgbClr val="BFBFBF"/>
                </a:solidFill>
                <a:effectLst/>
                <a:latin typeface="Neuropol"/>
                <a:ea typeface="Calibri"/>
                <a:cs typeface="Times New Roman"/>
              </a:rPr>
              <a:t>Semestre 1 :</a:t>
            </a:r>
            <a:endParaRPr lang="fr-FR" sz="1400" dirty="0">
              <a:ea typeface="Calibri"/>
              <a:cs typeface="Times New Roman"/>
            </a:endParaRPr>
          </a:p>
        </p:txBody>
      </p:sp>
      <p:sp>
        <p:nvSpPr>
          <p:cNvPr id="25" name="Rectangle 24"/>
          <p:cNvSpPr/>
          <p:nvPr/>
        </p:nvSpPr>
        <p:spPr>
          <a:xfrm>
            <a:off x="6372200" y="2893090"/>
            <a:ext cx="1531188" cy="269304"/>
          </a:xfrm>
          <a:prstGeom prst="rect">
            <a:avLst/>
          </a:prstGeom>
        </p:spPr>
        <p:txBody>
          <a:bodyPr wrap="none">
            <a:spAutoFit/>
          </a:bodyPr>
          <a:lstStyle/>
          <a:p>
            <a:pPr>
              <a:lnSpc>
                <a:spcPct val="115000"/>
              </a:lnSpc>
              <a:spcAft>
                <a:spcPts val="1000"/>
              </a:spcAft>
            </a:pPr>
            <a:r>
              <a:rPr lang="fr-FR" sz="1000" dirty="0" smtClean="0">
                <a:solidFill>
                  <a:schemeClr val="accent2"/>
                </a:solidFill>
                <a:latin typeface="Neuropol"/>
                <a:ea typeface="Calibri"/>
                <a:cs typeface="Times New Roman"/>
              </a:rPr>
              <a:t>4</a:t>
            </a:r>
            <a:r>
              <a:rPr lang="fr-FR" sz="1000" baseline="30000" dirty="0" smtClean="0">
                <a:solidFill>
                  <a:schemeClr val="accent2"/>
                </a:solidFill>
                <a:latin typeface="Neuropol"/>
                <a:ea typeface="Calibri"/>
                <a:cs typeface="Times New Roman"/>
              </a:rPr>
              <a:t>ème</a:t>
            </a:r>
            <a:r>
              <a:rPr lang="fr-FR" sz="1000" dirty="0" smtClean="0">
                <a:solidFill>
                  <a:schemeClr val="accent2"/>
                </a:solidFill>
                <a:latin typeface="Neuropol"/>
                <a:ea typeface="Calibri"/>
                <a:cs typeface="Times New Roman"/>
              </a:rPr>
              <a:t> Diagnostic</a:t>
            </a:r>
            <a:endParaRPr lang="fr-FR" sz="1000" dirty="0">
              <a:solidFill>
                <a:schemeClr val="accent2"/>
              </a:solidFill>
              <a:ea typeface="Calibri"/>
              <a:cs typeface="Times New Roman"/>
            </a:endParaRPr>
          </a:p>
        </p:txBody>
      </p:sp>
      <p:graphicFrame>
        <p:nvGraphicFramePr>
          <p:cNvPr id="13" name="Tableau 12"/>
          <p:cNvGraphicFramePr>
            <a:graphicFrameLocks noGrp="1"/>
          </p:cNvGraphicFramePr>
          <p:nvPr>
            <p:extLst>
              <p:ext uri="{D42A27DB-BD31-4B8C-83A1-F6EECF244321}">
                <p14:modId xmlns="" xmlns:p14="http://schemas.microsoft.com/office/powerpoint/2010/main" val="3739867289"/>
              </p:ext>
            </p:extLst>
          </p:nvPr>
        </p:nvGraphicFramePr>
        <p:xfrm>
          <a:off x="419098" y="1772816"/>
          <a:ext cx="8329367" cy="904060"/>
        </p:xfrm>
        <a:graphic>
          <a:graphicData uri="http://schemas.openxmlformats.org/drawingml/2006/table">
            <a:tbl>
              <a:tblPr firstRow="1" firstCol="1" bandRow="1"/>
              <a:tblGrid>
                <a:gridCol w="415940"/>
                <a:gridCol w="416527"/>
                <a:gridCol w="416527"/>
                <a:gridCol w="416527"/>
                <a:gridCol w="416527"/>
                <a:gridCol w="416527"/>
                <a:gridCol w="416527"/>
                <a:gridCol w="415940"/>
                <a:gridCol w="416527"/>
                <a:gridCol w="416527"/>
                <a:gridCol w="832467"/>
                <a:gridCol w="832467"/>
                <a:gridCol w="416527"/>
                <a:gridCol w="416527"/>
                <a:gridCol w="833054"/>
                <a:gridCol w="834229"/>
              </a:tblGrid>
              <a:tr h="160204">
                <a:tc gridSpan="10">
                  <a:txBody>
                    <a:bodyPr/>
                    <a:lstStyle/>
                    <a:p>
                      <a:pPr algn="ctr">
                        <a:lnSpc>
                          <a:spcPct val="115000"/>
                        </a:lnSpc>
                        <a:spcAft>
                          <a:spcPts val="0"/>
                        </a:spcAft>
                      </a:pPr>
                      <a:r>
                        <a:rPr lang="fr-FR" sz="900" dirty="0">
                          <a:effectLst/>
                          <a:latin typeface="Neuropol X Rg"/>
                          <a:ea typeface="Calibri"/>
                          <a:cs typeface="Times New Roman"/>
                        </a:rPr>
                        <a:t>Approfondissement et consolidation</a:t>
                      </a:r>
                      <a:endParaRPr lang="fr-FR" sz="1000" dirty="0">
                        <a:effectLst/>
                        <a:latin typeface="Calibri"/>
                        <a:ea typeface="Calibri"/>
                        <a:cs typeface="Times New Roman"/>
                      </a:endParaRPr>
                    </a:p>
                  </a:txBody>
                  <a:tcPr marL="62688" marR="62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6">
                  <a:txBody>
                    <a:bodyPr/>
                    <a:lstStyle/>
                    <a:p>
                      <a:pPr algn="ctr">
                        <a:lnSpc>
                          <a:spcPct val="115000"/>
                        </a:lnSpc>
                        <a:spcAft>
                          <a:spcPts val="0"/>
                        </a:spcAft>
                      </a:pPr>
                      <a:r>
                        <a:rPr lang="fr-FR" sz="900" dirty="0">
                          <a:effectLst/>
                          <a:latin typeface="Neuropol X Rg"/>
                          <a:ea typeface="Calibri"/>
                          <a:cs typeface="Times New Roman"/>
                        </a:rPr>
                        <a:t>Phase de validation - Perfectionnement</a:t>
                      </a:r>
                      <a:endParaRPr lang="fr-FR" sz="1000" dirty="0">
                        <a:effectLst/>
                        <a:latin typeface="Calibri"/>
                        <a:ea typeface="Calibri"/>
                        <a:cs typeface="Times New Roman"/>
                      </a:endParaRPr>
                    </a:p>
                  </a:txBody>
                  <a:tcPr marL="62688" marR="62688"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24285">
                <a:tc gridSpan="4">
                  <a:txBody>
                    <a:bodyPr/>
                    <a:lstStyle/>
                    <a:p>
                      <a:pPr algn="ctr">
                        <a:lnSpc>
                          <a:spcPct val="115000"/>
                        </a:lnSpc>
                        <a:spcAft>
                          <a:spcPts val="0"/>
                        </a:spcAft>
                      </a:pPr>
                      <a:r>
                        <a:rPr lang="fr-FR" sz="1300" dirty="0">
                          <a:solidFill>
                            <a:srgbClr val="547F8A"/>
                          </a:solidFill>
                          <a:effectLst/>
                          <a:latin typeface="Neuropol"/>
                          <a:ea typeface="Calibri"/>
                          <a:cs typeface="Times New Roman"/>
                        </a:rPr>
                        <a:t>Sept</a:t>
                      </a:r>
                      <a:endParaRPr lang="fr-FR" sz="1000" dirty="0">
                        <a:effectLst/>
                        <a:latin typeface="Calibri"/>
                        <a:ea typeface="Calibri"/>
                        <a:cs typeface="Times New Roman"/>
                      </a:endParaRPr>
                    </a:p>
                  </a:txBody>
                  <a:tcPr marL="62688" marR="62688"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gridSpan="4">
                  <a:txBody>
                    <a:bodyPr/>
                    <a:lstStyle/>
                    <a:p>
                      <a:pPr algn="ctr">
                        <a:lnSpc>
                          <a:spcPct val="115000"/>
                        </a:lnSpc>
                        <a:spcAft>
                          <a:spcPts val="0"/>
                        </a:spcAft>
                      </a:pPr>
                      <a:r>
                        <a:rPr lang="fr-FR" sz="1300" dirty="0">
                          <a:solidFill>
                            <a:srgbClr val="547F8A"/>
                          </a:solidFill>
                          <a:effectLst/>
                          <a:latin typeface="Neuropol"/>
                          <a:ea typeface="Calibri"/>
                          <a:cs typeface="Times New Roman"/>
                        </a:rPr>
                        <a:t>Oct</a:t>
                      </a:r>
                      <a:endParaRPr lang="fr-FR" sz="1000" dirty="0">
                        <a:effectLst/>
                        <a:latin typeface="Calibri"/>
                        <a:ea typeface="Calibri"/>
                        <a:cs typeface="Times New Roman"/>
                      </a:endParaRPr>
                    </a:p>
                  </a:txBody>
                  <a:tcPr marL="62688" marR="62688"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a:lnSpc>
                          <a:spcPct val="115000"/>
                        </a:lnSpc>
                        <a:spcAft>
                          <a:spcPts val="0"/>
                        </a:spcAft>
                      </a:pPr>
                      <a:r>
                        <a:rPr lang="fr-FR" sz="1300" dirty="0">
                          <a:solidFill>
                            <a:srgbClr val="547F8A"/>
                          </a:solidFill>
                          <a:effectLst/>
                          <a:latin typeface="Neuropol"/>
                          <a:ea typeface="Calibri"/>
                          <a:cs typeface="Times New Roman"/>
                        </a:rPr>
                        <a:t>Nov</a:t>
                      </a:r>
                      <a:endParaRPr lang="fr-FR" sz="1000" dirty="0">
                        <a:effectLst/>
                        <a:latin typeface="Calibri"/>
                        <a:ea typeface="Calibri"/>
                        <a:cs typeface="Times New Roman"/>
                      </a:endParaRPr>
                    </a:p>
                  </a:txBody>
                  <a:tcPr marL="62688" marR="62688"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gridSpan="3">
                  <a:txBody>
                    <a:bodyPr/>
                    <a:lstStyle/>
                    <a:p>
                      <a:pPr algn="ctr">
                        <a:lnSpc>
                          <a:spcPct val="115000"/>
                        </a:lnSpc>
                        <a:spcAft>
                          <a:spcPts val="0"/>
                        </a:spcAft>
                      </a:pPr>
                      <a:r>
                        <a:rPr lang="fr-FR" sz="1300" dirty="0">
                          <a:solidFill>
                            <a:srgbClr val="547F8A"/>
                          </a:solidFill>
                          <a:effectLst/>
                          <a:latin typeface="Neuropol"/>
                          <a:ea typeface="Calibri"/>
                          <a:cs typeface="Times New Roman"/>
                        </a:rPr>
                        <a:t>Déc</a:t>
                      </a:r>
                      <a:endParaRPr lang="fr-FR" sz="1000" dirty="0">
                        <a:effectLst/>
                        <a:latin typeface="Calibri"/>
                        <a:ea typeface="Calibri"/>
                        <a:cs typeface="Times New Roman"/>
                      </a:endParaRPr>
                    </a:p>
                  </a:txBody>
                  <a:tcPr marL="62688" marR="62688"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gridSpan="2">
                  <a:txBody>
                    <a:bodyPr/>
                    <a:lstStyle/>
                    <a:p>
                      <a:pPr algn="ctr">
                        <a:lnSpc>
                          <a:spcPct val="115000"/>
                        </a:lnSpc>
                        <a:spcAft>
                          <a:spcPts val="0"/>
                        </a:spcAft>
                      </a:pPr>
                      <a:r>
                        <a:rPr lang="fr-FR" sz="1300" dirty="0">
                          <a:solidFill>
                            <a:srgbClr val="547F8A"/>
                          </a:solidFill>
                          <a:effectLst/>
                          <a:latin typeface="Neuropol"/>
                          <a:ea typeface="Calibri"/>
                          <a:cs typeface="Times New Roman"/>
                        </a:rPr>
                        <a:t>Janv</a:t>
                      </a:r>
                      <a:endParaRPr lang="fr-FR" sz="1000" dirty="0">
                        <a:effectLst/>
                        <a:latin typeface="Calibri"/>
                        <a:ea typeface="Calibri"/>
                        <a:cs typeface="Times New Roman"/>
                      </a:endParaRPr>
                    </a:p>
                  </a:txBody>
                  <a:tcPr marL="62688" marR="62688"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fr-FR"/>
                    </a:p>
                  </a:txBody>
                  <a:tcPr/>
                </a:tc>
              </a:tr>
              <a:tr h="275713">
                <a:tc>
                  <a:txBody>
                    <a:bodyPr/>
                    <a:lstStyle/>
                    <a:p>
                      <a:pPr algn="ctr">
                        <a:lnSpc>
                          <a:spcPct val="115000"/>
                        </a:lnSpc>
                        <a:spcAft>
                          <a:spcPts val="0"/>
                        </a:spcAft>
                      </a:pPr>
                      <a:r>
                        <a:rPr lang="fr-FR" sz="800" dirty="0">
                          <a:effectLst/>
                          <a:latin typeface="Tahoma"/>
                          <a:ea typeface="Calibri"/>
                          <a:cs typeface="Times New Roman"/>
                        </a:rPr>
                        <a:t>1</a:t>
                      </a:r>
                      <a:endParaRPr lang="fr-FR" sz="1000" dirty="0">
                        <a:effectLst/>
                        <a:latin typeface="Calibri"/>
                        <a:ea typeface="Calibri"/>
                        <a:cs typeface="Times New Roman"/>
                      </a:endParaRPr>
                    </a:p>
                  </a:txBody>
                  <a:tcPr marL="62688" marR="6268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2</a:t>
                      </a:r>
                      <a:endParaRPr lang="fr-FR" sz="1000" dirty="0">
                        <a:effectLst/>
                        <a:latin typeface="Calibri"/>
                        <a:ea typeface="Calibri"/>
                        <a:cs typeface="Times New Roman"/>
                      </a:endParaRPr>
                    </a:p>
                  </a:txBody>
                  <a:tcPr marL="62688" marR="626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3</a:t>
                      </a:r>
                      <a:endParaRPr lang="fr-FR" sz="1000" dirty="0">
                        <a:effectLst/>
                        <a:latin typeface="Calibri"/>
                        <a:ea typeface="Calibri"/>
                        <a:cs typeface="Times New Roman"/>
                      </a:endParaRPr>
                    </a:p>
                  </a:txBody>
                  <a:tcPr marL="62688" marR="626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4</a:t>
                      </a:r>
                      <a:endParaRPr lang="fr-FR" sz="1000" dirty="0">
                        <a:effectLst/>
                        <a:latin typeface="Calibri"/>
                        <a:ea typeface="Calibri"/>
                        <a:cs typeface="Times New Roman"/>
                      </a:endParaRPr>
                    </a:p>
                  </a:txBody>
                  <a:tcPr marL="62688" marR="6268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5</a:t>
                      </a:r>
                      <a:endParaRPr lang="fr-FR" sz="1000" dirty="0">
                        <a:effectLst/>
                        <a:latin typeface="Calibri"/>
                        <a:ea typeface="Calibri"/>
                        <a:cs typeface="Times New Roman"/>
                      </a:endParaRPr>
                    </a:p>
                  </a:txBody>
                  <a:tcPr marL="62688" marR="6268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6</a:t>
                      </a:r>
                      <a:endParaRPr lang="fr-FR" sz="1000" dirty="0">
                        <a:effectLst/>
                        <a:latin typeface="Calibri"/>
                        <a:ea typeface="Calibri"/>
                        <a:cs typeface="Times New Roman"/>
                      </a:endParaRPr>
                    </a:p>
                  </a:txBody>
                  <a:tcPr marL="62688" marR="62688" marT="0" marB="0" anchor="ctr">
                    <a:lnL w="12700" cap="flat" cmpd="sng" algn="ctr">
                      <a:solidFill>
                        <a:srgbClr val="000000"/>
                      </a:solidFill>
                      <a:prstDash val="solid"/>
                      <a:round/>
                      <a:headEnd type="none" w="med" len="med"/>
                      <a:tailEnd type="none" w="med" len="med"/>
                    </a:lnL>
                    <a:lnR w="76200" cap="flat" cmpd="sng" algn="ctr">
                      <a:solidFill>
                        <a:srgbClr val="31849B"/>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fr-FR" sz="700" dirty="0">
                          <a:solidFill>
                            <a:srgbClr val="FFFFFF"/>
                          </a:solidFill>
                          <a:effectLst/>
                          <a:latin typeface="Neuropol"/>
                          <a:ea typeface="Calibri"/>
                          <a:cs typeface="Times New Roman"/>
                        </a:rPr>
                        <a:t>Toussaint</a:t>
                      </a:r>
                      <a:endParaRPr lang="fr-FR" sz="1000" dirty="0">
                        <a:effectLst/>
                        <a:latin typeface="Calibri"/>
                        <a:ea typeface="Calibri"/>
                        <a:cs typeface="Times New Roman"/>
                      </a:endParaRPr>
                    </a:p>
                  </a:txBody>
                  <a:tcPr marL="62688" marR="62688" marT="0" marB="0" anchor="ctr">
                    <a:lnL w="76200" cap="flat" cmpd="sng" algn="ctr">
                      <a:solidFill>
                        <a:srgbClr val="31849B"/>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B4BE"/>
                    </a:solidFill>
                  </a:tcPr>
                </a:tc>
                <a:tc hMerge="1">
                  <a:txBody>
                    <a:bodyPr/>
                    <a:lstStyle/>
                    <a:p>
                      <a:endParaRPr lang="fr-FR"/>
                    </a:p>
                  </a:txBody>
                  <a:tcPr/>
                </a:tc>
                <a:tc>
                  <a:txBody>
                    <a:bodyPr/>
                    <a:lstStyle/>
                    <a:p>
                      <a:pPr algn="ctr">
                        <a:lnSpc>
                          <a:spcPct val="115000"/>
                        </a:lnSpc>
                        <a:spcAft>
                          <a:spcPts val="0"/>
                        </a:spcAft>
                      </a:pPr>
                      <a:r>
                        <a:rPr lang="fr-FR" sz="800" dirty="0">
                          <a:effectLst/>
                          <a:latin typeface="Tahoma"/>
                          <a:ea typeface="Calibri"/>
                          <a:cs typeface="Times New Roman"/>
                        </a:rPr>
                        <a:t>7</a:t>
                      </a:r>
                      <a:endParaRPr lang="fr-FR" sz="1000" dirty="0">
                        <a:effectLst/>
                        <a:latin typeface="Calibri"/>
                        <a:ea typeface="Calibri"/>
                        <a:cs typeface="Times New Roman"/>
                      </a:endParaRPr>
                    </a:p>
                  </a:txBody>
                  <a:tcPr marL="62688" marR="62688"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800" dirty="0">
                          <a:effectLst/>
                          <a:latin typeface="Tahoma"/>
                          <a:ea typeface="Calibri"/>
                          <a:cs typeface="Times New Roman"/>
                        </a:rPr>
                        <a:t>8</a:t>
                      </a:r>
                      <a:endParaRPr lang="fr-FR" sz="1000" dirty="0">
                        <a:effectLst/>
                        <a:latin typeface="Calibri"/>
                        <a:ea typeface="Calibri"/>
                        <a:cs typeface="Times New Roman"/>
                      </a:endParaRPr>
                    </a:p>
                  </a:txBody>
                  <a:tcPr marL="62688" marR="626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700" b="1" dirty="0">
                          <a:effectLst/>
                          <a:latin typeface="Neuropol"/>
                          <a:ea typeface="Calibri"/>
                          <a:cs typeface="Tahoma"/>
                        </a:rPr>
                        <a:t>E62</a:t>
                      </a:r>
                      <a:endParaRPr lang="fr-FR" sz="1000" dirty="0">
                        <a:effectLst/>
                        <a:latin typeface="Calibri"/>
                        <a:ea typeface="Calibri"/>
                        <a:cs typeface="Times New Roman"/>
                      </a:endParaRPr>
                    </a:p>
                  </a:txBody>
                  <a:tcPr marL="62688" marR="62688"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AD8C"/>
                    </a:solidFill>
                  </a:tcPr>
                </a:tc>
                <a:tc>
                  <a:txBody>
                    <a:bodyPr/>
                    <a:lstStyle/>
                    <a:p>
                      <a:pPr algn="ctr">
                        <a:lnSpc>
                          <a:spcPct val="115000"/>
                        </a:lnSpc>
                        <a:spcAft>
                          <a:spcPts val="0"/>
                        </a:spcAft>
                      </a:pPr>
                      <a:r>
                        <a:rPr lang="fr-FR" sz="700" b="1" dirty="0" smtClean="0">
                          <a:effectLst/>
                          <a:latin typeface="Neuropol"/>
                          <a:ea typeface="Calibri"/>
                          <a:cs typeface="Tahoma"/>
                        </a:rPr>
                        <a:t>Certif</a:t>
                      </a:r>
                      <a:r>
                        <a:rPr lang="fr-FR" sz="700" b="1" baseline="0" dirty="0" smtClean="0">
                          <a:effectLst/>
                          <a:latin typeface="Neuropol"/>
                          <a:ea typeface="Calibri"/>
                          <a:cs typeface="Tahoma"/>
                        </a:rPr>
                        <a:t> </a:t>
                      </a:r>
                      <a:r>
                        <a:rPr lang="fr-FR" sz="700" b="1" dirty="0" smtClean="0">
                          <a:effectLst/>
                          <a:latin typeface="Neuropol"/>
                          <a:ea typeface="Calibri"/>
                          <a:cs typeface="Tahoma"/>
                        </a:rPr>
                        <a:t> </a:t>
                      </a:r>
                      <a:r>
                        <a:rPr lang="fr-FR" sz="700" b="1" dirty="0">
                          <a:effectLst/>
                          <a:latin typeface="Neuropol"/>
                          <a:ea typeface="Calibri"/>
                          <a:cs typeface="Tahoma"/>
                        </a:rPr>
                        <a:t>E4</a:t>
                      </a:r>
                      <a:endParaRPr lang="fr-FR" sz="1000" dirty="0">
                        <a:effectLst/>
                        <a:latin typeface="Calibri"/>
                        <a:ea typeface="Calibri"/>
                        <a:cs typeface="Times New Roman"/>
                      </a:endParaRPr>
                    </a:p>
                  </a:txBody>
                  <a:tcPr marL="62688" marR="62688" marT="0" marB="0" anchor="ctr">
                    <a:lnL w="19050" cap="flat" cmpd="sng" algn="ctr">
                      <a:solidFill>
                        <a:srgbClr val="000000"/>
                      </a:solidFill>
                      <a:prstDash val="solid"/>
                      <a:round/>
                      <a:headEnd type="none" w="med" len="med"/>
                      <a:tailEnd type="none" w="med" len="med"/>
                    </a:lnL>
                    <a:lnR w="76200" cap="flat" cmpd="sng" algn="ctr">
                      <a:solidFill>
                        <a:srgbClr val="C0504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A2"/>
                    </a:solidFill>
                  </a:tcPr>
                </a:tc>
                <a:tc gridSpan="2">
                  <a:txBody>
                    <a:bodyPr/>
                    <a:lstStyle/>
                    <a:p>
                      <a:pPr algn="ctr">
                        <a:lnSpc>
                          <a:spcPct val="115000"/>
                        </a:lnSpc>
                        <a:spcAft>
                          <a:spcPts val="0"/>
                        </a:spcAft>
                      </a:pPr>
                      <a:r>
                        <a:rPr lang="fr-FR" sz="700" dirty="0">
                          <a:solidFill>
                            <a:srgbClr val="FFFFFF"/>
                          </a:solidFill>
                          <a:effectLst/>
                          <a:latin typeface="Neuropol"/>
                          <a:ea typeface="Calibri"/>
                          <a:cs typeface="Times New Roman"/>
                        </a:rPr>
                        <a:t>Noël</a:t>
                      </a:r>
                      <a:endParaRPr lang="fr-FR" sz="1000" dirty="0">
                        <a:effectLst/>
                        <a:latin typeface="Calibri"/>
                        <a:ea typeface="Calibri"/>
                        <a:cs typeface="Times New Roman"/>
                      </a:endParaRPr>
                    </a:p>
                  </a:txBody>
                  <a:tcPr marL="62688" marR="62688" marT="0" marB="0" anchor="ctr">
                    <a:lnL w="76200" cap="flat" cmpd="sng" algn="ctr">
                      <a:solidFill>
                        <a:srgbClr val="C0504D"/>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B4BE"/>
                    </a:solidFill>
                  </a:tcPr>
                </a:tc>
                <a:tc hMerge="1">
                  <a:txBody>
                    <a:bodyPr/>
                    <a:lstStyle/>
                    <a:p>
                      <a:endParaRPr lang="fr-FR"/>
                    </a:p>
                  </a:txBody>
                  <a:tcPr/>
                </a:tc>
                <a:tc gridSpan="2">
                  <a:txBody>
                    <a:bodyPr/>
                    <a:lstStyle/>
                    <a:p>
                      <a:pPr algn="ctr">
                        <a:lnSpc>
                          <a:spcPct val="115000"/>
                        </a:lnSpc>
                        <a:spcAft>
                          <a:spcPts val="0"/>
                        </a:spcAft>
                      </a:pPr>
                      <a:r>
                        <a:rPr lang="fr-FR" sz="700" b="1" dirty="0" smtClean="0">
                          <a:effectLst/>
                          <a:latin typeface="Neuropol"/>
                          <a:ea typeface="Calibri"/>
                          <a:cs typeface="Tahoma"/>
                        </a:rPr>
                        <a:t>Certification</a:t>
                      </a:r>
                      <a:r>
                        <a:rPr lang="fr-FR" sz="700" b="1" baseline="0" dirty="0" smtClean="0">
                          <a:effectLst/>
                          <a:latin typeface="Neuropol"/>
                          <a:ea typeface="Calibri"/>
                          <a:cs typeface="Tahoma"/>
                        </a:rPr>
                        <a:t> </a:t>
                      </a:r>
                      <a:r>
                        <a:rPr lang="fr-FR" sz="700" b="1" dirty="0" smtClean="0">
                          <a:effectLst/>
                          <a:latin typeface="Neuropol"/>
                          <a:ea typeface="Calibri"/>
                          <a:cs typeface="Tahoma"/>
                        </a:rPr>
                        <a:t> </a:t>
                      </a:r>
                      <a:r>
                        <a:rPr lang="fr-FR" sz="700" b="1" dirty="0">
                          <a:effectLst/>
                          <a:latin typeface="Neuropol"/>
                          <a:ea typeface="Calibri"/>
                          <a:cs typeface="Tahoma"/>
                        </a:rPr>
                        <a:t>E4</a:t>
                      </a:r>
                      <a:endParaRPr lang="fr-FR" sz="1000" dirty="0">
                        <a:effectLst/>
                        <a:latin typeface="Calibri"/>
                        <a:ea typeface="Calibri"/>
                        <a:cs typeface="Times New Roman"/>
                      </a:endParaRPr>
                    </a:p>
                  </a:txBody>
                  <a:tcPr marL="62688" marR="62688"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A2"/>
                    </a:solidFill>
                  </a:tcPr>
                </a:tc>
                <a:tc hMerge="1">
                  <a:txBody>
                    <a:bodyPr/>
                    <a:lstStyle/>
                    <a:p>
                      <a:endParaRPr lang="fr-FR"/>
                    </a:p>
                  </a:txBody>
                  <a:tcPr/>
                </a:tc>
              </a:tr>
              <a:tr h="96122">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688" marR="62688"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688" marR="62688"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688" marR="62688"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688" marR="62688"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688" marR="62688"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688" marR="62688"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688" marR="62688"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688" marR="62688"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fr-FR"/>
                    </a:p>
                  </a:txBody>
                  <a:tcPr/>
                </a:tc>
                <a:tc>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688" marR="62688"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0"/>
                        </a:spcAft>
                      </a:pPr>
                      <a:r>
                        <a:rPr lang="fr-FR" sz="500" b="1" dirty="0">
                          <a:effectLst/>
                          <a:latin typeface="Calibri"/>
                          <a:ea typeface="Calibri"/>
                          <a:cs typeface="Times New Roman"/>
                        </a:rPr>
                        <a:t> </a:t>
                      </a:r>
                      <a:endParaRPr lang="fr-FR" sz="1000" dirty="0">
                        <a:effectLst/>
                        <a:latin typeface="Calibri"/>
                        <a:ea typeface="Calibri"/>
                        <a:cs typeface="Times New Roman"/>
                      </a:endParaRPr>
                    </a:p>
                  </a:txBody>
                  <a:tcPr marL="62688" marR="62688" marT="0" marB="0">
                    <a:lnL>
                      <a:noFill/>
                    </a:lnL>
                    <a:lnR>
                      <a:noFill/>
                    </a:lnR>
                    <a:lnT w="12700" cap="flat" cmpd="sng" algn="ctr">
                      <a:solidFill>
                        <a:srgbClr val="000000"/>
                      </a:solidFill>
                      <a:prstDash val="solid"/>
                      <a:round/>
                      <a:headEnd type="none" w="med" len="med"/>
                      <a:tailEnd type="none" w="med" len="med"/>
                    </a:lnT>
                    <a:lnB>
                      <a:noFill/>
                    </a:lnB>
                  </a:tcPr>
                </a:tc>
              </a:tr>
              <a:tr h="144183">
                <a:tc gridSpan="6">
                  <a:txBody>
                    <a:bodyPr/>
                    <a:lstStyle/>
                    <a:p>
                      <a:pPr algn="ctr">
                        <a:lnSpc>
                          <a:spcPct val="115000"/>
                        </a:lnSpc>
                        <a:spcAft>
                          <a:spcPts val="0"/>
                        </a:spcAft>
                      </a:pPr>
                      <a:r>
                        <a:rPr lang="fr-FR" sz="800" dirty="0">
                          <a:solidFill>
                            <a:srgbClr val="595959"/>
                          </a:solidFill>
                          <a:effectLst/>
                          <a:latin typeface="Neuropol X Rg"/>
                          <a:ea typeface="Calibri"/>
                          <a:cs typeface="Tahoma"/>
                        </a:rPr>
                        <a:t>Période 8</a:t>
                      </a:r>
                      <a:endParaRPr lang="fr-FR" sz="1000" dirty="0">
                        <a:effectLst/>
                        <a:latin typeface="Calibri"/>
                        <a:ea typeface="Calibri"/>
                        <a:cs typeface="Times New Roman"/>
                      </a:endParaRPr>
                    </a:p>
                  </a:txBody>
                  <a:tcPr marL="62688" marR="62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fr-FR" sz="800" dirty="0">
                          <a:solidFill>
                            <a:srgbClr val="FFFFFF"/>
                          </a:solidFill>
                          <a:effectLst/>
                          <a:latin typeface="Neuropol"/>
                          <a:ea typeface="Calibri"/>
                          <a:cs typeface="Times New Roman"/>
                        </a:rPr>
                        <a:t> </a:t>
                      </a:r>
                      <a:endParaRPr lang="fr-FR" sz="1000" dirty="0">
                        <a:effectLst/>
                        <a:latin typeface="Calibri"/>
                        <a:ea typeface="Calibri"/>
                        <a:cs typeface="Times New Roman"/>
                      </a:endParaRPr>
                    </a:p>
                  </a:txBody>
                  <a:tcPr marL="62688" marR="62688" marT="0" marB="0">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a:lnSpc>
                          <a:spcPct val="115000"/>
                        </a:lnSpc>
                        <a:spcAft>
                          <a:spcPts val="0"/>
                        </a:spcAft>
                      </a:pPr>
                      <a:r>
                        <a:rPr lang="fr-FR" sz="800" dirty="0">
                          <a:solidFill>
                            <a:srgbClr val="FFFFFF"/>
                          </a:solidFill>
                          <a:effectLst/>
                          <a:latin typeface="Neuropol"/>
                          <a:ea typeface="Calibri"/>
                          <a:cs typeface="Times New Roman"/>
                        </a:rPr>
                        <a:t> </a:t>
                      </a:r>
                      <a:endParaRPr lang="fr-FR" sz="1000" dirty="0">
                        <a:effectLst/>
                        <a:latin typeface="Calibri"/>
                        <a:ea typeface="Calibri"/>
                        <a:cs typeface="Times New Roman"/>
                      </a:endParaRPr>
                    </a:p>
                  </a:txBody>
                  <a:tcPr marL="62688" marR="62688"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4">
                  <a:txBody>
                    <a:bodyPr/>
                    <a:lstStyle/>
                    <a:p>
                      <a:pPr algn="ctr">
                        <a:lnSpc>
                          <a:spcPct val="115000"/>
                        </a:lnSpc>
                        <a:spcAft>
                          <a:spcPts val="0"/>
                        </a:spcAft>
                      </a:pPr>
                      <a:r>
                        <a:rPr lang="fr-FR" sz="800" dirty="0">
                          <a:solidFill>
                            <a:srgbClr val="595959"/>
                          </a:solidFill>
                          <a:effectLst/>
                          <a:latin typeface="Neuropol X Rg"/>
                          <a:ea typeface="Calibri"/>
                          <a:cs typeface="Tahoma"/>
                        </a:rPr>
                        <a:t>Période 9</a:t>
                      </a:r>
                      <a:endParaRPr lang="fr-FR" sz="1000" dirty="0">
                        <a:effectLst/>
                        <a:latin typeface="Calibri"/>
                        <a:ea typeface="Calibri"/>
                        <a:cs typeface="Times New Roman"/>
                      </a:endParaRPr>
                    </a:p>
                  </a:txBody>
                  <a:tcPr marL="62688" marR="626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a:lnSpc>
                          <a:spcPct val="115000"/>
                        </a:lnSpc>
                        <a:spcAft>
                          <a:spcPts val="0"/>
                        </a:spcAft>
                      </a:pPr>
                      <a:r>
                        <a:rPr lang="fr-FR" sz="800" dirty="0">
                          <a:solidFill>
                            <a:srgbClr val="FFFFFF"/>
                          </a:solidFill>
                          <a:effectLst/>
                          <a:latin typeface="Neuropol"/>
                          <a:ea typeface="Calibri"/>
                          <a:cs typeface="Times New Roman"/>
                        </a:rPr>
                        <a:t> </a:t>
                      </a:r>
                      <a:endParaRPr lang="fr-FR" sz="1000" dirty="0">
                        <a:effectLst/>
                        <a:latin typeface="Calibri"/>
                        <a:ea typeface="Calibri"/>
                        <a:cs typeface="Times New Roman"/>
                      </a:endParaRPr>
                    </a:p>
                  </a:txBody>
                  <a:tcPr marL="62688" marR="62688" marT="0" marB="0">
                    <a:lnL w="1270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a:lnSpc>
                          <a:spcPct val="115000"/>
                        </a:lnSpc>
                        <a:spcAft>
                          <a:spcPts val="0"/>
                        </a:spcAft>
                      </a:pPr>
                      <a:r>
                        <a:rPr lang="fr-FR" sz="800" dirty="0">
                          <a:solidFill>
                            <a:srgbClr val="FFFFFF"/>
                          </a:solidFill>
                          <a:effectLst/>
                          <a:latin typeface="Neuropol"/>
                          <a:ea typeface="Calibri"/>
                          <a:cs typeface="Times New Roman"/>
                        </a:rPr>
                        <a:t> </a:t>
                      </a:r>
                      <a:endParaRPr lang="fr-FR" sz="1000" dirty="0">
                        <a:effectLst/>
                        <a:latin typeface="Calibri"/>
                        <a:ea typeface="Calibri"/>
                        <a:cs typeface="Times New Roman"/>
                      </a:endParaRPr>
                    </a:p>
                  </a:txBody>
                  <a:tcPr marL="62688" marR="62688"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ctr">
                        <a:lnSpc>
                          <a:spcPct val="115000"/>
                        </a:lnSpc>
                        <a:spcAft>
                          <a:spcPts val="0"/>
                        </a:spcAft>
                      </a:pPr>
                      <a:r>
                        <a:rPr lang="fr-FR" sz="800" dirty="0">
                          <a:solidFill>
                            <a:srgbClr val="595959"/>
                          </a:solidFill>
                          <a:effectLst/>
                          <a:latin typeface="Neuropol X Rg"/>
                          <a:ea typeface="Calibri"/>
                          <a:cs typeface="Tahoma"/>
                        </a:rPr>
                        <a:t>Période 10</a:t>
                      </a:r>
                      <a:endParaRPr lang="fr-FR" sz="1000" dirty="0">
                        <a:effectLst/>
                        <a:latin typeface="Calibri"/>
                        <a:ea typeface="Calibri"/>
                        <a:cs typeface="Times New Roman"/>
                      </a:endParaRPr>
                    </a:p>
                  </a:txBody>
                  <a:tcPr marL="62688" marR="62688"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FR"/>
                    </a:p>
                  </a:txBody>
                  <a:tcPr/>
                </a:tc>
              </a:tr>
            </a:tbl>
          </a:graphicData>
        </a:graphic>
      </p:graphicFrame>
      <p:cxnSp>
        <p:nvCxnSpPr>
          <p:cNvPr id="12" name="Connecteur droit 11"/>
          <p:cNvCxnSpPr/>
          <p:nvPr/>
        </p:nvCxnSpPr>
        <p:spPr>
          <a:xfrm flipH="1" flipV="1">
            <a:off x="6228184" y="2403980"/>
            <a:ext cx="576064" cy="475966"/>
          </a:xfrm>
          <a:prstGeom prst="line">
            <a:avLst/>
          </a:prstGeom>
          <a:noFill/>
          <a:ln w="9525" cap="flat" cmpd="sng" algn="ctr">
            <a:solidFill>
              <a:srgbClr val="C0504D">
                <a:shade val="95000"/>
                <a:satMod val="105000"/>
              </a:srgbClr>
            </a:solidFill>
            <a:prstDash val="solid"/>
          </a:ln>
          <a:effectLst/>
        </p:spPr>
      </p:cxnSp>
      <p:cxnSp>
        <p:nvCxnSpPr>
          <p:cNvPr id="26" name="Connecteur droit 25"/>
          <p:cNvCxnSpPr>
            <a:stCxn id="27" idx="1"/>
          </p:cNvCxnSpPr>
          <p:nvPr/>
        </p:nvCxnSpPr>
        <p:spPr>
          <a:xfrm flipH="1" flipV="1">
            <a:off x="4139952" y="3933056"/>
            <a:ext cx="778885" cy="519640"/>
          </a:xfrm>
          <a:prstGeom prst="line">
            <a:avLst/>
          </a:prstGeom>
          <a:noFill/>
          <a:ln w="9525" cap="flat" cmpd="sng" algn="ctr">
            <a:solidFill>
              <a:srgbClr val="C0504D">
                <a:shade val="95000"/>
                <a:satMod val="105000"/>
              </a:srgbClr>
            </a:solidFill>
            <a:prstDash val="solid"/>
          </a:ln>
          <a:effectLst/>
        </p:spPr>
      </p:cxnSp>
      <p:sp>
        <p:nvSpPr>
          <p:cNvPr id="27" name="Rectangle 26"/>
          <p:cNvSpPr/>
          <p:nvPr/>
        </p:nvSpPr>
        <p:spPr>
          <a:xfrm>
            <a:off x="4918837" y="4318044"/>
            <a:ext cx="1524776" cy="269304"/>
          </a:xfrm>
          <a:prstGeom prst="rect">
            <a:avLst/>
          </a:prstGeom>
        </p:spPr>
        <p:txBody>
          <a:bodyPr wrap="none">
            <a:spAutoFit/>
          </a:bodyPr>
          <a:lstStyle/>
          <a:p>
            <a:pPr>
              <a:lnSpc>
                <a:spcPct val="115000"/>
              </a:lnSpc>
              <a:spcAft>
                <a:spcPts val="1000"/>
              </a:spcAft>
            </a:pPr>
            <a:r>
              <a:rPr lang="fr-FR" sz="1000" dirty="0" smtClean="0">
                <a:solidFill>
                  <a:schemeClr val="accent2"/>
                </a:solidFill>
                <a:latin typeface="Neuropol"/>
                <a:ea typeface="Calibri"/>
                <a:cs typeface="Times New Roman"/>
              </a:rPr>
              <a:t>5</a:t>
            </a:r>
            <a:r>
              <a:rPr lang="fr-FR" sz="1000" baseline="30000" dirty="0" smtClean="0">
                <a:solidFill>
                  <a:schemeClr val="accent2"/>
                </a:solidFill>
                <a:latin typeface="Neuropol"/>
                <a:ea typeface="Calibri"/>
                <a:cs typeface="Times New Roman"/>
              </a:rPr>
              <a:t>ème</a:t>
            </a:r>
            <a:r>
              <a:rPr lang="fr-FR" sz="1000" dirty="0" smtClean="0">
                <a:solidFill>
                  <a:schemeClr val="accent2"/>
                </a:solidFill>
                <a:latin typeface="Neuropol"/>
                <a:ea typeface="Calibri"/>
                <a:cs typeface="Times New Roman"/>
              </a:rPr>
              <a:t> Diagnostic</a:t>
            </a:r>
            <a:endParaRPr lang="fr-FR" sz="1000" dirty="0">
              <a:solidFill>
                <a:schemeClr val="accent2"/>
              </a:solidFill>
              <a:ea typeface="Calibri"/>
              <a:cs typeface="Times New Roman"/>
            </a:endParaRPr>
          </a:p>
        </p:txBody>
      </p:sp>
      <p:cxnSp>
        <p:nvCxnSpPr>
          <p:cNvPr id="28" name="Connecteur droit 27"/>
          <p:cNvCxnSpPr>
            <a:stCxn id="29" idx="0"/>
          </p:cNvCxnSpPr>
          <p:nvPr/>
        </p:nvCxnSpPr>
        <p:spPr>
          <a:xfrm flipV="1">
            <a:off x="1305086" y="3933056"/>
            <a:ext cx="747079" cy="508649"/>
          </a:xfrm>
          <a:prstGeom prst="line">
            <a:avLst/>
          </a:prstGeom>
          <a:noFill/>
          <a:ln w="9525" cap="flat" cmpd="sng" algn="ctr">
            <a:solidFill>
              <a:schemeClr val="accent4"/>
            </a:solidFill>
            <a:prstDash val="solid"/>
          </a:ln>
          <a:effectLst/>
        </p:spPr>
      </p:cxnSp>
      <p:sp>
        <p:nvSpPr>
          <p:cNvPr id="29" name="Rectangle 28"/>
          <p:cNvSpPr/>
          <p:nvPr/>
        </p:nvSpPr>
        <p:spPr>
          <a:xfrm>
            <a:off x="424877" y="4441705"/>
            <a:ext cx="1760418" cy="257443"/>
          </a:xfrm>
          <a:prstGeom prst="rect">
            <a:avLst/>
          </a:prstGeom>
        </p:spPr>
        <p:txBody>
          <a:bodyPr wrap="none">
            <a:spAutoFit/>
          </a:bodyPr>
          <a:lstStyle/>
          <a:p>
            <a:pPr>
              <a:lnSpc>
                <a:spcPct val="115000"/>
              </a:lnSpc>
              <a:spcAft>
                <a:spcPts val="1000"/>
              </a:spcAft>
            </a:pPr>
            <a:r>
              <a:rPr lang="fr-FR" sz="1000" dirty="0" smtClean="0">
                <a:solidFill>
                  <a:schemeClr val="accent4"/>
                </a:solidFill>
                <a:latin typeface="Neuropol"/>
                <a:ea typeface="Calibri"/>
                <a:cs typeface="Times New Roman"/>
              </a:rPr>
              <a:t>1</a:t>
            </a:r>
            <a:r>
              <a:rPr lang="fr-FR" sz="1000" baseline="30000" dirty="0" smtClean="0">
                <a:solidFill>
                  <a:schemeClr val="accent4"/>
                </a:solidFill>
                <a:latin typeface="Neuropol"/>
                <a:ea typeface="Calibri"/>
                <a:cs typeface="Times New Roman"/>
              </a:rPr>
              <a:t>ère</a:t>
            </a:r>
            <a:r>
              <a:rPr lang="fr-FR" sz="1000" dirty="0" smtClean="0">
                <a:solidFill>
                  <a:schemeClr val="accent4"/>
                </a:solidFill>
                <a:latin typeface="Neuropol"/>
                <a:ea typeface="Calibri"/>
                <a:cs typeface="Times New Roman"/>
              </a:rPr>
              <a:t> revue de projet</a:t>
            </a:r>
            <a:endParaRPr lang="fr-FR" sz="1000" dirty="0">
              <a:solidFill>
                <a:schemeClr val="accent4"/>
              </a:solidFill>
              <a:ea typeface="Calibri"/>
              <a:cs typeface="Times New Roman"/>
            </a:endParaRPr>
          </a:p>
        </p:txBody>
      </p:sp>
      <p:cxnSp>
        <p:nvCxnSpPr>
          <p:cNvPr id="31" name="Connecteur droit 30"/>
          <p:cNvCxnSpPr/>
          <p:nvPr/>
        </p:nvCxnSpPr>
        <p:spPr>
          <a:xfrm flipH="1" flipV="1">
            <a:off x="2930460" y="3933056"/>
            <a:ext cx="561420" cy="637370"/>
          </a:xfrm>
          <a:prstGeom prst="line">
            <a:avLst/>
          </a:prstGeom>
          <a:noFill/>
          <a:ln w="9525" cap="flat" cmpd="sng" algn="ctr">
            <a:solidFill>
              <a:schemeClr val="accent4"/>
            </a:solidFill>
            <a:prstDash val="solid"/>
          </a:ln>
          <a:effectLst/>
        </p:spPr>
      </p:cxnSp>
      <p:sp>
        <p:nvSpPr>
          <p:cNvPr id="33" name="Rectangle 32"/>
          <p:cNvSpPr/>
          <p:nvPr/>
        </p:nvSpPr>
        <p:spPr>
          <a:xfrm>
            <a:off x="2802271" y="4538936"/>
            <a:ext cx="1925527" cy="269304"/>
          </a:xfrm>
          <a:prstGeom prst="rect">
            <a:avLst/>
          </a:prstGeom>
        </p:spPr>
        <p:txBody>
          <a:bodyPr wrap="none">
            <a:spAutoFit/>
          </a:bodyPr>
          <a:lstStyle/>
          <a:p>
            <a:pPr>
              <a:lnSpc>
                <a:spcPct val="115000"/>
              </a:lnSpc>
              <a:spcAft>
                <a:spcPts val="1000"/>
              </a:spcAft>
            </a:pPr>
            <a:r>
              <a:rPr lang="fr-FR" sz="1000" dirty="0" smtClean="0">
                <a:solidFill>
                  <a:schemeClr val="accent4"/>
                </a:solidFill>
                <a:latin typeface="Neuropol"/>
                <a:ea typeface="Calibri"/>
                <a:cs typeface="Times New Roman"/>
              </a:rPr>
              <a:t>2</a:t>
            </a:r>
            <a:r>
              <a:rPr lang="fr-FR" sz="1000" baseline="30000" dirty="0" smtClean="0">
                <a:solidFill>
                  <a:schemeClr val="accent4"/>
                </a:solidFill>
                <a:latin typeface="Neuropol"/>
                <a:ea typeface="Calibri"/>
                <a:cs typeface="Times New Roman"/>
              </a:rPr>
              <a:t>ème</a:t>
            </a:r>
            <a:r>
              <a:rPr lang="fr-FR" sz="1000" dirty="0" smtClean="0">
                <a:solidFill>
                  <a:schemeClr val="accent4"/>
                </a:solidFill>
                <a:latin typeface="Neuropol"/>
                <a:ea typeface="Calibri"/>
                <a:cs typeface="Times New Roman"/>
              </a:rPr>
              <a:t> revue de projet</a:t>
            </a:r>
            <a:endParaRPr lang="fr-FR" sz="1000" dirty="0">
              <a:solidFill>
                <a:schemeClr val="accent4"/>
              </a:solidFill>
              <a:ea typeface="Calibri"/>
              <a:cs typeface="Times New Roman"/>
            </a:endParaRPr>
          </a:p>
        </p:txBody>
      </p:sp>
      <p:cxnSp>
        <p:nvCxnSpPr>
          <p:cNvPr id="40" name="Connecteur droit 39"/>
          <p:cNvCxnSpPr/>
          <p:nvPr/>
        </p:nvCxnSpPr>
        <p:spPr>
          <a:xfrm flipH="1" flipV="1">
            <a:off x="2930460" y="2427637"/>
            <a:ext cx="561420" cy="569316"/>
          </a:xfrm>
          <a:prstGeom prst="line">
            <a:avLst/>
          </a:prstGeom>
          <a:noFill/>
          <a:ln w="9525" cap="flat" cmpd="sng" algn="ctr">
            <a:solidFill>
              <a:schemeClr val="accent5">
                <a:lumMod val="75000"/>
              </a:schemeClr>
            </a:solidFill>
            <a:prstDash val="solid"/>
          </a:ln>
          <a:effectLst/>
        </p:spPr>
      </p:cxnSp>
      <p:sp>
        <p:nvSpPr>
          <p:cNvPr id="41" name="Rectangle 40"/>
          <p:cNvSpPr/>
          <p:nvPr/>
        </p:nvSpPr>
        <p:spPr>
          <a:xfrm>
            <a:off x="3427082" y="2868230"/>
            <a:ext cx="2254143" cy="257443"/>
          </a:xfrm>
          <a:prstGeom prst="rect">
            <a:avLst/>
          </a:prstGeom>
        </p:spPr>
        <p:txBody>
          <a:bodyPr wrap="none">
            <a:spAutoFit/>
          </a:bodyPr>
          <a:lstStyle/>
          <a:p>
            <a:pPr>
              <a:lnSpc>
                <a:spcPct val="115000"/>
              </a:lnSpc>
              <a:spcAft>
                <a:spcPts val="1000"/>
              </a:spcAft>
            </a:pPr>
            <a:r>
              <a:rPr lang="fr-FR" sz="1000" dirty="0" smtClean="0">
                <a:solidFill>
                  <a:schemeClr val="accent5">
                    <a:lumMod val="75000"/>
                  </a:schemeClr>
                </a:solidFill>
                <a:latin typeface="Neuropol"/>
                <a:ea typeface="Calibri"/>
                <a:cs typeface="Times New Roman"/>
              </a:rPr>
              <a:t>Rendu rapport de stage</a:t>
            </a:r>
            <a:endParaRPr lang="fr-FR" sz="1000" dirty="0">
              <a:solidFill>
                <a:schemeClr val="accent5">
                  <a:lumMod val="75000"/>
                </a:schemeClr>
              </a:solidFill>
              <a:ea typeface="Calibri"/>
              <a:cs typeface="Times New Roman"/>
            </a:endParaRPr>
          </a:p>
        </p:txBody>
      </p:sp>
      <p:sp>
        <p:nvSpPr>
          <p:cNvPr id="22" name="ZoneTexte 21"/>
          <p:cNvSpPr txBox="1"/>
          <p:nvPr/>
        </p:nvSpPr>
        <p:spPr>
          <a:xfrm>
            <a:off x="8532440" y="188640"/>
            <a:ext cx="432048" cy="338554"/>
          </a:xfrm>
          <a:prstGeom prst="rect">
            <a:avLst/>
          </a:prstGeom>
          <a:noFill/>
        </p:spPr>
        <p:txBody>
          <a:bodyPr wrap="square" rtlCol="0">
            <a:spAutoFit/>
          </a:bodyPr>
          <a:lstStyle/>
          <a:p>
            <a:r>
              <a:rPr lang="fr-FR" sz="1600" dirty="0">
                <a:solidFill>
                  <a:schemeClr val="bg1"/>
                </a:solidFill>
                <a:effectLst>
                  <a:outerShdw blurRad="38100" dist="38100" dir="2700000" algn="tl">
                    <a:srgbClr val="000000">
                      <a:alpha val="43137"/>
                    </a:srgbClr>
                  </a:outerShdw>
                </a:effectLst>
                <a:latin typeface="Neuropol" pitchFamily="34" charset="0"/>
              </a:rPr>
              <a:t>7</a:t>
            </a:r>
          </a:p>
        </p:txBody>
      </p:sp>
      <p:sp>
        <p:nvSpPr>
          <p:cNvPr id="30" name="Rectangle 29"/>
          <p:cNvSpPr/>
          <p:nvPr/>
        </p:nvSpPr>
        <p:spPr>
          <a:xfrm>
            <a:off x="5508105" y="4818259"/>
            <a:ext cx="3240359" cy="369332"/>
          </a:xfrm>
          <a:prstGeom prst="rect">
            <a:avLst/>
          </a:prstGeom>
          <a:solidFill>
            <a:schemeClr val="tx1">
              <a:lumMod val="75000"/>
              <a:lumOff val="25000"/>
              <a:alpha val="36000"/>
            </a:schemeClr>
          </a:solidFill>
          <a:effectLst>
            <a:outerShdw blurRad="50800" dist="38100" dir="2700000" algn="tl" rotWithShape="0">
              <a:prstClr val="black">
                <a:alpha val="40000"/>
              </a:prstClr>
            </a:outerShdw>
          </a:effectLst>
        </p:spPr>
        <p:txBody>
          <a:bodyPr wrap="square">
            <a:spAutoFit/>
          </a:bodyPr>
          <a:lstStyle/>
          <a:p>
            <a:r>
              <a:rPr lang="fr-FR" sz="900" spc="100" dirty="0" smtClean="0">
                <a:solidFill>
                  <a:schemeClr val="bg1"/>
                </a:solidFill>
                <a:latin typeface="Neuropol"/>
                <a:ea typeface="Calibri"/>
                <a:cs typeface="Times New Roman"/>
              </a:rPr>
              <a:t>Date E62: à l’initiative de chaque </a:t>
            </a:r>
          </a:p>
          <a:p>
            <a:r>
              <a:rPr lang="fr-FR" sz="900" spc="100" dirty="0">
                <a:solidFill>
                  <a:schemeClr val="bg1"/>
                </a:solidFill>
                <a:latin typeface="Neuropol"/>
                <a:ea typeface="Calibri"/>
                <a:cs typeface="Times New Roman"/>
              </a:rPr>
              <a:t>r</a:t>
            </a:r>
            <a:r>
              <a:rPr lang="fr-FR" sz="900" spc="100" dirty="0" smtClean="0">
                <a:solidFill>
                  <a:schemeClr val="bg1"/>
                </a:solidFill>
                <a:latin typeface="Neuropol"/>
                <a:ea typeface="Calibri"/>
                <a:cs typeface="Times New Roman"/>
              </a:rPr>
              <a:t>egroupement inter-académique</a:t>
            </a:r>
            <a:endParaRPr lang="fr-FR" sz="900" spc="100" dirty="0">
              <a:solidFill>
                <a:schemeClr val="bg1"/>
              </a:solidFill>
              <a:ea typeface="Calibri"/>
              <a:cs typeface="Times New Roman"/>
            </a:endParaRPr>
          </a:p>
        </p:txBody>
      </p:sp>
      <p:pic>
        <p:nvPicPr>
          <p:cNvPr id="9333" name="Picture 11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47765" y="5460364"/>
            <a:ext cx="8544715"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058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par>
                                <p:cTn id="46" presetID="53" presetClass="entr" presetSubtype="16"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Effect transition="in" filter="fade">
                                      <p:cBhvr>
                                        <p:cTn id="57" dur="500"/>
                                        <p:tgtEl>
                                          <p:spTgt spid="33"/>
                                        </p:tgtEl>
                                      </p:cBhvr>
                                    </p:animEffect>
                                  </p:childTnLst>
                                </p:cTn>
                              </p:par>
                              <p:par>
                                <p:cTn id="58" presetID="53" presetClass="entr" presetSubtype="16"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3" grpId="0"/>
      <p:bldP spid="41" grpId="0"/>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Rectangle 1"/>
          <p:cNvSpPr/>
          <p:nvPr/>
        </p:nvSpPr>
        <p:spPr>
          <a:xfrm>
            <a:off x="323528" y="318701"/>
            <a:ext cx="7344816" cy="584775"/>
          </a:xfrm>
          <a:prstGeom prst="rect">
            <a:avLst/>
          </a:prstGeom>
        </p:spPr>
        <p:txBody>
          <a:bodyPr wrap="square">
            <a:spAutoFit/>
          </a:bodyPr>
          <a:lstStyle/>
          <a:p>
            <a:r>
              <a:rPr lang="fr-FR" sz="2800" dirty="0">
                <a:solidFill>
                  <a:srgbClr val="9DB4BE"/>
                </a:solidFill>
                <a:latin typeface="Neuropol"/>
                <a:ea typeface="Calibri"/>
                <a:cs typeface="Times New Roman"/>
              </a:rPr>
              <a:t>TS1</a:t>
            </a:r>
            <a:r>
              <a:rPr lang="fr-FR" sz="3200" dirty="0">
                <a:solidFill>
                  <a:srgbClr val="9DB4BE"/>
                </a:solidFill>
                <a:latin typeface="Neuropol"/>
                <a:ea typeface="Calibri"/>
                <a:cs typeface="Times New Roman"/>
              </a:rPr>
              <a:t> </a:t>
            </a:r>
            <a:r>
              <a:rPr lang="fr-FR" sz="1600" dirty="0" smtClean="0">
                <a:solidFill>
                  <a:schemeClr val="bg1">
                    <a:lumMod val="65000"/>
                  </a:schemeClr>
                </a:solidFill>
                <a:latin typeface="Neuropol"/>
                <a:ea typeface="Calibri"/>
                <a:cs typeface="Times New Roman"/>
              </a:rPr>
              <a:t>P</a:t>
            </a:r>
            <a:r>
              <a:rPr lang="fr-FR" sz="1200" dirty="0" smtClean="0">
                <a:solidFill>
                  <a:schemeClr val="bg1">
                    <a:lumMod val="65000"/>
                  </a:schemeClr>
                </a:solidFill>
                <a:latin typeface="Neuropol"/>
                <a:ea typeface="Calibri"/>
                <a:cs typeface="Times New Roman"/>
              </a:rPr>
              <a:t>roposition de repères de progressivité détaillée - Semestre 1 </a:t>
            </a:r>
            <a:endParaRPr lang="fr-FR" sz="1200" dirty="0">
              <a:solidFill>
                <a:schemeClr val="bg1">
                  <a:lumMod val="65000"/>
                </a:schemeClr>
              </a:solidFill>
            </a:endParaRPr>
          </a:p>
        </p:txBody>
      </p:sp>
      <p:sp>
        <p:nvSpPr>
          <p:cNvPr id="10" name="ZoneTexte 9"/>
          <p:cNvSpPr txBox="1"/>
          <p:nvPr/>
        </p:nvSpPr>
        <p:spPr>
          <a:xfrm>
            <a:off x="8532440" y="188640"/>
            <a:ext cx="432048" cy="338554"/>
          </a:xfrm>
          <a:prstGeom prst="rect">
            <a:avLst/>
          </a:prstGeom>
          <a:noFill/>
        </p:spPr>
        <p:txBody>
          <a:bodyPr wrap="square" rtlCol="0">
            <a:spAutoFit/>
          </a:bodyPr>
          <a:lstStyle/>
          <a:p>
            <a:r>
              <a:rPr lang="fr-FR" sz="1600" dirty="0">
                <a:solidFill>
                  <a:schemeClr val="bg1"/>
                </a:solidFill>
                <a:effectLst>
                  <a:outerShdw blurRad="38100" dist="38100" dir="2700000" algn="tl">
                    <a:srgbClr val="000000">
                      <a:alpha val="43137"/>
                    </a:srgbClr>
                  </a:outerShdw>
                </a:effectLst>
                <a:latin typeface="Neuropol" pitchFamily="34" charset="0"/>
              </a:rPr>
              <a:t>8</a:t>
            </a:r>
          </a:p>
        </p:txBody>
      </p:sp>
      <p:sp>
        <p:nvSpPr>
          <p:cNvPr id="7" name="ZoneTexte 6"/>
          <p:cNvSpPr txBox="1"/>
          <p:nvPr/>
        </p:nvSpPr>
        <p:spPr>
          <a:xfrm>
            <a:off x="323528" y="5674927"/>
            <a:ext cx="7545544" cy="455125"/>
          </a:xfrm>
          <a:prstGeom prst="rect">
            <a:avLst/>
          </a:prstGeom>
          <a:noFill/>
        </p:spPr>
        <p:txBody>
          <a:bodyPr wrap="square" rtlCol="0">
            <a:spAutoFit/>
          </a:bodyPr>
          <a:lstStyle/>
          <a:p>
            <a:pPr>
              <a:lnSpc>
                <a:spcPct val="115000"/>
              </a:lnSpc>
              <a:spcAft>
                <a:spcPts val="0"/>
              </a:spcAft>
            </a:pPr>
            <a:r>
              <a:rPr lang="fr-FR" sz="1050" dirty="0">
                <a:solidFill>
                  <a:srgbClr val="C0504D"/>
                </a:solidFill>
                <a:latin typeface="Neuropol"/>
                <a:ea typeface="Calibri"/>
                <a:cs typeface="Times New Roman"/>
              </a:rPr>
              <a:t>Stage </a:t>
            </a:r>
            <a:r>
              <a:rPr lang="fr-FR" sz="1050" dirty="0" smtClean="0">
                <a:solidFill>
                  <a:srgbClr val="C0504D"/>
                </a:solidFill>
                <a:latin typeface="Neuropol"/>
                <a:ea typeface="Calibri"/>
                <a:cs typeface="Times New Roman"/>
              </a:rPr>
              <a:t>A</a:t>
            </a:r>
            <a:r>
              <a:rPr lang="fr-FR" sz="1050" dirty="0" smtClean="0">
                <a:solidFill>
                  <a:srgbClr val="C0504D"/>
                </a:solidFill>
                <a:latin typeface="Tahoma"/>
                <a:ea typeface="Calibri"/>
                <a:cs typeface="Times New Roman"/>
              </a:rPr>
              <a:t>: </a:t>
            </a:r>
            <a:r>
              <a:rPr lang="fr-FR" sz="1000" dirty="0">
                <a:solidFill>
                  <a:srgbClr val="C0504D"/>
                </a:solidFill>
                <a:latin typeface="Tahoma"/>
                <a:ea typeface="Calibri"/>
                <a:cs typeface="Times New Roman"/>
              </a:rPr>
              <a:t>Non obligatoire </a:t>
            </a:r>
            <a:r>
              <a:rPr lang="fr-FR" sz="1000" dirty="0">
                <a:latin typeface="Tahoma"/>
                <a:ea typeface="Calibri"/>
                <a:cs typeface="Times New Roman"/>
              </a:rPr>
              <a:t>(à l’initiative des établissements) Pour les élèves issus des </a:t>
            </a:r>
            <a:r>
              <a:rPr lang="fr-FR" sz="1000" dirty="0" smtClean="0">
                <a:latin typeface="Tahoma"/>
                <a:ea typeface="Calibri"/>
                <a:cs typeface="Times New Roman"/>
              </a:rPr>
              <a:t>Bacs </a:t>
            </a:r>
            <a:r>
              <a:rPr lang="fr-FR" sz="1000" dirty="0">
                <a:latin typeface="Tahoma"/>
                <a:ea typeface="Calibri"/>
                <a:cs typeface="Times New Roman"/>
              </a:rPr>
              <a:t>généraux, </a:t>
            </a:r>
            <a:r>
              <a:rPr lang="fr-FR" sz="1000" dirty="0" smtClean="0">
                <a:latin typeface="Tahoma"/>
                <a:ea typeface="Calibri"/>
                <a:cs typeface="Times New Roman"/>
              </a:rPr>
              <a:t>technologiques </a:t>
            </a:r>
            <a:r>
              <a:rPr lang="fr-FR" sz="1000" dirty="0">
                <a:latin typeface="Tahoma"/>
                <a:ea typeface="Calibri"/>
                <a:cs typeface="Times New Roman"/>
              </a:rPr>
              <a:t>ou </a:t>
            </a:r>
            <a:r>
              <a:rPr lang="fr-FR" sz="1000" dirty="0" smtClean="0">
                <a:latin typeface="Tahoma"/>
                <a:ea typeface="Calibri"/>
                <a:cs typeface="Times New Roman"/>
              </a:rPr>
              <a:t>Bacs Professionnels autres qu’agencement </a:t>
            </a:r>
            <a:r>
              <a:rPr lang="fr-FR" sz="1000" dirty="0">
                <a:latin typeface="Tahoma"/>
                <a:ea typeface="Calibri"/>
                <a:cs typeface="Times New Roman"/>
              </a:rPr>
              <a:t>- Enseignements spécifiques</a:t>
            </a:r>
            <a:r>
              <a:rPr lang="fr-FR" sz="1000" dirty="0">
                <a:solidFill>
                  <a:srgbClr val="C0504D"/>
                </a:solidFill>
                <a:latin typeface="Tahoma"/>
                <a:ea typeface="Calibri"/>
                <a:cs typeface="Times New Roman"/>
              </a:rPr>
              <a:t> </a:t>
            </a:r>
            <a:r>
              <a:rPr lang="fr-FR" sz="1000" dirty="0">
                <a:latin typeface="Tahoma"/>
                <a:ea typeface="Calibri"/>
                <a:cs typeface="Times New Roman"/>
              </a:rPr>
              <a:t>pour les autres, en fonction du 1</a:t>
            </a:r>
            <a:r>
              <a:rPr lang="fr-FR" sz="1000" baseline="30000" dirty="0">
                <a:latin typeface="Tahoma"/>
                <a:ea typeface="Calibri"/>
                <a:cs typeface="Times New Roman"/>
              </a:rPr>
              <a:t>er</a:t>
            </a:r>
            <a:r>
              <a:rPr lang="fr-FR" sz="1000" dirty="0">
                <a:latin typeface="Tahoma"/>
                <a:ea typeface="Calibri"/>
                <a:cs typeface="Times New Roman"/>
              </a:rPr>
              <a:t> diagnostic</a:t>
            </a:r>
            <a:endParaRPr lang="fr-FR" sz="1000" dirty="0">
              <a:ea typeface="Calibri"/>
              <a:cs typeface="Times New Roman"/>
            </a:endParaRPr>
          </a:p>
        </p:txBody>
      </p:sp>
      <p:pic>
        <p:nvPicPr>
          <p:cNvPr id="4" name="Image 3"/>
          <p:cNvPicPr>
            <a:picLocks noChangeAspect="1"/>
          </p:cNvPicPr>
          <p:nvPr/>
        </p:nvPicPr>
        <p:blipFill rotWithShape="1">
          <a:blip r:embed="rId5" cstate="print">
            <a:extLst>
              <a:ext uri="{28A0092B-C50C-407E-A947-70E740481C1C}">
                <a14:useLocalDpi xmlns="" xmlns:a14="http://schemas.microsoft.com/office/drawing/2010/main" val="0"/>
              </a:ext>
            </a:extLst>
          </a:blip>
          <a:srcRect r="440"/>
          <a:stretch/>
        </p:blipFill>
        <p:spPr>
          <a:xfrm>
            <a:off x="323528" y="903476"/>
            <a:ext cx="8424000" cy="4730496"/>
          </a:xfrm>
          <a:prstGeom prst="rect">
            <a:avLst/>
          </a:prstGeom>
        </p:spPr>
      </p:pic>
      <p:sp>
        <p:nvSpPr>
          <p:cNvPr id="11" name="Ellipse 10"/>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92942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323528" y="318764"/>
            <a:ext cx="7848872" cy="584775"/>
          </a:xfrm>
          <a:prstGeom prst="rect">
            <a:avLst/>
          </a:prstGeom>
        </p:spPr>
        <p:txBody>
          <a:bodyPr wrap="square">
            <a:spAutoFit/>
          </a:bodyPr>
          <a:lstStyle/>
          <a:p>
            <a:r>
              <a:rPr lang="fr-FR" sz="2800" dirty="0">
                <a:solidFill>
                  <a:srgbClr val="9DB4BE"/>
                </a:solidFill>
                <a:latin typeface="Neuropol"/>
                <a:ea typeface="Calibri"/>
                <a:cs typeface="Times New Roman"/>
              </a:rPr>
              <a:t>TS1</a:t>
            </a:r>
            <a:r>
              <a:rPr lang="fr-FR" sz="3200" dirty="0">
                <a:solidFill>
                  <a:srgbClr val="9DB4BE"/>
                </a:solidFill>
                <a:latin typeface="Neuropol"/>
                <a:ea typeface="Calibri"/>
                <a:cs typeface="Times New Roman"/>
              </a:rPr>
              <a:t> </a:t>
            </a:r>
            <a:r>
              <a:rPr lang="fr-FR" sz="1600" dirty="0" smtClean="0">
                <a:solidFill>
                  <a:schemeClr val="bg1">
                    <a:lumMod val="65000"/>
                  </a:schemeClr>
                </a:solidFill>
                <a:latin typeface="Neuropol"/>
                <a:ea typeface="Calibri"/>
                <a:cs typeface="Times New Roman"/>
              </a:rPr>
              <a:t>P</a:t>
            </a:r>
            <a:r>
              <a:rPr lang="fr-FR" sz="1200" dirty="0" smtClean="0">
                <a:solidFill>
                  <a:schemeClr val="bg1">
                    <a:lumMod val="65000"/>
                  </a:schemeClr>
                </a:solidFill>
                <a:latin typeface="Neuropol"/>
                <a:ea typeface="Calibri"/>
                <a:cs typeface="Times New Roman"/>
              </a:rPr>
              <a:t>roposition de repères de progressivité détaillée -  Semestre 2 </a:t>
            </a:r>
            <a:endParaRPr lang="fr-FR" sz="1200" dirty="0">
              <a:solidFill>
                <a:schemeClr val="bg1">
                  <a:lumMod val="65000"/>
                </a:schemeClr>
              </a:solidFill>
            </a:endParaRPr>
          </a:p>
        </p:txBody>
      </p:sp>
      <p:sp>
        <p:nvSpPr>
          <p:cNvPr id="10" name="ZoneTexte 9"/>
          <p:cNvSpPr txBox="1"/>
          <p:nvPr/>
        </p:nvSpPr>
        <p:spPr>
          <a:xfrm>
            <a:off x="8532440" y="188640"/>
            <a:ext cx="432048" cy="338554"/>
          </a:xfrm>
          <a:prstGeom prst="rect">
            <a:avLst/>
          </a:prstGeom>
          <a:noFill/>
        </p:spPr>
        <p:txBody>
          <a:bodyPr wrap="square" rtlCol="0">
            <a:spAutoFit/>
          </a:bodyPr>
          <a:lstStyle/>
          <a:p>
            <a:r>
              <a:rPr lang="fr-FR" sz="1600" dirty="0">
                <a:solidFill>
                  <a:schemeClr val="bg1"/>
                </a:solidFill>
                <a:effectLst>
                  <a:outerShdw blurRad="38100" dist="38100" dir="2700000" algn="tl">
                    <a:srgbClr val="000000">
                      <a:alpha val="43137"/>
                    </a:srgbClr>
                  </a:outerShdw>
                </a:effectLst>
                <a:latin typeface="Neuropol" pitchFamily="34" charset="0"/>
              </a:rPr>
              <a:t>9</a:t>
            </a:r>
          </a:p>
        </p:txBody>
      </p:sp>
      <p:pic>
        <p:nvPicPr>
          <p:cNvPr id="2" name="Image 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72073" y="867705"/>
            <a:ext cx="8448400" cy="4877290"/>
          </a:xfrm>
          <a:prstGeom prst="rect">
            <a:avLst/>
          </a:prstGeom>
        </p:spPr>
      </p:pic>
      <p:sp>
        <p:nvSpPr>
          <p:cNvPr id="4" name="ZoneTexte 3"/>
          <p:cNvSpPr txBox="1"/>
          <p:nvPr/>
        </p:nvSpPr>
        <p:spPr>
          <a:xfrm>
            <a:off x="333249" y="5877272"/>
            <a:ext cx="4166744" cy="246221"/>
          </a:xfrm>
          <a:prstGeom prst="rect">
            <a:avLst/>
          </a:prstGeom>
          <a:noFill/>
        </p:spPr>
        <p:txBody>
          <a:bodyPr wrap="square" rtlCol="0">
            <a:spAutoFit/>
          </a:bodyPr>
          <a:lstStyle/>
          <a:p>
            <a:r>
              <a:rPr lang="fr-FR" sz="1000" dirty="0" smtClean="0">
                <a:solidFill>
                  <a:srgbClr val="547F8A"/>
                </a:solidFill>
                <a:latin typeface="Neuropol" panose="020F0607030201010804" pitchFamily="34" charset="0"/>
              </a:rPr>
              <a:t>Remarque : Favoriser les supports communs</a:t>
            </a:r>
            <a:endParaRPr lang="fr-FR" sz="1000" dirty="0">
              <a:solidFill>
                <a:srgbClr val="547F8A"/>
              </a:solidFill>
              <a:latin typeface="Neuropol" panose="020F0607030201010804" pitchFamily="34" charset="0"/>
            </a:endParaRPr>
          </a:p>
        </p:txBody>
      </p:sp>
      <p:sp>
        <p:nvSpPr>
          <p:cNvPr id="11" name="Ellipse 10"/>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 xmlns:p14="http://schemas.microsoft.com/office/powerpoint/2010/main" val="159960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7665</TotalTime>
  <Words>1974</Words>
  <Application>Microsoft Office PowerPoint</Application>
  <PresentationFormat>Affichage à l'écran (4:3)</PresentationFormat>
  <Paragraphs>506</Paragraphs>
  <Slides>28</Slides>
  <Notes>28</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28</vt:i4>
      </vt:variant>
    </vt:vector>
  </HeadingPairs>
  <TitlesOfParts>
    <vt:vector size="37" baseType="lpstr">
      <vt:lpstr>Arial</vt:lpstr>
      <vt:lpstr>Calibri</vt:lpstr>
      <vt:lpstr>Neuropol X Rg</vt:lpstr>
      <vt:lpstr>Times New Roman</vt:lpstr>
      <vt:lpstr>Neuropol</vt:lpstr>
      <vt:lpstr>Tahoma</vt:lpstr>
      <vt:lpstr>Courier New</vt:lpstr>
      <vt:lpstr>Thème Office</vt:lpstr>
      <vt:lpstr>Document</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Thierry MARTIN</dc:creator>
  <cp:lastModifiedBy>Thierry MARTIN</cp:lastModifiedBy>
  <cp:revision>193</cp:revision>
  <dcterms:created xsi:type="dcterms:W3CDTF">2016-02-08T12:57:28Z</dcterms:created>
  <dcterms:modified xsi:type="dcterms:W3CDTF">2016-03-29T16:49:04Z</dcterms:modified>
</cp:coreProperties>
</file>