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1" r:id="rId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3A3FF"/>
    <a:srgbClr val="9999FF"/>
    <a:srgbClr val="009999"/>
    <a:srgbClr val="0066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932C219-5670-4177-80F3-B5E7562E6D3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B38C6-0B22-43FE-A903-F05C63713CF2}" type="slidenum">
              <a:rPr lang="fr-FR"/>
              <a:pPr/>
              <a:t>1</a:t>
            </a:fld>
            <a:endParaRPr lang="fr-FR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sz="2000">
                <a:latin typeface="Arial" charset="0"/>
                <a:cs typeface="Lucida Sans Unicode" pitchFamily="34" charset="0"/>
              </a:rPr>
              <a:t>Page de présentation de la première intervention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400">
                <a:solidFill>
                  <a:srgbClr val="000000"/>
                </a:solidFill>
              </a:rPr>
              <a:t>30/03/16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0BB3B6-A35E-45E9-9196-D7D2ABCDB9B2}" type="slidenum">
              <a:rPr lang="fr-FR"/>
              <a:pPr/>
              <a:t>2</a:t>
            </a:fld>
            <a:endParaRPr lang="fr-F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8DEE3-E039-4F0C-ADC3-862A3C9466B6}" type="slidenum">
              <a:rPr lang="fr-FR"/>
              <a:pPr/>
              <a:t>3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1A9703-E428-4A0C-9528-CA308E5F960B}" type="slidenum">
              <a:rPr lang="fr-FR"/>
              <a:pPr/>
              <a:t>4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35C974-28B3-49BB-A5A5-A7B0377DB789}" type="slidenum">
              <a:rPr lang="fr-FR"/>
              <a:pPr/>
              <a:t>5</a:t>
            </a:fld>
            <a:endParaRPr lang="fr-F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ED24FF-2230-430E-BFAD-2D2CE228863B}" type="slidenum">
              <a:rPr lang="fr-FR"/>
              <a:pPr/>
              <a:t>6</a:t>
            </a:fld>
            <a:endParaRPr lang="fr-F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C05CBE-2BDA-4002-AC06-52F25C587B07}" type="slidenum">
              <a:rPr lang="fr-FR"/>
              <a:pPr/>
              <a:t>7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73AC1A-4019-4EB6-BE19-0B963947F1A5}" type="slidenum">
              <a:rPr lang="fr-FR"/>
              <a:pPr/>
              <a:t>8</a:t>
            </a:fld>
            <a:endParaRPr lang="fr-F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1440" tIns="45720" rIns="91440" bIns="45720"/>
          <a:lstStyle/>
          <a:p>
            <a:pPr defTabSz="914400"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/>
          <a:srcRect l="73553"/>
          <a:stretch>
            <a:fillRect/>
          </a:stretch>
        </p:blipFill>
        <p:spPr bwMode="auto">
          <a:xfrm>
            <a:off x="6734175" y="5457825"/>
            <a:ext cx="2417763" cy="1414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 l="55569" r="30849"/>
          <a:stretch>
            <a:fillRect/>
          </a:stretch>
        </p:blipFill>
        <p:spPr bwMode="auto">
          <a:xfrm>
            <a:off x="0" y="5456238"/>
            <a:ext cx="6788150" cy="14144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83363"/>
            <a:ext cx="8734425" cy="2730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1200" b="1">
                <a:solidFill>
                  <a:schemeClr val="bg1"/>
                </a:solidFill>
                <a:latin typeface="Trebuchet MS" pitchFamily="34" charset="0"/>
                <a:ea typeface="Malgun Gothic" pitchFamily="34" charset="-127"/>
              </a:rPr>
              <a:t>Séminaire  à Ecole supérieure du Bois            Nantes 30 mars 2016             Samuel VIOLLIN IGEN STI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0525" y="-1588"/>
            <a:ext cx="8377238" cy="49847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40088" y="584200"/>
            <a:ext cx="2428875" cy="4048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15000"/>
              </a:lnSpc>
              <a:spcAft>
                <a:spcPts val="45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 b="1">
                <a:solidFill>
                  <a:schemeClr val="bg2"/>
                </a:solidFill>
              </a:rPr>
              <a:t>Les flux en STS AEA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formatModifiez le style du titre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6097588"/>
            <a:ext cx="407987" cy="5715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125538"/>
            <a:ext cx="4565650" cy="28225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3000" y="890588"/>
            <a:ext cx="1381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16075" y="1096963"/>
            <a:ext cx="1055688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8760" tIns="34200" rIns="68760" bIns="342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fr-FR" sz="900">
                <a:solidFill>
                  <a:srgbClr val="000000"/>
                </a:solidFill>
                <a:latin typeface="Neuropol X Rg" charset="0"/>
              </a:rPr>
              <a:t>		</a:t>
            </a:r>
            <a:r>
              <a:rPr lang="fr-FR" sz="5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6700"/>
            <a:ext cx="9144000" cy="1203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5457825"/>
            <a:ext cx="9144000" cy="14144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7163" y="1733550"/>
            <a:ext cx="1054100" cy="1474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0525" y="1773238"/>
            <a:ext cx="36004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600">
                <a:solidFill>
                  <a:srgbClr val="000000"/>
                </a:solidFill>
                <a:latin typeface="Neuropol" charset="0"/>
              </a:rPr>
              <a:t>Mercredi 30 mars 2016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sz="1600">
              <a:solidFill>
                <a:srgbClr val="000000"/>
              </a:solidFill>
              <a:latin typeface="Neuropol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fr-FR" sz="600">
              <a:solidFill>
                <a:srgbClr val="000000"/>
              </a:solidFill>
              <a:latin typeface="Neuropol X Rg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600">
                <a:solidFill>
                  <a:srgbClr val="000000"/>
                </a:solidFill>
                <a:latin typeface="Neuropol X Rg" charset="0"/>
              </a:rPr>
              <a:t>Ecole Supérieure du Bois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600">
                <a:solidFill>
                  <a:srgbClr val="000000"/>
                </a:solidFill>
                <a:latin typeface="Neuropol X Rg" charset="0"/>
              </a:rPr>
              <a:t>7, rue Christian Pauc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1600">
                <a:solidFill>
                  <a:srgbClr val="000000"/>
                </a:solidFill>
                <a:latin typeface="Neuropol X Rg" charset="0"/>
              </a:rPr>
              <a:t>44 000 NANTES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627313" y="4113213"/>
            <a:ext cx="6210300" cy="3937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2000" b="1">
                <a:solidFill>
                  <a:srgbClr val="FF0066"/>
                </a:solidFill>
                <a:latin typeface="Neuropol" charset="0"/>
              </a:rPr>
              <a:t>Samuel VIOLLIN IGEN STI</a:t>
            </a:r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22888" y="6532563"/>
            <a:ext cx="2692400" cy="2730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fr-FR" sz="1200" b="1">
                <a:solidFill>
                  <a:schemeClr val="bg1"/>
                </a:solidFill>
                <a:latin typeface="Consolas" pitchFamily="49" charset="0"/>
                <a:ea typeface="Malgun Gothic" pitchFamily="34" charset="-127"/>
              </a:rPr>
              <a:t>Samuel VIOLLIN IGEN 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 txBox="1">
            <a:spLocks noChangeArrowheads="1"/>
          </p:cNvSpPr>
          <p:nvPr/>
        </p:nvSpPr>
        <p:spPr bwMode="auto">
          <a:xfrm>
            <a:off x="684213" y="1268413"/>
            <a:ext cx="8137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3600" b="1">
                <a:solidFill>
                  <a:srgbClr val="404040"/>
                </a:solidFill>
                <a:latin typeface="Calibri" pitchFamily="34" charset="0"/>
              </a:rPr>
              <a:t>Les Chiffres de la formation*</a:t>
            </a:r>
          </a:p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3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76803" name="Rectangle 3"/>
          <p:cNvSpPr txBox="1">
            <a:spLocks noChangeArrowheads="1"/>
          </p:cNvSpPr>
          <p:nvPr/>
        </p:nvSpPr>
        <p:spPr bwMode="auto">
          <a:xfrm>
            <a:off x="611188" y="2565400"/>
            <a:ext cx="7670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3200" b="1">
                <a:solidFill>
                  <a:srgbClr val="404040"/>
                </a:solidFill>
                <a:latin typeface="Calibri" pitchFamily="34" charset="0"/>
              </a:rPr>
              <a:t>21 établissements accueillent 587 étudiants </a:t>
            </a:r>
          </a:p>
          <a:p>
            <a:pPr algn="just" defTabSz="4572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fr-FR" altLang="fr-FR" sz="3200" b="1">
                <a:solidFill>
                  <a:srgbClr val="404040"/>
                </a:solidFill>
                <a:latin typeface="Calibri" pitchFamily="34" charset="0"/>
              </a:rPr>
              <a:t>    421 sous statut scolaire </a:t>
            </a:r>
          </a:p>
          <a:p>
            <a:pPr algn="just" defTabSz="457200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fr-FR" altLang="fr-FR" sz="3200" b="1">
                <a:solidFill>
                  <a:srgbClr val="404040"/>
                </a:solidFill>
                <a:latin typeface="Calibri" pitchFamily="34" charset="0"/>
              </a:rPr>
              <a:t>   166 sous statut d’apprentis</a:t>
            </a:r>
            <a:r>
              <a:rPr lang="fr-FR" altLang="fr-FR" sz="3600" b="1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 algn="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1200" b="1">
                <a:solidFill>
                  <a:srgbClr val="404040"/>
                </a:solidFill>
                <a:latin typeface="Calibri" pitchFamily="34" charset="0"/>
              </a:rPr>
              <a:t>*chiffres 2012-2013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14" name="Group 66"/>
          <p:cNvGraphicFramePr>
            <a:graphicFrameLocks noGrp="1"/>
          </p:cNvGraphicFramePr>
          <p:nvPr/>
        </p:nvGraphicFramePr>
        <p:xfrm>
          <a:off x="684213" y="1844675"/>
          <a:ext cx="7920037" cy="3983038"/>
        </p:xfrm>
        <a:graphic>
          <a:graphicData uri="http://schemas.openxmlformats.org/drawingml/2006/table">
            <a:tbl>
              <a:tblPr/>
              <a:tblGrid>
                <a:gridCol w="1885950"/>
                <a:gridCol w="1260475"/>
                <a:gridCol w="1589087"/>
                <a:gridCol w="1593850"/>
                <a:gridCol w="15906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année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nbr d'inscrits BTS AEA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Nbr de présents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nbr d'admis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Taux de réussite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2002-2003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77,5%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2003-2004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69,9%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2004-2005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73,2%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2005-2006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74,8%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2006-2007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80,0%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2007-2008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76,5%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2008-2009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68,1%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2009-2010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75,8%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2010-2011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82,0%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2011-2012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79,8%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2012-2013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79,8%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11" name="Rectangle 3"/>
          <p:cNvSpPr txBox="1">
            <a:spLocks noChangeArrowheads="1"/>
          </p:cNvSpPr>
          <p:nvPr/>
        </p:nvSpPr>
        <p:spPr bwMode="auto">
          <a:xfrm>
            <a:off x="1006475" y="1196975"/>
            <a:ext cx="7453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800" b="1">
                <a:solidFill>
                  <a:srgbClr val="404040"/>
                </a:solidFill>
                <a:latin typeface="Calibri" pitchFamily="34" charset="0"/>
              </a:rPr>
              <a:t>Les Chiffres de la formation</a:t>
            </a:r>
          </a:p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800" b="1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ChangeArrowheads="1"/>
          </p:cNvSpPr>
          <p:nvPr/>
        </p:nvSpPr>
        <p:spPr bwMode="auto">
          <a:xfrm>
            <a:off x="1006475" y="1196975"/>
            <a:ext cx="7453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800" b="1">
                <a:solidFill>
                  <a:srgbClr val="404040"/>
                </a:solidFill>
                <a:latin typeface="Calibri" pitchFamily="34" charset="0"/>
              </a:rPr>
              <a:t>Les Chiffres de la formation</a:t>
            </a:r>
          </a:p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800" b="1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80900" name="Picture 71" descr="graphe-BTS AEA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44675"/>
            <a:ext cx="52863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72"/>
          <p:cNvSpPr txBox="1">
            <a:spLocks noChangeArrowheads="1"/>
          </p:cNvSpPr>
          <p:nvPr/>
        </p:nvSpPr>
        <p:spPr bwMode="auto">
          <a:xfrm>
            <a:off x="6011863" y="2565400"/>
            <a:ext cx="27368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b="1"/>
              <a:t>Le taux de réussite de ce BTS le place au même niveau que l’ensemble des BTS du secteur de la production qui est de 81%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 txBox="1">
            <a:spLocks noChangeArrowheads="1"/>
          </p:cNvSpPr>
          <p:nvPr/>
        </p:nvSpPr>
        <p:spPr bwMode="auto">
          <a:xfrm>
            <a:off x="215900" y="1196975"/>
            <a:ext cx="7453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800" b="1">
                <a:solidFill>
                  <a:srgbClr val="404040"/>
                </a:solidFill>
                <a:latin typeface="Calibri" pitchFamily="34" charset="0"/>
              </a:rPr>
              <a:t>Les Chiffres de la formation</a:t>
            </a:r>
          </a:p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800" b="1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82948" name="Picture 5" descr="graphe-BTS AE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808163"/>
            <a:ext cx="5111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797550" y="2349500"/>
            <a:ext cx="30956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b="1"/>
              <a:t>Le nombre de quelques 200 diplômés par an dans le secteur reste compatible avec les possibilités d’intégration professionnelle de la profession.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 txBox="1">
            <a:spLocks noChangeArrowheads="1"/>
          </p:cNvSpPr>
          <p:nvPr/>
        </p:nvSpPr>
        <p:spPr bwMode="auto">
          <a:xfrm>
            <a:off x="900113" y="1125538"/>
            <a:ext cx="74533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800" b="1"/>
              <a:t>Synthèse enquête BTS AEA Mars 2014</a:t>
            </a:r>
            <a:endParaRPr lang="fr-FR" altLang="fr-FR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539750" y="1700213"/>
            <a:ext cx="792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/>
              <a:t>L’enquête  a été effectuée auprès des vingt centres proposant le BTS AEA. 10 établissements y ont répondu, représentant un total de 175 élèves, 4 entreprises ont également participé à l’enquête (taille de 18 à 100 personnes)</a:t>
            </a:r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468313" y="2924175"/>
            <a:ext cx="80645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Profil des élèves</a:t>
            </a:r>
            <a:r>
              <a:rPr lang="fr-FR" b="1" u="sng"/>
              <a:t> </a:t>
            </a:r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fr-FR"/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Les sections de BTS AEA accueillent un public féminin important (53%) ce qui est une rare spécificité pour un BTS industriel.</a:t>
            </a:r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fr-FR" b="1"/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Les élèves sont issus pour la moitié d’entre eux de la voie professionnelle.</a:t>
            </a:r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fr-FR" b="1"/>
          </a:p>
          <a:p>
            <a:pPr indent="1270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La proportion d’élèves issus de voie technologique et générale varie en fonction des centres sans dépasser pour chaque voie 30% de la promotion.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630363" y="3760788"/>
            <a:ext cx="1063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FR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053138" y="3719513"/>
            <a:ext cx="682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FR"/>
          </a:p>
        </p:txBody>
      </p:sp>
      <p:pic>
        <p:nvPicPr>
          <p:cNvPr id="93191" name="Picture 13" descr="stat-bac-pro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341438"/>
            <a:ext cx="57959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11188" y="4292600"/>
            <a:ext cx="7596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b="1"/>
              <a:t>La proportion d’apprentis reste modeste dans cette formation, elle est en STS AEA une des plus faibles pour les STS de la filière (30 % en SCBH)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 txBox="1">
            <a:spLocks noChangeArrowheads="1"/>
          </p:cNvSpPr>
          <p:nvPr/>
        </p:nvSpPr>
        <p:spPr bwMode="auto">
          <a:xfrm>
            <a:off x="1006475" y="1196975"/>
            <a:ext cx="7453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800" b="1">
                <a:solidFill>
                  <a:srgbClr val="404040"/>
                </a:solidFill>
                <a:latin typeface="Calibri" pitchFamily="34" charset="0"/>
              </a:rPr>
              <a:t>Les Chiffres de la formation</a:t>
            </a:r>
          </a:p>
          <a:p>
            <a:pPr algn="ctr" defTabSz="457200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77041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lvl="1" indent="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Les poursuites d’études après le BTS</a:t>
            </a:r>
          </a:p>
          <a:p>
            <a:pPr marL="536575" lvl="1" indent="0"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fr-FR" b="1"/>
          </a:p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Dans le cas de formation par l’apprentissage, la poursuite d’étude est relativement faible ( de 10 à 20%) tandis que dans le cas de FISS, le taux de poursuite varie de 40 à 60%. Le taux moyens toutes formations est de l’ordre de 46%. </a:t>
            </a:r>
          </a:p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fr-FR" b="1"/>
          </a:p>
          <a:p>
            <a:pPr algn="just" defTabSz="91440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b="1"/>
              <a:t>Ces poursuites sont essentiellement constituées par les licences professionnelles (chargé d’affaires).  De l’ordre de 10 à 15% des élèves en poursuite d’étude s’orientent vers des études d’architectures en école d’architecte ou de design d’espace intérieur</a:t>
            </a:r>
            <a:r>
              <a:rPr lang="fr-F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397</Words>
  <PresentationFormat>On-screen Show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Lucida Sans Unicode</vt:lpstr>
      <vt:lpstr>Times New Roman</vt:lpstr>
      <vt:lpstr>Trebuchet MS</vt:lpstr>
      <vt:lpstr>Malgun Gothic</vt:lpstr>
      <vt:lpstr>Neuropol X Rg</vt:lpstr>
      <vt:lpstr>Neuropol</vt:lpstr>
      <vt:lpstr>Calibri</vt:lpstr>
      <vt:lpstr>Consolas</vt:lpstr>
      <vt:lpstr>Wingdings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Samuel VIOLLIN</cp:lastModifiedBy>
  <cp:revision>6</cp:revision>
  <cp:lastPrinted>1601-01-01T00:00:00Z</cp:lastPrinted>
  <dcterms:created xsi:type="dcterms:W3CDTF">1601-01-01T00:00:00Z</dcterms:created>
  <dcterms:modified xsi:type="dcterms:W3CDTF">2016-03-29T21:16:36Z</dcterms:modified>
</cp:coreProperties>
</file>