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9" r:id="rId3"/>
    <p:sldId id="270" r:id="rId4"/>
    <p:sldId id="27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9" r:id="rId13"/>
    <p:sldId id="287" r:id="rId14"/>
    <p:sldId id="279" r:id="rId15"/>
    <p:sldId id="290" r:id="rId16"/>
    <p:sldId id="267" r:id="rId1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FF6666"/>
    <a:srgbClr val="FF8000"/>
    <a:srgbClr val="2084CE"/>
    <a:srgbClr val="2F9F38"/>
    <a:srgbClr val="CB0661"/>
    <a:srgbClr val="1D7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316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4E1E5F-F25D-4AE7-9438-44B8F6E0F38D}" type="datetimeFigureOut">
              <a:rPr lang="fr-FR" altLang="fr-FR"/>
              <a:pPr>
                <a:defRPr/>
              </a:pPr>
              <a:t>30/03/2016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CD6B5D-D2DE-4853-876C-68719481C4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58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E9FAAA-C17F-4C38-B0A3-6BB4C09097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6454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3F5C73-41DF-47C1-A595-83CE5B205596}" type="slidenum">
              <a:rPr lang="fr-FR" altLang="fr-FR" sz="1200" smtClean="0"/>
              <a:pPr/>
              <a:t>1</a:t>
            </a:fld>
            <a:endParaRPr lang="fr-FR" altLang="fr-FR" sz="1200" smtClean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3"/>
          <p:cNvGrpSpPr>
            <a:grpSpLocks/>
          </p:cNvGrpSpPr>
          <p:nvPr userDrawn="1"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5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15" descr="logo ASD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 userDrawn="1"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Zapf Dingbats" charset="0"/>
              <a:buNone/>
              <a:defRPr b="1">
                <a:solidFill>
                  <a:srgbClr val="80000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31640" y="1219200"/>
            <a:ext cx="7812360" cy="1143000"/>
          </a:xfrm>
          <a:effectLst>
            <a:outerShdw blurRad="12700" dist="39613" dir="1174489" algn="ctr" rotWithShape="0">
              <a:srgbClr val="000000"/>
            </a:outerShdw>
          </a:effectLst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35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543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3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64288" y="645368"/>
            <a:ext cx="1979712" cy="602399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47664" y="645368"/>
            <a:ext cx="5400600" cy="602399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62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Zapf Dingbats" charset="0"/>
              <a:buNone/>
              <a:defRPr b="1">
                <a:solidFill>
                  <a:srgbClr val="80000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31640" y="1219200"/>
            <a:ext cx="7812360" cy="1143000"/>
          </a:xfrm>
          <a:effectLst>
            <a:outerShdw blurRad="12700" dist="39613" dir="1174489" algn="ctr" rotWithShape="0">
              <a:srgbClr val="000000"/>
            </a:outerShdw>
          </a:effectLst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218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43000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9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3" y="4406900"/>
            <a:ext cx="6947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3" y="2906713"/>
            <a:ext cx="694704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057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47664" y="1524000"/>
            <a:ext cx="3240360" cy="4572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084CE"/>
              </a:buClr>
              <a:buSzPct val="65000"/>
              <a:buFont typeface="Zapf Dingbats" charset="0"/>
              <a:buChar char=""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4048" y="1524000"/>
            <a:ext cx="345415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06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648" y="1535113"/>
            <a:ext cx="33921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91920" y="2174875"/>
            <a:ext cx="33961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724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62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55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6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21338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31640" y="1435100"/>
            <a:ext cx="21338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477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24000"/>
            <a:ext cx="6981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127875" cy="1143000"/>
          </a:xfrm>
          <a:prstGeom prst="rect">
            <a:avLst/>
          </a:prstGeom>
          <a:noFill/>
          <a:ln>
            <a:noFill/>
          </a:ln>
          <a:effectLst>
            <a:outerShdw blurRad="12700" dist="38099" dir="119992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pic>
        <p:nvPicPr>
          <p:cNvPr id="1028" name="Image 2" descr="picto3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7191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3" descr="picto 3.ps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29000"/>
            <a:ext cx="7731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4" descr="picto1.psd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508500"/>
            <a:ext cx="746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5" descr="picto4.psd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99138"/>
            <a:ext cx="647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ZoneTexte 6"/>
          <p:cNvSpPr txBox="1">
            <a:spLocks noChangeArrowheads="1"/>
          </p:cNvSpPr>
          <p:nvPr userDrawn="1"/>
        </p:nvSpPr>
        <p:spPr bwMode="auto">
          <a:xfrm>
            <a:off x="-117475" y="188913"/>
            <a:ext cx="1223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1600" b="1" smtClean="0">
                <a:solidFill>
                  <a:srgbClr val="800000"/>
                </a:solidFill>
              </a:rPr>
              <a:t>PNF</a:t>
            </a:r>
          </a:p>
          <a:p>
            <a:pPr algn="ctr">
              <a:defRPr/>
            </a:pPr>
            <a:r>
              <a:rPr lang="fr-FR" altLang="fr-FR" sz="1200" smtClean="0">
                <a:solidFill>
                  <a:srgbClr val="800000"/>
                </a:solidFill>
              </a:rPr>
              <a:t>CAP</a:t>
            </a:r>
          </a:p>
          <a:p>
            <a:pPr algn="ctr">
              <a:defRPr/>
            </a:pPr>
            <a:r>
              <a:rPr lang="fr-FR" altLang="fr-FR" sz="1200" smtClean="0">
                <a:solidFill>
                  <a:srgbClr val="800000"/>
                </a:solidFill>
              </a:rPr>
              <a:t>BAC PRO</a:t>
            </a:r>
          </a:p>
          <a:p>
            <a:pPr algn="ctr">
              <a:defRPr/>
            </a:pPr>
            <a:r>
              <a:rPr lang="fr-FR" altLang="fr-FR" sz="1200" smtClean="0">
                <a:solidFill>
                  <a:srgbClr val="800000"/>
                </a:solidFill>
              </a:rPr>
              <a:t>Maintenance</a:t>
            </a:r>
          </a:p>
          <a:p>
            <a:pPr algn="ctr">
              <a:defRPr/>
            </a:pPr>
            <a:r>
              <a:rPr lang="fr-FR" altLang="fr-FR" sz="1200" smtClean="0">
                <a:solidFill>
                  <a:srgbClr val="800000"/>
                </a:solidFill>
              </a:rPr>
              <a:t>des matériels</a:t>
            </a:r>
          </a:p>
          <a:p>
            <a:pPr algn="ctr">
              <a:defRPr/>
            </a:pPr>
            <a:endParaRPr lang="fr-FR" altLang="fr-FR" sz="800" smtClean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fr-FR" altLang="fr-FR" sz="1000" smtClean="0">
                <a:solidFill>
                  <a:srgbClr val="800000"/>
                </a:solidFill>
              </a:rPr>
              <a:t>22-23 mars 2016</a:t>
            </a:r>
          </a:p>
          <a:p>
            <a:pPr algn="ctr">
              <a:defRPr/>
            </a:pPr>
            <a:r>
              <a:rPr lang="fr-FR" altLang="fr-FR" sz="800" smtClean="0">
                <a:solidFill>
                  <a:srgbClr val="800000"/>
                </a:solidFill>
              </a:rPr>
              <a:t>Lycée Raspail Paris</a:t>
            </a:r>
          </a:p>
        </p:txBody>
      </p:sp>
      <p:sp>
        <p:nvSpPr>
          <p:cNvPr id="1033" name="Ellipse 8"/>
          <p:cNvSpPr>
            <a:spLocks noChangeArrowheads="1"/>
          </p:cNvSpPr>
          <p:nvPr userDrawn="1"/>
        </p:nvSpPr>
        <p:spPr bwMode="auto">
          <a:xfrm>
            <a:off x="34925" y="1989138"/>
            <a:ext cx="865188" cy="863600"/>
          </a:xfrm>
          <a:prstGeom prst="ellipse">
            <a:avLst/>
          </a:prstGeom>
          <a:noFill/>
          <a:ln w="1905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34" name="Ellipse 15"/>
          <p:cNvSpPr>
            <a:spLocks noChangeArrowheads="1"/>
          </p:cNvSpPr>
          <p:nvPr userDrawn="1"/>
        </p:nvSpPr>
        <p:spPr bwMode="auto">
          <a:xfrm>
            <a:off x="34925" y="3213100"/>
            <a:ext cx="865188" cy="863600"/>
          </a:xfrm>
          <a:prstGeom prst="ellipse">
            <a:avLst/>
          </a:prstGeom>
          <a:noFill/>
          <a:ln w="1905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35" name="Ellipse 16"/>
          <p:cNvSpPr>
            <a:spLocks noChangeArrowheads="1"/>
          </p:cNvSpPr>
          <p:nvPr userDrawn="1"/>
        </p:nvSpPr>
        <p:spPr bwMode="auto">
          <a:xfrm>
            <a:off x="34925" y="4437063"/>
            <a:ext cx="865188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36" name="Ellipse 17"/>
          <p:cNvSpPr>
            <a:spLocks noChangeArrowheads="1"/>
          </p:cNvSpPr>
          <p:nvPr userDrawn="1"/>
        </p:nvSpPr>
        <p:spPr bwMode="auto">
          <a:xfrm>
            <a:off x="34925" y="5661025"/>
            <a:ext cx="865188" cy="8636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B066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B066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B066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B066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84CE"/>
        </a:buClr>
        <a:buSzPct val="65000"/>
        <a:buFont typeface="Zapf Dingbats" charset="2"/>
        <a:buChar char="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65000"/>
        <a:buFont typeface="Wingdings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F9F38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ctivit&#233;%20ASM%207%20pr&#233;sentation%20%20TP%20controle%20circuit%20lubrification%20phm.ppt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ous-titre 1"/>
          <p:cNvSpPr>
            <a:spLocks noGrp="1"/>
          </p:cNvSpPr>
          <p:nvPr>
            <p:ph type="subTitle" idx="1"/>
          </p:nvPr>
        </p:nvSpPr>
        <p:spPr>
          <a:xfrm>
            <a:off x="1331913" y="908050"/>
            <a:ext cx="7812087" cy="647700"/>
          </a:xfrm>
        </p:spPr>
        <p:txBody>
          <a:bodyPr/>
          <a:lstStyle/>
          <a:p>
            <a:pPr>
              <a:buFont typeface="Zapf Dingbats" charset="2"/>
              <a:buNone/>
            </a:pPr>
            <a:r>
              <a:rPr lang="fr-FR" altLang="fr-FR" sz="1600" smtClean="0"/>
              <a:t>Lycée Raspail - Paris</a:t>
            </a:r>
          </a:p>
          <a:p>
            <a:pPr>
              <a:buFont typeface="Zapf Dingbats" charset="2"/>
              <a:buNone/>
            </a:pPr>
            <a:r>
              <a:rPr lang="fr-FR" altLang="fr-FR" sz="1600" smtClean="0"/>
              <a:t>22 &amp; 23 mars 2016</a:t>
            </a:r>
          </a:p>
        </p:txBody>
      </p:sp>
      <p:sp>
        <p:nvSpPr>
          <p:cNvPr id="4099" name="Sous-titre 1"/>
          <p:cNvSpPr txBox="1">
            <a:spLocks/>
          </p:cNvSpPr>
          <p:nvPr/>
        </p:nvSpPr>
        <p:spPr bwMode="auto">
          <a:xfrm>
            <a:off x="1331913" y="115888"/>
            <a:ext cx="7812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084CE"/>
              </a:buClr>
              <a:buSzPct val="65000"/>
              <a:buFont typeface="Zapf Dingbats" charset="2"/>
              <a:buChar char="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SzPct val="65000"/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9F38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800000"/>
              </a:buClr>
              <a:buFont typeface="Zapf Dingbats" charset="2"/>
              <a:buNone/>
            </a:pPr>
            <a:r>
              <a:rPr lang="fr-FR" altLang="fr-FR" sz="1600" b="1">
                <a:solidFill>
                  <a:srgbClr val="800000"/>
                </a:solidFill>
              </a:rPr>
              <a:t>Rencontre nationale rénovation CAP – BAC PRO</a:t>
            </a:r>
          </a:p>
        </p:txBody>
      </p:sp>
      <p:grpSp>
        <p:nvGrpSpPr>
          <p:cNvPr id="4100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4114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102" name="Grouper 4"/>
          <p:cNvGrpSpPr>
            <a:grpSpLocks/>
          </p:cNvGrpSpPr>
          <p:nvPr/>
        </p:nvGrpSpPr>
        <p:grpSpPr bwMode="auto">
          <a:xfrm>
            <a:off x="34925" y="165100"/>
            <a:ext cx="1425575" cy="5572125"/>
            <a:chOff x="0" y="165100"/>
            <a:chExt cx="1425575" cy="5571604"/>
          </a:xfrm>
        </p:grpSpPr>
        <p:pic>
          <p:nvPicPr>
            <p:cNvPr id="4106" name="Image 3" descr="picto_agroequipemen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" y="165100"/>
              <a:ext cx="1231900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Image 4" descr="picto_tr_public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1938"/>
              <a:ext cx="1425575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Image 5" descr="picto_manutentio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36875"/>
              <a:ext cx="14097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Image 6" descr="picto_parcs_jardins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5104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Rectangle à coins arrondis 2"/>
            <p:cNvSpPr>
              <a:spLocks noChangeArrowheads="1"/>
            </p:cNvSpPr>
            <p:nvPr/>
          </p:nvSpPr>
          <p:spPr bwMode="auto">
            <a:xfrm>
              <a:off x="251520" y="1268760"/>
              <a:ext cx="914400" cy="72008"/>
            </a:xfrm>
            <a:prstGeom prst="roundRect">
              <a:avLst>
                <a:gd name="adj" fmla="val 16667"/>
              </a:avLst>
            </a:prstGeom>
            <a:solidFill>
              <a:srgbClr val="0080FF"/>
            </a:solidFill>
            <a:ln w="5715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084CE"/>
                </a:buClr>
                <a:buSzPct val="65000"/>
                <a:buFont typeface="Zapf Dingbats" charset="2"/>
                <a:buChar char="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8000"/>
                </a:buClr>
                <a:buSzPct val="65000"/>
                <a:buFont typeface="Wingdings" pitchFamily="2" charset="2"/>
                <a:buChar char="u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9F38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111" name="ZoneTexte 3"/>
            <p:cNvSpPr txBox="1">
              <a:spLocks noChangeArrowheads="1"/>
            </p:cNvSpPr>
            <p:nvPr/>
          </p:nvSpPr>
          <p:spPr bwMode="auto">
            <a:xfrm>
              <a:off x="179512" y="1196752"/>
              <a:ext cx="11166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084CE"/>
                </a:buClr>
                <a:buSzPct val="65000"/>
                <a:buFont typeface="Zapf Dingbats" charset="2"/>
                <a:buChar char="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8000"/>
                </a:buClr>
                <a:buSzPct val="65000"/>
                <a:buFont typeface="Wingdings" pitchFamily="2" charset="2"/>
                <a:buChar char="u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9F38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800" b="1">
                  <a:solidFill>
                    <a:srgbClr val="FFFFFF"/>
                  </a:solidFill>
                  <a:latin typeface="Arial" pitchFamily="34" charset="0"/>
                </a:rPr>
                <a:t>matériel agricole</a:t>
              </a:r>
            </a:p>
          </p:txBody>
        </p:sp>
        <p:sp>
          <p:nvSpPr>
            <p:cNvPr id="4112" name="Rectangle à coins arrondis 17"/>
            <p:cNvSpPr>
              <a:spLocks noChangeArrowheads="1"/>
            </p:cNvSpPr>
            <p:nvPr/>
          </p:nvSpPr>
          <p:spPr bwMode="auto">
            <a:xfrm>
              <a:off x="251520" y="5445804"/>
              <a:ext cx="914400" cy="7200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084CE"/>
                </a:buClr>
                <a:buSzPct val="65000"/>
                <a:buFont typeface="Zapf Dingbats" charset="2"/>
                <a:buChar char="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8000"/>
                </a:buClr>
                <a:buSzPct val="65000"/>
                <a:buFont typeface="Wingdings" pitchFamily="2" charset="2"/>
                <a:buChar char="u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9F38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113" name="ZoneTexte 18"/>
            <p:cNvSpPr txBox="1">
              <a:spLocks noChangeArrowheads="1"/>
            </p:cNvSpPr>
            <p:nvPr/>
          </p:nvSpPr>
          <p:spPr bwMode="auto">
            <a:xfrm>
              <a:off x="251520" y="5373796"/>
              <a:ext cx="10081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084CE"/>
                </a:buClr>
                <a:buSzPct val="65000"/>
                <a:buFont typeface="Zapf Dingbats" charset="2"/>
                <a:buChar char="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8000"/>
                </a:buClr>
                <a:buSzPct val="65000"/>
                <a:buFont typeface="Wingdings" pitchFamily="2" charset="2"/>
                <a:buChar char="u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9F38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800">
                  <a:solidFill>
                    <a:srgbClr val="FFFFFF"/>
                  </a:solidFill>
                  <a:latin typeface="Arial" pitchFamily="34" charset="0"/>
                </a:rPr>
                <a:t> </a:t>
              </a:r>
              <a:r>
                <a:rPr lang="fr-FR" altLang="fr-FR" sz="800" b="1">
                  <a:solidFill>
                    <a:srgbClr val="FFFFFF"/>
                  </a:solidFill>
                  <a:latin typeface="Arial" pitchFamily="34" charset="0"/>
                </a:rPr>
                <a:t>espaces verts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0" y="7938"/>
            <a:ext cx="1331913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1331913" y="2133600"/>
            <a:ext cx="7812087" cy="1943100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Présentation 2</a:t>
            </a:r>
            <a:r>
              <a:rPr lang="fr-FR" altLang="fr-FR" sz="4400" b="1" baseline="30000" dirty="0" smtClean="0">
                <a:solidFill>
                  <a:srgbClr val="800000"/>
                </a:solidFill>
                <a:latin typeface="Calibri" pitchFamily="34" charset="0"/>
              </a:rPr>
              <a:t>nd</a:t>
            </a: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 tronc commun</a:t>
            </a:r>
          </a:p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MA – TP </a:t>
            </a:r>
            <a:r>
              <a:rPr lang="fr-FR" altLang="fr-FR" sz="4400" b="1" dirty="0" err="1" smtClean="0">
                <a:solidFill>
                  <a:srgbClr val="800000"/>
                </a:solidFill>
                <a:latin typeface="Calibri" pitchFamily="34" charset="0"/>
              </a:rPr>
              <a:t>Manut</a:t>
            </a: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. – EV</a:t>
            </a:r>
          </a:p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Enseignement professionnel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1331913" y="333375"/>
            <a:ext cx="7812087" cy="574675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3600" b="1" smtClean="0">
                <a:solidFill>
                  <a:srgbClr val="800000"/>
                </a:solidFill>
                <a:latin typeface="Calibri" pitchFamily="34" charset="0"/>
              </a:rPr>
              <a:t>Maintenance des matériels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1287" y="4365104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Zapf Dingbats" charset="2"/>
              <a:buNone/>
            </a:pPr>
            <a:r>
              <a:rPr lang="fr-FR" altLang="fr-FR" sz="1800" b="1" dirty="0">
                <a:solidFill>
                  <a:srgbClr val="800000"/>
                </a:solidFill>
                <a:latin typeface="Arial" pitchFamily="34" charset="0"/>
              </a:rPr>
              <a:t>Jean-Luc Lorrain, IEN ET académie de Reims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19572" y="5075337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Zapf Dingbats" charset="2"/>
              <a:buNone/>
            </a:pPr>
            <a:r>
              <a:rPr lang="fr-FR" altLang="fr-FR" sz="1800" b="1" dirty="0" smtClean="0">
                <a:solidFill>
                  <a:srgbClr val="800000"/>
                </a:solidFill>
              </a:rPr>
              <a:t>Philippe </a:t>
            </a:r>
            <a:r>
              <a:rPr lang="fr-FR" altLang="fr-FR" sz="1800" b="1" dirty="0" err="1" smtClean="0">
                <a:solidFill>
                  <a:srgbClr val="800000"/>
                </a:solidFill>
              </a:rPr>
              <a:t>Milard</a:t>
            </a:r>
            <a:r>
              <a:rPr lang="fr-FR" altLang="fr-FR" sz="1800" b="1" dirty="0" smtClean="0">
                <a:solidFill>
                  <a:srgbClr val="800000"/>
                </a:solidFill>
                <a:latin typeface="Arial" pitchFamily="34" charset="0"/>
              </a:rPr>
              <a:t>, </a:t>
            </a:r>
            <a:r>
              <a:rPr lang="fr-FR" altLang="fr-FR" sz="1800" b="1" dirty="0">
                <a:solidFill>
                  <a:srgbClr val="800000"/>
                </a:solidFill>
                <a:latin typeface="Arial" pitchFamily="34" charset="0"/>
              </a:rPr>
              <a:t>PLP, LP Val Moré Bar/Seine, académie de Reims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619572" y="4715297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Zapf Dingbats" charset="2"/>
              <a:buNone/>
            </a:pPr>
            <a:r>
              <a:rPr lang="fr-FR" altLang="fr-FR" sz="1800" b="1" dirty="0" smtClean="0">
                <a:solidFill>
                  <a:srgbClr val="800000"/>
                </a:solidFill>
              </a:rPr>
              <a:t>Eric </a:t>
            </a:r>
            <a:r>
              <a:rPr lang="fr-FR" altLang="fr-FR" sz="1800" b="1" dirty="0" err="1" smtClean="0">
                <a:solidFill>
                  <a:srgbClr val="800000"/>
                </a:solidFill>
              </a:rPr>
              <a:t>Vion</a:t>
            </a:r>
            <a:r>
              <a:rPr lang="fr-FR" altLang="fr-FR" sz="1800" b="1" dirty="0" smtClean="0">
                <a:solidFill>
                  <a:srgbClr val="800000"/>
                </a:solidFill>
                <a:latin typeface="Arial" pitchFamily="34" charset="0"/>
              </a:rPr>
              <a:t>, DDFPT, </a:t>
            </a:r>
            <a:r>
              <a:rPr lang="fr-FR" altLang="fr-FR" sz="1800" b="1" dirty="0">
                <a:solidFill>
                  <a:srgbClr val="800000"/>
                </a:solidFill>
                <a:latin typeface="Arial" pitchFamily="34" charset="0"/>
              </a:rPr>
              <a:t>LP Val Moré Bar/Seine, académie de Reims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46346" y="5404803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Zapf Dingbats" charset="2"/>
              <a:buNone/>
            </a:pPr>
            <a:r>
              <a:rPr lang="fr-FR" altLang="fr-FR" sz="1800" b="1" dirty="0" smtClean="0">
                <a:solidFill>
                  <a:srgbClr val="800000"/>
                </a:solidFill>
              </a:rPr>
              <a:t>François </a:t>
            </a:r>
            <a:r>
              <a:rPr lang="fr-FR" altLang="fr-FR" sz="1800" b="1" dirty="0" err="1" smtClean="0">
                <a:solidFill>
                  <a:srgbClr val="800000"/>
                </a:solidFill>
              </a:rPr>
              <a:t>Fréry</a:t>
            </a:r>
            <a:r>
              <a:rPr lang="fr-FR" altLang="fr-FR" sz="1800" b="1" dirty="0" smtClean="0">
                <a:solidFill>
                  <a:srgbClr val="800000"/>
                </a:solidFill>
                <a:latin typeface="Arial" pitchFamily="34" charset="0"/>
              </a:rPr>
              <a:t>, </a:t>
            </a:r>
            <a:r>
              <a:rPr lang="fr-FR" altLang="fr-FR" sz="1800" b="1" dirty="0">
                <a:solidFill>
                  <a:srgbClr val="800000"/>
                </a:solidFill>
                <a:latin typeface="Arial" pitchFamily="34" charset="0"/>
              </a:rPr>
              <a:t>PLP, LP Val Moré Bar/Seine, académie de Reims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5" y="90721"/>
            <a:ext cx="6111645" cy="67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991390" y="3048000"/>
            <a:ext cx="431800" cy="1800225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373438" y="3047999"/>
            <a:ext cx="3862387" cy="1800225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Centre d’intérêt transmission et liaison au sol</a:t>
            </a:r>
          </a:p>
        </p:txBody>
      </p:sp>
    </p:spTree>
    <p:extLst>
      <p:ext uri="{BB962C8B-B14F-4D97-AF65-F5344CB8AC3E}">
        <p14:creationId xmlns:p14="http://schemas.microsoft.com/office/powerpoint/2010/main" val="37963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5" y="90721"/>
            <a:ext cx="6111645" cy="67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991142" y="4520550"/>
            <a:ext cx="431800" cy="166497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373438" y="3573016"/>
            <a:ext cx="4366914" cy="3168351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7" indent="0"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Centre d’intérêt </a:t>
            </a:r>
            <a:r>
              <a:rPr lang="fr-FR" altLang="fr-FR" sz="4400" b="1" dirty="0">
                <a:solidFill>
                  <a:srgbClr val="800000"/>
                </a:solidFill>
                <a:latin typeface="Calibri" pitchFamily="34" charset="0"/>
              </a:rPr>
              <a:t>production et utilisation d’énergie </a:t>
            </a: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électrique</a:t>
            </a:r>
          </a:p>
        </p:txBody>
      </p:sp>
    </p:spTree>
    <p:extLst>
      <p:ext uri="{BB962C8B-B14F-4D97-AF65-F5344CB8AC3E}">
        <p14:creationId xmlns:p14="http://schemas.microsoft.com/office/powerpoint/2010/main" val="23668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1"/>
          <a:stretch/>
        </p:blipFill>
        <p:spPr bwMode="auto">
          <a:xfrm>
            <a:off x="1043607" y="1342103"/>
            <a:ext cx="8071937" cy="388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 bwMode="auto">
          <a:xfrm>
            <a:off x="4107467" y="2772456"/>
            <a:ext cx="1944216" cy="5686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Connecteur droit avec flèche 7"/>
          <p:cNvCxnSpPr/>
          <p:nvPr/>
        </p:nvCxnSpPr>
        <p:spPr bwMode="auto">
          <a:xfrm flipH="1">
            <a:off x="5619635" y="3557110"/>
            <a:ext cx="584448" cy="4320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5619635" y="4205182"/>
            <a:ext cx="2048709" cy="5040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itre 1"/>
          <p:cNvSpPr txBox="1">
            <a:spLocks/>
          </p:cNvSpPr>
          <p:nvPr/>
        </p:nvSpPr>
        <p:spPr bwMode="auto">
          <a:xfrm>
            <a:off x="999363" y="5373216"/>
            <a:ext cx="8116181" cy="1368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" dist="39613" dir="1174489" algn="ctr" rotWithShape="0">
              <a:srgbClr val="808080"/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Chaque élève passe 7 semaines par centre d’intérêt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999363" y="116633"/>
            <a:ext cx="8071937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" dist="39613" dir="1174489" algn="ctr" rotWithShape="0">
              <a:srgbClr val="808080"/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latin typeface="Calibri" pitchFamily="34" charset="0"/>
              </a:rPr>
              <a:t>Planification annuelle</a:t>
            </a:r>
          </a:p>
        </p:txBody>
      </p:sp>
    </p:spTree>
    <p:extLst>
      <p:ext uri="{BB962C8B-B14F-4D97-AF65-F5344CB8AC3E}">
        <p14:creationId xmlns:p14="http://schemas.microsoft.com/office/powerpoint/2010/main" val="225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76" y="1700808"/>
            <a:ext cx="8164128" cy="243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965200" y="3790305"/>
            <a:ext cx="4032250" cy="35877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973388" y="-27384"/>
            <a:ext cx="3862387" cy="1583457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Centre d’intérêt motorisation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07704" y="4508500"/>
            <a:ext cx="6264275" cy="1944688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Activité ciblée : </a:t>
            </a:r>
          </a:p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  <a:hlinkClick r:id="rId3" action="ppaction://hlinkpres?slideindex=1&amp;slidetitle="/>
              </a:rPr>
              <a:t>TP ASM7</a:t>
            </a:r>
            <a:endParaRPr lang="fr-FR" altLang="fr-FR" sz="44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Contrôle du circuit de lubrification sur matériel</a:t>
            </a:r>
          </a:p>
        </p:txBody>
      </p:sp>
    </p:spTree>
    <p:extLst>
      <p:ext uri="{BB962C8B-B14F-4D97-AF65-F5344CB8AC3E}">
        <p14:creationId xmlns:p14="http://schemas.microsoft.com/office/powerpoint/2010/main" val="39208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8" y="1340768"/>
            <a:ext cx="8078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0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1" y="1340768"/>
            <a:ext cx="80543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5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812087" cy="1143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Merci de votre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8063" y="206375"/>
            <a:ext cx="8027987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u="sng" dirty="0">
                <a:latin typeface="+mn-lt"/>
              </a:rPr>
              <a:t>Tableau récapitulatif des activités et savoirs technologiques à réaliser et à acquérir par les élèves sur </a:t>
            </a:r>
            <a:r>
              <a:rPr lang="fr-FR" sz="1800" b="1" u="sng" dirty="0" smtClean="0">
                <a:latin typeface="+mn-lt"/>
              </a:rPr>
              <a:t>la classe </a:t>
            </a:r>
            <a:r>
              <a:rPr lang="fr-FR" sz="1800" b="1" u="sng" dirty="0">
                <a:latin typeface="+mn-lt"/>
              </a:rPr>
              <a:t>de SECONDE BAC PROFESSIONNEL </a:t>
            </a:r>
            <a:r>
              <a:rPr lang="fr-FR" sz="1800" b="1" u="sng" dirty="0" smtClean="0">
                <a:latin typeface="+mn-lt"/>
              </a:rPr>
              <a:t>options </a:t>
            </a:r>
            <a:r>
              <a:rPr lang="fr-FR" sz="1800" b="1" u="sng" dirty="0">
                <a:latin typeface="+mn-lt"/>
              </a:rPr>
              <a:t>A, B et C  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800" b="1" dirty="0">
                <a:latin typeface="+mn-lt"/>
              </a:rPr>
              <a:t> 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800" b="1" dirty="0">
                <a:latin typeface="+mn-lt"/>
              </a:rPr>
              <a:t>L’objectif de ce document est :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000" b="1" dirty="0">
                <a:latin typeface="+mn-lt"/>
              </a:rPr>
              <a:t> </a:t>
            </a:r>
            <a:endParaRPr lang="fr-FR" sz="1000" dirty="0">
              <a:latin typeface="+mn-lt"/>
            </a:endParaRPr>
          </a:p>
          <a:p>
            <a:pPr marL="904875" indent="-285750">
              <a:buFontTx/>
              <a:buChar char="-"/>
              <a:defRPr/>
            </a:pPr>
            <a:r>
              <a:rPr lang="fr-FR" sz="1800" b="1" dirty="0" smtClean="0">
                <a:latin typeface="+mn-lt"/>
              </a:rPr>
              <a:t>de </a:t>
            </a:r>
            <a:r>
              <a:rPr lang="fr-FR" sz="1800" b="1" dirty="0">
                <a:latin typeface="+mn-lt"/>
              </a:rPr>
              <a:t>proposer une organisation permettant de réaliser une seconde                  « tronc commun » Maintenance des </a:t>
            </a:r>
            <a:r>
              <a:rPr lang="fr-FR" sz="1800" b="1" dirty="0" smtClean="0">
                <a:latin typeface="+mn-lt"/>
              </a:rPr>
              <a:t>Matériels,</a:t>
            </a:r>
          </a:p>
          <a:p>
            <a:pPr marL="904875" indent="-285750">
              <a:buFontTx/>
              <a:buChar char="-"/>
              <a:defRPr/>
            </a:pPr>
            <a:r>
              <a:rPr lang="fr-FR" sz="1800" b="1" dirty="0" smtClean="0">
                <a:latin typeface="+mn-lt"/>
              </a:rPr>
              <a:t>mettre </a:t>
            </a:r>
            <a:r>
              <a:rPr lang="fr-FR" sz="1800" b="1" dirty="0">
                <a:latin typeface="+mn-lt"/>
              </a:rPr>
              <a:t>en adéquation des </a:t>
            </a:r>
            <a:r>
              <a:rPr lang="fr-FR" sz="1800" b="1" dirty="0" smtClean="0">
                <a:latin typeface="+mn-lt"/>
              </a:rPr>
              <a:t>savoir-faire avec des savoirs technologiques associés autour de 5 centres </a:t>
            </a:r>
            <a:r>
              <a:rPr lang="fr-FR" sz="1800" b="1" dirty="0">
                <a:latin typeface="+mn-lt"/>
              </a:rPr>
              <a:t>d’intérêt </a:t>
            </a:r>
            <a:r>
              <a:rPr lang="fr-FR" sz="1800" b="1" dirty="0" smtClean="0">
                <a:latin typeface="+mn-lt"/>
              </a:rPr>
              <a:t>:</a:t>
            </a:r>
          </a:p>
          <a:p>
            <a:pPr marL="904875" indent="-285750">
              <a:buFontTx/>
              <a:buChar char="-"/>
              <a:defRPr/>
            </a:pPr>
            <a:endParaRPr lang="fr-FR" sz="1800" b="1" dirty="0">
              <a:latin typeface="+mn-lt"/>
            </a:endParaRPr>
          </a:p>
          <a:p>
            <a:pPr marL="1254125" lvl="2" indent="-354013">
              <a:buFont typeface="Wingdings" panose="05000000000000000000" pitchFamily="2" charset="2"/>
              <a:buChar char="Ø"/>
              <a:defRPr/>
            </a:pPr>
            <a:r>
              <a:rPr lang="fr-FR" sz="1800" b="1" dirty="0" smtClean="0">
                <a:latin typeface="+mn-lt"/>
              </a:rPr>
              <a:t>Découverte des entreprises et des matériels dans les trois options</a:t>
            </a:r>
            <a:endParaRPr lang="fr-FR" sz="1800" b="1" dirty="0">
              <a:latin typeface="+mn-lt"/>
            </a:endParaRPr>
          </a:p>
          <a:p>
            <a:pPr marL="1254125" indent="-354013" algn="ctr">
              <a:defRPr/>
            </a:pPr>
            <a:r>
              <a:rPr lang="fr-FR" sz="1800" b="1" dirty="0">
                <a:latin typeface="+mn-lt"/>
              </a:rPr>
              <a:t> </a:t>
            </a:r>
            <a:endParaRPr lang="fr-FR" sz="1800" dirty="0">
              <a:latin typeface="+mn-lt"/>
            </a:endParaRPr>
          </a:p>
          <a:p>
            <a:pPr marL="1254125" lvl="3" indent="-354013">
              <a:buFont typeface="Wingdings" panose="05000000000000000000" pitchFamily="2" charset="2"/>
              <a:buChar char="Ø"/>
              <a:defRPr/>
            </a:pPr>
            <a:r>
              <a:rPr lang="fr-FR" sz="1800" b="1" dirty="0" smtClean="0">
                <a:latin typeface="+mn-lt"/>
              </a:rPr>
              <a:t>Production </a:t>
            </a:r>
            <a:r>
              <a:rPr lang="fr-FR" sz="1800" b="1" dirty="0">
                <a:latin typeface="+mn-lt"/>
              </a:rPr>
              <a:t>et utilisation d'énergie électrique </a:t>
            </a:r>
            <a:endParaRPr lang="fr-FR" sz="1800" b="1" dirty="0" smtClean="0">
              <a:latin typeface="+mn-lt"/>
            </a:endParaRPr>
          </a:p>
          <a:p>
            <a:pPr marL="1254125" lvl="3" indent="-354013">
              <a:defRPr/>
            </a:pPr>
            <a:endParaRPr lang="fr-FR" sz="1800" dirty="0">
              <a:latin typeface="+mn-lt"/>
            </a:endParaRPr>
          </a:p>
          <a:p>
            <a:pPr marL="1254125" lvl="3" indent="-354013">
              <a:buFont typeface="Wingdings" panose="05000000000000000000" pitchFamily="2" charset="2"/>
              <a:buChar char="Ø"/>
              <a:defRPr/>
            </a:pPr>
            <a:r>
              <a:rPr lang="fr-FR" sz="1800" b="1" dirty="0" smtClean="0">
                <a:latin typeface="+mn-lt"/>
              </a:rPr>
              <a:t>Production </a:t>
            </a:r>
            <a:r>
              <a:rPr lang="fr-FR" sz="1800" b="1" dirty="0">
                <a:latin typeface="+mn-lt"/>
              </a:rPr>
              <a:t>et utilisation d'énergie </a:t>
            </a:r>
            <a:r>
              <a:rPr lang="fr-FR" sz="1800" b="1" dirty="0" smtClean="0">
                <a:latin typeface="+mn-lt"/>
              </a:rPr>
              <a:t>hydraulique</a:t>
            </a:r>
          </a:p>
          <a:p>
            <a:pPr marL="1254125" lvl="3" indent="-354013">
              <a:defRPr/>
            </a:pPr>
            <a:r>
              <a:rPr lang="fr-FR" sz="1800" b="1" dirty="0">
                <a:latin typeface="+mn-lt"/>
              </a:rPr>
              <a:t> </a:t>
            </a:r>
            <a:endParaRPr lang="fr-FR" sz="1800" dirty="0">
              <a:latin typeface="+mn-lt"/>
            </a:endParaRPr>
          </a:p>
          <a:p>
            <a:pPr marL="1254125" lvl="3" indent="-354013">
              <a:buFont typeface="Wingdings" panose="05000000000000000000" pitchFamily="2" charset="2"/>
              <a:buChar char="Ø"/>
              <a:defRPr/>
            </a:pPr>
            <a:r>
              <a:rPr lang="fr-FR" sz="1800" b="1" dirty="0" smtClean="0">
                <a:latin typeface="+mn-lt"/>
              </a:rPr>
              <a:t>Transmission </a:t>
            </a:r>
            <a:r>
              <a:rPr lang="fr-FR" sz="1800" b="1" dirty="0">
                <a:latin typeface="+mn-lt"/>
              </a:rPr>
              <a:t>et liaison au </a:t>
            </a:r>
            <a:r>
              <a:rPr lang="fr-FR" sz="1800" b="1" dirty="0" smtClean="0">
                <a:latin typeface="+mn-lt"/>
              </a:rPr>
              <a:t>sol</a:t>
            </a:r>
          </a:p>
          <a:p>
            <a:pPr marL="1254125" lvl="3" indent="-354013">
              <a:defRPr/>
            </a:pPr>
            <a:r>
              <a:rPr lang="fr-FR" sz="1800" b="1" dirty="0">
                <a:latin typeface="+mn-lt"/>
              </a:rPr>
              <a:t> </a:t>
            </a:r>
            <a:endParaRPr lang="fr-FR" sz="1800" dirty="0">
              <a:latin typeface="+mn-lt"/>
            </a:endParaRPr>
          </a:p>
          <a:p>
            <a:pPr marL="1254125" lvl="3" indent="-354013">
              <a:buFont typeface="Wingdings" panose="05000000000000000000" pitchFamily="2" charset="2"/>
              <a:buChar char="Ø"/>
              <a:defRPr/>
            </a:pPr>
            <a:r>
              <a:rPr lang="fr-FR" sz="1800" b="1" dirty="0" smtClean="0">
                <a:latin typeface="+mn-lt"/>
              </a:rPr>
              <a:t>Motorisation</a:t>
            </a:r>
          </a:p>
          <a:p>
            <a:pPr lvl="3">
              <a:defRPr/>
            </a:pPr>
            <a:r>
              <a:rPr lang="fr-FR" sz="1800" b="1" dirty="0">
                <a:latin typeface="+mn-lt"/>
              </a:rPr>
              <a:t> </a:t>
            </a:r>
            <a:endParaRPr lang="fr-FR" sz="1800" dirty="0">
              <a:latin typeface="+mn-lt"/>
            </a:endParaRPr>
          </a:p>
          <a:p>
            <a:pPr marL="633413" lvl="3" indent="-103188">
              <a:defRPr/>
            </a:pPr>
            <a:r>
              <a:rPr lang="fr-FR" sz="1800" dirty="0" smtClean="0">
                <a:latin typeface="+mn-lt"/>
              </a:rPr>
              <a:t> - 	</a:t>
            </a:r>
            <a:r>
              <a:rPr lang="fr-FR" sz="1800" b="1" dirty="0" smtClean="0">
                <a:latin typeface="+mn-lt"/>
              </a:rPr>
              <a:t>d’établir </a:t>
            </a:r>
            <a:r>
              <a:rPr lang="fr-FR" sz="1800" b="1" dirty="0">
                <a:latin typeface="+mn-lt"/>
              </a:rPr>
              <a:t>une chronologie </a:t>
            </a:r>
            <a:r>
              <a:rPr lang="fr-FR" sz="1800" b="1" dirty="0" smtClean="0">
                <a:latin typeface="+mn-lt"/>
              </a:rPr>
              <a:t>d’apprentissage,</a:t>
            </a:r>
            <a:endParaRPr lang="fr-FR" sz="1800" b="1" dirty="0">
              <a:latin typeface="+mn-lt"/>
            </a:endParaRPr>
          </a:p>
          <a:p>
            <a:pPr>
              <a:defRPr/>
            </a:pPr>
            <a:r>
              <a:rPr lang="fr-FR" sz="1800" b="1" dirty="0">
                <a:latin typeface="+mn-lt"/>
              </a:rPr>
              <a:t> </a:t>
            </a:r>
            <a:endParaRPr lang="fr-FR" sz="1800" dirty="0">
              <a:latin typeface="+mn-lt"/>
            </a:endParaRPr>
          </a:p>
          <a:p>
            <a:pPr marL="904875" indent="-285750">
              <a:buFontTx/>
              <a:buChar char="-"/>
              <a:defRPr/>
            </a:pPr>
            <a:r>
              <a:rPr lang="fr-FR" sz="1800" b="1" dirty="0" smtClean="0">
                <a:latin typeface="+mn-lt"/>
              </a:rPr>
              <a:t>de </a:t>
            </a:r>
            <a:r>
              <a:rPr lang="fr-FR" sz="1800" b="1" dirty="0">
                <a:latin typeface="+mn-lt"/>
              </a:rPr>
              <a:t>lister des </a:t>
            </a:r>
            <a:r>
              <a:rPr lang="fr-FR" sz="1800" b="1" dirty="0" smtClean="0">
                <a:latin typeface="+mn-lt"/>
              </a:rPr>
              <a:t>activités pratiques </a:t>
            </a:r>
            <a:r>
              <a:rPr lang="fr-FR" sz="1800" b="1" dirty="0">
                <a:latin typeface="+mn-lt"/>
              </a:rPr>
              <a:t>répondant </a:t>
            </a:r>
            <a:r>
              <a:rPr lang="fr-FR" sz="1800" b="1" dirty="0" smtClean="0">
                <a:latin typeface="+mn-lt"/>
              </a:rPr>
              <a:t>aux attentes de la profession.</a:t>
            </a:r>
            <a:endParaRPr lang="fr-FR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350" y="46038"/>
            <a:ext cx="80645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u="sng" dirty="0">
                <a:latin typeface="+mn-lt"/>
              </a:rPr>
              <a:t>Déroulement de la formation Baccalauréat professionnel</a:t>
            </a:r>
          </a:p>
          <a:p>
            <a:pPr algn="ctr">
              <a:defRPr/>
            </a:pPr>
            <a:r>
              <a:rPr lang="fr-FR" sz="1800" b="1" u="sng" dirty="0">
                <a:latin typeface="+mn-lt"/>
              </a:rPr>
              <a:t>Maintenance des Matériels :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800" b="1" dirty="0">
                <a:latin typeface="+mn-lt"/>
              </a:rPr>
              <a:t>	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800" b="1" dirty="0">
                <a:latin typeface="+mn-lt"/>
              </a:rPr>
              <a:t>1152 h en enseignement professionnel sur 3 ans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800" b="1" dirty="0">
                <a:latin typeface="+mn-lt"/>
              </a:rPr>
              <a:t> 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800" b="1" dirty="0">
                <a:latin typeface="+mn-lt"/>
              </a:rPr>
              <a:t>Durée horaire indicative annuelle </a:t>
            </a:r>
            <a:r>
              <a:rPr lang="fr-FR" sz="1800" b="1" dirty="0" smtClean="0">
                <a:latin typeface="+mn-lt"/>
              </a:rPr>
              <a:t>en seconde : 390h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800" b="1" dirty="0">
                <a:latin typeface="+mn-lt"/>
              </a:rPr>
              <a:t> </a:t>
            </a:r>
            <a:endParaRPr lang="fr-FR" sz="1800" dirty="0">
              <a:latin typeface="+mn-lt"/>
            </a:endParaRPr>
          </a:p>
          <a:p>
            <a:pPr algn="ctr">
              <a:defRPr/>
            </a:pPr>
            <a:r>
              <a:rPr lang="fr-FR" sz="1800" b="1" u="sng" dirty="0">
                <a:latin typeface="+mn-lt"/>
              </a:rPr>
              <a:t>Répartition de l’enseignement en seconde :</a:t>
            </a:r>
            <a:endParaRPr lang="fr-FR" sz="1800" dirty="0">
              <a:latin typeface="+mn-lt"/>
            </a:endParaRPr>
          </a:p>
          <a:p>
            <a:pPr algn="ctr">
              <a:spcAft>
                <a:spcPts val="0"/>
              </a:spcAft>
              <a:defRPr/>
            </a:pPr>
            <a:r>
              <a:rPr lang="fr-FR" sz="1800" b="1" dirty="0" smtClean="0">
                <a:latin typeface="+mn-lt"/>
              </a:rPr>
              <a:t>6 </a:t>
            </a:r>
            <a:r>
              <a:rPr lang="fr-FR" sz="1800" b="1" dirty="0">
                <a:latin typeface="+mn-lt"/>
              </a:rPr>
              <a:t>semaines de PFMP </a:t>
            </a:r>
            <a:endParaRPr lang="fr-FR" sz="1800" dirty="0">
              <a:latin typeface="+mn-lt"/>
            </a:endParaRPr>
          </a:p>
          <a:p>
            <a:pPr algn="ctr">
              <a:spcAft>
                <a:spcPts val="0"/>
              </a:spcAft>
              <a:defRPr/>
            </a:pPr>
            <a:r>
              <a:rPr lang="fr-FR" sz="1800" b="1" dirty="0">
                <a:latin typeface="+mn-lt"/>
              </a:rPr>
              <a:t>30 </a:t>
            </a:r>
            <a:r>
              <a:rPr lang="fr-FR" sz="1800" b="1" dirty="0" smtClean="0">
                <a:latin typeface="+mn-lt"/>
              </a:rPr>
              <a:t>semaines </a:t>
            </a:r>
            <a:r>
              <a:rPr lang="fr-FR" sz="1800" b="1" dirty="0">
                <a:latin typeface="+mn-lt"/>
              </a:rPr>
              <a:t>au </a:t>
            </a:r>
            <a:r>
              <a:rPr lang="fr-FR" sz="1800" b="1" dirty="0" smtClean="0">
                <a:latin typeface="+mn-lt"/>
              </a:rPr>
              <a:t>lycée</a:t>
            </a:r>
          </a:p>
          <a:p>
            <a:pPr algn="ctr">
              <a:spcAft>
                <a:spcPts val="0"/>
              </a:spcAft>
              <a:defRPr/>
            </a:pPr>
            <a:r>
              <a:rPr lang="fr-FR" sz="1800" b="1" dirty="0" smtClean="0">
                <a:latin typeface="+mj-lt"/>
              </a:rPr>
              <a:t>90 h d’analyse fonctionnelle </a:t>
            </a:r>
            <a:r>
              <a:rPr lang="fr-FR" sz="1800" b="1" dirty="0">
                <a:latin typeface="+mj-lt"/>
              </a:rPr>
              <a:t>et </a:t>
            </a:r>
            <a:r>
              <a:rPr lang="fr-FR" sz="1800" b="1" dirty="0" smtClean="0">
                <a:latin typeface="+mj-lt"/>
              </a:rPr>
              <a:t>structurelle (AFS)</a:t>
            </a:r>
            <a:endParaRPr lang="fr-FR" sz="1800" dirty="0">
              <a:latin typeface="+mj-lt"/>
            </a:endParaRPr>
          </a:p>
          <a:p>
            <a:pPr algn="ctr">
              <a:spcAft>
                <a:spcPts val="0"/>
              </a:spcAft>
              <a:defRPr/>
            </a:pPr>
            <a:r>
              <a:rPr lang="fr-FR" sz="1800" b="1" dirty="0">
                <a:latin typeface="+mn-lt"/>
              </a:rPr>
              <a:t> 300 h d’enseignement </a:t>
            </a:r>
            <a:r>
              <a:rPr lang="fr-FR" sz="1800" b="1" dirty="0" smtClean="0">
                <a:latin typeface="+mn-lt"/>
              </a:rPr>
              <a:t>professionnel soit</a:t>
            </a:r>
            <a:endParaRPr lang="fr-FR" sz="1800" dirty="0">
              <a:latin typeface="+mn-lt"/>
            </a:endParaRPr>
          </a:p>
          <a:p>
            <a:pPr algn="ctr">
              <a:spcAft>
                <a:spcPts val="0"/>
              </a:spcAft>
              <a:defRPr/>
            </a:pPr>
            <a:r>
              <a:rPr lang="fr-FR" sz="1800" b="1" dirty="0">
                <a:latin typeface="+mn-lt"/>
              </a:rPr>
              <a:t>10 h d’atelier par semaine </a:t>
            </a:r>
            <a:r>
              <a:rPr lang="fr-FR" sz="1800" b="1" dirty="0" smtClean="0">
                <a:latin typeface="+mn-lt"/>
              </a:rPr>
              <a:t>réparties sur </a:t>
            </a:r>
            <a:r>
              <a:rPr lang="fr-FR" sz="1800" b="1" dirty="0">
                <a:latin typeface="+mn-lt"/>
              </a:rPr>
              <a:t>5 centres </a:t>
            </a:r>
            <a:r>
              <a:rPr lang="fr-FR" sz="1800" b="1" dirty="0" smtClean="0">
                <a:latin typeface="+mn-lt"/>
              </a:rPr>
              <a:t>d’intérêt</a:t>
            </a:r>
            <a:r>
              <a:rPr lang="fr-FR" sz="1800" b="1" dirty="0">
                <a:latin typeface="+mn-lt"/>
              </a:rPr>
              <a:t> :</a:t>
            </a:r>
            <a:endParaRPr lang="fr-FR" sz="1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83" y="3918416"/>
            <a:ext cx="8170335" cy="253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" y="980728"/>
            <a:ext cx="80535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5" y="90721"/>
            <a:ext cx="6111645" cy="67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4530611" y="115888"/>
            <a:ext cx="360362" cy="64087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5337696" y="115888"/>
            <a:ext cx="360362" cy="64087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962218" y="115888"/>
            <a:ext cx="360363" cy="64087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97628" y="115888"/>
            <a:ext cx="360362" cy="64087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872616" y="115888"/>
            <a:ext cx="360362" cy="64087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331640" y="1773238"/>
            <a:ext cx="3216275" cy="1800225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Vacances scolaires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2602173" y="2168872"/>
            <a:ext cx="5028807" cy="1800225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Planning </a:t>
            </a:r>
            <a:r>
              <a:rPr lang="fr-FR" altLang="fr-FR" sz="4400" b="1" dirty="0" err="1" smtClean="0">
                <a:solidFill>
                  <a:srgbClr val="800000"/>
                </a:solidFill>
                <a:latin typeface="Calibri" pitchFamily="34" charset="0"/>
              </a:rPr>
              <a:t>previonnel</a:t>
            </a: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 pour un élève.</a:t>
            </a:r>
          </a:p>
        </p:txBody>
      </p:sp>
    </p:spTree>
    <p:extLst>
      <p:ext uri="{BB962C8B-B14F-4D97-AF65-F5344CB8AC3E}">
        <p14:creationId xmlns:p14="http://schemas.microsoft.com/office/powerpoint/2010/main" val="33186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5" y="90721"/>
            <a:ext cx="6111645" cy="67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6114733" y="115888"/>
            <a:ext cx="431800" cy="64087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448868" y="115888"/>
            <a:ext cx="647700" cy="64087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483768" y="1786256"/>
            <a:ext cx="3216275" cy="1800225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PFMP</a:t>
            </a:r>
          </a:p>
        </p:txBody>
      </p:sp>
    </p:spTree>
    <p:extLst>
      <p:ext uri="{BB962C8B-B14F-4D97-AF65-F5344CB8AC3E}">
        <p14:creationId xmlns:p14="http://schemas.microsoft.com/office/powerpoint/2010/main" val="35867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5" y="90721"/>
            <a:ext cx="6111645" cy="67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863350" y="509905"/>
            <a:ext cx="431800" cy="4318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526068" y="1628800"/>
            <a:ext cx="6301060" cy="3167930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Centre </a:t>
            </a:r>
            <a:r>
              <a:rPr lang="fr-FR" altLang="fr-FR" sz="4400" b="1" dirty="0">
                <a:solidFill>
                  <a:srgbClr val="800000"/>
                </a:solidFill>
                <a:latin typeface="Calibri" pitchFamily="34" charset="0"/>
              </a:rPr>
              <a:t>d'intérêt </a:t>
            </a: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découverte </a:t>
            </a:r>
            <a:r>
              <a:rPr lang="fr-FR" altLang="fr-FR" sz="4400" b="1" dirty="0">
                <a:solidFill>
                  <a:srgbClr val="800000"/>
                </a:solidFill>
                <a:latin typeface="Calibri" pitchFamily="34" charset="0"/>
              </a:rPr>
              <a:t>des entreprises et des matériels dans les trois options</a:t>
            </a:r>
            <a:endParaRPr lang="fr-FR" altLang="fr-FR" sz="4400" b="1" dirty="0" smtClean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5" y="90721"/>
            <a:ext cx="6111645" cy="67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991390" y="620713"/>
            <a:ext cx="431800" cy="15128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395663" y="873125"/>
            <a:ext cx="3216275" cy="1800225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Centre d’intérêt motorisation</a:t>
            </a:r>
          </a:p>
        </p:txBody>
      </p:sp>
    </p:spTree>
    <p:extLst>
      <p:ext uri="{BB962C8B-B14F-4D97-AF65-F5344CB8AC3E}">
        <p14:creationId xmlns:p14="http://schemas.microsoft.com/office/powerpoint/2010/main" val="11115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5" y="90721"/>
            <a:ext cx="6111645" cy="67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991390" y="1750378"/>
            <a:ext cx="431800" cy="165576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396789" y="908720"/>
            <a:ext cx="3624262" cy="4032448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Centre d’intérêt production et utilisation d’</a:t>
            </a:r>
            <a:r>
              <a:rPr lang="fr-FR" altLang="fr-FR" sz="4400" b="1" dirty="0">
                <a:solidFill>
                  <a:srgbClr val="800000"/>
                </a:solidFill>
                <a:latin typeface="Calibri" pitchFamily="34" charset="0"/>
              </a:rPr>
              <a:t>é</a:t>
            </a:r>
            <a:r>
              <a:rPr lang="fr-FR" altLang="fr-FR" sz="4400" b="1" dirty="0" smtClean="0">
                <a:solidFill>
                  <a:srgbClr val="800000"/>
                </a:solidFill>
                <a:latin typeface="Calibri" pitchFamily="34" charset="0"/>
              </a:rPr>
              <a:t>nergie hydraulique</a:t>
            </a:r>
          </a:p>
        </p:txBody>
      </p:sp>
    </p:spTree>
    <p:extLst>
      <p:ext uri="{BB962C8B-B14F-4D97-AF65-F5344CB8AC3E}">
        <p14:creationId xmlns:p14="http://schemas.microsoft.com/office/powerpoint/2010/main" val="18505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196</Words>
  <Application>Microsoft Office PowerPoint</Application>
  <PresentationFormat>Affichage à l'écran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SEDL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Lejeune</dc:creator>
  <cp:lastModifiedBy>jean-luc lorrain</cp:lastModifiedBy>
  <cp:revision>137</cp:revision>
  <cp:lastPrinted>2016-01-20T14:11:49Z</cp:lastPrinted>
  <dcterms:created xsi:type="dcterms:W3CDTF">2014-05-20T13:21:33Z</dcterms:created>
  <dcterms:modified xsi:type="dcterms:W3CDTF">2016-03-30T07:13:29Z</dcterms:modified>
</cp:coreProperties>
</file>