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3" r:id="rId3"/>
    <p:sldId id="258" r:id="rId4"/>
    <p:sldId id="260" r:id="rId5"/>
    <p:sldId id="261" r:id="rId6"/>
    <p:sldId id="259" r:id="rId7"/>
    <p:sldId id="262" r:id="rId8"/>
    <p:sldId id="274" r:id="rId9"/>
    <p:sldId id="263" r:id="rId10"/>
    <p:sldId id="264" r:id="rId11"/>
    <p:sldId id="265" r:id="rId12"/>
    <p:sldId id="275" r:id="rId13"/>
    <p:sldId id="266" r:id="rId14"/>
    <p:sldId id="270" r:id="rId15"/>
    <p:sldId id="288" r:id="rId16"/>
    <p:sldId id="267" r:id="rId17"/>
    <p:sldId id="268" r:id="rId18"/>
    <p:sldId id="278" r:id="rId19"/>
    <p:sldId id="277" r:id="rId20"/>
    <p:sldId id="287" r:id="rId21"/>
    <p:sldId id="280" r:id="rId22"/>
    <p:sldId id="279" r:id="rId23"/>
    <p:sldId id="282" r:id="rId24"/>
    <p:sldId id="283" r:id="rId25"/>
    <p:sldId id="284" r:id="rId26"/>
    <p:sldId id="286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46208D-B87D-4545-B1E8-1C7A9FDE42A2}" type="doc">
      <dgm:prSet loTypeId="urn:microsoft.com/office/officeart/2005/8/layout/chart3" loCatId="cycl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8A82634-2279-442C-A052-0975C9D32CBD}">
      <dgm:prSet phldrT="[Texte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fr-FR" sz="1400" b="1" dirty="0" smtClean="0"/>
            <a:t>Informatique et programmation</a:t>
          </a:r>
          <a:endParaRPr lang="fr-FR" sz="1400" b="1" dirty="0"/>
        </a:p>
      </dgm:t>
    </dgm:pt>
    <dgm:pt modelId="{16177F41-DF15-4537-AA22-3E1E3DDCBF2E}" type="parTrans" cxnId="{6F47B000-009A-4B26-AB7A-BF2833CF2A03}">
      <dgm:prSet/>
      <dgm:spPr/>
      <dgm:t>
        <a:bodyPr/>
        <a:lstStyle/>
        <a:p>
          <a:endParaRPr lang="fr-FR"/>
        </a:p>
      </dgm:t>
    </dgm:pt>
    <dgm:pt modelId="{76FB73F2-1C6E-4F24-B84D-34B510EF52EF}" type="sibTrans" cxnId="{6F47B000-009A-4B26-AB7A-BF2833CF2A03}">
      <dgm:prSet/>
      <dgm:spPr/>
      <dgm:t>
        <a:bodyPr/>
        <a:lstStyle/>
        <a:p>
          <a:endParaRPr lang="fr-FR"/>
        </a:p>
      </dgm:t>
    </dgm:pt>
    <dgm:pt modelId="{6E7D8842-5B14-4F83-861D-E98E073035F4}">
      <dgm:prSet phldrT="[Texte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r-FR" dirty="0" smtClean="0"/>
            <a:t>Les objets techniques, et les changements induits dans la société</a:t>
          </a:r>
          <a:endParaRPr lang="fr-FR" dirty="0"/>
        </a:p>
      </dgm:t>
    </dgm:pt>
    <dgm:pt modelId="{8A819681-59E0-4D5C-B839-A4AF02430169}" type="parTrans" cxnId="{350662B0-19F5-4FBC-8149-FD64EEE3DCCC}">
      <dgm:prSet/>
      <dgm:spPr/>
      <dgm:t>
        <a:bodyPr/>
        <a:lstStyle/>
        <a:p>
          <a:endParaRPr lang="fr-FR"/>
        </a:p>
      </dgm:t>
    </dgm:pt>
    <dgm:pt modelId="{72176C6D-56E8-40E6-B643-8EEBBB5C0CFE}" type="sibTrans" cxnId="{350662B0-19F5-4FBC-8149-FD64EEE3DCCC}">
      <dgm:prSet/>
      <dgm:spPr/>
      <dgm:t>
        <a:bodyPr/>
        <a:lstStyle/>
        <a:p>
          <a:endParaRPr lang="fr-FR"/>
        </a:p>
      </dgm:t>
    </dgm:pt>
    <dgm:pt modelId="{B32332B0-FB4F-4EA7-A833-E2B76837634B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dirty="0" smtClean="0"/>
            <a:t>Le modélisation et la simulation des objets et des systèmes techniques</a:t>
          </a:r>
          <a:endParaRPr lang="fr-FR" dirty="0"/>
        </a:p>
      </dgm:t>
    </dgm:pt>
    <dgm:pt modelId="{1182C038-0378-4758-A6B3-D3125D5122A7}" type="parTrans" cxnId="{F774FE2D-DEA9-4BAB-A0C8-CA226FCEAD57}">
      <dgm:prSet/>
      <dgm:spPr/>
      <dgm:t>
        <a:bodyPr/>
        <a:lstStyle/>
        <a:p>
          <a:endParaRPr lang="fr-FR"/>
        </a:p>
      </dgm:t>
    </dgm:pt>
    <dgm:pt modelId="{92F73803-9795-4A02-8A60-CFEDF50E1725}" type="sibTrans" cxnId="{F774FE2D-DEA9-4BAB-A0C8-CA226FCEAD57}">
      <dgm:prSet/>
      <dgm:spPr/>
      <dgm:t>
        <a:bodyPr/>
        <a:lstStyle/>
        <a:p>
          <a:endParaRPr lang="fr-FR"/>
        </a:p>
      </dgm:t>
    </dgm:pt>
    <dgm:pt modelId="{04CB47EB-DCFC-4E0D-8E8C-64E318A22525}">
      <dgm:prSet phldrT="[Texte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fr-FR" dirty="0" smtClean="0"/>
            <a:t>Design innovation et créativité</a:t>
          </a:r>
          <a:endParaRPr lang="fr-FR" dirty="0"/>
        </a:p>
      </dgm:t>
    </dgm:pt>
    <dgm:pt modelId="{CA18F7C8-3017-43AE-A2F1-7396E65A221D}" type="parTrans" cxnId="{B7E5069D-022D-40CF-9924-BADA1AD7BF83}">
      <dgm:prSet/>
      <dgm:spPr/>
      <dgm:t>
        <a:bodyPr/>
        <a:lstStyle/>
        <a:p>
          <a:endParaRPr lang="fr-FR"/>
        </a:p>
      </dgm:t>
    </dgm:pt>
    <dgm:pt modelId="{D1E0003A-D4C8-439F-BB18-7012CFFED4FD}" type="sibTrans" cxnId="{B7E5069D-022D-40CF-9924-BADA1AD7BF83}">
      <dgm:prSet/>
      <dgm:spPr/>
      <dgm:t>
        <a:bodyPr/>
        <a:lstStyle/>
        <a:p>
          <a:endParaRPr lang="fr-FR"/>
        </a:p>
      </dgm:t>
    </dgm:pt>
    <dgm:pt modelId="{B53A66BE-6DC8-4E1F-80A5-BF992BC2522F}" type="pres">
      <dgm:prSet presAssocID="{3646208D-B87D-4545-B1E8-1C7A9FDE42A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171A69F-4594-4795-9AB0-63D6DCADF721}" type="pres">
      <dgm:prSet presAssocID="{3646208D-B87D-4545-B1E8-1C7A9FDE42A2}" presName="wedge1" presStyleLbl="node1" presStyleIdx="0" presStyleCnt="4"/>
      <dgm:spPr/>
      <dgm:t>
        <a:bodyPr/>
        <a:lstStyle/>
        <a:p>
          <a:endParaRPr lang="fr-FR"/>
        </a:p>
      </dgm:t>
    </dgm:pt>
    <dgm:pt modelId="{C9117244-F1B1-4D6C-A9C1-625F913EBBB9}" type="pres">
      <dgm:prSet presAssocID="{3646208D-B87D-4545-B1E8-1C7A9FDE42A2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401B18-D19F-4321-AE32-1180FE513D4F}" type="pres">
      <dgm:prSet presAssocID="{3646208D-B87D-4545-B1E8-1C7A9FDE42A2}" presName="wedge2" presStyleLbl="node1" presStyleIdx="1" presStyleCnt="4"/>
      <dgm:spPr/>
      <dgm:t>
        <a:bodyPr/>
        <a:lstStyle/>
        <a:p>
          <a:endParaRPr lang="fr-FR"/>
        </a:p>
      </dgm:t>
    </dgm:pt>
    <dgm:pt modelId="{03160943-2680-468F-8080-A9D0A32B5823}" type="pres">
      <dgm:prSet presAssocID="{3646208D-B87D-4545-B1E8-1C7A9FDE42A2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609295-E4BB-4ED6-87C5-721A71FEF975}" type="pres">
      <dgm:prSet presAssocID="{3646208D-B87D-4545-B1E8-1C7A9FDE42A2}" presName="wedge3" presStyleLbl="node1" presStyleIdx="2" presStyleCnt="4"/>
      <dgm:spPr/>
      <dgm:t>
        <a:bodyPr/>
        <a:lstStyle/>
        <a:p>
          <a:endParaRPr lang="fr-FR"/>
        </a:p>
      </dgm:t>
    </dgm:pt>
    <dgm:pt modelId="{C5E10729-F507-4F2A-A0AA-430CA246CEB1}" type="pres">
      <dgm:prSet presAssocID="{3646208D-B87D-4545-B1E8-1C7A9FDE42A2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9D3B15D-7D25-4B2A-A5A7-CB5A2BBAFB38}" type="pres">
      <dgm:prSet presAssocID="{3646208D-B87D-4545-B1E8-1C7A9FDE42A2}" presName="wedge4" presStyleLbl="node1" presStyleIdx="3" presStyleCnt="4"/>
      <dgm:spPr/>
      <dgm:t>
        <a:bodyPr/>
        <a:lstStyle/>
        <a:p>
          <a:endParaRPr lang="fr-FR"/>
        </a:p>
      </dgm:t>
    </dgm:pt>
    <dgm:pt modelId="{CB81DDA6-E9CF-4D24-B06A-141273FC0F1F}" type="pres">
      <dgm:prSet presAssocID="{3646208D-B87D-4545-B1E8-1C7A9FDE42A2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C1DAEBD-F8EF-43A9-9401-5C865CD4ACF3}" type="presOf" srcId="{B32332B0-FB4F-4EA7-A833-E2B76837634B}" destId="{69D3B15D-7D25-4B2A-A5A7-CB5A2BBAFB38}" srcOrd="0" destOrd="0" presId="urn:microsoft.com/office/officeart/2005/8/layout/chart3"/>
    <dgm:cxn modelId="{F774FE2D-DEA9-4BAB-A0C8-CA226FCEAD57}" srcId="{3646208D-B87D-4545-B1E8-1C7A9FDE42A2}" destId="{B32332B0-FB4F-4EA7-A833-E2B76837634B}" srcOrd="3" destOrd="0" parTransId="{1182C038-0378-4758-A6B3-D3125D5122A7}" sibTransId="{92F73803-9795-4A02-8A60-CFEDF50E1725}"/>
    <dgm:cxn modelId="{4522B386-4754-4FEA-A1CB-02E9EDBFAE97}" type="presOf" srcId="{04CB47EB-DCFC-4E0D-8E8C-64E318A22525}" destId="{03160943-2680-468F-8080-A9D0A32B5823}" srcOrd="1" destOrd="0" presId="urn:microsoft.com/office/officeart/2005/8/layout/chart3"/>
    <dgm:cxn modelId="{53C7E7D0-0A66-47C0-9060-27E3CDF3392D}" type="presOf" srcId="{04CB47EB-DCFC-4E0D-8E8C-64E318A22525}" destId="{F0401B18-D19F-4321-AE32-1180FE513D4F}" srcOrd="0" destOrd="0" presId="urn:microsoft.com/office/officeart/2005/8/layout/chart3"/>
    <dgm:cxn modelId="{0CFCCDC1-AABB-456C-BD14-870857C3CCCF}" type="presOf" srcId="{6E7D8842-5B14-4F83-861D-E98E073035F4}" destId="{C5E10729-F507-4F2A-A0AA-430CA246CEB1}" srcOrd="1" destOrd="0" presId="urn:microsoft.com/office/officeart/2005/8/layout/chart3"/>
    <dgm:cxn modelId="{07A9691B-D87A-4915-9BA7-15498615FCA5}" type="presOf" srcId="{A8A82634-2279-442C-A052-0975C9D32CBD}" destId="{3171A69F-4594-4795-9AB0-63D6DCADF721}" srcOrd="0" destOrd="0" presId="urn:microsoft.com/office/officeart/2005/8/layout/chart3"/>
    <dgm:cxn modelId="{AC0A6122-C209-49A2-94BA-1C5066630797}" type="presOf" srcId="{A8A82634-2279-442C-A052-0975C9D32CBD}" destId="{C9117244-F1B1-4D6C-A9C1-625F913EBBB9}" srcOrd="1" destOrd="0" presId="urn:microsoft.com/office/officeart/2005/8/layout/chart3"/>
    <dgm:cxn modelId="{350662B0-19F5-4FBC-8149-FD64EEE3DCCC}" srcId="{3646208D-B87D-4545-B1E8-1C7A9FDE42A2}" destId="{6E7D8842-5B14-4F83-861D-E98E073035F4}" srcOrd="2" destOrd="0" parTransId="{8A819681-59E0-4D5C-B839-A4AF02430169}" sibTransId="{72176C6D-56E8-40E6-B643-8EEBBB5C0CFE}"/>
    <dgm:cxn modelId="{BB78ADD5-7848-47B1-96A3-07EA2980F81E}" type="presOf" srcId="{6E7D8842-5B14-4F83-861D-E98E073035F4}" destId="{A2609295-E4BB-4ED6-87C5-721A71FEF975}" srcOrd="0" destOrd="0" presId="urn:microsoft.com/office/officeart/2005/8/layout/chart3"/>
    <dgm:cxn modelId="{CF2CD2F1-BD70-496D-AA01-0DD0E1A033D8}" type="presOf" srcId="{3646208D-B87D-4545-B1E8-1C7A9FDE42A2}" destId="{B53A66BE-6DC8-4E1F-80A5-BF992BC2522F}" srcOrd="0" destOrd="0" presId="urn:microsoft.com/office/officeart/2005/8/layout/chart3"/>
    <dgm:cxn modelId="{B7E5069D-022D-40CF-9924-BADA1AD7BF83}" srcId="{3646208D-B87D-4545-B1E8-1C7A9FDE42A2}" destId="{04CB47EB-DCFC-4E0D-8E8C-64E318A22525}" srcOrd="1" destOrd="0" parTransId="{CA18F7C8-3017-43AE-A2F1-7396E65A221D}" sibTransId="{D1E0003A-D4C8-439F-BB18-7012CFFED4FD}"/>
    <dgm:cxn modelId="{6F47B000-009A-4B26-AB7A-BF2833CF2A03}" srcId="{3646208D-B87D-4545-B1E8-1C7A9FDE42A2}" destId="{A8A82634-2279-442C-A052-0975C9D32CBD}" srcOrd="0" destOrd="0" parTransId="{16177F41-DF15-4537-AA22-3E1E3DDCBF2E}" sibTransId="{76FB73F2-1C6E-4F24-B84D-34B510EF52EF}"/>
    <dgm:cxn modelId="{43554245-F1E2-46D5-882F-EA8526135911}" type="presOf" srcId="{B32332B0-FB4F-4EA7-A833-E2B76837634B}" destId="{CB81DDA6-E9CF-4D24-B06A-141273FC0F1F}" srcOrd="1" destOrd="0" presId="urn:microsoft.com/office/officeart/2005/8/layout/chart3"/>
    <dgm:cxn modelId="{AFCE78E8-27DD-4B42-A7CA-6BA4634B02C8}" type="presParOf" srcId="{B53A66BE-6DC8-4E1F-80A5-BF992BC2522F}" destId="{3171A69F-4594-4795-9AB0-63D6DCADF721}" srcOrd="0" destOrd="0" presId="urn:microsoft.com/office/officeart/2005/8/layout/chart3"/>
    <dgm:cxn modelId="{A2EAAB79-FC6D-407C-9F31-F1C82228B3E9}" type="presParOf" srcId="{B53A66BE-6DC8-4E1F-80A5-BF992BC2522F}" destId="{C9117244-F1B1-4D6C-A9C1-625F913EBBB9}" srcOrd="1" destOrd="0" presId="urn:microsoft.com/office/officeart/2005/8/layout/chart3"/>
    <dgm:cxn modelId="{A2C18A61-EE8B-4DDD-B7B1-568BA7A28571}" type="presParOf" srcId="{B53A66BE-6DC8-4E1F-80A5-BF992BC2522F}" destId="{F0401B18-D19F-4321-AE32-1180FE513D4F}" srcOrd="2" destOrd="0" presId="urn:microsoft.com/office/officeart/2005/8/layout/chart3"/>
    <dgm:cxn modelId="{79F716A1-57E4-4234-ABC0-68C68C150E8E}" type="presParOf" srcId="{B53A66BE-6DC8-4E1F-80A5-BF992BC2522F}" destId="{03160943-2680-468F-8080-A9D0A32B5823}" srcOrd="3" destOrd="0" presId="urn:microsoft.com/office/officeart/2005/8/layout/chart3"/>
    <dgm:cxn modelId="{16F6F1D1-F879-482A-BBD8-D80FB0D575B8}" type="presParOf" srcId="{B53A66BE-6DC8-4E1F-80A5-BF992BC2522F}" destId="{A2609295-E4BB-4ED6-87C5-721A71FEF975}" srcOrd="4" destOrd="0" presId="urn:microsoft.com/office/officeart/2005/8/layout/chart3"/>
    <dgm:cxn modelId="{B1E9E939-488C-41C8-8FB1-580926177829}" type="presParOf" srcId="{B53A66BE-6DC8-4E1F-80A5-BF992BC2522F}" destId="{C5E10729-F507-4F2A-A0AA-430CA246CEB1}" srcOrd="5" destOrd="0" presId="urn:microsoft.com/office/officeart/2005/8/layout/chart3"/>
    <dgm:cxn modelId="{59313CB0-64D5-4DE2-8D25-BB7A2FD4897E}" type="presParOf" srcId="{B53A66BE-6DC8-4E1F-80A5-BF992BC2522F}" destId="{69D3B15D-7D25-4B2A-A5A7-CB5A2BBAFB38}" srcOrd="6" destOrd="0" presId="urn:microsoft.com/office/officeart/2005/8/layout/chart3"/>
    <dgm:cxn modelId="{4549B4F1-0C53-42A8-9866-3D3698418833}" type="presParOf" srcId="{B53A66BE-6DC8-4E1F-80A5-BF992BC2522F}" destId="{CB81DDA6-E9CF-4D24-B06A-141273FC0F1F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1A69F-4594-4795-9AB0-63D6DCADF721}">
      <dsp:nvSpPr>
        <dsp:cNvPr id="0" name=""/>
        <dsp:cNvSpPr/>
      </dsp:nvSpPr>
      <dsp:spPr>
        <a:xfrm>
          <a:off x="457286" y="419898"/>
          <a:ext cx="3931636" cy="3931636"/>
        </a:xfrm>
        <a:prstGeom prst="pie">
          <a:avLst>
            <a:gd name="adj1" fmla="val 16200000"/>
            <a:gd name="adj2" fmla="val 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Informatique et programmation</a:t>
          </a:r>
          <a:endParaRPr lang="fr-FR" sz="1400" b="1" kern="1200" dirty="0"/>
        </a:p>
      </dsp:txBody>
      <dsp:txXfrm>
        <a:off x="2468038" y="1147251"/>
        <a:ext cx="1450961" cy="1170130"/>
      </dsp:txXfrm>
    </dsp:sp>
    <dsp:sp modelId="{F0401B18-D19F-4321-AE32-1180FE513D4F}">
      <dsp:nvSpPr>
        <dsp:cNvPr id="0" name=""/>
        <dsp:cNvSpPr/>
      </dsp:nvSpPr>
      <dsp:spPr>
        <a:xfrm>
          <a:off x="291596" y="585589"/>
          <a:ext cx="3931636" cy="3931636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Design innovation et créativité</a:t>
          </a:r>
          <a:endParaRPr lang="fr-FR" sz="1600" kern="1200" dirty="0"/>
        </a:p>
      </dsp:txBody>
      <dsp:txXfrm>
        <a:off x="2327622" y="2621615"/>
        <a:ext cx="1450961" cy="1170130"/>
      </dsp:txXfrm>
    </dsp:sp>
    <dsp:sp modelId="{A2609295-E4BB-4ED6-87C5-721A71FEF975}">
      <dsp:nvSpPr>
        <dsp:cNvPr id="0" name=""/>
        <dsp:cNvSpPr/>
      </dsp:nvSpPr>
      <dsp:spPr>
        <a:xfrm>
          <a:off x="291596" y="585589"/>
          <a:ext cx="3931636" cy="3931636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Les objets techniques, et les changements induits dans la société</a:t>
          </a:r>
          <a:endParaRPr lang="fr-FR" sz="1600" kern="1200" dirty="0"/>
        </a:p>
      </dsp:txBody>
      <dsp:txXfrm>
        <a:off x="736245" y="2621615"/>
        <a:ext cx="1450961" cy="1170130"/>
      </dsp:txXfrm>
    </dsp:sp>
    <dsp:sp modelId="{69D3B15D-7D25-4B2A-A5A7-CB5A2BBAFB38}">
      <dsp:nvSpPr>
        <dsp:cNvPr id="0" name=""/>
        <dsp:cNvSpPr/>
      </dsp:nvSpPr>
      <dsp:spPr>
        <a:xfrm>
          <a:off x="291596" y="585589"/>
          <a:ext cx="3931636" cy="3931636"/>
        </a:xfrm>
        <a:prstGeom prst="pie">
          <a:avLst>
            <a:gd name="adj1" fmla="val 10800000"/>
            <a:gd name="adj2" fmla="val 1620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Le modélisation et la simulation des objets et des systèmes techniques</a:t>
          </a:r>
          <a:endParaRPr lang="fr-FR" sz="1600" kern="1200" dirty="0"/>
        </a:p>
      </dsp:txBody>
      <dsp:txXfrm>
        <a:off x="736245" y="1311069"/>
        <a:ext cx="1450961" cy="1170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1C971-D258-4D6D-9DC9-5DF2494A45B4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F70AB-6F94-4B4E-887A-6A2B68A904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228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F3BCA-AB8A-46C8-8A42-C0A5BA7DD142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41DDF-100E-4F28-A6CE-69E8FDB9F1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485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1DDF-100E-4F28-A6CE-69E8FDB9F123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118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1DDF-100E-4F28-A6CE-69E8FDB9F12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18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dirty="0" smtClean="0"/>
              <a:t>Modifiez le style des sous-titres du masque</a:t>
            </a:r>
            <a:endParaRPr kumimoji="0" lang="en-US" dirty="0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43EDBBC6-2D63-46FD-ABC6-E1F134FD04E2}" type="datetime1">
              <a:rPr lang="fr-FR" smtClean="0"/>
              <a:t>23/03/2016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 algn="ctr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David Violeau – Xavier Pessoles</a:t>
            </a:r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FD84-D93F-442F-A602-357CDB446FDC}" type="datetime1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1FEF-BB6F-4B6B-8956-86E0FE15D740}" type="datetime1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le isocè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90872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31AA-AABC-42BF-900C-C6621A4626C8}" type="datetime1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251520" y="980728"/>
            <a:ext cx="8640960" cy="5400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771B4AD-2B1B-4BD7-A6A0-4490B395611F}" type="datetime1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CAC25-14A7-446E-A75F-54A01CA50A5C}" type="datetime1">
              <a:rPr lang="fr-FR" smtClean="0"/>
              <a:t>23/03/2016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Connecteur droit 7"/>
          <p:cNvSpPr>
            <a:spLocks noChangeShapeType="1"/>
          </p:cNvSpPr>
          <p:nvPr userDrawn="1"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000" b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000" b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27700-5B66-4B1F-90F2-3CD185A5B719}" type="datetime1">
              <a:rPr lang="fr-FR" smtClean="0"/>
              <a:t>23/03/2016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Connecteur droit 9"/>
          <p:cNvSpPr>
            <a:spLocks noChangeShapeType="1"/>
          </p:cNvSpPr>
          <p:nvPr userDrawn="1"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5CBA-452B-4B17-8269-A42B00F0CEBE}" type="datetime1">
              <a:rPr lang="fr-FR" smtClean="0"/>
              <a:t>23/03/2016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Connecteur droit 6"/>
          <p:cNvSpPr>
            <a:spLocks noChangeShapeType="1"/>
          </p:cNvSpPr>
          <p:nvPr userDrawn="1"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475-A478-4BAB-8F61-22D3A6621EA8}" type="datetime1">
              <a:rPr lang="fr-FR" smtClean="0"/>
              <a:t>23/03/2016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6246-9265-4A37-AE94-154F729C6121}" type="datetime1">
              <a:rPr lang="fr-FR" smtClean="0"/>
              <a:t>23/03/2016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C19F-0CBE-4C69-86E6-5F6A0E64BC9E}" type="datetime1">
              <a:rPr lang="fr-FR" smtClean="0"/>
              <a:t>23/03/2016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251520" y="-13648"/>
            <a:ext cx="8640960" cy="922368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51520" y="980727"/>
            <a:ext cx="8640960" cy="540060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00800" y="6447616"/>
            <a:ext cx="249168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A738F9E9-3041-4AFC-BF6D-A63CE5E484E1}" type="datetime1">
              <a:rPr lang="fr-FR" smtClean="0"/>
              <a:t>23/03/2016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898648" y="6447616"/>
            <a:ext cx="35052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4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David Violeau – Xavier Pessoles</a:t>
            </a:r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0560" y="6447616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9AC6D6E-35D0-489D-B18A-03530B324155}" type="slidenum">
              <a:rPr lang="fr-FR" smtClean="0"/>
              <a:t>‹N°›</a:t>
            </a:fld>
            <a:endParaRPr lang="fr-FR"/>
          </a:p>
        </p:txBody>
      </p:sp>
      <p:sp>
        <p:nvSpPr>
          <p:cNvPr id="28" name="Connecteur droit 27"/>
          <p:cNvSpPr>
            <a:spLocks noChangeShapeType="1"/>
          </p:cNvSpPr>
          <p:nvPr/>
        </p:nvSpPr>
        <p:spPr bwMode="auto">
          <a:xfrm>
            <a:off x="251520" y="6444441"/>
            <a:ext cx="8640960" cy="0"/>
          </a:xfrm>
          <a:prstGeom prst="line">
            <a:avLst/>
          </a:prstGeom>
          <a:noFill/>
          <a:ln w="9525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lvl="0"/>
            <a:endParaRPr kumimoji="0" lang="en-US"/>
          </a:p>
        </p:txBody>
      </p:sp>
      <p:sp>
        <p:nvSpPr>
          <p:cNvPr id="29" name="Connecteur droit 28"/>
          <p:cNvSpPr>
            <a:spLocks noChangeShapeType="1"/>
          </p:cNvSpPr>
          <p:nvPr/>
        </p:nvSpPr>
        <p:spPr bwMode="auto">
          <a:xfrm>
            <a:off x="251520" y="908720"/>
            <a:ext cx="8640960" cy="0"/>
          </a:xfrm>
          <a:prstGeom prst="line">
            <a:avLst/>
          </a:prstGeom>
          <a:noFill/>
          <a:ln w="9525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le isocèle 9"/>
          <p:cNvSpPr>
            <a:spLocks noChangeAspect="1"/>
          </p:cNvSpPr>
          <p:nvPr/>
        </p:nvSpPr>
        <p:spPr>
          <a:xfrm rot="5400000">
            <a:off x="237012" y="6558741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accent5">
              <a:lumMod val="50000"/>
            </a:schemeClr>
          </a:solidFill>
          <a:latin typeface="Tw Cen MT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5">
            <a:lumMod val="50000"/>
          </a:schemeClr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5">
            <a:lumMod val="75000"/>
          </a:schemeClr>
        </a:buClr>
        <a:buSzPct val="76000"/>
        <a:buFont typeface="Wingdings 3"/>
        <a:buChar char="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accent5">
            <a:lumMod val="75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5">
            <a:lumMod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5">
            <a:lumMod val="75000"/>
          </a:schemeClr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magistere.education.fr/ac-lyon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645024"/>
            <a:ext cx="6858000" cy="1296144"/>
          </a:xfrm>
        </p:spPr>
        <p:txBody>
          <a:bodyPr>
            <a:noAutofit/>
          </a:bodyPr>
          <a:lstStyle/>
          <a:p>
            <a:r>
              <a:rPr lang="fr-FR" sz="2800" dirty="0" smtClean="0"/>
              <a:t>Enseignement de l’informatique au collège</a:t>
            </a:r>
            <a:br>
              <a:rPr lang="fr-FR" sz="2800" dirty="0" smtClean="0"/>
            </a:br>
            <a:r>
              <a:rPr lang="fr-FR" sz="2800" dirty="0" smtClean="0"/>
              <a:t>Initiation à la programmation des systèmes embarqués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Nouveaux programmes de technologie au collège – Jeudi 24 Mars 2016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103510" cy="110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1189"/>
            <a:ext cx="3048228" cy="216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9144000" cy="365760"/>
          </a:xfrm>
        </p:spPr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7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10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251520" y="1484784"/>
            <a:ext cx="8640960" cy="4896544"/>
          </a:xfrm>
        </p:spPr>
        <p:txBody>
          <a:bodyPr/>
          <a:lstStyle/>
          <a:p>
            <a:r>
              <a:rPr lang="fr-FR" b="1" dirty="0" smtClean="0">
                <a:solidFill>
                  <a:srgbClr val="C00000"/>
                </a:solidFill>
              </a:rPr>
              <a:t>Fiche 1</a:t>
            </a:r>
            <a:r>
              <a:rPr lang="fr-FR" dirty="0" smtClean="0">
                <a:solidFill>
                  <a:srgbClr val="C00000"/>
                </a:solidFill>
              </a:rPr>
              <a:t> : </a:t>
            </a:r>
            <a:r>
              <a:rPr lang="fr-FR" dirty="0" smtClean="0"/>
              <a:t>liste non exhaustive de matériel.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Fiche 2 : </a:t>
            </a:r>
            <a:r>
              <a:rPr lang="fr-FR" dirty="0" smtClean="0"/>
              <a:t>prise en main de scratch.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Fiche 3 : </a:t>
            </a:r>
            <a:r>
              <a:rPr lang="fr-FR" dirty="0" smtClean="0"/>
              <a:t>prise en main rapide du fonctionnement d’une carte Arduino.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Fiche 4 : </a:t>
            </a:r>
            <a:r>
              <a:rPr lang="fr-FR" dirty="0" smtClean="0"/>
              <a:t>prise en main de mBlock pour piloter une carte Arduino.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Fiche 5 : </a:t>
            </a:r>
            <a:r>
              <a:rPr lang="fr-FR" dirty="0" smtClean="0"/>
              <a:t>prise en main de Appinventor pour piloter une carte Arduino à partir d’un smartphone.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Fiche 6 : </a:t>
            </a:r>
            <a:r>
              <a:rPr lang="fr-FR" dirty="0" smtClean="0"/>
              <a:t>piste des liens des logiciels nécessaires.</a:t>
            </a:r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b="1" dirty="0"/>
              <a:t>Éléments de formation</a:t>
            </a:r>
          </a:p>
          <a:p>
            <a:r>
              <a:rPr lang="fr-FR" sz="2000" dirty="0"/>
              <a:t>Exemples de logiciels et de supports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Résumés de cours</a:t>
            </a:r>
          </a:p>
          <a:p>
            <a:r>
              <a:rPr lang="fr-FR" b="1" dirty="0" smtClean="0"/>
              <a:t>Fiches d’utilisation</a:t>
            </a:r>
          </a:p>
          <a:p>
            <a:r>
              <a:rPr lang="fr-FR" dirty="0" smtClean="0"/>
              <a:t>Activités</a:t>
            </a:r>
          </a:p>
        </p:txBody>
      </p:sp>
    </p:spTree>
    <p:extLst>
      <p:ext uri="{BB962C8B-B14F-4D97-AF65-F5344CB8AC3E}">
        <p14:creationId xmlns:p14="http://schemas.microsoft.com/office/powerpoint/2010/main" val="31702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11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Les activités proposées sont réalisées dans le but que l’enseignant s’approprie le fonctionnement des logiciels et du </a:t>
            </a:r>
            <a:r>
              <a:rPr lang="fr-FR" dirty="0" smtClean="0"/>
              <a:t>matériel.</a:t>
            </a:r>
            <a:endParaRPr lang="fr-FR" dirty="0"/>
          </a:p>
          <a:p>
            <a:pPr lvl="1"/>
            <a:r>
              <a:rPr lang="fr-FR" b="1" dirty="0" smtClean="0">
                <a:solidFill>
                  <a:srgbClr val="C00000"/>
                </a:solidFill>
              </a:rPr>
              <a:t>Activité 1 : </a:t>
            </a:r>
            <a:r>
              <a:rPr lang="fr-FR" dirty="0" smtClean="0"/>
              <a:t>création </a:t>
            </a:r>
            <a:r>
              <a:rPr lang="fr-FR" dirty="0"/>
              <a:t>d’un jeu type « pong </a:t>
            </a:r>
            <a:r>
              <a:rPr lang="fr-FR" dirty="0" smtClean="0"/>
              <a:t>».</a:t>
            </a:r>
            <a:endParaRPr lang="fr-FR" dirty="0"/>
          </a:p>
          <a:p>
            <a:pPr lvl="2"/>
            <a:r>
              <a:rPr lang="fr-FR" dirty="0"/>
              <a:t>Raquettes (à l’écran) commandées par un </a:t>
            </a:r>
            <a:r>
              <a:rPr lang="fr-FR" dirty="0" smtClean="0"/>
              <a:t>potentiomètre.</a:t>
            </a:r>
            <a:endParaRPr lang="fr-FR" dirty="0"/>
          </a:p>
          <a:p>
            <a:pPr lvl="1"/>
            <a:r>
              <a:rPr lang="fr-FR" b="1" dirty="0" smtClean="0">
                <a:solidFill>
                  <a:srgbClr val="C00000"/>
                </a:solidFill>
              </a:rPr>
              <a:t>Act</a:t>
            </a:r>
            <a:r>
              <a:rPr lang="fr-FR" b="1" dirty="0">
                <a:solidFill>
                  <a:srgbClr val="C00000"/>
                </a:solidFill>
              </a:rPr>
              <a:t>ivité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2 : </a:t>
            </a:r>
            <a:r>
              <a:rPr lang="fr-FR" dirty="0" smtClean="0"/>
              <a:t>pilotage </a:t>
            </a:r>
            <a:r>
              <a:rPr lang="fr-FR" dirty="0"/>
              <a:t>d’un moteur à courant </a:t>
            </a:r>
            <a:r>
              <a:rPr lang="fr-FR" dirty="0" smtClean="0"/>
              <a:t>continu.</a:t>
            </a:r>
            <a:endParaRPr lang="fr-FR" dirty="0"/>
          </a:p>
          <a:p>
            <a:pPr lvl="2"/>
            <a:r>
              <a:rPr lang="fr-FR" dirty="0"/>
              <a:t>Le moteur peut être piloté par un potentiomètre ou par d’autres </a:t>
            </a:r>
            <a:r>
              <a:rPr lang="fr-FR" dirty="0" smtClean="0"/>
              <a:t>détecteurs.</a:t>
            </a:r>
            <a:endParaRPr lang="fr-FR" dirty="0"/>
          </a:p>
          <a:p>
            <a:pPr lvl="1"/>
            <a:r>
              <a:rPr lang="fr-FR" b="1" dirty="0" smtClean="0">
                <a:solidFill>
                  <a:srgbClr val="C00000"/>
                </a:solidFill>
              </a:rPr>
              <a:t>Act</a:t>
            </a:r>
            <a:r>
              <a:rPr lang="fr-FR" b="1" dirty="0">
                <a:solidFill>
                  <a:srgbClr val="C00000"/>
                </a:solidFill>
              </a:rPr>
              <a:t>ivité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3 : </a:t>
            </a:r>
            <a:r>
              <a:rPr lang="fr-FR" dirty="0" smtClean="0"/>
              <a:t>jeu </a:t>
            </a:r>
            <a:r>
              <a:rPr lang="fr-FR" dirty="0"/>
              <a:t>du Simon.</a:t>
            </a:r>
          </a:p>
          <a:p>
            <a:pPr lvl="2"/>
            <a:r>
              <a:rPr lang="fr-FR" dirty="0"/>
              <a:t>Reproduire une séquence d’allumage de led par boutons. </a:t>
            </a:r>
          </a:p>
          <a:p>
            <a:pPr lvl="1"/>
            <a:r>
              <a:rPr lang="fr-FR" b="1" dirty="0" smtClean="0">
                <a:solidFill>
                  <a:srgbClr val="C00000"/>
                </a:solidFill>
              </a:rPr>
              <a:t>Act</a:t>
            </a:r>
            <a:r>
              <a:rPr lang="fr-FR" b="1" dirty="0">
                <a:solidFill>
                  <a:srgbClr val="C00000"/>
                </a:solidFill>
              </a:rPr>
              <a:t>ivité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4 : </a:t>
            </a:r>
            <a:r>
              <a:rPr lang="fr-FR" dirty="0" smtClean="0"/>
              <a:t>acquisition </a:t>
            </a:r>
            <a:r>
              <a:rPr lang="fr-FR" dirty="0"/>
              <a:t>des signaux d’une Wiimote et interaction avec un </a:t>
            </a:r>
            <a:r>
              <a:rPr lang="fr-FR" dirty="0" smtClean="0"/>
              <a:t>jeu.</a:t>
            </a:r>
            <a:endParaRPr lang="fr-FR" dirty="0"/>
          </a:p>
          <a:p>
            <a:pPr lvl="1"/>
            <a:r>
              <a:rPr lang="fr-FR" b="1" dirty="0" smtClean="0">
                <a:solidFill>
                  <a:srgbClr val="C00000"/>
                </a:solidFill>
              </a:rPr>
              <a:t>Act</a:t>
            </a:r>
            <a:r>
              <a:rPr lang="fr-FR" b="1" dirty="0">
                <a:solidFill>
                  <a:srgbClr val="C00000"/>
                </a:solidFill>
              </a:rPr>
              <a:t>ivité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5 : </a:t>
            </a:r>
            <a:r>
              <a:rPr lang="fr-FR" dirty="0" smtClean="0"/>
              <a:t>création </a:t>
            </a:r>
            <a:r>
              <a:rPr lang="fr-FR" dirty="0"/>
              <a:t>d’une application sur smartphone permettant l’interaction avec des éléments distants (leds, capteurs</a:t>
            </a:r>
            <a:r>
              <a:rPr lang="fr-FR" dirty="0" smtClean="0"/>
              <a:t>).</a:t>
            </a:r>
            <a:endParaRPr lang="fr-FR" dirty="0"/>
          </a:p>
          <a:p>
            <a:pPr lvl="1"/>
            <a:r>
              <a:rPr lang="fr-FR" b="1" dirty="0" smtClean="0">
                <a:solidFill>
                  <a:srgbClr val="C00000"/>
                </a:solidFill>
              </a:rPr>
              <a:t>Activité </a:t>
            </a:r>
            <a:r>
              <a:rPr lang="fr-FR" b="1" dirty="0">
                <a:solidFill>
                  <a:srgbClr val="C00000"/>
                </a:solidFill>
              </a:rPr>
              <a:t>6 : </a:t>
            </a:r>
            <a:r>
              <a:rPr lang="fr-FR" dirty="0"/>
              <a:t>initiation à la structure d’un </a:t>
            </a:r>
            <a:r>
              <a:rPr lang="fr-FR" dirty="0" smtClean="0"/>
              <a:t>réseau.</a:t>
            </a:r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b="1" dirty="0"/>
              <a:t>Éléments de formation</a:t>
            </a:r>
          </a:p>
          <a:p>
            <a:r>
              <a:rPr lang="fr-FR" sz="2000" dirty="0"/>
              <a:t>Exemples de logiciels et de supports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Résumés de cours</a:t>
            </a:r>
          </a:p>
          <a:p>
            <a:r>
              <a:rPr lang="fr-FR" dirty="0" smtClean="0"/>
              <a:t>Fiches d’utilisation</a:t>
            </a:r>
          </a:p>
          <a:p>
            <a:r>
              <a:rPr lang="fr-FR" b="1" dirty="0" smtClean="0"/>
              <a:t>Activités</a:t>
            </a:r>
          </a:p>
        </p:txBody>
      </p:sp>
    </p:spTree>
    <p:extLst>
      <p:ext uri="{BB962C8B-B14F-4D97-AF65-F5344CB8AC3E}">
        <p14:creationId xmlns:p14="http://schemas.microsoft.com/office/powerpoint/2010/main" val="26046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12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51520" y="1268760"/>
            <a:ext cx="4248472" cy="1388705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4663611" y="1281587"/>
            <a:ext cx="4228869" cy="1375878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520" y="1268760"/>
            <a:ext cx="228600" cy="13887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4663611" y="1277311"/>
            <a:ext cx="228600" cy="1380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4892211" y="1281587"/>
            <a:ext cx="4000269" cy="1375877"/>
          </a:xfrm>
          <a:prstGeom prst="rect">
            <a:avLst/>
          </a:prstGeom>
        </p:spPr>
        <p:txBody>
          <a:bodyPr vert="horz" anchor="ctr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Contexte de l’informatique</a:t>
            </a:r>
          </a:p>
          <a:p>
            <a:r>
              <a:rPr lang="fr-FR" dirty="0" smtClean="0"/>
              <a:t>L’informatique en technologie</a:t>
            </a:r>
          </a:p>
          <a:p>
            <a:r>
              <a:rPr lang="fr-FR" dirty="0" smtClean="0"/>
              <a:t>Contenu des programmes</a:t>
            </a:r>
          </a:p>
          <a:p>
            <a:r>
              <a:rPr lang="fr-FR" dirty="0" smtClean="0"/>
              <a:t>Proposition de logiciels et matériels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4892211" y="4858029"/>
            <a:ext cx="4000269" cy="1375877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1600" b="1" dirty="0"/>
              <a:t>mBlock…</a:t>
            </a:r>
          </a:p>
          <a:p>
            <a:r>
              <a:rPr lang="fr-FR" sz="1600" b="1" dirty="0"/>
              <a:t>Interaction programme </a:t>
            </a:r>
            <a:r>
              <a:rPr lang="fr-FR" sz="1600" b="1" dirty="0" smtClean="0"/>
              <a:t>– </a:t>
            </a:r>
            <a:r>
              <a:rPr lang="fr-FR" sz="1600" b="1" dirty="0"/>
              <a:t>interface graphique</a:t>
            </a:r>
          </a:p>
          <a:p>
            <a:r>
              <a:rPr lang="fr-FR" sz="1600" b="1" dirty="0"/>
              <a:t>Interaction programme – matériel</a:t>
            </a:r>
          </a:p>
          <a:p>
            <a:r>
              <a:rPr lang="fr-FR" sz="1600" b="1" dirty="0" smtClean="0"/>
              <a:t>App </a:t>
            </a:r>
            <a:r>
              <a:rPr lang="fr-FR" sz="1600" b="1" dirty="0"/>
              <a:t>Inventor</a:t>
            </a: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480120" y="1268760"/>
            <a:ext cx="4019872" cy="138870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Les </a:t>
            </a:r>
            <a:r>
              <a:rPr lang="fr-FR" sz="3200" dirty="0" smtClean="0"/>
              <a:t>programmes</a:t>
            </a:r>
            <a:endParaRPr lang="fr-FR" sz="3200" dirty="0"/>
          </a:p>
        </p:txBody>
      </p:sp>
      <p:sp>
        <p:nvSpPr>
          <p:cNvPr id="21" name="Rectangle 20"/>
          <p:cNvSpPr/>
          <p:nvPr/>
        </p:nvSpPr>
        <p:spPr>
          <a:xfrm>
            <a:off x="251520" y="3048407"/>
            <a:ext cx="4248472" cy="1388705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663611" y="3061234"/>
            <a:ext cx="4228869" cy="1375878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51520" y="3048407"/>
            <a:ext cx="228600" cy="13887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663611" y="3056958"/>
            <a:ext cx="228600" cy="1380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4892211" y="3061234"/>
            <a:ext cx="4000269" cy="1375877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Résumés de cours</a:t>
            </a:r>
          </a:p>
          <a:p>
            <a:r>
              <a:rPr lang="fr-FR" sz="2000" dirty="0"/>
              <a:t>Fiches d’utilisation</a:t>
            </a:r>
          </a:p>
          <a:p>
            <a:r>
              <a:rPr lang="fr-FR" sz="2000" dirty="0" smtClean="0"/>
              <a:t>Activités</a:t>
            </a:r>
            <a:endParaRPr lang="fr-FR" sz="2000" dirty="0"/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480120" y="3048407"/>
            <a:ext cx="4019872" cy="138870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Éléments de formation</a:t>
            </a:r>
            <a:endParaRPr lang="fr-FR" sz="3200" dirty="0"/>
          </a:p>
        </p:txBody>
      </p:sp>
      <p:sp>
        <p:nvSpPr>
          <p:cNvPr id="28" name="Rectangle 27"/>
          <p:cNvSpPr/>
          <p:nvPr/>
        </p:nvSpPr>
        <p:spPr>
          <a:xfrm>
            <a:off x="251520" y="4845203"/>
            <a:ext cx="4248472" cy="1388705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663611" y="4858030"/>
            <a:ext cx="4228869" cy="1375878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51520" y="4845203"/>
            <a:ext cx="228600" cy="13887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663611" y="4853754"/>
            <a:ext cx="228600" cy="1380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480120" y="4845203"/>
            <a:ext cx="4019872" cy="138870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3200" b="1" dirty="0" smtClean="0"/>
              <a:t>Exemples de logiciels et de supports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0265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13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640960" cy="5472608"/>
          </a:xfrm>
        </p:spPr>
        <p:txBody>
          <a:bodyPr/>
          <a:lstStyle/>
          <a:p>
            <a:r>
              <a:rPr lang="fr-FR" dirty="0" smtClean="0"/>
              <a:t>Scratch : logiciel de programmation graphique développé par le MIT :</a:t>
            </a:r>
          </a:p>
          <a:p>
            <a:pPr lvl="1"/>
            <a:r>
              <a:rPr lang="fr-FR" dirty="0" smtClean="0"/>
              <a:t>gestion d’interface graphique;</a:t>
            </a:r>
          </a:p>
          <a:p>
            <a:pPr lvl="1"/>
            <a:r>
              <a:rPr lang="fr-FR" dirty="0"/>
              <a:t>g</a:t>
            </a:r>
            <a:r>
              <a:rPr lang="fr-FR" dirty="0" smtClean="0"/>
              <a:t>estion d’événements …</a:t>
            </a:r>
          </a:p>
          <a:p>
            <a:r>
              <a:rPr lang="fr-FR" dirty="0" smtClean="0"/>
              <a:t>mBlock : logiciel basé sur scratch mais permettant d’interagir aisément avec des microcontrôleurs (carte Arduino par exemple). </a:t>
            </a:r>
          </a:p>
          <a:p>
            <a:endParaRPr lang="fr-FR" dirty="0" smtClean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b="1" dirty="0"/>
              <a:t>Exemples de logiciels et de supports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b="1" dirty="0"/>
              <a:t>mBlock…</a:t>
            </a:r>
          </a:p>
          <a:p>
            <a:r>
              <a:rPr lang="fr-FR" dirty="0"/>
              <a:t>Interaction programme </a:t>
            </a:r>
            <a:r>
              <a:rPr lang="fr-FR" dirty="0" smtClean="0"/>
              <a:t>– </a:t>
            </a:r>
            <a:r>
              <a:rPr lang="fr-FR" dirty="0"/>
              <a:t>interface graphique</a:t>
            </a:r>
          </a:p>
          <a:p>
            <a:r>
              <a:rPr lang="fr-FR" dirty="0"/>
              <a:t>Interaction programme – matériel</a:t>
            </a:r>
          </a:p>
          <a:p>
            <a:r>
              <a:rPr lang="fr-FR" dirty="0" smtClean="0"/>
              <a:t>App </a:t>
            </a:r>
            <a:r>
              <a:rPr lang="fr-FR" dirty="0"/>
              <a:t>Inventor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3933056"/>
            <a:ext cx="5400600" cy="207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9" y="1556792"/>
            <a:ext cx="905263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14</a:t>
            </a:fld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b="1" dirty="0"/>
              <a:t>Exemples de logiciels et de supports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mBlock…</a:t>
            </a:r>
          </a:p>
          <a:p>
            <a:r>
              <a:rPr lang="fr-FR" b="1" dirty="0" smtClean="0"/>
              <a:t>Interaction programme – interface graphique</a:t>
            </a:r>
          </a:p>
          <a:p>
            <a:r>
              <a:rPr lang="fr-FR" dirty="0"/>
              <a:t>Interaction programme – matériel</a:t>
            </a:r>
          </a:p>
          <a:p>
            <a:r>
              <a:rPr lang="fr-FR" dirty="0" smtClean="0"/>
              <a:t>App Inventor</a:t>
            </a:r>
          </a:p>
        </p:txBody>
      </p:sp>
      <p:sp>
        <p:nvSpPr>
          <p:cNvPr id="14" name="Espace réservé du contenu 4"/>
          <p:cNvSpPr txBox="1">
            <a:spLocks/>
          </p:cNvSpPr>
          <p:nvPr/>
        </p:nvSpPr>
        <p:spPr>
          <a:xfrm>
            <a:off x="251520" y="980728"/>
            <a:ext cx="8640960" cy="540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9" name="Espace réservé du contenu 4"/>
          <p:cNvSpPr txBox="1">
            <a:spLocks/>
          </p:cNvSpPr>
          <p:nvPr/>
        </p:nvSpPr>
        <p:spPr>
          <a:xfrm>
            <a:off x="251520" y="908720"/>
            <a:ext cx="8793360" cy="562500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Interaction programme </a:t>
            </a:r>
            <a:r>
              <a:rPr lang="fr-FR" dirty="0" smtClean="0">
                <a:sym typeface="Wingdings 3"/>
              </a:rPr>
              <a:t></a:t>
            </a:r>
            <a:r>
              <a:rPr lang="fr-FR" dirty="0" smtClean="0"/>
              <a:t> interface graphique</a:t>
            </a:r>
            <a:endParaRPr lang="fr-FR" dirty="0"/>
          </a:p>
        </p:txBody>
      </p:sp>
      <p:pic>
        <p:nvPicPr>
          <p:cNvPr id="12" name="02_Si_Sinon_Panda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97" y="1880956"/>
            <a:ext cx="3199751" cy="2666720"/>
          </a:xfrm>
        </p:spPr>
      </p:pic>
    </p:spTree>
    <p:extLst>
      <p:ext uri="{BB962C8B-B14F-4D97-AF65-F5344CB8AC3E}">
        <p14:creationId xmlns:p14="http://schemas.microsoft.com/office/powerpoint/2010/main" val="36280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" y="1484784"/>
            <a:ext cx="908787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15</a:t>
            </a:fld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b="1" dirty="0"/>
              <a:t>Exemples de logiciels et de supports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mBlock…</a:t>
            </a:r>
          </a:p>
          <a:p>
            <a:r>
              <a:rPr lang="fr-FR" dirty="0" smtClean="0"/>
              <a:t>Interaction programme – interface graphique</a:t>
            </a:r>
          </a:p>
          <a:p>
            <a:r>
              <a:rPr lang="fr-FR" b="1" dirty="0"/>
              <a:t>Interaction programme – </a:t>
            </a:r>
            <a:r>
              <a:rPr lang="fr-FR" b="1" dirty="0" smtClean="0"/>
              <a:t>matériel</a:t>
            </a:r>
          </a:p>
          <a:p>
            <a:r>
              <a:rPr lang="fr-FR" dirty="0" smtClean="0"/>
              <a:t>App Inventor</a:t>
            </a:r>
          </a:p>
        </p:txBody>
      </p:sp>
      <p:sp>
        <p:nvSpPr>
          <p:cNvPr id="9" name="Espace réservé du contenu 4"/>
          <p:cNvSpPr txBox="1">
            <a:spLocks/>
          </p:cNvSpPr>
          <p:nvPr/>
        </p:nvSpPr>
        <p:spPr>
          <a:xfrm>
            <a:off x="251520" y="920196"/>
            <a:ext cx="8793360" cy="56135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Interaction </a:t>
            </a:r>
            <a:r>
              <a:rPr lang="fr-FR" dirty="0"/>
              <a:t>m</a:t>
            </a:r>
            <a:r>
              <a:rPr lang="fr-FR" dirty="0" smtClean="0"/>
              <a:t>atériel </a:t>
            </a:r>
            <a:r>
              <a:rPr lang="fr-FR" dirty="0">
                <a:sym typeface="Wingdings 3"/>
              </a:rPr>
              <a:t></a:t>
            </a:r>
            <a:r>
              <a:rPr lang="fr-FR" dirty="0"/>
              <a:t> interface </a:t>
            </a:r>
            <a:r>
              <a:rPr lang="fr-FR" dirty="0" smtClean="0"/>
              <a:t>graphique</a:t>
            </a:r>
            <a:endParaRPr lang="fr-FR" dirty="0"/>
          </a:p>
        </p:txBody>
      </p:sp>
      <p:pic>
        <p:nvPicPr>
          <p:cNvPr id="6" name="Fichier_0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824"/>
          <a:stretch/>
        </p:blipFill>
        <p:spPr>
          <a:xfrm>
            <a:off x="99120" y="1535662"/>
            <a:ext cx="3176736" cy="48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7"/>
          <a:stretch/>
        </p:blipFill>
        <p:spPr bwMode="auto">
          <a:xfrm>
            <a:off x="-17043" y="1534462"/>
            <a:ext cx="9093447" cy="484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16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b="1" dirty="0"/>
              <a:t>Exemples de logiciels et de supports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mBlock…</a:t>
            </a:r>
          </a:p>
          <a:p>
            <a:r>
              <a:rPr lang="fr-FR" dirty="0"/>
              <a:t>Interaction programme – interface graphique</a:t>
            </a:r>
          </a:p>
          <a:p>
            <a:r>
              <a:rPr lang="fr-FR" b="1" dirty="0"/>
              <a:t>Interaction programme – matériel</a:t>
            </a:r>
          </a:p>
          <a:p>
            <a:r>
              <a:rPr lang="fr-FR" dirty="0" smtClean="0"/>
              <a:t>App </a:t>
            </a:r>
            <a:r>
              <a:rPr lang="fr-FR" dirty="0"/>
              <a:t>Inventor</a:t>
            </a:r>
          </a:p>
        </p:txBody>
      </p:sp>
      <p:sp>
        <p:nvSpPr>
          <p:cNvPr id="10" name="Espace réservé du contenu 4"/>
          <p:cNvSpPr txBox="1">
            <a:spLocks/>
          </p:cNvSpPr>
          <p:nvPr/>
        </p:nvSpPr>
        <p:spPr>
          <a:xfrm>
            <a:off x="251520" y="920196"/>
            <a:ext cx="8640960" cy="54611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Interaction </a:t>
            </a:r>
            <a:r>
              <a:rPr lang="fr-FR" dirty="0"/>
              <a:t>p</a:t>
            </a:r>
            <a:r>
              <a:rPr lang="fr-FR" dirty="0" smtClean="0"/>
              <a:t>rogramme </a:t>
            </a:r>
            <a:r>
              <a:rPr lang="fr-FR" dirty="0" smtClean="0">
                <a:sym typeface="Wingdings 3"/>
              </a:rPr>
              <a:t></a:t>
            </a:r>
            <a:r>
              <a:rPr lang="fr-FR" dirty="0" smtClean="0"/>
              <a:t> matériel (mBot )</a:t>
            </a:r>
            <a:endParaRPr lang="fr-FR" dirty="0"/>
          </a:p>
        </p:txBody>
      </p:sp>
      <p:pic>
        <p:nvPicPr>
          <p:cNvPr id="1026" name="Picture 2" descr="C:\Users\Xavier\Desktop\Imag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555776" cy="20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02_Si_Sinon_mb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243" r="15373"/>
          <a:stretch/>
        </p:blipFill>
        <p:spPr>
          <a:xfrm>
            <a:off x="128566" y="2095950"/>
            <a:ext cx="3024336" cy="23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2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17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mBlock et systèmes embarqués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733594"/>
            <a:ext cx="8856000" cy="471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40152" y="2276872"/>
            <a:ext cx="1080120" cy="2160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00000"/>
                </a:solidFill>
              </a:ln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3203848" y="2081048"/>
            <a:ext cx="2392911" cy="1059920"/>
          </a:xfrm>
          <a:prstGeom prst="straightConnector1">
            <a:avLst/>
          </a:prstGeom>
          <a:noFill/>
          <a:ln w="28575">
            <a:solidFill>
              <a:srgbClr val="C00000"/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Rectangle 9"/>
          <p:cNvSpPr/>
          <p:nvPr/>
        </p:nvSpPr>
        <p:spPr>
          <a:xfrm>
            <a:off x="2699792" y="3140968"/>
            <a:ext cx="972108" cy="2880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b="1" dirty="0"/>
              <a:t>Exemples de logiciels et de supports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mBlock…</a:t>
            </a:r>
          </a:p>
          <a:p>
            <a:r>
              <a:rPr lang="fr-FR" dirty="0"/>
              <a:t>Interaction programme – interface graphique</a:t>
            </a:r>
          </a:p>
          <a:p>
            <a:r>
              <a:rPr lang="fr-FR" b="1" dirty="0"/>
              <a:t>Interaction programme – matériel</a:t>
            </a:r>
          </a:p>
          <a:p>
            <a:r>
              <a:rPr lang="fr-FR" dirty="0" smtClean="0"/>
              <a:t>App </a:t>
            </a:r>
            <a:r>
              <a:rPr lang="fr-FR" dirty="0"/>
              <a:t>Inventor</a:t>
            </a:r>
          </a:p>
        </p:txBody>
      </p:sp>
    </p:spTree>
    <p:extLst>
      <p:ext uri="{BB962C8B-B14F-4D97-AF65-F5344CB8AC3E}">
        <p14:creationId xmlns:p14="http://schemas.microsoft.com/office/powerpoint/2010/main" val="5740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18</a:t>
            </a:fld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b="1" dirty="0"/>
              <a:t>Exemples de logiciels et de supports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mBlock…</a:t>
            </a:r>
          </a:p>
          <a:p>
            <a:r>
              <a:rPr lang="fr-FR" dirty="0"/>
              <a:t>Interaction programme – interface graphique</a:t>
            </a:r>
          </a:p>
          <a:p>
            <a:r>
              <a:rPr lang="fr-FR" dirty="0"/>
              <a:t>Interaction programme – matériel</a:t>
            </a:r>
          </a:p>
          <a:p>
            <a:r>
              <a:rPr lang="fr-FR" b="1" dirty="0" smtClean="0"/>
              <a:t>App </a:t>
            </a:r>
            <a:r>
              <a:rPr lang="fr-FR" b="1" dirty="0"/>
              <a:t>Inventor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Génération</a:t>
            </a:r>
          </a:p>
          <a:p>
            <a:pPr lvl="1"/>
            <a:r>
              <a:rPr lang="fr-FR" dirty="0" smtClean="0"/>
              <a:t>test sur tablette en temps réel ;</a:t>
            </a:r>
          </a:p>
          <a:p>
            <a:pPr lvl="1"/>
            <a:r>
              <a:rPr lang="fr-FR" dirty="0"/>
              <a:t>construction d’une application </a:t>
            </a:r>
            <a:r>
              <a:rPr lang="fr-FR" dirty="0" smtClean="0"/>
              <a:t>installable.</a:t>
            </a:r>
            <a:endParaRPr lang="fr-FR" dirty="0"/>
          </a:p>
          <a:p>
            <a:endParaRPr lang="fr-FR" dirty="0"/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>
          <a:xfrm>
            <a:off x="251520" y="980728"/>
            <a:ext cx="8640960" cy="540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Génération :</a:t>
            </a:r>
          </a:p>
        </p:txBody>
      </p:sp>
      <p:pic>
        <p:nvPicPr>
          <p:cNvPr id="13" name="Imag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72" y="989247"/>
            <a:ext cx="1798955" cy="1776730"/>
          </a:xfrm>
          <a:prstGeom prst="rect">
            <a:avLst/>
          </a:prstGeom>
        </p:spPr>
      </p:pic>
      <p:pic>
        <p:nvPicPr>
          <p:cNvPr id="14" name="Image 13" descr="Afficher l'image d'orig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495" y="3140968"/>
            <a:ext cx="1672907" cy="297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03" y="2410810"/>
            <a:ext cx="2744416" cy="40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2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19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0" y="980728"/>
            <a:ext cx="4572000" cy="5400600"/>
          </a:xfrm>
        </p:spPr>
        <p:txBody>
          <a:bodyPr/>
          <a:lstStyle/>
          <a:p>
            <a:r>
              <a:rPr lang="fr-FR" dirty="0"/>
              <a:t>Structure et principe </a:t>
            </a:r>
            <a:r>
              <a:rPr lang="fr-FR" dirty="0" smtClean="0"/>
              <a:t>d’utilisation :</a:t>
            </a:r>
            <a:endParaRPr lang="fr-FR" dirty="0"/>
          </a:p>
          <a:p>
            <a:pPr lvl="1"/>
            <a:r>
              <a:rPr lang="fr-FR" dirty="0" smtClean="0"/>
              <a:t>accessible </a:t>
            </a:r>
            <a:r>
              <a:rPr lang="fr-FR" dirty="0"/>
              <a:t>uniquement en </a:t>
            </a:r>
            <a:r>
              <a:rPr lang="fr-FR" dirty="0" smtClean="0"/>
              <a:t>ligne ;</a:t>
            </a:r>
            <a:endParaRPr lang="fr-FR" dirty="0"/>
          </a:p>
          <a:p>
            <a:pPr lvl="1"/>
            <a:r>
              <a:rPr lang="fr-FR" dirty="0" smtClean="0"/>
              <a:t>glisser </a:t>
            </a:r>
            <a:r>
              <a:rPr lang="fr-FR" dirty="0"/>
              <a:t>déposer d’éléments graphiques / mise en page des </a:t>
            </a:r>
            <a:r>
              <a:rPr lang="fr-FR" dirty="0" smtClean="0"/>
              <a:t>éléments ;</a:t>
            </a:r>
          </a:p>
          <a:p>
            <a:pPr lvl="1"/>
            <a:r>
              <a:rPr lang="fr-FR" dirty="0" smtClean="0"/>
              <a:t>développements </a:t>
            </a:r>
            <a:r>
              <a:rPr lang="fr-FR" dirty="0"/>
              <a:t>réalisés pour faciliter la communication en Bluetooth avec des cartes </a:t>
            </a:r>
            <a:r>
              <a:rPr lang="fr-FR" dirty="0" err="1" smtClean="0"/>
              <a:t>Arduino</a:t>
            </a:r>
            <a:r>
              <a:rPr lang="fr-FR" dirty="0" smtClean="0"/>
              <a:t>.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b="1" dirty="0"/>
              <a:t>Exemples de logiciels et de supports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mBlock…</a:t>
            </a:r>
          </a:p>
          <a:p>
            <a:r>
              <a:rPr lang="fr-FR" dirty="0"/>
              <a:t>Interaction programme – interface graphique</a:t>
            </a:r>
          </a:p>
          <a:p>
            <a:r>
              <a:rPr lang="fr-FR" dirty="0"/>
              <a:t>Interaction programme – matériel</a:t>
            </a:r>
          </a:p>
          <a:p>
            <a:r>
              <a:rPr lang="fr-FR" b="1" dirty="0" smtClean="0"/>
              <a:t>App </a:t>
            </a:r>
            <a:r>
              <a:rPr lang="fr-FR" b="1" dirty="0"/>
              <a:t>Inventor</a:t>
            </a:r>
          </a:p>
        </p:txBody>
      </p:sp>
      <p:pic>
        <p:nvPicPr>
          <p:cNvPr id="8" name="Imag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3687" b="4698"/>
          <a:stretch/>
        </p:blipFill>
        <p:spPr bwMode="auto">
          <a:xfrm>
            <a:off x="4427984" y="947906"/>
            <a:ext cx="4716015" cy="2967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3"/>
          <a:srcRect t="9309" r="3213" b="15619"/>
          <a:stretch/>
        </p:blipFill>
        <p:spPr bwMode="auto">
          <a:xfrm>
            <a:off x="5128968" y="3935355"/>
            <a:ext cx="3350559" cy="2271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31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2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51520" y="1268760"/>
            <a:ext cx="4248472" cy="1388705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4663611" y="1281587"/>
            <a:ext cx="4228869" cy="1375878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520" y="1268760"/>
            <a:ext cx="228600" cy="13887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4663611" y="1277311"/>
            <a:ext cx="228600" cy="1380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4892211" y="1281587"/>
            <a:ext cx="4000269" cy="1375877"/>
          </a:xfrm>
          <a:prstGeom prst="rect">
            <a:avLst/>
          </a:prstGeom>
        </p:spPr>
        <p:txBody>
          <a:bodyPr vert="horz" anchor="ctr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Contexte de l’informatique</a:t>
            </a:r>
          </a:p>
          <a:p>
            <a:r>
              <a:rPr lang="fr-FR" dirty="0" smtClean="0"/>
              <a:t>L’informatique en technologie</a:t>
            </a:r>
          </a:p>
          <a:p>
            <a:r>
              <a:rPr lang="fr-FR" dirty="0" smtClean="0"/>
              <a:t>Contenu des programmes</a:t>
            </a:r>
          </a:p>
          <a:p>
            <a:r>
              <a:rPr lang="fr-FR" dirty="0" smtClean="0"/>
              <a:t>Proposition de logiciels et matériels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4892211" y="4858029"/>
            <a:ext cx="4000269" cy="1375877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1600" dirty="0"/>
              <a:t>mBlock…</a:t>
            </a:r>
          </a:p>
          <a:p>
            <a:r>
              <a:rPr lang="fr-FR" sz="1600" dirty="0"/>
              <a:t>Interaction programme </a:t>
            </a:r>
            <a:r>
              <a:rPr lang="fr-FR" sz="1600" dirty="0" smtClean="0"/>
              <a:t>– </a:t>
            </a:r>
            <a:r>
              <a:rPr lang="fr-FR" sz="1600" dirty="0"/>
              <a:t>interface graphique</a:t>
            </a:r>
          </a:p>
          <a:p>
            <a:r>
              <a:rPr lang="fr-FR" sz="1600" dirty="0"/>
              <a:t>Interaction programme – matériel</a:t>
            </a:r>
          </a:p>
          <a:p>
            <a:r>
              <a:rPr lang="fr-FR" sz="1600" dirty="0" smtClean="0"/>
              <a:t>App </a:t>
            </a:r>
            <a:r>
              <a:rPr lang="fr-FR" sz="1600" dirty="0"/>
              <a:t>Inventor</a:t>
            </a: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480120" y="1268760"/>
            <a:ext cx="4019872" cy="138870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3200" b="1" dirty="0"/>
              <a:t>Les </a:t>
            </a:r>
            <a:r>
              <a:rPr lang="fr-FR" sz="3200" b="1" dirty="0" smtClean="0"/>
              <a:t>programmes</a:t>
            </a:r>
            <a:endParaRPr lang="fr-FR" sz="3200" dirty="0"/>
          </a:p>
        </p:txBody>
      </p:sp>
      <p:sp>
        <p:nvSpPr>
          <p:cNvPr id="21" name="Rectangle 20"/>
          <p:cNvSpPr/>
          <p:nvPr/>
        </p:nvSpPr>
        <p:spPr>
          <a:xfrm>
            <a:off x="251520" y="3048407"/>
            <a:ext cx="4248472" cy="1388705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4663611" y="3061234"/>
            <a:ext cx="4228869" cy="1375878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Rectangle 22"/>
          <p:cNvSpPr/>
          <p:nvPr/>
        </p:nvSpPr>
        <p:spPr>
          <a:xfrm>
            <a:off x="251520" y="3048407"/>
            <a:ext cx="228600" cy="13887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>
            <a:off x="4663611" y="3056958"/>
            <a:ext cx="228600" cy="1380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4892211" y="3061234"/>
            <a:ext cx="4000269" cy="1375877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Résumés de cours</a:t>
            </a:r>
          </a:p>
          <a:p>
            <a:r>
              <a:rPr lang="fr-FR" sz="2000" dirty="0"/>
              <a:t>Fiches d’utilisation</a:t>
            </a:r>
          </a:p>
          <a:p>
            <a:r>
              <a:rPr lang="fr-FR" sz="2000" dirty="0" smtClean="0"/>
              <a:t>Activités</a:t>
            </a:r>
            <a:endParaRPr lang="fr-FR" sz="2000" dirty="0"/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480120" y="3048407"/>
            <a:ext cx="4019872" cy="138870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3200" b="1" dirty="0" smtClean="0"/>
              <a:t>Éléments de formation</a:t>
            </a:r>
            <a:endParaRPr lang="fr-FR" sz="3200" dirty="0"/>
          </a:p>
        </p:txBody>
      </p:sp>
      <p:sp>
        <p:nvSpPr>
          <p:cNvPr id="28" name="Rectangle 27"/>
          <p:cNvSpPr/>
          <p:nvPr/>
        </p:nvSpPr>
        <p:spPr>
          <a:xfrm>
            <a:off x="251520" y="4845203"/>
            <a:ext cx="4248472" cy="1388705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4663611" y="4858030"/>
            <a:ext cx="4228869" cy="1375878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251520" y="4845203"/>
            <a:ext cx="228600" cy="13887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>
            <a:off x="4663611" y="4853754"/>
            <a:ext cx="228600" cy="1380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480120" y="4845203"/>
            <a:ext cx="4019872" cy="138870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3200" b="1" dirty="0" smtClean="0"/>
              <a:t>Exemples de logiciels et de supports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7977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20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251520" y="980728"/>
            <a:ext cx="8640960" cy="5400600"/>
          </a:xfrm>
        </p:spPr>
        <p:txBody>
          <a:bodyPr/>
          <a:lstStyle/>
          <a:p>
            <a:r>
              <a:rPr lang="fr-FR" dirty="0" smtClean="0"/>
              <a:t>Exemple d’application</a:t>
            </a:r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b="1" dirty="0"/>
              <a:t>Exemples de logiciels et de supports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mBlock…</a:t>
            </a:r>
          </a:p>
          <a:p>
            <a:r>
              <a:rPr lang="fr-FR" dirty="0"/>
              <a:t>Interaction programme – interface graphique</a:t>
            </a:r>
          </a:p>
          <a:p>
            <a:r>
              <a:rPr lang="fr-FR" dirty="0"/>
              <a:t>Interaction programme – matériel</a:t>
            </a:r>
          </a:p>
          <a:p>
            <a:r>
              <a:rPr lang="fr-FR" b="1" dirty="0" smtClean="0"/>
              <a:t>App </a:t>
            </a:r>
            <a:r>
              <a:rPr lang="fr-FR" b="1" dirty="0"/>
              <a:t>Inventor</a:t>
            </a:r>
          </a:p>
        </p:txBody>
      </p:sp>
      <p:pic>
        <p:nvPicPr>
          <p:cNvPr id="6" name="appinvento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596" y="1743842"/>
            <a:ext cx="7272808" cy="40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2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conclure…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21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https://magistere.education.fr/ac-lyon</a:t>
            </a:r>
            <a:r>
              <a:rPr lang="fr-FR" dirty="0" smtClean="0">
                <a:hlinkClick r:id="rId2"/>
              </a:rPr>
              <a:t>/</a:t>
            </a:r>
            <a:endParaRPr lang="fr-FR" dirty="0"/>
          </a:p>
          <a:p>
            <a:r>
              <a:rPr lang="fr-FR" dirty="0" smtClean="0"/>
              <a:t>Objectif : mise en ligne mi-avril.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9285" r="13030" b="1144"/>
          <a:stretch/>
        </p:blipFill>
        <p:spPr bwMode="auto">
          <a:xfrm>
            <a:off x="1536870" y="2145124"/>
            <a:ext cx="6070260" cy="397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25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645024"/>
            <a:ext cx="6858000" cy="1296144"/>
          </a:xfrm>
        </p:spPr>
        <p:txBody>
          <a:bodyPr>
            <a:noAutofit/>
          </a:bodyPr>
          <a:lstStyle/>
          <a:p>
            <a:r>
              <a:rPr lang="fr-FR" sz="2800" dirty="0" smtClean="0"/>
              <a:t>Enseignement de l’informatique au collège</a:t>
            </a:r>
            <a:br>
              <a:rPr lang="fr-FR" sz="2800" dirty="0" smtClean="0"/>
            </a:br>
            <a:r>
              <a:rPr lang="fr-FR" sz="2800" dirty="0" smtClean="0"/>
              <a:t>Initiation à la programmation des systèmes embarqués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Nouveaux programmes de technologie au collège – Jeudi 24 Mars 2016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103510" cy="110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02" y="1484784"/>
            <a:ext cx="3048228" cy="216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61570" y="1772816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</a:rPr>
              <a:t>Merci de votre attention.</a:t>
            </a:r>
            <a:endParaRPr lang="fr-FR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9144000" cy="365760"/>
          </a:xfrm>
        </p:spPr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34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éléments en ligne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23</a:t>
            </a:fld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5" y="1052736"/>
            <a:ext cx="9170505" cy="494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18067" y="4149080"/>
            <a:ext cx="1296144" cy="57606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68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éléments en ligne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24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0" y="990227"/>
            <a:ext cx="9155269" cy="49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38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éléments en ligne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25</a:t>
            </a:fld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5"/>
            <a:ext cx="9143999" cy="492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0770" y="3244334"/>
            <a:ext cx="3362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Interaction programme – matériel</a:t>
            </a:r>
          </a:p>
        </p:txBody>
      </p:sp>
    </p:spTree>
    <p:extLst>
      <p:ext uri="{BB962C8B-B14F-4D97-AF65-F5344CB8AC3E}">
        <p14:creationId xmlns:p14="http://schemas.microsoft.com/office/powerpoint/2010/main" val="9655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éléments </a:t>
            </a:r>
            <a:r>
              <a:rPr lang="fr-FR" smtClean="0"/>
              <a:t>en ligne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26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492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76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b="1" dirty="0"/>
              <a:t>Les programmes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dirty="0" smtClean="0"/>
              <a:t>Exemples </a:t>
            </a:r>
            <a:r>
              <a:rPr lang="fr-FR" sz="2000" dirty="0"/>
              <a:t>de logiciels et de </a:t>
            </a:r>
            <a:r>
              <a:rPr lang="fr-FR" sz="2000" dirty="0" smtClean="0"/>
              <a:t>supports</a:t>
            </a:r>
            <a:endParaRPr lang="fr-FR" sz="20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Contexte de l’informatique</a:t>
            </a:r>
          </a:p>
          <a:p>
            <a:r>
              <a:rPr lang="fr-FR" dirty="0" smtClean="0"/>
              <a:t>L’informatique en technologie</a:t>
            </a:r>
          </a:p>
          <a:p>
            <a:r>
              <a:rPr lang="fr-FR" dirty="0" smtClean="0"/>
              <a:t>Contenu des programmes</a:t>
            </a:r>
          </a:p>
          <a:p>
            <a:r>
              <a:rPr lang="fr-FR" dirty="0" smtClean="0"/>
              <a:t>Proposition de logiciels et matériels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3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251520" y="939163"/>
            <a:ext cx="8640960" cy="5400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Cycle 4 : cycle des approfondissements de la 5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à la 3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Un enseignement partagé</a:t>
            </a:r>
          </a:p>
          <a:p>
            <a:pPr lvl="1"/>
            <a:r>
              <a:rPr lang="fr-FR" sz="2000" dirty="0" smtClean="0"/>
              <a:t>En mathématiques </a:t>
            </a:r>
          </a:p>
          <a:p>
            <a:pPr lvl="2"/>
            <a:r>
              <a:rPr lang="fr-FR" sz="1800" dirty="0" smtClean="0"/>
              <a:t>Attendus de fin de cycle : </a:t>
            </a:r>
          </a:p>
          <a:p>
            <a:pPr lvl="3"/>
            <a:r>
              <a:rPr lang="fr-FR" sz="1600" dirty="0" smtClean="0"/>
              <a:t>écrire, mettre au point et exécuter un programme simple.</a:t>
            </a:r>
          </a:p>
          <a:p>
            <a:pPr lvl="1"/>
            <a:r>
              <a:rPr lang="fr-FR" sz="2000" dirty="0" smtClean="0"/>
              <a:t>En technologie </a:t>
            </a:r>
          </a:p>
          <a:p>
            <a:pPr lvl="2"/>
            <a:r>
              <a:rPr lang="fr-FR" sz="1800" dirty="0" smtClean="0"/>
              <a:t>Compétences travaillées : </a:t>
            </a:r>
          </a:p>
          <a:p>
            <a:pPr lvl="3"/>
            <a:r>
              <a:rPr lang="fr-FR" sz="1600" dirty="0" smtClean="0"/>
              <a:t>imaginer, concevoir et programmer des applications informatiques pour des appareils nomades.</a:t>
            </a:r>
          </a:p>
          <a:p>
            <a:pPr lvl="2"/>
            <a:r>
              <a:rPr lang="fr-FR" sz="1800" dirty="0" smtClean="0"/>
              <a:t>Attendus de fin de cycle :</a:t>
            </a:r>
          </a:p>
          <a:p>
            <a:pPr lvl="3"/>
            <a:r>
              <a:rPr lang="fr-FR" sz="1600" dirty="0" smtClean="0"/>
              <a:t>comprendre le fonctionnement d’un réseau informatique ;</a:t>
            </a:r>
          </a:p>
          <a:p>
            <a:pPr lvl="3"/>
            <a:r>
              <a:rPr lang="fr-FR" sz="1600" dirty="0" smtClean="0"/>
              <a:t>écrire, mettre au point et exécuter un programme.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5085184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  <a:sym typeface="Wingdings 3"/>
              </a:rPr>
              <a:t>Un des enjeux de </a:t>
            </a:r>
            <a:r>
              <a:rPr lang="fr-FR" sz="2000" b="1" dirty="0" smtClean="0">
                <a:solidFill>
                  <a:srgbClr val="C00000"/>
                </a:solidFill>
                <a:sym typeface="Wingdings 3"/>
              </a:rPr>
              <a:t>l’enseignement de l’informatique </a:t>
            </a:r>
            <a:r>
              <a:rPr lang="fr-FR" sz="2000" b="1" dirty="0" smtClean="0">
                <a:solidFill>
                  <a:srgbClr val="C00000"/>
                </a:solidFill>
                <a:sym typeface="Wingdings 3"/>
              </a:rPr>
              <a:t>en technologie est de </a:t>
            </a:r>
            <a:r>
              <a:rPr lang="fr-FR" sz="2000" b="1" dirty="0" smtClean="0">
                <a:solidFill>
                  <a:srgbClr val="C00000"/>
                </a:solidFill>
                <a:sym typeface="Wingdings 3"/>
              </a:rPr>
              <a:t>développer </a:t>
            </a:r>
            <a:r>
              <a:rPr lang="fr-FR" sz="2000" b="1" dirty="0" smtClean="0">
                <a:solidFill>
                  <a:srgbClr val="C00000"/>
                </a:solidFill>
                <a:sym typeface="Wingdings 3"/>
              </a:rPr>
              <a:t>des </a:t>
            </a:r>
            <a:r>
              <a:rPr lang="fr-FR" sz="2000" b="1" dirty="0" smtClean="0">
                <a:solidFill>
                  <a:srgbClr val="C00000"/>
                </a:solidFill>
                <a:sym typeface="Wingdings 3"/>
              </a:rPr>
              <a:t>activités permettant </a:t>
            </a:r>
            <a:r>
              <a:rPr lang="fr-FR" sz="2000" b="1" dirty="0" smtClean="0">
                <a:solidFill>
                  <a:srgbClr val="C00000"/>
                </a:solidFill>
                <a:sym typeface="Wingdings 3"/>
              </a:rPr>
              <a:t>de :</a:t>
            </a:r>
          </a:p>
          <a:p>
            <a:pPr marL="742950" lvl="1" indent="-285750">
              <a:buFont typeface="Wingdings 3"/>
              <a:buChar char="c"/>
            </a:pPr>
            <a:r>
              <a:rPr lang="fr-FR" sz="2000" b="1" dirty="0" smtClean="0">
                <a:solidFill>
                  <a:srgbClr val="C00000"/>
                </a:solidFill>
                <a:sym typeface="Wingdings 3"/>
              </a:rPr>
              <a:t>communiquer avec du matériel;</a:t>
            </a:r>
          </a:p>
          <a:p>
            <a:pPr marL="742950" lvl="1" indent="-285750">
              <a:buFont typeface="Wingdings 3"/>
              <a:buChar char="c"/>
            </a:pPr>
            <a:r>
              <a:rPr lang="fr-FR" sz="2000" b="1" dirty="0">
                <a:solidFill>
                  <a:srgbClr val="C00000"/>
                </a:solidFill>
                <a:sym typeface="Wingdings 3"/>
              </a:rPr>
              <a:t>c</a:t>
            </a:r>
            <a:r>
              <a:rPr lang="fr-FR" sz="2000" b="1" dirty="0" smtClean="0">
                <a:solidFill>
                  <a:srgbClr val="C00000"/>
                </a:solidFill>
                <a:sym typeface="Wingdings 3"/>
              </a:rPr>
              <a:t>hanger le comportement d’un système en le reprogrammant.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4</a:t>
            </a:fld>
            <a:endParaRPr lang="fr-FR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78059756"/>
              </p:ext>
            </p:extLst>
          </p:nvPr>
        </p:nvGraphicFramePr>
        <p:xfrm>
          <a:off x="-468560" y="1804243"/>
          <a:ext cx="468052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3707904" y="1651248"/>
            <a:ext cx="5436096" cy="509012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Pratiquer des démarche scientifiques et technologiques (Socle : 4) :</a:t>
            </a:r>
          </a:p>
          <a:p>
            <a:pPr lvl="1"/>
            <a:r>
              <a:rPr lang="fr-FR" dirty="0" smtClean="0"/>
              <a:t>rechercher des solutions techniques ;</a:t>
            </a:r>
          </a:p>
          <a:p>
            <a:pPr lvl="1"/>
            <a:r>
              <a:rPr lang="fr-FR" dirty="0" smtClean="0"/>
              <a:t>participer à l’organisation de projets.</a:t>
            </a:r>
          </a:p>
          <a:p>
            <a:r>
              <a:rPr lang="fr-FR" dirty="0" smtClean="0"/>
              <a:t>Concevoir, créer, réaliser (Socle : 4) :</a:t>
            </a:r>
          </a:p>
          <a:p>
            <a:pPr lvl="1"/>
            <a:r>
              <a:rPr lang="fr-FR" dirty="0" smtClean="0"/>
              <a:t>imaginer, concevoir et programmer des applications informatiques pour des appareils nomades.</a:t>
            </a:r>
          </a:p>
          <a:p>
            <a:r>
              <a:rPr lang="fr-FR" dirty="0" smtClean="0"/>
              <a:t>Pratique des langages (Socle : 1)</a:t>
            </a:r>
          </a:p>
          <a:p>
            <a:pPr lvl="1"/>
            <a:r>
              <a:rPr lang="fr-FR" dirty="0" smtClean="0"/>
              <a:t>décrire la structure ou le comportement des objets ;</a:t>
            </a:r>
          </a:p>
          <a:p>
            <a:pPr lvl="1"/>
            <a:r>
              <a:rPr lang="fr-FR" dirty="0" smtClean="0"/>
              <a:t>appliquer les principes élémentaires de l’algorithmique et du codage à la résolution d’un problème simple.</a:t>
            </a:r>
          </a:p>
          <a:p>
            <a:r>
              <a:rPr lang="fr-FR" dirty="0" smtClean="0"/>
              <a:t>Mobiliser des outils numériques (Socle : 2) :</a:t>
            </a:r>
          </a:p>
          <a:p>
            <a:pPr lvl="1"/>
            <a:r>
              <a:rPr lang="fr-FR" dirty="0" smtClean="0"/>
              <a:t>piloter un système.</a:t>
            </a: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b="1" dirty="0"/>
              <a:t>Les programmes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dirty="0"/>
              <a:t>Exemples de logiciels et de supports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Contexte de l’informatique</a:t>
            </a:r>
          </a:p>
          <a:p>
            <a:r>
              <a:rPr lang="fr-FR" b="1" dirty="0" smtClean="0"/>
              <a:t>L’informatique en technologie</a:t>
            </a:r>
          </a:p>
          <a:p>
            <a:r>
              <a:rPr lang="fr-FR" dirty="0" smtClean="0"/>
              <a:t>Contenu des programmes</a:t>
            </a:r>
          </a:p>
          <a:p>
            <a:r>
              <a:rPr lang="fr-FR" dirty="0" smtClean="0"/>
              <a:t>Proposition de logiciels et matériels</a:t>
            </a:r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251520" y="939163"/>
            <a:ext cx="8640960" cy="12657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accent5">
                  <a:lumMod val="75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Compétences travaillées dans le programme de technologie au cycle 4.</a:t>
            </a:r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4723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5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51520" y="980728"/>
            <a:ext cx="864096" cy="3594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Écrire, mettre au point et exécuter un programme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520" y="4725144"/>
            <a:ext cx="864096" cy="1578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Comprendre le fonctionnement d’un réseau informatique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31640" y="980728"/>
            <a:ext cx="3672408" cy="35944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Compétences</a:t>
            </a:r>
            <a:endParaRPr lang="fr-FR" sz="1400" b="1" dirty="0" smtClean="0">
              <a:solidFill>
                <a:schemeClr val="tx1"/>
              </a:solidFill>
            </a:endParaRP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sz="1600" dirty="0" smtClean="0">
                <a:solidFill>
                  <a:schemeClr val="tx1"/>
                </a:solidFill>
              </a:rPr>
              <a:t>Analyser </a:t>
            </a:r>
            <a:r>
              <a:rPr lang="fr-FR" sz="1600" dirty="0">
                <a:solidFill>
                  <a:schemeClr val="tx1"/>
                </a:solidFill>
              </a:rPr>
              <a:t>le comportement attendu d’un système réel et décomposer le problème posé en sous problèmes afin de structurer un programme de commande.</a:t>
            </a: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sz="1600" dirty="0">
                <a:solidFill>
                  <a:schemeClr val="tx1"/>
                </a:solidFill>
              </a:rPr>
              <a:t>Écrire, mettre au point (tester, corriger) et exécuter un programme en réponse à un problème donné.</a:t>
            </a:r>
            <a:r>
              <a:rPr lang="fr-FR" sz="1600" baseline="30000" dirty="0">
                <a:solidFill>
                  <a:schemeClr val="tx1"/>
                </a:solidFill>
              </a:rPr>
              <a:t>1</a:t>
            </a: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sz="1600" dirty="0">
                <a:solidFill>
                  <a:schemeClr val="tx1"/>
                </a:solidFill>
              </a:rPr>
              <a:t>Écrire un programme dans lequel des actions sont déclenchées par des événements extérieurs. </a:t>
            </a:r>
            <a:r>
              <a:rPr lang="fr-FR" sz="1600" baseline="30000" dirty="0">
                <a:solidFill>
                  <a:schemeClr val="tx1"/>
                </a:solidFill>
              </a:rPr>
              <a:t>1</a:t>
            </a: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sz="1600" dirty="0">
                <a:solidFill>
                  <a:schemeClr val="tx1"/>
                </a:solidFill>
              </a:rPr>
              <a:t>Programmer des scripts de déroulant en parallèle. </a:t>
            </a:r>
            <a:r>
              <a:rPr lang="fr-FR" sz="1600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92080" y="983550"/>
            <a:ext cx="3672408" cy="34535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Connaissances</a:t>
            </a:r>
            <a:endParaRPr lang="fr-FR" b="1" dirty="0" smtClean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sz="1600" dirty="0">
                <a:solidFill>
                  <a:schemeClr val="tx1"/>
                </a:solidFill>
              </a:rPr>
              <a:t>Notions d’algorithme et de programme. </a:t>
            </a:r>
            <a:r>
              <a:rPr lang="fr-FR" sz="1600" baseline="30000" dirty="0">
                <a:solidFill>
                  <a:schemeClr val="tx1"/>
                </a:solidFill>
              </a:rPr>
              <a:t>1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sz="1600" dirty="0">
                <a:solidFill>
                  <a:schemeClr val="tx1"/>
                </a:solidFill>
              </a:rPr>
              <a:t>Notion de variable informatique. </a:t>
            </a:r>
            <a:r>
              <a:rPr lang="fr-FR" sz="1600" baseline="30000" dirty="0">
                <a:solidFill>
                  <a:schemeClr val="tx1"/>
                </a:solidFill>
              </a:rPr>
              <a:t>1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sz="1600" dirty="0">
                <a:solidFill>
                  <a:schemeClr val="tx1"/>
                </a:solidFill>
              </a:rPr>
              <a:t>Déclenchement d’une action par un événement, séquences d’instructions, boucles instructions conditionnelles. </a:t>
            </a:r>
            <a:r>
              <a:rPr lang="fr-FR" sz="1600" baseline="30000" dirty="0">
                <a:solidFill>
                  <a:schemeClr val="tx1"/>
                </a:solidFill>
              </a:rPr>
              <a:t>1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sz="1600" dirty="0">
                <a:solidFill>
                  <a:schemeClr val="tx1"/>
                </a:solidFill>
              </a:rPr>
              <a:t>Systèmes </a:t>
            </a:r>
            <a:r>
              <a:rPr lang="fr-FR" sz="1600" dirty="0" smtClean="0">
                <a:solidFill>
                  <a:schemeClr val="tx1"/>
                </a:solidFill>
              </a:rPr>
              <a:t>embarqués.</a:t>
            </a:r>
            <a:endParaRPr lang="fr-FR" sz="16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sz="1600" dirty="0">
                <a:solidFill>
                  <a:schemeClr val="tx1"/>
                </a:solidFill>
              </a:rPr>
              <a:t>Forme et transmission du </a:t>
            </a:r>
            <a:r>
              <a:rPr lang="fr-FR" sz="1600" dirty="0" smtClean="0">
                <a:solidFill>
                  <a:schemeClr val="tx1"/>
                </a:solidFill>
              </a:rPr>
              <a:t>signal.</a:t>
            </a:r>
            <a:endParaRPr lang="fr-FR" sz="16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sz="1600" dirty="0">
                <a:solidFill>
                  <a:schemeClr val="tx1"/>
                </a:solidFill>
              </a:rPr>
              <a:t>Capteur, actionneur, interface</a:t>
            </a:r>
            <a:r>
              <a:rPr lang="fr-FR" sz="1600" dirty="0" smtClean="0">
                <a:solidFill>
                  <a:schemeClr val="tx1"/>
                </a:solidFill>
              </a:rPr>
              <a:t>.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2080" y="4575140"/>
            <a:ext cx="3672408" cy="1806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Connaissances</a:t>
            </a:r>
            <a:endParaRPr lang="fr-FR" sz="1400" b="1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sz="1400" dirty="0">
                <a:solidFill>
                  <a:schemeClr val="tx1"/>
                </a:solidFill>
              </a:rPr>
              <a:t>Composants d’un réseau, architecture d’un réseau local, moyens de connexion d’un moyen informatique.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sz="1400" dirty="0">
                <a:solidFill>
                  <a:schemeClr val="tx1"/>
                </a:solidFill>
              </a:rPr>
              <a:t>Notion de protocole, d’organisation de protocoles en couche, d’algorithme de </a:t>
            </a:r>
            <a:r>
              <a:rPr lang="fr-FR" sz="1400" dirty="0" smtClean="0">
                <a:solidFill>
                  <a:schemeClr val="tx1"/>
                </a:solidFill>
              </a:rPr>
              <a:t>routage.</a:t>
            </a:r>
            <a:endParaRPr lang="fr-FR" sz="14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sz="1400" dirty="0">
                <a:solidFill>
                  <a:schemeClr val="tx1"/>
                </a:solidFill>
              </a:rPr>
              <a:t>Internet.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57148" y="5703168"/>
            <a:ext cx="36724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100" baseline="30000" dirty="0"/>
              <a:t>1 </a:t>
            </a:r>
            <a:r>
              <a:rPr lang="fr-FR" sz="1100" dirty="0"/>
              <a:t>: </a:t>
            </a:r>
            <a:r>
              <a:rPr lang="fr-FR" sz="1100" dirty="0" smtClean="0"/>
              <a:t>compétences </a:t>
            </a:r>
            <a:r>
              <a:rPr lang="fr-FR" sz="1100" dirty="0"/>
              <a:t>communes avec le programme de mathématiques.</a:t>
            </a:r>
          </a:p>
          <a:p>
            <a:pPr lvl="0"/>
            <a:r>
              <a:rPr lang="fr-FR" sz="1100" baseline="30000" dirty="0"/>
              <a:t>2 </a:t>
            </a:r>
            <a:r>
              <a:rPr lang="fr-FR" sz="1100" dirty="0"/>
              <a:t>: </a:t>
            </a:r>
            <a:r>
              <a:rPr lang="fr-FR" sz="1100" dirty="0" smtClean="0"/>
              <a:t>compétences du </a:t>
            </a:r>
            <a:r>
              <a:rPr lang="fr-FR" sz="1100" dirty="0"/>
              <a:t>programme de mathématiques</a:t>
            </a:r>
            <a:r>
              <a:rPr lang="fr-FR" sz="1100" dirty="0" smtClean="0"/>
              <a:t>.</a:t>
            </a:r>
            <a:endParaRPr lang="fr-FR" sz="1100" dirty="0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b="1" dirty="0"/>
              <a:t>Les programmes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dirty="0"/>
              <a:t>Exemples de logiciels et de supports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Contexte de l’informatique</a:t>
            </a:r>
          </a:p>
          <a:p>
            <a:r>
              <a:rPr lang="fr-FR" dirty="0" smtClean="0"/>
              <a:t>L’informatique en technologie</a:t>
            </a:r>
          </a:p>
          <a:p>
            <a:r>
              <a:rPr lang="fr-FR" b="1" dirty="0" smtClean="0"/>
              <a:t>Contenu des programmes</a:t>
            </a:r>
          </a:p>
          <a:p>
            <a:r>
              <a:rPr lang="fr-FR" dirty="0" smtClean="0"/>
              <a:t>Proposition de logiciels et matériels</a:t>
            </a:r>
          </a:p>
        </p:txBody>
      </p:sp>
    </p:spTree>
    <p:extLst>
      <p:ext uri="{BB962C8B-B14F-4D97-AF65-F5344CB8AC3E}">
        <p14:creationId xmlns:p14="http://schemas.microsoft.com/office/powerpoint/2010/main" val="36002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6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51520" y="980728"/>
            <a:ext cx="864096" cy="34563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Écrire, mettre au point et exécuter un programme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4581128"/>
            <a:ext cx="864096" cy="1728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Comprendre le fonctionnement d’un réseau informatique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31640" y="980728"/>
            <a:ext cx="3672408" cy="34563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Couche logicielle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Logiciels graphiques permettant  : </a:t>
            </a: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de programmer des algorithmes,  des comportements ;</a:t>
            </a: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d’implémenter un programme sur une cible ;</a:t>
            </a: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de piloter un système embarqué à partir d’un Smartphone.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92080" y="974740"/>
            <a:ext cx="3672408" cy="3456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Couche matérielle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Cartes programmables permettant de gérer l’acquisition de capteurs et le pilotage de sorties (et permettant de concevoir des systèmes embarqués).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Systèmes embarqués laissant la possibilité de gérer les entrer et les sorties.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Tablette et Smartphone.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endParaRPr lang="fr-FR" dirty="0" smtClean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0374" y="4581128"/>
            <a:ext cx="3693674" cy="17281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Couche logicielle</a:t>
            </a: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Système d’exploitation permettant de visualiser les paramètres réseau;</a:t>
            </a: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dirty="0" err="1" smtClean="0">
                <a:solidFill>
                  <a:schemeClr val="tx1"/>
                </a:solidFill>
              </a:rPr>
              <a:t>micrologiciels</a:t>
            </a:r>
            <a:r>
              <a:rPr lang="fr-FR" dirty="0" smtClean="0">
                <a:solidFill>
                  <a:schemeClr val="tx1"/>
                </a:solidFill>
              </a:rPr>
              <a:t> clients serveurs.</a:t>
            </a:r>
          </a:p>
          <a:p>
            <a:pPr marL="285750" indent="-285750">
              <a:buClr>
                <a:srgbClr val="7030A0"/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… </a:t>
            </a:r>
          </a:p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2080" y="4575140"/>
            <a:ext cx="3672408" cy="172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Couche matérielle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endParaRPr lang="fr-FR" dirty="0" smtClean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Ordinateur de bureau.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r>
              <a:rPr lang="fr-FR" dirty="0" smtClean="0">
                <a:solidFill>
                  <a:schemeClr val="tx1"/>
                </a:solidFill>
              </a:rPr>
              <a:t>Switch – Routeurs ?</a:t>
            </a:r>
          </a:p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b="1" dirty="0"/>
              <a:t>Les programmes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dirty="0"/>
              <a:t>Exemples de logiciels et de supports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Contexte de l’informatique</a:t>
            </a:r>
          </a:p>
          <a:p>
            <a:r>
              <a:rPr lang="fr-FR" dirty="0" smtClean="0"/>
              <a:t>L’informatique en technologie</a:t>
            </a:r>
          </a:p>
          <a:p>
            <a:r>
              <a:rPr lang="fr-FR" dirty="0" smtClean="0"/>
              <a:t>Contenu des programmes</a:t>
            </a:r>
          </a:p>
          <a:p>
            <a:r>
              <a:rPr lang="fr-FR" b="1" dirty="0" smtClean="0"/>
              <a:t>Proposition de logiciels et matériels</a:t>
            </a:r>
          </a:p>
        </p:txBody>
      </p:sp>
    </p:spTree>
    <p:extLst>
      <p:ext uri="{BB962C8B-B14F-4D97-AF65-F5344CB8AC3E}">
        <p14:creationId xmlns:p14="http://schemas.microsoft.com/office/powerpoint/2010/main" val="363760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7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51520" y="980728"/>
            <a:ext cx="864096" cy="34563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Écrire, mettre au point et exécuter un programme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4581128"/>
            <a:ext cx="864096" cy="1728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Comprendre le fonctionnement d’un réseau informatique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31640" y="980728"/>
            <a:ext cx="3672408" cy="34563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Couche logicielle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92080" y="974740"/>
            <a:ext cx="3672408" cy="3456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Couche matérielle</a:t>
            </a:r>
          </a:p>
          <a:p>
            <a:pPr>
              <a:buClr>
                <a:schemeClr val="accent6">
                  <a:lumMod val="75000"/>
                </a:schemeClr>
              </a:buClr>
              <a:buSzPct val="70000"/>
            </a:pPr>
            <a:endParaRPr lang="fr-FR" dirty="0" smtClean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endParaRPr lang="fr-FR" dirty="0" smtClean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0374" y="4581128"/>
            <a:ext cx="3693674" cy="17281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Couche logicielle</a:t>
            </a:r>
          </a:p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2080" y="4575140"/>
            <a:ext cx="3672408" cy="172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Couche matérielle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70000"/>
              <a:buFont typeface="Wingdings 3" pitchFamily="18" charset="2"/>
              <a:buChar char="u"/>
            </a:pPr>
            <a:endParaRPr lang="fr-FR" dirty="0" smtClean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14605"/>
            <a:ext cx="1146603" cy="12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89" y="2325492"/>
            <a:ext cx="1103510" cy="110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475656" y="2852936"/>
            <a:ext cx="114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Scratch</a:t>
            </a:r>
            <a:endParaRPr lang="fr-FR" sz="16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594542" y="3444899"/>
            <a:ext cx="114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mBlock</a:t>
            </a:r>
            <a:endParaRPr lang="fr-FR" sz="1600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47839"/>
            <a:ext cx="1520686" cy="6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39467"/>
            <a:ext cx="1342913" cy="95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5436096" y="2501114"/>
            <a:ext cx="1342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Carte Arduino</a:t>
            </a:r>
            <a:endParaRPr lang="fr-FR" sz="1600" i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53" y="2438776"/>
            <a:ext cx="1147886" cy="81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554339" y="3162454"/>
            <a:ext cx="1342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Robot</a:t>
            </a:r>
            <a:endParaRPr lang="fr-FR" sz="1600" i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39" y="3372576"/>
            <a:ext cx="1440160" cy="79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7441162" y="4037697"/>
            <a:ext cx="1342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Tablette</a:t>
            </a:r>
            <a:endParaRPr lang="fr-FR" sz="1600" i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47" y="5661248"/>
            <a:ext cx="1428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60" y="5113203"/>
            <a:ext cx="2347960" cy="35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32" y="5673400"/>
            <a:ext cx="1542525" cy="65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384307" y="4944702"/>
            <a:ext cx="944922" cy="86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03" y="4898475"/>
            <a:ext cx="1127083" cy="76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b="1" dirty="0"/>
              <a:t>Les programmes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Éléments de formation</a:t>
            </a:r>
          </a:p>
          <a:p>
            <a:r>
              <a:rPr lang="fr-FR" sz="2000" dirty="0"/>
              <a:t>Exemples de logiciels et de supports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Contexte de l’informatique</a:t>
            </a:r>
          </a:p>
          <a:p>
            <a:r>
              <a:rPr lang="fr-FR" dirty="0" smtClean="0"/>
              <a:t>L’informatique en technologie</a:t>
            </a:r>
          </a:p>
          <a:p>
            <a:r>
              <a:rPr lang="fr-FR" dirty="0" smtClean="0"/>
              <a:t>Contenu des programmes</a:t>
            </a:r>
          </a:p>
          <a:p>
            <a:r>
              <a:rPr lang="fr-FR" b="1" dirty="0" smtClean="0"/>
              <a:t>Proposition de logiciels et matériels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52" y="1274762"/>
            <a:ext cx="982451" cy="105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7717020" y="2329175"/>
            <a:ext cx="1342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 smtClean="0"/>
              <a:t>Mindstorm</a:t>
            </a:r>
            <a:endParaRPr lang="fr-FR" sz="16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99" y="3022213"/>
            <a:ext cx="735909" cy="118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5292080" y="4098558"/>
            <a:ext cx="1037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 smtClean="0"/>
              <a:t>Picoboard</a:t>
            </a:r>
            <a:endParaRPr lang="fr-FR" sz="1600" i="1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5436096" y="1484784"/>
            <a:ext cx="0" cy="1392462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5423476" y="1484784"/>
            <a:ext cx="1368152" cy="1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6804248" y="1484785"/>
            <a:ext cx="0" cy="840706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Connecteur droit 39"/>
          <p:cNvCxnSpPr/>
          <p:nvPr/>
        </p:nvCxnSpPr>
        <p:spPr>
          <a:xfrm flipH="1">
            <a:off x="6791628" y="2337976"/>
            <a:ext cx="1008111" cy="0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7816968" y="2337976"/>
            <a:ext cx="0" cy="917143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Connecteur droit 42"/>
          <p:cNvCxnSpPr/>
          <p:nvPr/>
        </p:nvCxnSpPr>
        <p:spPr>
          <a:xfrm flipH="1">
            <a:off x="7824588" y="3255119"/>
            <a:ext cx="1008111" cy="0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Connecteur droit 44"/>
          <p:cNvCxnSpPr/>
          <p:nvPr/>
        </p:nvCxnSpPr>
        <p:spPr>
          <a:xfrm flipH="1">
            <a:off x="5446421" y="2832118"/>
            <a:ext cx="1008111" cy="0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554339" y="2821948"/>
            <a:ext cx="0" cy="697866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6554340" y="3501008"/>
            <a:ext cx="771709" cy="0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7326049" y="3563981"/>
            <a:ext cx="0" cy="812270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8857466" y="3255119"/>
            <a:ext cx="0" cy="1108808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Connecteur droit 52"/>
          <p:cNvCxnSpPr/>
          <p:nvPr/>
        </p:nvCxnSpPr>
        <p:spPr>
          <a:xfrm flipH="1">
            <a:off x="7326050" y="4363927"/>
            <a:ext cx="1553653" cy="0"/>
          </a:xfrm>
          <a:prstGeom prst="lin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4711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911011" y="6492240"/>
            <a:ext cx="3505200" cy="365760"/>
          </a:xfrm>
        </p:spPr>
        <p:txBody>
          <a:bodyPr/>
          <a:lstStyle/>
          <a:p>
            <a:r>
              <a:rPr lang="fr-FR" dirty="0" smtClean="0"/>
              <a:t>David Violeau – Xavier Pessoles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8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51520" y="1268760"/>
            <a:ext cx="4248472" cy="1388705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4663611" y="1281587"/>
            <a:ext cx="4228869" cy="1375878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1520" y="1268760"/>
            <a:ext cx="228600" cy="13887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4663611" y="1277311"/>
            <a:ext cx="228600" cy="1380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4892211" y="1281587"/>
            <a:ext cx="4000269" cy="1375877"/>
          </a:xfrm>
          <a:prstGeom prst="rect">
            <a:avLst/>
          </a:prstGeom>
        </p:spPr>
        <p:txBody>
          <a:bodyPr vert="horz" anchor="ctr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Contexte de l’informatique</a:t>
            </a:r>
          </a:p>
          <a:p>
            <a:r>
              <a:rPr lang="fr-FR" dirty="0" smtClean="0"/>
              <a:t>L’informatique en technologie</a:t>
            </a:r>
          </a:p>
          <a:p>
            <a:r>
              <a:rPr lang="fr-FR" dirty="0" smtClean="0"/>
              <a:t>Contenu des programmes</a:t>
            </a:r>
          </a:p>
          <a:p>
            <a:r>
              <a:rPr lang="fr-FR" dirty="0" smtClean="0"/>
              <a:t>Proposition de logiciels et matériels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4892211" y="4858029"/>
            <a:ext cx="4000269" cy="1375877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1600" dirty="0"/>
              <a:t>mBlock…</a:t>
            </a:r>
          </a:p>
          <a:p>
            <a:r>
              <a:rPr lang="fr-FR" sz="1600" dirty="0"/>
              <a:t>Interaction programme – interface graphique</a:t>
            </a:r>
          </a:p>
          <a:p>
            <a:r>
              <a:rPr lang="fr-FR" sz="1600" dirty="0"/>
              <a:t>Interaction programme – matériel</a:t>
            </a:r>
          </a:p>
          <a:p>
            <a:r>
              <a:rPr lang="fr-FR" sz="1600" dirty="0" smtClean="0"/>
              <a:t>App </a:t>
            </a:r>
            <a:r>
              <a:rPr lang="fr-FR" sz="1600" dirty="0"/>
              <a:t>Inventor</a:t>
            </a: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480120" y="1268760"/>
            <a:ext cx="4019872" cy="138870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Les </a:t>
            </a:r>
            <a:r>
              <a:rPr lang="fr-FR" sz="3200" dirty="0" smtClean="0"/>
              <a:t>programmes</a:t>
            </a:r>
            <a:endParaRPr lang="fr-FR" sz="3200" dirty="0"/>
          </a:p>
        </p:txBody>
      </p:sp>
      <p:sp>
        <p:nvSpPr>
          <p:cNvPr id="21" name="Rectangle 20"/>
          <p:cNvSpPr/>
          <p:nvPr/>
        </p:nvSpPr>
        <p:spPr>
          <a:xfrm>
            <a:off x="251520" y="3048407"/>
            <a:ext cx="4248472" cy="1388705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4663611" y="3061234"/>
            <a:ext cx="4228869" cy="1375878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Rectangle 22"/>
          <p:cNvSpPr/>
          <p:nvPr/>
        </p:nvSpPr>
        <p:spPr>
          <a:xfrm>
            <a:off x="251520" y="3048407"/>
            <a:ext cx="228600" cy="13887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>
            <a:off x="4663611" y="3056958"/>
            <a:ext cx="228600" cy="1380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4892211" y="3061234"/>
            <a:ext cx="4000269" cy="1375877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b="1" dirty="0"/>
              <a:t>Résumés de cours</a:t>
            </a:r>
          </a:p>
          <a:p>
            <a:r>
              <a:rPr lang="fr-FR" sz="2000" b="1" dirty="0"/>
              <a:t>Fiches d’utilisation</a:t>
            </a:r>
          </a:p>
          <a:p>
            <a:r>
              <a:rPr lang="fr-FR" sz="2000" b="1" dirty="0" smtClean="0"/>
              <a:t>Activités</a:t>
            </a:r>
            <a:endParaRPr lang="fr-FR" sz="2000" b="1" dirty="0"/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480120" y="3048407"/>
            <a:ext cx="4019872" cy="138870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3200" b="1" dirty="0" smtClean="0"/>
              <a:t>Éléments de formation</a:t>
            </a:r>
            <a:endParaRPr lang="fr-FR" sz="3200" dirty="0"/>
          </a:p>
        </p:txBody>
      </p:sp>
      <p:sp>
        <p:nvSpPr>
          <p:cNvPr id="28" name="Rectangle 27"/>
          <p:cNvSpPr/>
          <p:nvPr/>
        </p:nvSpPr>
        <p:spPr>
          <a:xfrm>
            <a:off x="251520" y="4845203"/>
            <a:ext cx="4248472" cy="1388705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4663611" y="4858030"/>
            <a:ext cx="4228869" cy="1375878"/>
          </a:xfrm>
          <a:prstGeom prst="rect">
            <a:avLst/>
          </a:prstGeom>
          <a:noFill/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251520" y="4845203"/>
            <a:ext cx="228600" cy="13887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>
            <a:off x="4663611" y="4853754"/>
            <a:ext cx="228600" cy="1380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480120" y="4845203"/>
            <a:ext cx="4019872" cy="138870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Exemples de logiciels et de supports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2119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33814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95" y="3140968"/>
            <a:ext cx="83153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24745"/>
            <a:ext cx="9144000" cy="468051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David Violeau – Xavier Pessoles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6D6E-35D0-489D-B18A-03530B324155}" type="slidenum">
              <a:rPr lang="fr-FR" smtClean="0"/>
              <a:t>9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67544" y="1088739"/>
            <a:ext cx="4338146" cy="1584176"/>
          </a:xfrm>
          <a:prstGeom prst="wedgeRectCallout">
            <a:avLst>
              <a:gd name="adj1" fmla="val 62694"/>
              <a:gd name="adj2" fmla="val -2799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71600" y="1268759"/>
            <a:ext cx="2425592" cy="504057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670777" y="3356992"/>
            <a:ext cx="6736448" cy="1368151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971600" y="1772816"/>
            <a:ext cx="699177" cy="2952327"/>
          </a:xfrm>
          <a:prstGeom prst="lin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971600" y="1268759"/>
            <a:ext cx="699177" cy="2088233"/>
          </a:xfrm>
          <a:prstGeom prst="lin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3397193" y="1772816"/>
            <a:ext cx="2688311" cy="1584176"/>
          </a:xfrm>
          <a:prstGeom prst="lin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3397193" y="1268760"/>
            <a:ext cx="5010032" cy="2088232"/>
          </a:xfrm>
          <a:prstGeom prst="lin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ZoneTexte 4"/>
          <p:cNvSpPr txBox="1"/>
          <p:nvPr/>
        </p:nvSpPr>
        <p:spPr>
          <a:xfrm>
            <a:off x="5418893" y="968581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Chapitre 1</a:t>
            </a:r>
          </a:p>
          <a:p>
            <a:r>
              <a:rPr lang="fr-FR" dirty="0" smtClean="0"/>
              <a:t>Positionnement de l’informatique par rapport à la chaine fonctionnelle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234317" y="4869161"/>
            <a:ext cx="2753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Chapitre 2</a:t>
            </a:r>
          </a:p>
          <a:p>
            <a:r>
              <a:rPr lang="fr-FR" dirty="0" smtClean="0"/>
              <a:t>Nature des informations acquises par un système et transitant dans un système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3203848" y="4869160"/>
            <a:ext cx="288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Chapitre 3 </a:t>
            </a:r>
          </a:p>
          <a:p>
            <a:r>
              <a:rPr lang="fr-FR" dirty="0" smtClean="0"/>
              <a:t>Traitement des informations par une unité de traitement – Structures algorithmiques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6102968" y="4869161"/>
            <a:ext cx="2789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Chapitre 4</a:t>
            </a:r>
          </a:p>
          <a:p>
            <a:r>
              <a:rPr lang="fr-FR" dirty="0" smtClean="0"/>
              <a:t>Communication entre les systèmes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854497" y="3717032"/>
            <a:ext cx="1872208" cy="720080"/>
          </a:xfrm>
          <a:prstGeom prst="wedgeRectCallout">
            <a:avLst>
              <a:gd name="adj1" fmla="val -62185"/>
              <a:gd name="adj2" fmla="val 10864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920049" y="3717032"/>
            <a:ext cx="1872208" cy="720080"/>
          </a:xfrm>
          <a:prstGeom prst="wedgeRectCallout">
            <a:avLst>
              <a:gd name="adj1" fmla="val -19905"/>
              <a:gd name="adj2" fmla="val 10675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102969" y="3734216"/>
            <a:ext cx="1872208" cy="720080"/>
          </a:xfrm>
          <a:prstGeom prst="wedgeRectCallout">
            <a:avLst>
              <a:gd name="adj1" fmla="val -9700"/>
              <a:gd name="adj2" fmla="val 9537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251520" y="0"/>
            <a:ext cx="4176464" cy="9087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Les programmes</a:t>
            </a:r>
            <a:br>
              <a:rPr lang="fr-FR" sz="2000" dirty="0"/>
            </a:br>
            <a:r>
              <a:rPr lang="fr-FR" sz="2000" b="1" dirty="0"/>
              <a:t>Éléments de formation</a:t>
            </a:r>
          </a:p>
          <a:p>
            <a:r>
              <a:rPr lang="fr-FR" sz="2000" dirty="0"/>
              <a:t>Exemples de logiciels et de supports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4716016" y="0"/>
            <a:ext cx="4176464" cy="920196"/>
          </a:xfrm>
          <a:prstGeom prst="rect">
            <a:avLst/>
          </a:prstGeom>
        </p:spPr>
        <p:txBody>
          <a:bodyPr vert="horz" anchor="ctr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Résumés de cours</a:t>
            </a:r>
          </a:p>
          <a:p>
            <a:r>
              <a:rPr lang="fr-FR" dirty="0" smtClean="0"/>
              <a:t>Fiches d’utilisation</a:t>
            </a:r>
          </a:p>
          <a:p>
            <a:r>
              <a:rPr lang="fr-FR" dirty="0" smtClean="0"/>
              <a:t>Activités</a:t>
            </a:r>
          </a:p>
        </p:txBody>
      </p:sp>
    </p:spTree>
    <p:extLst>
      <p:ext uri="{BB962C8B-B14F-4D97-AF65-F5344CB8AC3E}">
        <p14:creationId xmlns:p14="http://schemas.microsoft.com/office/powerpoint/2010/main" val="42126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870</TotalTime>
  <Words>1384</Words>
  <Application>Microsoft Office PowerPoint</Application>
  <PresentationFormat>Affichage à l'écran (4:3)</PresentationFormat>
  <Paragraphs>331</Paragraphs>
  <Slides>26</Slides>
  <Notes>2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Origine</vt:lpstr>
      <vt:lpstr>Enseignement de l’informatique au collège Initiation à la programmation des systèmes embarqués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conclure…</vt:lpstr>
      <vt:lpstr>Enseignement de l’informatique au collège Initiation à la programmation des systèmes embarqués</vt:lpstr>
      <vt:lpstr>Les éléments en ligne</vt:lpstr>
      <vt:lpstr>Les éléments en ligne</vt:lpstr>
      <vt:lpstr>Les éléments en ligne</vt:lpstr>
      <vt:lpstr>Les éléments en ligne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pt_ptsi</dc:creator>
  <cp:lastModifiedBy>Xavier Pessoles</cp:lastModifiedBy>
  <cp:revision>103</cp:revision>
  <dcterms:created xsi:type="dcterms:W3CDTF">2016-02-29T13:23:10Z</dcterms:created>
  <dcterms:modified xsi:type="dcterms:W3CDTF">2016-03-23T20:31:59Z</dcterms:modified>
</cp:coreProperties>
</file>