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59" r:id="rId2"/>
    <p:sldMasterId id="2147483661" r:id="rId3"/>
  </p:sldMasterIdLst>
  <p:notesMasterIdLst>
    <p:notesMasterId r:id="rId10"/>
  </p:notesMasterIdLst>
  <p:handoutMasterIdLst>
    <p:handoutMasterId r:id="rId11"/>
  </p:handoutMasterIdLst>
  <p:sldIdLst>
    <p:sldId id="349" r:id="rId4"/>
    <p:sldId id="419" r:id="rId5"/>
    <p:sldId id="420" r:id="rId6"/>
    <p:sldId id="421" r:id="rId7"/>
    <p:sldId id="424" r:id="rId8"/>
    <p:sldId id="39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e Fichou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83086"/>
    <a:srgbClr val="1A86D0"/>
    <a:srgbClr val="1FA1E5"/>
    <a:srgbClr val="9B008A"/>
    <a:srgbClr val="99FF99"/>
    <a:srgbClr val="BDDE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3" autoAdjust="0"/>
    <p:restoredTop sz="94660"/>
  </p:normalViewPr>
  <p:slideViewPr>
    <p:cSldViewPr snapToGrid="0" snapToObjects="1">
      <p:cViewPr>
        <p:scale>
          <a:sx n="59" d="100"/>
          <a:sy n="59" d="100"/>
        </p:scale>
        <p:origin x="-819" y="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2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DB4F4A-5FEF-48F6-8E12-64533141F013}" type="datetimeFigureOut">
              <a:rPr lang="fr-FR"/>
              <a:pPr>
                <a:defRPr/>
              </a:pPr>
              <a:t>24/03/2016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AF94BD-BFCB-42FA-B3A2-0D6429EC8C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6715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2D4F1D-09B3-40AF-94DB-95F19BB32F43}" type="datetimeFigureOut">
              <a:rPr lang="fr-FR"/>
              <a:pPr>
                <a:defRPr/>
              </a:pPr>
              <a:t>24/03/2016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6D2A235-0A5C-483F-BCAF-EBB678C956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751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559A2-489F-40CA-A704-53558F7CB44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A3F07-B804-4A15-9A00-9847F956D8B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E5694-6840-40B7-9D64-AA44D90CACD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375" y="698500"/>
            <a:ext cx="7781925" cy="2006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5" y="2705100"/>
            <a:ext cx="7781925" cy="1179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79ACB-4777-433A-A932-CBEA3162627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CF8F-4900-43E2-9643-3A28AE47EE6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D7B9-9405-4F5F-B9A6-8F9A8D91C54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/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7A265-36B6-4E7B-BB9D-C5EEB155057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155B-08A5-4778-8BDB-8CDA28F7310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486" y="3283200"/>
            <a:ext cx="5897726" cy="2108160"/>
          </a:xfrm>
        </p:spPr>
        <p:txBody>
          <a:bodyPr anchor="t">
            <a:normAutofit/>
          </a:bodyPr>
          <a:lstStyle>
            <a:lvl1pPr>
              <a:defRPr sz="1500" baseline="0"/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4DD10-80C3-44FD-8213-0C8683DD5F4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F3B8-5932-4C10-9CC3-9F9850861EB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96963" y="915988"/>
            <a:ext cx="7983537" cy="3797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E494-962F-4E9A-894C-0CC7E4E33EC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gray">
          <a:xfrm>
            <a:off x="7956550" y="6408738"/>
            <a:ext cx="647700" cy="1889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70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4863" y="0"/>
            <a:ext cx="7881937" cy="1287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04863" y="1476375"/>
            <a:ext cx="78819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 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50225" y="6391275"/>
            <a:ext cx="45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fld id="{8264E874-2125-43CE-8E4E-18A864FC92B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029" name="Image 11" descr="2014_MENESRlogo_horizontal.jp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60400" y="6180138"/>
            <a:ext cx="16557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Connecteur droit 12"/>
          <p:cNvCxnSpPr/>
          <p:nvPr userDrawn="1"/>
        </p:nvCxnSpPr>
        <p:spPr>
          <a:xfrm>
            <a:off x="698500" y="1295400"/>
            <a:ext cx="717391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413" y="873125"/>
            <a:ext cx="642937" cy="41910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500" y="0"/>
            <a:ext cx="0" cy="128746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 userDrawn="1"/>
        </p:nvSpPr>
        <p:spPr>
          <a:xfrm>
            <a:off x="6989763" y="6391275"/>
            <a:ext cx="1160462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2357438" y="6146800"/>
            <a:ext cx="3121025" cy="67627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  <a:defRPr/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pPr>
              <a:defRPr/>
            </a:pP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kern="1200" cap="all">
          <a:solidFill>
            <a:srgbClr val="40404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>
          <a:solidFill>
            <a:srgbClr val="404040"/>
          </a:solidFill>
          <a:latin typeface="Calibri" pitchFamily="34" charset="0"/>
        </a:defRPr>
      </a:lvl9pPr>
    </p:titleStyle>
    <p:bodyStyle>
      <a:lvl1pPr marL="177800" indent="-177800" algn="l" defTabSz="457200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0" fontAlgn="base" hangingPunct="0">
        <a:spcBef>
          <a:spcPct val="20000"/>
        </a:spcBef>
        <a:spcAft>
          <a:spcPct val="0"/>
        </a:spcAft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0" fontAlgn="base" hangingPunct="0">
        <a:spcBef>
          <a:spcPct val="20000"/>
        </a:spcBef>
        <a:spcAft>
          <a:spcPct val="0"/>
        </a:spcAft>
        <a:buClr>
          <a:srgbClr val="683086"/>
        </a:buClr>
        <a:buFont typeface="Arial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96963" y="915988"/>
            <a:ext cx="7983537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</a:t>
            </a:r>
            <a:br>
              <a:rPr lang="fr-FR" smtClean="0"/>
            </a:br>
            <a:r>
              <a:rPr lang="fr-FR" smtClean="0"/>
              <a:t>LE TITRE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96963" y="3465513"/>
            <a:ext cx="7589837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850" y="6391275"/>
            <a:ext cx="403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fld id="{0AEDDD68-0D71-47B0-A3CA-5468DFE6995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6149" name="Image 11" descr="2014_MENESRlogo_horizontal.jp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60400" y="6180138"/>
            <a:ext cx="16557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Connecteur droit 15"/>
          <p:cNvCxnSpPr/>
          <p:nvPr userDrawn="1"/>
        </p:nvCxnSpPr>
        <p:spPr>
          <a:xfrm>
            <a:off x="698500" y="5859463"/>
            <a:ext cx="629126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4525" y="4832350"/>
            <a:ext cx="1520825" cy="1023938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500" y="342900"/>
            <a:ext cx="0" cy="550862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3570288" y="6305550"/>
            <a:ext cx="4397375" cy="36195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fr-FR" sz="1000" dirty="0">
              <a:solidFill>
                <a:srgbClr val="7B00AC"/>
              </a:solidFill>
            </a:endParaRPr>
          </a:p>
          <a:p>
            <a:pPr>
              <a:lnSpc>
                <a:spcPts val="1325"/>
              </a:lnSpc>
              <a:defRPr/>
            </a:pPr>
            <a:r>
              <a:rPr lang="fr-FR" altLang="fr-FR" sz="1000" dirty="0">
                <a:solidFill>
                  <a:srgbClr val="7B00AC"/>
                </a:solidFill>
              </a:rPr>
              <a:t>               Norbert </a:t>
            </a:r>
            <a:r>
              <a:rPr lang="fr-FR" altLang="fr-FR" sz="1000" dirty="0" smtClean="0">
                <a:solidFill>
                  <a:srgbClr val="7B00AC"/>
                </a:solidFill>
              </a:rPr>
              <a:t>Perrot  et Samuel Viollin – </a:t>
            </a:r>
            <a:r>
              <a:rPr lang="fr-FR" altLang="fr-FR" sz="1000" dirty="0">
                <a:solidFill>
                  <a:srgbClr val="7B00AC"/>
                </a:solidFill>
              </a:rPr>
              <a:t>IGEN </a:t>
            </a:r>
            <a:r>
              <a:rPr lang="fr-FR" altLang="fr-FR" sz="1000" dirty="0" smtClean="0">
                <a:solidFill>
                  <a:srgbClr val="7B00AC"/>
                </a:solidFill>
              </a:rPr>
              <a:t>STI – 24  mars  2016 </a:t>
            </a:r>
            <a:endParaRPr lang="fr-FR" sz="1000" dirty="0">
              <a:solidFill>
                <a:srgbClr val="404040"/>
              </a:solidFill>
              <a:latin typeface="Calibri" pitchFamily="34" charset="0"/>
            </a:endParaRPr>
          </a:p>
          <a:p>
            <a:pPr>
              <a:defRPr/>
            </a:pPr>
            <a:endParaRPr lang="fr-FR" sz="1000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6154" name="Image 3" descr="logoIGEN.jpg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2611438" y="6062663"/>
            <a:ext cx="1481137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5"/>
          <p:cNvSpPr>
            <a:spLocks/>
          </p:cNvSpPr>
          <p:nvPr userDrawn="1"/>
        </p:nvSpPr>
        <p:spPr bwMode="auto">
          <a:xfrm>
            <a:off x="8194675" y="6388100"/>
            <a:ext cx="4032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04040"/>
                </a:solidFill>
                <a:latin typeface="+mn-lt"/>
              </a:defRPr>
            </a:lvl1pPr>
          </a:lstStyle>
          <a:p>
            <a:pPr>
              <a:defRPr/>
            </a:pPr>
            <a:fld id="{A518D5D4-B5E9-473F-BDEB-21999B30AE6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>
          <a:solidFill>
            <a:srgbClr val="404040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95375" y="698500"/>
            <a:ext cx="7781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126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95375" y="2705100"/>
            <a:ext cx="7781925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</a:t>
            </a:r>
            <a:br>
              <a:rPr lang="fr-FR" smtClean="0"/>
            </a:br>
            <a:r>
              <a:rPr lang="fr-FR" smtClean="0"/>
              <a:t>les styles du texte du masque</a:t>
            </a:r>
          </a:p>
          <a:p>
            <a:pPr lvl="0"/>
            <a:endParaRPr lang="fr-FR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50238" y="6391275"/>
            <a:ext cx="350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250F63F-14A4-4807-8269-695309F9530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1269" name="Image 11" descr="2014_MENESRlogo_horizontal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660400" y="6180138"/>
            <a:ext cx="16557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Connecteur droit 14"/>
          <p:cNvCxnSpPr/>
          <p:nvPr userDrawn="1"/>
        </p:nvCxnSpPr>
        <p:spPr>
          <a:xfrm>
            <a:off x="698500" y="3894138"/>
            <a:ext cx="629126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V="1">
            <a:off x="6994525" y="2865438"/>
            <a:ext cx="1520825" cy="102552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H="1" flipV="1">
            <a:off x="698500" y="0"/>
            <a:ext cx="0" cy="388461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 userDrawn="1"/>
        </p:nvSpPr>
        <p:spPr>
          <a:xfrm>
            <a:off x="6989763" y="6391275"/>
            <a:ext cx="1160462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  <a:defRPr/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2357438" y="6146800"/>
            <a:ext cx="3121025" cy="67627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  <a:defRPr/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pPr>
              <a:defRPr/>
            </a:pP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rgbClr val="683086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 bwMode="auto">
          <a:xfrm>
            <a:off x="1616364" y="2285995"/>
            <a:ext cx="6280727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fr-FR" altLang="fr-FR" sz="3200" b="1" dirty="0" smtClean="0">
                <a:latin typeface="Calibri" pitchFamily="34" charset="0"/>
                <a:ea typeface="ＭＳ Ｐゴシック"/>
                <a:cs typeface="ＭＳ Ｐゴシック"/>
              </a:rPr>
              <a:t>La technologie aux cycles 2, 3 et 4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fr-FR" altLang="fr-FR" sz="3200" b="1" dirty="0">
              <a:latin typeface="Calibri" pitchFamily="34" charset="0"/>
              <a:ea typeface="ＭＳ Ｐゴシック"/>
              <a:cs typeface="ＭＳ Ｐゴシック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fr-FR" altLang="fr-FR" sz="2400" b="1" dirty="0" smtClean="0">
                <a:latin typeface="Calibri" pitchFamily="34" charset="0"/>
                <a:ea typeface="ＭＳ Ｐゴシック"/>
                <a:cs typeface="ＭＳ Ｐゴシック"/>
              </a:rPr>
              <a:t>Séminaire du 24 mars 2016</a:t>
            </a:r>
            <a:endParaRPr lang="fr-FR" altLang="fr-FR" sz="24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1779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244436" y="-13541671"/>
            <a:ext cx="4572000" cy="1089529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</a:p>
          <a:p>
            <a:r>
              <a:rPr lang="fr-FR" b="1" dirty="0"/>
              <a:t>Science et technologie au collège au cycle 3</a:t>
            </a:r>
            <a:endParaRPr lang="fr-FR" dirty="0"/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 smtClean="0"/>
              <a:t>Présentation </a:t>
            </a:r>
            <a:r>
              <a:rPr lang="fr-FR" b="1" dirty="0"/>
              <a:t>des ressources pour le cycle </a:t>
            </a:r>
            <a:r>
              <a:rPr lang="fr-FR" b="1" dirty="0" smtClean="0"/>
              <a:t>3 - </a:t>
            </a:r>
            <a:r>
              <a:rPr lang="fr-FR" dirty="0" smtClean="0"/>
              <a:t>Samuel </a:t>
            </a:r>
            <a:r>
              <a:rPr lang="fr-FR" dirty="0"/>
              <a:t>Viollin, </a:t>
            </a:r>
            <a:r>
              <a:rPr lang="fr-FR" b="1" dirty="0"/>
              <a:t> </a:t>
            </a:r>
            <a:endParaRPr lang="fr-FR" dirty="0"/>
          </a:p>
          <a:p>
            <a:r>
              <a:rPr lang="fr-FR" i="1" dirty="0"/>
              <a:t>13h00	Déjeuner au restaurant scolaire du lycée Denis Diderot</a:t>
            </a:r>
          </a:p>
          <a:p>
            <a:r>
              <a:rPr lang="fr-FR" b="1" i="1" dirty="0"/>
              <a:t/>
            </a:r>
            <a:br>
              <a:rPr lang="fr-FR" b="1" i="1" dirty="0"/>
            </a:br>
            <a:r>
              <a:rPr lang="fr-FR" b="1" dirty="0" smtClean="0"/>
              <a:t>______________________________________________________</a:t>
            </a:r>
            <a:endParaRPr lang="fr-FR" b="1" dirty="0"/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 smtClean="0"/>
              <a:t>Présentation </a:t>
            </a:r>
            <a:r>
              <a:rPr lang="fr-FR" b="1" dirty="0"/>
              <a:t>d’une progressivité des compétences du cycle </a:t>
            </a:r>
            <a:r>
              <a:rPr lang="fr-FR" b="1" dirty="0" smtClean="0"/>
              <a:t>3 - </a:t>
            </a:r>
            <a:r>
              <a:rPr lang="fr-FR" dirty="0"/>
              <a:t>	Armelle </a:t>
            </a:r>
            <a:r>
              <a:rPr lang="fr-FR" dirty="0" err="1"/>
              <a:t>Mathevet</a:t>
            </a:r>
            <a:r>
              <a:rPr lang="fr-FR" dirty="0" smtClean="0"/>
              <a:t>,, </a:t>
            </a:r>
            <a:r>
              <a:rPr lang="fr-FR" dirty="0"/>
              <a:t>	Patrice </a:t>
            </a:r>
            <a:r>
              <a:rPr lang="fr-FR" dirty="0" err="1"/>
              <a:t>Marchou</a:t>
            </a:r>
            <a:r>
              <a:rPr lang="fr-FR" dirty="0"/>
              <a:t> </a:t>
            </a:r>
            <a:r>
              <a:rPr lang="fr-FR" dirty="0" smtClean="0"/>
              <a:t>Géraldine </a:t>
            </a:r>
            <a:r>
              <a:rPr lang="fr-FR" dirty="0"/>
              <a:t>Lavabre, </a:t>
            </a:r>
          </a:p>
          <a:p>
            <a:r>
              <a:rPr lang="fr-FR" dirty="0"/>
              <a:t> </a:t>
            </a:r>
          </a:p>
          <a:p>
            <a:r>
              <a:rPr lang="fr-FR" b="1" dirty="0" smtClean="0"/>
              <a:t>Présentation </a:t>
            </a:r>
            <a:r>
              <a:rPr lang="fr-FR" b="1" dirty="0"/>
              <a:t>d’une séquence du cycle 3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dirty="0"/>
              <a:t>	Annie </a:t>
            </a:r>
            <a:r>
              <a:rPr lang="fr-FR" dirty="0" err="1"/>
              <a:t>Boisbouvier</a:t>
            </a:r>
            <a:r>
              <a:rPr lang="fr-FR" dirty="0"/>
              <a:t> 	</a:t>
            </a:r>
            <a:r>
              <a:rPr lang="fr-FR" dirty="0" err="1"/>
              <a:t>Lhassen</a:t>
            </a:r>
            <a:r>
              <a:rPr lang="fr-FR" dirty="0"/>
              <a:t> </a:t>
            </a:r>
            <a:r>
              <a:rPr lang="fr-FR" dirty="0" err="1"/>
              <a:t>Belarouci</a:t>
            </a:r>
            <a:r>
              <a:rPr lang="fr-FR" dirty="0"/>
              <a:t> 	Vincent </a:t>
            </a:r>
            <a:r>
              <a:rPr lang="fr-FR" dirty="0" err="1"/>
              <a:t>Guiral</a:t>
            </a:r>
            <a:r>
              <a:rPr lang="fr-FR" dirty="0"/>
              <a:t>, 		</a:t>
            </a:r>
          </a:p>
          <a:p>
            <a:r>
              <a:rPr lang="fr-FR" b="1" dirty="0" smtClean="0"/>
              <a:t>Présentation </a:t>
            </a:r>
            <a:r>
              <a:rPr lang="fr-FR" b="1" dirty="0"/>
              <a:t>d’un projet pour le cycle 3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r>
              <a:rPr lang="fr-FR" dirty="0"/>
              <a:t>	Annie </a:t>
            </a:r>
            <a:r>
              <a:rPr lang="fr-FR" dirty="0" err="1" smtClean="0"/>
              <a:t>Boisbouvier</a:t>
            </a:r>
            <a:r>
              <a:rPr lang="fr-FR" dirty="0"/>
              <a:t>	</a:t>
            </a:r>
            <a:r>
              <a:rPr lang="fr-FR" dirty="0" err="1"/>
              <a:t>Lhassen</a:t>
            </a:r>
            <a:r>
              <a:rPr lang="fr-FR" dirty="0"/>
              <a:t> </a:t>
            </a:r>
            <a:r>
              <a:rPr lang="fr-FR" dirty="0" err="1"/>
              <a:t>Belarouci</a:t>
            </a:r>
            <a:r>
              <a:rPr lang="fr-FR" dirty="0"/>
              <a:t> 	Vincent </a:t>
            </a:r>
            <a:r>
              <a:rPr lang="fr-FR" dirty="0" err="1"/>
              <a:t>Guiral</a:t>
            </a:r>
            <a:r>
              <a:rPr lang="fr-FR" dirty="0"/>
              <a:t>, </a:t>
            </a:r>
            <a:endParaRPr lang="fr-FR" dirty="0" smtClean="0"/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dirty="0" smtClean="0"/>
              <a:t>Présentation </a:t>
            </a:r>
            <a:r>
              <a:rPr lang="fr-FR" b="1" dirty="0"/>
              <a:t>du parcours magistère sur les notions d’informatique au cycle 3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r>
              <a:rPr lang="fr-FR" dirty="0" smtClean="0"/>
              <a:t>Alain </a:t>
            </a:r>
            <a:r>
              <a:rPr lang="fr-FR" dirty="0" err="1" smtClean="0"/>
              <a:t>Dorniol</a:t>
            </a:r>
            <a:r>
              <a:rPr lang="fr-FR" dirty="0"/>
              <a:t> </a:t>
            </a:r>
            <a:endParaRPr lang="fr-FR" i="1" dirty="0"/>
          </a:p>
          <a:p>
            <a:r>
              <a:rPr lang="fr-FR" b="1" dirty="0" smtClean="0"/>
              <a:t>Présentation </a:t>
            </a:r>
            <a:r>
              <a:rPr lang="fr-FR" b="1" dirty="0"/>
              <a:t>d’une séance d’exploitation d’un objet programmable pour le cycle </a:t>
            </a:r>
            <a:r>
              <a:rPr lang="fr-FR" b="1" dirty="0" smtClean="0"/>
              <a:t>3</a:t>
            </a:r>
            <a:endParaRPr lang="fr-FR" dirty="0"/>
          </a:p>
          <a:p>
            <a:r>
              <a:rPr lang="fr-FR" dirty="0"/>
              <a:t>Samuel Viollin,  </a:t>
            </a:r>
          </a:p>
          <a:p>
            <a:r>
              <a:rPr lang="fr-FR" dirty="0"/>
              <a:t> </a:t>
            </a:r>
          </a:p>
          <a:p>
            <a:r>
              <a:rPr lang="fr-FR" i="1" dirty="0"/>
              <a:t>17h00	Fin du séminaire</a:t>
            </a:r>
            <a:r>
              <a:rPr lang="fr-FR" b="1" i="1" dirty="0"/>
              <a:t> </a:t>
            </a:r>
            <a:endParaRPr lang="fr-FR" dirty="0"/>
          </a:p>
          <a:p>
            <a:r>
              <a:rPr lang="fr-FR" i="1" dirty="0"/>
              <a:t> 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016000" y="572654"/>
            <a:ext cx="73429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solidFill>
                  <a:srgbClr val="0000FF"/>
                </a:solidFill>
                <a:latin typeface="+mn-lt"/>
              </a:rPr>
              <a:t>Séminaire du 10 décembre 2015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: présentation de la réforme du collège,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du pourquoi et du comment, de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l’esprit des programmes de sciences et de technologie. 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solidFill>
                  <a:srgbClr val="0000FF"/>
                </a:solidFill>
                <a:latin typeface="+mn-lt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fr-FR" sz="2400" b="1" dirty="0">
                <a:solidFill>
                  <a:srgbClr val="0000FF"/>
                </a:solidFill>
                <a:latin typeface="+mn-lt"/>
              </a:rPr>
              <a:t>Séminaire du 24 mars 2016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: présentation des ressources qui sont ou seront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mises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en ligne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prochainement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pour aider les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enseignants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à mettre en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œuvre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les  </a:t>
            </a:r>
            <a:r>
              <a:rPr lang="fr-FR" sz="2400" dirty="0" smtClean="0">
                <a:solidFill>
                  <a:srgbClr val="0000FF"/>
                </a:solidFill>
                <a:latin typeface="+mn-lt"/>
              </a:rPr>
              <a:t>nouveaux programmes </a:t>
            </a:r>
            <a:r>
              <a:rPr lang="fr-FR" sz="2400" dirty="0">
                <a:solidFill>
                  <a:srgbClr val="0000FF"/>
                </a:solidFill>
                <a:latin typeface="+mn-lt"/>
              </a:rPr>
              <a:t>liés à la réforme du collège.</a:t>
            </a:r>
          </a:p>
        </p:txBody>
      </p:sp>
    </p:spTree>
    <p:extLst>
      <p:ext uri="{BB962C8B-B14F-4D97-AF65-F5344CB8AC3E}">
        <p14:creationId xmlns:p14="http://schemas.microsoft.com/office/powerpoint/2010/main" val="392556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08363" y="360218"/>
            <a:ext cx="7601527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fr-FR" b="1" dirty="0" smtClean="0">
                <a:solidFill>
                  <a:srgbClr val="0000FF"/>
                </a:solidFill>
              </a:rPr>
              <a:t>Introduction </a:t>
            </a:r>
            <a:r>
              <a:rPr lang="fr-FR" i="1" dirty="0" smtClean="0">
                <a:solidFill>
                  <a:srgbClr val="0000FF"/>
                </a:solidFill>
              </a:rPr>
              <a:t>– Norbert Perrot et Noël Morel</a:t>
            </a:r>
            <a:endParaRPr lang="fr-FR" b="1" dirty="0">
              <a:solidFill>
                <a:srgbClr val="0000FF"/>
              </a:solidFill>
            </a:endParaRPr>
          </a:p>
          <a:p>
            <a:pPr>
              <a:lnSpc>
                <a:spcPts val="3200"/>
              </a:lnSpc>
            </a:pPr>
            <a:endParaRPr lang="fr-FR" b="1" dirty="0" smtClean="0">
              <a:solidFill>
                <a:srgbClr val="0000FF"/>
              </a:solidFill>
            </a:endParaRPr>
          </a:p>
          <a:p>
            <a:pPr>
              <a:lnSpc>
                <a:spcPts val="3200"/>
              </a:lnSpc>
            </a:pPr>
            <a:r>
              <a:rPr lang="fr-FR" b="1" dirty="0" smtClean="0">
                <a:solidFill>
                  <a:srgbClr val="0000FF"/>
                </a:solidFill>
              </a:rPr>
              <a:t>Science </a:t>
            </a:r>
            <a:r>
              <a:rPr lang="fr-FR" b="1" dirty="0">
                <a:solidFill>
                  <a:srgbClr val="0000FF"/>
                </a:solidFill>
              </a:rPr>
              <a:t>et technologie au collège au cycle 4</a:t>
            </a:r>
            <a:endParaRPr lang="fr-FR" dirty="0">
              <a:solidFill>
                <a:srgbClr val="0000FF"/>
              </a:solidFill>
            </a:endParaRPr>
          </a:p>
          <a:p>
            <a:pPr>
              <a:lnSpc>
                <a:spcPts val="3200"/>
              </a:lnSpc>
            </a:pPr>
            <a:r>
              <a:rPr lang="fr-FR" b="1" dirty="0">
                <a:solidFill>
                  <a:srgbClr val="0000FF"/>
                </a:solidFill>
              </a:rPr>
              <a:t> </a:t>
            </a:r>
            <a:endParaRPr lang="fr-FR" dirty="0">
              <a:solidFill>
                <a:srgbClr val="0000FF"/>
              </a:solidFill>
            </a:endParaRP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du document </a:t>
            </a:r>
            <a:r>
              <a:rPr lang="fr-FR" dirty="0" smtClean="0">
                <a:solidFill>
                  <a:srgbClr val="0000FF"/>
                </a:solidFill>
              </a:rPr>
              <a:t>d’accompagnement – </a:t>
            </a:r>
            <a:r>
              <a:rPr lang="fr-FR" i="1" dirty="0" smtClean="0">
                <a:solidFill>
                  <a:srgbClr val="0000FF"/>
                </a:solidFill>
              </a:rPr>
              <a:t>Patrick Potier</a:t>
            </a: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de l’outil d’élaboration de progressions pédagogiques pour le cycle </a:t>
            </a:r>
            <a:r>
              <a:rPr lang="fr-FR" dirty="0" smtClean="0">
                <a:solidFill>
                  <a:srgbClr val="0000FF"/>
                </a:solidFill>
              </a:rPr>
              <a:t>4 – </a:t>
            </a:r>
            <a:r>
              <a:rPr lang="fr-FR" i="1" dirty="0" smtClean="0">
                <a:solidFill>
                  <a:srgbClr val="0000FF"/>
                </a:solidFill>
              </a:rPr>
              <a:t>Noël Morel</a:t>
            </a: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de la conception d’une séquence à partir de l’outil d’élaboration de progressions </a:t>
            </a:r>
            <a:r>
              <a:rPr lang="fr-FR" dirty="0" smtClean="0">
                <a:solidFill>
                  <a:srgbClr val="0000FF"/>
                </a:solidFill>
              </a:rPr>
              <a:t>pédagogiques </a:t>
            </a:r>
            <a:r>
              <a:rPr lang="fr-FR" i="1" dirty="0" smtClean="0">
                <a:solidFill>
                  <a:srgbClr val="0000FF"/>
                </a:solidFill>
              </a:rPr>
              <a:t>– Alain Dupuis</a:t>
            </a:r>
            <a:endParaRPr lang="fr-FR" i="1" dirty="0">
              <a:solidFill>
                <a:srgbClr val="0000FF"/>
              </a:solidFill>
            </a:endParaRP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Les </a:t>
            </a:r>
            <a:r>
              <a:rPr lang="fr-FR" dirty="0">
                <a:solidFill>
                  <a:srgbClr val="0000FF"/>
                </a:solidFill>
              </a:rPr>
              <a:t>évolutions du </a:t>
            </a:r>
            <a:r>
              <a:rPr lang="fr-FR" dirty="0" smtClean="0">
                <a:solidFill>
                  <a:srgbClr val="0000FF"/>
                </a:solidFill>
              </a:rPr>
              <a:t>programme – Christophe </a:t>
            </a:r>
            <a:r>
              <a:rPr lang="fr-FR" dirty="0" err="1" smtClean="0">
                <a:solidFill>
                  <a:srgbClr val="0000FF"/>
                </a:solidFill>
              </a:rPr>
              <a:t>Lasson</a:t>
            </a:r>
            <a:endParaRPr lang="fr-FR" dirty="0" smtClean="0">
              <a:solidFill>
                <a:srgbClr val="0000FF"/>
              </a:solidFill>
            </a:endParaRP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du magistère sur le programme </a:t>
            </a:r>
            <a:r>
              <a:rPr lang="fr-FR" dirty="0" smtClean="0">
                <a:solidFill>
                  <a:srgbClr val="0000FF"/>
                </a:solidFill>
              </a:rPr>
              <a:t>d’informatique – </a:t>
            </a:r>
            <a:r>
              <a:rPr lang="fr-FR" i="1" dirty="0" smtClean="0">
                <a:solidFill>
                  <a:srgbClr val="0000FF"/>
                </a:solidFill>
              </a:rPr>
              <a:t>Xavier </a:t>
            </a:r>
            <a:r>
              <a:rPr lang="fr-FR" i="1" dirty="0" err="1" smtClean="0">
                <a:solidFill>
                  <a:srgbClr val="0000FF"/>
                </a:solidFill>
              </a:rPr>
              <a:t>Pessoles</a:t>
            </a:r>
            <a:r>
              <a:rPr lang="fr-FR" i="1" dirty="0" smtClean="0">
                <a:solidFill>
                  <a:srgbClr val="0000FF"/>
                </a:solidFill>
              </a:rPr>
              <a:t> et David </a:t>
            </a:r>
            <a:r>
              <a:rPr lang="fr-FR" i="1" dirty="0" err="1">
                <a:solidFill>
                  <a:srgbClr val="0000FF"/>
                </a:solidFill>
              </a:rPr>
              <a:t>Violeau</a:t>
            </a:r>
            <a:r>
              <a:rPr lang="fr-FR" i="1" dirty="0">
                <a:solidFill>
                  <a:srgbClr val="0000FF"/>
                </a:solidFill>
              </a:rPr>
              <a:t>,  </a:t>
            </a:r>
          </a:p>
          <a:p>
            <a:pPr algn="just">
              <a:lnSpc>
                <a:spcPts val="3200"/>
              </a:lnSpc>
            </a:pPr>
            <a:r>
              <a:rPr lang="fr-FR" dirty="0" smtClean="0">
                <a:solidFill>
                  <a:srgbClr val="0000FF"/>
                </a:solidFill>
              </a:rPr>
              <a:t>Informations </a:t>
            </a:r>
            <a:r>
              <a:rPr lang="fr-FR" dirty="0">
                <a:solidFill>
                  <a:srgbClr val="0000FF"/>
                </a:solidFill>
              </a:rPr>
              <a:t>sur le </a:t>
            </a:r>
            <a:r>
              <a:rPr lang="fr-FR" dirty="0" smtClean="0">
                <a:solidFill>
                  <a:srgbClr val="0000FF"/>
                </a:solidFill>
              </a:rPr>
              <a:t>DNB – </a:t>
            </a:r>
            <a:r>
              <a:rPr lang="fr-FR" i="1" dirty="0" smtClean="0">
                <a:solidFill>
                  <a:srgbClr val="0000FF"/>
                </a:solidFill>
              </a:rPr>
              <a:t>Norbert Perrot</a:t>
            </a:r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34472" y="203200"/>
            <a:ext cx="747741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fr-FR" b="1" dirty="0">
                <a:solidFill>
                  <a:srgbClr val="0000FF"/>
                </a:solidFill>
              </a:rPr>
              <a:t>Science et technologie au collège au cycle 3</a:t>
            </a:r>
            <a:endParaRPr lang="fr-FR" dirty="0">
              <a:solidFill>
                <a:srgbClr val="0000FF"/>
              </a:solidFill>
            </a:endParaRPr>
          </a:p>
          <a:p>
            <a:pPr>
              <a:lnSpc>
                <a:spcPts val="3000"/>
              </a:lnSpc>
            </a:pPr>
            <a:r>
              <a:rPr lang="fr-FR" b="1" dirty="0">
                <a:solidFill>
                  <a:srgbClr val="0000FF"/>
                </a:solidFill>
              </a:rPr>
              <a:t> </a:t>
            </a:r>
            <a:endParaRPr lang="fr-FR" dirty="0">
              <a:solidFill>
                <a:srgbClr val="0000FF"/>
              </a:solidFill>
            </a:endParaRPr>
          </a:p>
          <a:p>
            <a:pPr>
              <a:lnSpc>
                <a:spcPts val="3000"/>
              </a:lnSpc>
            </a:pPr>
            <a:r>
              <a:rPr lang="fr-FR" dirty="0">
                <a:solidFill>
                  <a:srgbClr val="0000FF"/>
                </a:solidFill>
              </a:rPr>
              <a:t>Présentation des ressources pour le cycle 3 </a:t>
            </a:r>
            <a:r>
              <a:rPr lang="fr-FR" dirty="0" smtClean="0">
                <a:solidFill>
                  <a:srgbClr val="0000FF"/>
                </a:solidFill>
              </a:rPr>
              <a:t>– </a:t>
            </a:r>
            <a:r>
              <a:rPr lang="fr-FR" dirty="0">
                <a:solidFill>
                  <a:srgbClr val="0000FF"/>
                </a:solidFill>
              </a:rPr>
              <a:t>Samuel </a:t>
            </a:r>
            <a:r>
              <a:rPr lang="fr-FR" dirty="0" smtClean="0">
                <a:solidFill>
                  <a:srgbClr val="0000FF"/>
                </a:solidFill>
              </a:rPr>
              <a:t>Viollin</a:t>
            </a:r>
            <a:r>
              <a:rPr lang="fr-FR" dirty="0">
                <a:solidFill>
                  <a:srgbClr val="0000FF"/>
                </a:solidFill>
              </a:rPr>
              <a:t> </a:t>
            </a:r>
            <a:r>
              <a:rPr lang="fr-FR" i="1" dirty="0">
                <a:solidFill>
                  <a:srgbClr val="0000FF"/>
                </a:solidFill>
              </a:rPr>
              <a:t/>
            </a:r>
            <a:br>
              <a:rPr lang="fr-FR" i="1" dirty="0">
                <a:solidFill>
                  <a:srgbClr val="0000FF"/>
                </a:solidFill>
              </a:rPr>
            </a:b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d’une progressivité des compétences du cycle 3 </a:t>
            </a:r>
            <a:r>
              <a:rPr lang="fr-FR" dirty="0" smtClean="0">
                <a:solidFill>
                  <a:srgbClr val="0000FF"/>
                </a:solidFill>
              </a:rPr>
              <a:t>–</a:t>
            </a:r>
            <a:r>
              <a:rPr lang="fr-FR" i="1" dirty="0" smtClean="0">
                <a:solidFill>
                  <a:srgbClr val="0000FF"/>
                </a:solidFill>
              </a:rPr>
              <a:t>Géraldine Lavabre</a:t>
            </a:r>
            <a:endParaRPr lang="fr-FR" i="1" dirty="0">
              <a:solidFill>
                <a:srgbClr val="0000FF"/>
              </a:solidFill>
            </a:endParaRPr>
          </a:p>
          <a:p>
            <a:pPr>
              <a:lnSpc>
                <a:spcPts val="3000"/>
              </a:lnSpc>
            </a:pPr>
            <a:r>
              <a:rPr lang="fr-FR" dirty="0">
                <a:solidFill>
                  <a:srgbClr val="0000FF"/>
                </a:solidFill>
              </a:rPr>
              <a:t>Présentation d’une séquence du cycle </a:t>
            </a:r>
            <a:r>
              <a:rPr lang="fr-FR" dirty="0" smtClean="0">
                <a:solidFill>
                  <a:srgbClr val="0000FF"/>
                </a:solidFill>
              </a:rPr>
              <a:t>3 – </a:t>
            </a:r>
            <a:r>
              <a:rPr lang="fr-FR" i="1" dirty="0" smtClean="0">
                <a:solidFill>
                  <a:srgbClr val="0000FF"/>
                </a:solidFill>
              </a:rPr>
              <a:t>Annie </a:t>
            </a:r>
            <a:r>
              <a:rPr lang="fr-FR" i="1" dirty="0" err="1">
                <a:solidFill>
                  <a:srgbClr val="0000FF"/>
                </a:solidFill>
              </a:rPr>
              <a:t>Boisbouvier</a:t>
            </a:r>
            <a:r>
              <a:rPr lang="fr-FR" i="1" dirty="0">
                <a:solidFill>
                  <a:srgbClr val="0000FF"/>
                </a:solidFill>
              </a:rPr>
              <a:t> </a:t>
            </a:r>
            <a:r>
              <a:rPr lang="fr-FR" i="1" dirty="0" smtClean="0">
                <a:solidFill>
                  <a:srgbClr val="0000FF"/>
                </a:solidFill>
              </a:rPr>
              <a:t>, </a:t>
            </a:r>
            <a:r>
              <a:rPr lang="fr-FR" i="1" dirty="0" err="1" smtClean="0">
                <a:solidFill>
                  <a:srgbClr val="0000FF"/>
                </a:solidFill>
              </a:rPr>
              <a:t>Lhassen</a:t>
            </a:r>
            <a:r>
              <a:rPr lang="fr-FR" i="1" dirty="0" smtClean="0">
                <a:solidFill>
                  <a:srgbClr val="0000FF"/>
                </a:solidFill>
              </a:rPr>
              <a:t> </a:t>
            </a:r>
            <a:r>
              <a:rPr lang="fr-FR" i="1" dirty="0" err="1">
                <a:solidFill>
                  <a:srgbClr val="0000FF"/>
                </a:solidFill>
              </a:rPr>
              <a:t>Belarouci</a:t>
            </a:r>
            <a:r>
              <a:rPr lang="fr-FR" i="1" dirty="0">
                <a:solidFill>
                  <a:srgbClr val="0000FF"/>
                </a:solidFill>
              </a:rPr>
              <a:t> </a:t>
            </a:r>
            <a:r>
              <a:rPr lang="fr-FR" i="1" dirty="0" smtClean="0">
                <a:solidFill>
                  <a:srgbClr val="0000FF"/>
                </a:solidFill>
              </a:rPr>
              <a:t> et Vincent </a:t>
            </a:r>
            <a:r>
              <a:rPr lang="fr-FR" i="1" dirty="0" err="1">
                <a:solidFill>
                  <a:srgbClr val="0000FF"/>
                </a:solidFill>
              </a:rPr>
              <a:t>Guiral</a:t>
            </a:r>
            <a:r>
              <a:rPr lang="fr-FR" i="1" dirty="0" smtClean="0">
                <a:solidFill>
                  <a:srgbClr val="0000FF"/>
                </a:solidFill>
              </a:rPr>
              <a:t>,</a:t>
            </a:r>
            <a:r>
              <a:rPr lang="fr-FR" i="1" dirty="0">
                <a:solidFill>
                  <a:srgbClr val="0000FF"/>
                </a:solidFill>
              </a:rPr>
              <a:t>	</a:t>
            </a:r>
          </a:p>
          <a:p>
            <a:pPr>
              <a:lnSpc>
                <a:spcPts val="3000"/>
              </a:lnSpc>
            </a:pPr>
            <a:r>
              <a:rPr lang="fr-FR" dirty="0">
                <a:solidFill>
                  <a:srgbClr val="0000FF"/>
                </a:solidFill>
              </a:rPr>
              <a:t>Présentation d’un projet pour le cycle </a:t>
            </a:r>
            <a:r>
              <a:rPr lang="fr-FR" dirty="0" smtClean="0">
                <a:solidFill>
                  <a:srgbClr val="0000FF"/>
                </a:solidFill>
              </a:rPr>
              <a:t>3 – </a:t>
            </a:r>
            <a:r>
              <a:rPr lang="fr-FR" i="1" dirty="0" smtClean="0">
                <a:solidFill>
                  <a:srgbClr val="0000FF"/>
                </a:solidFill>
              </a:rPr>
              <a:t>Annie </a:t>
            </a:r>
            <a:r>
              <a:rPr lang="fr-FR" i="1" dirty="0" err="1" smtClean="0">
                <a:solidFill>
                  <a:srgbClr val="0000FF"/>
                </a:solidFill>
              </a:rPr>
              <a:t>Boisbouvier</a:t>
            </a:r>
            <a:r>
              <a:rPr lang="fr-FR" i="1" dirty="0" smtClean="0">
                <a:solidFill>
                  <a:srgbClr val="0000FF"/>
                </a:solidFill>
              </a:rPr>
              <a:t>, </a:t>
            </a:r>
            <a:r>
              <a:rPr lang="fr-FR" i="1" dirty="0" err="1" smtClean="0">
                <a:solidFill>
                  <a:srgbClr val="0000FF"/>
                </a:solidFill>
              </a:rPr>
              <a:t>Lhassen</a:t>
            </a:r>
            <a:r>
              <a:rPr lang="fr-FR" i="1" dirty="0" smtClean="0">
                <a:solidFill>
                  <a:srgbClr val="0000FF"/>
                </a:solidFill>
              </a:rPr>
              <a:t> </a:t>
            </a:r>
            <a:r>
              <a:rPr lang="fr-FR" i="1" dirty="0" err="1" smtClean="0">
                <a:solidFill>
                  <a:srgbClr val="0000FF"/>
                </a:solidFill>
              </a:rPr>
              <a:t>Belarouci</a:t>
            </a:r>
            <a:r>
              <a:rPr lang="fr-FR" i="1" dirty="0" smtClean="0">
                <a:solidFill>
                  <a:srgbClr val="0000FF"/>
                </a:solidFill>
              </a:rPr>
              <a:t> et Vincent </a:t>
            </a:r>
            <a:r>
              <a:rPr lang="fr-FR" i="1" dirty="0" err="1">
                <a:solidFill>
                  <a:srgbClr val="0000FF"/>
                </a:solidFill>
              </a:rPr>
              <a:t>Guiral</a:t>
            </a:r>
            <a:r>
              <a:rPr lang="fr-FR" i="1" dirty="0">
                <a:solidFill>
                  <a:srgbClr val="0000FF"/>
                </a:solidFill>
              </a:rPr>
              <a:t>, </a:t>
            </a:r>
          </a:p>
          <a:p>
            <a:pPr>
              <a:lnSpc>
                <a:spcPts val="3000"/>
              </a:lnSpc>
            </a:pPr>
            <a:r>
              <a:rPr lang="fr-FR" dirty="0">
                <a:solidFill>
                  <a:srgbClr val="0000FF"/>
                </a:solidFill>
              </a:rPr>
              <a:t> </a:t>
            </a:r>
            <a:r>
              <a:rPr lang="fr-FR" dirty="0" smtClean="0">
                <a:solidFill>
                  <a:srgbClr val="0000FF"/>
                </a:solidFill>
              </a:rPr>
              <a:t>Présentation </a:t>
            </a:r>
            <a:r>
              <a:rPr lang="fr-FR" dirty="0">
                <a:solidFill>
                  <a:srgbClr val="0000FF"/>
                </a:solidFill>
              </a:rPr>
              <a:t>du parcours magistère sur les notions d’informatique au cycle </a:t>
            </a:r>
            <a:r>
              <a:rPr lang="fr-FR" dirty="0" smtClean="0">
                <a:solidFill>
                  <a:srgbClr val="0000FF"/>
                </a:solidFill>
              </a:rPr>
              <a:t>3 – </a:t>
            </a:r>
            <a:r>
              <a:rPr lang="fr-FR" i="1" dirty="0" smtClean="0">
                <a:solidFill>
                  <a:srgbClr val="0000FF"/>
                </a:solidFill>
              </a:rPr>
              <a:t>Alain </a:t>
            </a:r>
            <a:r>
              <a:rPr lang="fr-FR" i="1" dirty="0" err="1">
                <a:solidFill>
                  <a:srgbClr val="0000FF"/>
                </a:solidFill>
              </a:rPr>
              <a:t>Dorniol</a:t>
            </a:r>
            <a:r>
              <a:rPr lang="fr-FR" i="1" dirty="0">
                <a:solidFill>
                  <a:srgbClr val="0000FF"/>
                </a:solidFill>
              </a:rPr>
              <a:t> </a:t>
            </a:r>
          </a:p>
          <a:p>
            <a:pPr>
              <a:lnSpc>
                <a:spcPts val="3000"/>
              </a:lnSpc>
            </a:pPr>
            <a:r>
              <a:rPr lang="fr-FR" dirty="0">
                <a:solidFill>
                  <a:srgbClr val="0000FF"/>
                </a:solidFill>
              </a:rPr>
              <a:t>Présentation d’une séance d’exploitation d’un objet programmable pour le cycle </a:t>
            </a:r>
            <a:r>
              <a:rPr lang="fr-FR" dirty="0" smtClean="0">
                <a:solidFill>
                  <a:srgbClr val="0000FF"/>
                </a:solidFill>
              </a:rPr>
              <a:t>3 – </a:t>
            </a:r>
            <a:r>
              <a:rPr lang="fr-FR" i="1" dirty="0" smtClean="0">
                <a:solidFill>
                  <a:srgbClr val="0000FF"/>
                </a:solidFill>
              </a:rPr>
              <a:t>Samuel Viollin</a:t>
            </a:r>
          </a:p>
          <a:p>
            <a:pPr>
              <a:lnSpc>
                <a:spcPts val="3000"/>
              </a:lnSpc>
            </a:pPr>
            <a:endParaRPr lang="fr-FR" dirty="0">
              <a:solidFill>
                <a:srgbClr val="0000FF"/>
              </a:solidFill>
            </a:endParaRP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156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034471" y="1126836"/>
            <a:ext cx="74352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rgbClr val="0000FF"/>
                </a:solidFill>
              </a:rPr>
              <a:t>13h00	</a:t>
            </a:r>
            <a:r>
              <a:rPr lang="fr-FR" sz="2400" dirty="0" smtClean="0">
                <a:solidFill>
                  <a:srgbClr val="0000FF"/>
                </a:solidFill>
              </a:rPr>
              <a:t>: déjeuner </a:t>
            </a:r>
            <a:r>
              <a:rPr lang="fr-FR" sz="2400" dirty="0">
                <a:solidFill>
                  <a:srgbClr val="0000FF"/>
                </a:solidFill>
              </a:rPr>
              <a:t>au restaurant scolaire du lycée </a:t>
            </a:r>
            <a:r>
              <a:rPr lang="fr-FR" sz="2400" dirty="0" smtClean="0">
                <a:solidFill>
                  <a:srgbClr val="0000FF"/>
                </a:solidFill>
              </a:rPr>
              <a:t>Diderot</a:t>
            </a:r>
          </a:p>
          <a:p>
            <a:pPr algn="just"/>
            <a:endParaRPr lang="fr-FR" sz="2400" dirty="0">
              <a:solidFill>
                <a:srgbClr val="0000FF"/>
              </a:solidFill>
            </a:endParaRPr>
          </a:p>
          <a:p>
            <a:pPr algn="just"/>
            <a:r>
              <a:rPr lang="fr-FR" sz="2400" dirty="0">
                <a:solidFill>
                  <a:srgbClr val="0000FF"/>
                </a:solidFill>
              </a:rPr>
              <a:t>17h00	</a:t>
            </a:r>
            <a:r>
              <a:rPr lang="fr-FR" sz="2400" dirty="0" smtClean="0">
                <a:solidFill>
                  <a:srgbClr val="0000FF"/>
                </a:solidFill>
              </a:rPr>
              <a:t> : </a:t>
            </a:r>
            <a:r>
              <a:rPr lang="fr-FR" sz="2400" dirty="0">
                <a:solidFill>
                  <a:srgbClr val="0000FF"/>
                </a:solidFill>
              </a:rPr>
              <a:t>f</a:t>
            </a:r>
            <a:r>
              <a:rPr lang="fr-FR" sz="2400" dirty="0" smtClean="0">
                <a:solidFill>
                  <a:srgbClr val="0000FF"/>
                </a:solidFill>
              </a:rPr>
              <a:t>in </a:t>
            </a:r>
            <a:r>
              <a:rPr lang="fr-FR" sz="2400" dirty="0">
                <a:solidFill>
                  <a:srgbClr val="0000FF"/>
                </a:solidFill>
              </a:rPr>
              <a:t>du séminaire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2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ZoneTexte 3"/>
          <p:cNvSpPr txBox="1">
            <a:spLocks noChangeArrowheads="1"/>
          </p:cNvSpPr>
          <p:nvPr/>
        </p:nvSpPr>
        <p:spPr bwMode="auto">
          <a:xfrm>
            <a:off x="684213" y="1341438"/>
            <a:ext cx="8208962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fr-FR" b="1" dirty="0">
                <a:ea typeface="ＭＳ Ｐゴシック"/>
                <a:cs typeface="ＭＳ Ｐゴシック"/>
              </a:rPr>
              <a:t> </a:t>
            </a:r>
            <a:endParaRPr lang="fr-FR" dirty="0">
              <a:ea typeface="ＭＳ Ｐゴシック"/>
              <a:cs typeface="ＭＳ Ｐゴシック"/>
            </a:endParaRPr>
          </a:p>
          <a:p>
            <a:pPr defTabSz="914400">
              <a:lnSpc>
                <a:spcPct val="150000"/>
              </a:lnSpc>
            </a:pPr>
            <a:endParaRPr lang="fr-FR" sz="2800" dirty="0">
              <a:solidFill>
                <a:srgbClr val="0000FF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09964" y="1507989"/>
            <a:ext cx="6908800" cy="2214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>
                <a:solidFill>
                  <a:srgbClr val="0000FF"/>
                </a:solidFill>
                <a:latin typeface="+mn-lt"/>
              </a:rPr>
              <a:t>Cela semble toujours impossible, jusqu'à ce qu'on le fasse. </a:t>
            </a:r>
            <a:endParaRPr lang="fr-FR" sz="2800" dirty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fr-FR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0000FF"/>
                </a:solidFill>
                <a:latin typeface="+mn-lt"/>
              </a:rPr>
              <a:t>Nelson Mandela </a:t>
            </a:r>
            <a:endParaRPr lang="fr-FR" sz="2000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28" y="2951685"/>
            <a:ext cx="2041236" cy="222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7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5260</TotalTime>
  <Words>80</Words>
  <Application>Microsoft Office PowerPoint</Application>
  <PresentationFormat>Affichage à l'écran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pages de contenus</vt:lpstr>
      <vt:lpstr>page de presentation et de partie</vt:lpstr>
      <vt:lpstr>page de sous-partie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 MEN</dc:creator>
  <cp:lastModifiedBy>Norbert Perrot</cp:lastModifiedBy>
  <cp:revision>238</cp:revision>
  <cp:lastPrinted>2015-02-04T16:19:06Z</cp:lastPrinted>
  <dcterms:created xsi:type="dcterms:W3CDTF">2015-02-04T10:43:31Z</dcterms:created>
  <dcterms:modified xsi:type="dcterms:W3CDTF">2016-03-24T06:01:19Z</dcterms:modified>
</cp:coreProperties>
</file>