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5" r:id="rId1"/>
  </p:sldMasterIdLst>
  <p:notesMasterIdLst>
    <p:notesMasterId r:id="rId19"/>
  </p:notesMasterIdLst>
  <p:handoutMasterIdLst>
    <p:handoutMasterId r:id="rId20"/>
  </p:handoutMasterIdLst>
  <p:sldIdLst>
    <p:sldId id="262" r:id="rId2"/>
    <p:sldId id="279" r:id="rId3"/>
    <p:sldId id="281" r:id="rId4"/>
    <p:sldId id="263" r:id="rId5"/>
    <p:sldId id="280" r:id="rId6"/>
    <p:sldId id="268" r:id="rId7"/>
    <p:sldId id="269" r:id="rId8"/>
    <p:sldId id="270" r:id="rId9"/>
    <p:sldId id="273" r:id="rId10"/>
    <p:sldId id="282" r:id="rId11"/>
    <p:sldId id="271" r:id="rId12"/>
    <p:sldId id="276" r:id="rId13"/>
    <p:sldId id="283" r:id="rId14"/>
    <p:sldId id="285" r:id="rId15"/>
    <p:sldId id="286" r:id="rId16"/>
    <p:sldId id="277" r:id="rId17"/>
    <p:sldId id="278" r:id="rId1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B601"/>
    <a:srgbClr val="2F6AAA"/>
    <a:srgbClr val="274890"/>
    <a:srgbClr val="3C4890"/>
    <a:srgbClr val="3A7DC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6" autoAdjust="0"/>
    <p:restoredTop sz="50000" autoAdjust="0"/>
  </p:normalViewPr>
  <p:slideViewPr>
    <p:cSldViewPr snapToGrid="0" snapToObjects="1">
      <p:cViewPr>
        <p:scale>
          <a:sx n="110" d="100"/>
          <a:sy n="110" d="100"/>
        </p:scale>
        <p:origin x="-848"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149101-62CC-1641-8191-0684C1DD8422}" type="datetimeFigureOut">
              <a:rPr lang="fr-FR" smtClean="0"/>
              <a:t>18/03/16</a:t>
            </a:fld>
            <a:endParaRPr lang="fr-FR"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D92FFB-614E-3742-A7BE-5E00382D3B94}" type="slidenum">
              <a:rPr lang="fr-FR" smtClean="0"/>
              <a:t>‹#›</a:t>
            </a:fld>
            <a:endParaRPr lang="fr-FR" dirty="0"/>
          </a:p>
        </p:txBody>
      </p:sp>
    </p:spTree>
    <p:extLst>
      <p:ext uri="{BB962C8B-B14F-4D97-AF65-F5344CB8AC3E}">
        <p14:creationId xmlns:p14="http://schemas.microsoft.com/office/powerpoint/2010/main" val="1310173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A40C94-DA0D-F649-B378-D33FA0A2BEB2}" type="datetimeFigureOut">
              <a:rPr lang="fr-FR" smtClean="0"/>
              <a:t>18/03/16</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66F03C-F014-3648-A44F-139A4AA233C4}" type="slidenum">
              <a:rPr lang="fr-FR" smtClean="0"/>
              <a:t>‹#›</a:t>
            </a:fld>
            <a:endParaRPr lang="fr-FR" dirty="0"/>
          </a:p>
        </p:txBody>
      </p:sp>
    </p:spTree>
    <p:extLst>
      <p:ext uri="{BB962C8B-B14F-4D97-AF65-F5344CB8AC3E}">
        <p14:creationId xmlns:p14="http://schemas.microsoft.com/office/powerpoint/2010/main" val="28960768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png"/><Relationship Id="rId5"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bg>
      <p:bgRef idx="1003">
        <a:schemeClr val="bg1"/>
      </p:bgRef>
    </p:bg>
    <p:spTree>
      <p:nvGrpSpPr>
        <p:cNvPr id="1" name=""/>
        <p:cNvGrpSpPr/>
        <p:nvPr/>
      </p:nvGrpSpPr>
      <p:grpSpPr>
        <a:xfrm>
          <a:off x="0" y="0"/>
          <a:ext cx="0" cy="0"/>
          <a:chOff x="0" y="0"/>
          <a:chExt cx="0" cy="0"/>
        </a:xfrm>
      </p:grpSpPr>
      <p:sp>
        <p:nvSpPr>
          <p:cNvPr id="7" name="Ellipse 6"/>
          <p:cNvSpPr/>
          <p:nvPr userDrawn="1"/>
        </p:nvSpPr>
        <p:spPr>
          <a:xfrm>
            <a:off x="5390491" y="199292"/>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sp>
        <p:nvSpPr>
          <p:cNvPr id="12" name="Ellipse 11"/>
          <p:cNvSpPr/>
          <p:nvPr userDrawn="1"/>
        </p:nvSpPr>
        <p:spPr>
          <a:xfrm>
            <a:off x="4006913" y="196525"/>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sp>
        <p:nvSpPr>
          <p:cNvPr id="13" name="Ellipse 12"/>
          <p:cNvSpPr/>
          <p:nvPr userDrawn="1"/>
        </p:nvSpPr>
        <p:spPr>
          <a:xfrm>
            <a:off x="2599649" y="196525"/>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14" name="Image 13"/>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4120520" y="482451"/>
            <a:ext cx="995382" cy="641556"/>
          </a:xfrm>
          <a:prstGeom prst="rect">
            <a:avLst/>
          </a:prstGeom>
          <a:ln>
            <a:noFill/>
          </a:ln>
          <a:extLst>
            <a:ext uri="{53640926-AAD7-44d8-BBD7-CCE9431645EC}">
              <a14:shadowObscured xmlns:a14="http://schemas.microsoft.com/office/drawing/2010/main"/>
            </a:ext>
          </a:extLst>
        </p:spPr>
      </p:pic>
      <p:pic>
        <p:nvPicPr>
          <p:cNvPr id="15" name="Image 14"/>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687513" y="598464"/>
            <a:ext cx="1020589" cy="415476"/>
          </a:xfrm>
          <a:prstGeom prst="rect">
            <a:avLst/>
          </a:prstGeom>
          <a:ln>
            <a:noFill/>
          </a:ln>
          <a:extLst>
            <a:ext uri="{53640926-AAD7-44d8-BBD7-CCE9431645EC}">
              <a14:shadowObscured xmlns:a14="http://schemas.microsoft.com/office/drawing/2010/main"/>
            </a:ext>
          </a:extLst>
        </p:spPr>
      </p:pic>
      <p:sp>
        <p:nvSpPr>
          <p:cNvPr id="16" name="Title 1"/>
          <p:cNvSpPr txBox="1">
            <a:spLocks/>
          </p:cNvSpPr>
          <p:nvPr userDrawn="1"/>
        </p:nvSpPr>
        <p:spPr>
          <a:xfrm>
            <a:off x="520069" y="1417730"/>
            <a:ext cx="8228013" cy="940432"/>
          </a:xfrm>
          <a:prstGeom prst="rect">
            <a:avLst/>
          </a:prstGeom>
        </p:spPr>
        <p:txBody>
          <a:bodyPr vert="horz" lIns="91440" tIns="0" rIns="91440" bIns="0" rtlCol="0" anchor="t" anchorCtr="0">
            <a:noAutofit/>
          </a:bodyPr>
          <a:lstStyle>
            <a:lvl1pPr algn="ctr" defTabSz="914400" rtl="0" eaLnBrk="1" latinLnBrk="0" hangingPunct="1">
              <a:spcBef>
                <a:spcPct val="0"/>
              </a:spcBef>
              <a:buNone/>
              <a:defRPr sz="3600" b="1" kern="1200" baseline="0">
                <a:solidFill>
                  <a:schemeClr val="bg1"/>
                </a:solidFill>
                <a:latin typeface="Calibri"/>
                <a:ea typeface="+mj-ea"/>
                <a:cs typeface="Calibri"/>
              </a:defRPr>
            </a:lvl1pPr>
          </a:lstStyle>
          <a:p>
            <a:r>
              <a:rPr lang="fr-FR" sz="2400" dirty="0" smtClean="0">
                <a:solidFill>
                  <a:srgbClr val="7FB601"/>
                </a:solidFill>
              </a:rPr>
              <a:t>PNF BTS maintenance des véhicules </a:t>
            </a:r>
          </a:p>
          <a:p>
            <a:r>
              <a:rPr lang="fr-FR" sz="2400" dirty="0" smtClean="0">
                <a:solidFill>
                  <a:srgbClr val="7FB601"/>
                </a:solidFill>
              </a:rPr>
              <a:t>lycée Diderot Paris - 18 mars 2016</a:t>
            </a:r>
            <a:endParaRPr lang="fr-FR" sz="2400" dirty="0">
              <a:solidFill>
                <a:srgbClr val="7FB601"/>
              </a:solidFill>
            </a:endParaRPr>
          </a:p>
        </p:txBody>
      </p:sp>
      <p:sp>
        <p:nvSpPr>
          <p:cNvPr id="17" name="Rectangle 16"/>
          <p:cNvSpPr/>
          <p:nvPr userDrawn="1"/>
        </p:nvSpPr>
        <p:spPr>
          <a:xfrm>
            <a:off x="50802" y="6508972"/>
            <a:ext cx="4902323" cy="261479"/>
          </a:xfrm>
          <a:prstGeom prst="rect">
            <a:avLst/>
          </a:prstGeom>
          <a:ln>
            <a:solidFill>
              <a:srgbClr val="FFFFFF"/>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p>
        </p:txBody>
      </p:sp>
      <p:pic>
        <p:nvPicPr>
          <p:cNvPr id="10" name="Image 9" descr="2014_MENESRlogo_horizontalcartouchefondblanc.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3175" y="6347016"/>
            <a:ext cx="1911794" cy="440637"/>
          </a:xfrm>
          <a:prstGeom prst="rect">
            <a:avLst/>
          </a:prstGeom>
        </p:spPr>
      </p:pic>
      <p:pic>
        <p:nvPicPr>
          <p:cNvPr id="4" name="Image 3" descr="picto_moto.jpg"/>
          <p:cNvPicPr>
            <a:picLocks noChangeAspect="1"/>
          </p:cNvPicPr>
          <p:nvPr userDrawn="1"/>
        </p:nvPicPr>
        <p:blipFill rotWithShape="1">
          <a:blip r:embed="rId5">
            <a:extLst>
              <a:ext uri="{28A0092B-C50C-407E-A947-70E740481C1C}">
                <a14:useLocalDpi xmlns:a14="http://schemas.microsoft.com/office/drawing/2010/main" val="0"/>
              </a:ext>
            </a:extLst>
          </a:blip>
          <a:srcRect l="3503" t="24626" r="3111" b="23229"/>
          <a:stretch/>
        </p:blipFill>
        <p:spPr>
          <a:xfrm>
            <a:off x="5510582" y="552052"/>
            <a:ext cx="979160" cy="546744"/>
          </a:xfrm>
          <a:prstGeom prst="rect">
            <a:avLst/>
          </a:prstGeom>
        </p:spPr>
      </p:pic>
    </p:spTree>
    <p:extLst>
      <p:ext uri="{BB962C8B-B14F-4D97-AF65-F5344CB8AC3E}">
        <p14:creationId xmlns:p14="http://schemas.microsoft.com/office/powerpoint/2010/main" val="31570643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grpSp>
        <p:nvGrpSpPr>
          <p:cNvPr id="33" name="Grouper 32"/>
          <p:cNvGrpSpPr/>
          <p:nvPr userDrawn="1"/>
        </p:nvGrpSpPr>
        <p:grpSpPr>
          <a:xfrm>
            <a:off x="702281" y="38895"/>
            <a:ext cx="499045" cy="508481"/>
            <a:chOff x="3829128" y="156779"/>
            <a:chExt cx="1201323" cy="1218438"/>
          </a:xfrm>
        </p:grpSpPr>
        <p:sp>
          <p:nvSpPr>
            <p:cNvPr id="34" name="Ellipse 33"/>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35" name="Image 34"/>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36" name="Grouper 35"/>
          <p:cNvGrpSpPr/>
          <p:nvPr userDrawn="1"/>
        </p:nvGrpSpPr>
        <p:grpSpPr>
          <a:xfrm>
            <a:off x="92275" y="38895"/>
            <a:ext cx="490929" cy="508481"/>
            <a:chOff x="2421864" y="156779"/>
            <a:chExt cx="1201323" cy="1218438"/>
          </a:xfrm>
        </p:grpSpPr>
        <p:sp>
          <p:nvSpPr>
            <p:cNvPr id="37" name="Ellipse 36"/>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38" name="Image 37"/>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39" name="Grouper 38"/>
          <p:cNvGrpSpPr/>
          <p:nvPr userDrawn="1"/>
        </p:nvGrpSpPr>
        <p:grpSpPr>
          <a:xfrm>
            <a:off x="1308732" y="64390"/>
            <a:ext cx="524549" cy="482985"/>
            <a:chOff x="1308732" y="64390"/>
            <a:chExt cx="524549" cy="482985"/>
          </a:xfrm>
        </p:grpSpPr>
        <p:sp>
          <p:nvSpPr>
            <p:cNvPr id="40" name="Ellipse 39"/>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41" name="Image 40"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15"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40664" y="1737648"/>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4" name="Content Placeholder 3"/>
          <p:cNvSpPr>
            <a:spLocks noGrp="1"/>
          </p:cNvSpPr>
          <p:nvPr>
            <p:ph sz="half" idx="2"/>
          </p:nvPr>
        </p:nvSpPr>
        <p:spPr>
          <a:xfrm>
            <a:off x="4634753" y="1737648"/>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x-none" dirty="0" smtClean="0"/>
              <a:t>Cliquez pour modifier les styles du texte du masque</a:t>
            </a:r>
          </a:p>
          <a:p>
            <a:pPr lvl="1"/>
            <a:r>
              <a:rPr lang="x-none" dirty="0" smtClean="0"/>
              <a:t>Deuxième niveau</a:t>
            </a:r>
          </a:p>
          <a:p>
            <a:pPr lvl="2"/>
            <a:r>
              <a:rPr lang="x-none" dirty="0" smtClean="0"/>
              <a:t>Troisième niveau</a:t>
            </a:r>
          </a:p>
          <a:p>
            <a:pPr lvl="3"/>
            <a:r>
              <a:rPr lang="x-none" dirty="0" smtClean="0"/>
              <a:t>Quatrième niveau</a:t>
            </a:r>
          </a:p>
          <a:p>
            <a:pPr lvl="4"/>
            <a:r>
              <a:rPr lang="x-none" dirty="0" smtClean="0"/>
              <a:t>Cinquième niveau</a:t>
            </a:r>
            <a:endParaRPr dirty="0"/>
          </a:p>
        </p:txBody>
      </p:sp>
      <p:grpSp>
        <p:nvGrpSpPr>
          <p:cNvPr id="14" name="Grouper 13"/>
          <p:cNvGrpSpPr/>
          <p:nvPr userDrawn="1"/>
        </p:nvGrpSpPr>
        <p:grpSpPr>
          <a:xfrm>
            <a:off x="687962" y="38895"/>
            <a:ext cx="499045" cy="508481"/>
            <a:chOff x="3829128" y="156779"/>
            <a:chExt cx="1201323" cy="1218438"/>
          </a:xfrm>
        </p:grpSpPr>
        <p:sp>
          <p:nvSpPr>
            <p:cNvPr id="15" name="Ellipse 14"/>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16" name="Image 15"/>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7" name="Grouper 16"/>
          <p:cNvGrpSpPr/>
          <p:nvPr userDrawn="1"/>
        </p:nvGrpSpPr>
        <p:grpSpPr>
          <a:xfrm>
            <a:off x="92275" y="38895"/>
            <a:ext cx="490929" cy="508481"/>
            <a:chOff x="2421864" y="156779"/>
            <a:chExt cx="1201323" cy="1218438"/>
          </a:xfrm>
        </p:grpSpPr>
        <p:sp>
          <p:nvSpPr>
            <p:cNvPr id="18" name="Ellipse 17"/>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19" name="Image 18"/>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0" name="Grouper 19"/>
          <p:cNvGrpSpPr/>
          <p:nvPr userDrawn="1"/>
        </p:nvGrpSpPr>
        <p:grpSpPr>
          <a:xfrm>
            <a:off x="1308732" y="64390"/>
            <a:ext cx="524549" cy="482985"/>
            <a:chOff x="1308732" y="64390"/>
            <a:chExt cx="524549" cy="482985"/>
          </a:xfrm>
        </p:grpSpPr>
        <p:sp>
          <p:nvSpPr>
            <p:cNvPr id="31" name="Ellipse 30"/>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32" name="Image 31"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22"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40664" y="1777442"/>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Cliquez pour modifier les styles du texte du masque</a:t>
            </a:r>
          </a:p>
        </p:txBody>
      </p:sp>
      <p:sp>
        <p:nvSpPr>
          <p:cNvPr id="4" name="Content Placeholder 3"/>
          <p:cNvSpPr>
            <a:spLocks noGrp="1"/>
          </p:cNvSpPr>
          <p:nvPr>
            <p:ph sz="half" idx="2"/>
          </p:nvPr>
        </p:nvSpPr>
        <p:spPr>
          <a:xfrm>
            <a:off x="740664" y="2705290"/>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x-none" dirty="0" smtClean="0"/>
              <a:t>Cliquez pour modifier les styles du texte du masque</a:t>
            </a:r>
          </a:p>
          <a:p>
            <a:pPr lvl="1"/>
            <a:r>
              <a:rPr lang="x-none" dirty="0" smtClean="0"/>
              <a:t>Deuxième niveau</a:t>
            </a:r>
          </a:p>
          <a:p>
            <a:pPr lvl="2"/>
            <a:r>
              <a:rPr lang="x-none" dirty="0" smtClean="0"/>
              <a:t>Troisième niveau</a:t>
            </a:r>
          </a:p>
          <a:p>
            <a:pPr lvl="3"/>
            <a:r>
              <a:rPr lang="x-none" dirty="0" smtClean="0"/>
              <a:t>Quatrième niveau</a:t>
            </a:r>
          </a:p>
          <a:p>
            <a:pPr lvl="4"/>
            <a:r>
              <a:rPr lang="x-none" dirty="0" smtClean="0"/>
              <a:t>Cinquième niveau</a:t>
            </a:r>
            <a:endParaRPr dirty="0"/>
          </a:p>
        </p:txBody>
      </p:sp>
      <p:sp>
        <p:nvSpPr>
          <p:cNvPr id="5" name="Text Placeholder 4"/>
          <p:cNvSpPr>
            <a:spLocks noGrp="1"/>
          </p:cNvSpPr>
          <p:nvPr>
            <p:ph type="body" sz="quarter" idx="3"/>
          </p:nvPr>
        </p:nvSpPr>
        <p:spPr>
          <a:xfrm>
            <a:off x="4631578" y="1777442"/>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Cliquez pour modifier les styles du texte du masque</a:t>
            </a:r>
          </a:p>
        </p:txBody>
      </p:sp>
      <p:sp>
        <p:nvSpPr>
          <p:cNvPr id="6" name="Content Placeholder 5"/>
          <p:cNvSpPr>
            <a:spLocks noGrp="1"/>
          </p:cNvSpPr>
          <p:nvPr>
            <p:ph sz="quarter" idx="4"/>
          </p:nvPr>
        </p:nvSpPr>
        <p:spPr>
          <a:xfrm>
            <a:off x="4631578" y="2705290"/>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grpSp>
        <p:nvGrpSpPr>
          <p:cNvPr id="16" name="Grouper 15"/>
          <p:cNvGrpSpPr/>
          <p:nvPr userDrawn="1"/>
        </p:nvGrpSpPr>
        <p:grpSpPr>
          <a:xfrm>
            <a:off x="696429" y="47362"/>
            <a:ext cx="499045" cy="508481"/>
            <a:chOff x="3829128" y="156779"/>
            <a:chExt cx="1201323" cy="1218438"/>
          </a:xfrm>
        </p:grpSpPr>
        <p:sp>
          <p:nvSpPr>
            <p:cNvPr id="17" name="Ellipse 16"/>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18" name="Image 17"/>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9" name="Grouper 18"/>
          <p:cNvGrpSpPr/>
          <p:nvPr userDrawn="1"/>
        </p:nvGrpSpPr>
        <p:grpSpPr>
          <a:xfrm>
            <a:off x="92275" y="38895"/>
            <a:ext cx="490929" cy="508481"/>
            <a:chOff x="2421864" y="156779"/>
            <a:chExt cx="1201323" cy="1218438"/>
          </a:xfrm>
        </p:grpSpPr>
        <p:sp>
          <p:nvSpPr>
            <p:cNvPr id="20" name="Ellipse 19"/>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21" name="Image 20"/>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2" name="Grouper 21"/>
          <p:cNvGrpSpPr/>
          <p:nvPr userDrawn="1"/>
        </p:nvGrpSpPr>
        <p:grpSpPr>
          <a:xfrm>
            <a:off x="1308732" y="64390"/>
            <a:ext cx="524549" cy="482985"/>
            <a:chOff x="1308732" y="64390"/>
            <a:chExt cx="524549" cy="482985"/>
          </a:xfrm>
        </p:grpSpPr>
        <p:sp>
          <p:nvSpPr>
            <p:cNvPr id="23" name="Ellipse 22"/>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24" name="Image 23"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26"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36008" y="1771971"/>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8" name="Content Placeholder 2"/>
          <p:cNvSpPr>
            <a:spLocks noGrp="1"/>
          </p:cNvSpPr>
          <p:nvPr>
            <p:ph sz="half" idx="13"/>
          </p:nvPr>
        </p:nvSpPr>
        <p:spPr>
          <a:xfrm>
            <a:off x="4636008" y="3484566"/>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9" name="Content Placeholder 2"/>
          <p:cNvSpPr>
            <a:spLocks noGrp="1"/>
          </p:cNvSpPr>
          <p:nvPr>
            <p:ph sz="half" idx="14"/>
          </p:nvPr>
        </p:nvSpPr>
        <p:spPr>
          <a:xfrm>
            <a:off x="740664" y="1771971"/>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grpSp>
        <p:nvGrpSpPr>
          <p:cNvPr id="15" name="Grouper 14"/>
          <p:cNvGrpSpPr/>
          <p:nvPr userDrawn="1"/>
        </p:nvGrpSpPr>
        <p:grpSpPr>
          <a:xfrm>
            <a:off x="704896" y="38895"/>
            <a:ext cx="499045" cy="508481"/>
            <a:chOff x="3829128" y="156779"/>
            <a:chExt cx="1201323" cy="1218438"/>
          </a:xfrm>
        </p:grpSpPr>
        <p:sp>
          <p:nvSpPr>
            <p:cNvPr id="16" name="Ellipse 15"/>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17" name="Image 16"/>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8" name="Grouper 17"/>
          <p:cNvGrpSpPr/>
          <p:nvPr userDrawn="1"/>
        </p:nvGrpSpPr>
        <p:grpSpPr>
          <a:xfrm>
            <a:off x="92275" y="38895"/>
            <a:ext cx="490929" cy="508481"/>
            <a:chOff x="2421864" y="156779"/>
            <a:chExt cx="1201323" cy="1218438"/>
          </a:xfrm>
        </p:grpSpPr>
        <p:sp>
          <p:nvSpPr>
            <p:cNvPr id="19" name="Ellipse 18"/>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20" name="Image 19"/>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1" name="Grouper 20"/>
          <p:cNvGrpSpPr/>
          <p:nvPr userDrawn="1"/>
        </p:nvGrpSpPr>
        <p:grpSpPr>
          <a:xfrm>
            <a:off x="1308732" y="64390"/>
            <a:ext cx="524549" cy="482985"/>
            <a:chOff x="1308732" y="64390"/>
            <a:chExt cx="524549" cy="482985"/>
          </a:xfrm>
        </p:grpSpPr>
        <p:sp>
          <p:nvSpPr>
            <p:cNvPr id="22" name="Ellipse 21"/>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33" name="Image 32"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24"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07295" y="1806292"/>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8" name="Content Placeholder 2"/>
          <p:cNvSpPr>
            <a:spLocks noGrp="1"/>
          </p:cNvSpPr>
          <p:nvPr>
            <p:ph sz="half" idx="13"/>
          </p:nvPr>
        </p:nvSpPr>
        <p:spPr>
          <a:xfrm>
            <a:off x="4507295" y="3518887"/>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10" name="Content Placeholder 2"/>
          <p:cNvSpPr>
            <a:spLocks noGrp="1"/>
          </p:cNvSpPr>
          <p:nvPr>
            <p:ph sz="half" idx="14"/>
          </p:nvPr>
        </p:nvSpPr>
        <p:spPr>
          <a:xfrm>
            <a:off x="611062" y="1806292"/>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11" name="Content Placeholder 2"/>
          <p:cNvSpPr>
            <a:spLocks noGrp="1"/>
          </p:cNvSpPr>
          <p:nvPr>
            <p:ph sz="half" idx="15"/>
          </p:nvPr>
        </p:nvSpPr>
        <p:spPr>
          <a:xfrm>
            <a:off x="611062" y="3518887"/>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grpSp>
        <p:nvGrpSpPr>
          <p:cNvPr id="16" name="Grouper 15"/>
          <p:cNvGrpSpPr/>
          <p:nvPr userDrawn="1"/>
        </p:nvGrpSpPr>
        <p:grpSpPr>
          <a:xfrm>
            <a:off x="696429" y="38895"/>
            <a:ext cx="499045" cy="508481"/>
            <a:chOff x="3829128" y="156779"/>
            <a:chExt cx="1201323" cy="1218438"/>
          </a:xfrm>
        </p:grpSpPr>
        <p:sp>
          <p:nvSpPr>
            <p:cNvPr id="17" name="Ellipse 16"/>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18" name="Image 17"/>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9" name="Grouper 18"/>
          <p:cNvGrpSpPr/>
          <p:nvPr userDrawn="1"/>
        </p:nvGrpSpPr>
        <p:grpSpPr>
          <a:xfrm>
            <a:off x="92275" y="38895"/>
            <a:ext cx="490929" cy="508481"/>
            <a:chOff x="2421864" y="156779"/>
            <a:chExt cx="1201323" cy="1218438"/>
          </a:xfrm>
        </p:grpSpPr>
        <p:sp>
          <p:nvSpPr>
            <p:cNvPr id="20" name="Ellipse 19"/>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21" name="Image 20"/>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2" name="Grouper 21"/>
          <p:cNvGrpSpPr/>
          <p:nvPr userDrawn="1"/>
        </p:nvGrpSpPr>
        <p:grpSpPr>
          <a:xfrm>
            <a:off x="1308732" y="64390"/>
            <a:ext cx="524549" cy="482985"/>
            <a:chOff x="1308732" y="64390"/>
            <a:chExt cx="524549" cy="482985"/>
          </a:xfrm>
        </p:grpSpPr>
        <p:sp>
          <p:nvSpPr>
            <p:cNvPr id="23" name="Ellipse 22"/>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24" name="Image 23"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26"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3600" b="0">
                <a:solidFill>
                  <a:schemeClr val="tx1"/>
                </a:solidFill>
              </a:defRPr>
            </a:lvl1pPr>
          </a:lstStyle>
          <a:p>
            <a:r>
              <a:rPr lang="x-none" smtClean="0"/>
              <a:t>Cliquez et modifiez le titre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Cliquez pour modifier les styles du texte du masque</a:t>
            </a:r>
          </a:p>
        </p:txBody>
      </p:sp>
      <p:sp>
        <p:nvSpPr>
          <p:cNvPr id="9" name="Picture Placeholder 8"/>
          <p:cNvSpPr>
            <a:spLocks noGrp="1"/>
          </p:cNvSpPr>
          <p:nvPr>
            <p:ph type="pic" sz="quarter" idx="13"/>
          </p:nvPr>
        </p:nvSpPr>
        <p:spPr>
          <a:xfrm>
            <a:off x="228600" y="1740611"/>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x-none" smtClean="0"/>
              <a:t>Faire glisser l'image vers l'espace réservé ou cliquer sur l'icône pour l'ajouter</a:t>
            </a:r>
            <a:endParaRPr/>
          </a:p>
        </p:txBody>
      </p:sp>
      <p:sp>
        <p:nvSpPr>
          <p:cNvPr id="32" name="Title 1"/>
          <p:cNvSpPr txBox="1">
            <a:spLocks/>
          </p:cNvSpPr>
          <p:nvPr userDrawn="1"/>
        </p:nvSpPr>
        <p:spPr>
          <a:xfrm>
            <a:off x="56028" y="6540754"/>
            <a:ext cx="9144000" cy="286445"/>
          </a:xfrm>
          <a:prstGeom prst="rect">
            <a:avLst/>
          </a:prstGeom>
        </p:spPr>
        <p:txBody>
          <a:bodyPr vert="horz" lIns="91440" tIns="45720" rIns="91440" bIns="45720" rtlCol="0" anchor="t">
            <a:noAutofit/>
          </a:bodyPr>
          <a:lstStyle>
            <a:lvl1pPr algn="l" defTabSz="914400" rtl="0" eaLnBrk="1" latinLnBrk="0" hangingPunct="1">
              <a:spcBef>
                <a:spcPct val="0"/>
              </a:spcBef>
              <a:buNone/>
              <a:defRPr sz="2800" b="1" kern="1200">
                <a:solidFill>
                  <a:schemeClr val="bg1"/>
                </a:solidFill>
                <a:latin typeface="Calibri"/>
                <a:ea typeface="+mj-ea"/>
                <a:cs typeface="Calibri"/>
              </a:defRPr>
            </a:lvl1pPr>
          </a:lstStyle>
          <a:p>
            <a:pPr marL="0" marR="0" indent="0" algn="l" defTabSz="914400" rtl="0" eaLnBrk="1" fontAlgn="auto" latinLnBrk="0" hangingPunct="1">
              <a:lnSpc>
                <a:spcPct val="100000"/>
              </a:lnSpc>
              <a:spcBef>
                <a:spcPct val="0"/>
              </a:spcBef>
              <a:spcAft>
                <a:spcPts val="0"/>
              </a:spcAft>
              <a:buClrTx/>
              <a:buSzTx/>
              <a:buFontTx/>
              <a:buNone/>
              <a:tabLst/>
              <a:defRPr/>
            </a:pPr>
            <a:r>
              <a:rPr lang="fr-FR" sz="1200" dirty="0" smtClean="0">
                <a:solidFill>
                  <a:schemeClr val="tx1">
                    <a:lumMod val="50000"/>
                    <a:lumOff val="50000"/>
                  </a:schemeClr>
                </a:solidFill>
              </a:rPr>
              <a:t>PNF BTS maintenance des véhicules (lycée Diderot Paris 18 mars 2016)                                                                                                                            </a:t>
            </a:r>
            <a:fld id="{9DC8F644-21DC-2D4E-A903-D05BA2E54617}" type="slidenum">
              <a:rPr lang="fr-FR" sz="1200" smtClean="0">
                <a:solidFill>
                  <a:schemeClr val="tx1">
                    <a:lumMod val="50000"/>
                    <a:lumOff val="50000"/>
                  </a:schemeClr>
                </a:solidFill>
              </a:rPr>
              <a:t>‹#›</a:t>
            </a:fld>
            <a:endParaRPr lang="fr-FR" sz="1200" dirty="0" smtClean="0">
              <a:solidFill>
                <a:schemeClr val="tx1">
                  <a:lumMod val="50000"/>
                  <a:lumOff val="50000"/>
                </a:schemeClr>
              </a:solidFill>
            </a:endParaRPr>
          </a:p>
        </p:txBody>
      </p:sp>
      <p:grpSp>
        <p:nvGrpSpPr>
          <p:cNvPr id="16" name="Grouper 15"/>
          <p:cNvGrpSpPr/>
          <p:nvPr userDrawn="1"/>
        </p:nvGrpSpPr>
        <p:grpSpPr>
          <a:xfrm>
            <a:off x="704896" y="38895"/>
            <a:ext cx="499045" cy="508481"/>
            <a:chOff x="3829128" y="156779"/>
            <a:chExt cx="1201323" cy="1218438"/>
          </a:xfrm>
        </p:grpSpPr>
        <p:sp>
          <p:nvSpPr>
            <p:cNvPr id="17" name="Ellipse 16"/>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18" name="Image 17"/>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9" name="Grouper 18"/>
          <p:cNvGrpSpPr/>
          <p:nvPr userDrawn="1"/>
        </p:nvGrpSpPr>
        <p:grpSpPr>
          <a:xfrm>
            <a:off x="92275" y="38895"/>
            <a:ext cx="490929" cy="508481"/>
            <a:chOff x="2421864" y="156779"/>
            <a:chExt cx="1201323" cy="1218438"/>
          </a:xfrm>
        </p:grpSpPr>
        <p:sp>
          <p:nvSpPr>
            <p:cNvPr id="20" name="Ellipse 19"/>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21" name="Image 20"/>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33" name="Grouper 32"/>
          <p:cNvGrpSpPr/>
          <p:nvPr userDrawn="1"/>
        </p:nvGrpSpPr>
        <p:grpSpPr>
          <a:xfrm>
            <a:off x="1308732" y="64390"/>
            <a:ext cx="524549" cy="482985"/>
            <a:chOff x="1308732" y="64390"/>
            <a:chExt cx="524549" cy="482985"/>
          </a:xfrm>
        </p:grpSpPr>
        <p:sp>
          <p:nvSpPr>
            <p:cNvPr id="34" name="Ellipse 33"/>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35" name="Image 34"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 images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051425" y="954517"/>
            <a:ext cx="3635375" cy="1636284"/>
          </a:xfrm>
        </p:spPr>
        <p:txBody>
          <a:bodyPr anchor="b"/>
          <a:lstStyle>
            <a:lvl1pPr algn="l">
              <a:defRPr sz="3600" b="0">
                <a:solidFill>
                  <a:schemeClr val="tx1"/>
                </a:solidFill>
              </a:defRPr>
            </a:lvl1pPr>
          </a:lstStyle>
          <a:p>
            <a:r>
              <a:rPr lang="x-none" dirty="0" smtClean="0"/>
              <a:t>Cliquez et modifiez le titre</a:t>
            </a:r>
            <a:endParaRPr dirty="0"/>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Cliquez pour modifier les styles du texte du masque</a:t>
            </a:r>
          </a:p>
        </p:txBody>
      </p:sp>
      <p:sp>
        <p:nvSpPr>
          <p:cNvPr id="9" name="Picture Placeholder 8"/>
          <p:cNvSpPr>
            <a:spLocks noGrp="1"/>
          </p:cNvSpPr>
          <p:nvPr>
            <p:ph type="pic" sz="quarter" idx="13"/>
          </p:nvPr>
        </p:nvSpPr>
        <p:spPr>
          <a:xfrm>
            <a:off x="990600" y="2854325"/>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x-none" smtClean="0"/>
              <a:t>Faire glisser l'image vers l'espace réservé ou cliquer sur l'icône pour l'ajouter</a:t>
            </a:r>
            <a:endParaRPr/>
          </a:p>
        </p:txBody>
      </p:sp>
      <p:sp>
        <p:nvSpPr>
          <p:cNvPr id="8" name="Picture Placeholder 8"/>
          <p:cNvSpPr>
            <a:spLocks noGrp="1"/>
          </p:cNvSpPr>
          <p:nvPr>
            <p:ph type="pic" sz="quarter" idx="14"/>
          </p:nvPr>
        </p:nvSpPr>
        <p:spPr>
          <a:xfrm>
            <a:off x="2479675" y="1524000"/>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x-none" smtClean="0"/>
              <a:t>Faire glisser l'image vers l'espace réservé ou cliquer sur l'icône pour l'ajouter</a:t>
            </a:r>
            <a:endParaRPr/>
          </a:p>
        </p:txBody>
      </p:sp>
      <p:sp>
        <p:nvSpPr>
          <p:cNvPr id="10" name="Picture Placeholder 8"/>
          <p:cNvSpPr>
            <a:spLocks noGrp="1"/>
          </p:cNvSpPr>
          <p:nvPr>
            <p:ph type="pic" sz="quarter" idx="15"/>
          </p:nvPr>
        </p:nvSpPr>
        <p:spPr>
          <a:xfrm>
            <a:off x="269875" y="1025525"/>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x-none" smtClean="0"/>
              <a:t>Faire glisser l'image vers l'espace réservé ou cliquer sur l'icône pour l'ajouter</a:t>
            </a:r>
            <a:endParaRPr/>
          </a:p>
        </p:txBody>
      </p:sp>
      <p:grpSp>
        <p:nvGrpSpPr>
          <p:cNvPr id="17" name="Grouper 16"/>
          <p:cNvGrpSpPr/>
          <p:nvPr userDrawn="1"/>
        </p:nvGrpSpPr>
        <p:grpSpPr>
          <a:xfrm>
            <a:off x="704896" y="38895"/>
            <a:ext cx="499045" cy="508481"/>
            <a:chOff x="3829128" y="156779"/>
            <a:chExt cx="1201323" cy="1218438"/>
          </a:xfrm>
        </p:grpSpPr>
        <p:sp>
          <p:nvSpPr>
            <p:cNvPr id="18" name="Ellipse 17"/>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19" name="Image 18"/>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20" name="Grouper 19"/>
          <p:cNvGrpSpPr/>
          <p:nvPr userDrawn="1"/>
        </p:nvGrpSpPr>
        <p:grpSpPr>
          <a:xfrm>
            <a:off x="92275" y="38895"/>
            <a:ext cx="490929" cy="508481"/>
            <a:chOff x="2421864" y="156779"/>
            <a:chExt cx="1201323" cy="1218438"/>
          </a:xfrm>
        </p:grpSpPr>
        <p:sp>
          <p:nvSpPr>
            <p:cNvPr id="21" name="Ellipse 20"/>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22" name="Image 21"/>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3" name="Grouper 22"/>
          <p:cNvGrpSpPr/>
          <p:nvPr userDrawn="1"/>
        </p:nvGrpSpPr>
        <p:grpSpPr>
          <a:xfrm>
            <a:off x="1308732" y="64390"/>
            <a:ext cx="524549" cy="482985"/>
            <a:chOff x="1308732" y="64390"/>
            <a:chExt cx="524549" cy="482985"/>
          </a:xfrm>
        </p:grpSpPr>
        <p:sp>
          <p:nvSpPr>
            <p:cNvPr id="34" name="Ellipse 33"/>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35" name="Image 34"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grpSp>
        <p:nvGrpSpPr>
          <p:cNvPr id="12" name="Grouper 11"/>
          <p:cNvGrpSpPr/>
          <p:nvPr userDrawn="1"/>
        </p:nvGrpSpPr>
        <p:grpSpPr>
          <a:xfrm>
            <a:off x="704896" y="38895"/>
            <a:ext cx="499045" cy="508481"/>
            <a:chOff x="3829128" y="156779"/>
            <a:chExt cx="1201323" cy="1218438"/>
          </a:xfrm>
        </p:grpSpPr>
        <p:sp>
          <p:nvSpPr>
            <p:cNvPr id="13" name="Ellipse 12"/>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14" name="Image 13"/>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5" name="Grouper 14"/>
          <p:cNvGrpSpPr/>
          <p:nvPr userDrawn="1"/>
        </p:nvGrpSpPr>
        <p:grpSpPr>
          <a:xfrm>
            <a:off x="92275" y="38895"/>
            <a:ext cx="490929" cy="508481"/>
            <a:chOff x="2421864" y="156779"/>
            <a:chExt cx="1201323" cy="1218438"/>
          </a:xfrm>
        </p:grpSpPr>
        <p:sp>
          <p:nvSpPr>
            <p:cNvPr id="16" name="Ellipse 15"/>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17" name="Image 16"/>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7" name="Grouper 26"/>
          <p:cNvGrpSpPr/>
          <p:nvPr userDrawn="1"/>
        </p:nvGrpSpPr>
        <p:grpSpPr>
          <a:xfrm>
            <a:off x="1308732" y="64390"/>
            <a:ext cx="524549" cy="482985"/>
            <a:chOff x="1308732" y="64390"/>
            <a:chExt cx="524549" cy="482985"/>
          </a:xfrm>
        </p:grpSpPr>
        <p:sp>
          <p:nvSpPr>
            <p:cNvPr id="28" name="Ellipse 27"/>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dirty="0">
                <a:noFill/>
              </a:endParaRPr>
            </a:p>
          </p:txBody>
        </p:sp>
        <p:pic>
          <p:nvPicPr>
            <p:cNvPr id="29" name="Image 28"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18"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extLst>
      <p:ext uri="{BB962C8B-B14F-4D97-AF65-F5344CB8AC3E}">
        <p14:creationId xmlns:p14="http://schemas.microsoft.com/office/powerpoint/2010/main" val="27339757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43318" y="0"/>
            <a:ext cx="7547956" cy="838974"/>
          </a:xfrm>
          <a:prstGeom prst="rect">
            <a:avLst/>
          </a:prstGeom>
        </p:spPr>
        <p:txBody>
          <a:bodyPr vert="horz" lIns="91440" tIns="45720" rIns="91440" bIns="45720" rtlCol="0" anchor="t">
            <a:noAutofit/>
          </a:bodyPr>
          <a:lstStyle/>
          <a:p>
            <a:r>
              <a:rPr lang="x-none" dirty="0" smtClean="0"/>
              <a:t>Cliquez et modifiez le titre</a:t>
            </a:r>
            <a:endParaRPr dirty="0"/>
          </a:p>
        </p:txBody>
      </p:sp>
      <p:sp>
        <p:nvSpPr>
          <p:cNvPr id="3" name="Text Placeholder 2"/>
          <p:cNvSpPr>
            <a:spLocks noGrp="1"/>
          </p:cNvSpPr>
          <p:nvPr>
            <p:ph type="body" idx="1"/>
          </p:nvPr>
        </p:nvSpPr>
        <p:spPr>
          <a:xfrm>
            <a:off x="602480" y="1714687"/>
            <a:ext cx="7662864" cy="3267169"/>
          </a:xfrm>
          <a:prstGeom prst="rect">
            <a:avLst/>
          </a:prstGeom>
        </p:spPr>
        <p:txBody>
          <a:bodyPr vert="horz" lIns="91440" tIns="45720" rIns="91440" bIns="45720" rtlCol="0">
            <a:normAutofit/>
          </a:bodyPr>
          <a:lstStyle/>
          <a:p>
            <a:pPr lvl="0"/>
            <a:r>
              <a:rPr lang="x-none" dirty="0" smtClean="0"/>
              <a:t>Cliquez pour modifier les styles du texte du masque</a:t>
            </a:r>
          </a:p>
          <a:p>
            <a:pPr lvl="1"/>
            <a:r>
              <a:rPr lang="x-none" dirty="0" smtClean="0"/>
              <a:t>Deuxième niveau</a:t>
            </a:r>
          </a:p>
          <a:p>
            <a:pPr lvl="2"/>
            <a:r>
              <a:rPr lang="x-none" dirty="0" smtClean="0"/>
              <a:t>Troisième niveau</a:t>
            </a:r>
          </a:p>
          <a:p>
            <a:pPr lvl="3"/>
            <a:r>
              <a:rPr lang="x-none" dirty="0" smtClean="0"/>
              <a:t>Quatrième niveau</a:t>
            </a:r>
          </a:p>
          <a:p>
            <a:pPr lvl="4"/>
            <a:r>
              <a:rPr lang="x-none" dirty="0" smtClean="0"/>
              <a:t>Cinquième niveau</a:t>
            </a:r>
            <a:endParaRPr dirty="0"/>
          </a:p>
        </p:txBody>
      </p:sp>
      <p:sp>
        <p:nvSpPr>
          <p:cNvPr id="7" name="TextBox 7"/>
          <p:cNvSpPr txBox="1"/>
          <p:nvPr userDrawn="1"/>
        </p:nvSpPr>
        <p:spPr>
          <a:xfrm>
            <a:off x="8776912" y="6261911"/>
            <a:ext cx="367088" cy="677108"/>
          </a:xfrm>
          <a:prstGeom prst="rect">
            <a:avLst/>
          </a:prstGeom>
          <a:noFill/>
        </p:spPr>
        <p:txBody>
          <a:bodyPr wrap="none" lIns="0" tIns="0" rIns="0" bIns="0" rtlCol="0">
            <a:spAutoFit/>
          </a:bodyPr>
          <a:lstStyle/>
          <a:p>
            <a:r>
              <a:rPr sz="4400" dirty="0">
                <a:solidFill>
                  <a:schemeClr val="accent1"/>
                </a:solidFill>
                <a:latin typeface="Wingdings" pitchFamily="2" charset="2"/>
              </a:rPr>
              <a:t>S</a:t>
            </a:r>
          </a:p>
        </p:txBody>
      </p:sp>
      <p:sp>
        <p:nvSpPr>
          <p:cNvPr id="9" name="Title 1"/>
          <p:cNvSpPr txBox="1">
            <a:spLocks/>
          </p:cNvSpPr>
          <p:nvPr userDrawn="1"/>
        </p:nvSpPr>
        <p:spPr>
          <a:xfrm>
            <a:off x="56027" y="6540754"/>
            <a:ext cx="9163387" cy="286445"/>
          </a:xfrm>
          <a:prstGeom prst="rect">
            <a:avLst/>
          </a:prstGeom>
        </p:spPr>
        <p:txBody>
          <a:bodyPr vert="horz" lIns="91440" tIns="45720" rIns="91440" bIns="45720" rtlCol="0" anchor="t">
            <a:noAutofit/>
          </a:bodyPr>
          <a:lstStyle>
            <a:lvl1pPr algn="l" defTabSz="914400" rtl="0" eaLnBrk="1" latinLnBrk="0" hangingPunct="1">
              <a:spcBef>
                <a:spcPct val="0"/>
              </a:spcBef>
              <a:buNone/>
              <a:defRPr sz="2800" b="1" kern="1200">
                <a:solidFill>
                  <a:schemeClr val="bg1"/>
                </a:solidFill>
                <a:latin typeface="Calibri"/>
                <a:ea typeface="+mj-ea"/>
                <a:cs typeface="Calibri"/>
              </a:defRPr>
            </a:lvl1pPr>
          </a:lstStyle>
          <a:p>
            <a:pPr marL="0" marR="0" indent="0" algn="l" defTabSz="914400" rtl="0" eaLnBrk="1" fontAlgn="auto" latinLnBrk="0" hangingPunct="1">
              <a:lnSpc>
                <a:spcPct val="100000"/>
              </a:lnSpc>
              <a:spcBef>
                <a:spcPct val="0"/>
              </a:spcBef>
              <a:spcAft>
                <a:spcPts val="0"/>
              </a:spcAft>
              <a:buClrTx/>
              <a:buSzTx/>
              <a:buFontTx/>
              <a:buNone/>
              <a:tabLst/>
              <a:defRPr/>
            </a:pPr>
            <a:r>
              <a:rPr lang="fr-FR" sz="1200" dirty="0" smtClean="0">
                <a:solidFill>
                  <a:schemeClr val="tx1">
                    <a:lumMod val="50000"/>
                    <a:lumOff val="50000"/>
                  </a:schemeClr>
                </a:solidFill>
              </a:rPr>
              <a:t>PNF BTS maintenance des véhicules (lycée Diderot Paris 18 mars 2016)                                                                                                                            </a:t>
            </a:r>
            <a:fld id="{9DC8F644-21DC-2D4E-A903-D05BA2E54617}" type="slidenum">
              <a:rPr lang="fr-FR" sz="1200" smtClean="0">
                <a:solidFill>
                  <a:schemeClr val="tx1">
                    <a:lumMod val="50000"/>
                    <a:lumOff val="50000"/>
                  </a:schemeClr>
                </a:solidFill>
              </a:rPr>
              <a:t>‹#›</a:t>
            </a:fld>
            <a:endParaRPr lang="fr-FR" sz="1200" dirty="0" smtClean="0">
              <a:solidFill>
                <a:schemeClr val="tx1">
                  <a:lumMod val="50000"/>
                  <a:lumOff val="50000"/>
                </a:schemeClr>
              </a:solidFill>
            </a:endParaRPr>
          </a:p>
        </p:txBody>
      </p:sp>
    </p:spTree>
  </p:cSld>
  <p:clrMap bg1="lt1" tx1="dk1" bg2="lt2" tx2="dk2" accent1="accent1" accent2="accent2" accent3="accent3" accent4="accent4" accent5="accent5" accent6="accent6" hlink="hlink" folHlink="folHlink"/>
  <p:sldLayoutIdLst>
    <p:sldLayoutId id="2147483749" r:id="rId1"/>
    <p:sldLayoutId id="2147483737" r:id="rId2"/>
    <p:sldLayoutId id="2147483738" r:id="rId3"/>
    <p:sldLayoutId id="2147483739" r:id="rId4"/>
    <p:sldLayoutId id="2147483741" r:id="rId5"/>
    <p:sldLayoutId id="2147483742" r:id="rId6"/>
    <p:sldLayoutId id="2147483746" r:id="rId7"/>
    <p:sldLayoutId id="2147483747" r:id="rId8"/>
    <p:sldLayoutId id="2147483750" r:id="rId9"/>
  </p:sldLayoutIdLst>
  <p:txStyles>
    <p:titleStyle>
      <a:lvl1pPr algn="l" defTabSz="914400" rtl="0" eaLnBrk="1" latinLnBrk="0" hangingPunct="1">
        <a:spcBef>
          <a:spcPct val="0"/>
        </a:spcBef>
        <a:buNone/>
        <a:defRPr sz="3600" b="1" kern="1200">
          <a:solidFill>
            <a:schemeClr val="bg1"/>
          </a:solidFill>
          <a:latin typeface="Calibri"/>
          <a:ea typeface="+mj-ea"/>
          <a:cs typeface="Calibri"/>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Calibri"/>
          <a:ea typeface="+mn-ea"/>
          <a:cs typeface="Calibri"/>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Calibri"/>
          <a:ea typeface="+mn-ea"/>
          <a:cs typeface="Calibri"/>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Calibri"/>
          <a:ea typeface="+mn-ea"/>
          <a:cs typeface="Calibri"/>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Calibri"/>
          <a:ea typeface="+mn-ea"/>
          <a:cs typeface="Calibri"/>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Calibri"/>
          <a:ea typeface="+mn-ea"/>
          <a:cs typeface="Calibri"/>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idx="4294967295"/>
          </p:nvPr>
        </p:nvSpPr>
        <p:spPr>
          <a:xfrm>
            <a:off x="937736" y="2594757"/>
            <a:ext cx="7268528" cy="1262540"/>
          </a:xfrm>
        </p:spPr>
        <p:txBody>
          <a:bodyPr/>
          <a:lstStyle/>
          <a:p>
            <a:pPr algn="ctr"/>
            <a:r>
              <a:rPr lang="fr-FR" dirty="0" smtClean="0"/>
              <a:t>Organisation des enseignements Professionnels</a:t>
            </a:r>
            <a:endParaRPr lang="fr-FR" dirty="0"/>
          </a:p>
        </p:txBody>
      </p:sp>
      <p:sp>
        <p:nvSpPr>
          <p:cNvPr id="6" name="ZoneTexte 5"/>
          <p:cNvSpPr txBox="1"/>
          <p:nvPr/>
        </p:nvSpPr>
        <p:spPr>
          <a:xfrm>
            <a:off x="1166063" y="4160428"/>
            <a:ext cx="7124284" cy="954107"/>
          </a:xfrm>
          <a:prstGeom prst="rect">
            <a:avLst/>
          </a:prstGeom>
          <a:noFill/>
        </p:spPr>
        <p:txBody>
          <a:bodyPr wrap="square" rtlCol="0">
            <a:spAutoFit/>
          </a:bodyPr>
          <a:lstStyle/>
          <a:p>
            <a:pPr marL="457200" indent="-457200">
              <a:buFontTx/>
              <a:buChar char="-"/>
            </a:pPr>
            <a:r>
              <a:rPr lang="fr-FR" sz="2800" b="1" dirty="0" smtClean="0">
                <a:solidFill>
                  <a:schemeClr val="bg1"/>
                </a:solidFill>
                <a:latin typeface="Calibri" charset="0"/>
                <a:ea typeface="Calibri" charset="0"/>
                <a:cs typeface="Calibri" charset="0"/>
              </a:rPr>
              <a:t>S1 </a:t>
            </a:r>
            <a:r>
              <a:rPr lang="fr-FR" sz="2800" b="1" dirty="0">
                <a:solidFill>
                  <a:schemeClr val="bg1"/>
                </a:solidFill>
                <a:latin typeface="Calibri" charset="0"/>
                <a:ea typeface="Calibri" charset="0"/>
                <a:cs typeface="Calibri" charset="0"/>
              </a:rPr>
              <a:t>: Analyse et comportement des </a:t>
            </a:r>
            <a:r>
              <a:rPr lang="fr-FR" sz="2800" b="1" dirty="0" smtClean="0">
                <a:solidFill>
                  <a:schemeClr val="bg1"/>
                </a:solidFill>
                <a:latin typeface="Calibri" charset="0"/>
                <a:ea typeface="Calibri" charset="0"/>
                <a:cs typeface="Calibri" charset="0"/>
              </a:rPr>
              <a:t>systèmes</a:t>
            </a:r>
          </a:p>
          <a:p>
            <a:pPr marL="457200" indent="-457200">
              <a:buFontTx/>
              <a:buChar char="-"/>
            </a:pPr>
            <a:r>
              <a:rPr lang="fr-FR" sz="2800" b="1" dirty="0">
                <a:solidFill>
                  <a:schemeClr val="bg1"/>
                </a:solidFill>
                <a:latin typeface="Calibri" charset="0"/>
                <a:ea typeface="Calibri" charset="0"/>
                <a:cs typeface="Calibri" charset="0"/>
              </a:rPr>
              <a:t>S2 : Maintenance et </a:t>
            </a:r>
            <a:r>
              <a:rPr lang="fr-FR" sz="2800" b="1" dirty="0" smtClean="0">
                <a:solidFill>
                  <a:schemeClr val="bg1"/>
                </a:solidFill>
                <a:latin typeface="Calibri" charset="0"/>
                <a:ea typeface="Calibri" charset="0"/>
                <a:cs typeface="Calibri" charset="0"/>
              </a:rPr>
              <a:t>diagnostic</a:t>
            </a:r>
            <a:endParaRPr lang="fr-FR" sz="2800" b="1" dirty="0">
              <a:solidFill>
                <a:schemeClr val="bg1"/>
              </a:solidFill>
              <a:latin typeface="Calibri" charset="0"/>
              <a:ea typeface="Calibri" charset="0"/>
              <a:cs typeface="Calibri" charset="0"/>
            </a:endParaRPr>
          </a:p>
        </p:txBody>
      </p:sp>
    </p:spTree>
    <p:extLst>
      <p:ext uri="{BB962C8B-B14F-4D97-AF65-F5344CB8AC3E}">
        <p14:creationId xmlns:p14="http://schemas.microsoft.com/office/powerpoint/2010/main" val="23713065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52342" y="2551837"/>
            <a:ext cx="5239315" cy="1754326"/>
          </a:xfrm>
          <a:prstGeom prst="rect">
            <a:avLst/>
          </a:prstGeom>
          <a:noFill/>
        </p:spPr>
        <p:txBody>
          <a:bodyPr wrap="square" rtlCol="0">
            <a:spAutoFit/>
          </a:bodyPr>
          <a:lstStyle/>
          <a:p>
            <a:pPr algn="ctr"/>
            <a:r>
              <a:rPr lang="fr-FR" sz="3600" dirty="0" smtClean="0">
                <a:latin typeface="Calibri"/>
                <a:cs typeface="Calibri"/>
              </a:rPr>
              <a:t>Planning de rotation des TP – TD pour 2 groupes composés de 8 trinômes</a:t>
            </a:r>
            <a:endParaRPr lang="fr-FR" sz="3600" dirty="0">
              <a:latin typeface="Calibri"/>
              <a:cs typeface="Calibri"/>
            </a:endParaRPr>
          </a:p>
        </p:txBody>
      </p:sp>
      <p:sp>
        <p:nvSpPr>
          <p:cNvPr id="7"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Tree>
    <p:extLst>
      <p:ext uri="{BB962C8B-B14F-4D97-AF65-F5344CB8AC3E}">
        <p14:creationId xmlns:p14="http://schemas.microsoft.com/office/powerpoint/2010/main" val="97046529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08572" y="1420740"/>
            <a:ext cx="6326856" cy="830997"/>
          </a:xfrm>
          <a:prstGeom prst="rect">
            <a:avLst/>
          </a:prstGeom>
          <a:noFill/>
        </p:spPr>
        <p:txBody>
          <a:bodyPr wrap="square" rtlCol="0">
            <a:spAutoFit/>
          </a:bodyPr>
          <a:lstStyle/>
          <a:p>
            <a:pPr algn="ctr"/>
            <a:r>
              <a:rPr lang="fr-FR" sz="2400" dirty="0" smtClean="0">
                <a:latin typeface="Calibri"/>
                <a:cs typeface="Calibri"/>
              </a:rPr>
              <a:t>Planning de rotation des TP – TD</a:t>
            </a:r>
          </a:p>
          <a:p>
            <a:pPr algn="ctr"/>
            <a:r>
              <a:rPr lang="fr-FR" sz="2400" dirty="0" smtClean="0">
                <a:latin typeface="Calibri"/>
                <a:cs typeface="Calibri"/>
              </a:rPr>
              <a:t>2 Groupes</a:t>
            </a:r>
            <a:endParaRPr lang="fr-FR" sz="2400" dirty="0">
              <a:latin typeface="Calibri"/>
              <a:cs typeface="Calibri"/>
            </a:endParaRPr>
          </a:p>
        </p:txBody>
      </p:sp>
      <p:sp>
        <p:nvSpPr>
          <p:cNvPr id="7"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graphicFrame>
        <p:nvGraphicFramePr>
          <p:cNvPr id="9" name="Tableau 8"/>
          <p:cNvGraphicFramePr>
            <a:graphicFrameLocks noGrp="1"/>
          </p:cNvGraphicFramePr>
          <p:nvPr>
            <p:extLst>
              <p:ext uri="{D42A27DB-BD31-4B8C-83A1-F6EECF244321}">
                <p14:modId xmlns:p14="http://schemas.microsoft.com/office/powerpoint/2010/main" val="1031493768"/>
              </p:ext>
            </p:extLst>
          </p:nvPr>
        </p:nvGraphicFramePr>
        <p:xfrm>
          <a:off x="1703048" y="2238704"/>
          <a:ext cx="5737904" cy="4203322"/>
        </p:xfrm>
        <a:graphic>
          <a:graphicData uri="http://schemas.openxmlformats.org/drawingml/2006/table">
            <a:tbl>
              <a:tblPr/>
              <a:tblGrid>
                <a:gridCol w="777566"/>
                <a:gridCol w="1045693"/>
                <a:gridCol w="1045693"/>
                <a:gridCol w="1045693"/>
                <a:gridCol w="1045693"/>
                <a:gridCol w="777566"/>
              </a:tblGrid>
              <a:tr h="320512">
                <a:tc gridSpan="6">
                  <a:txBody>
                    <a:bodyPr/>
                    <a:lstStyle/>
                    <a:p>
                      <a:pPr algn="ctr" rtl="0" fontAlgn="ctr"/>
                      <a:r>
                        <a:rPr lang="fr-FR" sz="1100" b="1" i="0" u="none" strike="noStrike" dirty="0">
                          <a:solidFill>
                            <a:srgbClr val="000000"/>
                          </a:solidFill>
                          <a:effectLst/>
                          <a:latin typeface="Calibri" charset="0"/>
                        </a:rPr>
                        <a:t>TP Analyse et </a:t>
                      </a:r>
                      <a:r>
                        <a:rPr lang="fr-FR" sz="1100" b="1" i="0" u="none" strike="noStrike" dirty="0" smtClean="0">
                          <a:solidFill>
                            <a:srgbClr val="000000"/>
                          </a:solidFill>
                          <a:effectLst/>
                          <a:latin typeface="Calibri" charset="0"/>
                        </a:rPr>
                        <a:t>Comportement </a:t>
                      </a:r>
                      <a:r>
                        <a:rPr lang="fr-FR" sz="1100" b="1" i="0" u="none" strike="noStrike" dirty="0">
                          <a:solidFill>
                            <a:srgbClr val="000000"/>
                          </a:solidFill>
                          <a:effectLst/>
                          <a:latin typeface="Calibri" charset="0"/>
                        </a:rPr>
                        <a:t>des systèmes </a:t>
                      </a:r>
                      <a:r>
                        <a:rPr lang="fr-FR" sz="1100" b="1" i="0" u="none" strike="noStrike" dirty="0" smtClean="0">
                          <a:solidFill>
                            <a:srgbClr val="000000"/>
                          </a:solidFill>
                          <a:effectLst/>
                          <a:latin typeface="Calibri" charset="0"/>
                        </a:rPr>
                        <a:t>/ </a:t>
                      </a:r>
                      <a:r>
                        <a:rPr lang="fr-FR" sz="1100" b="1" i="0" u="none" strike="noStrike" dirty="0">
                          <a:solidFill>
                            <a:srgbClr val="000000"/>
                          </a:solidFill>
                          <a:effectLst/>
                          <a:latin typeface="Calibri" charset="0"/>
                        </a:rPr>
                        <a:t>Maintenance et </a:t>
                      </a:r>
                      <a:r>
                        <a:rPr lang="fr-FR" sz="1100" b="1" i="0" u="none" strike="noStrike" dirty="0" smtClean="0">
                          <a:solidFill>
                            <a:srgbClr val="000000"/>
                          </a:solidFill>
                          <a:effectLst/>
                          <a:latin typeface="Calibri" charset="0"/>
                        </a:rPr>
                        <a:t>Diagnostic (Groupe 1)</a:t>
                      </a:r>
                      <a:endParaRPr lang="fr-FR" sz="1100" b="1" i="0" u="none" strike="noStrike" dirty="0">
                        <a:solidFill>
                          <a:srgbClr val="000000"/>
                        </a:solidFill>
                        <a:effectLst/>
                        <a:latin typeface="Calibri" charset="0"/>
                      </a:endParaRPr>
                    </a:p>
                  </a:txBody>
                  <a:tcPr marL="11904" marR="11904" marT="1190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99598">
                <a:tc>
                  <a:txBody>
                    <a:bodyPr/>
                    <a:lstStyle/>
                    <a:p>
                      <a:pPr algn="ctr" rtl="0" fontAlgn="ctr"/>
                      <a:r>
                        <a:rPr lang="fr-FR" sz="1000" b="0" i="0" u="none" strike="noStrike" dirty="0">
                          <a:solidFill>
                            <a:srgbClr val="000000"/>
                          </a:solidFill>
                          <a:effectLst/>
                          <a:latin typeface="Calibri" charset="0"/>
                        </a:rPr>
                        <a:t>Trinôme N°</a:t>
                      </a:r>
                    </a:p>
                  </a:txBody>
                  <a:tcPr marL="11904" marR="11904" marT="1190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dirty="0">
                          <a:solidFill>
                            <a:srgbClr val="000000"/>
                          </a:solidFill>
                          <a:effectLst/>
                          <a:latin typeface="Calibri" charset="0"/>
                        </a:rPr>
                        <a:t>Semaine 1</a:t>
                      </a:r>
                    </a:p>
                  </a:txBody>
                  <a:tcPr marL="11904" marR="11904" marT="1190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dirty="0">
                          <a:solidFill>
                            <a:srgbClr val="000000"/>
                          </a:solidFill>
                          <a:effectLst/>
                          <a:latin typeface="Calibri" charset="0"/>
                        </a:rPr>
                        <a:t>Semaine 2</a:t>
                      </a:r>
                    </a:p>
                  </a:txBody>
                  <a:tcPr marL="11904" marR="11904" marT="119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dirty="0">
                          <a:solidFill>
                            <a:srgbClr val="000000"/>
                          </a:solidFill>
                          <a:effectLst/>
                          <a:latin typeface="Calibri" charset="0"/>
                        </a:rPr>
                        <a:t>Semaine 3</a:t>
                      </a:r>
                    </a:p>
                  </a:txBody>
                  <a:tcPr marL="11904" marR="11904" marT="119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dirty="0">
                          <a:solidFill>
                            <a:srgbClr val="000000"/>
                          </a:solidFill>
                          <a:effectLst/>
                          <a:latin typeface="Calibri" charset="0"/>
                        </a:rPr>
                        <a:t>Semaine 4</a:t>
                      </a:r>
                    </a:p>
                  </a:txBody>
                  <a:tcPr marL="11904" marR="11904" marT="1190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dirty="0">
                          <a:solidFill>
                            <a:srgbClr val="000000"/>
                          </a:solidFill>
                          <a:effectLst/>
                          <a:latin typeface="Calibri" charset="0"/>
                        </a:rPr>
                        <a:t>Semaine 5</a:t>
                      </a:r>
                    </a:p>
                  </a:txBody>
                  <a:tcPr marL="11904" marR="11904" marT="1190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2827">
                <a:tc>
                  <a:txBody>
                    <a:bodyPr/>
                    <a:lstStyle/>
                    <a:p>
                      <a:pPr algn="ctr" rtl="0" fontAlgn="ctr"/>
                      <a:r>
                        <a:rPr lang="fr-FR" sz="1000" b="0" i="0" u="none" strike="noStrike" dirty="0">
                          <a:solidFill>
                            <a:srgbClr val="000000"/>
                          </a:solidFill>
                          <a:effectLst/>
                          <a:latin typeface="Calibri" charset="0"/>
                        </a:rPr>
                        <a:t>1</a:t>
                      </a:r>
                    </a:p>
                  </a:txBody>
                  <a:tcPr marL="11904" marR="11904" marT="1190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dirty="0">
                          <a:solidFill>
                            <a:srgbClr val="000000"/>
                          </a:solidFill>
                          <a:effectLst/>
                          <a:latin typeface="Calibri" charset="0"/>
                        </a:rPr>
                        <a:t>TP Energétique et Etanchéité Moteur</a:t>
                      </a:r>
                    </a:p>
                  </a:txBody>
                  <a:tcPr marL="11904" marR="11904" marT="1190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fr-FR" sz="1000" b="0" i="0" u="none" strike="noStrike" dirty="0">
                          <a:solidFill>
                            <a:srgbClr val="000000"/>
                          </a:solidFill>
                          <a:effectLst/>
                          <a:latin typeface="Calibri" charset="0"/>
                        </a:rPr>
                        <a:t>TP Caractéristiques moteur et Métrologie moteur</a:t>
                      </a:r>
                    </a:p>
                  </a:txBody>
                  <a:tcPr marL="11904" marR="11904" marT="119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fr-FR" sz="1000" b="0" i="0" u="none" strike="noStrike" dirty="0">
                          <a:solidFill>
                            <a:srgbClr val="000000"/>
                          </a:solidFill>
                          <a:effectLst/>
                          <a:latin typeface="Calibri" charset="0"/>
                        </a:rPr>
                        <a:t>TP Schématisation haut moteur et Epure de distribution</a:t>
                      </a:r>
                    </a:p>
                  </a:txBody>
                  <a:tcPr marL="11904" marR="11904" marT="119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fr-FR" sz="1000" b="0" i="0" u="none" strike="noStrike" dirty="0">
                          <a:solidFill>
                            <a:srgbClr val="000000"/>
                          </a:solidFill>
                          <a:effectLst/>
                          <a:latin typeface="Calibri" charset="0"/>
                        </a:rPr>
                        <a:t>TP Schématisation bas moteur et </a:t>
                      </a:r>
                      <a:r>
                        <a:rPr lang="fr-FR" sz="1000" b="0" i="0" u="none" strike="noStrike" dirty="0" err="1">
                          <a:solidFill>
                            <a:srgbClr val="000000"/>
                          </a:solidFill>
                          <a:effectLst/>
                          <a:latin typeface="Calibri" charset="0"/>
                        </a:rPr>
                        <a:t>Dém</a:t>
                      </a:r>
                      <a:r>
                        <a:rPr lang="fr-FR" sz="1000" b="0" i="0" u="none" strike="noStrike" dirty="0">
                          <a:solidFill>
                            <a:srgbClr val="000000"/>
                          </a:solidFill>
                          <a:effectLst/>
                          <a:latin typeface="Calibri" charset="0"/>
                        </a:rPr>
                        <a:t>/Rem</a:t>
                      </a:r>
                    </a:p>
                  </a:txBody>
                  <a:tcPr marL="11904" marR="11904" marT="1190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4">
                  <a:txBody>
                    <a:bodyPr/>
                    <a:lstStyle/>
                    <a:p>
                      <a:pPr algn="ctr" rtl="0" fontAlgn="ctr"/>
                      <a:r>
                        <a:rPr lang="fr-FR" sz="1000" b="0" i="0" u="none" strike="noStrike" dirty="0">
                          <a:solidFill>
                            <a:srgbClr val="000000"/>
                          </a:solidFill>
                          <a:effectLst/>
                          <a:latin typeface="Calibri" charset="0"/>
                        </a:rPr>
                        <a:t>SYNTHESE</a:t>
                      </a:r>
                    </a:p>
                  </a:txBody>
                  <a:tcPr marL="11904" marR="11904" marT="1190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2827">
                <a:tc>
                  <a:txBody>
                    <a:bodyPr/>
                    <a:lstStyle/>
                    <a:p>
                      <a:pPr algn="ctr" rtl="0" fontAlgn="ctr"/>
                      <a:r>
                        <a:rPr lang="is-IS" sz="1000" b="0" i="0" u="none" strike="noStrike">
                          <a:solidFill>
                            <a:srgbClr val="000000"/>
                          </a:solidFill>
                          <a:effectLst/>
                          <a:latin typeface="Calibri" charset="0"/>
                        </a:rPr>
                        <a:t>2</a:t>
                      </a:r>
                    </a:p>
                  </a:txBody>
                  <a:tcPr marL="11904" marR="11904" marT="1190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1" i="0" u="none" strike="noStrike" dirty="0">
                          <a:solidFill>
                            <a:srgbClr val="000000"/>
                          </a:solidFill>
                          <a:effectLst/>
                          <a:latin typeface="Calibri" charset="0"/>
                        </a:rPr>
                        <a:t>TP Schématisation bas moteur et </a:t>
                      </a:r>
                      <a:r>
                        <a:rPr lang="fr-FR" sz="1000" b="1" i="0" u="none" strike="noStrike" dirty="0" err="1">
                          <a:solidFill>
                            <a:srgbClr val="000000"/>
                          </a:solidFill>
                          <a:effectLst/>
                          <a:latin typeface="Calibri" charset="0"/>
                        </a:rPr>
                        <a:t>Dém</a:t>
                      </a:r>
                      <a:r>
                        <a:rPr lang="fr-FR" sz="1000" b="1" i="0" u="none" strike="noStrike" dirty="0">
                          <a:solidFill>
                            <a:srgbClr val="000000"/>
                          </a:solidFill>
                          <a:effectLst/>
                          <a:latin typeface="Calibri" charset="0"/>
                        </a:rPr>
                        <a:t>/Rem</a:t>
                      </a:r>
                    </a:p>
                  </a:txBody>
                  <a:tcPr marL="11904" marR="11904" marT="1190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fr-FR" sz="1000" b="0" i="0" u="none" strike="noStrike" dirty="0">
                          <a:solidFill>
                            <a:srgbClr val="000000"/>
                          </a:solidFill>
                          <a:effectLst/>
                          <a:latin typeface="Calibri" charset="0"/>
                        </a:rPr>
                        <a:t>TP Energétique et Etanchéité Moteur</a:t>
                      </a:r>
                    </a:p>
                  </a:txBody>
                  <a:tcPr marL="11904" marR="11904" marT="119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fr-FR" sz="1000" b="0" i="0" u="none" strike="noStrike" dirty="0">
                          <a:solidFill>
                            <a:srgbClr val="000000"/>
                          </a:solidFill>
                          <a:effectLst/>
                          <a:latin typeface="Calibri" charset="0"/>
                        </a:rPr>
                        <a:t>TP Caractéristiques moteur et Métrologie moteur</a:t>
                      </a:r>
                    </a:p>
                  </a:txBody>
                  <a:tcPr marL="11904" marR="11904" marT="119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fr-FR" sz="1000" b="0" i="0" u="none" strike="noStrike" dirty="0">
                          <a:solidFill>
                            <a:srgbClr val="000000"/>
                          </a:solidFill>
                          <a:effectLst/>
                          <a:latin typeface="Calibri" charset="0"/>
                        </a:rPr>
                        <a:t>TP Schématisation haut moteur et Epure de distribution</a:t>
                      </a:r>
                    </a:p>
                  </a:txBody>
                  <a:tcPr marL="11904" marR="11904" marT="1190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endParaRPr lang="fr-FR"/>
                    </a:p>
                  </a:txBody>
                  <a:tcPr/>
                </a:tc>
              </a:tr>
              <a:tr h="892827">
                <a:tc>
                  <a:txBody>
                    <a:bodyPr/>
                    <a:lstStyle/>
                    <a:p>
                      <a:pPr algn="ctr" rtl="0" fontAlgn="ctr"/>
                      <a:r>
                        <a:rPr lang="fr-FR" sz="1000" b="0" i="0" u="none" strike="noStrike" dirty="0">
                          <a:solidFill>
                            <a:srgbClr val="000000"/>
                          </a:solidFill>
                          <a:effectLst/>
                          <a:latin typeface="Calibri" charset="0"/>
                        </a:rPr>
                        <a:t>3</a:t>
                      </a:r>
                    </a:p>
                  </a:txBody>
                  <a:tcPr marL="11904" marR="11904" marT="1190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dirty="0">
                          <a:solidFill>
                            <a:srgbClr val="000000"/>
                          </a:solidFill>
                          <a:effectLst/>
                          <a:latin typeface="Calibri" charset="0"/>
                        </a:rPr>
                        <a:t>TP Schématisation haut moteur et Epure de distribution</a:t>
                      </a:r>
                    </a:p>
                  </a:txBody>
                  <a:tcPr marL="11904" marR="11904" marT="1190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fr-FR" sz="1000" b="1" i="0" u="none" strike="noStrike" dirty="0">
                          <a:solidFill>
                            <a:srgbClr val="000000"/>
                          </a:solidFill>
                          <a:effectLst/>
                          <a:latin typeface="Calibri" charset="0"/>
                        </a:rPr>
                        <a:t>TP Schématisation bas moteur et </a:t>
                      </a:r>
                      <a:r>
                        <a:rPr lang="fr-FR" sz="1000" b="1" i="0" u="none" strike="noStrike" dirty="0" err="1">
                          <a:solidFill>
                            <a:srgbClr val="000000"/>
                          </a:solidFill>
                          <a:effectLst/>
                          <a:latin typeface="Calibri" charset="0"/>
                        </a:rPr>
                        <a:t>Dém</a:t>
                      </a:r>
                      <a:r>
                        <a:rPr lang="fr-FR" sz="1000" b="1" i="0" u="none" strike="noStrike" dirty="0">
                          <a:solidFill>
                            <a:srgbClr val="000000"/>
                          </a:solidFill>
                          <a:effectLst/>
                          <a:latin typeface="Calibri" charset="0"/>
                        </a:rPr>
                        <a:t>/Rem</a:t>
                      </a:r>
                    </a:p>
                  </a:txBody>
                  <a:tcPr marL="11904" marR="11904" marT="119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fr-FR" sz="1000" b="0" i="0" u="none" strike="noStrike" dirty="0">
                          <a:solidFill>
                            <a:srgbClr val="000000"/>
                          </a:solidFill>
                          <a:effectLst/>
                          <a:latin typeface="Calibri" charset="0"/>
                        </a:rPr>
                        <a:t>TP Energétique et Etanchéité Moteur</a:t>
                      </a:r>
                    </a:p>
                  </a:txBody>
                  <a:tcPr marL="11904" marR="11904" marT="119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fr-FR" sz="1000" b="0" i="0" u="none" strike="noStrike" dirty="0">
                          <a:solidFill>
                            <a:srgbClr val="000000"/>
                          </a:solidFill>
                          <a:effectLst/>
                          <a:latin typeface="Calibri" charset="0"/>
                        </a:rPr>
                        <a:t>TP Caractéristiques moteur et Métrologie moteur</a:t>
                      </a:r>
                    </a:p>
                  </a:txBody>
                  <a:tcPr marL="11904" marR="11904" marT="1190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vMerge="1">
                  <a:txBody>
                    <a:bodyPr/>
                    <a:lstStyle/>
                    <a:p>
                      <a:endParaRPr lang="fr-FR"/>
                    </a:p>
                  </a:txBody>
                  <a:tcPr/>
                </a:tc>
              </a:tr>
              <a:tr h="904731">
                <a:tc>
                  <a:txBody>
                    <a:bodyPr/>
                    <a:lstStyle/>
                    <a:p>
                      <a:pPr algn="ctr" rtl="0" fontAlgn="ctr"/>
                      <a:r>
                        <a:rPr lang="fr-FR" sz="1000" b="0" i="0" u="none" strike="noStrike" dirty="0">
                          <a:solidFill>
                            <a:srgbClr val="000000"/>
                          </a:solidFill>
                          <a:effectLst/>
                          <a:latin typeface="Calibri" charset="0"/>
                        </a:rPr>
                        <a:t>4</a:t>
                      </a:r>
                    </a:p>
                  </a:txBody>
                  <a:tcPr marL="11904" marR="11904" marT="1190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dirty="0">
                          <a:solidFill>
                            <a:srgbClr val="000000"/>
                          </a:solidFill>
                          <a:effectLst/>
                          <a:latin typeface="Calibri" charset="0"/>
                        </a:rPr>
                        <a:t>TP Caractéristiques moteur et Métrologie moteur</a:t>
                      </a:r>
                    </a:p>
                  </a:txBody>
                  <a:tcPr marL="11904" marR="11904" marT="1190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fr-FR" sz="1000" b="0" i="0" u="none" strike="noStrike" dirty="0">
                          <a:solidFill>
                            <a:srgbClr val="000000"/>
                          </a:solidFill>
                          <a:effectLst/>
                          <a:latin typeface="Calibri" charset="0"/>
                        </a:rPr>
                        <a:t>TP Schématisation haut moteur et Epure de distribution</a:t>
                      </a:r>
                    </a:p>
                  </a:txBody>
                  <a:tcPr marL="11904" marR="11904" marT="119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fr-FR" sz="1000" b="1" i="0" u="none" strike="noStrike" dirty="0">
                          <a:solidFill>
                            <a:srgbClr val="000000"/>
                          </a:solidFill>
                          <a:effectLst/>
                          <a:latin typeface="Calibri" charset="0"/>
                        </a:rPr>
                        <a:t>TP Schématisation bas moteur et </a:t>
                      </a:r>
                      <a:r>
                        <a:rPr lang="fr-FR" sz="1000" b="1" i="0" u="none" strike="noStrike" dirty="0" err="1">
                          <a:solidFill>
                            <a:srgbClr val="000000"/>
                          </a:solidFill>
                          <a:effectLst/>
                          <a:latin typeface="Calibri" charset="0"/>
                        </a:rPr>
                        <a:t>Dém</a:t>
                      </a:r>
                      <a:r>
                        <a:rPr lang="fr-FR" sz="1000" b="1" i="0" u="none" strike="noStrike" dirty="0">
                          <a:solidFill>
                            <a:srgbClr val="000000"/>
                          </a:solidFill>
                          <a:effectLst/>
                          <a:latin typeface="Calibri" charset="0"/>
                        </a:rPr>
                        <a:t>/Rem</a:t>
                      </a:r>
                    </a:p>
                  </a:txBody>
                  <a:tcPr marL="11904" marR="11904" marT="119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fr-FR" sz="1000" b="0" i="0" u="none" strike="noStrike" dirty="0">
                          <a:solidFill>
                            <a:srgbClr val="000000"/>
                          </a:solidFill>
                          <a:effectLst/>
                          <a:latin typeface="Calibri" charset="0"/>
                        </a:rPr>
                        <a:t>TP Energétique et Etanchéité Moteur</a:t>
                      </a:r>
                    </a:p>
                  </a:txBody>
                  <a:tcPr marL="11904" marR="11904" marT="1190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fr-FR"/>
                    </a:p>
                  </a:txBody>
                  <a:tcPr/>
                </a:tc>
              </a:tr>
            </a:tbl>
          </a:graphicData>
        </a:graphic>
      </p:graphicFrame>
    </p:spTree>
    <p:extLst>
      <p:ext uri="{BB962C8B-B14F-4D97-AF65-F5344CB8AC3E}">
        <p14:creationId xmlns:p14="http://schemas.microsoft.com/office/powerpoint/2010/main" val="151979755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335874" y="1453192"/>
            <a:ext cx="4457054" cy="461665"/>
          </a:xfrm>
          <a:prstGeom prst="rect">
            <a:avLst/>
          </a:prstGeom>
          <a:noFill/>
        </p:spPr>
        <p:txBody>
          <a:bodyPr wrap="none" rtlCol="0">
            <a:spAutoFit/>
          </a:bodyPr>
          <a:lstStyle/>
          <a:p>
            <a:pPr algn="ctr"/>
            <a:r>
              <a:rPr lang="fr-FR" sz="2400" dirty="0" smtClean="0">
                <a:latin typeface="Calibri"/>
                <a:cs typeface="Calibri"/>
              </a:rPr>
              <a:t>Organisation de l’emploi du temps</a:t>
            </a:r>
          </a:p>
        </p:txBody>
      </p:sp>
      <p:graphicFrame>
        <p:nvGraphicFramePr>
          <p:cNvPr id="7" name="Tableau 6"/>
          <p:cNvGraphicFramePr>
            <a:graphicFrameLocks noGrp="1"/>
          </p:cNvGraphicFramePr>
          <p:nvPr>
            <p:extLst>
              <p:ext uri="{D42A27DB-BD31-4B8C-83A1-F6EECF244321}">
                <p14:modId xmlns:p14="http://schemas.microsoft.com/office/powerpoint/2010/main" val="1833719743"/>
              </p:ext>
            </p:extLst>
          </p:nvPr>
        </p:nvGraphicFramePr>
        <p:xfrm>
          <a:off x="534366" y="2368271"/>
          <a:ext cx="8060069" cy="3813139"/>
        </p:xfrm>
        <a:graphic>
          <a:graphicData uri="http://schemas.openxmlformats.org/drawingml/2006/table">
            <a:tbl>
              <a:tblPr/>
              <a:tblGrid>
                <a:gridCol w="318059"/>
                <a:gridCol w="550784"/>
                <a:gridCol w="550784"/>
                <a:gridCol w="550784"/>
                <a:gridCol w="550784"/>
                <a:gridCol w="550784"/>
                <a:gridCol w="550784"/>
                <a:gridCol w="186181"/>
                <a:gridCol w="372361"/>
                <a:gridCol w="659390"/>
                <a:gridCol w="659390"/>
                <a:gridCol w="659390"/>
                <a:gridCol w="659390"/>
                <a:gridCol w="620602"/>
                <a:gridCol w="620602"/>
              </a:tblGrid>
              <a:tr h="574625">
                <a:tc gridSpan="15">
                  <a:txBody>
                    <a:bodyPr/>
                    <a:lstStyle/>
                    <a:p>
                      <a:pPr algn="ctr" fontAlgn="ctr"/>
                      <a:r>
                        <a:rPr lang="fr-FR" sz="1300" b="1" i="0" u="none" strike="noStrike" dirty="0" smtClean="0">
                          <a:solidFill>
                            <a:srgbClr val="000000"/>
                          </a:solidFill>
                          <a:effectLst/>
                          <a:latin typeface="Calibri" charset="0"/>
                        </a:rPr>
                        <a:t>2 Enseignants :</a:t>
                      </a:r>
                      <a:r>
                        <a:rPr lang="fr-FR" sz="1300" b="1" i="0" u="none" strike="noStrike" baseline="0" dirty="0" smtClean="0">
                          <a:solidFill>
                            <a:srgbClr val="000000"/>
                          </a:solidFill>
                          <a:effectLst/>
                          <a:latin typeface="Calibri" charset="0"/>
                        </a:rPr>
                        <a:t> </a:t>
                      </a:r>
                      <a:r>
                        <a:rPr lang="fr-FR" sz="1300" b="1" i="0" u="none" strike="noStrike" dirty="0" smtClean="0">
                          <a:solidFill>
                            <a:srgbClr val="000000"/>
                          </a:solidFill>
                          <a:effectLst/>
                          <a:latin typeface="Calibri" charset="0"/>
                        </a:rPr>
                        <a:t>Chaque fois que cela sera possible, en</a:t>
                      </a:r>
                      <a:r>
                        <a:rPr lang="fr-FR" sz="1300" b="1" i="0" u="none" strike="noStrike" baseline="0" dirty="0" smtClean="0">
                          <a:solidFill>
                            <a:srgbClr val="000000"/>
                          </a:solidFill>
                          <a:effectLst/>
                          <a:latin typeface="Calibri" charset="0"/>
                        </a:rPr>
                        <a:t> travaux pratiques la classe sera prise en charge conjointement par un enseignant d’Analyse et Comportement des Systèmes et un enseignant de Maintenance et Diagnostic</a:t>
                      </a:r>
                      <a:endParaRPr lang="fr-FR" sz="1300" b="1" i="0" u="none" strike="noStrike" dirty="0">
                        <a:solidFill>
                          <a:srgbClr val="000000"/>
                        </a:solidFill>
                        <a:effectLst/>
                        <a:latin typeface="Calibri" charset="0"/>
                      </a:endParaRP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79360">
                <a:tc gridSpan="7">
                  <a:txBody>
                    <a:bodyPr/>
                    <a:lstStyle/>
                    <a:p>
                      <a:pPr algn="ctr" fontAlgn="ctr"/>
                      <a:r>
                        <a:rPr lang="fr-FR" sz="1300" b="0" i="0" u="none" strike="noStrike" dirty="0">
                          <a:solidFill>
                            <a:srgbClr val="000000"/>
                          </a:solidFill>
                          <a:effectLst/>
                          <a:latin typeface="Calibri" charset="0"/>
                        </a:rPr>
                        <a:t>Planning Elèves</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r>
                        <a:rPr lang="sk-SK" sz="900" b="0" i="0" u="none" strike="noStrike" dirty="0">
                          <a:solidFill>
                            <a:srgbClr val="000000"/>
                          </a:solidFill>
                          <a:effectLst/>
                          <a:latin typeface="Calibri" charset="0"/>
                        </a:rPr>
                        <a:t> </a:t>
                      </a: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7">
                  <a:txBody>
                    <a:bodyPr/>
                    <a:lstStyle/>
                    <a:p>
                      <a:pPr algn="ctr" fontAlgn="ctr"/>
                      <a:r>
                        <a:rPr lang="fr-FR" sz="1300" b="0" i="0" u="none" strike="noStrike" dirty="0">
                          <a:solidFill>
                            <a:srgbClr val="000000"/>
                          </a:solidFill>
                          <a:effectLst/>
                          <a:latin typeface="Calibri" charset="0"/>
                        </a:rPr>
                        <a:t>Planning Enseignants</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69014">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900" b="0" i="0" u="none" strike="noStrike" dirty="0">
                          <a:solidFill>
                            <a:srgbClr val="000000"/>
                          </a:solidFill>
                          <a:effectLst/>
                          <a:latin typeface="Calibri" charset="0"/>
                        </a:rPr>
                        <a:t>Jour 1</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fontAlgn="ctr"/>
                      <a:r>
                        <a:rPr lang="fr-FR" sz="900" b="0" i="0" u="none" strike="noStrike" dirty="0">
                          <a:solidFill>
                            <a:srgbClr val="000000"/>
                          </a:solidFill>
                          <a:effectLst/>
                          <a:latin typeface="Calibri" charset="0"/>
                        </a:rPr>
                        <a:t>Jour 2</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fontAlgn="ctr"/>
                      <a:r>
                        <a:rPr lang="fr-FR" sz="900" b="0" i="0" u="none" strike="noStrike" dirty="0">
                          <a:solidFill>
                            <a:srgbClr val="000000"/>
                          </a:solidFill>
                          <a:effectLst/>
                          <a:latin typeface="Calibri" charset="0"/>
                        </a:rPr>
                        <a:t>Jour 3</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l" fontAlgn="b"/>
                      <a:endParaRPr lang="fr-FR" sz="900" b="0" i="0" u="none" strike="noStrike" dirty="0">
                        <a:solidFill>
                          <a:srgbClr val="000000"/>
                        </a:solidFill>
                        <a:effectLst/>
                        <a:latin typeface="Calibri" charset="0"/>
                      </a:endParaRP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900" b="0" i="0" u="none" strike="noStrike" dirty="0">
                          <a:solidFill>
                            <a:srgbClr val="000000"/>
                          </a:solidFill>
                          <a:effectLst/>
                          <a:latin typeface="Calibri" charset="0"/>
                        </a:rPr>
                        <a:t>Jour 1</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fontAlgn="ctr"/>
                      <a:r>
                        <a:rPr lang="fr-FR" sz="900" b="0" i="0" u="none" strike="noStrike" dirty="0">
                          <a:solidFill>
                            <a:srgbClr val="000000"/>
                          </a:solidFill>
                          <a:effectLst/>
                          <a:latin typeface="Calibri" charset="0"/>
                        </a:rPr>
                        <a:t>Jour 2</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fontAlgn="ctr"/>
                      <a:r>
                        <a:rPr lang="fr-FR" sz="900" b="0" i="0" u="none" strike="noStrike" dirty="0">
                          <a:solidFill>
                            <a:srgbClr val="000000"/>
                          </a:solidFill>
                          <a:effectLst/>
                          <a:latin typeface="Calibri" charset="0"/>
                        </a:rPr>
                        <a:t>Jour 3</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269014">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900" b="0" i="0" u="none" strike="noStrike" dirty="0">
                          <a:solidFill>
                            <a:srgbClr val="000000"/>
                          </a:solidFill>
                          <a:effectLst/>
                          <a:latin typeface="Calibri" charset="0"/>
                        </a:rPr>
                        <a:t>G1</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s-IS" sz="900" b="0" i="0" u="none" strike="noStrike">
                          <a:solidFill>
                            <a:srgbClr val="000000"/>
                          </a:solidFill>
                          <a:effectLst/>
                          <a:latin typeface="Calibri" charset="0"/>
                        </a:rPr>
                        <a:t>G2</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900" b="0" i="0" u="none" strike="noStrike" dirty="0">
                          <a:solidFill>
                            <a:srgbClr val="000000"/>
                          </a:solidFill>
                          <a:effectLst/>
                          <a:latin typeface="Calibri" charset="0"/>
                        </a:rPr>
                        <a:t>G1</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s-IS" sz="900" b="0" i="0" u="none" strike="noStrike">
                          <a:solidFill>
                            <a:srgbClr val="000000"/>
                          </a:solidFill>
                          <a:effectLst/>
                          <a:latin typeface="Calibri" charset="0"/>
                        </a:rPr>
                        <a:t>G2</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900" b="0" i="0" u="none" strike="noStrike" dirty="0">
                          <a:solidFill>
                            <a:srgbClr val="000000"/>
                          </a:solidFill>
                          <a:effectLst/>
                          <a:latin typeface="Calibri" charset="0"/>
                        </a:rPr>
                        <a:t>G1</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s-IS" sz="900" b="0" i="0" u="none" strike="noStrike">
                          <a:solidFill>
                            <a:srgbClr val="000000"/>
                          </a:solidFill>
                          <a:effectLst/>
                          <a:latin typeface="Calibri" charset="0"/>
                        </a:rPr>
                        <a:t>G2</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fr-FR" sz="900" b="0" i="0" u="none" strike="noStrike" dirty="0">
                        <a:solidFill>
                          <a:srgbClr val="000000"/>
                        </a:solidFill>
                        <a:effectLst/>
                        <a:latin typeface="Calibri" charset="0"/>
                      </a:endParaRP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900" b="0" i="0" u="none" strike="noStrike" dirty="0">
                          <a:solidFill>
                            <a:srgbClr val="000000"/>
                          </a:solidFill>
                          <a:effectLst/>
                          <a:latin typeface="Calibri" charset="0"/>
                        </a:rPr>
                        <a:t>G1</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s-IS" sz="900" b="0" i="0" u="none" strike="noStrike">
                          <a:solidFill>
                            <a:srgbClr val="000000"/>
                          </a:solidFill>
                          <a:effectLst/>
                          <a:latin typeface="Calibri" charset="0"/>
                        </a:rPr>
                        <a:t>G2</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900" b="0" i="0" u="none" strike="noStrike" dirty="0">
                          <a:solidFill>
                            <a:srgbClr val="000000"/>
                          </a:solidFill>
                          <a:effectLst/>
                          <a:latin typeface="Calibri" charset="0"/>
                        </a:rPr>
                        <a:t>G1</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s-IS" sz="900" b="0" i="0" u="none" strike="noStrike">
                          <a:solidFill>
                            <a:srgbClr val="000000"/>
                          </a:solidFill>
                          <a:effectLst/>
                          <a:latin typeface="Calibri" charset="0"/>
                        </a:rPr>
                        <a:t>G2</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900" b="0" i="0" u="none" strike="noStrike" dirty="0">
                          <a:solidFill>
                            <a:srgbClr val="000000"/>
                          </a:solidFill>
                          <a:effectLst/>
                          <a:latin typeface="Calibri" charset="0"/>
                        </a:rPr>
                        <a:t>G1</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s-IS" sz="900" b="0" i="0" u="none" strike="noStrike">
                          <a:solidFill>
                            <a:srgbClr val="000000"/>
                          </a:solidFill>
                          <a:effectLst/>
                          <a:latin typeface="Calibri" charset="0"/>
                        </a:rPr>
                        <a:t>G2</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014">
                <a:tc>
                  <a:txBody>
                    <a:bodyPr/>
                    <a:lstStyle/>
                    <a:p>
                      <a:pPr algn="ctr" fontAlgn="ctr"/>
                      <a:r>
                        <a:rPr lang="fr-FR" sz="900" b="0" i="0" u="none" strike="noStrike" dirty="0">
                          <a:solidFill>
                            <a:srgbClr val="000000"/>
                          </a:solidFill>
                          <a:effectLst/>
                          <a:latin typeface="Calibri" charset="0"/>
                        </a:rPr>
                        <a:t>M1</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gridSpan="2">
                  <a:txBody>
                    <a:bodyPr/>
                    <a:lstStyle/>
                    <a:p>
                      <a:pPr algn="ctr" fontAlgn="ctr"/>
                      <a:r>
                        <a:rPr lang="fr-FR" sz="900" b="0" i="0" u="none" strike="noStrike" dirty="0" smtClean="0">
                          <a:solidFill>
                            <a:srgbClr val="000000"/>
                          </a:solidFill>
                          <a:effectLst/>
                          <a:latin typeface="Calibri" charset="0"/>
                        </a:rPr>
                        <a:t>TRAVAUX PRATIQUES Analyse, Diagnostic et Intervention</a:t>
                      </a:r>
                      <a:endParaRPr lang="fr-FR" sz="900" b="0" i="0" u="none" strike="noStrike" dirty="0">
                        <a:solidFill>
                          <a:srgbClr val="000000"/>
                        </a:solidFill>
                        <a:effectLst/>
                        <a:latin typeface="Calibri" charset="0"/>
                      </a:endParaRPr>
                    </a:p>
                    <a:p>
                      <a:pPr algn="ctr" fontAlgn="ctr"/>
                      <a:endParaRPr lang="fr-FR" sz="900" b="0" i="0" u="none" strike="noStrike" dirty="0">
                        <a:solidFill>
                          <a:srgbClr val="000000"/>
                        </a:solidFill>
                        <a:effectLst/>
                        <a:latin typeface="Calibri" charset="0"/>
                      </a:endParaRP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hMerge="1">
                  <a:txBody>
                    <a:bodyPr/>
                    <a:lstStyle/>
                    <a:p>
                      <a:pPr algn="ctr" fontAlgn="ctr"/>
                      <a:endParaRPr lang="fr-FR" sz="900" b="0" i="0" u="none" strike="noStrike" dirty="0">
                        <a:solidFill>
                          <a:srgbClr val="000000"/>
                        </a:solidFill>
                        <a:effectLst/>
                        <a:latin typeface="Calibri" charset="0"/>
                      </a:endParaRP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gridSpan="2">
                  <a:txBody>
                    <a:bodyPr/>
                    <a:lstStyle/>
                    <a:p>
                      <a:pPr algn="ctr" fontAlgn="ctr"/>
                      <a:r>
                        <a:rPr lang="fr-FR" sz="900" b="0" i="0" u="none" strike="noStrike" dirty="0">
                          <a:solidFill>
                            <a:srgbClr val="000000"/>
                          </a:solidFill>
                          <a:effectLst/>
                          <a:latin typeface="Calibri" charset="0"/>
                        </a:rPr>
                        <a:t>TP ACS et Maintenance Gestion de la classe par 2 enseignants</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3" hMerge="1">
                  <a:txBody>
                    <a:bodyPr/>
                    <a:lstStyle/>
                    <a:p>
                      <a:endParaRPr lang="fr-FR"/>
                    </a:p>
                  </a:txBody>
                  <a:tcPr/>
                </a:tc>
                <a:tc rowSpan="3" gridSpan="2">
                  <a:txBody>
                    <a:bodyPr/>
                    <a:lstStyle/>
                    <a:p>
                      <a:pPr algn="ctr" fontAlgn="ctr"/>
                      <a:r>
                        <a:rPr lang="fr-FR" sz="900" b="0" i="0" u="none" strike="noStrike" dirty="0">
                          <a:solidFill>
                            <a:srgbClr val="000000"/>
                          </a:solidFill>
                          <a:effectLst/>
                          <a:latin typeface="Calibri" charset="0"/>
                        </a:rPr>
                        <a:t>Analyse et Comportement des Systèmes 2,5h</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rowSpan="3" hMerge="1">
                  <a:txBody>
                    <a:bodyPr/>
                    <a:lstStyle/>
                    <a:p>
                      <a:endParaRPr lang="fr-FR"/>
                    </a:p>
                  </a:txBody>
                  <a:tcPr/>
                </a:tc>
                <a:tc>
                  <a:txBody>
                    <a:bodyPr/>
                    <a:lstStyle/>
                    <a:p>
                      <a:pPr algn="l" fontAlgn="b"/>
                      <a:endParaRPr lang="fr-FR" sz="900" b="0" i="0" u="none" strike="noStrike" dirty="0">
                        <a:solidFill>
                          <a:srgbClr val="000000"/>
                        </a:solidFill>
                        <a:effectLst/>
                        <a:latin typeface="Calibri" charset="0"/>
                      </a:endParaRP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900" b="0" i="0" u="none" strike="noStrike" dirty="0">
                          <a:solidFill>
                            <a:srgbClr val="000000"/>
                          </a:solidFill>
                          <a:effectLst/>
                          <a:latin typeface="Calibri" charset="0"/>
                        </a:rPr>
                        <a:t>M1</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fr-FR" sz="900" b="0" i="0" u="none" strike="noStrike" dirty="0">
                          <a:solidFill>
                            <a:srgbClr val="000000"/>
                          </a:solidFill>
                          <a:effectLst/>
                          <a:latin typeface="Calibri" charset="0"/>
                        </a:rPr>
                        <a:t>Enseignant </a:t>
                      </a:r>
                      <a:r>
                        <a:rPr lang="fr-FR" sz="900" b="0" i="0" u="none" strike="noStrike" dirty="0" smtClean="0">
                          <a:solidFill>
                            <a:srgbClr val="000000"/>
                          </a:solidFill>
                          <a:effectLst/>
                          <a:latin typeface="Calibri" charset="0"/>
                        </a:rPr>
                        <a:t>A ACS</a:t>
                      </a:r>
                      <a:endParaRPr lang="fr-FR" sz="900" b="0" i="0" u="none" strike="noStrike" dirty="0">
                        <a:solidFill>
                          <a:srgbClr val="000000"/>
                        </a:solidFill>
                        <a:effectLst/>
                        <a:latin typeface="Calibri" charset="0"/>
                      </a:endParaRP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rowSpan="4">
                  <a:txBody>
                    <a:bodyPr/>
                    <a:lstStyle/>
                    <a:p>
                      <a:pPr algn="ctr" fontAlgn="ctr"/>
                      <a:r>
                        <a:rPr lang="fr-FR" sz="900" b="0" i="0" u="none" strike="noStrike" dirty="0">
                          <a:solidFill>
                            <a:srgbClr val="000000"/>
                          </a:solidFill>
                          <a:effectLst/>
                          <a:latin typeface="Calibri" charset="0"/>
                        </a:rPr>
                        <a:t>Enseignant </a:t>
                      </a:r>
                      <a:r>
                        <a:rPr lang="fr-FR" sz="900" b="0" i="0" u="none" strike="noStrike" dirty="0" smtClean="0">
                          <a:solidFill>
                            <a:srgbClr val="000000"/>
                          </a:solidFill>
                          <a:effectLst/>
                          <a:latin typeface="Calibri" charset="0"/>
                        </a:rPr>
                        <a:t>B M et D</a:t>
                      </a:r>
                      <a:endParaRPr lang="fr-FR" sz="900" b="0" i="0" u="none" strike="noStrike" dirty="0">
                        <a:solidFill>
                          <a:srgbClr val="000000"/>
                        </a:solidFill>
                        <a:effectLst/>
                        <a:latin typeface="Calibri" charset="0"/>
                      </a:endParaRP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algn="ctr" fontAlgn="ctr"/>
                      <a:r>
                        <a:rPr lang="fr-FR" sz="900" b="0" i="0" u="none" strike="noStrike" dirty="0">
                          <a:solidFill>
                            <a:srgbClr val="000000"/>
                          </a:solidFill>
                          <a:effectLst/>
                          <a:latin typeface="Calibri" charset="0"/>
                        </a:rPr>
                        <a:t>Enseignant </a:t>
                      </a:r>
                      <a:r>
                        <a:rPr lang="fr-FR" sz="900" b="0" i="0" u="none" strike="noStrike" dirty="0" smtClean="0">
                          <a:solidFill>
                            <a:srgbClr val="000000"/>
                          </a:solidFill>
                          <a:effectLst/>
                          <a:latin typeface="Calibri" charset="0"/>
                        </a:rPr>
                        <a:t>A </a:t>
                      </a:r>
                      <a:r>
                        <a:rPr lang="fr-FR" sz="900" b="0" i="0" u="none" strike="noStrike" dirty="0">
                          <a:solidFill>
                            <a:srgbClr val="000000"/>
                          </a:solidFill>
                          <a:effectLst/>
                          <a:latin typeface="Calibri" charset="0"/>
                        </a:rPr>
                        <a:t>ACS</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rowSpan="3">
                  <a:txBody>
                    <a:bodyPr/>
                    <a:lstStyle/>
                    <a:p>
                      <a:pPr algn="ctr" fontAlgn="ctr"/>
                      <a:r>
                        <a:rPr lang="fr-FR" sz="900" b="0" i="0" u="none" strike="noStrike" dirty="0">
                          <a:solidFill>
                            <a:srgbClr val="000000"/>
                          </a:solidFill>
                          <a:effectLst/>
                          <a:latin typeface="Calibri" charset="0"/>
                        </a:rPr>
                        <a:t>Enseignant </a:t>
                      </a:r>
                      <a:r>
                        <a:rPr lang="fr-FR" sz="900" b="0" i="0" u="none" strike="noStrike" dirty="0" smtClean="0">
                          <a:solidFill>
                            <a:srgbClr val="000000"/>
                          </a:solidFill>
                          <a:effectLst/>
                          <a:latin typeface="Calibri" charset="0"/>
                        </a:rPr>
                        <a:t>B M et D</a:t>
                      </a:r>
                      <a:endParaRPr lang="fr-FR" sz="900" b="0" i="0" u="none" strike="noStrike" dirty="0">
                        <a:solidFill>
                          <a:srgbClr val="000000"/>
                        </a:solidFill>
                        <a:effectLst/>
                        <a:latin typeface="Calibri" charset="0"/>
                      </a:endParaRP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gridSpan="2">
                  <a:txBody>
                    <a:bodyPr/>
                    <a:lstStyle/>
                    <a:p>
                      <a:pPr algn="ctr" fontAlgn="ctr"/>
                      <a:r>
                        <a:rPr lang="fr-FR" sz="900" b="0" i="0" u="none" strike="noStrike" dirty="0">
                          <a:solidFill>
                            <a:srgbClr val="000000"/>
                          </a:solidFill>
                          <a:effectLst/>
                          <a:latin typeface="Calibri" charset="0"/>
                        </a:rPr>
                        <a:t>Enseignant </a:t>
                      </a:r>
                      <a:r>
                        <a:rPr lang="fr-FR" sz="900" b="0" i="0" u="none" strike="noStrike" dirty="0" smtClean="0">
                          <a:solidFill>
                            <a:srgbClr val="000000"/>
                          </a:solidFill>
                          <a:effectLst/>
                          <a:latin typeface="Calibri" charset="0"/>
                        </a:rPr>
                        <a:t>A </a:t>
                      </a:r>
                      <a:r>
                        <a:rPr lang="fr-FR" sz="900" b="0" i="0" u="none" strike="noStrike" dirty="0">
                          <a:solidFill>
                            <a:srgbClr val="000000"/>
                          </a:solidFill>
                          <a:effectLst/>
                          <a:latin typeface="Calibri" charset="0"/>
                        </a:rPr>
                        <a:t>(Analyse et Comportement des Systèmes)</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rowSpan="3" hMerge="1">
                  <a:txBody>
                    <a:bodyPr/>
                    <a:lstStyle/>
                    <a:p>
                      <a:endParaRPr lang="fr-FR"/>
                    </a:p>
                  </a:txBody>
                  <a:tcPr/>
                </a:tc>
              </a:tr>
              <a:tr h="269014">
                <a:tc>
                  <a:txBody>
                    <a:bodyPr/>
                    <a:lstStyle/>
                    <a:p>
                      <a:pPr algn="ctr" fontAlgn="ctr"/>
                      <a:r>
                        <a:rPr lang="is-IS" sz="900" b="0" i="0" u="none" strike="noStrike">
                          <a:solidFill>
                            <a:srgbClr val="000000"/>
                          </a:solidFill>
                          <a:effectLst/>
                          <a:latin typeface="Calibri" charset="0"/>
                        </a:rPr>
                        <a:t>M2</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endParaRPr lang="fr-FR"/>
                    </a:p>
                  </a:txBody>
                  <a:tcPr/>
                </a:tc>
                <a:tc hMerge="1" vMerge="1">
                  <a:txBody>
                    <a:bodyPr/>
                    <a:lstStyle/>
                    <a:p>
                      <a:endParaRPr lang="fr-FR"/>
                    </a:p>
                  </a:txBody>
                  <a:tcPr/>
                </a:tc>
                <a:tc gridSpan="2" vMerge="1">
                  <a:txBody>
                    <a:bodyPr/>
                    <a:lstStyle/>
                    <a:p>
                      <a:endParaRPr lang="fr-FR"/>
                    </a:p>
                  </a:txBody>
                  <a:tcPr/>
                </a:tc>
                <a:tc hMerge="1" vMerge="1">
                  <a:txBody>
                    <a:bodyPr/>
                    <a:lstStyle/>
                    <a:p>
                      <a:endParaRPr lang="fr-FR"/>
                    </a:p>
                  </a:txBody>
                  <a:tcPr/>
                </a:tc>
                <a:tc gridSpan="2" vMerge="1">
                  <a:txBody>
                    <a:bodyPr/>
                    <a:lstStyle/>
                    <a:p>
                      <a:endParaRPr lang="fr-FR"/>
                    </a:p>
                  </a:txBody>
                  <a:tcPr/>
                </a:tc>
                <a:tc hMerge="1" vMerge="1">
                  <a:txBody>
                    <a:bodyPr/>
                    <a:lstStyle/>
                    <a:p>
                      <a:endParaRPr lang="fr-FR"/>
                    </a:p>
                  </a:txBody>
                  <a:tcPr/>
                </a:tc>
                <a:tc>
                  <a:txBody>
                    <a:bodyPr/>
                    <a:lstStyle/>
                    <a:p>
                      <a:pPr algn="l" fontAlgn="b"/>
                      <a:endParaRPr lang="fr-FR" sz="900" b="0" i="0" u="none" strike="noStrike" dirty="0">
                        <a:solidFill>
                          <a:srgbClr val="000000"/>
                        </a:solidFill>
                        <a:effectLst/>
                        <a:latin typeface="Calibri" charset="0"/>
                      </a:endParaRP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s-IS" sz="900" b="0" i="0" u="none" strike="noStrike">
                          <a:solidFill>
                            <a:srgbClr val="000000"/>
                          </a:solidFill>
                          <a:effectLst/>
                          <a:latin typeface="Calibri" charset="0"/>
                        </a:rPr>
                        <a:t>M2</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gridSpan="2" vMerge="1">
                  <a:txBody>
                    <a:bodyPr/>
                    <a:lstStyle/>
                    <a:p>
                      <a:endParaRPr lang="fr-FR"/>
                    </a:p>
                  </a:txBody>
                  <a:tcPr/>
                </a:tc>
                <a:tc hMerge="1" vMerge="1">
                  <a:txBody>
                    <a:bodyPr/>
                    <a:lstStyle/>
                    <a:p>
                      <a:endParaRPr lang="fr-FR"/>
                    </a:p>
                  </a:txBody>
                  <a:tcPr/>
                </a:tc>
              </a:tr>
              <a:tr h="269014">
                <a:tc>
                  <a:txBody>
                    <a:bodyPr/>
                    <a:lstStyle/>
                    <a:p>
                      <a:pPr algn="ctr" fontAlgn="ctr"/>
                      <a:r>
                        <a:rPr lang="fr-FR" sz="900" b="0" i="0" u="none" strike="noStrike" dirty="0">
                          <a:solidFill>
                            <a:srgbClr val="000000"/>
                          </a:solidFill>
                          <a:effectLst/>
                          <a:latin typeface="Calibri" charset="0"/>
                        </a:rPr>
                        <a:t>M3</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endParaRPr lang="fr-FR"/>
                    </a:p>
                  </a:txBody>
                  <a:tcPr/>
                </a:tc>
                <a:tc hMerge="1" vMerge="1">
                  <a:txBody>
                    <a:bodyPr/>
                    <a:lstStyle/>
                    <a:p>
                      <a:endParaRPr lang="fr-FR"/>
                    </a:p>
                  </a:txBody>
                  <a:tcPr/>
                </a:tc>
                <a:tc gridSpan="2" vMerge="1">
                  <a:txBody>
                    <a:bodyPr/>
                    <a:lstStyle/>
                    <a:p>
                      <a:endParaRPr lang="fr-FR"/>
                    </a:p>
                  </a:txBody>
                  <a:tcPr/>
                </a:tc>
                <a:tc hMerge="1" vMerge="1">
                  <a:txBody>
                    <a:bodyPr/>
                    <a:lstStyle/>
                    <a:p>
                      <a:endParaRPr lang="fr-FR"/>
                    </a:p>
                  </a:txBody>
                  <a:tcPr/>
                </a:tc>
                <a:tc gridSpan="2" vMerge="1">
                  <a:txBody>
                    <a:bodyPr/>
                    <a:lstStyle/>
                    <a:p>
                      <a:endParaRPr lang="fr-FR"/>
                    </a:p>
                  </a:txBody>
                  <a:tcPr/>
                </a:tc>
                <a:tc hMerge="1" vMerge="1">
                  <a:txBody>
                    <a:bodyPr/>
                    <a:lstStyle/>
                    <a:p>
                      <a:endParaRPr lang="fr-FR"/>
                    </a:p>
                  </a:txBody>
                  <a:tcPr/>
                </a:tc>
                <a:tc>
                  <a:txBody>
                    <a:bodyPr/>
                    <a:lstStyle/>
                    <a:p>
                      <a:pPr algn="l" fontAlgn="b"/>
                      <a:endParaRPr lang="fr-FR" sz="900" b="0" i="0" u="none" strike="noStrike" dirty="0">
                        <a:solidFill>
                          <a:srgbClr val="000000"/>
                        </a:solidFill>
                        <a:effectLst/>
                        <a:latin typeface="Calibri" charset="0"/>
                      </a:endParaRP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900" b="0" i="0" u="none" strike="noStrike" dirty="0">
                          <a:solidFill>
                            <a:srgbClr val="000000"/>
                          </a:solidFill>
                          <a:effectLst/>
                          <a:latin typeface="Calibri" charset="0"/>
                        </a:rPr>
                        <a:t>M3</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gridSpan="2" vMerge="1">
                  <a:txBody>
                    <a:bodyPr/>
                    <a:lstStyle/>
                    <a:p>
                      <a:endParaRPr lang="fr-FR"/>
                    </a:p>
                  </a:txBody>
                  <a:tcPr/>
                </a:tc>
                <a:tc hMerge="1" vMerge="1">
                  <a:txBody>
                    <a:bodyPr/>
                    <a:lstStyle/>
                    <a:p>
                      <a:endParaRPr lang="fr-FR"/>
                    </a:p>
                  </a:txBody>
                  <a:tcPr/>
                </a:tc>
              </a:tr>
              <a:tr h="269014">
                <a:tc>
                  <a:txBody>
                    <a:bodyPr/>
                    <a:lstStyle/>
                    <a:p>
                      <a:pPr algn="ctr" fontAlgn="ctr"/>
                      <a:r>
                        <a:rPr lang="fr-FR" sz="900" b="0" i="0" u="none" strike="noStrike" dirty="0">
                          <a:solidFill>
                            <a:srgbClr val="000000"/>
                          </a:solidFill>
                          <a:effectLst/>
                          <a:latin typeface="Calibri" charset="0"/>
                        </a:rPr>
                        <a:t>M4</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fr-FR"/>
                    </a:p>
                  </a:txBody>
                  <a:tcPr/>
                </a:tc>
                <a:tc hMerge="1" vMerge="1">
                  <a:txBody>
                    <a:bodyPr/>
                    <a:lstStyle/>
                    <a:p>
                      <a:endParaRPr lang="fr-FR"/>
                    </a:p>
                  </a:txBody>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endParaRPr lang="fr-FR" sz="900" b="0" i="0" u="none" strike="noStrike" dirty="0">
                        <a:solidFill>
                          <a:srgbClr val="000000"/>
                        </a:solidFill>
                        <a:effectLst/>
                        <a:latin typeface="Calibri" charset="0"/>
                      </a:endParaRP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900" b="0" i="0" u="none" strike="noStrike" dirty="0">
                          <a:solidFill>
                            <a:srgbClr val="000000"/>
                          </a:solidFill>
                          <a:effectLst/>
                          <a:latin typeface="Calibri" charset="0"/>
                        </a:rPr>
                        <a:t>M4</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014">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endParaRPr lang="fr-FR" sz="900" b="0" i="0" u="none" strike="noStrike" dirty="0">
                        <a:solidFill>
                          <a:srgbClr val="000000"/>
                        </a:solidFill>
                        <a:effectLst/>
                        <a:latin typeface="Calibri" charset="0"/>
                      </a:endParaRP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k-SK" sz="900" b="0" i="0" u="none" strike="noStrike" dirty="0">
                          <a:solidFill>
                            <a:srgbClr val="000000"/>
                          </a:solidFill>
                          <a:effectLst/>
                          <a:latin typeface="Calibri" charset="0"/>
                        </a:rPr>
                        <a:t> </a:t>
                      </a:r>
                    </a:p>
                  </a:txBody>
                  <a:tcPr marL="10346" marR="10346" marT="10346"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9014">
                <a:tc>
                  <a:txBody>
                    <a:bodyPr/>
                    <a:lstStyle/>
                    <a:p>
                      <a:pPr algn="ctr" fontAlgn="ctr"/>
                      <a:r>
                        <a:rPr lang="en-US" sz="900" b="0" i="0" u="none" strike="noStrike" dirty="0">
                          <a:solidFill>
                            <a:srgbClr val="000000"/>
                          </a:solidFill>
                          <a:effectLst/>
                          <a:latin typeface="Calibri" charset="0"/>
                        </a:rPr>
                        <a:t>S1</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2">
                  <a:txBody>
                    <a:bodyPr/>
                    <a:lstStyle/>
                    <a:p>
                      <a:pPr algn="ctr" fontAlgn="ctr"/>
                      <a:r>
                        <a:rPr lang="fr-FR" sz="900" b="0" i="0" u="none" strike="noStrike" dirty="0" smtClean="0">
                          <a:solidFill>
                            <a:srgbClr val="000000"/>
                          </a:solidFill>
                          <a:effectLst/>
                          <a:latin typeface="Calibri" charset="0"/>
                        </a:rPr>
                        <a:t>TRAVAUX PRATIQUES Analyse, Diagnostic et Intervention</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hMerge="1">
                  <a:txBody>
                    <a:bodyPr/>
                    <a:lstStyle/>
                    <a:p>
                      <a:pPr algn="ctr" fontAlgn="ctr"/>
                      <a:endParaRPr lang="fr-FR" sz="900" b="0" i="0" u="none" strike="noStrike" dirty="0">
                        <a:solidFill>
                          <a:srgbClr val="000000"/>
                        </a:solidFill>
                        <a:effectLst/>
                        <a:latin typeface="Calibri" charset="0"/>
                      </a:endParaRP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fr-FR" sz="900" b="0" i="0" u="none" strike="noStrike" dirty="0" smtClean="0">
                          <a:solidFill>
                            <a:srgbClr val="000000"/>
                          </a:solidFill>
                          <a:effectLst/>
                          <a:latin typeface="Calibri" charset="0"/>
                        </a:rPr>
                        <a:t>Technologie Maintenance</a:t>
                      </a:r>
                      <a:r>
                        <a:rPr lang="fr-FR" sz="900" b="0" i="0" u="none" strike="noStrike" baseline="0" dirty="0" smtClean="0">
                          <a:solidFill>
                            <a:srgbClr val="000000"/>
                          </a:solidFill>
                          <a:effectLst/>
                          <a:latin typeface="Calibri" charset="0"/>
                        </a:rPr>
                        <a:t> et Diagnostic</a:t>
                      </a:r>
                      <a:r>
                        <a:rPr lang="fr-FR" sz="900" b="0" i="0" u="none" strike="noStrike" dirty="0" smtClean="0">
                          <a:solidFill>
                            <a:srgbClr val="000000"/>
                          </a:solidFill>
                          <a:effectLst/>
                          <a:latin typeface="Calibri" charset="0"/>
                        </a:rPr>
                        <a:t> </a:t>
                      </a:r>
                      <a:r>
                        <a:rPr lang="fr-FR" sz="900" b="0" i="0" u="none" strike="noStrike" dirty="0">
                          <a:solidFill>
                            <a:srgbClr val="000000"/>
                          </a:solidFill>
                          <a:effectLst/>
                          <a:latin typeface="Calibri" charset="0"/>
                        </a:rPr>
                        <a:t>2h</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hMerge="1">
                  <a:txBody>
                    <a:bodyPr/>
                    <a:lstStyle/>
                    <a:p>
                      <a:endParaRPr lang="fr-FR"/>
                    </a:p>
                  </a:txBody>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dirty="0">
                        <a:solidFill>
                          <a:srgbClr val="000000"/>
                        </a:solidFill>
                        <a:effectLst/>
                        <a:latin typeface="Calibri" charset="0"/>
                      </a:endParaRP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0" i="0" u="none" strike="noStrike" dirty="0">
                          <a:solidFill>
                            <a:srgbClr val="000000"/>
                          </a:solidFill>
                          <a:effectLst/>
                          <a:latin typeface="Calibri" charset="0"/>
                        </a:rPr>
                        <a:t>S1</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fr-FR" sz="900" b="0" i="0" u="none" strike="noStrike" dirty="0">
                          <a:solidFill>
                            <a:srgbClr val="000000"/>
                          </a:solidFill>
                          <a:effectLst/>
                          <a:latin typeface="Calibri" charset="0"/>
                        </a:rPr>
                        <a:t>Enseignant </a:t>
                      </a:r>
                      <a:r>
                        <a:rPr lang="fr-FR" sz="900" b="0" i="0" u="none" strike="noStrike" dirty="0" smtClean="0">
                          <a:solidFill>
                            <a:srgbClr val="000000"/>
                          </a:solidFill>
                          <a:effectLst/>
                          <a:latin typeface="Calibri" charset="0"/>
                        </a:rPr>
                        <a:t>A </a:t>
                      </a:r>
                      <a:r>
                        <a:rPr lang="fr-FR" sz="900" b="0" i="0" u="none" strike="noStrike" dirty="0">
                          <a:solidFill>
                            <a:srgbClr val="000000"/>
                          </a:solidFill>
                          <a:effectLst/>
                          <a:latin typeface="Calibri" charset="0"/>
                        </a:rPr>
                        <a:t>ACS</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rowSpan="3">
                  <a:txBody>
                    <a:bodyPr/>
                    <a:lstStyle/>
                    <a:p>
                      <a:pPr algn="ctr" fontAlgn="ctr"/>
                      <a:r>
                        <a:rPr lang="fr-FR" sz="900" b="0" i="0" u="none" strike="noStrike" dirty="0">
                          <a:solidFill>
                            <a:srgbClr val="000000"/>
                          </a:solidFill>
                          <a:effectLst/>
                          <a:latin typeface="Calibri" charset="0"/>
                        </a:rPr>
                        <a:t>Enseignant </a:t>
                      </a:r>
                      <a:r>
                        <a:rPr lang="fr-FR" sz="900" b="0" i="0" u="none" strike="noStrike" dirty="0" smtClean="0">
                          <a:solidFill>
                            <a:srgbClr val="000000"/>
                          </a:solidFill>
                          <a:effectLst/>
                          <a:latin typeface="Calibri" charset="0"/>
                        </a:rPr>
                        <a:t>B M et D</a:t>
                      </a:r>
                      <a:endParaRPr lang="fr-FR" sz="900" b="0" i="0" u="none" strike="noStrike" dirty="0">
                        <a:solidFill>
                          <a:srgbClr val="000000"/>
                        </a:solidFill>
                        <a:effectLst/>
                        <a:latin typeface="Calibri" charset="0"/>
                      </a:endParaRP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gridSpan="2">
                  <a:txBody>
                    <a:bodyPr/>
                    <a:lstStyle/>
                    <a:p>
                      <a:pPr algn="ctr" fontAlgn="ctr"/>
                      <a:r>
                        <a:rPr lang="fr-FR" sz="900" b="0" i="0" u="none" strike="noStrike" dirty="0">
                          <a:solidFill>
                            <a:srgbClr val="000000"/>
                          </a:solidFill>
                          <a:effectLst/>
                          <a:latin typeface="Calibri" charset="0"/>
                        </a:rPr>
                        <a:t>Enseignant </a:t>
                      </a:r>
                      <a:r>
                        <a:rPr lang="fr-FR" sz="900" b="0" i="0" u="none" strike="noStrike" dirty="0" smtClean="0">
                          <a:solidFill>
                            <a:srgbClr val="000000"/>
                          </a:solidFill>
                          <a:effectLst/>
                          <a:latin typeface="Calibri" charset="0"/>
                        </a:rPr>
                        <a:t>B M et D</a:t>
                      </a:r>
                      <a:endParaRPr lang="fr-FR" sz="900" b="0" i="0" u="none" strike="noStrike" dirty="0">
                        <a:solidFill>
                          <a:srgbClr val="000000"/>
                        </a:solidFill>
                        <a:effectLst/>
                        <a:latin typeface="Calibri" charset="0"/>
                      </a:endParaRP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hMerge="1">
                  <a:txBody>
                    <a:bodyPr/>
                    <a:lstStyle/>
                    <a:p>
                      <a:endParaRPr lang="fr-FR"/>
                    </a:p>
                  </a:txBody>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014">
                <a:tc>
                  <a:txBody>
                    <a:bodyPr/>
                    <a:lstStyle/>
                    <a:p>
                      <a:pPr algn="ctr" fontAlgn="ctr"/>
                      <a:r>
                        <a:rPr lang="is-IS" sz="900" b="0" i="0" u="none" strike="noStrike">
                          <a:solidFill>
                            <a:srgbClr val="000000"/>
                          </a:solidFill>
                          <a:effectLst/>
                          <a:latin typeface="Calibri" charset="0"/>
                        </a:rPr>
                        <a:t>S2</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endParaRPr lang="fr-FR"/>
                    </a:p>
                  </a:txBody>
                  <a:tcPr/>
                </a:tc>
                <a:tc hMerge="1" vMerge="1">
                  <a:txBody>
                    <a:bodyPr/>
                    <a:lstStyle/>
                    <a:p>
                      <a:endParaRPr lang="fr-FR"/>
                    </a:p>
                  </a:txBody>
                  <a:tcPr/>
                </a:tc>
                <a:tc gridSpan="2" vMerge="1">
                  <a:txBody>
                    <a:bodyPr/>
                    <a:lstStyle/>
                    <a:p>
                      <a:endParaRPr lang="fr-FR"/>
                    </a:p>
                  </a:txBody>
                  <a:tcPr/>
                </a:tc>
                <a:tc hMerge="1" vMerge="1">
                  <a:txBody>
                    <a:bodyPr/>
                    <a:lstStyle/>
                    <a:p>
                      <a:endParaRPr lang="fr-FR"/>
                    </a:p>
                  </a:txBody>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dirty="0">
                        <a:solidFill>
                          <a:srgbClr val="000000"/>
                        </a:solidFill>
                        <a:effectLst/>
                        <a:latin typeface="Calibri" charset="0"/>
                      </a:endParaRP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s-IS" sz="900" b="0" i="0" u="none" strike="noStrike">
                          <a:solidFill>
                            <a:srgbClr val="000000"/>
                          </a:solidFill>
                          <a:effectLst/>
                          <a:latin typeface="Calibri" charset="0"/>
                        </a:rPr>
                        <a:t>S2</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gridSpan="2" vMerge="1">
                  <a:txBody>
                    <a:bodyPr/>
                    <a:lstStyle/>
                    <a:p>
                      <a:endParaRPr lang="fr-FR"/>
                    </a:p>
                  </a:txBody>
                  <a:tcPr/>
                </a:tc>
                <a:tc hMerge="1" vMerge="1">
                  <a:txBody>
                    <a:bodyPr/>
                    <a:lstStyle/>
                    <a:p>
                      <a:endParaRPr lang="fr-FR"/>
                    </a:p>
                  </a:txBody>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014">
                <a:tc>
                  <a:txBody>
                    <a:bodyPr/>
                    <a:lstStyle/>
                    <a:p>
                      <a:pPr algn="ctr" fontAlgn="ctr"/>
                      <a:r>
                        <a:rPr lang="fr-FR" sz="900" b="0" i="0" u="none" strike="noStrike" dirty="0">
                          <a:solidFill>
                            <a:srgbClr val="000000"/>
                          </a:solidFill>
                          <a:effectLst/>
                          <a:latin typeface="Calibri" charset="0"/>
                        </a:rPr>
                        <a:t>S3</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endParaRPr lang="fr-FR"/>
                    </a:p>
                  </a:txBody>
                  <a:tcPr/>
                </a:tc>
                <a:tc hMerge="1" vMerge="1">
                  <a:txBody>
                    <a:bodyPr/>
                    <a:lstStyle/>
                    <a:p>
                      <a:endParaRPr lang="fr-FR"/>
                    </a:p>
                  </a:txBody>
                  <a:tcPr/>
                </a:tc>
                <a:tc rowSpan="2" gridSpan="2">
                  <a:txBody>
                    <a:bodyPr/>
                    <a:lstStyle/>
                    <a:p>
                      <a:pPr algn="ctr" fontAlgn="ctr"/>
                      <a:r>
                        <a:rPr lang="fr-FR" sz="900" b="0" i="0" u="none" strike="noStrike" dirty="0">
                          <a:solidFill>
                            <a:srgbClr val="000000"/>
                          </a:solidFill>
                          <a:effectLst/>
                          <a:latin typeface="Calibri" charset="0"/>
                        </a:rPr>
                        <a:t>OMAV 2h</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hMerge="1">
                  <a:txBody>
                    <a:bodyPr/>
                    <a:lstStyle/>
                    <a:p>
                      <a:endParaRPr lang="fr-FR"/>
                    </a:p>
                  </a:txBody>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dirty="0">
                        <a:solidFill>
                          <a:srgbClr val="000000"/>
                        </a:solidFill>
                        <a:effectLst/>
                        <a:latin typeface="Calibri" charset="0"/>
                      </a:endParaRP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900" b="0" i="0" u="none" strike="noStrike" dirty="0">
                          <a:solidFill>
                            <a:srgbClr val="000000"/>
                          </a:solidFill>
                          <a:effectLst/>
                          <a:latin typeface="Calibri" charset="0"/>
                        </a:rPr>
                        <a:t>S3</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rowSpan="2" gridSpan="2">
                  <a:txBody>
                    <a:bodyPr/>
                    <a:lstStyle/>
                    <a:p>
                      <a:pPr algn="ctr" fontAlgn="ctr"/>
                      <a:r>
                        <a:rPr lang="fr-FR" sz="900" b="0" i="0" u="none" strike="noStrike" dirty="0">
                          <a:solidFill>
                            <a:srgbClr val="000000"/>
                          </a:solidFill>
                          <a:effectLst/>
                          <a:latin typeface="Calibri" charset="0"/>
                        </a:rPr>
                        <a:t>Enseignant </a:t>
                      </a:r>
                      <a:r>
                        <a:rPr lang="fr-FR" sz="900" b="0" i="0" u="none" strike="noStrike" dirty="0" smtClean="0">
                          <a:solidFill>
                            <a:srgbClr val="000000"/>
                          </a:solidFill>
                          <a:effectLst/>
                          <a:latin typeface="Calibri" charset="0"/>
                        </a:rPr>
                        <a:t>B M et D</a:t>
                      </a:r>
                      <a:endParaRPr lang="fr-FR" sz="900" b="0" i="0" u="none" strike="noStrike" dirty="0">
                        <a:solidFill>
                          <a:srgbClr val="000000"/>
                        </a:solidFill>
                        <a:effectLst/>
                        <a:latin typeface="Calibri" charset="0"/>
                      </a:endParaRP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hMerge="1">
                  <a:txBody>
                    <a:bodyPr/>
                    <a:lstStyle/>
                    <a:p>
                      <a:endParaRPr lang="fr-FR"/>
                    </a:p>
                  </a:txBody>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014">
                <a:tc>
                  <a:txBody>
                    <a:bodyPr/>
                    <a:lstStyle/>
                    <a:p>
                      <a:pPr algn="ctr" fontAlgn="ctr"/>
                      <a:r>
                        <a:rPr lang="fr-FR" sz="900" b="0" i="0" u="none" strike="noStrike" dirty="0">
                          <a:solidFill>
                            <a:srgbClr val="000000"/>
                          </a:solidFill>
                          <a:effectLst/>
                          <a:latin typeface="Calibri" charset="0"/>
                        </a:rPr>
                        <a:t>S4</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vMerge="1">
                  <a:txBody>
                    <a:bodyPr/>
                    <a:lstStyle/>
                    <a:p>
                      <a:endParaRPr lang="fr-FR"/>
                    </a:p>
                  </a:txBody>
                  <a:tcPr/>
                </a:tc>
                <a:tc hMerge="1" vMerge="1">
                  <a:txBody>
                    <a:bodyPr/>
                    <a:lstStyle/>
                    <a:p>
                      <a:endParaRPr lang="fr-FR"/>
                    </a:p>
                  </a:txBody>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900" b="0" i="0" u="none" strike="noStrike" dirty="0">
                          <a:solidFill>
                            <a:srgbClr val="000000"/>
                          </a:solidFill>
                          <a:effectLst/>
                          <a:latin typeface="Calibri" charset="0"/>
                        </a:rPr>
                        <a:t> </a:t>
                      </a:r>
                    </a:p>
                  </a:txBody>
                  <a:tcPr marL="10346" marR="10346" marT="1034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900" b="0" i="0" u="none" strike="noStrike" dirty="0">
                          <a:solidFill>
                            <a:srgbClr val="000000"/>
                          </a:solidFill>
                          <a:effectLst/>
                          <a:latin typeface="Calibri" charset="0"/>
                        </a:rPr>
                        <a:t>S4</a:t>
                      </a:r>
                    </a:p>
                  </a:txBody>
                  <a:tcPr marL="10346" marR="10346" marT="10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vMerge="1">
                  <a:txBody>
                    <a:bodyPr/>
                    <a:lstStyle/>
                    <a:p>
                      <a:endParaRPr lang="fr-FR"/>
                    </a:p>
                  </a:txBody>
                  <a:tcPr/>
                </a:tc>
                <a:tc hMerge="1" vMerge="1">
                  <a:txBody>
                    <a:bodyPr/>
                    <a:lstStyle/>
                    <a:p>
                      <a:endParaRPr lang="fr-FR"/>
                    </a:p>
                  </a:txBody>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sk-SK" sz="900" b="0" i="0" u="none" strike="noStrike" dirty="0">
                          <a:solidFill>
                            <a:srgbClr val="000000"/>
                          </a:solidFill>
                          <a:effectLst/>
                          <a:latin typeface="Calibri" charset="0"/>
                        </a:rPr>
                        <a:t> </a:t>
                      </a:r>
                    </a:p>
                  </a:txBody>
                  <a:tcPr marL="10346" marR="10346" marT="1034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Tree>
    <p:extLst>
      <p:ext uri="{BB962C8B-B14F-4D97-AF65-F5344CB8AC3E}">
        <p14:creationId xmlns:p14="http://schemas.microsoft.com/office/powerpoint/2010/main" val="92147615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52342" y="2551837"/>
            <a:ext cx="5239315" cy="1754326"/>
          </a:xfrm>
          <a:prstGeom prst="rect">
            <a:avLst/>
          </a:prstGeom>
          <a:noFill/>
        </p:spPr>
        <p:txBody>
          <a:bodyPr wrap="square" rtlCol="0">
            <a:spAutoFit/>
          </a:bodyPr>
          <a:lstStyle/>
          <a:p>
            <a:pPr algn="ctr"/>
            <a:r>
              <a:rPr lang="fr-FR" sz="3600" dirty="0" smtClean="0">
                <a:latin typeface="Calibri"/>
                <a:cs typeface="Calibri"/>
              </a:rPr>
              <a:t>Planning de rotation des TP – TD pour 3 groupes</a:t>
            </a:r>
          </a:p>
          <a:p>
            <a:pPr algn="ctr"/>
            <a:r>
              <a:rPr lang="fr-FR" sz="3600" dirty="0" smtClean="0">
                <a:latin typeface="Calibri"/>
                <a:cs typeface="Calibri"/>
              </a:rPr>
              <a:t>Composés de 15 binômes</a:t>
            </a:r>
            <a:endParaRPr lang="fr-FR" sz="3600" dirty="0">
              <a:latin typeface="Calibri"/>
              <a:cs typeface="Calibri"/>
            </a:endParaRPr>
          </a:p>
        </p:txBody>
      </p:sp>
      <p:sp>
        <p:nvSpPr>
          <p:cNvPr id="7"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Tree>
    <p:extLst>
      <p:ext uri="{BB962C8B-B14F-4D97-AF65-F5344CB8AC3E}">
        <p14:creationId xmlns:p14="http://schemas.microsoft.com/office/powerpoint/2010/main" val="189200814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82330" y="1336657"/>
            <a:ext cx="6179338" cy="646331"/>
          </a:xfrm>
          <a:prstGeom prst="rect">
            <a:avLst/>
          </a:prstGeom>
          <a:noFill/>
        </p:spPr>
        <p:txBody>
          <a:bodyPr wrap="square" rtlCol="0">
            <a:spAutoFit/>
          </a:bodyPr>
          <a:lstStyle/>
          <a:p>
            <a:r>
              <a:rPr lang="fr-FR" sz="3600" dirty="0" smtClean="0">
                <a:latin typeface="Calibri"/>
                <a:cs typeface="Calibri"/>
              </a:rPr>
              <a:t>Planning de rotation des TP - TD</a:t>
            </a:r>
            <a:endParaRPr lang="fr-FR" sz="3600" dirty="0">
              <a:latin typeface="Calibri"/>
              <a:cs typeface="Calibri"/>
            </a:endParaRPr>
          </a:p>
        </p:txBody>
      </p:sp>
      <p:sp>
        <p:nvSpPr>
          <p:cNvPr id="7"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1395367783"/>
              </p:ext>
            </p:extLst>
          </p:nvPr>
        </p:nvGraphicFramePr>
        <p:xfrm>
          <a:off x="2217682" y="1982987"/>
          <a:ext cx="5065986" cy="4417814"/>
        </p:xfrm>
        <a:graphic>
          <a:graphicData uri="http://schemas.openxmlformats.org/drawingml/2006/table">
            <a:tbl>
              <a:tblPr/>
              <a:tblGrid>
                <a:gridCol w="810049"/>
                <a:gridCol w="787572"/>
                <a:gridCol w="787572"/>
                <a:gridCol w="787572"/>
                <a:gridCol w="787572"/>
                <a:gridCol w="1105649"/>
              </a:tblGrid>
              <a:tr h="276731">
                <a:tc gridSpan="6">
                  <a:txBody>
                    <a:bodyPr/>
                    <a:lstStyle/>
                    <a:p>
                      <a:pPr algn="ctr" rtl="0" fontAlgn="ctr"/>
                      <a:r>
                        <a:rPr lang="fr-FR" sz="1000" b="1" i="0" u="none" strike="noStrike" dirty="0">
                          <a:solidFill>
                            <a:srgbClr val="000000"/>
                          </a:solidFill>
                          <a:effectLst/>
                          <a:latin typeface="Calibri" charset="0"/>
                        </a:rPr>
                        <a:t>TP Analyse et Comportement des systèmes et Maintenance et Diagnostic (Groupe 1)</a:t>
                      </a:r>
                    </a:p>
                  </a:txBody>
                  <a:tcPr marL="9806" marR="9806" marT="98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76731">
                <a:tc>
                  <a:txBody>
                    <a:bodyPr/>
                    <a:lstStyle/>
                    <a:p>
                      <a:pPr algn="ctr" rtl="0" fontAlgn="ctr"/>
                      <a:r>
                        <a:rPr lang="fr-FR" sz="900" b="0" i="0" u="none" strike="noStrike" dirty="0">
                          <a:solidFill>
                            <a:srgbClr val="000000"/>
                          </a:solidFill>
                          <a:effectLst/>
                          <a:latin typeface="Calibri" charset="0"/>
                        </a:rPr>
                        <a:t>Binôme N°</a:t>
                      </a:r>
                    </a:p>
                  </a:txBody>
                  <a:tcPr marL="9806" marR="9806" marT="98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dirty="0">
                          <a:solidFill>
                            <a:srgbClr val="000000"/>
                          </a:solidFill>
                          <a:effectLst/>
                          <a:latin typeface="Calibri" charset="0"/>
                        </a:rPr>
                        <a:t>Semaine 1</a:t>
                      </a:r>
                    </a:p>
                  </a:txBody>
                  <a:tcPr marL="9806" marR="9806" marT="98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dirty="0">
                          <a:solidFill>
                            <a:srgbClr val="000000"/>
                          </a:solidFill>
                          <a:effectLst/>
                          <a:latin typeface="Calibri" charset="0"/>
                        </a:rPr>
                        <a:t>Semaine 2</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dirty="0">
                          <a:solidFill>
                            <a:srgbClr val="000000"/>
                          </a:solidFill>
                          <a:effectLst/>
                          <a:latin typeface="Calibri" charset="0"/>
                        </a:rPr>
                        <a:t>Semaine 3</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dirty="0">
                          <a:solidFill>
                            <a:srgbClr val="000000"/>
                          </a:solidFill>
                          <a:effectLst/>
                          <a:latin typeface="Calibri" charset="0"/>
                        </a:rPr>
                        <a:t>Semaine 4</a:t>
                      </a:r>
                    </a:p>
                  </a:txBody>
                  <a:tcPr marL="9806" marR="9806" marT="98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dirty="0">
                          <a:solidFill>
                            <a:srgbClr val="000000"/>
                          </a:solidFill>
                          <a:effectLst/>
                          <a:latin typeface="Calibri" charset="0"/>
                        </a:rPr>
                        <a:t>Semaine 5</a:t>
                      </a:r>
                    </a:p>
                  </a:txBody>
                  <a:tcPr marL="9806" marR="9806" marT="98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1244">
                <a:tc>
                  <a:txBody>
                    <a:bodyPr/>
                    <a:lstStyle/>
                    <a:p>
                      <a:pPr algn="ctr" rtl="0" fontAlgn="ctr"/>
                      <a:r>
                        <a:rPr lang="fr-FR" sz="900" b="0" i="0" u="none" strike="noStrike" dirty="0">
                          <a:solidFill>
                            <a:srgbClr val="000000"/>
                          </a:solidFill>
                          <a:effectLst/>
                          <a:latin typeface="Calibri" charset="0"/>
                        </a:rPr>
                        <a:t>1</a:t>
                      </a:r>
                    </a:p>
                  </a:txBody>
                  <a:tcPr marL="9806" marR="9806" marT="98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dirty="0">
                          <a:solidFill>
                            <a:srgbClr val="000000"/>
                          </a:solidFill>
                          <a:effectLst/>
                          <a:latin typeface="Calibri" charset="0"/>
                        </a:rPr>
                        <a:t>TP Energétique et Etanchéité Moteur</a:t>
                      </a:r>
                    </a:p>
                  </a:txBody>
                  <a:tcPr marL="9806" marR="9806" marT="98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fr-FR" sz="900" b="0" i="0" u="none" strike="noStrike" dirty="0">
                          <a:solidFill>
                            <a:srgbClr val="000000"/>
                          </a:solidFill>
                          <a:effectLst/>
                          <a:latin typeface="Calibri" charset="0"/>
                        </a:rPr>
                        <a:t>TP Caractéristiques moteur et Métrologie moteur</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fr-FR" sz="900" b="0" i="0" u="none" strike="noStrike" dirty="0">
                          <a:solidFill>
                            <a:srgbClr val="000000"/>
                          </a:solidFill>
                          <a:effectLst/>
                          <a:latin typeface="Calibri" charset="0"/>
                        </a:rPr>
                        <a:t>TP Schématisation haut moteur et Epure de distribution</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fr-FR" sz="900" b="0" i="0" u="none" strike="noStrike" dirty="0">
                          <a:solidFill>
                            <a:srgbClr val="000000"/>
                          </a:solidFill>
                          <a:effectLst/>
                          <a:latin typeface="Calibri" charset="0"/>
                        </a:rPr>
                        <a:t>TP Schématisation bas moteur et </a:t>
                      </a:r>
                      <a:r>
                        <a:rPr lang="fr-FR" sz="900" b="0" i="0" u="none" strike="noStrike" dirty="0" err="1">
                          <a:solidFill>
                            <a:srgbClr val="000000"/>
                          </a:solidFill>
                          <a:effectLst/>
                          <a:latin typeface="Calibri" charset="0"/>
                        </a:rPr>
                        <a:t>Dém</a:t>
                      </a:r>
                      <a:r>
                        <a:rPr lang="fr-FR" sz="900" b="0" i="0" u="none" strike="noStrike" dirty="0">
                          <a:solidFill>
                            <a:srgbClr val="000000"/>
                          </a:solidFill>
                          <a:effectLst/>
                          <a:latin typeface="Calibri" charset="0"/>
                        </a:rPr>
                        <a:t>/Rem</a:t>
                      </a:r>
                    </a:p>
                  </a:txBody>
                  <a:tcPr marL="9806" marR="9806" marT="98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5">
                  <a:txBody>
                    <a:bodyPr/>
                    <a:lstStyle/>
                    <a:p>
                      <a:pPr algn="ctr" rtl="0" fontAlgn="ctr"/>
                      <a:r>
                        <a:rPr lang="fr-FR" sz="900" b="0" i="0" u="none" strike="noStrike" dirty="0">
                          <a:solidFill>
                            <a:srgbClr val="000000"/>
                          </a:solidFill>
                          <a:effectLst/>
                          <a:latin typeface="Calibri" charset="0"/>
                        </a:rPr>
                        <a:t>SYNTHESE</a:t>
                      </a:r>
                    </a:p>
                  </a:txBody>
                  <a:tcPr marL="9806" marR="9806" marT="98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1244">
                <a:tc>
                  <a:txBody>
                    <a:bodyPr/>
                    <a:lstStyle/>
                    <a:p>
                      <a:pPr algn="ctr" rtl="0" fontAlgn="ctr"/>
                      <a:r>
                        <a:rPr lang="is-IS" sz="900" b="0" i="0" u="none" strike="noStrike">
                          <a:solidFill>
                            <a:srgbClr val="000000"/>
                          </a:solidFill>
                          <a:effectLst/>
                          <a:latin typeface="Calibri" charset="0"/>
                        </a:rPr>
                        <a:t>2</a:t>
                      </a:r>
                    </a:p>
                  </a:txBody>
                  <a:tcPr marL="9806" marR="9806" marT="98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dirty="0">
                          <a:solidFill>
                            <a:srgbClr val="000000"/>
                          </a:solidFill>
                          <a:effectLst/>
                          <a:latin typeface="Calibri" charset="0"/>
                        </a:rPr>
                        <a:t>TP Schématisation bas moteur et </a:t>
                      </a:r>
                      <a:r>
                        <a:rPr lang="fr-FR" sz="900" b="0" i="0" u="none" strike="noStrike" dirty="0" err="1">
                          <a:solidFill>
                            <a:srgbClr val="000000"/>
                          </a:solidFill>
                          <a:effectLst/>
                          <a:latin typeface="Calibri" charset="0"/>
                        </a:rPr>
                        <a:t>Dém</a:t>
                      </a:r>
                      <a:r>
                        <a:rPr lang="fr-FR" sz="900" b="0" i="0" u="none" strike="noStrike" dirty="0">
                          <a:solidFill>
                            <a:srgbClr val="000000"/>
                          </a:solidFill>
                          <a:effectLst/>
                          <a:latin typeface="Calibri" charset="0"/>
                        </a:rPr>
                        <a:t>/Rem</a:t>
                      </a:r>
                    </a:p>
                  </a:txBody>
                  <a:tcPr marL="9806" marR="9806" marT="98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fr-FR" sz="900" b="0" i="0" u="none" strike="noStrike" dirty="0">
                          <a:solidFill>
                            <a:srgbClr val="000000"/>
                          </a:solidFill>
                          <a:effectLst/>
                          <a:latin typeface="Calibri" charset="0"/>
                        </a:rPr>
                        <a:t>TP Energétique et Etanchéité Moteur</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fr-FR" sz="900" b="0" i="0" u="none" strike="noStrike" dirty="0">
                          <a:solidFill>
                            <a:srgbClr val="000000"/>
                          </a:solidFill>
                          <a:effectLst/>
                          <a:latin typeface="Calibri" charset="0"/>
                        </a:rPr>
                        <a:t>TP Caractéristiques moteur et Métrologie moteur</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fr-FR" sz="900" b="0" i="0" u="none" strike="noStrike" dirty="0">
                          <a:solidFill>
                            <a:srgbClr val="000000"/>
                          </a:solidFill>
                          <a:effectLst/>
                          <a:latin typeface="Calibri" charset="0"/>
                        </a:rPr>
                        <a:t>TP Schématisation haut moteur et Epure de distribution</a:t>
                      </a:r>
                    </a:p>
                  </a:txBody>
                  <a:tcPr marL="9806" marR="9806" marT="98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endParaRPr lang="fr-FR"/>
                    </a:p>
                  </a:txBody>
                  <a:tcPr/>
                </a:tc>
              </a:tr>
              <a:tr h="741244">
                <a:tc>
                  <a:txBody>
                    <a:bodyPr/>
                    <a:lstStyle/>
                    <a:p>
                      <a:pPr algn="ctr" rtl="0" fontAlgn="ctr"/>
                      <a:r>
                        <a:rPr lang="fr-FR" sz="900" b="0" i="0" u="none" strike="noStrike" dirty="0">
                          <a:solidFill>
                            <a:srgbClr val="000000"/>
                          </a:solidFill>
                          <a:effectLst/>
                          <a:latin typeface="Calibri" charset="0"/>
                        </a:rPr>
                        <a:t>3</a:t>
                      </a:r>
                    </a:p>
                  </a:txBody>
                  <a:tcPr marL="9806" marR="9806" marT="98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dirty="0">
                          <a:solidFill>
                            <a:srgbClr val="000000"/>
                          </a:solidFill>
                          <a:effectLst/>
                          <a:latin typeface="Calibri" charset="0"/>
                        </a:rPr>
                        <a:t>TP Schématisation haut moteur et Epure de distribution</a:t>
                      </a:r>
                    </a:p>
                  </a:txBody>
                  <a:tcPr marL="9806" marR="9806" marT="98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fr-FR" sz="900" b="0" i="0" u="none" strike="noStrike" dirty="0">
                          <a:solidFill>
                            <a:srgbClr val="000000"/>
                          </a:solidFill>
                          <a:effectLst/>
                          <a:latin typeface="Calibri" charset="0"/>
                        </a:rPr>
                        <a:t>TP Schématisation bas moteur et </a:t>
                      </a:r>
                      <a:r>
                        <a:rPr lang="fr-FR" sz="900" b="0" i="0" u="none" strike="noStrike" dirty="0" err="1">
                          <a:solidFill>
                            <a:srgbClr val="000000"/>
                          </a:solidFill>
                          <a:effectLst/>
                          <a:latin typeface="Calibri" charset="0"/>
                        </a:rPr>
                        <a:t>Dém</a:t>
                      </a:r>
                      <a:r>
                        <a:rPr lang="fr-FR" sz="900" b="0" i="0" u="none" strike="noStrike" dirty="0">
                          <a:solidFill>
                            <a:srgbClr val="000000"/>
                          </a:solidFill>
                          <a:effectLst/>
                          <a:latin typeface="Calibri" charset="0"/>
                        </a:rPr>
                        <a:t>/Rem</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fr-FR" sz="900" b="0" i="0" u="none" strike="noStrike" dirty="0">
                          <a:solidFill>
                            <a:srgbClr val="000000"/>
                          </a:solidFill>
                          <a:effectLst/>
                          <a:latin typeface="Calibri" charset="0"/>
                        </a:rPr>
                        <a:t>TP Energétique et Etanchéité Moteur</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fr-FR" sz="900" b="0" i="0" u="none" strike="noStrike" dirty="0">
                          <a:solidFill>
                            <a:srgbClr val="000000"/>
                          </a:solidFill>
                          <a:effectLst/>
                          <a:latin typeface="Calibri" charset="0"/>
                        </a:rPr>
                        <a:t>TP Caractéristiques moteur et Métrologie moteur</a:t>
                      </a:r>
                    </a:p>
                  </a:txBody>
                  <a:tcPr marL="9806" marR="9806" marT="98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vMerge="1">
                  <a:txBody>
                    <a:bodyPr/>
                    <a:lstStyle/>
                    <a:p>
                      <a:endParaRPr lang="fr-FR"/>
                    </a:p>
                  </a:txBody>
                  <a:tcPr/>
                </a:tc>
              </a:tr>
              <a:tr h="741244">
                <a:tc>
                  <a:txBody>
                    <a:bodyPr/>
                    <a:lstStyle/>
                    <a:p>
                      <a:pPr algn="ctr" rtl="0" fontAlgn="ctr"/>
                      <a:r>
                        <a:rPr lang="fr-FR" sz="900" b="0" i="0" u="none" strike="noStrike" dirty="0">
                          <a:solidFill>
                            <a:srgbClr val="000000"/>
                          </a:solidFill>
                          <a:effectLst/>
                          <a:latin typeface="Calibri" charset="0"/>
                        </a:rPr>
                        <a:t>4</a:t>
                      </a:r>
                    </a:p>
                  </a:txBody>
                  <a:tcPr marL="9806" marR="9806" marT="98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dirty="0">
                          <a:solidFill>
                            <a:srgbClr val="000000"/>
                          </a:solidFill>
                          <a:effectLst/>
                          <a:latin typeface="Calibri" charset="0"/>
                        </a:rPr>
                        <a:t>TP Caractéristiques moteur et Métrologie moteur</a:t>
                      </a:r>
                    </a:p>
                  </a:txBody>
                  <a:tcPr marL="9806" marR="9806" marT="98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fr-FR" sz="900" b="0" i="0" u="none" strike="noStrike" dirty="0">
                          <a:solidFill>
                            <a:srgbClr val="000000"/>
                          </a:solidFill>
                          <a:effectLst/>
                          <a:latin typeface="Calibri" charset="0"/>
                        </a:rPr>
                        <a:t>TP Schématisation haut moteur et Epure de distribution</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fr-FR" sz="900" b="0" i="0" u="none" strike="noStrike" dirty="0">
                          <a:solidFill>
                            <a:srgbClr val="000000"/>
                          </a:solidFill>
                          <a:effectLst/>
                          <a:latin typeface="Calibri" charset="0"/>
                        </a:rPr>
                        <a:t>TP Schématisation bas moteur et </a:t>
                      </a:r>
                      <a:r>
                        <a:rPr lang="fr-FR" sz="900" b="0" i="0" u="none" strike="noStrike" dirty="0" err="1">
                          <a:solidFill>
                            <a:srgbClr val="000000"/>
                          </a:solidFill>
                          <a:effectLst/>
                          <a:latin typeface="Calibri" charset="0"/>
                        </a:rPr>
                        <a:t>Dém</a:t>
                      </a:r>
                      <a:r>
                        <a:rPr lang="fr-FR" sz="900" b="0" i="0" u="none" strike="noStrike" dirty="0">
                          <a:solidFill>
                            <a:srgbClr val="000000"/>
                          </a:solidFill>
                          <a:effectLst/>
                          <a:latin typeface="Calibri" charset="0"/>
                        </a:rPr>
                        <a:t>/Rem</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fr-FR" sz="900" b="0" i="0" u="none" strike="noStrike" dirty="0">
                          <a:solidFill>
                            <a:srgbClr val="000000"/>
                          </a:solidFill>
                          <a:effectLst/>
                          <a:latin typeface="Calibri" charset="0"/>
                        </a:rPr>
                        <a:t>TP Energétique et Etanchéité Moteur</a:t>
                      </a:r>
                    </a:p>
                  </a:txBody>
                  <a:tcPr marL="9806" marR="9806" marT="98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fr-FR"/>
                    </a:p>
                  </a:txBody>
                  <a:tcPr/>
                </a:tc>
              </a:tr>
              <a:tr h="899376">
                <a:tc>
                  <a:txBody>
                    <a:bodyPr/>
                    <a:lstStyle/>
                    <a:p>
                      <a:pPr algn="ctr" rtl="0" fontAlgn="ctr"/>
                      <a:r>
                        <a:rPr lang="fr-FR" sz="900" b="0" i="0" u="none" strike="noStrike" dirty="0">
                          <a:solidFill>
                            <a:srgbClr val="000000"/>
                          </a:solidFill>
                          <a:effectLst/>
                          <a:latin typeface="Calibri" charset="0"/>
                        </a:rPr>
                        <a:t>5</a:t>
                      </a:r>
                    </a:p>
                  </a:txBody>
                  <a:tcPr marL="9806" marR="9806" marT="98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dirty="0">
                          <a:solidFill>
                            <a:srgbClr val="000000"/>
                          </a:solidFill>
                          <a:effectLst/>
                          <a:latin typeface="Calibri" charset="0"/>
                        </a:rPr>
                        <a:t>TP Energétique et Etanchéité Moteur</a:t>
                      </a:r>
                    </a:p>
                  </a:txBody>
                  <a:tcPr marL="9806" marR="9806" marT="98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fr-FR" sz="900" b="0" i="0" u="none" strike="noStrike" dirty="0">
                          <a:solidFill>
                            <a:srgbClr val="000000"/>
                          </a:solidFill>
                          <a:effectLst/>
                          <a:latin typeface="Calibri" charset="0"/>
                        </a:rPr>
                        <a:t>TP Caractéristiques moteur et Métrologie moteur</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fr-FR" sz="900" b="0" i="0" u="none" strike="noStrike" dirty="0">
                          <a:solidFill>
                            <a:srgbClr val="000000"/>
                          </a:solidFill>
                          <a:effectLst/>
                          <a:latin typeface="Calibri" charset="0"/>
                        </a:rPr>
                        <a:t>TP Schématisation haut moteur et Epure de distribution</a:t>
                      </a:r>
                    </a:p>
                  </a:txBody>
                  <a:tcPr marL="9806" marR="9806" marT="9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fr-FR" sz="900" b="0" i="0" u="none" strike="noStrike" dirty="0">
                          <a:solidFill>
                            <a:srgbClr val="000000"/>
                          </a:solidFill>
                          <a:effectLst/>
                          <a:latin typeface="Calibri" charset="0"/>
                        </a:rPr>
                        <a:t>TP Schématisation bas moteur et Dém/Rem</a:t>
                      </a:r>
                    </a:p>
                  </a:txBody>
                  <a:tcPr marL="9806" marR="9806" marT="98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vMerge="1">
                  <a:txBody>
                    <a:bodyPr/>
                    <a:lstStyle/>
                    <a:p>
                      <a:endParaRPr lang="fr-FR"/>
                    </a:p>
                  </a:txBody>
                  <a:tcPr/>
                </a:tc>
              </a:tr>
            </a:tbl>
          </a:graphicData>
        </a:graphic>
      </p:graphicFrame>
    </p:spTree>
    <p:extLst>
      <p:ext uri="{BB962C8B-B14F-4D97-AF65-F5344CB8AC3E}">
        <p14:creationId xmlns:p14="http://schemas.microsoft.com/office/powerpoint/2010/main" val="15771367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335874" y="1453192"/>
            <a:ext cx="4457054" cy="461665"/>
          </a:xfrm>
          <a:prstGeom prst="rect">
            <a:avLst/>
          </a:prstGeom>
          <a:noFill/>
        </p:spPr>
        <p:txBody>
          <a:bodyPr wrap="none" rtlCol="0">
            <a:spAutoFit/>
          </a:bodyPr>
          <a:lstStyle/>
          <a:p>
            <a:pPr algn="ctr"/>
            <a:r>
              <a:rPr lang="fr-FR" sz="2400" dirty="0" smtClean="0">
                <a:latin typeface="Calibri"/>
                <a:cs typeface="Calibri"/>
              </a:rPr>
              <a:t>Organisation de l’emploi du temps</a:t>
            </a:r>
          </a:p>
        </p:txBody>
      </p:sp>
      <p:sp>
        <p:nvSpPr>
          <p:cNvPr id="8" name="Titre 3"/>
          <p:cNvSpPr>
            <a:spLocks noGrp="1"/>
          </p:cNvSpPr>
          <p:nvPr>
            <p:ph type="title"/>
          </p:nvPr>
        </p:nvSpPr>
        <p:spPr/>
        <p:txBody>
          <a:bodyPr/>
          <a:lstStyle/>
          <a:p>
            <a:r>
              <a:rPr lang="fr-FR" dirty="0" smtClean="0"/>
              <a:t>Organisation des enseignements professionnels</a:t>
            </a:r>
            <a:endParaRPr lang="fr-FR" dirty="0"/>
          </a:p>
        </p:txBody>
      </p:sp>
      <p:graphicFrame>
        <p:nvGraphicFramePr>
          <p:cNvPr id="15" name="Tableau 14"/>
          <p:cNvGraphicFramePr>
            <a:graphicFrameLocks noGrp="1"/>
          </p:cNvGraphicFramePr>
          <p:nvPr>
            <p:extLst>
              <p:ext uri="{D42A27DB-BD31-4B8C-83A1-F6EECF244321}">
                <p14:modId xmlns:p14="http://schemas.microsoft.com/office/powerpoint/2010/main" val="2145378760"/>
              </p:ext>
            </p:extLst>
          </p:nvPr>
        </p:nvGraphicFramePr>
        <p:xfrm>
          <a:off x="486159" y="2426083"/>
          <a:ext cx="8397562" cy="3606849"/>
        </p:xfrm>
        <a:graphic>
          <a:graphicData uri="http://schemas.openxmlformats.org/drawingml/2006/table">
            <a:tbl>
              <a:tblPr/>
              <a:tblGrid>
                <a:gridCol w="388449"/>
                <a:gridCol w="317822"/>
                <a:gridCol w="317822"/>
                <a:gridCol w="317822"/>
                <a:gridCol w="388449"/>
                <a:gridCol w="388449"/>
                <a:gridCol w="388449"/>
                <a:gridCol w="339010"/>
                <a:gridCol w="339010"/>
                <a:gridCol w="339010"/>
                <a:gridCol w="247195"/>
                <a:gridCol w="388449"/>
                <a:gridCol w="543829"/>
                <a:gridCol w="543829"/>
                <a:gridCol w="543829"/>
                <a:gridCol w="536765"/>
                <a:gridCol w="536765"/>
                <a:gridCol w="536765"/>
                <a:gridCol w="331948"/>
                <a:gridCol w="331948"/>
                <a:gridCol w="331948"/>
              </a:tblGrid>
              <a:tr h="447997">
                <a:tc gridSpan="21">
                  <a:txBody>
                    <a:bodyPr/>
                    <a:lstStyle/>
                    <a:p>
                      <a:pPr algn="ctr" rtl="0" fontAlgn="ctr"/>
                      <a:r>
                        <a:rPr lang="fr-FR" sz="1000" b="1" i="0" u="none" strike="noStrike" dirty="0">
                          <a:solidFill>
                            <a:srgbClr val="000000"/>
                          </a:solidFill>
                          <a:effectLst/>
                          <a:latin typeface="Calibri" charset="0"/>
                        </a:rPr>
                        <a:t>3 Enseignants : Chaque fois que cela sera possible, en travaux pratiques la classe sera prise en charge conjointement par un enseignant d’Analyse et Comportement des Systèmes et deux enseignants de Maintenance et Diagnostic</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57360">
                <a:tc gridSpan="10">
                  <a:txBody>
                    <a:bodyPr/>
                    <a:lstStyle/>
                    <a:p>
                      <a:pPr algn="ctr" rtl="0" fontAlgn="ctr"/>
                      <a:r>
                        <a:rPr lang="fr-FR" sz="1000" b="0" i="0" u="none" strike="noStrike" dirty="0">
                          <a:solidFill>
                            <a:srgbClr val="000000"/>
                          </a:solidFill>
                          <a:effectLst/>
                          <a:latin typeface="Calibri" charset="0"/>
                        </a:rPr>
                        <a:t>Planning Elèves</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rtl="0" fontAlgn="b"/>
                      <a:r>
                        <a:rPr lang="sk-SK" sz="700" b="0" i="0" u="none" strike="noStrike" dirty="0">
                          <a:solidFill>
                            <a:srgbClr val="000000"/>
                          </a:solidFill>
                          <a:effectLst/>
                          <a:latin typeface="Calibri"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10">
                  <a:txBody>
                    <a:bodyPr/>
                    <a:lstStyle/>
                    <a:p>
                      <a:pPr algn="ctr" rtl="0" fontAlgn="ctr"/>
                      <a:r>
                        <a:rPr lang="fr-FR" sz="1000" b="0" i="0" u="none" strike="noStrike" dirty="0">
                          <a:solidFill>
                            <a:srgbClr val="000000"/>
                          </a:solidFill>
                          <a:effectLst/>
                          <a:latin typeface="Calibri" charset="0"/>
                        </a:rPr>
                        <a:t>Planning Enseignants</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28764">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rtl="0" fontAlgn="ctr"/>
                      <a:r>
                        <a:rPr lang="fr-FR" sz="700" b="0" i="0" u="none" strike="noStrike" dirty="0">
                          <a:solidFill>
                            <a:srgbClr val="000000"/>
                          </a:solidFill>
                          <a:effectLst/>
                          <a:latin typeface="Calibri" charset="0"/>
                        </a:rPr>
                        <a:t>Jour 1</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rtl="0" fontAlgn="ctr"/>
                      <a:r>
                        <a:rPr lang="fr-FR" sz="700" b="0" i="0" u="none" strike="noStrike" dirty="0">
                          <a:solidFill>
                            <a:srgbClr val="000000"/>
                          </a:solidFill>
                          <a:effectLst/>
                          <a:latin typeface="Calibri" charset="0"/>
                        </a:rPr>
                        <a:t>Jour 2</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rtl="0" fontAlgn="ctr"/>
                      <a:r>
                        <a:rPr lang="fr-FR" sz="700" b="0" i="0" u="none" strike="noStrike" dirty="0">
                          <a:solidFill>
                            <a:srgbClr val="000000"/>
                          </a:solidFill>
                          <a:effectLst/>
                          <a:latin typeface="Calibri" charset="0"/>
                        </a:rPr>
                        <a:t>Jour 3</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rtl="0" fontAlgn="ctr"/>
                      <a:r>
                        <a:rPr lang="fr-FR" sz="700" b="0" i="0" u="none" strike="noStrike" dirty="0">
                          <a:solidFill>
                            <a:srgbClr val="000000"/>
                          </a:solidFill>
                          <a:effectLst/>
                          <a:latin typeface="Calibri" charset="0"/>
                        </a:rPr>
                        <a:t>Jour 1</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rtl="0" fontAlgn="ctr"/>
                      <a:r>
                        <a:rPr lang="fr-FR" sz="700" b="0" i="0" u="none" strike="noStrike" dirty="0">
                          <a:solidFill>
                            <a:srgbClr val="000000"/>
                          </a:solidFill>
                          <a:effectLst/>
                          <a:latin typeface="Calibri" charset="0"/>
                        </a:rPr>
                        <a:t>Jour 2</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rtl="0" fontAlgn="ctr"/>
                      <a:r>
                        <a:rPr lang="fr-FR" sz="700" b="0" i="0" u="none" strike="noStrike" dirty="0">
                          <a:solidFill>
                            <a:srgbClr val="000000"/>
                          </a:solidFill>
                          <a:effectLst/>
                          <a:latin typeface="Calibri" charset="0"/>
                        </a:rPr>
                        <a:t>Jour 3</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228764">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G1</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is-IS" sz="700" b="0" i="0" u="none" strike="noStrike">
                          <a:solidFill>
                            <a:srgbClr val="000000"/>
                          </a:solidFill>
                          <a:effectLst/>
                          <a:latin typeface="Calibri" charset="0"/>
                        </a:rPr>
                        <a:t>G2</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G3</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G1</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is-IS" sz="700" b="0" i="0" u="none" strike="noStrike">
                          <a:solidFill>
                            <a:srgbClr val="000000"/>
                          </a:solidFill>
                          <a:effectLst/>
                          <a:latin typeface="Calibri" charset="0"/>
                        </a:rPr>
                        <a:t>G2</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G3</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G1</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is-IS" sz="700" b="0" i="0" u="none" strike="noStrike">
                          <a:solidFill>
                            <a:srgbClr val="000000"/>
                          </a:solidFill>
                          <a:effectLst/>
                          <a:latin typeface="Calibri" charset="0"/>
                        </a:rPr>
                        <a:t>G2</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G3</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G1</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is-IS" sz="700" b="0" i="0" u="none" strike="noStrike">
                          <a:solidFill>
                            <a:srgbClr val="000000"/>
                          </a:solidFill>
                          <a:effectLst/>
                          <a:latin typeface="Calibri" charset="0"/>
                        </a:rPr>
                        <a:t>G2</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G3</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G1</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is-IS" sz="700" b="0" i="0" u="none" strike="noStrike">
                          <a:solidFill>
                            <a:srgbClr val="000000"/>
                          </a:solidFill>
                          <a:effectLst/>
                          <a:latin typeface="Calibri" charset="0"/>
                        </a:rPr>
                        <a:t>G2</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G3</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G1</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is-IS" sz="700" b="0" i="0" u="none" strike="noStrike">
                          <a:solidFill>
                            <a:srgbClr val="000000"/>
                          </a:solidFill>
                          <a:effectLst/>
                          <a:latin typeface="Calibri" charset="0"/>
                        </a:rPr>
                        <a:t>G2</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G3</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232">
                <a:tc>
                  <a:txBody>
                    <a:bodyPr/>
                    <a:lstStyle/>
                    <a:p>
                      <a:pPr algn="ctr" rtl="0" fontAlgn="ctr"/>
                      <a:r>
                        <a:rPr lang="fr-FR" sz="700" b="0" i="0" u="none" strike="noStrike" dirty="0">
                          <a:solidFill>
                            <a:srgbClr val="000000"/>
                          </a:solidFill>
                          <a:effectLst/>
                          <a:latin typeface="Calibri" charset="0"/>
                        </a:rPr>
                        <a:t>M1</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gridSpan="3">
                  <a:txBody>
                    <a:bodyPr/>
                    <a:lstStyle/>
                    <a:p>
                      <a:pPr algn="ctr" rtl="0" fontAlgn="ctr"/>
                      <a:r>
                        <a:rPr lang="fr-FR" sz="700" b="0" i="0" u="none" strike="noStrike" dirty="0">
                          <a:solidFill>
                            <a:srgbClr val="000000"/>
                          </a:solidFill>
                          <a:effectLst/>
                          <a:latin typeface="Calibri" charset="0"/>
                        </a:rPr>
                        <a:t>TRAVAUX PRATIQUES Analyse, Diagnostic et Intervention</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hMerge="1">
                  <a:txBody>
                    <a:bodyPr/>
                    <a:lstStyle/>
                    <a:p>
                      <a:endParaRPr lang="fr-FR"/>
                    </a:p>
                  </a:txBody>
                  <a:tcPr/>
                </a:tc>
                <a:tc rowSpan="6" hMerge="1">
                  <a:txBody>
                    <a:bodyPr/>
                    <a:lstStyle/>
                    <a:p>
                      <a:endParaRPr lang="fr-FR"/>
                    </a:p>
                  </a:txBody>
                  <a:tcPr/>
                </a:tc>
                <a:tc rowSpan="5" gridSpan="3">
                  <a:txBody>
                    <a:bodyPr/>
                    <a:lstStyle/>
                    <a:p>
                      <a:pPr algn="ctr" rtl="0" fontAlgn="ctr"/>
                      <a:r>
                        <a:rPr lang="fr-FR" sz="700" b="0" i="0" u="none" strike="noStrike" dirty="0">
                          <a:solidFill>
                            <a:srgbClr val="000000"/>
                          </a:solidFill>
                          <a:effectLst/>
                          <a:latin typeface="Calibri" charset="0"/>
                        </a:rPr>
                        <a:t>TP ACS et Maintenance Gestion de la classe par 3 enseignants</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5" hMerge="1">
                  <a:txBody>
                    <a:bodyPr/>
                    <a:lstStyle/>
                    <a:p>
                      <a:endParaRPr lang="fr-FR"/>
                    </a:p>
                  </a:txBody>
                  <a:tcPr/>
                </a:tc>
                <a:tc rowSpan="5" hMerge="1">
                  <a:txBody>
                    <a:bodyPr/>
                    <a:lstStyle/>
                    <a:p>
                      <a:endParaRPr lang="fr-FR"/>
                    </a:p>
                  </a:txBody>
                  <a:tcPr/>
                </a:tc>
                <a:tc rowSpan="4" gridSpan="3">
                  <a:txBody>
                    <a:bodyPr/>
                    <a:lstStyle/>
                    <a:p>
                      <a:pPr algn="ctr" rtl="0" fontAlgn="ctr"/>
                      <a:r>
                        <a:rPr lang="fr-FR" sz="700" b="0" i="0" u="none" strike="noStrike" dirty="0">
                          <a:solidFill>
                            <a:srgbClr val="000000"/>
                          </a:solidFill>
                          <a:effectLst/>
                          <a:latin typeface="Calibri" charset="0"/>
                        </a:rPr>
                        <a:t>Analyse et Comportement des Systèmes 2,5h</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rowSpan="4" hMerge="1">
                  <a:txBody>
                    <a:bodyPr/>
                    <a:lstStyle/>
                    <a:p>
                      <a:endParaRPr lang="fr-FR"/>
                    </a:p>
                  </a:txBody>
                  <a:tcPr/>
                </a:tc>
                <a:tc rowSpan="4" hMerge="1">
                  <a:txBody>
                    <a:bodyPr/>
                    <a:lstStyle/>
                    <a:p>
                      <a:endParaRPr lang="fr-FR"/>
                    </a:p>
                  </a:txBody>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rtl="0" fontAlgn="ctr"/>
                      <a:r>
                        <a:rPr lang="fr-FR" sz="700" b="0" i="0" u="none" strike="noStrike" dirty="0">
                          <a:solidFill>
                            <a:srgbClr val="000000"/>
                          </a:solidFill>
                          <a:effectLst/>
                          <a:latin typeface="Calibri" charset="0"/>
                        </a:rPr>
                        <a:t>M1</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rtl="0" fontAlgn="ctr"/>
                      <a:r>
                        <a:rPr lang="fr-FR" sz="700" b="0" i="0" u="none" strike="noStrike" dirty="0">
                          <a:solidFill>
                            <a:srgbClr val="000000"/>
                          </a:solidFill>
                          <a:effectLst/>
                          <a:latin typeface="Calibri" charset="0"/>
                        </a:rPr>
                        <a:t>Enseignant A ACS</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rowSpan="6">
                  <a:txBody>
                    <a:bodyPr/>
                    <a:lstStyle/>
                    <a:p>
                      <a:pPr algn="ctr" rtl="0" fontAlgn="ctr"/>
                      <a:r>
                        <a:rPr lang="fr-FR" sz="700" b="0" i="0" u="none" strike="noStrike" dirty="0">
                          <a:solidFill>
                            <a:srgbClr val="000000"/>
                          </a:solidFill>
                          <a:effectLst/>
                          <a:latin typeface="Calibri" charset="0"/>
                        </a:rPr>
                        <a:t>Enseignant B M et D</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algn="ctr" rtl="0" fontAlgn="ctr"/>
                      <a:r>
                        <a:rPr lang="fr-FR" sz="700" b="0" i="0" u="none" strike="noStrike" dirty="0">
                          <a:solidFill>
                            <a:srgbClr val="000000"/>
                          </a:solidFill>
                          <a:effectLst/>
                          <a:latin typeface="Calibri" charset="0"/>
                        </a:rPr>
                        <a:t>Enseignant C M et D</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algn="ctr" rtl="0" fontAlgn="ctr"/>
                      <a:r>
                        <a:rPr lang="fr-FR" sz="700" b="0" i="0" u="none" strike="noStrike" dirty="0">
                          <a:solidFill>
                            <a:srgbClr val="000000"/>
                          </a:solidFill>
                          <a:effectLst/>
                          <a:latin typeface="Calibri" charset="0"/>
                        </a:rPr>
                        <a:t>Enseignant A ACS</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rowSpan="5">
                  <a:txBody>
                    <a:bodyPr/>
                    <a:lstStyle/>
                    <a:p>
                      <a:pPr algn="ctr" rtl="0" fontAlgn="ctr"/>
                      <a:r>
                        <a:rPr lang="fr-FR" sz="700" b="0" i="0" u="none" strike="noStrike" dirty="0">
                          <a:solidFill>
                            <a:srgbClr val="000000"/>
                          </a:solidFill>
                          <a:effectLst/>
                          <a:latin typeface="Calibri" charset="0"/>
                        </a:rPr>
                        <a:t>Enseignant B M et D</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algn="ctr" rtl="0" fontAlgn="ctr"/>
                      <a:r>
                        <a:rPr lang="fr-FR" sz="700" b="0" i="0" u="none" strike="noStrike" dirty="0">
                          <a:solidFill>
                            <a:srgbClr val="000000"/>
                          </a:solidFill>
                          <a:effectLst/>
                          <a:latin typeface="Calibri" charset="0"/>
                        </a:rPr>
                        <a:t>Enseignant C M et D</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gridSpan="3">
                  <a:txBody>
                    <a:bodyPr/>
                    <a:lstStyle/>
                    <a:p>
                      <a:pPr algn="ctr" fontAlgn="ctr"/>
                      <a:r>
                        <a:rPr lang="fr-FR" sz="800" b="0" i="0" u="none" strike="noStrike" smtClean="0">
                          <a:solidFill>
                            <a:srgbClr val="000000"/>
                          </a:solidFill>
                          <a:effectLst/>
                          <a:latin typeface="Calibri" charset="0"/>
                        </a:rPr>
                        <a:t>Enseignant A (Analyse et Comportement des Systèmes)</a:t>
                      </a:r>
                      <a:endParaRPr lang="fr-FR" sz="800" b="0" i="0" u="none" strike="noStrike" dirty="0">
                        <a:solidFill>
                          <a:srgbClr val="000000"/>
                        </a:solidFill>
                        <a:effectLst/>
                        <a:latin typeface="Calibri" charset="0"/>
                      </a:endParaRP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rowSpan="4" hMerge="1">
                  <a:txBody>
                    <a:bodyPr/>
                    <a:lstStyle/>
                    <a:p>
                      <a:endParaRPr lang="fr-FR"/>
                    </a:p>
                  </a:txBody>
                  <a:tcPr/>
                </a:tc>
                <a:tc rowSpan="4" hMerge="1">
                  <a:txBody>
                    <a:bodyPr/>
                    <a:lstStyle/>
                    <a:p>
                      <a:endParaRPr lang="fr-FR"/>
                    </a:p>
                  </a:txBody>
                  <a:tcPr/>
                </a:tc>
              </a:tr>
              <a:tr h="215420">
                <a:tc rowSpan="2">
                  <a:txBody>
                    <a:bodyPr/>
                    <a:lstStyle/>
                    <a:p>
                      <a:pPr algn="ctr" rtl="0" fontAlgn="ctr"/>
                      <a:r>
                        <a:rPr lang="is-IS" sz="700" b="0" i="0" u="none" strike="noStrike">
                          <a:solidFill>
                            <a:srgbClr val="000000"/>
                          </a:solidFill>
                          <a:effectLst/>
                          <a:latin typeface="Calibri" charset="0"/>
                        </a:rPr>
                        <a:t>M2</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rtl="0" fontAlgn="ctr"/>
                      <a:r>
                        <a:rPr lang="is-IS" sz="700" b="0" i="0" u="none" strike="noStrike">
                          <a:solidFill>
                            <a:srgbClr val="000000"/>
                          </a:solidFill>
                          <a:effectLst/>
                          <a:latin typeface="Calibri" charset="0"/>
                        </a:rPr>
                        <a:t>M2</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r>
              <a:tr h="215420">
                <a:tc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r>
              <a:tr h="215420">
                <a:tc rowSpan="2">
                  <a:txBody>
                    <a:bodyPr/>
                    <a:lstStyle/>
                    <a:p>
                      <a:pPr algn="ctr" rtl="0" fontAlgn="ctr"/>
                      <a:r>
                        <a:rPr lang="fr-FR" sz="700" b="0" i="0" u="none" strike="noStrike" dirty="0">
                          <a:solidFill>
                            <a:srgbClr val="000000"/>
                          </a:solidFill>
                          <a:effectLst/>
                          <a:latin typeface="Calibri" charset="0"/>
                        </a:rPr>
                        <a:t>M3</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rtl="0" fontAlgn="ctr"/>
                      <a:r>
                        <a:rPr lang="fr-FR" sz="700" b="0" i="0" u="none" strike="noStrike" dirty="0">
                          <a:solidFill>
                            <a:srgbClr val="000000"/>
                          </a:solidFill>
                          <a:effectLst/>
                          <a:latin typeface="Calibri" charset="0"/>
                        </a:rPr>
                        <a:t>M3</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r>
              <a:tr h="215420">
                <a:tc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764">
                <a:tc>
                  <a:txBody>
                    <a:bodyPr/>
                    <a:lstStyle/>
                    <a:p>
                      <a:pPr algn="ctr" rtl="0" fontAlgn="ctr"/>
                      <a:r>
                        <a:rPr lang="fr-FR" sz="700" b="0" i="0" u="none" strike="noStrike" dirty="0">
                          <a:solidFill>
                            <a:srgbClr val="000000"/>
                          </a:solidFill>
                          <a:effectLst/>
                          <a:latin typeface="Calibri" charset="0"/>
                        </a:rPr>
                        <a:t>M4</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rtl="0" fontAlgn="ctr"/>
                      <a:r>
                        <a:rPr lang="fr-FR" sz="700" b="0" i="0" u="none" strike="noStrike" dirty="0">
                          <a:solidFill>
                            <a:srgbClr val="000000"/>
                          </a:solidFill>
                          <a:effectLst/>
                          <a:latin typeface="Calibri" charset="0"/>
                        </a:rPr>
                        <a:t>M4</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764">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sk-SK" sz="700" b="0" i="0" u="none" strike="noStrike" dirty="0">
                          <a:solidFill>
                            <a:srgbClr val="000000"/>
                          </a:solidFill>
                          <a:effectLst/>
                          <a:latin typeface="Calibri" charset="0"/>
                        </a:rPr>
                        <a:t> </a:t>
                      </a:r>
                    </a:p>
                  </a:txBody>
                  <a:tcPr marL="9532" marR="9532" marT="953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9232">
                <a:tc>
                  <a:txBody>
                    <a:bodyPr/>
                    <a:lstStyle/>
                    <a:p>
                      <a:pPr algn="ctr" rtl="0" fontAlgn="ctr"/>
                      <a:r>
                        <a:rPr lang="en-US" sz="700" b="0" i="0" u="none" strike="noStrike" dirty="0">
                          <a:solidFill>
                            <a:srgbClr val="000000"/>
                          </a:solidFill>
                          <a:effectLst/>
                          <a:latin typeface="Calibri" charset="0"/>
                        </a:rPr>
                        <a:t>S1</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3">
                  <a:txBody>
                    <a:bodyPr/>
                    <a:lstStyle/>
                    <a:p>
                      <a:pPr algn="ctr" rtl="0" fontAlgn="ctr"/>
                      <a:r>
                        <a:rPr lang="fr-FR" sz="700" b="0" i="0" u="none" strike="noStrike" dirty="0">
                          <a:solidFill>
                            <a:srgbClr val="000000"/>
                          </a:solidFill>
                          <a:effectLst/>
                          <a:latin typeface="Calibri" charset="0"/>
                        </a:rPr>
                        <a:t>TRAVAUX PRATIQUES Analyse, Diagnostic et Intervention</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hMerge="1">
                  <a:txBody>
                    <a:bodyPr/>
                    <a:lstStyle/>
                    <a:p>
                      <a:endParaRPr lang="fr-FR"/>
                    </a:p>
                  </a:txBody>
                  <a:tcPr/>
                </a:tc>
                <a:tc rowSpan="3" hMerge="1">
                  <a:txBody>
                    <a:bodyPr/>
                    <a:lstStyle/>
                    <a:p>
                      <a:endParaRPr lang="fr-FR"/>
                    </a:p>
                  </a:txBody>
                  <a:tcPr/>
                </a:tc>
                <a:tc rowSpan="2" gridSpan="3">
                  <a:txBody>
                    <a:bodyPr/>
                    <a:lstStyle/>
                    <a:p>
                      <a:pPr algn="ctr" rtl="0" fontAlgn="ctr"/>
                      <a:r>
                        <a:rPr lang="fr-FR" sz="700" b="0" i="0" u="none" strike="noStrike" dirty="0">
                          <a:solidFill>
                            <a:srgbClr val="000000"/>
                          </a:solidFill>
                          <a:effectLst/>
                          <a:latin typeface="Calibri" charset="0"/>
                        </a:rPr>
                        <a:t>Technologie Maintenance et Diagnostic 2h</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hMerge="1">
                  <a:txBody>
                    <a:bodyPr/>
                    <a:lstStyle/>
                    <a:p>
                      <a:endParaRPr lang="fr-FR"/>
                    </a:p>
                  </a:txBody>
                  <a:tcPr/>
                </a:tc>
                <a:tc rowSpan="2" h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US" sz="700" b="0" i="0" u="none" strike="noStrike" dirty="0">
                          <a:solidFill>
                            <a:srgbClr val="000000"/>
                          </a:solidFill>
                          <a:effectLst/>
                          <a:latin typeface="Calibri" charset="0"/>
                        </a:rPr>
                        <a:t>S1</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fr-FR" sz="700" b="0" i="0" u="none" strike="noStrike" dirty="0">
                          <a:solidFill>
                            <a:srgbClr val="000000"/>
                          </a:solidFill>
                          <a:effectLst/>
                          <a:latin typeface="Calibri" charset="0"/>
                        </a:rPr>
                        <a:t>Enseignant A ACS</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rowSpan="3">
                  <a:txBody>
                    <a:bodyPr/>
                    <a:lstStyle/>
                    <a:p>
                      <a:pPr algn="ctr" rtl="0" fontAlgn="ctr"/>
                      <a:r>
                        <a:rPr lang="fr-FR" sz="700" b="0" i="0" u="none" strike="noStrike" dirty="0">
                          <a:solidFill>
                            <a:srgbClr val="000000"/>
                          </a:solidFill>
                          <a:effectLst/>
                          <a:latin typeface="Calibri" charset="0"/>
                        </a:rPr>
                        <a:t>Enseignant B M et D</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algn="ctr" rtl="0" fontAlgn="ctr"/>
                      <a:r>
                        <a:rPr lang="fr-FR" sz="700" b="0" i="0" u="none" strike="noStrike" dirty="0">
                          <a:solidFill>
                            <a:srgbClr val="000000"/>
                          </a:solidFill>
                          <a:effectLst/>
                          <a:latin typeface="Calibri" charset="0"/>
                        </a:rPr>
                        <a:t>Enseignant C M et D</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gridSpan="3">
                  <a:txBody>
                    <a:bodyPr/>
                    <a:lstStyle/>
                    <a:p>
                      <a:pPr algn="ctr" rtl="0" fontAlgn="ctr"/>
                      <a:r>
                        <a:rPr lang="fr-FR" sz="700" b="0" i="0" u="none" strike="noStrike" dirty="0">
                          <a:solidFill>
                            <a:srgbClr val="000000"/>
                          </a:solidFill>
                          <a:effectLst/>
                          <a:latin typeface="Calibri" charset="0"/>
                        </a:rPr>
                        <a:t>Enseignant B M et D</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hMerge="1">
                  <a:txBody>
                    <a:bodyPr/>
                    <a:lstStyle/>
                    <a:p>
                      <a:endParaRPr lang="fr-FR"/>
                    </a:p>
                  </a:txBody>
                  <a:tcPr/>
                </a:tc>
                <a:tc rowSpan="2" h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764">
                <a:tc>
                  <a:txBody>
                    <a:bodyPr/>
                    <a:lstStyle/>
                    <a:p>
                      <a:pPr algn="ctr" rtl="0" fontAlgn="ctr"/>
                      <a:r>
                        <a:rPr lang="is-IS" sz="700" b="0" i="0" u="none" strike="noStrike">
                          <a:solidFill>
                            <a:srgbClr val="000000"/>
                          </a:solidFill>
                          <a:effectLst/>
                          <a:latin typeface="Calibri" charset="0"/>
                        </a:rPr>
                        <a:t>S2</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rtl="0" fontAlgn="ctr"/>
                      <a:r>
                        <a:rPr lang="is-IS" sz="700" b="0" i="0" u="none" strike="noStrike">
                          <a:solidFill>
                            <a:srgbClr val="000000"/>
                          </a:solidFill>
                          <a:effectLst/>
                          <a:latin typeface="Calibri" charset="0"/>
                        </a:rPr>
                        <a:t>S2</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764">
                <a:tc>
                  <a:txBody>
                    <a:bodyPr/>
                    <a:lstStyle/>
                    <a:p>
                      <a:pPr algn="ctr" rtl="0" fontAlgn="ctr"/>
                      <a:r>
                        <a:rPr lang="fr-FR" sz="700" b="0" i="0" u="none" strike="noStrike" dirty="0">
                          <a:solidFill>
                            <a:srgbClr val="000000"/>
                          </a:solidFill>
                          <a:effectLst/>
                          <a:latin typeface="Calibri" charset="0"/>
                        </a:rPr>
                        <a:t>S3</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rowSpan="2" gridSpan="3">
                  <a:txBody>
                    <a:bodyPr/>
                    <a:lstStyle/>
                    <a:p>
                      <a:pPr algn="ctr" rtl="0" fontAlgn="ctr"/>
                      <a:r>
                        <a:rPr lang="fr-FR" sz="700" b="0" i="0" u="none" strike="noStrike" dirty="0">
                          <a:solidFill>
                            <a:srgbClr val="000000"/>
                          </a:solidFill>
                          <a:effectLst/>
                          <a:latin typeface="Calibri" charset="0"/>
                        </a:rPr>
                        <a:t>OMAV 2h</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hMerge="1">
                  <a:txBody>
                    <a:bodyPr/>
                    <a:lstStyle/>
                    <a:p>
                      <a:endParaRPr lang="fr-FR"/>
                    </a:p>
                  </a:txBody>
                  <a:tcPr/>
                </a:tc>
                <a:tc rowSpan="2" h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k-SK" sz="1300" b="0" i="0" u="none" strike="noStrike" dirty="0">
                          <a:solidFill>
                            <a:srgbClr val="000000"/>
                          </a:solidFill>
                          <a:effectLst/>
                          <a:latin typeface="Arial"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rtl="0" fontAlgn="ctr"/>
                      <a:r>
                        <a:rPr lang="fr-FR" sz="700" b="0" i="0" u="none" strike="noStrike" dirty="0">
                          <a:solidFill>
                            <a:srgbClr val="000000"/>
                          </a:solidFill>
                          <a:effectLst/>
                          <a:latin typeface="Calibri" charset="0"/>
                        </a:rPr>
                        <a:t>S3</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rowSpan="2" gridSpan="3">
                  <a:txBody>
                    <a:bodyPr/>
                    <a:lstStyle/>
                    <a:p>
                      <a:pPr algn="ctr" rtl="0" fontAlgn="ctr"/>
                      <a:r>
                        <a:rPr lang="fr-FR" sz="700" b="0" i="0" u="none" strike="noStrike" dirty="0">
                          <a:solidFill>
                            <a:srgbClr val="000000"/>
                          </a:solidFill>
                          <a:effectLst/>
                          <a:latin typeface="Calibri" charset="0"/>
                        </a:rPr>
                        <a:t>Enseignant B M et D</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hMerge="1">
                  <a:txBody>
                    <a:bodyPr/>
                    <a:lstStyle/>
                    <a:p>
                      <a:endParaRPr lang="fr-FR"/>
                    </a:p>
                  </a:txBody>
                  <a:tcPr/>
                </a:tc>
                <a:tc rowSpan="2" h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764">
                <a:tc>
                  <a:txBody>
                    <a:bodyPr/>
                    <a:lstStyle/>
                    <a:p>
                      <a:pPr algn="ctr" rtl="0" fontAlgn="ctr"/>
                      <a:r>
                        <a:rPr lang="fr-FR" sz="700" b="0" i="0" u="none" strike="noStrike" dirty="0">
                          <a:solidFill>
                            <a:srgbClr val="000000"/>
                          </a:solidFill>
                          <a:effectLst/>
                          <a:latin typeface="Calibri" charset="0"/>
                        </a:rPr>
                        <a:t>S4</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sk-SK" sz="700" b="0" i="0" u="none" strike="noStrike" dirty="0">
                          <a:solidFill>
                            <a:srgbClr val="000000"/>
                          </a:solidFill>
                          <a:effectLst/>
                          <a:latin typeface="Calibri" charset="0"/>
                        </a:rPr>
                        <a:t> </a:t>
                      </a:r>
                    </a:p>
                  </a:txBody>
                  <a:tcPr marL="9532" marR="9532" marT="953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ctr"/>
                      <a:r>
                        <a:rPr lang="fr-FR" sz="700" b="0" i="0" u="none" strike="noStrike" dirty="0">
                          <a:solidFill>
                            <a:srgbClr val="000000"/>
                          </a:solidFill>
                          <a:effectLst/>
                          <a:latin typeface="Calibri" charset="0"/>
                        </a:rPr>
                        <a:t>S4</a:t>
                      </a:r>
                    </a:p>
                  </a:txBody>
                  <a:tcPr marL="9532" marR="9532" marT="953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sk-SK" sz="700" b="0" i="0" u="none" strike="noStrike" dirty="0">
                          <a:solidFill>
                            <a:srgbClr val="000000"/>
                          </a:solidFill>
                          <a:effectLst/>
                          <a:latin typeface="Calibri" charset="0"/>
                        </a:rPr>
                        <a:t> </a:t>
                      </a:r>
                    </a:p>
                  </a:txBody>
                  <a:tcPr marL="9532" marR="9532" marT="9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060544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399782" y="1451903"/>
            <a:ext cx="6401555" cy="4401205"/>
          </a:xfrm>
          <a:prstGeom prst="rect">
            <a:avLst/>
          </a:prstGeom>
          <a:noFill/>
        </p:spPr>
        <p:txBody>
          <a:bodyPr wrap="square" rtlCol="0">
            <a:spAutoFit/>
          </a:bodyPr>
          <a:lstStyle/>
          <a:p>
            <a:pPr algn="ctr"/>
            <a:r>
              <a:rPr lang="fr-FR" sz="2000" dirty="0" smtClean="0">
                <a:latin typeface="Calibri"/>
                <a:cs typeface="Calibri"/>
              </a:rPr>
              <a:t>CONCLUSION</a:t>
            </a:r>
            <a:endParaRPr lang="fr-FR" sz="2000" dirty="0">
              <a:latin typeface="Calibri"/>
              <a:cs typeface="Calibri"/>
            </a:endParaRPr>
          </a:p>
          <a:p>
            <a:pPr algn="ctr"/>
            <a:endParaRPr lang="fr-FR" sz="2000" dirty="0" smtClean="0">
              <a:latin typeface="Calibri"/>
              <a:cs typeface="Calibri"/>
            </a:endParaRPr>
          </a:p>
          <a:p>
            <a:r>
              <a:rPr lang="fr-FR" sz="2000" dirty="0" smtClean="0">
                <a:latin typeface="Calibri"/>
                <a:cs typeface="Calibri"/>
              </a:rPr>
              <a:t>Pour assurer la continuité de l’enseignement professionnel, il faut :</a:t>
            </a:r>
          </a:p>
          <a:p>
            <a:pPr algn="ctr"/>
            <a:endParaRPr lang="fr-FR" sz="2000" dirty="0" smtClean="0">
              <a:latin typeface="Calibri"/>
              <a:cs typeface="Calibri"/>
            </a:endParaRPr>
          </a:p>
          <a:p>
            <a:pPr algn="ctr"/>
            <a:endParaRPr lang="fr-FR" sz="2000" dirty="0" smtClean="0">
              <a:latin typeface="Calibri"/>
              <a:cs typeface="Calibri"/>
            </a:endParaRPr>
          </a:p>
          <a:p>
            <a:pPr marL="342900" indent="-342900">
              <a:buFont typeface="Arial" charset="0"/>
              <a:buChar char="•"/>
            </a:pPr>
            <a:r>
              <a:rPr lang="fr-FR" sz="2000" dirty="0" smtClean="0">
                <a:latin typeface="Calibri"/>
                <a:cs typeface="Calibri"/>
              </a:rPr>
              <a:t>Que les enseignants ACS et de Maintenance et Diagnostic interviennent simultanément sur le groupe classe.</a:t>
            </a:r>
          </a:p>
          <a:p>
            <a:pPr marL="342900" indent="-342900">
              <a:buFont typeface="Arial" charset="0"/>
              <a:buChar char="•"/>
            </a:pPr>
            <a:endParaRPr lang="fr-FR" sz="2000" dirty="0" smtClean="0">
              <a:latin typeface="Calibri"/>
              <a:cs typeface="Calibri"/>
            </a:endParaRPr>
          </a:p>
          <a:p>
            <a:pPr marL="342900" indent="-342900">
              <a:buFont typeface="Arial" charset="0"/>
              <a:buChar char="•"/>
            </a:pPr>
            <a:r>
              <a:rPr lang="fr-FR" sz="2000" dirty="0">
                <a:latin typeface="Calibri"/>
                <a:cs typeface="Calibri"/>
              </a:rPr>
              <a:t>C</a:t>
            </a:r>
            <a:r>
              <a:rPr lang="fr-FR" sz="2000" dirty="0" smtClean="0">
                <a:latin typeface="Calibri"/>
                <a:cs typeface="Calibri"/>
              </a:rPr>
              <a:t>oncevoir des TP – TD qui impliquent les savoirs S1 et S2</a:t>
            </a:r>
          </a:p>
          <a:p>
            <a:pPr marL="342900" indent="-342900">
              <a:buFont typeface="Arial" charset="0"/>
              <a:buChar char="•"/>
            </a:pPr>
            <a:endParaRPr lang="fr-FR" sz="2000" dirty="0">
              <a:latin typeface="Calibri"/>
              <a:cs typeface="Calibri"/>
            </a:endParaRPr>
          </a:p>
          <a:p>
            <a:pPr marL="342900" indent="-342900">
              <a:buFont typeface="Arial" charset="0"/>
              <a:buChar char="•"/>
            </a:pPr>
            <a:r>
              <a:rPr lang="fr-FR" sz="2000" dirty="0" smtClean="0">
                <a:latin typeface="Calibri"/>
                <a:cs typeface="Calibri"/>
              </a:rPr>
              <a:t>Que les enseignants collaborent étroitement (Transfert de savoirs, réalisation de TP –TD, évaluation de E4)</a:t>
            </a:r>
          </a:p>
        </p:txBody>
      </p:sp>
      <p:sp>
        <p:nvSpPr>
          <p:cNvPr id="5"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Tree>
    <p:extLst>
      <p:ext uri="{BB962C8B-B14F-4D97-AF65-F5344CB8AC3E}">
        <p14:creationId xmlns:p14="http://schemas.microsoft.com/office/powerpoint/2010/main" val="193768397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029936" y="3198167"/>
            <a:ext cx="1084128" cy="461665"/>
          </a:xfrm>
          <a:prstGeom prst="rect">
            <a:avLst/>
          </a:prstGeom>
          <a:noFill/>
        </p:spPr>
        <p:txBody>
          <a:bodyPr wrap="square" rtlCol="0">
            <a:spAutoFit/>
          </a:bodyPr>
          <a:lstStyle/>
          <a:p>
            <a:pPr algn="ctr"/>
            <a:r>
              <a:rPr lang="fr-FR" sz="2400" dirty="0" smtClean="0">
                <a:latin typeface="Calibri"/>
                <a:cs typeface="Calibri"/>
              </a:rPr>
              <a:t>Merci</a:t>
            </a:r>
            <a:endParaRPr lang="fr-FR" sz="2400" dirty="0">
              <a:latin typeface="Calibri"/>
              <a:cs typeface="Calibri"/>
            </a:endParaRPr>
          </a:p>
        </p:txBody>
      </p:sp>
      <p:sp>
        <p:nvSpPr>
          <p:cNvPr id="5"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Tree>
    <p:extLst>
      <p:ext uri="{BB962C8B-B14F-4D97-AF65-F5344CB8AC3E}">
        <p14:creationId xmlns:p14="http://schemas.microsoft.com/office/powerpoint/2010/main" val="114733456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354238" y="2828835"/>
            <a:ext cx="6435524" cy="2308324"/>
          </a:xfrm>
          <a:prstGeom prst="rect">
            <a:avLst/>
          </a:prstGeom>
          <a:noFill/>
        </p:spPr>
        <p:txBody>
          <a:bodyPr wrap="square" rtlCol="0">
            <a:spAutoFit/>
          </a:bodyPr>
          <a:lstStyle/>
          <a:p>
            <a:pPr algn="ctr"/>
            <a:r>
              <a:rPr lang="fr-FR" sz="3600" b="1" dirty="0" smtClean="0">
                <a:latin typeface="Calibri"/>
                <a:cs typeface="Calibri"/>
              </a:rPr>
              <a:t>Objectif : </a:t>
            </a:r>
            <a:r>
              <a:rPr lang="fr-FR" sz="3600" b="1" dirty="0" smtClean="0">
                <a:latin typeface="Calibri"/>
                <a:cs typeface="Calibri"/>
              </a:rPr>
              <a:t>Assurer </a:t>
            </a:r>
            <a:r>
              <a:rPr lang="fr-FR" sz="3600" b="1" dirty="0" smtClean="0">
                <a:latin typeface="Calibri"/>
                <a:cs typeface="Calibri"/>
              </a:rPr>
              <a:t>la continuité de l’enseignement </a:t>
            </a:r>
            <a:r>
              <a:rPr lang="fr-FR" sz="3600" b="1" dirty="0">
                <a:latin typeface="Calibri"/>
                <a:cs typeface="Calibri"/>
              </a:rPr>
              <a:t>professionnel et principalement lors de l’acquisition des savoirs S1 et S2.</a:t>
            </a:r>
          </a:p>
        </p:txBody>
      </p:sp>
      <p:sp>
        <p:nvSpPr>
          <p:cNvPr id="8" name="Titre 3"/>
          <p:cNvSpPr>
            <a:spLocks noGrp="1"/>
          </p:cNvSpPr>
          <p:nvPr>
            <p:ph type="title"/>
          </p:nvPr>
        </p:nvSpPr>
        <p:spPr>
          <a:xfrm>
            <a:off x="1870841" y="-2111"/>
            <a:ext cx="7273159" cy="838974"/>
          </a:xfrm>
        </p:spPr>
        <p:txBody>
          <a:bodyPr/>
          <a:lstStyle/>
          <a:p>
            <a:r>
              <a:rPr lang="fr-FR" dirty="0" smtClean="0"/>
              <a:t>Organisation des enseignements professionnels</a:t>
            </a:r>
            <a:endParaRPr lang="fr-FR" dirty="0"/>
          </a:p>
        </p:txBody>
      </p:sp>
    </p:spTree>
    <p:extLst>
      <p:ext uri="{BB962C8B-B14F-4D97-AF65-F5344CB8AC3E}">
        <p14:creationId xmlns:p14="http://schemas.microsoft.com/office/powerpoint/2010/main" val="10245898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
        <p:nvSpPr>
          <p:cNvPr id="9" name="ZoneTexte 8"/>
          <p:cNvSpPr txBox="1"/>
          <p:nvPr/>
        </p:nvSpPr>
        <p:spPr>
          <a:xfrm>
            <a:off x="508000" y="2121804"/>
            <a:ext cx="8128000" cy="3416320"/>
          </a:xfrm>
          <a:prstGeom prst="rect">
            <a:avLst/>
          </a:prstGeom>
          <a:noFill/>
        </p:spPr>
        <p:txBody>
          <a:bodyPr wrap="square" rtlCol="0">
            <a:spAutoFit/>
          </a:bodyPr>
          <a:lstStyle/>
          <a:p>
            <a:pPr algn="just"/>
            <a:r>
              <a:rPr lang="fr-FR" dirty="0" smtClean="0">
                <a:latin typeface="Calibri"/>
                <a:cs typeface="Calibri"/>
              </a:rPr>
              <a:t>L’acquisition des savoirs S1 (Analyse et comportement des systèmes) et S2 (Maintenance et diagnostic) doit être réalisée principalement sous forme de TP – TD - Synthèse.</a:t>
            </a:r>
          </a:p>
          <a:p>
            <a:pPr algn="just"/>
            <a:endParaRPr lang="fr-FR" dirty="0" smtClean="0">
              <a:latin typeface="Calibri"/>
              <a:cs typeface="Calibri"/>
            </a:endParaRPr>
          </a:p>
          <a:p>
            <a:pPr algn="just"/>
            <a:endParaRPr lang="fr-FR" dirty="0" smtClean="0">
              <a:latin typeface="Calibri"/>
              <a:cs typeface="Calibri"/>
            </a:endParaRPr>
          </a:p>
          <a:p>
            <a:pPr algn="just"/>
            <a:r>
              <a:rPr lang="fr-FR" dirty="0" smtClean="0">
                <a:latin typeface="Calibri"/>
                <a:cs typeface="Calibri"/>
              </a:rPr>
              <a:t>Les supports de formation et les centres </a:t>
            </a:r>
            <a:r>
              <a:rPr lang="fr-FR" dirty="0">
                <a:latin typeface="Calibri"/>
                <a:cs typeface="Calibri"/>
              </a:rPr>
              <a:t>d’intérêt doivent </a:t>
            </a:r>
            <a:r>
              <a:rPr lang="fr-FR" dirty="0" smtClean="0">
                <a:latin typeface="Calibri"/>
                <a:cs typeface="Calibri"/>
              </a:rPr>
              <a:t>être identiques pour les deux savoirs. </a:t>
            </a:r>
          </a:p>
          <a:p>
            <a:pPr algn="just"/>
            <a:endParaRPr lang="fr-FR" dirty="0" smtClean="0">
              <a:latin typeface="Calibri"/>
              <a:cs typeface="Calibri"/>
            </a:endParaRPr>
          </a:p>
          <a:p>
            <a:pPr algn="just"/>
            <a:endParaRPr lang="fr-FR" dirty="0">
              <a:latin typeface="Calibri"/>
              <a:cs typeface="Calibri"/>
            </a:endParaRPr>
          </a:p>
          <a:p>
            <a:pPr algn="just"/>
            <a:r>
              <a:rPr lang="fr-FR" dirty="0" smtClean="0">
                <a:latin typeface="Calibri"/>
                <a:cs typeface="Calibri"/>
              </a:rPr>
              <a:t>Les séquences pédagogiques pour l’acquisition de ces savoirs doivent se dérouler sur une même unité de temps (3 à 4 semaines) et dans </a:t>
            </a:r>
            <a:r>
              <a:rPr lang="fr-FR" dirty="0">
                <a:latin typeface="Calibri"/>
                <a:cs typeface="Calibri"/>
              </a:rPr>
              <a:t>une même unité de lieu (atelier de maintenance</a:t>
            </a:r>
            <a:r>
              <a:rPr lang="fr-FR" dirty="0" smtClean="0">
                <a:latin typeface="Calibri"/>
                <a:cs typeface="Calibri"/>
              </a:rPr>
              <a:t>).</a:t>
            </a:r>
          </a:p>
        </p:txBody>
      </p:sp>
    </p:spTree>
    <p:extLst>
      <p:ext uri="{BB962C8B-B14F-4D97-AF65-F5344CB8AC3E}">
        <p14:creationId xmlns:p14="http://schemas.microsoft.com/office/powerpoint/2010/main" val="112751471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extLst>
              <p:ext uri="{D42A27DB-BD31-4B8C-83A1-F6EECF244321}">
                <p14:modId xmlns:p14="http://schemas.microsoft.com/office/powerpoint/2010/main" val="90274508"/>
              </p:ext>
            </p:extLst>
          </p:nvPr>
        </p:nvGraphicFramePr>
        <p:xfrm>
          <a:off x="1630000" y="2100404"/>
          <a:ext cx="6017419" cy="3733800"/>
        </p:xfrm>
        <a:graphic>
          <a:graphicData uri="http://schemas.openxmlformats.org/drawingml/2006/table">
            <a:tbl>
              <a:tblPr/>
              <a:tblGrid>
                <a:gridCol w="2251841"/>
                <a:gridCol w="3765578"/>
              </a:tblGrid>
              <a:tr h="466725">
                <a:tc gridSpan="2">
                  <a:txBody>
                    <a:bodyPr/>
                    <a:lstStyle/>
                    <a:p>
                      <a:pPr algn="ctr" fontAlgn="ctr"/>
                      <a:r>
                        <a:rPr lang="fr-FR" sz="1600" b="0" i="0" u="none" strike="noStrike" dirty="0">
                          <a:solidFill>
                            <a:srgbClr val="000000"/>
                          </a:solidFill>
                          <a:effectLst/>
                          <a:latin typeface="Calibri" charset="0"/>
                        </a:rPr>
                        <a:t>Organisation de </a:t>
                      </a:r>
                      <a:r>
                        <a:rPr lang="fr-FR" sz="1600" b="0" i="0" u="none" strike="noStrike" dirty="0" smtClean="0">
                          <a:solidFill>
                            <a:srgbClr val="000000"/>
                          </a:solidFill>
                          <a:effectLst/>
                          <a:latin typeface="Calibri" charset="0"/>
                        </a:rPr>
                        <a:t>l’enseignement professionnel</a:t>
                      </a:r>
                      <a:endParaRPr lang="fr-FR" sz="1600" b="0" i="0" u="none" strike="noStrike" dirty="0">
                        <a:solidFill>
                          <a:srgbClr val="000000"/>
                        </a:solidFill>
                        <a:effectLst/>
                        <a:latin typeface="Calibri" charset="0"/>
                      </a:endParaRP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466725">
                <a:tc>
                  <a:txBody>
                    <a:bodyPr/>
                    <a:lstStyle/>
                    <a:p>
                      <a:pPr algn="ctr" fontAlgn="ctr"/>
                      <a:r>
                        <a:rPr lang="fr-FR" sz="1600" b="0" i="0" u="none" strike="noStrike" dirty="0">
                          <a:solidFill>
                            <a:srgbClr val="000000"/>
                          </a:solidFill>
                          <a:effectLst/>
                          <a:latin typeface="Calibri" charset="0"/>
                        </a:rPr>
                        <a:t>Pour qui ?</a:t>
                      </a: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charset="0"/>
                        </a:rPr>
                        <a:t>Etudiant</a:t>
                      </a: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6725">
                <a:tc>
                  <a:txBody>
                    <a:bodyPr/>
                    <a:lstStyle/>
                    <a:p>
                      <a:pPr algn="ctr" fontAlgn="ctr"/>
                      <a:r>
                        <a:rPr lang="fr-FR" sz="1600" b="0" i="0" u="none" strike="noStrike" dirty="0">
                          <a:solidFill>
                            <a:srgbClr val="000000"/>
                          </a:solidFill>
                          <a:effectLst/>
                          <a:latin typeface="Calibri" charset="0"/>
                        </a:rPr>
                        <a:t>Quoi ?</a:t>
                      </a: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charset="0"/>
                        </a:rPr>
                        <a:t>S1 </a:t>
                      </a:r>
                      <a:r>
                        <a:rPr lang="en-US" sz="1600" b="0" i="0" u="none" strike="noStrike" dirty="0" smtClean="0">
                          <a:solidFill>
                            <a:srgbClr val="000000"/>
                          </a:solidFill>
                          <a:effectLst/>
                          <a:latin typeface="Calibri" charset="0"/>
                        </a:rPr>
                        <a:t>- S2</a:t>
                      </a:r>
                      <a:endParaRPr lang="en-US" sz="1600" b="0" i="0" u="none" strike="noStrike" dirty="0">
                        <a:solidFill>
                          <a:srgbClr val="000000"/>
                        </a:solidFill>
                        <a:effectLst/>
                        <a:latin typeface="Calibri" charset="0"/>
                      </a:endParaRP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6725">
                <a:tc>
                  <a:txBody>
                    <a:bodyPr/>
                    <a:lstStyle/>
                    <a:p>
                      <a:pPr algn="ctr" fontAlgn="ctr"/>
                      <a:r>
                        <a:rPr lang="fr-FR" sz="1600" b="0" i="0" u="none" strike="noStrike" dirty="0">
                          <a:solidFill>
                            <a:srgbClr val="000000"/>
                          </a:solidFill>
                          <a:effectLst/>
                          <a:latin typeface="Calibri" charset="0"/>
                        </a:rPr>
                        <a:t>Ou ?</a:t>
                      </a: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smtClean="0">
                          <a:solidFill>
                            <a:srgbClr val="000000"/>
                          </a:solidFill>
                          <a:effectLst/>
                          <a:latin typeface="Calibri" charset="0"/>
                        </a:rPr>
                        <a:t>Atelier de maintenance</a:t>
                      </a:r>
                      <a:endParaRPr lang="fr-FR" sz="1600" b="0" i="0" u="none" strike="noStrike" dirty="0">
                        <a:solidFill>
                          <a:srgbClr val="000000"/>
                        </a:solidFill>
                        <a:effectLst/>
                        <a:latin typeface="Calibri" charset="0"/>
                      </a:endParaRP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6725">
                <a:tc>
                  <a:txBody>
                    <a:bodyPr/>
                    <a:lstStyle/>
                    <a:p>
                      <a:pPr algn="ctr" fontAlgn="ctr"/>
                      <a:r>
                        <a:rPr lang="fr-FR" sz="1600" b="0" i="0" u="none" strike="noStrike" dirty="0">
                          <a:solidFill>
                            <a:srgbClr val="000000"/>
                          </a:solidFill>
                          <a:effectLst/>
                          <a:latin typeface="Calibri" charset="0"/>
                        </a:rPr>
                        <a:t>Support </a:t>
                      </a:r>
                      <a:r>
                        <a:rPr lang="fr-FR" sz="1600" b="0" i="0" u="none" strike="noStrike" dirty="0" smtClean="0">
                          <a:solidFill>
                            <a:srgbClr val="000000"/>
                          </a:solidFill>
                          <a:effectLst/>
                          <a:latin typeface="Calibri" charset="0"/>
                        </a:rPr>
                        <a:t>technique ?</a:t>
                      </a:r>
                      <a:endParaRPr lang="fr-FR" sz="1600" b="0" i="0" u="none" strike="noStrike" dirty="0">
                        <a:solidFill>
                          <a:srgbClr val="000000"/>
                        </a:solidFill>
                        <a:effectLst/>
                        <a:latin typeface="Calibri" charset="0"/>
                      </a:endParaRP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charset="0"/>
                        </a:rPr>
                        <a:t>Véhicules, bancs moteur, maquettes</a:t>
                      </a: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6725">
                <a:tc>
                  <a:txBody>
                    <a:bodyPr/>
                    <a:lstStyle/>
                    <a:p>
                      <a:pPr algn="ctr" fontAlgn="ctr"/>
                      <a:r>
                        <a:rPr lang="fr-FR" sz="1600" b="0" i="0" u="none" strike="noStrike" dirty="0" smtClean="0">
                          <a:solidFill>
                            <a:srgbClr val="000000"/>
                          </a:solidFill>
                          <a:effectLst/>
                          <a:latin typeface="Calibri" charset="0"/>
                        </a:rPr>
                        <a:t>Centre d’intérêt ?</a:t>
                      </a:r>
                      <a:endParaRPr lang="fr-FR" sz="1600" b="0" i="0" u="none" strike="noStrike" dirty="0">
                        <a:solidFill>
                          <a:srgbClr val="000000"/>
                        </a:solidFill>
                        <a:effectLst/>
                        <a:latin typeface="Calibri" charset="0"/>
                      </a:endParaRP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charset="0"/>
                        </a:rPr>
                        <a:t>Identique pour S1 et S2</a:t>
                      </a: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6725">
                <a:tc>
                  <a:txBody>
                    <a:bodyPr/>
                    <a:lstStyle/>
                    <a:p>
                      <a:pPr algn="ctr" fontAlgn="ctr"/>
                      <a:r>
                        <a:rPr lang="fr-FR" sz="1600" b="0" i="0" u="none" strike="noStrike" dirty="0">
                          <a:solidFill>
                            <a:srgbClr val="000000"/>
                          </a:solidFill>
                          <a:effectLst/>
                          <a:latin typeface="Calibri" charset="0"/>
                        </a:rPr>
                        <a:t>Comment ?</a:t>
                      </a: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smtClean="0">
                          <a:solidFill>
                            <a:srgbClr val="000000"/>
                          </a:solidFill>
                          <a:effectLst/>
                          <a:latin typeface="Calibri" charset="0"/>
                        </a:rPr>
                        <a:t>TP – TD - Synthèse</a:t>
                      </a:r>
                      <a:endParaRPr lang="fr-FR" sz="1600" b="0" i="0" u="none" strike="noStrike" dirty="0">
                        <a:solidFill>
                          <a:srgbClr val="000000"/>
                        </a:solidFill>
                        <a:effectLst/>
                        <a:latin typeface="Calibri" charset="0"/>
                      </a:endParaRP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6725">
                <a:tc>
                  <a:txBody>
                    <a:bodyPr/>
                    <a:lstStyle/>
                    <a:p>
                      <a:pPr algn="ctr" fontAlgn="ctr"/>
                      <a:r>
                        <a:rPr lang="fr-FR" sz="1600" b="0" i="0" u="none" strike="noStrike" dirty="0">
                          <a:solidFill>
                            <a:srgbClr val="000000"/>
                          </a:solidFill>
                          <a:effectLst/>
                          <a:latin typeface="Calibri" charset="0"/>
                        </a:rPr>
                        <a:t>Durée ?</a:t>
                      </a: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charset="0"/>
                        </a:rPr>
                        <a:t>3 à 4 semaines</a:t>
                      </a:r>
                    </a:p>
                  </a:txBody>
                  <a:tcPr marL="16669" marR="16669" marT="166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Tree>
    <p:extLst>
      <p:ext uri="{BB962C8B-B14F-4D97-AF65-F5344CB8AC3E}">
        <p14:creationId xmlns:p14="http://schemas.microsoft.com/office/powerpoint/2010/main" val="22771433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305910" y="2766350"/>
            <a:ext cx="6435524" cy="1754326"/>
          </a:xfrm>
          <a:prstGeom prst="rect">
            <a:avLst/>
          </a:prstGeom>
          <a:noFill/>
        </p:spPr>
        <p:txBody>
          <a:bodyPr wrap="square" rtlCol="0">
            <a:spAutoFit/>
          </a:bodyPr>
          <a:lstStyle/>
          <a:p>
            <a:pPr algn="ctr"/>
            <a:r>
              <a:rPr lang="fr-FR" sz="3600" b="1" dirty="0" smtClean="0">
                <a:latin typeface="Calibri"/>
                <a:cs typeface="Calibri"/>
              </a:rPr>
              <a:t>Organisation d’une séquence de</a:t>
            </a:r>
          </a:p>
          <a:p>
            <a:pPr algn="ctr"/>
            <a:endParaRPr lang="fr-FR" sz="3600" b="1" dirty="0">
              <a:latin typeface="Calibri"/>
              <a:cs typeface="Calibri"/>
            </a:endParaRPr>
          </a:p>
          <a:p>
            <a:pPr algn="ctr"/>
            <a:r>
              <a:rPr lang="fr-FR" sz="3600" b="1" dirty="0" smtClean="0">
                <a:latin typeface="Calibri"/>
                <a:cs typeface="Calibri"/>
              </a:rPr>
              <a:t> TP – TD - Synthèse</a:t>
            </a:r>
            <a:endParaRPr lang="fr-FR" sz="3600" b="1" dirty="0">
              <a:latin typeface="Calibri"/>
              <a:cs typeface="Calibri"/>
            </a:endParaRPr>
          </a:p>
        </p:txBody>
      </p:sp>
      <p:sp>
        <p:nvSpPr>
          <p:cNvPr id="8"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Tree>
    <p:extLst>
      <p:ext uri="{BB962C8B-B14F-4D97-AF65-F5344CB8AC3E}">
        <p14:creationId xmlns:p14="http://schemas.microsoft.com/office/powerpoint/2010/main" val="9974363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2852" y="2434899"/>
            <a:ext cx="4572000" cy="2308324"/>
          </a:xfrm>
          <a:prstGeom prst="rect">
            <a:avLst/>
          </a:prstGeom>
        </p:spPr>
        <p:txBody>
          <a:bodyPr>
            <a:spAutoFit/>
          </a:bodyPr>
          <a:lstStyle/>
          <a:p>
            <a:pPr algn="ctr"/>
            <a:r>
              <a:rPr lang="fr-FR" sz="3600" b="1" dirty="0" smtClean="0">
                <a:latin typeface="Calibri"/>
                <a:cs typeface="Calibri"/>
              </a:rPr>
              <a:t>Centre d’intérêt : </a:t>
            </a:r>
          </a:p>
          <a:p>
            <a:pPr algn="ctr"/>
            <a:endParaRPr lang="fr-FR" sz="3600" b="1" dirty="0">
              <a:latin typeface="Calibri"/>
              <a:cs typeface="Calibri"/>
            </a:endParaRPr>
          </a:p>
          <a:p>
            <a:pPr algn="ctr"/>
            <a:r>
              <a:rPr lang="fr-FR" sz="3600" b="1" dirty="0" smtClean="0">
                <a:latin typeface="Calibri"/>
                <a:cs typeface="Calibri"/>
              </a:rPr>
              <a:t>Diagnostic moteur et enceinte </a:t>
            </a:r>
            <a:r>
              <a:rPr lang="fr-FR" sz="3600" b="1" dirty="0">
                <a:latin typeface="Calibri"/>
                <a:cs typeface="Calibri"/>
              </a:rPr>
              <a:t>t</a:t>
            </a:r>
            <a:r>
              <a:rPr lang="fr-FR" sz="3600" b="1" dirty="0" smtClean="0">
                <a:latin typeface="Calibri"/>
                <a:cs typeface="Calibri"/>
              </a:rPr>
              <a:t>hermique</a:t>
            </a:r>
            <a:endParaRPr lang="fr-FR" sz="3600" b="1" dirty="0">
              <a:latin typeface="Calibri"/>
              <a:cs typeface="Calibri"/>
            </a:endParaRPr>
          </a:p>
        </p:txBody>
      </p:sp>
      <p:sp>
        <p:nvSpPr>
          <p:cNvPr id="5"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Tree>
    <p:extLst>
      <p:ext uri="{BB962C8B-B14F-4D97-AF65-F5344CB8AC3E}">
        <p14:creationId xmlns:p14="http://schemas.microsoft.com/office/powerpoint/2010/main" val="9056583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025085" y="1365812"/>
            <a:ext cx="4946354" cy="523220"/>
          </a:xfrm>
          <a:prstGeom prst="rect">
            <a:avLst/>
          </a:prstGeom>
          <a:noFill/>
        </p:spPr>
        <p:txBody>
          <a:bodyPr wrap="none" rtlCol="0">
            <a:spAutoFit/>
          </a:bodyPr>
          <a:lstStyle/>
          <a:p>
            <a:r>
              <a:rPr lang="fr-FR" sz="2800" dirty="0" smtClean="0">
                <a:latin typeface="Calibri"/>
                <a:cs typeface="Calibri"/>
              </a:rPr>
              <a:t>Capacités et compétences visées</a:t>
            </a:r>
            <a:endParaRPr lang="fr-FR" sz="2800" dirty="0">
              <a:latin typeface="Calibri"/>
              <a:cs typeface="Calibri"/>
            </a:endParaRPr>
          </a:p>
        </p:txBody>
      </p:sp>
      <p:graphicFrame>
        <p:nvGraphicFramePr>
          <p:cNvPr id="7" name="Tableau 6"/>
          <p:cNvGraphicFramePr>
            <a:graphicFrameLocks noGrp="1"/>
          </p:cNvGraphicFramePr>
          <p:nvPr>
            <p:extLst>
              <p:ext uri="{D42A27DB-BD31-4B8C-83A1-F6EECF244321}">
                <p14:modId xmlns:p14="http://schemas.microsoft.com/office/powerpoint/2010/main" val="1817055036"/>
              </p:ext>
            </p:extLst>
          </p:nvPr>
        </p:nvGraphicFramePr>
        <p:xfrm>
          <a:off x="1033142" y="2027928"/>
          <a:ext cx="6930240" cy="4314454"/>
        </p:xfrm>
        <a:graphic>
          <a:graphicData uri="http://schemas.openxmlformats.org/drawingml/2006/table">
            <a:tbl>
              <a:tblPr/>
              <a:tblGrid>
                <a:gridCol w="1085026"/>
                <a:gridCol w="717630"/>
                <a:gridCol w="4115956"/>
                <a:gridCol w="505814"/>
                <a:gridCol w="505814"/>
              </a:tblGrid>
              <a:tr h="252285">
                <a:tc rowSpan="2">
                  <a:txBody>
                    <a:bodyPr/>
                    <a:lstStyle/>
                    <a:p>
                      <a:pPr algn="ctr" fontAlgn="ctr"/>
                      <a:r>
                        <a:rPr lang="fr-FR" sz="1200" b="1" i="0" u="none" strike="noStrike" dirty="0">
                          <a:solidFill>
                            <a:srgbClr val="000000"/>
                          </a:solidFill>
                          <a:effectLst/>
                          <a:latin typeface="Calibri" charset="0"/>
                        </a:rPr>
                        <a:t>Capacités</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fontAlgn="ctr"/>
                      <a:r>
                        <a:rPr lang="fr-FR" sz="1200" b="1" i="0" u="none" strike="noStrike" dirty="0">
                          <a:solidFill>
                            <a:srgbClr val="000000"/>
                          </a:solidFill>
                          <a:effectLst/>
                          <a:latin typeface="Calibri" charset="0"/>
                        </a:rPr>
                        <a:t>Compétences</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fr-FR"/>
                    </a:p>
                  </a:txBody>
                  <a:tcPr/>
                </a:tc>
                <a:tc gridSpan="2">
                  <a:txBody>
                    <a:bodyPr/>
                    <a:lstStyle/>
                    <a:p>
                      <a:pPr algn="ctr" fontAlgn="ctr"/>
                      <a:r>
                        <a:rPr lang="fr-FR" sz="1200" b="1" i="0" u="none" strike="noStrike" dirty="0">
                          <a:solidFill>
                            <a:srgbClr val="000000"/>
                          </a:solidFill>
                          <a:effectLst/>
                          <a:latin typeface="Calibri" charset="0"/>
                        </a:rPr>
                        <a:t>Savoirs</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r>
              <a:tr h="231493">
                <a:tc vMerge="1">
                  <a:txBody>
                    <a:bodyPr/>
                    <a:lstStyle/>
                    <a:p>
                      <a:endParaRPr lang="fr-FR"/>
                    </a:p>
                  </a:txBody>
                  <a:tcPr/>
                </a:tc>
                <a:tc gridSpan="2" vMerge="1">
                  <a:txBody>
                    <a:bodyPr/>
                    <a:lstStyle/>
                    <a:p>
                      <a:endParaRPr lang="fr-FR"/>
                    </a:p>
                  </a:txBody>
                  <a:tcPr/>
                </a:tc>
                <a:tc hMerge="1" vMerge="1">
                  <a:txBody>
                    <a:bodyPr/>
                    <a:lstStyle/>
                    <a:p>
                      <a:endParaRPr lang="fr-FR"/>
                    </a:p>
                  </a:txBody>
                  <a:tcPr/>
                </a:tc>
                <a:tc>
                  <a:txBody>
                    <a:bodyPr/>
                    <a:lstStyle/>
                    <a:p>
                      <a:pPr algn="ctr" fontAlgn="ctr"/>
                      <a:r>
                        <a:rPr lang="en-US" sz="1100" b="1" i="0" u="none" strike="noStrike" dirty="0">
                          <a:solidFill>
                            <a:srgbClr val="000000"/>
                          </a:solidFill>
                          <a:effectLst/>
                          <a:latin typeface="Calibri" charset="0"/>
                        </a:rPr>
                        <a:t>S1</a:t>
                      </a:r>
                    </a:p>
                  </a:txBody>
                  <a:tcPr marL="10297" marR="10297" marT="102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s-IS" sz="1100" b="1" i="0" u="none" strike="noStrike" dirty="0">
                          <a:solidFill>
                            <a:srgbClr val="000000"/>
                          </a:solidFill>
                          <a:effectLst/>
                          <a:latin typeface="Calibri" charset="0"/>
                        </a:rPr>
                        <a:t>S2</a:t>
                      </a:r>
                    </a:p>
                  </a:txBody>
                  <a:tcPr marL="10297" marR="10297" marT="102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223">
                <a:tc rowSpan="3">
                  <a:txBody>
                    <a:bodyPr/>
                    <a:lstStyle/>
                    <a:p>
                      <a:pPr algn="ctr" fontAlgn="ctr"/>
                      <a:r>
                        <a:rPr lang="fr-FR" sz="1200" b="1" i="0" u="none" strike="noStrike" dirty="0">
                          <a:solidFill>
                            <a:srgbClr val="000000"/>
                          </a:solidFill>
                          <a:effectLst/>
                          <a:latin typeface="Calibri" charset="0"/>
                          <a:ea typeface="Calibri" charset="0"/>
                          <a:cs typeface="Calibri" charset="0"/>
                        </a:rPr>
                        <a:t>Analyser</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nb-NO" sz="1200" b="1" i="0" u="none" strike="noStrike" dirty="0">
                          <a:solidFill>
                            <a:srgbClr val="000000"/>
                          </a:solidFill>
                          <a:effectLst/>
                          <a:latin typeface="Calibri" charset="0"/>
                          <a:ea typeface="Calibri" charset="0"/>
                          <a:cs typeface="Calibri" charset="0"/>
                        </a:rPr>
                        <a:t>C1.1</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Décrire le fonctionnement du système </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9223">
                <a:tc vMerge="1">
                  <a:txBody>
                    <a:bodyPr/>
                    <a:lstStyle/>
                    <a:p>
                      <a:endParaRPr lang="fr-FR"/>
                    </a:p>
                  </a:txBody>
                  <a:tcPr/>
                </a:tc>
                <a:tc>
                  <a:txBody>
                    <a:bodyPr/>
                    <a:lstStyle/>
                    <a:p>
                      <a:pPr algn="ctr" fontAlgn="ctr"/>
                      <a:r>
                        <a:rPr lang="nb-NO" sz="1200" b="1" i="0" u="none" strike="noStrike" dirty="0">
                          <a:solidFill>
                            <a:srgbClr val="000000"/>
                          </a:solidFill>
                          <a:effectLst/>
                          <a:latin typeface="Calibri" charset="0"/>
                          <a:ea typeface="Calibri" charset="0"/>
                          <a:cs typeface="Calibri" charset="0"/>
                        </a:rPr>
                        <a:t>C1.2</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Identifier les grandeurs d’entrée/sortie du système</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9223">
                <a:tc vMerge="1">
                  <a:txBody>
                    <a:bodyPr/>
                    <a:lstStyle/>
                    <a:p>
                      <a:endParaRPr lang="fr-FR"/>
                    </a:p>
                  </a:txBody>
                  <a:tcPr/>
                </a:tc>
                <a:tc>
                  <a:txBody>
                    <a:bodyPr/>
                    <a:lstStyle/>
                    <a:p>
                      <a:pPr algn="ctr" fontAlgn="ctr"/>
                      <a:r>
                        <a:rPr lang="nb-NO" sz="1200" b="1" i="0" u="none" strike="noStrike" dirty="0">
                          <a:solidFill>
                            <a:srgbClr val="000000"/>
                          </a:solidFill>
                          <a:effectLst/>
                          <a:latin typeface="Calibri" charset="0"/>
                          <a:ea typeface="Calibri" charset="0"/>
                          <a:cs typeface="Calibri" charset="0"/>
                        </a:rPr>
                        <a:t>C1.3</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Caractériser les performances du système</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9223">
                <a:tc rowSpan="7">
                  <a:txBody>
                    <a:bodyPr/>
                    <a:lstStyle/>
                    <a:p>
                      <a:pPr algn="ctr" fontAlgn="ctr"/>
                      <a:r>
                        <a:rPr lang="fr-FR" sz="1200" b="1" i="0" u="none" strike="noStrike" dirty="0">
                          <a:solidFill>
                            <a:srgbClr val="000000"/>
                          </a:solidFill>
                          <a:effectLst/>
                          <a:latin typeface="Calibri" charset="0"/>
                          <a:ea typeface="Calibri" charset="0"/>
                          <a:cs typeface="Calibri" charset="0"/>
                        </a:rPr>
                        <a:t>Diagnostiquer</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r-HR" sz="1200" b="1" i="0" u="none" strike="noStrike" dirty="0">
                          <a:solidFill>
                            <a:srgbClr val="000000"/>
                          </a:solidFill>
                          <a:effectLst/>
                          <a:latin typeface="Calibri" charset="0"/>
                          <a:ea typeface="Calibri" charset="0"/>
                          <a:cs typeface="Calibri" charset="0"/>
                        </a:rPr>
                        <a:t>C2.1</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Valider le dysfonctionnement </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9223">
                <a:tc vMerge="1">
                  <a:txBody>
                    <a:bodyPr/>
                    <a:lstStyle/>
                    <a:p>
                      <a:endParaRPr lang="fr-FR"/>
                    </a:p>
                  </a:txBody>
                  <a:tcPr/>
                </a:tc>
                <a:tc>
                  <a:txBody>
                    <a:bodyPr/>
                    <a:lstStyle/>
                    <a:p>
                      <a:pPr algn="ctr" fontAlgn="ctr"/>
                      <a:r>
                        <a:rPr lang="hr-HR" sz="1200" b="1" i="0" u="none" strike="noStrike" dirty="0">
                          <a:solidFill>
                            <a:srgbClr val="000000"/>
                          </a:solidFill>
                          <a:effectLst/>
                          <a:latin typeface="Calibri" charset="0"/>
                          <a:ea typeface="Calibri" charset="0"/>
                          <a:cs typeface="Calibri" charset="0"/>
                        </a:rPr>
                        <a:t>C2.2</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Émettre les hypothèses liées aux symptômes </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9223">
                <a:tc vMerge="1">
                  <a:txBody>
                    <a:bodyPr/>
                    <a:lstStyle/>
                    <a:p>
                      <a:endParaRPr lang="fr-FR"/>
                    </a:p>
                  </a:txBody>
                  <a:tcPr/>
                </a:tc>
                <a:tc>
                  <a:txBody>
                    <a:bodyPr/>
                    <a:lstStyle/>
                    <a:p>
                      <a:pPr algn="ctr" fontAlgn="ctr"/>
                      <a:r>
                        <a:rPr lang="hr-HR" sz="1200" b="1" i="0" u="none" strike="noStrike" dirty="0">
                          <a:solidFill>
                            <a:srgbClr val="000000"/>
                          </a:solidFill>
                          <a:effectLst/>
                          <a:latin typeface="Calibri" charset="0"/>
                          <a:ea typeface="Calibri" charset="0"/>
                          <a:cs typeface="Calibri" charset="0"/>
                        </a:rPr>
                        <a:t>C2.3</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Effectuer des mesures, des essais</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9223">
                <a:tc vMerge="1">
                  <a:txBody>
                    <a:bodyPr/>
                    <a:lstStyle/>
                    <a:p>
                      <a:endParaRPr lang="fr-FR"/>
                    </a:p>
                  </a:txBody>
                  <a:tcPr/>
                </a:tc>
                <a:tc>
                  <a:txBody>
                    <a:bodyPr/>
                    <a:lstStyle/>
                    <a:p>
                      <a:pPr algn="ctr" fontAlgn="ctr"/>
                      <a:r>
                        <a:rPr lang="hr-HR" sz="1200" b="1" i="0" u="none" strike="noStrike" dirty="0">
                          <a:solidFill>
                            <a:srgbClr val="000000"/>
                          </a:solidFill>
                          <a:effectLst/>
                          <a:latin typeface="Calibri" charset="0"/>
                          <a:ea typeface="Calibri" charset="0"/>
                          <a:cs typeface="Calibri" charset="0"/>
                        </a:rPr>
                        <a:t>C2.4</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Déterminer les éléments défaillants </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9223">
                <a:tc vMerge="1">
                  <a:txBody>
                    <a:bodyPr/>
                    <a:lstStyle/>
                    <a:p>
                      <a:endParaRPr lang="fr-FR"/>
                    </a:p>
                  </a:txBody>
                  <a:tcPr/>
                </a:tc>
                <a:tc>
                  <a:txBody>
                    <a:bodyPr/>
                    <a:lstStyle/>
                    <a:p>
                      <a:pPr algn="ctr" fontAlgn="ctr"/>
                      <a:r>
                        <a:rPr lang="hr-HR" sz="1200" b="1" i="0" u="none" strike="noStrike" dirty="0">
                          <a:solidFill>
                            <a:srgbClr val="000000"/>
                          </a:solidFill>
                          <a:effectLst/>
                          <a:latin typeface="Calibri" charset="0"/>
                          <a:ea typeface="Calibri" charset="0"/>
                          <a:cs typeface="Calibri" charset="0"/>
                        </a:rPr>
                        <a:t>C3.2</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Remettre en conformité. Régler, paramétrer </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9223">
                <a:tc vMerge="1">
                  <a:txBody>
                    <a:bodyPr/>
                    <a:lstStyle/>
                    <a:p>
                      <a:endParaRPr lang="fr-FR"/>
                    </a:p>
                  </a:txBody>
                  <a:tcPr/>
                </a:tc>
                <a:tc>
                  <a:txBody>
                    <a:bodyPr/>
                    <a:lstStyle/>
                    <a:p>
                      <a:pPr algn="ctr" fontAlgn="ctr"/>
                      <a:r>
                        <a:rPr lang="hr-HR" sz="1200" b="1" i="0" u="none" strike="noStrike" dirty="0">
                          <a:solidFill>
                            <a:srgbClr val="000000"/>
                          </a:solidFill>
                          <a:effectLst/>
                          <a:latin typeface="Calibri" charset="0"/>
                          <a:ea typeface="Calibri" charset="0"/>
                          <a:cs typeface="Calibri" charset="0"/>
                        </a:rPr>
                        <a:t>C3.3</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Valider la qualité de l’intervention</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9223">
                <a:tc vMerge="1">
                  <a:txBody>
                    <a:bodyPr/>
                    <a:lstStyle/>
                    <a:p>
                      <a:endParaRPr lang="fr-FR"/>
                    </a:p>
                  </a:txBody>
                  <a:tcPr/>
                </a:tc>
                <a:tc>
                  <a:txBody>
                    <a:bodyPr/>
                    <a:lstStyle/>
                    <a:p>
                      <a:pPr algn="ctr" fontAlgn="ctr"/>
                      <a:r>
                        <a:rPr lang="hr-HR" sz="1200" b="1" i="0" u="none" strike="noStrike" dirty="0">
                          <a:solidFill>
                            <a:srgbClr val="000000"/>
                          </a:solidFill>
                          <a:effectLst/>
                          <a:latin typeface="Calibri" charset="0"/>
                          <a:ea typeface="Calibri" charset="0"/>
                          <a:cs typeface="Calibri" charset="0"/>
                        </a:rPr>
                        <a:t>C3.4</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Appliquer les mesures de prévention adaptées </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9223">
                <a:tc rowSpan="2">
                  <a:txBody>
                    <a:bodyPr/>
                    <a:lstStyle/>
                    <a:p>
                      <a:pPr algn="ctr" fontAlgn="ctr"/>
                      <a:r>
                        <a:rPr lang="fr-FR" sz="1200" b="1" i="0" u="none" strike="noStrike" dirty="0">
                          <a:solidFill>
                            <a:srgbClr val="000000"/>
                          </a:solidFill>
                          <a:effectLst/>
                          <a:latin typeface="Calibri" charset="0"/>
                          <a:ea typeface="Calibri" charset="0"/>
                          <a:cs typeface="Calibri" charset="0"/>
                        </a:rPr>
                        <a:t>Organiser</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r-HR" sz="1200" b="1" i="0" u="none" strike="noStrike" dirty="0">
                          <a:solidFill>
                            <a:srgbClr val="000000"/>
                          </a:solidFill>
                          <a:effectLst/>
                          <a:latin typeface="Calibri" charset="0"/>
                          <a:ea typeface="Calibri" charset="0"/>
                          <a:cs typeface="Calibri" charset="0"/>
                        </a:rPr>
                        <a:t>C4.1</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Gérer les équipements nécessaires aux interventions </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9223">
                <a:tc vMerge="1">
                  <a:txBody>
                    <a:bodyPr/>
                    <a:lstStyle/>
                    <a:p>
                      <a:endParaRPr lang="fr-FR"/>
                    </a:p>
                  </a:txBody>
                  <a:tcPr/>
                </a:tc>
                <a:tc>
                  <a:txBody>
                    <a:bodyPr/>
                    <a:lstStyle/>
                    <a:p>
                      <a:pPr algn="ctr" fontAlgn="ctr"/>
                      <a:r>
                        <a:rPr lang="hr-HR" sz="1200" b="1" i="0" u="none" strike="noStrike" dirty="0">
                          <a:solidFill>
                            <a:srgbClr val="000000"/>
                          </a:solidFill>
                          <a:effectLst/>
                          <a:latin typeface="Calibri" charset="0"/>
                          <a:ea typeface="Calibri" charset="0"/>
                          <a:cs typeface="Calibri" charset="0"/>
                        </a:rPr>
                        <a:t>C4.3</a:t>
                      </a:r>
                    </a:p>
                  </a:txBody>
                  <a:tcPr marL="10297"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charset="0"/>
                          <a:ea typeface="Calibri" charset="0"/>
                          <a:cs typeface="Calibri" charset="0"/>
                        </a:rPr>
                        <a:t>Collecter les données techniques</a:t>
                      </a:r>
                    </a:p>
                  </a:txBody>
                  <a:tcPr marL="92678" marR="10297" marT="102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1000" b="0" i="0" u="none" strike="noStrike" dirty="0">
                          <a:solidFill>
                            <a:srgbClr val="000000"/>
                          </a:solidFill>
                          <a:effectLst/>
                          <a:latin typeface="Calibri" charset="0"/>
                        </a:rPr>
                        <a:t> </a:t>
                      </a:r>
                    </a:p>
                  </a:txBody>
                  <a:tcPr marL="10297" marR="10297" marT="102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6"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Tree>
    <p:extLst>
      <p:ext uri="{BB962C8B-B14F-4D97-AF65-F5344CB8AC3E}">
        <p14:creationId xmlns:p14="http://schemas.microsoft.com/office/powerpoint/2010/main" val="65267888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722194561"/>
              </p:ext>
            </p:extLst>
          </p:nvPr>
        </p:nvGraphicFramePr>
        <p:xfrm>
          <a:off x="1232832" y="2192355"/>
          <a:ext cx="6678335" cy="4083008"/>
        </p:xfrm>
        <a:graphic>
          <a:graphicData uri="http://schemas.openxmlformats.org/drawingml/2006/table">
            <a:tbl>
              <a:tblPr/>
              <a:tblGrid>
                <a:gridCol w="713111"/>
                <a:gridCol w="2794519"/>
                <a:gridCol w="3170705"/>
              </a:tblGrid>
              <a:tr h="510376">
                <a:tc gridSpan="3">
                  <a:txBody>
                    <a:bodyPr/>
                    <a:lstStyle/>
                    <a:p>
                      <a:pPr algn="ctr" fontAlgn="ctr"/>
                      <a:r>
                        <a:rPr lang="fr-FR" sz="1400" b="1" i="0" u="none" strike="noStrike" dirty="0">
                          <a:solidFill>
                            <a:srgbClr val="000000"/>
                          </a:solidFill>
                          <a:effectLst/>
                          <a:latin typeface="Calibri" charset="0"/>
                        </a:rPr>
                        <a:t>Centre d'intérêt : </a:t>
                      </a:r>
                      <a:r>
                        <a:rPr lang="fr-FR" sz="1400" b="1" i="0" u="none" strike="noStrike" dirty="0" smtClean="0">
                          <a:solidFill>
                            <a:srgbClr val="000000"/>
                          </a:solidFill>
                          <a:effectLst/>
                          <a:latin typeface="Calibri" charset="0"/>
                        </a:rPr>
                        <a:t>diagnostic </a:t>
                      </a:r>
                      <a:r>
                        <a:rPr lang="fr-FR" sz="1400" b="1" i="0" u="none" strike="noStrike" dirty="0">
                          <a:solidFill>
                            <a:srgbClr val="000000"/>
                          </a:solidFill>
                          <a:effectLst/>
                          <a:latin typeface="Calibri" charset="0"/>
                        </a:rPr>
                        <a:t>m</a:t>
                      </a:r>
                      <a:r>
                        <a:rPr lang="fr-FR" sz="1400" b="1" i="0" u="none" strike="noStrike" dirty="0" smtClean="0">
                          <a:solidFill>
                            <a:srgbClr val="000000"/>
                          </a:solidFill>
                          <a:effectLst/>
                          <a:latin typeface="Calibri" charset="0"/>
                        </a:rPr>
                        <a:t>oteur </a:t>
                      </a:r>
                      <a:r>
                        <a:rPr lang="fr-FR" sz="1400" b="1" i="0" u="none" strike="noStrike" dirty="0">
                          <a:solidFill>
                            <a:srgbClr val="000000"/>
                          </a:solidFill>
                          <a:effectLst/>
                          <a:latin typeface="Calibri" charset="0"/>
                        </a:rPr>
                        <a:t>et </a:t>
                      </a:r>
                      <a:r>
                        <a:rPr lang="fr-FR" sz="1400" b="1" i="0" u="none" strike="noStrike" dirty="0" smtClean="0">
                          <a:solidFill>
                            <a:srgbClr val="000000"/>
                          </a:solidFill>
                          <a:effectLst/>
                          <a:latin typeface="Calibri" charset="0"/>
                        </a:rPr>
                        <a:t>enceinte </a:t>
                      </a:r>
                      <a:r>
                        <a:rPr lang="fr-FR" sz="1400" b="1" i="0" u="none" strike="noStrike" dirty="0">
                          <a:solidFill>
                            <a:srgbClr val="000000"/>
                          </a:solidFill>
                          <a:effectLst/>
                          <a:latin typeface="Calibri" charset="0"/>
                        </a:rPr>
                        <a:t>t</a:t>
                      </a:r>
                      <a:r>
                        <a:rPr lang="fr-FR" sz="1400" b="1" i="0" u="none" strike="noStrike" dirty="0" smtClean="0">
                          <a:solidFill>
                            <a:srgbClr val="000000"/>
                          </a:solidFill>
                          <a:effectLst/>
                          <a:latin typeface="Calibri" charset="0"/>
                        </a:rPr>
                        <a:t>hermique</a:t>
                      </a:r>
                      <a:endParaRPr lang="fr-FR" sz="1400" b="1" i="0" u="none" strike="noStrike" dirty="0">
                        <a:solidFill>
                          <a:srgbClr val="000000"/>
                        </a:solidFill>
                        <a:effectLst/>
                        <a:latin typeface="Calibri" charset="0"/>
                      </a:endParaRP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510376">
                <a:tc>
                  <a:txBody>
                    <a:bodyPr/>
                    <a:lstStyle/>
                    <a:p>
                      <a:pPr algn="ctr" fontAlgn="ctr"/>
                      <a:r>
                        <a:rPr lang="pl-PL" sz="1100" b="1" i="0" u="none" strike="noStrike" dirty="0">
                          <a:solidFill>
                            <a:srgbClr val="000000"/>
                          </a:solidFill>
                          <a:effectLst/>
                          <a:latin typeface="Calibri" charset="0"/>
                        </a:rPr>
                        <a:t>TP - TD N°</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1" i="0" u="none" strike="noStrike" dirty="0">
                          <a:solidFill>
                            <a:srgbClr val="000000"/>
                          </a:solidFill>
                          <a:effectLst/>
                          <a:latin typeface="Calibri" charset="0"/>
                        </a:rPr>
                        <a:t>S1 : Analyse et comportement des systèmes</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1" i="0" u="none" strike="noStrike" dirty="0">
                          <a:solidFill>
                            <a:srgbClr val="000000"/>
                          </a:solidFill>
                          <a:effectLst/>
                          <a:latin typeface="Calibri" charset="0"/>
                        </a:rPr>
                        <a:t>S2 : Maintenance des véhicules</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376">
                <a:tc rowSpan="3">
                  <a:txBody>
                    <a:bodyPr/>
                    <a:lstStyle/>
                    <a:p>
                      <a:pPr algn="ctr" fontAlgn="ctr"/>
                      <a:r>
                        <a:rPr lang="fr-FR" sz="1100" b="1" i="0" u="none" strike="noStrike" dirty="0">
                          <a:solidFill>
                            <a:srgbClr val="000000"/>
                          </a:solidFill>
                          <a:effectLst/>
                          <a:latin typeface="Calibri" charset="0"/>
                        </a:rPr>
                        <a:t>1</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fr-FR" sz="1100" b="0" i="0" u="none" strike="noStrike" dirty="0">
                          <a:solidFill>
                            <a:srgbClr val="000000"/>
                          </a:solidFill>
                          <a:effectLst/>
                          <a:latin typeface="Calibri" charset="0"/>
                        </a:rPr>
                        <a:t>TP énergétique (comparaison énergie </a:t>
                      </a:r>
                      <a:r>
                        <a:rPr lang="fr-FR" sz="1100" b="0" i="0" u="none" strike="noStrike" dirty="0" smtClean="0">
                          <a:solidFill>
                            <a:srgbClr val="000000"/>
                          </a:solidFill>
                          <a:effectLst/>
                          <a:latin typeface="Calibri" charset="0"/>
                        </a:rPr>
                        <a:t>entrée/énergie </a:t>
                      </a:r>
                      <a:r>
                        <a:rPr lang="fr-FR" sz="1100" b="0" i="0" u="none" strike="noStrike" dirty="0">
                          <a:solidFill>
                            <a:srgbClr val="000000"/>
                          </a:solidFill>
                          <a:effectLst/>
                          <a:latin typeface="Calibri" charset="0"/>
                        </a:rPr>
                        <a:t>de sortie)</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smtClean="0">
                          <a:solidFill>
                            <a:srgbClr val="000000"/>
                          </a:solidFill>
                          <a:effectLst/>
                          <a:latin typeface="Calibri" charset="0"/>
                        </a:rPr>
                        <a:t>TP Mesure </a:t>
                      </a:r>
                      <a:r>
                        <a:rPr lang="fr-FR" sz="1100" b="0" i="0" u="none" strike="noStrike" dirty="0">
                          <a:solidFill>
                            <a:srgbClr val="000000"/>
                          </a:solidFill>
                          <a:effectLst/>
                          <a:latin typeface="Calibri" charset="0"/>
                        </a:rPr>
                        <a:t>étanchéité moteur</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0376">
                <a:tc vMerge="1">
                  <a:txBody>
                    <a:bodyPr/>
                    <a:lstStyle/>
                    <a:p>
                      <a:endParaRPr lang="fr-FR"/>
                    </a:p>
                  </a:txBody>
                  <a:tcPr/>
                </a:tc>
                <a:tc vMerge="1">
                  <a:txBody>
                    <a:bodyPr/>
                    <a:lstStyle/>
                    <a:p>
                      <a:endParaRPr lang="fr-FR"/>
                    </a:p>
                  </a:txBody>
                  <a:tcPr/>
                </a:tc>
                <a:tc>
                  <a:txBody>
                    <a:bodyPr/>
                    <a:lstStyle/>
                    <a:p>
                      <a:pPr algn="ctr" fontAlgn="ctr"/>
                      <a:r>
                        <a:rPr lang="fr-FR" sz="1100" b="0" i="0" u="none" strike="noStrike" dirty="0" smtClean="0">
                          <a:solidFill>
                            <a:srgbClr val="000000"/>
                          </a:solidFill>
                          <a:effectLst/>
                          <a:latin typeface="Calibri" charset="0"/>
                        </a:rPr>
                        <a:t>TP Mesure </a:t>
                      </a:r>
                      <a:r>
                        <a:rPr lang="fr-FR" sz="1100" b="0" i="0" u="none" strike="noStrike" dirty="0">
                          <a:solidFill>
                            <a:srgbClr val="000000"/>
                          </a:solidFill>
                          <a:effectLst/>
                          <a:latin typeface="Calibri" charset="0"/>
                        </a:rPr>
                        <a:t>des pressions de fin compression</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0376">
                <a:tc vMerge="1">
                  <a:txBody>
                    <a:bodyPr/>
                    <a:lstStyle/>
                    <a:p>
                      <a:endParaRPr lang="fr-FR"/>
                    </a:p>
                  </a:txBody>
                  <a:tcPr/>
                </a:tc>
                <a:tc vMerge="1">
                  <a:txBody>
                    <a:bodyPr/>
                    <a:lstStyle/>
                    <a:p>
                      <a:endParaRPr lang="fr-FR"/>
                    </a:p>
                  </a:txBody>
                  <a:tcPr/>
                </a:tc>
                <a:tc>
                  <a:txBody>
                    <a:bodyPr/>
                    <a:lstStyle/>
                    <a:p>
                      <a:pPr algn="ctr" fontAlgn="ctr"/>
                      <a:r>
                        <a:rPr lang="fr-FR" sz="1100" b="0" i="0" u="none" strike="noStrike" dirty="0" smtClean="0">
                          <a:solidFill>
                            <a:srgbClr val="000000"/>
                          </a:solidFill>
                          <a:effectLst/>
                          <a:latin typeface="Calibri" charset="0"/>
                        </a:rPr>
                        <a:t>TP Mesure </a:t>
                      </a:r>
                      <a:r>
                        <a:rPr lang="fr-FR" sz="1100" b="0" i="0" u="none" strike="noStrike" dirty="0">
                          <a:solidFill>
                            <a:srgbClr val="000000"/>
                          </a:solidFill>
                          <a:effectLst/>
                          <a:latin typeface="Calibri" charset="0"/>
                        </a:rPr>
                        <a:t>de la consommation de courant par cylindre</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376">
                <a:tc>
                  <a:txBody>
                    <a:bodyPr/>
                    <a:lstStyle/>
                    <a:p>
                      <a:pPr algn="ctr" fontAlgn="ctr"/>
                      <a:r>
                        <a:rPr lang="is-IS" sz="1100" b="1" i="0" u="none" strike="noStrike">
                          <a:solidFill>
                            <a:srgbClr val="000000"/>
                          </a:solidFill>
                          <a:effectLst/>
                          <a:latin typeface="Calibri" charset="0"/>
                        </a:rPr>
                        <a:t>2</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charset="0"/>
                        </a:rPr>
                        <a:t>TP schématisation bas moteur (Animation </a:t>
                      </a:r>
                      <a:endParaRPr lang="fr-FR" sz="1100" b="0" i="0" u="none" strike="noStrike" dirty="0" smtClean="0">
                        <a:solidFill>
                          <a:srgbClr val="000000"/>
                        </a:solidFill>
                        <a:effectLst/>
                        <a:latin typeface="Calibri" charset="0"/>
                      </a:endParaRPr>
                    </a:p>
                    <a:p>
                      <a:pPr algn="ctr" fontAlgn="ctr"/>
                      <a:r>
                        <a:rPr lang="fr-FR" sz="1100" b="0" i="0" u="none" strike="noStrike" dirty="0" smtClean="0">
                          <a:solidFill>
                            <a:srgbClr val="000000"/>
                          </a:solidFill>
                          <a:effectLst/>
                          <a:latin typeface="Calibri" charset="0"/>
                        </a:rPr>
                        <a:t>Méca </a:t>
                      </a:r>
                      <a:r>
                        <a:rPr lang="fr-FR" sz="1100" b="0" i="0" u="none" strike="noStrike" dirty="0">
                          <a:solidFill>
                            <a:srgbClr val="000000"/>
                          </a:solidFill>
                          <a:effectLst/>
                          <a:latin typeface="Calibri" charset="0"/>
                        </a:rPr>
                        <a:t>3D)</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charset="0"/>
                        </a:rPr>
                        <a:t>TP Démontage/Remontage moteur</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376">
                <a:tc>
                  <a:txBody>
                    <a:bodyPr/>
                    <a:lstStyle/>
                    <a:p>
                      <a:pPr algn="ctr" fontAlgn="ctr"/>
                      <a:r>
                        <a:rPr lang="fr-FR" sz="1100" b="1" i="0" u="none" strike="noStrike" dirty="0">
                          <a:solidFill>
                            <a:srgbClr val="000000"/>
                          </a:solidFill>
                          <a:effectLst/>
                          <a:latin typeface="Calibri" charset="0"/>
                        </a:rPr>
                        <a:t>3</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charset="0"/>
                        </a:rPr>
                        <a:t>TP Caractéristiques moteur (V,v, course, cylindrée…)</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charset="0"/>
                        </a:rPr>
                        <a:t>TP Métrologie moteur</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376">
                <a:tc>
                  <a:txBody>
                    <a:bodyPr/>
                    <a:lstStyle/>
                    <a:p>
                      <a:pPr algn="ctr" fontAlgn="ctr"/>
                      <a:r>
                        <a:rPr lang="fr-FR" sz="1100" b="1" i="0" u="none" strike="noStrike" dirty="0">
                          <a:solidFill>
                            <a:srgbClr val="000000"/>
                          </a:solidFill>
                          <a:effectLst/>
                          <a:latin typeface="Calibri" charset="0"/>
                        </a:rPr>
                        <a:t>4</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charset="0"/>
                        </a:rPr>
                        <a:t>TP schématisation haut moteur (Animation </a:t>
                      </a:r>
                      <a:r>
                        <a:rPr lang="fr-FR" sz="1100" b="0" i="0" u="none" strike="noStrike" dirty="0" smtClean="0">
                          <a:solidFill>
                            <a:srgbClr val="000000"/>
                          </a:solidFill>
                          <a:effectLst/>
                          <a:latin typeface="Calibri" charset="0"/>
                        </a:rPr>
                        <a:t>Méca </a:t>
                      </a:r>
                      <a:r>
                        <a:rPr lang="fr-FR" sz="1100" b="0" i="0" u="none" strike="noStrike" dirty="0">
                          <a:solidFill>
                            <a:srgbClr val="000000"/>
                          </a:solidFill>
                          <a:effectLst/>
                          <a:latin typeface="Calibri" charset="0"/>
                        </a:rPr>
                        <a:t>3D)</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charset="0"/>
                        </a:rPr>
                        <a:t>TP Epure de distribution</a:t>
                      </a:r>
                    </a:p>
                  </a:txBody>
                  <a:tcPr marL="10859" marR="10859" marT="10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ZoneTexte 1"/>
          <p:cNvSpPr txBox="1"/>
          <p:nvPr/>
        </p:nvSpPr>
        <p:spPr>
          <a:xfrm>
            <a:off x="2238860" y="1461624"/>
            <a:ext cx="4666277" cy="523220"/>
          </a:xfrm>
          <a:prstGeom prst="rect">
            <a:avLst/>
          </a:prstGeom>
          <a:noFill/>
        </p:spPr>
        <p:txBody>
          <a:bodyPr wrap="none" rtlCol="0">
            <a:spAutoFit/>
          </a:bodyPr>
          <a:lstStyle/>
          <a:p>
            <a:r>
              <a:rPr lang="fr-FR" sz="2800" dirty="0" smtClean="0">
                <a:latin typeface="Calibri"/>
                <a:cs typeface="Calibri"/>
              </a:rPr>
              <a:t>Exemple d’un cycle de TP – TD </a:t>
            </a:r>
            <a:endParaRPr lang="fr-FR" sz="2800" dirty="0">
              <a:latin typeface="Calibri"/>
              <a:cs typeface="Calibri"/>
            </a:endParaRPr>
          </a:p>
        </p:txBody>
      </p:sp>
      <p:sp>
        <p:nvSpPr>
          <p:cNvPr id="6"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Tree>
    <p:extLst>
      <p:ext uri="{BB962C8B-B14F-4D97-AF65-F5344CB8AC3E}">
        <p14:creationId xmlns:p14="http://schemas.microsoft.com/office/powerpoint/2010/main" val="35159362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54784" y="1451728"/>
            <a:ext cx="6834432" cy="830997"/>
          </a:xfrm>
          <a:prstGeom prst="rect">
            <a:avLst/>
          </a:prstGeom>
          <a:noFill/>
        </p:spPr>
        <p:txBody>
          <a:bodyPr wrap="square" rtlCol="0">
            <a:spAutoFit/>
          </a:bodyPr>
          <a:lstStyle/>
          <a:p>
            <a:pPr algn="ctr"/>
            <a:r>
              <a:rPr lang="fr-FR" sz="2400" dirty="0" smtClean="0">
                <a:latin typeface="Calibri"/>
                <a:cs typeface="Calibri"/>
              </a:rPr>
              <a:t>Liaison TP – TD  Analyse et comportement des systèmes (S1) et maintenance et diagnostic (S2)</a:t>
            </a:r>
            <a:endParaRPr lang="fr-FR" sz="2400" dirty="0">
              <a:latin typeface="Calibri"/>
              <a:cs typeface="Calibri"/>
            </a:endParaRPr>
          </a:p>
        </p:txBody>
      </p:sp>
      <p:graphicFrame>
        <p:nvGraphicFramePr>
          <p:cNvPr id="5" name="Tableau 4"/>
          <p:cNvGraphicFramePr>
            <a:graphicFrameLocks noGrp="1"/>
          </p:cNvGraphicFramePr>
          <p:nvPr>
            <p:extLst>
              <p:ext uri="{D42A27DB-BD31-4B8C-83A1-F6EECF244321}">
                <p14:modId xmlns:p14="http://schemas.microsoft.com/office/powerpoint/2010/main" val="1002531785"/>
              </p:ext>
            </p:extLst>
          </p:nvPr>
        </p:nvGraphicFramePr>
        <p:xfrm>
          <a:off x="1822713" y="2752547"/>
          <a:ext cx="1181100" cy="647700"/>
        </p:xfrm>
        <a:graphic>
          <a:graphicData uri="http://schemas.openxmlformats.org/drawingml/2006/table">
            <a:tbl>
              <a:tblPr/>
              <a:tblGrid>
                <a:gridCol w="1181100"/>
              </a:tblGrid>
              <a:tr h="647700">
                <a:tc>
                  <a:txBody>
                    <a:bodyPr/>
                    <a:lstStyle/>
                    <a:p>
                      <a:pPr algn="ctr" fontAlgn="ctr"/>
                      <a:r>
                        <a:rPr lang="fr-FR" sz="1200" b="0" i="0" u="none" strike="noStrike" dirty="0">
                          <a:solidFill>
                            <a:srgbClr val="000000"/>
                          </a:solidFill>
                          <a:effectLst/>
                          <a:latin typeface="Calibri" charset="0"/>
                        </a:rPr>
                        <a:t>TP Energétique</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395016133"/>
              </p:ext>
            </p:extLst>
          </p:nvPr>
        </p:nvGraphicFramePr>
        <p:xfrm>
          <a:off x="4684957" y="2641142"/>
          <a:ext cx="2866076" cy="870510"/>
        </p:xfrm>
        <a:graphic>
          <a:graphicData uri="http://schemas.openxmlformats.org/drawingml/2006/table">
            <a:tbl>
              <a:tblPr/>
              <a:tblGrid>
                <a:gridCol w="2866076"/>
              </a:tblGrid>
              <a:tr h="290170">
                <a:tc>
                  <a:txBody>
                    <a:bodyPr/>
                    <a:lstStyle/>
                    <a:p>
                      <a:pPr algn="ctr" fontAlgn="ctr"/>
                      <a:r>
                        <a:rPr lang="fr-FR" sz="1200" b="0" i="0" u="none" strike="noStrike" dirty="0">
                          <a:solidFill>
                            <a:srgbClr val="000000"/>
                          </a:solidFill>
                          <a:effectLst/>
                          <a:latin typeface="Calibri" charset="0"/>
                        </a:rPr>
                        <a:t>TP Etanchéité moteur</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90170">
                <a:tc>
                  <a:txBody>
                    <a:bodyPr/>
                    <a:lstStyle/>
                    <a:p>
                      <a:pPr algn="ctr" fontAlgn="ctr"/>
                      <a:r>
                        <a:rPr lang="fr-FR" sz="1200" b="0" i="0" u="none" strike="noStrike" dirty="0">
                          <a:solidFill>
                            <a:srgbClr val="000000"/>
                          </a:solidFill>
                          <a:effectLst/>
                          <a:latin typeface="Calibri" charset="0"/>
                        </a:rPr>
                        <a:t>TP Pressions de fin compression</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90170">
                <a:tc>
                  <a:txBody>
                    <a:bodyPr/>
                    <a:lstStyle/>
                    <a:p>
                      <a:pPr algn="ctr" fontAlgn="ctr"/>
                      <a:r>
                        <a:rPr lang="fr-FR" sz="1200" b="0" i="0" u="none" strike="noStrike" dirty="0">
                          <a:solidFill>
                            <a:srgbClr val="000000"/>
                          </a:solidFill>
                          <a:effectLst/>
                          <a:latin typeface="Calibri" charset="0"/>
                        </a:rPr>
                        <a:t>TP Consommation de courant par cylindre</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1164194454"/>
              </p:ext>
            </p:extLst>
          </p:nvPr>
        </p:nvGraphicFramePr>
        <p:xfrm>
          <a:off x="1822713" y="3778353"/>
          <a:ext cx="1181100" cy="647700"/>
        </p:xfrm>
        <a:graphic>
          <a:graphicData uri="http://schemas.openxmlformats.org/drawingml/2006/table">
            <a:tbl>
              <a:tblPr/>
              <a:tblGrid>
                <a:gridCol w="1181100"/>
              </a:tblGrid>
              <a:tr h="647700">
                <a:tc>
                  <a:txBody>
                    <a:bodyPr/>
                    <a:lstStyle/>
                    <a:p>
                      <a:pPr algn="ctr" fontAlgn="ctr"/>
                      <a:r>
                        <a:rPr lang="fr-FR" sz="1200" b="0" i="0" u="none" strike="noStrike" dirty="0">
                          <a:solidFill>
                            <a:srgbClr val="000000"/>
                          </a:solidFill>
                          <a:effectLst/>
                          <a:latin typeface="Calibri" charset="0"/>
                        </a:rPr>
                        <a:t>TP Schématisation bas moteur</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892680561"/>
              </p:ext>
            </p:extLst>
          </p:nvPr>
        </p:nvGraphicFramePr>
        <p:xfrm>
          <a:off x="5125930" y="3778353"/>
          <a:ext cx="1866835" cy="647700"/>
        </p:xfrm>
        <a:graphic>
          <a:graphicData uri="http://schemas.openxmlformats.org/drawingml/2006/table">
            <a:tbl>
              <a:tblPr/>
              <a:tblGrid>
                <a:gridCol w="1866835"/>
              </a:tblGrid>
              <a:tr h="647700">
                <a:tc>
                  <a:txBody>
                    <a:bodyPr/>
                    <a:lstStyle/>
                    <a:p>
                      <a:pPr algn="ctr" fontAlgn="ctr"/>
                      <a:r>
                        <a:rPr lang="fr-FR" sz="1200" b="0" i="0" u="none" strike="noStrike" dirty="0">
                          <a:solidFill>
                            <a:srgbClr val="000000"/>
                          </a:solidFill>
                          <a:effectLst/>
                          <a:latin typeface="Calibri" charset="0"/>
                        </a:rPr>
                        <a:t>TP </a:t>
                      </a:r>
                      <a:r>
                        <a:rPr lang="fr-FR" sz="1200" b="0" i="0" u="none" strike="noStrike" dirty="0" smtClean="0">
                          <a:solidFill>
                            <a:srgbClr val="000000"/>
                          </a:solidFill>
                          <a:effectLst/>
                          <a:latin typeface="Calibri" charset="0"/>
                        </a:rPr>
                        <a:t>Démontage/Remontage </a:t>
                      </a:r>
                      <a:r>
                        <a:rPr lang="fr-FR" sz="1200" b="0" i="0" u="none" strike="noStrike" dirty="0">
                          <a:solidFill>
                            <a:srgbClr val="000000"/>
                          </a:solidFill>
                          <a:effectLst/>
                          <a:latin typeface="Calibri" charset="0"/>
                        </a:rPr>
                        <a:t>moteur</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961430785"/>
              </p:ext>
            </p:extLst>
          </p:nvPr>
        </p:nvGraphicFramePr>
        <p:xfrm>
          <a:off x="1822713" y="4692754"/>
          <a:ext cx="1181100" cy="647700"/>
        </p:xfrm>
        <a:graphic>
          <a:graphicData uri="http://schemas.openxmlformats.org/drawingml/2006/table">
            <a:tbl>
              <a:tblPr/>
              <a:tblGrid>
                <a:gridCol w="1181100"/>
              </a:tblGrid>
              <a:tr h="647700">
                <a:tc>
                  <a:txBody>
                    <a:bodyPr/>
                    <a:lstStyle/>
                    <a:p>
                      <a:pPr algn="ctr" fontAlgn="ctr"/>
                      <a:r>
                        <a:rPr lang="fr-FR" sz="1200" b="0" i="0" u="none" strike="noStrike" dirty="0">
                          <a:solidFill>
                            <a:srgbClr val="000000"/>
                          </a:solidFill>
                          <a:effectLst/>
                          <a:latin typeface="Calibri" charset="0"/>
                        </a:rPr>
                        <a:t>TP Schématisation haut moteur</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100243467"/>
              </p:ext>
            </p:extLst>
          </p:nvPr>
        </p:nvGraphicFramePr>
        <p:xfrm>
          <a:off x="5476645" y="4692754"/>
          <a:ext cx="1282700" cy="647700"/>
        </p:xfrm>
        <a:graphic>
          <a:graphicData uri="http://schemas.openxmlformats.org/drawingml/2006/table">
            <a:tbl>
              <a:tblPr/>
              <a:tblGrid>
                <a:gridCol w="1282700"/>
              </a:tblGrid>
              <a:tr h="647700">
                <a:tc>
                  <a:txBody>
                    <a:bodyPr/>
                    <a:lstStyle/>
                    <a:p>
                      <a:pPr algn="ctr" fontAlgn="ctr"/>
                      <a:r>
                        <a:rPr lang="fr-FR" sz="1200" b="0" i="0" u="none" strike="noStrike" dirty="0">
                          <a:solidFill>
                            <a:srgbClr val="000000"/>
                          </a:solidFill>
                          <a:effectLst/>
                          <a:latin typeface="Calibri" charset="0"/>
                        </a:rPr>
                        <a:t>TP Epure de distribution</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957749199"/>
              </p:ext>
            </p:extLst>
          </p:nvPr>
        </p:nvGraphicFramePr>
        <p:xfrm>
          <a:off x="1822713" y="5607155"/>
          <a:ext cx="1181100" cy="647700"/>
        </p:xfrm>
        <a:graphic>
          <a:graphicData uri="http://schemas.openxmlformats.org/drawingml/2006/table">
            <a:tbl>
              <a:tblPr/>
              <a:tblGrid>
                <a:gridCol w="1181100"/>
              </a:tblGrid>
              <a:tr h="647700">
                <a:tc>
                  <a:txBody>
                    <a:bodyPr/>
                    <a:lstStyle/>
                    <a:p>
                      <a:pPr algn="ctr" fontAlgn="ctr"/>
                      <a:r>
                        <a:rPr lang="fr-FR" sz="1200" b="0" i="0" u="none" strike="noStrike" dirty="0">
                          <a:solidFill>
                            <a:srgbClr val="000000"/>
                          </a:solidFill>
                          <a:effectLst/>
                          <a:latin typeface="Calibri" charset="0"/>
                        </a:rPr>
                        <a:t>TP Caractéristiques moteur</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r>
            </a:tbl>
          </a:graphicData>
        </a:graphic>
      </p:graphicFrame>
      <p:graphicFrame>
        <p:nvGraphicFramePr>
          <p:cNvPr id="12" name="Tableau 11"/>
          <p:cNvGraphicFramePr>
            <a:graphicFrameLocks noGrp="1"/>
          </p:cNvGraphicFramePr>
          <p:nvPr>
            <p:extLst>
              <p:ext uri="{D42A27DB-BD31-4B8C-83A1-F6EECF244321}">
                <p14:modId xmlns:p14="http://schemas.microsoft.com/office/powerpoint/2010/main" val="146348259"/>
              </p:ext>
            </p:extLst>
          </p:nvPr>
        </p:nvGraphicFramePr>
        <p:xfrm>
          <a:off x="5476646" y="5607155"/>
          <a:ext cx="1282700" cy="647700"/>
        </p:xfrm>
        <a:graphic>
          <a:graphicData uri="http://schemas.openxmlformats.org/drawingml/2006/table">
            <a:tbl>
              <a:tblPr/>
              <a:tblGrid>
                <a:gridCol w="1282700"/>
              </a:tblGrid>
              <a:tr h="647700">
                <a:tc>
                  <a:txBody>
                    <a:bodyPr/>
                    <a:lstStyle/>
                    <a:p>
                      <a:pPr algn="ctr" fontAlgn="ctr"/>
                      <a:r>
                        <a:rPr lang="fr-FR" sz="1200" b="0" i="0" u="none" strike="noStrike" dirty="0">
                          <a:solidFill>
                            <a:srgbClr val="000000"/>
                          </a:solidFill>
                          <a:effectLst/>
                          <a:latin typeface="Calibri" charset="0"/>
                        </a:rPr>
                        <a:t>TP Métrologie moteur</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bl>
          </a:graphicData>
        </a:graphic>
      </p:graphicFrame>
      <p:cxnSp>
        <p:nvCxnSpPr>
          <p:cNvPr id="14" name="Connecteur droit avec flèche 13"/>
          <p:cNvCxnSpPr/>
          <p:nvPr/>
        </p:nvCxnSpPr>
        <p:spPr>
          <a:xfrm>
            <a:off x="3003813" y="3085824"/>
            <a:ext cx="1681144" cy="0"/>
          </a:xfrm>
          <a:prstGeom prst="straightConnector1">
            <a:avLst/>
          </a:prstGeom>
          <a:ln w="50800">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5" name="Connecteur droit avec flèche 14"/>
          <p:cNvCxnSpPr/>
          <p:nvPr/>
        </p:nvCxnSpPr>
        <p:spPr>
          <a:xfrm flipV="1">
            <a:off x="3003813" y="4090811"/>
            <a:ext cx="2122117" cy="22783"/>
          </a:xfrm>
          <a:prstGeom prst="straightConnector1">
            <a:avLst/>
          </a:prstGeom>
          <a:ln w="50800">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7" name="Connecteur droit avec flèche 16"/>
          <p:cNvCxnSpPr/>
          <p:nvPr/>
        </p:nvCxnSpPr>
        <p:spPr>
          <a:xfrm flipV="1">
            <a:off x="3003813" y="4999255"/>
            <a:ext cx="2472832" cy="26549"/>
          </a:xfrm>
          <a:prstGeom prst="straightConnector1">
            <a:avLst/>
          </a:prstGeom>
          <a:ln w="50800">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9" name="Connecteur droit avec flèche 18"/>
          <p:cNvCxnSpPr/>
          <p:nvPr/>
        </p:nvCxnSpPr>
        <p:spPr>
          <a:xfrm flipV="1">
            <a:off x="3003813" y="5918757"/>
            <a:ext cx="2472832" cy="26549"/>
          </a:xfrm>
          <a:prstGeom prst="straightConnector1">
            <a:avLst/>
          </a:prstGeom>
          <a:ln w="50800">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8" name="Titre 3"/>
          <p:cNvSpPr>
            <a:spLocks noGrp="1"/>
          </p:cNvSpPr>
          <p:nvPr>
            <p:ph type="title"/>
          </p:nvPr>
        </p:nvSpPr>
        <p:spPr>
          <a:xfrm>
            <a:off x="1870841" y="-2111"/>
            <a:ext cx="7273159" cy="838974"/>
          </a:xfrm>
        </p:spPr>
        <p:txBody>
          <a:bodyPr/>
          <a:lstStyle/>
          <a:p>
            <a:r>
              <a:rPr lang="fr-FR" dirty="0"/>
              <a:t>Organisation des </a:t>
            </a:r>
            <a:r>
              <a:rPr lang="fr-FR" dirty="0" smtClean="0"/>
              <a:t>enseignements professionnels</a:t>
            </a:r>
            <a:endParaRPr lang="fr-FR" dirty="0"/>
          </a:p>
        </p:txBody>
      </p:sp>
    </p:spTree>
    <p:extLst>
      <p:ext uri="{BB962C8B-B14F-4D97-AF65-F5344CB8AC3E}">
        <p14:creationId xmlns:p14="http://schemas.microsoft.com/office/powerpoint/2010/main" val="179453235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masque séminaire BTS MV 18 mars 2016">
  <a:themeElements>
    <a:clrScheme name="Genèse">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ès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èse">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1400" dirty="0">
            <a:latin typeface="Calibri"/>
            <a:cs typeface="Calibri"/>
          </a:defRPr>
        </a:defPPr>
      </a:lstStyle>
    </a:tx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2171</TotalTime>
  <Words>1269</Words>
  <Application>Microsoft Macintosh PowerPoint</Application>
  <PresentationFormat>Présentation à l'écran (4:3)</PresentationFormat>
  <Paragraphs>463</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masque séminaire BTS MV 18 mars 2016</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lpstr>Organisation des enseignements professionnels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Pascale Costa</dc:creator>
  <cp:lastModifiedBy>Gilles CERATO</cp:lastModifiedBy>
  <cp:revision>103</cp:revision>
  <dcterms:created xsi:type="dcterms:W3CDTF">2016-02-17T09:40:39Z</dcterms:created>
  <dcterms:modified xsi:type="dcterms:W3CDTF">2016-03-18T08:09:46Z</dcterms:modified>
</cp:coreProperties>
</file>