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slideLayouts/slideLayout54.xml" ContentType="application/vnd.openxmlformats-officedocument.presentationml.slideLayout+xml"/>
  <Override PartName="/ppt/theme/theme8.xml" ContentType="application/vnd.openxmlformats-officedocument.theme+xml"/>
  <Override PartName="/ppt/slideLayouts/slideLayout55.xml" ContentType="application/vnd.openxmlformats-officedocument.presentationml.slideLayout+xml"/>
  <Override PartName="/ppt/theme/theme9.xml" ContentType="application/vnd.openxmlformats-officedocument.theme+xml"/>
  <Override PartName="/ppt/slideLayouts/slideLayout56.xml" ContentType="application/vnd.openxmlformats-officedocument.presentationml.slideLayout+xml"/>
  <Override PartName="/ppt/theme/theme10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11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3" r:id="rId1"/>
    <p:sldMasterId id="2147483996" r:id="rId2"/>
    <p:sldMasterId id="2147483972" r:id="rId3"/>
    <p:sldMasterId id="2147483650" r:id="rId4"/>
    <p:sldMasterId id="2147483648" r:id="rId5"/>
    <p:sldMasterId id="2147484008" r:id="rId6"/>
    <p:sldMasterId id="2147483922" r:id="rId7"/>
    <p:sldMasterId id="2147483857" r:id="rId8"/>
    <p:sldMasterId id="2147483859" r:id="rId9"/>
    <p:sldMasterId id="2147483871" r:id="rId10"/>
    <p:sldMasterId id="2147483984" r:id="rId11"/>
    <p:sldMasterId id="2147483960" r:id="rId12"/>
  </p:sldMasterIdLst>
  <p:notesMasterIdLst>
    <p:notesMasterId r:id="rId22"/>
  </p:notesMasterIdLst>
  <p:handoutMasterIdLst>
    <p:handoutMasterId r:id="rId23"/>
  </p:handoutMasterIdLst>
  <p:sldIdLst>
    <p:sldId id="270" r:id="rId13"/>
    <p:sldId id="360" r:id="rId14"/>
    <p:sldId id="395" r:id="rId15"/>
    <p:sldId id="396" r:id="rId16"/>
    <p:sldId id="397" r:id="rId17"/>
    <p:sldId id="394" r:id="rId18"/>
    <p:sldId id="393" r:id="rId19"/>
    <p:sldId id="398" r:id="rId20"/>
    <p:sldId id="314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10">
          <p15:clr>
            <a:srgbClr val="A4A3A4"/>
          </p15:clr>
        </p15:guide>
        <p15:guide id="2" pos="28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6C4"/>
    <a:srgbClr val="FF5758"/>
    <a:srgbClr val="FFA78B"/>
    <a:srgbClr val="DEEEF8"/>
    <a:srgbClr val="D5E3E9"/>
    <a:srgbClr val="D7E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/>
    <p:restoredTop sz="94918" autoAdjust="0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4110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7EF66-0DE8-654A-8B72-F140485ED963}" type="doc">
      <dgm:prSet loTypeId="urn:microsoft.com/office/officeart/2005/8/layout/matrix3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8969CB5-399A-0D41-AEA1-5588CC82E611}">
      <dgm:prSet phldrT="[Texte]"/>
      <dgm:spPr/>
      <dgm:t>
        <a:bodyPr/>
        <a:lstStyle/>
        <a:p>
          <a:r>
            <a:rPr lang="fr-FR" dirty="0" smtClean="0"/>
            <a:t>Participer à la réponse à une affaire</a:t>
          </a:r>
          <a:endParaRPr lang="fr-FR" dirty="0"/>
        </a:p>
      </dgm:t>
    </dgm:pt>
    <dgm:pt modelId="{890F718D-7714-7044-916F-09505A4BC559}" type="parTrans" cxnId="{0C263800-4F80-1B4C-BD9E-018E536492D7}">
      <dgm:prSet/>
      <dgm:spPr/>
      <dgm:t>
        <a:bodyPr/>
        <a:lstStyle/>
        <a:p>
          <a:endParaRPr lang="fr-FR"/>
        </a:p>
      </dgm:t>
    </dgm:pt>
    <dgm:pt modelId="{C04178BC-EEC4-0346-BE0D-9C0E9E156350}" type="sibTrans" cxnId="{0C263800-4F80-1B4C-BD9E-018E536492D7}">
      <dgm:prSet/>
      <dgm:spPr/>
      <dgm:t>
        <a:bodyPr/>
        <a:lstStyle/>
        <a:p>
          <a:endParaRPr lang="fr-FR"/>
        </a:p>
      </dgm:t>
    </dgm:pt>
    <dgm:pt modelId="{63824289-2FB5-7542-BF31-7C8B507E003C}">
      <dgm:prSet phldrT="[Texte]"/>
      <dgm:spPr/>
      <dgm:t>
        <a:bodyPr/>
        <a:lstStyle/>
        <a:p>
          <a:r>
            <a:rPr lang="fr-FR" dirty="0" smtClean="0"/>
            <a:t>Concevoir la production</a:t>
          </a:r>
          <a:endParaRPr lang="fr-FR" dirty="0"/>
        </a:p>
      </dgm:t>
    </dgm:pt>
    <dgm:pt modelId="{3DF8D1BA-8066-AE44-856C-686D4834FC0E}" type="parTrans" cxnId="{452A4D02-E0DF-7F4A-BE42-EDC29A19D6F5}">
      <dgm:prSet/>
      <dgm:spPr/>
      <dgm:t>
        <a:bodyPr/>
        <a:lstStyle/>
        <a:p>
          <a:endParaRPr lang="fr-FR"/>
        </a:p>
      </dgm:t>
    </dgm:pt>
    <dgm:pt modelId="{4FA1246F-8AF3-5945-B14E-1DEBD5E86997}" type="sibTrans" cxnId="{452A4D02-E0DF-7F4A-BE42-EDC29A19D6F5}">
      <dgm:prSet/>
      <dgm:spPr/>
      <dgm:t>
        <a:bodyPr/>
        <a:lstStyle/>
        <a:p>
          <a:endParaRPr lang="fr-FR"/>
        </a:p>
      </dgm:t>
    </dgm:pt>
    <dgm:pt modelId="{5ED531FE-FF44-BF46-A046-FC577B1A2908}">
      <dgm:prSet phldrT="[Texte]"/>
      <dgm:spPr/>
      <dgm:t>
        <a:bodyPr/>
        <a:lstStyle/>
        <a:p>
          <a:r>
            <a:rPr lang="fr-FR" dirty="0" smtClean="0"/>
            <a:t>Initialiser la production</a:t>
          </a:r>
          <a:endParaRPr lang="fr-FR" dirty="0"/>
        </a:p>
      </dgm:t>
    </dgm:pt>
    <dgm:pt modelId="{1C283058-ADAE-0342-B55D-72B4B65E51D5}" type="parTrans" cxnId="{1A170A60-B996-484C-BBDD-2972CC057BA4}">
      <dgm:prSet/>
      <dgm:spPr/>
      <dgm:t>
        <a:bodyPr/>
        <a:lstStyle/>
        <a:p>
          <a:endParaRPr lang="fr-FR"/>
        </a:p>
      </dgm:t>
    </dgm:pt>
    <dgm:pt modelId="{6AD79B14-6795-814C-8DAE-DA9AF614920A}" type="sibTrans" cxnId="{1A170A60-B996-484C-BBDD-2972CC057BA4}">
      <dgm:prSet/>
      <dgm:spPr/>
      <dgm:t>
        <a:bodyPr/>
        <a:lstStyle/>
        <a:p>
          <a:endParaRPr lang="fr-FR"/>
        </a:p>
      </dgm:t>
    </dgm:pt>
    <dgm:pt modelId="{9A41367B-47BE-2542-A5D7-E4A1BDAB8FD9}">
      <dgm:prSet phldrT="[Texte]"/>
      <dgm:spPr/>
      <dgm:t>
        <a:bodyPr/>
        <a:lstStyle/>
        <a:p>
          <a:r>
            <a:rPr lang="fr-FR" dirty="0" smtClean="0"/>
            <a:t>Gérer la réalisation</a:t>
          </a:r>
          <a:endParaRPr lang="fr-FR" dirty="0"/>
        </a:p>
      </dgm:t>
    </dgm:pt>
    <dgm:pt modelId="{1CA99A76-F73A-CF4D-9A34-50BE36D2612D}" type="parTrans" cxnId="{11FCBECD-50E6-D44F-B936-7E41878DFF80}">
      <dgm:prSet/>
      <dgm:spPr/>
      <dgm:t>
        <a:bodyPr/>
        <a:lstStyle/>
        <a:p>
          <a:endParaRPr lang="fr-FR"/>
        </a:p>
      </dgm:t>
    </dgm:pt>
    <dgm:pt modelId="{E0A33C28-E738-0144-BE56-5F2A5459983D}" type="sibTrans" cxnId="{11FCBECD-50E6-D44F-B936-7E41878DFF80}">
      <dgm:prSet/>
      <dgm:spPr/>
      <dgm:t>
        <a:bodyPr/>
        <a:lstStyle/>
        <a:p>
          <a:endParaRPr lang="fr-FR"/>
        </a:p>
      </dgm:t>
    </dgm:pt>
    <dgm:pt modelId="{394C6B04-E783-5545-9D62-4900A12B3C25}" type="pres">
      <dgm:prSet presAssocID="{CA57EF66-0DE8-654A-8B72-F140485ED96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B9CE40D-5761-D946-AD7F-E790F4E27B9E}" type="pres">
      <dgm:prSet presAssocID="{CA57EF66-0DE8-654A-8B72-F140485ED963}" presName="diamond" presStyleLbl="bgShp" presStyleIdx="0" presStyleCnt="1"/>
      <dgm:spPr/>
    </dgm:pt>
    <dgm:pt modelId="{5BD602BB-CCB5-824E-9AEC-3D7372B3D5F2}" type="pres">
      <dgm:prSet presAssocID="{CA57EF66-0DE8-654A-8B72-F140485ED963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2EDF16-2ADC-2946-B7CE-851A3461F764}" type="pres">
      <dgm:prSet presAssocID="{CA57EF66-0DE8-654A-8B72-F140485ED963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478F4D-0B20-3844-AE5C-1599D893FCF4}" type="pres">
      <dgm:prSet presAssocID="{CA57EF66-0DE8-654A-8B72-F140485ED963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EBA8FF-AB9A-734A-A557-E2175275EC44}" type="pres">
      <dgm:prSet presAssocID="{CA57EF66-0DE8-654A-8B72-F140485ED963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3F76DBC-7BAE-1548-87CC-BABD148E7F77}" type="presOf" srcId="{08969CB5-399A-0D41-AEA1-5588CC82E611}" destId="{5BD602BB-CCB5-824E-9AEC-3D7372B3D5F2}" srcOrd="0" destOrd="0" presId="urn:microsoft.com/office/officeart/2005/8/layout/matrix3"/>
    <dgm:cxn modelId="{4E0513D7-23EB-3744-8F19-1B9C9C841FC8}" type="presOf" srcId="{CA57EF66-0DE8-654A-8B72-F140485ED963}" destId="{394C6B04-E783-5545-9D62-4900A12B3C25}" srcOrd="0" destOrd="0" presId="urn:microsoft.com/office/officeart/2005/8/layout/matrix3"/>
    <dgm:cxn modelId="{3E85054E-4F08-9549-8B3A-C2F07D2D9E9D}" type="presOf" srcId="{63824289-2FB5-7542-BF31-7C8B507E003C}" destId="{D82EDF16-2ADC-2946-B7CE-851A3461F764}" srcOrd="0" destOrd="0" presId="urn:microsoft.com/office/officeart/2005/8/layout/matrix3"/>
    <dgm:cxn modelId="{11FCBECD-50E6-D44F-B936-7E41878DFF80}" srcId="{CA57EF66-0DE8-654A-8B72-F140485ED963}" destId="{9A41367B-47BE-2542-A5D7-E4A1BDAB8FD9}" srcOrd="3" destOrd="0" parTransId="{1CA99A76-F73A-CF4D-9A34-50BE36D2612D}" sibTransId="{E0A33C28-E738-0144-BE56-5F2A5459983D}"/>
    <dgm:cxn modelId="{1A170A60-B996-484C-BBDD-2972CC057BA4}" srcId="{CA57EF66-0DE8-654A-8B72-F140485ED963}" destId="{5ED531FE-FF44-BF46-A046-FC577B1A2908}" srcOrd="2" destOrd="0" parTransId="{1C283058-ADAE-0342-B55D-72B4B65E51D5}" sibTransId="{6AD79B14-6795-814C-8DAE-DA9AF614920A}"/>
    <dgm:cxn modelId="{0C263800-4F80-1B4C-BD9E-018E536492D7}" srcId="{CA57EF66-0DE8-654A-8B72-F140485ED963}" destId="{08969CB5-399A-0D41-AEA1-5588CC82E611}" srcOrd="0" destOrd="0" parTransId="{890F718D-7714-7044-916F-09505A4BC559}" sibTransId="{C04178BC-EEC4-0346-BE0D-9C0E9E156350}"/>
    <dgm:cxn modelId="{452A4D02-E0DF-7F4A-BE42-EDC29A19D6F5}" srcId="{CA57EF66-0DE8-654A-8B72-F140485ED963}" destId="{63824289-2FB5-7542-BF31-7C8B507E003C}" srcOrd="1" destOrd="0" parTransId="{3DF8D1BA-8066-AE44-856C-686D4834FC0E}" sibTransId="{4FA1246F-8AF3-5945-B14E-1DEBD5E86997}"/>
    <dgm:cxn modelId="{1EB4A69B-FC8D-F148-97E3-4C2197BAD97A}" type="presOf" srcId="{9A41367B-47BE-2542-A5D7-E4A1BDAB8FD9}" destId="{79EBA8FF-AB9A-734A-A557-E2175275EC44}" srcOrd="0" destOrd="0" presId="urn:microsoft.com/office/officeart/2005/8/layout/matrix3"/>
    <dgm:cxn modelId="{59C4D313-F3BE-4D41-BF1B-EF220FC8FD68}" type="presOf" srcId="{5ED531FE-FF44-BF46-A046-FC577B1A2908}" destId="{2A478F4D-0B20-3844-AE5C-1599D893FCF4}" srcOrd="0" destOrd="0" presId="urn:microsoft.com/office/officeart/2005/8/layout/matrix3"/>
    <dgm:cxn modelId="{6C2D589E-7772-F34A-A40F-794F5F7ED732}" type="presParOf" srcId="{394C6B04-E783-5545-9D62-4900A12B3C25}" destId="{8B9CE40D-5761-D946-AD7F-E790F4E27B9E}" srcOrd="0" destOrd="0" presId="urn:microsoft.com/office/officeart/2005/8/layout/matrix3"/>
    <dgm:cxn modelId="{F40E09BC-2FAD-4D45-9BAB-ABB66A7B6528}" type="presParOf" srcId="{394C6B04-E783-5545-9D62-4900A12B3C25}" destId="{5BD602BB-CCB5-824E-9AEC-3D7372B3D5F2}" srcOrd="1" destOrd="0" presId="urn:microsoft.com/office/officeart/2005/8/layout/matrix3"/>
    <dgm:cxn modelId="{279D9165-25FE-C849-979A-78B108B22D84}" type="presParOf" srcId="{394C6B04-E783-5545-9D62-4900A12B3C25}" destId="{D82EDF16-2ADC-2946-B7CE-851A3461F764}" srcOrd="2" destOrd="0" presId="urn:microsoft.com/office/officeart/2005/8/layout/matrix3"/>
    <dgm:cxn modelId="{9EAD8A19-9693-5B4E-AEF6-902C366AA5E2}" type="presParOf" srcId="{394C6B04-E783-5545-9D62-4900A12B3C25}" destId="{2A478F4D-0B20-3844-AE5C-1599D893FCF4}" srcOrd="3" destOrd="0" presId="urn:microsoft.com/office/officeart/2005/8/layout/matrix3"/>
    <dgm:cxn modelId="{15593483-3C74-7A49-A94E-454C365F9048}" type="presParOf" srcId="{394C6B04-E783-5545-9D62-4900A12B3C25}" destId="{79EBA8FF-AB9A-734A-A557-E2175275EC4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57EF66-0DE8-654A-8B72-F140485ED963}" type="doc">
      <dgm:prSet loTypeId="urn:microsoft.com/office/officeart/2005/8/layout/matrix3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8969CB5-399A-0D41-AEA1-5588CC82E611}">
      <dgm:prSet phldrT="[Texte]"/>
      <dgm:spPr/>
      <dgm:t>
        <a:bodyPr/>
        <a:lstStyle/>
        <a:p>
          <a:r>
            <a:rPr lang="fr-FR" b="0" dirty="0" smtClean="0"/>
            <a:t>A1</a:t>
          </a:r>
          <a:endParaRPr lang="fr-FR" b="0" dirty="0"/>
        </a:p>
      </dgm:t>
    </dgm:pt>
    <dgm:pt modelId="{890F718D-7714-7044-916F-09505A4BC559}" type="parTrans" cxnId="{0C263800-4F80-1B4C-BD9E-018E536492D7}">
      <dgm:prSet/>
      <dgm:spPr/>
      <dgm:t>
        <a:bodyPr/>
        <a:lstStyle/>
        <a:p>
          <a:endParaRPr lang="fr-FR"/>
        </a:p>
      </dgm:t>
    </dgm:pt>
    <dgm:pt modelId="{C04178BC-EEC4-0346-BE0D-9C0E9E156350}" type="sibTrans" cxnId="{0C263800-4F80-1B4C-BD9E-018E536492D7}">
      <dgm:prSet/>
      <dgm:spPr/>
      <dgm:t>
        <a:bodyPr/>
        <a:lstStyle/>
        <a:p>
          <a:endParaRPr lang="fr-FR"/>
        </a:p>
      </dgm:t>
    </dgm:pt>
    <dgm:pt modelId="{394C6B04-E783-5545-9D62-4900A12B3C25}" type="pres">
      <dgm:prSet presAssocID="{CA57EF66-0DE8-654A-8B72-F140485ED96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B9CE40D-5761-D946-AD7F-E790F4E27B9E}" type="pres">
      <dgm:prSet presAssocID="{CA57EF66-0DE8-654A-8B72-F140485ED963}" presName="diamond" presStyleLbl="bgShp" presStyleIdx="0" presStyleCnt="1"/>
      <dgm:spPr/>
    </dgm:pt>
    <dgm:pt modelId="{5BD602BB-CCB5-824E-9AEC-3D7372B3D5F2}" type="pres">
      <dgm:prSet presAssocID="{CA57EF66-0DE8-654A-8B72-F140485ED963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2EDF16-2ADC-2946-B7CE-851A3461F764}" type="pres">
      <dgm:prSet presAssocID="{CA57EF66-0DE8-654A-8B72-F140485ED963}" presName="quad2" presStyleLbl="node1" presStyleIdx="1" presStyleCnt="4">
        <dgm:presLayoutVars>
          <dgm:chMax val="0"/>
          <dgm:chPref val="0"/>
          <dgm:bulletEnabled val="1"/>
        </dgm:presLayoutVars>
      </dgm:prSet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fr-FR"/>
        </a:p>
      </dgm:t>
    </dgm:pt>
    <dgm:pt modelId="{2A478F4D-0B20-3844-AE5C-1599D893FCF4}" type="pres">
      <dgm:prSet presAssocID="{CA57EF66-0DE8-654A-8B72-F140485ED963}" presName="quad3" presStyleLbl="node1" presStyleIdx="2" presStyleCnt="4">
        <dgm:presLayoutVars>
          <dgm:chMax val="0"/>
          <dgm:chPref val="0"/>
          <dgm:bulletEnabled val="1"/>
        </dgm:presLayoutVars>
      </dgm:prSet>
      <dgm:spPr>
        <a:solidFill>
          <a:schemeClr val="accent1">
            <a:hueOff val="0"/>
            <a:satOff val="0"/>
            <a:lumOff val="0"/>
            <a:alpha val="26000"/>
          </a:schemeClr>
        </a:solidFill>
      </dgm:spPr>
      <dgm:t>
        <a:bodyPr/>
        <a:lstStyle/>
        <a:p>
          <a:endParaRPr lang="fr-FR"/>
        </a:p>
      </dgm:t>
    </dgm:pt>
    <dgm:pt modelId="{79EBA8FF-AB9A-734A-A557-E2175275EC44}" type="pres">
      <dgm:prSet presAssocID="{CA57EF66-0DE8-654A-8B72-F140485ED963}" presName="quad4" presStyleLbl="node1" presStyleIdx="3" presStyleCnt="4">
        <dgm:presLayoutVars>
          <dgm:chMax val="0"/>
          <dgm:chPref val="0"/>
          <dgm:bulletEnabled val="1"/>
        </dgm:presLayoutVars>
      </dgm:prSet>
      <dgm:spPr>
        <a:solidFill>
          <a:schemeClr val="accent1">
            <a:hueOff val="0"/>
            <a:satOff val="0"/>
            <a:lumOff val="0"/>
            <a:alpha val="26000"/>
          </a:schemeClr>
        </a:solidFill>
      </dgm:spPr>
      <dgm:t>
        <a:bodyPr/>
        <a:lstStyle/>
        <a:p>
          <a:endParaRPr lang="fr-FR"/>
        </a:p>
      </dgm:t>
    </dgm:pt>
  </dgm:ptLst>
  <dgm:cxnLst>
    <dgm:cxn modelId="{D51C66FA-8F9E-F148-92EC-520C81A090ED}" type="presOf" srcId="{CA57EF66-0DE8-654A-8B72-F140485ED963}" destId="{394C6B04-E783-5545-9D62-4900A12B3C25}" srcOrd="0" destOrd="0" presId="urn:microsoft.com/office/officeart/2005/8/layout/matrix3"/>
    <dgm:cxn modelId="{0C263800-4F80-1B4C-BD9E-018E536492D7}" srcId="{CA57EF66-0DE8-654A-8B72-F140485ED963}" destId="{08969CB5-399A-0D41-AEA1-5588CC82E611}" srcOrd="0" destOrd="0" parTransId="{890F718D-7714-7044-916F-09505A4BC559}" sibTransId="{C04178BC-EEC4-0346-BE0D-9C0E9E156350}"/>
    <dgm:cxn modelId="{2CAEF73B-C81C-B440-984C-8FEC500E9A2B}" type="presOf" srcId="{08969CB5-399A-0D41-AEA1-5588CC82E611}" destId="{5BD602BB-CCB5-824E-9AEC-3D7372B3D5F2}" srcOrd="0" destOrd="0" presId="urn:microsoft.com/office/officeart/2005/8/layout/matrix3"/>
    <dgm:cxn modelId="{46D6982F-9EAF-8D46-B5AA-7A00C7485635}" type="presParOf" srcId="{394C6B04-E783-5545-9D62-4900A12B3C25}" destId="{8B9CE40D-5761-D946-AD7F-E790F4E27B9E}" srcOrd="0" destOrd="0" presId="urn:microsoft.com/office/officeart/2005/8/layout/matrix3"/>
    <dgm:cxn modelId="{6E74057D-0A25-0B4E-9602-7080A1D98D30}" type="presParOf" srcId="{394C6B04-E783-5545-9D62-4900A12B3C25}" destId="{5BD602BB-CCB5-824E-9AEC-3D7372B3D5F2}" srcOrd="1" destOrd="0" presId="urn:microsoft.com/office/officeart/2005/8/layout/matrix3"/>
    <dgm:cxn modelId="{A79FA920-EA97-C040-9222-A9DB4ED74058}" type="presParOf" srcId="{394C6B04-E783-5545-9D62-4900A12B3C25}" destId="{D82EDF16-2ADC-2946-B7CE-851A3461F764}" srcOrd="2" destOrd="0" presId="urn:microsoft.com/office/officeart/2005/8/layout/matrix3"/>
    <dgm:cxn modelId="{F2CF4C6E-2316-3C4D-B355-A2A3EBEB6FD2}" type="presParOf" srcId="{394C6B04-E783-5545-9D62-4900A12B3C25}" destId="{2A478F4D-0B20-3844-AE5C-1599D893FCF4}" srcOrd="3" destOrd="0" presId="urn:microsoft.com/office/officeart/2005/8/layout/matrix3"/>
    <dgm:cxn modelId="{59ADD80F-E1BB-B341-949B-0BBDFB464963}" type="presParOf" srcId="{394C6B04-E783-5545-9D62-4900A12B3C25}" destId="{79EBA8FF-AB9A-734A-A557-E2175275EC4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CE40D-5761-D946-AD7F-E790F4E27B9E}">
      <dsp:nvSpPr>
        <dsp:cNvPr id="0" name=""/>
        <dsp:cNvSpPr/>
      </dsp:nvSpPr>
      <dsp:spPr>
        <a:xfrm>
          <a:off x="1763712" y="0"/>
          <a:ext cx="4248150" cy="42481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602BB-CCB5-824E-9AEC-3D7372B3D5F2}">
      <dsp:nvSpPr>
        <dsp:cNvPr id="0" name=""/>
        <dsp:cNvSpPr/>
      </dsp:nvSpPr>
      <dsp:spPr>
        <a:xfrm>
          <a:off x="2167286" y="403574"/>
          <a:ext cx="1656778" cy="1656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Participer à la réponse à une affaire</a:t>
          </a:r>
          <a:endParaRPr lang="fr-FR" sz="2200" kern="1200" dirty="0"/>
        </a:p>
      </dsp:txBody>
      <dsp:txXfrm>
        <a:off x="2248163" y="484451"/>
        <a:ext cx="1495024" cy="1495024"/>
      </dsp:txXfrm>
    </dsp:sp>
    <dsp:sp modelId="{D82EDF16-2ADC-2946-B7CE-851A3461F764}">
      <dsp:nvSpPr>
        <dsp:cNvPr id="0" name=""/>
        <dsp:cNvSpPr/>
      </dsp:nvSpPr>
      <dsp:spPr>
        <a:xfrm>
          <a:off x="3951509" y="403574"/>
          <a:ext cx="1656778" cy="1656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Concevoir la production</a:t>
          </a:r>
          <a:endParaRPr lang="fr-FR" sz="2200" kern="1200" dirty="0"/>
        </a:p>
      </dsp:txBody>
      <dsp:txXfrm>
        <a:off x="4032386" y="484451"/>
        <a:ext cx="1495024" cy="1495024"/>
      </dsp:txXfrm>
    </dsp:sp>
    <dsp:sp modelId="{2A478F4D-0B20-3844-AE5C-1599D893FCF4}">
      <dsp:nvSpPr>
        <dsp:cNvPr id="0" name=""/>
        <dsp:cNvSpPr/>
      </dsp:nvSpPr>
      <dsp:spPr>
        <a:xfrm>
          <a:off x="2167286" y="2187797"/>
          <a:ext cx="1656778" cy="1656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Initialiser la production</a:t>
          </a:r>
          <a:endParaRPr lang="fr-FR" sz="2200" kern="1200" dirty="0"/>
        </a:p>
      </dsp:txBody>
      <dsp:txXfrm>
        <a:off x="2248163" y="2268674"/>
        <a:ext cx="1495024" cy="1495024"/>
      </dsp:txXfrm>
    </dsp:sp>
    <dsp:sp modelId="{79EBA8FF-AB9A-734A-A557-E2175275EC44}">
      <dsp:nvSpPr>
        <dsp:cNvPr id="0" name=""/>
        <dsp:cNvSpPr/>
      </dsp:nvSpPr>
      <dsp:spPr>
        <a:xfrm>
          <a:off x="3951509" y="2187797"/>
          <a:ext cx="1656778" cy="1656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Gérer la réalisation</a:t>
          </a:r>
          <a:endParaRPr lang="fr-FR" sz="2200" kern="1200" dirty="0"/>
        </a:p>
      </dsp:txBody>
      <dsp:txXfrm>
        <a:off x="4032386" y="2268674"/>
        <a:ext cx="1495024" cy="1495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CE40D-5761-D946-AD7F-E790F4E27B9E}">
      <dsp:nvSpPr>
        <dsp:cNvPr id="0" name=""/>
        <dsp:cNvSpPr/>
      </dsp:nvSpPr>
      <dsp:spPr>
        <a:xfrm>
          <a:off x="881856" y="0"/>
          <a:ext cx="2124075" cy="212407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602BB-CCB5-824E-9AEC-3D7372B3D5F2}">
      <dsp:nvSpPr>
        <dsp:cNvPr id="0" name=""/>
        <dsp:cNvSpPr/>
      </dsp:nvSpPr>
      <dsp:spPr>
        <a:xfrm>
          <a:off x="1083643" y="201787"/>
          <a:ext cx="828389" cy="828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0" kern="1200" dirty="0" smtClean="0"/>
            <a:t>A1</a:t>
          </a:r>
          <a:endParaRPr lang="fr-FR" sz="3200" b="0" kern="1200" dirty="0"/>
        </a:p>
      </dsp:txBody>
      <dsp:txXfrm>
        <a:off x="1124082" y="242226"/>
        <a:ext cx="747511" cy="747511"/>
      </dsp:txXfrm>
    </dsp:sp>
    <dsp:sp modelId="{D82EDF16-2ADC-2946-B7CE-851A3461F764}">
      <dsp:nvSpPr>
        <dsp:cNvPr id="0" name=""/>
        <dsp:cNvSpPr/>
      </dsp:nvSpPr>
      <dsp:spPr>
        <a:xfrm>
          <a:off x="1975755" y="201787"/>
          <a:ext cx="828389" cy="828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478F4D-0B20-3844-AE5C-1599D893FCF4}">
      <dsp:nvSpPr>
        <dsp:cNvPr id="0" name=""/>
        <dsp:cNvSpPr/>
      </dsp:nvSpPr>
      <dsp:spPr>
        <a:xfrm>
          <a:off x="1083643" y="1093898"/>
          <a:ext cx="828389" cy="828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26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EBA8FF-AB9A-734A-A557-E2175275EC44}">
      <dsp:nvSpPr>
        <dsp:cNvPr id="0" name=""/>
        <dsp:cNvSpPr/>
      </dsp:nvSpPr>
      <dsp:spPr>
        <a:xfrm>
          <a:off x="1975755" y="1093898"/>
          <a:ext cx="828389" cy="828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26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C96F751A-9380-C74E-969B-F310CC821968}" type="datetime1">
              <a:rPr lang="fr-FR"/>
              <a:pPr/>
              <a:t>08/03/16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4C1581D0-A779-9E43-A253-EC353F20572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9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49D19253-918A-074B-B966-222A2D916A0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1254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7FBAC-AE24-6948-9068-D904DB065A3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3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7FBAC-AE24-6948-9068-D904DB065A3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3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72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D4FF3B-CB06-8A49-8C43-70F6EBE8FBD6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7D780-BBF8-C941-A584-92944B4B1FE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8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FE884F-DBF7-6C44-9448-51E1BDB6CFEC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11043-57A4-084E-A3C9-911EE79FAE8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42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8143D-AF3C-3246-BFC2-4136A6F27CEA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532EC-7370-5446-A456-0010176F837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13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A5A7C-A589-4A44-90EB-A84E9237E8D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494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0C6E7-D23C-EB42-A96A-4297BB95B30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4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E8C5-DCA5-6E44-8729-FCDCFC2FC01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128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21F66-1EDF-3D48-8C4A-A47DEB096F1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06B74-8C85-FD49-B0E8-BEB96F70781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21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458AD-4D82-764B-BCD5-A2A36F40289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042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E9DFD-CA4B-0A48-A4A6-6EE9B3D592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98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172A2A-F69D-BA46-B0FC-567C924681A2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71028-3494-2443-A8DB-9404A6A2BDF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76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B338D-0E52-EB47-AF8E-7346AC2576E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234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7BE0F-F7F2-1540-9557-826EAFAAEE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834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48CB2-DB9D-4946-9EEC-8F24F8B4D26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058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5976F-373E-964C-83C0-8E5F1D04686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509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640" y="2060848"/>
            <a:ext cx="576103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fr-FR" dirty="0" smtClean="0"/>
              <a:t>Titre de la partie 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 sz="900">
                <a:solidFill>
                  <a:schemeClr val="accent1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250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5795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55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1773238"/>
            <a:ext cx="3811587" cy="42481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811588" cy="42481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97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835696" y="2348880"/>
            <a:ext cx="5486400" cy="36107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772816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550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 userDrawn="1"/>
        </p:nvSpPr>
        <p:spPr bwMode="gray">
          <a:xfrm>
            <a:off x="684213" y="131763"/>
            <a:ext cx="77755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fr-FR" dirty="0" smtClean="0"/>
              <a:t>Titre de la page de contenu</a:t>
            </a:r>
            <a:endParaRPr lang="fr-FR" dirty="0"/>
          </a:p>
        </p:txBody>
      </p:sp>
      <p:sp>
        <p:nvSpPr>
          <p:cNvPr id="6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0933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844824"/>
            <a:ext cx="2781945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7" name="Espace réservé du pied de page 6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5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EDE795-31A7-254D-B8F2-4735E9B1D6B0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B477A-77EE-DF4A-B199-EC484BB0222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1549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78AD71-A31D-E741-B3D8-557F964F4556}" type="datetimeFigureOut">
              <a:rPr lang="fr-FR" smtClean="0"/>
              <a:t>08/03/16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BC8D34-BEFC-6B45-95FD-88DF8388AD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2352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900">
                <a:solidFill>
                  <a:srgbClr val="4F81BD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640" y="2060848"/>
            <a:ext cx="5761037" cy="50405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fr-FR" dirty="0" smtClean="0"/>
              <a:t>Titre de la partie 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56550" y="6408738"/>
            <a:ext cx="647700" cy="188912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4F81BD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9702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6B54F9-6FAF-7C4B-ACBB-92EA3E14FCE6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16E87-5900-AE42-9D33-4492E5432E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2410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C306E4-08DD-0849-8908-57AD3F7D2B57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54AB0-75F2-5742-BBC6-9489A0DB3F1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175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137895-108B-264F-81C3-CC66E6C2FCCE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14326-63CF-2B46-8D0D-DCD7F9E1BA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628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51C573-97C1-ED48-B211-DB552B499127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96B6-AB68-B34A-BE65-7DC678F447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6996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9AFFA-76EF-A64F-821E-258D7BA628A1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7DC10-2570-5E45-8778-554EE0A8147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809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A6FE73-593F-554F-BC12-313B57D781CF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52A1F-6C7D-C241-BBCD-DCB2FFC67C6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4813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ADBBC4-F49D-B049-9BDA-942B0957B49C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2FAEB-9C09-1D4C-A7F9-25B460143D9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511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27D3EE-6D04-6948-8DA4-661CBEA5776A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3EDC6-28F6-B548-902B-12CB2C34E43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2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DC1A7-82E4-9A49-9C00-425ABA9F8A29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6058F-3F82-9949-BCB7-31C1E23F290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9290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98A17-E47F-9D4B-B2BD-2235134E2ADD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E290C-9C7E-B54A-AFD0-9A8601B88A0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7352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3B2956-EC4F-0F4A-84B6-25777EF5A508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B0D50-623E-2E41-B13F-59C2674B7F1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143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B5750F-C248-4A45-B86C-EDDCBE7C216E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37359-ECA1-3B46-A02B-313EE20DDD4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6087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ADD4C-2EFD-3D40-97FE-57480877937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62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8F915-2538-8C47-AECD-D9444CE6C1B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3480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B77D8-2F15-0843-BA73-F137DF97161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6738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95FD1-AF47-994A-AD04-BB04228A887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2342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BB4D9-02F4-EB47-844E-96BFA31F8A0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8366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C29D2-DB59-9448-B570-4B4654B7C1B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1822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AED14-2B4F-4146-95AC-6A9897AB4F7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6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30875-43CF-A545-8952-237EE040D27C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2A67A-6FA7-494F-A610-B43F9ADB4A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7366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DF3A4-6084-B846-A843-849CF48999C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5043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5B058-BCEC-5F4E-B65F-D3461527A5D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708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21D2D-9991-154A-99C4-BBB393C8492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0152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DE3AB-F044-C343-BDDF-C0137662120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206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2649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8407121F-475A-2848-8E08-97FDA0612D8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8407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5104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9B365-D2B2-2645-8EB5-7B8F5CAA3BD0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5AA3D-54F8-274D-B54B-A4A83679231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7560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41EAFE-E364-5A43-9757-7900BCFE6BFD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61D5-9617-734B-8D13-A927A48B2C4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209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80ABA-EAF3-CA48-8124-BC1192F47679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BC03C-940D-DB4A-944D-BE85D2AF682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12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BE071A-B8EA-2A45-9646-690B103EAB30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5FA04-D58F-CC41-B425-B4E3275D044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1876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58B80-6A36-3F46-8B53-DBC922CB251A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28671-4595-5549-BBB7-807A04660E6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9869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C1E65-B6A0-1940-B36E-25282D68BB44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D9721-EE8F-D647-8A8E-5F67085E244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6602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2E338-53E1-1D48-A068-A6FCF1654588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71A8E-E71C-7E4F-A5B8-F7011BE9F97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2549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E78B6-543A-9541-98A3-B0CF2ABD1821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536F3-5995-1942-A8BA-194E1D74A6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6121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E0F38-4586-B145-87AB-91CA2139D452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823DC-3AB6-9D43-B12C-240A0DE3A80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090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C8A45-B9EC-5046-A3E6-9E87F0874202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CB78E-2E06-3548-9D1C-21E0DEC6001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190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25E54-384A-0040-8EF4-547C1073842B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0F6B4-6598-2748-AC1F-3295C3AAA55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3232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C48034-4443-F740-A8E0-0C2336D011E0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0D20-D977-8742-A170-6567E4837BB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221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D840-68EB-6A4D-8897-8335C08672F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735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D2DA9-F432-B644-96DE-70311DC0CF3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4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4F45F3-43CF-F945-BD3A-1871CF7A6CC7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850AC-BE00-B747-B4AA-E0A710120DD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9050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7643D-BBAD-4743-8B1A-C2B33AA9B84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5590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E9D4A-9DD9-1948-8F2F-5C88CD0AD04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7464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A9928-1361-EE4B-91D6-EAE814C81DB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3189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1FFE3-07F2-7B41-A10F-7FD7FCEECE7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234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18948-ECC0-AD49-9CFA-01957FCA240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1491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A2AC6-7BBA-AF47-90B3-ED811C4C05B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84232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1941C-E42E-0349-8E84-FC904623781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6627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F6B21-7BB5-BE42-B49D-FAD0B605BAF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08884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799BC-E5DB-624A-ADA1-8895773C075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77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2A33CB-C0DF-2145-AF25-6C0A8F298962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C01BD-79A4-FB42-B3AF-DE45226BF6E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1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D5F5E-2C4F-6D40-A3EE-2A10A6783278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06AE8-BFD9-834E-8A89-0AA665FFDE6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07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Relationship Id="rId2" Type="http://schemas.openxmlformats.org/officeDocument/2006/relationships/theme" Target="../theme/theme10.xml"/><Relationship Id="rId3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theme" Target="../theme/theme11.xml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8.xml"/><Relationship Id="rId12" Type="http://schemas.openxmlformats.org/officeDocument/2006/relationships/theme" Target="../theme/theme12.xml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theme" Target="../theme/theme4.xml"/><Relationship Id="rId3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theme" Target="../theme/theme5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2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3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4.xml"/><Relationship Id="rId3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7.xml"/><Relationship Id="rId6" Type="http://schemas.openxmlformats.org/officeDocument/2006/relationships/slideLayout" Target="../slideLayouts/slideLayout48.xml"/><Relationship Id="rId7" Type="http://schemas.openxmlformats.org/officeDocument/2006/relationships/slideLayout" Target="../slideLayouts/slideLayout49.xml"/><Relationship Id="rId8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2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Relationship Id="rId2" Type="http://schemas.openxmlformats.org/officeDocument/2006/relationships/theme" Target="../theme/theme8.xml"/><Relationship Id="rId3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Relationship Id="rId2" Type="http://schemas.openxmlformats.org/officeDocument/2006/relationships/theme" Target="../theme/theme9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10" name="Rectangle 3"/>
          <p:cNvSpPr txBox="1">
            <a:spLocks noChangeArrowheads="1"/>
          </p:cNvSpPr>
          <p:nvPr userDrawn="1"/>
        </p:nvSpPr>
        <p:spPr>
          <a:xfrm>
            <a:off x="1836738" y="1844675"/>
            <a:ext cx="6191250" cy="1079500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3200" b="1">
                <a:solidFill>
                  <a:srgbClr val="404040"/>
                </a:solidFill>
                <a:latin typeface="Calibri" charset="0"/>
              </a:rPr>
              <a:t>Titre de la présentation </a:t>
            </a:r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908175" y="2852738"/>
            <a:ext cx="6191250" cy="315912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Sous-titre de la présentation </a:t>
            </a:r>
          </a:p>
        </p:txBody>
      </p:sp>
      <p:sp>
        <p:nvSpPr>
          <p:cNvPr id="16" name="Rectangle 4"/>
          <p:cNvSpPr txBox="1">
            <a:spLocks noChangeArrowheads="1"/>
          </p:cNvSpPr>
          <p:nvPr userDrawn="1"/>
        </p:nvSpPr>
        <p:spPr>
          <a:xfrm>
            <a:off x="1908175" y="4581525"/>
            <a:ext cx="6118225" cy="31591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Nom de la direction et du bureau &gt; date  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1979613" y="4581525"/>
            <a:ext cx="2305050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5949950"/>
            <a:ext cx="15509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6021388"/>
            <a:ext cx="1119188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126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020F2CC-0381-CB47-A337-F6E628F53851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0DA76B-3781-FA40-A1FA-EE30EB4E6E9B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229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CE4E2B3-4EE9-BA4D-8E8C-E55071026273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0" r:id="rId1"/>
    <p:sldLayoutId id="2147484331" r:id="rId2"/>
    <p:sldLayoutId id="2147484332" r:id="rId3"/>
    <p:sldLayoutId id="2147484333" r:id="rId4"/>
    <p:sldLayoutId id="2147484334" r:id="rId5"/>
    <p:sldLayoutId id="2147484335" r:id="rId6"/>
    <p:sldLayoutId id="2147484336" r:id="rId7"/>
    <p:sldLayoutId id="2147484337" r:id="rId8"/>
    <p:sldLayoutId id="2147484338" r:id="rId9"/>
    <p:sldLayoutId id="2147484339" r:id="rId10"/>
    <p:sldLayoutId id="21474843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96F759A-B78F-BC48-9B62-FEBF379BDDD1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7F8AB6C-9063-0846-9FC4-B13CDDA881D8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8703E4A-6952-0C45-8723-DCD68B93BC5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85" r:id="rId2"/>
    <p:sldLayoutId id="2147484286" r:id="rId3"/>
    <p:sldLayoutId id="2147484287" r:id="rId4"/>
    <p:sldLayoutId id="2147484288" r:id="rId5"/>
    <p:sldLayoutId id="2147484289" r:id="rId6"/>
    <p:sldLayoutId id="2147484290" r:id="rId7"/>
    <p:sldLayoutId id="2147484291" r:id="rId8"/>
    <p:sldLayoutId id="2147484292" r:id="rId9"/>
    <p:sldLayoutId id="2147484293" r:id="rId10"/>
    <p:sldLayoutId id="21474842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1"/>
          <p:cNvGrpSpPr>
            <a:grpSpLocks/>
          </p:cNvGrpSpPr>
          <p:nvPr/>
        </p:nvGrpSpPr>
        <p:grpSpPr bwMode="auto">
          <a:xfrm>
            <a:off x="0" y="0"/>
            <a:ext cx="9144000" cy="3883025"/>
            <a:chOff x="0" y="0"/>
            <a:chExt cx="5760" cy="2446"/>
          </a:xfrm>
        </p:grpSpPr>
        <p:sp>
          <p:nvSpPr>
            <p:cNvPr id="2056" name="Rectangle 18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178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9pPr>
            </a:lstStyle>
            <a:p>
              <a:pPr eaLnBrk="1" hangingPunct="1">
                <a:defRPr/>
              </a:pPr>
              <a:endParaRPr lang="fr-FR" altLang="fr-FR" sz="1800" smtClean="0">
                <a:solidFill>
                  <a:srgbClr val="D9D9D9"/>
                </a:solidFill>
                <a:cs typeface="+mn-cs"/>
              </a:endParaRPr>
            </a:p>
          </p:txBody>
        </p:sp>
        <p:sp>
          <p:nvSpPr>
            <p:cNvPr id="4105" name="Freeform 20"/>
            <p:cNvSpPr>
              <a:spLocks/>
            </p:cNvSpPr>
            <p:nvPr userDrawn="1"/>
          </p:nvSpPr>
          <p:spPr bwMode="gray">
            <a:xfrm>
              <a:off x="0" y="1480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913" y="2060575"/>
            <a:ext cx="57610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Titre de la partie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ZoneTexte 10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03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096000"/>
            <a:ext cx="12636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hlink"/>
        </a:buClr>
        <a:buFont typeface="Wingdings" charset="0"/>
        <a:defRPr sz="700" b="1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4763" indent="-3175" algn="l" rtl="0" eaLnBrk="0" fontAlgn="base" hangingPunct="0">
        <a:spcBef>
          <a:spcPct val="0"/>
        </a:spcBef>
        <a:spcAft>
          <a:spcPct val="0"/>
        </a:spcAft>
        <a:buFont typeface="Wingdings" charset="0"/>
        <a:defRPr sz="700">
          <a:solidFill>
            <a:schemeClr val="bg2"/>
          </a:solidFill>
          <a:latin typeface="+mn-lt"/>
          <a:ea typeface="+mn-ea"/>
          <a:cs typeface="+mn-cs"/>
        </a:defRPr>
      </a:lvl2pPr>
      <a:lvl3pPr marL="11113" indent="-4763" algn="l" rtl="0" eaLnBrk="0" fontAlgn="base" hangingPunct="0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3pPr>
      <a:lvl4pPr marL="17463" indent="-4763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Font typeface="Arial" charset="0"/>
        <a:defRPr sz="700">
          <a:solidFill>
            <a:schemeClr val="bg2"/>
          </a:solidFill>
          <a:latin typeface="+mn-lt"/>
          <a:ea typeface="+mn-ea"/>
          <a:cs typeface="+mn-cs"/>
        </a:defRPr>
      </a:lvl4pPr>
      <a:lvl5pPr marL="19050" indent="1809750" algn="l" rtl="0" eaLnBrk="0" fontAlgn="base" hangingPunct="0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5pPr>
      <a:lvl6pPr marL="4762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6pPr>
      <a:lvl7pPr marL="9334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7pPr>
      <a:lvl8pPr marL="13906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8pPr>
      <a:lvl9pPr marL="18478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4"/>
          <p:cNvSpPr>
            <a:spLocks/>
          </p:cNvSpPr>
          <p:nvPr/>
        </p:nvSpPr>
        <p:spPr bwMode="gray">
          <a:xfrm>
            <a:off x="0" y="0"/>
            <a:ext cx="9144000" cy="1533525"/>
          </a:xfrm>
          <a:custGeom>
            <a:avLst/>
            <a:gdLst>
              <a:gd name="T0" fmla="*/ 2147483647 w 5760"/>
              <a:gd name="T1" fmla="*/ 0 h 966"/>
              <a:gd name="T2" fmla="*/ 0 w 5760"/>
              <a:gd name="T3" fmla="*/ 0 h 966"/>
              <a:gd name="T4" fmla="*/ 0 w 5760"/>
              <a:gd name="T5" fmla="*/ 2147483647 h 966"/>
              <a:gd name="T6" fmla="*/ 2147483647 w 5760"/>
              <a:gd name="T7" fmla="*/ 2147483647 h 966"/>
              <a:gd name="T8" fmla="*/ 2147483647 w 5760"/>
              <a:gd name="T9" fmla="*/ 2147483647 h 966"/>
              <a:gd name="T10" fmla="*/ 2147483647 w 5760"/>
              <a:gd name="T11" fmla="*/ 0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966">
                <a:moveTo>
                  <a:pt x="5760" y="0"/>
                </a:moveTo>
                <a:lnTo>
                  <a:pt x="0" y="0"/>
                </a:lnTo>
                <a:lnTo>
                  <a:pt x="0" y="966"/>
                </a:lnTo>
                <a:lnTo>
                  <a:pt x="4834" y="966"/>
                </a:lnTo>
                <a:lnTo>
                  <a:pt x="5760" y="434"/>
                </a:lnTo>
                <a:lnTo>
                  <a:pt x="5760" y="0"/>
                </a:lnTo>
              </a:path>
            </a:pathLst>
          </a:custGeom>
          <a:solidFill>
            <a:srgbClr val="DEEE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84213" y="131763"/>
            <a:ext cx="77755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Titre de la page de contenu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84213" y="1773238"/>
            <a:ext cx="777557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premier niveau </a:t>
            </a:r>
          </a:p>
          <a:p>
            <a:pPr lvl="1"/>
            <a:r>
              <a:rPr lang="fr-FR"/>
              <a:t>Texte deuxième niveau</a:t>
            </a:r>
          </a:p>
          <a:p>
            <a:pPr lvl="2"/>
            <a:r>
              <a:rPr lang="fr-FR"/>
              <a:t>Texte 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150" name="ZoneTexte 2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  <a:p>
            <a:pPr eaLnBrk="1" hangingPunct="1"/>
            <a:endParaRPr lang="fr-FR" sz="90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5"/>
          <p:cNvSpPr txBox="1">
            <a:spLocks/>
          </p:cNvSpPr>
          <p:nvPr userDrawn="1"/>
        </p:nvSpPr>
        <p:spPr>
          <a:xfrm>
            <a:off x="7885113" y="6356350"/>
            <a:ext cx="801687" cy="312738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Page </a:t>
            </a:r>
            <a:fld id="{774A9327-71EB-1A4C-A890-0BDE55ADE51B}" type="slidenum"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pPr algn="r" eaLnBrk="1" hangingPunct="1"/>
              <a:t>‹#›</a:t>
            </a:fld>
            <a:endParaRPr lang="fr-FR" sz="90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pic>
        <p:nvPicPr>
          <p:cNvPr id="5128" name="Image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148388"/>
            <a:ext cx="13350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8" r:id="rId6"/>
    <p:sldLayoutId id="2147484350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250825" indent="-250825" algn="l" rtl="0" eaLnBrk="0" fontAlgn="base" hangingPunct="0">
        <a:spcBef>
          <a:spcPct val="60000"/>
        </a:spcBef>
        <a:spcAft>
          <a:spcPct val="40000"/>
        </a:spcAft>
        <a:buClr>
          <a:schemeClr val="hlink"/>
        </a:buClr>
        <a:buFont typeface="Wingdings" charset="0"/>
        <a:buChar char="n"/>
        <a:defRPr sz="2000">
          <a:solidFill>
            <a:schemeClr val="accent1"/>
          </a:solidFill>
          <a:latin typeface="Calibri"/>
          <a:ea typeface="+mn-ea"/>
          <a:cs typeface="Calibri"/>
        </a:defRPr>
      </a:lvl1pPr>
      <a:lvl2pPr marL="423863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"/>
        <a:defRPr sz="1500">
          <a:solidFill>
            <a:schemeClr val="tx1"/>
          </a:solidFill>
          <a:latin typeface="Calibri"/>
          <a:ea typeface="+mn-ea"/>
          <a:cs typeface="Calibri"/>
        </a:defRPr>
      </a:lvl2pPr>
      <a:lvl3pPr marL="425450" indent="3175" algn="l" rtl="0" eaLnBrk="0" fontAlgn="base" hangingPunct="0">
        <a:spcBef>
          <a:spcPct val="20000"/>
        </a:spcBef>
        <a:spcAft>
          <a:spcPct val="0"/>
        </a:spcAft>
        <a:defRPr sz="1500">
          <a:solidFill>
            <a:schemeClr val="tx1"/>
          </a:solidFill>
          <a:latin typeface="Calibri"/>
          <a:ea typeface="+mn-ea"/>
          <a:cs typeface="Calibri"/>
        </a:defRPr>
      </a:lvl3pPr>
      <a:lvl4pPr marL="617538" indent="-1873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100">
          <a:solidFill>
            <a:schemeClr val="tx1"/>
          </a:solidFill>
          <a:latin typeface="Calibri"/>
          <a:ea typeface="+mn-ea"/>
          <a:cs typeface="Calibri"/>
        </a:defRPr>
      </a:lvl4pPr>
      <a:lvl5pPr marL="619125" indent="1209675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Calibri"/>
          <a:ea typeface="+mn-ea"/>
          <a:cs typeface="Calibri"/>
        </a:defRPr>
      </a:lvl5pPr>
      <a:lvl6pPr marL="10763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6pPr>
      <a:lvl7pPr marL="15335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7pPr>
      <a:lvl8pPr marL="19907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8pPr>
      <a:lvl9pPr marL="24479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083757-C8A0-B641-BA3A-15DF46393BE3}" type="datetimeFigureOut">
              <a:rPr lang="fr-FR"/>
              <a:pPr/>
              <a:t>08/03/16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3213B1E-3ED4-BD48-A2AA-9403C16498CE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A96124-B5E8-8748-98CE-67B8BD2A3155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258888" y="2349500"/>
            <a:ext cx="6191250" cy="935038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Vous pouvez consulter cette présentation powerpoint </a:t>
            </a:r>
            <a:br>
              <a:rPr lang="fr-FR" sz="1500">
                <a:solidFill>
                  <a:srgbClr val="0062A8"/>
                </a:solidFill>
                <a:latin typeface="Calibri" charset="0"/>
              </a:rPr>
            </a:br>
            <a:r>
              <a:rPr lang="fr-FR" sz="1500">
                <a:solidFill>
                  <a:srgbClr val="0062A8"/>
                </a:solidFill>
                <a:latin typeface="Calibri" charset="0"/>
              </a:rPr>
              <a:t>sur « Adresse web »</a:t>
            </a:r>
          </a:p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>
          <a:xfrm>
            <a:off x="3203575" y="4192588"/>
            <a:ext cx="6119813" cy="31591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</a:t>
            </a:r>
          </a:p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Adresse </a:t>
            </a:r>
          </a:p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mail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3275013" y="4221163"/>
            <a:ext cx="2233612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8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88" y="5661025"/>
            <a:ext cx="14795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cs typeface="Calibri" charset="0"/>
              </a:defRPr>
            </a:lvl1pPr>
          </a:lstStyle>
          <a:p>
            <a:r>
              <a:rPr lang="fr-FR"/>
              <a:t>Page </a:t>
            </a:r>
            <a:fld id="{94E9C2E5-ADA5-4C4B-8D3F-6D5E18656B2B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9221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6165850"/>
            <a:ext cx="122396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5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30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5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1836738" y="1844675"/>
            <a:ext cx="61912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rgbClr val="404040"/>
                </a:solidFill>
                <a:latin typeface="Calibri" charset="0"/>
              </a:rPr>
              <a:t>Les blocs de compétences</a:t>
            </a:r>
            <a:endParaRPr lang="fr-FR" sz="3200" b="1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0484" name="Rectangle 4"/>
          <p:cNvSpPr txBox="1">
            <a:spLocks noChangeArrowheads="1"/>
          </p:cNvSpPr>
          <p:nvPr/>
        </p:nvSpPr>
        <p:spPr bwMode="auto">
          <a:xfrm>
            <a:off x="1908175" y="2852738"/>
            <a:ext cx="619125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 dirty="0" smtClean="0">
                <a:solidFill>
                  <a:srgbClr val="0062A8"/>
                </a:solidFill>
                <a:latin typeface="Calibri" charset="0"/>
              </a:rPr>
              <a:t>PNF Inspecteurs 8 mars 2016</a:t>
            </a:r>
            <a:endParaRPr lang="fr-FR" sz="1500" dirty="0">
              <a:solidFill>
                <a:srgbClr val="0062A8"/>
              </a:solidFill>
              <a:latin typeface="Calibri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1908175" y="4581525"/>
            <a:ext cx="6118225" cy="31591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Calibri" charset="0"/>
              </a:rPr>
              <a:t>Michel Rage </a:t>
            </a:r>
            <a:r>
              <a:rPr lang="fr-FR" dirty="0" smtClean="0">
                <a:latin typeface="Calibri" charset="0"/>
              </a:rPr>
              <a:t> </a:t>
            </a:r>
            <a:endParaRPr lang="fr-FR" dirty="0">
              <a:latin typeface="Calibri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979613" y="4581525"/>
            <a:ext cx="2305050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à coins arrondis 47"/>
          <p:cNvSpPr/>
          <p:nvPr/>
        </p:nvSpPr>
        <p:spPr>
          <a:xfrm>
            <a:off x="2331838" y="5607940"/>
            <a:ext cx="6247943" cy="4194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/>
              <a:t>Bloc 1 = unité 1 </a:t>
            </a:r>
            <a:endParaRPr lang="fr-FR" b="1" dirty="0"/>
          </a:p>
        </p:txBody>
      </p:sp>
      <p:sp>
        <p:nvSpPr>
          <p:cNvPr id="46" name="Flèche vers le bas 45"/>
          <p:cNvSpPr/>
          <p:nvPr/>
        </p:nvSpPr>
        <p:spPr>
          <a:xfrm>
            <a:off x="2750939" y="1484785"/>
            <a:ext cx="355600" cy="3944381"/>
          </a:xfrm>
          <a:prstGeom prst="downArrow">
            <a:avLst>
              <a:gd name="adj1" fmla="val 50000"/>
              <a:gd name="adj2" fmla="val 6488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080507" y="2874826"/>
            <a:ext cx="6247942" cy="8371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000000"/>
                </a:solidFill>
              </a:rPr>
              <a:t>Activités 1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62138" y="2012846"/>
            <a:ext cx="1037853" cy="3416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Tâches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A1T1</a:t>
            </a:r>
          </a:p>
          <a:p>
            <a:pPr algn="ctr"/>
            <a:r>
              <a:rPr lang="fr-FR" dirty="0" smtClean="0"/>
              <a:t>A1T2</a:t>
            </a:r>
          </a:p>
          <a:p>
            <a:pPr algn="ctr"/>
            <a:r>
              <a:rPr lang="fr-FR" dirty="0" smtClean="0"/>
              <a:t>A1T3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A4T5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509796" y="1484785"/>
            <a:ext cx="3752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Compétences contextualisées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4503673" y="1924026"/>
            <a:ext cx="345270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    C1    C2    C3                   </a:t>
            </a:r>
            <a:r>
              <a:rPr lang="fr-FR" dirty="0" err="1" smtClean="0"/>
              <a:t>Cn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503673" y="2960504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503673" y="3288534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503673" y="4909730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531868" y="3599263"/>
            <a:ext cx="3730435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519168" y="4666551"/>
            <a:ext cx="3743135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958119" y="2570357"/>
            <a:ext cx="0" cy="3254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2720" y="2570357"/>
            <a:ext cx="0" cy="3254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5907321" y="2570357"/>
            <a:ext cx="0" cy="3254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6788430" y="2570357"/>
            <a:ext cx="0" cy="3254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329049" y="2570357"/>
            <a:ext cx="0" cy="325454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251096" y="2570357"/>
            <a:ext cx="0" cy="325454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625872" y="2570357"/>
            <a:ext cx="6535" cy="3254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4846396" y="2859382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84496" y="461816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328016" y="3513586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5802617" y="318934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5802617" y="2859382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6683726" y="3513586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527703" y="287482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6717659" y="484676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7564767" y="438956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971600" y="1484784"/>
            <a:ext cx="1695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Écriture séquentielle</a:t>
            </a:r>
          </a:p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 des </a:t>
            </a:r>
          </a:p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activités</a:t>
            </a:r>
            <a:endParaRPr lang="fr-FR" b="1" i="1" dirty="0">
              <a:solidFill>
                <a:srgbClr val="244D79"/>
              </a:solidFill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4846396" y="5725713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5328016" y="571951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802617" y="5725713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6683726" y="571951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7527703" y="5741158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ZoneTexte 197"/>
          <p:cNvSpPr txBox="1"/>
          <p:nvPr/>
        </p:nvSpPr>
        <p:spPr>
          <a:xfrm>
            <a:off x="1097941" y="330745"/>
            <a:ext cx="748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244D79"/>
                </a:solidFill>
              </a:rPr>
              <a:t>Principe de construction d’un bloc de compétences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 flipH="1">
            <a:off x="0" y="0"/>
            <a:ext cx="4924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FFFF"/>
                </a:solidFill>
              </a:rPr>
              <a:t>BTS de la mécanique: les activités professionnelles</a:t>
            </a:r>
          </a:p>
        </p:txBody>
      </p:sp>
    </p:spTree>
    <p:extLst>
      <p:ext uri="{BB962C8B-B14F-4D97-AF65-F5344CB8AC3E}">
        <p14:creationId xmlns:p14="http://schemas.microsoft.com/office/powerpoint/2010/main" val="63127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à coins arrondis 38"/>
          <p:cNvSpPr/>
          <p:nvPr/>
        </p:nvSpPr>
        <p:spPr>
          <a:xfrm>
            <a:off x="2339752" y="5883468"/>
            <a:ext cx="6247943" cy="419406"/>
          </a:xfrm>
          <a:prstGeom prst="roundRect">
            <a:avLst/>
          </a:prstGeom>
          <a:solidFill>
            <a:srgbClr val="F8F6C4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/>
              <a:t>Bloc 2 = unité 2 </a:t>
            </a:r>
            <a:endParaRPr lang="fr-FR" b="1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3347864" y="3212977"/>
            <a:ext cx="4968552" cy="432048"/>
          </a:xfrm>
          <a:prstGeom prst="roundRect">
            <a:avLst/>
          </a:prstGeom>
          <a:solidFill>
            <a:srgbClr val="F8F6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3347865" y="2636912"/>
            <a:ext cx="4968552" cy="5760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331838" y="5385470"/>
            <a:ext cx="6247943" cy="4194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/>
              <a:t>Bloc 1 = unité 1 </a:t>
            </a:r>
            <a:endParaRPr lang="fr-FR" b="1" dirty="0"/>
          </a:p>
        </p:txBody>
      </p:sp>
      <p:sp>
        <p:nvSpPr>
          <p:cNvPr id="46" name="Flèche vers le bas 45"/>
          <p:cNvSpPr/>
          <p:nvPr/>
        </p:nvSpPr>
        <p:spPr>
          <a:xfrm>
            <a:off x="2992264" y="1484785"/>
            <a:ext cx="355600" cy="3944381"/>
          </a:xfrm>
          <a:prstGeom prst="downArrow">
            <a:avLst>
              <a:gd name="adj1" fmla="val 50000"/>
              <a:gd name="adj2" fmla="val 6488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1763688" y="2652356"/>
            <a:ext cx="6564761" cy="99266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000000"/>
                </a:solidFill>
              </a:rPr>
              <a:t>Activités 1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62138" y="2089879"/>
            <a:ext cx="1037853" cy="31393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Tâches</a:t>
            </a:r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A1T1</a:t>
            </a:r>
          </a:p>
          <a:p>
            <a:pPr algn="ctr"/>
            <a:r>
              <a:rPr lang="fr-FR" dirty="0" smtClean="0"/>
              <a:t>A1T2</a:t>
            </a:r>
          </a:p>
          <a:p>
            <a:pPr algn="ctr"/>
            <a:r>
              <a:rPr lang="fr-FR" dirty="0" smtClean="0"/>
              <a:t>A1T3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.</a:t>
            </a:r>
          </a:p>
          <a:p>
            <a:pPr algn="ctr"/>
            <a:r>
              <a:rPr lang="fr-FR" dirty="0" smtClean="0"/>
              <a:t>A4T5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509796" y="1484785"/>
            <a:ext cx="3752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Compétences contextualisées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4503673" y="1924026"/>
            <a:ext cx="345270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    C1    C2    C3                   </a:t>
            </a:r>
            <a:r>
              <a:rPr lang="fr-FR" dirty="0" err="1" smtClean="0"/>
              <a:t>Cn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503673" y="2738034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503673" y="3066064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503673" y="4687260"/>
            <a:ext cx="375863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531868" y="3376793"/>
            <a:ext cx="3730435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519168" y="4444081"/>
            <a:ext cx="3743135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5436096" y="2570357"/>
            <a:ext cx="0" cy="38109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5907321" y="2570357"/>
            <a:ext cx="0" cy="3738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6788430" y="2570357"/>
            <a:ext cx="0" cy="3738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6300192" y="2570357"/>
            <a:ext cx="0" cy="373896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7236296" y="2570357"/>
            <a:ext cx="14800" cy="373896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636364" y="2570357"/>
            <a:ext cx="0" cy="3738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5328016" y="3291116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5802617" y="296687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5802617" y="2636912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6683726" y="3291116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531660" y="2652357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6717659" y="462429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7573364" y="416709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971600" y="1484784"/>
            <a:ext cx="1695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Écriture séquentielle</a:t>
            </a:r>
          </a:p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 des </a:t>
            </a:r>
          </a:p>
          <a:p>
            <a:pPr algn="r"/>
            <a:r>
              <a:rPr lang="fr-FR" b="1" i="1" dirty="0" smtClean="0">
                <a:solidFill>
                  <a:srgbClr val="244D79"/>
                </a:solidFill>
              </a:rPr>
              <a:t>activités</a:t>
            </a:r>
            <a:endParaRPr lang="fr-FR" b="1" i="1" dirty="0">
              <a:solidFill>
                <a:srgbClr val="244D79"/>
              </a:solidFill>
            </a:endParaRPr>
          </a:p>
        </p:txBody>
      </p:sp>
      <p:sp>
        <p:nvSpPr>
          <p:cNvPr id="220" name="Ellipse 219"/>
          <p:cNvSpPr/>
          <p:nvPr/>
        </p:nvSpPr>
        <p:spPr>
          <a:xfrm>
            <a:off x="5802617" y="5503243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7531660" y="5518688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ZoneTexte 197"/>
          <p:cNvSpPr txBox="1"/>
          <p:nvPr/>
        </p:nvSpPr>
        <p:spPr>
          <a:xfrm>
            <a:off x="1097941" y="330745"/>
            <a:ext cx="748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244D79"/>
                </a:solidFill>
              </a:rPr>
              <a:t>Principe de construction d’un bloc de compétences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 flipH="1">
            <a:off x="0" y="0"/>
            <a:ext cx="4924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FFFF"/>
                </a:solidFill>
              </a:rPr>
              <a:t>BTS de la mécanique: les activités professionnelles</a:t>
            </a:r>
          </a:p>
        </p:txBody>
      </p:sp>
      <p:sp>
        <p:nvSpPr>
          <p:cNvPr id="43" name="Ellipse 42"/>
          <p:cNvSpPr/>
          <p:nvPr/>
        </p:nvSpPr>
        <p:spPr>
          <a:xfrm>
            <a:off x="5335930" y="5995045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691640" y="5995045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7531660" y="6016686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 flipH="1">
            <a:off x="4951100" y="2570357"/>
            <a:ext cx="0" cy="3738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8" name="Ellipse 217"/>
          <p:cNvSpPr/>
          <p:nvPr/>
        </p:nvSpPr>
        <p:spPr>
          <a:xfrm>
            <a:off x="4846396" y="5503243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846396" y="2636912"/>
            <a:ext cx="209408" cy="1983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88100" y="4395694"/>
            <a:ext cx="126000" cy="1260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32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333436"/>
              </p:ext>
            </p:extLst>
          </p:nvPr>
        </p:nvGraphicFramePr>
        <p:xfrm>
          <a:off x="684213" y="1773238"/>
          <a:ext cx="7775575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043608" y="476672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285586"/>
                </a:solidFill>
              </a:rPr>
              <a:t>Les activités et tâches du BTS CPRP</a:t>
            </a:r>
            <a:endParaRPr lang="fr-FR" sz="2000" b="1" dirty="0">
              <a:solidFill>
                <a:srgbClr val="285586"/>
              </a:solidFill>
            </a:endParaRPr>
          </a:p>
        </p:txBody>
      </p:sp>
      <p:grpSp>
        <p:nvGrpSpPr>
          <p:cNvPr id="20" name="Grouper 19"/>
          <p:cNvGrpSpPr/>
          <p:nvPr/>
        </p:nvGrpSpPr>
        <p:grpSpPr>
          <a:xfrm>
            <a:off x="1739900" y="2730398"/>
            <a:ext cx="7296596" cy="2245598"/>
            <a:chOff x="1739900" y="2730398"/>
            <a:chExt cx="7296596" cy="2245598"/>
          </a:xfrm>
        </p:grpSpPr>
        <p:sp>
          <p:nvSpPr>
            <p:cNvPr id="11" name="Forme libre 10"/>
            <p:cNvSpPr/>
            <p:nvPr/>
          </p:nvSpPr>
          <p:spPr>
            <a:xfrm>
              <a:off x="1739900" y="2730398"/>
              <a:ext cx="6654800" cy="2245598"/>
            </a:xfrm>
            <a:custGeom>
              <a:avLst/>
              <a:gdLst>
                <a:gd name="connsiteX0" fmla="*/ 0 w 6654800"/>
                <a:gd name="connsiteY0" fmla="*/ 203302 h 2245598"/>
                <a:gd name="connsiteX1" fmla="*/ 4914900 w 6654800"/>
                <a:gd name="connsiteY1" fmla="*/ 165202 h 2245598"/>
                <a:gd name="connsiteX2" fmla="*/ 368300 w 6654800"/>
                <a:gd name="connsiteY2" fmla="*/ 2006702 h 2245598"/>
                <a:gd name="connsiteX3" fmla="*/ 6654800 w 6654800"/>
                <a:gd name="connsiteY3" fmla="*/ 2222602 h 224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4800" h="2245598">
                  <a:moveTo>
                    <a:pt x="0" y="203302"/>
                  </a:moveTo>
                  <a:cubicBezTo>
                    <a:pt x="2426758" y="33968"/>
                    <a:pt x="4853517" y="-135365"/>
                    <a:pt x="4914900" y="165202"/>
                  </a:cubicBezTo>
                  <a:cubicBezTo>
                    <a:pt x="4976283" y="465769"/>
                    <a:pt x="78317" y="1663802"/>
                    <a:pt x="368300" y="2006702"/>
                  </a:cubicBezTo>
                  <a:cubicBezTo>
                    <a:pt x="658283" y="2349602"/>
                    <a:pt x="6654800" y="2222602"/>
                    <a:pt x="6654800" y="2222602"/>
                  </a:cubicBezTo>
                </a:path>
              </a:pathLst>
            </a:custGeom>
            <a:ln w="57150" cmpd="sng">
              <a:solidFill>
                <a:schemeClr val="bg2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516216" y="4365104"/>
              <a:ext cx="25202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Aspect temporel</a:t>
              </a:r>
              <a:endParaRPr lang="fr-FR" sz="2400" dirty="0"/>
            </a:p>
          </p:txBody>
        </p:sp>
      </p:grpSp>
      <p:grpSp>
        <p:nvGrpSpPr>
          <p:cNvPr id="21" name="Grouper 20"/>
          <p:cNvGrpSpPr/>
          <p:nvPr/>
        </p:nvGrpSpPr>
        <p:grpSpPr>
          <a:xfrm>
            <a:off x="1043608" y="1124744"/>
            <a:ext cx="8100392" cy="5328592"/>
            <a:chOff x="1043608" y="1124744"/>
            <a:chExt cx="8100392" cy="5328592"/>
          </a:xfrm>
        </p:grpSpPr>
        <p:cxnSp>
          <p:nvCxnSpPr>
            <p:cNvPr id="14" name="Connecteur droit 13"/>
            <p:cNvCxnSpPr/>
            <p:nvPr/>
          </p:nvCxnSpPr>
          <p:spPr>
            <a:xfrm>
              <a:off x="4572000" y="1124744"/>
              <a:ext cx="0" cy="5328592"/>
            </a:xfrm>
            <a:prstGeom prst="line">
              <a:avLst/>
            </a:prstGeom>
            <a:ln w="5715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H="1">
              <a:off x="1043608" y="3846824"/>
              <a:ext cx="6984776" cy="86232"/>
            </a:xfrm>
            <a:prstGeom prst="line">
              <a:avLst/>
            </a:prstGeom>
            <a:ln w="5715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6623720" y="3068960"/>
              <a:ext cx="25202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Métiers précis</a:t>
              </a:r>
              <a:endParaRPr lang="fr-FR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3328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flipH="1">
            <a:off x="0" y="0"/>
            <a:ext cx="430887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fr-FR" sz="1600" b="1" i="1" dirty="0" smtClean="0"/>
              <a:t>      </a:t>
            </a:r>
            <a:r>
              <a:rPr lang="fr-FR" sz="1600" b="1" i="1" dirty="0" smtClean="0">
                <a:solidFill>
                  <a:srgbClr val="FFFFFF"/>
                </a:solidFill>
              </a:rPr>
              <a:t>BTS CPRP 2015 – A1 : </a:t>
            </a:r>
            <a:r>
              <a:rPr lang="fr-FR" sz="1600" i="1" dirty="0" smtClean="0">
                <a:solidFill>
                  <a:schemeClr val="bg1"/>
                </a:solidFill>
              </a:rPr>
              <a:t>Participer à la réponse à une affaire</a:t>
            </a:r>
            <a:endParaRPr lang="fr-FR" sz="1600" b="1" i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44017"/>
              </p:ext>
            </p:extLst>
          </p:nvPr>
        </p:nvGraphicFramePr>
        <p:xfrm>
          <a:off x="935023" y="1910379"/>
          <a:ext cx="7657150" cy="403890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59281"/>
                <a:gridCol w="6497869"/>
              </a:tblGrid>
              <a:tr h="466062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Tâches</a:t>
                      </a:r>
                      <a:endParaRPr lang="fr-FR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4863">
                <a:tc>
                  <a:txBody>
                    <a:bodyPr/>
                    <a:lstStyle/>
                    <a:p>
                      <a:pPr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fr-FR" sz="1800" b="1" kern="5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A1-T1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800" kern="1000" dirty="0">
                          <a:effectLst/>
                          <a:latin typeface="Arial"/>
                          <a:ea typeface="Arial Unicode MS"/>
                          <a:cs typeface="Arial"/>
                        </a:rPr>
                        <a:t>Analyser le dossier de conception préliminaire d’une affaire (données d’entrée)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629593">
                <a:tc>
                  <a:txBody>
                    <a:bodyPr/>
                    <a:lstStyle/>
                    <a:p>
                      <a:pPr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fr-FR" sz="1800" b="1" kern="50">
                          <a:effectLst/>
                          <a:latin typeface="Arial"/>
                          <a:ea typeface="Arial Unicode MS"/>
                          <a:cs typeface="Tahoma"/>
                        </a:rPr>
                        <a:t>A1-T2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800" kern="50" dirty="0">
                          <a:effectLst/>
                          <a:latin typeface="Arial"/>
                          <a:ea typeface="Arial Unicode MS"/>
                          <a:cs typeface="Arial"/>
                        </a:rPr>
                        <a:t>Étudier la faisabilité technique, humaine et organisationnelle d’un processus prévisionnel 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929351">
                <a:tc>
                  <a:txBody>
                    <a:bodyPr/>
                    <a:lstStyle/>
                    <a:p>
                      <a:pPr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fr-FR" sz="1800" b="1" kern="5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A1-T3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>
                    <a:solidFill>
                      <a:srgbClr val="F8F6C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800" kern="50" dirty="0">
                          <a:effectLst/>
                          <a:latin typeface="Arial"/>
                          <a:ea typeface="Arial Unicode MS"/>
                          <a:cs typeface="Arial"/>
                        </a:rPr>
                        <a:t>Collaborer à la conception des produits avec des spécialistes de conception et de réalisation pour optimiser la relation « produit – matériaux – procédés – processus – coûts »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>
                    <a:solidFill>
                      <a:srgbClr val="F8F6C4">
                        <a:alpha val="40000"/>
                      </a:srgbClr>
                    </a:solidFill>
                  </a:tcPr>
                </a:tc>
              </a:tr>
              <a:tr h="689516">
                <a:tc>
                  <a:txBody>
                    <a:bodyPr/>
                    <a:lstStyle/>
                    <a:p>
                      <a:pPr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fr-FR" sz="1800" b="1" kern="5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A1-T4*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800" kern="50" dirty="0">
                          <a:effectLst/>
                          <a:latin typeface="Arial"/>
                          <a:ea typeface="Arial Unicode MS"/>
                          <a:cs typeface="Arial"/>
                        </a:rPr>
                        <a:t>Fournir les éléments techniques permettant d’établir le devis estimatif et les argumenter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6895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50" dirty="0" smtClean="0">
                          <a:effectLst/>
                          <a:latin typeface="+mn-lt"/>
                          <a:ea typeface="Arial Unicode MS"/>
                          <a:cs typeface="Tahoma"/>
                        </a:rPr>
                        <a:t>A1-T5</a:t>
                      </a:r>
                      <a:endParaRPr lang="fr-FR" sz="1800" kern="800" dirty="0" smtClean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Élaborer le dossier contractuel de réalisation destiné au client</a:t>
                      </a:r>
                      <a:r>
                        <a:rPr lang="fr-FR" dirty="0" smtClean="0">
                          <a:effectLst/>
                        </a:rPr>
                        <a:t> </a:t>
                      </a:r>
                      <a:endParaRPr lang="fr-FR" sz="1800" kern="800" dirty="0" smtClean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699792" y="908720"/>
            <a:ext cx="473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Niveau d’autonomie dans l’activité : ■■□□</a:t>
            </a:r>
            <a:r>
              <a:rPr lang="fr-FR" dirty="0" smtClean="0">
                <a:effectLst/>
              </a:rPr>
              <a:t> </a:t>
            </a:r>
            <a:endParaRPr lang="fr-FR" dirty="0"/>
          </a:p>
        </p:txBody>
      </p:sp>
      <p:graphicFrame>
        <p:nvGraphicFramePr>
          <p:cNvPr id="7" name="Espace réservé du contenu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09215"/>
              </p:ext>
            </p:extLst>
          </p:nvPr>
        </p:nvGraphicFramePr>
        <p:xfrm>
          <a:off x="-396552" y="0"/>
          <a:ext cx="3887788" cy="212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20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flipH="1">
            <a:off x="0" y="0"/>
            <a:ext cx="430887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fr-FR" sz="1600" b="1" i="1" dirty="0" smtClean="0"/>
              <a:t>      </a:t>
            </a:r>
            <a:r>
              <a:rPr lang="fr-FR" sz="1600" b="1" i="1" dirty="0" smtClean="0">
                <a:solidFill>
                  <a:srgbClr val="FFFFFF"/>
                </a:solidFill>
              </a:rPr>
              <a:t>BTS IPAP série 2015 – Relations tâches/compétences/épreuves</a:t>
            </a:r>
            <a:endParaRPr lang="fr-FR" sz="1600" i="1" dirty="0" smtClean="0">
              <a:solidFill>
                <a:srgbClr val="FFFFFF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14475659"/>
              </p:ext>
            </p:extLst>
          </p:nvPr>
        </p:nvGraphicFramePr>
        <p:xfrm>
          <a:off x="899592" y="764704"/>
          <a:ext cx="7880390" cy="5121106"/>
        </p:xfrm>
        <a:graphic>
          <a:graphicData uri="http://schemas.openxmlformats.org/drawingml/2006/table">
            <a:tbl>
              <a:tblPr/>
              <a:tblGrid>
                <a:gridCol w="1485436"/>
                <a:gridCol w="530410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  <a:gridCol w="325808"/>
              </a:tblGrid>
              <a:tr h="143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Activités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Tâches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C5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C6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C7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C8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C9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C10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C15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C16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Cu17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Cu18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C9F"/>
                    </a:solidFill>
                  </a:tcPr>
                </a:tc>
              </a:tr>
              <a:tr h="16913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Répondre à une affaire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A1-T1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A1-T2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55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A1-T3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A1-T4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A1-T5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Concevoir la production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A2-T5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A2-T6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Initialiser la production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A3-T1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A3-T2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A3-T3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A3-T4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A3-T5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Gérer la réalisation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A4-T4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A4-T5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A4-T6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A4-T7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44" marR="8944" marT="89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44" marR="8944" marT="8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730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4" marR="8944" marT="89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 conception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préliminaire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 projet industriel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 projet collaboratif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U62 gestion et suivi de réalisation en entreprise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44" marR="8944" marT="8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er 2"/>
          <p:cNvGrpSpPr/>
          <p:nvPr/>
        </p:nvGrpSpPr>
        <p:grpSpPr>
          <a:xfrm>
            <a:off x="683569" y="836712"/>
            <a:ext cx="5112567" cy="4383795"/>
            <a:chOff x="683569" y="836712"/>
            <a:chExt cx="5112567" cy="4383795"/>
          </a:xfrm>
        </p:grpSpPr>
        <p:sp>
          <p:nvSpPr>
            <p:cNvPr id="5" name="Ellipse 4"/>
            <p:cNvSpPr/>
            <p:nvPr/>
          </p:nvSpPr>
          <p:spPr>
            <a:xfrm>
              <a:off x="4231674" y="836712"/>
              <a:ext cx="1564462" cy="1008112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4283968" y="4869160"/>
              <a:ext cx="1492454" cy="288032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Forme libre 6"/>
            <p:cNvSpPr/>
            <p:nvPr/>
          </p:nvSpPr>
          <p:spPr>
            <a:xfrm>
              <a:off x="3572507" y="1700809"/>
              <a:ext cx="1143509" cy="3168352"/>
            </a:xfrm>
            <a:custGeom>
              <a:avLst/>
              <a:gdLst>
                <a:gd name="connsiteX0" fmla="*/ 412607 w 584574"/>
                <a:gd name="connsiteY0" fmla="*/ 0 h 3929252"/>
                <a:gd name="connsiteX1" fmla="*/ 2533 w 584574"/>
                <a:gd name="connsiteY1" fmla="*/ 2116768 h 3929252"/>
                <a:gd name="connsiteX2" fmla="*/ 584574 w 584574"/>
                <a:gd name="connsiteY2" fmla="*/ 3929252 h 3929252"/>
                <a:gd name="connsiteX0" fmla="*/ 414337 w 586304"/>
                <a:gd name="connsiteY0" fmla="*/ 0 h 3929252"/>
                <a:gd name="connsiteX1" fmla="*/ 4263 w 586304"/>
                <a:gd name="connsiteY1" fmla="*/ 2116768 h 3929252"/>
                <a:gd name="connsiteX2" fmla="*/ 586304 w 586304"/>
                <a:gd name="connsiteY2" fmla="*/ 3929252 h 3929252"/>
                <a:gd name="connsiteX0" fmla="*/ 411587 w 504184"/>
                <a:gd name="connsiteY0" fmla="*/ 0 h 3955711"/>
                <a:gd name="connsiteX1" fmla="*/ 1513 w 504184"/>
                <a:gd name="connsiteY1" fmla="*/ 2116768 h 3955711"/>
                <a:gd name="connsiteX2" fmla="*/ 504184 w 504184"/>
                <a:gd name="connsiteY2" fmla="*/ 3955711 h 395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184" h="3955711">
                  <a:moveTo>
                    <a:pt x="411587" y="0"/>
                  </a:moveTo>
                  <a:cubicBezTo>
                    <a:pt x="86394" y="783865"/>
                    <a:pt x="-13920" y="1457483"/>
                    <a:pt x="1513" y="2116768"/>
                  </a:cubicBezTo>
                  <a:cubicBezTo>
                    <a:pt x="16946" y="2776053"/>
                    <a:pt x="504184" y="3955711"/>
                    <a:pt x="504184" y="3955711"/>
                  </a:cubicBezTo>
                </a:path>
              </a:pathLst>
            </a:custGeom>
            <a:ln w="12700" cmpd="sng"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683569" y="908720"/>
              <a:ext cx="1800200" cy="792088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755576" y="4797152"/>
              <a:ext cx="2376264" cy="42335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411760" y="888619"/>
              <a:ext cx="2016224" cy="164117"/>
            </a:xfrm>
            <a:custGeom>
              <a:avLst/>
              <a:gdLst>
                <a:gd name="connsiteX0" fmla="*/ 412607 w 584574"/>
                <a:gd name="connsiteY0" fmla="*/ 0 h 3929252"/>
                <a:gd name="connsiteX1" fmla="*/ 2533 w 584574"/>
                <a:gd name="connsiteY1" fmla="*/ 2116768 h 3929252"/>
                <a:gd name="connsiteX2" fmla="*/ 584574 w 584574"/>
                <a:gd name="connsiteY2" fmla="*/ 3929252 h 3929252"/>
                <a:gd name="connsiteX0" fmla="*/ 414337 w 586304"/>
                <a:gd name="connsiteY0" fmla="*/ 0 h 3929252"/>
                <a:gd name="connsiteX1" fmla="*/ 4263 w 586304"/>
                <a:gd name="connsiteY1" fmla="*/ 2116768 h 3929252"/>
                <a:gd name="connsiteX2" fmla="*/ 586304 w 586304"/>
                <a:gd name="connsiteY2" fmla="*/ 3929252 h 3929252"/>
                <a:gd name="connsiteX0" fmla="*/ 411587 w 504184"/>
                <a:gd name="connsiteY0" fmla="*/ 0 h 3955711"/>
                <a:gd name="connsiteX1" fmla="*/ 1513 w 504184"/>
                <a:gd name="connsiteY1" fmla="*/ 2116768 h 3955711"/>
                <a:gd name="connsiteX2" fmla="*/ 504184 w 504184"/>
                <a:gd name="connsiteY2" fmla="*/ 3955711 h 3955711"/>
                <a:gd name="connsiteX0" fmla="*/ 0 w 92597"/>
                <a:gd name="connsiteY0" fmla="*/ 0 h 3955711"/>
                <a:gd name="connsiteX1" fmla="*/ 92597 w 92597"/>
                <a:gd name="connsiteY1" fmla="*/ 3955711 h 3955711"/>
                <a:gd name="connsiteX0" fmla="*/ 939203 w 939203"/>
                <a:gd name="connsiteY0" fmla="*/ 502733 h 502733"/>
                <a:gd name="connsiteX1" fmla="*/ 0 w 939203"/>
                <a:gd name="connsiteY1" fmla="*/ 0 h 502733"/>
                <a:gd name="connsiteX0" fmla="*/ 0 w 317477"/>
                <a:gd name="connsiteY0" fmla="*/ 0 h 264595"/>
                <a:gd name="connsiteX1" fmla="*/ 317477 w 317477"/>
                <a:gd name="connsiteY1" fmla="*/ 264595 h 264595"/>
                <a:gd name="connsiteX0" fmla="*/ 0 w 462987"/>
                <a:gd name="connsiteY0" fmla="*/ 0 h 13229"/>
                <a:gd name="connsiteX1" fmla="*/ 462987 w 462987"/>
                <a:gd name="connsiteY1" fmla="*/ 13229 h 13229"/>
                <a:gd name="connsiteX0" fmla="*/ 0 w 462987"/>
                <a:gd name="connsiteY0" fmla="*/ 79453 h 92682"/>
                <a:gd name="connsiteX1" fmla="*/ 462987 w 462987"/>
                <a:gd name="connsiteY1" fmla="*/ 92682 h 92682"/>
                <a:gd name="connsiteX0" fmla="*/ 0 w 462987"/>
                <a:gd name="connsiteY0" fmla="*/ 118072 h 131301"/>
                <a:gd name="connsiteX1" fmla="*/ 462987 w 462987"/>
                <a:gd name="connsiteY1" fmla="*/ 131301 h 131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2987" h="131301">
                  <a:moveTo>
                    <a:pt x="0" y="118072"/>
                  </a:moveTo>
                  <a:cubicBezTo>
                    <a:pt x="141101" y="-9816"/>
                    <a:pt x="282201" y="-71556"/>
                    <a:pt x="462987" y="131301"/>
                  </a:cubicBezTo>
                </a:path>
              </a:pathLst>
            </a:custGeom>
            <a:ln w="12700" cmpd="sng"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Forme libre 10"/>
            <p:cNvSpPr/>
            <p:nvPr/>
          </p:nvSpPr>
          <p:spPr>
            <a:xfrm flipH="1">
              <a:off x="3059831" y="4797152"/>
              <a:ext cx="1368152" cy="144016"/>
            </a:xfrm>
            <a:custGeom>
              <a:avLst/>
              <a:gdLst>
                <a:gd name="connsiteX0" fmla="*/ 412607 w 584574"/>
                <a:gd name="connsiteY0" fmla="*/ 0 h 3929252"/>
                <a:gd name="connsiteX1" fmla="*/ 2533 w 584574"/>
                <a:gd name="connsiteY1" fmla="*/ 2116768 h 3929252"/>
                <a:gd name="connsiteX2" fmla="*/ 584574 w 584574"/>
                <a:gd name="connsiteY2" fmla="*/ 3929252 h 3929252"/>
                <a:gd name="connsiteX0" fmla="*/ 414337 w 586304"/>
                <a:gd name="connsiteY0" fmla="*/ 0 h 3929252"/>
                <a:gd name="connsiteX1" fmla="*/ 4263 w 586304"/>
                <a:gd name="connsiteY1" fmla="*/ 2116768 h 3929252"/>
                <a:gd name="connsiteX2" fmla="*/ 586304 w 586304"/>
                <a:gd name="connsiteY2" fmla="*/ 3929252 h 3929252"/>
                <a:gd name="connsiteX0" fmla="*/ 411587 w 504184"/>
                <a:gd name="connsiteY0" fmla="*/ 0 h 3955711"/>
                <a:gd name="connsiteX1" fmla="*/ 1513 w 504184"/>
                <a:gd name="connsiteY1" fmla="*/ 2116768 h 3955711"/>
                <a:gd name="connsiteX2" fmla="*/ 504184 w 504184"/>
                <a:gd name="connsiteY2" fmla="*/ 3955711 h 3955711"/>
                <a:gd name="connsiteX0" fmla="*/ 0 w 92597"/>
                <a:gd name="connsiteY0" fmla="*/ 0 h 3955711"/>
                <a:gd name="connsiteX1" fmla="*/ 92597 w 92597"/>
                <a:gd name="connsiteY1" fmla="*/ 3955711 h 3955711"/>
                <a:gd name="connsiteX0" fmla="*/ 939203 w 939203"/>
                <a:gd name="connsiteY0" fmla="*/ 502733 h 502733"/>
                <a:gd name="connsiteX1" fmla="*/ 0 w 939203"/>
                <a:gd name="connsiteY1" fmla="*/ 0 h 502733"/>
                <a:gd name="connsiteX0" fmla="*/ 0 w 317477"/>
                <a:gd name="connsiteY0" fmla="*/ 0 h 264595"/>
                <a:gd name="connsiteX1" fmla="*/ 317477 w 317477"/>
                <a:gd name="connsiteY1" fmla="*/ 264595 h 264595"/>
                <a:gd name="connsiteX0" fmla="*/ 0 w 462987"/>
                <a:gd name="connsiteY0" fmla="*/ 0 h 13229"/>
                <a:gd name="connsiteX1" fmla="*/ 462987 w 462987"/>
                <a:gd name="connsiteY1" fmla="*/ 13229 h 13229"/>
                <a:gd name="connsiteX0" fmla="*/ 0 w 462987"/>
                <a:gd name="connsiteY0" fmla="*/ 79453 h 92682"/>
                <a:gd name="connsiteX1" fmla="*/ 462987 w 462987"/>
                <a:gd name="connsiteY1" fmla="*/ 92682 h 92682"/>
                <a:gd name="connsiteX0" fmla="*/ 0 w 462987"/>
                <a:gd name="connsiteY0" fmla="*/ 118072 h 131301"/>
                <a:gd name="connsiteX1" fmla="*/ 462987 w 462987"/>
                <a:gd name="connsiteY1" fmla="*/ 131301 h 131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2987" h="131301">
                  <a:moveTo>
                    <a:pt x="0" y="118072"/>
                  </a:moveTo>
                  <a:cubicBezTo>
                    <a:pt x="141101" y="-9816"/>
                    <a:pt x="282201" y="-71556"/>
                    <a:pt x="462987" y="131301"/>
                  </a:cubicBezTo>
                </a:path>
              </a:pathLst>
            </a:custGeom>
            <a:ln w="12700" cmpd="sng"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520725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/>
          <p:cNvSpPr/>
          <p:nvPr/>
        </p:nvSpPr>
        <p:spPr>
          <a:xfrm>
            <a:off x="3563888" y="4931337"/>
            <a:ext cx="5040560" cy="634561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  <a:alpha val="15000"/>
                </a:schemeClr>
              </a:gs>
              <a:gs pos="35000">
                <a:schemeClr val="accent4">
                  <a:tint val="37000"/>
                  <a:satMod val="300000"/>
                  <a:alpha val="15000"/>
                </a:schemeClr>
              </a:gs>
              <a:gs pos="100000">
                <a:schemeClr val="accent4">
                  <a:tint val="15000"/>
                  <a:satMod val="350000"/>
                  <a:alpha val="15000"/>
                </a:schemeClr>
              </a:gs>
            </a:gsLst>
            <a:lin ang="16200000" scaled="1"/>
            <a:tileRect/>
          </a:gradFill>
          <a:ln>
            <a:prstDash val="sys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fr-FR" sz="1600" b="1" dirty="0" smtClean="0"/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924" y="4175786"/>
            <a:ext cx="712308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59066" y="722622"/>
            <a:ext cx="1689823" cy="45437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1</a:t>
            </a:r>
            <a:r>
              <a:rPr lang="fr-FR" sz="1600" baseline="30000" dirty="0" smtClean="0">
                <a:solidFill>
                  <a:srgbClr val="000000"/>
                </a:solidFill>
              </a:rPr>
              <a:t>ère</a:t>
            </a:r>
            <a:r>
              <a:rPr lang="fr-FR" sz="1600" dirty="0" smtClean="0">
                <a:solidFill>
                  <a:srgbClr val="000000"/>
                </a:solidFill>
              </a:rPr>
              <a:t> année 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48889" y="722622"/>
            <a:ext cx="5128041" cy="45437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2</a:t>
            </a:r>
            <a:r>
              <a:rPr lang="fr-FR" sz="1600" baseline="30000" dirty="0" smtClean="0">
                <a:solidFill>
                  <a:srgbClr val="000000"/>
                </a:solidFill>
              </a:rPr>
              <a:t>ème</a:t>
            </a:r>
            <a:r>
              <a:rPr lang="fr-FR" sz="1600" dirty="0" smtClean="0">
                <a:solidFill>
                  <a:srgbClr val="000000"/>
                </a:solidFill>
              </a:rPr>
              <a:t>  </a:t>
            </a:r>
            <a:r>
              <a:rPr lang="fr-FR" sz="1600" dirty="0">
                <a:solidFill>
                  <a:srgbClr val="000000"/>
                </a:solidFill>
              </a:rPr>
              <a:t>année 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3635896" y="692696"/>
            <a:ext cx="0" cy="525658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604448" y="692696"/>
            <a:ext cx="34202" cy="525658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224854" y="1196752"/>
            <a:ext cx="6404416" cy="0"/>
          </a:xfrm>
          <a:prstGeom prst="straightConnector1">
            <a:avLst/>
          </a:prstGeom>
          <a:ln w="38100" cmpd="sng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246127" y="2803438"/>
            <a:ext cx="1557872" cy="677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/>
              <a:t>Projet industriel</a:t>
            </a:r>
            <a:endParaRPr lang="fr-FR" sz="1600" dirty="0"/>
          </a:p>
        </p:txBody>
      </p:sp>
      <p:sp>
        <p:nvSpPr>
          <p:cNvPr id="16" name="Rectangle 15"/>
          <p:cNvSpPr/>
          <p:nvPr/>
        </p:nvSpPr>
        <p:spPr>
          <a:xfrm>
            <a:off x="4860032" y="3845861"/>
            <a:ext cx="1397001" cy="659849"/>
          </a:xfrm>
          <a:prstGeom prst="rect">
            <a:avLst/>
          </a:prstGeom>
          <a:solidFill>
            <a:srgbClr val="CCFFCC">
              <a:alpha val="50000"/>
            </a:srgbClr>
          </a:solidFill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/>
              <a:t>Projet Collaboratif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1328962" y="1984381"/>
            <a:ext cx="7447968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1328962" y="5229200"/>
            <a:ext cx="7275486" cy="10792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1328962" y="3142104"/>
            <a:ext cx="7447968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>
            <a:spLocks/>
          </p:cNvSpPr>
          <p:nvPr/>
        </p:nvSpPr>
        <p:spPr>
          <a:xfrm>
            <a:off x="6179749" y="3866951"/>
            <a:ext cx="613799" cy="610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</a:rPr>
              <a:t>CCF</a:t>
            </a:r>
            <a:endParaRPr lang="fr-FR" sz="9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3568" y="1558486"/>
            <a:ext cx="1541317" cy="903108"/>
          </a:xfrm>
          <a:prstGeom prst="rect">
            <a:avLst/>
          </a:prstGeom>
          <a:solidFill>
            <a:srgbClr val="FFFFFF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</a:rPr>
              <a:t>U4 Conception  préliminaire</a:t>
            </a:r>
            <a:endParaRPr lang="fr-FR" sz="1600" b="1" dirty="0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3568" y="2622459"/>
            <a:ext cx="1541317" cy="944763"/>
          </a:xfrm>
          <a:prstGeom prst="rect">
            <a:avLst/>
          </a:prstGeom>
          <a:solidFill>
            <a:srgbClr val="FFFFFF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</a:rPr>
              <a:t>U5 Projet industriel</a:t>
            </a:r>
            <a:endParaRPr lang="fr-FR" sz="1600" b="1" dirty="0">
              <a:solidFill>
                <a:schemeClr val="accent6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3569" y="4788493"/>
            <a:ext cx="1541318" cy="944763"/>
          </a:xfrm>
          <a:prstGeom prst="rect">
            <a:avLst/>
          </a:prstGeom>
          <a:solidFill>
            <a:srgbClr val="FFFFFF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</a:rPr>
              <a:t>U62 : Gestion et suivi de réalisation en entreprise</a:t>
            </a:r>
            <a:endParaRPr lang="fr-FR" sz="1600" b="1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3569" y="3717032"/>
            <a:ext cx="1541286" cy="944763"/>
          </a:xfrm>
          <a:prstGeom prst="rect">
            <a:avLst/>
          </a:prstGeom>
          <a:solidFill>
            <a:srgbClr val="FFFFFF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</a:rPr>
              <a:t>U61 : Projet collaboratif</a:t>
            </a:r>
            <a:endParaRPr lang="fr-FR" sz="1600" b="1" dirty="0">
              <a:solidFill>
                <a:schemeClr val="accent6"/>
              </a:solidFill>
            </a:endParaRPr>
          </a:p>
        </p:txBody>
      </p:sp>
      <p:sp>
        <p:nvSpPr>
          <p:cNvPr id="47" name="Ellipse 46"/>
          <p:cNvSpPr>
            <a:spLocks/>
          </p:cNvSpPr>
          <p:nvPr/>
        </p:nvSpPr>
        <p:spPr>
          <a:xfrm>
            <a:off x="8317802" y="1679328"/>
            <a:ext cx="613799" cy="61010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EP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48" name="Ellipse 47"/>
          <p:cNvSpPr>
            <a:spLocks/>
          </p:cNvSpPr>
          <p:nvPr/>
        </p:nvSpPr>
        <p:spPr>
          <a:xfrm>
            <a:off x="7546366" y="2838168"/>
            <a:ext cx="613799" cy="610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CC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49" name="Ellipse 48"/>
          <p:cNvSpPr>
            <a:spLocks/>
          </p:cNvSpPr>
          <p:nvPr/>
        </p:nvSpPr>
        <p:spPr>
          <a:xfrm>
            <a:off x="8322370" y="2803438"/>
            <a:ext cx="613799" cy="61010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EP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377367" y="4931337"/>
            <a:ext cx="1197692" cy="63456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/>
              <a:t>Stage industriel</a:t>
            </a:r>
          </a:p>
        </p:txBody>
      </p:sp>
      <p:sp>
        <p:nvSpPr>
          <p:cNvPr id="98" name="ZoneTexte 97"/>
          <p:cNvSpPr txBox="1"/>
          <p:nvPr/>
        </p:nvSpPr>
        <p:spPr>
          <a:xfrm flipH="1">
            <a:off x="0" y="0"/>
            <a:ext cx="46166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fr-FR" b="1" i="1" dirty="0" smtClean="0"/>
              <a:t>      </a:t>
            </a:r>
            <a:r>
              <a:rPr lang="fr-FR" b="1" i="1" dirty="0" smtClean="0">
                <a:solidFill>
                  <a:srgbClr val="FFFFFF"/>
                </a:solidFill>
              </a:rPr>
              <a:t>BTS IPAP 2015 – Organisation des épreuves</a:t>
            </a:r>
            <a:endParaRPr lang="fr-FR" b="1" i="1" dirty="0">
              <a:solidFill>
                <a:srgbClr val="FFFFFF"/>
              </a:solidFill>
            </a:endParaRPr>
          </a:p>
        </p:txBody>
      </p:sp>
      <p:sp>
        <p:nvSpPr>
          <p:cNvPr id="102" name="Forme libre 101"/>
          <p:cNvSpPr/>
          <p:nvPr/>
        </p:nvSpPr>
        <p:spPr>
          <a:xfrm>
            <a:off x="7930801" y="2688369"/>
            <a:ext cx="548364" cy="147763"/>
          </a:xfrm>
          <a:custGeom>
            <a:avLst/>
            <a:gdLst>
              <a:gd name="connsiteX0" fmla="*/ 564444 w 564444"/>
              <a:gd name="connsiteY0" fmla="*/ 0 h 254000"/>
              <a:gd name="connsiteX1" fmla="*/ 183444 w 564444"/>
              <a:gd name="connsiteY1" fmla="*/ 211666 h 254000"/>
              <a:gd name="connsiteX2" fmla="*/ 0 w 564444"/>
              <a:gd name="connsiteY2" fmla="*/ 254000 h 254000"/>
              <a:gd name="connsiteX0" fmla="*/ 564444 w 564444"/>
              <a:gd name="connsiteY0" fmla="*/ 0 h 254000"/>
              <a:gd name="connsiteX1" fmla="*/ 259643 w 564444"/>
              <a:gd name="connsiteY1" fmla="*/ 48379 h 254000"/>
              <a:gd name="connsiteX2" fmla="*/ 0 w 564444"/>
              <a:gd name="connsiteY2" fmla="*/ 254000 h 254000"/>
              <a:gd name="connsiteX0" fmla="*/ 564444 w 564444"/>
              <a:gd name="connsiteY0" fmla="*/ 0 h 254000"/>
              <a:gd name="connsiteX1" fmla="*/ 259643 w 564444"/>
              <a:gd name="connsiteY1" fmla="*/ 48379 h 254000"/>
              <a:gd name="connsiteX2" fmla="*/ 0 w 564444"/>
              <a:gd name="connsiteY2" fmla="*/ 254000 h 254000"/>
              <a:gd name="connsiteX0" fmla="*/ 564444 w 564444"/>
              <a:gd name="connsiteY0" fmla="*/ 3098 h 257098"/>
              <a:gd name="connsiteX1" fmla="*/ 259643 w 564444"/>
              <a:gd name="connsiteY1" fmla="*/ 51477 h 257098"/>
              <a:gd name="connsiteX2" fmla="*/ 0 w 564444"/>
              <a:gd name="connsiteY2" fmla="*/ 257098 h 257098"/>
              <a:gd name="connsiteX0" fmla="*/ 564444 w 564444"/>
              <a:gd name="connsiteY0" fmla="*/ 2126 h 256126"/>
              <a:gd name="connsiteX1" fmla="*/ 191910 w 564444"/>
              <a:gd name="connsiteY1" fmla="*/ 64112 h 256126"/>
              <a:gd name="connsiteX2" fmla="*/ 0 w 564444"/>
              <a:gd name="connsiteY2" fmla="*/ 256126 h 256126"/>
              <a:gd name="connsiteX0" fmla="*/ 564444 w 564444"/>
              <a:gd name="connsiteY0" fmla="*/ 5158 h 259158"/>
              <a:gd name="connsiteX1" fmla="*/ 191910 w 564444"/>
              <a:gd name="connsiteY1" fmla="*/ 39930 h 259158"/>
              <a:gd name="connsiteX2" fmla="*/ 0 w 564444"/>
              <a:gd name="connsiteY2" fmla="*/ 259158 h 259158"/>
              <a:gd name="connsiteX0" fmla="*/ 564444 w 564444"/>
              <a:gd name="connsiteY0" fmla="*/ 81350 h 335498"/>
              <a:gd name="connsiteX1" fmla="*/ 191910 w 564444"/>
              <a:gd name="connsiteY1" fmla="*/ 116122 h 335498"/>
              <a:gd name="connsiteX2" fmla="*/ 0 w 564444"/>
              <a:gd name="connsiteY2" fmla="*/ 335350 h 335498"/>
              <a:gd name="connsiteX0" fmla="*/ 564444 w 564444"/>
              <a:gd name="connsiteY0" fmla="*/ 60551 h 314551"/>
              <a:gd name="connsiteX1" fmla="*/ 191910 w 564444"/>
              <a:gd name="connsiteY1" fmla="*/ 95323 h 314551"/>
              <a:gd name="connsiteX2" fmla="*/ 0 w 564444"/>
              <a:gd name="connsiteY2" fmla="*/ 314551 h 314551"/>
              <a:gd name="connsiteX0" fmla="*/ 564444 w 564444"/>
              <a:gd name="connsiteY0" fmla="*/ 51610 h 305610"/>
              <a:gd name="connsiteX1" fmla="*/ 191910 w 564444"/>
              <a:gd name="connsiteY1" fmla="*/ 86382 h 305610"/>
              <a:gd name="connsiteX2" fmla="*/ 0 w 564444"/>
              <a:gd name="connsiteY2" fmla="*/ 305610 h 305610"/>
              <a:gd name="connsiteX0" fmla="*/ 581377 w 581377"/>
              <a:gd name="connsiteY0" fmla="*/ 0 h 260804"/>
              <a:gd name="connsiteX1" fmla="*/ 208843 w 581377"/>
              <a:gd name="connsiteY1" fmla="*/ 34772 h 260804"/>
              <a:gd name="connsiteX2" fmla="*/ 0 w 581377"/>
              <a:gd name="connsiteY2" fmla="*/ 260804 h 260804"/>
              <a:gd name="connsiteX0" fmla="*/ 372534 w 372534"/>
              <a:gd name="connsiteY0" fmla="*/ 0 h 34772"/>
              <a:gd name="connsiteX1" fmla="*/ 0 w 372534"/>
              <a:gd name="connsiteY1" fmla="*/ 34772 h 34772"/>
              <a:gd name="connsiteX0" fmla="*/ 567267 w 567267"/>
              <a:gd name="connsiteY0" fmla="*/ 0 h 259289"/>
              <a:gd name="connsiteX1" fmla="*/ 0 w 567267"/>
              <a:gd name="connsiteY1" fmla="*/ 259289 h 259289"/>
              <a:gd name="connsiteX0" fmla="*/ 567267 w 567267"/>
              <a:gd name="connsiteY0" fmla="*/ 0 h 259341"/>
              <a:gd name="connsiteX1" fmla="*/ 0 w 567267"/>
              <a:gd name="connsiteY1" fmla="*/ 259289 h 259341"/>
              <a:gd name="connsiteX0" fmla="*/ 567267 w 567267"/>
              <a:gd name="connsiteY0" fmla="*/ 298 h 259632"/>
              <a:gd name="connsiteX1" fmla="*/ 0 w 567267"/>
              <a:gd name="connsiteY1" fmla="*/ 259587 h 259632"/>
              <a:gd name="connsiteX0" fmla="*/ 1447799 w 1447799"/>
              <a:gd name="connsiteY0" fmla="*/ 120 h 681246"/>
              <a:gd name="connsiteX1" fmla="*/ 0 w 1447799"/>
              <a:gd name="connsiteY1" fmla="*/ 681227 h 681246"/>
              <a:gd name="connsiteX0" fmla="*/ 1447799 w 1447799"/>
              <a:gd name="connsiteY0" fmla="*/ 259 h 681366"/>
              <a:gd name="connsiteX1" fmla="*/ 0 w 1447799"/>
              <a:gd name="connsiteY1" fmla="*/ 681366 h 681366"/>
              <a:gd name="connsiteX0" fmla="*/ 1447799 w 1447799"/>
              <a:gd name="connsiteY0" fmla="*/ 259 h 681366"/>
              <a:gd name="connsiteX1" fmla="*/ 0 w 1447799"/>
              <a:gd name="connsiteY1" fmla="*/ 681366 h 681366"/>
              <a:gd name="connsiteX0" fmla="*/ 3204283 w 3204283"/>
              <a:gd name="connsiteY0" fmla="*/ 41842 h 249989"/>
              <a:gd name="connsiteX1" fmla="*/ 0 w 3204283"/>
              <a:gd name="connsiteY1" fmla="*/ 249989 h 249989"/>
              <a:gd name="connsiteX0" fmla="*/ 3012397 w 3012397"/>
              <a:gd name="connsiteY0" fmla="*/ 173310 h 173309"/>
              <a:gd name="connsiteX1" fmla="*/ 0 w 3012397"/>
              <a:gd name="connsiteY1" fmla="*/ 168626 h 173309"/>
              <a:gd name="connsiteX0" fmla="*/ 3012397 w 3012397"/>
              <a:gd name="connsiteY0" fmla="*/ 173310 h 173311"/>
              <a:gd name="connsiteX1" fmla="*/ 0 w 3012397"/>
              <a:gd name="connsiteY1" fmla="*/ 168626 h 173311"/>
              <a:gd name="connsiteX0" fmla="*/ 3012397 w 3012397"/>
              <a:gd name="connsiteY0" fmla="*/ 280701 h 280701"/>
              <a:gd name="connsiteX1" fmla="*/ 0 w 3012397"/>
              <a:gd name="connsiteY1" fmla="*/ 276017 h 28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12397" h="280701">
                <a:moveTo>
                  <a:pt x="3012397" y="280701"/>
                </a:moveTo>
                <a:cubicBezTo>
                  <a:pt x="2383487" y="-84605"/>
                  <a:pt x="381238" y="-100823"/>
                  <a:pt x="0" y="276017"/>
                </a:cubicBezTo>
              </a:path>
            </a:pathLst>
          </a:custGeom>
          <a:ln w="9525" cmpd="sng">
            <a:solidFill>
              <a:srgbClr val="FF0000"/>
            </a:solidFill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53" name="Ellipse 52"/>
          <p:cNvSpPr>
            <a:spLocks/>
          </p:cNvSpPr>
          <p:nvPr/>
        </p:nvSpPr>
        <p:spPr>
          <a:xfrm>
            <a:off x="6876256" y="4941168"/>
            <a:ext cx="613799" cy="610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</a:rPr>
              <a:t>CCF</a:t>
            </a:r>
            <a:endParaRPr lang="fr-FR" sz="900" b="1" dirty="0">
              <a:solidFill>
                <a:schemeClr val="tx1"/>
              </a:solidFill>
            </a:endParaRPr>
          </a:p>
        </p:txBody>
      </p:sp>
      <p:sp>
        <p:nvSpPr>
          <p:cNvPr id="2" name="Flèche droite rayée 1"/>
          <p:cNvSpPr/>
          <p:nvPr/>
        </p:nvSpPr>
        <p:spPr>
          <a:xfrm>
            <a:off x="3563888" y="5085184"/>
            <a:ext cx="720080" cy="360040"/>
          </a:xfrm>
          <a:prstGeom prst="stripedRightArrow">
            <a:avLst>
              <a:gd name="adj1" fmla="val 50001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12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aller plus loin avec les blocs de compétences?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3" y="1628800"/>
            <a:ext cx="7776219" cy="4608512"/>
          </a:xfrm>
        </p:spPr>
        <p:txBody>
          <a:bodyPr/>
          <a:lstStyle/>
          <a:p>
            <a:r>
              <a:rPr lang="fr-FR" dirty="0" smtClean="0"/>
              <a:t>Bien prendre en compte les deux logiques :</a:t>
            </a:r>
          </a:p>
          <a:p>
            <a:pPr lvl="1"/>
            <a:r>
              <a:rPr lang="fr-FR" dirty="0" smtClean="0"/>
              <a:t>Un référentiel vise à la certification, de manière globale par compensation entre épreuves et inclus naturellement un niveau d’enseignement général qui correspond au niveau de certification visé.</a:t>
            </a:r>
          </a:p>
          <a:p>
            <a:pPr lvl="1"/>
            <a:r>
              <a:rPr lang="fr-FR" dirty="0" smtClean="0"/>
              <a:t>Un bloc de compétences vise à une qualification professionnelle correspondant à un métier et ne peut comporter que les enseignements généraux utiles à l’accomplissement des tâches professionnelles.</a:t>
            </a:r>
          </a:p>
          <a:p>
            <a:r>
              <a:rPr lang="fr-FR" dirty="0" smtClean="0"/>
              <a:t>Le cumul de blocs de compétences n’a pas d’équivalence directe avec un référentiel</a:t>
            </a:r>
          </a:p>
          <a:p>
            <a:r>
              <a:rPr lang="fr-FR" dirty="0" smtClean="0"/>
              <a:t>La détention de plusieurs blocs peut permettre d’accéder à la certification par la voie de la VAE</a:t>
            </a:r>
          </a:p>
          <a:p>
            <a:r>
              <a:rPr lang="fr-FR" dirty="0" smtClean="0"/>
              <a:t>Il est donc important de définir à partir d’un référentiel des blocs de compétences de 150H référencés au RNCP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1528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attention.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BC8D34-BEFC-6B45-95FD-88DF8388AD5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70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couvertur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G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ge de partie ">
  <a:themeElements>
    <a:clrScheme name="1_Modèle par défaut 1">
      <a:dk1>
        <a:srgbClr val="000000"/>
      </a:dk1>
      <a:lt1>
        <a:srgbClr val="FFFFFF"/>
      </a:lt1>
      <a:dk2>
        <a:srgbClr val="3C3C3C"/>
      </a:dk2>
      <a:lt2>
        <a:srgbClr val="646464"/>
      </a:lt2>
      <a:accent1>
        <a:srgbClr val="0062A8"/>
      </a:accent1>
      <a:accent2>
        <a:srgbClr val="3671B2"/>
      </a:accent2>
      <a:accent3>
        <a:srgbClr val="FFFFFF"/>
      </a:accent3>
      <a:accent4>
        <a:srgbClr val="000000"/>
      </a:accent4>
      <a:accent5>
        <a:srgbClr val="AAB7D1"/>
      </a:accent5>
      <a:accent6>
        <a:srgbClr val="3066A1"/>
      </a:accent6>
      <a:hlink>
        <a:srgbClr val="C9E8F7"/>
      </a:hlink>
      <a:folHlink>
        <a:srgbClr val="DEEEF8"/>
      </a:folHlink>
    </a:clrScheme>
    <a:fontScheme name="1_Modèle par défaut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3C3C3C"/>
        </a:dk2>
        <a:lt2>
          <a:srgbClr val="646464"/>
        </a:lt2>
        <a:accent1>
          <a:srgbClr val="0062A8"/>
        </a:accent1>
        <a:accent2>
          <a:srgbClr val="3671B2"/>
        </a:accent2>
        <a:accent3>
          <a:srgbClr val="FFFFFF"/>
        </a:accent3>
        <a:accent4>
          <a:srgbClr val="000000"/>
        </a:accent4>
        <a:accent5>
          <a:srgbClr val="AAB7D1"/>
        </a:accent5>
        <a:accent6>
          <a:srgbClr val="3066A1"/>
        </a:accent6>
        <a:hlink>
          <a:srgbClr val="C9E8F7"/>
        </a:hlink>
        <a:folHlink>
          <a:srgbClr val="DEEE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ages de contenu">
  <a:themeElements>
    <a:clrScheme name="masque MENJVA_masque bleu ciel 1">
      <a:dk1>
        <a:srgbClr val="000000"/>
      </a:dk1>
      <a:lt1>
        <a:srgbClr val="FFFFFF"/>
      </a:lt1>
      <a:dk2>
        <a:srgbClr val="3C3C3C"/>
      </a:dk2>
      <a:lt2>
        <a:srgbClr val="646464"/>
      </a:lt2>
      <a:accent1>
        <a:srgbClr val="0062A8"/>
      </a:accent1>
      <a:accent2>
        <a:srgbClr val="3671B2"/>
      </a:accent2>
      <a:accent3>
        <a:srgbClr val="FFFFFF"/>
      </a:accent3>
      <a:accent4>
        <a:srgbClr val="000000"/>
      </a:accent4>
      <a:accent5>
        <a:srgbClr val="AAB7D1"/>
      </a:accent5>
      <a:accent6>
        <a:srgbClr val="3066A1"/>
      </a:accent6>
      <a:hlink>
        <a:srgbClr val="C9E8F7"/>
      </a:hlink>
      <a:folHlink>
        <a:srgbClr val="DEEEF8"/>
      </a:folHlink>
    </a:clrScheme>
    <a:fontScheme name="masque MENJVA_masque bleu cie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sque MENJVA_masque bleu ciel 1">
        <a:dk1>
          <a:srgbClr val="000000"/>
        </a:dk1>
        <a:lt1>
          <a:srgbClr val="FFFFFF"/>
        </a:lt1>
        <a:dk2>
          <a:srgbClr val="3C3C3C"/>
        </a:dk2>
        <a:lt2>
          <a:srgbClr val="646464"/>
        </a:lt2>
        <a:accent1>
          <a:srgbClr val="0062A8"/>
        </a:accent1>
        <a:accent2>
          <a:srgbClr val="3671B2"/>
        </a:accent2>
        <a:accent3>
          <a:srgbClr val="FFFFFF"/>
        </a:accent3>
        <a:accent4>
          <a:srgbClr val="000000"/>
        </a:accent4>
        <a:accent5>
          <a:srgbClr val="AAB7D1"/>
        </a:accent5>
        <a:accent6>
          <a:srgbClr val="3066A1"/>
        </a:accent6>
        <a:hlink>
          <a:srgbClr val="C9E8F7"/>
        </a:hlink>
        <a:folHlink>
          <a:srgbClr val="DEEE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age de fin de la présentation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MENJVA_masque bleu ciel</Template>
  <TotalTime>4234</TotalTime>
  <Words>629</Words>
  <Application>Microsoft Macintosh PowerPoint</Application>
  <PresentationFormat>Présentation à l'écran (4:3)</PresentationFormat>
  <Paragraphs>627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12</vt:i4>
      </vt:variant>
      <vt:variant>
        <vt:lpstr>Titres des diapositives</vt:lpstr>
      </vt:variant>
      <vt:variant>
        <vt:i4>9</vt:i4>
      </vt:variant>
    </vt:vector>
  </HeadingPairs>
  <TitlesOfParts>
    <vt:vector size="21" baseType="lpstr">
      <vt:lpstr>Page de couverture</vt:lpstr>
      <vt:lpstr>IGEN</vt:lpstr>
      <vt:lpstr>4_Conception personnalisée</vt:lpstr>
      <vt:lpstr>Page de partie </vt:lpstr>
      <vt:lpstr>Pages de contenu</vt:lpstr>
      <vt:lpstr>6_Conception personnalisée</vt:lpstr>
      <vt:lpstr>2_Conception personnalisée</vt:lpstr>
      <vt:lpstr>Page de fin de la présentation</vt:lpstr>
      <vt:lpstr>Conception personnalisée</vt:lpstr>
      <vt:lpstr>1_Conception personnalisée</vt:lpstr>
      <vt:lpstr>5_Conception personnalisée</vt:lpstr>
      <vt:lpstr>3_Conception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Comment aller plus loin avec les blocs de compétences?</vt:lpstr>
      <vt:lpstr>Merci de votre attention.</vt:lpstr>
    </vt:vector>
  </TitlesOfParts>
  <Manager> </Manager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sur deux lignes</dc:title>
  <dc:subject> </dc:subject>
  <dc:creator>STSI</dc:creator>
  <cp:lastModifiedBy>Michel Rage</cp:lastModifiedBy>
  <cp:revision>157</cp:revision>
  <cp:lastPrinted>2011-10-28T07:48:52Z</cp:lastPrinted>
  <dcterms:created xsi:type="dcterms:W3CDTF">2011-10-28T07:12:19Z</dcterms:created>
  <dcterms:modified xsi:type="dcterms:W3CDTF">2016-03-08T14:01:27Z</dcterms:modified>
</cp:coreProperties>
</file>