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8" r:id="rId3"/>
    <p:sldId id="265" r:id="rId4"/>
    <p:sldId id="266" r:id="rId5"/>
    <p:sldId id="268" r:id="rId6"/>
    <p:sldId id="302" r:id="rId7"/>
    <p:sldId id="267" r:id="rId8"/>
    <p:sldId id="269" r:id="rId9"/>
    <p:sldId id="334" r:id="rId10"/>
    <p:sldId id="293" r:id="rId11"/>
    <p:sldId id="283" r:id="rId12"/>
    <p:sldId id="285" r:id="rId13"/>
    <p:sldId id="338" r:id="rId14"/>
    <p:sldId id="337" r:id="rId15"/>
    <p:sldId id="318" r:id="rId16"/>
    <p:sldId id="340" r:id="rId17"/>
    <p:sldId id="292" r:id="rId18"/>
    <p:sldId id="335"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launay" initials="p" lastIdx="0" clrIdx="0">
    <p:extLst>
      <p:ext uri="{19B8F6BF-5375-455C-9EA6-DF929625EA0E}">
        <p15:presenceInfo xmlns:p15="http://schemas.microsoft.com/office/powerpoint/2012/main" userId="pclaun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1164" y="72"/>
      </p:cViewPr>
      <p:guideLst/>
    </p:cSldViewPr>
  </p:slideViewPr>
  <p:notesTextViewPr>
    <p:cViewPr>
      <p:scale>
        <a:sx n="1" d="1"/>
        <a:sy n="1" d="1"/>
      </p:scale>
      <p:origin x="0" y="0"/>
    </p:cViewPr>
  </p:notesTextViewPr>
  <p:sorterViewPr>
    <p:cViewPr>
      <p:scale>
        <a:sx n="50" d="100"/>
        <a:sy n="50" d="100"/>
      </p:scale>
      <p:origin x="0" y="-1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5D32383-3343-4C32-854A-DC7B6A1B404F}" type="datetimeFigureOut">
              <a:rPr lang="fr-FR" smtClean="0"/>
              <a:t>09/12/2015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129690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5D32383-3343-4C32-854A-DC7B6A1B404F}" type="datetimeFigureOut">
              <a:rPr lang="fr-FR" smtClean="0"/>
              <a:t>09/12/2015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115543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5D32383-3343-4C32-854A-DC7B6A1B404F}" type="datetimeFigureOut">
              <a:rPr lang="fr-FR" smtClean="0"/>
              <a:t>09/12/2015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92335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5D32383-3343-4C32-854A-DC7B6A1B404F}" type="datetimeFigureOut">
              <a:rPr lang="fr-FR" smtClean="0"/>
              <a:t>09/12/2015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251997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5D32383-3343-4C32-854A-DC7B6A1B404F}" type="datetimeFigureOut">
              <a:rPr lang="fr-FR" smtClean="0"/>
              <a:t>09/12/2015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298489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5D32383-3343-4C32-854A-DC7B6A1B404F}" type="datetimeFigureOut">
              <a:rPr lang="fr-FR" smtClean="0"/>
              <a:t>09/12/2015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37538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5D32383-3343-4C32-854A-DC7B6A1B404F}" type="datetimeFigureOut">
              <a:rPr lang="fr-FR" smtClean="0"/>
              <a:t>09/12/2015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402628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5D32383-3343-4C32-854A-DC7B6A1B404F}" type="datetimeFigureOut">
              <a:rPr lang="fr-FR" smtClean="0"/>
              <a:t>09/12/2015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214512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32383-3343-4C32-854A-DC7B6A1B404F}" type="datetimeFigureOut">
              <a:rPr lang="fr-FR" smtClean="0"/>
              <a:t>09/12/2015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28591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5D32383-3343-4C32-854A-DC7B6A1B404F}" type="datetimeFigureOut">
              <a:rPr lang="fr-FR" smtClean="0"/>
              <a:t>09/12/2015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356646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5D32383-3343-4C32-854A-DC7B6A1B404F}" type="datetimeFigureOut">
              <a:rPr lang="fr-FR" smtClean="0"/>
              <a:t>09/12/2015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BC22BBB-5238-4330-8650-E38FA5F8D644}" type="slidenum">
              <a:rPr lang="fr-FR" smtClean="0"/>
              <a:t>‹N°›</a:t>
            </a:fld>
            <a:endParaRPr lang="fr-FR"/>
          </a:p>
        </p:txBody>
      </p:sp>
    </p:spTree>
    <p:extLst>
      <p:ext uri="{BB962C8B-B14F-4D97-AF65-F5344CB8AC3E}">
        <p14:creationId xmlns:p14="http://schemas.microsoft.com/office/powerpoint/2010/main" val="194527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32383-3343-4C32-854A-DC7B6A1B404F}" type="datetimeFigureOut">
              <a:rPr lang="fr-FR" smtClean="0"/>
              <a:t>09/12/2015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22BBB-5238-4330-8650-E38FA5F8D644}" type="slidenum">
              <a:rPr lang="fr-FR" smtClean="0"/>
              <a:t>‹N°›</a:t>
            </a:fld>
            <a:endParaRPr lang="fr-FR"/>
          </a:p>
        </p:txBody>
      </p:sp>
    </p:spTree>
    <p:extLst>
      <p:ext uri="{BB962C8B-B14F-4D97-AF65-F5344CB8AC3E}">
        <p14:creationId xmlns:p14="http://schemas.microsoft.com/office/powerpoint/2010/main" val="37602095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11.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3" Type="http://schemas.openxmlformats.org/officeDocument/2006/relationships/tags" Target="../tags/tag110.xml"/><Relationship Id="rId21" Type="http://schemas.openxmlformats.org/officeDocument/2006/relationships/image" Target="../media/image8.jpeg"/><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image" Target="../media/image14.png"/><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tags" Target="../tags/tag122.xml"/><Relationship Id="rId10" Type="http://schemas.openxmlformats.org/officeDocument/2006/relationships/tags" Target="../tags/tag117.xml"/><Relationship Id="rId19" Type="http://schemas.openxmlformats.org/officeDocument/2006/relationships/slideLayout" Target="../slideLayouts/slideLayout2.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s>
</file>

<file path=ppt/slides/_rels/slide12.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 Type="http://schemas.openxmlformats.org/officeDocument/2006/relationships/tags" Target="../tags/tag128.xml"/><Relationship Id="rId21" Type="http://schemas.openxmlformats.org/officeDocument/2006/relationships/tags" Target="../tags/tag146.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33" Type="http://schemas.openxmlformats.org/officeDocument/2006/relationships/image" Target="../media/image15.jpeg"/><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29" Type="http://schemas.openxmlformats.org/officeDocument/2006/relationships/tags" Target="../tags/tag154.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32" Type="http://schemas.openxmlformats.org/officeDocument/2006/relationships/image" Target="../media/image14.png"/><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tags" Target="../tags/tag153.xml"/><Relationship Id="rId10" Type="http://schemas.openxmlformats.org/officeDocument/2006/relationships/tags" Target="../tags/tag135.xml"/><Relationship Id="rId19" Type="http://schemas.openxmlformats.org/officeDocument/2006/relationships/tags" Target="../tags/tag144.xml"/><Relationship Id="rId31" Type="http://schemas.openxmlformats.org/officeDocument/2006/relationships/slideLayout" Target="../slideLayouts/slideLayout2.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 Id="rId30" Type="http://schemas.openxmlformats.org/officeDocument/2006/relationships/tags" Target="../tags/tag155.xml"/></Relationships>
</file>

<file path=ppt/slides/_rels/slide13.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s>
</file>

<file path=ppt/slides/_rels/slide14.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3" Type="http://schemas.openxmlformats.org/officeDocument/2006/relationships/tags" Target="../tags/tag164.xml"/><Relationship Id="rId21" Type="http://schemas.openxmlformats.org/officeDocument/2006/relationships/slideLayout" Target="../slideLayouts/slideLayout2.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image" Target="../media/image16.jpeg"/><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image" Target="../media/image15.jpeg"/><Relationship Id="rId10" Type="http://schemas.openxmlformats.org/officeDocument/2006/relationships/tags" Target="../tags/tag171.xml"/><Relationship Id="rId19" Type="http://schemas.openxmlformats.org/officeDocument/2006/relationships/tags" Target="../tags/tag180.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4.xml"/><Relationship Id="rId7"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s>
</file>

<file path=ppt/slides/_rels/slide16.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tags" Target="../tags/tag205.xml"/><Relationship Id="rId3" Type="http://schemas.openxmlformats.org/officeDocument/2006/relationships/tags" Target="../tags/tag190.xml"/><Relationship Id="rId21" Type="http://schemas.openxmlformats.org/officeDocument/2006/relationships/tags" Target="../tags/tag208.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image" Target="../media/image8.jpeg"/><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tags" Target="../tags/tag207.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slideLayout" Target="../slideLayouts/slideLayout2.xml"/><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tags" Target="../tags/tag210.xml"/><Relationship Id="rId10" Type="http://schemas.openxmlformats.org/officeDocument/2006/relationships/tags" Target="../tags/tag197.xml"/><Relationship Id="rId19" Type="http://schemas.openxmlformats.org/officeDocument/2006/relationships/tags" Target="../tags/tag206.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tags" Target="../tags/tag209.xml"/></Relationships>
</file>

<file path=ppt/slides/_rels/slide17.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10" Type="http://schemas.openxmlformats.org/officeDocument/2006/relationships/image" Target="../media/image18.png"/><Relationship Id="rId4" Type="http://schemas.openxmlformats.org/officeDocument/2006/relationships/tags" Target="../tags/tag214.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image" Target="../media/image3.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2.gif"/><Relationship Id="rId2" Type="http://schemas.openxmlformats.org/officeDocument/2006/relationships/tags" Target="../tags/tag14.xml"/><Relationship Id="rId16"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0.xml"/><Relationship Id="rId7" Type="http://schemas.openxmlformats.org/officeDocument/2006/relationships/image" Target="../media/image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7.jpe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6.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Layout" Target="../slideLayouts/slideLayout2.xml"/><Relationship Id="rId5" Type="http://schemas.openxmlformats.org/officeDocument/2006/relationships/tags" Target="../tags/tag4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s>
</file>

<file path=ppt/slides/_rels/slide8.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image" Target="../media/image9.jpeg"/><Relationship Id="rId3" Type="http://schemas.openxmlformats.org/officeDocument/2006/relationships/tags" Target="../tags/tag50.xml"/><Relationship Id="rId21" Type="http://schemas.openxmlformats.org/officeDocument/2006/relationships/tags" Target="../tags/tag68.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image" Target="../media/image8.jpeg"/><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29" Type="http://schemas.openxmlformats.org/officeDocument/2006/relationships/image" Target="../media/image12.jpe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slideLayout" Target="../slideLayouts/slideLayout2.xml"/><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tags" Target="../tags/tag70.xml"/><Relationship Id="rId28" Type="http://schemas.openxmlformats.org/officeDocument/2006/relationships/image" Target="../media/image11.png"/><Relationship Id="rId10" Type="http://schemas.openxmlformats.org/officeDocument/2006/relationships/tags" Target="../tags/tag57.xml"/><Relationship Id="rId19" Type="http://schemas.openxmlformats.org/officeDocument/2006/relationships/tags" Target="../tags/tag66.xml"/><Relationship Id="rId31" Type="http://schemas.openxmlformats.org/officeDocument/2006/relationships/image" Target="../media/image6.jpeg"/><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image" Target="../media/image10.png"/><Relationship Id="rId30"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tags" Target="../tags/tag96.xml"/><Relationship Id="rId3" Type="http://schemas.openxmlformats.org/officeDocument/2006/relationships/tags" Target="../tags/tag73.xml"/><Relationship Id="rId21" Type="http://schemas.openxmlformats.org/officeDocument/2006/relationships/tags" Target="../tags/tag91.xml"/><Relationship Id="rId34" Type="http://schemas.openxmlformats.org/officeDocument/2006/relationships/image" Target="../media/image9.jpeg"/><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tags" Target="../tags/tag95.xml"/><Relationship Id="rId33" Type="http://schemas.openxmlformats.org/officeDocument/2006/relationships/slideLayout" Target="../slideLayouts/slideLayout2.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tags" Target="../tags/tag90.xml"/><Relationship Id="rId29" Type="http://schemas.openxmlformats.org/officeDocument/2006/relationships/tags" Target="../tags/tag99.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32" Type="http://schemas.openxmlformats.org/officeDocument/2006/relationships/tags" Target="../tags/tag102.xm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tags" Target="../tags/tag98.xml"/><Relationship Id="rId10" Type="http://schemas.openxmlformats.org/officeDocument/2006/relationships/tags" Target="../tags/tag80.xml"/><Relationship Id="rId19" Type="http://schemas.openxmlformats.org/officeDocument/2006/relationships/tags" Target="../tags/tag89.xml"/><Relationship Id="rId31" Type="http://schemas.openxmlformats.org/officeDocument/2006/relationships/tags" Target="../tags/tag101.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tags" Target="../tags/tag97.xml"/><Relationship Id="rId30" Type="http://schemas.openxmlformats.org/officeDocument/2006/relationships/tags" Target="../tags/tag100.xml"/><Relationship Id="rId3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779318" y="1859974"/>
            <a:ext cx="7221682" cy="1629752"/>
          </a:xfrm>
        </p:spPr>
        <p:txBody>
          <a:bodyPr>
            <a:normAutofit fontScale="90000"/>
          </a:bodyPr>
          <a:lstStyle/>
          <a:p>
            <a:r>
              <a:rPr lang="fr-FR" dirty="0" smtClean="0"/>
              <a:t>Présentation de</a:t>
            </a:r>
            <a:br>
              <a:rPr lang="fr-FR" dirty="0" smtClean="0"/>
            </a:br>
            <a:r>
              <a:rPr lang="fr-FR" dirty="0" smtClean="0"/>
              <a:t>2 séquences</a:t>
            </a:r>
            <a:endParaRPr lang="fr-FR" dirty="0"/>
          </a:p>
        </p:txBody>
      </p:sp>
      <p:sp>
        <p:nvSpPr>
          <p:cNvPr id="3" name="Sous-titre 2"/>
          <p:cNvSpPr>
            <a:spLocks noGrp="1"/>
          </p:cNvSpPr>
          <p:nvPr>
            <p:ph type="subTitle" idx="1"/>
            <p:custDataLst>
              <p:tags r:id="rId2"/>
            </p:custDataLst>
          </p:nvPr>
        </p:nvSpPr>
        <p:spPr>
          <a:xfrm>
            <a:off x="961159" y="3787378"/>
            <a:ext cx="6858000" cy="1187270"/>
          </a:xfrm>
        </p:spPr>
        <p:txBody>
          <a:bodyPr/>
          <a:lstStyle/>
          <a:p>
            <a:r>
              <a:rPr lang="fr-FR" dirty="0" smtClean="0"/>
              <a:t>Domaine: </a:t>
            </a:r>
            <a:r>
              <a:rPr lang="fr-FR" b="1" dirty="0"/>
              <a:t>L’informatique et la </a:t>
            </a:r>
            <a:r>
              <a:rPr lang="fr-FR" b="1" dirty="0" smtClean="0"/>
              <a:t>programmation</a:t>
            </a:r>
          </a:p>
          <a:p>
            <a:r>
              <a:rPr lang="fr-FR" b="1" dirty="0" smtClean="0"/>
              <a:t>Cycle 4</a:t>
            </a:r>
            <a:endParaRPr lang="fr-FR" dirty="0"/>
          </a:p>
          <a:p>
            <a:endParaRPr lang="fr-FR" dirty="0"/>
          </a:p>
        </p:txBody>
      </p:sp>
      <p:sp>
        <p:nvSpPr>
          <p:cNvPr id="4" name="ZoneTexte 3"/>
          <p:cNvSpPr txBox="1"/>
          <p:nvPr>
            <p:custDataLst>
              <p:tags r:id="rId3"/>
            </p:custDataLst>
          </p:nvPr>
        </p:nvSpPr>
        <p:spPr>
          <a:xfrm>
            <a:off x="3127313" y="982049"/>
            <a:ext cx="2293641" cy="300082"/>
          </a:xfrm>
          <a:prstGeom prst="rect">
            <a:avLst/>
          </a:prstGeom>
          <a:noFill/>
        </p:spPr>
        <p:txBody>
          <a:bodyPr wrap="none" rtlCol="0">
            <a:spAutoFit/>
          </a:bodyPr>
          <a:lstStyle/>
          <a:p>
            <a:r>
              <a:rPr lang="fr-FR" sz="1350" dirty="0"/>
              <a:t>Séminaire technologie collège</a:t>
            </a:r>
          </a:p>
        </p:txBody>
      </p:sp>
      <p:sp>
        <p:nvSpPr>
          <p:cNvPr id="5" name="ZoneTexte 4"/>
          <p:cNvSpPr txBox="1"/>
          <p:nvPr>
            <p:custDataLst>
              <p:tags r:id="rId4"/>
            </p:custDataLst>
          </p:nvPr>
        </p:nvSpPr>
        <p:spPr>
          <a:xfrm>
            <a:off x="3522517" y="1351184"/>
            <a:ext cx="1503232" cy="300082"/>
          </a:xfrm>
          <a:prstGeom prst="rect">
            <a:avLst/>
          </a:prstGeom>
          <a:noFill/>
        </p:spPr>
        <p:txBody>
          <a:bodyPr wrap="none" rtlCol="0">
            <a:spAutoFit/>
          </a:bodyPr>
          <a:lstStyle/>
          <a:p>
            <a:r>
              <a:rPr lang="fr-FR" sz="1350" dirty="0"/>
              <a:t>10 décembre 2015</a:t>
            </a:r>
          </a:p>
        </p:txBody>
      </p:sp>
      <p:sp>
        <p:nvSpPr>
          <p:cNvPr id="6" name="ZoneTexte 5"/>
          <p:cNvSpPr txBox="1"/>
          <p:nvPr>
            <p:custDataLst>
              <p:tags r:id="rId5"/>
            </p:custDataLst>
          </p:nvPr>
        </p:nvSpPr>
        <p:spPr>
          <a:xfrm>
            <a:off x="6515100" y="6276109"/>
            <a:ext cx="1438727" cy="369332"/>
          </a:xfrm>
          <a:prstGeom prst="rect">
            <a:avLst/>
          </a:prstGeom>
          <a:noFill/>
        </p:spPr>
        <p:txBody>
          <a:bodyPr wrap="none" rtlCol="0">
            <a:spAutoFit/>
          </a:bodyPr>
          <a:lstStyle/>
          <a:p>
            <a:r>
              <a:rPr lang="fr-FR" dirty="0" smtClean="0"/>
              <a:t>Julien Launay</a:t>
            </a:r>
            <a:endParaRPr lang="fr-FR" dirty="0"/>
          </a:p>
        </p:txBody>
      </p:sp>
      <p:pic>
        <p:nvPicPr>
          <p:cNvPr id="1026" name="Picture 2" descr="http://cache.media.education.gouv.fr/image/Logo/65/5/Lyon_416655.jpg"/>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03620" y="179590"/>
            <a:ext cx="22383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12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8259" y="1571223"/>
            <a:ext cx="7886700" cy="720649"/>
          </a:xfrm>
        </p:spPr>
        <p:txBody>
          <a:bodyPr>
            <a:normAutofit/>
          </a:bodyPr>
          <a:lstStyle/>
          <a:p>
            <a:r>
              <a:rPr lang="fr-FR" sz="3200" dirty="0" smtClean="0"/>
              <a:t>Découvrir le fonctionnement d’un réseau </a:t>
            </a:r>
            <a:endParaRPr lang="fr-FR" sz="3200" dirty="0"/>
          </a:p>
        </p:txBody>
      </p:sp>
      <p:sp>
        <p:nvSpPr>
          <p:cNvPr id="3" name="Espace réservé du contenu 2"/>
          <p:cNvSpPr>
            <a:spLocks noGrp="1"/>
          </p:cNvSpPr>
          <p:nvPr>
            <p:ph idx="1"/>
            <p:custDataLst>
              <p:tags r:id="rId2"/>
            </p:custDataLst>
          </p:nvPr>
        </p:nvSpPr>
        <p:spPr>
          <a:xfrm>
            <a:off x="522163" y="2646507"/>
            <a:ext cx="7886700" cy="3136107"/>
          </a:xfrm>
        </p:spPr>
        <p:txBody>
          <a:bodyPr>
            <a:normAutofit/>
          </a:bodyPr>
          <a:lstStyle/>
          <a:p>
            <a:r>
              <a:rPr lang="fr-FR" sz="2400" dirty="0" smtClean="0"/>
              <a:t>A partir d’une table de routage donnée, rechercher le chemin de l’information</a:t>
            </a:r>
          </a:p>
          <a:p>
            <a:r>
              <a:rPr lang="fr-FR" sz="2400" dirty="0" smtClean="0"/>
              <a:t>Créer un aléas, ajouter un îlot </a:t>
            </a:r>
            <a:r>
              <a:rPr lang="fr-FR" sz="2400" dirty="0" smtClean="0">
                <a:sym typeface="Wingdings" panose="05000000000000000000" pitchFamily="2" charset="2"/>
              </a:rPr>
              <a:t> comment </a:t>
            </a:r>
            <a:r>
              <a:rPr lang="fr-FR" sz="2400" dirty="0" smtClean="0"/>
              <a:t> modifier la table (switch)</a:t>
            </a:r>
          </a:p>
          <a:p>
            <a:r>
              <a:rPr lang="fr-FR" sz="2400" dirty="0" smtClean="0"/>
              <a:t>Trouver un chemin dans un réseau maillé, le routeur </a:t>
            </a:r>
          </a:p>
          <a:p>
            <a:r>
              <a:rPr lang="fr-FR" sz="2400" dirty="0" smtClean="0"/>
              <a:t>Initialiser un réseau</a:t>
            </a:r>
            <a:endParaRPr lang="fr-FR" sz="2400" dirty="0"/>
          </a:p>
        </p:txBody>
      </p:sp>
      <p:sp>
        <p:nvSpPr>
          <p:cNvPr id="4" name="ZoneTexte 3"/>
          <p:cNvSpPr txBox="1"/>
          <p:nvPr>
            <p:custDataLst>
              <p:tags r:id="rId3"/>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5" name="ZoneTexte 4"/>
          <p:cNvSpPr txBox="1"/>
          <p:nvPr>
            <p:custDataLst>
              <p:tags r:id="rId4"/>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n°2</a:t>
            </a:r>
            <a:endParaRPr lang="fr-FR" dirty="0">
              <a:solidFill>
                <a:schemeClr val="bg1"/>
              </a:solidFill>
            </a:endParaRPr>
          </a:p>
        </p:txBody>
      </p:sp>
      <p:sp>
        <p:nvSpPr>
          <p:cNvPr id="6" name="Titre 1"/>
          <p:cNvSpPr txBox="1">
            <a:spLocks/>
          </p:cNvSpPr>
          <p:nvPr>
            <p:custDataLst>
              <p:tags r:id="rId5"/>
            </p:custDataLst>
          </p:nvPr>
        </p:nvSpPr>
        <p:spPr>
          <a:xfrm>
            <a:off x="618259" y="0"/>
            <a:ext cx="7405279" cy="1468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t>Séance n°2</a:t>
            </a:r>
          </a:p>
          <a:p>
            <a:pPr marL="0" lvl="1">
              <a:lnSpc>
                <a:spcPct val="90000"/>
              </a:lnSpc>
              <a:spcBef>
                <a:spcPct val="0"/>
              </a:spcBef>
            </a:pPr>
            <a:r>
              <a:rPr lang="fr-FR" sz="2000" dirty="0"/>
              <a:t>Comment simuler le routage d’une information sur un réseau </a:t>
            </a:r>
            <a:r>
              <a:rPr lang="fr-FR" sz="2000" dirty="0" smtClean="0"/>
              <a:t>local ?</a:t>
            </a:r>
            <a:endParaRPr lang="fr-FR" sz="2000" dirty="0"/>
          </a:p>
        </p:txBody>
      </p:sp>
    </p:spTree>
    <p:extLst>
      <p:ext uri="{BB962C8B-B14F-4D97-AF65-F5344CB8AC3E}">
        <p14:creationId xmlns:p14="http://schemas.microsoft.com/office/powerpoint/2010/main" val="1218748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9638" y="168547"/>
            <a:ext cx="7390813" cy="994172"/>
          </a:xfrm>
        </p:spPr>
        <p:txBody>
          <a:bodyPr>
            <a:noAutofit/>
          </a:bodyPr>
          <a:lstStyle/>
          <a:p>
            <a:r>
              <a:rPr lang="fr-FR" sz="2800" dirty="0" smtClean="0"/>
              <a:t>Comment distribuer l’information au bon destinataire ?</a:t>
            </a:r>
            <a:endParaRPr lang="fr-FR" sz="2800" dirty="0"/>
          </a:p>
        </p:txBody>
      </p:sp>
      <p:sp>
        <p:nvSpPr>
          <p:cNvPr id="3" name="Espace réservé du contenu 2"/>
          <p:cNvSpPr>
            <a:spLocks noGrp="1"/>
          </p:cNvSpPr>
          <p:nvPr>
            <p:ph idx="1"/>
            <p:custDataLst>
              <p:tags r:id="rId2"/>
            </p:custDataLst>
          </p:nvPr>
        </p:nvSpPr>
        <p:spPr>
          <a:xfrm>
            <a:off x="628651" y="1784748"/>
            <a:ext cx="992332" cy="329695"/>
          </a:xfrm>
        </p:spPr>
        <p:txBody>
          <a:bodyPr>
            <a:normAutofit fontScale="70000" lnSpcReduction="20000"/>
          </a:bodyPr>
          <a:lstStyle/>
          <a:p>
            <a:pPr marL="0" indent="0">
              <a:buNone/>
            </a:pPr>
            <a:r>
              <a:rPr lang="fr-FR" dirty="0" smtClean="0"/>
              <a:t>Îlot n°1</a:t>
            </a:r>
            <a:endParaRPr lang="fr-FR" dirty="0"/>
          </a:p>
        </p:txBody>
      </p:sp>
      <p:pic>
        <p:nvPicPr>
          <p:cNvPr id="4" name="Image 3"/>
          <p:cNvPicPr>
            <a:picLocks noChangeAspect="1"/>
          </p:cNvPicPr>
          <p:nvPr>
            <p:custDataLst>
              <p:tags r:id="rId3"/>
            </p:custDataLst>
          </p:nvPr>
        </p:nvPicPr>
        <p:blipFill>
          <a:blip r:embed="rId20"/>
          <a:stretch>
            <a:fillRect/>
          </a:stretch>
        </p:blipFill>
        <p:spPr>
          <a:xfrm>
            <a:off x="1620982" y="2054476"/>
            <a:ext cx="6218960" cy="3494843"/>
          </a:xfrm>
          <a:prstGeom prst="rect">
            <a:avLst/>
          </a:prstGeom>
        </p:spPr>
      </p:pic>
      <p:pic>
        <p:nvPicPr>
          <p:cNvPr id="5" name="Picture 6" descr="Un groupe de jeunes élèves adolescents (garçons et filles) autour d'une table avec un ordinateur qui effectue la classe travail. Banque d'images - 16425927"/>
          <p:cNvPicPr>
            <a:picLocks noChangeAspect="1" noChangeArrowheads="1"/>
          </p:cNvPicPr>
          <p:nvPr>
            <p:custDataLst>
              <p:tags r:id="rId4"/>
            </p:custDataLst>
          </p:nvPr>
        </p:nvPicPr>
        <p:blipFill rotWithShape="1">
          <a:blip r:embed="rId21" cstate="print">
            <a:extLst>
              <a:ext uri="{28A0092B-C50C-407E-A947-70E740481C1C}">
                <a14:useLocalDpi xmlns:a14="http://schemas.microsoft.com/office/drawing/2010/main" val="0"/>
              </a:ext>
            </a:extLst>
          </a:blip>
          <a:srcRect t="23236" b="8945"/>
          <a:stretch/>
        </p:blipFill>
        <p:spPr bwMode="auto">
          <a:xfrm>
            <a:off x="369157" y="2171376"/>
            <a:ext cx="1251826" cy="989734"/>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custDataLst>
              <p:tags r:id="rId5"/>
            </p:custDataLst>
          </p:nvPr>
        </p:nvSpPr>
        <p:spPr>
          <a:xfrm>
            <a:off x="628651" y="4086908"/>
            <a:ext cx="992332" cy="32969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dirty="0"/>
              <a:t>Îlot n°2</a:t>
            </a:r>
          </a:p>
        </p:txBody>
      </p:sp>
      <p:pic>
        <p:nvPicPr>
          <p:cNvPr id="7" name="Picture 6" descr="Un groupe de jeunes élèves adolescents (garçons et filles) autour d'une table avec un ordinateur qui effectue la classe travail. Banque d'images - 16425927"/>
          <p:cNvPicPr>
            <a:picLocks noChangeAspect="1" noChangeArrowheads="1"/>
          </p:cNvPicPr>
          <p:nvPr>
            <p:custDataLst>
              <p:tags r:id="rId6"/>
            </p:custDataLst>
          </p:nvPr>
        </p:nvPicPr>
        <p:blipFill rotWithShape="1">
          <a:blip r:embed="rId21" cstate="print">
            <a:extLst>
              <a:ext uri="{28A0092B-C50C-407E-A947-70E740481C1C}">
                <a14:useLocalDpi xmlns:a14="http://schemas.microsoft.com/office/drawing/2010/main" val="0"/>
              </a:ext>
            </a:extLst>
          </a:blip>
          <a:srcRect t="23236" b="8945"/>
          <a:stretch/>
        </p:blipFill>
        <p:spPr bwMode="auto">
          <a:xfrm>
            <a:off x="369157" y="4473536"/>
            <a:ext cx="1251826" cy="989734"/>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txBox="1">
            <a:spLocks/>
          </p:cNvSpPr>
          <p:nvPr>
            <p:custDataLst>
              <p:tags r:id="rId7"/>
            </p:custDataLst>
          </p:nvPr>
        </p:nvSpPr>
        <p:spPr>
          <a:xfrm>
            <a:off x="4164299" y="1531471"/>
            <a:ext cx="992332" cy="329695"/>
          </a:xfrm>
          <a:prstGeom prst="rect">
            <a:avLst/>
          </a:prstGeom>
          <a:ln>
            <a:solidFill>
              <a:srgbClr val="FF0000"/>
            </a:solidFill>
          </a:ln>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dirty="0"/>
              <a:t>Îlot n°3</a:t>
            </a:r>
          </a:p>
        </p:txBody>
      </p:sp>
      <p:pic>
        <p:nvPicPr>
          <p:cNvPr id="9" name="Picture 6" descr="Un groupe de jeunes élèves adolescents (garçons et filles) autour d'une table avec un ordinateur qui effectue la classe travail. Banque d'images - 16425927"/>
          <p:cNvPicPr>
            <a:picLocks noChangeAspect="1" noChangeArrowheads="1"/>
          </p:cNvPicPr>
          <p:nvPr>
            <p:custDataLst>
              <p:tags r:id="rId8"/>
            </p:custDataLst>
          </p:nvPr>
        </p:nvPicPr>
        <p:blipFill rotWithShape="1">
          <a:blip r:embed="rId21" cstate="print">
            <a:extLst>
              <a:ext uri="{28A0092B-C50C-407E-A947-70E740481C1C}">
                <a14:useLocalDpi xmlns:a14="http://schemas.microsoft.com/office/drawing/2010/main" val="0"/>
              </a:ext>
            </a:extLst>
          </a:blip>
          <a:srcRect t="23236" b="8945"/>
          <a:stretch/>
        </p:blipFill>
        <p:spPr bwMode="auto">
          <a:xfrm>
            <a:off x="4104552" y="1942778"/>
            <a:ext cx="1251826" cy="989734"/>
          </a:xfrm>
          <a:prstGeom prst="rect">
            <a:avLst/>
          </a:prstGeom>
          <a:noFill/>
          <a:ln w="34925">
            <a:solidFill>
              <a:srgbClr val="FF0000"/>
            </a:solidFill>
          </a:ln>
          <a:extLst>
            <a:ext uri="{909E8E84-426E-40DD-AFC4-6F175D3DCCD1}">
              <a14:hiddenFill xmlns:a14="http://schemas.microsoft.com/office/drawing/2010/main">
                <a:solidFill>
                  <a:srgbClr val="FFFFFF"/>
                </a:solidFill>
              </a14:hiddenFill>
            </a:ext>
          </a:extLst>
        </p:spPr>
      </p:pic>
      <p:sp>
        <p:nvSpPr>
          <p:cNvPr id="10" name="Espace réservé du contenu 2"/>
          <p:cNvSpPr txBox="1">
            <a:spLocks/>
          </p:cNvSpPr>
          <p:nvPr>
            <p:custDataLst>
              <p:tags r:id="rId9"/>
            </p:custDataLst>
          </p:nvPr>
        </p:nvSpPr>
        <p:spPr>
          <a:xfrm>
            <a:off x="4860211" y="4638709"/>
            <a:ext cx="992332" cy="32969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dirty="0"/>
              <a:t>Îlot n°4</a:t>
            </a:r>
          </a:p>
        </p:txBody>
      </p:sp>
      <p:pic>
        <p:nvPicPr>
          <p:cNvPr id="11" name="Picture 6" descr="Un groupe de jeunes élèves adolescents (garçons et filles) autour d'une table avec un ordinateur qui effectue la classe travail. Banque d'images - 16425927"/>
          <p:cNvPicPr>
            <a:picLocks noChangeAspect="1" noChangeArrowheads="1"/>
          </p:cNvPicPr>
          <p:nvPr>
            <p:custDataLst>
              <p:tags r:id="rId10"/>
            </p:custDataLst>
          </p:nvPr>
        </p:nvPicPr>
        <p:blipFill rotWithShape="1">
          <a:blip r:embed="rId21" cstate="print">
            <a:extLst>
              <a:ext uri="{28A0092B-C50C-407E-A947-70E740481C1C}">
                <a14:useLocalDpi xmlns:a14="http://schemas.microsoft.com/office/drawing/2010/main" val="0"/>
              </a:ext>
            </a:extLst>
          </a:blip>
          <a:srcRect t="23236" b="8945"/>
          <a:stretch/>
        </p:blipFill>
        <p:spPr bwMode="auto">
          <a:xfrm>
            <a:off x="7699945" y="1640684"/>
            <a:ext cx="1251826" cy="989734"/>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contenu 2"/>
          <p:cNvSpPr txBox="1">
            <a:spLocks/>
          </p:cNvSpPr>
          <p:nvPr>
            <p:custDataLst>
              <p:tags r:id="rId11"/>
            </p:custDataLst>
          </p:nvPr>
        </p:nvSpPr>
        <p:spPr>
          <a:xfrm>
            <a:off x="7839945" y="4172961"/>
            <a:ext cx="992332" cy="32969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dirty="0"/>
              <a:t>Îlot n°5</a:t>
            </a:r>
          </a:p>
        </p:txBody>
      </p:sp>
      <p:pic>
        <p:nvPicPr>
          <p:cNvPr id="13" name="Picture 6" descr="Un groupe de jeunes élèves adolescents (garçons et filles) autour d'une table avec un ordinateur qui effectue la classe travail. Banque d'images - 16425927"/>
          <p:cNvPicPr>
            <a:picLocks noChangeAspect="1" noChangeArrowheads="1"/>
          </p:cNvPicPr>
          <p:nvPr>
            <p:custDataLst>
              <p:tags r:id="rId12"/>
            </p:custDataLst>
          </p:nvPr>
        </p:nvPicPr>
        <p:blipFill rotWithShape="1">
          <a:blip r:embed="rId21" cstate="print">
            <a:extLst>
              <a:ext uri="{28A0092B-C50C-407E-A947-70E740481C1C}">
                <a14:useLocalDpi xmlns:a14="http://schemas.microsoft.com/office/drawing/2010/main" val="0"/>
              </a:ext>
            </a:extLst>
          </a:blip>
          <a:srcRect t="23236" b="8945"/>
          <a:stretch/>
        </p:blipFill>
        <p:spPr bwMode="auto">
          <a:xfrm>
            <a:off x="7580451" y="4559589"/>
            <a:ext cx="1251826" cy="989734"/>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p:cNvSpPr txBox="1">
            <a:spLocks/>
          </p:cNvSpPr>
          <p:nvPr>
            <p:custDataLst>
              <p:tags r:id="rId13"/>
            </p:custDataLst>
          </p:nvPr>
        </p:nvSpPr>
        <p:spPr>
          <a:xfrm>
            <a:off x="7829691" y="1282522"/>
            <a:ext cx="992332" cy="32969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dirty="0"/>
              <a:t>Îlot n°6</a:t>
            </a:r>
          </a:p>
        </p:txBody>
      </p:sp>
      <p:pic>
        <p:nvPicPr>
          <p:cNvPr id="15" name="Picture 6" descr="Un groupe de jeunes élèves adolescents (garçons et filles) autour d'une table avec un ordinateur qui effectue la classe travail. Banque d'images - 16425927"/>
          <p:cNvPicPr>
            <a:picLocks noChangeAspect="1" noChangeArrowheads="1"/>
          </p:cNvPicPr>
          <p:nvPr>
            <p:custDataLst>
              <p:tags r:id="rId14"/>
            </p:custDataLst>
          </p:nvPr>
        </p:nvPicPr>
        <p:blipFill rotWithShape="1">
          <a:blip r:embed="rId21" cstate="print">
            <a:extLst>
              <a:ext uri="{28A0092B-C50C-407E-A947-70E740481C1C}">
                <a14:useLocalDpi xmlns:a14="http://schemas.microsoft.com/office/drawing/2010/main" val="0"/>
              </a:ext>
            </a:extLst>
          </a:blip>
          <a:srcRect t="23236" b="8945"/>
          <a:stretch/>
        </p:blipFill>
        <p:spPr bwMode="auto">
          <a:xfrm>
            <a:off x="4652811" y="4888596"/>
            <a:ext cx="1251826" cy="9897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custDataLst>
              <p:tags r:id="rId15"/>
            </p:custDataLst>
          </p:nvPr>
        </p:nvSpPr>
        <p:spPr>
          <a:xfrm>
            <a:off x="369157" y="5995230"/>
            <a:ext cx="8452866" cy="646331"/>
          </a:xfrm>
          <a:prstGeom prst="rect">
            <a:avLst/>
          </a:prstGeom>
          <a:noFill/>
        </p:spPr>
        <p:txBody>
          <a:bodyPr wrap="square" rtlCol="0">
            <a:spAutoFit/>
          </a:bodyPr>
          <a:lstStyle/>
          <a:p>
            <a:r>
              <a:rPr lang="fr-FR" dirty="0" smtClean="0"/>
              <a:t>L’objectif est de démontrer que pour </a:t>
            </a:r>
            <a:r>
              <a:rPr lang="fr-FR" dirty="0" smtClean="0"/>
              <a:t>que l’information </a:t>
            </a:r>
            <a:r>
              <a:rPr lang="fr-FR" dirty="0" smtClean="0"/>
              <a:t>arrive au destinataire, il faut connaitre son adresse, mais pas son lieu géographique</a:t>
            </a:r>
          </a:p>
        </p:txBody>
      </p:sp>
      <p:sp>
        <p:nvSpPr>
          <p:cNvPr id="17" name="ZoneTexte 16"/>
          <p:cNvSpPr txBox="1"/>
          <p:nvPr>
            <p:custDataLst>
              <p:tags r:id="rId16"/>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18" name="ZoneTexte 17"/>
          <p:cNvSpPr txBox="1"/>
          <p:nvPr>
            <p:custDataLst>
              <p:tags r:id="rId17"/>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n°2</a:t>
            </a:r>
            <a:endParaRPr lang="fr-FR" dirty="0">
              <a:solidFill>
                <a:schemeClr val="bg1"/>
              </a:solidFill>
            </a:endParaRPr>
          </a:p>
        </p:txBody>
      </p:sp>
      <p:sp>
        <p:nvSpPr>
          <p:cNvPr id="19" name="ZoneTexte 18"/>
          <p:cNvSpPr txBox="1"/>
          <p:nvPr>
            <p:custDataLst>
              <p:tags r:id="rId18"/>
            </p:custDataLst>
          </p:nvPr>
        </p:nvSpPr>
        <p:spPr>
          <a:xfrm>
            <a:off x="7673726" y="758101"/>
            <a:ext cx="1470274" cy="369332"/>
          </a:xfrm>
          <a:prstGeom prst="rect">
            <a:avLst/>
          </a:prstGeom>
          <a:solidFill>
            <a:schemeClr val="accent1">
              <a:lumMod val="40000"/>
              <a:lumOff val="60000"/>
            </a:schemeClr>
          </a:solidFill>
        </p:spPr>
        <p:txBody>
          <a:bodyPr wrap="square" rtlCol="0">
            <a:spAutoFit/>
          </a:bodyPr>
          <a:lstStyle/>
          <a:p>
            <a:r>
              <a:rPr lang="fr-FR" dirty="0" smtClean="0">
                <a:solidFill>
                  <a:schemeClr val="bg1"/>
                </a:solidFill>
              </a:rPr>
              <a:t>Table connue</a:t>
            </a:r>
            <a:endParaRPr lang="fr-FR" dirty="0">
              <a:solidFill>
                <a:schemeClr val="bg1"/>
              </a:solidFill>
            </a:endParaRPr>
          </a:p>
        </p:txBody>
      </p:sp>
    </p:spTree>
    <p:extLst>
      <p:ext uri="{BB962C8B-B14F-4D97-AF65-F5344CB8AC3E}">
        <p14:creationId xmlns:p14="http://schemas.microsoft.com/office/powerpoint/2010/main" val="676714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75865" y="132035"/>
            <a:ext cx="6353496" cy="748338"/>
          </a:xfrm>
        </p:spPr>
        <p:txBody>
          <a:bodyPr>
            <a:normAutofit fontScale="90000"/>
          </a:bodyPr>
          <a:lstStyle/>
          <a:p>
            <a:r>
              <a:rPr lang="fr-FR" sz="3600" dirty="0" smtClean="0"/>
              <a:t>Activité sous forme d’un jeu de rôle</a:t>
            </a:r>
            <a:endParaRPr lang="fr-FR" sz="3600" dirty="0"/>
          </a:p>
        </p:txBody>
      </p:sp>
      <p:sp>
        <p:nvSpPr>
          <p:cNvPr id="8" name="Espace réservé du contenu 2"/>
          <p:cNvSpPr>
            <a:spLocks noGrp="1"/>
          </p:cNvSpPr>
          <p:nvPr>
            <p:ph idx="1"/>
            <p:custDataLst>
              <p:tags r:id="rId2"/>
            </p:custDataLst>
          </p:nvPr>
        </p:nvSpPr>
        <p:spPr>
          <a:xfrm>
            <a:off x="1412003" y="1790155"/>
            <a:ext cx="1925955" cy="329695"/>
          </a:xfrm>
        </p:spPr>
        <p:txBody>
          <a:bodyPr>
            <a:normAutofit/>
          </a:bodyPr>
          <a:lstStyle/>
          <a:p>
            <a:pPr marL="0" indent="0">
              <a:buNone/>
            </a:pPr>
            <a:r>
              <a:rPr lang="fr-FR" sz="1400" dirty="0" smtClean="0"/>
              <a:t>Îlots n°1,2,4,5,6</a:t>
            </a:r>
            <a:endParaRPr lang="fr-FR" sz="1400" dirty="0"/>
          </a:p>
        </p:txBody>
      </p:sp>
      <p:sp>
        <p:nvSpPr>
          <p:cNvPr id="4" name="ZoneTexte 3"/>
          <p:cNvSpPr txBox="1"/>
          <p:nvPr>
            <p:custDataLst>
              <p:tags r:id="rId3"/>
            </p:custDataLst>
          </p:nvPr>
        </p:nvSpPr>
        <p:spPr>
          <a:xfrm>
            <a:off x="3709611" y="927828"/>
            <a:ext cx="2769604" cy="461665"/>
          </a:xfrm>
          <a:prstGeom prst="rect">
            <a:avLst/>
          </a:prstGeom>
          <a:noFill/>
        </p:spPr>
        <p:txBody>
          <a:bodyPr wrap="none" rtlCol="0">
            <a:spAutoFit/>
          </a:bodyPr>
          <a:lstStyle/>
          <a:p>
            <a:r>
              <a:rPr lang="fr-FR" sz="2400" dirty="0"/>
              <a:t>Répartition des rôles</a:t>
            </a:r>
          </a:p>
        </p:txBody>
      </p:sp>
      <p:sp>
        <p:nvSpPr>
          <p:cNvPr id="5" name="ZoneTexte 4"/>
          <p:cNvSpPr txBox="1"/>
          <p:nvPr>
            <p:custDataLst>
              <p:tags r:id="rId4"/>
            </p:custDataLst>
          </p:nvPr>
        </p:nvSpPr>
        <p:spPr>
          <a:xfrm>
            <a:off x="1599007" y="3510191"/>
            <a:ext cx="1069011" cy="338554"/>
          </a:xfrm>
          <a:prstGeom prst="rect">
            <a:avLst/>
          </a:prstGeom>
          <a:noFill/>
        </p:spPr>
        <p:txBody>
          <a:bodyPr wrap="none" rtlCol="0">
            <a:spAutoFit/>
          </a:bodyPr>
          <a:lstStyle/>
          <a:p>
            <a:r>
              <a:rPr lang="fr-FR" sz="1600" dirty="0" smtClean="0"/>
              <a:t>ordinateur</a:t>
            </a:r>
            <a:endParaRPr lang="fr-FR" sz="1600" dirty="0"/>
          </a:p>
        </p:txBody>
      </p:sp>
      <p:sp>
        <p:nvSpPr>
          <p:cNvPr id="6" name="ZoneTexte 5"/>
          <p:cNvSpPr txBox="1"/>
          <p:nvPr>
            <p:custDataLst>
              <p:tags r:id="rId5"/>
            </p:custDataLst>
          </p:nvPr>
        </p:nvSpPr>
        <p:spPr>
          <a:xfrm>
            <a:off x="5503678" y="1405651"/>
            <a:ext cx="2182777" cy="338554"/>
          </a:xfrm>
          <a:prstGeom prst="rect">
            <a:avLst/>
          </a:prstGeom>
          <a:noFill/>
        </p:spPr>
        <p:txBody>
          <a:bodyPr wrap="none" rtlCol="0">
            <a:spAutoFit/>
          </a:bodyPr>
          <a:lstStyle/>
          <a:p>
            <a:r>
              <a:rPr lang="fr-FR" sz="1600" dirty="0"/>
              <a:t>Distribuer les </a:t>
            </a:r>
            <a:r>
              <a:rPr lang="fr-FR" sz="1600" dirty="0" smtClean="0"/>
              <a:t>messages</a:t>
            </a:r>
            <a:endParaRPr lang="fr-FR" sz="1600" dirty="0"/>
          </a:p>
        </p:txBody>
      </p:sp>
      <p:sp>
        <p:nvSpPr>
          <p:cNvPr id="9" name="Espace réservé du contenu 2"/>
          <p:cNvSpPr txBox="1">
            <a:spLocks/>
          </p:cNvSpPr>
          <p:nvPr>
            <p:custDataLst>
              <p:tags r:id="rId6"/>
            </p:custDataLst>
          </p:nvPr>
        </p:nvSpPr>
        <p:spPr>
          <a:xfrm>
            <a:off x="6148085" y="1778370"/>
            <a:ext cx="992332" cy="32969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t>Îlot n°3</a:t>
            </a:r>
          </a:p>
        </p:txBody>
      </p:sp>
      <p:pic>
        <p:nvPicPr>
          <p:cNvPr id="10" name="Image 9"/>
          <p:cNvPicPr>
            <a:picLocks noChangeAspect="1"/>
          </p:cNvPicPr>
          <p:nvPr>
            <p:custDataLst>
              <p:tags r:id="rId7"/>
            </p:custDataLst>
          </p:nvPr>
        </p:nvPicPr>
        <p:blipFill>
          <a:blip r:embed="rId32"/>
          <a:stretch>
            <a:fillRect/>
          </a:stretch>
        </p:blipFill>
        <p:spPr>
          <a:xfrm>
            <a:off x="2225141" y="3764484"/>
            <a:ext cx="5065568" cy="2846676"/>
          </a:xfrm>
          <a:prstGeom prst="rect">
            <a:avLst/>
          </a:prstGeom>
        </p:spPr>
      </p:pic>
      <p:sp>
        <p:nvSpPr>
          <p:cNvPr id="11" name="ZoneTexte 10"/>
          <p:cNvSpPr txBox="1"/>
          <p:nvPr>
            <p:custDataLst>
              <p:tags r:id="rId8"/>
            </p:custDataLst>
          </p:nvPr>
        </p:nvSpPr>
        <p:spPr>
          <a:xfrm>
            <a:off x="962447" y="1424350"/>
            <a:ext cx="2825069" cy="338554"/>
          </a:xfrm>
          <a:prstGeom prst="rect">
            <a:avLst/>
          </a:prstGeom>
          <a:noFill/>
        </p:spPr>
        <p:txBody>
          <a:bodyPr wrap="none" rtlCol="0">
            <a:spAutoFit/>
          </a:bodyPr>
          <a:lstStyle/>
          <a:p>
            <a:r>
              <a:rPr lang="fr-FR" sz="1600" dirty="0" smtClean="0"/>
              <a:t>Envoyer </a:t>
            </a:r>
            <a:r>
              <a:rPr lang="fr-FR" sz="1600" dirty="0"/>
              <a:t>et </a:t>
            </a:r>
            <a:r>
              <a:rPr lang="fr-FR" sz="1600" dirty="0" smtClean="0"/>
              <a:t>recevoir </a:t>
            </a:r>
            <a:r>
              <a:rPr lang="fr-FR" sz="1600" dirty="0"/>
              <a:t>un message</a:t>
            </a:r>
          </a:p>
        </p:txBody>
      </p:sp>
      <p:sp>
        <p:nvSpPr>
          <p:cNvPr id="12" name="ZoneTexte 11"/>
          <p:cNvSpPr txBox="1"/>
          <p:nvPr>
            <p:custDataLst>
              <p:tags r:id="rId9"/>
            </p:custDataLst>
          </p:nvPr>
        </p:nvSpPr>
        <p:spPr>
          <a:xfrm>
            <a:off x="375864" y="2190060"/>
            <a:ext cx="4444935" cy="307777"/>
          </a:xfrm>
          <a:prstGeom prst="rect">
            <a:avLst/>
          </a:prstGeom>
          <a:noFill/>
        </p:spPr>
        <p:txBody>
          <a:bodyPr wrap="none" rtlCol="0">
            <a:spAutoFit/>
          </a:bodyPr>
          <a:lstStyle/>
          <a:p>
            <a:r>
              <a:rPr lang="fr-FR" sz="1400" dirty="0">
                <a:solidFill>
                  <a:srgbClr val="FF0000"/>
                </a:solidFill>
              </a:rPr>
              <a:t>Les îlots ne connaissent pas où se trouve leur destinataire!</a:t>
            </a:r>
          </a:p>
        </p:txBody>
      </p:sp>
      <p:sp>
        <p:nvSpPr>
          <p:cNvPr id="13" name="ZoneTexte 12"/>
          <p:cNvSpPr txBox="1"/>
          <p:nvPr>
            <p:custDataLst>
              <p:tags r:id="rId10"/>
            </p:custDataLst>
          </p:nvPr>
        </p:nvSpPr>
        <p:spPr>
          <a:xfrm>
            <a:off x="379443" y="2429759"/>
            <a:ext cx="3508140" cy="307777"/>
          </a:xfrm>
          <a:prstGeom prst="rect">
            <a:avLst/>
          </a:prstGeom>
          <a:noFill/>
        </p:spPr>
        <p:txBody>
          <a:bodyPr wrap="none" rtlCol="0">
            <a:spAutoFit/>
          </a:bodyPr>
          <a:lstStyle/>
          <a:p>
            <a:r>
              <a:rPr lang="fr-FR" sz="1400" dirty="0">
                <a:solidFill>
                  <a:srgbClr val="FF0000"/>
                </a:solidFill>
              </a:rPr>
              <a:t>Chaque émetteur ne dialogue qu’avec l’îlot 3!</a:t>
            </a:r>
          </a:p>
        </p:txBody>
      </p:sp>
      <p:sp>
        <p:nvSpPr>
          <p:cNvPr id="14" name="ZoneTexte 13"/>
          <p:cNvSpPr txBox="1"/>
          <p:nvPr>
            <p:custDataLst>
              <p:tags r:id="rId11"/>
            </p:custDataLst>
          </p:nvPr>
        </p:nvSpPr>
        <p:spPr>
          <a:xfrm>
            <a:off x="375864" y="2698334"/>
            <a:ext cx="5318251" cy="307777"/>
          </a:xfrm>
          <a:prstGeom prst="rect">
            <a:avLst/>
          </a:prstGeom>
          <a:noFill/>
        </p:spPr>
        <p:txBody>
          <a:bodyPr wrap="none" rtlCol="0">
            <a:spAutoFit/>
          </a:bodyPr>
          <a:lstStyle/>
          <a:p>
            <a:r>
              <a:rPr lang="fr-FR" sz="1400" dirty="0">
                <a:solidFill>
                  <a:srgbClr val="FF0000"/>
                </a:solidFill>
              </a:rPr>
              <a:t>Chaque émetteur ne répond à l’îlot 3 que si le message lui est destiné!</a:t>
            </a:r>
          </a:p>
        </p:txBody>
      </p:sp>
      <p:sp>
        <p:nvSpPr>
          <p:cNvPr id="3" name="ZoneTexte 2"/>
          <p:cNvSpPr txBox="1"/>
          <p:nvPr>
            <p:custDataLst>
              <p:tags r:id="rId12"/>
            </p:custDataLst>
          </p:nvPr>
        </p:nvSpPr>
        <p:spPr>
          <a:xfrm>
            <a:off x="6523759" y="4469158"/>
            <a:ext cx="691279" cy="369332"/>
          </a:xfrm>
          <a:prstGeom prst="rect">
            <a:avLst/>
          </a:prstGeom>
          <a:solidFill>
            <a:schemeClr val="bg1"/>
          </a:solidFill>
        </p:spPr>
        <p:txBody>
          <a:bodyPr wrap="none" rtlCol="0">
            <a:spAutoFit/>
          </a:bodyPr>
          <a:lstStyle/>
          <a:p>
            <a:r>
              <a:rPr lang="fr-FR" dirty="0" err="1" smtClean="0"/>
              <a:t>ordiA</a:t>
            </a:r>
            <a:endParaRPr lang="fr-FR" dirty="0"/>
          </a:p>
        </p:txBody>
      </p:sp>
      <p:sp>
        <p:nvSpPr>
          <p:cNvPr id="15" name="ZoneTexte 14"/>
          <p:cNvSpPr txBox="1"/>
          <p:nvPr>
            <p:custDataLst>
              <p:tags r:id="rId13"/>
            </p:custDataLst>
          </p:nvPr>
        </p:nvSpPr>
        <p:spPr>
          <a:xfrm>
            <a:off x="2254802" y="5673025"/>
            <a:ext cx="700898" cy="369332"/>
          </a:xfrm>
          <a:prstGeom prst="rect">
            <a:avLst/>
          </a:prstGeom>
          <a:solidFill>
            <a:schemeClr val="bg1"/>
          </a:solidFill>
        </p:spPr>
        <p:txBody>
          <a:bodyPr wrap="none" rtlCol="0">
            <a:spAutoFit/>
          </a:bodyPr>
          <a:lstStyle/>
          <a:p>
            <a:r>
              <a:rPr lang="fr-FR" dirty="0" err="1" smtClean="0"/>
              <a:t>ordiD</a:t>
            </a:r>
            <a:endParaRPr lang="fr-FR" dirty="0"/>
          </a:p>
        </p:txBody>
      </p:sp>
      <p:sp>
        <p:nvSpPr>
          <p:cNvPr id="16" name="ZoneTexte 15"/>
          <p:cNvSpPr txBox="1"/>
          <p:nvPr>
            <p:custDataLst>
              <p:tags r:id="rId14"/>
            </p:custDataLst>
          </p:nvPr>
        </p:nvSpPr>
        <p:spPr>
          <a:xfrm>
            <a:off x="6483031" y="5687335"/>
            <a:ext cx="691279" cy="369332"/>
          </a:xfrm>
          <a:prstGeom prst="rect">
            <a:avLst/>
          </a:prstGeom>
          <a:solidFill>
            <a:schemeClr val="bg1"/>
          </a:solidFill>
        </p:spPr>
        <p:txBody>
          <a:bodyPr wrap="none" rtlCol="0">
            <a:spAutoFit/>
          </a:bodyPr>
          <a:lstStyle/>
          <a:p>
            <a:r>
              <a:rPr lang="fr-FR" dirty="0" err="1" smtClean="0"/>
              <a:t>ordiB</a:t>
            </a:r>
            <a:endParaRPr lang="fr-FR" dirty="0"/>
          </a:p>
        </p:txBody>
      </p:sp>
      <p:sp>
        <p:nvSpPr>
          <p:cNvPr id="17" name="ZoneTexte 16"/>
          <p:cNvSpPr txBox="1"/>
          <p:nvPr>
            <p:custDataLst>
              <p:tags r:id="rId15"/>
            </p:custDataLst>
          </p:nvPr>
        </p:nvSpPr>
        <p:spPr>
          <a:xfrm>
            <a:off x="4018511" y="6241828"/>
            <a:ext cx="691279" cy="369332"/>
          </a:xfrm>
          <a:prstGeom prst="rect">
            <a:avLst/>
          </a:prstGeom>
          <a:solidFill>
            <a:schemeClr val="bg1"/>
          </a:solidFill>
        </p:spPr>
        <p:txBody>
          <a:bodyPr wrap="none" rtlCol="0">
            <a:spAutoFit/>
          </a:bodyPr>
          <a:lstStyle/>
          <a:p>
            <a:r>
              <a:rPr lang="fr-FR" dirty="0" err="1" smtClean="0"/>
              <a:t>ordiC</a:t>
            </a:r>
            <a:endParaRPr lang="fr-FR" dirty="0"/>
          </a:p>
        </p:txBody>
      </p:sp>
      <p:sp>
        <p:nvSpPr>
          <p:cNvPr id="18" name="ZoneTexte 17"/>
          <p:cNvSpPr txBox="1"/>
          <p:nvPr>
            <p:custDataLst>
              <p:tags r:id="rId16"/>
            </p:custDataLst>
          </p:nvPr>
        </p:nvSpPr>
        <p:spPr>
          <a:xfrm>
            <a:off x="2225141" y="4534576"/>
            <a:ext cx="691279" cy="369332"/>
          </a:xfrm>
          <a:prstGeom prst="rect">
            <a:avLst/>
          </a:prstGeom>
          <a:solidFill>
            <a:schemeClr val="bg1"/>
          </a:solidFill>
        </p:spPr>
        <p:txBody>
          <a:bodyPr wrap="none" rtlCol="0">
            <a:spAutoFit/>
          </a:bodyPr>
          <a:lstStyle/>
          <a:p>
            <a:r>
              <a:rPr lang="fr-FR" dirty="0" err="1" smtClean="0"/>
              <a:t>ordiE</a:t>
            </a:r>
            <a:endParaRPr lang="fr-FR" dirty="0"/>
          </a:p>
        </p:txBody>
      </p:sp>
      <p:sp>
        <p:nvSpPr>
          <p:cNvPr id="19" name="ZoneTexte 18"/>
          <p:cNvSpPr txBox="1"/>
          <p:nvPr>
            <p:custDataLst>
              <p:tags r:id="rId17"/>
            </p:custDataLst>
          </p:nvPr>
        </p:nvSpPr>
        <p:spPr>
          <a:xfrm>
            <a:off x="6003900" y="2173834"/>
            <a:ext cx="2880327" cy="307777"/>
          </a:xfrm>
          <a:prstGeom prst="rect">
            <a:avLst/>
          </a:prstGeom>
          <a:noFill/>
        </p:spPr>
        <p:txBody>
          <a:bodyPr wrap="square" rtlCol="0">
            <a:spAutoFit/>
          </a:bodyPr>
          <a:lstStyle/>
          <a:p>
            <a:r>
              <a:rPr lang="fr-FR" sz="1400" dirty="0" smtClean="0">
                <a:solidFill>
                  <a:srgbClr val="FF0000"/>
                </a:solidFill>
              </a:rPr>
              <a:t>Cet îlot connait la table de routage</a:t>
            </a:r>
            <a:endParaRPr lang="fr-FR" sz="1400" dirty="0">
              <a:solidFill>
                <a:srgbClr val="FF0000"/>
              </a:solidFill>
            </a:endParaRPr>
          </a:p>
        </p:txBody>
      </p:sp>
      <p:sp>
        <p:nvSpPr>
          <p:cNvPr id="20" name="Espace réservé du contenu 2"/>
          <p:cNvSpPr txBox="1">
            <a:spLocks/>
          </p:cNvSpPr>
          <p:nvPr>
            <p:custDataLst>
              <p:tags r:id="rId18"/>
            </p:custDataLst>
          </p:nvPr>
        </p:nvSpPr>
        <p:spPr>
          <a:xfrm>
            <a:off x="4079960" y="4225438"/>
            <a:ext cx="992332" cy="32969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dirty="0"/>
              <a:t>Îlot n°3</a:t>
            </a:r>
          </a:p>
        </p:txBody>
      </p:sp>
      <p:sp>
        <p:nvSpPr>
          <p:cNvPr id="21" name="ZoneTexte 20"/>
          <p:cNvSpPr txBox="1"/>
          <p:nvPr>
            <p:custDataLst>
              <p:tags r:id="rId19"/>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22" name="ZoneTexte 21"/>
          <p:cNvSpPr txBox="1"/>
          <p:nvPr>
            <p:custDataLst>
              <p:tags r:id="rId20"/>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n°2</a:t>
            </a:r>
            <a:endParaRPr lang="fr-FR" dirty="0">
              <a:solidFill>
                <a:schemeClr val="bg1"/>
              </a:solidFill>
            </a:endParaRPr>
          </a:p>
        </p:txBody>
      </p:sp>
      <p:sp>
        <p:nvSpPr>
          <p:cNvPr id="23" name="ZoneTexte 22"/>
          <p:cNvSpPr txBox="1"/>
          <p:nvPr>
            <p:custDataLst>
              <p:tags r:id="rId21"/>
            </p:custDataLst>
          </p:nvPr>
        </p:nvSpPr>
        <p:spPr>
          <a:xfrm>
            <a:off x="7673726" y="758101"/>
            <a:ext cx="1470274" cy="369332"/>
          </a:xfrm>
          <a:prstGeom prst="rect">
            <a:avLst/>
          </a:prstGeom>
          <a:solidFill>
            <a:schemeClr val="accent1">
              <a:lumMod val="40000"/>
              <a:lumOff val="60000"/>
            </a:schemeClr>
          </a:solidFill>
        </p:spPr>
        <p:txBody>
          <a:bodyPr wrap="square" rtlCol="0">
            <a:spAutoFit/>
          </a:bodyPr>
          <a:lstStyle/>
          <a:p>
            <a:r>
              <a:rPr lang="fr-FR" dirty="0" smtClean="0">
                <a:solidFill>
                  <a:schemeClr val="bg1"/>
                </a:solidFill>
              </a:rPr>
              <a:t>consignes</a:t>
            </a:r>
            <a:endParaRPr lang="fr-FR" dirty="0">
              <a:solidFill>
                <a:schemeClr val="bg1"/>
              </a:solidFill>
            </a:endParaRPr>
          </a:p>
        </p:txBody>
      </p:sp>
      <p:sp>
        <p:nvSpPr>
          <p:cNvPr id="25" name="ZoneTexte 24"/>
          <p:cNvSpPr txBox="1"/>
          <p:nvPr>
            <p:custDataLst>
              <p:tags r:id="rId22"/>
            </p:custDataLst>
          </p:nvPr>
        </p:nvSpPr>
        <p:spPr>
          <a:xfrm>
            <a:off x="6003900" y="2443635"/>
            <a:ext cx="2880327" cy="307777"/>
          </a:xfrm>
          <a:prstGeom prst="rect">
            <a:avLst/>
          </a:prstGeom>
          <a:noFill/>
        </p:spPr>
        <p:txBody>
          <a:bodyPr wrap="square" rtlCol="0">
            <a:spAutoFit/>
          </a:bodyPr>
          <a:lstStyle/>
          <a:p>
            <a:r>
              <a:rPr lang="fr-FR" sz="1400" dirty="0" smtClean="0">
                <a:solidFill>
                  <a:srgbClr val="FF0000"/>
                </a:solidFill>
              </a:rPr>
              <a:t>Cet îlot ne connait pas les </a:t>
            </a:r>
            <a:r>
              <a:rPr lang="fr-FR" sz="1400" dirty="0" err="1" smtClean="0">
                <a:solidFill>
                  <a:srgbClr val="FF0000"/>
                </a:solidFill>
              </a:rPr>
              <a:t>n°îlot</a:t>
            </a:r>
            <a:endParaRPr lang="fr-FR" sz="1400" dirty="0">
              <a:solidFill>
                <a:srgbClr val="FF0000"/>
              </a:solidFill>
            </a:endParaRPr>
          </a:p>
        </p:txBody>
      </p:sp>
      <p:sp>
        <p:nvSpPr>
          <p:cNvPr id="26" name="ZoneTexte 25"/>
          <p:cNvSpPr txBox="1"/>
          <p:nvPr>
            <p:custDataLst>
              <p:tags r:id="rId23"/>
            </p:custDataLst>
          </p:nvPr>
        </p:nvSpPr>
        <p:spPr>
          <a:xfrm>
            <a:off x="6003899" y="2713290"/>
            <a:ext cx="2880327" cy="307777"/>
          </a:xfrm>
          <a:prstGeom prst="rect">
            <a:avLst/>
          </a:prstGeom>
          <a:noFill/>
        </p:spPr>
        <p:txBody>
          <a:bodyPr wrap="square" rtlCol="0">
            <a:spAutoFit/>
          </a:bodyPr>
          <a:lstStyle/>
          <a:p>
            <a:r>
              <a:rPr lang="fr-FR" sz="1400" dirty="0" smtClean="0">
                <a:solidFill>
                  <a:srgbClr val="FF0000"/>
                </a:solidFill>
              </a:rPr>
              <a:t>Cet îlot connait les </a:t>
            </a:r>
            <a:r>
              <a:rPr lang="fr-FR" sz="1400" dirty="0" err="1" smtClean="0">
                <a:solidFill>
                  <a:srgbClr val="FF0000"/>
                </a:solidFill>
              </a:rPr>
              <a:t>n°ordinateur</a:t>
            </a:r>
            <a:endParaRPr lang="fr-FR" sz="1400" dirty="0">
              <a:solidFill>
                <a:srgbClr val="FF0000"/>
              </a:solidFill>
            </a:endParaRPr>
          </a:p>
        </p:txBody>
      </p:sp>
      <p:pic>
        <p:nvPicPr>
          <p:cNvPr id="28" name="Picture 2" descr="Afficher l'image d'origine"/>
          <p:cNvPicPr>
            <a:picLocks noChangeAspect="1" noChangeArrowheads="1"/>
          </p:cNvPicPr>
          <p:nvPr>
            <p:custDataLst>
              <p:tags r:id="rId24"/>
            </p:custDataLst>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a:off x="3082579" y="5187822"/>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fficher l'image d'origine"/>
          <p:cNvPicPr>
            <a:picLocks noChangeAspect="1" noChangeArrowheads="1"/>
          </p:cNvPicPr>
          <p:nvPr>
            <p:custDataLst>
              <p:tags r:id="rId25"/>
            </p:custDataLst>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a:off x="3184674" y="3679468"/>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Afficher l'image d'origine"/>
          <p:cNvPicPr>
            <a:picLocks noChangeAspect="1" noChangeArrowheads="1"/>
          </p:cNvPicPr>
          <p:nvPr>
            <p:custDataLst>
              <p:tags r:id="rId26"/>
            </p:custDataLst>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a:off x="4559612" y="5168425"/>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Afficher l'image d'origine"/>
          <p:cNvPicPr>
            <a:picLocks noChangeAspect="1" noChangeArrowheads="1"/>
          </p:cNvPicPr>
          <p:nvPr>
            <p:custDataLst>
              <p:tags r:id="rId27"/>
            </p:custDataLst>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flipH="1">
            <a:off x="5810808" y="4519415"/>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Afficher l'image d'origine"/>
          <p:cNvPicPr>
            <a:picLocks noChangeAspect="1" noChangeArrowheads="1"/>
          </p:cNvPicPr>
          <p:nvPr>
            <p:custDataLst>
              <p:tags r:id="rId28"/>
            </p:custDataLst>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flipH="1">
            <a:off x="5376867" y="3653126"/>
            <a:ext cx="627032" cy="762025"/>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custDataLst>
              <p:tags r:id="rId29"/>
            </p:custDataLst>
          </p:nvPr>
        </p:nvSpPr>
        <p:spPr>
          <a:xfrm>
            <a:off x="375864" y="2933391"/>
            <a:ext cx="2591928" cy="307777"/>
          </a:xfrm>
          <a:prstGeom prst="rect">
            <a:avLst/>
          </a:prstGeom>
          <a:noFill/>
        </p:spPr>
        <p:txBody>
          <a:bodyPr wrap="none" rtlCol="0">
            <a:spAutoFit/>
          </a:bodyPr>
          <a:lstStyle/>
          <a:p>
            <a:r>
              <a:rPr lang="fr-FR" sz="1400" dirty="0">
                <a:solidFill>
                  <a:srgbClr val="FF0000"/>
                </a:solidFill>
              </a:rPr>
              <a:t>Chaque </a:t>
            </a:r>
            <a:r>
              <a:rPr lang="fr-FR" sz="1400" dirty="0" smtClean="0">
                <a:solidFill>
                  <a:srgbClr val="FF0000"/>
                </a:solidFill>
              </a:rPr>
              <a:t>îlot désigne un messager</a:t>
            </a:r>
            <a:endParaRPr lang="fr-FR" sz="1400" dirty="0">
              <a:solidFill>
                <a:srgbClr val="FF0000"/>
              </a:solidFill>
            </a:endParaRPr>
          </a:p>
        </p:txBody>
      </p:sp>
      <p:sp>
        <p:nvSpPr>
          <p:cNvPr id="34" name="ZoneTexte 33"/>
          <p:cNvSpPr txBox="1"/>
          <p:nvPr>
            <p:custDataLst>
              <p:tags r:id="rId30"/>
            </p:custDataLst>
          </p:nvPr>
        </p:nvSpPr>
        <p:spPr>
          <a:xfrm>
            <a:off x="7174310" y="3409051"/>
            <a:ext cx="731867" cy="338554"/>
          </a:xfrm>
          <a:prstGeom prst="rect">
            <a:avLst/>
          </a:prstGeom>
          <a:noFill/>
        </p:spPr>
        <p:txBody>
          <a:bodyPr wrap="none" rtlCol="0">
            <a:spAutoFit/>
          </a:bodyPr>
          <a:lstStyle/>
          <a:p>
            <a:r>
              <a:rPr lang="fr-FR" sz="1600" dirty="0" smtClean="0"/>
              <a:t>Switch</a:t>
            </a:r>
          </a:p>
        </p:txBody>
      </p:sp>
    </p:spTree>
    <p:extLst>
      <p:ext uri="{BB962C8B-B14F-4D97-AF65-F5344CB8AC3E}">
        <p14:creationId xmlns:p14="http://schemas.microsoft.com/office/powerpoint/2010/main" val="2928061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8650" y="365126"/>
            <a:ext cx="7886700" cy="762307"/>
          </a:xfrm>
        </p:spPr>
        <p:txBody>
          <a:bodyPr>
            <a:normAutofit/>
          </a:bodyPr>
          <a:lstStyle/>
          <a:p>
            <a:r>
              <a:rPr lang="fr-FR" sz="3600" dirty="0" smtClean="0"/>
              <a:t>table de routage de l’îlot n°3 (switch)</a:t>
            </a:r>
            <a:endParaRPr lang="fr-FR" sz="3600" dirty="0"/>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val="3566738431"/>
              </p:ext>
            </p:extLst>
          </p:nvPr>
        </p:nvGraphicFramePr>
        <p:xfrm>
          <a:off x="1043940" y="1496764"/>
          <a:ext cx="7471410" cy="4074150"/>
        </p:xfrm>
        <a:graphic>
          <a:graphicData uri="http://schemas.openxmlformats.org/drawingml/2006/table">
            <a:tbl>
              <a:tblPr firstRow="1" bandRow="1">
                <a:tableStyleId>{5C22544A-7EE6-4342-B048-85BDC9FD1C3A}</a:tableStyleId>
              </a:tblPr>
              <a:tblGrid>
                <a:gridCol w="3735705"/>
                <a:gridCol w="3735705"/>
              </a:tblGrid>
              <a:tr h="654810">
                <a:tc>
                  <a:txBody>
                    <a:bodyPr/>
                    <a:lstStyle/>
                    <a:p>
                      <a:r>
                        <a:rPr lang="fr-FR" sz="2400" dirty="0" smtClean="0"/>
                        <a:t>ordinateur</a:t>
                      </a:r>
                      <a:endParaRPr lang="fr-FR" sz="2400" dirty="0"/>
                    </a:p>
                  </a:txBody>
                  <a:tcPr marL="68580" marR="68580" marT="34290" marB="34290"/>
                </a:tc>
                <a:tc>
                  <a:txBody>
                    <a:bodyPr/>
                    <a:lstStyle/>
                    <a:p>
                      <a:r>
                        <a:rPr lang="fr-FR" sz="2400" dirty="0" smtClean="0"/>
                        <a:t>N° d’îlot correspondant</a:t>
                      </a:r>
                      <a:endParaRPr lang="fr-FR" sz="2400" dirty="0"/>
                    </a:p>
                  </a:txBody>
                  <a:tcPr marL="68580" marR="68580" marT="34290" marB="34290"/>
                </a:tc>
              </a:tr>
              <a:tr h="654810">
                <a:tc>
                  <a:txBody>
                    <a:bodyPr/>
                    <a:lstStyle/>
                    <a:p>
                      <a:r>
                        <a:rPr lang="fr-FR" sz="2400" dirty="0" err="1" smtClean="0"/>
                        <a:t>ordiA</a:t>
                      </a:r>
                      <a:endParaRPr lang="fr-FR" sz="2400" dirty="0"/>
                    </a:p>
                  </a:txBody>
                  <a:tcPr marL="68580" marR="68580" marT="34290" marB="34290"/>
                </a:tc>
                <a:tc>
                  <a:txBody>
                    <a:bodyPr/>
                    <a:lstStyle/>
                    <a:p>
                      <a:r>
                        <a:rPr lang="fr-FR" sz="2400" dirty="0" smtClean="0"/>
                        <a:t>Îlot n°6</a:t>
                      </a:r>
                      <a:endParaRPr lang="fr-FR" sz="2400" dirty="0"/>
                    </a:p>
                  </a:txBody>
                  <a:tcPr marL="68580" marR="68580" marT="34290" marB="34290"/>
                </a:tc>
              </a:tr>
              <a:tr h="654810">
                <a:tc>
                  <a:txBody>
                    <a:bodyPr/>
                    <a:lstStyle/>
                    <a:p>
                      <a:r>
                        <a:rPr lang="fr-FR" sz="2400" dirty="0" err="1" smtClean="0"/>
                        <a:t>ordiB</a:t>
                      </a:r>
                      <a:endParaRPr lang="fr-FR" sz="2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t>Îlot n°2</a:t>
                      </a:r>
                    </a:p>
                  </a:txBody>
                  <a:tcPr marL="68580" marR="68580" marT="34290" marB="34290"/>
                </a:tc>
              </a:tr>
              <a:tr h="654810">
                <a:tc>
                  <a:txBody>
                    <a:bodyPr/>
                    <a:lstStyle/>
                    <a:p>
                      <a:r>
                        <a:rPr lang="fr-FR" sz="2400" dirty="0" err="1" smtClean="0"/>
                        <a:t>ordiC</a:t>
                      </a:r>
                      <a:endParaRPr lang="fr-FR" sz="2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t>Îlot</a:t>
                      </a:r>
                      <a:r>
                        <a:rPr lang="fr-FR" sz="2400" baseline="0" dirty="0" smtClean="0"/>
                        <a:t> n°4</a:t>
                      </a:r>
                      <a:endParaRPr lang="fr-FR" sz="2400" dirty="0" smtClean="0"/>
                    </a:p>
                  </a:txBody>
                  <a:tcPr marL="68580" marR="68580" marT="34290" marB="34290"/>
                </a:tc>
              </a:tr>
              <a:tr h="654810">
                <a:tc>
                  <a:txBody>
                    <a:bodyPr/>
                    <a:lstStyle/>
                    <a:p>
                      <a:r>
                        <a:rPr lang="fr-FR" sz="2400" dirty="0" err="1" smtClean="0"/>
                        <a:t>ordiD</a:t>
                      </a:r>
                      <a:endParaRPr lang="fr-FR" sz="2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t>Îlot n°1</a:t>
                      </a:r>
                    </a:p>
                  </a:txBody>
                  <a:tcPr marL="68580" marR="68580" marT="34290" marB="34290"/>
                </a:tc>
              </a:tr>
              <a:tr h="654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err="1" smtClean="0"/>
                        <a:t>ordiE</a:t>
                      </a:r>
                      <a:endParaRPr lang="fr-FR" sz="2400" dirty="0" smtClean="0"/>
                    </a:p>
                    <a:p>
                      <a:endParaRPr lang="fr-FR" sz="2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t>Îlot n°5</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2400" dirty="0" smtClean="0"/>
                    </a:p>
                  </a:txBody>
                  <a:tcPr marL="68580" marR="68580" marT="34290" marB="34290"/>
                </a:tc>
              </a:tr>
            </a:tbl>
          </a:graphicData>
        </a:graphic>
      </p:graphicFrame>
      <p:sp>
        <p:nvSpPr>
          <p:cNvPr id="4" name="ZoneTexte 3"/>
          <p:cNvSpPr txBox="1"/>
          <p:nvPr>
            <p:custDataLst>
              <p:tags r:id="rId3"/>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6" name="ZoneTexte 5"/>
          <p:cNvSpPr txBox="1"/>
          <p:nvPr>
            <p:custDataLst>
              <p:tags r:id="rId4"/>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n°2</a:t>
            </a:r>
            <a:endParaRPr lang="fr-FR" dirty="0">
              <a:solidFill>
                <a:schemeClr val="bg1"/>
              </a:solidFill>
            </a:endParaRPr>
          </a:p>
        </p:txBody>
      </p:sp>
      <p:sp>
        <p:nvSpPr>
          <p:cNvPr id="7" name="ZoneTexte 6"/>
          <p:cNvSpPr txBox="1"/>
          <p:nvPr>
            <p:custDataLst>
              <p:tags r:id="rId5"/>
            </p:custDataLst>
          </p:nvPr>
        </p:nvSpPr>
        <p:spPr>
          <a:xfrm>
            <a:off x="7673726" y="758101"/>
            <a:ext cx="1470274" cy="369332"/>
          </a:xfrm>
          <a:prstGeom prst="rect">
            <a:avLst/>
          </a:prstGeom>
          <a:solidFill>
            <a:schemeClr val="accent1">
              <a:lumMod val="40000"/>
              <a:lumOff val="60000"/>
            </a:schemeClr>
          </a:solidFill>
        </p:spPr>
        <p:txBody>
          <a:bodyPr wrap="square" rtlCol="0">
            <a:spAutoFit/>
          </a:bodyPr>
          <a:lstStyle/>
          <a:p>
            <a:r>
              <a:rPr lang="fr-FR" dirty="0" smtClean="0">
                <a:solidFill>
                  <a:schemeClr val="bg1"/>
                </a:solidFill>
              </a:rPr>
              <a:t>consignes</a:t>
            </a:r>
            <a:endParaRPr lang="fr-FR" dirty="0">
              <a:solidFill>
                <a:schemeClr val="bg1"/>
              </a:solidFill>
            </a:endParaRPr>
          </a:p>
        </p:txBody>
      </p:sp>
      <p:sp>
        <p:nvSpPr>
          <p:cNvPr id="3" name="ZoneTexte 2"/>
          <p:cNvSpPr txBox="1"/>
          <p:nvPr>
            <p:custDataLst>
              <p:tags r:id="rId6"/>
            </p:custDataLst>
          </p:nvPr>
        </p:nvSpPr>
        <p:spPr>
          <a:xfrm>
            <a:off x="798490" y="6001555"/>
            <a:ext cx="7972023" cy="369332"/>
          </a:xfrm>
          <a:prstGeom prst="rect">
            <a:avLst/>
          </a:prstGeom>
          <a:noFill/>
        </p:spPr>
        <p:txBody>
          <a:bodyPr wrap="square" rtlCol="0">
            <a:spAutoFit/>
          </a:bodyPr>
          <a:lstStyle/>
          <a:p>
            <a:r>
              <a:rPr lang="fr-FR" dirty="0" smtClean="0"/>
              <a:t>Seul l’îlot 3 connait la correspondance entre le N° d’ordinateur et le N° d’îlot</a:t>
            </a:r>
            <a:endParaRPr lang="fr-FR" dirty="0"/>
          </a:p>
        </p:txBody>
      </p:sp>
    </p:spTree>
    <p:extLst>
      <p:ext uri="{BB962C8B-B14F-4D97-AF65-F5344CB8AC3E}">
        <p14:creationId xmlns:p14="http://schemas.microsoft.com/office/powerpoint/2010/main" val="1386300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8650" y="365126"/>
            <a:ext cx="7886700" cy="778575"/>
          </a:xfrm>
        </p:spPr>
        <p:txBody>
          <a:bodyPr>
            <a:normAutofit/>
          </a:bodyPr>
          <a:lstStyle/>
          <a:p>
            <a:r>
              <a:rPr lang="fr-FR" sz="3600" dirty="0" smtClean="0"/>
              <a:t>Lancement de l’activité</a:t>
            </a:r>
            <a:endParaRPr lang="fr-FR" sz="3600" dirty="0"/>
          </a:p>
        </p:txBody>
      </p:sp>
      <p:pic>
        <p:nvPicPr>
          <p:cNvPr id="4" name="Image 3"/>
          <p:cNvPicPr>
            <a:picLocks noChangeAspect="1"/>
          </p:cNvPicPr>
          <p:nvPr>
            <p:custDataLst>
              <p:tags r:id="rId2"/>
            </p:custDataLst>
          </p:nvPr>
        </p:nvPicPr>
        <p:blipFill>
          <a:blip r:embed="rId22"/>
          <a:stretch>
            <a:fillRect/>
          </a:stretch>
        </p:blipFill>
        <p:spPr>
          <a:xfrm>
            <a:off x="705435" y="3764484"/>
            <a:ext cx="5065568" cy="2846676"/>
          </a:xfrm>
          <a:prstGeom prst="rect">
            <a:avLst/>
          </a:prstGeom>
        </p:spPr>
      </p:pic>
      <p:sp>
        <p:nvSpPr>
          <p:cNvPr id="5" name="ZoneTexte 4"/>
          <p:cNvSpPr txBox="1"/>
          <p:nvPr>
            <p:custDataLst>
              <p:tags r:id="rId3"/>
            </p:custDataLst>
          </p:nvPr>
        </p:nvSpPr>
        <p:spPr>
          <a:xfrm>
            <a:off x="5004053" y="4417642"/>
            <a:ext cx="691279" cy="369332"/>
          </a:xfrm>
          <a:prstGeom prst="rect">
            <a:avLst/>
          </a:prstGeom>
          <a:solidFill>
            <a:schemeClr val="bg1"/>
          </a:solidFill>
        </p:spPr>
        <p:txBody>
          <a:bodyPr wrap="none" rtlCol="0">
            <a:spAutoFit/>
          </a:bodyPr>
          <a:lstStyle/>
          <a:p>
            <a:r>
              <a:rPr lang="fr-FR" dirty="0" err="1" smtClean="0"/>
              <a:t>ordiA</a:t>
            </a:r>
            <a:endParaRPr lang="fr-FR" dirty="0"/>
          </a:p>
        </p:txBody>
      </p:sp>
      <p:sp>
        <p:nvSpPr>
          <p:cNvPr id="6" name="ZoneTexte 5"/>
          <p:cNvSpPr txBox="1"/>
          <p:nvPr>
            <p:custDataLst>
              <p:tags r:id="rId4"/>
            </p:custDataLst>
          </p:nvPr>
        </p:nvSpPr>
        <p:spPr>
          <a:xfrm>
            <a:off x="735096" y="5673025"/>
            <a:ext cx="700898" cy="369332"/>
          </a:xfrm>
          <a:prstGeom prst="rect">
            <a:avLst/>
          </a:prstGeom>
          <a:solidFill>
            <a:schemeClr val="bg1"/>
          </a:solidFill>
        </p:spPr>
        <p:txBody>
          <a:bodyPr wrap="none" rtlCol="0">
            <a:spAutoFit/>
          </a:bodyPr>
          <a:lstStyle/>
          <a:p>
            <a:r>
              <a:rPr lang="fr-FR" dirty="0" err="1" smtClean="0"/>
              <a:t>ordiD</a:t>
            </a:r>
            <a:endParaRPr lang="fr-FR" dirty="0"/>
          </a:p>
        </p:txBody>
      </p:sp>
      <p:sp>
        <p:nvSpPr>
          <p:cNvPr id="7" name="ZoneTexte 6"/>
          <p:cNvSpPr txBox="1"/>
          <p:nvPr>
            <p:custDataLst>
              <p:tags r:id="rId5"/>
            </p:custDataLst>
          </p:nvPr>
        </p:nvSpPr>
        <p:spPr>
          <a:xfrm>
            <a:off x="4963325" y="5687335"/>
            <a:ext cx="691279" cy="369332"/>
          </a:xfrm>
          <a:prstGeom prst="rect">
            <a:avLst/>
          </a:prstGeom>
          <a:solidFill>
            <a:schemeClr val="bg1"/>
          </a:solidFill>
        </p:spPr>
        <p:txBody>
          <a:bodyPr wrap="none" rtlCol="0">
            <a:spAutoFit/>
          </a:bodyPr>
          <a:lstStyle/>
          <a:p>
            <a:r>
              <a:rPr lang="fr-FR" dirty="0" err="1" smtClean="0"/>
              <a:t>ordiB</a:t>
            </a:r>
            <a:endParaRPr lang="fr-FR" dirty="0"/>
          </a:p>
        </p:txBody>
      </p:sp>
      <p:sp>
        <p:nvSpPr>
          <p:cNvPr id="8" name="ZoneTexte 7"/>
          <p:cNvSpPr txBox="1"/>
          <p:nvPr>
            <p:custDataLst>
              <p:tags r:id="rId6"/>
            </p:custDataLst>
          </p:nvPr>
        </p:nvSpPr>
        <p:spPr>
          <a:xfrm>
            <a:off x="2498805" y="6241828"/>
            <a:ext cx="691279" cy="369332"/>
          </a:xfrm>
          <a:prstGeom prst="rect">
            <a:avLst/>
          </a:prstGeom>
          <a:solidFill>
            <a:schemeClr val="bg1"/>
          </a:solidFill>
        </p:spPr>
        <p:txBody>
          <a:bodyPr wrap="none" rtlCol="0">
            <a:spAutoFit/>
          </a:bodyPr>
          <a:lstStyle/>
          <a:p>
            <a:r>
              <a:rPr lang="fr-FR" dirty="0" err="1" smtClean="0"/>
              <a:t>ordiC</a:t>
            </a:r>
            <a:endParaRPr lang="fr-FR" dirty="0"/>
          </a:p>
        </p:txBody>
      </p:sp>
      <p:sp>
        <p:nvSpPr>
          <p:cNvPr id="9" name="ZoneTexte 8"/>
          <p:cNvSpPr txBox="1"/>
          <p:nvPr>
            <p:custDataLst>
              <p:tags r:id="rId7"/>
            </p:custDataLst>
          </p:nvPr>
        </p:nvSpPr>
        <p:spPr>
          <a:xfrm>
            <a:off x="705435" y="4521697"/>
            <a:ext cx="691279" cy="369332"/>
          </a:xfrm>
          <a:prstGeom prst="rect">
            <a:avLst/>
          </a:prstGeom>
          <a:solidFill>
            <a:schemeClr val="bg1"/>
          </a:solidFill>
        </p:spPr>
        <p:txBody>
          <a:bodyPr wrap="none" rtlCol="0">
            <a:spAutoFit/>
          </a:bodyPr>
          <a:lstStyle/>
          <a:p>
            <a:r>
              <a:rPr lang="fr-FR" dirty="0" err="1" smtClean="0"/>
              <a:t>ordiE</a:t>
            </a:r>
            <a:endParaRPr lang="fr-FR" dirty="0"/>
          </a:p>
        </p:txBody>
      </p:sp>
      <p:sp>
        <p:nvSpPr>
          <p:cNvPr id="10" name="ZoneTexte 9"/>
          <p:cNvSpPr txBox="1"/>
          <p:nvPr>
            <p:custDataLst>
              <p:tags r:id="rId8"/>
            </p:custDataLst>
          </p:nvPr>
        </p:nvSpPr>
        <p:spPr>
          <a:xfrm>
            <a:off x="363093" y="2156480"/>
            <a:ext cx="5484450" cy="369332"/>
          </a:xfrm>
          <a:prstGeom prst="rect">
            <a:avLst/>
          </a:prstGeom>
          <a:noFill/>
        </p:spPr>
        <p:txBody>
          <a:bodyPr wrap="none" rtlCol="0">
            <a:spAutoFit/>
          </a:bodyPr>
          <a:lstStyle/>
          <a:p>
            <a:r>
              <a:rPr lang="fr-FR" dirty="0" smtClean="0"/>
              <a:t>Chaque îlot envoie son message les uns après les autres!</a:t>
            </a:r>
            <a:endParaRPr lang="fr-FR" dirty="0"/>
          </a:p>
        </p:txBody>
      </p:sp>
      <p:sp>
        <p:nvSpPr>
          <p:cNvPr id="11" name="ZoneTexte 10"/>
          <p:cNvSpPr txBox="1"/>
          <p:nvPr>
            <p:custDataLst>
              <p:tags r:id="rId9"/>
            </p:custDataLst>
          </p:nvPr>
        </p:nvSpPr>
        <p:spPr>
          <a:xfrm>
            <a:off x="364271" y="1313049"/>
            <a:ext cx="5640806" cy="646331"/>
          </a:xfrm>
          <a:prstGeom prst="rect">
            <a:avLst/>
          </a:prstGeom>
          <a:noFill/>
        </p:spPr>
        <p:txBody>
          <a:bodyPr wrap="square" rtlCol="0">
            <a:spAutoFit/>
          </a:bodyPr>
          <a:lstStyle/>
          <a:p>
            <a:r>
              <a:rPr lang="fr-FR" dirty="0" smtClean="0"/>
              <a:t>Sur chaque îlot, un élève (ordinateur x) écrit un message et choisit son destinataire (ordinateur y)</a:t>
            </a:r>
            <a:endParaRPr lang="fr-FR" dirty="0"/>
          </a:p>
        </p:txBody>
      </p:sp>
      <p:sp>
        <p:nvSpPr>
          <p:cNvPr id="12" name="ZoneTexte 11"/>
          <p:cNvSpPr txBox="1"/>
          <p:nvPr>
            <p:custDataLst>
              <p:tags r:id="rId10"/>
            </p:custDataLst>
          </p:nvPr>
        </p:nvSpPr>
        <p:spPr>
          <a:xfrm>
            <a:off x="5847543" y="1879481"/>
            <a:ext cx="2796920" cy="923330"/>
          </a:xfrm>
          <a:prstGeom prst="rect">
            <a:avLst/>
          </a:prstGeom>
          <a:noFill/>
          <a:ln>
            <a:solidFill>
              <a:schemeClr val="accent1"/>
            </a:solidFill>
          </a:ln>
        </p:spPr>
        <p:txBody>
          <a:bodyPr wrap="none" rtlCol="0">
            <a:spAutoFit/>
          </a:bodyPr>
          <a:lstStyle/>
          <a:p>
            <a:r>
              <a:rPr lang="fr-FR" dirty="0" smtClean="0"/>
              <a:t>Emetteur: ordinateur </a:t>
            </a:r>
            <a:r>
              <a:rPr lang="fr-FR" dirty="0" err="1" smtClean="0"/>
              <a:t>n°X</a:t>
            </a:r>
            <a:endParaRPr lang="fr-FR" dirty="0" smtClean="0"/>
          </a:p>
          <a:p>
            <a:r>
              <a:rPr lang="fr-FR" dirty="0" smtClean="0"/>
              <a:t>Destinataire: ordinateur </a:t>
            </a:r>
            <a:r>
              <a:rPr lang="fr-FR" dirty="0" err="1" smtClean="0"/>
              <a:t>n°Y</a:t>
            </a:r>
            <a:endParaRPr lang="fr-FR" dirty="0" smtClean="0"/>
          </a:p>
          <a:p>
            <a:r>
              <a:rPr lang="fr-FR" dirty="0" smtClean="0"/>
              <a:t>Message à envoyer</a:t>
            </a:r>
            <a:endParaRPr lang="fr-FR" dirty="0"/>
          </a:p>
        </p:txBody>
      </p:sp>
      <p:sp>
        <p:nvSpPr>
          <p:cNvPr id="13" name="ZoneTexte 12"/>
          <p:cNvSpPr txBox="1"/>
          <p:nvPr>
            <p:custDataLst>
              <p:tags r:id="rId11"/>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14" name="ZoneTexte 13"/>
          <p:cNvSpPr txBox="1"/>
          <p:nvPr>
            <p:custDataLst>
              <p:tags r:id="rId12"/>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n°2</a:t>
            </a:r>
            <a:endParaRPr lang="fr-FR" dirty="0">
              <a:solidFill>
                <a:schemeClr val="bg1"/>
              </a:solidFill>
            </a:endParaRPr>
          </a:p>
        </p:txBody>
      </p:sp>
      <p:sp>
        <p:nvSpPr>
          <p:cNvPr id="15" name="ZoneTexte 14"/>
          <p:cNvSpPr txBox="1"/>
          <p:nvPr>
            <p:custDataLst>
              <p:tags r:id="rId13"/>
            </p:custDataLst>
          </p:nvPr>
        </p:nvSpPr>
        <p:spPr>
          <a:xfrm>
            <a:off x="7673726" y="758101"/>
            <a:ext cx="1470274" cy="369332"/>
          </a:xfrm>
          <a:prstGeom prst="rect">
            <a:avLst/>
          </a:prstGeom>
          <a:solidFill>
            <a:schemeClr val="accent1">
              <a:lumMod val="40000"/>
              <a:lumOff val="60000"/>
            </a:schemeClr>
          </a:solidFill>
        </p:spPr>
        <p:txBody>
          <a:bodyPr wrap="square" rtlCol="0">
            <a:spAutoFit/>
          </a:bodyPr>
          <a:lstStyle/>
          <a:p>
            <a:r>
              <a:rPr lang="fr-FR" dirty="0" smtClean="0">
                <a:solidFill>
                  <a:schemeClr val="bg1"/>
                </a:solidFill>
              </a:rPr>
              <a:t>lancement</a:t>
            </a:r>
            <a:endParaRPr lang="fr-FR" dirty="0">
              <a:solidFill>
                <a:schemeClr val="bg1"/>
              </a:solidFill>
            </a:endParaRPr>
          </a:p>
        </p:txBody>
      </p:sp>
      <p:pic>
        <p:nvPicPr>
          <p:cNvPr id="16" name="Picture 2" descr="Afficher l'image d'origine"/>
          <p:cNvPicPr>
            <a:picLocks noChangeAspect="1" noChangeArrowheads="1"/>
          </p:cNvPicPr>
          <p:nvPr>
            <p:custDataLst>
              <p:tags r:id="rId14"/>
            </p:custDataLst>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a:off x="1562873" y="5187822"/>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fficher l'image d'origine"/>
          <p:cNvPicPr>
            <a:picLocks noChangeAspect="1" noChangeArrowheads="1"/>
          </p:cNvPicPr>
          <p:nvPr>
            <p:custDataLst>
              <p:tags r:id="rId15"/>
            </p:custDataLst>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a:off x="1664968" y="3679468"/>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fficher l'image d'origine"/>
          <p:cNvPicPr>
            <a:picLocks noChangeAspect="1" noChangeArrowheads="1"/>
          </p:cNvPicPr>
          <p:nvPr>
            <p:custDataLst>
              <p:tags r:id="rId16"/>
            </p:custDataLst>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a:off x="3039906" y="5168425"/>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fficher l'image d'origine"/>
          <p:cNvPicPr>
            <a:picLocks noChangeAspect="1" noChangeArrowheads="1"/>
          </p:cNvPicPr>
          <p:nvPr>
            <p:custDataLst>
              <p:tags r:id="rId17"/>
            </p:custDataLst>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flipH="1">
            <a:off x="4291102" y="4519415"/>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fficher l'image d'origine"/>
          <p:cNvPicPr>
            <a:picLocks noChangeAspect="1" noChangeArrowheads="1"/>
          </p:cNvPicPr>
          <p:nvPr>
            <p:custDataLst>
              <p:tags r:id="rId18"/>
            </p:custDataLst>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2"/>
          <a:stretch/>
        </p:blipFill>
        <p:spPr bwMode="auto">
          <a:xfrm flipH="1">
            <a:off x="3857161" y="3653126"/>
            <a:ext cx="627032" cy="762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ficher l'image d'origine"/>
          <p:cNvPicPr>
            <a:picLocks noChangeAspect="1" noChangeArrowheads="1"/>
          </p:cNvPicPr>
          <p:nvPr>
            <p:custDataLst>
              <p:tags r:id="rId19"/>
            </p:custDataLst>
          </p:nvPr>
        </p:nvPicPr>
        <p:blipFill>
          <a:blip r:embed="rId24">
            <a:extLst>
              <a:ext uri="{28A0092B-C50C-407E-A947-70E740481C1C}">
                <a14:useLocalDpi xmlns:a14="http://schemas.microsoft.com/office/drawing/2010/main" val="0"/>
              </a:ext>
            </a:extLst>
          </a:blip>
          <a:srcRect/>
          <a:stretch>
            <a:fillRect/>
          </a:stretch>
        </p:blipFill>
        <p:spPr bwMode="auto">
          <a:xfrm>
            <a:off x="2486487" y="2874886"/>
            <a:ext cx="1106837" cy="833919"/>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custDataLst>
              <p:tags r:id="rId20"/>
            </p:custDataLst>
          </p:nvPr>
        </p:nvSpPr>
        <p:spPr>
          <a:xfrm>
            <a:off x="5847543" y="3302819"/>
            <a:ext cx="3207571" cy="2862322"/>
          </a:xfrm>
          <a:prstGeom prst="rect">
            <a:avLst/>
          </a:prstGeom>
          <a:noFill/>
        </p:spPr>
        <p:txBody>
          <a:bodyPr wrap="square" rtlCol="0">
            <a:spAutoFit/>
          </a:bodyPr>
          <a:lstStyle/>
          <a:p>
            <a:r>
              <a:rPr lang="fr-FR" dirty="0" smtClean="0"/>
              <a:t>A la fin de l’activité, chacun vérifie que son message lui est bien arrivé.</a:t>
            </a:r>
          </a:p>
          <a:p>
            <a:r>
              <a:rPr lang="fr-FR" dirty="0" smtClean="0"/>
              <a:t>La table de routage est ensuite dévoilée.</a:t>
            </a:r>
          </a:p>
          <a:p>
            <a:r>
              <a:rPr lang="fr-FR" dirty="0" smtClean="0"/>
              <a:t>Un parallèle est fait avec la structure du réseau du collège et les éléments qui le constituent (ordinateurs, imprimantes, </a:t>
            </a:r>
            <a:r>
              <a:rPr lang="fr-FR" dirty="0" err="1" smtClean="0"/>
              <a:t>switchs</a:t>
            </a:r>
            <a:r>
              <a:rPr lang="fr-FR" dirty="0" smtClean="0"/>
              <a:t>, câbles…)</a:t>
            </a:r>
            <a:endParaRPr lang="fr-FR" dirty="0"/>
          </a:p>
        </p:txBody>
      </p:sp>
    </p:spTree>
    <p:extLst>
      <p:ext uri="{BB962C8B-B14F-4D97-AF65-F5344CB8AC3E}">
        <p14:creationId xmlns:p14="http://schemas.microsoft.com/office/powerpoint/2010/main" val="1278093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8650" y="1496764"/>
            <a:ext cx="7886700" cy="744524"/>
          </a:xfrm>
        </p:spPr>
        <p:txBody>
          <a:bodyPr>
            <a:normAutofit fontScale="90000"/>
          </a:bodyPr>
          <a:lstStyle/>
          <a:p>
            <a:r>
              <a:rPr lang="fr-FR" sz="2400" dirty="0" smtClean="0"/>
              <a:t>L’objectif de la séance 3 est de montrer le cheminement de l’information dans un réseau maillé (réseau internet)</a:t>
            </a:r>
            <a:endParaRPr lang="fr-FR" sz="2400" dirty="0"/>
          </a:p>
        </p:txBody>
      </p:sp>
      <p:pic>
        <p:nvPicPr>
          <p:cNvPr id="4" name="Image 3"/>
          <p:cNvPicPr>
            <a:picLocks noChangeAspect="1"/>
          </p:cNvPicPr>
          <p:nvPr>
            <p:custDataLst>
              <p:tags r:id="rId2"/>
            </p:custDataLst>
          </p:nvPr>
        </p:nvPicPr>
        <p:blipFill>
          <a:blip r:embed="rId8"/>
          <a:stretch>
            <a:fillRect/>
          </a:stretch>
        </p:blipFill>
        <p:spPr>
          <a:xfrm>
            <a:off x="814615" y="2766335"/>
            <a:ext cx="7514770" cy="3495242"/>
          </a:xfrm>
          <a:prstGeom prst="rect">
            <a:avLst/>
          </a:prstGeom>
        </p:spPr>
      </p:pic>
      <p:sp>
        <p:nvSpPr>
          <p:cNvPr id="5" name="ZoneTexte 4"/>
          <p:cNvSpPr txBox="1"/>
          <p:nvPr>
            <p:custDataLst>
              <p:tags r:id="rId3"/>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6" name="ZoneTexte 5"/>
          <p:cNvSpPr txBox="1"/>
          <p:nvPr>
            <p:custDataLst>
              <p:tags r:id="rId4"/>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n°3</a:t>
            </a:r>
            <a:endParaRPr lang="fr-FR" dirty="0">
              <a:solidFill>
                <a:schemeClr val="bg1"/>
              </a:solidFill>
            </a:endParaRPr>
          </a:p>
        </p:txBody>
      </p:sp>
      <p:sp>
        <p:nvSpPr>
          <p:cNvPr id="7" name="ZoneTexte 6"/>
          <p:cNvSpPr txBox="1"/>
          <p:nvPr>
            <p:custDataLst>
              <p:tags r:id="rId5"/>
            </p:custDataLst>
          </p:nvPr>
        </p:nvSpPr>
        <p:spPr>
          <a:xfrm>
            <a:off x="7673726" y="758101"/>
            <a:ext cx="1470274" cy="369332"/>
          </a:xfrm>
          <a:prstGeom prst="rect">
            <a:avLst/>
          </a:prstGeom>
          <a:solidFill>
            <a:schemeClr val="accent1">
              <a:lumMod val="40000"/>
              <a:lumOff val="60000"/>
            </a:schemeClr>
          </a:solidFill>
        </p:spPr>
        <p:txBody>
          <a:bodyPr wrap="square" rtlCol="0">
            <a:spAutoFit/>
          </a:bodyPr>
          <a:lstStyle/>
          <a:p>
            <a:r>
              <a:rPr lang="fr-FR" dirty="0" smtClean="0">
                <a:solidFill>
                  <a:schemeClr val="bg1"/>
                </a:solidFill>
              </a:rPr>
              <a:t>Routeur</a:t>
            </a:r>
            <a:endParaRPr lang="fr-FR" dirty="0">
              <a:solidFill>
                <a:schemeClr val="bg1"/>
              </a:solidFill>
            </a:endParaRPr>
          </a:p>
        </p:txBody>
      </p:sp>
      <p:sp>
        <p:nvSpPr>
          <p:cNvPr id="8" name="Rectangle 7"/>
          <p:cNvSpPr/>
          <p:nvPr>
            <p:custDataLst>
              <p:tags r:id="rId6"/>
            </p:custDataLst>
          </p:nvPr>
        </p:nvSpPr>
        <p:spPr>
          <a:xfrm>
            <a:off x="628650" y="256934"/>
            <a:ext cx="7214584" cy="1261884"/>
          </a:xfrm>
          <a:prstGeom prst="rect">
            <a:avLst/>
          </a:prstGeom>
        </p:spPr>
        <p:txBody>
          <a:bodyPr wrap="square">
            <a:spAutoFit/>
          </a:bodyPr>
          <a:lstStyle/>
          <a:p>
            <a:r>
              <a:rPr lang="fr-FR" sz="2800" dirty="0"/>
              <a:t>Séance 3 </a:t>
            </a:r>
            <a:r>
              <a:rPr lang="fr-FR" sz="2800" dirty="0" smtClean="0"/>
              <a:t>:</a:t>
            </a:r>
            <a:endParaRPr lang="fr-FR" sz="2800" dirty="0"/>
          </a:p>
          <a:p>
            <a:r>
              <a:rPr lang="fr-FR" sz="2400" dirty="0" smtClean="0"/>
              <a:t>Comment </a:t>
            </a:r>
            <a:r>
              <a:rPr lang="fr-FR" sz="2400" dirty="0"/>
              <a:t>se déplace une information dans un réseau </a:t>
            </a:r>
            <a:r>
              <a:rPr lang="fr-FR" sz="2400" dirty="0" smtClean="0"/>
              <a:t>Internet ?</a:t>
            </a:r>
            <a:endParaRPr lang="fr-FR" sz="2400" dirty="0"/>
          </a:p>
        </p:txBody>
      </p:sp>
    </p:spTree>
    <p:extLst>
      <p:ext uri="{BB962C8B-B14F-4D97-AF65-F5344CB8AC3E}">
        <p14:creationId xmlns:p14="http://schemas.microsoft.com/office/powerpoint/2010/main" val="2874796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4324" y="-55164"/>
            <a:ext cx="7359402" cy="788981"/>
          </a:xfrm>
        </p:spPr>
        <p:txBody>
          <a:bodyPr>
            <a:normAutofit/>
          </a:bodyPr>
          <a:lstStyle/>
          <a:p>
            <a:r>
              <a:rPr lang="fr-FR" sz="3600" dirty="0" smtClean="0"/>
              <a:t>Simulation d’un réseau type Internet</a:t>
            </a:r>
            <a:endParaRPr lang="fr-FR" sz="3600" dirty="0"/>
          </a:p>
        </p:txBody>
      </p:sp>
      <p:pic>
        <p:nvPicPr>
          <p:cNvPr id="4" name="Picture 6" descr="Un groupe de jeunes élèves adolescents (garçons et filles) autour d'une table avec un ordinateur qui effectue la classe travail. Banque d'images - 16425927"/>
          <p:cNvPicPr>
            <a:picLocks noChangeAspect="1" noChangeArrowheads="1"/>
          </p:cNvPicPr>
          <p:nvPr>
            <p:custDataLst>
              <p:tags r:id="rId2"/>
            </p:custDataLst>
          </p:nvPr>
        </p:nvPicPr>
        <p:blipFill rotWithShape="1">
          <a:blip r:embed="rId25" cstate="print">
            <a:extLst>
              <a:ext uri="{28A0092B-C50C-407E-A947-70E740481C1C}">
                <a14:useLocalDpi xmlns:a14="http://schemas.microsoft.com/office/drawing/2010/main" val="0"/>
              </a:ext>
            </a:extLst>
          </a:blip>
          <a:srcRect t="23236" b="8945"/>
          <a:stretch/>
        </p:blipFill>
        <p:spPr bwMode="auto">
          <a:xfrm>
            <a:off x="7169229" y="1415894"/>
            <a:ext cx="1251826" cy="989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Un groupe de jeunes élèves adolescents (garçons et filles) autour d'une table avec un ordinateur qui effectue la classe travail. Banque d'images - 16425927"/>
          <p:cNvPicPr>
            <a:picLocks noChangeAspect="1" noChangeArrowheads="1"/>
          </p:cNvPicPr>
          <p:nvPr>
            <p:custDataLst>
              <p:tags r:id="rId3"/>
            </p:custDataLst>
          </p:nvPr>
        </p:nvPicPr>
        <p:blipFill rotWithShape="1">
          <a:blip r:embed="rId25" cstate="print">
            <a:extLst>
              <a:ext uri="{28A0092B-C50C-407E-A947-70E740481C1C}">
                <a14:useLocalDpi xmlns:a14="http://schemas.microsoft.com/office/drawing/2010/main" val="0"/>
              </a:ext>
            </a:extLst>
          </a:blip>
          <a:srcRect t="23236" b="8945"/>
          <a:stretch/>
        </p:blipFill>
        <p:spPr bwMode="auto">
          <a:xfrm>
            <a:off x="3946087" y="1415894"/>
            <a:ext cx="1251826" cy="9897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 groupe de jeunes élèves adolescents (garçons et filles) autour d'une table avec un ordinateur qui effectue la classe travail. Banque d'images - 16425927"/>
          <p:cNvPicPr>
            <a:picLocks noChangeAspect="1" noChangeArrowheads="1"/>
          </p:cNvPicPr>
          <p:nvPr>
            <p:custDataLst>
              <p:tags r:id="rId4"/>
            </p:custDataLst>
          </p:nvPr>
        </p:nvPicPr>
        <p:blipFill rotWithShape="1">
          <a:blip r:embed="rId25" cstate="print">
            <a:extLst>
              <a:ext uri="{28A0092B-C50C-407E-A947-70E740481C1C}">
                <a14:useLocalDpi xmlns:a14="http://schemas.microsoft.com/office/drawing/2010/main" val="0"/>
              </a:ext>
            </a:extLst>
          </a:blip>
          <a:srcRect t="23236" b="8945"/>
          <a:stretch/>
        </p:blipFill>
        <p:spPr bwMode="auto">
          <a:xfrm>
            <a:off x="868875" y="1415894"/>
            <a:ext cx="1251826" cy="98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 groupe de jeunes élèves adolescents (garçons et filles) autour d'une table avec un ordinateur qui effectue la classe travail. Banque d'images - 16425927"/>
          <p:cNvPicPr>
            <a:picLocks noChangeAspect="1" noChangeArrowheads="1"/>
          </p:cNvPicPr>
          <p:nvPr>
            <p:custDataLst>
              <p:tags r:id="rId5"/>
            </p:custDataLst>
          </p:nvPr>
        </p:nvPicPr>
        <p:blipFill rotWithShape="1">
          <a:blip r:embed="rId25" cstate="print">
            <a:extLst>
              <a:ext uri="{28A0092B-C50C-407E-A947-70E740481C1C}">
                <a14:useLocalDpi xmlns:a14="http://schemas.microsoft.com/office/drawing/2010/main" val="0"/>
              </a:ext>
            </a:extLst>
          </a:blip>
          <a:srcRect t="23236" b="8945"/>
          <a:stretch/>
        </p:blipFill>
        <p:spPr bwMode="auto">
          <a:xfrm>
            <a:off x="7169229" y="3791949"/>
            <a:ext cx="1251826" cy="989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 groupe de jeunes élèves adolescents (garçons et filles) autour d'une table avec un ordinateur qui effectue la classe travail. Banque d'images - 16425927"/>
          <p:cNvPicPr>
            <a:picLocks noChangeAspect="1" noChangeArrowheads="1"/>
          </p:cNvPicPr>
          <p:nvPr>
            <p:custDataLst>
              <p:tags r:id="rId6"/>
            </p:custDataLst>
          </p:nvPr>
        </p:nvPicPr>
        <p:blipFill rotWithShape="1">
          <a:blip r:embed="rId25" cstate="print">
            <a:extLst>
              <a:ext uri="{28A0092B-C50C-407E-A947-70E740481C1C}">
                <a14:useLocalDpi xmlns:a14="http://schemas.microsoft.com/office/drawing/2010/main" val="0"/>
              </a:ext>
            </a:extLst>
          </a:blip>
          <a:srcRect t="23236" b="8945"/>
          <a:stretch/>
        </p:blipFill>
        <p:spPr bwMode="auto">
          <a:xfrm>
            <a:off x="3946087" y="3791949"/>
            <a:ext cx="1251826" cy="9897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Un groupe de jeunes élèves adolescents (garçons et filles) autour d'une table avec un ordinateur qui effectue la classe travail. Banque d'images - 16425927"/>
          <p:cNvPicPr>
            <a:picLocks noChangeAspect="1" noChangeArrowheads="1"/>
          </p:cNvPicPr>
          <p:nvPr>
            <p:custDataLst>
              <p:tags r:id="rId7"/>
            </p:custDataLst>
          </p:nvPr>
        </p:nvPicPr>
        <p:blipFill rotWithShape="1">
          <a:blip r:embed="rId25" cstate="print">
            <a:extLst>
              <a:ext uri="{28A0092B-C50C-407E-A947-70E740481C1C}">
                <a14:useLocalDpi xmlns:a14="http://schemas.microsoft.com/office/drawing/2010/main" val="0"/>
              </a:ext>
            </a:extLst>
          </a:blip>
          <a:srcRect t="23236" b="8945"/>
          <a:stretch/>
        </p:blipFill>
        <p:spPr bwMode="auto">
          <a:xfrm>
            <a:off x="868875" y="3791949"/>
            <a:ext cx="1251826" cy="98973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p:cNvCxnSpPr>
            <a:stCxn id="6" idx="3"/>
            <a:endCxn id="5" idx="1"/>
          </p:cNvCxnSpPr>
          <p:nvPr>
            <p:custDataLst>
              <p:tags r:id="rId8"/>
            </p:custDataLst>
          </p:nvPr>
        </p:nvCxnSpPr>
        <p:spPr>
          <a:xfrm>
            <a:off x="2120701" y="1910761"/>
            <a:ext cx="18253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5" idx="3"/>
            <a:endCxn id="4" idx="1"/>
          </p:cNvCxnSpPr>
          <p:nvPr>
            <p:custDataLst>
              <p:tags r:id="rId9"/>
            </p:custDataLst>
          </p:nvPr>
        </p:nvCxnSpPr>
        <p:spPr>
          <a:xfrm>
            <a:off x="5197913" y="1910761"/>
            <a:ext cx="1971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6" idx="2"/>
            <a:endCxn id="9" idx="0"/>
          </p:cNvCxnSpPr>
          <p:nvPr>
            <p:custDataLst>
              <p:tags r:id="rId10"/>
            </p:custDataLst>
          </p:nvPr>
        </p:nvCxnSpPr>
        <p:spPr>
          <a:xfrm>
            <a:off x="1494788" y="2405628"/>
            <a:ext cx="0" cy="1386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custDataLst>
              <p:tags r:id="rId11"/>
            </p:custDataLst>
          </p:nvPr>
        </p:nvCxnSpPr>
        <p:spPr>
          <a:xfrm>
            <a:off x="2120701" y="2405628"/>
            <a:ext cx="1825386" cy="1386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custDataLst>
              <p:tags r:id="rId12"/>
            </p:custDataLst>
          </p:nvPr>
        </p:nvCxnSpPr>
        <p:spPr>
          <a:xfrm flipV="1">
            <a:off x="2120701" y="2405629"/>
            <a:ext cx="1825386" cy="1386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9" idx="3"/>
            <a:endCxn id="8" idx="1"/>
          </p:cNvCxnSpPr>
          <p:nvPr>
            <p:custDataLst>
              <p:tags r:id="rId13"/>
            </p:custDataLst>
          </p:nvPr>
        </p:nvCxnSpPr>
        <p:spPr>
          <a:xfrm>
            <a:off x="2120701" y="4286816"/>
            <a:ext cx="18253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8" idx="0"/>
            <a:endCxn id="5" idx="2"/>
          </p:cNvCxnSpPr>
          <p:nvPr>
            <p:custDataLst>
              <p:tags r:id="rId14"/>
            </p:custDataLst>
          </p:nvPr>
        </p:nvCxnSpPr>
        <p:spPr>
          <a:xfrm flipV="1">
            <a:off x="4572000" y="2405628"/>
            <a:ext cx="0" cy="1386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8" idx="3"/>
            <a:endCxn id="7" idx="1"/>
          </p:cNvCxnSpPr>
          <p:nvPr>
            <p:custDataLst>
              <p:tags r:id="rId15"/>
            </p:custDataLst>
          </p:nvPr>
        </p:nvCxnSpPr>
        <p:spPr>
          <a:xfrm>
            <a:off x="5197913" y="4286816"/>
            <a:ext cx="1971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custDataLst>
              <p:tags r:id="rId16"/>
            </p:custDataLst>
          </p:nvPr>
        </p:nvCxnSpPr>
        <p:spPr>
          <a:xfrm flipH="1" flipV="1">
            <a:off x="5197913" y="2405629"/>
            <a:ext cx="1971316" cy="1472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custDataLst>
              <p:tags r:id="rId17"/>
            </p:custDataLst>
          </p:nvPr>
        </p:nvCxnSpPr>
        <p:spPr>
          <a:xfrm flipH="1">
            <a:off x="5197913" y="2405628"/>
            <a:ext cx="1971316" cy="1386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custDataLst>
              <p:tags r:id="rId18"/>
            </p:custDataLst>
          </p:nvPr>
        </p:nvCxnSpPr>
        <p:spPr>
          <a:xfrm>
            <a:off x="7840170" y="2405628"/>
            <a:ext cx="0" cy="1386321"/>
          </a:xfrm>
          <a:prstGeom prst="line">
            <a:avLst/>
          </a:prstGeom>
        </p:spPr>
        <p:style>
          <a:lnRef idx="1">
            <a:schemeClr val="accent1"/>
          </a:lnRef>
          <a:fillRef idx="0">
            <a:schemeClr val="accent1"/>
          </a:fillRef>
          <a:effectRef idx="0">
            <a:schemeClr val="accent1"/>
          </a:effectRef>
          <a:fontRef idx="minor">
            <a:schemeClr val="tx1"/>
          </a:fontRef>
        </p:style>
      </p:cxnSp>
      <p:sp>
        <p:nvSpPr>
          <p:cNvPr id="36" name="ZoneTexte 35"/>
          <p:cNvSpPr txBox="1"/>
          <p:nvPr>
            <p:custDataLst>
              <p:tags r:id="rId19"/>
            </p:custDataLst>
          </p:nvPr>
        </p:nvSpPr>
        <p:spPr>
          <a:xfrm>
            <a:off x="519447" y="790832"/>
            <a:ext cx="7154279" cy="646331"/>
          </a:xfrm>
          <a:prstGeom prst="rect">
            <a:avLst/>
          </a:prstGeom>
          <a:noFill/>
        </p:spPr>
        <p:txBody>
          <a:bodyPr wrap="square" rtlCol="0">
            <a:spAutoFit/>
          </a:bodyPr>
          <a:lstStyle/>
          <a:p>
            <a:r>
              <a:rPr lang="fr-FR" dirty="0" smtClean="0"/>
              <a:t>L’activité prend la même forme que pour la séance 2, mais ici chaque îlot possède une table de routage.</a:t>
            </a:r>
            <a:endParaRPr lang="fr-FR" dirty="0"/>
          </a:p>
        </p:txBody>
      </p:sp>
      <p:sp>
        <p:nvSpPr>
          <p:cNvPr id="39" name="ZoneTexte 38"/>
          <p:cNvSpPr txBox="1"/>
          <p:nvPr>
            <p:custDataLst>
              <p:tags r:id="rId20"/>
            </p:custDataLst>
          </p:nvPr>
        </p:nvSpPr>
        <p:spPr>
          <a:xfrm>
            <a:off x="717552" y="5178269"/>
            <a:ext cx="8052962" cy="1200329"/>
          </a:xfrm>
          <a:prstGeom prst="rect">
            <a:avLst/>
          </a:prstGeom>
          <a:noFill/>
        </p:spPr>
        <p:txBody>
          <a:bodyPr wrap="square" rtlCol="0">
            <a:spAutoFit/>
          </a:bodyPr>
          <a:lstStyle/>
          <a:p>
            <a:r>
              <a:rPr lang="fr-FR" dirty="0" smtClean="0"/>
              <a:t>L’analyse des trajets des messages montre que plusieurs parcours sont possibles entre un expéditeur et un destinataire. La défaillance d’un îlot (routeur) ou d’un messager (câble) ne remet pas en cause la distribution du message si les tables de routage sont remises à jour.</a:t>
            </a:r>
          </a:p>
        </p:txBody>
      </p:sp>
      <p:sp>
        <p:nvSpPr>
          <p:cNvPr id="40" name="ZoneTexte 39"/>
          <p:cNvSpPr txBox="1"/>
          <p:nvPr>
            <p:custDataLst>
              <p:tags r:id="rId21"/>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41" name="ZoneTexte 40"/>
          <p:cNvSpPr txBox="1"/>
          <p:nvPr>
            <p:custDataLst>
              <p:tags r:id="rId22"/>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n°3</a:t>
            </a:r>
            <a:endParaRPr lang="fr-FR" dirty="0">
              <a:solidFill>
                <a:schemeClr val="bg1"/>
              </a:solidFill>
            </a:endParaRPr>
          </a:p>
        </p:txBody>
      </p:sp>
      <p:sp>
        <p:nvSpPr>
          <p:cNvPr id="42" name="ZoneTexte 41"/>
          <p:cNvSpPr txBox="1"/>
          <p:nvPr>
            <p:custDataLst>
              <p:tags r:id="rId23"/>
            </p:custDataLst>
          </p:nvPr>
        </p:nvSpPr>
        <p:spPr>
          <a:xfrm>
            <a:off x="7673726" y="758101"/>
            <a:ext cx="1470274" cy="369332"/>
          </a:xfrm>
          <a:prstGeom prst="rect">
            <a:avLst/>
          </a:prstGeom>
          <a:solidFill>
            <a:schemeClr val="accent1">
              <a:lumMod val="40000"/>
              <a:lumOff val="60000"/>
            </a:schemeClr>
          </a:solidFill>
        </p:spPr>
        <p:txBody>
          <a:bodyPr wrap="square" rtlCol="0">
            <a:spAutoFit/>
          </a:bodyPr>
          <a:lstStyle/>
          <a:p>
            <a:r>
              <a:rPr lang="fr-FR" dirty="0" smtClean="0">
                <a:solidFill>
                  <a:schemeClr val="bg1"/>
                </a:solidFill>
              </a:rPr>
              <a:t>Routeur</a:t>
            </a:r>
            <a:endParaRPr lang="fr-FR" dirty="0">
              <a:solidFill>
                <a:schemeClr val="bg1"/>
              </a:solidFill>
            </a:endParaRPr>
          </a:p>
        </p:txBody>
      </p:sp>
    </p:spTree>
    <p:extLst>
      <p:ext uri="{BB962C8B-B14F-4D97-AF65-F5344CB8AC3E}">
        <p14:creationId xmlns:p14="http://schemas.microsoft.com/office/powerpoint/2010/main" val="2210137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8650" y="211512"/>
            <a:ext cx="7045076" cy="721836"/>
          </a:xfrm>
        </p:spPr>
        <p:txBody>
          <a:bodyPr>
            <a:normAutofit/>
          </a:bodyPr>
          <a:lstStyle/>
          <a:p>
            <a:r>
              <a:rPr lang="fr-FR" sz="3600" dirty="0" smtClean="0"/>
              <a:t>Eléments de synthèse</a:t>
            </a:r>
            <a:endParaRPr lang="fr-FR" sz="3600" dirty="0"/>
          </a:p>
        </p:txBody>
      </p:sp>
      <p:pic>
        <p:nvPicPr>
          <p:cNvPr id="6" name="Image 5"/>
          <p:cNvPicPr>
            <a:picLocks noChangeAspect="1"/>
          </p:cNvPicPr>
          <p:nvPr>
            <p:custDataLst>
              <p:tags r:id="rId2"/>
            </p:custDataLst>
          </p:nvPr>
        </p:nvPicPr>
        <p:blipFill rotWithShape="1">
          <a:blip r:embed="rId10"/>
          <a:srcRect l="5535" t="38155" r="54418" b="41132"/>
          <a:stretch/>
        </p:blipFill>
        <p:spPr>
          <a:xfrm>
            <a:off x="351717" y="3952120"/>
            <a:ext cx="5819614" cy="1693164"/>
          </a:xfrm>
          <a:prstGeom prst="rect">
            <a:avLst/>
          </a:prstGeom>
        </p:spPr>
      </p:pic>
      <p:sp>
        <p:nvSpPr>
          <p:cNvPr id="7" name="ZoneTexte 6"/>
          <p:cNvSpPr txBox="1"/>
          <p:nvPr>
            <p:custDataLst>
              <p:tags r:id="rId3"/>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8" name="ZoneTexte 7"/>
          <p:cNvSpPr txBox="1"/>
          <p:nvPr>
            <p:custDataLst>
              <p:tags r:id="rId4"/>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synthèse</a:t>
            </a:r>
            <a:endParaRPr lang="fr-FR" dirty="0">
              <a:solidFill>
                <a:schemeClr val="bg1"/>
              </a:solidFill>
            </a:endParaRPr>
          </a:p>
        </p:txBody>
      </p:sp>
      <p:sp>
        <p:nvSpPr>
          <p:cNvPr id="10" name="Titre 1"/>
          <p:cNvSpPr txBox="1">
            <a:spLocks/>
          </p:cNvSpPr>
          <p:nvPr>
            <p:custDataLst>
              <p:tags r:id="rId5"/>
            </p:custDataLst>
          </p:nvPr>
        </p:nvSpPr>
        <p:spPr>
          <a:xfrm>
            <a:off x="351718" y="3527188"/>
            <a:ext cx="6519125" cy="515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smtClean="0"/>
              <a:t>A partir de la lecture d’un itinéraire d’un paquet de données</a:t>
            </a:r>
            <a:endParaRPr lang="fr-FR" sz="2000" dirty="0"/>
          </a:p>
        </p:txBody>
      </p:sp>
      <p:sp>
        <p:nvSpPr>
          <p:cNvPr id="11" name="Rectangle 10"/>
          <p:cNvSpPr/>
          <p:nvPr>
            <p:custDataLst>
              <p:tags r:id="rId6"/>
            </p:custDataLst>
          </p:nvPr>
        </p:nvSpPr>
        <p:spPr>
          <a:xfrm>
            <a:off x="1337321" y="848323"/>
            <a:ext cx="5847008" cy="1569660"/>
          </a:xfrm>
          <a:prstGeom prst="rect">
            <a:avLst/>
          </a:prstGeom>
        </p:spPr>
        <p:txBody>
          <a:bodyPr wrap="square">
            <a:spAutoFit/>
          </a:bodyPr>
          <a:lstStyle/>
          <a:p>
            <a:r>
              <a:rPr lang="fr-FR" sz="2400" dirty="0" smtClean="0">
                <a:latin typeface="Calibri" panose="020F0502020204030204" pitchFamily="34" charset="0"/>
                <a:ea typeface="Times New Roman" panose="02020603050405020304" pitchFamily="18" charset="0"/>
                <a:cs typeface="Calibri" panose="020F0502020204030204" pitchFamily="34" charset="0"/>
              </a:rPr>
              <a:t>Compétences développées :</a:t>
            </a:r>
          </a:p>
          <a:p>
            <a:r>
              <a:rPr lang="fr-FR" dirty="0" smtClean="0">
                <a:latin typeface="Calibri" panose="020F0502020204030204" pitchFamily="34" charset="0"/>
                <a:ea typeface="Times New Roman" panose="02020603050405020304" pitchFamily="18" charset="0"/>
                <a:cs typeface="Calibri" panose="020F0502020204030204" pitchFamily="34" charset="0"/>
              </a:rPr>
              <a:t>- Observer </a:t>
            </a:r>
            <a:r>
              <a:rPr lang="fr-FR" dirty="0">
                <a:latin typeface="Calibri" panose="020F0502020204030204" pitchFamily="34" charset="0"/>
                <a:ea typeface="Times New Roman" panose="02020603050405020304" pitchFamily="18" charset="0"/>
                <a:cs typeface="Calibri" panose="020F0502020204030204" pitchFamily="34" charset="0"/>
              </a:rPr>
              <a:t>et décrire sommairement la structure du réseau informatique d’un collège, se repérer dans ce réseau. </a:t>
            </a:r>
            <a:endParaRPr lang="fr-FR" dirty="0" smtClean="0">
              <a:latin typeface="Calibri" panose="020F0502020204030204" pitchFamily="34" charset="0"/>
              <a:ea typeface="Times New Roman" panose="02020603050405020304" pitchFamily="18" charset="0"/>
              <a:cs typeface="Calibri" panose="020F0502020204030204" pitchFamily="34" charset="0"/>
            </a:endParaRPr>
          </a:p>
          <a:p>
            <a:r>
              <a:rPr lang="fr-FR" dirty="0">
                <a:latin typeface="Calibri" panose="020F0502020204030204" pitchFamily="34" charset="0"/>
                <a:ea typeface="Times New Roman" panose="02020603050405020304" pitchFamily="18" charset="0"/>
                <a:cs typeface="Calibri" panose="020F0502020204030204" pitchFamily="34" charset="0"/>
              </a:rPr>
              <a:t>- Simuler un protocole de routage dans une activité déconnectée</a:t>
            </a:r>
            <a:r>
              <a:rPr lang="fr-FR" dirty="0" smtClean="0">
                <a:latin typeface="Calibri" panose="020F0502020204030204" pitchFamily="34" charset="0"/>
                <a:ea typeface="Times New Roman" panose="02020603050405020304" pitchFamily="18" charset="0"/>
                <a:cs typeface="Calibri" panose="020F0502020204030204" pitchFamily="34" charset="0"/>
              </a:rPr>
              <a:t>.</a:t>
            </a:r>
            <a:endParaRPr lang="fr-FR"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Titre 1"/>
          <p:cNvSpPr txBox="1">
            <a:spLocks/>
          </p:cNvSpPr>
          <p:nvPr>
            <p:custDataLst>
              <p:tags r:id="rId7"/>
            </p:custDataLst>
          </p:nvPr>
        </p:nvSpPr>
        <p:spPr>
          <a:xfrm>
            <a:off x="351719" y="2557637"/>
            <a:ext cx="6519125" cy="104844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smtClean="0"/>
              <a:t>A partir du plan du réseau du collège :</a:t>
            </a:r>
          </a:p>
          <a:p>
            <a:pPr marL="342900" indent="-342900">
              <a:buFont typeface="Arial" panose="020B0604020202020204" pitchFamily="34" charset="0"/>
              <a:buChar char="•"/>
            </a:pPr>
            <a:r>
              <a:rPr lang="fr-FR" sz="2200" dirty="0" smtClean="0"/>
              <a:t>Légender les éléments constitutifs du réseau</a:t>
            </a:r>
          </a:p>
          <a:p>
            <a:pPr marL="342900" indent="-342900">
              <a:buFont typeface="Arial" panose="020B0604020202020204" pitchFamily="34" charset="0"/>
              <a:buChar char="•"/>
            </a:pPr>
            <a:r>
              <a:rPr lang="fr-FR" sz="2200" dirty="0" smtClean="0"/>
              <a:t>Nommer et décrire la fonction de ces constituants</a:t>
            </a:r>
          </a:p>
          <a:p>
            <a:pPr marL="342900" indent="-342900">
              <a:buFont typeface="Arial" panose="020B0604020202020204" pitchFamily="34" charset="0"/>
              <a:buChar char="•"/>
            </a:pPr>
            <a:r>
              <a:rPr lang="fr-FR" sz="2200" dirty="0" smtClean="0"/>
              <a:t>Tracer l’itinéraire d’une information</a:t>
            </a:r>
          </a:p>
          <a:p>
            <a:endParaRPr lang="fr-FR" sz="2400" dirty="0"/>
          </a:p>
        </p:txBody>
      </p:sp>
      <p:sp>
        <p:nvSpPr>
          <p:cNvPr id="13" name="Titre 1"/>
          <p:cNvSpPr txBox="1">
            <a:spLocks/>
          </p:cNvSpPr>
          <p:nvPr>
            <p:custDataLst>
              <p:tags r:id="rId8"/>
            </p:custDataLst>
          </p:nvPr>
        </p:nvSpPr>
        <p:spPr>
          <a:xfrm>
            <a:off x="351717" y="5676669"/>
            <a:ext cx="6519125" cy="515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smtClean="0"/>
              <a:t>Représenter un itinéraire avec une table de routage</a:t>
            </a:r>
            <a:endParaRPr lang="fr-FR" sz="2000" dirty="0"/>
          </a:p>
        </p:txBody>
      </p:sp>
    </p:spTree>
    <p:extLst>
      <p:ext uri="{BB962C8B-B14F-4D97-AF65-F5344CB8AC3E}">
        <p14:creationId xmlns:p14="http://schemas.microsoft.com/office/powerpoint/2010/main" val="257939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40252" y="378004"/>
            <a:ext cx="8463496" cy="884125"/>
          </a:xfrm>
        </p:spPr>
        <p:txBody>
          <a:bodyPr>
            <a:normAutofit/>
          </a:bodyPr>
          <a:lstStyle/>
          <a:p>
            <a:r>
              <a:rPr lang="fr-FR" sz="2800" dirty="0" smtClean="0"/>
              <a:t>Possibilité de simuler le fonctionnement d’un réseau avec l’outil logiciel gratuit « </a:t>
            </a:r>
            <a:r>
              <a:rPr lang="fr-FR" sz="2800" dirty="0" err="1" smtClean="0"/>
              <a:t>Packet</a:t>
            </a:r>
            <a:r>
              <a:rPr lang="fr-FR" sz="2800" dirty="0" smtClean="0"/>
              <a:t> Tracer de Cisco »</a:t>
            </a:r>
            <a:endParaRPr lang="fr-FR" sz="2800" dirty="0"/>
          </a:p>
        </p:txBody>
      </p:sp>
      <p:pic>
        <p:nvPicPr>
          <p:cNvPr id="2050" name="Picture 2" descr="Afficher l'image d'origine"/>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40252" y="1855342"/>
            <a:ext cx="8463496" cy="478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95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custDataLst>
              <p:tags r:id="rId1"/>
            </p:custDataLst>
          </p:nvPr>
        </p:nvSpPr>
        <p:spPr>
          <a:xfrm>
            <a:off x="525617" y="449067"/>
            <a:ext cx="2509405"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t>Séquence 2</a:t>
            </a:r>
          </a:p>
        </p:txBody>
      </p:sp>
      <p:sp>
        <p:nvSpPr>
          <p:cNvPr id="5" name="Espace réservé du contenu 2"/>
          <p:cNvSpPr txBox="1">
            <a:spLocks/>
          </p:cNvSpPr>
          <p:nvPr>
            <p:custDataLst>
              <p:tags r:id="rId2"/>
            </p:custDataLst>
          </p:nvPr>
        </p:nvSpPr>
        <p:spPr>
          <a:xfrm>
            <a:off x="347730" y="2711621"/>
            <a:ext cx="8311701" cy="246568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Séance 1</a:t>
            </a:r>
          </a:p>
          <a:p>
            <a:pPr lvl="1"/>
            <a:r>
              <a:rPr lang="fr-FR" sz="2000" dirty="0" smtClean="0"/>
              <a:t>Comment </a:t>
            </a:r>
            <a:r>
              <a:rPr lang="fr-FR" sz="2000" dirty="0"/>
              <a:t>communiquer des informations avec une LED?</a:t>
            </a:r>
          </a:p>
          <a:p>
            <a:r>
              <a:rPr lang="fr-FR" sz="2400" dirty="0" smtClean="0"/>
              <a:t>Séance 2</a:t>
            </a:r>
          </a:p>
          <a:p>
            <a:pPr lvl="1"/>
            <a:r>
              <a:rPr lang="fr-FR" sz="2000" dirty="0" smtClean="0"/>
              <a:t>Comment </a:t>
            </a:r>
            <a:r>
              <a:rPr lang="fr-FR" sz="2000" dirty="0"/>
              <a:t>simuler le routage d’une information sur un réseau local?</a:t>
            </a:r>
          </a:p>
          <a:p>
            <a:r>
              <a:rPr lang="fr-FR" sz="2400" dirty="0" smtClean="0"/>
              <a:t>Séance 3</a:t>
            </a:r>
          </a:p>
          <a:p>
            <a:pPr lvl="1"/>
            <a:r>
              <a:rPr lang="fr-FR" sz="2000" dirty="0" smtClean="0"/>
              <a:t>Comment </a:t>
            </a:r>
            <a:r>
              <a:rPr lang="fr-FR" sz="2000" dirty="0"/>
              <a:t>se déplace une information dans un réseau Internet?</a:t>
            </a:r>
          </a:p>
        </p:txBody>
      </p:sp>
      <p:sp>
        <p:nvSpPr>
          <p:cNvPr id="7" name="ZoneTexte 6"/>
          <p:cNvSpPr txBox="1"/>
          <p:nvPr>
            <p:custDataLst>
              <p:tags r:id="rId3"/>
            </p:custDataLst>
          </p:nvPr>
        </p:nvSpPr>
        <p:spPr>
          <a:xfrm>
            <a:off x="242281" y="1443239"/>
            <a:ext cx="8283532" cy="523220"/>
          </a:xfrm>
          <a:prstGeom prst="rect">
            <a:avLst/>
          </a:prstGeom>
          <a:noFill/>
        </p:spPr>
        <p:txBody>
          <a:bodyPr wrap="square" rtlCol="0">
            <a:spAutoFit/>
          </a:bodyPr>
          <a:lstStyle/>
          <a:p>
            <a:r>
              <a:rPr lang="fr-FR" sz="2800" dirty="0"/>
              <a:t>Comment une information se déplace dans un réseau?</a:t>
            </a:r>
          </a:p>
        </p:txBody>
      </p:sp>
    </p:spTree>
    <p:extLst>
      <p:ext uri="{BB962C8B-B14F-4D97-AF65-F5344CB8AC3E}">
        <p14:creationId xmlns:p14="http://schemas.microsoft.com/office/powerpoint/2010/main" val="238214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t>Séquence n°2</a:t>
            </a:r>
            <a:br>
              <a:rPr lang="fr-FR" dirty="0" smtClean="0"/>
            </a:br>
            <a:endParaRPr lang="fr-FR" dirty="0"/>
          </a:p>
        </p:txBody>
      </p:sp>
      <p:sp>
        <p:nvSpPr>
          <p:cNvPr id="3" name="Espace réservé du contenu 2"/>
          <p:cNvSpPr>
            <a:spLocks noGrp="1"/>
          </p:cNvSpPr>
          <p:nvPr>
            <p:ph idx="1"/>
            <p:custDataLst>
              <p:tags r:id="rId2"/>
            </p:custDataLst>
          </p:nvPr>
        </p:nvSpPr>
        <p:spPr>
          <a:xfrm>
            <a:off x="628650" y="1390918"/>
            <a:ext cx="7886700" cy="5022761"/>
          </a:xfrm>
        </p:spPr>
        <p:txBody>
          <a:bodyPr>
            <a:normAutofit fontScale="70000" lnSpcReduction="20000"/>
          </a:bodyPr>
          <a:lstStyle/>
          <a:p>
            <a:pPr marL="0" indent="0">
              <a:buNone/>
            </a:pPr>
            <a:r>
              <a:rPr lang="fr-FR" b="1" dirty="0" smtClean="0"/>
              <a:t>Problématique: </a:t>
            </a:r>
          </a:p>
          <a:p>
            <a:r>
              <a:rPr lang="fr-FR" sz="3200" dirty="0"/>
              <a:t>Comment une information se déplace dans un réseau?</a:t>
            </a:r>
          </a:p>
          <a:p>
            <a:pPr marL="0" indent="0">
              <a:buNone/>
            </a:pPr>
            <a:endParaRPr lang="fr-FR" b="1" dirty="0" smtClean="0"/>
          </a:p>
          <a:p>
            <a:pPr marL="0" indent="0">
              <a:buNone/>
            </a:pPr>
            <a:r>
              <a:rPr lang="fr-FR" b="1" dirty="0" smtClean="0"/>
              <a:t>Attendus </a:t>
            </a:r>
            <a:r>
              <a:rPr lang="fr-FR" b="1" dirty="0"/>
              <a:t>de fin de </a:t>
            </a:r>
            <a:r>
              <a:rPr lang="fr-FR" b="1" dirty="0" smtClean="0"/>
              <a:t>cycle</a:t>
            </a:r>
          </a:p>
          <a:p>
            <a:pPr marL="0" indent="0">
              <a:buNone/>
            </a:pPr>
            <a:r>
              <a:rPr lang="fr-FR" dirty="0"/>
              <a:t>Comprendre le fonctionnement d’un réseau informatique.</a:t>
            </a:r>
          </a:p>
          <a:p>
            <a:pPr marL="0" indent="0">
              <a:buNone/>
            </a:pPr>
            <a:endParaRPr lang="fr-FR" dirty="0" smtClean="0"/>
          </a:p>
          <a:p>
            <a:pPr marL="0" indent="0">
              <a:buNone/>
            </a:pPr>
            <a:r>
              <a:rPr lang="fr-FR" b="1" dirty="0"/>
              <a:t>Connaissances</a:t>
            </a:r>
            <a:endParaRPr lang="fr-FR" dirty="0" smtClean="0"/>
          </a:p>
          <a:p>
            <a:pPr marL="0" indent="0">
              <a:buNone/>
            </a:pPr>
            <a:r>
              <a:rPr lang="fr-FR" dirty="0">
                <a:latin typeface="Calibri" panose="020F0502020204030204" pitchFamily="34" charset="0"/>
                <a:ea typeface="Times New Roman" panose="02020603050405020304" pitchFamily="18" charset="0"/>
                <a:cs typeface="Calibri" panose="020F0502020204030204" pitchFamily="34" charset="0"/>
              </a:rPr>
              <a:t>Composants d'un réseau, architecture d'un réseau local, moyens de connexion d’un moyen informatique.</a:t>
            </a:r>
          </a:p>
          <a:p>
            <a:pPr marL="0" indent="0">
              <a:buNone/>
            </a:pPr>
            <a:r>
              <a:rPr lang="fr-FR" dirty="0" smtClean="0"/>
              <a:t>Notion </a:t>
            </a:r>
            <a:r>
              <a:rPr lang="fr-FR" dirty="0"/>
              <a:t>de protocole, d'organisation de protocoles en couche, d'algorithme de routage,</a:t>
            </a:r>
            <a:endParaRPr lang="fr-FR" dirty="0" smtClean="0">
              <a:effectLst/>
            </a:endParaRPr>
          </a:p>
          <a:p>
            <a:pPr marL="0" indent="0">
              <a:buNone/>
            </a:pPr>
            <a:endParaRPr lang="fr-FR" dirty="0" smtClean="0"/>
          </a:p>
          <a:p>
            <a:pPr marL="0" indent="0">
              <a:buNone/>
            </a:pPr>
            <a:r>
              <a:rPr lang="fr-FR" b="1" dirty="0"/>
              <a:t>Activités:</a:t>
            </a:r>
          </a:p>
          <a:p>
            <a:r>
              <a:rPr lang="fr-FR" dirty="0" smtClean="0"/>
              <a:t>Trouver un codage pour envoyer une information</a:t>
            </a:r>
          </a:p>
          <a:p>
            <a:r>
              <a:rPr lang="fr-FR" dirty="0" smtClean="0"/>
              <a:t>Simuler </a:t>
            </a:r>
            <a:r>
              <a:rPr lang="fr-FR" dirty="0"/>
              <a:t>un protocole de routage dans une activité déconnectée.</a:t>
            </a:r>
          </a:p>
        </p:txBody>
      </p:sp>
      <p:sp>
        <p:nvSpPr>
          <p:cNvPr id="4" name="ZoneTexte 3"/>
          <p:cNvSpPr txBox="1"/>
          <p:nvPr>
            <p:custDataLst>
              <p:tags r:id="rId3"/>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Tree>
    <p:extLst>
      <p:ext uri="{BB962C8B-B14F-4D97-AF65-F5344CB8AC3E}">
        <p14:creationId xmlns:p14="http://schemas.microsoft.com/office/powerpoint/2010/main" val="274384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t>Rappels sur le modèle en couche</a:t>
            </a:r>
            <a:endParaRPr lang="fr-FR" dirty="0"/>
          </a:p>
        </p:txBody>
      </p:sp>
      <p:sp>
        <p:nvSpPr>
          <p:cNvPr id="3" name="Espace réservé du contenu 2"/>
          <p:cNvSpPr>
            <a:spLocks noGrp="1"/>
          </p:cNvSpPr>
          <p:nvPr>
            <p:ph idx="1"/>
            <p:custDataLst>
              <p:tags r:id="rId2"/>
            </p:custDataLst>
          </p:nvPr>
        </p:nvSpPr>
        <p:spPr>
          <a:xfrm>
            <a:off x="413571" y="1520169"/>
            <a:ext cx="8333509" cy="3263504"/>
          </a:xfrm>
        </p:spPr>
        <p:txBody>
          <a:bodyPr/>
          <a:lstStyle/>
          <a:p>
            <a:r>
              <a:rPr lang="fr-FR" dirty="0"/>
              <a:t>Le modèle </a:t>
            </a:r>
            <a:r>
              <a:rPr lang="fr-FR" dirty="0" smtClean="0"/>
              <a:t>OSI</a:t>
            </a:r>
            <a:br>
              <a:rPr lang="fr-FR" dirty="0" smtClean="0"/>
            </a:br>
            <a:r>
              <a:rPr lang="fr-FR" i="1" dirty="0" smtClean="0"/>
              <a:t>Open </a:t>
            </a:r>
            <a:r>
              <a:rPr lang="fr-FR" i="1" dirty="0" err="1" smtClean="0"/>
              <a:t>Systems</a:t>
            </a:r>
            <a:r>
              <a:rPr lang="fr-FR" i="1" dirty="0" smtClean="0"/>
              <a:t> </a:t>
            </a:r>
            <a:r>
              <a:rPr lang="fr-FR" i="1" dirty="0" err="1"/>
              <a:t>Interconnection</a:t>
            </a:r>
            <a:r>
              <a:rPr lang="fr-FR" dirty="0"/>
              <a:t> : « interconnexion de systèmes </a:t>
            </a:r>
            <a:r>
              <a:rPr lang="fr-FR" dirty="0" smtClean="0"/>
              <a:t>ouverts »)</a:t>
            </a:r>
            <a:endParaRPr lang="fr-FR" dirty="0"/>
          </a:p>
        </p:txBody>
      </p:sp>
      <p:pic>
        <p:nvPicPr>
          <p:cNvPr id="4098" name="Picture 2" descr="Afficher l'image d'origine"/>
          <p:cNvPicPr>
            <a:picLocks noChangeAspect="1" noChangeArrowheads="1"/>
          </p:cNvPicPr>
          <p:nvPr>
            <p:custDataLst>
              <p:tags r:id="rId3"/>
            </p:custDataLst>
          </p:nvPr>
        </p:nvPicPr>
        <p:blipFill rotWithShape="1">
          <a:blip r:embed="rId17">
            <a:extLst>
              <a:ext uri="{28A0092B-C50C-407E-A947-70E740481C1C}">
                <a14:useLocalDpi xmlns:a14="http://schemas.microsoft.com/office/drawing/2010/main" val="0"/>
              </a:ext>
            </a:extLst>
          </a:blip>
          <a:srcRect r="55937"/>
          <a:stretch/>
        </p:blipFill>
        <p:spPr bwMode="auto">
          <a:xfrm>
            <a:off x="1" y="3028693"/>
            <a:ext cx="1989463" cy="286535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custDataLst>
              <p:tags r:id="rId4"/>
            </p:custDataLst>
          </p:nvPr>
        </p:nvPicPr>
        <p:blipFill>
          <a:blip r:embed="rId18"/>
          <a:stretch>
            <a:fillRect/>
          </a:stretch>
        </p:blipFill>
        <p:spPr>
          <a:xfrm>
            <a:off x="5019810" y="2902553"/>
            <a:ext cx="4105289" cy="2972058"/>
          </a:xfrm>
          <a:prstGeom prst="rect">
            <a:avLst/>
          </a:prstGeom>
        </p:spPr>
      </p:pic>
      <p:sp>
        <p:nvSpPr>
          <p:cNvPr id="5" name="ZoneTexte 4"/>
          <p:cNvSpPr txBox="1"/>
          <p:nvPr>
            <p:custDataLst>
              <p:tags r:id="rId5"/>
            </p:custDataLst>
          </p:nvPr>
        </p:nvSpPr>
        <p:spPr>
          <a:xfrm>
            <a:off x="1920729" y="5425688"/>
            <a:ext cx="2543773" cy="300082"/>
          </a:xfrm>
          <a:prstGeom prst="rect">
            <a:avLst/>
          </a:prstGeom>
          <a:noFill/>
        </p:spPr>
        <p:txBody>
          <a:bodyPr wrap="none" rtlCol="0">
            <a:spAutoFit/>
          </a:bodyPr>
          <a:lstStyle/>
          <a:p>
            <a:r>
              <a:rPr lang="fr-FR" sz="1350" dirty="0"/>
              <a:t>Transmission des signaux binaires</a:t>
            </a:r>
          </a:p>
        </p:txBody>
      </p:sp>
      <p:sp>
        <p:nvSpPr>
          <p:cNvPr id="6" name="ZoneTexte 5"/>
          <p:cNvSpPr txBox="1"/>
          <p:nvPr>
            <p:custDataLst>
              <p:tags r:id="rId6"/>
            </p:custDataLst>
          </p:nvPr>
        </p:nvSpPr>
        <p:spPr>
          <a:xfrm>
            <a:off x="1938609" y="5072203"/>
            <a:ext cx="1577163" cy="300082"/>
          </a:xfrm>
          <a:prstGeom prst="rect">
            <a:avLst/>
          </a:prstGeom>
          <a:noFill/>
        </p:spPr>
        <p:txBody>
          <a:bodyPr wrap="none" rtlCol="0">
            <a:spAutoFit/>
          </a:bodyPr>
          <a:lstStyle/>
          <a:p>
            <a:r>
              <a:rPr lang="fr-FR" sz="1350" dirty="0"/>
              <a:t>Adressage physique</a:t>
            </a:r>
          </a:p>
        </p:txBody>
      </p:sp>
      <p:sp>
        <p:nvSpPr>
          <p:cNvPr id="7" name="ZoneTexte 6"/>
          <p:cNvSpPr txBox="1"/>
          <p:nvPr>
            <p:custDataLst>
              <p:tags r:id="rId7"/>
            </p:custDataLst>
          </p:nvPr>
        </p:nvSpPr>
        <p:spPr>
          <a:xfrm>
            <a:off x="1932712" y="4678045"/>
            <a:ext cx="3207032" cy="300082"/>
          </a:xfrm>
          <a:prstGeom prst="rect">
            <a:avLst/>
          </a:prstGeom>
          <a:noFill/>
        </p:spPr>
        <p:txBody>
          <a:bodyPr wrap="none" rtlCol="0">
            <a:spAutoFit/>
          </a:bodyPr>
          <a:lstStyle/>
          <a:p>
            <a:r>
              <a:rPr lang="fr-FR" sz="1350" dirty="0"/>
              <a:t>Parcours des données et adressage logique</a:t>
            </a:r>
          </a:p>
        </p:txBody>
      </p:sp>
      <p:sp>
        <p:nvSpPr>
          <p:cNvPr id="8" name="ZoneTexte 7"/>
          <p:cNvSpPr txBox="1"/>
          <p:nvPr>
            <p:custDataLst>
              <p:tags r:id="rId8"/>
            </p:custDataLst>
          </p:nvPr>
        </p:nvSpPr>
        <p:spPr>
          <a:xfrm>
            <a:off x="1920729" y="4290730"/>
            <a:ext cx="2979855" cy="300082"/>
          </a:xfrm>
          <a:prstGeom prst="rect">
            <a:avLst/>
          </a:prstGeom>
          <a:noFill/>
        </p:spPr>
        <p:txBody>
          <a:bodyPr wrap="none" rtlCol="0">
            <a:spAutoFit/>
          </a:bodyPr>
          <a:lstStyle/>
          <a:p>
            <a:r>
              <a:rPr lang="fr-FR" sz="1350" dirty="0"/>
              <a:t>Connexion bout à bout, contrôle de flux</a:t>
            </a:r>
          </a:p>
        </p:txBody>
      </p:sp>
      <p:sp>
        <p:nvSpPr>
          <p:cNvPr id="9" name="ZoneTexte 8"/>
          <p:cNvSpPr txBox="1"/>
          <p:nvPr>
            <p:custDataLst>
              <p:tags r:id="rId9"/>
            </p:custDataLst>
          </p:nvPr>
        </p:nvSpPr>
        <p:spPr>
          <a:xfrm>
            <a:off x="1932712" y="3917164"/>
            <a:ext cx="2238177" cy="300082"/>
          </a:xfrm>
          <a:prstGeom prst="rect">
            <a:avLst/>
          </a:prstGeom>
          <a:noFill/>
        </p:spPr>
        <p:txBody>
          <a:bodyPr wrap="none" rtlCol="0">
            <a:spAutoFit/>
          </a:bodyPr>
          <a:lstStyle/>
          <a:p>
            <a:r>
              <a:rPr lang="fr-FR" sz="1350" dirty="0"/>
              <a:t>Connexion entre applications</a:t>
            </a:r>
          </a:p>
        </p:txBody>
      </p:sp>
      <p:sp>
        <p:nvSpPr>
          <p:cNvPr id="10" name="ZoneTexte 9"/>
          <p:cNvSpPr txBox="1"/>
          <p:nvPr>
            <p:custDataLst>
              <p:tags r:id="rId10"/>
            </p:custDataLst>
          </p:nvPr>
        </p:nvSpPr>
        <p:spPr>
          <a:xfrm>
            <a:off x="1938609" y="3522737"/>
            <a:ext cx="2769797" cy="300082"/>
          </a:xfrm>
          <a:prstGeom prst="rect">
            <a:avLst/>
          </a:prstGeom>
          <a:noFill/>
        </p:spPr>
        <p:txBody>
          <a:bodyPr wrap="none" rtlCol="0">
            <a:spAutoFit/>
          </a:bodyPr>
          <a:lstStyle/>
          <a:p>
            <a:r>
              <a:rPr lang="fr-FR" sz="1350" dirty="0"/>
              <a:t>Encryptage, décryptage des données</a:t>
            </a:r>
          </a:p>
        </p:txBody>
      </p:sp>
      <p:sp>
        <p:nvSpPr>
          <p:cNvPr id="11" name="ZoneTexte 10"/>
          <p:cNvSpPr txBox="1"/>
          <p:nvPr>
            <p:custDataLst>
              <p:tags r:id="rId11"/>
            </p:custDataLst>
          </p:nvPr>
        </p:nvSpPr>
        <p:spPr>
          <a:xfrm>
            <a:off x="1989464" y="3151921"/>
            <a:ext cx="2354427" cy="300082"/>
          </a:xfrm>
          <a:prstGeom prst="rect">
            <a:avLst/>
          </a:prstGeom>
          <a:noFill/>
        </p:spPr>
        <p:txBody>
          <a:bodyPr wrap="none" rtlCol="0">
            <a:spAutoFit/>
          </a:bodyPr>
          <a:lstStyle/>
          <a:p>
            <a:r>
              <a:rPr lang="fr-FR" sz="1350" dirty="0"/>
              <a:t>Point d’accès au service réseau</a:t>
            </a:r>
          </a:p>
        </p:txBody>
      </p:sp>
      <p:sp>
        <p:nvSpPr>
          <p:cNvPr id="12" name="Rectangle à coins arrondis 11"/>
          <p:cNvSpPr/>
          <p:nvPr>
            <p:custDataLst>
              <p:tags r:id="rId12"/>
            </p:custDataLst>
          </p:nvPr>
        </p:nvSpPr>
        <p:spPr>
          <a:xfrm>
            <a:off x="1" y="5425688"/>
            <a:ext cx="4464501" cy="448923"/>
          </a:xfrm>
          <a:prstGeom prst="round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custDataLst>
              <p:tags r:id="rId13"/>
            </p:custDataLst>
          </p:nvPr>
        </p:nvSpPr>
        <p:spPr>
          <a:xfrm>
            <a:off x="35552" y="4631744"/>
            <a:ext cx="4984258" cy="448923"/>
          </a:xfrm>
          <a:prstGeom prst="round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custDataLst>
              <p:tags r:id="rId14"/>
            </p:custDataLst>
          </p:nvPr>
        </p:nvSpPr>
        <p:spPr>
          <a:xfrm>
            <a:off x="7673726" y="19438"/>
            <a:ext cx="1451373" cy="369332"/>
          </a:xfrm>
          <a:prstGeom prst="rect">
            <a:avLst/>
          </a:prstGeom>
          <a:solidFill>
            <a:schemeClr val="accent1"/>
          </a:solidFill>
        </p:spPr>
        <p:txBody>
          <a:bodyPr wrap="square" rtlCol="0">
            <a:spAutoFit/>
          </a:bodyPr>
          <a:lstStyle/>
          <a:p>
            <a:r>
              <a:rPr lang="fr-FR" dirty="0" smtClean="0">
                <a:solidFill>
                  <a:schemeClr val="bg1"/>
                </a:solidFill>
              </a:rPr>
              <a:t>Rappels</a:t>
            </a:r>
            <a:endParaRPr lang="fr-FR" dirty="0">
              <a:solidFill>
                <a:schemeClr val="bg1"/>
              </a:solidFill>
            </a:endParaRPr>
          </a:p>
        </p:txBody>
      </p:sp>
      <p:sp>
        <p:nvSpPr>
          <p:cNvPr id="16" name="ZoneTexte 15"/>
          <p:cNvSpPr txBox="1"/>
          <p:nvPr>
            <p:custDataLst>
              <p:tags r:id="rId15"/>
            </p:custDataLst>
          </p:nvPr>
        </p:nvSpPr>
        <p:spPr>
          <a:xfrm>
            <a:off x="7673726" y="388770"/>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Modèle OSI</a:t>
            </a:r>
            <a:endParaRPr lang="fr-FR" dirty="0">
              <a:solidFill>
                <a:schemeClr val="bg1"/>
              </a:solidFill>
            </a:endParaRPr>
          </a:p>
        </p:txBody>
      </p:sp>
    </p:spTree>
    <p:extLst>
      <p:ext uri="{BB962C8B-B14F-4D97-AF65-F5344CB8AC3E}">
        <p14:creationId xmlns:p14="http://schemas.microsoft.com/office/powerpoint/2010/main" val="3326980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t>Fonctionnement</a:t>
            </a:r>
            <a:br>
              <a:rPr lang="fr-FR" dirty="0" smtClean="0"/>
            </a:br>
            <a:r>
              <a:rPr lang="fr-FR" dirty="0" smtClean="0"/>
              <a:t>du modèle en couches</a:t>
            </a:r>
            <a:endParaRPr lang="fr-FR" dirty="0"/>
          </a:p>
        </p:txBody>
      </p:sp>
      <p:pic>
        <p:nvPicPr>
          <p:cNvPr id="4" name="Espace réservé du contenu 3"/>
          <p:cNvPicPr>
            <a:picLocks noGrp="1" noChangeAspect="1"/>
          </p:cNvPicPr>
          <p:nvPr>
            <p:ph idx="1"/>
            <p:custDataLst>
              <p:tags r:id="rId2"/>
            </p:custDataLst>
          </p:nvPr>
        </p:nvPicPr>
        <p:blipFill>
          <a:blip r:embed="rId7"/>
          <a:stretch>
            <a:fillRect/>
          </a:stretch>
        </p:blipFill>
        <p:spPr>
          <a:xfrm>
            <a:off x="1836985" y="3717349"/>
            <a:ext cx="4101884" cy="1628518"/>
          </a:xfrm>
          <a:prstGeom prst="rect">
            <a:avLst/>
          </a:prstGeom>
        </p:spPr>
      </p:pic>
      <p:pic>
        <p:nvPicPr>
          <p:cNvPr id="5122" name="Picture 2" descr="Image utilisateur"/>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b="13105"/>
          <a:stretch/>
        </p:blipFill>
        <p:spPr bwMode="auto">
          <a:xfrm>
            <a:off x="1071064" y="2110437"/>
            <a:ext cx="6835617" cy="455602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4"/>
            </p:custDataLst>
          </p:nvPr>
        </p:nvSpPr>
        <p:spPr>
          <a:xfrm>
            <a:off x="7673726" y="19438"/>
            <a:ext cx="1451373" cy="369332"/>
          </a:xfrm>
          <a:prstGeom prst="rect">
            <a:avLst/>
          </a:prstGeom>
          <a:solidFill>
            <a:schemeClr val="accent1"/>
          </a:solidFill>
        </p:spPr>
        <p:txBody>
          <a:bodyPr wrap="square" rtlCol="0">
            <a:spAutoFit/>
          </a:bodyPr>
          <a:lstStyle/>
          <a:p>
            <a:r>
              <a:rPr lang="fr-FR" dirty="0" smtClean="0">
                <a:solidFill>
                  <a:schemeClr val="bg1"/>
                </a:solidFill>
              </a:rPr>
              <a:t>Rappels</a:t>
            </a:r>
            <a:endParaRPr lang="fr-FR" dirty="0">
              <a:solidFill>
                <a:schemeClr val="bg1"/>
              </a:solidFill>
            </a:endParaRPr>
          </a:p>
        </p:txBody>
      </p:sp>
      <p:sp>
        <p:nvSpPr>
          <p:cNvPr id="6" name="ZoneTexte 5"/>
          <p:cNvSpPr txBox="1"/>
          <p:nvPr>
            <p:custDataLst>
              <p:tags r:id="rId5"/>
            </p:custDataLst>
          </p:nvPr>
        </p:nvSpPr>
        <p:spPr>
          <a:xfrm>
            <a:off x="7673726" y="388770"/>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Modèle OSI</a:t>
            </a:r>
            <a:endParaRPr lang="fr-FR" dirty="0">
              <a:solidFill>
                <a:schemeClr val="bg1"/>
              </a:solidFill>
            </a:endParaRPr>
          </a:p>
        </p:txBody>
      </p:sp>
    </p:spTree>
    <p:extLst>
      <p:ext uri="{BB962C8B-B14F-4D97-AF65-F5344CB8AC3E}">
        <p14:creationId xmlns:p14="http://schemas.microsoft.com/office/powerpoint/2010/main" val="2792998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8650" y="365126"/>
            <a:ext cx="7886700" cy="600789"/>
          </a:xfrm>
        </p:spPr>
        <p:txBody>
          <a:bodyPr>
            <a:normAutofit/>
          </a:bodyPr>
          <a:lstStyle/>
          <a:p>
            <a:r>
              <a:rPr lang="fr-FR" sz="3600" dirty="0" smtClean="0"/>
              <a:t>Compétences visées</a:t>
            </a:r>
            <a:endParaRPr lang="fr-FR" sz="3600" dirty="0"/>
          </a:p>
        </p:txBody>
      </p:sp>
      <p:sp>
        <p:nvSpPr>
          <p:cNvPr id="8" name="Rectangle 7"/>
          <p:cNvSpPr/>
          <p:nvPr>
            <p:custDataLst>
              <p:tags r:id="rId2"/>
            </p:custDataLst>
          </p:nvPr>
        </p:nvSpPr>
        <p:spPr>
          <a:xfrm>
            <a:off x="628650" y="1263117"/>
            <a:ext cx="5505738" cy="587853"/>
          </a:xfrm>
          <a:prstGeom prst="rect">
            <a:avLst/>
          </a:prstGeom>
        </p:spPr>
        <p:txBody>
          <a:bodyPr wrap="none">
            <a:spAutoFit/>
          </a:bodyPr>
          <a:lstStyle/>
          <a:p>
            <a:pPr>
              <a:lnSpc>
                <a:spcPct val="115000"/>
              </a:lnSpc>
              <a:spcAft>
                <a:spcPts val="750"/>
              </a:spcAft>
            </a:pPr>
            <a:r>
              <a:rPr lang="fr-FR" sz="2800" b="1" dirty="0">
                <a:solidFill>
                  <a:srgbClr val="31849B"/>
                </a:solidFill>
                <a:latin typeface="Calibri" panose="020F0502020204030204" pitchFamily="34" charset="0"/>
                <a:ea typeface="Calibri" panose="020F0502020204030204" pitchFamily="34" charset="0"/>
                <a:cs typeface="Calibri" panose="020F0502020204030204" pitchFamily="34" charset="0"/>
              </a:rPr>
              <a:t>L’informatique et la programmation</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custDataLst>
              <p:tags r:id="rId3"/>
            </p:custDataLst>
          </p:nvPr>
        </p:nvSpPr>
        <p:spPr>
          <a:xfrm>
            <a:off x="628650" y="2148173"/>
            <a:ext cx="7045076" cy="707886"/>
          </a:xfrm>
          <a:prstGeom prst="rect">
            <a:avLst/>
          </a:prstGeom>
        </p:spPr>
        <p:txBody>
          <a:bodyPr wrap="square">
            <a:spAutoFit/>
          </a:bodyPr>
          <a:lstStyle/>
          <a:p>
            <a:r>
              <a:rPr lang="fr-FR" sz="2000" b="1" dirty="0">
                <a:solidFill>
                  <a:srgbClr val="000000"/>
                </a:solidFill>
                <a:latin typeface="Calibri" panose="020F0502020204030204" pitchFamily="34" charset="0"/>
                <a:ea typeface="Calibri" panose="020F0502020204030204" pitchFamily="34" charset="0"/>
                <a:cs typeface="Calibri" panose="020F0502020204030204" pitchFamily="34" charset="0"/>
              </a:rPr>
              <a:t>Attendu de fin de cycle</a:t>
            </a:r>
          </a:p>
          <a:p>
            <a:r>
              <a:rPr lang="fr-FR" sz="2000" b="1" dirty="0">
                <a:solidFill>
                  <a:srgbClr val="000000"/>
                </a:solidFill>
                <a:latin typeface="Calibri" panose="020F0502020204030204" pitchFamily="34" charset="0"/>
                <a:ea typeface="Calibri" panose="020F0502020204030204" pitchFamily="34" charset="0"/>
                <a:cs typeface="Calibri" panose="020F0502020204030204" pitchFamily="34" charset="0"/>
              </a:rPr>
              <a:t>Comprendre le fonctionnement d’un réseau informatique</a:t>
            </a:r>
            <a:endParaRPr lang="fr-FR" sz="2000" dirty="0"/>
          </a:p>
        </p:txBody>
      </p:sp>
      <p:sp>
        <p:nvSpPr>
          <p:cNvPr id="11" name="ZoneTexte 10"/>
          <p:cNvSpPr txBox="1"/>
          <p:nvPr>
            <p:custDataLst>
              <p:tags r:id="rId4"/>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12" name="Rectangle 11"/>
          <p:cNvSpPr/>
          <p:nvPr>
            <p:custDataLst>
              <p:tags r:id="rId5"/>
            </p:custDataLst>
          </p:nvPr>
        </p:nvSpPr>
        <p:spPr>
          <a:xfrm>
            <a:off x="628650" y="3083820"/>
            <a:ext cx="7523677" cy="3139321"/>
          </a:xfrm>
          <a:prstGeom prst="rect">
            <a:avLst/>
          </a:prstGeom>
        </p:spPr>
        <p:txBody>
          <a:bodyPr wrap="square">
            <a:spAutoFit/>
          </a:bodyPr>
          <a:lstStyle/>
          <a:p>
            <a:r>
              <a:rPr lang="fr-FR" sz="2400" dirty="0" smtClean="0">
                <a:latin typeface="Calibri" panose="020F0502020204030204" pitchFamily="34" charset="0"/>
                <a:ea typeface="Times New Roman" panose="02020603050405020304" pitchFamily="18" charset="0"/>
                <a:cs typeface="Calibri" panose="020F0502020204030204" pitchFamily="34" charset="0"/>
              </a:rPr>
              <a:t>Compétences développées :</a:t>
            </a:r>
          </a:p>
          <a:p>
            <a:r>
              <a:rPr lang="fr-FR" dirty="0" smtClean="0">
                <a:latin typeface="Calibri" panose="020F0502020204030204" pitchFamily="34" charset="0"/>
                <a:ea typeface="Times New Roman" panose="02020603050405020304" pitchFamily="18" charset="0"/>
                <a:cs typeface="Calibri" panose="020F0502020204030204" pitchFamily="34" charset="0"/>
              </a:rPr>
              <a:t>- Observer </a:t>
            </a:r>
            <a:r>
              <a:rPr lang="fr-FR" dirty="0">
                <a:latin typeface="Calibri" panose="020F0502020204030204" pitchFamily="34" charset="0"/>
                <a:ea typeface="Times New Roman" panose="02020603050405020304" pitchFamily="18" charset="0"/>
                <a:cs typeface="Calibri" panose="020F0502020204030204" pitchFamily="34" charset="0"/>
              </a:rPr>
              <a:t>et décrire sommairement la structure du réseau informatique d’un collège, se repérer dans ce réseau. </a:t>
            </a:r>
            <a:endParaRPr lang="fr-FR" dirty="0" smtClean="0">
              <a:latin typeface="Calibri" panose="020F0502020204030204" pitchFamily="34" charset="0"/>
              <a:ea typeface="Times New Roman" panose="02020603050405020304" pitchFamily="18" charset="0"/>
              <a:cs typeface="Calibri" panose="020F0502020204030204" pitchFamily="34" charset="0"/>
            </a:endParaRPr>
          </a:p>
          <a:p>
            <a:r>
              <a:rPr lang="fr-FR" dirty="0">
                <a:latin typeface="Calibri" panose="020F0502020204030204" pitchFamily="34" charset="0"/>
                <a:ea typeface="Times New Roman" panose="02020603050405020304" pitchFamily="18" charset="0"/>
                <a:cs typeface="Calibri" panose="020F0502020204030204" pitchFamily="34" charset="0"/>
              </a:rPr>
              <a:t>- Simuler un protocole de routage dans une activité déconnectée.</a:t>
            </a:r>
          </a:p>
          <a:p>
            <a:endParaRPr lang="fr-FR" sz="2400" dirty="0" smtClean="0">
              <a:latin typeface="Calibri" panose="020F0502020204030204" pitchFamily="34" charset="0"/>
              <a:ea typeface="Times New Roman" panose="02020603050405020304" pitchFamily="18" charset="0"/>
              <a:cs typeface="Calibri" panose="020F0502020204030204" pitchFamily="34" charset="0"/>
            </a:endParaRPr>
          </a:p>
          <a:p>
            <a:r>
              <a:rPr lang="fr-FR" sz="2400" dirty="0" smtClean="0">
                <a:latin typeface="Calibri" panose="020F0502020204030204" pitchFamily="34" charset="0"/>
                <a:ea typeface="Times New Roman" panose="02020603050405020304" pitchFamily="18" charset="0"/>
                <a:cs typeface="Calibri" panose="020F0502020204030204" pitchFamily="34" charset="0"/>
              </a:rPr>
              <a:t>Connaissances associées :</a:t>
            </a:r>
            <a:endParaRPr lang="fr-FR" sz="2400" dirty="0">
              <a:latin typeface="Calibri" panose="020F0502020204030204" pitchFamily="34" charset="0"/>
              <a:ea typeface="Times New Roman" panose="02020603050405020304" pitchFamily="18" charset="0"/>
              <a:cs typeface="Calibri" panose="020F0502020204030204" pitchFamily="34" charset="0"/>
            </a:endParaRPr>
          </a:p>
          <a:p>
            <a:r>
              <a:rPr lang="fr-FR" dirty="0" smtClean="0">
                <a:latin typeface="Calibri" panose="020F0502020204030204" pitchFamily="34" charset="0"/>
                <a:ea typeface="Times New Roman" panose="02020603050405020304" pitchFamily="18" charset="0"/>
                <a:cs typeface="Calibri" panose="020F0502020204030204" pitchFamily="34" charset="0"/>
              </a:rPr>
              <a:t>- Composants </a:t>
            </a:r>
            <a:r>
              <a:rPr lang="fr-FR" dirty="0">
                <a:latin typeface="Calibri" panose="020F0502020204030204" pitchFamily="34" charset="0"/>
                <a:ea typeface="Times New Roman" panose="02020603050405020304" pitchFamily="18" charset="0"/>
                <a:cs typeface="Calibri" panose="020F0502020204030204" pitchFamily="34" charset="0"/>
              </a:rPr>
              <a:t>d'un réseau, architecture d'un réseau local, moyens de connexion d’un moyen informatique</a:t>
            </a:r>
            <a:r>
              <a:rPr lang="fr-FR" dirty="0" smtClean="0">
                <a:latin typeface="Calibri" panose="020F0502020204030204" pitchFamily="34" charset="0"/>
                <a:ea typeface="Times New Roman" panose="02020603050405020304" pitchFamily="18" charset="0"/>
                <a:cs typeface="Calibri" panose="020F0502020204030204" pitchFamily="34" charset="0"/>
              </a:rPr>
              <a:t>.</a:t>
            </a:r>
          </a:p>
          <a:p>
            <a:r>
              <a:rPr lang="fr-FR" dirty="0" smtClean="0"/>
              <a:t>- Notion </a:t>
            </a:r>
            <a:r>
              <a:rPr lang="fr-FR" dirty="0"/>
              <a:t>de protocole, d'organisation de protocoles en couche, d'algorithme de routage</a:t>
            </a:r>
          </a:p>
        </p:txBody>
      </p:sp>
    </p:spTree>
    <p:extLst>
      <p:ext uri="{BB962C8B-B14F-4D97-AF65-F5344CB8AC3E}">
        <p14:creationId xmlns:p14="http://schemas.microsoft.com/office/powerpoint/2010/main" val="2214354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8259" y="1169109"/>
            <a:ext cx="7886700" cy="1325563"/>
          </a:xfrm>
        </p:spPr>
        <p:txBody>
          <a:bodyPr>
            <a:normAutofit fontScale="90000"/>
          </a:bodyPr>
          <a:lstStyle/>
          <a:p>
            <a:r>
              <a:rPr lang="fr-FR" sz="3600" dirty="0" smtClean="0"/>
              <a:t>Découverte de la couche physique</a:t>
            </a:r>
            <a:r>
              <a:rPr lang="fr-FR" dirty="0" smtClean="0"/>
              <a:t/>
            </a:r>
            <a:br>
              <a:rPr lang="fr-FR" dirty="0" smtClean="0"/>
            </a:br>
            <a:r>
              <a:rPr lang="fr-FR" sz="2700" dirty="0" smtClean="0"/>
              <a:t>Communication point à point</a:t>
            </a:r>
            <a:br>
              <a:rPr lang="fr-FR" sz="2700" dirty="0" smtClean="0"/>
            </a:br>
            <a:r>
              <a:rPr lang="fr-FR" sz="2700" dirty="0" smtClean="0"/>
              <a:t>Codage de l’information</a:t>
            </a:r>
            <a:endParaRPr lang="fr-FR" sz="2700" dirty="0"/>
          </a:p>
        </p:txBody>
      </p:sp>
      <p:sp>
        <p:nvSpPr>
          <p:cNvPr id="3" name="Espace réservé du contenu 2"/>
          <p:cNvSpPr>
            <a:spLocks noGrp="1"/>
          </p:cNvSpPr>
          <p:nvPr>
            <p:ph idx="1"/>
            <p:custDataLst>
              <p:tags r:id="rId2"/>
            </p:custDataLst>
          </p:nvPr>
        </p:nvSpPr>
        <p:spPr>
          <a:xfrm>
            <a:off x="628650" y="2844658"/>
            <a:ext cx="7886700" cy="782479"/>
          </a:xfrm>
        </p:spPr>
        <p:txBody>
          <a:bodyPr>
            <a:normAutofit lnSpcReduction="10000"/>
          </a:bodyPr>
          <a:lstStyle/>
          <a:p>
            <a:r>
              <a:rPr lang="fr-FR" dirty="0" smtClean="0"/>
              <a:t>Comment envoyer 2 informations différentes sur un même fil ?</a:t>
            </a:r>
          </a:p>
        </p:txBody>
      </p:sp>
      <p:sp>
        <p:nvSpPr>
          <p:cNvPr id="4" name="Rectangle 3"/>
          <p:cNvSpPr/>
          <p:nvPr>
            <p:custDataLst>
              <p:tags r:id="rId3"/>
            </p:custDataLst>
          </p:nvPr>
        </p:nvSpPr>
        <p:spPr>
          <a:xfrm>
            <a:off x="587637" y="4401846"/>
            <a:ext cx="4572000" cy="1015663"/>
          </a:xfrm>
          <a:prstGeom prst="rect">
            <a:avLst/>
          </a:prstGeom>
        </p:spPr>
        <p:txBody>
          <a:bodyPr>
            <a:spAutoFit/>
          </a:bodyPr>
          <a:lstStyle/>
          <a:p>
            <a:r>
              <a:rPr lang="fr-FR" sz="2000" dirty="0"/>
              <a:t>on souhaite envoyer 2 commandes</a:t>
            </a:r>
          </a:p>
          <a:p>
            <a:pPr marL="257175" indent="-257175">
              <a:buFont typeface="+mj-lt"/>
              <a:buAutoNum type="arabicPeriod"/>
            </a:pPr>
            <a:r>
              <a:rPr lang="fr-FR" sz="2000" dirty="0"/>
              <a:t>ouvrir le portail complètement</a:t>
            </a:r>
          </a:p>
          <a:p>
            <a:pPr marL="257175" indent="-257175">
              <a:buFont typeface="+mj-lt"/>
              <a:buAutoNum type="arabicPeriod"/>
            </a:pPr>
            <a:r>
              <a:rPr lang="fr-FR" sz="2000" dirty="0"/>
              <a:t>refermer le portail complètement</a:t>
            </a:r>
          </a:p>
        </p:txBody>
      </p:sp>
      <p:pic>
        <p:nvPicPr>
          <p:cNvPr id="8" name="Image 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867383" y="5111621"/>
            <a:ext cx="1541180" cy="776462"/>
          </a:xfrm>
          <a:prstGeom prst="rect">
            <a:avLst/>
          </a:prstGeom>
        </p:spPr>
      </p:pic>
      <p:pic>
        <p:nvPicPr>
          <p:cNvPr id="10" name="Image 9"/>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132048" y="4192780"/>
            <a:ext cx="1319642" cy="769111"/>
          </a:xfrm>
          <a:prstGeom prst="rect">
            <a:avLst/>
          </a:prstGeom>
        </p:spPr>
      </p:pic>
      <p:cxnSp>
        <p:nvCxnSpPr>
          <p:cNvPr id="11" name="Connecteur droit avec flèche 10"/>
          <p:cNvCxnSpPr/>
          <p:nvPr>
            <p:custDataLst>
              <p:tags r:id="rId6"/>
            </p:custDataLst>
          </p:nvPr>
        </p:nvCxnSpPr>
        <p:spPr>
          <a:xfrm flipV="1">
            <a:off x="4707082" y="4635206"/>
            <a:ext cx="1350818" cy="326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endCxn id="8" idx="1"/>
          </p:cNvCxnSpPr>
          <p:nvPr>
            <p:custDataLst>
              <p:tags r:id="rId7"/>
            </p:custDataLst>
          </p:nvPr>
        </p:nvCxnSpPr>
        <p:spPr>
          <a:xfrm>
            <a:off x="4883727" y="5208755"/>
            <a:ext cx="983656" cy="291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custDataLst>
              <p:tags r:id="rId8"/>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17" name="ZoneTexte 16"/>
          <p:cNvSpPr txBox="1"/>
          <p:nvPr>
            <p:custDataLst>
              <p:tags r:id="rId9"/>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n°1</a:t>
            </a:r>
            <a:endParaRPr lang="fr-FR" dirty="0">
              <a:solidFill>
                <a:schemeClr val="bg1"/>
              </a:solidFill>
            </a:endParaRPr>
          </a:p>
        </p:txBody>
      </p:sp>
      <p:sp>
        <p:nvSpPr>
          <p:cNvPr id="18" name="Titre 1"/>
          <p:cNvSpPr txBox="1">
            <a:spLocks/>
          </p:cNvSpPr>
          <p:nvPr>
            <p:custDataLst>
              <p:tags r:id="rId10"/>
            </p:custDataLst>
          </p:nvPr>
        </p:nvSpPr>
        <p:spPr>
          <a:xfrm>
            <a:off x="618259" y="100888"/>
            <a:ext cx="6790304" cy="8728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nSpc>
                <a:spcPct val="90000"/>
              </a:lnSpc>
              <a:spcBef>
                <a:spcPct val="0"/>
              </a:spcBef>
            </a:pPr>
            <a:r>
              <a:rPr lang="fr-FR" sz="2800" dirty="0" smtClean="0"/>
              <a:t>Séance n°1 </a:t>
            </a:r>
          </a:p>
          <a:p>
            <a:pPr marL="0" lvl="1">
              <a:lnSpc>
                <a:spcPct val="90000"/>
              </a:lnSpc>
              <a:spcBef>
                <a:spcPct val="0"/>
              </a:spcBef>
            </a:pPr>
            <a:r>
              <a:rPr lang="fr-FR" sz="2400" dirty="0" smtClean="0"/>
              <a:t>Comment </a:t>
            </a:r>
            <a:r>
              <a:rPr lang="fr-FR" sz="2400" dirty="0"/>
              <a:t>communiquer des informations avec une </a:t>
            </a:r>
            <a:r>
              <a:rPr lang="fr-FR" sz="2400" dirty="0" smtClean="0"/>
              <a:t>LED ?</a:t>
            </a:r>
            <a:endParaRPr lang="fr-FR" sz="2400" dirty="0"/>
          </a:p>
        </p:txBody>
      </p:sp>
    </p:spTree>
    <p:extLst>
      <p:ext uri="{BB962C8B-B14F-4D97-AF65-F5344CB8AC3E}">
        <p14:creationId xmlns:p14="http://schemas.microsoft.com/office/powerpoint/2010/main" val="1647123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39388" y="597931"/>
            <a:ext cx="7886700" cy="759150"/>
          </a:xfrm>
        </p:spPr>
        <p:txBody>
          <a:bodyPr>
            <a:normAutofit/>
          </a:bodyPr>
          <a:lstStyle/>
          <a:p>
            <a:r>
              <a:rPr lang="fr-FR" sz="3200" dirty="0" smtClean="0"/>
              <a:t>Envoi d’informations sur un support optique</a:t>
            </a:r>
            <a:endParaRPr lang="fr-FR" sz="3200" dirty="0"/>
          </a:p>
        </p:txBody>
      </p:sp>
      <p:pic>
        <p:nvPicPr>
          <p:cNvPr id="1030" name="Picture 6" descr="Un groupe de jeunes élèves adolescents (garçons et filles) autour d'une table avec un ordinateur qui effectue la classe travail. Banque d'images - 16425927"/>
          <p:cNvPicPr>
            <a:picLocks noGrp="1" noChangeAspect="1" noChangeArrowheads="1"/>
          </p:cNvPicPr>
          <p:nvPr>
            <p:ph idx="1"/>
            <p:custDataLst>
              <p:tags r:id="rId2"/>
            </p:custDataLst>
          </p:nvPr>
        </p:nvPicPr>
        <p:blipFill rotWithShape="1">
          <a:blip r:embed="rId25" cstate="print">
            <a:extLst>
              <a:ext uri="{28A0092B-C50C-407E-A947-70E740481C1C}">
                <a14:useLocalDpi xmlns:a14="http://schemas.microsoft.com/office/drawing/2010/main" val="0"/>
              </a:ext>
            </a:extLst>
          </a:blip>
          <a:srcRect t="23236" b="8945"/>
          <a:stretch/>
        </p:blipFill>
        <p:spPr bwMode="auto">
          <a:xfrm>
            <a:off x="1886448" y="2257159"/>
            <a:ext cx="1251826" cy="9897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ficher l'image d'origine"/>
          <p:cNvPicPr>
            <a:picLocks noChangeAspect="1" noChangeArrowheads="1"/>
          </p:cNvPicPr>
          <p:nvPr>
            <p:custDataLst>
              <p:tags r:id="rId3"/>
            </p:custDataLst>
          </p:nvPr>
        </p:nvPicPr>
        <p:blipFill rotWithShape="1">
          <a:blip r:embed="rId26">
            <a:extLst>
              <a:ext uri="{28A0092B-C50C-407E-A947-70E740481C1C}">
                <a14:useLocalDpi xmlns:a14="http://schemas.microsoft.com/office/drawing/2010/main" val="0"/>
              </a:ext>
            </a:extLst>
          </a:blip>
          <a:srcRect l="13315" t="13046" r="72067" b="51327"/>
          <a:stretch/>
        </p:blipFill>
        <p:spPr bwMode="auto">
          <a:xfrm rot="5400000">
            <a:off x="1972978" y="3834571"/>
            <a:ext cx="522143" cy="1130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arduino.cc/new_home/assets/illu-arduino-UNO.png"/>
          <p:cNvPicPr>
            <a:picLocks noChangeAspect="1" noChangeArrowheads="1"/>
          </p:cNvPicPr>
          <p:nvPr>
            <p:custDataLst>
              <p:tags r:id="rId4"/>
            </p:custDataLst>
          </p:nvPr>
        </p:nvPicPr>
        <p:blipFill>
          <a:blip r:embed="rId27">
            <a:extLst>
              <a:ext uri="{28A0092B-C50C-407E-A947-70E740481C1C}">
                <a14:useLocalDpi xmlns:a14="http://schemas.microsoft.com/office/drawing/2010/main" val="0"/>
              </a:ext>
            </a:extLst>
          </a:blip>
          <a:srcRect/>
          <a:stretch>
            <a:fillRect/>
          </a:stretch>
        </p:blipFill>
        <p:spPr bwMode="auto">
          <a:xfrm rot="5400000">
            <a:off x="182563" y="3139131"/>
            <a:ext cx="1814513" cy="12930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 groupe de jeunes élèves adolescents (garçons et filles) autour d'une table avec un ordinateur qui effectue la classe travail. Banque d'images - 16425927"/>
          <p:cNvPicPr>
            <a:picLocks noChangeAspect="1" noChangeArrowheads="1"/>
          </p:cNvPicPr>
          <p:nvPr>
            <p:custDataLst>
              <p:tags r:id="rId5"/>
            </p:custDataLst>
          </p:nvPr>
        </p:nvPicPr>
        <p:blipFill rotWithShape="1">
          <a:blip r:embed="rId25" cstate="print">
            <a:extLst>
              <a:ext uri="{28A0092B-C50C-407E-A947-70E740481C1C}">
                <a14:useLocalDpi xmlns:a14="http://schemas.microsoft.com/office/drawing/2010/main" val="0"/>
              </a:ext>
            </a:extLst>
          </a:blip>
          <a:srcRect t="23236" b="8945"/>
          <a:stretch/>
        </p:blipFill>
        <p:spPr bwMode="auto">
          <a:xfrm flipH="1">
            <a:off x="5975271" y="2257159"/>
            <a:ext cx="1251826" cy="98973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custDataLst>
              <p:tags r:id="rId6"/>
            </p:custDataLst>
          </p:nvPr>
        </p:nvSpPr>
        <p:spPr>
          <a:xfrm>
            <a:off x="2200655" y="3577095"/>
            <a:ext cx="1161152" cy="400110"/>
          </a:xfrm>
          <a:prstGeom prst="rect">
            <a:avLst/>
          </a:prstGeom>
          <a:noFill/>
        </p:spPr>
        <p:txBody>
          <a:bodyPr wrap="none" rtlCol="0">
            <a:spAutoFit/>
          </a:bodyPr>
          <a:lstStyle/>
          <a:p>
            <a:r>
              <a:rPr lang="fr-FR" sz="2000" dirty="0"/>
              <a:t>Emetteur</a:t>
            </a:r>
          </a:p>
        </p:txBody>
      </p:sp>
      <p:sp>
        <p:nvSpPr>
          <p:cNvPr id="9" name="ZoneTexte 8"/>
          <p:cNvSpPr txBox="1"/>
          <p:nvPr>
            <p:custDataLst>
              <p:tags r:id="rId7"/>
            </p:custDataLst>
          </p:nvPr>
        </p:nvSpPr>
        <p:spPr>
          <a:xfrm>
            <a:off x="6187535" y="3647139"/>
            <a:ext cx="1206484" cy="400110"/>
          </a:xfrm>
          <a:prstGeom prst="rect">
            <a:avLst/>
          </a:prstGeom>
          <a:noFill/>
        </p:spPr>
        <p:txBody>
          <a:bodyPr wrap="none" rtlCol="0">
            <a:spAutoFit/>
          </a:bodyPr>
          <a:lstStyle/>
          <a:p>
            <a:r>
              <a:rPr lang="fr-FR" sz="2000" dirty="0"/>
              <a:t>récepteur</a:t>
            </a:r>
          </a:p>
        </p:txBody>
      </p:sp>
      <p:sp>
        <p:nvSpPr>
          <p:cNvPr id="5" name="ZoneTexte 4"/>
          <p:cNvSpPr txBox="1"/>
          <p:nvPr>
            <p:custDataLst>
              <p:tags r:id="rId8"/>
            </p:custDataLst>
          </p:nvPr>
        </p:nvSpPr>
        <p:spPr>
          <a:xfrm>
            <a:off x="2120388" y="4917135"/>
            <a:ext cx="934871" cy="300082"/>
          </a:xfrm>
          <a:prstGeom prst="rect">
            <a:avLst/>
          </a:prstGeom>
          <a:noFill/>
        </p:spPr>
        <p:txBody>
          <a:bodyPr wrap="none" rtlCol="0">
            <a:spAutoFit/>
          </a:bodyPr>
          <a:lstStyle/>
          <a:p>
            <a:r>
              <a:rPr lang="fr-FR" sz="1350" dirty="0"/>
              <a:t>1 flash </a:t>
            </a:r>
            <a:r>
              <a:rPr lang="fr-FR" sz="1350" dirty="0" err="1"/>
              <a:t>Led</a:t>
            </a:r>
            <a:endParaRPr lang="fr-FR" sz="1350" dirty="0"/>
          </a:p>
        </p:txBody>
      </p:sp>
      <p:sp>
        <p:nvSpPr>
          <p:cNvPr id="11" name="ZoneTexte 10"/>
          <p:cNvSpPr txBox="1"/>
          <p:nvPr>
            <p:custDataLst>
              <p:tags r:id="rId9"/>
            </p:custDataLst>
          </p:nvPr>
        </p:nvSpPr>
        <p:spPr>
          <a:xfrm>
            <a:off x="6103927" y="4784288"/>
            <a:ext cx="2204514" cy="300082"/>
          </a:xfrm>
          <a:prstGeom prst="rect">
            <a:avLst/>
          </a:prstGeom>
          <a:noFill/>
        </p:spPr>
        <p:txBody>
          <a:bodyPr wrap="none" rtlCol="0">
            <a:spAutoFit/>
          </a:bodyPr>
          <a:lstStyle/>
          <a:p>
            <a:r>
              <a:rPr lang="fr-FR" sz="1350" dirty="0"/>
              <a:t>Ouvrir portail complètement</a:t>
            </a:r>
          </a:p>
        </p:txBody>
      </p:sp>
      <p:sp>
        <p:nvSpPr>
          <p:cNvPr id="12" name="ZoneTexte 11"/>
          <p:cNvSpPr txBox="1"/>
          <p:nvPr>
            <p:custDataLst>
              <p:tags r:id="rId10"/>
            </p:custDataLst>
          </p:nvPr>
        </p:nvSpPr>
        <p:spPr>
          <a:xfrm>
            <a:off x="2120388" y="5450620"/>
            <a:ext cx="970137" cy="300082"/>
          </a:xfrm>
          <a:prstGeom prst="rect">
            <a:avLst/>
          </a:prstGeom>
          <a:noFill/>
        </p:spPr>
        <p:txBody>
          <a:bodyPr wrap="none" rtlCol="0">
            <a:spAutoFit/>
          </a:bodyPr>
          <a:lstStyle/>
          <a:p>
            <a:r>
              <a:rPr lang="fr-FR" sz="1350" dirty="0"/>
              <a:t>2 </a:t>
            </a:r>
            <a:r>
              <a:rPr lang="fr-FR" sz="1350" dirty="0" smtClean="0"/>
              <a:t>flashs </a:t>
            </a:r>
            <a:r>
              <a:rPr lang="fr-FR" sz="1350" dirty="0" err="1"/>
              <a:t>led</a:t>
            </a:r>
            <a:endParaRPr lang="fr-FR" sz="1350" dirty="0"/>
          </a:p>
        </p:txBody>
      </p:sp>
      <p:sp>
        <p:nvSpPr>
          <p:cNvPr id="13" name="ZoneTexte 12"/>
          <p:cNvSpPr txBox="1"/>
          <p:nvPr>
            <p:custDataLst>
              <p:tags r:id="rId11"/>
            </p:custDataLst>
          </p:nvPr>
        </p:nvSpPr>
        <p:spPr>
          <a:xfrm>
            <a:off x="6103931" y="5342930"/>
            <a:ext cx="2267672" cy="300082"/>
          </a:xfrm>
          <a:prstGeom prst="rect">
            <a:avLst/>
          </a:prstGeom>
          <a:noFill/>
        </p:spPr>
        <p:txBody>
          <a:bodyPr wrap="none" rtlCol="0">
            <a:spAutoFit/>
          </a:bodyPr>
          <a:lstStyle/>
          <a:p>
            <a:r>
              <a:rPr lang="fr-FR" sz="1350" dirty="0"/>
              <a:t>Fermer portail complètement</a:t>
            </a:r>
          </a:p>
        </p:txBody>
      </p:sp>
      <p:pic>
        <p:nvPicPr>
          <p:cNvPr id="3" name="Picture 2" descr="Afficher l'image d'origine"/>
          <p:cNvPicPr>
            <a:picLocks noChangeAspect="1" noChangeArrowheads="1"/>
          </p:cNvPicPr>
          <p:nvPr>
            <p:custDataLst>
              <p:tags r:id="rId12"/>
            </p:custDataLst>
          </p:nvPr>
        </p:nvPicPr>
        <p:blipFill rotWithShape="1">
          <a:blip r:embed="rId28" cstate="print">
            <a:extLst>
              <a:ext uri="{28A0092B-C50C-407E-A947-70E740481C1C}">
                <a14:useLocalDpi xmlns:a14="http://schemas.microsoft.com/office/drawing/2010/main" val="0"/>
              </a:ext>
            </a:extLst>
          </a:blip>
          <a:srcRect l="12199" r="11763"/>
          <a:stretch/>
        </p:blipFill>
        <p:spPr bwMode="auto">
          <a:xfrm>
            <a:off x="628651" y="4784288"/>
            <a:ext cx="922340" cy="121301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custDataLst>
              <p:tags r:id="rId13"/>
            </p:custDataLst>
          </p:nvPr>
        </p:nvSpPr>
        <p:spPr>
          <a:xfrm>
            <a:off x="3574391" y="2388209"/>
            <a:ext cx="2067577" cy="923330"/>
          </a:xfrm>
          <a:prstGeom prst="rect">
            <a:avLst/>
          </a:prstGeom>
          <a:noFill/>
          <a:ln>
            <a:solidFill>
              <a:srgbClr val="FF0000"/>
            </a:solidFill>
          </a:ln>
        </p:spPr>
        <p:txBody>
          <a:bodyPr wrap="square" rtlCol="0">
            <a:spAutoFit/>
          </a:bodyPr>
          <a:lstStyle/>
          <a:p>
            <a:r>
              <a:rPr lang="fr-FR" dirty="0" smtClean="0"/>
              <a:t>Rechercher un </a:t>
            </a:r>
            <a:r>
              <a:rPr lang="fr-FR" dirty="0"/>
              <a:t>protocole pour communiquer</a:t>
            </a:r>
          </a:p>
        </p:txBody>
      </p:sp>
      <p:sp>
        <p:nvSpPr>
          <p:cNvPr id="8" name="Flèche droite rayée 7"/>
          <p:cNvSpPr/>
          <p:nvPr>
            <p:custDataLst>
              <p:tags r:id="rId14"/>
            </p:custDataLst>
          </p:nvPr>
        </p:nvSpPr>
        <p:spPr>
          <a:xfrm>
            <a:off x="3404718" y="4138505"/>
            <a:ext cx="557213" cy="555072"/>
          </a:xfrm>
          <a:prstGeom prst="stripedRightArrow">
            <a:avLst>
              <a:gd name="adj1" fmla="val 40734"/>
              <a:gd name="adj2" fmla="val 252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Flèche droite rayée 15"/>
          <p:cNvSpPr/>
          <p:nvPr>
            <p:custDataLst>
              <p:tags r:id="rId15"/>
            </p:custDataLst>
          </p:nvPr>
        </p:nvSpPr>
        <p:spPr>
          <a:xfrm>
            <a:off x="2804594" y="4138505"/>
            <a:ext cx="557213" cy="555072"/>
          </a:xfrm>
          <a:prstGeom prst="stripedRightArrow">
            <a:avLst>
              <a:gd name="adj1" fmla="val 40734"/>
              <a:gd name="adj2" fmla="val 252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 name="Picture 2" descr="Afficher l'image d'origine"/>
          <p:cNvPicPr>
            <a:picLocks noChangeAspect="1" noChangeArrowheads="1"/>
          </p:cNvPicPr>
          <p:nvPr>
            <p:custDataLst>
              <p:tags r:id="rId16"/>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4012746" y="4193063"/>
            <a:ext cx="2061392" cy="128837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custDataLst>
              <p:tags r:id="rId17"/>
            </p:custDataLst>
          </p:nvPr>
        </p:nvSpPr>
        <p:spPr>
          <a:xfrm>
            <a:off x="3404718" y="5914007"/>
            <a:ext cx="3016103" cy="646331"/>
          </a:xfrm>
          <a:prstGeom prst="rect">
            <a:avLst/>
          </a:prstGeom>
          <a:noFill/>
        </p:spPr>
        <p:txBody>
          <a:bodyPr wrap="square" rtlCol="0">
            <a:spAutoFit/>
          </a:bodyPr>
          <a:lstStyle/>
          <a:p>
            <a:r>
              <a:rPr lang="fr-FR" dirty="0" smtClean="0"/>
              <a:t>Fibre optique pour transmettre le signal lumineux</a:t>
            </a:r>
            <a:endParaRPr lang="fr-FR" dirty="0"/>
          </a:p>
        </p:txBody>
      </p:sp>
      <p:pic>
        <p:nvPicPr>
          <p:cNvPr id="20" name="Image 19"/>
          <p:cNvPicPr>
            <a:picLocks noChangeAspect="1"/>
          </p:cNvPicPr>
          <p:nvPr>
            <p:custDataLst>
              <p:tags r:id="rId18"/>
            </p:custDataLst>
          </p:nvPr>
        </p:nvPicPr>
        <p:blipFill>
          <a:blip r:embed="rId30" cstate="print">
            <a:extLst>
              <a:ext uri="{28A0092B-C50C-407E-A947-70E740481C1C}">
                <a14:useLocalDpi xmlns:a14="http://schemas.microsoft.com/office/drawing/2010/main" val="0"/>
              </a:ext>
            </a:extLst>
          </a:blip>
          <a:stretch>
            <a:fillRect/>
          </a:stretch>
        </p:blipFill>
        <p:spPr>
          <a:xfrm>
            <a:off x="7566267" y="4015021"/>
            <a:ext cx="1319642" cy="769111"/>
          </a:xfrm>
          <a:prstGeom prst="rect">
            <a:avLst/>
          </a:prstGeom>
        </p:spPr>
      </p:pic>
      <p:pic>
        <p:nvPicPr>
          <p:cNvPr id="21" name="Image 20"/>
          <p:cNvPicPr>
            <a:picLocks noChangeAspect="1"/>
          </p:cNvPicPr>
          <p:nvPr>
            <p:custDataLst>
              <p:tags r:id="rId19"/>
            </p:custDataLst>
          </p:nvPr>
        </p:nvPicPr>
        <p:blipFill>
          <a:blip r:embed="rId31" cstate="print">
            <a:extLst>
              <a:ext uri="{28A0092B-C50C-407E-A947-70E740481C1C}">
                <a14:useLocalDpi xmlns:a14="http://schemas.microsoft.com/office/drawing/2010/main" val="0"/>
              </a:ext>
            </a:extLst>
          </a:blip>
          <a:stretch>
            <a:fillRect/>
          </a:stretch>
        </p:blipFill>
        <p:spPr>
          <a:xfrm>
            <a:off x="7455498" y="5621199"/>
            <a:ext cx="1541180" cy="776462"/>
          </a:xfrm>
          <a:prstGeom prst="rect">
            <a:avLst/>
          </a:prstGeom>
        </p:spPr>
      </p:pic>
      <p:sp>
        <p:nvSpPr>
          <p:cNvPr id="17" name="ZoneTexte 16"/>
          <p:cNvSpPr txBox="1"/>
          <p:nvPr>
            <p:custDataLst>
              <p:tags r:id="rId20"/>
            </p:custDataLst>
          </p:nvPr>
        </p:nvSpPr>
        <p:spPr>
          <a:xfrm>
            <a:off x="2124666" y="1914247"/>
            <a:ext cx="864339" cy="369332"/>
          </a:xfrm>
          <a:prstGeom prst="rect">
            <a:avLst/>
          </a:prstGeom>
          <a:noFill/>
        </p:spPr>
        <p:txBody>
          <a:bodyPr wrap="none" rtlCol="0">
            <a:spAutoFit/>
          </a:bodyPr>
          <a:lstStyle/>
          <a:p>
            <a:r>
              <a:rPr lang="fr-FR" dirty="0" smtClean="0"/>
              <a:t>Îlot n°1</a:t>
            </a:r>
            <a:endParaRPr lang="fr-FR" dirty="0"/>
          </a:p>
        </p:txBody>
      </p:sp>
      <p:sp>
        <p:nvSpPr>
          <p:cNvPr id="23" name="ZoneTexte 22"/>
          <p:cNvSpPr txBox="1"/>
          <p:nvPr>
            <p:custDataLst>
              <p:tags r:id="rId21"/>
            </p:custDataLst>
          </p:nvPr>
        </p:nvSpPr>
        <p:spPr>
          <a:xfrm>
            <a:off x="5641968" y="1857570"/>
            <a:ext cx="864339" cy="369332"/>
          </a:xfrm>
          <a:prstGeom prst="rect">
            <a:avLst/>
          </a:prstGeom>
          <a:noFill/>
        </p:spPr>
        <p:txBody>
          <a:bodyPr wrap="none" rtlCol="0">
            <a:spAutoFit/>
          </a:bodyPr>
          <a:lstStyle/>
          <a:p>
            <a:r>
              <a:rPr lang="fr-FR" dirty="0" smtClean="0"/>
              <a:t>Îlot n°2</a:t>
            </a:r>
            <a:endParaRPr lang="fr-FR" dirty="0"/>
          </a:p>
        </p:txBody>
      </p:sp>
      <p:sp>
        <p:nvSpPr>
          <p:cNvPr id="24" name="ZoneTexte 23"/>
          <p:cNvSpPr txBox="1"/>
          <p:nvPr>
            <p:custDataLst>
              <p:tags r:id="rId22"/>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25" name="ZoneTexte 24"/>
          <p:cNvSpPr txBox="1"/>
          <p:nvPr>
            <p:custDataLst>
              <p:tags r:id="rId23"/>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n°1</a:t>
            </a:r>
            <a:endParaRPr lang="fr-FR" dirty="0">
              <a:solidFill>
                <a:schemeClr val="bg1"/>
              </a:solidFill>
            </a:endParaRPr>
          </a:p>
        </p:txBody>
      </p:sp>
    </p:spTree>
    <p:extLst>
      <p:ext uri="{BB962C8B-B14F-4D97-AF65-F5344CB8AC3E}">
        <p14:creationId xmlns:p14="http://schemas.microsoft.com/office/powerpoint/2010/main" val="229638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398982" y="926335"/>
            <a:ext cx="5192601" cy="665002"/>
          </a:xfrm>
        </p:spPr>
        <p:txBody>
          <a:bodyPr>
            <a:normAutofit/>
          </a:bodyPr>
          <a:lstStyle/>
          <a:p>
            <a:r>
              <a:rPr lang="fr-FR" sz="2800" dirty="0" smtClean="0"/>
              <a:t>Chronogrammes associés</a:t>
            </a:r>
            <a:endParaRPr lang="fr-FR" sz="2800" dirty="0"/>
          </a:p>
        </p:txBody>
      </p:sp>
      <p:sp>
        <p:nvSpPr>
          <p:cNvPr id="4" name="ZoneTexte 3"/>
          <p:cNvSpPr txBox="1"/>
          <p:nvPr>
            <p:custDataLst>
              <p:tags r:id="rId2"/>
            </p:custDataLst>
          </p:nvPr>
        </p:nvSpPr>
        <p:spPr>
          <a:xfrm>
            <a:off x="683430" y="2010441"/>
            <a:ext cx="2715552" cy="369332"/>
          </a:xfrm>
          <a:prstGeom prst="rect">
            <a:avLst/>
          </a:prstGeom>
          <a:noFill/>
        </p:spPr>
        <p:txBody>
          <a:bodyPr wrap="none" rtlCol="0">
            <a:spAutoFit/>
          </a:bodyPr>
          <a:lstStyle/>
          <a:p>
            <a:r>
              <a:rPr lang="fr-FR" dirty="0" smtClean="0"/>
              <a:t>Info n°1 ouverture (1 flash)</a:t>
            </a:r>
            <a:endParaRPr lang="fr-FR" dirty="0"/>
          </a:p>
        </p:txBody>
      </p:sp>
      <p:sp>
        <p:nvSpPr>
          <p:cNvPr id="5" name="ZoneTexte 4"/>
          <p:cNvSpPr txBox="1"/>
          <p:nvPr>
            <p:custDataLst>
              <p:tags r:id="rId3"/>
            </p:custDataLst>
          </p:nvPr>
        </p:nvSpPr>
        <p:spPr>
          <a:xfrm>
            <a:off x="683430" y="3529630"/>
            <a:ext cx="2823017" cy="369332"/>
          </a:xfrm>
          <a:prstGeom prst="rect">
            <a:avLst/>
          </a:prstGeom>
          <a:noFill/>
        </p:spPr>
        <p:txBody>
          <a:bodyPr wrap="none" rtlCol="0">
            <a:spAutoFit/>
          </a:bodyPr>
          <a:lstStyle/>
          <a:p>
            <a:r>
              <a:rPr lang="fr-FR" dirty="0" smtClean="0"/>
              <a:t>Info n°2 fermeture (2 flashs)</a:t>
            </a:r>
            <a:endParaRPr lang="fr-FR" dirty="0"/>
          </a:p>
        </p:txBody>
      </p:sp>
      <p:cxnSp>
        <p:nvCxnSpPr>
          <p:cNvPr id="7" name="Connecteur droit 6"/>
          <p:cNvCxnSpPr/>
          <p:nvPr>
            <p:custDataLst>
              <p:tags r:id="rId4"/>
            </p:custDataLst>
          </p:nvPr>
        </p:nvCxnSpPr>
        <p:spPr>
          <a:xfrm>
            <a:off x="3719945" y="3138137"/>
            <a:ext cx="498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custDataLst>
              <p:tags r:id="rId5"/>
            </p:custDataLst>
          </p:nvPr>
        </p:nvCxnSpPr>
        <p:spPr>
          <a:xfrm flipV="1">
            <a:off x="4208318" y="2519423"/>
            <a:ext cx="0" cy="618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custDataLst>
              <p:tags r:id="rId6"/>
            </p:custDataLst>
          </p:nvPr>
        </p:nvCxnSpPr>
        <p:spPr>
          <a:xfrm>
            <a:off x="4218709" y="2529814"/>
            <a:ext cx="5922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custDataLst>
              <p:tags r:id="rId7"/>
            </p:custDataLst>
          </p:nvPr>
        </p:nvCxnSpPr>
        <p:spPr>
          <a:xfrm>
            <a:off x="4810991" y="2519423"/>
            <a:ext cx="0" cy="618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custDataLst>
              <p:tags r:id="rId8"/>
            </p:custDataLst>
          </p:nvPr>
        </p:nvCxnSpPr>
        <p:spPr>
          <a:xfrm>
            <a:off x="4810991" y="3138137"/>
            <a:ext cx="2400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custDataLst>
              <p:tags r:id="rId9"/>
            </p:custDataLst>
          </p:nvPr>
        </p:nvCxnSpPr>
        <p:spPr>
          <a:xfrm flipV="1">
            <a:off x="3719945" y="3340305"/>
            <a:ext cx="4052455" cy="10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custDataLst>
              <p:tags r:id="rId10"/>
            </p:custDataLst>
          </p:nvPr>
        </p:nvSpPr>
        <p:spPr>
          <a:xfrm>
            <a:off x="7688613" y="3287258"/>
            <a:ext cx="769313" cy="369332"/>
          </a:xfrm>
          <a:prstGeom prst="rect">
            <a:avLst/>
          </a:prstGeom>
          <a:noFill/>
        </p:spPr>
        <p:txBody>
          <a:bodyPr wrap="none" rtlCol="0">
            <a:spAutoFit/>
          </a:bodyPr>
          <a:lstStyle/>
          <a:p>
            <a:r>
              <a:rPr lang="fr-FR" dirty="0" smtClean="0"/>
              <a:t>temps</a:t>
            </a:r>
            <a:endParaRPr lang="fr-FR" dirty="0"/>
          </a:p>
        </p:txBody>
      </p:sp>
      <p:sp>
        <p:nvSpPr>
          <p:cNvPr id="19" name="ZoneTexte 18"/>
          <p:cNvSpPr txBox="1"/>
          <p:nvPr>
            <p:custDataLst>
              <p:tags r:id="rId11"/>
            </p:custDataLst>
          </p:nvPr>
        </p:nvSpPr>
        <p:spPr>
          <a:xfrm>
            <a:off x="4364007" y="2644114"/>
            <a:ext cx="301686" cy="369332"/>
          </a:xfrm>
          <a:prstGeom prst="rect">
            <a:avLst/>
          </a:prstGeom>
          <a:noFill/>
        </p:spPr>
        <p:txBody>
          <a:bodyPr wrap="none" rtlCol="0">
            <a:spAutoFit/>
          </a:bodyPr>
          <a:lstStyle/>
          <a:p>
            <a:r>
              <a:rPr lang="fr-FR" dirty="0" smtClean="0"/>
              <a:t>1</a:t>
            </a:r>
            <a:endParaRPr lang="fr-FR" dirty="0"/>
          </a:p>
        </p:txBody>
      </p:sp>
      <p:sp>
        <p:nvSpPr>
          <p:cNvPr id="20" name="ZoneTexte 19"/>
          <p:cNvSpPr txBox="1"/>
          <p:nvPr>
            <p:custDataLst>
              <p:tags r:id="rId12"/>
            </p:custDataLst>
          </p:nvPr>
        </p:nvSpPr>
        <p:spPr>
          <a:xfrm>
            <a:off x="4949362" y="2643433"/>
            <a:ext cx="301686" cy="369332"/>
          </a:xfrm>
          <a:prstGeom prst="rect">
            <a:avLst/>
          </a:prstGeom>
          <a:noFill/>
        </p:spPr>
        <p:txBody>
          <a:bodyPr wrap="none" rtlCol="0">
            <a:spAutoFit/>
          </a:bodyPr>
          <a:lstStyle/>
          <a:p>
            <a:r>
              <a:rPr lang="fr-FR" dirty="0" smtClean="0"/>
              <a:t>0</a:t>
            </a:r>
            <a:endParaRPr lang="fr-FR" dirty="0"/>
          </a:p>
        </p:txBody>
      </p:sp>
      <p:cxnSp>
        <p:nvCxnSpPr>
          <p:cNvPr id="22" name="Connecteur droit 21"/>
          <p:cNvCxnSpPr/>
          <p:nvPr>
            <p:custDataLst>
              <p:tags r:id="rId13"/>
            </p:custDataLst>
          </p:nvPr>
        </p:nvCxnSpPr>
        <p:spPr>
          <a:xfrm>
            <a:off x="3719945" y="4367543"/>
            <a:ext cx="498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custDataLst>
              <p:tags r:id="rId14"/>
            </p:custDataLst>
          </p:nvPr>
        </p:nvCxnSpPr>
        <p:spPr>
          <a:xfrm flipV="1">
            <a:off x="4208318" y="3748829"/>
            <a:ext cx="0" cy="618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custDataLst>
              <p:tags r:id="rId15"/>
            </p:custDataLst>
          </p:nvPr>
        </p:nvCxnSpPr>
        <p:spPr>
          <a:xfrm>
            <a:off x="4218709" y="3759220"/>
            <a:ext cx="5922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custDataLst>
              <p:tags r:id="rId16"/>
            </p:custDataLst>
          </p:nvPr>
        </p:nvCxnSpPr>
        <p:spPr>
          <a:xfrm>
            <a:off x="4810991" y="2145350"/>
            <a:ext cx="0" cy="27847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custDataLst>
              <p:tags r:id="rId17"/>
            </p:custDataLst>
          </p:nvPr>
        </p:nvCxnSpPr>
        <p:spPr>
          <a:xfrm>
            <a:off x="5403273" y="4367543"/>
            <a:ext cx="1808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custDataLst>
              <p:tags r:id="rId18"/>
            </p:custDataLst>
          </p:nvPr>
        </p:nvCxnSpPr>
        <p:spPr>
          <a:xfrm flipV="1">
            <a:off x="3719945" y="4569711"/>
            <a:ext cx="4052455" cy="10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custDataLst>
              <p:tags r:id="rId19"/>
            </p:custDataLst>
          </p:nvPr>
        </p:nvSpPr>
        <p:spPr>
          <a:xfrm>
            <a:off x="7683884" y="4556011"/>
            <a:ext cx="769313" cy="369332"/>
          </a:xfrm>
          <a:prstGeom prst="rect">
            <a:avLst/>
          </a:prstGeom>
          <a:noFill/>
        </p:spPr>
        <p:txBody>
          <a:bodyPr wrap="none" rtlCol="0">
            <a:spAutoFit/>
          </a:bodyPr>
          <a:lstStyle/>
          <a:p>
            <a:r>
              <a:rPr lang="fr-FR" dirty="0" smtClean="0"/>
              <a:t>temps</a:t>
            </a:r>
            <a:endParaRPr lang="fr-FR" dirty="0"/>
          </a:p>
        </p:txBody>
      </p:sp>
      <p:sp>
        <p:nvSpPr>
          <p:cNvPr id="29" name="ZoneTexte 28"/>
          <p:cNvSpPr txBox="1"/>
          <p:nvPr>
            <p:custDataLst>
              <p:tags r:id="rId20"/>
            </p:custDataLst>
          </p:nvPr>
        </p:nvSpPr>
        <p:spPr>
          <a:xfrm>
            <a:off x="4364007" y="3873520"/>
            <a:ext cx="301686" cy="369332"/>
          </a:xfrm>
          <a:prstGeom prst="rect">
            <a:avLst/>
          </a:prstGeom>
          <a:noFill/>
        </p:spPr>
        <p:txBody>
          <a:bodyPr wrap="none" rtlCol="0">
            <a:spAutoFit/>
          </a:bodyPr>
          <a:lstStyle/>
          <a:p>
            <a:r>
              <a:rPr lang="fr-FR" dirty="0" smtClean="0"/>
              <a:t>1</a:t>
            </a:r>
            <a:endParaRPr lang="fr-FR" dirty="0"/>
          </a:p>
        </p:txBody>
      </p:sp>
      <p:sp>
        <p:nvSpPr>
          <p:cNvPr id="30" name="ZoneTexte 29"/>
          <p:cNvSpPr txBox="1"/>
          <p:nvPr>
            <p:custDataLst>
              <p:tags r:id="rId21"/>
            </p:custDataLst>
          </p:nvPr>
        </p:nvSpPr>
        <p:spPr>
          <a:xfrm>
            <a:off x="4956288" y="3873520"/>
            <a:ext cx="301686" cy="369332"/>
          </a:xfrm>
          <a:prstGeom prst="rect">
            <a:avLst/>
          </a:prstGeom>
          <a:noFill/>
        </p:spPr>
        <p:txBody>
          <a:bodyPr wrap="none" rtlCol="0">
            <a:spAutoFit/>
          </a:bodyPr>
          <a:lstStyle/>
          <a:p>
            <a:r>
              <a:rPr lang="fr-FR" dirty="0" smtClean="0"/>
              <a:t>1</a:t>
            </a:r>
            <a:endParaRPr lang="fr-FR" dirty="0"/>
          </a:p>
        </p:txBody>
      </p:sp>
      <p:cxnSp>
        <p:nvCxnSpPr>
          <p:cNvPr id="31" name="Connecteur droit 30"/>
          <p:cNvCxnSpPr/>
          <p:nvPr>
            <p:custDataLst>
              <p:tags r:id="rId22"/>
            </p:custDataLst>
          </p:nvPr>
        </p:nvCxnSpPr>
        <p:spPr>
          <a:xfrm>
            <a:off x="4810991" y="3759220"/>
            <a:ext cx="5922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custDataLst>
              <p:tags r:id="rId23"/>
            </p:custDataLst>
          </p:nvPr>
        </p:nvCxnSpPr>
        <p:spPr>
          <a:xfrm>
            <a:off x="5389419" y="3759220"/>
            <a:ext cx="0" cy="618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custDataLst>
              <p:tags r:id="rId24"/>
            </p:custDataLst>
          </p:nvPr>
        </p:nvCxnSpPr>
        <p:spPr>
          <a:xfrm>
            <a:off x="4218709" y="2145350"/>
            <a:ext cx="0" cy="27847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custDataLst>
              <p:tags r:id="rId25"/>
            </p:custDataLst>
          </p:nvPr>
        </p:nvCxnSpPr>
        <p:spPr>
          <a:xfrm>
            <a:off x="5389419" y="2162668"/>
            <a:ext cx="0" cy="278476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ZoneTexte 38"/>
          <p:cNvSpPr txBox="1"/>
          <p:nvPr>
            <p:custDataLst>
              <p:tags r:id="rId26"/>
            </p:custDataLst>
          </p:nvPr>
        </p:nvSpPr>
        <p:spPr>
          <a:xfrm>
            <a:off x="683430" y="1550975"/>
            <a:ext cx="1982915" cy="369332"/>
          </a:xfrm>
          <a:prstGeom prst="rect">
            <a:avLst/>
          </a:prstGeom>
          <a:noFill/>
          <a:ln>
            <a:solidFill>
              <a:schemeClr val="accent1"/>
            </a:solidFill>
          </a:ln>
        </p:spPr>
        <p:txBody>
          <a:bodyPr wrap="none" rtlCol="0">
            <a:spAutoFit/>
          </a:bodyPr>
          <a:lstStyle/>
          <a:p>
            <a:r>
              <a:rPr lang="fr-FR" dirty="0" smtClean="0"/>
              <a:t>Informations séries</a:t>
            </a:r>
            <a:endParaRPr lang="fr-FR" dirty="0"/>
          </a:p>
        </p:txBody>
      </p:sp>
      <p:pic>
        <p:nvPicPr>
          <p:cNvPr id="40" name="Picture 2" descr="Afficher l'image d'origine"/>
          <p:cNvPicPr>
            <a:picLocks noChangeAspect="1" noChangeArrowheads="1"/>
          </p:cNvPicPr>
          <p:nvPr>
            <p:custDataLst>
              <p:tags r:id="rId27"/>
            </p:custDataLst>
          </p:nvPr>
        </p:nvPicPr>
        <p:blipFill rotWithShape="1">
          <a:blip r:embed="rId34">
            <a:extLst>
              <a:ext uri="{28A0092B-C50C-407E-A947-70E740481C1C}">
                <a14:useLocalDpi xmlns:a14="http://schemas.microsoft.com/office/drawing/2010/main" val="0"/>
              </a:ext>
            </a:extLst>
          </a:blip>
          <a:srcRect l="13315" t="13046" r="72067" b="51327"/>
          <a:stretch/>
        </p:blipFill>
        <p:spPr bwMode="auto">
          <a:xfrm rot="5400000">
            <a:off x="1978821" y="2250633"/>
            <a:ext cx="522143" cy="1130012"/>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41"/>
          <p:cNvPicPr>
            <a:picLocks noChangeAspect="1"/>
          </p:cNvPicPr>
          <p:nvPr>
            <p:custDataLst>
              <p:tags r:id="rId28"/>
            </p:custDataLst>
          </p:nvPr>
        </p:nvPicPr>
        <p:blipFill>
          <a:blip r:embed="rId35"/>
          <a:stretch>
            <a:fillRect/>
          </a:stretch>
        </p:blipFill>
        <p:spPr>
          <a:xfrm>
            <a:off x="1532870" y="4115996"/>
            <a:ext cx="1133475" cy="523875"/>
          </a:xfrm>
          <a:prstGeom prst="rect">
            <a:avLst/>
          </a:prstGeom>
        </p:spPr>
      </p:pic>
      <p:sp>
        <p:nvSpPr>
          <p:cNvPr id="56" name="ZoneTexte 55"/>
          <p:cNvSpPr txBox="1"/>
          <p:nvPr>
            <p:custDataLst>
              <p:tags r:id="rId29"/>
            </p:custDataLst>
          </p:nvPr>
        </p:nvSpPr>
        <p:spPr>
          <a:xfrm>
            <a:off x="7673726" y="19438"/>
            <a:ext cx="1470274" cy="369332"/>
          </a:xfrm>
          <a:prstGeom prst="rect">
            <a:avLst/>
          </a:prstGeom>
          <a:solidFill>
            <a:schemeClr val="accent1"/>
          </a:solidFill>
        </p:spPr>
        <p:txBody>
          <a:bodyPr wrap="none" rtlCol="0">
            <a:spAutoFit/>
          </a:bodyPr>
          <a:lstStyle/>
          <a:p>
            <a:r>
              <a:rPr lang="fr-FR" dirty="0" smtClean="0">
                <a:solidFill>
                  <a:schemeClr val="bg1"/>
                </a:solidFill>
              </a:rPr>
              <a:t>Séquence n°2</a:t>
            </a:r>
            <a:endParaRPr lang="fr-FR" dirty="0">
              <a:solidFill>
                <a:schemeClr val="bg1"/>
              </a:solidFill>
            </a:endParaRPr>
          </a:p>
        </p:txBody>
      </p:sp>
      <p:sp>
        <p:nvSpPr>
          <p:cNvPr id="57" name="ZoneTexte 56"/>
          <p:cNvSpPr txBox="1"/>
          <p:nvPr>
            <p:custDataLst>
              <p:tags r:id="rId30"/>
            </p:custDataLst>
          </p:nvPr>
        </p:nvSpPr>
        <p:spPr>
          <a:xfrm>
            <a:off x="7673726" y="388769"/>
            <a:ext cx="1470274" cy="369332"/>
          </a:xfrm>
          <a:prstGeom prst="rect">
            <a:avLst/>
          </a:prstGeom>
          <a:solidFill>
            <a:schemeClr val="accent1">
              <a:lumMod val="60000"/>
              <a:lumOff val="40000"/>
            </a:schemeClr>
          </a:solidFill>
        </p:spPr>
        <p:txBody>
          <a:bodyPr wrap="square" rtlCol="0">
            <a:spAutoFit/>
          </a:bodyPr>
          <a:lstStyle/>
          <a:p>
            <a:r>
              <a:rPr lang="fr-FR" dirty="0" smtClean="0">
                <a:solidFill>
                  <a:schemeClr val="bg1"/>
                </a:solidFill>
              </a:rPr>
              <a:t>Séance n°1</a:t>
            </a:r>
            <a:endParaRPr lang="fr-FR" dirty="0">
              <a:solidFill>
                <a:schemeClr val="bg1"/>
              </a:solidFill>
            </a:endParaRPr>
          </a:p>
        </p:txBody>
      </p:sp>
      <p:sp>
        <p:nvSpPr>
          <p:cNvPr id="33" name="Titre 1"/>
          <p:cNvSpPr txBox="1">
            <a:spLocks/>
          </p:cNvSpPr>
          <p:nvPr>
            <p:custDataLst>
              <p:tags r:id="rId31"/>
            </p:custDataLst>
          </p:nvPr>
        </p:nvSpPr>
        <p:spPr>
          <a:xfrm>
            <a:off x="289479" y="157657"/>
            <a:ext cx="7779061" cy="88083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smtClean="0"/>
              <a:t>Exemple d’un protocole de communication</a:t>
            </a:r>
            <a:endParaRPr lang="fr-FR" sz="3600" dirty="0"/>
          </a:p>
        </p:txBody>
      </p:sp>
      <p:sp>
        <p:nvSpPr>
          <p:cNvPr id="34" name="Titre 1"/>
          <p:cNvSpPr txBox="1">
            <a:spLocks/>
          </p:cNvSpPr>
          <p:nvPr>
            <p:custDataLst>
              <p:tags r:id="rId32"/>
            </p:custDataLst>
          </p:nvPr>
        </p:nvSpPr>
        <p:spPr>
          <a:xfrm>
            <a:off x="449720" y="5264448"/>
            <a:ext cx="8141863" cy="1212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smtClean="0"/>
              <a:t>L’objectif est de montré que pour transmettre une information, il faut un support physique, mais aussi un code partagé par l’émetteur et le récepteur.</a:t>
            </a:r>
            <a:endParaRPr lang="fr-FR" sz="2400" dirty="0"/>
          </a:p>
        </p:txBody>
      </p:sp>
    </p:spTree>
    <p:extLst>
      <p:ext uri="{BB962C8B-B14F-4D97-AF65-F5344CB8AC3E}">
        <p14:creationId xmlns:p14="http://schemas.microsoft.com/office/powerpoint/2010/main" val="40648156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0"/>
</p:tagLst>
</file>

<file path=ppt/tags/tag101.xml><?xml version="1.0" encoding="utf-8"?>
<p:tagLst xmlns:a="http://schemas.openxmlformats.org/drawingml/2006/main" xmlns:r="http://schemas.openxmlformats.org/officeDocument/2006/relationships" xmlns:p="http://schemas.openxmlformats.org/presentationml/2006/main">
  <p:tag name="NUM" val="31"/>
</p:tagLst>
</file>

<file path=ppt/tags/tag102.xml><?xml version="1.0" encoding="utf-8"?>
<p:tagLst xmlns:a="http://schemas.openxmlformats.org/drawingml/2006/main" xmlns:r="http://schemas.openxmlformats.org/officeDocument/2006/relationships" xmlns:p="http://schemas.openxmlformats.org/presentationml/2006/main">
  <p:tag name="NUM" val="3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8"/>
</p:tagLst>
</file>

<file path=ppt/tags/tag116.xml><?xml version="1.0" encoding="utf-8"?>
<p:tagLst xmlns:a="http://schemas.openxmlformats.org/drawingml/2006/main" xmlns:r="http://schemas.openxmlformats.org/officeDocument/2006/relationships" xmlns:p="http://schemas.openxmlformats.org/presentationml/2006/main">
  <p:tag name="NUM" val="9"/>
</p:tagLst>
</file>

<file path=ppt/tags/tag117.xml><?xml version="1.0" encoding="utf-8"?>
<p:tagLst xmlns:a="http://schemas.openxmlformats.org/drawingml/2006/main" xmlns:r="http://schemas.openxmlformats.org/officeDocument/2006/relationships" xmlns:p="http://schemas.openxmlformats.org/presentationml/2006/main">
  <p:tag name="NUM" val="10"/>
</p:tagLst>
</file>

<file path=ppt/tags/tag118.xml><?xml version="1.0" encoding="utf-8"?>
<p:tagLst xmlns:a="http://schemas.openxmlformats.org/drawingml/2006/main" xmlns:r="http://schemas.openxmlformats.org/officeDocument/2006/relationships" xmlns:p="http://schemas.openxmlformats.org/presentationml/2006/main">
  <p:tag name="NUM" val="11"/>
</p:tagLst>
</file>

<file path=ppt/tags/tag119.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3"/>
</p:tagLst>
</file>

<file path=ppt/tags/tag121.xml><?xml version="1.0" encoding="utf-8"?>
<p:tagLst xmlns:a="http://schemas.openxmlformats.org/drawingml/2006/main" xmlns:r="http://schemas.openxmlformats.org/officeDocument/2006/relationships" xmlns:p="http://schemas.openxmlformats.org/presentationml/2006/main">
  <p:tag name="NUM" val="14"/>
</p:tagLst>
</file>

<file path=ppt/tags/tag122.xml><?xml version="1.0" encoding="utf-8"?>
<p:tagLst xmlns:a="http://schemas.openxmlformats.org/drawingml/2006/main" xmlns:r="http://schemas.openxmlformats.org/officeDocument/2006/relationships" xmlns:p="http://schemas.openxmlformats.org/presentationml/2006/main">
  <p:tag name="NUM" val="15"/>
</p:tagLst>
</file>

<file path=ppt/tags/tag123.xml><?xml version="1.0" encoding="utf-8"?>
<p:tagLst xmlns:a="http://schemas.openxmlformats.org/drawingml/2006/main" xmlns:r="http://schemas.openxmlformats.org/officeDocument/2006/relationships" xmlns:p="http://schemas.openxmlformats.org/presentationml/2006/main">
  <p:tag name="NUM" val="16"/>
</p:tagLst>
</file>

<file path=ppt/tags/tag124.xml><?xml version="1.0" encoding="utf-8"?>
<p:tagLst xmlns:a="http://schemas.openxmlformats.org/drawingml/2006/main" xmlns:r="http://schemas.openxmlformats.org/officeDocument/2006/relationships" xmlns:p="http://schemas.openxmlformats.org/presentationml/2006/main">
  <p:tag name="NUM" val="17"/>
</p:tagLst>
</file>

<file path=ppt/tags/tag125.xml><?xml version="1.0" encoding="utf-8"?>
<p:tagLst xmlns:a="http://schemas.openxmlformats.org/drawingml/2006/main" xmlns:r="http://schemas.openxmlformats.org/officeDocument/2006/relationships" xmlns:p="http://schemas.openxmlformats.org/presentationml/2006/main">
  <p:tag name="NUM" val="18"/>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9"/>
</p:tagLst>
</file>

<file path=ppt/tags/tag135.xml><?xml version="1.0" encoding="utf-8"?>
<p:tagLst xmlns:a="http://schemas.openxmlformats.org/drawingml/2006/main" xmlns:r="http://schemas.openxmlformats.org/officeDocument/2006/relationships" xmlns:p="http://schemas.openxmlformats.org/presentationml/2006/main">
  <p:tag name="NUM" val="10"/>
</p:tagLst>
</file>

<file path=ppt/tags/tag136.xml><?xml version="1.0" encoding="utf-8"?>
<p:tagLst xmlns:a="http://schemas.openxmlformats.org/drawingml/2006/main" xmlns:r="http://schemas.openxmlformats.org/officeDocument/2006/relationships" xmlns:p="http://schemas.openxmlformats.org/presentationml/2006/main">
  <p:tag name="NUM" val="11"/>
</p:tagLst>
</file>

<file path=ppt/tags/tag137.xml><?xml version="1.0" encoding="utf-8"?>
<p:tagLst xmlns:a="http://schemas.openxmlformats.org/drawingml/2006/main" xmlns:r="http://schemas.openxmlformats.org/officeDocument/2006/relationships" xmlns:p="http://schemas.openxmlformats.org/presentationml/2006/main">
  <p:tag name="NUM" val="12"/>
</p:tagLst>
</file>

<file path=ppt/tags/tag138.xml><?xml version="1.0" encoding="utf-8"?>
<p:tagLst xmlns:a="http://schemas.openxmlformats.org/drawingml/2006/main" xmlns:r="http://schemas.openxmlformats.org/officeDocument/2006/relationships" xmlns:p="http://schemas.openxmlformats.org/presentationml/2006/main">
  <p:tag name="NUM" val="13"/>
</p:tagLst>
</file>

<file path=ppt/tags/tag139.xml><?xml version="1.0" encoding="utf-8"?>
<p:tagLst xmlns:a="http://schemas.openxmlformats.org/drawingml/2006/main" xmlns:r="http://schemas.openxmlformats.org/officeDocument/2006/relationships" xmlns:p="http://schemas.openxmlformats.org/presentationml/2006/main">
  <p:tag name="NUM" val="14"/>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5"/>
</p:tagLst>
</file>

<file path=ppt/tags/tag141.xml><?xml version="1.0" encoding="utf-8"?>
<p:tagLst xmlns:a="http://schemas.openxmlformats.org/drawingml/2006/main" xmlns:r="http://schemas.openxmlformats.org/officeDocument/2006/relationships" xmlns:p="http://schemas.openxmlformats.org/presentationml/2006/main">
  <p:tag name="NUM" val="16"/>
</p:tagLst>
</file>

<file path=ppt/tags/tag142.xml><?xml version="1.0" encoding="utf-8"?>
<p:tagLst xmlns:a="http://schemas.openxmlformats.org/drawingml/2006/main" xmlns:r="http://schemas.openxmlformats.org/officeDocument/2006/relationships" xmlns:p="http://schemas.openxmlformats.org/presentationml/2006/main">
  <p:tag name="NUM" val="17"/>
</p:tagLst>
</file>

<file path=ppt/tags/tag143.xml><?xml version="1.0" encoding="utf-8"?>
<p:tagLst xmlns:a="http://schemas.openxmlformats.org/drawingml/2006/main" xmlns:r="http://schemas.openxmlformats.org/officeDocument/2006/relationships" xmlns:p="http://schemas.openxmlformats.org/presentationml/2006/main">
  <p:tag name="NUM" val="18"/>
</p:tagLst>
</file>

<file path=ppt/tags/tag144.xml><?xml version="1.0" encoding="utf-8"?>
<p:tagLst xmlns:a="http://schemas.openxmlformats.org/drawingml/2006/main" xmlns:r="http://schemas.openxmlformats.org/officeDocument/2006/relationships" xmlns:p="http://schemas.openxmlformats.org/presentationml/2006/main">
  <p:tag name="NUM" val="19"/>
</p:tagLst>
</file>

<file path=ppt/tags/tag145.xml><?xml version="1.0" encoding="utf-8"?>
<p:tagLst xmlns:a="http://schemas.openxmlformats.org/drawingml/2006/main" xmlns:r="http://schemas.openxmlformats.org/officeDocument/2006/relationships" xmlns:p="http://schemas.openxmlformats.org/presentationml/2006/main">
  <p:tag name="NUM" val="20"/>
</p:tagLst>
</file>

<file path=ppt/tags/tag146.xml><?xml version="1.0" encoding="utf-8"?>
<p:tagLst xmlns:a="http://schemas.openxmlformats.org/drawingml/2006/main" xmlns:r="http://schemas.openxmlformats.org/officeDocument/2006/relationships" xmlns:p="http://schemas.openxmlformats.org/presentationml/2006/main">
  <p:tag name="NUM" val="21"/>
</p:tagLst>
</file>

<file path=ppt/tags/tag147.xml><?xml version="1.0" encoding="utf-8"?>
<p:tagLst xmlns:a="http://schemas.openxmlformats.org/drawingml/2006/main" xmlns:r="http://schemas.openxmlformats.org/officeDocument/2006/relationships" xmlns:p="http://schemas.openxmlformats.org/presentationml/2006/main">
  <p:tag name="NUM" val="22"/>
</p:tagLst>
</file>

<file path=ppt/tags/tag148.xml><?xml version="1.0" encoding="utf-8"?>
<p:tagLst xmlns:a="http://schemas.openxmlformats.org/drawingml/2006/main" xmlns:r="http://schemas.openxmlformats.org/officeDocument/2006/relationships" xmlns:p="http://schemas.openxmlformats.org/presentationml/2006/main">
  <p:tag name="NUM" val="23"/>
</p:tagLst>
</file>

<file path=ppt/tags/tag149.xml><?xml version="1.0" encoding="utf-8"?>
<p:tagLst xmlns:a="http://schemas.openxmlformats.org/drawingml/2006/main" xmlns:r="http://schemas.openxmlformats.org/officeDocument/2006/relationships" xmlns:p="http://schemas.openxmlformats.org/presentationml/2006/main">
  <p:tag name="NUM" val="2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25"/>
</p:tagLst>
</file>

<file path=ppt/tags/tag151.xml><?xml version="1.0" encoding="utf-8"?>
<p:tagLst xmlns:a="http://schemas.openxmlformats.org/drawingml/2006/main" xmlns:r="http://schemas.openxmlformats.org/officeDocument/2006/relationships" xmlns:p="http://schemas.openxmlformats.org/presentationml/2006/main">
  <p:tag name="NUM" val="26"/>
</p:tagLst>
</file>

<file path=ppt/tags/tag152.xml><?xml version="1.0" encoding="utf-8"?>
<p:tagLst xmlns:a="http://schemas.openxmlformats.org/drawingml/2006/main" xmlns:r="http://schemas.openxmlformats.org/officeDocument/2006/relationships" xmlns:p="http://schemas.openxmlformats.org/presentationml/2006/main">
  <p:tag name="NUM" val="27"/>
</p:tagLst>
</file>

<file path=ppt/tags/tag153.xml><?xml version="1.0" encoding="utf-8"?>
<p:tagLst xmlns:a="http://schemas.openxmlformats.org/drawingml/2006/main" xmlns:r="http://schemas.openxmlformats.org/officeDocument/2006/relationships" xmlns:p="http://schemas.openxmlformats.org/presentationml/2006/main">
  <p:tag name="NUM" val="28"/>
</p:tagLst>
</file>

<file path=ppt/tags/tag154.xml><?xml version="1.0" encoding="utf-8"?>
<p:tagLst xmlns:a="http://schemas.openxmlformats.org/drawingml/2006/main" xmlns:r="http://schemas.openxmlformats.org/officeDocument/2006/relationships" xmlns:p="http://schemas.openxmlformats.org/presentationml/2006/main">
  <p:tag name="NUM" val="29"/>
</p:tagLst>
</file>

<file path=ppt/tags/tag155.xml><?xml version="1.0" encoding="utf-8"?>
<p:tagLst xmlns:a="http://schemas.openxmlformats.org/drawingml/2006/main" xmlns:r="http://schemas.openxmlformats.org/officeDocument/2006/relationships" xmlns:p="http://schemas.openxmlformats.org/presentationml/2006/main">
  <p:tag name="NUM" val="30"/>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7"/>
</p:tagLst>
</file>

<file path=ppt/tags/tag169.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9"/>
</p:tagLst>
</file>

<file path=ppt/tags/tag171.xml><?xml version="1.0" encoding="utf-8"?>
<p:tagLst xmlns:a="http://schemas.openxmlformats.org/drawingml/2006/main" xmlns:r="http://schemas.openxmlformats.org/officeDocument/2006/relationships" xmlns:p="http://schemas.openxmlformats.org/presentationml/2006/main">
  <p:tag name="NUM" val="10"/>
</p:tagLst>
</file>

<file path=ppt/tags/tag172.xml><?xml version="1.0" encoding="utf-8"?>
<p:tagLst xmlns:a="http://schemas.openxmlformats.org/drawingml/2006/main" xmlns:r="http://schemas.openxmlformats.org/officeDocument/2006/relationships" xmlns:p="http://schemas.openxmlformats.org/presentationml/2006/main">
  <p:tag name="NUM" val="11"/>
</p:tagLst>
</file>

<file path=ppt/tags/tag173.xml><?xml version="1.0" encoding="utf-8"?>
<p:tagLst xmlns:a="http://schemas.openxmlformats.org/drawingml/2006/main" xmlns:r="http://schemas.openxmlformats.org/officeDocument/2006/relationships" xmlns:p="http://schemas.openxmlformats.org/presentationml/2006/main">
  <p:tag name="NUM" val="12"/>
</p:tagLst>
</file>

<file path=ppt/tags/tag174.xml><?xml version="1.0" encoding="utf-8"?>
<p:tagLst xmlns:a="http://schemas.openxmlformats.org/drawingml/2006/main" xmlns:r="http://schemas.openxmlformats.org/officeDocument/2006/relationships" xmlns:p="http://schemas.openxmlformats.org/presentationml/2006/main">
  <p:tag name="NUM" val="13"/>
</p:tagLst>
</file>

<file path=ppt/tags/tag175.xml><?xml version="1.0" encoding="utf-8"?>
<p:tagLst xmlns:a="http://schemas.openxmlformats.org/drawingml/2006/main" xmlns:r="http://schemas.openxmlformats.org/officeDocument/2006/relationships" xmlns:p="http://schemas.openxmlformats.org/presentationml/2006/main">
  <p:tag name="NUM" val="14"/>
</p:tagLst>
</file>

<file path=ppt/tags/tag176.xml><?xml version="1.0" encoding="utf-8"?>
<p:tagLst xmlns:a="http://schemas.openxmlformats.org/drawingml/2006/main" xmlns:r="http://schemas.openxmlformats.org/officeDocument/2006/relationships" xmlns:p="http://schemas.openxmlformats.org/presentationml/2006/main">
  <p:tag name="NUM" val="15"/>
</p:tagLst>
</file>

<file path=ppt/tags/tag177.xml><?xml version="1.0" encoding="utf-8"?>
<p:tagLst xmlns:a="http://schemas.openxmlformats.org/drawingml/2006/main" xmlns:r="http://schemas.openxmlformats.org/officeDocument/2006/relationships" xmlns:p="http://schemas.openxmlformats.org/presentationml/2006/main">
  <p:tag name="NUM" val="16"/>
</p:tagLst>
</file>

<file path=ppt/tags/tag178.xml><?xml version="1.0" encoding="utf-8"?>
<p:tagLst xmlns:a="http://schemas.openxmlformats.org/drawingml/2006/main" xmlns:r="http://schemas.openxmlformats.org/officeDocument/2006/relationships" xmlns:p="http://schemas.openxmlformats.org/presentationml/2006/main">
  <p:tag name="NUM" val="17"/>
</p:tagLst>
</file>

<file path=ppt/tags/tag179.xml><?xml version="1.0" encoding="utf-8"?>
<p:tagLst xmlns:a="http://schemas.openxmlformats.org/drawingml/2006/main" xmlns:r="http://schemas.openxmlformats.org/officeDocument/2006/relationships" xmlns:p="http://schemas.openxmlformats.org/presentationml/2006/main">
  <p:tag name="NUM" val="18"/>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80.xml><?xml version="1.0" encoding="utf-8"?>
<p:tagLst xmlns:a="http://schemas.openxmlformats.org/drawingml/2006/main" xmlns:r="http://schemas.openxmlformats.org/officeDocument/2006/relationships" xmlns:p="http://schemas.openxmlformats.org/presentationml/2006/main">
  <p:tag name="NUM" val="19"/>
</p:tagLst>
</file>

<file path=ppt/tags/tag181.xml><?xml version="1.0" encoding="utf-8"?>
<p:tagLst xmlns:a="http://schemas.openxmlformats.org/drawingml/2006/main" xmlns:r="http://schemas.openxmlformats.org/officeDocument/2006/relationships" xmlns:p="http://schemas.openxmlformats.org/presentationml/2006/main">
  <p:tag name="NUM" val="20"/>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7"/>
</p:tagLst>
</file>

<file path=ppt/tags/tag195.xml><?xml version="1.0" encoding="utf-8"?>
<p:tagLst xmlns:a="http://schemas.openxmlformats.org/drawingml/2006/main" xmlns:r="http://schemas.openxmlformats.org/officeDocument/2006/relationships" xmlns:p="http://schemas.openxmlformats.org/presentationml/2006/main">
  <p:tag name="NUM" val="8"/>
</p:tagLst>
</file>

<file path=ppt/tags/tag196.xml><?xml version="1.0" encoding="utf-8"?>
<p:tagLst xmlns:a="http://schemas.openxmlformats.org/drawingml/2006/main" xmlns:r="http://schemas.openxmlformats.org/officeDocument/2006/relationships" xmlns:p="http://schemas.openxmlformats.org/presentationml/2006/main">
  <p:tag name="NUM" val="9"/>
</p:tagLst>
</file>

<file path=ppt/tags/tag197.xml><?xml version="1.0" encoding="utf-8"?>
<p:tagLst xmlns:a="http://schemas.openxmlformats.org/drawingml/2006/main" xmlns:r="http://schemas.openxmlformats.org/officeDocument/2006/relationships" xmlns:p="http://schemas.openxmlformats.org/presentationml/2006/main">
  <p:tag name="NUM" val="10"/>
</p:tagLst>
</file>

<file path=ppt/tags/tag198.xml><?xml version="1.0" encoding="utf-8"?>
<p:tagLst xmlns:a="http://schemas.openxmlformats.org/drawingml/2006/main" xmlns:r="http://schemas.openxmlformats.org/officeDocument/2006/relationships" xmlns:p="http://schemas.openxmlformats.org/presentationml/2006/main">
  <p:tag name="NUM" val="11"/>
</p:tagLst>
</file>

<file path=ppt/tags/tag19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00.xml><?xml version="1.0" encoding="utf-8"?>
<p:tagLst xmlns:a="http://schemas.openxmlformats.org/drawingml/2006/main" xmlns:r="http://schemas.openxmlformats.org/officeDocument/2006/relationships" xmlns:p="http://schemas.openxmlformats.org/presentationml/2006/main">
  <p:tag name="NUM" val="13"/>
</p:tagLst>
</file>

<file path=ppt/tags/tag201.xml><?xml version="1.0" encoding="utf-8"?>
<p:tagLst xmlns:a="http://schemas.openxmlformats.org/drawingml/2006/main" xmlns:r="http://schemas.openxmlformats.org/officeDocument/2006/relationships" xmlns:p="http://schemas.openxmlformats.org/presentationml/2006/main">
  <p:tag name="NUM" val="14"/>
</p:tagLst>
</file>

<file path=ppt/tags/tag202.xml><?xml version="1.0" encoding="utf-8"?>
<p:tagLst xmlns:a="http://schemas.openxmlformats.org/drawingml/2006/main" xmlns:r="http://schemas.openxmlformats.org/officeDocument/2006/relationships" xmlns:p="http://schemas.openxmlformats.org/presentationml/2006/main">
  <p:tag name="NUM" val="15"/>
</p:tagLst>
</file>

<file path=ppt/tags/tag203.xml><?xml version="1.0" encoding="utf-8"?>
<p:tagLst xmlns:a="http://schemas.openxmlformats.org/drawingml/2006/main" xmlns:r="http://schemas.openxmlformats.org/officeDocument/2006/relationships" xmlns:p="http://schemas.openxmlformats.org/presentationml/2006/main">
  <p:tag name="NUM" val="16"/>
</p:tagLst>
</file>

<file path=ppt/tags/tag204.xml><?xml version="1.0" encoding="utf-8"?>
<p:tagLst xmlns:a="http://schemas.openxmlformats.org/drawingml/2006/main" xmlns:r="http://schemas.openxmlformats.org/officeDocument/2006/relationships" xmlns:p="http://schemas.openxmlformats.org/presentationml/2006/main">
  <p:tag name="NUM" val="17"/>
</p:tagLst>
</file>

<file path=ppt/tags/tag205.xml><?xml version="1.0" encoding="utf-8"?>
<p:tagLst xmlns:a="http://schemas.openxmlformats.org/drawingml/2006/main" xmlns:r="http://schemas.openxmlformats.org/officeDocument/2006/relationships" xmlns:p="http://schemas.openxmlformats.org/presentationml/2006/main">
  <p:tag name="NUM" val="18"/>
</p:tagLst>
</file>

<file path=ppt/tags/tag206.xml><?xml version="1.0" encoding="utf-8"?>
<p:tagLst xmlns:a="http://schemas.openxmlformats.org/drawingml/2006/main" xmlns:r="http://schemas.openxmlformats.org/officeDocument/2006/relationships" xmlns:p="http://schemas.openxmlformats.org/presentationml/2006/main">
  <p:tag name="NUM" val="19"/>
</p:tagLst>
</file>

<file path=ppt/tags/tag207.xml><?xml version="1.0" encoding="utf-8"?>
<p:tagLst xmlns:a="http://schemas.openxmlformats.org/drawingml/2006/main" xmlns:r="http://schemas.openxmlformats.org/officeDocument/2006/relationships" xmlns:p="http://schemas.openxmlformats.org/presentationml/2006/main">
  <p:tag name="NUM" val="20"/>
</p:tagLst>
</file>

<file path=ppt/tags/tag208.xml><?xml version="1.0" encoding="utf-8"?>
<p:tagLst xmlns:a="http://schemas.openxmlformats.org/drawingml/2006/main" xmlns:r="http://schemas.openxmlformats.org/officeDocument/2006/relationships" xmlns:p="http://schemas.openxmlformats.org/presentationml/2006/main">
  <p:tag name="NUM" val="21"/>
</p:tagLst>
</file>

<file path=ppt/tags/tag209.xml><?xml version="1.0" encoding="utf-8"?>
<p:tagLst xmlns:a="http://schemas.openxmlformats.org/drawingml/2006/main" xmlns:r="http://schemas.openxmlformats.org/officeDocument/2006/relationships" xmlns:p="http://schemas.openxmlformats.org/presentationml/2006/main">
  <p:tag name="NUM" val="22"/>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10.xml><?xml version="1.0" encoding="utf-8"?>
<p:tagLst xmlns:a="http://schemas.openxmlformats.org/drawingml/2006/main" xmlns:r="http://schemas.openxmlformats.org/officeDocument/2006/relationships" xmlns:p="http://schemas.openxmlformats.org/presentationml/2006/main">
  <p:tag name="NUM" val="23"/>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7"/>
</p:tagLst>
</file>

<file path=ppt/tags/tag218.xml><?xml version="1.0" encoding="utf-8"?>
<p:tagLst xmlns:a="http://schemas.openxmlformats.org/drawingml/2006/main" xmlns:r="http://schemas.openxmlformats.org/officeDocument/2006/relationships" xmlns:p="http://schemas.openxmlformats.org/presentationml/2006/main">
  <p:tag name="NUM" val="8"/>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2"/>
</p:tagLst>
</file>

<file path=ppt/tags/tag25.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14"/>
</p:tagLst>
</file>

<file path=ppt/tags/tag27.xml><?xml version="1.0" encoding="utf-8"?>
<p:tagLst xmlns:a="http://schemas.openxmlformats.org/drawingml/2006/main" xmlns:r="http://schemas.openxmlformats.org/officeDocument/2006/relationships" xmlns:p="http://schemas.openxmlformats.org/presentationml/2006/main">
  <p:tag name="NUM" val="1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1.xml><?xml version="1.0" encoding="utf-8"?>
<p:tagLst xmlns:a="http://schemas.openxmlformats.org/drawingml/2006/main" xmlns:r="http://schemas.openxmlformats.org/officeDocument/2006/relationships" xmlns:p="http://schemas.openxmlformats.org/presentationml/2006/main">
  <p:tag name="NUM" val="14"/>
</p:tagLst>
</file>

<file path=ppt/tags/tag62.xml><?xml version="1.0" encoding="utf-8"?>
<p:tagLst xmlns:a="http://schemas.openxmlformats.org/drawingml/2006/main" xmlns:r="http://schemas.openxmlformats.org/officeDocument/2006/relationships" xmlns:p="http://schemas.openxmlformats.org/presentationml/2006/main">
  <p:tag name="NUM" val="15"/>
</p:tagLst>
</file>

<file path=ppt/tags/tag63.xml><?xml version="1.0" encoding="utf-8"?>
<p:tagLst xmlns:a="http://schemas.openxmlformats.org/drawingml/2006/main" xmlns:r="http://schemas.openxmlformats.org/officeDocument/2006/relationships" xmlns:p="http://schemas.openxmlformats.org/presentationml/2006/main">
  <p:tag name="NUM" val="16"/>
</p:tagLst>
</file>

<file path=ppt/tags/tag64.xml><?xml version="1.0" encoding="utf-8"?>
<p:tagLst xmlns:a="http://schemas.openxmlformats.org/drawingml/2006/main" xmlns:r="http://schemas.openxmlformats.org/officeDocument/2006/relationships" xmlns:p="http://schemas.openxmlformats.org/presentationml/2006/main">
  <p:tag name="NUM" val="17"/>
</p:tagLst>
</file>

<file path=ppt/tags/tag65.xml><?xml version="1.0" encoding="utf-8"?>
<p:tagLst xmlns:a="http://schemas.openxmlformats.org/drawingml/2006/main" xmlns:r="http://schemas.openxmlformats.org/officeDocument/2006/relationships" xmlns:p="http://schemas.openxmlformats.org/presentationml/2006/main">
  <p:tag name="NUM" val="18"/>
</p:tagLst>
</file>

<file path=ppt/tags/tag66.xml><?xml version="1.0" encoding="utf-8"?>
<p:tagLst xmlns:a="http://schemas.openxmlformats.org/drawingml/2006/main" xmlns:r="http://schemas.openxmlformats.org/officeDocument/2006/relationships" xmlns:p="http://schemas.openxmlformats.org/presentationml/2006/main">
  <p:tag name="NUM" val="19"/>
</p:tagLst>
</file>

<file path=ppt/tags/tag67.xml><?xml version="1.0" encoding="utf-8"?>
<p:tagLst xmlns:a="http://schemas.openxmlformats.org/drawingml/2006/main" xmlns:r="http://schemas.openxmlformats.org/officeDocument/2006/relationships" xmlns:p="http://schemas.openxmlformats.org/presentationml/2006/main">
  <p:tag name="NUM" val="20"/>
</p:tagLst>
</file>

<file path=ppt/tags/tag68.xml><?xml version="1.0" encoding="utf-8"?>
<p:tagLst xmlns:a="http://schemas.openxmlformats.org/drawingml/2006/main" xmlns:r="http://schemas.openxmlformats.org/officeDocument/2006/relationships" xmlns:p="http://schemas.openxmlformats.org/presentationml/2006/main">
  <p:tag name="NUM" val="21"/>
</p:tagLst>
</file>

<file path=ppt/tags/tag69.xml><?xml version="1.0" encoding="utf-8"?>
<p:tagLst xmlns:a="http://schemas.openxmlformats.org/drawingml/2006/main" xmlns:r="http://schemas.openxmlformats.org/officeDocument/2006/relationships" xmlns:p="http://schemas.openxmlformats.org/presentationml/2006/main">
  <p:tag name="NUM" val="2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1"/>
</p:tagLst>
</file>

<file path=ppt/tags/tag82.xml><?xml version="1.0" encoding="utf-8"?>
<p:tagLst xmlns:a="http://schemas.openxmlformats.org/drawingml/2006/main" xmlns:r="http://schemas.openxmlformats.org/officeDocument/2006/relationships" xmlns:p="http://schemas.openxmlformats.org/presentationml/2006/main">
  <p:tag name="NUM" val="12"/>
</p:tagLst>
</file>

<file path=ppt/tags/tag83.xml><?xml version="1.0" encoding="utf-8"?>
<p:tagLst xmlns:a="http://schemas.openxmlformats.org/drawingml/2006/main" xmlns:r="http://schemas.openxmlformats.org/officeDocument/2006/relationships" xmlns:p="http://schemas.openxmlformats.org/presentationml/2006/main">
  <p:tag name="NUM" val="13"/>
</p:tagLst>
</file>

<file path=ppt/tags/tag84.xml><?xml version="1.0" encoding="utf-8"?>
<p:tagLst xmlns:a="http://schemas.openxmlformats.org/drawingml/2006/main" xmlns:r="http://schemas.openxmlformats.org/officeDocument/2006/relationships" xmlns:p="http://schemas.openxmlformats.org/presentationml/2006/main">
  <p:tag name="NUM" val="14"/>
</p:tagLst>
</file>

<file path=ppt/tags/tag85.xml><?xml version="1.0" encoding="utf-8"?>
<p:tagLst xmlns:a="http://schemas.openxmlformats.org/drawingml/2006/main" xmlns:r="http://schemas.openxmlformats.org/officeDocument/2006/relationships" xmlns:p="http://schemas.openxmlformats.org/presentationml/2006/main">
  <p:tag name="NUM" val="15"/>
</p:tagLst>
</file>

<file path=ppt/tags/tag86.xml><?xml version="1.0" encoding="utf-8"?>
<p:tagLst xmlns:a="http://schemas.openxmlformats.org/drawingml/2006/main" xmlns:r="http://schemas.openxmlformats.org/officeDocument/2006/relationships" xmlns:p="http://schemas.openxmlformats.org/presentationml/2006/main">
  <p:tag name="NUM" val="16"/>
</p:tagLst>
</file>

<file path=ppt/tags/tag87.xml><?xml version="1.0" encoding="utf-8"?>
<p:tagLst xmlns:a="http://schemas.openxmlformats.org/drawingml/2006/main" xmlns:r="http://schemas.openxmlformats.org/officeDocument/2006/relationships" xmlns:p="http://schemas.openxmlformats.org/presentationml/2006/main">
  <p:tag name="NUM" val="17"/>
</p:tagLst>
</file>

<file path=ppt/tags/tag88.xml><?xml version="1.0" encoding="utf-8"?>
<p:tagLst xmlns:a="http://schemas.openxmlformats.org/drawingml/2006/main" xmlns:r="http://schemas.openxmlformats.org/officeDocument/2006/relationships" xmlns:p="http://schemas.openxmlformats.org/presentationml/2006/main">
  <p:tag name="NUM" val="18"/>
</p:tagLst>
</file>

<file path=ppt/tags/tag89.xml><?xml version="1.0" encoding="utf-8"?>
<p:tagLst xmlns:a="http://schemas.openxmlformats.org/drawingml/2006/main" xmlns:r="http://schemas.openxmlformats.org/officeDocument/2006/relationships" xmlns:p="http://schemas.openxmlformats.org/presentationml/2006/main">
  <p:tag name="NUM" val="19"/>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0"/>
</p:tagLst>
</file>

<file path=ppt/tags/tag91.xml><?xml version="1.0" encoding="utf-8"?>
<p:tagLst xmlns:a="http://schemas.openxmlformats.org/drawingml/2006/main" xmlns:r="http://schemas.openxmlformats.org/officeDocument/2006/relationships" xmlns:p="http://schemas.openxmlformats.org/presentationml/2006/main">
  <p:tag name="NUM" val="21"/>
</p:tagLst>
</file>

<file path=ppt/tags/tag92.xml><?xml version="1.0" encoding="utf-8"?>
<p:tagLst xmlns:a="http://schemas.openxmlformats.org/drawingml/2006/main" xmlns:r="http://schemas.openxmlformats.org/officeDocument/2006/relationships" xmlns:p="http://schemas.openxmlformats.org/presentationml/2006/main">
  <p:tag name="NUM" val="22"/>
</p:tagLst>
</file>

<file path=ppt/tags/tag93.xml><?xml version="1.0" encoding="utf-8"?>
<p:tagLst xmlns:a="http://schemas.openxmlformats.org/drawingml/2006/main" xmlns:r="http://schemas.openxmlformats.org/officeDocument/2006/relationships" xmlns:p="http://schemas.openxmlformats.org/presentationml/2006/main">
  <p:tag name="NUM" val="23"/>
</p:tagLst>
</file>

<file path=ppt/tags/tag94.xml><?xml version="1.0" encoding="utf-8"?>
<p:tagLst xmlns:a="http://schemas.openxmlformats.org/drawingml/2006/main" xmlns:r="http://schemas.openxmlformats.org/officeDocument/2006/relationships" xmlns:p="http://schemas.openxmlformats.org/presentationml/2006/main">
  <p:tag name="NUM" val="24"/>
</p:tagLst>
</file>

<file path=ppt/tags/tag95.xml><?xml version="1.0" encoding="utf-8"?>
<p:tagLst xmlns:a="http://schemas.openxmlformats.org/drawingml/2006/main" xmlns:r="http://schemas.openxmlformats.org/officeDocument/2006/relationships" xmlns:p="http://schemas.openxmlformats.org/presentationml/2006/main">
  <p:tag name="NUM" val="25"/>
</p:tagLst>
</file>

<file path=ppt/tags/tag96.xml><?xml version="1.0" encoding="utf-8"?>
<p:tagLst xmlns:a="http://schemas.openxmlformats.org/drawingml/2006/main" xmlns:r="http://schemas.openxmlformats.org/officeDocument/2006/relationships" xmlns:p="http://schemas.openxmlformats.org/presentationml/2006/main">
  <p:tag name="NUM" val="26"/>
</p:tagLst>
</file>

<file path=ppt/tags/tag97.xml><?xml version="1.0" encoding="utf-8"?>
<p:tagLst xmlns:a="http://schemas.openxmlformats.org/drawingml/2006/main" xmlns:r="http://schemas.openxmlformats.org/officeDocument/2006/relationships" xmlns:p="http://schemas.openxmlformats.org/presentationml/2006/main">
  <p:tag name="NUM" val="27"/>
</p:tagLst>
</file>

<file path=ppt/tags/tag98.xml><?xml version="1.0" encoding="utf-8"?>
<p:tagLst xmlns:a="http://schemas.openxmlformats.org/drawingml/2006/main" xmlns:r="http://schemas.openxmlformats.org/officeDocument/2006/relationships" xmlns:p="http://schemas.openxmlformats.org/presentationml/2006/main">
  <p:tag name="NUM" val="28"/>
</p:tagLst>
</file>

<file path=ppt/tags/tag99.xml><?xml version="1.0" encoding="utf-8"?>
<p:tagLst xmlns:a="http://schemas.openxmlformats.org/drawingml/2006/main" xmlns:r="http://schemas.openxmlformats.org/officeDocument/2006/relationships" xmlns:p="http://schemas.openxmlformats.org/presentationml/2006/main">
  <p:tag name="NUM" val="2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2702</TotalTime>
  <Words>995</Words>
  <Application>Microsoft Office PowerPoint</Application>
  <PresentationFormat>Affichage à l'écran (4:3)</PresentationFormat>
  <Paragraphs>194</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Times New Roman</vt:lpstr>
      <vt:lpstr>Wingdings</vt:lpstr>
      <vt:lpstr>Thème Office</vt:lpstr>
      <vt:lpstr>Présentation de 2 séquences</vt:lpstr>
      <vt:lpstr>Présentation PowerPoint</vt:lpstr>
      <vt:lpstr>Séquence n°2 </vt:lpstr>
      <vt:lpstr>Rappels sur le modèle en couche</vt:lpstr>
      <vt:lpstr>Fonctionnement du modèle en couches</vt:lpstr>
      <vt:lpstr>Compétences visées</vt:lpstr>
      <vt:lpstr>Découverte de la couche physique Communication point à point Codage de l’information</vt:lpstr>
      <vt:lpstr>Envoi d’informations sur un support optique</vt:lpstr>
      <vt:lpstr>Chronogrammes associés</vt:lpstr>
      <vt:lpstr>Découvrir le fonctionnement d’un réseau </vt:lpstr>
      <vt:lpstr>Comment distribuer l’information au bon destinataire ?</vt:lpstr>
      <vt:lpstr>Activité sous forme d’un jeu de rôle</vt:lpstr>
      <vt:lpstr>table de routage de l’îlot n°3 (switch)</vt:lpstr>
      <vt:lpstr>Lancement de l’activité</vt:lpstr>
      <vt:lpstr>L’objectif de la séance 3 est de montrer le cheminement de l’information dans un réseau maillé (réseau internet)</vt:lpstr>
      <vt:lpstr>Simulation d’un réseau type Internet</vt:lpstr>
      <vt:lpstr>Eléments de synthèse</vt:lpstr>
      <vt:lpstr>Possibilité de simuler le fonctionnement d’un réseau avec l’outil logiciel gratuit « Packet Tracer de Cisco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2 séquences</dc:title>
  <dc:creator>pclaunay</dc:creator>
  <cp:lastModifiedBy>nmorel1</cp:lastModifiedBy>
  <cp:revision>201</cp:revision>
  <dcterms:created xsi:type="dcterms:W3CDTF">2015-12-02T16:41:07Z</dcterms:created>
  <dcterms:modified xsi:type="dcterms:W3CDTF">2015-12-09T16:32:22Z</dcterms:modified>
</cp:coreProperties>
</file>