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  <p:sldId id="267" r:id="rId9"/>
    <p:sldId id="270" r:id="rId10"/>
    <p:sldId id="271" r:id="rId11"/>
    <p:sldId id="260" r:id="rId12"/>
    <p:sldId id="265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C6918-E2B2-4B0A-BE45-8A54AF0E4A15}" type="doc">
      <dgm:prSet loTypeId="urn:microsoft.com/office/officeart/2005/8/layout/hProcess6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B585509-909B-49AE-B21E-6B6FA48E69B5}">
      <dgm:prSet phldrT="[Texte]" custT="1"/>
      <dgm:spPr/>
      <dgm:t>
        <a:bodyPr/>
        <a:lstStyle/>
        <a:p>
          <a:r>
            <a:rPr lang="fr-FR" sz="700" dirty="0" smtClean="0"/>
            <a:t>Inscription BIA/CAEA</a:t>
          </a:r>
          <a:endParaRPr lang="fr-FR" sz="700" dirty="0"/>
        </a:p>
      </dgm:t>
    </dgm:pt>
    <dgm:pt modelId="{375500BB-F52F-4D01-A0D8-80F7299F1548}" type="parTrans" cxnId="{5427A07C-30BC-4E75-8611-536F31AB66C4}">
      <dgm:prSet/>
      <dgm:spPr/>
      <dgm:t>
        <a:bodyPr/>
        <a:lstStyle/>
        <a:p>
          <a:endParaRPr lang="fr-FR"/>
        </a:p>
      </dgm:t>
    </dgm:pt>
    <dgm:pt modelId="{82D53847-E48D-44B0-A7FD-46394178565B}" type="sibTrans" cxnId="{5427A07C-30BC-4E75-8611-536F31AB66C4}">
      <dgm:prSet/>
      <dgm:spPr/>
      <dgm:t>
        <a:bodyPr/>
        <a:lstStyle/>
        <a:p>
          <a:endParaRPr lang="fr-FR"/>
        </a:p>
      </dgm:t>
    </dgm:pt>
    <dgm:pt modelId="{D89D6379-BBD7-44F0-945D-8DA4AAE5568E}">
      <dgm:prSet phldrT="[Texte]"/>
      <dgm:spPr/>
      <dgm:t>
        <a:bodyPr/>
        <a:lstStyle/>
        <a:p>
          <a:r>
            <a:rPr lang="fr-FR" dirty="0" smtClean="0"/>
            <a:t> circulaire académique définissant les modalités d’inscription</a:t>
          </a:r>
          <a:endParaRPr lang="fr-FR" dirty="0"/>
        </a:p>
      </dgm:t>
    </dgm:pt>
    <dgm:pt modelId="{57468FCF-E03A-4650-976C-7795FFC05CFA}" type="parTrans" cxnId="{AE3F3888-346B-4F62-8EAF-74E6BBF4F036}">
      <dgm:prSet/>
      <dgm:spPr/>
      <dgm:t>
        <a:bodyPr/>
        <a:lstStyle/>
        <a:p>
          <a:endParaRPr lang="fr-FR"/>
        </a:p>
      </dgm:t>
    </dgm:pt>
    <dgm:pt modelId="{18075E9C-013E-4C28-8FF6-9F44978A0886}" type="sibTrans" cxnId="{AE3F3888-346B-4F62-8EAF-74E6BBF4F036}">
      <dgm:prSet/>
      <dgm:spPr/>
      <dgm:t>
        <a:bodyPr/>
        <a:lstStyle/>
        <a:p>
          <a:endParaRPr lang="fr-FR"/>
        </a:p>
      </dgm:t>
    </dgm:pt>
    <dgm:pt modelId="{EF50E7E0-405E-4DC9-BA21-1C4BFB0FC6BB}">
      <dgm:prSet phldrT="[Texte]" custT="1"/>
      <dgm:spPr/>
      <dgm:t>
        <a:bodyPr/>
        <a:lstStyle/>
        <a:p>
          <a:r>
            <a:rPr lang="fr-FR" sz="700" dirty="0" smtClean="0"/>
            <a:t>Epreuves écrites BIA/CAEA</a:t>
          </a:r>
          <a:endParaRPr lang="fr-FR" sz="700" dirty="0"/>
        </a:p>
      </dgm:t>
    </dgm:pt>
    <dgm:pt modelId="{021B2642-AB7D-4122-9AF9-F209B33EC11F}" type="parTrans" cxnId="{0AAD4FD8-04D9-4AFE-BE09-7BDF7A708061}">
      <dgm:prSet/>
      <dgm:spPr/>
      <dgm:t>
        <a:bodyPr/>
        <a:lstStyle/>
        <a:p>
          <a:endParaRPr lang="fr-FR"/>
        </a:p>
      </dgm:t>
    </dgm:pt>
    <dgm:pt modelId="{4FCE2E5A-B8F4-4656-971D-92C523F34B76}" type="sibTrans" cxnId="{0AAD4FD8-04D9-4AFE-BE09-7BDF7A708061}">
      <dgm:prSet/>
      <dgm:spPr/>
      <dgm:t>
        <a:bodyPr/>
        <a:lstStyle/>
        <a:p>
          <a:endParaRPr lang="fr-FR"/>
        </a:p>
      </dgm:t>
    </dgm:pt>
    <dgm:pt modelId="{41103905-D857-4ED7-A9A3-9219A9DE14E7}">
      <dgm:prSet phldrT="[Texte]"/>
      <dgm:spPr/>
      <dgm:t>
        <a:bodyPr/>
        <a:lstStyle/>
        <a:p>
          <a:r>
            <a:rPr lang="fr-FR" dirty="0" smtClean="0"/>
            <a:t>Dates définies au B.O.</a:t>
          </a:r>
          <a:endParaRPr lang="fr-FR" dirty="0"/>
        </a:p>
      </dgm:t>
    </dgm:pt>
    <dgm:pt modelId="{845C36D8-F5DD-4977-B5B3-14EA94378B19}" type="parTrans" cxnId="{4CD9CBD8-7BE7-48AF-93A7-2DF855A00955}">
      <dgm:prSet/>
      <dgm:spPr/>
      <dgm:t>
        <a:bodyPr/>
        <a:lstStyle/>
        <a:p>
          <a:endParaRPr lang="fr-FR"/>
        </a:p>
      </dgm:t>
    </dgm:pt>
    <dgm:pt modelId="{6901139A-1A67-4C74-8660-DF3CC1BBDDAC}" type="sibTrans" cxnId="{4CD9CBD8-7BE7-48AF-93A7-2DF855A00955}">
      <dgm:prSet/>
      <dgm:spPr/>
      <dgm:t>
        <a:bodyPr/>
        <a:lstStyle/>
        <a:p>
          <a:endParaRPr lang="fr-FR"/>
        </a:p>
      </dgm:t>
    </dgm:pt>
    <dgm:pt modelId="{5A2684F1-18FF-40A7-A9AC-AAC571CD64E0}">
      <dgm:prSet phldrT="[Texte]" custT="1"/>
      <dgm:spPr/>
      <dgm:t>
        <a:bodyPr/>
        <a:lstStyle/>
        <a:p>
          <a:r>
            <a:rPr lang="fr-FR" sz="700" dirty="0" smtClean="0"/>
            <a:t>Résultats BIA/admissibilité CAEA</a:t>
          </a:r>
          <a:endParaRPr lang="fr-FR" sz="700" dirty="0"/>
        </a:p>
      </dgm:t>
    </dgm:pt>
    <dgm:pt modelId="{69D4D0E2-DBEE-471E-B6FA-A0FD1606CA09}" type="parTrans" cxnId="{6090DEEA-99CB-438E-A4BA-D3EB72864BC2}">
      <dgm:prSet/>
      <dgm:spPr/>
      <dgm:t>
        <a:bodyPr/>
        <a:lstStyle/>
        <a:p>
          <a:endParaRPr lang="fr-FR"/>
        </a:p>
      </dgm:t>
    </dgm:pt>
    <dgm:pt modelId="{AE6C8643-384C-4E01-9AC2-3FD97C506CA1}" type="sibTrans" cxnId="{6090DEEA-99CB-438E-A4BA-D3EB72864BC2}">
      <dgm:prSet/>
      <dgm:spPr/>
      <dgm:t>
        <a:bodyPr/>
        <a:lstStyle/>
        <a:p>
          <a:endParaRPr lang="fr-FR"/>
        </a:p>
      </dgm:t>
    </dgm:pt>
    <dgm:pt modelId="{698415D0-3533-4D84-8181-67E1AFE997E6}">
      <dgm:prSet phldrT="[Texte]" custT="1"/>
      <dgm:spPr/>
      <dgm:t>
        <a:bodyPr/>
        <a:lstStyle/>
        <a:p>
          <a:r>
            <a:rPr lang="fr-FR" sz="800" dirty="0" smtClean="0"/>
            <a:t>Correction &amp; Jury de délibération BIA/admissibilité CAEA</a:t>
          </a:r>
          <a:endParaRPr lang="fr-FR" sz="800" dirty="0"/>
        </a:p>
      </dgm:t>
    </dgm:pt>
    <dgm:pt modelId="{1F0E7213-5FE4-458A-A345-BCF07DC068D9}" type="parTrans" cxnId="{81E23862-6698-4B64-99D2-D6662B66DA5C}">
      <dgm:prSet/>
      <dgm:spPr/>
      <dgm:t>
        <a:bodyPr/>
        <a:lstStyle/>
        <a:p>
          <a:endParaRPr lang="fr-FR"/>
        </a:p>
      </dgm:t>
    </dgm:pt>
    <dgm:pt modelId="{8B30B7D5-B619-45D1-B243-F4AE30FDB744}" type="sibTrans" cxnId="{81E23862-6698-4B64-99D2-D6662B66DA5C}">
      <dgm:prSet/>
      <dgm:spPr/>
      <dgm:t>
        <a:bodyPr/>
        <a:lstStyle/>
        <a:p>
          <a:endParaRPr lang="fr-FR"/>
        </a:p>
      </dgm:t>
    </dgm:pt>
    <dgm:pt modelId="{4E698876-DEBC-41CA-AC1E-E4E90B032897}">
      <dgm:prSet phldrT="[Texte]"/>
      <dgm:spPr/>
      <dgm:t>
        <a:bodyPr/>
        <a:lstStyle/>
        <a:p>
          <a:r>
            <a:rPr lang="fr-FR" dirty="0" smtClean="0"/>
            <a:t>Oral CAEA</a:t>
          </a:r>
          <a:endParaRPr lang="fr-FR" dirty="0"/>
        </a:p>
      </dgm:t>
    </dgm:pt>
    <dgm:pt modelId="{5F15B54C-16CA-449B-9DC7-07B754E5E695}" type="parTrans" cxnId="{BC21D648-D253-4A06-B10E-5A2545556F38}">
      <dgm:prSet/>
      <dgm:spPr/>
      <dgm:t>
        <a:bodyPr/>
        <a:lstStyle/>
        <a:p>
          <a:endParaRPr lang="fr-FR"/>
        </a:p>
      </dgm:t>
    </dgm:pt>
    <dgm:pt modelId="{EAD33F72-DCDF-4D5C-A075-5B2B94C68161}" type="sibTrans" cxnId="{BC21D648-D253-4A06-B10E-5A2545556F38}">
      <dgm:prSet/>
      <dgm:spPr/>
      <dgm:t>
        <a:bodyPr/>
        <a:lstStyle/>
        <a:p>
          <a:endParaRPr lang="fr-FR"/>
        </a:p>
      </dgm:t>
    </dgm:pt>
    <dgm:pt modelId="{4B296204-BEBC-4B70-8001-74936E8094F7}">
      <dgm:prSet phldrT="[Texte]"/>
      <dgm:spPr/>
      <dgm:t>
        <a:bodyPr/>
        <a:lstStyle/>
        <a:p>
          <a:r>
            <a:rPr lang="fr-FR" dirty="0" smtClean="0"/>
            <a:t>Résultats CAEA</a:t>
          </a:r>
          <a:endParaRPr lang="fr-FR" dirty="0"/>
        </a:p>
      </dgm:t>
    </dgm:pt>
    <dgm:pt modelId="{3B1F2CB9-3384-425A-9E95-258619BF9644}" type="parTrans" cxnId="{FD166666-E9E1-4797-A4F1-35C159471653}">
      <dgm:prSet/>
      <dgm:spPr/>
      <dgm:t>
        <a:bodyPr/>
        <a:lstStyle/>
        <a:p>
          <a:endParaRPr lang="fr-FR"/>
        </a:p>
      </dgm:t>
    </dgm:pt>
    <dgm:pt modelId="{9BF40FDC-D766-42C5-A9AB-FE4DFCB24211}" type="sibTrans" cxnId="{FD166666-E9E1-4797-A4F1-35C159471653}">
      <dgm:prSet/>
      <dgm:spPr/>
      <dgm:t>
        <a:bodyPr/>
        <a:lstStyle/>
        <a:p>
          <a:endParaRPr lang="fr-FR"/>
        </a:p>
      </dgm:t>
    </dgm:pt>
    <dgm:pt modelId="{47C3467B-C70F-45A5-A375-F321DDE2FCE9}">
      <dgm:prSet phldrT="[Texte]"/>
      <dgm:spPr/>
      <dgm:t>
        <a:bodyPr/>
        <a:lstStyle/>
        <a:p>
          <a:r>
            <a:rPr lang="fr-FR" dirty="0" smtClean="0"/>
            <a:t>Jury de délibération admission CAEA</a:t>
          </a:r>
          <a:endParaRPr lang="fr-FR" dirty="0"/>
        </a:p>
      </dgm:t>
    </dgm:pt>
    <dgm:pt modelId="{95B20FAE-9834-42A1-8A17-C9B1730ABAC2}" type="parTrans" cxnId="{87754BD4-3EED-4B91-8B37-36D450C56A21}">
      <dgm:prSet/>
      <dgm:spPr/>
      <dgm:t>
        <a:bodyPr/>
        <a:lstStyle/>
        <a:p>
          <a:endParaRPr lang="fr-FR"/>
        </a:p>
      </dgm:t>
    </dgm:pt>
    <dgm:pt modelId="{31677F93-1DC8-4376-9C2C-381FE9389791}" type="sibTrans" cxnId="{87754BD4-3EED-4B91-8B37-36D450C56A21}">
      <dgm:prSet/>
      <dgm:spPr/>
      <dgm:t>
        <a:bodyPr/>
        <a:lstStyle/>
        <a:p>
          <a:endParaRPr lang="fr-FR"/>
        </a:p>
      </dgm:t>
    </dgm:pt>
    <dgm:pt modelId="{41069D22-25FF-4154-B022-90C6FB448755}">
      <dgm:prSet/>
      <dgm:spPr/>
      <dgm:t>
        <a:bodyPr/>
        <a:lstStyle/>
        <a:p>
          <a:endParaRPr lang="fr-FR" dirty="0"/>
        </a:p>
      </dgm:t>
    </dgm:pt>
    <dgm:pt modelId="{2F35290F-BC7B-4B01-879B-1EAE17C25BFF}" type="parTrans" cxnId="{B5168B6B-416B-4D72-8D21-B1AD451E4DEB}">
      <dgm:prSet/>
      <dgm:spPr/>
      <dgm:t>
        <a:bodyPr/>
        <a:lstStyle/>
        <a:p>
          <a:endParaRPr lang="fr-FR"/>
        </a:p>
      </dgm:t>
    </dgm:pt>
    <dgm:pt modelId="{10430BFE-25B1-443F-B81E-4BCD4C89DCFF}" type="sibTrans" cxnId="{B5168B6B-416B-4D72-8D21-B1AD451E4DEB}">
      <dgm:prSet/>
      <dgm:spPr/>
      <dgm:t>
        <a:bodyPr/>
        <a:lstStyle/>
        <a:p>
          <a:endParaRPr lang="fr-FR"/>
        </a:p>
      </dgm:t>
    </dgm:pt>
    <dgm:pt modelId="{0A127B58-ACF2-4EBB-92CD-EC0DE2E00CB1}" type="pres">
      <dgm:prSet presAssocID="{6E4C6918-E2B2-4B0A-BE45-8A54AF0E4A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4DBE05-3895-4078-BBF0-D228B260DDA3}" type="pres">
      <dgm:prSet presAssocID="{AB585509-909B-49AE-B21E-6B6FA48E69B5}" presName="compNode" presStyleCnt="0"/>
      <dgm:spPr/>
      <dgm:t>
        <a:bodyPr/>
        <a:lstStyle/>
        <a:p>
          <a:endParaRPr lang="fr-FR"/>
        </a:p>
      </dgm:t>
    </dgm:pt>
    <dgm:pt modelId="{F6D3C7BC-6D8E-4A33-87D2-B754F15F3556}" type="pres">
      <dgm:prSet presAssocID="{AB585509-909B-49AE-B21E-6B6FA48E69B5}" presName="noGeometry" presStyleCnt="0"/>
      <dgm:spPr/>
      <dgm:t>
        <a:bodyPr/>
        <a:lstStyle/>
        <a:p>
          <a:endParaRPr lang="fr-FR"/>
        </a:p>
      </dgm:t>
    </dgm:pt>
    <dgm:pt modelId="{D9F18E96-D533-4873-91FB-F1EC477542E5}" type="pres">
      <dgm:prSet presAssocID="{AB585509-909B-49AE-B21E-6B6FA48E69B5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7ECD07-5EE2-48A2-B039-1865B29CA72F}" type="pres">
      <dgm:prSet presAssocID="{AB585509-909B-49AE-B21E-6B6FA48E69B5}" presName="childTextHidden" presStyleLbl="bgAccFollowNode1" presStyleIdx="0" presStyleCnt="5"/>
      <dgm:spPr/>
      <dgm:t>
        <a:bodyPr/>
        <a:lstStyle/>
        <a:p>
          <a:endParaRPr lang="fr-FR"/>
        </a:p>
      </dgm:t>
    </dgm:pt>
    <dgm:pt modelId="{AA1A1DE5-8AF3-45F5-B23C-1C694B88E9B2}" type="pres">
      <dgm:prSet presAssocID="{AB585509-909B-49AE-B21E-6B6FA48E69B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7ADF73-40DF-45E2-A49D-9F3D03DA01F8}" type="pres">
      <dgm:prSet presAssocID="{AB585509-909B-49AE-B21E-6B6FA48E69B5}" presName="aSpace" presStyleCnt="0"/>
      <dgm:spPr/>
      <dgm:t>
        <a:bodyPr/>
        <a:lstStyle/>
        <a:p>
          <a:endParaRPr lang="fr-FR"/>
        </a:p>
      </dgm:t>
    </dgm:pt>
    <dgm:pt modelId="{77C50B80-ED34-44EE-BCF3-E09AD489E286}" type="pres">
      <dgm:prSet presAssocID="{EF50E7E0-405E-4DC9-BA21-1C4BFB0FC6BB}" presName="compNode" presStyleCnt="0"/>
      <dgm:spPr/>
      <dgm:t>
        <a:bodyPr/>
        <a:lstStyle/>
        <a:p>
          <a:endParaRPr lang="fr-FR"/>
        </a:p>
      </dgm:t>
    </dgm:pt>
    <dgm:pt modelId="{E8CB65A2-723F-4E56-A91D-CE509E4D8D3F}" type="pres">
      <dgm:prSet presAssocID="{EF50E7E0-405E-4DC9-BA21-1C4BFB0FC6BB}" presName="noGeometry" presStyleCnt="0"/>
      <dgm:spPr/>
      <dgm:t>
        <a:bodyPr/>
        <a:lstStyle/>
        <a:p>
          <a:endParaRPr lang="fr-FR"/>
        </a:p>
      </dgm:t>
    </dgm:pt>
    <dgm:pt modelId="{318D83A5-9E29-473B-8A39-98EEA7BDDFFD}" type="pres">
      <dgm:prSet presAssocID="{EF50E7E0-405E-4DC9-BA21-1C4BFB0FC6BB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FEE282-5352-4A23-9F2A-B8BFC383B7A1}" type="pres">
      <dgm:prSet presAssocID="{EF50E7E0-405E-4DC9-BA21-1C4BFB0FC6BB}" presName="childTextHidden" presStyleLbl="bgAccFollowNode1" presStyleIdx="1" presStyleCnt="5"/>
      <dgm:spPr/>
      <dgm:t>
        <a:bodyPr/>
        <a:lstStyle/>
        <a:p>
          <a:endParaRPr lang="fr-FR"/>
        </a:p>
      </dgm:t>
    </dgm:pt>
    <dgm:pt modelId="{3E7609CA-61A8-4696-8D85-B220729E44DF}" type="pres">
      <dgm:prSet presAssocID="{EF50E7E0-405E-4DC9-BA21-1C4BFB0FC6B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4F82E-1D9B-4B7E-AFAF-7C8A7B7D2917}" type="pres">
      <dgm:prSet presAssocID="{EF50E7E0-405E-4DC9-BA21-1C4BFB0FC6BB}" presName="aSpace" presStyleCnt="0"/>
      <dgm:spPr/>
      <dgm:t>
        <a:bodyPr/>
        <a:lstStyle/>
        <a:p>
          <a:endParaRPr lang="fr-FR"/>
        </a:p>
      </dgm:t>
    </dgm:pt>
    <dgm:pt modelId="{974729CE-DE96-47E8-9649-317AAA610CA9}" type="pres">
      <dgm:prSet presAssocID="{5A2684F1-18FF-40A7-A9AC-AAC571CD64E0}" presName="compNode" presStyleCnt="0"/>
      <dgm:spPr/>
      <dgm:t>
        <a:bodyPr/>
        <a:lstStyle/>
        <a:p>
          <a:endParaRPr lang="fr-FR"/>
        </a:p>
      </dgm:t>
    </dgm:pt>
    <dgm:pt modelId="{BF8F9252-6FF3-40CB-809D-E65D4C0F978F}" type="pres">
      <dgm:prSet presAssocID="{5A2684F1-18FF-40A7-A9AC-AAC571CD64E0}" presName="noGeometry" presStyleCnt="0"/>
      <dgm:spPr/>
      <dgm:t>
        <a:bodyPr/>
        <a:lstStyle/>
        <a:p>
          <a:endParaRPr lang="fr-FR"/>
        </a:p>
      </dgm:t>
    </dgm:pt>
    <dgm:pt modelId="{A45F536A-752D-44E9-947E-75D12803FA4E}" type="pres">
      <dgm:prSet presAssocID="{5A2684F1-18FF-40A7-A9AC-AAC571CD64E0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EE1A1E-C318-44B9-B3E0-22CACAA513D7}" type="pres">
      <dgm:prSet presAssocID="{5A2684F1-18FF-40A7-A9AC-AAC571CD64E0}" presName="childTextHidden" presStyleLbl="bgAccFollowNode1" presStyleIdx="2" presStyleCnt="5"/>
      <dgm:spPr/>
      <dgm:t>
        <a:bodyPr/>
        <a:lstStyle/>
        <a:p>
          <a:endParaRPr lang="fr-FR"/>
        </a:p>
      </dgm:t>
    </dgm:pt>
    <dgm:pt modelId="{B3F9FCBB-0375-4013-B545-12B5E6951F3D}" type="pres">
      <dgm:prSet presAssocID="{5A2684F1-18FF-40A7-A9AC-AAC571CD64E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318A6-4E55-44E7-A45C-541046495198}" type="pres">
      <dgm:prSet presAssocID="{5A2684F1-18FF-40A7-A9AC-AAC571CD64E0}" presName="aSpace" presStyleCnt="0"/>
      <dgm:spPr/>
      <dgm:t>
        <a:bodyPr/>
        <a:lstStyle/>
        <a:p>
          <a:endParaRPr lang="fr-FR"/>
        </a:p>
      </dgm:t>
    </dgm:pt>
    <dgm:pt modelId="{85BD1810-4BE5-41A8-B3DB-74EE60C01E15}" type="pres">
      <dgm:prSet presAssocID="{4E698876-DEBC-41CA-AC1E-E4E90B032897}" presName="compNode" presStyleCnt="0"/>
      <dgm:spPr/>
      <dgm:t>
        <a:bodyPr/>
        <a:lstStyle/>
        <a:p>
          <a:endParaRPr lang="fr-FR"/>
        </a:p>
      </dgm:t>
    </dgm:pt>
    <dgm:pt modelId="{19F29178-E333-4FDD-B351-B2B9E9372CB5}" type="pres">
      <dgm:prSet presAssocID="{4E698876-DEBC-41CA-AC1E-E4E90B032897}" presName="noGeometry" presStyleCnt="0"/>
      <dgm:spPr/>
      <dgm:t>
        <a:bodyPr/>
        <a:lstStyle/>
        <a:p>
          <a:endParaRPr lang="fr-FR"/>
        </a:p>
      </dgm:t>
    </dgm:pt>
    <dgm:pt modelId="{EE5603DB-8B64-4F79-A43B-65B86E286CB2}" type="pres">
      <dgm:prSet presAssocID="{4E698876-DEBC-41CA-AC1E-E4E90B032897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6E2095-F2D2-42F1-A409-CD649BE6886F}" type="pres">
      <dgm:prSet presAssocID="{4E698876-DEBC-41CA-AC1E-E4E90B032897}" presName="childTextHidden" presStyleLbl="bgAccFollowNode1" presStyleIdx="3" presStyleCnt="5"/>
      <dgm:spPr/>
      <dgm:t>
        <a:bodyPr/>
        <a:lstStyle/>
        <a:p>
          <a:endParaRPr lang="fr-FR"/>
        </a:p>
      </dgm:t>
    </dgm:pt>
    <dgm:pt modelId="{42CE5569-7DD0-4221-9466-939B9173D4A6}" type="pres">
      <dgm:prSet presAssocID="{4E698876-DEBC-41CA-AC1E-E4E90B03289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A28D6E-59FF-4892-8115-5EF3B090654B}" type="pres">
      <dgm:prSet presAssocID="{4E698876-DEBC-41CA-AC1E-E4E90B032897}" presName="aSpace" presStyleCnt="0"/>
      <dgm:spPr/>
      <dgm:t>
        <a:bodyPr/>
        <a:lstStyle/>
        <a:p>
          <a:endParaRPr lang="fr-FR"/>
        </a:p>
      </dgm:t>
    </dgm:pt>
    <dgm:pt modelId="{AF694AB8-5B7D-4EC7-91A6-814434BD76C5}" type="pres">
      <dgm:prSet presAssocID="{4B296204-BEBC-4B70-8001-74936E8094F7}" presName="compNode" presStyleCnt="0"/>
      <dgm:spPr/>
      <dgm:t>
        <a:bodyPr/>
        <a:lstStyle/>
        <a:p>
          <a:endParaRPr lang="fr-FR"/>
        </a:p>
      </dgm:t>
    </dgm:pt>
    <dgm:pt modelId="{7D348925-4BF6-49B0-BD48-93F0CDC3B050}" type="pres">
      <dgm:prSet presAssocID="{4B296204-BEBC-4B70-8001-74936E8094F7}" presName="noGeometry" presStyleCnt="0"/>
      <dgm:spPr/>
      <dgm:t>
        <a:bodyPr/>
        <a:lstStyle/>
        <a:p>
          <a:endParaRPr lang="fr-FR"/>
        </a:p>
      </dgm:t>
    </dgm:pt>
    <dgm:pt modelId="{B8A45D14-5DE9-448B-B81F-4698602B0118}" type="pres">
      <dgm:prSet presAssocID="{4B296204-BEBC-4B70-8001-74936E8094F7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BF4059-8EB1-49A3-879F-C3FC7D3692C3}" type="pres">
      <dgm:prSet presAssocID="{4B296204-BEBC-4B70-8001-74936E8094F7}" presName="childTextHidden" presStyleLbl="bgAccFollowNode1" presStyleIdx="4" presStyleCnt="5"/>
      <dgm:spPr/>
      <dgm:t>
        <a:bodyPr/>
        <a:lstStyle/>
        <a:p>
          <a:endParaRPr lang="fr-FR"/>
        </a:p>
      </dgm:t>
    </dgm:pt>
    <dgm:pt modelId="{42D12E82-DCAE-4560-B202-5AE6AB9D0D92}" type="pres">
      <dgm:prSet presAssocID="{4B296204-BEBC-4B70-8001-74936E8094F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19806A-8396-4EF4-B466-FFBFC0E72856}" type="presOf" srcId="{41103905-D857-4ED7-A9A3-9219A9DE14E7}" destId="{318D83A5-9E29-473B-8A39-98EEA7BDDFFD}" srcOrd="0" destOrd="0" presId="urn:microsoft.com/office/officeart/2005/8/layout/hProcess6"/>
    <dgm:cxn modelId="{18847AD5-2D42-4EA2-8246-350797B1AF3D}" type="presOf" srcId="{41069D22-25FF-4154-B022-90C6FB448755}" destId="{E0BF4059-8EB1-49A3-879F-C3FC7D3692C3}" srcOrd="1" destOrd="0" presId="urn:microsoft.com/office/officeart/2005/8/layout/hProcess6"/>
    <dgm:cxn modelId="{2D70B6F2-165D-48B5-8CCA-13BD21382AF0}" type="presOf" srcId="{6E4C6918-E2B2-4B0A-BE45-8A54AF0E4A15}" destId="{0A127B58-ACF2-4EBB-92CD-EC0DE2E00CB1}" srcOrd="0" destOrd="0" presId="urn:microsoft.com/office/officeart/2005/8/layout/hProcess6"/>
    <dgm:cxn modelId="{0E439764-1593-4048-AB4D-6C51211FE1D4}" type="presOf" srcId="{AB585509-909B-49AE-B21E-6B6FA48E69B5}" destId="{AA1A1DE5-8AF3-45F5-B23C-1C694B88E9B2}" srcOrd="0" destOrd="0" presId="urn:microsoft.com/office/officeart/2005/8/layout/hProcess6"/>
    <dgm:cxn modelId="{320783C2-1E51-4345-9CB7-C764E8CD6842}" type="presOf" srcId="{698415D0-3533-4D84-8181-67E1AFE997E6}" destId="{DBEE1A1E-C318-44B9-B3E0-22CACAA513D7}" srcOrd="1" destOrd="0" presId="urn:microsoft.com/office/officeart/2005/8/layout/hProcess6"/>
    <dgm:cxn modelId="{81E23862-6698-4B64-99D2-D6662B66DA5C}" srcId="{5A2684F1-18FF-40A7-A9AC-AAC571CD64E0}" destId="{698415D0-3533-4D84-8181-67E1AFE997E6}" srcOrd="0" destOrd="0" parTransId="{1F0E7213-5FE4-458A-A345-BCF07DC068D9}" sibTransId="{8B30B7D5-B619-45D1-B243-F4AE30FDB744}"/>
    <dgm:cxn modelId="{4CD9CBD8-7BE7-48AF-93A7-2DF855A00955}" srcId="{EF50E7E0-405E-4DC9-BA21-1C4BFB0FC6BB}" destId="{41103905-D857-4ED7-A9A3-9219A9DE14E7}" srcOrd="0" destOrd="0" parTransId="{845C36D8-F5DD-4977-B5B3-14EA94378B19}" sibTransId="{6901139A-1A67-4C74-8660-DF3CC1BBDDAC}"/>
    <dgm:cxn modelId="{6090DEEA-99CB-438E-A4BA-D3EB72864BC2}" srcId="{6E4C6918-E2B2-4B0A-BE45-8A54AF0E4A15}" destId="{5A2684F1-18FF-40A7-A9AC-AAC571CD64E0}" srcOrd="2" destOrd="0" parTransId="{69D4D0E2-DBEE-471E-B6FA-A0FD1606CA09}" sibTransId="{AE6C8643-384C-4E01-9AC2-3FD97C506CA1}"/>
    <dgm:cxn modelId="{3828DA3F-949A-461D-A08B-7B3B9E125A86}" type="presOf" srcId="{D89D6379-BBD7-44F0-945D-8DA4AAE5568E}" destId="{A27ECD07-5EE2-48A2-B039-1865B29CA72F}" srcOrd="1" destOrd="0" presId="urn:microsoft.com/office/officeart/2005/8/layout/hProcess6"/>
    <dgm:cxn modelId="{0AAD4FD8-04D9-4AFE-BE09-7BDF7A708061}" srcId="{6E4C6918-E2B2-4B0A-BE45-8A54AF0E4A15}" destId="{EF50E7E0-405E-4DC9-BA21-1C4BFB0FC6BB}" srcOrd="1" destOrd="0" parTransId="{021B2642-AB7D-4122-9AF9-F209B33EC11F}" sibTransId="{4FCE2E5A-B8F4-4656-971D-92C523F34B76}"/>
    <dgm:cxn modelId="{B216EDB5-7B4D-43CB-89F4-FF444F2865A5}" type="presOf" srcId="{47C3467B-C70F-45A5-A375-F321DDE2FCE9}" destId="{EE5603DB-8B64-4F79-A43B-65B86E286CB2}" srcOrd="0" destOrd="0" presId="urn:microsoft.com/office/officeart/2005/8/layout/hProcess6"/>
    <dgm:cxn modelId="{1E9A7D36-BE69-4441-8913-255C8D6F2888}" type="presOf" srcId="{EF50E7E0-405E-4DC9-BA21-1C4BFB0FC6BB}" destId="{3E7609CA-61A8-4696-8D85-B220729E44DF}" srcOrd="0" destOrd="0" presId="urn:microsoft.com/office/officeart/2005/8/layout/hProcess6"/>
    <dgm:cxn modelId="{B5168B6B-416B-4D72-8D21-B1AD451E4DEB}" srcId="{4B296204-BEBC-4B70-8001-74936E8094F7}" destId="{41069D22-25FF-4154-B022-90C6FB448755}" srcOrd="0" destOrd="0" parTransId="{2F35290F-BC7B-4B01-879B-1EAE17C25BFF}" sibTransId="{10430BFE-25B1-443F-B81E-4BCD4C89DCFF}"/>
    <dgm:cxn modelId="{121CF749-121A-4340-B61A-50431DC559CB}" type="presOf" srcId="{5A2684F1-18FF-40A7-A9AC-AAC571CD64E0}" destId="{B3F9FCBB-0375-4013-B545-12B5E6951F3D}" srcOrd="0" destOrd="0" presId="urn:microsoft.com/office/officeart/2005/8/layout/hProcess6"/>
    <dgm:cxn modelId="{743446E2-5487-4361-A966-E85C991143AF}" type="presOf" srcId="{41069D22-25FF-4154-B022-90C6FB448755}" destId="{B8A45D14-5DE9-448B-B81F-4698602B0118}" srcOrd="0" destOrd="0" presId="urn:microsoft.com/office/officeart/2005/8/layout/hProcess6"/>
    <dgm:cxn modelId="{729C12CF-BAC0-4931-AE23-B921435953D6}" type="presOf" srcId="{4B296204-BEBC-4B70-8001-74936E8094F7}" destId="{42D12E82-DCAE-4560-B202-5AE6AB9D0D92}" srcOrd="0" destOrd="0" presId="urn:microsoft.com/office/officeart/2005/8/layout/hProcess6"/>
    <dgm:cxn modelId="{BC21D648-D253-4A06-B10E-5A2545556F38}" srcId="{6E4C6918-E2B2-4B0A-BE45-8A54AF0E4A15}" destId="{4E698876-DEBC-41CA-AC1E-E4E90B032897}" srcOrd="3" destOrd="0" parTransId="{5F15B54C-16CA-449B-9DC7-07B754E5E695}" sibTransId="{EAD33F72-DCDF-4D5C-A075-5B2B94C68161}"/>
    <dgm:cxn modelId="{02E58461-3332-4E65-8494-A04A1965AD0A}" type="presOf" srcId="{D89D6379-BBD7-44F0-945D-8DA4AAE5568E}" destId="{D9F18E96-D533-4873-91FB-F1EC477542E5}" srcOrd="0" destOrd="0" presId="urn:microsoft.com/office/officeart/2005/8/layout/hProcess6"/>
    <dgm:cxn modelId="{AE3F3888-346B-4F62-8EAF-74E6BBF4F036}" srcId="{AB585509-909B-49AE-B21E-6B6FA48E69B5}" destId="{D89D6379-BBD7-44F0-945D-8DA4AAE5568E}" srcOrd="0" destOrd="0" parTransId="{57468FCF-E03A-4650-976C-7795FFC05CFA}" sibTransId="{18075E9C-013E-4C28-8FF6-9F44978A0886}"/>
    <dgm:cxn modelId="{87754BD4-3EED-4B91-8B37-36D450C56A21}" srcId="{4E698876-DEBC-41CA-AC1E-E4E90B032897}" destId="{47C3467B-C70F-45A5-A375-F321DDE2FCE9}" srcOrd="0" destOrd="0" parTransId="{95B20FAE-9834-42A1-8A17-C9B1730ABAC2}" sibTransId="{31677F93-1DC8-4376-9C2C-381FE9389791}"/>
    <dgm:cxn modelId="{19ADB29B-C77B-4BEF-80FE-9F03C83B9B33}" type="presOf" srcId="{698415D0-3533-4D84-8181-67E1AFE997E6}" destId="{A45F536A-752D-44E9-947E-75D12803FA4E}" srcOrd="0" destOrd="0" presId="urn:microsoft.com/office/officeart/2005/8/layout/hProcess6"/>
    <dgm:cxn modelId="{C14CA1EF-B887-4B42-935B-3361479E2BA4}" type="presOf" srcId="{47C3467B-C70F-45A5-A375-F321DDE2FCE9}" destId="{CA6E2095-F2D2-42F1-A409-CD649BE6886F}" srcOrd="1" destOrd="0" presId="urn:microsoft.com/office/officeart/2005/8/layout/hProcess6"/>
    <dgm:cxn modelId="{DF70F7A2-CFDA-4973-9F66-0FFF06675A98}" type="presOf" srcId="{41103905-D857-4ED7-A9A3-9219A9DE14E7}" destId="{7FFEE282-5352-4A23-9F2A-B8BFC383B7A1}" srcOrd="1" destOrd="0" presId="urn:microsoft.com/office/officeart/2005/8/layout/hProcess6"/>
    <dgm:cxn modelId="{FD166666-E9E1-4797-A4F1-35C159471653}" srcId="{6E4C6918-E2B2-4B0A-BE45-8A54AF0E4A15}" destId="{4B296204-BEBC-4B70-8001-74936E8094F7}" srcOrd="4" destOrd="0" parTransId="{3B1F2CB9-3384-425A-9E95-258619BF9644}" sibTransId="{9BF40FDC-D766-42C5-A9AB-FE4DFCB24211}"/>
    <dgm:cxn modelId="{5427A07C-30BC-4E75-8611-536F31AB66C4}" srcId="{6E4C6918-E2B2-4B0A-BE45-8A54AF0E4A15}" destId="{AB585509-909B-49AE-B21E-6B6FA48E69B5}" srcOrd="0" destOrd="0" parTransId="{375500BB-F52F-4D01-A0D8-80F7299F1548}" sibTransId="{82D53847-E48D-44B0-A7FD-46394178565B}"/>
    <dgm:cxn modelId="{A76CB1C5-ACE9-46DC-AB48-7E72748693DF}" type="presOf" srcId="{4E698876-DEBC-41CA-AC1E-E4E90B032897}" destId="{42CE5569-7DD0-4221-9466-939B9173D4A6}" srcOrd="0" destOrd="0" presId="urn:microsoft.com/office/officeart/2005/8/layout/hProcess6"/>
    <dgm:cxn modelId="{34DB7F63-11F3-4139-B50A-75A30BBEE7B2}" type="presParOf" srcId="{0A127B58-ACF2-4EBB-92CD-EC0DE2E00CB1}" destId="{D64DBE05-3895-4078-BBF0-D228B260DDA3}" srcOrd="0" destOrd="0" presId="urn:microsoft.com/office/officeart/2005/8/layout/hProcess6"/>
    <dgm:cxn modelId="{8A7F55B7-2991-4D3C-9520-30902D8289C4}" type="presParOf" srcId="{D64DBE05-3895-4078-BBF0-D228B260DDA3}" destId="{F6D3C7BC-6D8E-4A33-87D2-B754F15F3556}" srcOrd="0" destOrd="0" presId="urn:microsoft.com/office/officeart/2005/8/layout/hProcess6"/>
    <dgm:cxn modelId="{5BC66919-0C5C-4500-B144-7E4FAE75A841}" type="presParOf" srcId="{D64DBE05-3895-4078-BBF0-D228B260DDA3}" destId="{D9F18E96-D533-4873-91FB-F1EC477542E5}" srcOrd="1" destOrd="0" presId="urn:microsoft.com/office/officeart/2005/8/layout/hProcess6"/>
    <dgm:cxn modelId="{F962BA80-0547-41E3-BF02-22902590E49B}" type="presParOf" srcId="{D64DBE05-3895-4078-BBF0-D228B260DDA3}" destId="{A27ECD07-5EE2-48A2-B039-1865B29CA72F}" srcOrd="2" destOrd="0" presId="urn:microsoft.com/office/officeart/2005/8/layout/hProcess6"/>
    <dgm:cxn modelId="{11EB45A8-5C46-4DE0-A083-F521F39C027A}" type="presParOf" srcId="{D64DBE05-3895-4078-BBF0-D228B260DDA3}" destId="{AA1A1DE5-8AF3-45F5-B23C-1C694B88E9B2}" srcOrd="3" destOrd="0" presId="urn:microsoft.com/office/officeart/2005/8/layout/hProcess6"/>
    <dgm:cxn modelId="{F734A6C3-5CF8-493E-8427-5E21B0721C93}" type="presParOf" srcId="{0A127B58-ACF2-4EBB-92CD-EC0DE2E00CB1}" destId="{CE7ADF73-40DF-45E2-A49D-9F3D03DA01F8}" srcOrd="1" destOrd="0" presId="urn:microsoft.com/office/officeart/2005/8/layout/hProcess6"/>
    <dgm:cxn modelId="{75FF1CDE-FA34-4094-AC76-22C4540C8EC4}" type="presParOf" srcId="{0A127B58-ACF2-4EBB-92CD-EC0DE2E00CB1}" destId="{77C50B80-ED34-44EE-BCF3-E09AD489E286}" srcOrd="2" destOrd="0" presId="urn:microsoft.com/office/officeart/2005/8/layout/hProcess6"/>
    <dgm:cxn modelId="{7305B117-9D8A-4F6A-A325-47C2016B9154}" type="presParOf" srcId="{77C50B80-ED34-44EE-BCF3-E09AD489E286}" destId="{E8CB65A2-723F-4E56-A91D-CE509E4D8D3F}" srcOrd="0" destOrd="0" presId="urn:microsoft.com/office/officeart/2005/8/layout/hProcess6"/>
    <dgm:cxn modelId="{6DE690AD-D655-46B4-B09A-A8C743F3E52D}" type="presParOf" srcId="{77C50B80-ED34-44EE-BCF3-E09AD489E286}" destId="{318D83A5-9E29-473B-8A39-98EEA7BDDFFD}" srcOrd="1" destOrd="0" presId="urn:microsoft.com/office/officeart/2005/8/layout/hProcess6"/>
    <dgm:cxn modelId="{5EBE69E6-6738-46D9-B9D5-383966F8195C}" type="presParOf" srcId="{77C50B80-ED34-44EE-BCF3-E09AD489E286}" destId="{7FFEE282-5352-4A23-9F2A-B8BFC383B7A1}" srcOrd="2" destOrd="0" presId="urn:microsoft.com/office/officeart/2005/8/layout/hProcess6"/>
    <dgm:cxn modelId="{663FAF9A-4F72-4FE8-A569-DA2D4F86C41F}" type="presParOf" srcId="{77C50B80-ED34-44EE-BCF3-E09AD489E286}" destId="{3E7609CA-61A8-4696-8D85-B220729E44DF}" srcOrd="3" destOrd="0" presId="urn:microsoft.com/office/officeart/2005/8/layout/hProcess6"/>
    <dgm:cxn modelId="{8B6166CE-9169-413E-88C2-A8DCF49581EE}" type="presParOf" srcId="{0A127B58-ACF2-4EBB-92CD-EC0DE2E00CB1}" destId="{BED4F82E-1D9B-4B7E-AFAF-7C8A7B7D2917}" srcOrd="3" destOrd="0" presId="urn:microsoft.com/office/officeart/2005/8/layout/hProcess6"/>
    <dgm:cxn modelId="{67F35F1D-9203-49B8-AD3B-AE1F07880413}" type="presParOf" srcId="{0A127B58-ACF2-4EBB-92CD-EC0DE2E00CB1}" destId="{974729CE-DE96-47E8-9649-317AAA610CA9}" srcOrd="4" destOrd="0" presId="urn:microsoft.com/office/officeart/2005/8/layout/hProcess6"/>
    <dgm:cxn modelId="{9D98F431-B004-4B5E-B17E-8AFA3DE6A705}" type="presParOf" srcId="{974729CE-DE96-47E8-9649-317AAA610CA9}" destId="{BF8F9252-6FF3-40CB-809D-E65D4C0F978F}" srcOrd="0" destOrd="0" presId="urn:microsoft.com/office/officeart/2005/8/layout/hProcess6"/>
    <dgm:cxn modelId="{8BA620BE-D754-4483-AF77-7E22DCD64025}" type="presParOf" srcId="{974729CE-DE96-47E8-9649-317AAA610CA9}" destId="{A45F536A-752D-44E9-947E-75D12803FA4E}" srcOrd="1" destOrd="0" presId="urn:microsoft.com/office/officeart/2005/8/layout/hProcess6"/>
    <dgm:cxn modelId="{8C93E0E2-E271-49A7-86FE-5E44314F3813}" type="presParOf" srcId="{974729CE-DE96-47E8-9649-317AAA610CA9}" destId="{DBEE1A1E-C318-44B9-B3E0-22CACAA513D7}" srcOrd="2" destOrd="0" presId="urn:microsoft.com/office/officeart/2005/8/layout/hProcess6"/>
    <dgm:cxn modelId="{14A69064-EDE7-4278-9D22-82D6CF6A6A3A}" type="presParOf" srcId="{974729CE-DE96-47E8-9649-317AAA610CA9}" destId="{B3F9FCBB-0375-4013-B545-12B5E6951F3D}" srcOrd="3" destOrd="0" presId="urn:microsoft.com/office/officeart/2005/8/layout/hProcess6"/>
    <dgm:cxn modelId="{A0AC82E8-E443-43F1-A9DA-E68F90A37BBB}" type="presParOf" srcId="{0A127B58-ACF2-4EBB-92CD-EC0DE2E00CB1}" destId="{769318A6-4E55-44E7-A45C-541046495198}" srcOrd="5" destOrd="0" presId="urn:microsoft.com/office/officeart/2005/8/layout/hProcess6"/>
    <dgm:cxn modelId="{EC2D8F4A-FF88-4BB9-BE20-828BD75F44AB}" type="presParOf" srcId="{0A127B58-ACF2-4EBB-92CD-EC0DE2E00CB1}" destId="{85BD1810-4BE5-41A8-B3DB-74EE60C01E15}" srcOrd="6" destOrd="0" presId="urn:microsoft.com/office/officeart/2005/8/layout/hProcess6"/>
    <dgm:cxn modelId="{EEDB2DC5-8726-42F5-A8A0-6875209A4235}" type="presParOf" srcId="{85BD1810-4BE5-41A8-B3DB-74EE60C01E15}" destId="{19F29178-E333-4FDD-B351-B2B9E9372CB5}" srcOrd="0" destOrd="0" presId="urn:microsoft.com/office/officeart/2005/8/layout/hProcess6"/>
    <dgm:cxn modelId="{8D366D25-8475-4132-82A8-B6331039A7EC}" type="presParOf" srcId="{85BD1810-4BE5-41A8-B3DB-74EE60C01E15}" destId="{EE5603DB-8B64-4F79-A43B-65B86E286CB2}" srcOrd="1" destOrd="0" presId="urn:microsoft.com/office/officeart/2005/8/layout/hProcess6"/>
    <dgm:cxn modelId="{86D72524-C719-4B82-9EC6-1AECBA0AD5BE}" type="presParOf" srcId="{85BD1810-4BE5-41A8-B3DB-74EE60C01E15}" destId="{CA6E2095-F2D2-42F1-A409-CD649BE6886F}" srcOrd="2" destOrd="0" presId="urn:microsoft.com/office/officeart/2005/8/layout/hProcess6"/>
    <dgm:cxn modelId="{CDB0E6F9-E6F2-46F9-8D20-370B23ED8509}" type="presParOf" srcId="{85BD1810-4BE5-41A8-B3DB-74EE60C01E15}" destId="{42CE5569-7DD0-4221-9466-939B9173D4A6}" srcOrd="3" destOrd="0" presId="urn:microsoft.com/office/officeart/2005/8/layout/hProcess6"/>
    <dgm:cxn modelId="{FAB5F015-0B57-4716-BAC9-F2CDBED2DC63}" type="presParOf" srcId="{0A127B58-ACF2-4EBB-92CD-EC0DE2E00CB1}" destId="{22A28D6E-59FF-4892-8115-5EF3B090654B}" srcOrd="7" destOrd="0" presId="urn:microsoft.com/office/officeart/2005/8/layout/hProcess6"/>
    <dgm:cxn modelId="{1B6F68A5-7F5F-4614-8BBC-8C96170758C4}" type="presParOf" srcId="{0A127B58-ACF2-4EBB-92CD-EC0DE2E00CB1}" destId="{AF694AB8-5B7D-4EC7-91A6-814434BD76C5}" srcOrd="8" destOrd="0" presId="urn:microsoft.com/office/officeart/2005/8/layout/hProcess6"/>
    <dgm:cxn modelId="{6B8466A7-C324-4CFC-A0BE-6B786A9114F1}" type="presParOf" srcId="{AF694AB8-5B7D-4EC7-91A6-814434BD76C5}" destId="{7D348925-4BF6-49B0-BD48-93F0CDC3B050}" srcOrd="0" destOrd="0" presId="urn:microsoft.com/office/officeart/2005/8/layout/hProcess6"/>
    <dgm:cxn modelId="{FD4948F8-2BD7-4624-B9EC-74E3686C41DE}" type="presParOf" srcId="{AF694AB8-5B7D-4EC7-91A6-814434BD76C5}" destId="{B8A45D14-5DE9-448B-B81F-4698602B0118}" srcOrd="1" destOrd="0" presId="urn:microsoft.com/office/officeart/2005/8/layout/hProcess6"/>
    <dgm:cxn modelId="{0BDAFF58-B9CD-4F63-A7D8-40D7A8FB2218}" type="presParOf" srcId="{AF694AB8-5B7D-4EC7-91A6-814434BD76C5}" destId="{E0BF4059-8EB1-49A3-879F-C3FC7D3692C3}" srcOrd="2" destOrd="0" presId="urn:microsoft.com/office/officeart/2005/8/layout/hProcess6"/>
    <dgm:cxn modelId="{AF18E796-98B7-48BF-A8D4-0BEB326FB794}" type="presParOf" srcId="{AF694AB8-5B7D-4EC7-91A6-814434BD76C5}" destId="{42D12E82-DCAE-4560-B202-5AE6AB9D0D9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E96-D533-4873-91FB-F1EC477542E5}">
      <dsp:nvSpPr>
        <dsp:cNvPr id="0" name=""/>
        <dsp:cNvSpPr/>
      </dsp:nvSpPr>
      <dsp:spPr>
        <a:xfrm>
          <a:off x="319861" y="721563"/>
          <a:ext cx="1264979" cy="1105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circulaire académique définissant les modalités d’inscription</a:t>
          </a:r>
          <a:endParaRPr lang="fr-FR" sz="900" kern="1200" dirty="0"/>
        </a:p>
      </dsp:txBody>
      <dsp:txXfrm>
        <a:off x="636106" y="887426"/>
        <a:ext cx="616677" cy="774025"/>
      </dsp:txXfrm>
    </dsp:sp>
    <dsp:sp modelId="{AA1A1DE5-8AF3-45F5-B23C-1C694B88E9B2}">
      <dsp:nvSpPr>
        <dsp:cNvPr id="0" name=""/>
        <dsp:cNvSpPr/>
      </dsp:nvSpPr>
      <dsp:spPr>
        <a:xfrm>
          <a:off x="3616" y="958194"/>
          <a:ext cx="632489" cy="632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Inscription BIA/CAEA</a:t>
          </a:r>
          <a:endParaRPr lang="fr-FR" sz="700" kern="1200" dirty="0"/>
        </a:p>
      </dsp:txBody>
      <dsp:txXfrm>
        <a:off x="96242" y="1050820"/>
        <a:ext cx="447237" cy="447237"/>
      </dsp:txXfrm>
    </dsp:sp>
    <dsp:sp modelId="{318D83A5-9E29-473B-8A39-98EEA7BDDFFD}">
      <dsp:nvSpPr>
        <dsp:cNvPr id="0" name=""/>
        <dsp:cNvSpPr/>
      </dsp:nvSpPr>
      <dsp:spPr>
        <a:xfrm>
          <a:off x="1980147" y="721563"/>
          <a:ext cx="1264979" cy="1105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Dates définies au B.O.</a:t>
          </a:r>
          <a:endParaRPr lang="fr-FR" sz="900" kern="1200" dirty="0"/>
        </a:p>
      </dsp:txBody>
      <dsp:txXfrm>
        <a:off x="2296391" y="887426"/>
        <a:ext cx="616677" cy="774025"/>
      </dsp:txXfrm>
    </dsp:sp>
    <dsp:sp modelId="{3E7609CA-61A8-4696-8D85-B220729E44DF}">
      <dsp:nvSpPr>
        <dsp:cNvPr id="0" name=""/>
        <dsp:cNvSpPr/>
      </dsp:nvSpPr>
      <dsp:spPr>
        <a:xfrm>
          <a:off x="1663902" y="958194"/>
          <a:ext cx="632489" cy="6324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Epreuves écrites BIA/CAEA</a:t>
          </a:r>
          <a:endParaRPr lang="fr-FR" sz="700" kern="1200" dirty="0"/>
        </a:p>
      </dsp:txBody>
      <dsp:txXfrm>
        <a:off x="1756528" y="1050820"/>
        <a:ext cx="447237" cy="447237"/>
      </dsp:txXfrm>
    </dsp:sp>
    <dsp:sp modelId="{A45F536A-752D-44E9-947E-75D12803FA4E}">
      <dsp:nvSpPr>
        <dsp:cNvPr id="0" name=""/>
        <dsp:cNvSpPr/>
      </dsp:nvSpPr>
      <dsp:spPr>
        <a:xfrm>
          <a:off x="3640432" y="721563"/>
          <a:ext cx="1264979" cy="1105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Correction &amp; Jury de délibération BIA/admissibilité CAEA</a:t>
          </a:r>
          <a:endParaRPr lang="fr-FR" sz="800" kern="1200" dirty="0"/>
        </a:p>
      </dsp:txBody>
      <dsp:txXfrm>
        <a:off x="3956677" y="887426"/>
        <a:ext cx="616677" cy="774025"/>
      </dsp:txXfrm>
    </dsp:sp>
    <dsp:sp modelId="{B3F9FCBB-0375-4013-B545-12B5E6951F3D}">
      <dsp:nvSpPr>
        <dsp:cNvPr id="0" name=""/>
        <dsp:cNvSpPr/>
      </dsp:nvSpPr>
      <dsp:spPr>
        <a:xfrm>
          <a:off x="3324187" y="958194"/>
          <a:ext cx="632489" cy="6324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Résultats BIA/admissibilité CAEA</a:t>
          </a:r>
          <a:endParaRPr lang="fr-FR" sz="700" kern="1200" dirty="0"/>
        </a:p>
      </dsp:txBody>
      <dsp:txXfrm>
        <a:off x="3416813" y="1050820"/>
        <a:ext cx="447237" cy="447237"/>
      </dsp:txXfrm>
    </dsp:sp>
    <dsp:sp modelId="{EE5603DB-8B64-4F79-A43B-65B86E286CB2}">
      <dsp:nvSpPr>
        <dsp:cNvPr id="0" name=""/>
        <dsp:cNvSpPr/>
      </dsp:nvSpPr>
      <dsp:spPr>
        <a:xfrm>
          <a:off x="5300718" y="721563"/>
          <a:ext cx="1264979" cy="1105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Jury de délibération admission CAEA</a:t>
          </a:r>
          <a:endParaRPr lang="fr-FR" sz="900" kern="1200" dirty="0"/>
        </a:p>
      </dsp:txBody>
      <dsp:txXfrm>
        <a:off x="5616963" y="887426"/>
        <a:ext cx="616677" cy="774025"/>
      </dsp:txXfrm>
    </dsp:sp>
    <dsp:sp modelId="{42CE5569-7DD0-4221-9466-939B9173D4A6}">
      <dsp:nvSpPr>
        <dsp:cNvPr id="0" name=""/>
        <dsp:cNvSpPr/>
      </dsp:nvSpPr>
      <dsp:spPr>
        <a:xfrm>
          <a:off x="4984473" y="958194"/>
          <a:ext cx="632489" cy="632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Oral CAEA</a:t>
          </a:r>
          <a:endParaRPr lang="fr-FR" sz="900" kern="1200" dirty="0"/>
        </a:p>
      </dsp:txBody>
      <dsp:txXfrm>
        <a:off x="5077099" y="1050820"/>
        <a:ext cx="447237" cy="447237"/>
      </dsp:txXfrm>
    </dsp:sp>
    <dsp:sp modelId="{B8A45D14-5DE9-448B-B81F-4698602B0118}">
      <dsp:nvSpPr>
        <dsp:cNvPr id="0" name=""/>
        <dsp:cNvSpPr/>
      </dsp:nvSpPr>
      <dsp:spPr>
        <a:xfrm>
          <a:off x="6961003" y="721563"/>
          <a:ext cx="1264979" cy="1105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/>
        </a:p>
      </dsp:txBody>
      <dsp:txXfrm>
        <a:off x="7277248" y="887426"/>
        <a:ext cx="616677" cy="774025"/>
      </dsp:txXfrm>
    </dsp:sp>
    <dsp:sp modelId="{42D12E82-DCAE-4560-B202-5AE6AB9D0D92}">
      <dsp:nvSpPr>
        <dsp:cNvPr id="0" name=""/>
        <dsp:cNvSpPr/>
      </dsp:nvSpPr>
      <dsp:spPr>
        <a:xfrm>
          <a:off x="6644759" y="958194"/>
          <a:ext cx="632489" cy="632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Résultats CAEA</a:t>
          </a:r>
          <a:endParaRPr lang="fr-FR" sz="900" kern="1200" dirty="0"/>
        </a:p>
      </dsp:txBody>
      <dsp:txXfrm>
        <a:off x="6737385" y="1050820"/>
        <a:ext cx="447237" cy="44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C515-4A18-44E3-AE49-363E35B9505F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5A1-EBAB-44EB-936B-EE28CCF43C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37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D5A1-EBAB-44EB-936B-EE28CCF43C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67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7802" y="19842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872208" cy="130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3" y="44625"/>
            <a:ext cx="578589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969"/>
            <a:ext cx="1095191" cy="13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4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9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4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5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49AE-0D09-4511-B7DE-2FDBA52BEDFE}" type="datetimeFigureOut">
              <a:rPr lang="fr-FR" smtClean="0"/>
              <a:pPr/>
              <a:t>09/11/2015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FA35-F6B2-48A9-8B1A-3433262E572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872208" cy="130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3" y="44625"/>
            <a:ext cx="578589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969"/>
            <a:ext cx="1095191" cy="13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1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77281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L’organisation générale autour du BIA</a:t>
            </a:r>
          </a:p>
          <a:p>
            <a:pPr algn="ctr"/>
            <a:r>
              <a:rPr lang="fr-FR" sz="4800" b="1" dirty="0">
                <a:solidFill>
                  <a:srgbClr val="FF0000"/>
                </a:solidFill>
              </a:rPr>
              <a:t>e</a:t>
            </a:r>
            <a:r>
              <a:rPr lang="fr-FR" sz="4800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fr-FR" sz="4800" b="1" dirty="0">
                <a:solidFill>
                  <a:srgbClr val="FF0000"/>
                </a:solidFill>
              </a:rPr>
              <a:t>Processus de pilotage des  examens du BIA et du CAEA</a:t>
            </a:r>
          </a:p>
        </p:txBody>
      </p:sp>
    </p:spTree>
    <p:extLst>
      <p:ext uri="{BB962C8B-B14F-4D97-AF65-F5344CB8AC3E}">
        <p14:creationId xmlns:p14="http://schemas.microsoft.com/office/powerpoint/2010/main" val="23956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Les élèves peuvent suivre la préparation au BIA en club ou en établissement</a:t>
            </a:r>
          </a:p>
          <a:p>
            <a:r>
              <a:rPr lang="fr-FR" dirty="0" smtClean="0"/>
              <a:t>Dans le cas de formation en établissement, le financement des vols d’initiation est laissé à l’initiative des établissements (le cas général est un financement partiel des élèves), des aides financières peuvent être localement sollicitées</a:t>
            </a:r>
          </a:p>
          <a:p>
            <a:r>
              <a:rPr lang="fr-FR" dirty="0" smtClean="0"/>
              <a:t>Tout vol d’initiation doit se faire avec le consentement écrit des parents pour les élèves mineurs</a:t>
            </a:r>
          </a:p>
          <a:p>
            <a:r>
              <a:rPr lang="fr-FR" dirty="0" smtClean="0"/>
              <a:t>L’inscription au BIA se fait selon les modalités académiques définies par le service des examens</a:t>
            </a:r>
            <a:r>
              <a:rPr lang="fr-FR" dirty="0"/>
              <a:t>(dossier papier, site internet…) </a:t>
            </a:r>
            <a:r>
              <a:rPr lang="fr-FR" dirty="0" smtClean="0"/>
              <a:t>.</a:t>
            </a:r>
          </a:p>
          <a:p>
            <a:r>
              <a:rPr lang="fr-FR" dirty="0"/>
              <a:t>Pour les candidats </a:t>
            </a:r>
            <a:r>
              <a:rPr lang="fr-FR" dirty="0" smtClean="0"/>
              <a:t>scolaires bénéficiant d’une formation en établissement, </a:t>
            </a:r>
            <a:r>
              <a:rPr lang="fr-FR" dirty="0"/>
              <a:t>l’inscription au </a:t>
            </a:r>
            <a:r>
              <a:rPr lang="fr-FR" dirty="0" smtClean="0"/>
              <a:t>BIA </a:t>
            </a:r>
            <a:r>
              <a:rPr lang="fr-FR" dirty="0"/>
              <a:t>se fait par le biais </a:t>
            </a:r>
            <a:r>
              <a:rPr lang="fr-FR" dirty="0" smtClean="0"/>
              <a:t>de leurs </a:t>
            </a:r>
            <a:r>
              <a:rPr lang="fr-FR" dirty="0"/>
              <a:t>établissements </a:t>
            </a:r>
            <a:r>
              <a:rPr lang="fr-FR" dirty="0" smtClean="0"/>
              <a:t>scolaires. Pour </a:t>
            </a:r>
            <a:r>
              <a:rPr lang="fr-FR" dirty="0"/>
              <a:t>les autres candidats, l’inscription se fait dans l’académie où se situe leur résidence.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685304"/>
            <a:ext cx="5760640" cy="907504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Les candidats BIA/CAEA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outon d'action : Accueil 4">
            <a:hlinkClick r:id="rId2" action="ppaction://hlinksldjump" highlightClick="1"/>
          </p:cNvPr>
          <p:cNvSpPr/>
          <p:nvPr/>
        </p:nvSpPr>
        <p:spPr>
          <a:xfrm>
            <a:off x="8601075" y="6021288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151628" y="3681640"/>
            <a:ext cx="8888660" cy="3154850"/>
            <a:chOff x="151628" y="3681640"/>
            <a:chExt cx="8888660" cy="3154850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151628" y="3681640"/>
              <a:ext cx="8888660" cy="315485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43624" y="3769340"/>
              <a:ext cx="1512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C00000"/>
                  </a:solidFill>
                </a:rPr>
                <a:t>Académie</a:t>
              </a:r>
              <a:endParaRPr lang="fr-FR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1699" y="590658"/>
            <a:ext cx="6182414" cy="736736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Processus de pilotage des  examens du BIA et du CAEA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261807" y="3911838"/>
            <a:ext cx="4638350" cy="54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 académique des examens-DEC </a:t>
            </a:r>
            <a:r>
              <a:rPr lang="fr-FR" sz="1400" dirty="0" smtClean="0"/>
              <a:t>(métropole et DOM-TOM)</a:t>
            </a:r>
            <a:endParaRPr lang="fr-FR" sz="1400" dirty="0"/>
          </a:p>
        </p:txBody>
      </p:sp>
      <p:grpSp>
        <p:nvGrpSpPr>
          <p:cNvPr id="65" name="Groupe 64"/>
          <p:cNvGrpSpPr/>
          <p:nvPr/>
        </p:nvGrpSpPr>
        <p:grpSpPr>
          <a:xfrm>
            <a:off x="5230029" y="4460611"/>
            <a:ext cx="2356033" cy="1121574"/>
            <a:chOff x="5230029" y="4460611"/>
            <a:chExt cx="2356033" cy="1121574"/>
          </a:xfrm>
        </p:grpSpPr>
        <p:sp>
          <p:nvSpPr>
            <p:cNvPr id="49" name="ZoneTexte 48"/>
            <p:cNvSpPr txBox="1"/>
            <p:nvPr/>
          </p:nvSpPr>
          <p:spPr>
            <a:xfrm>
              <a:off x="5572901" y="4460611"/>
              <a:ext cx="1913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Prépare, organise et annonce les résultats</a:t>
              </a:r>
              <a:endParaRPr lang="fr-FR" sz="1400" dirty="0"/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7270555" y="4544663"/>
              <a:ext cx="233289" cy="562753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5230029" y="5135209"/>
              <a:ext cx="2356033" cy="4469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Les épreuves du BIA/CAEA</a:t>
              </a:r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6676997" y="5701179"/>
            <a:ext cx="1187116" cy="931216"/>
            <a:chOff x="6676997" y="5701179"/>
            <a:chExt cx="1187116" cy="931216"/>
          </a:xfrm>
        </p:grpSpPr>
        <p:sp>
          <p:nvSpPr>
            <p:cNvPr id="27" name="Virage 26"/>
            <p:cNvSpPr/>
            <p:nvPr/>
          </p:nvSpPr>
          <p:spPr>
            <a:xfrm rot="16200000">
              <a:off x="6755297" y="5699863"/>
              <a:ext cx="652588" cy="65521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676997" y="6324618"/>
              <a:ext cx="1187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passent</a:t>
              </a:r>
              <a:endParaRPr lang="fr-FR" sz="1400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503844" y="4484120"/>
            <a:ext cx="1779872" cy="2081864"/>
            <a:chOff x="7503844" y="4484120"/>
            <a:chExt cx="1779872" cy="2081864"/>
          </a:xfrm>
        </p:grpSpPr>
        <p:sp>
          <p:nvSpPr>
            <p:cNvPr id="23" name="Ellipse 22"/>
            <p:cNvSpPr/>
            <p:nvPr/>
          </p:nvSpPr>
          <p:spPr>
            <a:xfrm>
              <a:off x="7503844" y="5846399"/>
              <a:ext cx="1436500" cy="71958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Candidats</a:t>
              </a:r>
              <a:endParaRPr lang="fr-FR" sz="1400" dirty="0"/>
            </a:p>
          </p:txBody>
        </p:sp>
        <p:sp>
          <p:nvSpPr>
            <p:cNvPr id="29" name="Flèche vers le haut 28"/>
            <p:cNvSpPr/>
            <p:nvPr/>
          </p:nvSpPr>
          <p:spPr>
            <a:xfrm>
              <a:off x="8060958" y="4484120"/>
              <a:ext cx="264820" cy="1319581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237819" y="4999610"/>
              <a:ext cx="1045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s’inscrivent </a:t>
              </a:r>
              <a:endParaRPr lang="fr-FR" sz="1400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92500" y="5622499"/>
            <a:ext cx="6019200" cy="1182297"/>
            <a:chOff x="492500" y="5622499"/>
            <a:chExt cx="6019200" cy="1182297"/>
          </a:xfrm>
        </p:grpSpPr>
        <p:sp>
          <p:nvSpPr>
            <p:cNvPr id="16" name="ZoneTexte 15"/>
            <p:cNvSpPr txBox="1"/>
            <p:nvPr/>
          </p:nvSpPr>
          <p:spPr>
            <a:xfrm>
              <a:off x="492500" y="6497019"/>
              <a:ext cx="4789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</a:t>
              </a:r>
              <a:r>
                <a:rPr lang="fr-FR" sz="1200" dirty="0" smtClean="0"/>
                <a:t>Dans le cas où le coordonnateur académique ne serait pas un inspecteur</a:t>
              </a:r>
              <a:endParaRPr lang="fr-FR" sz="1200" dirty="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582485" y="6082417"/>
              <a:ext cx="2740907" cy="436664"/>
              <a:chOff x="582485" y="6082417"/>
              <a:chExt cx="2740907" cy="436664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582485" y="6082417"/>
                <a:ext cx="1177188" cy="43666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Recteur</a:t>
                </a:r>
                <a:endParaRPr lang="fr-FR" dirty="0"/>
              </a:p>
            </p:txBody>
          </p:sp>
          <p:sp>
            <p:nvSpPr>
              <p:cNvPr id="53" name="Flèche droite 52"/>
              <p:cNvSpPr/>
              <p:nvPr/>
            </p:nvSpPr>
            <p:spPr>
              <a:xfrm>
                <a:off x="1855793" y="6128263"/>
                <a:ext cx="1467599" cy="344973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nomme</a:t>
                </a:r>
                <a:endParaRPr lang="fr-FR" dirty="0"/>
              </a:p>
            </p:txBody>
          </p:sp>
        </p:grpSp>
        <p:sp>
          <p:nvSpPr>
            <p:cNvPr id="39" name="Rectangle à coins arrondis 38"/>
            <p:cNvSpPr/>
            <p:nvPr/>
          </p:nvSpPr>
          <p:spPr>
            <a:xfrm>
              <a:off x="3417942" y="5981623"/>
              <a:ext cx="2356033" cy="4916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IA/IPR ou IEN ET/EG</a:t>
              </a:r>
              <a:r>
                <a:rPr lang="fr-FR" sz="2000" dirty="0" smtClean="0"/>
                <a:t>*</a:t>
              </a:r>
              <a:endParaRPr lang="fr-FR" dirty="0"/>
            </a:p>
          </p:txBody>
        </p:sp>
        <p:sp>
          <p:nvSpPr>
            <p:cNvPr id="47" name="Flèche vers le bas 46"/>
            <p:cNvSpPr/>
            <p:nvPr/>
          </p:nvSpPr>
          <p:spPr>
            <a:xfrm flipV="1">
              <a:off x="5351139" y="5622499"/>
              <a:ext cx="233446" cy="319493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585389" y="5663225"/>
              <a:ext cx="926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préside</a:t>
              </a:r>
              <a:endParaRPr lang="fr-FR" sz="1400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67964" y="4463742"/>
            <a:ext cx="4492070" cy="1517880"/>
            <a:chOff x="367964" y="4463742"/>
            <a:chExt cx="4492070" cy="1517880"/>
          </a:xfrm>
        </p:grpSpPr>
        <p:sp>
          <p:nvSpPr>
            <p:cNvPr id="26" name="Flèche à trois pointes 25"/>
            <p:cNvSpPr/>
            <p:nvPr/>
          </p:nvSpPr>
          <p:spPr>
            <a:xfrm rot="16200000">
              <a:off x="3198768" y="4320356"/>
              <a:ext cx="1517880" cy="1804652"/>
            </a:xfrm>
            <a:prstGeom prst="leftRightUpArrow">
              <a:avLst>
                <a:gd name="adj1" fmla="val 12233"/>
                <a:gd name="adj2" fmla="val 15425"/>
                <a:gd name="adj3" fmla="val 1861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expertise</a:t>
              </a:r>
              <a:endParaRPr lang="fr-FR" dirty="0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367964" y="4525940"/>
              <a:ext cx="3024336" cy="124621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400" dirty="0" smtClean="0"/>
                <a:t>Comité d’Initiation </a:t>
              </a:r>
              <a:r>
                <a:rPr lang="fr-FR" sz="1400" dirty="0"/>
                <a:t>R</a:t>
              </a:r>
              <a:r>
                <a:rPr lang="fr-FR" sz="1400" dirty="0" smtClean="0"/>
                <a:t>égional à l’Aéronautique et au Spatial-CIRAS</a:t>
              </a:r>
              <a:endParaRPr lang="fr-FR" sz="1400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24700" y="4580171"/>
              <a:ext cx="289174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Coordonnateur</a:t>
              </a:r>
              <a:r>
                <a:rPr lang="fr-FR" dirty="0" smtClean="0"/>
                <a:t> académique</a:t>
              </a:r>
              <a:endParaRPr lang="fr-FR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51628" y="1571090"/>
            <a:ext cx="8970804" cy="2157924"/>
            <a:chOff x="151628" y="1571090"/>
            <a:chExt cx="8970804" cy="2157924"/>
          </a:xfrm>
        </p:grpSpPr>
        <p:grpSp>
          <p:nvGrpSpPr>
            <p:cNvPr id="10" name="Groupe 9"/>
            <p:cNvGrpSpPr/>
            <p:nvPr/>
          </p:nvGrpSpPr>
          <p:grpSpPr>
            <a:xfrm>
              <a:off x="151628" y="1571090"/>
              <a:ext cx="8970804" cy="2157924"/>
              <a:chOff x="151628" y="1571090"/>
              <a:chExt cx="8970804" cy="2157924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151628" y="1571090"/>
                <a:ext cx="8970804" cy="2157924"/>
                <a:chOff x="151628" y="1571090"/>
                <a:chExt cx="8970804" cy="2157924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151628" y="2448278"/>
                  <a:ext cx="8970804" cy="1209313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à coins arrondis 40"/>
                <p:cNvSpPr/>
                <p:nvPr/>
              </p:nvSpPr>
              <p:spPr>
                <a:xfrm>
                  <a:off x="4523992" y="1571090"/>
                  <a:ext cx="4598440" cy="792088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DGESCO-service des examens</a:t>
                  </a:r>
                </a:p>
                <a:p>
                  <a:pPr algn="ctr"/>
                  <a:r>
                    <a:rPr lang="fr-FR" dirty="0"/>
                    <a:t>a</a:t>
                  </a:r>
                  <a:r>
                    <a:rPr lang="fr-FR" dirty="0" smtClean="0"/>
                    <a:t>ssure l’organisation nationale</a:t>
                  </a:r>
                  <a:endParaRPr lang="fr-FR" dirty="0"/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7042117" y="2684222"/>
                  <a:ext cx="1058275" cy="51697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sujets</a:t>
                  </a:r>
                  <a:endParaRPr lang="fr-FR" sz="1400" dirty="0"/>
                </a:p>
              </p:txBody>
            </p:sp>
            <p:sp>
              <p:nvSpPr>
                <p:cNvPr id="7" name="Rectangle à coins arrondis 6"/>
                <p:cNvSpPr/>
                <p:nvPr/>
              </p:nvSpPr>
              <p:spPr>
                <a:xfrm>
                  <a:off x="4261806" y="2696643"/>
                  <a:ext cx="1512169" cy="51697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Groupe d’auteurs</a:t>
                  </a:r>
                  <a:endParaRPr lang="fr-FR" dirty="0"/>
                </a:p>
              </p:txBody>
            </p:sp>
            <p:sp>
              <p:nvSpPr>
                <p:cNvPr id="9" name="Flèche droite 8"/>
                <p:cNvSpPr/>
                <p:nvPr/>
              </p:nvSpPr>
              <p:spPr>
                <a:xfrm>
                  <a:off x="3127694" y="2809776"/>
                  <a:ext cx="1084592" cy="289377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pilote</a:t>
                  </a:r>
                  <a:endParaRPr lang="fr-FR" dirty="0"/>
                </a:p>
              </p:txBody>
            </p:sp>
            <p:sp>
              <p:nvSpPr>
                <p:cNvPr id="11" name="Flèche droite 10"/>
                <p:cNvSpPr/>
                <p:nvPr/>
              </p:nvSpPr>
              <p:spPr>
                <a:xfrm>
                  <a:off x="5873016" y="2789360"/>
                  <a:ext cx="1070060" cy="325054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élabore</a:t>
                  </a:r>
                  <a:endParaRPr lang="fr-FR" dirty="0"/>
                </a:p>
              </p:txBody>
            </p:sp>
            <p:sp>
              <p:nvSpPr>
                <p:cNvPr id="12" name="Flèche vers le bas 11"/>
                <p:cNvSpPr/>
                <p:nvPr/>
              </p:nvSpPr>
              <p:spPr>
                <a:xfrm>
                  <a:off x="4716016" y="2363178"/>
                  <a:ext cx="216024" cy="321044"/>
                </a:xfrm>
                <a:prstGeom prst="down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Flèche vers le bas 31"/>
                <p:cNvSpPr/>
                <p:nvPr/>
              </p:nvSpPr>
              <p:spPr>
                <a:xfrm rot="10800000">
                  <a:off x="7486580" y="2400507"/>
                  <a:ext cx="220919" cy="246386"/>
                </a:xfrm>
                <a:prstGeom prst="down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Rectangle à coins arrondis 55"/>
                <p:cNvSpPr/>
                <p:nvPr/>
              </p:nvSpPr>
              <p:spPr>
                <a:xfrm>
                  <a:off x="2845438" y="3261055"/>
                  <a:ext cx="4014152" cy="467959"/>
                </a:xfrm>
                <a:prstGeom prst="round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Inspection Générale</a:t>
                  </a:r>
                </a:p>
                <a:p>
                  <a:pPr algn="ctr"/>
                  <a:r>
                    <a:rPr lang="fr-FR" dirty="0" smtClean="0"/>
                    <a:t>Responsable de l’élaboration des sujets</a:t>
                  </a:r>
                  <a:endParaRPr lang="fr-FR" dirty="0"/>
                </a:p>
              </p:txBody>
            </p:sp>
            <p:sp>
              <p:nvSpPr>
                <p:cNvPr id="6" name="Ellipse 5"/>
                <p:cNvSpPr/>
                <p:nvPr/>
              </p:nvSpPr>
              <p:spPr>
                <a:xfrm>
                  <a:off x="2080496" y="2561993"/>
                  <a:ext cx="989644" cy="732842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IA/IPR</a:t>
                  </a:r>
                  <a:endParaRPr lang="fr-FR" sz="1400" dirty="0"/>
                </a:p>
              </p:txBody>
            </p:sp>
          </p:grpSp>
          <p:sp>
            <p:nvSpPr>
              <p:cNvPr id="14" name="ZoneTexte 13"/>
              <p:cNvSpPr txBox="1"/>
              <p:nvPr/>
            </p:nvSpPr>
            <p:spPr>
              <a:xfrm>
                <a:off x="4855595" y="2363165"/>
                <a:ext cx="1224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convoque</a:t>
                </a:r>
                <a:endParaRPr lang="fr-FR" sz="1400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975765" y="3185326"/>
              <a:ext cx="12766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</a:rPr>
                <a:t>National</a:t>
              </a:r>
            </a:p>
          </p:txBody>
        </p:sp>
      </p:grpSp>
      <p:sp>
        <p:nvSpPr>
          <p:cNvPr id="33" name="Flèche vers le bas 32"/>
          <p:cNvSpPr/>
          <p:nvPr/>
        </p:nvSpPr>
        <p:spPr>
          <a:xfrm>
            <a:off x="8368572" y="2429243"/>
            <a:ext cx="284610" cy="14571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9" name="Groupe 68"/>
          <p:cNvGrpSpPr/>
          <p:nvPr/>
        </p:nvGrpSpPr>
        <p:grpSpPr>
          <a:xfrm>
            <a:off x="155852" y="1516771"/>
            <a:ext cx="4031600" cy="2985120"/>
            <a:chOff x="155852" y="1516771"/>
            <a:chExt cx="4031600" cy="2985120"/>
          </a:xfrm>
        </p:grpSpPr>
        <p:grpSp>
          <p:nvGrpSpPr>
            <p:cNvPr id="63" name="Groupe 62"/>
            <p:cNvGrpSpPr/>
            <p:nvPr/>
          </p:nvGrpSpPr>
          <p:grpSpPr>
            <a:xfrm>
              <a:off x="318148" y="1516771"/>
              <a:ext cx="3869304" cy="2985120"/>
              <a:chOff x="1173905" y="1541901"/>
              <a:chExt cx="3869304" cy="2985120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1173905" y="1541901"/>
                <a:ext cx="3869304" cy="792088"/>
                <a:chOff x="1173905" y="1541901"/>
                <a:chExt cx="3869304" cy="792088"/>
              </a:xfrm>
            </p:grpSpPr>
            <p:sp>
              <p:nvSpPr>
                <p:cNvPr id="4" name="Rectangle à coins arrondis 3"/>
                <p:cNvSpPr/>
                <p:nvPr/>
              </p:nvSpPr>
              <p:spPr>
                <a:xfrm>
                  <a:off x="1173905" y="1541901"/>
                  <a:ext cx="2520280" cy="792088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Comité de Suivi de la Convention Nationale</a:t>
                  </a:r>
                  <a:endParaRPr lang="fr-FR" dirty="0"/>
                </a:p>
              </p:txBody>
            </p:sp>
            <p:sp>
              <p:nvSpPr>
                <p:cNvPr id="42" name="Double flèche horizontale 41"/>
                <p:cNvSpPr/>
                <p:nvPr/>
              </p:nvSpPr>
              <p:spPr>
                <a:xfrm>
                  <a:off x="3746667" y="1777083"/>
                  <a:ext cx="1296542" cy="360361"/>
                </a:xfrm>
                <a:prstGeom prst="leftRight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expertise</a:t>
                  </a:r>
                  <a:endParaRPr lang="fr-FR" dirty="0"/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1891912" y="2345977"/>
                <a:ext cx="182035" cy="2181044"/>
                <a:chOff x="1891912" y="2345977"/>
                <a:chExt cx="182035" cy="2181044"/>
              </a:xfrm>
            </p:grpSpPr>
            <p:sp>
              <p:nvSpPr>
                <p:cNvPr id="13" name="Double flèche verticale 12"/>
                <p:cNvSpPr/>
                <p:nvPr/>
              </p:nvSpPr>
              <p:spPr>
                <a:xfrm>
                  <a:off x="1891912" y="3401966"/>
                  <a:ext cx="182035" cy="1125055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Double flèche verticale 60"/>
                <p:cNvSpPr/>
                <p:nvPr/>
              </p:nvSpPr>
              <p:spPr>
                <a:xfrm>
                  <a:off x="1897950" y="2345977"/>
                  <a:ext cx="141375" cy="298279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8" name="Ellipse 67"/>
            <p:cNvSpPr/>
            <p:nvPr/>
          </p:nvSpPr>
          <p:spPr>
            <a:xfrm>
              <a:off x="155852" y="2644322"/>
              <a:ext cx="1847939" cy="62170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Coordonnateur national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7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6510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Les services académiques désignent les centres d’examen.</a:t>
            </a:r>
          </a:p>
          <a:p>
            <a:r>
              <a:rPr lang="fr-FR" dirty="0" smtClean="0"/>
              <a:t>Le jury de délibération de l’examen du BIA est constitué </a:t>
            </a:r>
            <a:r>
              <a:rPr lang="fr-FR" b="1" dirty="0" smtClean="0"/>
              <a:t>uniquement</a:t>
            </a:r>
            <a:r>
              <a:rPr lang="fr-FR" dirty="0" smtClean="0"/>
              <a:t> de professeurs du MENESR titulaire du CAEA. Ces derniers participent également aux corrections. </a:t>
            </a:r>
          </a:p>
          <a:p>
            <a:r>
              <a:rPr lang="fr-FR" dirty="0" smtClean="0"/>
              <a:t>La commission de correction de l’épreuve peut être complétée par des personnes qualifiées non membres du MENESR.</a:t>
            </a:r>
            <a:endParaRPr lang="fr-FR" dirty="0"/>
          </a:p>
          <a:p>
            <a:r>
              <a:rPr lang="fr-FR" dirty="0" smtClean="0"/>
              <a:t>Les présidences de correction et de délibération de l’épreuve sont assurées par l’inspecteur désigné par le Recteur de l’académie.</a:t>
            </a:r>
          </a:p>
          <a:p>
            <a:r>
              <a:rPr lang="fr-FR" dirty="0"/>
              <a:t>Les copies sont corrigées sous couvert de </a:t>
            </a:r>
            <a:r>
              <a:rPr lang="fr-FR" b="1" dirty="0"/>
              <a:t>l’anonymat</a:t>
            </a:r>
            <a:r>
              <a:rPr lang="fr-FR" dirty="0"/>
              <a:t>;</a:t>
            </a:r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624736" cy="537172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L’examen du BIA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1600" dirty="0"/>
              <a:t>Les compétences et connaissances scientifiques et technologiques ayant été validées lors de l’épreuve d’amissibilité, cette épreuve vise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 à évaluer </a:t>
            </a:r>
            <a:r>
              <a:rPr lang="fr-FR" sz="1600" dirty="0" smtClean="0"/>
              <a:t>les capacités de communication, et les </a:t>
            </a:r>
            <a:r>
              <a:rPr lang="fr-FR" sz="1600" dirty="0"/>
              <a:t>aptitudes pédagogiques (première partie), exemple de construction d’une activité, déclinaison des objectifs, organisation mise en œuvre,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819150"/>
            <a:ext cx="6624736" cy="482726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L’évaluation de l’épreuve orale du CAEA (première partie)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9900"/>
            <a:ext cx="8640960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600" dirty="0" smtClean="0"/>
              <a:t>à </a:t>
            </a:r>
            <a:r>
              <a:rPr lang="fr-FR" sz="1600" dirty="0"/>
              <a:t>évaluer la capacité du candidat à se représenter la diversité des conditions d’exercice et les obligations incombant à un enseignant responsable de la formation préparant au BIA </a:t>
            </a:r>
            <a:r>
              <a:rPr lang="fr-FR" sz="1600" dirty="0" smtClean="0"/>
              <a:t>(seconde partie), </a:t>
            </a:r>
            <a:r>
              <a:rPr lang="fr-FR" sz="1600" dirty="0"/>
              <a:t>constitution et rôle de l’équipe éducative, responsabilités lors des déplacements scolaires…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8" y="2780928"/>
            <a:ext cx="8777622" cy="392547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L’évaluation de l’épreuve orale du CAEA </a:t>
            </a:r>
            <a:b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(Seconde partie)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491477"/>
              </p:ext>
            </p:extLst>
          </p:nvPr>
        </p:nvGraphicFramePr>
        <p:xfrm>
          <a:off x="457200" y="1600201"/>
          <a:ext cx="8229600" cy="254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624736" cy="537172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L’organisation temporelle des épreuves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79512" y="3501008"/>
            <a:ext cx="7992888" cy="3181713"/>
            <a:chOff x="179512" y="3573016"/>
            <a:chExt cx="7992888" cy="3181713"/>
          </a:xfrm>
        </p:grpSpPr>
        <p:grpSp>
          <p:nvGrpSpPr>
            <p:cNvPr id="7" name="Groupe 6"/>
            <p:cNvGrpSpPr/>
            <p:nvPr/>
          </p:nvGrpSpPr>
          <p:grpSpPr>
            <a:xfrm>
              <a:off x="4133924" y="3573016"/>
              <a:ext cx="4038476" cy="1704385"/>
              <a:chOff x="4133924" y="3573016"/>
              <a:chExt cx="4038476" cy="1704385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924" y="4282476"/>
                <a:ext cx="582092" cy="512521"/>
              </a:xfrm>
              <a:prstGeom prst="rect">
                <a:avLst/>
              </a:prstGeom>
            </p:spPr>
          </p:pic>
          <p:sp>
            <p:nvSpPr>
              <p:cNvPr id="3" name="Double flèche horizontale 2"/>
              <p:cNvSpPr/>
              <p:nvPr/>
            </p:nvSpPr>
            <p:spPr>
              <a:xfrm>
                <a:off x="4891922" y="3573016"/>
                <a:ext cx="936104" cy="288032"/>
              </a:xfrm>
              <a:prstGeom prst="left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4891922" y="4077072"/>
                <a:ext cx="3280478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Délai minimum à respecter pour permettre les convocations des candidats admissibles au CAEA (conseillé 10 jours)</a:t>
                </a:r>
                <a:endParaRPr lang="fr-FR" dirty="0"/>
              </a:p>
            </p:txBody>
          </p:sp>
        </p:grpSp>
        <p:sp>
          <p:nvSpPr>
            <p:cNvPr id="8" name="Flèche à angle droit 7"/>
            <p:cNvSpPr/>
            <p:nvPr/>
          </p:nvSpPr>
          <p:spPr>
            <a:xfrm rot="5400000" flipV="1">
              <a:off x="3963337" y="3657938"/>
              <a:ext cx="853546" cy="4284103"/>
            </a:xfrm>
            <a:prstGeom prst="bent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9512" y="5277401"/>
              <a:ext cx="2068546" cy="14773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Période d’admissibilité CAEA à préciser aux candidats lors de l’inscription</a:t>
              </a:r>
              <a:endParaRPr lang="fr-FR" dirty="0"/>
            </a:p>
          </p:txBody>
        </p:sp>
        <p:sp>
          <p:nvSpPr>
            <p:cNvPr id="10" name="Flèche vers le haut 9"/>
            <p:cNvSpPr/>
            <p:nvPr/>
          </p:nvSpPr>
          <p:spPr>
            <a:xfrm>
              <a:off x="1187624" y="3573016"/>
              <a:ext cx="432048" cy="1656184"/>
            </a:xfrm>
            <a:prstGeom prst="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67544" y="2060848"/>
            <a:ext cx="158417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200"/>
              <a:t>de janvier à mars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51720" y="2060847"/>
            <a:ext cx="16561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200" dirty="0"/>
              <a:t>m</a:t>
            </a:r>
            <a:r>
              <a:rPr lang="fr-FR" sz="1200" dirty="0" smtClean="0"/>
              <a:t>ercredi de mai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707904" y="2060846"/>
            <a:ext cx="16561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200" dirty="0" smtClean="0"/>
              <a:t>fin mai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4088" y="2060951"/>
            <a:ext cx="16561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200" dirty="0"/>
              <a:t>c</a:t>
            </a:r>
            <a:r>
              <a:rPr lang="fr-FR" sz="1200" dirty="0" smtClean="0"/>
              <a:t>ourant juin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22002" y="2060845"/>
            <a:ext cx="165618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200" dirty="0" smtClean="0"/>
              <a:t>juin</a:t>
            </a:r>
            <a:endParaRPr lang="fr-FR" sz="12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88161" y="3866562"/>
            <a:ext cx="3507485" cy="1200329"/>
            <a:chOff x="588161" y="3866562"/>
            <a:chExt cx="3507485" cy="120032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61" y="4210467"/>
              <a:ext cx="582092" cy="512521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357801" y="3866562"/>
              <a:ext cx="2737845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Titre dérogatoire à l’admissibilité CAEA à transmettre lors de l’inscription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44" y="620688"/>
            <a:ext cx="5585792" cy="344885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Une nouvelle convention pour une nouvelle 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La convention nationale relative à l’initiation à la culture des sciences et techniques aéronautiques et spatiales </a:t>
            </a:r>
            <a:r>
              <a:rPr lang="fr-FR" b="1" dirty="0" smtClean="0"/>
              <a:t>signée le 18 Mai 2015 </a:t>
            </a:r>
            <a:r>
              <a:rPr lang="fr-FR" dirty="0" smtClean="0"/>
              <a:t>entre le MENESR, le MEDDE et le CNFAS parue au </a:t>
            </a:r>
            <a:r>
              <a:rPr lang="fr-FR" b="1" dirty="0" smtClean="0"/>
              <a:t>BO n°26 du 25 juin 2015 </a:t>
            </a:r>
            <a:r>
              <a:rPr lang="fr-FR" dirty="0" smtClean="0"/>
              <a:t>définit un nouveau schéma de pilotage des formations au BIA et CAEA et d’organisation des examens </a:t>
            </a:r>
            <a:r>
              <a:rPr lang="fr-FR" dirty="0"/>
              <a:t>.</a:t>
            </a:r>
            <a:endParaRPr lang="fr-FR" dirty="0" smtClean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8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196632" y="3401059"/>
            <a:ext cx="8964488" cy="3429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624736" cy="576064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Schéma de la nouvelle organisation </a:t>
            </a:r>
          </a:p>
        </p:txBody>
      </p:sp>
      <p:sp>
        <p:nvSpPr>
          <p:cNvPr id="23" name="Ellipse 22"/>
          <p:cNvSpPr/>
          <p:nvPr/>
        </p:nvSpPr>
        <p:spPr>
          <a:xfrm>
            <a:off x="7735032" y="5850341"/>
            <a:ext cx="1436500" cy="7195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Élèves</a:t>
            </a:r>
            <a:endParaRPr lang="fr-FR" sz="1400" dirty="0"/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2056194" y="1556792"/>
            <a:ext cx="2520280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Comité de Suivi de la Convention Nationale</a:t>
            </a:r>
            <a:endParaRPr lang="fr-FR" dirty="0"/>
          </a:p>
        </p:txBody>
      </p:sp>
      <p:sp>
        <p:nvSpPr>
          <p:cNvPr id="5" name="Rectangle à coins arrondis 4">
            <a:hlinkClick r:id="rId3" action="ppaction://hlinksldjump"/>
          </p:cNvPr>
          <p:cNvSpPr/>
          <p:nvPr/>
        </p:nvSpPr>
        <p:spPr>
          <a:xfrm>
            <a:off x="1870462" y="3861048"/>
            <a:ext cx="3024336" cy="12462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400" dirty="0" smtClean="0"/>
              <a:t>Comité d’Initiation </a:t>
            </a:r>
            <a:r>
              <a:rPr lang="fr-FR" sz="1400" dirty="0"/>
              <a:t>R</a:t>
            </a:r>
            <a:r>
              <a:rPr lang="fr-FR" sz="1400" dirty="0" smtClean="0"/>
              <a:t>égional à l’Aéronautique et au Spatial-CIRAS</a:t>
            </a:r>
            <a:endParaRPr lang="fr-FR" sz="1400" dirty="0"/>
          </a:p>
        </p:txBody>
      </p:sp>
      <p:sp>
        <p:nvSpPr>
          <p:cNvPr id="8" name="Rectangle à coins arrondis 7">
            <a:hlinkClick r:id="rId4" action="ppaction://hlinksldjump"/>
          </p:cNvPr>
          <p:cNvSpPr/>
          <p:nvPr/>
        </p:nvSpPr>
        <p:spPr>
          <a:xfrm>
            <a:off x="1936758" y="4058315"/>
            <a:ext cx="2891743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Coordonnateur</a:t>
            </a:r>
            <a:r>
              <a:rPr lang="fr-FR" dirty="0" smtClean="0"/>
              <a:t> académique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861570" y="5442025"/>
            <a:ext cx="2424397" cy="47667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dk1"/>
                </a:solidFill>
              </a:rPr>
              <a:t>Etablissements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382225" y="2354777"/>
            <a:ext cx="1868218" cy="1531620"/>
            <a:chOff x="3695869" y="2384063"/>
            <a:chExt cx="1868218" cy="1617523"/>
          </a:xfrm>
        </p:grpSpPr>
        <p:sp>
          <p:nvSpPr>
            <p:cNvPr id="13" name="Double flèche verticale 12"/>
            <p:cNvSpPr/>
            <p:nvPr/>
          </p:nvSpPr>
          <p:spPr>
            <a:xfrm>
              <a:off x="4441064" y="2384063"/>
              <a:ext cx="377829" cy="161752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hlinkClick r:id="rId5" action="ppaction://hlinksldjump"/>
            </p:cNvPr>
            <p:cNvSpPr/>
            <p:nvPr/>
          </p:nvSpPr>
          <p:spPr>
            <a:xfrm>
              <a:off x="3695869" y="2745103"/>
              <a:ext cx="1868218" cy="54596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Coordonnateur national</a:t>
              </a:r>
              <a:endParaRPr lang="fr-FR" sz="1400" dirty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2056194" y="6305030"/>
            <a:ext cx="2424397" cy="47667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Structures</a:t>
            </a:r>
            <a:r>
              <a:rPr lang="fr-FR" sz="1400" dirty="0" smtClean="0">
                <a:solidFill>
                  <a:schemeClr val="dk1"/>
                </a:solidFill>
              </a:rPr>
              <a:t> affiliées </a:t>
            </a:r>
            <a:r>
              <a:rPr lang="fr-FR" sz="1400" dirty="0">
                <a:solidFill>
                  <a:schemeClr val="dk1"/>
                </a:solidFill>
              </a:rPr>
              <a:t>CNFAS</a:t>
            </a:r>
          </a:p>
        </p:txBody>
      </p:sp>
      <p:sp>
        <p:nvSpPr>
          <p:cNvPr id="19" name="Ellipse 18"/>
          <p:cNvSpPr/>
          <p:nvPr/>
        </p:nvSpPr>
        <p:spPr>
          <a:xfrm>
            <a:off x="198964" y="5504461"/>
            <a:ext cx="2424397" cy="47667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Formateurs BIA</a:t>
            </a:r>
            <a:endParaRPr lang="fr-FR" sz="1400" dirty="0"/>
          </a:p>
        </p:txBody>
      </p:sp>
      <p:sp>
        <p:nvSpPr>
          <p:cNvPr id="30" name="Flèche droite à entaille 29">
            <a:hlinkClick r:id="rId6" action="ppaction://hlinksldjump"/>
          </p:cNvPr>
          <p:cNvSpPr/>
          <p:nvPr/>
        </p:nvSpPr>
        <p:spPr>
          <a:xfrm>
            <a:off x="5850270" y="5646829"/>
            <a:ext cx="1799763" cy="1126611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formation BIA</a:t>
            </a:r>
            <a:endParaRPr lang="fr-FR" sz="14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0053" y="3429000"/>
            <a:ext cx="1177188" cy="4366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Recteur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072416" y="3366108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Académie</a:t>
            </a:r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Flèche à quatre pointes 36">
            <a:hlinkClick r:id="rId7" action="ppaction://hlinksldjump"/>
          </p:cNvPr>
          <p:cNvSpPr/>
          <p:nvPr/>
        </p:nvSpPr>
        <p:spPr>
          <a:xfrm>
            <a:off x="2659014" y="5143500"/>
            <a:ext cx="1218756" cy="1120290"/>
          </a:xfrm>
          <a:prstGeom prst="quadArrow">
            <a:avLst>
              <a:gd name="adj1" fmla="val 6595"/>
              <a:gd name="adj2" fmla="val 22500"/>
              <a:gd name="adj3" fmla="val 190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Virage 37"/>
          <p:cNvSpPr/>
          <p:nvPr/>
        </p:nvSpPr>
        <p:spPr>
          <a:xfrm flipV="1">
            <a:off x="1028244" y="3875504"/>
            <a:ext cx="908514" cy="641420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56233" y="4153039"/>
            <a:ext cx="91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nomme</a:t>
            </a:r>
            <a:endParaRPr lang="fr-FR" sz="1400" dirty="0"/>
          </a:p>
        </p:txBody>
      </p:sp>
      <p:sp>
        <p:nvSpPr>
          <p:cNvPr id="28" name="Ellipse 27"/>
          <p:cNvSpPr/>
          <p:nvPr/>
        </p:nvSpPr>
        <p:spPr>
          <a:xfrm>
            <a:off x="7672779" y="4642446"/>
            <a:ext cx="1436500" cy="7195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Candidats CAEA</a:t>
            </a:r>
            <a:endParaRPr lang="fr-FR" sz="14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5154670" y="1929377"/>
            <a:ext cx="1903965" cy="52003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Inspection Générale</a:t>
            </a:r>
            <a:endParaRPr lang="fr-FR" dirty="0"/>
          </a:p>
        </p:txBody>
      </p:sp>
      <p:sp>
        <p:nvSpPr>
          <p:cNvPr id="7" name="Virage 6"/>
          <p:cNvSpPr/>
          <p:nvPr/>
        </p:nvSpPr>
        <p:spPr>
          <a:xfrm rot="10800000">
            <a:off x="4480591" y="2543136"/>
            <a:ext cx="1661526" cy="555683"/>
          </a:xfrm>
          <a:prstGeom prst="bentArrow">
            <a:avLst>
              <a:gd name="adj1" fmla="val 25000"/>
              <a:gd name="adj2" fmla="val 19858"/>
              <a:gd name="adj3" fmla="val 25000"/>
              <a:gd name="adj4" fmla="val 437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768948" y="2845673"/>
            <a:ext cx="91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nomme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" grpId="0" animBg="1"/>
      <p:bldP spid="5" grpId="0" animBg="1"/>
      <p:bldP spid="8" grpId="0" animBg="1"/>
      <p:bldP spid="10" grpId="0" animBg="1"/>
      <p:bldP spid="18" grpId="0" animBg="1"/>
      <p:bldP spid="19" grpId="0" animBg="1"/>
      <p:bldP spid="30" grpId="0" animBg="1"/>
      <p:bldP spid="31" grpId="0" animBg="1"/>
      <p:bldP spid="36" grpId="0"/>
      <p:bldP spid="37" grpId="0" animBg="1"/>
      <p:bldP spid="38" grpId="0" animBg="1"/>
      <p:bldP spid="40" grpId="0"/>
      <p:bldP spid="28" grpId="0" animBg="1"/>
      <p:bldP spid="29" grpId="0" animBg="1"/>
      <p:bldP spid="7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84576" cy="724942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Comité de Suivi de la Convention Nationale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429000"/>
            <a:ext cx="8507288" cy="30243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/>
              <a:t>Le comité de </a:t>
            </a:r>
            <a:r>
              <a:rPr lang="fr-FR" dirty="0"/>
              <a:t>suivi de la convention national  </a:t>
            </a:r>
            <a:r>
              <a:rPr lang="fr-FR" dirty="0" smtClean="0"/>
              <a:t>a pour missions: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d</a:t>
            </a:r>
            <a:r>
              <a:rPr lang="fr-FR" b="1" dirty="0" smtClean="0"/>
              <a:t>e promouvoir les relations </a:t>
            </a:r>
            <a:r>
              <a:rPr lang="fr-FR" dirty="0" smtClean="0"/>
              <a:t>entre l’enseignement scolaire et les fédérations aéronautiques et sportives;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d’apporter une expertise</a:t>
            </a:r>
            <a:r>
              <a:rPr lang="fr-FR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Sur les contenus des programmes d’enseignement au BIA et CAEA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Sur les sujets des épreuves des examens du BIA et du </a:t>
            </a:r>
            <a:r>
              <a:rPr lang="fr-FR" dirty="0" smtClean="0"/>
              <a:t>CAEA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d</a:t>
            </a:r>
            <a:r>
              <a:rPr lang="fr-FR" b="1" dirty="0" smtClean="0"/>
              <a:t>e favoriser l’implication </a:t>
            </a:r>
            <a:r>
              <a:rPr lang="fr-FR" dirty="0" smtClean="0"/>
              <a:t>des établissements à des compétitions, challenges, concours et rassemblements en rapport avec les activités de l’air et de l’espace;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D’informer et de conseiller </a:t>
            </a:r>
            <a:r>
              <a:rPr lang="fr-FR" dirty="0" smtClean="0"/>
              <a:t>les référents régionaux;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D’établir un bilan annuel </a:t>
            </a:r>
            <a:r>
              <a:rPr lang="fr-FR" dirty="0" smtClean="0"/>
              <a:t>qualitatif et quantitatif</a:t>
            </a:r>
          </a:p>
        </p:txBody>
      </p:sp>
      <p:sp>
        <p:nvSpPr>
          <p:cNvPr id="4" name="Bouton d'action : Accueil 3">
            <a:hlinkClick r:id="rId2" action="ppaction://hlinksldjump" highlightClick="1"/>
          </p:cNvPr>
          <p:cNvSpPr/>
          <p:nvPr/>
        </p:nvSpPr>
        <p:spPr>
          <a:xfrm>
            <a:off x="8316416" y="6237312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496" y="1510807"/>
            <a:ext cx="417646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10 représentants permanents: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désigné par le DGESCO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2</a:t>
            </a:r>
            <a:r>
              <a:rPr lang="fr-FR" dirty="0" smtClean="0"/>
              <a:t> désignés par le doyen de l’IGEN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 désignés par le directeur de la DGAC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5 désignés au titre des fédérations par le délégué général du CNFAS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91472" y="1510807"/>
            <a:ext cx="475252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4 représentants associés: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désigné par le Ministre de la Jeunesse et Sport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désigné par le Ministre de la défense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désigné par le président de la FNAM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désigné par le président du GIFAS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8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432" y="1362484"/>
            <a:ext cx="8229600" cy="5015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 smtClean="0"/>
              <a:t>Un groupe de coordination est créé dans chaque académie. Il est placé sous l'autorité du recteur.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/>
              <a:t>Le Ciras est composé de huit </a:t>
            </a:r>
            <a:r>
              <a:rPr lang="fr-FR" sz="2000" b="1" dirty="0" smtClean="0"/>
              <a:t>représentants </a:t>
            </a:r>
            <a:r>
              <a:rPr lang="fr-FR" sz="2000" dirty="0" smtClean="0"/>
              <a:t>:</a:t>
            </a:r>
          </a:p>
          <a:p>
            <a:pPr indent="-157163"/>
            <a:r>
              <a:rPr lang="fr-FR" sz="2000" dirty="0" smtClean="0"/>
              <a:t> du recteur ou de son représentant ;</a:t>
            </a:r>
          </a:p>
          <a:p>
            <a:pPr indent="-157163"/>
            <a:r>
              <a:rPr lang="fr-FR" sz="2000" dirty="0" smtClean="0"/>
              <a:t> du coordonnateur académique pour le Ciras ;</a:t>
            </a:r>
          </a:p>
          <a:p>
            <a:pPr indent="-157163"/>
            <a:r>
              <a:rPr lang="fr-FR" sz="2000" dirty="0" smtClean="0"/>
              <a:t> d'un représentant régional de la DGAC ;</a:t>
            </a:r>
          </a:p>
          <a:p>
            <a:pPr indent="-157163"/>
            <a:r>
              <a:rPr lang="fr-FR" sz="2000" dirty="0" smtClean="0"/>
              <a:t> d'un formateur de l'académie titulaire du CAEA, désigné par le recteur ;</a:t>
            </a:r>
          </a:p>
          <a:p>
            <a:pPr indent="-157163"/>
            <a:r>
              <a:rPr lang="fr-FR" sz="2000" dirty="0" smtClean="0"/>
              <a:t> de quatre représentants au maximum des présidents des comités régionaux des fédérations aéronautiques et sportives.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pPr indent="-157163"/>
            <a:endParaRPr lang="fr-F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 smtClean="0"/>
              <a:t>Le </a:t>
            </a:r>
            <a:r>
              <a:rPr lang="fr-FR" sz="2000" b="1" dirty="0"/>
              <a:t>Ciras </a:t>
            </a:r>
          </a:p>
          <a:p>
            <a:pPr indent="-157163">
              <a:buFont typeface="Wingdings" panose="05000000000000000000" pitchFamily="2" charset="2"/>
              <a:buChar char="§"/>
            </a:pPr>
            <a:r>
              <a:rPr lang="fr-FR" sz="2000" dirty="0"/>
              <a:t>développe et coordonne les activités d'initiation à la culture des sciences et techniques aéronautiques et spatiales </a:t>
            </a:r>
          </a:p>
          <a:p>
            <a:pPr indent="-157163">
              <a:buFont typeface="Wingdings" panose="05000000000000000000" pitchFamily="2" charset="2"/>
              <a:buChar char="§"/>
            </a:pPr>
            <a:r>
              <a:rPr lang="fr-FR" sz="2000" dirty="0"/>
              <a:t>favorise et soutient le développement des enseignements préparant au BIA au profit des </a:t>
            </a:r>
            <a:r>
              <a:rPr lang="fr-FR" sz="2000" dirty="0" smtClean="0"/>
              <a:t>élèves</a:t>
            </a:r>
            <a:endParaRPr lang="fr-FR" sz="1600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84576" cy="724942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Comité 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d’Initiation Régional à l’Aéronautique et au Spatial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outon d'action : Accueil 4">
            <a:hlinkClick r:id="rId3" action="ppaction://hlinksldjump" highlightClick="1"/>
          </p:cNvPr>
          <p:cNvSpPr/>
          <p:nvPr/>
        </p:nvSpPr>
        <p:spPr>
          <a:xfrm>
            <a:off x="8661027" y="5874135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Son </a:t>
            </a:r>
            <a:r>
              <a:rPr lang="fr-FR" dirty="0"/>
              <a:t>rôle, défini dans </a:t>
            </a:r>
            <a:r>
              <a:rPr lang="fr-FR" b="1" dirty="0"/>
              <a:t>une lettre de mission</a:t>
            </a:r>
            <a:r>
              <a:rPr lang="fr-FR" dirty="0"/>
              <a:t>, consiste </a:t>
            </a:r>
            <a:r>
              <a:rPr lang="fr-FR" dirty="0" smtClean="0"/>
              <a:t>à </a:t>
            </a:r>
            <a:r>
              <a:rPr lang="fr-FR" dirty="0"/>
              <a:t>:</a:t>
            </a:r>
          </a:p>
          <a:p>
            <a:r>
              <a:rPr lang="fr-FR" b="1" dirty="0" smtClean="0"/>
              <a:t>favoriser </a:t>
            </a:r>
            <a:r>
              <a:rPr lang="fr-FR" b="1" dirty="0"/>
              <a:t>et promouvoir </a:t>
            </a:r>
            <a:r>
              <a:rPr lang="fr-FR" dirty="0"/>
              <a:t>les activités d'enseignement de sciences et techniques dans le domaine de l'aéronautique et de </a:t>
            </a:r>
            <a:r>
              <a:rPr lang="fr-FR" dirty="0" smtClean="0"/>
              <a:t>l'espace développées </a:t>
            </a:r>
            <a:r>
              <a:rPr lang="fr-FR" dirty="0"/>
              <a:t>par les formateurs préparant au BIA 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b="1" dirty="0" smtClean="0"/>
              <a:t>animer</a:t>
            </a:r>
            <a:r>
              <a:rPr lang="fr-FR" dirty="0" smtClean="0"/>
              <a:t> </a:t>
            </a:r>
            <a:r>
              <a:rPr lang="fr-FR" dirty="0"/>
              <a:t>le réseau des formateurs préparant au BIA </a:t>
            </a:r>
            <a:r>
              <a:rPr lang="fr-FR" dirty="0" smtClean="0"/>
              <a:t>et </a:t>
            </a:r>
            <a:r>
              <a:rPr lang="fr-FR" dirty="0"/>
              <a:t>assurer la mise en place d'actions de formation </a:t>
            </a:r>
            <a:r>
              <a:rPr lang="fr-FR" dirty="0" smtClean="0"/>
              <a:t>;</a:t>
            </a:r>
            <a:r>
              <a:rPr lang="fr-FR" b="1" dirty="0"/>
              <a:t> 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aider</a:t>
            </a:r>
            <a:r>
              <a:rPr lang="fr-FR" dirty="0" smtClean="0"/>
              <a:t> </a:t>
            </a:r>
            <a:r>
              <a:rPr lang="fr-FR" dirty="0"/>
              <a:t>les établissements, 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établir</a:t>
            </a:r>
            <a:r>
              <a:rPr lang="fr-FR" dirty="0" smtClean="0"/>
              <a:t>  </a:t>
            </a:r>
            <a:r>
              <a:rPr lang="fr-FR" dirty="0"/>
              <a:t>et développer  des partenariats </a:t>
            </a:r>
          </a:p>
          <a:p>
            <a:endParaRPr lang="fr-FR" dirty="0"/>
          </a:p>
          <a:p>
            <a:r>
              <a:rPr lang="fr-FR" b="1" dirty="0" smtClean="0"/>
              <a:t>assurer</a:t>
            </a:r>
            <a:r>
              <a:rPr lang="fr-FR" dirty="0" smtClean="0"/>
              <a:t> </a:t>
            </a:r>
            <a:r>
              <a:rPr lang="fr-FR" dirty="0"/>
              <a:t>une mission d'expert </a:t>
            </a:r>
            <a:r>
              <a:rPr lang="fr-FR" dirty="0" smtClean="0"/>
              <a:t>auprès </a:t>
            </a:r>
            <a:r>
              <a:rPr lang="fr-FR" dirty="0"/>
              <a:t>de la division des examens et concours dans cadre de l'organisation et de la correction des épreuves du BIA et du CAEA </a:t>
            </a:r>
            <a:r>
              <a:rPr lang="fr-FR" dirty="0" smtClean="0"/>
              <a:t>;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95736" y="685304"/>
            <a:ext cx="5184576" cy="907504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coordonnateur académique pour le CIRAS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outon d'action : Accueil 4">
            <a:hlinkClick r:id="rId2" action="ppaction://hlinksldjump" highlightClick="1"/>
          </p:cNvPr>
          <p:cNvSpPr/>
          <p:nvPr/>
        </p:nvSpPr>
        <p:spPr>
          <a:xfrm>
            <a:off x="8601075" y="6021288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Le coordonnateur national siège au Comité de Suivi National de la Convention , son rôle est :</a:t>
            </a:r>
          </a:p>
          <a:p>
            <a:r>
              <a:rPr lang="fr-FR" dirty="0" smtClean="0"/>
              <a:t>d’assurer la liaison entre le réseau des CIRAS et la CSNC ;</a:t>
            </a:r>
          </a:p>
          <a:p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 communiquer sur les actions du réseau académiques des CIRAS (innovations, expérimentations, ressources, évènements nationaux ou régionaux…) </a:t>
            </a:r>
          </a:p>
          <a:p>
            <a:endParaRPr lang="fr-FR" dirty="0" smtClean="0"/>
          </a:p>
          <a:p>
            <a:r>
              <a:rPr lang="fr-FR" dirty="0" smtClean="0"/>
              <a:t>de contribuer à constituer les éléments statistiques sur le développement du BIA/CAEA en académie </a:t>
            </a:r>
          </a:p>
          <a:p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ssurer conseil et expertise auprès des CIRAS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95736" y="685304"/>
            <a:ext cx="5184576" cy="907504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coordonnateur national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outon d'action : Accueil 4">
            <a:hlinkClick r:id="rId2" action="ppaction://hlinksldjump" highlightClick="1"/>
          </p:cNvPr>
          <p:cNvSpPr/>
          <p:nvPr/>
        </p:nvSpPr>
        <p:spPr>
          <a:xfrm>
            <a:off x="8601075" y="6021288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0009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La préparation au BIA en établissement est sous la responsabilité d’un formateur détenteur du CAEA;</a:t>
            </a:r>
          </a:p>
          <a:p>
            <a:r>
              <a:rPr lang="fr-FR" dirty="0" smtClean="0"/>
              <a:t>La durée minimum estimée d’une préparation est d’une quarantaine d’heures;</a:t>
            </a:r>
          </a:p>
          <a:p>
            <a:r>
              <a:rPr lang="fr-FR" dirty="0" smtClean="0"/>
              <a:t>Il est préconisé que l’enseignement « théorique » se fasse en établissement, et qu’un enseignement « pratique » (découverte de l’aéronef, vol d’initiation…) soit effectué au travers de stages en aéroclub.  Pour ce faire une convention type est définie en annexe de la convention nationale (BO n°26 du 25 juin 2015)</a:t>
            </a:r>
          </a:p>
          <a:p>
            <a:r>
              <a:rPr lang="fr-FR" dirty="0" smtClean="0"/>
              <a:t>Les moyens de mise en place d’une préparation au BIA en établissement relève de la politique académique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685304"/>
            <a:ext cx="5760640" cy="907504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L’établissement scolaire, les clubs affiliés CNFAS, le conventionnement</a:t>
            </a:r>
            <a:endParaRPr lang="fr-FR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outon d'action : Accueil 4">
            <a:hlinkClick r:id="rId2" action="ppaction://hlinksldjump" highlightClick="1"/>
          </p:cNvPr>
          <p:cNvSpPr/>
          <p:nvPr/>
        </p:nvSpPr>
        <p:spPr>
          <a:xfrm>
            <a:off x="8601075" y="6021288"/>
            <a:ext cx="37038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216"/>
            <a:ext cx="13239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0200"/>
            <a:ext cx="5266405" cy="5257800"/>
          </a:xfrm>
        </p:spPr>
      </p:pic>
      <p:sp>
        <p:nvSpPr>
          <p:cNvPr id="5" name="Bouton d'action : Retour 4">
            <a:hlinkClick r:id="" action="ppaction://hlinkshowjump?jump=previousslide" highlightClick="1"/>
          </p:cNvPr>
          <p:cNvSpPr/>
          <p:nvPr/>
        </p:nvSpPr>
        <p:spPr>
          <a:xfrm>
            <a:off x="8100392" y="6165304"/>
            <a:ext cx="43204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1144</Words>
  <Application>Microsoft Office PowerPoint</Application>
  <PresentationFormat>Affichage à l'écran (4:3)</PresentationFormat>
  <Paragraphs>149</Paragraphs>
  <Slides>15</Slides>
  <Notes>1</Notes>
  <HiddenSlides>7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Présentation PowerPoint</vt:lpstr>
      <vt:lpstr>Une nouvelle convention pour une nouvelle organisation</vt:lpstr>
      <vt:lpstr>Schéma de la nouvelle organisation </vt:lpstr>
      <vt:lpstr>Le Comité de Suivi de la Convention Nationale</vt:lpstr>
      <vt:lpstr>Le Comité d’Initiation Régional à l’Aéronautique et au Spatial</vt:lpstr>
      <vt:lpstr>Le coordonnateur académique pour le CIRAS</vt:lpstr>
      <vt:lpstr>Le coordonnateur national</vt:lpstr>
      <vt:lpstr>L’établissement scolaire, les clubs affiliés CNFAS, le conventionnement</vt:lpstr>
      <vt:lpstr>Présentation PowerPoint</vt:lpstr>
      <vt:lpstr>Les candidats BIA/CAEA</vt:lpstr>
      <vt:lpstr>Processus de pilotage des  examens du BIA et du CAEA</vt:lpstr>
      <vt:lpstr>L’examen du BIA</vt:lpstr>
      <vt:lpstr>L’évaluation de l’épreuve orale du CAEA (première partie)</vt:lpstr>
      <vt:lpstr>L’évaluation de l’épreuve orale du CAEA  (Seconde partie)</vt:lpstr>
      <vt:lpstr>L’organisation temporelle des épreuves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Jean-Jacques DIVERCHY</dc:creator>
  <cp:lastModifiedBy>fbacon</cp:lastModifiedBy>
  <cp:revision>118</cp:revision>
  <dcterms:created xsi:type="dcterms:W3CDTF">2015-06-05T10:29:38Z</dcterms:created>
  <dcterms:modified xsi:type="dcterms:W3CDTF">2015-11-09T18:27:49Z</dcterms:modified>
</cp:coreProperties>
</file>