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0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1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2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807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0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1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2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78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0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1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2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9050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5626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363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0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1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2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857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5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6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0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1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2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582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1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2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3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432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74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688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8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9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0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3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4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614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4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5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6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9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0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1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593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3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4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8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9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0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155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1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2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3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270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6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7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8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3" imgW="1121400" imgH="1182240" progId="Word.Document.8">
                  <p:embed/>
                </p:oleObj>
              </mc:Choice>
              <mc:Fallback>
                <p:oleObj name="Document" r:id="rId3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1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12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13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5" imgW="1121400" imgH="1182240" progId="Word.Document.8">
                  <p:embed/>
                </p:oleObj>
              </mc:Choice>
              <mc:Fallback>
                <p:oleObj name="Document" r:id="rId5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Rénovation du BTS Technico-commercial</a:t>
            </a:r>
            <a:endParaRPr lang="fr-FR" b="0">
              <a:solidFill>
                <a:srgbClr val="0099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679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Arc 2"/>
          <p:cNvSpPr>
            <a:spLocks/>
          </p:cNvSpPr>
          <p:nvPr/>
        </p:nvSpPr>
        <p:spPr bwMode="auto">
          <a:xfrm>
            <a:off x="26988" y="547688"/>
            <a:ext cx="1727200" cy="6246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3 w 21600"/>
              <a:gd name="T1" fmla="*/ 0 h 24634"/>
              <a:gd name="T2" fmla="*/ 21386 w 21600"/>
              <a:gd name="T3" fmla="*/ 24634 h 24634"/>
              <a:gd name="T4" fmla="*/ 0 w 21600"/>
              <a:gd name="T5" fmla="*/ 21600 h 24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34" fill="none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</a:path>
              <a:path w="21600" h="24634" stroke="0" extrusionOk="0">
                <a:moveTo>
                  <a:pt x="22" y="0"/>
                </a:moveTo>
                <a:cubicBezTo>
                  <a:pt x="11943" y="12"/>
                  <a:pt x="21600" y="9679"/>
                  <a:pt x="21600" y="21600"/>
                </a:cubicBezTo>
                <a:cubicBezTo>
                  <a:pt x="21600" y="22615"/>
                  <a:pt x="21528" y="23628"/>
                  <a:pt x="21385" y="24633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218117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315200" y="6248400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009999"/>
                </a:solidFill>
                <a:latin typeface="Arial" charset="0"/>
                <a:hlinkClick r:id="" action="ppaction://hlinkshowjump?jump=firstslide"/>
              </a:rPr>
              <a:t>Retour au début</a:t>
            </a:r>
            <a:endParaRPr lang="fr-FR" sz="1200">
              <a:solidFill>
                <a:srgbClr val="009999"/>
              </a:solidFill>
              <a:latin typeface="Arial" charset="0"/>
              <a:hlinkClick r:id="" action="ppaction://hlinkshowjump?jump=firstslide"/>
            </a:endParaRPr>
          </a:p>
        </p:txBody>
      </p:sp>
      <p:sp>
        <p:nvSpPr>
          <p:cNvPr id="218118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21811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Monotype Sorts" pitchFamily="2" charset="2"/>
              <a:buChar char="•"/>
              <a:defRPr/>
            </a:pPr>
            <a:endParaRPr kumimoji="1" lang="fr-FR" sz="1400" b="1">
              <a:solidFill>
                <a:srgbClr val="FFFFFF"/>
              </a:solidFill>
            </a:endParaRPr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fr-FR" sz="1400" b="1">
                <a:solidFill>
                  <a:srgbClr val="FFFFFF"/>
                </a:solidFill>
              </a:rPr>
              <a:t>Rénovation du BTS Technico-commercial</a:t>
            </a:r>
            <a:endParaRPr lang="fr-FR" sz="1400">
              <a:solidFill>
                <a:srgbClr val="009999"/>
              </a:solidFill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82588" y="4876800"/>
          <a:ext cx="119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14" imgW="1121400" imgH="1182240" progId="Word.Document.8">
                  <p:embed/>
                </p:oleObj>
              </mc:Choice>
              <mc:Fallback>
                <p:oleObj name="Document" r:id="rId14" imgW="1121400" imgH="1182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876800"/>
                        <a:ext cx="119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981200"/>
            <a:ext cx="5638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8594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F1CA6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 b="1">
          <a:solidFill>
            <a:srgbClr val="F1CA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10000"/>
                </a:solidFill>
              </a:rPr>
              <a:t>Rénovation du BTS BATIMENT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Modularisation BTS Bâtiment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Lycée Cantau - ANGLET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17653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/>
              <a:buChar char="F"/>
            </a:pPr>
            <a:r>
              <a:rPr lang="fr-FR" sz="2800" b="1" dirty="0" smtClean="0">
                <a:sym typeface="Wingdings"/>
              </a:rPr>
              <a:t>15 étudiants</a:t>
            </a:r>
          </a:p>
          <a:p>
            <a:pPr algn="ctr">
              <a:buFont typeface="Wingdings"/>
              <a:buChar char="F"/>
            </a:pPr>
            <a:r>
              <a:rPr lang="fr-FR" sz="2800" b="1" dirty="0" smtClean="0">
                <a:sym typeface="Wingdings"/>
              </a:rPr>
              <a:t> 3 enseignants </a:t>
            </a:r>
            <a:r>
              <a:rPr lang="fr-FR" sz="2800" dirty="0" smtClean="0">
                <a:sym typeface="Wingdings"/>
              </a:rPr>
              <a:t>+ 1 enseignant (topographie</a:t>
            </a:r>
            <a:r>
              <a:rPr lang="fr-FR" sz="2800" dirty="0" smtClean="0">
                <a:sym typeface="Wingdings"/>
              </a:rPr>
              <a:t>)</a:t>
            </a:r>
          </a:p>
          <a:p>
            <a:pPr algn="ctr"/>
            <a:endParaRPr lang="fr-FR" sz="2800" dirty="0" smtClean="0">
              <a:sym typeface="Wingdings"/>
            </a:endParaRPr>
          </a:p>
          <a:p>
            <a:pPr algn="ctr">
              <a:buFont typeface="Wingdings"/>
              <a:buChar char="F"/>
            </a:pPr>
            <a:r>
              <a:rPr lang="fr-FR" sz="2800" dirty="0">
                <a:sym typeface="Wingdings"/>
              </a:rPr>
              <a:t> </a:t>
            </a:r>
            <a:r>
              <a:rPr lang="fr-FR" sz="2800" b="1" dirty="0" smtClean="0">
                <a:sym typeface="Wingdings"/>
              </a:rPr>
              <a:t>22 heures/ semaine </a:t>
            </a:r>
            <a:r>
              <a:rPr lang="fr-FR" sz="2800" dirty="0" smtClean="0">
                <a:sym typeface="Wingdings"/>
              </a:rPr>
              <a:t>d’enseignement technique et professionnel </a:t>
            </a:r>
            <a:endParaRPr lang="fr-FR" sz="2800" dirty="0" smtClean="0">
              <a:sym typeface="Wingdings"/>
            </a:endParaRPr>
          </a:p>
          <a:p>
            <a:pPr algn="ctr">
              <a:buFont typeface="Wingdings"/>
              <a:buChar char="F"/>
            </a:pPr>
            <a:endParaRPr lang="fr-FR" sz="2800" dirty="0">
              <a:sym typeface="Wingdings"/>
            </a:endParaRPr>
          </a:p>
          <a:p>
            <a:pPr algn="ctr">
              <a:buFont typeface="Wingdings"/>
              <a:buChar char="F"/>
            </a:pPr>
            <a:r>
              <a:rPr lang="fr-FR" sz="2800" dirty="0" smtClean="0">
                <a:sym typeface="Wingdings"/>
              </a:rPr>
              <a:t> </a:t>
            </a:r>
            <a:r>
              <a:rPr lang="fr-FR" sz="2800" b="1" dirty="0" smtClean="0">
                <a:sym typeface="Wingdings"/>
              </a:rPr>
              <a:t>Répartition</a:t>
            </a:r>
            <a:r>
              <a:rPr lang="fr-FR" sz="2800" dirty="0" smtClean="0">
                <a:sym typeface="Wingdings"/>
              </a:rPr>
              <a:t> du volume horaire par </a:t>
            </a:r>
            <a:r>
              <a:rPr lang="fr-FR" sz="2800" b="1" dirty="0" smtClean="0">
                <a:sym typeface="Wingdings"/>
              </a:rPr>
              <a:t>modules  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96680" y="37890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1 module </a:t>
            </a:r>
            <a:r>
              <a:rPr lang="fr-FR" sz="2400" dirty="0" smtClean="0">
                <a:sym typeface="Symbol"/>
              </a:rPr>
              <a:t> 1 enseignant </a:t>
            </a:r>
          </a:p>
          <a:p>
            <a:pPr algn="ctr"/>
            <a:r>
              <a:rPr lang="fr-FR" sz="2400" dirty="0" smtClean="0">
                <a:sym typeface="Symbol"/>
              </a:rPr>
              <a:t>sauf</a:t>
            </a:r>
          </a:p>
          <a:p>
            <a:pPr algn="ctr"/>
            <a:r>
              <a:rPr lang="fr-FR" sz="2400" b="1" u="sng" dirty="0" smtClean="0">
                <a:sym typeface="Symbol"/>
              </a:rPr>
              <a:t>module COB </a:t>
            </a:r>
            <a:r>
              <a:rPr lang="fr-FR" sz="2400" dirty="0" smtClean="0">
                <a:sym typeface="Symbol"/>
              </a:rPr>
              <a:t> 2 enseignants intervenant </a:t>
            </a:r>
            <a:r>
              <a:rPr lang="fr-FR" sz="2400" b="1" u="sng" dirty="0" smtClean="0">
                <a:sym typeface="Symbol"/>
              </a:rPr>
              <a:t>en projet</a:t>
            </a:r>
            <a:r>
              <a:rPr lang="fr-FR" sz="2400" dirty="0" smtClean="0">
                <a:sym typeface="Symbol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689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49416"/>
              </p:ext>
            </p:extLst>
          </p:nvPr>
        </p:nvGraphicFramePr>
        <p:xfrm>
          <a:off x="179512" y="404664"/>
          <a:ext cx="8820473" cy="5328593"/>
        </p:xfrm>
        <a:graphic>
          <a:graphicData uri="http://schemas.openxmlformats.org/drawingml/2006/table">
            <a:tbl>
              <a:tblPr/>
              <a:tblGrid>
                <a:gridCol w="707290"/>
                <a:gridCol w="707290"/>
                <a:gridCol w="707290"/>
                <a:gridCol w="506891"/>
                <a:gridCol w="495103"/>
                <a:gridCol w="483312"/>
                <a:gridCol w="483312"/>
                <a:gridCol w="495103"/>
                <a:gridCol w="495103"/>
                <a:gridCol w="412584"/>
                <a:gridCol w="471524"/>
                <a:gridCol w="471524"/>
                <a:gridCol w="530464"/>
                <a:gridCol w="530464"/>
                <a:gridCol w="447948"/>
                <a:gridCol w="450897"/>
                <a:gridCol w="424374"/>
              </a:tblGrid>
              <a:tr h="32624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TS1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264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TS1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TS2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GC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252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cours, TD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Projet, TP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cours, TD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Projet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cours, TD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Projet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TP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cours, TD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Projet, TP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cours, TD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Projet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cours, TD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Projet</a:t>
                      </a:r>
                    </a:p>
                  </a:txBody>
                  <a:tcPr marL="6280" marR="6280" marT="62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TP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CTC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EEC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CMS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TOPO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CCS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STH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37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semaine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25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année 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280" marR="6280" marT="62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8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4" y="332656"/>
            <a:ext cx="76009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17653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/>
              <a:buChar char="F"/>
            </a:pPr>
            <a:r>
              <a:rPr lang="fr-FR" sz="2800" dirty="0" smtClean="0">
                <a:sym typeface="Wingdings"/>
              </a:rPr>
              <a:t> </a:t>
            </a:r>
            <a:r>
              <a:rPr lang="fr-FR" sz="2800" b="1" dirty="0" smtClean="0">
                <a:sym typeface="Wingdings"/>
              </a:rPr>
              <a:t>Développement des projets de la partie « Etudes et Analyse » par modules</a:t>
            </a:r>
            <a:endParaRPr lang="fr-FR" sz="2800" dirty="0" smtClean="0">
              <a:sym typeface="Wingdings"/>
            </a:endParaRPr>
          </a:p>
        </p:txBody>
      </p:sp>
      <p:pic>
        <p:nvPicPr>
          <p:cNvPr id="6" name="pic00001.png" descr="MindMap Previ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8064896" cy="55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1946"/>
            <a:ext cx="79343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2026"/>
            <a:ext cx="8869870" cy="399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1765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/>
              <a:buChar char="F"/>
            </a:pPr>
            <a:r>
              <a:rPr lang="fr-FR" sz="2800" dirty="0" smtClean="0">
                <a:sym typeface="Wingdings"/>
              </a:rPr>
              <a:t> </a:t>
            </a:r>
            <a:r>
              <a:rPr lang="fr-FR" sz="2800" b="1" dirty="0" smtClean="0">
                <a:sym typeface="Wingdings"/>
              </a:rPr>
              <a:t>Evaluation des projets par étude et par modules</a:t>
            </a:r>
            <a:endParaRPr lang="fr-FR" sz="2800" dirty="0" smtClean="0">
              <a:sym typeface="Wingding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16776"/>
              </p:ext>
            </p:extLst>
          </p:nvPr>
        </p:nvGraphicFramePr>
        <p:xfrm>
          <a:off x="1907704" y="1196752"/>
          <a:ext cx="6624735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280"/>
                <a:gridCol w="2753285"/>
                <a:gridCol w="182186"/>
                <a:gridCol w="182186"/>
                <a:gridCol w="182186"/>
                <a:gridCol w="692306"/>
                <a:gridCol w="692306"/>
              </a:tblGrid>
              <a:tr h="59698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500" u="sng" strike="noStrike">
                          <a:effectLst/>
                        </a:rPr>
                        <a:t>Etude 4 : Etude des semelles de fondations</a:t>
                      </a:r>
                      <a:endParaRPr lang="fr-FR" sz="1500" b="1" i="0" u="sng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1206"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342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Compétences détaillées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indicateurs de performance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Evaluation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Importance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183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100%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5445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Identifier les contraintes techniques et les exigences réglementaires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Prise en compte des contraintes techniques, rappel des exigences réglementaires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10%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3804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Inventorier les différentes solutions techniques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solutions compatibles avec le cahier des charges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328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Elaborer ou modifier des solutions techniques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Solutions conformes aux normes et à la réglementation en vigueur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328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Dessiner les solutions techniques retenues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mise en forme des documents produits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131206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275532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500" u="none" strike="noStrike">
                          <a:effectLst/>
                        </a:rPr>
                        <a:t>Note / 20 :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0</a:t>
                      </a:r>
                      <a:endParaRPr lang="fr-FR" sz="15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1206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131206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131206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131206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303960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sng" strike="noStrike">
                          <a:effectLst/>
                        </a:rPr>
                        <a:t>MODULE ASSOCIE : </a:t>
                      </a:r>
                      <a:endParaRPr lang="fr-FR" sz="13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- COB 3 : Technique de construction et mise en œuvre</a:t>
                      </a:r>
                      <a:endParaRPr lang="fr-FR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164007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  <a:tr h="229610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sng" strike="noStrike">
                          <a:effectLst/>
                        </a:rPr>
                        <a:t>Savoir associé </a:t>
                      </a:r>
                      <a:endParaRPr lang="fr-FR" sz="13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S9.3 - Infrastructures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1" marR="6051" marT="605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0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10000"/>
                </a:solidFill>
              </a:rPr>
              <a:t>Rénovation du BTS Bâtiment</a:t>
            </a:r>
            <a:endParaRPr lang="fr-FR" b="0">
              <a:solidFill>
                <a:srgbClr val="010000"/>
              </a:solidFill>
              <a:effectLst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69465"/>
              </p:ext>
            </p:extLst>
          </p:nvPr>
        </p:nvGraphicFramePr>
        <p:xfrm>
          <a:off x="1619672" y="260648"/>
          <a:ext cx="6765516" cy="5187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513"/>
                <a:gridCol w="2811794"/>
                <a:gridCol w="186057"/>
                <a:gridCol w="186057"/>
                <a:gridCol w="186057"/>
                <a:gridCol w="707019"/>
                <a:gridCol w="707019"/>
              </a:tblGrid>
              <a:tr h="70538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500" u="sng" strike="noStrike">
                          <a:effectLst/>
                        </a:rPr>
                        <a:t>Etude 7 : Accessibilité des personnes</a:t>
                      </a:r>
                      <a:endParaRPr lang="fr-FR" sz="1500" b="1" i="0" u="sng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5030"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404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Compétences détaillées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indicateurs de performance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Evaluation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Importance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2170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100%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6433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Identifier les contraintes techniques et les exigences réglementaires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Prise en compte des contraintes techniques, rappel des exigences réglementaires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10%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4495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Inventorier les différentes solutions techniques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solutions compatibles avec le cahier des charges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3875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Elaborer ou modifier des solutions techniques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Solutions conformes aux normes et à la réglementation en vigueur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3875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Dessiner les solutions techniques retenues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mise en forme des documents produits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30%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15503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32556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500" u="none" strike="noStrike">
                          <a:effectLst/>
                        </a:rPr>
                        <a:t>Note / 20 :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effectLst/>
                        </a:rPr>
                        <a:t>0</a:t>
                      </a:r>
                      <a:endParaRPr lang="fr-FR" sz="15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503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15503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15503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15503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271301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sng" strike="noStrike">
                          <a:effectLst/>
                        </a:rPr>
                        <a:t>MODULE ASSOCIE : </a:t>
                      </a:r>
                      <a:endParaRPr lang="fr-FR" sz="13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-STH : Sciences et Techniques de l'Habitat</a:t>
                      </a:r>
                      <a:endParaRPr lang="fr-FR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193787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  <a:tr h="271301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u="sng" strike="noStrike">
                          <a:effectLst/>
                        </a:rPr>
                        <a:t>Savoir associé </a:t>
                      </a:r>
                      <a:endParaRPr lang="fr-FR" sz="13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S6.1 : Accessibilité des personnes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49" marR="6149" marT="614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6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résn Renovation TC">
  <a:themeElements>
    <a:clrScheme name="modèle présn Renovation T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modèle présn Renovation T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Monotype Sorts" pitchFamily="2" charset="2"/>
          <a:buChar char="•"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dèle présn Renovation T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n Renovation T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ésn Renovation T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420</Words>
  <Application>Microsoft Office PowerPoint</Application>
  <PresentationFormat>Affichage à l'écran (4:3)</PresentationFormat>
  <Paragraphs>290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modèle présn Renovation TC</vt:lpstr>
      <vt:lpstr>Document</vt:lpstr>
      <vt:lpstr>Modularisation BTS Bâtiment Lycée Cantau - ANGLET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 FABRE</dc:creator>
  <cp:lastModifiedBy>CAROLE FABRE</cp:lastModifiedBy>
  <cp:revision>4</cp:revision>
  <dcterms:created xsi:type="dcterms:W3CDTF">2012-03-16T12:03:36Z</dcterms:created>
  <dcterms:modified xsi:type="dcterms:W3CDTF">2012-03-26T09:33:22Z</dcterms:modified>
</cp:coreProperties>
</file>