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2"/>
  </p:notesMasterIdLst>
  <p:handoutMasterIdLst>
    <p:handoutMasterId r:id="rId23"/>
  </p:handoutMasterIdLst>
  <p:sldIdLst>
    <p:sldId id="260" r:id="rId2"/>
    <p:sldId id="278" r:id="rId3"/>
    <p:sldId id="281" r:id="rId4"/>
    <p:sldId id="279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6" r:id="rId19"/>
    <p:sldId id="297" r:id="rId20"/>
    <p:sldId id="298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Font typeface="Monotype Sorts" pitchFamily="2" charset="2"/>
      <a:buChar char="•"/>
      <a:defRPr kumimoji="1" sz="1400" b="1" kern="1200">
        <a:solidFill>
          <a:schemeClr val="bg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Font typeface="Monotype Sorts" pitchFamily="2" charset="2"/>
      <a:buChar char="•"/>
      <a:defRPr kumimoji="1" sz="1400" b="1" kern="1200">
        <a:solidFill>
          <a:schemeClr val="bg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Font typeface="Monotype Sorts" pitchFamily="2" charset="2"/>
      <a:buChar char="•"/>
      <a:defRPr kumimoji="1" sz="1400" b="1" kern="1200">
        <a:solidFill>
          <a:schemeClr val="bg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Font typeface="Monotype Sorts" pitchFamily="2" charset="2"/>
      <a:buChar char="•"/>
      <a:defRPr kumimoji="1" sz="1400" b="1" kern="1200">
        <a:solidFill>
          <a:schemeClr val="bg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Font typeface="Monotype Sorts" pitchFamily="2" charset="2"/>
      <a:buChar char="•"/>
      <a:defRPr kumimoji="1" sz="1400" b="1" kern="1200">
        <a:solidFill>
          <a:schemeClr val="bg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kumimoji="1" sz="1400" b="1" kern="1200">
        <a:solidFill>
          <a:schemeClr val="bg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kumimoji="1" sz="1400" b="1" kern="1200">
        <a:solidFill>
          <a:schemeClr val="bg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kumimoji="1" sz="1400" b="1" kern="1200">
        <a:solidFill>
          <a:schemeClr val="bg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kumimoji="1" sz="1400" b="1" kern="1200">
        <a:solidFill>
          <a:schemeClr val="bg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87C"/>
    <a:srgbClr val="F5BE65"/>
    <a:srgbClr val="FF9933"/>
    <a:srgbClr val="33CCFF"/>
    <a:srgbClr val="000099"/>
    <a:srgbClr val="F1CA69"/>
    <a:srgbClr val="F4B95A"/>
    <a:srgbClr val="F2AB3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803" autoAdjust="0"/>
  </p:normalViewPr>
  <p:slideViewPr>
    <p:cSldViewPr>
      <p:cViewPr>
        <p:scale>
          <a:sx n="90" d="100"/>
          <a:sy n="90" d="100"/>
        </p:scale>
        <p:origin x="-131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33CC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33CC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33CC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fr-FR" dirty="0"/>
              <a:t>Rénovation du BTS Technico-commercial  - Séminaire de Paris</a:t>
            </a:r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33CC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1A9614C-27A0-483E-B7B9-BBB64C7F09A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fr-FR" dirty="0"/>
              <a:t>Rénovation du BTS Technico-commercial  - Séminaire de Paris</a:t>
            </a:r>
          </a:p>
        </p:txBody>
      </p:sp>
      <p:sp>
        <p:nvSpPr>
          <p:cNvPr id="190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A93DC7B-71EF-4973-A609-3208745E59B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_Microsoft_Office_Word_97_-_20032.doc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_Microsoft_Office_Word_97_-_200311.doc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_Microsoft_Office_Word_97_-_200312.doc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_Microsoft_Office_Word_97_-_20033.doc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_Microsoft_Office_Word_97_-_20034.doc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_Microsoft_Office_Word_97_-_20035.doc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_Microsoft_Office_Word_97_-_20036.doc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_Microsoft_Office_Word_97_-_20037.doc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_Microsoft_Office_Word_97_-_20038.doc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_Microsoft_Office_Word_97_-_20039.doc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_Microsoft_Office_Word_97_-_200310.doc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23 w 21600"/>
              <a:gd name="T1" fmla="*/ 0 h 24634"/>
              <a:gd name="T2" fmla="*/ 21386 w 21600"/>
              <a:gd name="T3" fmla="*/ 24634 h 24634"/>
              <a:gd name="T4" fmla="*/ 0 w 21600"/>
              <a:gd name="T5" fmla="*/ 21600 h 24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buClrTx/>
              <a:buFontTx/>
              <a:buNone/>
              <a:defRPr/>
            </a:pPr>
            <a:r>
              <a:rPr kumimoji="0" lang="fr-FR" sz="1000" b="0" i="1" dirty="0">
                <a:solidFill>
                  <a:schemeClr val="folHlink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kumimoji="0" lang="fr-FR" sz="1200" b="0" dirty="0">
              <a:solidFill>
                <a:schemeClr val="folHlink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6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p:oleObj spid="_x0000_s39938" name="Document" r:id="rId3" imgW="1121400" imgH="1182240" progId="Word.Document.8">
              <p:embed/>
            </p:oleObj>
          </a:graphicData>
        </a:graphic>
      </p:graphicFrame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Rénovation du BTS Technico-commercial</a:t>
            </a:r>
            <a:endParaRPr lang="fr-FR" b="0" dirty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23 w 21600"/>
              <a:gd name="T1" fmla="*/ 0 h 24634"/>
              <a:gd name="T2" fmla="*/ 21386 w 21600"/>
              <a:gd name="T3" fmla="*/ 24634 h 24634"/>
              <a:gd name="T4" fmla="*/ 0 w 21600"/>
              <a:gd name="T5" fmla="*/ 21600 h 24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buClrTx/>
              <a:buFontTx/>
              <a:buNone/>
              <a:defRPr/>
            </a:pPr>
            <a:r>
              <a:rPr kumimoji="0" lang="fr-FR" sz="1000" b="0" i="1" dirty="0">
                <a:solidFill>
                  <a:schemeClr val="folHlink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kumimoji="0" lang="fr-FR" sz="1200" b="0" dirty="0">
              <a:solidFill>
                <a:schemeClr val="folHlink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6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p:oleObj spid="_x0000_s49154" name="Document" r:id="rId3" imgW="1121400" imgH="1182240" progId="Word.Document.8">
              <p:embed/>
            </p:oleObj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Rénovation du BTS Technico-commercial</a:t>
            </a:r>
            <a:endParaRPr lang="fr-FR" b="0" dirty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23 w 21600"/>
              <a:gd name="T1" fmla="*/ 0 h 24634"/>
              <a:gd name="T2" fmla="*/ 21386 w 21600"/>
              <a:gd name="T3" fmla="*/ 24634 h 24634"/>
              <a:gd name="T4" fmla="*/ 0 w 21600"/>
              <a:gd name="T5" fmla="*/ 21600 h 24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buClrTx/>
              <a:buFontTx/>
              <a:buNone/>
              <a:defRPr/>
            </a:pPr>
            <a:r>
              <a:rPr kumimoji="0" lang="fr-FR" sz="1000" b="0" i="1" dirty="0">
                <a:solidFill>
                  <a:schemeClr val="folHlink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kumimoji="0" lang="fr-FR" sz="1200" b="0" dirty="0">
              <a:solidFill>
                <a:schemeClr val="folHlink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6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p:oleObj spid="_x0000_s50178" name="Document" r:id="rId3" imgW="1121400" imgH="1182240" progId="Word.Document.8">
              <p:embed/>
            </p:oleObj>
          </a:graphicData>
        </a:graphic>
      </p:graphicFrame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1905000" cy="5410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5562600" cy="5410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Rénovation du BTS Technico-commercial</a:t>
            </a:r>
            <a:endParaRPr lang="fr-FR" b="0" dirty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23 w 21600"/>
              <a:gd name="T1" fmla="*/ 0 h 24634"/>
              <a:gd name="T2" fmla="*/ 21386 w 21600"/>
              <a:gd name="T3" fmla="*/ 24634 h 24634"/>
              <a:gd name="T4" fmla="*/ 0 w 21600"/>
              <a:gd name="T5" fmla="*/ 21600 h 24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buClrTx/>
              <a:buFontTx/>
              <a:buNone/>
              <a:defRPr/>
            </a:pPr>
            <a:r>
              <a:rPr kumimoji="0" lang="fr-FR" sz="1000" b="0" i="1" dirty="0">
                <a:solidFill>
                  <a:schemeClr val="folHlink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kumimoji="0" lang="fr-FR" sz="1200" b="0" dirty="0">
              <a:solidFill>
                <a:schemeClr val="folHlink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6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p:oleObj spid="_x0000_s40962" name="Document" r:id="rId3" imgW="1121400" imgH="1182240" progId="Word.Document.8">
              <p:embed/>
            </p:oleObj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Rénovation du BTS Technico-commercial</a:t>
            </a:r>
            <a:endParaRPr lang="fr-FR" b="0" dirty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23 w 21600"/>
              <a:gd name="T1" fmla="*/ 0 h 24634"/>
              <a:gd name="T2" fmla="*/ 21386 w 21600"/>
              <a:gd name="T3" fmla="*/ 24634 h 24634"/>
              <a:gd name="T4" fmla="*/ 0 w 21600"/>
              <a:gd name="T5" fmla="*/ 21600 h 24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buClrTx/>
              <a:buFontTx/>
              <a:buNone/>
              <a:defRPr/>
            </a:pPr>
            <a:r>
              <a:rPr kumimoji="0" lang="fr-FR" sz="1000" b="0" i="1" dirty="0">
                <a:solidFill>
                  <a:schemeClr val="folHlink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kumimoji="0" lang="fr-FR" sz="1200" b="0" dirty="0">
              <a:solidFill>
                <a:schemeClr val="folHlink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6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p:oleObj spid="_x0000_s41986" name="Document" r:id="rId3" imgW="1121400" imgH="1182240" progId="Word.Document.8">
              <p:embed/>
            </p:oleObj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Rénovation du BTS Technico-commercial</a:t>
            </a:r>
            <a:endParaRPr lang="fr-FR" b="0" dirty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23 w 21600"/>
              <a:gd name="T1" fmla="*/ 0 h 24634"/>
              <a:gd name="T2" fmla="*/ 21386 w 21600"/>
              <a:gd name="T3" fmla="*/ 24634 h 24634"/>
              <a:gd name="T4" fmla="*/ 0 w 21600"/>
              <a:gd name="T5" fmla="*/ 21600 h 24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buClrTx/>
              <a:buFontTx/>
              <a:buNone/>
              <a:defRPr/>
            </a:pPr>
            <a:r>
              <a:rPr kumimoji="0" lang="fr-FR" sz="1000" b="0" i="1" dirty="0">
                <a:solidFill>
                  <a:schemeClr val="folHlink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kumimoji="0" lang="fr-FR" sz="1200" b="0" dirty="0">
              <a:solidFill>
                <a:schemeClr val="folHlink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7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8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p:oleObj spid="_x0000_s43010" name="Document" r:id="rId3" imgW="1121400" imgH="1182240" progId="Word.Document.8">
              <p:embed/>
            </p:oleObj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43200" y="1981200"/>
            <a:ext cx="2743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743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Rénovation du BTS Technico-commercial</a:t>
            </a:r>
            <a:endParaRPr lang="fr-FR" b="0" dirty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23 w 21600"/>
              <a:gd name="T1" fmla="*/ 0 h 24634"/>
              <a:gd name="T2" fmla="*/ 21386 w 21600"/>
              <a:gd name="T3" fmla="*/ 24634 h 24634"/>
              <a:gd name="T4" fmla="*/ 0 w 21600"/>
              <a:gd name="T5" fmla="*/ 21600 h 24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8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buClrTx/>
              <a:buFontTx/>
              <a:buNone/>
              <a:defRPr/>
            </a:pPr>
            <a:r>
              <a:rPr kumimoji="0" lang="fr-FR" sz="1000" b="0" i="1" dirty="0">
                <a:solidFill>
                  <a:schemeClr val="folHlink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kumimoji="0" lang="fr-FR" sz="1200" b="0" dirty="0">
              <a:solidFill>
                <a:schemeClr val="folHlink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9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10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p:oleObj spid="_x0000_s44034" name="Document" r:id="rId3" imgW="1121400" imgH="1182240" progId="Word.Document.8">
              <p:embed/>
            </p:oleObj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2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Rénovation du BTS Technico-commercial</a:t>
            </a:r>
            <a:endParaRPr lang="fr-FR" b="0" dirty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23 w 21600"/>
              <a:gd name="T1" fmla="*/ 0 h 24634"/>
              <a:gd name="T2" fmla="*/ 21386 w 21600"/>
              <a:gd name="T3" fmla="*/ 24634 h 24634"/>
              <a:gd name="T4" fmla="*/ 0 w 21600"/>
              <a:gd name="T5" fmla="*/ 21600 h 24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buClrTx/>
              <a:buFontTx/>
              <a:buNone/>
              <a:defRPr/>
            </a:pPr>
            <a:r>
              <a:rPr kumimoji="0" lang="fr-FR" sz="1000" b="0" i="1" dirty="0">
                <a:solidFill>
                  <a:schemeClr val="folHlink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kumimoji="0" lang="fr-FR" sz="1200" b="0" dirty="0">
              <a:solidFill>
                <a:schemeClr val="folHlink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5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graphicFrame>
        <p:nvGraphicFramePr>
          <p:cNvPr id="7" name="Object 11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p:oleObj spid="_x0000_s45058" name="Document" r:id="rId3" imgW="1121400" imgH="1182240" progId="Word.Document.8">
              <p:embed/>
            </p:oleObj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Rénovation du BTS Technico-commercial</a:t>
            </a:r>
            <a:endParaRPr lang="fr-FR" b="0" dirty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23 w 21600"/>
              <a:gd name="T1" fmla="*/ 0 h 24634"/>
              <a:gd name="T2" fmla="*/ 21386 w 21600"/>
              <a:gd name="T3" fmla="*/ 24634 h 24634"/>
              <a:gd name="T4" fmla="*/ 0 w 21600"/>
              <a:gd name="T5" fmla="*/ 21600 h 24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3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buClrTx/>
              <a:buFontTx/>
              <a:buNone/>
              <a:defRPr/>
            </a:pPr>
            <a:r>
              <a:rPr kumimoji="0" lang="fr-FR" sz="1000" b="0" i="1" dirty="0">
                <a:solidFill>
                  <a:schemeClr val="folHlink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kumimoji="0" lang="fr-FR" sz="1200" b="0" dirty="0">
              <a:solidFill>
                <a:schemeClr val="folHlink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4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graphicFrame>
        <p:nvGraphicFramePr>
          <p:cNvPr id="6" name="Object 11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p:oleObj spid="_x0000_s46082" name="Document" r:id="rId3" imgW="1121400" imgH="1182240" progId="Word.Document.8">
              <p:embed/>
            </p:oleObj>
          </a:graphicData>
        </a:graphic>
      </p:graphicFrame>
      <p:sp>
        <p:nvSpPr>
          <p:cNvPr id="7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Rénovation du BTS Technico-commercial</a:t>
            </a:r>
            <a:endParaRPr lang="fr-FR" b="0" dirty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23 w 21600"/>
              <a:gd name="T1" fmla="*/ 0 h 24634"/>
              <a:gd name="T2" fmla="*/ 21386 w 21600"/>
              <a:gd name="T3" fmla="*/ 24634 h 24634"/>
              <a:gd name="T4" fmla="*/ 0 w 21600"/>
              <a:gd name="T5" fmla="*/ 21600 h 24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buClrTx/>
              <a:buFontTx/>
              <a:buNone/>
              <a:defRPr/>
            </a:pPr>
            <a:r>
              <a:rPr kumimoji="0" lang="fr-FR" sz="1000" b="0" i="1" dirty="0">
                <a:solidFill>
                  <a:schemeClr val="folHlink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kumimoji="0" lang="fr-FR" sz="1200" b="0" dirty="0">
              <a:solidFill>
                <a:schemeClr val="folHlink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7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8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p:oleObj spid="_x0000_s47106" name="Document" r:id="rId3" imgW="1121400" imgH="1182240" progId="Word.Document.8">
              <p:embed/>
            </p:oleObj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Rénovation du BTS Technico-commercial</a:t>
            </a:r>
            <a:endParaRPr lang="fr-FR" b="0" dirty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23 w 21600"/>
              <a:gd name="T1" fmla="*/ 0 h 24634"/>
              <a:gd name="T2" fmla="*/ 21386 w 21600"/>
              <a:gd name="T3" fmla="*/ 24634 h 24634"/>
              <a:gd name="T4" fmla="*/ 0 w 21600"/>
              <a:gd name="T5" fmla="*/ 21600 h 24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buClrTx/>
              <a:buFontTx/>
              <a:buNone/>
              <a:defRPr/>
            </a:pPr>
            <a:r>
              <a:rPr kumimoji="0" lang="fr-FR" sz="1000" b="0" i="1" dirty="0">
                <a:solidFill>
                  <a:schemeClr val="folHlink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kumimoji="0" lang="fr-FR" sz="1200" b="0" dirty="0">
              <a:solidFill>
                <a:schemeClr val="folHlink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7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8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p:oleObj spid="_x0000_s48130" name="Document" r:id="rId3" imgW="1121400" imgH="1182240" progId="Word.Document.8">
              <p:embed/>
            </p:oleObj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Rénovation du BTS Technico-commercial</a:t>
            </a:r>
            <a:endParaRPr lang="fr-FR" b="0" dirty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Document_Microsoft_Office_Word_97_-_20031.doc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23 w 21600"/>
              <a:gd name="T1" fmla="*/ 0 h 24634"/>
              <a:gd name="T2" fmla="*/ 21386 w 21600"/>
              <a:gd name="T3" fmla="*/ 24634 h 24634"/>
              <a:gd name="T4" fmla="*/ 0 w 21600"/>
              <a:gd name="T5" fmla="*/ 21600 h 24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218117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buClrTx/>
              <a:buFontTx/>
              <a:buNone/>
              <a:defRPr/>
            </a:pPr>
            <a:r>
              <a:rPr kumimoji="0" lang="fr-FR" sz="1000" b="0" i="1" dirty="0">
                <a:solidFill>
                  <a:schemeClr val="folHlink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kumimoji="0" lang="fr-FR" sz="1200" b="0" dirty="0">
              <a:solidFill>
                <a:schemeClr val="folHlink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218118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218119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21812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49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kumimoji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fr-FR" dirty="0"/>
              <a:t>Rénovation du BTS Technico-commercial</a:t>
            </a:r>
            <a:endParaRPr lang="fr-FR" b="0" dirty="0">
              <a:solidFill>
                <a:schemeClr val="folHlink"/>
              </a:solidFill>
            </a:endParaRP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p:oleObj spid="_x0000_s1026" name="Document" r:id="rId14" imgW="1121400" imgH="1182240" progId="Word.Document.8">
              <p:embed/>
            </p:oleObj>
          </a:graphicData>
        </a:graphic>
      </p:graphicFrame>
      <p:sp>
        <p:nvSpPr>
          <p:cNvPr id="103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3200" y="1981200"/>
            <a:ext cx="563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  <a:p>
            <a:pPr lvl="0"/>
            <a:r>
              <a:rPr lang="fr-FR" smtClean="0"/>
              <a:t>Texte</a:t>
            </a:r>
          </a:p>
          <a:p>
            <a:pPr lvl="2"/>
            <a:r>
              <a:rPr lang="fr-FR" smtClean="0"/>
              <a:t>Texte</a:t>
            </a:r>
          </a:p>
        </p:txBody>
      </p:sp>
      <p:sp>
        <p:nvSpPr>
          <p:cNvPr id="103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Texte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sldNum="0" hd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3200" b="1">
          <a:solidFill>
            <a:srgbClr val="F1CA6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 b="1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solidFill>
                  <a:schemeClr val="bg2"/>
                </a:solidFill>
              </a:rPr>
              <a:t>Rénovation du BTS </a:t>
            </a:r>
            <a:r>
              <a:rPr lang="fr-FR" dirty="0" smtClean="0">
                <a:solidFill>
                  <a:schemeClr val="bg2"/>
                </a:solidFill>
              </a:rPr>
              <a:t>Travaux Publics</a:t>
            </a:r>
            <a:endParaRPr lang="fr-FR" b="0" dirty="0">
              <a:solidFill>
                <a:schemeClr val="bg2"/>
              </a:solidFill>
              <a:effectLst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620688"/>
            <a:ext cx="6769100" cy="1752600"/>
          </a:xfrm>
        </p:spPr>
        <p:txBody>
          <a:bodyPr/>
          <a:lstStyle/>
          <a:p>
            <a:r>
              <a:rPr lang="fr-FR" sz="5400" dirty="0" smtClean="0"/>
              <a:t>Rénovation du BTS Travaux Publics</a:t>
            </a:r>
            <a:endParaRPr lang="fr-FR" sz="5400" b="0" dirty="0" smtClean="0">
              <a:solidFill>
                <a:schemeClr val="folHlink"/>
              </a:solidFill>
            </a:endParaRPr>
          </a:p>
          <a:p>
            <a:r>
              <a:rPr lang="fr-FR" sz="5400" b="0" dirty="0" smtClean="0">
                <a:solidFill>
                  <a:srgbClr val="000099"/>
                </a:solidFill>
              </a:rPr>
              <a:t>La Certification</a:t>
            </a:r>
          </a:p>
          <a:p>
            <a:r>
              <a:rPr lang="fr-FR" sz="5400" b="0" dirty="0" smtClean="0">
                <a:solidFill>
                  <a:srgbClr val="000099"/>
                </a:solidFill>
              </a:rPr>
              <a:t>Sujets 0 U41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screen"/>
          <a:srcRect l="3603" r="39622"/>
          <a:stretch>
            <a:fillRect/>
          </a:stretch>
        </p:blipFill>
        <p:spPr bwMode="auto">
          <a:xfrm>
            <a:off x="971600" y="2636912"/>
            <a:ext cx="5929871" cy="2222426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251520" y="0"/>
            <a:ext cx="6264696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b="1" dirty="0" smtClean="0">
                <a:solidFill>
                  <a:srgbClr val="C00000"/>
                </a:solidFill>
              </a:rPr>
              <a:t>Exemple de SUJET pour l’Epreuve U41: Sujet 0</a:t>
            </a:r>
          </a:p>
          <a:p>
            <a:pPr algn="ctr">
              <a:buNone/>
            </a:pPr>
            <a:r>
              <a:rPr lang="fr-FR" sz="1600" b="1" dirty="0" smtClean="0">
                <a:solidFill>
                  <a:srgbClr val="C00000"/>
                </a:solidFill>
              </a:rPr>
              <a:t>ETUDES DE CONCEPTION ET DE REALISATION EN MAITRISE D’OEUVRE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619672" y="6553200"/>
            <a:ext cx="4495800" cy="304800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bg2"/>
                </a:solidFill>
              </a:rPr>
              <a:t>Rénovation du BTS </a:t>
            </a:r>
            <a:r>
              <a:rPr lang="fr-FR" dirty="0" smtClean="0">
                <a:solidFill>
                  <a:schemeClr val="bg2"/>
                </a:solidFill>
              </a:rPr>
              <a:t>Travaux Publics</a:t>
            </a:r>
            <a:endParaRPr lang="fr-FR" b="0" dirty="0">
              <a:solidFill>
                <a:schemeClr val="bg2"/>
              </a:solidFill>
              <a:effectLst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1835696" y="4941168"/>
          <a:ext cx="72008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  <a:gridCol w="2736304"/>
              </a:tblGrid>
              <a:tr h="149736">
                <a:tc gridSpan="2"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Etude 2: Calcul du Mur de Soutènement 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(Préparer le Détail Estimatif)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L’ingénieur calcule les sections d’acier. Choisir</a:t>
                      </a:r>
                      <a:r>
                        <a:rPr lang="fr-FR" baseline="0" dirty="0" smtClean="0">
                          <a:solidFill>
                            <a:schemeClr val="bg2"/>
                          </a:solidFill>
                        </a:rPr>
                        <a:t> des armatures. </a:t>
                      </a:r>
                      <a:endParaRPr lang="fr-FR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Dimensionner</a:t>
                      </a:r>
                      <a:r>
                        <a:rPr lang="fr-FR" i="1" dirty="0" smtClean="0">
                          <a:solidFill>
                            <a:schemeClr val="bg2"/>
                          </a:solidFill>
                        </a:rPr>
                        <a:t> tout ou partie d’un ouvrage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Compléter</a:t>
                      </a:r>
                      <a:r>
                        <a:rPr lang="fr-FR" i="1" dirty="0" smtClean="0">
                          <a:solidFill>
                            <a:schemeClr val="bg2"/>
                          </a:solidFill>
                        </a:rPr>
                        <a:t>  ou </a:t>
                      </a: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réaliser</a:t>
                      </a:r>
                      <a:r>
                        <a:rPr lang="fr-FR" i="1" dirty="0" smtClean="0">
                          <a:solidFill>
                            <a:schemeClr val="bg2"/>
                          </a:solidFill>
                        </a:rPr>
                        <a:t> des documents graphiques</a:t>
                      </a:r>
                      <a:endParaRPr lang="fr-FR" i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Dessiner le plan de principe des armatures principales. </a:t>
                      </a:r>
                      <a:r>
                        <a:rPr lang="fr-FR" baseline="0" dirty="0" smtClean="0">
                          <a:solidFill>
                            <a:schemeClr val="bg2"/>
                          </a:solidFill>
                        </a:rPr>
                        <a:t>Calculer le ratio d’armature</a:t>
                      </a:r>
                      <a:endParaRPr lang="fr-FR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i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screen"/>
          <a:srcRect l="2992" t="2614" r="39622" b="3902"/>
          <a:stretch>
            <a:fillRect/>
          </a:stretch>
        </p:blipFill>
        <p:spPr bwMode="auto">
          <a:xfrm>
            <a:off x="-1" y="620688"/>
            <a:ext cx="4671392" cy="3528392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1" name="Flèche droite 10"/>
          <p:cNvSpPr/>
          <p:nvPr/>
        </p:nvSpPr>
        <p:spPr bwMode="auto">
          <a:xfrm>
            <a:off x="5220072" y="1484784"/>
            <a:ext cx="936104" cy="576064"/>
          </a:xfrm>
          <a:prstGeom prst="rightArrow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Monotype Sorts" pitchFamily="2" charset="2"/>
              <a:buChar char="•"/>
              <a:tabLst/>
            </a:pPr>
            <a:endParaRPr kumimoji="1" lang="fr-FR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pic>
        <p:nvPicPr>
          <p:cNvPr id="12" name="Image 11"/>
          <p:cNvPicPr/>
          <p:nvPr/>
        </p:nvPicPr>
        <p:blipFill>
          <a:blip r:embed="rId4" cstate="screen"/>
          <a:srcRect l="31069" t="3364" r="45032" b="4893"/>
          <a:stretch>
            <a:fillRect/>
          </a:stretch>
        </p:blipFill>
        <p:spPr bwMode="auto">
          <a:xfrm>
            <a:off x="6876256" y="0"/>
            <a:ext cx="2267744" cy="4437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4" name="Flèche droite 13"/>
          <p:cNvSpPr/>
          <p:nvPr/>
        </p:nvSpPr>
        <p:spPr bwMode="auto">
          <a:xfrm rot="8758909">
            <a:off x="6453239" y="2993489"/>
            <a:ext cx="936104" cy="576064"/>
          </a:xfrm>
          <a:prstGeom prst="rightArrow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Monotype Sorts" pitchFamily="2" charset="2"/>
              <a:buChar char="•"/>
              <a:tabLst/>
            </a:pPr>
            <a:endParaRPr kumimoji="1" lang="fr-FR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screen"/>
          <a:srcRect l="1161" r="43285" b="6273"/>
          <a:stretch>
            <a:fillRect/>
          </a:stretch>
        </p:blipFill>
        <p:spPr bwMode="auto">
          <a:xfrm>
            <a:off x="0" y="3429000"/>
            <a:ext cx="4891326" cy="1728192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screen"/>
          <a:srcRect l="12760" r="54273"/>
          <a:stretch>
            <a:fillRect/>
          </a:stretch>
        </p:blipFill>
        <p:spPr bwMode="auto">
          <a:xfrm>
            <a:off x="4932040" y="4509120"/>
            <a:ext cx="4211960" cy="577780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504" y="620688"/>
            <a:ext cx="5616624" cy="2592924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827584" y="0"/>
            <a:ext cx="6264696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b="1" dirty="0" smtClean="0">
                <a:solidFill>
                  <a:srgbClr val="C00000"/>
                </a:solidFill>
              </a:rPr>
              <a:t>Exemple de SUJET pour l’Epreuve U41: Sujet 0</a:t>
            </a:r>
          </a:p>
          <a:p>
            <a:pPr algn="ctr">
              <a:buNone/>
            </a:pPr>
            <a:r>
              <a:rPr lang="fr-FR" sz="1600" b="1" dirty="0" smtClean="0">
                <a:solidFill>
                  <a:srgbClr val="C00000"/>
                </a:solidFill>
              </a:rPr>
              <a:t>ETUDES DE CONCEPTION ET DE REALISATION EN MAITRISE D’OEUVRE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619672" y="6553200"/>
            <a:ext cx="4495800" cy="304800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bg2"/>
                </a:solidFill>
              </a:rPr>
              <a:t>Rénovation du BTS </a:t>
            </a:r>
            <a:r>
              <a:rPr lang="fr-FR" dirty="0" smtClean="0">
                <a:solidFill>
                  <a:schemeClr val="bg2"/>
                </a:solidFill>
              </a:rPr>
              <a:t>Travaux Publics</a:t>
            </a:r>
            <a:endParaRPr lang="fr-FR" b="0" dirty="0">
              <a:solidFill>
                <a:schemeClr val="bg2"/>
              </a:solidFill>
              <a:effectLst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1943200" y="5229200"/>
          <a:ext cx="72008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  <a:gridCol w="2736304"/>
              </a:tblGrid>
              <a:tr h="149736">
                <a:tc gridSpan="2"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Etude 3: Protection du mur contre les Eaux 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(Conception)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Dimensionnement hydraulique du caniveau</a:t>
                      </a:r>
                    </a:p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(Calcul débit de pointe, Calcul caniveau)</a:t>
                      </a:r>
                      <a:endParaRPr lang="fr-FR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Dimensionner</a:t>
                      </a:r>
                      <a:r>
                        <a:rPr lang="fr-FR" i="1" dirty="0" smtClean="0">
                          <a:solidFill>
                            <a:schemeClr val="bg2"/>
                          </a:solidFill>
                        </a:rPr>
                        <a:t> tout ou partie d’un ouvrage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Flèche droite 10"/>
          <p:cNvSpPr/>
          <p:nvPr/>
        </p:nvSpPr>
        <p:spPr bwMode="auto">
          <a:xfrm rot="5400000">
            <a:off x="1727684" y="2600908"/>
            <a:ext cx="936104" cy="576064"/>
          </a:xfrm>
          <a:prstGeom prst="rightArrow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Monotype Sorts" pitchFamily="2" charset="2"/>
              <a:buChar char="•"/>
              <a:tabLst/>
            </a:pPr>
            <a:endParaRPr kumimoji="1" lang="fr-FR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4" name="Flèche droite 13"/>
          <p:cNvSpPr/>
          <p:nvPr/>
        </p:nvSpPr>
        <p:spPr bwMode="auto">
          <a:xfrm>
            <a:off x="4644008" y="4365104"/>
            <a:ext cx="720080" cy="576064"/>
          </a:xfrm>
          <a:prstGeom prst="rightArrow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Monotype Sorts" pitchFamily="2" charset="2"/>
              <a:buChar char="•"/>
              <a:tabLst/>
            </a:pPr>
            <a:endParaRPr kumimoji="1" lang="fr-FR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5" cstate="screen"/>
          <a:srcRect l="3603" t="3942" r="65873" b="2354"/>
          <a:stretch>
            <a:fillRect/>
          </a:stretch>
        </p:blipFill>
        <p:spPr bwMode="auto">
          <a:xfrm>
            <a:off x="5724128" y="620688"/>
            <a:ext cx="3234259" cy="3816425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5" name="Flèche droite 14"/>
          <p:cNvSpPr/>
          <p:nvPr/>
        </p:nvSpPr>
        <p:spPr bwMode="auto">
          <a:xfrm rot="16200000">
            <a:off x="7992380" y="4113076"/>
            <a:ext cx="648072" cy="576064"/>
          </a:xfrm>
          <a:prstGeom prst="rightArrow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Monotype Sorts" pitchFamily="2" charset="2"/>
              <a:buChar char="•"/>
              <a:tabLst/>
            </a:pPr>
            <a:endParaRPr kumimoji="1" lang="fr-FR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51520" y="0"/>
            <a:ext cx="6264696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b="1" dirty="0" smtClean="0">
                <a:solidFill>
                  <a:srgbClr val="C00000"/>
                </a:solidFill>
              </a:rPr>
              <a:t>Exemple de SUJET pour l’Epreuve U41: Sujet 0</a:t>
            </a:r>
          </a:p>
          <a:p>
            <a:pPr algn="ctr">
              <a:buNone/>
            </a:pPr>
            <a:r>
              <a:rPr lang="fr-FR" sz="1600" b="1" dirty="0" smtClean="0">
                <a:solidFill>
                  <a:srgbClr val="C00000"/>
                </a:solidFill>
              </a:rPr>
              <a:t>ETUDES DE CONCEPTION ET DE REALISATION EN MAITRISE D’OEUVRE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619672" y="6553200"/>
            <a:ext cx="4495800" cy="304800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bg2"/>
                </a:solidFill>
              </a:rPr>
              <a:t>Rénovation du BTS </a:t>
            </a:r>
            <a:r>
              <a:rPr lang="fr-FR" dirty="0" smtClean="0">
                <a:solidFill>
                  <a:schemeClr val="bg2"/>
                </a:solidFill>
              </a:rPr>
              <a:t>Travaux Publics</a:t>
            </a:r>
            <a:endParaRPr lang="fr-FR" b="0" dirty="0">
              <a:solidFill>
                <a:schemeClr val="bg2"/>
              </a:solidFill>
              <a:effectLst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1835696" y="5157192"/>
          <a:ext cx="72008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  <a:gridCol w="2736304"/>
              </a:tblGrid>
              <a:tr h="149736">
                <a:tc gridSpan="2"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Etude 3: Protection contre les Eaux 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(Conception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 et préparation DCE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Proposer des solutions pour drainer et évacuer les eaux à l’arrière du mur.</a:t>
                      </a:r>
                    </a:p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Proposer des solutions pour protéger le mur.</a:t>
                      </a:r>
                      <a:endParaRPr lang="fr-FR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Proposer </a:t>
                      </a:r>
                      <a:r>
                        <a:rPr lang="fr-FR" b="0" i="1" dirty="0" smtClean="0">
                          <a:solidFill>
                            <a:schemeClr val="bg2"/>
                          </a:solidFill>
                        </a:rPr>
                        <a:t>ou </a:t>
                      </a: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Adapter </a:t>
                      </a:r>
                      <a:r>
                        <a:rPr lang="fr-FR" b="0" i="1" dirty="0" smtClean="0">
                          <a:solidFill>
                            <a:schemeClr val="bg2"/>
                          </a:solidFill>
                        </a:rPr>
                        <a:t>des solutions techniques</a:t>
                      </a:r>
                      <a:endParaRPr lang="fr-FR" b="0" i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Image 15"/>
          <p:cNvPicPr/>
          <p:nvPr/>
        </p:nvPicPr>
        <p:blipFill>
          <a:blip r:embed="rId2" cstate="screen"/>
          <a:srcRect l="28897" t="2447" r="45936" b="4210"/>
          <a:stretch>
            <a:fillRect/>
          </a:stretch>
        </p:blipFill>
        <p:spPr bwMode="auto">
          <a:xfrm>
            <a:off x="6084168" y="620688"/>
            <a:ext cx="2869293" cy="43649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7" name="Image 16" descr="digue-15-06-04 01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9512" y="692696"/>
            <a:ext cx="3100344" cy="1800200"/>
          </a:xfrm>
          <a:prstGeom prst="rect">
            <a:avLst/>
          </a:prstGeom>
        </p:spPr>
      </p:pic>
      <p:pic>
        <p:nvPicPr>
          <p:cNvPr id="18" name="Image 17" descr="DSCF0055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795279" y="2564904"/>
            <a:ext cx="3072865" cy="2509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/>
          <p:nvPr/>
        </p:nvPicPr>
        <p:blipFill>
          <a:blip r:embed="rId2" cstate="screen"/>
          <a:srcRect l="31069" t="3364" r="45032" b="4893"/>
          <a:stretch>
            <a:fillRect/>
          </a:stretch>
        </p:blipFill>
        <p:spPr bwMode="auto">
          <a:xfrm>
            <a:off x="0" y="620688"/>
            <a:ext cx="2208135" cy="43204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251520" y="0"/>
            <a:ext cx="6264696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b="1" dirty="0" smtClean="0">
                <a:solidFill>
                  <a:srgbClr val="C00000"/>
                </a:solidFill>
              </a:rPr>
              <a:t>Exemple de SUJET pour l’Epreuve U41: Sujet 0</a:t>
            </a:r>
          </a:p>
          <a:p>
            <a:pPr algn="ctr">
              <a:buNone/>
            </a:pPr>
            <a:r>
              <a:rPr lang="fr-FR" sz="1600" b="1" dirty="0" smtClean="0">
                <a:solidFill>
                  <a:srgbClr val="C00000"/>
                </a:solidFill>
              </a:rPr>
              <a:t>ETUDES DE CONCEPTION ET DE REALISATION EN MAITRISE D’OEUVRE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619672" y="6553200"/>
            <a:ext cx="4495800" cy="304800"/>
          </a:xfrm>
        </p:spPr>
        <p:txBody>
          <a:bodyPr/>
          <a:lstStyle/>
          <a:p>
            <a:pPr>
              <a:defRPr/>
            </a:pPr>
            <a:r>
              <a:rPr lang="fr-FR" dirty="0"/>
              <a:t>Rénovation du BTS </a:t>
            </a:r>
            <a:r>
              <a:rPr lang="fr-FR" dirty="0" smtClean="0"/>
              <a:t>Travaux Publics</a:t>
            </a:r>
            <a:endParaRPr lang="fr-FR" b="0" dirty="0">
              <a:solidFill>
                <a:schemeClr val="folHlink"/>
              </a:solidFill>
              <a:effectLst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1763688" y="5013176"/>
          <a:ext cx="7200800" cy="1733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  <a:gridCol w="2736304"/>
              </a:tblGrid>
              <a:tr h="149736">
                <a:tc gridSpan="2"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Etude 4: Détail Estimatif 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(Préparation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 DCE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684076">
                <a:tc rowSpan="2">
                  <a:txBody>
                    <a:bodyPr/>
                    <a:lstStyle/>
                    <a:p>
                      <a:endParaRPr lang="fr-FR" dirty="0" smtClean="0">
                        <a:solidFill>
                          <a:schemeClr val="bg2"/>
                        </a:solidFill>
                      </a:endParaRPr>
                    </a:p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Préparer le Détail Estimatif en calculant</a:t>
                      </a:r>
                      <a:r>
                        <a:rPr lang="fr-FR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les différentes quantités pour la réalisation du mur</a:t>
                      </a:r>
                      <a:endParaRPr lang="fr-FR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Quantifier </a:t>
                      </a:r>
                      <a:r>
                        <a:rPr lang="fr-FR" b="0" i="1" dirty="0" smtClean="0">
                          <a:solidFill>
                            <a:schemeClr val="bg2"/>
                          </a:solidFill>
                        </a:rPr>
                        <a:t>tout ou partie d’un ouvrage</a:t>
                      </a:r>
                      <a:endParaRPr lang="fr-FR" b="0" i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684076">
                <a:tc vMerge="1">
                  <a:txBody>
                    <a:bodyPr/>
                    <a:lstStyle/>
                    <a:p>
                      <a:endParaRPr lang="fr-FR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Constituer </a:t>
                      </a:r>
                      <a:r>
                        <a:rPr lang="fr-FR" b="0" i="1" dirty="0" smtClean="0">
                          <a:solidFill>
                            <a:schemeClr val="bg2"/>
                          </a:solidFill>
                        </a:rPr>
                        <a:t>le dossier de consultation</a:t>
                      </a:r>
                      <a:endParaRPr lang="fr-FR" b="0" i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Flèche droite 9"/>
          <p:cNvSpPr/>
          <p:nvPr/>
        </p:nvSpPr>
        <p:spPr bwMode="auto">
          <a:xfrm rot="2081369">
            <a:off x="2060442" y="2780088"/>
            <a:ext cx="936104" cy="576064"/>
          </a:xfrm>
          <a:prstGeom prst="rightArrow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Monotype Sorts" pitchFamily="2" charset="2"/>
              <a:buChar char="•"/>
              <a:tabLst/>
            </a:pPr>
            <a:endParaRPr kumimoji="1" lang="fr-FR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4" name="Flèche droite 13"/>
          <p:cNvSpPr/>
          <p:nvPr/>
        </p:nvSpPr>
        <p:spPr bwMode="auto">
          <a:xfrm rot="16200000">
            <a:off x="5760132" y="2600908"/>
            <a:ext cx="936104" cy="576064"/>
          </a:xfrm>
          <a:prstGeom prst="rightArrow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Monotype Sorts" pitchFamily="2" charset="2"/>
              <a:buChar char="•"/>
              <a:tabLst/>
            </a:pPr>
            <a:endParaRPr kumimoji="1" lang="fr-FR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7" y="692696"/>
            <a:ext cx="7308304" cy="16788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8465" y="3645024"/>
            <a:ext cx="7035535" cy="1269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268760"/>
            <a:ext cx="6300192" cy="2393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251520" y="0"/>
            <a:ext cx="6264696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b="1" dirty="0" smtClean="0">
                <a:solidFill>
                  <a:srgbClr val="C00000"/>
                </a:solidFill>
              </a:rPr>
              <a:t>Exemple de SUJET pour l’Epreuve U41: Sujet 0</a:t>
            </a:r>
          </a:p>
          <a:p>
            <a:pPr algn="ctr">
              <a:buNone/>
            </a:pPr>
            <a:r>
              <a:rPr lang="fr-FR" sz="1600" b="1" dirty="0" smtClean="0">
                <a:solidFill>
                  <a:srgbClr val="C00000"/>
                </a:solidFill>
              </a:rPr>
              <a:t>ETUDES DE CONCEPTION ET DE REALISATION EN MAITRISE D’OEUVRE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619672" y="6553200"/>
            <a:ext cx="4495800" cy="304800"/>
          </a:xfrm>
        </p:spPr>
        <p:txBody>
          <a:bodyPr/>
          <a:lstStyle/>
          <a:p>
            <a:pPr>
              <a:defRPr/>
            </a:pPr>
            <a:r>
              <a:rPr lang="fr-FR" dirty="0"/>
              <a:t>Rénovation du BTS </a:t>
            </a:r>
            <a:r>
              <a:rPr lang="fr-FR" dirty="0" smtClean="0"/>
              <a:t>Travaux Publics</a:t>
            </a:r>
            <a:endParaRPr lang="fr-FR" b="0" dirty="0">
              <a:solidFill>
                <a:schemeClr val="folHlink"/>
              </a:solidFill>
              <a:effectLst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1763688" y="4653136"/>
          <a:ext cx="72008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2880320"/>
              </a:tblGrid>
              <a:tr h="149736">
                <a:tc gridSpan="2"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Etude 4: Bordereau des Prix 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(Préparation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 du DCE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endParaRPr lang="fr-FR" dirty="0" smtClean="0">
                        <a:solidFill>
                          <a:schemeClr val="bg2"/>
                        </a:solidFill>
                      </a:endParaRPr>
                    </a:p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Rédiger</a:t>
                      </a:r>
                      <a:r>
                        <a:rPr lang="fr-FR" baseline="0" dirty="0" smtClean="0">
                          <a:solidFill>
                            <a:schemeClr val="bg2"/>
                          </a:solidFill>
                        </a:rPr>
                        <a:t> le détail de</a:t>
                      </a:r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 la désignation des travaux dans</a:t>
                      </a:r>
                      <a:r>
                        <a:rPr lang="fr-FR" baseline="0" dirty="0" smtClean="0">
                          <a:solidFill>
                            <a:schemeClr val="bg2"/>
                          </a:solidFill>
                        </a:rPr>
                        <a:t> le</a:t>
                      </a:r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 bordereau des prix (Coffrage, Armatures et Bétonnage)</a:t>
                      </a:r>
                      <a:endParaRPr lang="fr-FR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Constituer </a:t>
                      </a:r>
                      <a:r>
                        <a:rPr lang="fr-FR" b="0" i="1" dirty="0" smtClean="0">
                          <a:solidFill>
                            <a:schemeClr val="bg2"/>
                          </a:solidFill>
                        </a:rPr>
                        <a:t>le dossier de consultation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Définir</a:t>
                      </a:r>
                      <a:r>
                        <a:rPr lang="fr-FR" b="0" i="1" dirty="0" smtClean="0">
                          <a:solidFill>
                            <a:schemeClr val="bg2"/>
                          </a:solidFill>
                        </a:rPr>
                        <a:t> et/ou </a:t>
                      </a: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intégrer</a:t>
                      </a:r>
                      <a:r>
                        <a:rPr lang="fr-FR" b="0" i="1" dirty="0" smtClean="0">
                          <a:solidFill>
                            <a:schemeClr val="bg2"/>
                          </a:solidFill>
                        </a:rPr>
                        <a:t> des méthodes de construction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Rédiger</a:t>
                      </a:r>
                      <a:r>
                        <a:rPr lang="fr-FR" b="0" i="1" dirty="0" smtClean="0">
                          <a:solidFill>
                            <a:schemeClr val="bg2"/>
                          </a:solidFill>
                        </a:rPr>
                        <a:t> et/ou</a:t>
                      </a:r>
                      <a:r>
                        <a:rPr lang="fr-FR" b="0" i="1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fr-FR" b="1" i="1" baseline="0" dirty="0" smtClean="0">
                          <a:solidFill>
                            <a:schemeClr val="bg2"/>
                          </a:solidFill>
                        </a:rPr>
                        <a:t>adapter</a:t>
                      </a:r>
                      <a:r>
                        <a:rPr lang="fr-FR" b="0" i="1" baseline="0" dirty="0" smtClean="0">
                          <a:solidFill>
                            <a:schemeClr val="bg2"/>
                          </a:solidFill>
                        </a:rPr>
                        <a:t> des articles d’un DCE</a:t>
                      </a:r>
                      <a:endParaRPr lang="fr-FR" b="0" i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Image 8"/>
          <p:cNvPicPr/>
          <p:nvPr/>
        </p:nvPicPr>
        <p:blipFill>
          <a:blip r:embed="rId3" cstate="screen"/>
          <a:srcRect l="21258" r="47799"/>
          <a:stretch>
            <a:fillRect/>
          </a:stretch>
        </p:blipFill>
        <p:spPr bwMode="auto">
          <a:xfrm>
            <a:off x="0" y="620688"/>
            <a:ext cx="2880320" cy="404801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Flèche droite 9"/>
          <p:cNvSpPr/>
          <p:nvPr/>
        </p:nvSpPr>
        <p:spPr bwMode="auto">
          <a:xfrm>
            <a:off x="2483768" y="2996952"/>
            <a:ext cx="936104" cy="576064"/>
          </a:xfrm>
          <a:prstGeom prst="rightArrow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Monotype Sorts" pitchFamily="2" charset="2"/>
              <a:buChar char="•"/>
              <a:tabLst/>
            </a:pPr>
            <a:endParaRPr kumimoji="1" lang="fr-FR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51520" y="0"/>
            <a:ext cx="6264696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b="1" dirty="0" smtClean="0">
                <a:solidFill>
                  <a:srgbClr val="C00000"/>
                </a:solidFill>
              </a:rPr>
              <a:t>Exemple de SUJET pour l’Epreuve U41: Sujet 0</a:t>
            </a:r>
          </a:p>
          <a:p>
            <a:pPr algn="ctr">
              <a:buNone/>
            </a:pPr>
            <a:r>
              <a:rPr lang="fr-FR" sz="1600" b="1" dirty="0" smtClean="0">
                <a:solidFill>
                  <a:srgbClr val="C00000"/>
                </a:solidFill>
              </a:rPr>
              <a:t>ETUDES DE CONCEPTION ET DE REALISATION EN MAITRISE D’OEUVRE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619672" y="6553200"/>
            <a:ext cx="4495800" cy="304800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bg2"/>
                </a:solidFill>
              </a:rPr>
              <a:t>Rénovation du BTS </a:t>
            </a:r>
            <a:r>
              <a:rPr lang="fr-FR" dirty="0" smtClean="0">
                <a:solidFill>
                  <a:schemeClr val="bg2"/>
                </a:solidFill>
              </a:rPr>
              <a:t>Travaux Publics</a:t>
            </a:r>
            <a:endParaRPr lang="fr-FR" b="0" dirty="0">
              <a:solidFill>
                <a:schemeClr val="bg2"/>
              </a:solidFill>
              <a:effectLst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1835696" y="4440012"/>
          <a:ext cx="7200800" cy="1733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240360"/>
              </a:tblGrid>
              <a:tr h="149736">
                <a:tc gridSpan="2"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Etude 5: Notice de Respect de l’Environnement 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(Préparation du DCE)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684076">
                <a:tc rowSpan="2"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Préciser les actions que doivent mener les entreprises pour respecter d’une manière générale les différentes contraintes d’environnement.</a:t>
                      </a:r>
                      <a:endParaRPr lang="fr-FR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Indiquer </a:t>
                      </a:r>
                      <a:r>
                        <a:rPr lang="fr-FR" b="0" i="1" dirty="0" smtClean="0">
                          <a:solidFill>
                            <a:schemeClr val="bg2"/>
                          </a:solidFill>
                        </a:rPr>
                        <a:t>les contraintes d’exploitation sous chantier</a:t>
                      </a:r>
                      <a:endParaRPr lang="fr-FR" b="0" i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684076">
                <a:tc vMerge="1">
                  <a:txBody>
                    <a:bodyPr/>
                    <a:lstStyle/>
                    <a:p>
                      <a:endParaRPr lang="fr-FR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Constituer</a:t>
                      </a:r>
                      <a:r>
                        <a:rPr lang="fr-FR" b="0" i="1" baseline="0" dirty="0" smtClean="0">
                          <a:solidFill>
                            <a:schemeClr val="bg2"/>
                          </a:solidFill>
                        </a:rPr>
                        <a:t> le DCE</a:t>
                      </a:r>
                      <a:endParaRPr lang="fr-FR" b="0" i="1" dirty="0" smtClean="0">
                        <a:solidFill>
                          <a:schemeClr val="bg2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0" i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Image 10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92695"/>
            <a:ext cx="9144000" cy="312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707904" y="0"/>
            <a:ext cx="5220072" cy="96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b="1" dirty="0" smtClean="0">
                <a:solidFill>
                  <a:srgbClr val="C00000"/>
                </a:solidFill>
              </a:rPr>
              <a:t>Exemple de SUJET pour l’Epreuve U41: Sujet 0</a:t>
            </a:r>
          </a:p>
          <a:p>
            <a:pPr algn="ctr">
              <a:buNone/>
            </a:pPr>
            <a:r>
              <a:rPr lang="fr-FR" sz="1600" b="1" dirty="0" smtClean="0">
                <a:solidFill>
                  <a:srgbClr val="C00000"/>
                </a:solidFill>
              </a:rPr>
              <a:t>ETUDES DE CONCEPTION </a:t>
            </a:r>
          </a:p>
          <a:p>
            <a:pPr algn="ctr">
              <a:buNone/>
            </a:pPr>
            <a:r>
              <a:rPr lang="fr-FR" sz="1600" b="1" dirty="0" smtClean="0">
                <a:solidFill>
                  <a:srgbClr val="C00000"/>
                </a:solidFill>
              </a:rPr>
              <a:t>ET DE REALISATION EN MAITRISE D’OEUVRE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619672" y="6553200"/>
            <a:ext cx="4495800" cy="304800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bg2"/>
                </a:solidFill>
              </a:rPr>
              <a:t>Rénovation du BTS </a:t>
            </a:r>
            <a:r>
              <a:rPr lang="fr-FR" dirty="0" smtClean="0">
                <a:solidFill>
                  <a:schemeClr val="bg2"/>
                </a:solidFill>
              </a:rPr>
              <a:t>Travaux Publics</a:t>
            </a:r>
            <a:endParaRPr lang="fr-FR" b="0" dirty="0">
              <a:solidFill>
                <a:schemeClr val="bg2"/>
              </a:solidFill>
              <a:effectLst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1835696" y="4869160"/>
          <a:ext cx="72008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240360"/>
              </a:tblGrid>
              <a:tr h="149736">
                <a:tc gridSpan="2"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Etude 6: Appel d’Offre 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(Réaliser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 la consultation des Entreprises)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Analyse</a:t>
                      </a:r>
                      <a:r>
                        <a:rPr lang="fr-FR" baseline="0" dirty="0" smtClean="0">
                          <a:solidFill>
                            <a:schemeClr val="bg2"/>
                          </a:solidFill>
                        </a:rPr>
                        <a:t> de l’avis d’Appel d’Offre</a:t>
                      </a:r>
                      <a:endParaRPr lang="fr-FR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Constituer</a:t>
                      </a:r>
                      <a:r>
                        <a:rPr lang="fr-FR" b="0" i="1" baseline="0" dirty="0" smtClean="0">
                          <a:solidFill>
                            <a:schemeClr val="bg2"/>
                          </a:solidFill>
                        </a:rPr>
                        <a:t> le DCE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baseline="0" dirty="0" smtClean="0">
                          <a:solidFill>
                            <a:schemeClr val="bg2"/>
                          </a:solidFill>
                        </a:rPr>
                        <a:t>Comparer</a:t>
                      </a:r>
                      <a:r>
                        <a:rPr lang="fr-FR" b="0" i="1" baseline="0" dirty="0" smtClean="0">
                          <a:solidFill>
                            <a:schemeClr val="bg2"/>
                          </a:solidFill>
                        </a:rPr>
                        <a:t>, </a:t>
                      </a:r>
                      <a:r>
                        <a:rPr lang="fr-FR" b="1" i="1" baseline="0" dirty="0" smtClean="0">
                          <a:solidFill>
                            <a:schemeClr val="bg2"/>
                          </a:solidFill>
                        </a:rPr>
                        <a:t>classer</a:t>
                      </a:r>
                      <a:r>
                        <a:rPr lang="fr-FR" b="0" i="1" baseline="0" dirty="0" smtClean="0">
                          <a:solidFill>
                            <a:schemeClr val="bg2"/>
                          </a:solidFill>
                        </a:rPr>
                        <a:t> et </a:t>
                      </a:r>
                      <a:r>
                        <a:rPr lang="fr-FR" b="1" i="1" baseline="0" dirty="0" smtClean="0">
                          <a:solidFill>
                            <a:schemeClr val="bg2"/>
                          </a:solidFill>
                        </a:rPr>
                        <a:t>choisir</a:t>
                      </a:r>
                      <a:r>
                        <a:rPr lang="fr-FR" b="0" i="1" baseline="0" dirty="0" smtClean="0">
                          <a:solidFill>
                            <a:schemeClr val="bg2"/>
                          </a:solidFill>
                        </a:rPr>
                        <a:t> des offres</a:t>
                      </a:r>
                      <a:endParaRPr lang="fr-FR" b="0" i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Image 6" descr="Avis Appel Offre.JPG"/>
          <p:cNvPicPr/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404664"/>
            <a:ext cx="3275856" cy="4150684"/>
          </a:xfrm>
          <a:prstGeom prst="rect">
            <a:avLst/>
          </a:prstGeom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screen"/>
          <a:srcRect r="44506"/>
          <a:stretch>
            <a:fillRect/>
          </a:stretch>
        </p:blipFill>
        <p:spPr bwMode="auto">
          <a:xfrm>
            <a:off x="3275856" y="1556792"/>
            <a:ext cx="5868144" cy="2504814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835696" y="0"/>
            <a:ext cx="6084168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b="1" dirty="0" smtClean="0">
                <a:solidFill>
                  <a:srgbClr val="C00000"/>
                </a:solidFill>
              </a:rPr>
              <a:t>Exemple de SUJET pour l’Epreuve U41: Sujet 0</a:t>
            </a:r>
          </a:p>
          <a:p>
            <a:pPr algn="ctr">
              <a:buNone/>
            </a:pPr>
            <a:r>
              <a:rPr lang="fr-FR" sz="1600" b="1" dirty="0" smtClean="0">
                <a:solidFill>
                  <a:srgbClr val="C00000"/>
                </a:solidFill>
              </a:rPr>
              <a:t>ETUDES DE CONCEPTION  ET DE REALISATION EN MAITRISE D’OEUVRE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619672" y="6553200"/>
            <a:ext cx="4495800" cy="304800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bg2"/>
                </a:solidFill>
              </a:rPr>
              <a:t>Rénovation du BTS </a:t>
            </a:r>
            <a:r>
              <a:rPr lang="fr-FR" dirty="0" smtClean="0">
                <a:solidFill>
                  <a:schemeClr val="bg2"/>
                </a:solidFill>
              </a:rPr>
              <a:t>Travaux Publics</a:t>
            </a:r>
            <a:endParaRPr lang="fr-FR" b="0" dirty="0">
              <a:solidFill>
                <a:schemeClr val="bg2"/>
              </a:solidFill>
              <a:effectLst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1943200" y="5517232"/>
          <a:ext cx="7200800" cy="1049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240360"/>
              </a:tblGrid>
              <a:tr h="149736">
                <a:tc gridSpan="2"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Etude 7: Analyse</a:t>
                      </a:r>
                      <a:r>
                        <a:rPr lang="fr-FR" baseline="0" dirty="0" smtClean="0">
                          <a:solidFill>
                            <a:schemeClr val="bg2"/>
                          </a:solidFill>
                        </a:rPr>
                        <a:t> des Offres 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(Réaliser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 la consultation des Entreprises)</a:t>
                      </a:r>
                      <a:endParaRPr lang="fr-FR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Analyse</a:t>
                      </a:r>
                      <a:r>
                        <a:rPr lang="fr-FR" baseline="0" dirty="0" smtClean="0">
                          <a:solidFill>
                            <a:schemeClr val="bg2"/>
                          </a:solidFill>
                        </a:rPr>
                        <a:t> des offres de 2 entreprises avec des solutions techniques différentes</a:t>
                      </a:r>
                      <a:endParaRPr lang="fr-FR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baseline="0" dirty="0" smtClean="0">
                          <a:solidFill>
                            <a:schemeClr val="bg2"/>
                          </a:solidFill>
                        </a:rPr>
                        <a:t>Comparer</a:t>
                      </a:r>
                      <a:r>
                        <a:rPr lang="fr-FR" b="0" i="1" baseline="0" dirty="0" smtClean="0">
                          <a:solidFill>
                            <a:schemeClr val="bg2"/>
                          </a:solidFill>
                        </a:rPr>
                        <a:t>, </a:t>
                      </a:r>
                      <a:r>
                        <a:rPr lang="fr-FR" b="1" i="1" baseline="0" dirty="0" smtClean="0">
                          <a:solidFill>
                            <a:schemeClr val="bg2"/>
                          </a:solidFill>
                        </a:rPr>
                        <a:t>classer</a:t>
                      </a:r>
                      <a:r>
                        <a:rPr lang="fr-FR" b="0" i="1" baseline="0" dirty="0" smtClean="0">
                          <a:solidFill>
                            <a:schemeClr val="bg2"/>
                          </a:solidFill>
                        </a:rPr>
                        <a:t> et </a:t>
                      </a:r>
                      <a:r>
                        <a:rPr lang="fr-FR" b="1" i="1" baseline="0" dirty="0" smtClean="0">
                          <a:solidFill>
                            <a:schemeClr val="bg2"/>
                          </a:solidFill>
                        </a:rPr>
                        <a:t>choisir</a:t>
                      </a:r>
                      <a:r>
                        <a:rPr lang="fr-FR" b="0" i="1" baseline="0" dirty="0" smtClean="0">
                          <a:solidFill>
                            <a:schemeClr val="bg2"/>
                          </a:solidFill>
                        </a:rPr>
                        <a:t> des offres</a:t>
                      </a:r>
                      <a:endParaRPr lang="fr-FR" b="0" i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Image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12043"/>
            <a:ext cx="4355975" cy="487900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60086"/>
            <a:ext cx="4644008" cy="48453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835696" y="0"/>
            <a:ext cx="6084168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b="1" dirty="0" smtClean="0">
                <a:solidFill>
                  <a:srgbClr val="C00000"/>
                </a:solidFill>
              </a:rPr>
              <a:t>Exemple de SUJET pour l’Epreuve U41: Sujet 0</a:t>
            </a:r>
          </a:p>
          <a:p>
            <a:pPr algn="ctr">
              <a:buNone/>
            </a:pPr>
            <a:r>
              <a:rPr lang="fr-FR" sz="1600" b="1" dirty="0" smtClean="0">
                <a:solidFill>
                  <a:srgbClr val="C00000"/>
                </a:solidFill>
              </a:rPr>
              <a:t>ETUDES DE CONCEPTION  ET DE REALISATION EN MAITRISE D’OEUVRE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619672" y="6553200"/>
            <a:ext cx="4495800" cy="304800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bg2"/>
                </a:solidFill>
              </a:rPr>
              <a:t>Rénovation du BTS </a:t>
            </a:r>
            <a:r>
              <a:rPr lang="fr-FR" dirty="0" smtClean="0">
                <a:solidFill>
                  <a:schemeClr val="bg2"/>
                </a:solidFill>
              </a:rPr>
              <a:t>Travaux Publics</a:t>
            </a:r>
            <a:endParaRPr lang="fr-FR" b="0" dirty="0">
              <a:solidFill>
                <a:schemeClr val="bg2"/>
              </a:solidFill>
              <a:effectLst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1943200" y="5445224"/>
          <a:ext cx="7200800" cy="1049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240360"/>
              </a:tblGrid>
              <a:tr h="149736">
                <a:tc gridSpan="2"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Etude 7: Analyse</a:t>
                      </a:r>
                      <a:r>
                        <a:rPr lang="fr-FR" baseline="0" dirty="0" smtClean="0">
                          <a:solidFill>
                            <a:schemeClr val="bg2"/>
                          </a:solidFill>
                        </a:rPr>
                        <a:t> des Offres 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(Réaliser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 la consultation des Entreprises)</a:t>
                      </a:r>
                      <a:endParaRPr lang="fr-FR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Analyser</a:t>
                      </a:r>
                      <a:r>
                        <a:rPr lang="fr-FR" baseline="0" dirty="0" smtClean="0">
                          <a:solidFill>
                            <a:schemeClr val="bg2"/>
                          </a:solidFill>
                        </a:rPr>
                        <a:t> des offres</a:t>
                      </a:r>
                    </a:p>
                    <a:p>
                      <a:r>
                        <a:rPr lang="fr-FR" baseline="0" dirty="0" smtClean="0">
                          <a:solidFill>
                            <a:schemeClr val="bg2"/>
                          </a:solidFill>
                        </a:rPr>
                        <a:t>Proposer un critère de notation</a:t>
                      </a:r>
                      <a:endParaRPr lang="fr-FR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baseline="0" dirty="0" smtClean="0">
                          <a:solidFill>
                            <a:schemeClr val="bg2"/>
                          </a:solidFill>
                        </a:rPr>
                        <a:t>Comparer</a:t>
                      </a:r>
                      <a:r>
                        <a:rPr lang="fr-FR" b="0" i="1" baseline="0" dirty="0" smtClean="0">
                          <a:solidFill>
                            <a:schemeClr val="bg2"/>
                          </a:solidFill>
                        </a:rPr>
                        <a:t>, </a:t>
                      </a:r>
                      <a:r>
                        <a:rPr lang="fr-FR" b="1" i="1" baseline="0" dirty="0" smtClean="0">
                          <a:solidFill>
                            <a:schemeClr val="bg2"/>
                          </a:solidFill>
                        </a:rPr>
                        <a:t>classer</a:t>
                      </a:r>
                      <a:r>
                        <a:rPr lang="fr-FR" b="0" i="1" baseline="0" dirty="0" smtClean="0">
                          <a:solidFill>
                            <a:schemeClr val="bg2"/>
                          </a:solidFill>
                        </a:rPr>
                        <a:t> et </a:t>
                      </a:r>
                      <a:r>
                        <a:rPr lang="fr-FR" b="1" i="1" baseline="0" dirty="0" smtClean="0">
                          <a:solidFill>
                            <a:schemeClr val="bg2"/>
                          </a:solidFill>
                        </a:rPr>
                        <a:t>choisir</a:t>
                      </a:r>
                      <a:r>
                        <a:rPr lang="fr-FR" b="0" i="1" baseline="0" dirty="0" smtClean="0">
                          <a:solidFill>
                            <a:schemeClr val="bg2"/>
                          </a:solidFill>
                        </a:rPr>
                        <a:t> des offres</a:t>
                      </a:r>
                      <a:endParaRPr lang="fr-FR" b="0" i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/>
          <a:srcRect l="1771" t="-690" r="40232" b="2580"/>
          <a:stretch>
            <a:fillRect/>
          </a:stretch>
        </p:blipFill>
        <p:spPr bwMode="auto">
          <a:xfrm>
            <a:off x="755576" y="620688"/>
            <a:ext cx="7524836" cy="47525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835696" y="0"/>
            <a:ext cx="6084168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b="1" dirty="0" smtClean="0">
                <a:solidFill>
                  <a:srgbClr val="C00000"/>
                </a:solidFill>
              </a:rPr>
              <a:t>Exemple de SUJET pour l’Epreuve U41: Sujet 0</a:t>
            </a:r>
          </a:p>
          <a:p>
            <a:pPr algn="ctr">
              <a:buNone/>
            </a:pPr>
            <a:r>
              <a:rPr lang="fr-FR" sz="1600" b="1" dirty="0" smtClean="0">
                <a:solidFill>
                  <a:srgbClr val="C00000"/>
                </a:solidFill>
              </a:rPr>
              <a:t>ETUDES DE CONCEPTION  ET DE REALISATION EN MAITRISE D’OEUVRE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619672" y="6553200"/>
            <a:ext cx="4495800" cy="304800"/>
          </a:xfrm>
        </p:spPr>
        <p:txBody>
          <a:bodyPr/>
          <a:lstStyle/>
          <a:p>
            <a:pPr>
              <a:defRPr/>
            </a:pPr>
            <a:r>
              <a:rPr lang="fr-FR" dirty="0"/>
              <a:t>Rénovation du BTS </a:t>
            </a:r>
            <a:r>
              <a:rPr lang="fr-FR" dirty="0" smtClean="0"/>
              <a:t>Travaux Publics</a:t>
            </a:r>
            <a:endParaRPr lang="fr-FR" b="0" dirty="0">
              <a:solidFill>
                <a:schemeClr val="folHlink"/>
              </a:solidFill>
              <a:effectLst/>
            </a:endParaRPr>
          </a:p>
        </p:txBody>
      </p:sp>
      <p:pic>
        <p:nvPicPr>
          <p:cNvPr id="7" name="Image 6" descr="DSCF005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764704"/>
            <a:ext cx="4128459" cy="3096344"/>
          </a:xfrm>
          <a:prstGeom prst="rect">
            <a:avLst/>
          </a:prstGeom>
        </p:spPr>
      </p:pic>
      <p:pic>
        <p:nvPicPr>
          <p:cNvPr id="9" name="Image 8" descr="DSCF000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563888" y="2708920"/>
            <a:ext cx="5398925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51520" y="116632"/>
            <a:ext cx="3456384" cy="437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fr-FR" sz="2400" b="1" dirty="0" smtClean="0">
                <a:solidFill>
                  <a:srgbClr val="C00000"/>
                </a:solidFill>
              </a:rPr>
              <a:t>L’Epreuve U41</a:t>
            </a:r>
          </a:p>
          <a:p>
            <a:pPr algn="ctr">
              <a:buNone/>
            </a:pPr>
            <a:r>
              <a:rPr lang="fr-FR" sz="2400" b="1" dirty="0" smtClean="0">
                <a:solidFill>
                  <a:srgbClr val="C00000"/>
                </a:solidFill>
              </a:rPr>
              <a:t>ETUDES DE CONCEPTION ET DE REALISATION</a:t>
            </a:r>
          </a:p>
          <a:p>
            <a:pPr algn="ctr">
              <a:buNone/>
            </a:pPr>
            <a:r>
              <a:rPr lang="fr-FR" sz="2400" b="1" dirty="0" smtClean="0">
                <a:solidFill>
                  <a:srgbClr val="C00000"/>
                </a:solidFill>
              </a:rPr>
              <a:t>EN MAITRISE D’ŒUVRE</a:t>
            </a:r>
          </a:p>
          <a:p>
            <a:pPr algn="ctr">
              <a:buNone/>
            </a:pPr>
            <a:r>
              <a:rPr lang="fr-FR" sz="2400" b="1" dirty="0" smtClean="0">
                <a:solidFill>
                  <a:srgbClr val="C00000"/>
                </a:solidFill>
              </a:rPr>
              <a:t>Epreuve Ponctuelle</a:t>
            </a:r>
          </a:p>
          <a:p>
            <a:pPr algn="ctr">
              <a:buNone/>
            </a:pPr>
            <a:r>
              <a:rPr lang="fr-FR" sz="2400" b="1" dirty="0" smtClean="0">
                <a:solidFill>
                  <a:srgbClr val="C00000"/>
                </a:solidFill>
              </a:rPr>
              <a:t>Ecrite de 6 heures</a:t>
            </a:r>
          </a:p>
          <a:p>
            <a:pPr algn="ctr">
              <a:buNone/>
            </a:pPr>
            <a:r>
              <a:rPr lang="fr-FR" sz="2400" b="1" dirty="0" smtClean="0">
                <a:solidFill>
                  <a:srgbClr val="C00000"/>
                </a:solidFill>
              </a:rPr>
              <a:t>Coefficient 3</a:t>
            </a:r>
          </a:p>
          <a:p>
            <a:pPr algn="ctr">
              <a:buNone/>
            </a:pPr>
            <a:endParaRPr lang="fr-FR" sz="2400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fr-FR" sz="2400" b="1" dirty="0" smtClean="0">
                <a:solidFill>
                  <a:schemeClr val="bg2"/>
                </a:solidFill>
              </a:rPr>
              <a:t>Compétences à évaluer</a:t>
            </a:r>
            <a:endParaRPr lang="fr-FR" sz="2400" b="1" dirty="0">
              <a:solidFill>
                <a:schemeClr val="bg2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screen"/>
          <a:srcRect r="10581" b="873"/>
          <a:stretch>
            <a:fillRect/>
          </a:stretch>
        </p:blipFill>
        <p:spPr bwMode="auto">
          <a:xfrm>
            <a:off x="3923928" y="0"/>
            <a:ext cx="5364089" cy="68181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0" y="6381328"/>
            <a:ext cx="4495800" cy="304800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bg2"/>
                </a:solidFill>
              </a:rPr>
              <a:t>Rénovation du BTS </a:t>
            </a:r>
            <a:r>
              <a:rPr lang="fr-FR" dirty="0" smtClean="0">
                <a:solidFill>
                  <a:schemeClr val="bg2"/>
                </a:solidFill>
              </a:rPr>
              <a:t>Travaux Publics</a:t>
            </a:r>
            <a:endParaRPr lang="fr-FR" b="0" dirty="0">
              <a:solidFill>
                <a:schemeClr val="bg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 r="12049" b="1777"/>
          <a:stretch>
            <a:fillRect/>
          </a:stretch>
        </p:blipFill>
        <p:spPr bwMode="auto">
          <a:xfrm>
            <a:off x="3788279" y="-1"/>
            <a:ext cx="5355721" cy="68580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251520" y="116632"/>
            <a:ext cx="3456384" cy="437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fr-FR" sz="2400" b="1" dirty="0" smtClean="0">
                <a:solidFill>
                  <a:srgbClr val="C00000"/>
                </a:solidFill>
              </a:rPr>
              <a:t>L’Epreuve U41</a:t>
            </a:r>
          </a:p>
          <a:p>
            <a:pPr algn="ctr">
              <a:buNone/>
            </a:pPr>
            <a:r>
              <a:rPr lang="fr-FR" sz="2400" b="1" dirty="0" smtClean="0">
                <a:solidFill>
                  <a:srgbClr val="C00000"/>
                </a:solidFill>
              </a:rPr>
              <a:t>ETUDES DE CONCEPTION ET DE REALISATION</a:t>
            </a:r>
          </a:p>
          <a:p>
            <a:pPr algn="ctr">
              <a:buNone/>
            </a:pPr>
            <a:r>
              <a:rPr lang="fr-FR" sz="2400" b="1" dirty="0" smtClean="0">
                <a:solidFill>
                  <a:srgbClr val="C00000"/>
                </a:solidFill>
              </a:rPr>
              <a:t>EN MAITRISE D’ŒUVRE</a:t>
            </a:r>
          </a:p>
          <a:p>
            <a:pPr algn="ctr">
              <a:buNone/>
            </a:pPr>
            <a:r>
              <a:rPr lang="fr-FR" sz="2400" b="1" dirty="0" smtClean="0">
                <a:solidFill>
                  <a:srgbClr val="C00000"/>
                </a:solidFill>
              </a:rPr>
              <a:t>Epreuve Ponctuelle</a:t>
            </a:r>
          </a:p>
          <a:p>
            <a:pPr algn="ctr">
              <a:buNone/>
            </a:pPr>
            <a:r>
              <a:rPr lang="fr-FR" sz="2400" b="1" dirty="0" smtClean="0">
                <a:solidFill>
                  <a:srgbClr val="C00000"/>
                </a:solidFill>
              </a:rPr>
              <a:t>Ecrite de 6 heures</a:t>
            </a:r>
          </a:p>
          <a:p>
            <a:pPr algn="ctr">
              <a:buNone/>
            </a:pPr>
            <a:r>
              <a:rPr lang="fr-FR" sz="2400" b="1" dirty="0" smtClean="0">
                <a:solidFill>
                  <a:srgbClr val="C00000"/>
                </a:solidFill>
              </a:rPr>
              <a:t>Coefficient 3</a:t>
            </a:r>
          </a:p>
          <a:p>
            <a:pPr algn="ctr">
              <a:buNone/>
            </a:pPr>
            <a:endParaRPr lang="fr-FR" sz="2400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fr-FR" sz="2400" b="1" dirty="0" smtClean="0">
                <a:solidFill>
                  <a:schemeClr val="bg2"/>
                </a:solidFill>
              </a:rPr>
              <a:t>Compétences  évaluée</a:t>
            </a:r>
            <a:endParaRPr lang="fr-FR" sz="2400" b="1" dirty="0">
              <a:solidFill>
                <a:schemeClr val="bg2"/>
              </a:solidFill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0" y="6381328"/>
            <a:ext cx="4495800" cy="304800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bg2"/>
                </a:solidFill>
              </a:rPr>
              <a:t>Rénovation du BTS </a:t>
            </a:r>
            <a:r>
              <a:rPr lang="fr-FR" dirty="0" smtClean="0">
                <a:solidFill>
                  <a:schemeClr val="bg2"/>
                </a:solidFill>
              </a:rPr>
              <a:t>Travaux Publics</a:t>
            </a:r>
            <a:endParaRPr lang="fr-FR" b="0" dirty="0">
              <a:solidFill>
                <a:schemeClr val="bg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51520" y="0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2400" b="1" dirty="0" smtClean="0">
                <a:solidFill>
                  <a:srgbClr val="C00000"/>
                </a:solidFill>
              </a:rPr>
              <a:t>Exemple de SUJET pour l’Epreuve U41: Sujet 0</a:t>
            </a:r>
          </a:p>
          <a:p>
            <a:pPr algn="ctr">
              <a:buNone/>
            </a:pPr>
            <a:r>
              <a:rPr lang="fr-FR" sz="2000" b="1" dirty="0" smtClean="0">
                <a:solidFill>
                  <a:srgbClr val="C00000"/>
                </a:solidFill>
              </a:rPr>
              <a:t>ETUDES DE CONCEPTION ET DE REALISATION EN MAITRISE D’OEUVRE</a:t>
            </a:r>
            <a:endParaRPr lang="fr-FR" sz="2000" b="1" dirty="0">
              <a:solidFill>
                <a:srgbClr val="C00000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2590800" y="6400800"/>
            <a:ext cx="4495800" cy="304800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bg2"/>
                </a:solidFill>
              </a:rPr>
              <a:t>Rénovation du BTS </a:t>
            </a:r>
            <a:r>
              <a:rPr lang="fr-FR" dirty="0" smtClean="0">
                <a:solidFill>
                  <a:schemeClr val="bg2"/>
                </a:solidFill>
              </a:rPr>
              <a:t>Travaux Publics</a:t>
            </a:r>
            <a:endParaRPr lang="fr-FR" b="0" dirty="0">
              <a:solidFill>
                <a:schemeClr val="bg2"/>
              </a:solidFill>
              <a:effectLst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73019" y="2492896"/>
            <a:ext cx="6370981" cy="375574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3275856" y="836712"/>
            <a:ext cx="5868144" cy="196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800" b="0" u="sng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Objectif de l’opération</a:t>
            </a:r>
            <a:r>
              <a:rPr lang="fr-FR" sz="1800" b="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: Surélever la digue de 6 m pour doubler le volume de la retenue (29 M m</a:t>
            </a:r>
            <a:r>
              <a:rPr lang="fr-FR" sz="1800" b="0" baseline="30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1800" b="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Vous travaillez en Maitrise d’œuvre et vous préparez et réalisez la Consultation des Entreprises.</a:t>
            </a:r>
          </a:p>
          <a:p>
            <a:pPr>
              <a:buNone/>
            </a:pPr>
            <a:endParaRPr lang="fr-FR" sz="18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 11" descr="Avis Appel Offre.JPG"/>
          <p:cNvPicPr/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2132856"/>
            <a:ext cx="3275856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screen"/>
          <a:srcRect l="1852" t="16806" r="4316" b="15969"/>
          <a:stretch>
            <a:fillRect/>
          </a:stretch>
        </p:blipFill>
        <p:spPr bwMode="auto">
          <a:xfrm>
            <a:off x="0" y="620688"/>
            <a:ext cx="9144000" cy="3024336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3" name="Image 12" descr="004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571018" y="3356992"/>
            <a:ext cx="7572982" cy="321297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331640" y="0"/>
            <a:ext cx="6264696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b="1" dirty="0" smtClean="0">
                <a:solidFill>
                  <a:srgbClr val="C00000"/>
                </a:solidFill>
              </a:rPr>
              <a:t>Exemple de SUJET pour l’Epreuve U41: Sujet 0</a:t>
            </a:r>
          </a:p>
          <a:p>
            <a:pPr algn="ctr">
              <a:buNone/>
            </a:pPr>
            <a:r>
              <a:rPr lang="fr-FR" sz="1600" b="1" dirty="0" smtClean="0">
                <a:solidFill>
                  <a:srgbClr val="C00000"/>
                </a:solidFill>
              </a:rPr>
              <a:t>ETUDES DE CONCEPTION ET DE REALISATION EN MAITRISE D’OEUVRE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619672" y="6553200"/>
            <a:ext cx="4495800" cy="304800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bg2"/>
                </a:solidFill>
              </a:rPr>
              <a:t>Rénovation du BTS </a:t>
            </a:r>
            <a:r>
              <a:rPr lang="fr-FR" dirty="0" smtClean="0">
                <a:solidFill>
                  <a:schemeClr val="bg2"/>
                </a:solidFill>
              </a:rPr>
              <a:t>Travaux Publics</a:t>
            </a:r>
            <a:endParaRPr lang="fr-FR" b="0" dirty="0">
              <a:solidFill>
                <a:schemeClr val="bg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331640" y="0"/>
            <a:ext cx="6264696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b="1" dirty="0" smtClean="0">
                <a:solidFill>
                  <a:srgbClr val="C00000"/>
                </a:solidFill>
              </a:rPr>
              <a:t>Exemple de SUJET pour l’Epreuve U41: Sujet 0</a:t>
            </a:r>
          </a:p>
          <a:p>
            <a:pPr algn="ctr">
              <a:buNone/>
            </a:pPr>
            <a:r>
              <a:rPr lang="fr-FR" sz="1600" b="1" dirty="0" smtClean="0">
                <a:solidFill>
                  <a:srgbClr val="C00000"/>
                </a:solidFill>
              </a:rPr>
              <a:t>ETUDES DE CONCEPTION ET DE REALISATION EN MAITRISE D’OEUVRE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619672" y="6553200"/>
            <a:ext cx="4495800" cy="304800"/>
          </a:xfrm>
        </p:spPr>
        <p:txBody>
          <a:bodyPr/>
          <a:lstStyle/>
          <a:p>
            <a:pPr>
              <a:defRPr/>
            </a:pPr>
            <a:r>
              <a:rPr lang="fr-FR" dirty="0"/>
              <a:t>Rénovation du BTS </a:t>
            </a:r>
            <a:r>
              <a:rPr lang="fr-FR" dirty="0" smtClean="0"/>
              <a:t>Travaux Publics</a:t>
            </a:r>
            <a:endParaRPr lang="fr-FR" b="0" dirty="0">
              <a:solidFill>
                <a:schemeClr val="folHlink"/>
              </a:solidFill>
              <a:effectLst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screen"/>
          <a:srcRect l="15483" t="23474" r="3806" b="24209"/>
          <a:stretch>
            <a:fillRect/>
          </a:stretch>
        </p:blipFill>
        <p:spPr bwMode="auto">
          <a:xfrm>
            <a:off x="0" y="764704"/>
            <a:ext cx="9144000" cy="2736304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9" name="Image 8" descr="DSCF002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283968" y="4725144"/>
            <a:ext cx="4644008" cy="192929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51520" y="3501008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600" b="0" i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Les Remblais nous obligent à déplacer une Station de Pompage, nous envisageons la solution de créer un Mur de Soutènement.</a:t>
            </a:r>
          </a:p>
          <a:p>
            <a:pPr>
              <a:buNone/>
            </a:pPr>
            <a:r>
              <a:rPr lang="fr-FR" sz="2000" b="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L’objectif de votre travail </a:t>
            </a:r>
            <a:r>
              <a:rPr lang="fr-FR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 de préparer et de réaliser la consultation des entreprises pour savoir si cette solution est économiquement plus intéressante pour votre Maître d’Ouvrage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331640" y="0"/>
            <a:ext cx="6264696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b="1" dirty="0" smtClean="0">
                <a:solidFill>
                  <a:srgbClr val="C00000"/>
                </a:solidFill>
              </a:rPr>
              <a:t>Exemple de SUJET pour l’Epreuve U41: Sujet 0</a:t>
            </a:r>
          </a:p>
          <a:p>
            <a:pPr algn="ctr">
              <a:buNone/>
            </a:pPr>
            <a:r>
              <a:rPr lang="fr-FR" sz="1600" b="1" dirty="0" smtClean="0">
                <a:solidFill>
                  <a:srgbClr val="C00000"/>
                </a:solidFill>
              </a:rPr>
              <a:t>ETUDES DE CONCEPTION ET DE REALISATION EN MAITRISE D’OEUVRE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619672" y="6553200"/>
            <a:ext cx="4495800" cy="304800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bg2"/>
                </a:solidFill>
              </a:rPr>
              <a:t>Rénovation du BTS </a:t>
            </a:r>
            <a:r>
              <a:rPr lang="fr-FR" dirty="0" smtClean="0">
                <a:solidFill>
                  <a:schemeClr val="bg2"/>
                </a:solidFill>
              </a:rPr>
              <a:t>Travaux Publics</a:t>
            </a:r>
            <a:endParaRPr lang="fr-FR" b="0" dirty="0">
              <a:solidFill>
                <a:schemeClr val="bg2"/>
              </a:solidFill>
              <a:effectLst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screen"/>
          <a:srcRect l="9620" t="12838" r="22225"/>
          <a:stretch>
            <a:fillRect/>
          </a:stretch>
        </p:blipFill>
        <p:spPr bwMode="auto">
          <a:xfrm>
            <a:off x="-180528" y="620688"/>
            <a:ext cx="4634689" cy="2736304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1" name="Image 10" descr="DSCF000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627784" y="4725144"/>
            <a:ext cx="5400600" cy="1872208"/>
          </a:xfrm>
          <a:prstGeom prst="rect">
            <a:avLst/>
          </a:prstGeom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screen"/>
          <a:srcRect l="17183" t="21712" r="34133" b="16255"/>
          <a:stretch>
            <a:fillRect/>
          </a:stretch>
        </p:blipFill>
        <p:spPr bwMode="auto">
          <a:xfrm>
            <a:off x="4644007" y="620687"/>
            <a:ext cx="4758421" cy="2799071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611560" y="3429000"/>
          <a:ext cx="813690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/>
                <a:gridCol w="4068452"/>
              </a:tblGrid>
              <a:tr h="342038">
                <a:tc gridSpan="2"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Etude 1: Définition Géométrique</a:t>
                      </a:r>
                      <a:r>
                        <a:rPr lang="fr-FR" baseline="0" dirty="0" smtClean="0">
                          <a:solidFill>
                            <a:schemeClr val="bg2"/>
                          </a:solidFill>
                        </a:rPr>
                        <a:t> du Mur 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(Conception)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Déterminer graphiquement la hauteur du mur</a:t>
                      </a:r>
                    </a:p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Pré dimensionner le mur avec des abaques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Dessiner le mur sur le 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Compléter</a:t>
                      </a:r>
                      <a:r>
                        <a:rPr lang="fr-FR" i="1" dirty="0" smtClean="0">
                          <a:solidFill>
                            <a:schemeClr val="bg2"/>
                          </a:solidFill>
                        </a:rPr>
                        <a:t>  ou </a:t>
                      </a: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réaliser</a:t>
                      </a:r>
                      <a:r>
                        <a:rPr lang="fr-FR" i="1" dirty="0" smtClean="0">
                          <a:solidFill>
                            <a:schemeClr val="bg2"/>
                          </a:solidFill>
                        </a:rPr>
                        <a:t> des documents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1" dirty="0" smtClean="0">
                          <a:solidFill>
                            <a:schemeClr val="bg2"/>
                          </a:solidFill>
                        </a:rPr>
                        <a:t>Graphiques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1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Dimensionner</a:t>
                      </a:r>
                      <a:r>
                        <a:rPr lang="fr-FR" i="1" dirty="0" smtClean="0">
                          <a:solidFill>
                            <a:schemeClr val="bg2"/>
                          </a:solidFill>
                        </a:rPr>
                        <a:t> tout ou partie d’un ouvrage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Flèche droite 14"/>
          <p:cNvSpPr/>
          <p:nvPr/>
        </p:nvSpPr>
        <p:spPr bwMode="auto">
          <a:xfrm>
            <a:off x="3995936" y="1556792"/>
            <a:ext cx="936104" cy="576064"/>
          </a:xfrm>
          <a:prstGeom prst="rightArrow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Monotype Sorts" pitchFamily="2" charset="2"/>
              <a:buChar char="•"/>
              <a:tabLst/>
            </a:pPr>
            <a:endParaRPr kumimoji="1" lang="fr-FR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331640" y="0"/>
            <a:ext cx="6264696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b="1" dirty="0" smtClean="0">
                <a:solidFill>
                  <a:srgbClr val="C00000"/>
                </a:solidFill>
              </a:rPr>
              <a:t>Exemple de SUJET pour l’Epreuve U41: Sujet 0</a:t>
            </a:r>
          </a:p>
          <a:p>
            <a:pPr algn="ctr">
              <a:buNone/>
            </a:pPr>
            <a:r>
              <a:rPr lang="fr-FR" sz="1600" b="1" dirty="0" smtClean="0">
                <a:solidFill>
                  <a:srgbClr val="C00000"/>
                </a:solidFill>
              </a:rPr>
              <a:t>ETUDES DE CONCEPTION ET DE REALISATION EN MAITRISE D’OEUVRE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619672" y="6553200"/>
            <a:ext cx="4495800" cy="304800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bg2"/>
                </a:solidFill>
              </a:rPr>
              <a:t>Rénovation du BTS </a:t>
            </a:r>
            <a:r>
              <a:rPr lang="fr-FR" dirty="0" smtClean="0">
                <a:solidFill>
                  <a:schemeClr val="bg2"/>
                </a:solidFill>
              </a:rPr>
              <a:t>Travaux Publics</a:t>
            </a:r>
            <a:endParaRPr lang="fr-FR" b="0" dirty="0">
              <a:solidFill>
                <a:schemeClr val="bg2"/>
              </a:solidFill>
              <a:effectLst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1763688" y="4797152"/>
          <a:ext cx="72008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  <a:gridCol w="2736304"/>
              </a:tblGrid>
              <a:tr h="149736">
                <a:tc gridSpan="2"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Etude 2: Calcul du Mur de Soutènement 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(Etude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 de Conception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Déterminer les Actions sur le mur</a:t>
                      </a:r>
                      <a:endParaRPr lang="fr-FR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Dimensionner</a:t>
                      </a:r>
                      <a:r>
                        <a:rPr lang="fr-FR" i="1" dirty="0" smtClean="0">
                          <a:solidFill>
                            <a:schemeClr val="bg2"/>
                          </a:solidFill>
                        </a:rPr>
                        <a:t> tout ou partie d’un ouvrage</a:t>
                      </a:r>
                    </a:p>
                    <a:p>
                      <a:endParaRPr lang="fr-FR" i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Vérifier</a:t>
                      </a:r>
                      <a:r>
                        <a:rPr lang="fr-FR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Stabilité Externe (Glissement et Renversement)</a:t>
                      </a:r>
                      <a:endParaRPr lang="fr-FR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i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Flèche droite 14"/>
          <p:cNvSpPr/>
          <p:nvPr/>
        </p:nvSpPr>
        <p:spPr bwMode="auto">
          <a:xfrm>
            <a:off x="3635896" y="1916832"/>
            <a:ext cx="936104" cy="576064"/>
          </a:xfrm>
          <a:prstGeom prst="rightArrow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Monotype Sorts" pitchFamily="2" charset="2"/>
              <a:buChar char="•"/>
              <a:tabLst/>
            </a:pPr>
            <a:endParaRPr kumimoji="1" lang="fr-FR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pic>
        <p:nvPicPr>
          <p:cNvPr id="10" name="Image 9"/>
          <p:cNvPicPr/>
          <p:nvPr/>
        </p:nvPicPr>
        <p:blipFill>
          <a:blip r:embed="rId2" cstate="screen"/>
          <a:srcRect l="21258" r="47799"/>
          <a:stretch>
            <a:fillRect/>
          </a:stretch>
        </p:blipFill>
        <p:spPr bwMode="auto">
          <a:xfrm>
            <a:off x="323528" y="692695"/>
            <a:ext cx="2880320" cy="404801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3" cstate="screen"/>
          <a:srcRect l="19563" t="11009" r="39431"/>
          <a:stretch>
            <a:fillRect/>
          </a:stretch>
        </p:blipFill>
        <p:spPr bwMode="auto">
          <a:xfrm>
            <a:off x="4788024" y="692695"/>
            <a:ext cx="4024448" cy="40335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331640" y="0"/>
            <a:ext cx="6264696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b="1" dirty="0" smtClean="0">
                <a:solidFill>
                  <a:srgbClr val="C00000"/>
                </a:solidFill>
              </a:rPr>
              <a:t>Exemple de SUJET pour l’Epreuve U41: Sujet 0</a:t>
            </a:r>
          </a:p>
          <a:p>
            <a:pPr algn="ctr">
              <a:buNone/>
            </a:pPr>
            <a:r>
              <a:rPr lang="fr-FR" sz="1600" b="1" dirty="0" smtClean="0">
                <a:solidFill>
                  <a:srgbClr val="C00000"/>
                </a:solidFill>
              </a:rPr>
              <a:t>ETUDES DE CONCEPTION ET DE REALISATION EN MAITRISE D’OEUVRE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619672" y="6553200"/>
            <a:ext cx="4495800" cy="304800"/>
          </a:xfrm>
        </p:spPr>
        <p:txBody>
          <a:bodyPr/>
          <a:lstStyle/>
          <a:p>
            <a:pPr>
              <a:defRPr/>
            </a:pPr>
            <a:r>
              <a:rPr lang="fr-FR" dirty="0"/>
              <a:t>Rénovation du BTS </a:t>
            </a:r>
            <a:r>
              <a:rPr lang="fr-FR" dirty="0" smtClean="0"/>
              <a:t>Travaux Publics</a:t>
            </a:r>
            <a:endParaRPr lang="fr-FR" b="0" dirty="0">
              <a:solidFill>
                <a:schemeClr val="folHlink"/>
              </a:solidFill>
              <a:effectLst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1943200" y="5157192"/>
          <a:ext cx="72008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  <a:gridCol w="2736304"/>
              </a:tblGrid>
              <a:tr h="149736">
                <a:tc gridSpan="2"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Etude 2: Calcul du Mur de Soutènement 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(Etude de Conception)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On donne l’action de la semelle sur le sol</a:t>
                      </a:r>
                    </a:p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Calculer la contrainte sur le sol</a:t>
                      </a:r>
                      <a:endParaRPr lang="fr-FR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Dimensionner</a:t>
                      </a:r>
                      <a:r>
                        <a:rPr lang="fr-FR" i="1" dirty="0" smtClean="0">
                          <a:solidFill>
                            <a:schemeClr val="bg2"/>
                          </a:solidFill>
                        </a:rPr>
                        <a:t> tout ou partie d’un ouvrage</a:t>
                      </a:r>
                    </a:p>
                    <a:p>
                      <a:endParaRPr lang="fr-FR" i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Calculer la contrainte admissible du sol à partir des résultats de l’essai </a:t>
                      </a:r>
                      <a:r>
                        <a:rPr lang="fr-FR" dirty="0" err="1" smtClean="0">
                          <a:solidFill>
                            <a:schemeClr val="bg2"/>
                          </a:solidFill>
                        </a:rPr>
                        <a:t>pressiométrique</a:t>
                      </a:r>
                      <a:endParaRPr lang="fr-FR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i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screen"/>
          <a:srcRect r="49390"/>
          <a:stretch>
            <a:fillRect/>
          </a:stretch>
        </p:blipFill>
        <p:spPr bwMode="auto">
          <a:xfrm>
            <a:off x="0" y="692696"/>
            <a:ext cx="4462938" cy="4392488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screen"/>
          <a:srcRect l="4824" t="5153" r="50000"/>
          <a:stretch>
            <a:fillRect/>
          </a:stretch>
        </p:blipFill>
        <p:spPr bwMode="auto">
          <a:xfrm>
            <a:off x="4554837" y="836712"/>
            <a:ext cx="4589164" cy="3672408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9" name="Flèche droite 8"/>
          <p:cNvSpPr/>
          <p:nvPr/>
        </p:nvSpPr>
        <p:spPr bwMode="auto">
          <a:xfrm rot="20343833">
            <a:off x="4355976" y="4365104"/>
            <a:ext cx="936104" cy="576064"/>
          </a:xfrm>
          <a:prstGeom prst="rightArrow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Monotype Sorts" pitchFamily="2" charset="2"/>
              <a:buChar char="•"/>
              <a:tabLst/>
            </a:pPr>
            <a:endParaRPr kumimoji="1" lang="fr-FR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699792" y="0"/>
            <a:ext cx="6264696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b="1" dirty="0" smtClean="0">
                <a:solidFill>
                  <a:srgbClr val="C00000"/>
                </a:solidFill>
              </a:rPr>
              <a:t>Exemple de SUJET pour l’Epreuve U41: Sujet 0</a:t>
            </a:r>
          </a:p>
          <a:p>
            <a:pPr algn="ctr">
              <a:buNone/>
            </a:pPr>
            <a:r>
              <a:rPr lang="fr-FR" sz="1600" b="1" dirty="0" smtClean="0">
                <a:solidFill>
                  <a:srgbClr val="C00000"/>
                </a:solidFill>
              </a:rPr>
              <a:t>ETUDES DE CONCEPTION ET DE REALISATION EN MAITRISE D’OEUVRE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619672" y="6553200"/>
            <a:ext cx="4495800" cy="304800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bg2"/>
                </a:solidFill>
              </a:rPr>
              <a:t>Rénovation du BTS </a:t>
            </a:r>
            <a:r>
              <a:rPr lang="fr-FR" dirty="0" smtClean="0">
                <a:solidFill>
                  <a:schemeClr val="bg2"/>
                </a:solidFill>
              </a:rPr>
              <a:t>Travaux Publics</a:t>
            </a:r>
            <a:endParaRPr lang="fr-FR" b="0" dirty="0">
              <a:solidFill>
                <a:schemeClr val="bg2"/>
              </a:solidFill>
              <a:effectLst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1943200" y="5229200"/>
          <a:ext cx="72008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  <a:gridCol w="2736304"/>
              </a:tblGrid>
              <a:tr h="149736">
                <a:tc gridSpan="2"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Etude 2: Calcul du Mur de Soutènement 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(Etude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 Conception-Préparation DCE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Stabilité Interne du Mur, Calculer les Moments Fléchissant en S1, S2, S3 et S4</a:t>
                      </a:r>
                      <a:r>
                        <a:rPr lang="fr-FR" baseline="0" dirty="0" smtClean="0">
                          <a:solidFill>
                            <a:schemeClr val="bg2"/>
                          </a:solidFill>
                        </a:rPr>
                        <a:t> que l’on donnera ensuite à un ingénieur béton (U42).</a:t>
                      </a:r>
                      <a:endParaRPr lang="fr-FR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Dimensionner</a:t>
                      </a:r>
                      <a:r>
                        <a:rPr lang="fr-FR" i="1" dirty="0" smtClean="0">
                          <a:solidFill>
                            <a:schemeClr val="bg2"/>
                          </a:solidFill>
                        </a:rPr>
                        <a:t> tout ou partie d’un ouvrage.</a:t>
                      </a:r>
                      <a:endParaRPr lang="fr-FR" i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Image 8"/>
          <p:cNvPicPr/>
          <p:nvPr/>
        </p:nvPicPr>
        <p:blipFill>
          <a:blip r:embed="rId2" cstate="screen"/>
          <a:srcRect l="37967" t="1529" r="40377" b="1529"/>
          <a:stretch>
            <a:fillRect/>
          </a:stretch>
        </p:blipFill>
        <p:spPr bwMode="auto">
          <a:xfrm>
            <a:off x="251520" y="0"/>
            <a:ext cx="2520280" cy="53256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3" cstate="screen"/>
          <a:srcRect l="25459" t="3364" r="27261" b="1529"/>
          <a:stretch>
            <a:fillRect/>
          </a:stretch>
        </p:blipFill>
        <p:spPr bwMode="auto">
          <a:xfrm>
            <a:off x="4139952" y="980728"/>
            <a:ext cx="4210414" cy="35283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résn Renovation TC">
  <a:themeElements>
    <a:clrScheme name="modèle présn Renovation TC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009999"/>
      </a:folHlink>
    </a:clrScheme>
    <a:fontScheme name="modèle présn Renovation TC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Monotype Sorts" pitchFamily="2" charset="2"/>
          <a:buChar char="•"/>
          <a:tabLst/>
          <a:defRPr kumimoji="1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Monotype Sorts" pitchFamily="2" charset="2"/>
          <a:buChar char="•"/>
          <a:tabLst/>
          <a:defRPr kumimoji="1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buNone/>
          <a:defRPr sz="1800" dirty="0" smtClean="0">
            <a:solidFill>
              <a:schemeClr val="bg2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modèle présn Renovation TC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résn Renovation TC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8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résn Renovation T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présn Renovation TC</Template>
  <TotalTime>919</TotalTime>
  <Words>1046</Words>
  <Application>Microsoft Office PowerPoint</Application>
  <PresentationFormat>Affichage à l'écran (4:3)</PresentationFormat>
  <Paragraphs>138</Paragraphs>
  <Slides>20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2" baseType="lpstr">
      <vt:lpstr>modèle présn Renovation TC</vt:lpstr>
      <vt:lpstr>Document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</vt:vector>
  </TitlesOfParts>
  <Company>Personnel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nouvel élan….</dc:title>
  <dc:creator>m</dc:creator>
  <cp:lastModifiedBy>KESSENHEIMER Thierry</cp:lastModifiedBy>
  <cp:revision>112</cp:revision>
  <cp:lastPrinted>1601-01-01T00:00:00Z</cp:lastPrinted>
  <dcterms:created xsi:type="dcterms:W3CDTF">2005-02-03T16:30:50Z</dcterms:created>
  <dcterms:modified xsi:type="dcterms:W3CDTF">2012-04-04T08:20:36Z</dcterms:modified>
</cp:coreProperties>
</file>