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4.xml" ContentType="application/vnd.openxmlformats-officedocument.presentationml.tags+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5.xml" ContentType="application/vnd.openxmlformats-officedocument.presentationml.tags+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857" r:id="rId4"/>
    <p:sldMasterId id="2147484367" r:id="rId5"/>
  </p:sldMasterIdLst>
  <p:notesMasterIdLst>
    <p:notesMasterId r:id="rId30"/>
  </p:notesMasterIdLst>
  <p:handoutMasterIdLst>
    <p:handoutMasterId r:id="rId31"/>
  </p:handoutMasterIdLst>
  <p:sldIdLst>
    <p:sldId id="329" r:id="rId6"/>
    <p:sldId id="270" r:id="rId7"/>
    <p:sldId id="278" r:id="rId8"/>
    <p:sldId id="294" r:id="rId9"/>
    <p:sldId id="304" r:id="rId10"/>
    <p:sldId id="316" r:id="rId11"/>
    <p:sldId id="325" r:id="rId12"/>
    <p:sldId id="326" r:id="rId13"/>
    <p:sldId id="327" r:id="rId14"/>
    <p:sldId id="328" r:id="rId15"/>
    <p:sldId id="296" r:id="rId16"/>
    <p:sldId id="317" r:id="rId17"/>
    <p:sldId id="298" r:id="rId18"/>
    <p:sldId id="319" r:id="rId19"/>
    <p:sldId id="320" r:id="rId20"/>
    <p:sldId id="306" r:id="rId21"/>
    <p:sldId id="305" r:id="rId22"/>
    <p:sldId id="308" r:id="rId23"/>
    <p:sldId id="322" r:id="rId24"/>
    <p:sldId id="323" r:id="rId25"/>
    <p:sldId id="321" r:id="rId26"/>
    <p:sldId id="318" r:id="rId27"/>
    <p:sldId id="324" r:id="rId28"/>
    <p:sldId id="315" r:id="rId2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F56"/>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5542" autoAdjust="0"/>
  </p:normalViewPr>
  <p:slideViewPr>
    <p:cSldViewPr>
      <p:cViewPr>
        <p:scale>
          <a:sx n="100" d="100"/>
          <a:sy n="100" d="100"/>
        </p:scale>
        <p:origin x="-1456" y="-312"/>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smtClean="0">
              <a:solidFill>
                <a:schemeClr val="tx1"/>
              </a:solidFill>
            </a:rPr>
            <a:t>Dimension</a:t>
          </a:r>
          <a:r>
            <a:rPr lang="fr-FR" sz="1400" b="1" dirty="0" smtClean="0">
              <a:solidFill>
                <a:schemeClr val="tx1"/>
              </a:solidFill>
            </a:rPr>
            <a:t> </a:t>
          </a:r>
          <a:r>
            <a:rPr lang="fr-FR" sz="16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6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91E7B7C8-F4D4-7E4B-946E-5234CC7B7F56}" type="presOf" srcId="{457B5753-BE04-4427-BF43-78D2E082050F}" destId="{4F669CC3-7B5B-4B7B-A754-47B608F8F562}" srcOrd="0" destOrd="0" presId="urn:microsoft.com/office/officeart/2005/8/layout/chart3"/>
    <dgm:cxn modelId="{58B67317-AEF0-0744-8E6F-C6F76E044444}" type="presOf" srcId="{FAC96BBC-E70B-4A01-A869-009A30B96857}" destId="{9B848C34-4BFB-4D45-923A-E6F682FCFCCA}" srcOrd="0" destOrd="0" presId="urn:microsoft.com/office/officeart/2005/8/layout/chart3"/>
    <dgm:cxn modelId="{F875F8BC-DDBF-4F4A-BDBC-FE543D161CCB}" type="presOf" srcId="{D049336E-53B7-4724-ADAD-EBF81DBC3F0F}" destId="{925AD94C-CB63-4D15-B3A9-F9288EE460F7}"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B3B7CA43-C262-3F4E-8F33-0E34C74C9FC2}" type="presOf" srcId="{457B5753-BE04-4427-BF43-78D2E082050F}" destId="{135D9BB0-4F71-44C6-BEE3-E199E561AD2B}" srcOrd="1" destOrd="0" presId="urn:microsoft.com/office/officeart/2005/8/layout/chart3"/>
    <dgm:cxn modelId="{0B2126D3-8522-D649-9FE1-3CDF16C3CBC9}" type="presOf" srcId="{0D5BEDC3-A63A-4300-8ADD-56A47DE8D6D1}" destId="{70580A2D-BDFA-41EF-83F5-DF3072504320}" srcOrd="0" destOrd="0" presId="urn:microsoft.com/office/officeart/2005/8/layout/chart3"/>
    <dgm:cxn modelId="{C729B547-EFD3-3246-8C34-C760356954D7}" type="presOf" srcId="{FAC96BBC-E70B-4A01-A869-009A30B96857}" destId="{6C06388F-54D5-427C-8AC6-496EBCE30733}" srcOrd="1" destOrd="0" presId="urn:microsoft.com/office/officeart/2005/8/layout/chart3"/>
    <dgm:cxn modelId="{8AD2A19D-8721-B945-AF1C-F121F2A84318}" type="presOf" srcId="{D049336E-53B7-4724-ADAD-EBF81DBC3F0F}" destId="{4EC56D41-A0D2-49E4-89E2-7E20D92B96E5}" srcOrd="0" destOrd="0" presId="urn:microsoft.com/office/officeart/2005/8/layout/chart3"/>
    <dgm:cxn modelId="{6E0CA1F4-5AE7-E847-8504-F8EA76E09BA0}" type="presParOf" srcId="{70580A2D-BDFA-41EF-83F5-DF3072504320}" destId="{4F669CC3-7B5B-4B7B-A754-47B608F8F562}" srcOrd="0" destOrd="0" presId="urn:microsoft.com/office/officeart/2005/8/layout/chart3"/>
    <dgm:cxn modelId="{4D5DB1F8-49F7-9748-8B4B-85B159ECF8F7}" type="presParOf" srcId="{70580A2D-BDFA-41EF-83F5-DF3072504320}" destId="{135D9BB0-4F71-44C6-BEE3-E199E561AD2B}" srcOrd="1" destOrd="0" presId="urn:microsoft.com/office/officeart/2005/8/layout/chart3"/>
    <dgm:cxn modelId="{55CD8F6A-9533-E04D-B5E7-146A1401F496}" type="presParOf" srcId="{70580A2D-BDFA-41EF-83F5-DF3072504320}" destId="{4EC56D41-A0D2-49E4-89E2-7E20D92B96E5}" srcOrd="2" destOrd="0" presId="urn:microsoft.com/office/officeart/2005/8/layout/chart3"/>
    <dgm:cxn modelId="{812B3FFF-AC11-844E-8B3C-72113297A027}" type="presParOf" srcId="{70580A2D-BDFA-41EF-83F5-DF3072504320}" destId="{925AD94C-CB63-4D15-B3A9-F9288EE460F7}" srcOrd="3" destOrd="0" presId="urn:microsoft.com/office/officeart/2005/8/layout/chart3"/>
    <dgm:cxn modelId="{C81EE4D1-8C34-734C-8F9B-7106B8EB33B9}" type="presParOf" srcId="{70580A2D-BDFA-41EF-83F5-DF3072504320}" destId="{9B848C34-4BFB-4D45-923A-E6F682FCFCCA}" srcOrd="4" destOrd="0" presId="urn:microsoft.com/office/officeart/2005/8/layout/chart3"/>
    <dgm:cxn modelId="{6375F739-A88D-3047-980A-8D61B705CF01}"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solidFill>
                <a:srgbClr val="000000"/>
              </a:solidFill>
            </a:rPr>
            <a:t>Dimension scientifique</a:t>
          </a:r>
          <a:r>
            <a:rPr lang="fr-FR" dirty="0" smtClean="0">
              <a:solidFill>
                <a:srgbClr val="000000"/>
              </a:solidFill>
            </a:rPr>
            <a:t> </a:t>
          </a:r>
          <a:endParaRPr lang="fr-FR"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smtClean="0">
              <a:solidFill>
                <a:srgbClr val="000000"/>
              </a:solidFill>
            </a:rPr>
            <a:t>Dimension socioculturelle</a:t>
          </a:r>
          <a:r>
            <a:rPr lang="fr-FR" smtClean="0">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smtClean="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82645" custScaleY="82645"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133100" custScaleY="133100"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A45E2525-7198-5E44-93B3-9428A8E9FC8F}" type="presOf" srcId="{D049336E-53B7-4724-ADAD-EBF81DBC3F0F}" destId="{925AD94C-CB63-4D15-B3A9-F9288EE460F7}"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D3513281-1ED9-E949-983C-22727B290722}" type="presOf" srcId="{457B5753-BE04-4427-BF43-78D2E082050F}" destId="{4F669CC3-7B5B-4B7B-A754-47B608F8F562}" srcOrd="0" destOrd="0" presId="urn:microsoft.com/office/officeart/2005/8/layout/chart3"/>
    <dgm:cxn modelId="{DCE9528B-DF74-1C4A-9F13-3BF554D7DF83}" type="presOf" srcId="{FAC96BBC-E70B-4A01-A869-009A30B96857}" destId="{6C06388F-54D5-427C-8AC6-496EBCE30733}" srcOrd="1" destOrd="0" presId="urn:microsoft.com/office/officeart/2005/8/layout/chart3"/>
    <dgm:cxn modelId="{107CB771-5C6A-4E41-A9D4-E7AD359D015F}" type="presOf" srcId="{457B5753-BE04-4427-BF43-78D2E082050F}" destId="{135D9BB0-4F71-44C6-BEE3-E199E561AD2B}"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C18D976E-E55C-6F4F-A849-D0DC40E3FF02}"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58DF8BFB-BDFD-1C4E-A5A9-E7EEFFDD8416}" type="presOf" srcId="{D049336E-53B7-4724-ADAD-EBF81DBC3F0F}" destId="{4EC56D41-A0D2-49E4-89E2-7E20D92B96E5}" srcOrd="0" destOrd="0" presId="urn:microsoft.com/office/officeart/2005/8/layout/chart3"/>
    <dgm:cxn modelId="{1D959CB8-DAA1-9943-99AE-1A48A0F22578}" type="presOf" srcId="{0D5BEDC3-A63A-4300-8ADD-56A47DE8D6D1}" destId="{70580A2D-BDFA-41EF-83F5-DF3072504320}" srcOrd="0" destOrd="0" presId="urn:microsoft.com/office/officeart/2005/8/layout/chart3"/>
    <dgm:cxn modelId="{3B65A99F-E084-E846-8FF7-30CAED79DCFC}" type="presParOf" srcId="{70580A2D-BDFA-41EF-83F5-DF3072504320}" destId="{4F669CC3-7B5B-4B7B-A754-47B608F8F562}" srcOrd="0" destOrd="0" presId="urn:microsoft.com/office/officeart/2005/8/layout/chart3"/>
    <dgm:cxn modelId="{5512BACE-12F8-494F-B3F7-0175210D1252}" type="presParOf" srcId="{70580A2D-BDFA-41EF-83F5-DF3072504320}" destId="{135D9BB0-4F71-44C6-BEE3-E199E561AD2B}" srcOrd="1" destOrd="0" presId="urn:microsoft.com/office/officeart/2005/8/layout/chart3"/>
    <dgm:cxn modelId="{F59EEB3D-B25F-8548-8894-AAE724ACB278}" type="presParOf" srcId="{70580A2D-BDFA-41EF-83F5-DF3072504320}" destId="{4EC56D41-A0D2-49E4-89E2-7E20D92B96E5}" srcOrd="2" destOrd="0" presId="urn:microsoft.com/office/officeart/2005/8/layout/chart3"/>
    <dgm:cxn modelId="{983F7C72-1740-BC41-B34D-09114F7328BF}" type="presParOf" srcId="{70580A2D-BDFA-41EF-83F5-DF3072504320}" destId="{925AD94C-CB63-4D15-B3A9-F9288EE460F7}" srcOrd="3" destOrd="0" presId="urn:microsoft.com/office/officeart/2005/8/layout/chart3"/>
    <dgm:cxn modelId="{3DC66DCD-C459-CB41-89B3-2E60CE888D97}" type="presParOf" srcId="{70580A2D-BDFA-41EF-83F5-DF3072504320}" destId="{9B848C34-4BFB-4D45-923A-E6F682FCFCCA}" srcOrd="4" destOrd="0" presId="urn:microsoft.com/office/officeart/2005/8/layout/chart3"/>
    <dgm:cxn modelId="{CF2ED4A1-327F-0741-ADBA-3510A3CE6F7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solidFill>
                <a:srgbClr val="000000"/>
              </a:solidFill>
            </a:rPr>
            <a:t>Dimension scientifique</a:t>
          </a:r>
          <a:r>
            <a:rPr lang="fr-FR" dirty="0" smtClean="0">
              <a:solidFill>
                <a:srgbClr val="000000"/>
              </a:solidFill>
            </a:rPr>
            <a:t> </a:t>
          </a:r>
          <a:endParaRPr lang="fr-FR"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smtClean="0">
              <a:solidFill>
                <a:srgbClr val="000000"/>
              </a:solidFill>
            </a:rPr>
            <a:t>Dimension socioculturelle</a:t>
          </a:r>
          <a:r>
            <a:rPr lang="fr-FR" smtClean="0">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smtClean="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82645" custScaleY="82645"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133100" custScaleY="133100"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31456C50-7359-2B4D-A155-00A5F64D7515}" type="presOf" srcId="{457B5753-BE04-4427-BF43-78D2E082050F}" destId="{4F669CC3-7B5B-4B7B-A754-47B608F8F562}" srcOrd="0" destOrd="0" presId="urn:microsoft.com/office/officeart/2005/8/layout/chart3"/>
    <dgm:cxn modelId="{FF0B21A8-FF75-7142-B430-8F4EF0C1D492}" type="presOf" srcId="{D049336E-53B7-4724-ADAD-EBF81DBC3F0F}" destId="{925AD94C-CB63-4D15-B3A9-F9288EE460F7}"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1EA1B132-5CCC-EB4F-B7D5-3839228846BB}" type="presOf" srcId="{457B5753-BE04-4427-BF43-78D2E082050F}" destId="{135D9BB0-4F71-44C6-BEE3-E199E561AD2B}" srcOrd="1" destOrd="0" presId="urn:microsoft.com/office/officeart/2005/8/layout/chart3"/>
    <dgm:cxn modelId="{59A25A24-0015-A44D-9983-910FE9E1E2C7}" type="presOf" srcId="{D049336E-53B7-4724-ADAD-EBF81DBC3F0F}" destId="{4EC56D41-A0D2-49E4-89E2-7E20D92B96E5}" srcOrd="0" destOrd="0" presId="urn:microsoft.com/office/officeart/2005/8/layout/chart3"/>
    <dgm:cxn modelId="{C6CE4908-48C4-E249-AAF8-6C07C5808C32}" type="presOf" srcId="{0D5BEDC3-A63A-4300-8ADD-56A47DE8D6D1}" destId="{70580A2D-BDFA-41EF-83F5-DF3072504320}" srcOrd="0" destOrd="0" presId="urn:microsoft.com/office/officeart/2005/8/layout/chart3"/>
    <dgm:cxn modelId="{1D9C76FD-F877-AF40-84EC-F5F30D4BAF87}" type="presOf" srcId="{FAC96BBC-E70B-4A01-A869-009A30B96857}" destId="{9B848C34-4BFB-4D45-923A-E6F682FCFCCA}" srcOrd="0" destOrd="0" presId="urn:microsoft.com/office/officeart/2005/8/layout/chart3"/>
    <dgm:cxn modelId="{3D3218E6-F437-B64C-B95C-C6B73274ED9D}" type="presOf" srcId="{FAC96BBC-E70B-4A01-A869-009A30B96857}" destId="{6C06388F-54D5-427C-8AC6-496EBCE30733}" srcOrd="1" destOrd="0" presId="urn:microsoft.com/office/officeart/2005/8/layout/chart3"/>
    <dgm:cxn modelId="{137B9D42-12D3-E344-AE4A-2B6896491ED7}" type="presParOf" srcId="{70580A2D-BDFA-41EF-83F5-DF3072504320}" destId="{4F669CC3-7B5B-4B7B-A754-47B608F8F562}" srcOrd="0" destOrd="0" presId="urn:microsoft.com/office/officeart/2005/8/layout/chart3"/>
    <dgm:cxn modelId="{D979F713-5090-8642-A9D9-3D98ABD038B9}" type="presParOf" srcId="{70580A2D-BDFA-41EF-83F5-DF3072504320}" destId="{135D9BB0-4F71-44C6-BEE3-E199E561AD2B}" srcOrd="1" destOrd="0" presId="urn:microsoft.com/office/officeart/2005/8/layout/chart3"/>
    <dgm:cxn modelId="{C0415542-B8DA-BD43-A12A-09E6B66F9225}" type="presParOf" srcId="{70580A2D-BDFA-41EF-83F5-DF3072504320}" destId="{4EC56D41-A0D2-49E4-89E2-7E20D92B96E5}" srcOrd="2" destOrd="0" presId="urn:microsoft.com/office/officeart/2005/8/layout/chart3"/>
    <dgm:cxn modelId="{AFE92152-02D5-3B4A-8F49-893975CAF660}" type="presParOf" srcId="{70580A2D-BDFA-41EF-83F5-DF3072504320}" destId="{925AD94C-CB63-4D15-B3A9-F9288EE460F7}" srcOrd="3" destOrd="0" presId="urn:microsoft.com/office/officeart/2005/8/layout/chart3"/>
    <dgm:cxn modelId="{791F36E1-67EB-8D42-A7D7-00F0C988FD6D}" type="presParOf" srcId="{70580A2D-BDFA-41EF-83F5-DF3072504320}" destId="{9B848C34-4BFB-4D45-923A-E6F682FCFCCA}" srcOrd="4" destOrd="0" presId="urn:microsoft.com/office/officeart/2005/8/layout/chart3"/>
    <dgm:cxn modelId="{D5EC5F95-E6EE-3044-A253-4BB79C5CA2FE}"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solidFill>
                <a:srgbClr val="000000"/>
              </a:solidFill>
            </a:rPr>
            <a:t>Dimension scientifique</a:t>
          </a:r>
          <a:r>
            <a:rPr lang="fr-FR" dirty="0" smtClean="0">
              <a:solidFill>
                <a:srgbClr val="000000"/>
              </a:solidFill>
            </a:rPr>
            <a:t> </a:t>
          </a:r>
          <a:endParaRPr lang="fr-FR"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smtClean="0">
              <a:solidFill>
                <a:srgbClr val="000000"/>
              </a:solidFill>
            </a:rPr>
            <a:t>Dimension socioculturelle</a:t>
          </a:r>
          <a:r>
            <a:rPr lang="fr-FR" smtClean="0">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smtClean="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82645" custScaleY="82645"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133100" custScaleY="133100"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5AD2A513-4A49-F740-9CE1-316315867C42}" type="presOf" srcId="{FAC96BBC-E70B-4A01-A869-009A30B96857}" destId="{6C06388F-54D5-427C-8AC6-496EBCE30733}" srcOrd="1" destOrd="0" presId="urn:microsoft.com/office/officeart/2005/8/layout/chart3"/>
    <dgm:cxn modelId="{E82E1D72-B5BA-4B41-9438-03D53953FF2A}"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066376D9-FEAB-9246-A9A1-3BF64F7B1E91}" type="presOf" srcId="{0D5BEDC3-A63A-4300-8ADD-56A47DE8D6D1}" destId="{70580A2D-BDFA-41EF-83F5-DF3072504320}" srcOrd="0" destOrd="0" presId="urn:microsoft.com/office/officeart/2005/8/layout/chart3"/>
    <dgm:cxn modelId="{123C14E8-F103-A241-92E5-84990504F1F1}" type="presOf" srcId="{457B5753-BE04-4427-BF43-78D2E082050F}" destId="{4F669CC3-7B5B-4B7B-A754-47B608F8F562}" srcOrd="0" destOrd="0" presId="urn:microsoft.com/office/officeart/2005/8/layout/chart3"/>
    <dgm:cxn modelId="{E9E142F5-1813-F448-9181-169D093C0C96}" type="presOf" srcId="{457B5753-BE04-4427-BF43-78D2E082050F}" destId="{135D9BB0-4F71-44C6-BEE3-E199E561AD2B}" srcOrd="1" destOrd="0" presId="urn:microsoft.com/office/officeart/2005/8/layout/chart3"/>
    <dgm:cxn modelId="{A97CE4E3-F7CD-4E4B-8393-75C9F70EDD1E}" type="presOf" srcId="{D049336E-53B7-4724-ADAD-EBF81DBC3F0F}" destId="{4EC56D41-A0D2-49E4-89E2-7E20D92B96E5}" srcOrd="0" destOrd="0" presId="urn:microsoft.com/office/officeart/2005/8/layout/chart3"/>
    <dgm:cxn modelId="{FA88FE5A-0D51-6842-A087-95D6973F49EE}" type="presOf" srcId="{D049336E-53B7-4724-ADAD-EBF81DBC3F0F}" destId="{925AD94C-CB63-4D15-B3A9-F9288EE460F7}" srcOrd="1" destOrd="0" presId="urn:microsoft.com/office/officeart/2005/8/layout/chart3"/>
    <dgm:cxn modelId="{693E7DAC-3713-2F4B-92F4-627D4373C5AF}" type="presParOf" srcId="{70580A2D-BDFA-41EF-83F5-DF3072504320}" destId="{4F669CC3-7B5B-4B7B-A754-47B608F8F562}" srcOrd="0" destOrd="0" presId="urn:microsoft.com/office/officeart/2005/8/layout/chart3"/>
    <dgm:cxn modelId="{C958D541-6403-8A41-8A07-73887D1A76BD}" type="presParOf" srcId="{70580A2D-BDFA-41EF-83F5-DF3072504320}" destId="{135D9BB0-4F71-44C6-BEE3-E199E561AD2B}" srcOrd="1" destOrd="0" presId="urn:microsoft.com/office/officeart/2005/8/layout/chart3"/>
    <dgm:cxn modelId="{4ACBF691-96F9-AF4A-9682-7ED0BA265A57}" type="presParOf" srcId="{70580A2D-BDFA-41EF-83F5-DF3072504320}" destId="{4EC56D41-A0D2-49E4-89E2-7E20D92B96E5}" srcOrd="2" destOrd="0" presId="urn:microsoft.com/office/officeart/2005/8/layout/chart3"/>
    <dgm:cxn modelId="{693838EC-2320-5242-BC0F-2D2B96683AD1}" type="presParOf" srcId="{70580A2D-BDFA-41EF-83F5-DF3072504320}" destId="{925AD94C-CB63-4D15-B3A9-F9288EE460F7}" srcOrd="3" destOrd="0" presId="urn:microsoft.com/office/officeart/2005/8/layout/chart3"/>
    <dgm:cxn modelId="{17ECFA24-D9A3-4847-B216-53876FF3125E}" type="presParOf" srcId="{70580A2D-BDFA-41EF-83F5-DF3072504320}" destId="{9B848C34-4BFB-4D45-923A-E6F682FCFCCA}" srcOrd="4" destOrd="0" presId="urn:microsoft.com/office/officeart/2005/8/layout/chart3"/>
    <dgm:cxn modelId="{FAA8D7C3-E009-244E-84EB-9D07C27E37D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solidFill>
                <a:srgbClr val="000000"/>
              </a:solidFill>
            </a:rPr>
            <a:t>Dimension scientifique et technique</a:t>
          </a:r>
          <a:r>
            <a:rPr lang="fr-FR" dirty="0" smtClean="0">
              <a:solidFill>
                <a:srgbClr val="000000"/>
              </a:solidFill>
            </a:rPr>
            <a:t> </a:t>
          </a:r>
          <a:endParaRPr lang="fr-FR"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custT="1"/>
      <dgm:spPr/>
      <dgm:t>
        <a:bodyPr/>
        <a:lstStyle/>
        <a:p>
          <a:r>
            <a:rPr lang="fr-FR" sz="1200" b="1" dirty="0" smtClean="0">
              <a:solidFill>
                <a:srgbClr val="000000"/>
              </a:solidFill>
            </a:rPr>
            <a:t>Dimension socioculturelle</a:t>
          </a:r>
          <a:r>
            <a:rPr lang="fr-FR" sz="1200" dirty="0" smtClean="0">
              <a:solidFill>
                <a:srgbClr val="000000"/>
              </a:solidFill>
            </a:rPr>
            <a:t> </a:t>
          </a:r>
          <a:endParaRPr lang="fr-FR" sz="1200"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smtClean="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21000" custScaleY="121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82645" custScaleY="82645"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0ACC1095-43D1-5540-B857-93344F9AE1CB}" type="presOf" srcId="{FAC96BBC-E70B-4A01-A869-009A30B96857}" destId="{9B848C34-4BFB-4D45-923A-E6F682FCFCCA}" srcOrd="0" destOrd="0" presId="urn:microsoft.com/office/officeart/2005/8/layout/chart3"/>
    <dgm:cxn modelId="{3323B03E-70FA-0A4E-B19D-03E0D831F7B5}" type="presOf" srcId="{D049336E-53B7-4724-ADAD-EBF81DBC3F0F}" destId="{4EC56D41-A0D2-49E4-89E2-7E20D92B96E5}"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FE74C370-99C2-714E-9D57-4D7DD9AAF5ED}" type="presOf" srcId="{FAC96BBC-E70B-4A01-A869-009A30B96857}" destId="{6C06388F-54D5-427C-8AC6-496EBCE30733}" srcOrd="1" destOrd="0" presId="urn:microsoft.com/office/officeart/2005/8/layout/chart3"/>
    <dgm:cxn modelId="{BD1AADC0-79B7-9C40-9475-E3109F64E37F}" type="presOf" srcId="{D049336E-53B7-4724-ADAD-EBF81DBC3F0F}" destId="{925AD94C-CB63-4D15-B3A9-F9288EE460F7}"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D0207CE9-8F7E-3E40-9DF5-9C5D50EF3935}" type="presOf" srcId="{457B5753-BE04-4427-BF43-78D2E082050F}" destId="{135D9BB0-4F71-44C6-BEE3-E199E561AD2B}" srcOrd="1" destOrd="0" presId="urn:microsoft.com/office/officeart/2005/8/layout/chart3"/>
    <dgm:cxn modelId="{4D521EED-36CB-1C4E-979F-47403A96E7D7}" type="presOf" srcId="{0D5BEDC3-A63A-4300-8ADD-56A47DE8D6D1}" destId="{70580A2D-BDFA-41EF-83F5-DF3072504320}" srcOrd="0" destOrd="0" presId="urn:microsoft.com/office/officeart/2005/8/layout/chart3"/>
    <dgm:cxn modelId="{E743D923-D7C8-5649-9861-2FDD33831197}" type="presOf" srcId="{457B5753-BE04-4427-BF43-78D2E082050F}" destId="{4F669CC3-7B5B-4B7B-A754-47B608F8F562}" srcOrd="0" destOrd="0" presId="urn:microsoft.com/office/officeart/2005/8/layout/chart3"/>
    <dgm:cxn modelId="{D59032EB-4E6E-774B-9963-418777375130}" type="presParOf" srcId="{70580A2D-BDFA-41EF-83F5-DF3072504320}" destId="{4F669CC3-7B5B-4B7B-A754-47B608F8F562}" srcOrd="0" destOrd="0" presId="urn:microsoft.com/office/officeart/2005/8/layout/chart3"/>
    <dgm:cxn modelId="{E12BFBE8-07A5-6846-8B0A-857AD9B6C936}" type="presParOf" srcId="{70580A2D-BDFA-41EF-83F5-DF3072504320}" destId="{135D9BB0-4F71-44C6-BEE3-E199E561AD2B}" srcOrd="1" destOrd="0" presId="urn:microsoft.com/office/officeart/2005/8/layout/chart3"/>
    <dgm:cxn modelId="{9AD82646-22B1-BE41-9866-2F9C082F0267}" type="presParOf" srcId="{70580A2D-BDFA-41EF-83F5-DF3072504320}" destId="{4EC56D41-A0D2-49E4-89E2-7E20D92B96E5}" srcOrd="2" destOrd="0" presId="urn:microsoft.com/office/officeart/2005/8/layout/chart3"/>
    <dgm:cxn modelId="{512EAA88-B706-FF43-83C8-2733226C9AFA}" type="presParOf" srcId="{70580A2D-BDFA-41EF-83F5-DF3072504320}" destId="{925AD94C-CB63-4D15-B3A9-F9288EE460F7}" srcOrd="3" destOrd="0" presId="urn:microsoft.com/office/officeart/2005/8/layout/chart3"/>
    <dgm:cxn modelId="{43B0E368-3963-FB4A-8296-933A907A6E50}" type="presParOf" srcId="{70580A2D-BDFA-41EF-83F5-DF3072504320}" destId="{9B848C34-4BFB-4D45-923A-E6F682FCFCCA}" srcOrd="4" destOrd="0" presId="urn:microsoft.com/office/officeart/2005/8/layout/chart3"/>
    <dgm:cxn modelId="{F00DED68-E4E6-FC40-A31A-E44E82022F61}"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solidFill>
                <a:srgbClr val="000000"/>
              </a:solidFill>
            </a:rPr>
            <a:t>Dimension scientifique et technique</a:t>
          </a:r>
          <a:r>
            <a:rPr lang="fr-FR" dirty="0" smtClean="0">
              <a:solidFill>
                <a:srgbClr val="000000"/>
              </a:solidFill>
            </a:rPr>
            <a:t> </a:t>
          </a:r>
          <a:endParaRPr lang="fr-FR"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custT="1"/>
      <dgm:spPr/>
      <dgm:t>
        <a:bodyPr/>
        <a:lstStyle/>
        <a:p>
          <a:r>
            <a:rPr lang="fr-FR" sz="1200" b="1" dirty="0" smtClean="0">
              <a:solidFill>
                <a:srgbClr val="000000"/>
              </a:solidFill>
            </a:rPr>
            <a:t>Dimension socioculturelle</a:t>
          </a:r>
          <a:r>
            <a:rPr lang="fr-FR" sz="1200" dirty="0" smtClean="0">
              <a:solidFill>
                <a:srgbClr val="000000"/>
              </a:solidFill>
            </a:rPr>
            <a:t> </a:t>
          </a:r>
          <a:endParaRPr lang="fr-FR" sz="1200"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smtClean="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21000" custScaleY="121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82645" custScaleY="82645"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E8F092F2-E312-F242-A9DB-484032829777}" type="presOf" srcId="{FAC96BBC-E70B-4A01-A869-009A30B96857}" destId="{9B848C34-4BFB-4D45-923A-E6F682FCFCCA}"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7FA7C90A-7F69-314E-A054-985BBEFF51DF}"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B839A8D1-6D58-0648-B499-E24DB3C046EB}" type="presOf" srcId="{FAC96BBC-E70B-4A01-A869-009A30B96857}" destId="{6C06388F-54D5-427C-8AC6-496EBCE30733}" srcOrd="1" destOrd="0" presId="urn:microsoft.com/office/officeart/2005/8/layout/chart3"/>
    <dgm:cxn modelId="{94DD80A9-0F24-834E-A25B-68E1BE823943}" type="presOf" srcId="{457B5753-BE04-4427-BF43-78D2E082050F}" destId="{4F669CC3-7B5B-4B7B-A754-47B608F8F562}" srcOrd="0" destOrd="0" presId="urn:microsoft.com/office/officeart/2005/8/layout/chart3"/>
    <dgm:cxn modelId="{8A7C5BED-3A63-AE49-AEB3-CA3DE4973AC2}" type="presOf" srcId="{0D5BEDC3-A63A-4300-8ADD-56A47DE8D6D1}" destId="{70580A2D-BDFA-41EF-83F5-DF3072504320}"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23651819-2FEB-D343-83EA-47233C8E9EFA}" type="presOf" srcId="{D049336E-53B7-4724-ADAD-EBF81DBC3F0F}" destId="{4EC56D41-A0D2-49E4-89E2-7E20D92B96E5}" srcOrd="0" destOrd="0" presId="urn:microsoft.com/office/officeart/2005/8/layout/chart3"/>
    <dgm:cxn modelId="{BDE035C1-69F1-FE47-9E30-7A0872558A8E}" type="presOf" srcId="{457B5753-BE04-4427-BF43-78D2E082050F}" destId="{135D9BB0-4F71-44C6-BEE3-E199E561AD2B}" srcOrd="1" destOrd="0" presId="urn:microsoft.com/office/officeart/2005/8/layout/chart3"/>
    <dgm:cxn modelId="{AB328C0B-E5A2-0A44-9550-788680E0DD77}" type="presParOf" srcId="{70580A2D-BDFA-41EF-83F5-DF3072504320}" destId="{4F669CC3-7B5B-4B7B-A754-47B608F8F562}" srcOrd="0" destOrd="0" presId="urn:microsoft.com/office/officeart/2005/8/layout/chart3"/>
    <dgm:cxn modelId="{21A25E14-A1CA-DC48-9A42-C6E43E4033AD}" type="presParOf" srcId="{70580A2D-BDFA-41EF-83F5-DF3072504320}" destId="{135D9BB0-4F71-44C6-BEE3-E199E561AD2B}" srcOrd="1" destOrd="0" presId="urn:microsoft.com/office/officeart/2005/8/layout/chart3"/>
    <dgm:cxn modelId="{FBBF3C2D-1AD5-A041-B562-878C90485124}" type="presParOf" srcId="{70580A2D-BDFA-41EF-83F5-DF3072504320}" destId="{4EC56D41-A0D2-49E4-89E2-7E20D92B96E5}" srcOrd="2" destOrd="0" presId="urn:microsoft.com/office/officeart/2005/8/layout/chart3"/>
    <dgm:cxn modelId="{FC697339-4A1A-5A40-9533-EDD071C44D7E}" type="presParOf" srcId="{70580A2D-BDFA-41EF-83F5-DF3072504320}" destId="{925AD94C-CB63-4D15-B3A9-F9288EE460F7}" srcOrd="3" destOrd="0" presId="urn:microsoft.com/office/officeart/2005/8/layout/chart3"/>
    <dgm:cxn modelId="{04D40AD4-CF1F-BC43-AD65-D1E5845E52E8}" type="presParOf" srcId="{70580A2D-BDFA-41EF-83F5-DF3072504320}" destId="{9B848C34-4BFB-4D45-923A-E6F682FCFCCA}" srcOrd="4" destOrd="0" presId="urn:microsoft.com/office/officeart/2005/8/layout/chart3"/>
    <dgm:cxn modelId="{3C6F67F0-C9A7-534C-8395-EE68987EE8C6}"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ACE531-8963-4450-B057-8B96CA8205A4}" type="doc">
      <dgm:prSet loTypeId="urn:microsoft.com/office/officeart/2005/8/layout/gear1" loCatId="cycle" qsTypeId="urn:microsoft.com/office/officeart/2005/8/quickstyle/simple5" qsCatId="simple" csTypeId="urn:microsoft.com/office/officeart/2005/8/colors/accent4_5" csCatId="accent4" phldr="1"/>
      <dgm:spPr/>
    </dgm:pt>
    <dgm:pt modelId="{788E966D-B6FC-4CFC-8D9C-EDCE82C6AD76}">
      <dgm:prSet phldrT="[Texte]" custT="1"/>
      <dgm:spPr/>
      <dgm:t>
        <a:bodyPr/>
        <a:lstStyle/>
        <a:p>
          <a:r>
            <a:rPr lang="fr-FR" sz="1000" b="1" smtClean="0"/>
            <a:t>Horaire</a:t>
          </a:r>
          <a:endParaRPr lang="fr-FR" sz="1000" b="1" dirty="0"/>
        </a:p>
      </dgm:t>
    </dgm:pt>
    <dgm:pt modelId="{C80F8ABA-01C2-459C-BD06-57785FC3746F}" type="parTrans" cxnId="{46D2F175-27E4-41D4-990F-9C889D99435E}">
      <dgm:prSet/>
      <dgm:spPr/>
      <dgm:t>
        <a:bodyPr/>
        <a:lstStyle/>
        <a:p>
          <a:endParaRPr lang="fr-FR"/>
        </a:p>
      </dgm:t>
    </dgm:pt>
    <dgm:pt modelId="{CE3202E8-59B6-4C14-B7C9-8327C352EE4C}" type="sibTrans" cxnId="{46D2F175-27E4-41D4-990F-9C889D99435E}">
      <dgm:prSet/>
      <dgm:spPr/>
      <dgm:t>
        <a:bodyPr/>
        <a:lstStyle/>
        <a:p>
          <a:endParaRPr lang="fr-FR"/>
        </a:p>
      </dgm:t>
    </dgm:pt>
    <dgm:pt modelId="{BBBE94B7-8ADD-4AFC-894C-5D345CA95598}">
      <dgm:prSet phldrT="[Texte]" custT="1"/>
      <dgm:spPr/>
      <dgm:t>
        <a:bodyPr/>
        <a:lstStyle/>
        <a:p>
          <a:r>
            <a:rPr lang="fr-FR" sz="1000" b="1" dirty="0" smtClean="0"/>
            <a:t>SP</a:t>
          </a:r>
          <a:endParaRPr lang="fr-FR" sz="1000" b="1" dirty="0"/>
        </a:p>
      </dgm:t>
    </dgm:pt>
    <dgm:pt modelId="{705E21DC-41A4-4740-9F2D-CE3D8239DDCF}" type="parTrans" cxnId="{81F42303-EE77-4B42-AD9A-6DA58A086989}">
      <dgm:prSet/>
      <dgm:spPr/>
      <dgm:t>
        <a:bodyPr/>
        <a:lstStyle/>
        <a:p>
          <a:endParaRPr lang="fr-FR"/>
        </a:p>
      </dgm:t>
    </dgm:pt>
    <dgm:pt modelId="{7889B0C1-5E7C-415E-907A-518A9504AE8C}" type="sibTrans" cxnId="{81F42303-EE77-4B42-AD9A-6DA58A086989}">
      <dgm:prSet/>
      <dgm:spPr/>
      <dgm:t>
        <a:bodyPr/>
        <a:lstStyle/>
        <a:p>
          <a:endParaRPr lang="fr-FR"/>
        </a:p>
      </dgm:t>
    </dgm:pt>
    <dgm:pt modelId="{1959F78A-40D0-48A2-A689-4E0E092D88A6}">
      <dgm:prSet phldrT="[Texte]" custT="1"/>
      <dgm:spPr/>
      <dgm:t>
        <a:bodyPr/>
        <a:lstStyle/>
        <a:p>
          <a:r>
            <a:rPr lang="fr-FR" sz="1000" b="1" dirty="0" smtClean="0"/>
            <a:t>vécu</a:t>
          </a:r>
          <a:endParaRPr lang="fr-FR" sz="1000" b="1" dirty="0"/>
        </a:p>
      </dgm:t>
    </dgm:pt>
    <dgm:pt modelId="{525C9B40-86CF-47B9-9B74-A8B22DBD6B27}" type="parTrans" cxnId="{34AA2D2B-FEF5-4BEE-ABD7-B2D50E420108}">
      <dgm:prSet/>
      <dgm:spPr/>
      <dgm:t>
        <a:bodyPr/>
        <a:lstStyle/>
        <a:p>
          <a:endParaRPr lang="fr-FR"/>
        </a:p>
      </dgm:t>
    </dgm:pt>
    <dgm:pt modelId="{A8FFF779-4804-4C3A-8FC4-CD2CD73DBD6C}" type="sibTrans" cxnId="{34AA2D2B-FEF5-4BEE-ABD7-B2D50E420108}">
      <dgm:prSet/>
      <dgm:spPr/>
      <dgm:t>
        <a:bodyPr/>
        <a:lstStyle/>
        <a:p>
          <a:endParaRPr lang="fr-FR"/>
        </a:p>
      </dgm:t>
    </dgm:pt>
    <dgm:pt modelId="{7730FC5F-BB9E-444B-BF97-BAD34FECDBDF}" type="pres">
      <dgm:prSet presAssocID="{BFACE531-8963-4450-B057-8B96CA8205A4}" presName="composite" presStyleCnt="0">
        <dgm:presLayoutVars>
          <dgm:chMax val="3"/>
          <dgm:animLvl val="lvl"/>
          <dgm:resizeHandles val="exact"/>
        </dgm:presLayoutVars>
      </dgm:prSet>
      <dgm:spPr/>
    </dgm:pt>
    <dgm:pt modelId="{BE4EBA91-698D-426D-B0CE-98C663CE2ED3}" type="pres">
      <dgm:prSet presAssocID="{788E966D-B6FC-4CFC-8D9C-EDCE82C6AD76}" presName="gear1" presStyleLbl="node1" presStyleIdx="0" presStyleCnt="3">
        <dgm:presLayoutVars>
          <dgm:chMax val="1"/>
          <dgm:bulletEnabled val="1"/>
        </dgm:presLayoutVars>
      </dgm:prSet>
      <dgm:spPr/>
      <dgm:t>
        <a:bodyPr/>
        <a:lstStyle/>
        <a:p>
          <a:endParaRPr lang="fr-FR"/>
        </a:p>
      </dgm:t>
    </dgm:pt>
    <dgm:pt modelId="{960775B5-02C8-46DB-A40F-FD83D08DC712}" type="pres">
      <dgm:prSet presAssocID="{788E966D-B6FC-4CFC-8D9C-EDCE82C6AD76}" presName="gear1srcNode" presStyleLbl="node1" presStyleIdx="0" presStyleCnt="3"/>
      <dgm:spPr/>
      <dgm:t>
        <a:bodyPr/>
        <a:lstStyle/>
        <a:p>
          <a:endParaRPr lang="fr-FR"/>
        </a:p>
      </dgm:t>
    </dgm:pt>
    <dgm:pt modelId="{F550AF09-BCF9-4440-81FF-F47E9C2E8177}" type="pres">
      <dgm:prSet presAssocID="{788E966D-B6FC-4CFC-8D9C-EDCE82C6AD76}" presName="gear1dstNode" presStyleLbl="node1" presStyleIdx="0" presStyleCnt="3"/>
      <dgm:spPr/>
      <dgm:t>
        <a:bodyPr/>
        <a:lstStyle/>
        <a:p>
          <a:endParaRPr lang="fr-FR"/>
        </a:p>
      </dgm:t>
    </dgm:pt>
    <dgm:pt modelId="{B3CF7EB9-F128-4496-BCC6-0A5CB398449C}" type="pres">
      <dgm:prSet presAssocID="{BBBE94B7-8ADD-4AFC-894C-5D345CA95598}" presName="gear2" presStyleLbl="node1" presStyleIdx="1" presStyleCnt="3">
        <dgm:presLayoutVars>
          <dgm:chMax val="1"/>
          <dgm:bulletEnabled val="1"/>
        </dgm:presLayoutVars>
      </dgm:prSet>
      <dgm:spPr/>
      <dgm:t>
        <a:bodyPr/>
        <a:lstStyle/>
        <a:p>
          <a:endParaRPr lang="fr-FR"/>
        </a:p>
      </dgm:t>
    </dgm:pt>
    <dgm:pt modelId="{ED83C9B8-2B30-44DE-B7E9-37352BB8E9DB}" type="pres">
      <dgm:prSet presAssocID="{BBBE94B7-8ADD-4AFC-894C-5D345CA95598}" presName="gear2srcNode" presStyleLbl="node1" presStyleIdx="1" presStyleCnt="3"/>
      <dgm:spPr/>
      <dgm:t>
        <a:bodyPr/>
        <a:lstStyle/>
        <a:p>
          <a:endParaRPr lang="fr-FR"/>
        </a:p>
      </dgm:t>
    </dgm:pt>
    <dgm:pt modelId="{9F2E753D-4A21-45EB-85A7-9CC4D6C1A4AA}" type="pres">
      <dgm:prSet presAssocID="{BBBE94B7-8ADD-4AFC-894C-5D345CA95598}" presName="gear2dstNode" presStyleLbl="node1" presStyleIdx="1" presStyleCnt="3"/>
      <dgm:spPr/>
      <dgm:t>
        <a:bodyPr/>
        <a:lstStyle/>
        <a:p>
          <a:endParaRPr lang="fr-FR"/>
        </a:p>
      </dgm:t>
    </dgm:pt>
    <dgm:pt modelId="{88931029-8DBF-4380-A13E-53BFF4C3A7A2}" type="pres">
      <dgm:prSet presAssocID="{1959F78A-40D0-48A2-A689-4E0E092D88A6}" presName="gear3" presStyleLbl="node1" presStyleIdx="2" presStyleCnt="3"/>
      <dgm:spPr/>
      <dgm:t>
        <a:bodyPr/>
        <a:lstStyle/>
        <a:p>
          <a:endParaRPr lang="fr-FR"/>
        </a:p>
      </dgm:t>
    </dgm:pt>
    <dgm:pt modelId="{78D99CE3-8385-4FD7-B69C-1A5C071440E9}" type="pres">
      <dgm:prSet presAssocID="{1959F78A-40D0-48A2-A689-4E0E092D88A6}" presName="gear3tx" presStyleLbl="node1" presStyleIdx="2" presStyleCnt="3">
        <dgm:presLayoutVars>
          <dgm:chMax val="1"/>
          <dgm:bulletEnabled val="1"/>
        </dgm:presLayoutVars>
      </dgm:prSet>
      <dgm:spPr/>
      <dgm:t>
        <a:bodyPr/>
        <a:lstStyle/>
        <a:p>
          <a:endParaRPr lang="fr-FR"/>
        </a:p>
      </dgm:t>
    </dgm:pt>
    <dgm:pt modelId="{A3ACADEE-5C0E-4703-9FBB-E8B232125355}" type="pres">
      <dgm:prSet presAssocID="{1959F78A-40D0-48A2-A689-4E0E092D88A6}" presName="gear3srcNode" presStyleLbl="node1" presStyleIdx="2" presStyleCnt="3"/>
      <dgm:spPr/>
      <dgm:t>
        <a:bodyPr/>
        <a:lstStyle/>
        <a:p>
          <a:endParaRPr lang="fr-FR"/>
        </a:p>
      </dgm:t>
    </dgm:pt>
    <dgm:pt modelId="{F6E7D415-720A-48AE-9ADC-4A9296265069}" type="pres">
      <dgm:prSet presAssocID="{1959F78A-40D0-48A2-A689-4E0E092D88A6}" presName="gear3dstNode" presStyleLbl="node1" presStyleIdx="2" presStyleCnt="3"/>
      <dgm:spPr/>
      <dgm:t>
        <a:bodyPr/>
        <a:lstStyle/>
        <a:p>
          <a:endParaRPr lang="fr-FR"/>
        </a:p>
      </dgm:t>
    </dgm:pt>
    <dgm:pt modelId="{0A3ABA5A-BE91-440E-9DEB-4042A1D32FC7}" type="pres">
      <dgm:prSet presAssocID="{CE3202E8-59B6-4C14-B7C9-8327C352EE4C}" presName="connector1" presStyleLbl="sibTrans2D1" presStyleIdx="0" presStyleCnt="3"/>
      <dgm:spPr/>
      <dgm:t>
        <a:bodyPr/>
        <a:lstStyle/>
        <a:p>
          <a:endParaRPr lang="fr-FR"/>
        </a:p>
      </dgm:t>
    </dgm:pt>
    <dgm:pt modelId="{BF201A35-C9EE-4FDE-91A0-47C0AFCA463A}" type="pres">
      <dgm:prSet presAssocID="{7889B0C1-5E7C-415E-907A-518A9504AE8C}" presName="connector2" presStyleLbl="sibTrans2D1" presStyleIdx="1" presStyleCnt="3"/>
      <dgm:spPr/>
      <dgm:t>
        <a:bodyPr/>
        <a:lstStyle/>
        <a:p>
          <a:endParaRPr lang="fr-FR"/>
        </a:p>
      </dgm:t>
    </dgm:pt>
    <dgm:pt modelId="{37CF84B7-638D-454A-9EB9-FC3D81F5F9B7}" type="pres">
      <dgm:prSet presAssocID="{A8FFF779-4804-4C3A-8FC4-CD2CD73DBD6C}" presName="connector3" presStyleLbl="sibTrans2D1" presStyleIdx="2" presStyleCnt="3"/>
      <dgm:spPr/>
      <dgm:t>
        <a:bodyPr/>
        <a:lstStyle/>
        <a:p>
          <a:endParaRPr lang="fr-FR"/>
        </a:p>
      </dgm:t>
    </dgm:pt>
  </dgm:ptLst>
  <dgm:cxnLst>
    <dgm:cxn modelId="{46D2F175-27E4-41D4-990F-9C889D99435E}" srcId="{BFACE531-8963-4450-B057-8B96CA8205A4}" destId="{788E966D-B6FC-4CFC-8D9C-EDCE82C6AD76}" srcOrd="0" destOrd="0" parTransId="{C80F8ABA-01C2-459C-BD06-57785FC3746F}" sibTransId="{CE3202E8-59B6-4C14-B7C9-8327C352EE4C}"/>
    <dgm:cxn modelId="{34AA2D2B-FEF5-4BEE-ABD7-B2D50E420108}" srcId="{BFACE531-8963-4450-B057-8B96CA8205A4}" destId="{1959F78A-40D0-48A2-A689-4E0E092D88A6}" srcOrd="2" destOrd="0" parTransId="{525C9B40-86CF-47B9-9B74-A8B22DBD6B27}" sibTransId="{A8FFF779-4804-4C3A-8FC4-CD2CD73DBD6C}"/>
    <dgm:cxn modelId="{A7A1A2F5-3ACB-E247-B077-8177AA7121AC}" type="presOf" srcId="{BFACE531-8963-4450-B057-8B96CA8205A4}" destId="{7730FC5F-BB9E-444B-BF97-BAD34FECDBDF}" srcOrd="0" destOrd="0" presId="urn:microsoft.com/office/officeart/2005/8/layout/gear1"/>
    <dgm:cxn modelId="{DA97D441-C241-9C4E-90B4-A2816C617907}" type="presOf" srcId="{788E966D-B6FC-4CFC-8D9C-EDCE82C6AD76}" destId="{F550AF09-BCF9-4440-81FF-F47E9C2E8177}" srcOrd="2" destOrd="0" presId="urn:microsoft.com/office/officeart/2005/8/layout/gear1"/>
    <dgm:cxn modelId="{81F42303-EE77-4B42-AD9A-6DA58A086989}" srcId="{BFACE531-8963-4450-B057-8B96CA8205A4}" destId="{BBBE94B7-8ADD-4AFC-894C-5D345CA95598}" srcOrd="1" destOrd="0" parTransId="{705E21DC-41A4-4740-9F2D-CE3D8239DDCF}" sibTransId="{7889B0C1-5E7C-415E-907A-518A9504AE8C}"/>
    <dgm:cxn modelId="{D5F29F4C-5F1B-4740-AC4F-DEC7D454F248}" type="presOf" srcId="{1959F78A-40D0-48A2-A689-4E0E092D88A6}" destId="{F6E7D415-720A-48AE-9ADC-4A9296265069}" srcOrd="3" destOrd="0" presId="urn:microsoft.com/office/officeart/2005/8/layout/gear1"/>
    <dgm:cxn modelId="{F51D9F18-0940-224E-B853-09B3D002A17C}" type="presOf" srcId="{1959F78A-40D0-48A2-A689-4E0E092D88A6}" destId="{78D99CE3-8385-4FD7-B69C-1A5C071440E9}" srcOrd="1" destOrd="0" presId="urn:microsoft.com/office/officeart/2005/8/layout/gear1"/>
    <dgm:cxn modelId="{AAD8BB97-A8F5-BC42-82F5-A6343158313D}" type="presOf" srcId="{BBBE94B7-8ADD-4AFC-894C-5D345CA95598}" destId="{ED83C9B8-2B30-44DE-B7E9-37352BB8E9DB}" srcOrd="1" destOrd="0" presId="urn:microsoft.com/office/officeart/2005/8/layout/gear1"/>
    <dgm:cxn modelId="{E941630B-1CB6-2E4C-B515-9976AC6BF1AA}" type="presOf" srcId="{1959F78A-40D0-48A2-A689-4E0E092D88A6}" destId="{A3ACADEE-5C0E-4703-9FBB-E8B232125355}" srcOrd="2" destOrd="0" presId="urn:microsoft.com/office/officeart/2005/8/layout/gear1"/>
    <dgm:cxn modelId="{AF985B58-879E-3045-88E6-B0AA1DD6C3BE}" type="presOf" srcId="{788E966D-B6FC-4CFC-8D9C-EDCE82C6AD76}" destId="{BE4EBA91-698D-426D-B0CE-98C663CE2ED3}" srcOrd="0" destOrd="0" presId="urn:microsoft.com/office/officeart/2005/8/layout/gear1"/>
    <dgm:cxn modelId="{C4FE018D-48E2-824A-9D56-3FFAFBC228B5}" type="presOf" srcId="{BBBE94B7-8ADD-4AFC-894C-5D345CA95598}" destId="{9F2E753D-4A21-45EB-85A7-9CC4D6C1A4AA}" srcOrd="2" destOrd="0" presId="urn:microsoft.com/office/officeart/2005/8/layout/gear1"/>
    <dgm:cxn modelId="{D0650CE4-9516-6947-907C-97FBB841BE68}" type="presOf" srcId="{788E966D-B6FC-4CFC-8D9C-EDCE82C6AD76}" destId="{960775B5-02C8-46DB-A40F-FD83D08DC712}" srcOrd="1" destOrd="0" presId="urn:microsoft.com/office/officeart/2005/8/layout/gear1"/>
    <dgm:cxn modelId="{DAA33E80-1261-714E-838B-687E94B23C6C}" type="presOf" srcId="{7889B0C1-5E7C-415E-907A-518A9504AE8C}" destId="{BF201A35-C9EE-4FDE-91A0-47C0AFCA463A}" srcOrd="0" destOrd="0" presId="urn:microsoft.com/office/officeart/2005/8/layout/gear1"/>
    <dgm:cxn modelId="{777C76D4-746D-D04F-9A6F-52FF318B1668}" type="presOf" srcId="{CE3202E8-59B6-4C14-B7C9-8327C352EE4C}" destId="{0A3ABA5A-BE91-440E-9DEB-4042A1D32FC7}" srcOrd="0" destOrd="0" presId="urn:microsoft.com/office/officeart/2005/8/layout/gear1"/>
    <dgm:cxn modelId="{15C280F6-0578-F94A-AC92-08F50BCE4499}" type="presOf" srcId="{BBBE94B7-8ADD-4AFC-894C-5D345CA95598}" destId="{B3CF7EB9-F128-4496-BCC6-0A5CB398449C}" srcOrd="0" destOrd="0" presId="urn:microsoft.com/office/officeart/2005/8/layout/gear1"/>
    <dgm:cxn modelId="{1DEE8A70-CDAC-0A4F-BC69-B8BD271EF639}" type="presOf" srcId="{1959F78A-40D0-48A2-A689-4E0E092D88A6}" destId="{88931029-8DBF-4380-A13E-53BFF4C3A7A2}" srcOrd="0" destOrd="0" presId="urn:microsoft.com/office/officeart/2005/8/layout/gear1"/>
    <dgm:cxn modelId="{3E4A11E7-2A7E-5243-8176-8E14206F8E60}" type="presOf" srcId="{A8FFF779-4804-4C3A-8FC4-CD2CD73DBD6C}" destId="{37CF84B7-638D-454A-9EB9-FC3D81F5F9B7}" srcOrd="0" destOrd="0" presId="urn:microsoft.com/office/officeart/2005/8/layout/gear1"/>
    <dgm:cxn modelId="{B8FBD0EC-8C52-D745-9214-467049866005}" type="presParOf" srcId="{7730FC5F-BB9E-444B-BF97-BAD34FECDBDF}" destId="{BE4EBA91-698D-426D-B0CE-98C663CE2ED3}" srcOrd="0" destOrd="0" presId="urn:microsoft.com/office/officeart/2005/8/layout/gear1"/>
    <dgm:cxn modelId="{9957B0DC-5D25-FC41-AC62-AFFACFE20818}" type="presParOf" srcId="{7730FC5F-BB9E-444B-BF97-BAD34FECDBDF}" destId="{960775B5-02C8-46DB-A40F-FD83D08DC712}" srcOrd="1" destOrd="0" presId="urn:microsoft.com/office/officeart/2005/8/layout/gear1"/>
    <dgm:cxn modelId="{22815398-565F-A14F-B887-A6FD0740CF93}" type="presParOf" srcId="{7730FC5F-BB9E-444B-BF97-BAD34FECDBDF}" destId="{F550AF09-BCF9-4440-81FF-F47E9C2E8177}" srcOrd="2" destOrd="0" presId="urn:microsoft.com/office/officeart/2005/8/layout/gear1"/>
    <dgm:cxn modelId="{77AEC064-03C7-A348-9720-4D667E1E7C8C}" type="presParOf" srcId="{7730FC5F-BB9E-444B-BF97-BAD34FECDBDF}" destId="{B3CF7EB9-F128-4496-BCC6-0A5CB398449C}" srcOrd="3" destOrd="0" presId="urn:microsoft.com/office/officeart/2005/8/layout/gear1"/>
    <dgm:cxn modelId="{767934A3-D9F7-BE42-A5E5-BA33C899A534}" type="presParOf" srcId="{7730FC5F-BB9E-444B-BF97-BAD34FECDBDF}" destId="{ED83C9B8-2B30-44DE-B7E9-37352BB8E9DB}" srcOrd="4" destOrd="0" presId="urn:microsoft.com/office/officeart/2005/8/layout/gear1"/>
    <dgm:cxn modelId="{5B36863E-2C62-384C-AA95-8562EA40FA99}" type="presParOf" srcId="{7730FC5F-BB9E-444B-BF97-BAD34FECDBDF}" destId="{9F2E753D-4A21-45EB-85A7-9CC4D6C1A4AA}" srcOrd="5" destOrd="0" presId="urn:microsoft.com/office/officeart/2005/8/layout/gear1"/>
    <dgm:cxn modelId="{9C0B15DC-3899-D648-B2B7-245AB7A1F4AE}" type="presParOf" srcId="{7730FC5F-BB9E-444B-BF97-BAD34FECDBDF}" destId="{88931029-8DBF-4380-A13E-53BFF4C3A7A2}" srcOrd="6" destOrd="0" presId="urn:microsoft.com/office/officeart/2005/8/layout/gear1"/>
    <dgm:cxn modelId="{37114974-D6C9-1D4D-85B1-CF3329A7D1FC}" type="presParOf" srcId="{7730FC5F-BB9E-444B-BF97-BAD34FECDBDF}" destId="{78D99CE3-8385-4FD7-B69C-1A5C071440E9}" srcOrd="7" destOrd="0" presId="urn:microsoft.com/office/officeart/2005/8/layout/gear1"/>
    <dgm:cxn modelId="{6E6A15EB-3394-F64B-A2B0-3CB02AAF7CFA}" type="presParOf" srcId="{7730FC5F-BB9E-444B-BF97-BAD34FECDBDF}" destId="{A3ACADEE-5C0E-4703-9FBB-E8B232125355}" srcOrd="8" destOrd="0" presId="urn:microsoft.com/office/officeart/2005/8/layout/gear1"/>
    <dgm:cxn modelId="{D773ADAA-C855-8A4B-8F4C-2A319648E7AA}" type="presParOf" srcId="{7730FC5F-BB9E-444B-BF97-BAD34FECDBDF}" destId="{F6E7D415-720A-48AE-9ADC-4A9296265069}" srcOrd="9" destOrd="0" presId="urn:microsoft.com/office/officeart/2005/8/layout/gear1"/>
    <dgm:cxn modelId="{C05C257F-5F69-2543-A14D-E945847E64DC}" type="presParOf" srcId="{7730FC5F-BB9E-444B-BF97-BAD34FECDBDF}" destId="{0A3ABA5A-BE91-440E-9DEB-4042A1D32FC7}" srcOrd="10" destOrd="0" presId="urn:microsoft.com/office/officeart/2005/8/layout/gear1"/>
    <dgm:cxn modelId="{065D939C-D24B-F243-BC6E-BD3334CB6947}" type="presParOf" srcId="{7730FC5F-BB9E-444B-BF97-BAD34FECDBDF}" destId="{BF201A35-C9EE-4FDE-91A0-47C0AFCA463A}" srcOrd="11" destOrd="0" presId="urn:microsoft.com/office/officeart/2005/8/layout/gear1"/>
    <dgm:cxn modelId="{F81DD500-E598-A747-8850-707DBC567EB5}" type="presParOf" srcId="{7730FC5F-BB9E-444B-BF97-BAD34FECDBDF}" destId="{37CF84B7-638D-454A-9EB9-FC3D81F5F9B7}"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smtClean="0">
              <a:solidFill>
                <a:schemeClr val="tx1"/>
              </a:solidFill>
            </a:rPr>
            <a:t>Dimension</a:t>
          </a:r>
          <a:r>
            <a:rPr lang="fr-FR" sz="1400" b="1" dirty="0" smtClean="0">
              <a:solidFill>
                <a:schemeClr val="tx1"/>
              </a:solidFill>
            </a:rPr>
            <a:t> </a:t>
          </a:r>
          <a:r>
            <a:rPr lang="fr-FR" sz="16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6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122FFD51-B15C-CD4E-8236-8D6ED0DC00BC}" type="presOf" srcId="{0D5BEDC3-A63A-4300-8ADD-56A47DE8D6D1}" destId="{70580A2D-BDFA-41EF-83F5-DF3072504320}" srcOrd="0" destOrd="0" presId="urn:microsoft.com/office/officeart/2005/8/layout/chart3"/>
    <dgm:cxn modelId="{33D096E4-3D8F-6B4C-898B-22B6BF89C981}" type="presOf" srcId="{D049336E-53B7-4724-ADAD-EBF81DBC3F0F}" destId="{925AD94C-CB63-4D15-B3A9-F9288EE460F7}" srcOrd="1" destOrd="0" presId="urn:microsoft.com/office/officeart/2005/8/layout/chart3"/>
    <dgm:cxn modelId="{59682657-2F31-7D4A-81AA-FB61C242763F}" type="presOf" srcId="{457B5753-BE04-4427-BF43-78D2E082050F}" destId="{4F669CC3-7B5B-4B7B-A754-47B608F8F562}" srcOrd="0" destOrd="0" presId="urn:microsoft.com/office/officeart/2005/8/layout/chart3"/>
    <dgm:cxn modelId="{34AEF108-ECF1-354F-A6C3-4998D062FD56}" type="presOf" srcId="{D049336E-53B7-4724-ADAD-EBF81DBC3F0F}" destId="{4EC56D41-A0D2-49E4-89E2-7E20D92B96E5}" srcOrd="0" destOrd="0" presId="urn:microsoft.com/office/officeart/2005/8/layout/chart3"/>
    <dgm:cxn modelId="{A5F8076B-6B0A-054A-B319-37FFC57B672F}" type="presOf" srcId="{FAC96BBC-E70B-4A01-A869-009A30B96857}" destId="{6C06388F-54D5-427C-8AC6-496EBCE30733}"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B4F18EC4-4C03-2145-BB64-B7A3C8F51157}" type="presOf" srcId="{457B5753-BE04-4427-BF43-78D2E082050F}" destId="{135D9BB0-4F71-44C6-BEE3-E199E561AD2B}" srcOrd="1" destOrd="0" presId="urn:microsoft.com/office/officeart/2005/8/layout/chart3"/>
    <dgm:cxn modelId="{4AC4803B-2081-8148-911D-F19D8C2C76F8}"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E01F170D-7308-6040-A8B7-68BF347BDFAA}" type="presParOf" srcId="{70580A2D-BDFA-41EF-83F5-DF3072504320}" destId="{4F669CC3-7B5B-4B7B-A754-47B608F8F562}" srcOrd="0" destOrd="0" presId="urn:microsoft.com/office/officeart/2005/8/layout/chart3"/>
    <dgm:cxn modelId="{2B92DB85-0DE6-954A-B196-67C42E1C1128}" type="presParOf" srcId="{70580A2D-BDFA-41EF-83F5-DF3072504320}" destId="{135D9BB0-4F71-44C6-BEE3-E199E561AD2B}" srcOrd="1" destOrd="0" presId="urn:microsoft.com/office/officeart/2005/8/layout/chart3"/>
    <dgm:cxn modelId="{187D341A-0A0F-4B4B-AEAE-D05E3DD46223}" type="presParOf" srcId="{70580A2D-BDFA-41EF-83F5-DF3072504320}" destId="{4EC56D41-A0D2-49E4-89E2-7E20D92B96E5}" srcOrd="2" destOrd="0" presId="urn:microsoft.com/office/officeart/2005/8/layout/chart3"/>
    <dgm:cxn modelId="{C8CAE5EB-C2E1-EC47-A955-834D784D0DEC}" type="presParOf" srcId="{70580A2D-BDFA-41EF-83F5-DF3072504320}" destId="{925AD94C-CB63-4D15-B3A9-F9288EE460F7}" srcOrd="3" destOrd="0" presId="urn:microsoft.com/office/officeart/2005/8/layout/chart3"/>
    <dgm:cxn modelId="{BD95F9D2-9C62-7344-9E99-9984DE1E2833}" type="presParOf" srcId="{70580A2D-BDFA-41EF-83F5-DF3072504320}" destId="{9B848C34-4BFB-4D45-923A-E6F682FCFCCA}" srcOrd="4" destOrd="0" presId="urn:microsoft.com/office/officeart/2005/8/layout/chart3"/>
    <dgm:cxn modelId="{5E80427D-46AD-5D42-9024-D5E2646802D5}"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smtClean="0">
              <a:solidFill>
                <a:schemeClr val="tx1"/>
              </a:solidFill>
            </a:rPr>
            <a:t>Dimension</a:t>
          </a:r>
          <a:r>
            <a:rPr lang="fr-FR" sz="1400" b="1" dirty="0" smtClean="0">
              <a:solidFill>
                <a:schemeClr val="tx1"/>
              </a:solidFill>
            </a:rPr>
            <a:t> </a:t>
          </a:r>
          <a:r>
            <a:rPr lang="fr-FR" sz="16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6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6CC95622-8D59-4F46-868E-989D86936874}" type="presOf" srcId="{457B5753-BE04-4427-BF43-78D2E082050F}" destId="{135D9BB0-4F71-44C6-BEE3-E199E561AD2B}"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D9418E58-A4BE-CA49-9B42-FB56BCC35862}" type="presOf" srcId="{0D5BEDC3-A63A-4300-8ADD-56A47DE8D6D1}" destId="{70580A2D-BDFA-41EF-83F5-DF3072504320}"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D80C3EFF-435B-8A42-94B0-84A333FF2638}"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BCAA970F-F331-DB42-96CE-8E41B6BA3991}" type="presOf" srcId="{FAC96BBC-E70B-4A01-A869-009A30B96857}" destId="{6C06388F-54D5-427C-8AC6-496EBCE30733}" srcOrd="1" destOrd="0" presId="urn:microsoft.com/office/officeart/2005/8/layout/chart3"/>
    <dgm:cxn modelId="{19EEEB8D-AFC2-8144-B9AA-C43E4F4C46AB}" type="presOf" srcId="{D049336E-53B7-4724-ADAD-EBF81DBC3F0F}" destId="{925AD94C-CB63-4D15-B3A9-F9288EE460F7}" srcOrd="1" destOrd="0" presId="urn:microsoft.com/office/officeart/2005/8/layout/chart3"/>
    <dgm:cxn modelId="{47BE4D7E-96F4-4643-97A8-CCDB8A5244F0}" type="presOf" srcId="{457B5753-BE04-4427-BF43-78D2E082050F}" destId="{4F669CC3-7B5B-4B7B-A754-47B608F8F562}" srcOrd="0" destOrd="0" presId="urn:microsoft.com/office/officeart/2005/8/layout/chart3"/>
    <dgm:cxn modelId="{58170A5A-D9B7-5A4A-ACAC-67DD1421AF2B}" type="presOf" srcId="{D049336E-53B7-4724-ADAD-EBF81DBC3F0F}" destId="{4EC56D41-A0D2-49E4-89E2-7E20D92B96E5}" srcOrd="0" destOrd="0" presId="urn:microsoft.com/office/officeart/2005/8/layout/chart3"/>
    <dgm:cxn modelId="{584C3010-E70A-8449-A0F9-B8FA8BBA3BDE}" type="presParOf" srcId="{70580A2D-BDFA-41EF-83F5-DF3072504320}" destId="{4F669CC3-7B5B-4B7B-A754-47B608F8F562}" srcOrd="0" destOrd="0" presId="urn:microsoft.com/office/officeart/2005/8/layout/chart3"/>
    <dgm:cxn modelId="{98559B1C-586A-FB42-9EBA-6156539557B5}" type="presParOf" srcId="{70580A2D-BDFA-41EF-83F5-DF3072504320}" destId="{135D9BB0-4F71-44C6-BEE3-E199E561AD2B}" srcOrd="1" destOrd="0" presId="urn:microsoft.com/office/officeart/2005/8/layout/chart3"/>
    <dgm:cxn modelId="{F1D1EF80-A1B5-C54C-9360-7D6CE57FCA1B}" type="presParOf" srcId="{70580A2D-BDFA-41EF-83F5-DF3072504320}" destId="{4EC56D41-A0D2-49E4-89E2-7E20D92B96E5}" srcOrd="2" destOrd="0" presId="urn:microsoft.com/office/officeart/2005/8/layout/chart3"/>
    <dgm:cxn modelId="{FD973EA0-667D-9947-A15E-83D305314324}" type="presParOf" srcId="{70580A2D-BDFA-41EF-83F5-DF3072504320}" destId="{925AD94C-CB63-4D15-B3A9-F9288EE460F7}" srcOrd="3" destOrd="0" presId="urn:microsoft.com/office/officeart/2005/8/layout/chart3"/>
    <dgm:cxn modelId="{A3574C32-C459-3644-98E3-13910330CBBB}" type="presParOf" srcId="{70580A2D-BDFA-41EF-83F5-DF3072504320}" destId="{9B848C34-4BFB-4D45-923A-E6F682FCFCCA}" srcOrd="4" destOrd="0" presId="urn:microsoft.com/office/officeart/2005/8/layout/chart3"/>
    <dgm:cxn modelId="{24E7774B-EE3E-9847-BED2-2A2CE8B371EF}"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smtClean="0">
              <a:solidFill>
                <a:schemeClr val="tx1"/>
              </a:solidFill>
            </a:rPr>
            <a:t>Dimension</a:t>
          </a:r>
          <a:r>
            <a:rPr lang="fr-FR" sz="1400" b="1" dirty="0" smtClean="0">
              <a:solidFill>
                <a:schemeClr val="tx1"/>
              </a:solidFill>
            </a:rPr>
            <a:t> </a:t>
          </a:r>
          <a:r>
            <a:rPr lang="fr-FR" sz="16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6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66A60529-33A3-264F-8491-30F843461C82}" type="presOf" srcId="{D049336E-53B7-4724-ADAD-EBF81DBC3F0F}" destId="{925AD94C-CB63-4D15-B3A9-F9288EE460F7}"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6E178DC-3280-BB47-8422-D1E5C7BF1FE9}"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9BB1F9AE-6B07-6A41-A846-A58873FF5B23}" type="presOf" srcId="{0D5BEDC3-A63A-4300-8ADD-56A47DE8D6D1}" destId="{70580A2D-BDFA-41EF-83F5-DF3072504320}" srcOrd="0" destOrd="0" presId="urn:microsoft.com/office/officeart/2005/8/layout/chart3"/>
    <dgm:cxn modelId="{6815071C-5E68-B041-B506-7C0F00D905E9}"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08A81D0A-4AC2-8140-937B-23CEFA1AEDC6}" type="presOf" srcId="{457B5753-BE04-4427-BF43-78D2E082050F}" destId="{4F669CC3-7B5B-4B7B-A754-47B608F8F562}" srcOrd="0" destOrd="0" presId="urn:microsoft.com/office/officeart/2005/8/layout/chart3"/>
    <dgm:cxn modelId="{5629D828-D831-2645-89EC-24A487A88D52}" type="presOf" srcId="{457B5753-BE04-4427-BF43-78D2E082050F}" destId="{135D9BB0-4F71-44C6-BEE3-E199E561AD2B}" srcOrd="1" destOrd="0" presId="urn:microsoft.com/office/officeart/2005/8/layout/chart3"/>
    <dgm:cxn modelId="{B8A79ADC-7DA4-3144-80BD-E81F26FCD9C8}" type="presOf" srcId="{FAC96BBC-E70B-4A01-A869-009A30B96857}" destId="{6C06388F-54D5-427C-8AC6-496EBCE30733}" srcOrd="1" destOrd="0" presId="urn:microsoft.com/office/officeart/2005/8/layout/chart3"/>
    <dgm:cxn modelId="{8007702C-12E8-C049-B04D-1ACA60522722}" type="presParOf" srcId="{70580A2D-BDFA-41EF-83F5-DF3072504320}" destId="{4F669CC3-7B5B-4B7B-A754-47B608F8F562}" srcOrd="0" destOrd="0" presId="urn:microsoft.com/office/officeart/2005/8/layout/chart3"/>
    <dgm:cxn modelId="{223677AA-362A-F948-90F0-4CF36981EF3E}" type="presParOf" srcId="{70580A2D-BDFA-41EF-83F5-DF3072504320}" destId="{135D9BB0-4F71-44C6-BEE3-E199E561AD2B}" srcOrd="1" destOrd="0" presId="urn:microsoft.com/office/officeart/2005/8/layout/chart3"/>
    <dgm:cxn modelId="{15F4D560-B7B8-C84D-8AE2-0EACF3ABC440}" type="presParOf" srcId="{70580A2D-BDFA-41EF-83F5-DF3072504320}" destId="{4EC56D41-A0D2-49E4-89E2-7E20D92B96E5}" srcOrd="2" destOrd="0" presId="urn:microsoft.com/office/officeart/2005/8/layout/chart3"/>
    <dgm:cxn modelId="{46BCE3CA-7D8D-0547-AAD3-07E2F445AE26}" type="presParOf" srcId="{70580A2D-BDFA-41EF-83F5-DF3072504320}" destId="{925AD94C-CB63-4D15-B3A9-F9288EE460F7}" srcOrd="3" destOrd="0" presId="urn:microsoft.com/office/officeart/2005/8/layout/chart3"/>
    <dgm:cxn modelId="{E1C331CC-1FCB-6A40-9F60-5770D5C4311B}" type="presParOf" srcId="{70580A2D-BDFA-41EF-83F5-DF3072504320}" destId="{9B848C34-4BFB-4D45-923A-E6F682FCFCCA}" srcOrd="4" destOrd="0" presId="urn:microsoft.com/office/officeart/2005/8/layout/chart3"/>
    <dgm:cxn modelId="{7EFD1D63-5C86-9045-AA2A-331AC48D64DA}"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smtClean="0">
              <a:solidFill>
                <a:schemeClr val="tx1"/>
              </a:solidFill>
            </a:rPr>
            <a:t>Dimension</a:t>
          </a:r>
          <a:r>
            <a:rPr lang="fr-FR" sz="1400" b="1" dirty="0" smtClean="0">
              <a:solidFill>
                <a:schemeClr val="tx1"/>
              </a:solidFill>
            </a:rPr>
            <a:t> </a:t>
          </a:r>
          <a:r>
            <a:rPr lang="fr-FR" sz="16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6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3E9A0C14-C977-4336-954B-09A2025A68B3}" srcId="{0D5BEDC3-A63A-4300-8ADD-56A47DE8D6D1}" destId="{D049336E-53B7-4724-ADAD-EBF81DBC3F0F}" srcOrd="1" destOrd="0" parTransId="{675807DE-0DC9-4D1E-8C98-DEB3E7CB8766}" sibTransId="{F91CE30F-0DB6-4824-BF84-B9180D943242}"/>
    <dgm:cxn modelId="{2DE882FA-B8C1-DA47-8944-3DD965337F92}"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913E7AAB-3882-2A47-A978-B7AB0C649A55}" type="presOf" srcId="{457B5753-BE04-4427-BF43-78D2E082050F}" destId="{4F669CC3-7B5B-4B7B-A754-47B608F8F562}" srcOrd="0" destOrd="0" presId="urn:microsoft.com/office/officeart/2005/8/layout/chart3"/>
    <dgm:cxn modelId="{DC173BED-B008-5545-90BC-AD728A04E4CA}" type="presOf" srcId="{0D5BEDC3-A63A-4300-8ADD-56A47DE8D6D1}" destId="{70580A2D-BDFA-41EF-83F5-DF3072504320}" srcOrd="0" destOrd="0" presId="urn:microsoft.com/office/officeart/2005/8/layout/chart3"/>
    <dgm:cxn modelId="{2845138C-EE42-9A41-BFCB-E37E68624EAF}"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A68337AA-3EF0-AA40-9B10-1055257AB896}" type="presOf" srcId="{FAC96BBC-E70B-4A01-A869-009A30B96857}" destId="{9B848C34-4BFB-4D45-923A-E6F682FCFCCA}" srcOrd="0" destOrd="0" presId="urn:microsoft.com/office/officeart/2005/8/layout/chart3"/>
    <dgm:cxn modelId="{F11498DC-F738-A948-B341-3D1A8584A8BE}" type="presOf" srcId="{D049336E-53B7-4724-ADAD-EBF81DBC3F0F}" destId="{4EC56D41-A0D2-49E4-89E2-7E20D92B96E5}" srcOrd="0" destOrd="0" presId="urn:microsoft.com/office/officeart/2005/8/layout/chart3"/>
    <dgm:cxn modelId="{A2A72719-AFF8-5349-A038-6F86641DC9E0}" type="presOf" srcId="{457B5753-BE04-4427-BF43-78D2E082050F}" destId="{135D9BB0-4F71-44C6-BEE3-E199E561AD2B}" srcOrd="1" destOrd="0" presId="urn:microsoft.com/office/officeart/2005/8/layout/chart3"/>
    <dgm:cxn modelId="{F903BFA9-A868-4744-9874-A3F4C0EA6865}" type="presParOf" srcId="{70580A2D-BDFA-41EF-83F5-DF3072504320}" destId="{4F669CC3-7B5B-4B7B-A754-47B608F8F562}" srcOrd="0" destOrd="0" presId="urn:microsoft.com/office/officeart/2005/8/layout/chart3"/>
    <dgm:cxn modelId="{9FEB8BDF-071B-9445-895D-A14D1B2E2EE2}" type="presParOf" srcId="{70580A2D-BDFA-41EF-83F5-DF3072504320}" destId="{135D9BB0-4F71-44C6-BEE3-E199E561AD2B}" srcOrd="1" destOrd="0" presId="urn:microsoft.com/office/officeart/2005/8/layout/chart3"/>
    <dgm:cxn modelId="{F5F43BA3-9392-D943-9F3C-33909EDE72B4}" type="presParOf" srcId="{70580A2D-BDFA-41EF-83F5-DF3072504320}" destId="{4EC56D41-A0D2-49E4-89E2-7E20D92B96E5}" srcOrd="2" destOrd="0" presId="urn:microsoft.com/office/officeart/2005/8/layout/chart3"/>
    <dgm:cxn modelId="{38C47F62-5B01-3B4B-8054-0002CE29BA41}" type="presParOf" srcId="{70580A2D-BDFA-41EF-83F5-DF3072504320}" destId="{925AD94C-CB63-4D15-B3A9-F9288EE460F7}" srcOrd="3" destOrd="0" presId="urn:microsoft.com/office/officeart/2005/8/layout/chart3"/>
    <dgm:cxn modelId="{A56082EC-9652-0B42-B071-D7C2535F6F0E}" type="presParOf" srcId="{70580A2D-BDFA-41EF-83F5-DF3072504320}" destId="{9B848C34-4BFB-4D45-923A-E6F682FCFCCA}" srcOrd="4" destOrd="0" presId="urn:microsoft.com/office/officeart/2005/8/layout/chart3"/>
    <dgm:cxn modelId="{CC50D076-0B96-CC4C-A4AD-9D72CF8C3F85}"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t>Dimension scientifique</a:t>
          </a:r>
          <a:r>
            <a:rPr lang="fr-FR" dirty="0" smtClean="0"/>
            <a:t> </a:t>
          </a:r>
          <a:endParaRPr lang="fr-FR" dirty="0"/>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smtClean="0"/>
            <a:t>Dimension socioculturelle</a:t>
          </a:r>
          <a:r>
            <a:rPr lang="fr-FR" smtClean="0"/>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smtClean="0"/>
            <a:t>Dimension ingénierie-design</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42D9619B-3962-6347-93A4-C23A27F817E8}" type="presOf" srcId="{457B5753-BE04-4427-BF43-78D2E082050F}" destId="{135D9BB0-4F71-44C6-BEE3-E199E561AD2B}" srcOrd="1" destOrd="0" presId="urn:microsoft.com/office/officeart/2005/8/layout/chart3"/>
    <dgm:cxn modelId="{83C8AC2D-0DAA-744E-9043-5882571F556C}" type="presOf" srcId="{FAC96BBC-E70B-4A01-A869-009A30B96857}" destId="{9B848C34-4BFB-4D45-923A-E6F682FCFCCA}" srcOrd="0" destOrd="0" presId="urn:microsoft.com/office/officeart/2005/8/layout/chart3"/>
    <dgm:cxn modelId="{4120F324-3ED1-704B-BCA0-3477DA3D73FE}" type="presOf" srcId="{457B5753-BE04-4427-BF43-78D2E082050F}" destId="{4F669CC3-7B5B-4B7B-A754-47B608F8F562}" srcOrd="0" destOrd="0" presId="urn:microsoft.com/office/officeart/2005/8/layout/chart3"/>
    <dgm:cxn modelId="{F17DFCC6-EEB7-4F45-99EA-3C678C917281}" type="presOf" srcId="{D049336E-53B7-4724-ADAD-EBF81DBC3F0F}" destId="{4EC56D41-A0D2-49E4-89E2-7E20D92B96E5}"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48CAC599-113C-F944-A2D2-8B5F1ECE19C2}" type="presOf" srcId="{0D5BEDC3-A63A-4300-8ADD-56A47DE8D6D1}" destId="{70580A2D-BDFA-41EF-83F5-DF3072504320}" srcOrd="0" destOrd="0" presId="urn:microsoft.com/office/officeart/2005/8/layout/chart3"/>
    <dgm:cxn modelId="{4020AEA7-7577-A442-89E5-CA0B0F3F6C48}" type="presOf" srcId="{D049336E-53B7-4724-ADAD-EBF81DBC3F0F}" destId="{925AD94C-CB63-4D15-B3A9-F9288EE460F7}" srcOrd="1" destOrd="0" presId="urn:microsoft.com/office/officeart/2005/8/layout/chart3"/>
    <dgm:cxn modelId="{A8352D64-BCC7-F440-9DBB-CC74F86244F1}"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2AB1ECE1-3810-654A-BFA7-C2E9BA73CF29}" type="presParOf" srcId="{70580A2D-BDFA-41EF-83F5-DF3072504320}" destId="{4F669CC3-7B5B-4B7B-A754-47B608F8F562}" srcOrd="0" destOrd="0" presId="urn:microsoft.com/office/officeart/2005/8/layout/chart3"/>
    <dgm:cxn modelId="{32F2581F-7469-2245-AD6D-DA330305E30B}" type="presParOf" srcId="{70580A2D-BDFA-41EF-83F5-DF3072504320}" destId="{135D9BB0-4F71-44C6-BEE3-E199E561AD2B}" srcOrd="1" destOrd="0" presId="urn:microsoft.com/office/officeart/2005/8/layout/chart3"/>
    <dgm:cxn modelId="{D5BC5CA9-C97B-4F49-85F1-5DC34D4FA57D}" type="presParOf" srcId="{70580A2D-BDFA-41EF-83F5-DF3072504320}" destId="{4EC56D41-A0D2-49E4-89E2-7E20D92B96E5}" srcOrd="2" destOrd="0" presId="urn:microsoft.com/office/officeart/2005/8/layout/chart3"/>
    <dgm:cxn modelId="{ACF5B3D6-7135-1446-BA73-D699E369F1FA}" type="presParOf" srcId="{70580A2D-BDFA-41EF-83F5-DF3072504320}" destId="{925AD94C-CB63-4D15-B3A9-F9288EE460F7}" srcOrd="3" destOrd="0" presId="urn:microsoft.com/office/officeart/2005/8/layout/chart3"/>
    <dgm:cxn modelId="{0E3FD449-381D-564C-AB11-E3800D82315F}" type="presParOf" srcId="{70580A2D-BDFA-41EF-83F5-DF3072504320}" destId="{9B848C34-4BFB-4D45-923A-E6F682FCFCCA}" srcOrd="4" destOrd="0" presId="urn:microsoft.com/office/officeart/2005/8/layout/chart3"/>
    <dgm:cxn modelId="{1D922BDE-0D2A-DD4F-838A-264715E5231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t>Dimension scientifique</a:t>
          </a:r>
          <a:r>
            <a:rPr lang="fr-FR" dirty="0" smtClean="0"/>
            <a:t> </a:t>
          </a:r>
          <a:endParaRPr lang="fr-FR" dirty="0"/>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smtClean="0"/>
            <a:t>Dimension socioculturelle</a:t>
          </a:r>
          <a:r>
            <a:rPr lang="fr-FR" smtClean="0"/>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smtClean="0"/>
            <a:t>Dimension ingénierie-design</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4DD2F5BD-684D-6148-AD2F-96E5A5D06DF6}" type="presOf" srcId="{D049336E-53B7-4724-ADAD-EBF81DBC3F0F}" destId="{4EC56D41-A0D2-49E4-89E2-7E20D92B96E5}" srcOrd="0" destOrd="0" presId="urn:microsoft.com/office/officeart/2005/8/layout/chart3"/>
    <dgm:cxn modelId="{87A9C679-EECA-444B-BB90-6BC7606CCAF5}" type="presOf" srcId="{D049336E-53B7-4724-ADAD-EBF81DBC3F0F}" destId="{925AD94C-CB63-4D15-B3A9-F9288EE460F7}" srcOrd="1" destOrd="0" presId="urn:microsoft.com/office/officeart/2005/8/layout/chart3"/>
    <dgm:cxn modelId="{3BA9B9B3-8F21-E843-AE74-10EA50524E3A}" type="presOf" srcId="{FAC96BBC-E70B-4A01-A869-009A30B96857}" destId="{6C06388F-54D5-427C-8AC6-496EBCE30733}" srcOrd="1" destOrd="0" presId="urn:microsoft.com/office/officeart/2005/8/layout/chart3"/>
    <dgm:cxn modelId="{2238795A-A316-1C4B-B2D2-9C07CCBC7315}" type="presOf" srcId="{FAC96BBC-E70B-4A01-A869-009A30B96857}" destId="{9B848C34-4BFB-4D45-923A-E6F682FCFCCA}" srcOrd="0" destOrd="0" presId="urn:microsoft.com/office/officeart/2005/8/layout/chart3"/>
    <dgm:cxn modelId="{04ECD936-01E4-2846-80B8-C219E2CBF37A}" type="presOf" srcId="{457B5753-BE04-4427-BF43-78D2E082050F}" destId="{135D9BB0-4F71-44C6-BEE3-E199E561AD2B}"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78A9E659-FCD8-D446-B577-AB017B70C01D}" type="presOf" srcId="{0D5BEDC3-A63A-4300-8ADD-56A47DE8D6D1}" destId="{70580A2D-BDFA-41EF-83F5-DF3072504320}"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F080984C-A3B7-E948-AFE9-3E68A119BBFA}" type="presOf" srcId="{457B5753-BE04-4427-BF43-78D2E082050F}" destId="{4F669CC3-7B5B-4B7B-A754-47B608F8F562}" srcOrd="0" destOrd="0" presId="urn:microsoft.com/office/officeart/2005/8/layout/chart3"/>
    <dgm:cxn modelId="{7AFC5DB0-FF8E-3842-B4E5-6A6AA6BF44E9}" type="presParOf" srcId="{70580A2D-BDFA-41EF-83F5-DF3072504320}" destId="{4F669CC3-7B5B-4B7B-A754-47B608F8F562}" srcOrd="0" destOrd="0" presId="urn:microsoft.com/office/officeart/2005/8/layout/chart3"/>
    <dgm:cxn modelId="{162B6FA7-7778-1646-974E-BFE76B97B2A3}" type="presParOf" srcId="{70580A2D-BDFA-41EF-83F5-DF3072504320}" destId="{135D9BB0-4F71-44C6-BEE3-E199E561AD2B}" srcOrd="1" destOrd="0" presId="urn:microsoft.com/office/officeart/2005/8/layout/chart3"/>
    <dgm:cxn modelId="{4ED1A94D-9B1B-CF46-8B33-73395E37347A}" type="presParOf" srcId="{70580A2D-BDFA-41EF-83F5-DF3072504320}" destId="{4EC56D41-A0D2-49E4-89E2-7E20D92B96E5}" srcOrd="2" destOrd="0" presId="urn:microsoft.com/office/officeart/2005/8/layout/chart3"/>
    <dgm:cxn modelId="{FA627BB6-AD5A-5C4F-9F53-3B8509786545}" type="presParOf" srcId="{70580A2D-BDFA-41EF-83F5-DF3072504320}" destId="{925AD94C-CB63-4D15-B3A9-F9288EE460F7}" srcOrd="3" destOrd="0" presId="urn:microsoft.com/office/officeart/2005/8/layout/chart3"/>
    <dgm:cxn modelId="{0D60C3C7-819A-A24A-BC40-77863D85ABBA}" type="presParOf" srcId="{70580A2D-BDFA-41EF-83F5-DF3072504320}" destId="{9B848C34-4BFB-4D45-923A-E6F682FCFCCA}" srcOrd="4" destOrd="0" presId="urn:microsoft.com/office/officeart/2005/8/layout/chart3"/>
    <dgm:cxn modelId="{6E76770A-0F30-3444-9446-1A4A0E7B416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smtClean="0"/>
            <a:t>Dimension scientifique</a:t>
          </a:r>
          <a:r>
            <a:rPr lang="fr-FR" dirty="0" smtClean="0"/>
            <a:t> </a:t>
          </a:r>
          <a:endParaRPr lang="fr-FR" dirty="0"/>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smtClean="0"/>
            <a:t>Dimension socioculturelle</a:t>
          </a:r>
          <a:r>
            <a:rPr lang="fr-FR" smtClean="0"/>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smtClean="0"/>
            <a:t>Dimension ingénierie-design</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7667BD94-B7B2-6845-919E-97AC45147038}" type="presOf" srcId="{457B5753-BE04-4427-BF43-78D2E082050F}" destId="{4F669CC3-7B5B-4B7B-A754-47B608F8F562}" srcOrd="0" destOrd="0" presId="urn:microsoft.com/office/officeart/2005/8/layout/chart3"/>
    <dgm:cxn modelId="{0E06D25F-CA03-F246-896B-D0874ABD8842}" type="presOf" srcId="{457B5753-BE04-4427-BF43-78D2E082050F}" destId="{135D9BB0-4F71-44C6-BEE3-E199E561AD2B}" srcOrd="1" destOrd="0" presId="urn:microsoft.com/office/officeart/2005/8/layout/chart3"/>
    <dgm:cxn modelId="{07EBD071-365F-D947-A524-D45714E5C3BA}" type="presOf" srcId="{0D5BEDC3-A63A-4300-8ADD-56A47DE8D6D1}" destId="{70580A2D-BDFA-41EF-83F5-DF3072504320}" srcOrd="0" destOrd="0" presId="urn:microsoft.com/office/officeart/2005/8/layout/chart3"/>
    <dgm:cxn modelId="{3A8EA1C9-3F4F-EA4E-A405-19FBD066BAFE}" type="presOf" srcId="{D049336E-53B7-4724-ADAD-EBF81DBC3F0F}" destId="{925AD94C-CB63-4D15-B3A9-F9288EE460F7}" srcOrd="1" destOrd="0" presId="urn:microsoft.com/office/officeart/2005/8/layout/chart3"/>
    <dgm:cxn modelId="{81F2D65B-DF27-E045-811E-456494D7F359}" type="presOf" srcId="{D049336E-53B7-4724-ADAD-EBF81DBC3F0F}" destId="{4EC56D41-A0D2-49E4-89E2-7E20D92B96E5}"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55D788FE-ABF2-41A7-81F9-843AF6136521}" srcId="{0D5BEDC3-A63A-4300-8ADD-56A47DE8D6D1}" destId="{FAC96BBC-E70B-4A01-A869-009A30B96857}" srcOrd="2" destOrd="0" parTransId="{710C1B2A-4DE4-4FDE-A263-6F4892C1B314}" sibTransId="{36C23821-42A8-444C-9E19-A24544EA183D}"/>
    <dgm:cxn modelId="{BD0582ED-85D7-A247-BA42-41DD1E044CE4}" type="presOf" srcId="{FAC96BBC-E70B-4A01-A869-009A30B96857}" destId="{9B848C34-4BFB-4D45-923A-E6F682FCFCCA}" srcOrd="0" destOrd="0" presId="urn:microsoft.com/office/officeart/2005/8/layout/chart3"/>
    <dgm:cxn modelId="{6EFD5AAC-89C4-844B-BF64-D0594AD1D5EC}"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0AB1230B-A08B-F347-A889-4681D35F6752}" type="presParOf" srcId="{70580A2D-BDFA-41EF-83F5-DF3072504320}" destId="{4F669CC3-7B5B-4B7B-A754-47B608F8F562}" srcOrd="0" destOrd="0" presId="urn:microsoft.com/office/officeart/2005/8/layout/chart3"/>
    <dgm:cxn modelId="{2BF05F5D-C5A5-944E-ADB8-AFFF55D9A126}" type="presParOf" srcId="{70580A2D-BDFA-41EF-83F5-DF3072504320}" destId="{135D9BB0-4F71-44C6-BEE3-E199E561AD2B}" srcOrd="1" destOrd="0" presId="urn:microsoft.com/office/officeart/2005/8/layout/chart3"/>
    <dgm:cxn modelId="{A7CFED5D-CB39-2142-AEBE-579C75F09644}" type="presParOf" srcId="{70580A2D-BDFA-41EF-83F5-DF3072504320}" destId="{4EC56D41-A0D2-49E4-89E2-7E20D92B96E5}" srcOrd="2" destOrd="0" presId="urn:microsoft.com/office/officeart/2005/8/layout/chart3"/>
    <dgm:cxn modelId="{FE96309F-19BA-164F-A98E-CA0495E55B27}" type="presParOf" srcId="{70580A2D-BDFA-41EF-83F5-DF3072504320}" destId="{925AD94C-CB63-4D15-B3A9-F9288EE460F7}" srcOrd="3" destOrd="0" presId="urn:microsoft.com/office/officeart/2005/8/layout/chart3"/>
    <dgm:cxn modelId="{6B75C607-E1B7-B046-950B-CE6781364724}" type="presParOf" srcId="{70580A2D-BDFA-41EF-83F5-DF3072504320}" destId="{9B848C34-4BFB-4D45-923A-E6F682FCFCCA}" srcOrd="4" destOrd="0" presId="urn:microsoft.com/office/officeart/2005/8/layout/chart3"/>
    <dgm:cxn modelId="{051A8E75-6AE3-4943-99A0-B166E0DE656B}"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smtClean="0">
              <a:solidFill>
                <a:srgbClr val="000000"/>
              </a:solidFill>
            </a:rPr>
            <a:t>Dimension scientifique et technique</a:t>
          </a:r>
          <a:r>
            <a:rPr lang="fr-FR" sz="1200" dirty="0" smtClean="0">
              <a:solidFill>
                <a:srgbClr val="000000"/>
              </a:solidFill>
            </a:rPr>
            <a:t> </a:t>
          </a:r>
          <a:endParaRPr lang="fr-FR" sz="1200"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smtClean="0">
              <a:solidFill>
                <a:srgbClr val="000000"/>
              </a:solidFill>
            </a:rPr>
            <a:t>Dimension socioculturelle</a:t>
          </a:r>
          <a:r>
            <a:rPr lang="fr-FR" dirty="0" smtClean="0">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smtClean="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90909" custScaleY="90909"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90909" custScaleY="90909"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3E9A0C14-C977-4336-954B-09A2025A68B3}" srcId="{0D5BEDC3-A63A-4300-8ADD-56A47DE8D6D1}" destId="{D049336E-53B7-4724-ADAD-EBF81DBC3F0F}" srcOrd="1" destOrd="0" parTransId="{675807DE-0DC9-4D1E-8C98-DEB3E7CB8766}" sibTransId="{F91CE30F-0DB6-4824-BF84-B9180D943242}"/>
    <dgm:cxn modelId="{33E1E3F0-6633-6A41-94BE-0A28CF7F7F5B}"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2B3630A-E0AE-A24A-B168-897944844BE9}" type="presOf" srcId="{457B5753-BE04-4427-BF43-78D2E082050F}" destId="{135D9BB0-4F71-44C6-BEE3-E199E561AD2B}" srcOrd="1" destOrd="0" presId="urn:microsoft.com/office/officeart/2005/8/layout/chart3"/>
    <dgm:cxn modelId="{37943728-50E4-7D42-8F3B-4355D6F280E9}" type="presOf" srcId="{457B5753-BE04-4427-BF43-78D2E082050F}" destId="{4F669CC3-7B5B-4B7B-A754-47B608F8F562}" srcOrd="0" destOrd="0" presId="urn:microsoft.com/office/officeart/2005/8/layout/chart3"/>
    <dgm:cxn modelId="{DB10DA28-FFB2-3041-9E66-6C77491F130F}"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D9A92879-D64D-C04C-BE7D-5B7B9C6D6F0B}" type="presOf" srcId="{0D5BEDC3-A63A-4300-8ADD-56A47DE8D6D1}" destId="{70580A2D-BDFA-41EF-83F5-DF3072504320}" srcOrd="0" destOrd="0" presId="urn:microsoft.com/office/officeart/2005/8/layout/chart3"/>
    <dgm:cxn modelId="{2CE6647D-24E9-CA45-93E7-61276505ED76}" type="presOf" srcId="{FAC96BBC-E70B-4A01-A869-009A30B96857}" destId="{9B848C34-4BFB-4D45-923A-E6F682FCFCCA}" srcOrd="0" destOrd="0" presId="urn:microsoft.com/office/officeart/2005/8/layout/chart3"/>
    <dgm:cxn modelId="{C021A33A-9154-5540-A6A0-E503B14476E3}" type="presOf" srcId="{D049336E-53B7-4724-ADAD-EBF81DBC3F0F}" destId="{925AD94C-CB63-4D15-B3A9-F9288EE460F7}" srcOrd="1" destOrd="0" presId="urn:microsoft.com/office/officeart/2005/8/layout/chart3"/>
    <dgm:cxn modelId="{F0C5C3DB-6BFE-EC4D-A299-ED068ED2856C}" type="presParOf" srcId="{70580A2D-BDFA-41EF-83F5-DF3072504320}" destId="{4F669CC3-7B5B-4B7B-A754-47B608F8F562}" srcOrd="0" destOrd="0" presId="urn:microsoft.com/office/officeart/2005/8/layout/chart3"/>
    <dgm:cxn modelId="{24A741A4-48B9-2C43-8EC1-8EEC18EDFD61}" type="presParOf" srcId="{70580A2D-BDFA-41EF-83F5-DF3072504320}" destId="{135D9BB0-4F71-44C6-BEE3-E199E561AD2B}" srcOrd="1" destOrd="0" presId="urn:microsoft.com/office/officeart/2005/8/layout/chart3"/>
    <dgm:cxn modelId="{E52AAB1B-D26B-4149-A718-A37E7BE618A1}" type="presParOf" srcId="{70580A2D-BDFA-41EF-83F5-DF3072504320}" destId="{4EC56D41-A0D2-49E4-89E2-7E20D92B96E5}" srcOrd="2" destOrd="0" presId="urn:microsoft.com/office/officeart/2005/8/layout/chart3"/>
    <dgm:cxn modelId="{C5E601A9-7C10-8F44-8D54-99423171C922}" type="presParOf" srcId="{70580A2D-BDFA-41EF-83F5-DF3072504320}" destId="{925AD94C-CB63-4D15-B3A9-F9288EE460F7}" srcOrd="3" destOrd="0" presId="urn:microsoft.com/office/officeart/2005/8/layout/chart3"/>
    <dgm:cxn modelId="{D4D6E8AA-6E0B-BF4C-BACD-E110612A48AE}" type="presParOf" srcId="{70580A2D-BDFA-41EF-83F5-DF3072504320}" destId="{9B848C34-4BFB-4D45-923A-E6F682FCFCCA}" srcOrd="4" destOrd="0" presId="urn:microsoft.com/office/officeart/2005/8/layout/chart3"/>
    <dgm:cxn modelId="{3AA312CA-C430-A641-A573-E78DF3114428}"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smtClean="0">
              <a:solidFill>
                <a:srgbClr val="000000"/>
              </a:solidFill>
            </a:rPr>
            <a:t>Dimension scientifique et technique</a:t>
          </a:r>
          <a:r>
            <a:rPr lang="fr-FR" sz="1200" dirty="0" smtClean="0">
              <a:solidFill>
                <a:srgbClr val="000000"/>
              </a:solidFill>
            </a:rPr>
            <a:t> </a:t>
          </a:r>
          <a:endParaRPr lang="fr-FR" sz="1200" dirty="0">
            <a:solidFill>
              <a:srgbClr val="000000"/>
            </a:solidFill>
          </a:endParaRP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smtClean="0">
              <a:solidFill>
                <a:srgbClr val="000000"/>
              </a:solidFill>
            </a:rPr>
            <a:t>Dimension socioculturelle</a:t>
          </a:r>
          <a:r>
            <a:rPr lang="fr-FR" dirty="0" smtClean="0">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smtClean="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90909" custScaleY="90909"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ScaleX="90909" custScaleY="90909"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85E9F775-02EA-5446-82E5-3E4222412563}" type="presOf" srcId="{FAC96BBC-E70B-4A01-A869-009A30B96857}" destId="{6C06388F-54D5-427C-8AC6-496EBCE30733}" srcOrd="1" destOrd="0" presId="urn:microsoft.com/office/officeart/2005/8/layout/chart3"/>
    <dgm:cxn modelId="{25DF7F99-0E80-4949-A545-BF07066BFD12}" type="presOf" srcId="{D049336E-53B7-4724-ADAD-EBF81DBC3F0F}" destId="{4EC56D41-A0D2-49E4-89E2-7E20D92B96E5}"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993F7E21-AAF9-FC44-B0A1-FCF5491F5CFA}"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EA8515CF-977F-1A47-95BA-A769F5EEA0AE}"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474602E0-883F-8746-8CCD-B6C6635A5C29}" type="presOf" srcId="{0D5BEDC3-A63A-4300-8ADD-56A47DE8D6D1}" destId="{70580A2D-BDFA-41EF-83F5-DF3072504320}" srcOrd="0" destOrd="0" presId="urn:microsoft.com/office/officeart/2005/8/layout/chart3"/>
    <dgm:cxn modelId="{32D7EAF2-8CF4-5E4F-98CE-CD3CDBA0F200}" type="presOf" srcId="{457B5753-BE04-4427-BF43-78D2E082050F}" destId="{135D9BB0-4F71-44C6-BEE3-E199E561AD2B}" srcOrd="1" destOrd="0" presId="urn:microsoft.com/office/officeart/2005/8/layout/chart3"/>
    <dgm:cxn modelId="{33B24ACC-AF63-434E-8A5C-6D5E96809FF4}" type="presOf" srcId="{D049336E-53B7-4724-ADAD-EBF81DBC3F0F}" destId="{925AD94C-CB63-4D15-B3A9-F9288EE460F7}" srcOrd="1" destOrd="0" presId="urn:microsoft.com/office/officeart/2005/8/layout/chart3"/>
    <dgm:cxn modelId="{A6219AB4-185B-CB48-92AB-14BE3009AE1E}" type="presParOf" srcId="{70580A2D-BDFA-41EF-83F5-DF3072504320}" destId="{4F669CC3-7B5B-4B7B-A754-47B608F8F562}" srcOrd="0" destOrd="0" presId="urn:microsoft.com/office/officeart/2005/8/layout/chart3"/>
    <dgm:cxn modelId="{438BFFC2-C3F6-684C-9088-F121EF2F10CF}" type="presParOf" srcId="{70580A2D-BDFA-41EF-83F5-DF3072504320}" destId="{135D9BB0-4F71-44C6-BEE3-E199E561AD2B}" srcOrd="1" destOrd="0" presId="urn:microsoft.com/office/officeart/2005/8/layout/chart3"/>
    <dgm:cxn modelId="{EF1DE38E-FF7B-4347-B309-9FCF44949ADC}" type="presParOf" srcId="{70580A2D-BDFA-41EF-83F5-DF3072504320}" destId="{4EC56D41-A0D2-49E4-89E2-7E20D92B96E5}" srcOrd="2" destOrd="0" presId="urn:microsoft.com/office/officeart/2005/8/layout/chart3"/>
    <dgm:cxn modelId="{B48EFE4E-3C1A-5F40-88B1-D318DA27D4B6}" type="presParOf" srcId="{70580A2D-BDFA-41EF-83F5-DF3072504320}" destId="{925AD94C-CB63-4D15-B3A9-F9288EE460F7}" srcOrd="3" destOrd="0" presId="urn:microsoft.com/office/officeart/2005/8/layout/chart3"/>
    <dgm:cxn modelId="{427623B7-20AE-0949-9D7D-FE80E2986C3B}" type="presParOf" srcId="{70580A2D-BDFA-41EF-83F5-DF3072504320}" destId="{9B848C34-4BFB-4D45-923A-E6F682FCFCCA}" srcOrd="4" destOrd="0" presId="urn:microsoft.com/office/officeart/2005/8/layout/chart3"/>
    <dgm:cxn modelId="{3E47E30D-194B-3B46-9E8E-8EB4BCAF2F5D}"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400" b="1" kern="1200" dirty="0" smtClean="0">
              <a:solidFill>
                <a:schemeClr val="tx1"/>
              </a:solidFill>
            </a:rPr>
            <a:t> </a:t>
          </a:r>
          <a:r>
            <a:rPr lang="fr-FR" sz="1600" b="1" kern="1200" dirty="0" smtClean="0">
              <a:solidFill>
                <a:schemeClr val="tx1"/>
              </a:solidFill>
            </a:rPr>
            <a:t>scientifique et technique</a:t>
          </a:r>
        </a:p>
        <a:p>
          <a:pPr lvl="0" algn="ctr" defTabSz="6223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6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593246" y="1023100"/>
        <a:ext cx="1216152" cy="1194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solidFill>
                <a:srgbClr val="000000"/>
              </a:solidFill>
            </a:rPr>
            <a:t>Dimension scientifique</a:t>
          </a:r>
          <a:r>
            <a:rPr lang="fr-FR" sz="800" kern="1200" dirty="0" smtClean="0">
              <a:solidFill>
                <a:srgbClr val="000000"/>
              </a:solidFill>
            </a:rPr>
            <a:t> </a:t>
          </a:r>
          <a:endParaRPr lang="fr-FR" sz="800" kern="1200" dirty="0">
            <a:solidFill>
              <a:srgbClr val="000000"/>
            </a:solidFill>
          </a:endParaRP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solidFill>
                <a:srgbClr val="000000"/>
              </a:solidFill>
            </a:rPr>
            <a:t>Dimension socioculturelle</a:t>
          </a:r>
          <a:r>
            <a:rPr lang="fr-FR" sz="800" kern="1200" smtClean="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solidFill>
                <a:srgbClr val="000000"/>
              </a:solidFill>
            </a:rPr>
            <a:t>Dimension scientifique</a:t>
          </a:r>
          <a:r>
            <a:rPr lang="fr-FR" sz="800" kern="1200" dirty="0" smtClean="0">
              <a:solidFill>
                <a:srgbClr val="000000"/>
              </a:solidFill>
            </a:rPr>
            <a:t> </a:t>
          </a:r>
          <a:endParaRPr lang="fr-FR" sz="800" kern="1200" dirty="0">
            <a:solidFill>
              <a:srgbClr val="000000"/>
            </a:solidFill>
          </a:endParaRP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solidFill>
                <a:srgbClr val="000000"/>
              </a:solidFill>
            </a:rPr>
            <a:t>Dimension socioculturelle</a:t>
          </a:r>
          <a:r>
            <a:rPr lang="fr-FR" sz="800" kern="1200" smtClean="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solidFill>
                <a:srgbClr val="000000"/>
              </a:solidFill>
            </a:rPr>
            <a:t>Dimension scientifique</a:t>
          </a:r>
          <a:r>
            <a:rPr lang="fr-FR" sz="800" kern="1200" dirty="0" smtClean="0">
              <a:solidFill>
                <a:srgbClr val="000000"/>
              </a:solidFill>
            </a:rPr>
            <a:t> </a:t>
          </a:r>
          <a:endParaRPr lang="fr-FR" sz="800" kern="1200" dirty="0">
            <a:solidFill>
              <a:srgbClr val="000000"/>
            </a:solidFill>
          </a:endParaRP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solidFill>
                <a:srgbClr val="000000"/>
              </a:solidFill>
            </a:rPr>
            <a:t>Dimension socioculturelle</a:t>
          </a:r>
          <a:r>
            <a:rPr lang="fr-FR" sz="800" kern="1200" smtClean="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scientifique et technique</a:t>
          </a:r>
          <a:r>
            <a:rPr lang="fr-FR" sz="700" kern="1200" dirty="0" smtClean="0">
              <a:solidFill>
                <a:srgbClr val="000000"/>
              </a:solidFill>
            </a:rPr>
            <a:t> </a:t>
          </a:r>
          <a:endParaRPr lang="fr-FR" sz="700" kern="1200" dirty="0">
            <a:solidFill>
              <a:srgbClr val="000000"/>
            </a:solidFill>
          </a:endParaRPr>
        </a:p>
      </dsp:txBody>
      <dsp:txXfrm>
        <a:off x="2053483" y="684698"/>
        <a:ext cx="612625" cy="601877"/>
      </dsp:txXfrm>
    </dsp:sp>
    <dsp:sp modelId="{4EC56D41-A0D2-49E4-89E2-7E20D92B96E5}">
      <dsp:nvSpPr>
        <dsp:cNvPr id="0" name=""/>
        <dsp:cNvSpPr/>
      </dsp:nvSpPr>
      <dsp:spPr>
        <a:xfrm>
          <a:off x="606692" y="5894"/>
          <a:ext cx="2643615" cy="264361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socioculturelle</a:t>
          </a:r>
          <a:r>
            <a:rPr lang="fr-FR" sz="1200" kern="1200" dirty="0" smtClean="0">
              <a:solidFill>
                <a:srgbClr val="000000"/>
              </a:solidFill>
            </a:rPr>
            <a:t> </a:t>
          </a:r>
          <a:endParaRPr lang="fr-FR" sz="1200" kern="1200" dirty="0">
            <a:solidFill>
              <a:srgbClr val="000000"/>
            </a:solidFill>
          </a:endParaRPr>
        </a:p>
      </dsp:txBody>
      <dsp:txXfrm>
        <a:off x="1330539" y="1673890"/>
        <a:ext cx="1195921" cy="818262"/>
      </dsp:txXfrm>
    </dsp:sp>
    <dsp:sp modelId="{9B848C34-4BFB-4D45-923A-E6F682FCFCCA}">
      <dsp:nvSpPr>
        <dsp:cNvPr id="0" name=""/>
        <dsp:cNvSpPr/>
      </dsp:nvSpPr>
      <dsp:spPr>
        <a:xfrm>
          <a:off x="998395" y="351520"/>
          <a:ext cx="1805633" cy="180563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ingénierie-design métiers d’arts et d’industrie</a:t>
          </a:r>
          <a:endParaRPr lang="fr-FR" sz="700" kern="1200" dirty="0">
            <a:solidFill>
              <a:srgbClr val="000000"/>
            </a:solidFill>
          </a:endParaRPr>
        </a:p>
      </dsp:txBody>
      <dsp:txXfrm>
        <a:off x="1191856" y="706198"/>
        <a:ext cx="612625" cy="6018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scientifique et technique</a:t>
          </a:r>
          <a:r>
            <a:rPr lang="fr-FR" sz="700" kern="1200" dirty="0" smtClean="0">
              <a:solidFill>
                <a:srgbClr val="000000"/>
              </a:solidFill>
            </a:rPr>
            <a:t> </a:t>
          </a:r>
          <a:endParaRPr lang="fr-FR" sz="700" kern="1200" dirty="0">
            <a:solidFill>
              <a:srgbClr val="000000"/>
            </a:solidFill>
          </a:endParaRPr>
        </a:p>
      </dsp:txBody>
      <dsp:txXfrm>
        <a:off x="2053483" y="684698"/>
        <a:ext cx="612625" cy="601877"/>
      </dsp:txXfrm>
    </dsp:sp>
    <dsp:sp modelId="{4EC56D41-A0D2-49E4-89E2-7E20D92B96E5}">
      <dsp:nvSpPr>
        <dsp:cNvPr id="0" name=""/>
        <dsp:cNvSpPr/>
      </dsp:nvSpPr>
      <dsp:spPr>
        <a:xfrm>
          <a:off x="606692" y="5894"/>
          <a:ext cx="2643615" cy="264361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socioculturelle</a:t>
          </a:r>
          <a:r>
            <a:rPr lang="fr-FR" sz="1200" kern="1200" dirty="0" smtClean="0">
              <a:solidFill>
                <a:srgbClr val="000000"/>
              </a:solidFill>
            </a:rPr>
            <a:t> </a:t>
          </a:r>
          <a:endParaRPr lang="fr-FR" sz="1200" kern="1200" dirty="0">
            <a:solidFill>
              <a:srgbClr val="000000"/>
            </a:solidFill>
          </a:endParaRPr>
        </a:p>
      </dsp:txBody>
      <dsp:txXfrm>
        <a:off x="1330539" y="1673890"/>
        <a:ext cx="1195921" cy="818262"/>
      </dsp:txXfrm>
    </dsp:sp>
    <dsp:sp modelId="{9B848C34-4BFB-4D45-923A-E6F682FCFCCA}">
      <dsp:nvSpPr>
        <dsp:cNvPr id="0" name=""/>
        <dsp:cNvSpPr/>
      </dsp:nvSpPr>
      <dsp:spPr>
        <a:xfrm>
          <a:off x="998395" y="351520"/>
          <a:ext cx="1805633" cy="180563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ingénierie-design métiers d’arts et d’industrie</a:t>
          </a:r>
          <a:endParaRPr lang="fr-FR" sz="700" kern="1200" dirty="0">
            <a:solidFill>
              <a:srgbClr val="000000"/>
            </a:solidFill>
          </a:endParaRPr>
        </a:p>
      </dsp:txBody>
      <dsp:txXfrm>
        <a:off x="1191856" y="706198"/>
        <a:ext cx="612625" cy="6018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EBA91-698D-426D-B0CE-98C663CE2ED3}">
      <dsp:nvSpPr>
        <dsp:cNvPr id="0" name=""/>
        <dsp:cNvSpPr/>
      </dsp:nvSpPr>
      <dsp:spPr>
        <a:xfrm>
          <a:off x="1274143" y="637165"/>
          <a:ext cx="778757" cy="778757"/>
        </a:xfrm>
        <a:prstGeom prst="gear9">
          <a:avLst/>
        </a:prstGeom>
        <a:gradFill rotWithShape="0">
          <a:gsLst>
            <a:gs pos="0">
              <a:schemeClr val="accent4">
                <a:alpha val="90000"/>
                <a:hueOff val="0"/>
                <a:satOff val="0"/>
                <a:lumOff val="0"/>
                <a:alphaOff val="0"/>
                <a:tint val="100000"/>
                <a:shade val="100000"/>
                <a:satMod val="130000"/>
              </a:schemeClr>
            </a:gs>
            <a:gs pos="100000">
              <a:schemeClr val="accent4">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smtClean="0"/>
            <a:t>Horaire</a:t>
          </a:r>
          <a:endParaRPr lang="fr-FR" sz="1000" b="1" kern="1200" dirty="0"/>
        </a:p>
      </dsp:txBody>
      <dsp:txXfrm>
        <a:off x="1430708" y="819585"/>
        <a:ext cx="465627" cy="400297"/>
      </dsp:txXfrm>
    </dsp:sp>
    <dsp:sp modelId="{B3CF7EB9-F128-4496-BCC6-0A5CB398449C}">
      <dsp:nvSpPr>
        <dsp:cNvPr id="0" name=""/>
        <dsp:cNvSpPr/>
      </dsp:nvSpPr>
      <dsp:spPr>
        <a:xfrm>
          <a:off x="821047" y="453095"/>
          <a:ext cx="566369" cy="566369"/>
        </a:xfrm>
        <a:prstGeom prst="gear6">
          <a:avLst/>
        </a:prstGeom>
        <a:gradFill rotWithShape="0">
          <a:gsLst>
            <a:gs pos="0">
              <a:schemeClr val="accent4">
                <a:alpha val="90000"/>
                <a:hueOff val="0"/>
                <a:satOff val="0"/>
                <a:lumOff val="0"/>
                <a:alphaOff val="-20000"/>
                <a:tint val="100000"/>
                <a:shade val="100000"/>
                <a:satMod val="130000"/>
              </a:schemeClr>
            </a:gs>
            <a:gs pos="100000">
              <a:schemeClr val="accent4">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SP</a:t>
          </a:r>
          <a:endParaRPr lang="fr-FR" sz="1000" b="1" kern="1200" dirty="0"/>
        </a:p>
      </dsp:txBody>
      <dsp:txXfrm>
        <a:off x="963632" y="596542"/>
        <a:ext cx="281199" cy="279475"/>
      </dsp:txXfrm>
    </dsp:sp>
    <dsp:sp modelId="{88931029-8DBF-4380-A13E-53BFF4C3A7A2}">
      <dsp:nvSpPr>
        <dsp:cNvPr id="0" name=""/>
        <dsp:cNvSpPr/>
      </dsp:nvSpPr>
      <dsp:spPr>
        <a:xfrm rot="20700000">
          <a:off x="1138272" y="62358"/>
          <a:ext cx="554926" cy="554926"/>
        </a:xfrm>
        <a:prstGeom prst="gear6">
          <a:avLst/>
        </a:prstGeom>
        <a:gradFill rotWithShape="0">
          <a:gsLst>
            <a:gs pos="0">
              <a:schemeClr val="accent4">
                <a:alpha val="90000"/>
                <a:hueOff val="0"/>
                <a:satOff val="0"/>
                <a:lumOff val="0"/>
                <a:alphaOff val="-40000"/>
                <a:tint val="100000"/>
                <a:shade val="100000"/>
                <a:satMod val="130000"/>
              </a:schemeClr>
            </a:gs>
            <a:gs pos="100000">
              <a:schemeClr val="accent4">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vécu</a:t>
          </a:r>
          <a:endParaRPr lang="fr-FR" sz="1000" b="1" kern="1200" dirty="0"/>
        </a:p>
      </dsp:txBody>
      <dsp:txXfrm rot="-20700000">
        <a:off x="1259984" y="184069"/>
        <a:ext cx="311503" cy="311503"/>
      </dsp:txXfrm>
    </dsp:sp>
    <dsp:sp modelId="{0A3ABA5A-BE91-440E-9DEB-4042A1D32FC7}">
      <dsp:nvSpPr>
        <dsp:cNvPr id="0" name=""/>
        <dsp:cNvSpPr/>
      </dsp:nvSpPr>
      <dsp:spPr>
        <a:xfrm>
          <a:off x="1187967" y="533708"/>
          <a:ext cx="996809" cy="996809"/>
        </a:xfrm>
        <a:prstGeom prst="circularArrow">
          <a:avLst>
            <a:gd name="adj1" fmla="val 4687"/>
            <a:gd name="adj2" fmla="val 299029"/>
            <a:gd name="adj3" fmla="val 2361899"/>
            <a:gd name="adj4" fmla="val 16246606"/>
            <a:gd name="adj5" fmla="val 5469"/>
          </a:avLst>
        </a:prstGeom>
        <a:gradFill rotWithShape="0">
          <a:gsLst>
            <a:gs pos="0">
              <a:schemeClr val="accent4">
                <a:shade val="90000"/>
                <a:hueOff val="0"/>
                <a:satOff val="0"/>
                <a:lumOff val="0"/>
                <a:alphaOff val="0"/>
                <a:tint val="100000"/>
                <a:shade val="100000"/>
                <a:satMod val="130000"/>
              </a:schemeClr>
            </a:gs>
            <a:gs pos="100000">
              <a:schemeClr val="accent4">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F201A35-C9EE-4FDE-91A0-47C0AFCA463A}">
      <dsp:nvSpPr>
        <dsp:cNvPr id="0" name=""/>
        <dsp:cNvSpPr/>
      </dsp:nvSpPr>
      <dsp:spPr>
        <a:xfrm>
          <a:off x="720745" y="339702"/>
          <a:ext cx="724244" cy="724244"/>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108783"/>
                <a:satOff val="-2965"/>
                <a:lumOff val="16025"/>
                <a:alphaOff val="0"/>
                <a:tint val="100000"/>
                <a:shade val="100000"/>
                <a:satMod val="130000"/>
              </a:schemeClr>
            </a:gs>
            <a:gs pos="100000">
              <a:schemeClr val="accent4">
                <a:shade val="90000"/>
                <a:hueOff val="-108783"/>
                <a:satOff val="-2965"/>
                <a:lumOff val="160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CF84B7-638D-454A-9EB9-FC3D81F5F9B7}">
      <dsp:nvSpPr>
        <dsp:cNvPr id="0" name=""/>
        <dsp:cNvSpPr/>
      </dsp:nvSpPr>
      <dsp:spPr>
        <a:xfrm>
          <a:off x="1009912" y="-47267"/>
          <a:ext cx="780881" cy="780881"/>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217566"/>
                <a:satOff val="-5929"/>
                <a:lumOff val="32051"/>
                <a:alphaOff val="0"/>
                <a:tint val="100000"/>
                <a:shade val="100000"/>
                <a:satMod val="130000"/>
              </a:schemeClr>
            </a:gs>
            <a:gs pos="100000">
              <a:schemeClr val="accent4">
                <a:shade val="90000"/>
                <a:hueOff val="-217566"/>
                <a:satOff val="-5929"/>
                <a:lumOff val="320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400" b="1" kern="1200" dirty="0" smtClean="0">
              <a:solidFill>
                <a:schemeClr val="tx1"/>
              </a:solidFill>
            </a:rPr>
            <a:t> </a:t>
          </a:r>
          <a:r>
            <a:rPr lang="fr-FR" sz="1600" b="1" kern="1200" dirty="0" smtClean="0">
              <a:solidFill>
                <a:schemeClr val="tx1"/>
              </a:solidFill>
            </a:rPr>
            <a:t>scientifique et technique</a:t>
          </a:r>
        </a:p>
        <a:p>
          <a:pPr lvl="0" algn="ctr" defTabSz="6223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6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593246" y="1023100"/>
        <a:ext cx="1216152" cy="119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400" b="1" kern="1200" dirty="0" smtClean="0">
              <a:solidFill>
                <a:schemeClr val="tx1"/>
              </a:solidFill>
            </a:rPr>
            <a:t> </a:t>
          </a:r>
          <a:r>
            <a:rPr lang="fr-FR" sz="1600" b="1" kern="1200" dirty="0" smtClean="0">
              <a:solidFill>
                <a:schemeClr val="tx1"/>
              </a:solidFill>
            </a:rPr>
            <a:t>scientifique et technique</a:t>
          </a:r>
        </a:p>
        <a:p>
          <a:pPr lvl="0" algn="ctr" defTabSz="6223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6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593246" y="1023100"/>
        <a:ext cx="1216152" cy="1194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400" b="1" kern="1200" dirty="0" smtClean="0">
              <a:solidFill>
                <a:schemeClr val="tx1"/>
              </a:solidFill>
            </a:rPr>
            <a:t> </a:t>
          </a:r>
          <a:r>
            <a:rPr lang="fr-FR" sz="1600" b="1" kern="1200" dirty="0" smtClean="0">
              <a:solidFill>
                <a:schemeClr val="tx1"/>
              </a:solidFill>
            </a:rPr>
            <a:t>scientifique et technique</a:t>
          </a:r>
        </a:p>
        <a:p>
          <a:pPr lvl="0" algn="ctr" defTabSz="6223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6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593246" y="1023100"/>
        <a:ext cx="1216152" cy="1194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400" b="1" kern="1200" dirty="0" smtClean="0">
              <a:solidFill>
                <a:schemeClr val="tx1"/>
              </a:solidFill>
            </a:rPr>
            <a:t> </a:t>
          </a:r>
          <a:r>
            <a:rPr lang="fr-FR" sz="1600" b="1" kern="1200" dirty="0" smtClean="0">
              <a:solidFill>
                <a:schemeClr val="tx1"/>
              </a:solidFill>
            </a:rPr>
            <a:t>scientifique et technique</a:t>
          </a:r>
        </a:p>
        <a:p>
          <a:pPr lvl="0" algn="ctr" defTabSz="6223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6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593246" y="1023100"/>
        <a:ext cx="1216152" cy="1194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scientifique</a:t>
          </a:r>
          <a:r>
            <a:rPr lang="fr-FR" sz="800" kern="1200" dirty="0" smtClean="0"/>
            <a:t> </a:t>
          </a:r>
          <a:endParaRPr lang="fr-FR" sz="800" kern="1200" dirty="0"/>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t>Dimension socioculturelle</a:t>
          </a:r>
          <a:r>
            <a:rPr lang="fr-FR" sz="800" kern="1200" smtClean="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ingénierie-design</a:t>
          </a:r>
          <a:endParaRPr lang="fr-FR" sz="800" kern="1200" dirty="0"/>
        </a:p>
      </dsp:txBody>
      <dsp:txXfrm>
        <a:off x="556259" y="501845"/>
        <a:ext cx="596540" cy="586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scientifique</a:t>
          </a:r>
          <a:r>
            <a:rPr lang="fr-FR" sz="800" kern="1200" dirty="0" smtClean="0"/>
            <a:t> </a:t>
          </a:r>
          <a:endParaRPr lang="fr-FR" sz="800" kern="1200" dirty="0"/>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t>Dimension socioculturelle</a:t>
          </a:r>
          <a:r>
            <a:rPr lang="fr-FR" sz="800" kern="1200" smtClean="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ingénierie-design</a:t>
          </a:r>
          <a:endParaRPr lang="fr-FR" sz="800" kern="1200" dirty="0"/>
        </a:p>
      </dsp:txBody>
      <dsp:txXfrm>
        <a:off x="556259" y="501845"/>
        <a:ext cx="596540" cy="586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scientifique</a:t>
          </a:r>
          <a:r>
            <a:rPr lang="fr-FR" sz="800" kern="1200" dirty="0" smtClean="0"/>
            <a:t> </a:t>
          </a:r>
          <a:endParaRPr lang="fr-FR" sz="800" kern="1200" dirty="0"/>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smtClean="0"/>
            <a:t>Dimension socioculturelle</a:t>
          </a:r>
          <a:r>
            <a:rPr lang="fr-FR" sz="800" kern="1200" smtClean="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b="1" kern="1200" dirty="0" smtClean="0"/>
            <a:t>Dimension ingénierie-design</a:t>
          </a:r>
          <a:endParaRPr lang="fr-FR" sz="800" kern="1200" dirty="0"/>
        </a:p>
      </dsp:txBody>
      <dsp:txXfrm>
        <a:off x="556259" y="501845"/>
        <a:ext cx="596540" cy="586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scientifique et technique</a:t>
          </a:r>
          <a:r>
            <a:rPr lang="fr-FR" sz="1200" kern="1200" dirty="0" smtClean="0">
              <a:solidFill>
                <a:srgbClr val="000000"/>
              </a:solidFill>
            </a:rPr>
            <a:t> </a:t>
          </a:r>
          <a:endParaRPr lang="fr-FR" sz="1200" kern="1200" dirty="0">
            <a:solidFill>
              <a:srgbClr val="000000"/>
            </a:solidFill>
          </a:endParaRP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socioculturelle</a:t>
          </a:r>
          <a:r>
            <a:rPr lang="fr-FR" sz="700" kern="1200" dirty="0" smtClean="0">
              <a:solidFill>
                <a:srgbClr val="000000"/>
              </a:solidFill>
            </a:rPr>
            <a:t> </a:t>
          </a:r>
          <a:endParaRPr lang="fr-FR" sz="700" kern="1200" dirty="0">
            <a:solidFill>
              <a:srgbClr val="000000"/>
            </a:solidFill>
          </a:endParaRP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ingénierie-design métiers d’arts et d’industrie</a:t>
          </a:r>
          <a:endParaRPr lang="fr-FR" sz="700" kern="1200" dirty="0">
            <a:solidFill>
              <a:srgbClr val="000000"/>
            </a:solidFill>
          </a:endParaRPr>
        </a:p>
      </dsp:txBody>
      <dsp:txXfrm>
        <a:off x="1008303" y="716411"/>
        <a:ext cx="673884" cy="6620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000000"/>
              </a:solidFill>
            </a:rPr>
            <a:t>Dimension scientifique et technique</a:t>
          </a:r>
          <a:r>
            <a:rPr lang="fr-FR" sz="1200" kern="1200" dirty="0" smtClean="0">
              <a:solidFill>
                <a:srgbClr val="000000"/>
              </a:solidFill>
            </a:rPr>
            <a:t> </a:t>
          </a:r>
          <a:endParaRPr lang="fr-FR" sz="1200" kern="1200" dirty="0">
            <a:solidFill>
              <a:srgbClr val="000000"/>
            </a:solidFill>
          </a:endParaRP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socioculturelle</a:t>
          </a:r>
          <a:r>
            <a:rPr lang="fr-FR" sz="700" kern="1200" dirty="0" smtClean="0">
              <a:solidFill>
                <a:srgbClr val="000000"/>
              </a:solidFill>
            </a:rPr>
            <a:t> </a:t>
          </a:r>
          <a:endParaRPr lang="fr-FR" sz="700" kern="1200" dirty="0">
            <a:solidFill>
              <a:srgbClr val="000000"/>
            </a:solidFill>
          </a:endParaRP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smtClean="0">
              <a:solidFill>
                <a:srgbClr val="000000"/>
              </a:solidFill>
            </a:rPr>
            <a:t>Dimension ingénierie-design métiers d’arts et d’industrie</a:t>
          </a:r>
          <a:endParaRPr lang="fr-FR" sz="700" kern="1200" dirty="0">
            <a:solidFill>
              <a:srgbClr val="000000"/>
            </a:solidFill>
          </a:endParaRPr>
        </a:p>
      </dsp:txBody>
      <dsp:txXfrm>
        <a:off x="1008303" y="716411"/>
        <a:ext cx="673884" cy="66206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26/05/15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a:t>
            </a:fld>
            <a:endParaRPr lang="fr-FR"/>
          </a:p>
        </p:txBody>
      </p:sp>
    </p:spTree>
    <p:extLst>
      <p:ext uri="{BB962C8B-B14F-4D97-AF65-F5344CB8AC3E}">
        <p14:creationId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a:t>
            </a:fld>
            <a:endParaRPr lang="fr-FR"/>
          </a:p>
        </p:txBody>
      </p:sp>
    </p:spTree>
    <p:extLst>
      <p:ext uri="{BB962C8B-B14F-4D97-AF65-F5344CB8AC3E}">
        <p14:creationId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Les relations entre la technologie, les sciences et la culture évoluent, elles sont désormais de plus en plus intégrées. Les sciences et la technologie se fécondent mutuellement et ne peuvent plus être étudiées de façon indépendante. Il en est de même de l'évolution des modes de vie qui sont intimement liés à l'innovation technologique et aux progrès scientifiques. </a:t>
            </a:r>
            <a:r>
              <a:rPr lang="fr-FR" sz="1200" b="1" kern="1200" dirty="0" smtClean="0">
                <a:solidFill>
                  <a:schemeClr val="tx1"/>
                </a:solidFill>
                <a:effectLst/>
                <a:latin typeface="Arial" charset="0"/>
                <a:ea typeface="ＭＳ Ｐゴシック" charset="0"/>
                <a:cs typeface="Arial" charset="0"/>
              </a:rPr>
              <a:t>L’enseignement de la technologique doit ainsi permettre de doter chaque futur citoyen d’une culture faisant de lui un acteur éclairé et responsable de l’usage des technologies et des enjeux éthiques associés.</a:t>
            </a:r>
            <a:endParaRPr lang="fr-FR" sz="1200" kern="1200" dirty="0" smtClean="0">
              <a:solidFill>
                <a:schemeClr val="tx1"/>
              </a:solidFill>
              <a:effectLst/>
              <a:latin typeface="Arial" charset="0"/>
              <a:ea typeface="ＭＳ Ｐゴシック" charset="0"/>
              <a:cs typeface="Arial" charset="0"/>
            </a:endParaRPr>
          </a:p>
          <a:p>
            <a:r>
              <a:rPr lang="fr-FR" sz="1200" kern="1200" dirty="0" smtClean="0">
                <a:solidFill>
                  <a:schemeClr val="tx1"/>
                </a:solidFill>
                <a:effectLst/>
                <a:latin typeface="Arial" charset="0"/>
                <a:ea typeface="ＭＳ Ｐゴシック" charset="0"/>
                <a:cs typeface="Arial" charset="0"/>
              </a:rPr>
              <a:t>Dans ce contexte, l’enseignement de la technologie se positionne comme un enseignement général et de culture visant l’acquisition de compétences partagées et spécifiques pour concevoir et réaliser les systèmes de demain. Il participe de façon déterminante à l’approche de la complexité et de l’environnement social du réel technique. </a:t>
            </a:r>
            <a:r>
              <a:rPr lang="fr-FR" sz="1200" b="1" kern="1200" dirty="0" smtClean="0">
                <a:solidFill>
                  <a:schemeClr val="tx1"/>
                </a:solidFill>
                <a:effectLst/>
                <a:latin typeface="Arial" charset="0"/>
                <a:ea typeface="ＭＳ Ｐゴシック" charset="0"/>
                <a:cs typeface="Arial" charset="0"/>
              </a:rPr>
              <a:t>Il permet aussi l’acquisition de comportements essentiels pour la réussite personnelle et la formation du citoyen, comme le travail en équipe, le respect d’un contrat, l’approche progressive et itérative d’une solution qui n’est jamais unique, la prise de décisions multicritères sur la base de compromis acceptables, l’utilisation de démarches de créativité, etc.</a:t>
            </a:r>
            <a:endParaRPr lang="fr-FR" sz="1200" kern="1200" dirty="0" smtClean="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5</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Pour un designer ou un technicien, innover signifie être capable d'identifier un problème et le </a:t>
            </a:r>
            <a:r>
              <a:rPr lang="fr-FR" sz="1200" kern="1200" dirty="0" err="1" smtClean="0">
                <a:solidFill>
                  <a:schemeClr val="tx1"/>
                </a:solidFill>
                <a:effectLst/>
                <a:latin typeface="Arial" charset="0"/>
                <a:ea typeface="ＭＳ Ｐゴシック" charset="0"/>
                <a:cs typeface="Arial" charset="0"/>
              </a:rPr>
              <a:t>requestionner</a:t>
            </a:r>
            <a:r>
              <a:rPr lang="fr-FR" sz="1200" kern="1200" dirty="0" smtClean="0">
                <a:solidFill>
                  <a:schemeClr val="tx1"/>
                </a:solidFill>
                <a:effectLst/>
                <a:latin typeface="Arial" charset="0"/>
                <a:ea typeface="ＭＳ Ｐゴシック" charset="0"/>
                <a:cs typeface="Arial" charset="0"/>
              </a:rPr>
              <a:t> pour mieux répondre à un contexte singulier. S’interroger sur les conditions de production des objets favorise le bien fondé de leur usage et une meilleure adaptation à leur environnement. Ils doivent parfois modifier leur conception pour repenser leur cycle de vie. Cette démarche participe à une éthique de la conception. </a:t>
            </a:r>
            <a:r>
              <a:rPr lang="fr-FR" sz="1200" b="1" kern="1200" dirty="0" smtClean="0">
                <a:solidFill>
                  <a:schemeClr val="tx1"/>
                </a:solidFill>
                <a:effectLst/>
                <a:latin typeface="Arial" charset="0"/>
                <a:ea typeface="ＭＳ Ｐゴシック" charset="0"/>
                <a:cs typeface="Arial" charset="0"/>
              </a:rPr>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sz="1200" kern="1200" dirty="0" smtClean="0">
                <a:solidFill>
                  <a:schemeClr val="tx1"/>
                </a:solidFill>
                <a:effectLst/>
                <a:latin typeface="Arial" charset="0"/>
                <a:ea typeface="ＭＳ Ｐゴシック" charset="0"/>
                <a:cs typeface="Arial" charset="0"/>
              </a:rPr>
              <a:t> </a:t>
            </a:r>
            <a:r>
              <a:rPr lang="fr-FR" sz="1200" kern="1200" smtClean="0">
                <a:solidFill>
                  <a:schemeClr val="tx1"/>
                </a:solidFill>
                <a:effectLst/>
                <a:latin typeface="Arial" charset="0"/>
                <a:ea typeface="ＭＳ Ｐゴシック" charset="0"/>
                <a:cs typeface="Arial" charset="0"/>
              </a:rPr>
              <a:t>Il répond ainsi aux besoins et aux principes d’une écologie humaine adaptée à son époque.</a:t>
            </a: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14</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15</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Cette dimension établit le trait d’union entre le culturel et le scientifique. La méthodologie induite consiste à faire admettre que pour bien concevoir il faut bien comprendre ce qui a déjà été produit, non seulement dans sa forme, son fonctionnement mais aussi dans son processus de réalisation. Il s’agit d’une investigation à rebours, partant de l’observation d’un résultat pour en remonter aux causes probables de sa création : maillons techniques créatifs et jalons culturels historiques.</a:t>
            </a:r>
          </a:p>
          <a:p>
            <a:r>
              <a:rPr lang="fr-FR" sz="1200" kern="1200" dirty="0" smtClean="0">
                <a:solidFill>
                  <a:schemeClr val="tx1"/>
                </a:solidFill>
                <a:effectLst/>
                <a:latin typeface="Arial" charset="0"/>
                <a:ea typeface="ＭＳ Ｐゴシック" charset="0"/>
                <a:cs typeface="Arial" charset="0"/>
              </a:rPr>
              <a:t>Tout objet technique étant le résultat d’un faisceau d’influences, c'est en réseau qu’il convient de raisonner, en tissant des liens, en connectant des lieux, des personnalités, des inventions, des événements, des moments historiques, des thèmes, des œuvres artistiques...</a:t>
            </a: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16</a:t>
            </a:fld>
            <a:endParaRPr lang="fr-FR"/>
          </a:p>
        </p:txBody>
      </p:sp>
    </p:spTree>
    <p:extLst>
      <p:ext uri="{BB962C8B-B14F-4D97-AF65-F5344CB8AC3E}">
        <p14:creationId xmlns:p14="http://schemas.microsoft.com/office/powerpoint/2010/main" val="283982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ＭＳ Ｐゴシック" charset="0"/>
                <a:cs typeface="Arial" charset="0"/>
              </a:rPr>
              <a:t>En créant, l’homme interagit avec son milieu, il préexiste aux objets qu’il fait naître et se construit dans les rapports humains, sociaux et économiques que les objets engendrent. </a:t>
            </a:r>
            <a:r>
              <a:rPr lang="fr-FR" sz="1200" b="1" kern="1200" dirty="0" smtClean="0">
                <a:solidFill>
                  <a:schemeClr val="tx1"/>
                </a:solidFill>
                <a:effectLst/>
                <a:latin typeface="Arial" charset="0"/>
                <a:ea typeface="ＭＳ Ｐゴシック" charset="0"/>
                <a:cs typeface="Arial" charset="0"/>
              </a:rPr>
              <a:t>Art et technique participent tous deux de l’activité créatrice de l’homme qui fait de lui un être de culture. Les sciences et technologies offrent les perspectives bouleversantes d’un « Homme augmenté » et interroge profondément l’éthique et la responsabilité citoyenne.</a:t>
            </a:r>
            <a:endParaRPr lang="fr-FR" sz="1200" kern="1200" dirty="0" smtClean="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17</a:t>
            </a:fld>
            <a:endParaRPr lang="fr-FR"/>
          </a:p>
        </p:txBody>
      </p:sp>
    </p:spTree>
    <p:extLst>
      <p:ext uri="{BB962C8B-B14F-4D97-AF65-F5344CB8AC3E}">
        <p14:creationId xmlns:p14="http://schemas.microsoft.com/office/powerpoint/2010/main" val="371307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Le principal intérêt du projet est de permettre à l’élève à devenir acteur de sa formation. Il </a:t>
            </a:r>
            <a:r>
              <a:rPr lang="fr-FR" sz="1200" b="1" kern="1200" dirty="0" smtClean="0">
                <a:solidFill>
                  <a:schemeClr val="tx1"/>
                </a:solidFill>
                <a:effectLst/>
                <a:latin typeface="Arial" charset="0"/>
                <a:ea typeface="ＭＳ Ｐゴシック" charset="0"/>
                <a:cs typeface="Arial" charset="0"/>
              </a:rPr>
              <a:t>apprend en faisant et fait pour apprendre</a:t>
            </a:r>
            <a:r>
              <a:rPr lang="fr-FR" sz="1200" kern="1200" dirty="0" smtClean="0">
                <a:solidFill>
                  <a:schemeClr val="tx1"/>
                </a:solidFill>
                <a:effectLst/>
                <a:latin typeface="Arial" charset="0"/>
                <a:ea typeface="ＭＳ Ｐゴシック" charset="0"/>
                <a:cs typeface="Arial" charset="0"/>
              </a:rPr>
              <a:t>. Il devient aussi un des acteurs d’une pédagogie collaborative </a:t>
            </a:r>
            <a:r>
              <a:rPr lang="fr-FR" sz="1200" b="1" kern="1200" dirty="0" smtClean="0">
                <a:solidFill>
                  <a:schemeClr val="tx1"/>
                </a:solidFill>
                <a:effectLst/>
                <a:latin typeface="Arial" charset="0"/>
                <a:ea typeface="ＭＳ Ｐゴシック" charset="0"/>
                <a:cs typeface="Arial" charset="0"/>
              </a:rPr>
              <a:t>inter personnelle</a:t>
            </a:r>
            <a:r>
              <a:rPr lang="fr-FR" sz="1200" kern="1200" dirty="0" smtClean="0">
                <a:solidFill>
                  <a:schemeClr val="tx1"/>
                </a:solidFill>
                <a:effectLst/>
                <a:latin typeface="Arial" charset="0"/>
                <a:ea typeface="ＭＳ Ｐゴシック" charset="0"/>
                <a:cs typeface="Arial" charset="0"/>
              </a:rPr>
              <a:t>, </a:t>
            </a:r>
            <a:r>
              <a:rPr lang="fr-FR" sz="1200" b="1" kern="1200" dirty="0" smtClean="0">
                <a:solidFill>
                  <a:schemeClr val="tx1"/>
                </a:solidFill>
                <a:effectLst/>
                <a:latin typeface="Arial" charset="0"/>
                <a:ea typeface="ＭＳ Ｐゴシック" charset="0"/>
                <a:cs typeface="Arial" charset="0"/>
              </a:rPr>
              <a:t>inter disciplinaire</a:t>
            </a:r>
            <a:r>
              <a:rPr lang="fr-FR" sz="1200" kern="1200" dirty="0" smtClean="0">
                <a:solidFill>
                  <a:schemeClr val="tx1"/>
                </a:solidFill>
                <a:effectLst/>
                <a:latin typeface="Arial" charset="0"/>
                <a:ea typeface="ＭＳ Ｐゴシック" charset="0"/>
                <a:cs typeface="Arial" charset="0"/>
              </a:rPr>
              <a:t> et même </a:t>
            </a:r>
            <a:r>
              <a:rPr lang="fr-FR" sz="1200" b="1" kern="1200" dirty="0" smtClean="0">
                <a:solidFill>
                  <a:schemeClr val="tx1"/>
                </a:solidFill>
                <a:effectLst/>
                <a:latin typeface="Arial" charset="0"/>
                <a:ea typeface="ＭＳ Ｐゴシック" charset="0"/>
                <a:cs typeface="Arial" charset="0"/>
              </a:rPr>
              <a:t>inter générationnelle</a:t>
            </a:r>
            <a:r>
              <a:rPr lang="fr-FR" sz="1200" kern="1200" dirty="0" smtClean="0">
                <a:solidFill>
                  <a:schemeClr val="tx1"/>
                </a:solidFill>
                <a:effectLst/>
                <a:latin typeface="Arial" charset="0"/>
                <a:ea typeface="ＭＳ Ｐゴシック" charset="0"/>
                <a:cs typeface="Arial" charset="0"/>
              </a:rPr>
              <a:t> dans une nouvelle relation avec ses professeurs.</a:t>
            </a:r>
          </a:p>
          <a:p>
            <a:r>
              <a:rPr lang="fr-FR" sz="1200" kern="1200" dirty="0" smtClean="0">
                <a:solidFill>
                  <a:schemeClr val="tx1"/>
                </a:solidFill>
                <a:effectLst/>
                <a:latin typeface="Arial" charset="0"/>
                <a:ea typeface="ＭＳ Ｐゴシック" charset="0"/>
                <a:cs typeface="Arial" charset="0"/>
              </a:rPr>
              <a:t>Il développe une </a:t>
            </a:r>
            <a:r>
              <a:rPr lang="fr-FR" sz="1200" b="1" kern="1200" dirty="0" smtClean="0">
                <a:solidFill>
                  <a:schemeClr val="tx1"/>
                </a:solidFill>
                <a:effectLst/>
                <a:latin typeface="Arial" charset="0"/>
                <a:ea typeface="ＭＳ Ｐゴシック" charset="0"/>
                <a:cs typeface="Arial" charset="0"/>
              </a:rPr>
              <a:t>pédagogie du compromis</a:t>
            </a:r>
            <a:r>
              <a:rPr lang="fr-FR" sz="1200" kern="1200" dirty="0" smtClean="0">
                <a:solidFill>
                  <a:schemeClr val="tx1"/>
                </a:solidFill>
                <a:effectLst/>
                <a:latin typeface="Arial" charset="0"/>
                <a:ea typeface="ＭＳ Ｐゴシック" charset="0"/>
                <a:cs typeface="Arial" charset="0"/>
              </a:rPr>
              <a:t> pour atteindre un objectif technique dans un contexte sociétal donné (économique, écologique, culturel, etc.), et participe aux travaux d’une équipe pour développer des </a:t>
            </a:r>
            <a:r>
              <a:rPr lang="fr-FR" sz="1200" b="1" kern="1200" dirty="0" smtClean="0">
                <a:solidFill>
                  <a:schemeClr val="tx1"/>
                </a:solidFill>
                <a:effectLst/>
                <a:latin typeface="Arial" charset="0"/>
                <a:ea typeface="ＭＳ Ｐゴシック" charset="0"/>
                <a:cs typeface="Arial" charset="0"/>
              </a:rPr>
              <a:t>compétences relationnelles</a:t>
            </a:r>
            <a:r>
              <a:rPr lang="fr-FR" sz="1200" kern="1200" dirty="0" smtClean="0">
                <a:solidFill>
                  <a:schemeClr val="tx1"/>
                </a:solidFill>
                <a:effectLst/>
                <a:latin typeface="Arial" charset="0"/>
                <a:ea typeface="ＭＳ Ｐゴシック" charset="0"/>
                <a:cs typeface="Arial" charset="0"/>
              </a:rPr>
              <a:t>. Enfin, il vit une </a:t>
            </a:r>
            <a:r>
              <a:rPr lang="fr-FR" sz="1200" b="1" kern="1200" dirty="0" smtClean="0">
                <a:solidFill>
                  <a:schemeClr val="tx1"/>
                </a:solidFill>
                <a:effectLst/>
                <a:latin typeface="Arial" charset="0"/>
                <a:ea typeface="ＭＳ Ｐゴシック" charset="0"/>
                <a:cs typeface="Arial" charset="0"/>
              </a:rPr>
              <a:t>pédagogie de la responsabilisation</a:t>
            </a:r>
            <a:r>
              <a:rPr lang="fr-FR" sz="1200" kern="1200" dirty="0" smtClean="0">
                <a:solidFill>
                  <a:schemeClr val="tx1"/>
                </a:solidFill>
                <a:effectLst/>
                <a:latin typeface="Arial" charset="0"/>
                <a:ea typeface="ＭＳ Ｐゴシック" charset="0"/>
                <a:cs typeface="Arial" charset="0"/>
              </a:rPr>
              <a:t> à travers un engagement personnel dans un projet qui s’inscrit dans la durée, induit le concept de </a:t>
            </a:r>
            <a:r>
              <a:rPr lang="fr-FR" sz="1200" b="1" kern="1200" dirty="0" smtClean="0">
                <a:solidFill>
                  <a:schemeClr val="tx1"/>
                </a:solidFill>
                <a:effectLst/>
                <a:latin typeface="Arial" charset="0"/>
                <a:ea typeface="ＭＳ Ｐゴシック" charset="0"/>
                <a:cs typeface="Arial" charset="0"/>
              </a:rPr>
              <a:t>contractualisation </a:t>
            </a:r>
            <a:r>
              <a:rPr lang="fr-FR" sz="1200" kern="1200" dirty="0" smtClean="0">
                <a:solidFill>
                  <a:schemeClr val="tx1"/>
                </a:solidFill>
                <a:effectLst/>
                <a:latin typeface="Arial" charset="0"/>
                <a:ea typeface="ＭＳ Ｐゴシック" charset="0"/>
                <a:cs typeface="Arial" charset="0"/>
              </a:rPr>
              <a:t>associé à la répartition de taches collaboratives organisées vers un </a:t>
            </a:r>
            <a:r>
              <a:rPr lang="fr-FR" sz="1200" b="1" kern="1200" dirty="0" smtClean="0">
                <a:solidFill>
                  <a:schemeClr val="tx1"/>
                </a:solidFill>
                <a:effectLst/>
                <a:latin typeface="Arial" charset="0"/>
                <a:ea typeface="ＭＳ Ｐゴシック" charset="0"/>
                <a:cs typeface="Arial" charset="0"/>
              </a:rPr>
              <a:t>objectif partagé</a:t>
            </a:r>
            <a:r>
              <a:rPr lang="fr-FR" sz="1200" kern="1200" dirty="0" smtClean="0">
                <a:solidFill>
                  <a:schemeClr val="tx1"/>
                </a:solidFill>
                <a:effectLst/>
                <a:latin typeface="Arial" charset="0"/>
                <a:ea typeface="ＭＳ Ｐゴシック" charset="0"/>
                <a:cs typeface="Arial" charset="0"/>
              </a:rPr>
              <a:t>.</a:t>
            </a:r>
          </a:p>
          <a:p>
            <a:r>
              <a:rPr lang="fr-FR" sz="1200" kern="1200" dirty="0" smtClean="0">
                <a:solidFill>
                  <a:schemeClr val="tx1"/>
                </a:solidFill>
                <a:effectLst/>
                <a:latin typeface="Arial" charset="0"/>
                <a:ea typeface="ＭＳ Ｐゴシック" charset="0"/>
                <a:cs typeface="Arial" charset="0"/>
              </a:rPr>
              <a:t>Tout cela relève d’une dimension de la formation fondamentale, individuelle et collective </a:t>
            </a:r>
            <a:r>
              <a:rPr lang="fr-FR" sz="1200" b="1" kern="1200" dirty="0" smtClean="0">
                <a:solidFill>
                  <a:schemeClr val="tx1"/>
                </a:solidFill>
                <a:effectLst/>
                <a:latin typeface="Arial" charset="0"/>
                <a:ea typeface="ＭＳ Ｐゴシック" charset="0"/>
                <a:cs typeface="Arial" charset="0"/>
              </a:rPr>
              <a:t>rarement mise en valeur dans notre système</a:t>
            </a:r>
            <a:r>
              <a:rPr lang="fr-FR" sz="1200" kern="1200" dirty="0" smtClean="0">
                <a:solidFill>
                  <a:schemeClr val="tx1"/>
                </a:solidFill>
                <a:effectLst/>
                <a:latin typeface="Arial" charset="0"/>
                <a:ea typeface="ＭＳ Ｐゴシック" charset="0"/>
                <a:cs typeface="Arial" charset="0"/>
              </a:rPr>
              <a:t> </a:t>
            </a:r>
            <a:r>
              <a:rPr lang="fr-FR" sz="1200" b="1" kern="1200" dirty="0" smtClean="0">
                <a:solidFill>
                  <a:schemeClr val="tx1"/>
                </a:solidFill>
                <a:effectLst/>
                <a:latin typeface="Arial" charset="0"/>
                <a:ea typeface="ＭＳ Ｐゴシック" charset="0"/>
                <a:cs typeface="Arial" charset="0"/>
              </a:rPr>
              <a:t>Educatif</a:t>
            </a:r>
            <a:r>
              <a:rPr lang="fr-FR" sz="1200" kern="1200" dirty="0" smtClean="0">
                <a:solidFill>
                  <a:schemeClr val="tx1"/>
                </a:solidFill>
                <a:effectLst/>
                <a:latin typeface="Arial" charset="0"/>
                <a:ea typeface="ＭＳ Ｐゴシック" charset="0"/>
                <a:cs typeface="Arial" charset="0"/>
              </a:rPr>
              <a:t> …</a:t>
            </a:r>
          </a:p>
          <a:p>
            <a:endParaRPr lang="fr-FR" dirty="0"/>
          </a:p>
        </p:txBody>
      </p:sp>
      <p:sp>
        <p:nvSpPr>
          <p:cNvPr id="4" name="Espace réservé du numéro de diapositive 3"/>
          <p:cNvSpPr>
            <a:spLocks noGrp="1"/>
          </p:cNvSpPr>
          <p:nvPr>
            <p:ph type="sldNum" sz="quarter" idx="10"/>
          </p:nvPr>
        </p:nvSpPr>
        <p:spPr/>
        <p:txBody>
          <a:bodyPr/>
          <a:lstStyle/>
          <a:p>
            <a:fld id="{A0189C5B-39F2-B444-B296-69F7CE0A1F09}" type="slidenum">
              <a:rPr lang="fr-FR" smtClean="0"/>
              <a:t>19</a:t>
            </a:fld>
            <a:endParaRPr lang="fr-FR"/>
          </a:p>
        </p:txBody>
      </p:sp>
    </p:spTree>
    <p:extLst>
      <p:ext uri="{BB962C8B-B14F-4D97-AF65-F5344CB8AC3E}">
        <p14:creationId xmlns:p14="http://schemas.microsoft.com/office/powerpoint/2010/main" val="410177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Le projet devient une autre manière d’apprendre, la motivation individuelle et collective décuple les capacités d’apprentissage en leur donnant un sens concret, en montrant aux élèves que l’investissement « paye », qu’il est possible d’y arriver. Ce </a:t>
            </a:r>
            <a:r>
              <a:rPr lang="fr-FR" sz="1200" b="1" kern="1200" dirty="0" smtClean="0">
                <a:solidFill>
                  <a:schemeClr val="tx1"/>
                </a:solidFill>
                <a:effectLst/>
                <a:latin typeface="Arial" charset="0"/>
                <a:ea typeface="ＭＳ Ｐゴシック" charset="0"/>
                <a:cs typeface="Arial" charset="0"/>
              </a:rPr>
              <a:t>passage du passif à l’actif</a:t>
            </a:r>
            <a:r>
              <a:rPr lang="fr-FR" sz="1200" kern="1200" dirty="0" smtClean="0">
                <a:solidFill>
                  <a:schemeClr val="tx1"/>
                </a:solidFill>
                <a:effectLst/>
                <a:latin typeface="Arial" charset="0"/>
                <a:ea typeface="ＭＳ Ｐゴシック" charset="0"/>
                <a:cs typeface="Arial" charset="0"/>
              </a:rPr>
              <a:t> devient, pour certains, un passage indispensable pour envisager d’aller plus loin, pour se prouver à eux mêmes qu’ils le peuvent s’ils en ont envie. C’est une des caractéristiques de l’enseignement technologique, travailler autrement, développer des pédagogies actives spécifiques, équilibrer le concret et l’abstrait, donner à l’erreur un autre statut… Cette alternative permet de former de bons techniciens et de vrais scientifiques, aux qualités différentes mais complémentaires.</a:t>
            </a:r>
          </a:p>
          <a:p>
            <a:endParaRPr lang="fr-FR" dirty="0"/>
          </a:p>
        </p:txBody>
      </p:sp>
      <p:sp>
        <p:nvSpPr>
          <p:cNvPr id="4" name="Espace réservé du numéro de diapositive 3"/>
          <p:cNvSpPr>
            <a:spLocks noGrp="1"/>
          </p:cNvSpPr>
          <p:nvPr>
            <p:ph type="sldNum" sz="quarter" idx="10"/>
          </p:nvPr>
        </p:nvSpPr>
        <p:spPr/>
        <p:txBody>
          <a:bodyPr/>
          <a:lstStyle/>
          <a:p>
            <a:fld id="{A0189C5B-39F2-B444-B296-69F7CE0A1F09}" type="slidenum">
              <a:rPr lang="fr-FR" smtClean="0"/>
              <a:t>20</a:t>
            </a:fld>
            <a:endParaRPr lang="fr-FR"/>
          </a:p>
        </p:txBody>
      </p:sp>
    </p:spTree>
    <p:extLst>
      <p:ext uri="{BB962C8B-B14F-4D97-AF65-F5344CB8AC3E}">
        <p14:creationId xmlns:p14="http://schemas.microsoft.com/office/powerpoint/2010/main" val="352504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Ces périodes ont vocation à : </a:t>
            </a:r>
          </a:p>
          <a:p>
            <a:pPr lvl="0"/>
            <a:r>
              <a:rPr lang="fr-FR" sz="1200" kern="1200" dirty="0" smtClean="0">
                <a:solidFill>
                  <a:schemeClr val="tx1"/>
                </a:solidFill>
                <a:effectLst/>
                <a:latin typeface="Arial" charset="0"/>
                <a:ea typeface="ＭＳ Ｐゴシック" charset="0"/>
                <a:cs typeface="Arial" charset="0"/>
              </a:rPr>
              <a:t>placer les élèves dans des situations professionnelles réelles ;</a:t>
            </a:r>
          </a:p>
          <a:p>
            <a:pPr lvl="0"/>
            <a:r>
              <a:rPr lang="fr-FR" sz="1200" kern="1200" dirty="0" smtClean="0">
                <a:solidFill>
                  <a:schemeClr val="tx1"/>
                </a:solidFill>
                <a:effectLst/>
                <a:latin typeface="Arial" charset="0"/>
                <a:ea typeface="ＭＳ Ｐゴシック" charset="0"/>
                <a:cs typeface="Arial" charset="0"/>
              </a:rPr>
              <a:t>leur faire découvrir, dans un premier temps de formation, un ou plusieurs secteurs d’activités, un ou plusieurs métiers ;</a:t>
            </a:r>
          </a:p>
          <a:p>
            <a:pPr lvl="0"/>
            <a:r>
              <a:rPr lang="fr-FR" sz="1200" kern="1200" dirty="0" smtClean="0">
                <a:solidFill>
                  <a:schemeClr val="tx1"/>
                </a:solidFill>
                <a:effectLst/>
                <a:latin typeface="Arial" charset="0"/>
                <a:ea typeface="ＭＳ Ｐゴシック" charset="0"/>
                <a:cs typeface="Arial" charset="0"/>
              </a:rPr>
              <a:t>les aider à appréhender le monde de l’entreprise (fonctions des personnels, structure de l’entreprise, contraintes, relations humaines, difficultés liées au genre, à l’origine,...) ;</a:t>
            </a:r>
          </a:p>
          <a:p>
            <a:pPr lvl="0"/>
            <a:r>
              <a:rPr lang="fr-FR" sz="1200" kern="1200" dirty="0" smtClean="0">
                <a:solidFill>
                  <a:schemeClr val="tx1"/>
                </a:solidFill>
                <a:effectLst/>
                <a:latin typeface="Arial" charset="0"/>
                <a:ea typeface="ＭＳ Ｐゴシック" charset="0"/>
                <a:cs typeface="Arial" charset="0"/>
              </a:rPr>
              <a:t>conforter leur projet de formation ;</a:t>
            </a:r>
          </a:p>
          <a:p>
            <a:pPr lvl="0"/>
            <a:r>
              <a:rPr lang="fr-FR" sz="1200" kern="1200" dirty="0" smtClean="0">
                <a:solidFill>
                  <a:schemeClr val="tx1"/>
                </a:solidFill>
                <a:effectLst/>
                <a:latin typeface="Arial" charset="0"/>
                <a:ea typeface="ＭＳ Ｐゴシック" charset="0"/>
                <a:cs typeface="Arial" charset="0"/>
              </a:rPr>
              <a:t>de confronter les élèves, de manière critique, à un système de valeurs issues de l’entreprise et pouvoir y adhérer de manière responsable ; </a:t>
            </a:r>
          </a:p>
          <a:p>
            <a:pPr lvl="0"/>
            <a:r>
              <a:rPr lang="fr-FR" sz="1200" kern="1200" dirty="0" smtClean="0">
                <a:solidFill>
                  <a:schemeClr val="tx1"/>
                </a:solidFill>
                <a:effectLst/>
                <a:latin typeface="Arial" charset="0"/>
                <a:ea typeface="ＭＳ Ｐゴシック" charset="0"/>
                <a:cs typeface="Arial" charset="0"/>
              </a:rPr>
              <a:t>préparer à l’insertion professionnelle. </a:t>
            </a:r>
          </a:p>
          <a:p>
            <a:endParaRPr lang="fr-FR" dirty="0" smtClean="0"/>
          </a:p>
          <a:p>
            <a:r>
              <a:rPr lang="fr-FR" sz="1200" kern="1200" dirty="0" smtClean="0">
                <a:solidFill>
                  <a:schemeClr val="tx1"/>
                </a:solidFill>
                <a:effectLst/>
                <a:latin typeface="Arial" charset="0"/>
                <a:ea typeface="ＭＳ Ｐゴシック" charset="0"/>
                <a:cs typeface="Arial" charset="0"/>
              </a:rPr>
              <a:t>La confrontation à la réalité d’un milieu professionnel, à ses rapports sociaux, à ses exigences implicites et explicites amène les élèves à prendre conscience de leur image, de l’importance de leurs attitudes comme de leurs aptitudes et connaissances. </a:t>
            </a:r>
            <a:r>
              <a:rPr lang="fr-FR" sz="1200" b="1" kern="1200" dirty="0" smtClean="0">
                <a:solidFill>
                  <a:schemeClr val="tx1"/>
                </a:solidFill>
                <a:effectLst/>
                <a:latin typeface="Arial" charset="0"/>
                <a:ea typeface="ＭＳ Ｐゴシック" charset="0"/>
                <a:cs typeface="Arial" charset="0"/>
              </a:rPr>
              <a:t>Il s’agit là d’un apprentissage fondamental qui prolonge l’éducation familiale et scolaire pour donner aux jeunes les codes sociaux et professionnels nécessaires à l’insertion dans la société.</a:t>
            </a:r>
            <a:r>
              <a:rPr lang="fr-FR" sz="1200" kern="1200" dirty="0" smtClean="0">
                <a:solidFill>
                  <a:schemeClr val="tx1"/>
                </a:solidFill>
                <a:effectLst/>
                <a:latin typeface="Arial" charset="0"/>
                <a:ea typeface="ＭＳ Ｐゴシック" charset="0"/>
                <a:cs typeface="Arial" charset="0"/>
              </a:rPr>
              <a:t> </a:t>
            </a:r>
            <a:endParaRPr lang="fr-FR" dirty="0"/>
          </a:p>
        </p:txBody>
      </p:sp>
      <p:sp>
        <p:nvSpPr>
          <p:cNvPr id="4" name="Espace réservé du numéro de diapositive 3"/>
          <p:cNvSpPr>
            <a:spLocks noGrp="1"/>
          </p:cNvSpPr>
          <p:nvPr>
            <p:ph type="sldNum" sz="quarter" idx="10"/>
          </p:nvPr>
        </p:nvSpPr>
        <p:spPr/>
        <p:txBody>
          <a:bodyPr/>
          <a:lstStyle/>
          <a:p>
            <a:fld id="{7B27E409-91F3-48B8-B896-D29DE44DC5D4}" type="slidenum">
              <a:rPr lang="fr-FR" smtClean="0"/>
              <a:pPr/>
              <a:t>22</a:t>
            </a:fld>
            <a:endParaRPr lang="fr-FR"/>
          </a:p>
        </p:txBody>
      </p:sp>
    </p:spTree>
    <p:extLst>
      <p:ext uri="{BB962C8B-B14F-4D97-AF65-F5344CB8AC3E}">
        <p14:creationId xmlns:p14="http://schemas.microsoft.com/office/powerpoint/2010/main" val="277875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ＭＳ Ｐゴシック" charset="0"/>
                <a:cs typeface="Arial" charset="0"/>
              </a:rPr>
              <a:t>Dans ce contexte, l’enseignement de la technologie se positionne comme un enseignement général et de culture visant l’acquisition de compétences partagées et spécifiques pour concevoir et réaliser les systèmes de demain. Il participe de façon déterminante à l’approche de la complexité et de l’environnement social du réel technique. </a:t>
            </a:r>
            <a:r>
              <a:rPr lang="fr-FR" sz="1200" b="1" kern="1200" dirty="0" smtClean="0">
                <a:solidFill>
                  <a:schemeClr val="tx1"/>
                </a:solidFill>
                <a:effectLst/>
                <a:latin typeface="Arial" charset="0"/>
                <a:ea typeface="ＭＳ Ｐゴシック" charset="0"/>
                <a:cs typeface="Arial" charset="0"/>
              </a:rPr>
              <a:t>Il permet aussi l’acquisition de comportements essentiels pour la réussite personnelle et la formation du citoyen, comme le travail en équipe, le respect d’un contrat, l’approche progressive et itérative d’une solution qui n’est jamais unique, la prise de décisions multicritères sur la base de compromis acceptables, l’utilisation de démarches de créativité, etc.</a:t>
            </a:r>
            <a:endParaRPr lang="fr-FR" sz="1200" kern="1200" dirty="0" smtClean="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23</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
        <p:nvSpPr>
          <p:cNvPr id="75779" name="Espace réservé du pied de page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t>3 février 2009</a:t>
            </a:r>
          </a:p>
        </p:txBody>
      </p:sp>
      <p:sp>
        <p:nvSpPr>
          <p:cNvPr id="75780"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078C30-4860-5B4B-9E0F-F2B0F4CBD499}" type="slidenum">
              <a:rPr lang="fr-FR" sz="1200"/>
              <a:pPr eaLnBrk="1" hangingPunct="1"/>
              <a:t>24</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De par ces trois dimensions, la technologie participe à la construction et l’acquisition des compétences du socle. Discipline de synthèse et porteuse de démarches pédagogiques innovantes (pédagogie inversée, démarche de projet, pédagogie partagée, faire pour apprendre, etc.), elle nécessite également des apports de connaissances qui lui sont propres. Les outils numériques sont au cœur de l’enseignement de la technologie, de la modélisation du réel dans la dimension scientifique, de l’usage citoyen dans la dimension socioculturelle et de l’innovation et de la créativité dans la dimension de l’ingénierie-design-métiers d’arts et d’industries. L’informatique révèle toute sa puissance en installant une chaine numérique complète prenant en charge toutes les étapes de conception, de l’expression du besoin à la réalisation matérielle sur les machines. La perte du sens de la matière qui en découle est compensée par la réalisation « d’artefacts » par des systèmes d’impression 3D.</a:t>
            </a:r>
          </a:p>
          <a:p>
            <a:r>
              <a:rPr lang="fr-FR" sz="1200" kern="1200" dirty="0" smtClean="0">
                <a:solidFill>
                  <a:schemeClr val="tx1"/>
                </a:solidFill>
                <a:effectLst/>
                <a:latin typeface="Arial" charset="0"/>
                <a:ea typeface="ＭＳ Ｐゴシック" charset="0"/>
                <a:cs typeface="Arial" charset="0"/>
              </a:rPr>
              <a:t>Au-delà de l’acquisition de compétences partagées par tous les citoyens, les formations professionnelles visent à développer des compétences spécifiques pour concevoir et réaliser. Elles préparent selon les niveaux à des fonctions de création, de conception, d’utilisation, de réalisation, de maintenance et de gestion de biens et de services </a:t>
            </a:r>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6</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7</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8</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9</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10</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Donner du sens aux activités pédagogiques impose de les centrer autour de cette démarche de l’ingénieur en particulier par l’analyse des écarts entre le souhaité, le réalisé et le simulé. Celle-ci développe l’esprit critique et conduit éventuellement à la remise en cause des protocoles expérimentaux, des mesures effectuées, des modèles retenus, dans le cadre d’une véritable réflexion scientifique de l’ingénieur. La technologie renforce le matérialisme méthodologique en montrant que tout ce qui est expérimentalement accessible dans le monde réel est matériel ou d’origine matérielle (doté d’énergie).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11</a:t>
            </a:fld>
            <a:endParaRPr lang="fr-FR"/>
          </a:p>
        </p:txBody>
      </p:sp>
    </p:spTree>
    <p:extLst>
      <p:ext uri="{BB962C8B-B14F-4D97-AF65-F5344CB8AC3E}">
        <p14:creationId xmlns:p14="http://schemas.microsoft.com/office/powerpoint/2010/main" val="290338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L’identification et l’analyse des impacts environnementaux des systèmes techniques étudiés permettent d’aborder des études en éco-conception en s’orientant par exemple soit sur la diminution d’un impact environnemental soit sur le changement de typologie du produit (actif vers passif, actif vers jetable, passif vers positif…).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12</a:t>
            </a:fld>
            <a:endParaRPr lang="fr-FR"/>
          </a:p>
        </p:txBody>
      </p:sp>
    </p:spTree>
    <p:extLst>
      <p:ext uri="{BB962C8B-B14F-4D97-AF65-F5344CB8AC3E}">
        <p14:creationId xmlns:p14="http://schemas.microsoft.com/office/powerpoint/2010/main" val="290338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L’innovation technique est une entreprise collective, où l’on travaille en équipes, où l’on échange, où l’on s’inspire des idées et des productions existantes. La conception est à la fois contrainte par le besoin à satisfaire et créative au sens où le résultat n’est pas prédictible. Elle met en jeu de nombreuses relations dont la plus intéressante en formation est celle entre les </a:t>
            </a:r>
            <a:r>
              <a:rPr lang="fr-FR" sz="1200" kern="1200" dirty="0" err="1" smtClean="0">
                <a:solidFill>
                  <a:schemeClr val="tx1"/>
                </a:solidFill>
                <a:effectLst/>
                <a:latin typeface="Arial" charset="0"/>
                <a:ea typeface="ＭＳ Ｐゴシック" charset="0"/>
                <a:cs typeface="Arial" charset="0"/>
              </a:rPr>
              <a:t>co</a:t>
            </a:r>
            <a:r>
              <a:rPr lang="fr-FR" sz="1200" kern="1200" dirty="0" smtClean="0">
                <a:solidFill>
                  <a:schemeClr val="tx1"/>
                </a:solidFill>
                <a:effectLst/>
                <a:latin typeface="Arial" charset="0"/>
                <a:ea typeface="ＭＳ Ｐゴシック" charset="0"/>
                <a:cs typeface="Arial" charset="0"/>
              </a:rPr>
              <a:t>-concepteurs : </a:t>
            </a:r>
            <a:endParaRPr lang="fr-FR" sz="1400" kern="1200" dirty="0" smtClean="0">
              <a:solidFill>
                <a:schemeClr val="tx1"/>
              </a:solidFill>
              <a:effectLst/>
              <a:latin typeface="Arial" charset="0"/>
              <a:ea typeface="ＭＳ Ｐゴシック" charset="0"/>
              <a:cs typeface="Arial" charset="0"/>
            </a:endParaRPr>
          </a:p>
          <a:p>
            <a:pPr lvl="3"/>
            <a:r>
              <a:rPr lang="fr-FR" sz="1200" kern="1200" dirty="0" smtClean="0">
                <a:solidFill>
                  <a:schemeClr val="tx1"/>
                </a:solidFill>
                <a:effectLst/>
                <a:latin typeface="Arial" charset="0"/>
                <a:ea typeface="Arial" charset="0"/>
                <a:cs typeface="Arial" charset="0"/>
              </a:rPr>
              <a:t>coopération pour synchroniser ses objectifs ;</a:t>
            </a:r>
            <a:endParaRPr lang="fr-FR" sz="1400" kern="1200" dirty="0" smtClean="0">
              <a:solidFill>
                <a:schemeClr val="tx1"/>
              </a:solidFill>
              <a:effectLst/>
              <a:latin typeface="Arial" charset="0"/>
              <a:ea typeface="Arial" charset="0"/>
              <a:cs typeface="Arial" charset="0"/>
            </a:endParaRPr>
          </a:p>
          <a:p>
            <a:pPr lvl="3"/>
            <a:r>
              <a:rPr lang="fr-FR" sz="1200" kern="1200" dirty="0" err="1" smtClean="0">
                <a:solidFill>
                  <a:schemeClr val="tx1"/>
                </a:solidFill>
                <a:effectLst/>
                <a:latin typeface="Arial" charset="0"/>
                <a:ea typeface="Arial" charset="0"/>
                <a:cs typeface="Arial" charset="0"/>
              </a:rPr>
              <a:t>co</a:t>
            </a:r>
            <a:r>
              <a:rPr lang="fr-FR" sz="1200" kern="1200" dirty="0" smtClean="0">
                <a:solidFill>
                  <a:schemeClr val="tx1"/>
                </a:solidFill>
                <a:effectLst/>
                <a:latin typeface="Arial" charset="0"/>
                <a:ea typeface="Arial" charset="0"/>
                <a:cs typeface="Arial" charset="0"/>
              </a:rPr>
              <a:t>-activité autour de l’objet ;</a:t>
            </a:r>
            <a:endParaRPr lang="fr-FR" sz="1400" kern="1200" dirty="0" smtClean="0">
              <a:solidFill>
                <a:schemeClr val="tx1"/>
              </a:solidFill>
              <a:effectLst/>
              <a:latin typeface="Arial" charset="0"/>
              <a:ea typeface="Arial" charset="0"/>
              <a:cs typeface="Arial" charset="0"/>
            </a:endParaRPr>
          </a:p>
          <a:p>
            <a:pPr lvl="3"/>
            <a:r>
              <a:rPr lang="fr-FR" sz="1200" kern="1200" dirty="0" smtClean="0">
                <a:solidFill>
                  <a:schemeClr val="tx1"/>
                </a:solidFill>
                <a:effectLst/>
                <a:latin typeface="Arial" charset="0"/>
                <a:ea typeface="Arial" charset="0"/>
                <a:cs typeface="Arial" charset="0"/>
              </a:rPr>
              <a:t>collaboration (on parle de conception collaborative) pour produire les objets ;</a:t>
            </a:r>
            <a:endParaRPr lang="fr-FR" sz="1400" kern="1200" dirty="0" smtClean="0">
              <a:solidFill>
                <a:schemeClr val="tx1"/>
              </a:solidFill>
              <a:effectLst/>
              <a:latin typeface="Arial" charset="0"/>
              <a:ea typeface="Arial" charset="0"/>
              <a:cs typeface="Arial" charset="0"/>
            </a:endParaRPr>
          </a:p>
          <a:p>
            <a:pPr lvl="3"/>
            <a:r>
              <a:rPr lang="fr-FR" sz="1200" kern="1200" dirty="0" smtClean="0">
                <a:solidFill>
                  <a:schemeClr val="tx1"/>
                </a:solidFill>
                <a:effectLst/>
                <a:latin typeface="Arial" charset="0"/>
                <a:ea typeface="Arial" charset="0"/>
                <a:cs typeface="Arial" charset="0"/>
              </a:rPr>
              <a:t>entre-aide ;</a:t>
            </a:r>
            <a:endParaRPr lang="fr-FR" sz="1400" kern="1200" dirty="0" smtClean="0">
              <a:solidFill>
                <a:schemeClr val="tx1"/>
              </a:solidFill>
              <a:effectLst/>
              <a:latin typeface="Arial" charset="0"/>
              <a:ea typeface="Arial" charset="0"/>
              <a:cs typeface="Arial" charset="0"/>
            </a:endParaRPr>
          </a:p>
          <a:p>
            <a:pPr lvl="3"/>
            <a:r>
              <a:rPr lang="fr-FR" sz="1200" kern="1200" dirty="0" smtClean="0">
                <a:solidFill>
                  <a:schemeClr val="tx1"/>
                </a:solidFill>
                <a:effectLst/>
                <a:latin typeface="Arial" charset="0"/>
                <a:ea typeface="Arial" charset="0"/>
                <a:cs typeface="Arial" charset="0"/>
              </a:rPr>
              <a:t>etc.</a:t>
            </a:r>
            <a:endParaRPr lang="fr-FR" sz="1400" kern="1200" dirty="0" smtClean="0">
              <a:solidFill>
                <a:schemeClr val="tx1"/>
              </a:solidFill>
              <a:effectLst/>
              <a:latin typeface="Arial" charset="0"/>
              <a:ea typeface="Arial"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13</a:t>
            </a:fld>
            <a:endParaRPr lang="fr-FR"/>
          </a:p>
        </p:txBody>
      </p:sp>
    </p:spTree>
    <p:extLst>
      <p:ext uri="{BB962C8B-B14F-4D97-AF65-F5344CB8AC3E}">
        <p14:creationId xmlns:p14="http://schemas.microsoft.com/office/powerpoint/2010/main" val="28752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3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0676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1752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286991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70379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870057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4162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52613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57751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07329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306699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3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57BCC-4F01-4AC1-91B6-825DAAB0B334}" type="datetimeFigureOut">
              <a:rPr lang="fr-FR" smtClean="0"/>
              <a:pPr/>
              <a:t>26/05/15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E5405BD-443F-43A6-8500-45CDD9B45BAE}" type="slidenum">
              <a:rPr lang="fr-FR" smtClean="0"/>
              <a:pPr/>
              <a:t>‹#›</a:t>
            </a:fld>
            <a:endParaRPr lang="fr-FR"/>
          </a:p>
        </p:txBody>
      </p:sp>
    </p:spTree>
    <p:extLst>
      <p:ext uri="{BB962C8B-B14F-4D97-AF65-F5344CB8AC3E}">
        <p14:creationId xmlns:p14="http://schemas.microsoft.com/office/powerpoint/2010/main" val="141231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449971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0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115509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2259407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082724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96221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solidFill>
                  <a:srgbClr val="3C3C3C"/>
                </a:solidFill>
                <a:ea typeface="Arial"/>
              </a:rPr>
              <a:t>Titre de la page de contenu</a:t>
            </a:r>
            <a:endParaRPr lang="fr-FR" dirty="0">
              <a:solidFill>
                <a:srgbClr val="3C3C3C"/>
              </a:solidFill>
              <a:ea typeface="Arial"/>
            </a:endParaRP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707330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57BCC-4F01-4AC1-91B6-825DAAB0B334}" type="datetimeFigureOut">
              <a:rPr lang="fr-FR" smtClean="0">
                <a:solidFill>
                  <a:srgbClr val="000000"/>
                </a:solidFill>
              </a:rPr>
              <a:pPr/>
              <a:t>26/05/15</a:t>
            </a:fld>
            <a:endParaRPr lang="fr-FR">
              <a:solidFill>
                <a:srgbClr val="000000"/>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E5405BD-443F-43A6-8500-45CDD9B45BAE}"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90361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BB9EC40-B9AC-7E46-A0D6-A8C85203311E}" type="datetimeFigureOut">
              <a:rPr lang="fr-FR" smtClean="0">
                <a:solidFill>
                  <a:srgbClr val="000000"/>
                </a:solidFill>
              </a:rPr>
              <a:pPr/>
              <a:t>26/05/15</a:t>
            </a:fld>
            <a:endParaRPr lang="fr-FR">
              <a:solidFill>
                <a:srgbClr val="000000"/>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76CEEF1-FB23-9A46-B7C4-C82176BF4881}" type="slidenum">
              <a:rPr lang="fr-FR" smtClean="0">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109212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457200" y="1600200"/>
            <a:ext cx="8229600" cy="4525963"/>
          </a:xfrm>
          <a:prstGeom prst="rect">
            <a:avLst/>
          </a:prstGeom>
        </p:spPr>
        <p:txBody>
          <a:bodyPr rtlCol="0">
            <a:normAutofit/>
          </a:bodyPr>
          <a:lstStyle/>
          <a:p>
            <a:pPr lvl="0"/>
            <a:endParaRPr lang="fr-FR" noProof="0"/>
          </a:p>
        </p:txBody>
      </p:sp>
      <p:sp>
        <p:nvSpPr>
          <p:cNvPr id="4" name="Espace réservé de la date 3"/>
          <p:cNvSpPr>
            <a:spLocks noGrp="1"/>
          </p:cNvSpPr>
          <p:nvPr>
            <p:ph type="dt" sz="half" idx="10"/>
          </p:nvPr>
        </p:nvSpPr>
        <p:spPr>
          <a:xfrm>
            <a:off x="395288" y="6381750"/>
            <a:ext cx="2133600" cy="476250"/>
          </a:xfrm>
          <a:prstGeom prst="rect">
            <a:avLst/>
          </a:prstGeom>
        </p:spPr>
        <p:txBody>
          <a:bodyPr/>
          <a:lstStyle>
            <a:lvl1pPr>
              <a:defRPr/>
            </a:lvl1pPr>
          </a:lstStyle>
          <a:p>
            <a:pPr>
              <a:defRPr/>
            </a:pPr>
            <a:fld id="{4B808085-FDC2-AC4F-A88D-4317D0059F60}" type="datetime1">
              <a:rPr lang="fr-FR"/>
              <a:pPr>
                <a:defRPr/>
              </a:pPr>
              <a:t>26/05/15</a:t>
            </a:fld>
            <a:endParaRPr lang="fr-FR"/>
          </a:p>
        </p:txBody>
      </p:sp>
      <p:sp>
        <p:nvSpPr>
          <p:cNvPr id="5" name="Espace réservé du pied de page 4"/>
          <p:cNvSpPr>
            <a:spLocks noGrp="1"/>
          </p:cNvSpPr>
          <p:nvPr>
            <p:ph type="ftr" sz="quarter" idx="11"/>
          </p:nvPr>
        </p:nvSpPr>
        <p:spPr>
          <a:xfrm>
            <a:off x="2555875" y="6381750"/>
            <a:ext cx="4608513"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5116851-5DB6-2747-B70B-83366957F199}" type="slidenum">
              <a:rPr lang="fr-FR"/>
              <a:pPr>
                <a:defRPr/>
              </a:pPr>
              <a:t>‹#›</a:t>
            </a:fld>
            <a:endParaRPr lang="fr-FR"/>
          </a:p>
        </p:txBody>
      </p:sp>
    </p:spTree>
    <p:extLst>
      <p:ext uri="{BB962C8B-B14F-4D97-AF65-F5344CB8AC3E}">
        <p14:creationId xmlns:p14="http://schemas.microsoft.com/office/powerpoint/2010/main" val="37634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172400" cy="864096"/>
          </a:xfrm>
        </p:spPr>
        <p:txBody>
          <a:bodyPr/>
          <a:lstStyle/>
          <a:p>
            <a:r>
              <a:rPr lang="fr-FR" dirty="0" smtClean="0"/>
              <a:t>Cliquez et modifiez le titre</a:t>
            </a:r>
            <a:endParaRPr lang="en-US" dirty="0"/>
          </a:p>
        </p:txBody>
      </p:sp>
      <p:sp>
        <p:nvSpPr>
          <p:cNvPr id="3" name="Content Placeholder 2"/>
          <p:cNvSpPr>
            <a:spLocks noGrp="1"/>
          </p:cNvSpPr>
          <p:nvPr>
            <p:ph idx="1"/>
          </p:nvPr>
        </p:nvSpPr>
        <p:spPr>
          <a:xfrm>
            <a:off x="761999" y="1484784"/>
            <a:ext cx="7543800" cy="4318248"/>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a:xfrm>
            <a:off x="6248400" y="6208713"/>
            <a:ext cx="2133600" cy="365125"/>
          </a:xfrm>
          <a:prstGeom prst="rect">
            <a:avLst/>
          </a:prstGeom>
        </p:spPr>
        <p:txBody>
          <a:bodyPr/>
          <a:lstStyle>
            <a:lvl1pPr>
              <a:defRPr/>
            </a:lvl1pPr>
          </a:lstStyle>
          <a:p>
            <a:pPr>
              <a:defRPr/>
            </a:pPr>
            <a:fld id="{FF1A3319-E7A2-E943-BA43-C84EF8F3C692}" type="datetime1">
              <a:rPr lang="fr-FR"/>
              <a:pPr>
                <a:defRPr/>
              </a:pPr>
              <a:t>26/05/15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7620000" y="5688013"/>
            <a:ext cx="762000" cy="365125"/>
          </a:xfrm>
          <a:prstGeom prst="rect">
            <a:avLst/>
          </a:prstGeom>
        </p:spPr>
        <p:txBody>
          <a:bodyPr/>
          <a:lstStyle>
            <a:lvl1pPr>
              <a:defRPr/>
            </a:lvl1pPr>
          </a:lstStyle>
          <a:p>
            <a:pPr>
              <a:defRPr/>
            </a:pPr>
            <a:fld id="{4145B424-4485-0C4F-A5CA-760D2AD4CA2B}" type="slidenum">
              <a:rPr lang="fr-FR"/>
              <a:pPr>
                <a:defRPr/>
              </a:pPr>
              <a:t>‹#›</a:t>
            </a:fld>
            <a:endParaRPr lang="fr-FR"/>
          </a:p>
        </p:txBody>
      </p:sp>
    </p:spTree>
    <p:extLst>
      <p:ext uri="{BB962C8B-B14F-4D97-AF65-F5344CB8AC3E}">
        <p14:creationId xmlns:p14="http://schemas.microsoft.com/office/powerpoint/2010/main" val="37112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C317C214-C802-40FF-9E5C-C307C9358667}" type="datetimeFigureOut">
              <a:rPr lang="fr-FR"/>
              <a:pPr>
                <a:defRPr/>
              </a:pPr>
              <a:t>26/05/15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210E9F-0590-4944-8356-1B02ED1C4696}" type="slidenum">
              <a:rPr lang="fr-FR"/>
              <a:pPr>
                <a:defRPr/>
              </a:pPr>
              <a:t>‹#›</a:t>
            </a:fld>
            <a:endParaRPr lang="fr-FR"/>
          </a:p>
        </p:txBody>
      </p:sp>
    </p:spTree>
    <p:extLst>
      <p:ext uri="{BB962C8B-B14F-4D97-AF65-F5344CB8AC3E}">
        <p14:creationId xmlns:p14="http://schemas.microsoft.com/office/powerpoint/2010/main" val="102153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92448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39497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5393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theme" Target="../theme/theme2.xml"/><Relationship Id="rId10"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theme" Target="../theme/theme5.xml"/><Relationship Id="rId9"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accent1">
              <a:lumMod val="40000"/>
              <a:lumOff val="60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 id="2147484360" r:id="rId2"/>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a:solidFill>
            <a:srgbClr val="B9CDE5"/>
          </a:solidFill>
        </p:grpSpPr>
        <p:sp>
          <p:nvSpPr>
            <p:cNvPr id="2056" name="Rectangle 18"/>
            <p:cNvSpPr>
              <a:spLocks noChangeArrowheads="1"/>
            </p:cNvSpPr>
            <p:nvPr userDrawn="1"/>
          </p:nvSpPr>
          <p:spPr bwMode="gray">
            <a:xfrm>
              <a:off x="0" y="0"/>
              <a:ext cx="5760" cy="17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chemeClr val="accent1"/>
                </a:solidFill>
                <a:latin typeface="Calibri" charset="0"/>
                <a:cs typeface="Calibri" charset="0"/>
              </a:rPr>
              <a:t>PNF IA-IPR mai2015</a:t>
            </a:r>
          </a:p>
          <a:p>
            <a:pPr eaLnBrk="1" hangingPunct="1"/>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 id="2147484352" r:id="rId2"/>
    <p:sldLayoutId id="2147484355" r:id="rId3"/>
    <p:sldLayoutId id="2147484359" r:id="rId4"/>
    <p:sldLayoutId id="2147484361" r:id="rId5"/>
    <p:sldLayoutId id="2147484362" r:id="rId6"/>
    <p:sldLayoutId id="2147484363" r:id="rId7"/>
    <p:sldLayoutId id="2147484364" r:id="rId8"/>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50" r:id="rId6"/>
    <p:sldLayoutId id="2147484351" r:id="rId7"/>
    <p:sldLayoutId id="2147484354" r:id="rId8"/>
    <p:sldLayoutId id="2147484357" r:id="rId9"/>
    <p:sldLayoutId id="2147484365" r:id="rId10"/>
    <p:sldLayoutId id="2147484366"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rgbClr val="0062A8"/>
                </a:solidFill>
                <a:latin typeface="Calibri" charset="0"/>
                <a:cs typeface="Calibri" charset="0"/>
              </a:rPr>
              <a:t>PNF-IA-IPR&gt; 25 novembre 2014 </a:t>
            </a:r>
          </a:p>
          <a:p>
            <a:pPr eaLnBrk="1" hangingPunct="1"/>
            <a:endParaRPr lang="fr-FR" sz="900" dirty="0">
              <a:solidFill>
                <a:srgbClr val="0062A8"/>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rgbClr val="0062A8"/>
                </a:solidFill>
                <a:latin typeface="Calibri" charset="0"/>
                <a:cs typeface="Calibri" charset="0"/>
              </a:rPr>
              <a:t>Page </a:t>
            </a:r>
            <a:fld id="{185E1E9F-DBCA-EE4F-B135-4285061FF2EB}" type="slidenum">
              <a:rPr lang="fr-FR" sz="900">
                <a:solidFill>
                  <a:srgbClr val="0062A8"/>
                </a:solidFill>
                <a:latin typeface="Calibri" charset="0"/>
                <a:cs typeface="Calibri" charset="0"/>
              </a:rPr>
              <a:pPr algn="r" eaLnBrk="1" hangingPunct="1"/>
              <a:t>‹#›</a:t>
            </a:fld>
            <a:endParaRPr lang="fr-FR" sz="900">
              <a:solidFill>
                <a:srgbClr val="0062A8"/>
              </a:solidFill>
              <a:latin typeface="Calibri" charset="0"/>
              <a:cs typeface="Calibri" charset="0"/>
            </a:endParaRPr>
          </a:p>
        </p:txBody>
      </p:sp>
      <p:pic>
        <p:nvPicPr>
          <p:cNvPr id="5128"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840352"/>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0" Type="http://schemas.openxmlformats.org/officeDocument/2006/relationships/diagramData" Target="../diagrams/data5.xml"/><Relationship Id="rId21" Type="http://schemas.openxmlformats.org/officeDocument/2006/relationships/diagramLayout" Target="../diagrams/layout5.xml"/><Relationship Id="rId22" Type="http://schemas.openxmlformats.org/officeDocument/2006/relationships/diagramQuickStyle" Target="../diagrams/quickStyle5.xml"/><Relationship Id="rId23" Type="http://schemas.openxmlformats.org/officeDocument/2006/relationships/diagramColors" Target="../diagrams/colors5.xml"/><Relationship Id="rId24" Type="http://schemas.microsoft.com/office/2007/relationships/diagramDrawing" Target="../diagrams/drawing5.xml"/><Relationship Id="rId25" Type="http://schemas.openxmlformats.org/officeDocument/2006/relationships/image" Target="../media/image3.jpeg"/><Relationship Id="rId26" Type="http://schemas.openxmlformats.org/officeDocument/2006/relationships/image" Target="../media/image4.jpg"/><Relationship Id="rId27" Type="http://schemas.openxmlformats.org/officeDocument/2006/relationships/image" Target="../media/image5.jpeg"/><Relationship Id="rId28" Type="http://schemas.openxmlformats.org/officeDocument/2006/relationships/diagramData" Target="../diagrams/data6.xml"/><Relationship Id="rId29" Type="http://schemas.openxmlformats.org/officeDocument/2006/relationships/diagramLayout" Target="../diagrams/layout6.xml"/><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30" Type="http://schemas.openxmlformats.org/officeDocument/2006/relationships/diagramQuickStyle" Target="../diagrams/quickStyle6.xml"/><Relationship Id="rId31" Type="http://schemas.openxmlformats.org/officeDocument/2006/relationships/diagramColors" Target="../diagrams/colors6.xml"/><Relationship Id="rId32" Type="http://schemas.microsoft.com/office/2007/relationships/diagramDrawing" Target="../diagrams/drawing6.xml"/><Relationship Id="rId9" Type="http://schemas.openxmlformats.org/officeDocument/2006/relationships/tags" Target="../tags/tag45.xml"/><Relationship Id="rId6" Type="http://schemas.openxmlformats.org/officeDocument/2006/relationships/tags" Target="../tags/tag42.xml"/><Relationship Id="rId7" Type="http://schemas.openxmlformats.org/officeDocument/2006/relationships/tags" Target="../tags/tag43.xml"/><Relationship Id="rId8" Type="http://schemas.openxmlformats.org/officeDocument/2006/relationships/tags" Target="../tags/tag44.xml"/><Relationship Id="rId33" Type="http://schemas.openxmlformats.org/officeDocument/2006/relationships/diagramData" Target="../diagrams/data7.xml"/><Relationship Id="rId34" Type="http://schemas.openxmlformats.org/officeDocument/2006/relationships/diagramLayout" Target="../diagrams/layout7.xml"/><Relationship Id="rId35" Type="http://schemas.openxmlformats.org/officeDocument/2006/relationships/diagramQuickStyle" Target="../diagrams/quickStyle7.xml"/><Relationship Id="rId36" Type="http://schemas.openxmlformats.org/officeDocument/2006/relationships/diagramColors" Target="../diagrams/colors7.xml"/><Relationship Id="rId10" Type="http://schemas.openxmlformats.org/officeDocument/2006/relationships/tags" Target="../tags/tag46.xml"/><Relationship Id="rId11" Type="http://schemas.openxmlformats.org/officeDocument/2006/relationships/tags" Target="../tags/tag47.xml"/><Relationship Id="rId12" Type="http://schemas.openxmlformats.org/officeDocument/2006/relationships/tags" Target="../tags/tag48.xml"/><Relationship Id="rId13" Type="http://schemas.openxmlformats.org/officeDocument/2006/relationships/tags" Target="../tags/tag49.xml"/><Relationship Id="rId14" Type="http://schemas.openxmlformats.org/officeDocument/2006/relationships/tags" Target="../tags/tag50.xml"/><Relationship Id="rId15" Type="http://schemas.openxmlformats.org/officeDocument/2006/relationships/tags" Target="../tags/tag51.xml"/><Relationship Id="rId16" Type="http://schemas.openxmlformats.org/officeDocument/2006/relationships/tags" Target="../tags/tag52.xml"/><Relationship Id="rId17" Type="http://schemas.openxmlformats.org/officeDocument/2006/relationships/tags" Target="../tags/tag53.xml"/><Relationship Id="rId18" Type="http://schemas.openxmlformats.org/officeDocument/2006/relationships/slideLayout" Target="../slideLayouts/slideLayout11.xml"/><Relationship Id="rId19" Type="http://schemas.openxmlformats.org/officeDocument/2006/relationships/notesSlide" Target="../notesSlides/notesSlide6.xml"/><Relationship Id="rId37"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0" Type="http://schemas.openxmlformats.org/officeDocument/2006/relationships/image" Target="../media/image6.emf"/><Relationship Id="rId1" Type="http://schemas.openxmlformats.org/officeDocument/2006/relationships/tags" Target="../tags/tag54.xml"/><Relationship Id="rId2" Type="http://schemas.openxmlformats.org/officeDocument/2006/relationships/tags" Target="../tags/tag55.xml"/></Relationships>
</file>

<file path=ppt/slides/_rels/slide12.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slideLayout" Target="../slideLayouts/slideLayout12.xml"/><Relationship Id="rId4" Type="http://schemas.openxmlformats.org/officeDocument/2006/relationships/notesSlide" Target="../notesSlides/notesSlide8.xml"/><Relationship Id="rId5" Type="http://schemas.openxmlformats.org/officeDocument/2006/relationships/diagramData" Target="../diagrams/data9.xml"/><Relationship Id="rId6" Type="http://schemas.openxmlformats.org/officeDocument/2006/relationships/diagramLayout" Target="../diagrams/layout9.xml"/><Relationship Id="rId7" Type="http://schemas.openxmlformats.org/officeDocument/2006/relationships/diagramQuickStyle" Target="../diagrams/quickStyle9.xml"/><Relationship Id="rId8" Type="http://schemas.openxmlformats.org/officeDocument/2006/relationships/diagramColors" Target="../diagrams/colors9.xml"/><Relationship Id="rId9" Type="http://schemas.microsoft.com/office/2007/relationships/diagramDrawing" Target="../diagrams/drawing9.xml"/><Relationship Id="rId10" Type="http://schemas.openxmlformats.org/officeDocument/2006/relationships/image" Target="../media/image7.png"/></Relationships>
</file>

<file path=ppt/slides/_rels/slide1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 Type="http://schemas.openxmlformats.org/officeDocument/2006/relationships/tags" Target="../tags/tag58.xml"/><Relationship Id="rId2" Type="http://schemas.openxmlformats.org/officeDocument/2006/relationships/tags" Target="../tags/tag59.xml"/><Relationship Id="rId3" Type="http://schemas.openxmlformats.org/officeDocument/2006/relationships/slideLayout" Target="../slideLayouts/slideLayout12.xml"/><Relationship Id="rId4" Type="http://schemas.openxmlformats.org/officeDocument/2006/relationships/notesSlide" Target="../notesSlides/notesSlide9.xml"/><Relationship Id="rId5" Type="http://schemas.openxmlformats.org/officeDocument/2006/relationships/diagramData" Target="../diagrams/data10.xml"/><Relationship Id="rId6" Type="http://schemas.openxmlformats.org/officeDocument/2006/relationships/diagramLayout" Target="../diagrams/layout10.xml"/><Relationship Id="rId7" Type="http://schemas.openxmlformats.org/officeDocument/2006/relationships/diagramQuickStyle" Target="../diagrams/quickStyle10.xml"/><Relationship Id="rId8" Type="http://schemas.openxmlformats.org/officeDocument/2006/relationships/diagramColors" Target="../diagrams/colors10.xml"/><Relationship Id="rId9" Type="http://schemas.microsoft.com/office/2007/relationships/diagramDrawing" Target="../diagrams/drawing10.xml"/><Relationship Id="rId10"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0.xml"/><Relationship Id="rId5" Type="http://schemas.openxmlformats.org/officeDocument/2006/relationships/diagramData" Target="../diagrams/data11.xml"/><Relationship Id="rId6" Type="http://schemas.openxmlformats.org/officeDocument/2006/relationships/diagramLayout" Target="../diagrams/layout11.xml"/><Relationship Id="rId7" Type="http://schemas.openxmlformats.org/officeDocument/2006/relationships/diagramQuickStyle" Target="../diagrams/quickStyle11.xml"/><Relationship Id="rId8" Type="http://schemas.openxmlformats.org/officeDocument/2006/relationships/diagramColors" Target="../diagrams/colors11.xml"/><Relationship Id="rId9" Type="http://schemas.microsoft.com/office/2007/relationships/diagramDrawing" Target="../diagrams/drawing11.xml"/><Relationship Id="rId10" Type="http://schemas.openxmlformats.org/officeDocument/2006/relationships/image" Target="../media/image14.gif"/><Relationship Id="rId1" Type="http://schemas.openxmlformats.org/officeDocument/2006/relationships/tags" Target="../tags/tag60.xml"/><Relationship Id="rId2"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1.xml"/><Relationship Id="rId5" Type="http://schemas.openxmlformats.org/officeDocument/2006/relationships/image" Target="../media/image15.gif"/><Relationship Id="rId6" Type="http://schemas.openxmlformats.org/officeDocument/2006/relationships/diagramData" Target="../diagrams/data12.xml"/><Relationship Id="rId7" Type="http://schemas.openxmlformats.org/officeDocument/2006/relationships/diagramLayout" Target="../diagrams/layout12.xml"/><Relationship Id="rId8" Type="http://schemas.openxmlformats.org/officeDocument/2006/relationships/diagramQuickStyle" Target="../diagrams/quickStyle12.xml"/><Relationship Id="rId9" Type="http://schemas.openxmlformats.org/officeDocument/2006/relationships/diagramColors" Target="../diagrams/colors12.xml"/><Relationship Id="rId10" Type="http://schemas.microsoft.com/office/2007/relationships/diagramDrawing" Target="../diagrams/drawing12.xml"/><Relationship Id="rId1" Type="http://schemas.openxmlformats.org/officeDocument/2006/relationships/tags" Target="../tags/tag62.xml"/><Relationship Id="rId2" Type="http://schemas.openxmlformats.org/officeDocument/2006/relationships/tags" Target="../tags/tag6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gif"/><Relationship Id="rId5" Type="http://schemas.openxmlformats.org/officeDocument/2006/relationships/image" Target="../media/image2.gif"/><Relationship Id="rId6" Type="http://schemas.openxmlformats.org/officeDocument/2006/relationships/diagramData" Target="../diagrams/data13.xml"/><Relationship Id="rId7" Type="http://schemas.openxmlformats.org/officeDocument/2006/relationships/diagramLayout" Target="../diagrams/layout13.xml"/><Relationship Id="rId8" Type="http://schemas.openxmlformats.org/officeDocument/2006/relationships/diagramQuickStyle" Target="../diagrams/quickStyle13.xml"/><Relationship Id="rId9" Type="http://schemas.openxmlformats.org/officeDocument/2006/relationships/diagramColors" Target="../diagrams/colors13.xml"/><Relationship Id="rId10" Type="http://schemas.microsoft.com/office/2007/relationships/diagramDrawing" Target="../diagrams/drawing13.xml"/><Relationship Id="rId1" Type="http://schemas.openxmlformats.org/officeDocument/2006/relationships/tags" Target="../tags/tag64.x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7.jpg"/><Relationship Id="rId5" Type="http://schemas.openxmlformats.org/officeDocument/2006/relationships/diagramData" Target="../diagrams/data14.xml"/><Relationship Id="rId6" Type="http://schemas.openxmlformats.org/officeDocument/2006/relationships/diagramLayout" Target="../diagrams/layout14.xml"/><Relationship Id="rId7" Type="http://schemas.openxmlformats.org/officeDocument/2006/relationships/diagramQuickStyle" Target="../diagrams/quickStyle14.xml"/><Relationship Id="rId8" Type="http://schemas.openxmlformats.org/officeDocument/2006/relationships/diagramColors" Target="../diagrams/colors14.xml"/><Relationship Id="rId9" Type="http://schemas.microsoft.com/office/2007/relationships/diagramDrawing" Target="../diagrams/drawing14.xml"/><Relationship Id="rId1" Type="http://schemas.openxmlformats.org/officeDocument/2006/relationships/tags" Target="../tags/tag65.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5" Type="http://schemas.openxmlformats.org/officeDocument/2006/relationships/image" Target="../media/image20.jpe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1" Type="http://schemas.openxmlformats.org/officeDocument/2006/relationships/diagramData" Target="../diagrams/data15.xml"/><Relationship Id="rId12" Type="http://schemas.openxmlformats.org/officeDocument/2006/relationships/diagramLayout" Target="../diagrams/layout15.xml"/><Relationship Id="rId13" Type="http://schemas.openxmlformats.org/officeDocument/2006/relationships/diagramQuickStyle" Target="../diagrams/quickStyle15.xml"/><Relationship Id="rId14" Type="http://schemas.openxmlformats.org/officeDocument/2006/relationships/diagramColors" Target="../diagrams/colors15.xml"/><Relationship Id="rId15" Type="http://schemas.microsoft.com/office/2007/relationships/diagramDrawing" Target="../diagrams/drawing15.xml"/><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7.xml"/><Relationship Id="rId5" Type="http://schemas.openxmlformats.org/officeDocument/2006/relationships/diagramData" Target="../diagrams/data16.xml"/><Relationship Id="rId6" Type="http://schemas.openxmlformats.org/officeDocument/2006/relationships/diagramLayout" Target="../diagrams/layout16.xml"/><Relationship Id="rId7" Type="http://schemas.openxmlformats.org/officeDocument/2006/relationships/diagramQuickStyle" Target="../diagrams/quickStyle16.xml"/><Relationship Id="rId8" Type="http://schemas.openxmlformats.org/officeDocument/2006/relationships/diagramColors" Target="../diagrams/colors16.xml"/><Relationship Id="rId9" Type="http://schemas.microsoft.com/office/2007/relationships/diagramDrawing" Target="../diagrams/drawing16.xml"/><Relationship Id="rId1" Type="http://schemas.openxmlformats.org/officeDocument/2006/relationships/tags" Target="../tags/tag66.xml"/><Relationship Id="rId2" Type="http://schemas.openxmlformats.org/officeDocument/2006/relationships/tags" Target="../tags/tag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gif"/><Relationship Id="rId1" Type="http://schemas.openxmlformats.org/officeDocument/2006/relationships/tags" Target="../tags/tag1.xml"/><Relationship Id="rId2"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1" Type="http://schemas.openxmlformats.org/officeDocument/2006/relationships/diagramData" Target="../diagrams/data1.xml"/><Relationship Id="rId12" Type="http://schemas.openxmlformats.org/officeDocument/2006/relationships/diagramLayout" Target="../diagrams/layout1.xml"/><Relationship Id="rId13" Type="http://schemas.openxmlformats.org/officeDocument/2006/relationships/diagramQuickStyle" Target="../diagrams/quickStyle1.xml"/><Relationship Id="rId14" Type="http://schemas.openxmlformats.org/officeDocument/2006/relationships/diagramColors" Target="../diagrams/colors1.xml"/><Relationship Id="rId15" Type="http://schemas.microsoft.com/office/2007/relationships/diagramDrawing" Target="../diagrams/drawing1.xml"/><Relationship Id="rId16" Type="http://schemas.openxmlformats.org/officeDocument/2006/relationships/image" Target="../media/image3.jpeg"/><Relationship Id="rId17" Type="http://schemas.openxmlformats.org/officeDocument/2006/relationships/image" Target="../media/image4.jpg"/><Relationship Id="rId18" Type="http://schemas.openxmlformats.org/officeDocument/2006/relationships/image" Target="../media/image5.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slideLayout" Target="../slideLayouts/slideLayout11.xml"/><Relationship Id="rId10"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1" Type="http://schemas.openxmlformats.org/officeDocument/2006/relationships/notesSlide" Target="../notesSlides/notesSlide3.xml"/><Relationship Id="rId12" Type="http://schemas.openxmlformats.org/officeDocument/2006/relationships/diagramData" Target="../diagrams/data2.xml"/><Relationship Id="rId13" Type="http://schemas.openxmlformats.org/officeDocument/2006/relationships/diagramLayout" Target="../diagrams/layout2.xml"/><Relationship Id="rId14" Type="http://schemas.openxmlformats.org/officeDocument/2006/relationships/diagramQuickStyle" Target="../diagrams/quickStyle2.xml"/><Relationship Id="rId15" Type="http://schemas.openxmlformats.org/officeDocument/2006/relationships/diagramColors" Target="../diagrams/colors2.xml"/><Relationship Id="rId16" Type="http://schemas.microsoft.com/office/2007/relationships/diagramDrawing" Target="../diagrams/drawing2.xml"/><Relationship Id="rId17" Type="http://schemas.openxmlformats.org/officeDocument/2006/relationships/image" Target="../media/image3.jpeg"/><Relationship Id="rId18" Type="http://schemas.openxmlformats.org/officeDocument/2006/relationships/image" Target="../media/image4.jpg"/><Relationship Id="rId19" Type="http://schemas.openxmlformats.org/officeDocument/2006/relationships/image" Target="../media/image5.jpeg"/><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tags" Target="../tags/tag18.xml"/><Relationship Id="rId10"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1" Type="http://schemas.openxmlformats.org/officeDocument/2006/relationships/notesSlide" Target="../notesSlides/notesSlide4.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image" Target="../media/image3.jpeg"/><Relationship Id="rId18" Type="http://schemas.openxmlformats.org/officeDocument/2006/relationships/image" Target="../media/image4.jpg"/><Relationship Id="rId19" Type="http://schemas.openxmlformats.org/officeDocument/2006/relationships/image" Target="../media/image5.jpeg"/><Relationship Id="rId1" Type="http://schemas.openxmlformats.org/officeDocument/2006/relationships/tags" Target="../tags/tag19.xml"/><Relationship Id="rId2" Type="http://schemas.openxmlformats.org/officeDocument/2006/relationships/tags" Target="../tags/tag20.xml"/><Relationship Id="rId3" Type="http://schemas.openxmlformats.org/officeDocument/2006/relationships/tags" Target="../tags/tag21.xml"/><Relationship Id="rId4" Type="http://schemas.openxmlformats.org/officeDocument/2006/relationships/tags" Target="../tags/tag22.xml"/><Relationship Id="rId5" Type="http://schemas.openxmlformats.org/officeDocument/2006/relationships/tags" Target="../tags/tag23.xml"/><Relationship Id="rId6" Type="http://schemas.openxmlformats.org/officeDocument/2006/relationships/tags" Target="../tags/tag24.xml"/><Relationship Id="rId7" Type="http://schemas.openxmlformats.org/officeDocument/2006/relationships/tags" Target="../tags/tag25.xml"/><Relationship Id="rId8" Type="http://schemas.openxmlformats.org/officeDocument/2006/relationships/tags" Target="../tags/tag26.xml"/><Relationship Id="rId9" Type="http://schemas.openxmlformats.org/officeDocument/2006/relationships/tags" Target="../tags/tag27.xml"/><Relationship Id="rId10"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1" Type="http://schemas.openxmlformats.org/officeDocument/2006/relationships/notesSlide" Target="../notesSlides/notesSlide5.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image" Target="../media/image3.jpeg"/><Relationship Id="rId18" Type="http://schemas.openxmlformats.org/officeDocument/2006/relationships/image" Target="../media/image4.jpg"/><Relationship Id="rId19" Type="http://schemas.openxmlformats.org/officeDocument/2006/relationships/image" Target="../media/image5.jpeg"/><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tags" Target="../tags/tag36.xml"/><Relationship Id="rId10"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 la journée</a:t>
            </a:r>
            <a:endParaRPr lang="fr-FR" dirty="0"/>
          </a:p>
        </p:txBody>
      </p:sp>
      <p:sp>
        <p:nvSpPr>
          <p:cNvPr id="3" name="Espace réservé du contenu 2"/>
          <p:cNvSpPr>
            <a:spLocks noGrp="1"/>
          </p:cNvSpPr>
          <p:nvPr>
            <p:ph idx="1"/>
          </p:nvPr>
        </p:nvSpPr>
        <p:spPr>
          <a:xfrm>
            <a:off x="684213" y="1700708"/>
            <a:ext cx="7775575" cy="4464596"/>
          </a:xfrm>
        </p:spPr>
        <p:txBody>
          <a:bodyPr/>
          <a:lstStyle/>
          <a:p>
            <a:pPr>
              <a:spcBef>
                <a:spcPts val="840"/>
              </a:spcBef>
              <a:spcAft>
                <a:spcPts val="360"/>
              </a:spcAft>
            </a:pPr>
            <a:r>
              <a:rPr lang="fr-FR" dirty="0" smtClean="0">
                <a:solidFill>
                  <a:srgbClr val="000000"/>
                </a:solidFill>
              </a:rPr>
              <a:t>9h30 – 10h45</a:t>
            </a:r>
            <a:r>
              <a:rPr lang="fr-FR" dirty="0" smtClean="0"/>
              <a:t>  Réflexions autour de la technologie</a:t>
            </a:r>
            <a:endParaRPr lang="fr-FR" b="1" dirty="0"/>
          </a:p>
          <a:p>
            <a:pPr lvl="1">
              <a:spcBef>
                <a:spcPts val="0"/>
              </a:spcBef>
            </a:pPr>
            <a:r>
              <a:rPr lang="fr-FR" i="1" dirty="0" smtClean="0"/>
              <a:t> </a:t>
            </a:r>
            <a:r>
              <a:rPr lang="fr-FR" i="1" dirty="0"/>
              <a:t>Michel </a:t>
            </a:r>
            <a:r>
              <a:rPr lang="fr-FR" i="1" dirty="0" smtClean="0"/>
              <a:t>RAGE</a:t>
            </a:r>
            <a:endParaRPr lang="fr-FR" dirty="0"/>
          </a:p>
          <a:p>
            <a:pPr>
              <a:spcBef>
                <a:spcPts val="840"/>
              </a:spcBef>
              <a:spcAft>
                <a:spcPts val="360"/>
              </a:spcAft>
            </a:pPr>
            <a:r>
              <a:rPr lang="fr-FR" dirty="0" smtClean="0">
                <a:solidFill>
                  <a:srgbClr val="000000"/>
                </a:solidFill>
              </a:rPr>
              <a:t>10h45 </a:t>
            </a:r>
            <a:r>
              <a:rPr lang="fr-FR" dirty="0" smtClean="0">
                <a:solidFill>
                  <a:srgbClr val="000000"/>
                </a:solidFill>
              </a:rPr>
              <a:t>– 12h </a:t>
            </a:r>
            <a:r>
              <a:rPr lang="fr-FR" dirty="0" smtClean="0"/>
              <a:t> Les BTS, évolutions et rénovations en cours</a:t>
            </a:r>
            <a:endParaRPr lang="fr-FR" dirty="0"/>
          </a:p>
          <a:p>
            <a:pPr lvl="1"/>
            <a:r>
              <a:rPr lang="fr-FR" i="1" dirty="0" smtClean="0"/>
              <a:t>Pascale COSTA, Michel RAGE et IGEN pilotes de rénovations</a:t>
            </a:r>
            <a:endParaRPr lang="fr-FR" dirty="0"/>
          </a:p>
          <a:p>
            <a:pPr>
              <a:spcBef>
                <a:spcPts val="840"/>
              </a:spcBef>
              <a:spcAft>
                <a:spcPts val="360"/>
              </a:spcAft>
            </a:pPr>
            <a:r>
              <a:rPr lang="fr-FR" dirty="0">
                <a:solidFill>
                  <a:srgbClr val="000000"/>
                </a:solidFill>
              </a:rPr>
              <a:t>12h </a:t>
            </a:r>
            <a:r>
              <a:rPr lang="fr-FR" dirty="0" smtClean="0">
                <a:solidFill>
                  <a:srgbClr val="000000"/>
                </a:solidFill>
              </a:rPr>
              <a:t>– 12h30 </a:t>
            </a:r>
            <a:r>
              <a:rPr lang="fr-FR" dirty="0" smtClean="0"/>
              <a:t> </a:t>
            </a:r>
            <a:r>
              <a:rPr lang="fr-FR" smtClean="0"/>
              <a:t>Point </a:t>
            </a:r>
            <a:r>
              <a:rPr lang="fr-FR" smtClean="0"/>
              <a:t>d’information sur </a:t>
            </a:r>
            <a:r>
              <a:rPr lang="fr-FR" dirty="0" smtClean="0"/>
              <a:t>la réforme des cycles 2, 3 et 4</a:t>
            </a:r>
            <a:endParaRPr lang="fr-FR" dirty="0"/>
          </a:p>
          <a:p>
            <a:pPr lvl="1"/>
            <a:r>
              <a:rPr lang="fr-FR" i="1" dirty="0" smtClean="0"/>
              <a:t>Norbert PERROT, Samuel VIOLLIN</a:t>
            </a:r>
            <a:endParaRPr lang="fr-FR" i="1" dirty="0"/>
          </a:p>
          <a:p>
            <a:r>
              <a:rPr lang="fr-FR" dirty="0" smtClean="0">
                <a:solidFill>
                  <a:srgbClr val="000000"/>
                </a:solidFill>
              </a:rPr>
              <a:t>14h </a:t>
            </a:r>
            <a:r>
              <a:rPr lang="fr-FR" dirty="0">
                <a:solidFill>
                  <a:srgbClr val="000000"/>
                </a:solidFill>
              </a:rPr>
              <a:t>– </a:t>
            </a:r>
            <a:r>
              <a:rPr lang="fr-FR" dirty="0" smtClean="0">
                <a:solidFill>
                  <a:srgbClr val="000000"/>
                </a:solidFill>
              </a:rPr>
              <a:t>16h </a:t>
            </a:r>
            <a:r>
              <a:rPr lang="fr-FR" dirty="0" smtClean="0"/>
              <a:t> Le projet école numérique industrie</a:t>
            </a:r>
          </a:p>
          <a:p>
            <a:pPr lvl="1"/>
            <a:r>
              <a:rPr lang="fr-FR" i="1" dirty="0" smtClean="0"/>
              <a:t>DGESCO, CANOPE, Dominique TARAUD, Jean-Michel SCHMITT</a:t>
            </a:r>
          </a:p>
          <a:p>
            <a:r>
              <a:rPr lang="fr-FR" dirty="0" smtClean="0">
                <a:solidFill>
                  <a:srgbClr val="000000"/>
                </a:solidFill>
              </a:rPr>
              <a:t>16h15 </a:t>
            </a:r>
            <a:r>
              <a:rPr lang="fr-FR" dirty="0">
                <a:solidFill>
                  <a:srgbClr val="000000"/>
                </a:solidFill>
              </a:rPr>
              <a:t>– </a:t>
            </a:r>
            <a:r>
              <a:rPr lang="fr-FR" dirty="0" smtClean="0">
                <a:solidFill>
                  <a:srgbClr val="000000"/>
                </a:solidFill>
              </a:rPr>
              <a:t>17h </a:t>
            </a:r>
            <a:r>
              <a:rPr lang="fr-FR" dirty="0" smtClean="0"/>
              <a:t> Introduction d’un programme d’informatique au CAPET SII et aux trois agrégations SII (externes et internes)</a:t>
            </a:r>
          </a:p>
          <a:p>
            <a:pPr lvl="1"/>
            <a:r>
              <a:rPr lang="fr-FR" i="1" dirty="0" smtClean="0"/>
              <a:t>Claude BERGMANN</a:t>
            </a:r>
            <a:endParaRPr lang="fr-FR" i="1" dirty="0"/>
          </a:p>
          <a:p>
            <a:pPr lvl="1"/>
            <a:endParaRPr lang="fr-FR" dirty="0"/>
          </a:p>
          <a:p>
            <a:endParaRPr lang="fr-FR" dirty="0"/>
          </a:p>
        </p:txBody>
      </p:sp>
    </p:spTree>
    <p:extLst>
      <p:ext uri="{BB962C8B-B14F-4D97-AF65-F5344CB8AC3E}">
        <p14:creationId xmlns:p14="http://schemas.microsoft.com/office/powerpoint/2010/main" val="2766386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4000" dirty="0" smtClean="0"/>
              <a:t>La technologie en post bac</a:t>
            </a:r>
            <a:endParaRPr lang="fr-FR" sz="2700" b="1" dirty="0"/>
          </a:p>
        </p:txBody>
      </p:sp>
      <p:graphicFrame>
        <p:nvGraphicFramePr>
          <p:cNvPr id="18" name="Diagramme 17"/>
          <p:cNvGraphicFramePr/>
          <p:nvPr>
            <p:custDataLst>
              <p:tags r:id="rId2"/>
            </p:custDataLst>
            <p:extLst>
              <p:ext uri="{D42A27DB-BD31-4B8C-83A1-F6EECF244321}">
                <p14:modId xmlns:p14="http://schemas.microsoft.com/office/powerpoint/2010/main" val="3559693258"/>
              </p:ext>
            </p:extLst>
          </p:nvPr>
        </p:nvGraphicFramePr>
        <p:xfrm>
          <a:off x="467544" y="4144189"/>
          <a:ext cx="2664296" cy="209312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56" name="Groupe 55"/>
          <p:cNvGrpSpPr/>
          <p:nvPr>
            <p:custDataLst>
              <p:tags r:id="rId3"/>
            </p:custDataLst>
          </p:nvPr>
        </p:nvGrpSpPr>
        <p:grpSpPr>
          <a:xfrm>
            <a:off x="6012160" y="1638666"/>
            <a:ext cx="2831975" cy="1865719"/>
            <a:chOff x="5652120" y="1779057"/>
            <a:chExt cx="2831975" cy="1865719"/>
          </a:xfrm>
        </p:grpSpPr>
        <p:sp>
          <p:nvSpPr>
            <p:cNvPr id="57" name="Rectangle 56"/>
            <p:cNvSpPr/>
            <p:nvPr/>
          </p:nvSpPr>
          <p:spPr>
            <a:xfrm>
              <a:off x="5652120" y="1779057"/>
              <a:ext cx="1092009" cy="728003"/>
            </a:xfrm>
            <a:prstGeom prst="rect">
              <a:avLst/>
            </a:prstGeom>
            <a:blipFill>
              <a:blip r:embed="rId25"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89724" y="2552584"/>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Replacer et interroger les objets ou les systèmes dans leur environnement socioculturel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3131840" y="1666840"/>
            <a:ext cx="2584324" cy="1837544"/>
            <a:chOff x="6443652" y="3995346"/>
            <a:chExt cx="2584324" cy="1837544"/>
          </a:xfrm>
        </p:grpSpPr>
        <p:pic>
          <p:nvPicPr>
            <p:cNvPr id="30" name="Image 29"/>
            <p:cNvPicPr>
              <a:picLocks noChangeAspect="1"/>
            </p:cNvPicPr>
            <p:nvPr>
              <p:custDataLst>
                <p:tags r:id="rId16"/>
              </p:custDataLst>
            </p:nvPr>
          </p:nvPicPr>
          <p:blipFill>
            <a:blip r:embed="rId26">
              <a:extLst>
                <a:ext uri="{28A0092B-C50C-407E-A947-70E740481C1C}">
                  <a14:useLocalDpi xmlns:a14="http://schemas.microsoft.com/office/drawing/2010/main" val="0"/>
                </a:ext>
              </a:extLst>
            </a:blip>
            <a:stretch>
              <a:fillRect/>
            </a:stretch>
          </p:blipFill>
          <p:spPr>
            <a:xfrm>
              <a:off x="6443652" y="399534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17"/>
              </p:custDataLst>
            </p:nvPr>
          </p:nvGrpSpPr>
          <p:grpSpPr>
            <a:xfrm>
              <a:off x="7197104" y="4604314"/>
              <a:ext cx="1830872" cy="1228576"/>
              <a:chOff x="1797060" y="5618291"/>
              <a:chExt cx="1830872" cy="1228576"/>
            </a:xfrm>
          </p:grpSpPr>
          <p:sp>
            <p:nvSpPr>
              <p:cNvPr id="35" name="Forme libre 34"/>
              <p:cNvSpPr/>
              <p:nvPr/>
            </p:nvSpPr>
            <p:spPr>
              <a:xfrm>
                <a:off x="1933561" y="5754675"/>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Représenter</a:t>
                </a:r>
                <a:r>
                  <a:rPr lang="fr-FR" sz="1200" dirty="0"/>
                  <a:t>, analyser, modéliser puis simuler les objets ou systèmes existants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64" name="Groupe 63"/>
          <p:cNvGrpSpPr/>
          <p:nvPr>
            <p:custDataLst>
              <p:tags r:id="rId5"/>
            </p:custDataLst>
          </p:nvPr>
        </p:nvGrpSpPr>
        <p:grpSpPr>
          <a:xfrm>
            <a:off x="195784" y="1681702"/>
            <a:ext cx="2665445" cy="1891314"/>
            <a:chOff x="322378" y="1897478"/>
            <a:chExt cx="2665445" cy="1891314"/>
          </a:xfrm>
        </p:grpSpPr>
        <p:pic>
          <p:nvPicPr>
            <p:cNvPr id="51" name="Image 50"/>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tretch>
              <a:fillRect/>
            </a:stretch>
          </p:blipFill>
          <p:spPr>
            <a:xfrm>
              <a:off x="322378" y="189747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1" name="Groupe 40"/>
            <p:cNvGrpSpPr/>
            <p:nvPr>
              <p:custDataLst>
                <p:tags r:id="rId15"/>
              </p:custDataLst>
            </p:nvPr>
          </p:nvGrpSpPr>
          <p:grpSpPr>
            <a:xfrm>
              <a:off x="1156951" y="2560216"/>
              <a:ext cx="1830872" cy="1228576"/>
              <a:chOff x="1156951" y="2637115"/>
              <a:chExt cx="1830872" cy="1228576"/>
            </a:xfrm>
          </p:grpSpPr>
          <p:sp>
            <p:nvSpPr>
              <p:cNvPr id="43" name="Forme libre 42"/>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Imaginer</a:t>
                </a:r>
                <a:r>
                  <a:rPr lang="fr-FR" sz="1200" dirty="0"/>
                  <a:t>, créer, concevoir et réaliser les </a:t>
                </a:r>
                <a:r>
                  <a:rPr lang="fr-FR" sz="1200" dirty="0" smtClean="0"/>
                  <a:t>objets ou </a:t>
                </a:r>
                <a:r>
                  <a:rPr lang="fr-FR" sz="1200" dirty="0"/>
                  <a:t>systèmes de demain</a:t>
                </a:r>
                <a:endParaRPr lang="fr-FR" sz="1200" kern="1200" dirty="0"/>
              </a:p>
            </p:txBody>
          </p:sp>
          <p:sp>
            <p:nvSpPr>
              <p:cNvPr id="44" name="Demi-cadre 43"/>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5" name="Demi-cadre 44"/>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6" name="Demi-cadre 45"/>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7" name="Demi-cadre 46"/>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31" name="Secteurs 30"/>
          <p:cNvSpPr/>
          <p:nvPr>
            <p:custDataLst>
              <p:tags r:id="rId6"/>
            </p:custDataLst>
          </p:nvPr>
        </p:nvSpPr>
        <p:spPr>
          <a:xfrm rot="10800000">
            <a:off x="833729" y="4263933"/>
            <a:ext cx="1820207" cy="1848741"/>
          </a:xfrm>
          <a:prstGeom prst="pie">
            <a:avLst>
              <a:gd name="adj1" fmla="val 4111109"/>
              <a:gd name="adj2" fmla="val 14215666"/>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custDataLst>
              <p:tags r:id="rId7"/>
            </p:custDataLst>
          </p:nvPr>
        </p:nvSpPr>
        <p:spPr>
          <a:xfrm>
            <a:off x="609539" y="3786943"/>
            <a:ext cx="2318520" cy="369332"/>
          </a:xfrm>
          <a:prstGeom prst="rect">
            <a:avLst/>
          </a:prstGeom>
          <a:noFill/>
        </p:spPr>
        <p:txBody>
          <a:bodyPr wrap="none" rtlCol="0">
            <a:spAutoFit/>
          </a:bodyPr>
          <a:lstStyle/>
          <a:p>
            <a:r>
              <a:rPr lang="fr-FR" b="1" dirty="0" smtClean="0">
                <a:solidFill>
                  <a:srgbClr val="0070C0"/>
                </a:solidFill>
              </a:rPr>
              <a:t>Les CPGE et Université</a:t>
            </a:r>
            <a:endParaRPr lang="fr-FR" b="1" dirty="0">
              <a:solidFill>
                <a:srgbClr val="0070C0"/>
              </a:solidFill>
            </a:endParaRPr>
          </a:p>
        </p:txBody>
      </p:sp>
      <p:graphicFrame>
        <p:nvGraphicFramePr>
          <p:cNvPr id="48" name="Diagramme 47"/>
          <p:cNvGraphicFramePr/>
          <p:nvPr>
            <p:custDataLst>
              <p:tags r:id="rId8"/>
            </p:custDataLst>
            <p:extLst>
              <p:ext uri="{D42A27DB-BD31-4B8C-83A1-F6EECF244321}">
                <p14:modId xmlns:p14="http://schemas.microsoft.com/office/powerpoint/2010/main" val="2329868874"/>
              </p:ext>
            </p:extLst>
          </p:nvPr>
        </p:nvGraphicFramePr>
        <p:xfrm>
          <a:off x="3347864" y="4144189"/>
          <a:ext cx="2664296" cy="209312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49" name="ZoneTexte 48"/>
          <p:cNvSpPr txBox="1"/>
          <p:nvPr>
            <p:custDataLst>
              <p:tags r:id="rId9"/>
            </p:custDataLst>
          </p:nvPr>
        </p:nvSpPr>
        <p:spPr>
          <a:xfrm>
            <a:off x="4256847" y="3802932"/>
            <a:ext cx="867545" cy="369332"/>
          </a:xfrm>
          <a:prstGeom prst="rect">
            <a:avLst/>
          </a:prstGeom>
          <a:noFill/>
        </p:spPr>
        <p:txBody>
          <a:bodyPr wrap="none" rtlCol="0">
            <a:spAutoFit/>
          </a:bodyPr>
          <a:lstStyle/>
          <a:p>
            <a:r>
              <a:rPr lang="fr-FR" b="1" dirty="0" smtClean="0">
                <a:solidFill>
                  <a:srgbClr val="0070C0"/>
                </a:solidFill>
              </a:rPr>
              <a:t>Les IUT</a:t>
            </a:r>
            <a:endParaRPr lang="fr-FR" b="1" dirty="0">
              <a:solidFill>
                <a:srgbClr val="0070C0"/>
              </a:solidFill>
            </a:endParaRPr>
          </a:p>
        </p:txBody>
      </p:sp>
      <p:sp>
        <p:nvSpPr>
          <p:cNvPr id="50" name="Secteurs 49"/>
          <p:cNvSpPr/>
          <p:nvPr>
            <p:custDataLst>
              <p:tags r:id="rId10"/>
            </p:custDataLst>
          </p:nvPr>
        </p:nvSpPr>
        <p:spPr>
          <a:xfrm rot="10800000">
            <a:off x="3754474" y="4294765"/>
            <a:ext cx="1820207" cy="1848741"/>
          </a:xfrm>
          <a:prstGeom prst="pie">
            <a:avLst>
              <a:gd name="adj1" fmla="val 19140367"/>
              <a:gd name="adj2" fmla="val 9692089"/>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2" name="Diagramme 51"/>
          <p:cNvGraphicFramePr/>
          <p:nvPr>
            <p:custDataLst>
              <p:tags r:id="rId11"/>
            </p:custDataLst>
            <p:extLst>
              <p:ext uri="{D42A27DB-BD31-4B8C-83A1-F6EECF244321}">
                <p14:modId xmlns:p14="http://schemas.microsoft.com/office/powerpoint/2010/main" val="840828649"/>
              </p:ext>
            </p:extLst>
          </p:nvPr>
        </p:nvGraphicFramePr>
        <p:xfrm>
          <a:off x="6372200" y="4144189"/>
          <a:ext cx="2664296" cy="209312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65" name="ZoneTexte 64"/>
          <p:cNvSpPr txBox="1"/>
          <p:nvPr>
            <p:custDataLst>
              <p:tags r:id="rId12"/>
            </p:custDataLst>
          </p:nvPr>
        </p:nvSpPr>
        <p:spPr>
          <a:xfrm>
            <a:off x="7149764" y="3802932"/>
            <a:ext cx="870559" cy="369332"/>
          </a:xfrm>
          <a:prstGeom prst="rect">
            <a:avLst/>
          </a:prstGeom>
          <a:noFill/>
        </p:spPr>
        <p:txBody>
          <a:bodyPr wrap="none" rtlCol="0">
            <a:spAutoFit/>
          </a:bodyPr>
          <a:lstStyle/>
          <a:p>
            <a:r>
              <a:rPr lang="fr-FR" b="1" dirty="0" smtClean="0">
                <a:solidFill>
                  <a:srgbClr val="0070C0"/>
                </a:solidFill>
              </a:rPr>
              <a:t>Les STS</a:t>
            </a:r>
            <a:endParaRPr lang="fr-FR" b="1" dirty="0">
              <a:solidFill>
                <a:srgbClr val="0070C0"/>
              </a:solidFill>
            </a:endParaRPr>
          </a:p>
        </p:txBody>
      </p:sp>
      <p:sp>
        <p:nvSpPr>
          <p:cNvPr id="66" name="Secteurs 65"/>
          <p:cNvSpPr/>
          <p:nvPr>
            <p:custDataLst>
              <p:tags r:id="rId13"/>
            </p:custDataLst>
          </p:nvPr>
        </p:nvSpPr>
        <p:spPr>
          <a:xfrm rot="10800000">
            <a:off x="6732240" y="4288205"/>
            <a:ext cx="1820207" cy="1848741"/>
          </a:xfrm>
          <a:prstGeom prst="pie">
            <a:avLst>
              <a:gd name="adj1" fmla="val 17673443"/>
              <a:gd name="adj2" fmla="val 6440119"/>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5283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smtClean="0"/>
              <a:t>Les apports de la dimension scientifique et technique</a:t>
            </a:r>
            <a:endParaRPr lang="fr-FR" dirty="0"/>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921679634"/>
              </p:ex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253242" y="4005063"/>
            <a:ext cx="8423214" cy="2031325"/>
          </a:xfrm>
          <a:prstGeom prst="rect">
            <a:avLst/>
          </a:prstGeom>
        </p:spPr>
        <p:txBody>
          <a:bodyPr wrap="square">
            <a:spAutoFit/>
          </a:bodyPr>
          <a:lstStyle/>
          <a:p>
            <a:r>
              <a:rPr lang="fr-FR" dirty="0"/>
              <a:t>Cette démarche rigoureuse d’observation de systèmes réels, d’analyse de leur comportement, de la construction ou de l’utilisation de modèles multi physiques permet aux futurs citoyens de pratiquer une séparation entre les différents domaines de réflexion et de différencier ainsi ce qui relève des sciences et de la connaissance et ce qui relève des opinions et des croyances. Le scientifique doit douter pour s’interroger sur les limites des théories établies, à ce titre il écarte toute démarche dogmatique.</a:t>
            </a:r>
          </a:p>
        </p:txBody>
      </p:sp>
      <p:pic>
        <p:nvPicPr>
          <p:cNvPr id="14" name="Image 13"/>
          <p:cNvPicPr/>
          <p:nvPr/>
        </p:nvPicPr>
        <p:blipFill>
          <a:blip r:embed="rId10">
            <a:extLst>
              <a:ext uri="{28A0092B-C50C-407E-A947-70E740481C1C}">
                <a14:useLocalDpi xmlns:a14="http://schemas.microsoft.com/office/drawing/2010/main" val="0"/>
              </a:ext>
            </a:extLst>
          </a:blip>
          <a:srcRect/>
          <a:stretch>
            <a:fillRect/>
          </a:stretch>
        </p:blipFill>
        <p:spPr bwMode="auto">
          <a:xfrm>
            <a:off x="395536" y="1844824"/>
            <a:ext cx="5755640" cy="2045970"/>
          </a:xfrm>
          <a:prstGeom prst="rect">
            <a:avLst/>
          </a:prstGeom>
          <a:noFill/>
          <a:ln>
            <a:noFill/>
          </a:ln>
        </p:spPr>
      </p:pic>
    </p:spTree>
    <p:extLst>
      <p:ext uri="{BB962C8B-B14F-4D97-AF65-F5344CB8AC3E}">
        <p14:creationId xmlns:p14="http://schemas.microsoft.com/office/powerpoint/2010/main" val="3849804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smtClean="0"/>
              <a:t>Les apports de la dimension scientifique et technique</a:t>
            </a:r>
            <a:endParaRPr lang="fr-FR" dirty="0"/>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099191762"/>
              </p:ex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683568" y="5013176"/>
            <a:ext cx="8064896" cy="1200329"/>
          </a:xfrm>
          <a:prstGeom prst="rect">
            <a:avLst/>
          </a:prstGeom>
        </p:spPr>
        <p:txBody>
          <a:bodyPr wrap="square">
            <a:spAutoFit/>
          </a:bodyPr>
          <a:lstStyle/>
          <a:p>
            <a:r>
              <a:rPr lang="fr-FR" b="1" dirty="0"/>
              <a:t>C’est une responsabilisation à l’usage raisonné des technologies et à une concrétisation des enjeux éthiques associés qui participent à la prise de conscience de la place d’un individu dans la société et dans son environnement.</a:t>
            </a:r>
            <a:endParaRPr lang="fr-FR" dirty="0"/>
          </a:p>
        </p:txBody>
      </p:sp>
      <p:grpSp>
        <p:nvGrpSpPr>
          <p:cNvPr id="3" name="Grouper 2"/>
          <p:cNvGrpSpPr/>
          <p:nvPr/>
        </p:nvGrpSpPr>
        <p:grpSpPr>
          <a:xfrm>
            <a:off x="539552" y="1769221"/>
            <a:ext cx="6624719" cy="3319559"/>
            <a:chOff x="1259641" y="1769221"/>
            <a:chExt cx="6624719" cy="3319559"/>
          </a:xfrm>
        </p:grpSpPr>
        <p:pic>
          <p:nvPicPr>
            <p:cNvPr id="9" name="Diagramme 7"/>
            <p:cNvPicPr>
              <a:picLocks noChangeAspect="1"/>
            </p:cNvPicPr>
            <p:nvPr/>
          </p:nvPicPr>
          <p:blipFill>
            <a:blip r:embed="rId10">
              <a:alphaModFix/>
              <a:lum/>
            </a:blip>
            <a:srcRect/>
            <a:stretch>
              <a:fillRect/>
            </a:stretch>
          </p:blipFill>
          <p:spPr>
            <a:xfrm>
              <a:off x="2248562" y="1769221"/>
              <a:ext cx="4730399" cy="3319559"/>
            </a:xfrm>
            <a:prstGeom prst="rect">
              <a:avLst/>
            </a:prstGeom>
            <a:noFill/>
            <a:ln>
              <a:noFill/>
            </a:ln>
          </p:spPr>
        </p:pic>
        <p:pic>
          <p:nvPicPr>
            <p:cNvPr id="10" name="Picture 9"/>
            <p:cNvPicPr>
              <a:picLocks noChangeAspect="1"/>
            </p:cNvPicPr>
            <p:nvPr/>
          </p:nvPicPr>
          <p:blipFill>
            <a:blip r:embed="rId11">
              <a:alphaModFix/>
              <a:lum/>
            </a:blip>
            <a:srcRect/>
            <a:stretch>
              <a:fillRect/>
            </a:stretch>
          </p:blipFill>
          <p:spPr>
            <a:xfrm>
              <a:off x="1259641" y="2508302"/>
              <a:ext cx="769679" cy="2149200"/>
            </a:xfrm>
            <a:prstGeom prst="rect">
              <a:avLst/>
            </a:prstGeom>
            <a:noFill/>
            <a:ln>
              <a:noFill/>
            </a:ln>
          </p:spPr>
        </p:pic>
        <p:pic>
          <p:nvPicPr>
            <p:cNvPr id="11" name="Picture 10"/>
            <p:cNvPicPr>
              <a:picLocks noChangeAspect="1"/>
            </p:cNvPicPr>
            <p:nvPr/>
          </p:nvPicPr>
          <p:blipFill>
            <a:blip r:embed="rId12">
              <a:alphaModFix/>
              <a:lum/>
            </a:blip>
            <a:srcRect/>
            <a:stretch>
              <a:fillRect/>
            </a:stretch>
          </p:blipFill>
          <p:spPr>
            <a:xfrm>
              <a:off x="6971041" y="2497502"/>
              <a:ext cx="913319" cy="2149200"/>
            </a:xfrm>
            <a:prstGeom prst="rect">
              <a:avLst/>
            </a:prstGeom>
            <a:noFill/>
            <a:ln>
              <a:noFill/>
            </a:ln>
          </p:spPr>
        </p:pic>
        <p:pic>
          <p:nvPicPr>
            <p:cNvPr id="12" name="Picture 11"/>
            <p:cNvPicPr>
              <a:picLocks noChangeAspect="1"/>
            </p:cNvPicPr>
            <p:nvPr/>
          </p:nvPicPr>
          <p:blipFill>
            <a:blip r:embed="rId13">
              <a:alphaModFix/>
              <a:lum/>
            </a:blip>
            <a:srcRect/>
            <a:stretch>
              <a:fillRect/>
            </a:stretch>
          </p:blipFill>
          <p:spPr>
            <a:xfrm>
              <a:off x="4067944" y="3068960"/>
              <a:ext cx="982440" cy="755279"/>
            </a:xfrm>
            <a:prstGeom prst="rect">
              <a:avLst/>
            </a:prstGeom>
            <a:noFill/>
            <a:ln>
              <a:noFill/>
            </a:ln>
          </p:spPr>
        </p:pic>
        <p:grpSp>
          <p:nvGrpSpPr>
            <p:cNvPr id="15" name="Groupe 17"/>
            <p:cNvGrpSpPr/>
            <p:nvPr/>
          </p:nvGrpSpPr>
          <p:grpSpPr>
            <a:xfrm>
              <a:off x="2439138" y="2150910"/>
              <a:ext cx="4443471" cy="2622621"/>
              <a:chOff x="2555776" y="3310648"/>
              <a:chExt cx="4443471" cy="2622621"/>
            </a:xfrm>
          </p:grpSpPr>
          <p:sp>
            <p:nvSpPr>
              <p:cNvPr id="16" name="ZoneTexte 18"/>
              <p:cNvSpPr/>
              <p:nvPr/>
            </p:nvSpPr>
            <p:spPr>
              <a:xfrm>
                <a:off x="5431736" y="331064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7" name="ZoneTexte 19"/>
              <p:cNvSpPr/>
              <p:nvPr/>
            </p:nvSpPr>
            <p:spPr>
              <a:xfrm>
                <a:off x="5724128" y="4509120"/>
                <a:ext cx="127511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8" name="ZoneTexte 20"/>
              <p:cNvSpPr/>
              <p:nvPr/>
            </p:nvSpPr>
            <p:spPr>
              <a:xfrm>
                <a:off x="5240216" y="563228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a:solidFill>
                      <a:srgbClr val="C00000"/>
                    </a:solidFill>
                    <a:latin typeface="Times New Roman" pitchFamily="18"/>
                    <a:ea typeface="Arial Unicode MS" pitchFamily="2"/>
                    <a:cs typeface="Tahoma" pitchFamily="2"/>
                  </a:rPr>
                  <a:t>Transport</a:t>
                </a:r>
              </a:p>
            </p:txBody>
          </p:sp>
          <p:sp>
            <p:nvSpPr>
              <p:cNvPr id="19" name="ZoneTexte 21"/>
              <p:cNvSpPr/>
              <p:nvPr/>
            </p:nvSpPr>
            <p:spPr>
              <a:xfrm>
                <a:off x="2771800" y="5589240"/>
                <a:ext cx="11944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20" name="ZoneTexte 22"/>
              <p:cNvSpPr/>
              <p:nvPr/>
            </p:nvSpPr>
            <p:spPr>
              <a:xfrm>
                <a:off x="2555776" y="4437112"/>
                <a:ext cx="12862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grpSp>
      </p:grpSp>
    </p:spTree>
    <p:extLst>
      <p:ext uri="{BB962C8B-B14F-4D97-AF65-F5344CB8AC3E}">
        <p14:creationId xmlns:p14="http://schemas.microsoft.com/office/powerpoint/2010/main" val="737246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smtClean="0"/>
              <a:t>Les apports de la dimension ingénierie design / métiers d’arts et d’industrie</a:t>
            </a:r>
            <a:endParaRPr lang="fr-FR" dirty="0"/>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10503526"/>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e 10"/>
          <p:cNvGrpSpPr/>
          <p:nvPr/>
        </p:nvGrpSpPr>
        <p:grpSpPr>
          <a:xfrm>
            <a:off x="31800" y="2060848"/>
            <a:ext cx="2313339" cy="2448272"/>
            <a:chOff x="409518" y="1772816"/>
            <a:chExt cx="3019437" cy="3835822"/>
          </a:xfrm>
        </p:grpSpPr>
        <p:pic>
          <p:nvPicPr>
            <p:cNvPr id="15" name="Image 14" descr="sans-titre.png"/>
            <p:cNvPicPr>
              <a:picLocks noChangeAspect="1"/>
            </p:cNvPicPr>
            <p:nvPr/>
          </p:nvPicPr>
          <p:blipFill>
            <a:blip r:embed="rId10"/>
            <a:stretch>
              <a:fillRect/>
            </a:stretch>
          </p:blipFill>
          <p:spPr>
            <a:xfrm>
              <a:off x="409518" y="2589201"/>
              <a:ext cx="3019437" cy="3019437"/>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11560" y="1772816"/>
              <a:ext cx="2628936"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Du taylorisme</a:t>
              </a:r>
              <a:endParaRPr lang="fr-FR" sz="1600" dirty="0">
                <a:solidFill>
                  <a:schemeClr val="tx1"/>
                </a:solidFill>
              </a:endParaRPr>
            </a:p>
          </p:txBody>
        </p:sp>
      </p:grpSp>
      <p:grpSp>
        <p:nvGrpSpPr>
          <p:cNvPr id="17" name="Groupe 11"/>
          <p:cNvGrpSpPr>
            <a:grpSpLocks noChangeAspect="1"/>
          </p:cNvGrpSpPr>
          <p:nvPr/>
        </p:nvGrpSpPr>
        <p:grpSpPr>
          <a:xfrm>
            <a:off x="6821773" y="3789040"/>
            <a:ext cx="2322227" cy="2286271"/>
            <a:chOff x="4716016" y="1772816"/>
            <a:chExt cx="3870378" cy="3810451"/>
          </a:xfrm>
        </p:grpSpPr>
        <p:pic>
          <p:nvPicPr>
            <p:cNvPr id="18" name="Image 17" descr="1.jpg"/>
            <p:cNvPicPr>
              <a:picLocks noChangeAspect="1"/>
            </p:cNvPicPr>
            <p:nvPr/>
          </p:nvPicPr>
          <p:blipFill>
            <a:blip r:embed="rId11"/>
            <a:stretch>
              <a:fillRect/>
            </a:stretch>
          </p:blipFill>
          <p:spPr>
            <a:xfrm>
              <a:off x="4718052" y="2589201"/>
              <a:ext cx="3845672" cy="2994066"/>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4716016" y="1772816"/>
              <a:ext cx="3870378"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A l’ingénierie système</a:t>
              </a:r>
              <a:endParaRPr lang="fr-FR" sz="1600" dirty="0">
                <a:solidFill>
                  <a:schemeClr val="tx1"/>
                </a:solidFill>
              </a:endParaRPr>
            </a:p>
          </p:txBody>
        </p:sp>
      </p:grpSp>
      <p:grpSp>
        <p:nvGrpSpPr>
          <p:cNvPr id="3" name="Grouper 2"/>
          <p:cNvGrpSpPr/>
          <p:nvPr/>
        </p:nvGrpSpPr>
        <p:grpSpPr>
          <a:xfrm>
            <a:off x="2483768" y="1700808"/>
            <a:ext cx="4104456" cy="4324548"/>
            <a:chOff x="2483768" y="1700808"/>
            <a:chExt cx="4104456" cy="4324548"/>
          </a:xfrm>
        </p:grpSpPr>
        <p:sp>
          <p:nvSpPr>
            <p:cNvPr id="5" name="Rectangle 4"/>
            <p:cNvSpPr/>
            <p:nvPr>
              <p:custDataLst>
                <p:tags r:id="rId2"/>
              </p:custDataLst>
            </p:nvPr>
          </p:nvSpPr>
          <p:spPr>
            <a:xfrm>
              <a:off x="2483768" y="3717032"/>
              <a:ext cx="4104456" cy="2308324"/>
            </a:xfrm>
            <a:prstGeom prst="rect">
              <a:avLst/>
            </a:prstGeom>
          </p:spPr>
          <p:txBody>
            <a:bodyPr wrap="square">
              <a:spAutoFit/>
            </a:bodyPr>
            <a:lstStyle/>
            <a:p>
              <a:pPr algn="just"/>
              <a:r>
                <a:rPr lang="fr-FR" dirty="0"/>
                <a:t>Cette dimension, par son caractère très orienté sur la créativité, permet d’identifier et d’approfondir toutes les possibilités de réponse à une question, sans préjuger d’une </a:t>
              </a:r>
              <a:r>
                <a:rPr lang="fr-FR" dirty="0" smtClean="0"/>
                <a:t>solution. </a:t>
              </a:r>
              <a:r>
                <a:rPr lang="fr-FR" b="1" dirty="0"/>
                <a:t>Il s’agit bien de développer l’esprit critique et de travailler en groupe à l’émergence et la sélection d’idées.</a:t>
              </a:r>
              <a:r>
                <a:rPr lang="fr-FR" dirty="0"/>
                <a:t> </a:t>
              </a:r>
              <a:r>
                <a:rPr lang="fr-FR" dirty="0" smtClean="0"/>
                <a:t> </a:t>
              </a:r>
              <a:endParaRPr lang="fr-FR" dirty="0"/>
            </a:p>
          </p:txBody>
        </p:sp>
        <p:pic>
          <p:nvPicPr>
            <p:cNvPr id="20" name="Picture 2" descr="F:\SPIDO\images cycle de vie\groupe.jpg"/>
            <p:cNvPicPr>
              <a:picLocks noChangeAspect="1" noChangeArrowheads="1"/>
            </p:cNvPicPr>
            <p:nvPr/>
          </p:nvPicPr>
          <p:blipFill>
            <a:blip r:embed="rId12"/>
            <a:srcRect/>
            <a:stretch>
              <a:fillRect/>
            </a:stretch>
          </p:blipFill>
          <p:spPr bwMode="auto">
            <a:xfrm>
              <a:off x="3131840" y="1700808"/>
              <a:ext cx="2935494" cy="1632869"/>
            </a:xfrm>
            <a:prstGeom prst="rect">
              <a:avLst/>
            </a:prstGeom>
            <a:noFill/>
          </p:spPr>
        </p:pic>
        <p:sp>
          <p:nvSpPr>
            <p:cNvPr id="21" name="Rectangle 20"/>
            <p:cNvSpPr/>
            <p:nvPr/>
          </p:nvSpPr>
          <p:spPr>
            <a:xfrm>
              <a:off x="3131841" y="3212976"/>
              <a:ext cx="2952328" cy="369332"/>
            </a:xfrm>
            <a:prstGeom prst="rect">
              <a:avLst/>
            </a:prstGeom>
          </p:spPr>
          <p:txBody>
            <a:bodyPr wrap="square">
              <a:spAutoFit/>
            </a:bodyPr>
            <a:lstStyle/>
            <a:p>
              <a:pPr algn="ctr"/>
              <a:r>
                <a:rPr lang="fr-FR" b="1" dirty="0" smtClean="0"/>
                <a:t>Le travail collaboratif</a:t>
              </a:r>
              <a:endParaRPr lang="fr-FR" b="1" dirty="0"/>
            </a:p>
          </p:txBody>
        </p:sp>
      </p:grpSp>
    </p:spTree>
    <p:extLst>
      <p:ext uri="{BB962C8B-B14F-4D97-AF65-F5344CB8AC3E}">
        <p14:creationId xmlns:p14="http://schemas.microsoft.com/office/powerpoint/2010/main" val="3549604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smtClean="0"/>
              <a:t>Les apports de la dimension ingénierie design / métiers d’arts et d’industrie</a:t>
            </a:r>
            <a:endParaRPr lang="fr-FR" dirty="0"/>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796450110"/>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custDataLst>
              <p:tags r:id="rId2"/>
            </p:custDataLst>
          </p:nvPr>
        </p:nvSpPr>
        <p:spPr>
          <a:xfrm>
            <a:off x="4283968" y="2708920"/>
            <a:ext cx="4104456" cy="3416320"/>
          </a:xfrm>
          <a:prstGeom prst="rect">
            <a:avLst/>
          </a:prstGeom>
        </p:spPr>
        <p:txBody>
          <a:bodyPr wrap="square">
            <a:spAutoFit/>
          </a:bodyPr>
          <a:lstStyle/>
          <a:p>
            <a:pPr algn="just"/>
            <a:r>
              <a:rPr lang="fr-FR" b="1" dirty="0"/>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dirty="0"/>
              <a:t> Il répond ainsi aux besoins et aux principes d’une écologie humaine adaptée à son époque. </a:t>
            </a:r>
          </a:p>
        </p:txBody>
      </p:sp>
      <p:pic>
        <p:nvPicPr>
          <p:cNvPr id="8" name="Image 7" descr=" 2302.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52" y="2420888"/>
            <a:ext cx="3065140" cy="3065140"/>
          </a:xfrm>
          <a:prstGeom prst="rect">
            <a:avLst/>
          </a:prstGeom>
        </p:spPr>
      </p:pic>
    </p:spTree>
    <p:extLst>
      <p:ext uri="{BB962C8B-B14F-4D97-AF65-F5344CB8AC3E}">
        <p14:creationId xmlns:p14="http://schemas.microsoft.com/office/powerpoint/2010/main" val="33277606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94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04864"/>
            <a:ext cx="5308600" cy="3988435"/>
          </a:xfrm>
          <a:prstGeom prst="rect">
            <a:avLst/>
          </a:prstGeom>
        </p:spPr>
      </p:pic>
      <p:sp>
        <p:nvSpPr>
          <p:cNvPr id="2" name="Titre 1"/>
          <p:cNvSpPr>
            <a:spLocks noGrp="1"/>
          </p:cNvSpPr>
          <p:nvPr>
            <p:ph type="title"/>
          </p:nvPr>
        </p:nvSpPr>
        <p:spPr>
          <a:xfrm>
            <a:off x="684213" y="131763"/>
            <a:ext cx="6048027" cy="1352550"/>
          </a:xfrm>
        </p:spPr>
        <p:txBody>
          <a:bodyPr/>
          <a:lstStyle/>
          <a:p>
            <a:r>
              <a:rPr lang="fr-FR" dirty="0" smtClean="0"/>
              <a:t>Les apports de la dimension ingénierie design / métiers d’arts et d’industrie</a:t>
            </a:r>
            <a:endParaRPr lang="fr-FR" dirty="0"/>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2590058142"/>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p:cNvSpPr/>
          <p:nvPr>
            <p:custDataLst>
              <p:tags r:id="rId2"/>
            </p:custDataLst>
          </p:nvPr>
        </p:nvSpPr>
        <p:spPr>
          <a:xfrm>
            <a:off x="4932040" y="2708920"/>
            <a:ext cx="4104456" cy="3139321"/>
          </a:xfrm>
          <a:prstGeom prst="rect">
            <a:avLst/>
          </a:prstGeom>
        </p:spPr>
        <p:txBody>
          <a:bodyPr wrap="square">
            <a:spAutoFit/>
          </a:bodyPr>
          <a:lstStyle/>
          <a:p>
            <a:r>
              <a:rPr lang="fr-FR" dirty="0"/>
              <a:t>L’approche partagée des dimensions design et technologiques des objets et systèmes techniques permet de </a:t>
            </a:r>
            <a:r>
              <a:rPr lang="fr-FR" dirty="0" smtClean="0"/>
              <a:t>réfléchir </a:t>
            </a:r>
            <a:r>
              <a:rPr lang="fr-FR" dirty="0"/>
              <a:t>autant aux « pourquoi » de la conception et de la réalisation qu’aux « comment » souvent réducteurs. </a:t>
            </a:r>
            <a:r>
              <a:rPr lang="fr-FR" b="1" dirty="0"/>
              <a:t>Il s’agit donc d’une occasion privilégiée de réfléchir collectivement à son environnement, aux usages sociaux des objets et à leurs conséquences.</a:t>
            </a:r>
            <a:endParaRPr lang="fr-FR" dirty="0"/>
          </a:p>
        </p:txBody>
      </p:sp>
    </p:spTree>
    <p:extLst>
      <p:ext uri="{BB962C8B-B14F-4D97-AF65-F5344CB8AC3E}">
        <p14:creationId xmlns:p14="http://schemas.microsoft.com/office/powerpoint/2010/main" val="37562008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3" descr="772.gif"/>
          <p:cNvPicPr>
            <a:picLocks noGrp="1" noChangeAspect="1"/>
          </p:cNvPicPr>
          <p:nvPr>
            <p:ph idx="1"/>
          </p:nvPr>
        </p:nvPicPr>
        <p:blipFill>
          <a:blip r:embed="rId4">
            <a:extLst>
              <a:ext uri="{28A0092B-C50C-407E-A947-70E740481C1C}">
                <a14:useLocalDpi xmlns:a14="http://schemas.microsoft.com/office/drawing/2010/main" val="0"/>
              </a:ext>
            </a:extLst>
          </a:blip>
          <a:srcRect t="40311" b="40311"/>
          <a:stretch>
            <a:fillRect/>
          </a:stretch>
        </p:blipFill>
        <p:spPr>
          <a:xfrm>
            <a:off x="-36512" y="1988840"/>
            <a:ext cx="7776864" cy="4248150"/>
          </a:xfrm>
        </p:spPr>
      </p:pic>
      <p:grpSp>
        <p:nvGrpSpPr>
          <p:cNvPr id="14" name="Grouper 13"/>
          <p:cNvGrpSpPr/>
          <p:nvPr/>
        </p:nvGrpSpPr>
        <p:grpSpPr>
          <a:xfrm>
            <a:off x="1691680" y="1548080"/>
            <a:ext cx="4536504" cy="584776"/>
            <a:chOff x="1630388" y="1419868"/>
            <a:chExt cx="4536504" cy="584776"/>
          </a:xfrm>
        </p:grpSpPr>
        <p:sp>
          <p:nvSpPr>
            <p:cNvPr id="8" name="ZoneTexte 7"/>
            <p:cNvSpPr txBox="1"/>
            <p:nvPr/>
          </p:nvSpPr>
          <p:spPr>
            <a:xfrm>
              <a:off x="1630388" y="1419868"/>
              <a:ext cx="1008112" cy="584776"/>
            </a:xfrm>
            <a:prstGeom prst="rect">
              <a:avLst/>
            </a:prstGeom>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smtClean="0">
                  <a:solidFill>
                    <a:srgbClr val="000000"/>
                  </a:solidFill>
                </a:rPr>
                <a:t>Contexte culturel</a:t>
              </a:r>
              <a:endParaRPr lang="fr-FR" sz="1600" dirty="0">
                <a:solidFill>
                  <a:srgbClr val="000000"/>
                </a:solidFill>
              </a:endParaRPr>
            </a:p>
          </p:txBody>
        </p:sp>
        <p:sp>
          <p:nvSpPr>
            <p:cNvPr id="9" name="ZoneTexte 8"/>
            <p:cNvSpPr txBox="1"/>
            <p:nvPr/>
          </p:nvSpPr>
          <p:spPr>
            <a:xfrm>
              <a:off x="2638500" y="1419868"/>
              <a:ext cx="1080120" cy="584776"/>
            </a:xfrm>
            <a:prstGeom prst="rect">
              <a:avLst/>
            </a:prstGeom>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smtClean="0">
                  <a:solidFill>
                    <a:srgbClr val="000000"/>
                  </a:solidFill>
                </a:rPr>
                <a:t>Contexte politique</a:t>
              </a:r>
              <a:endParaRPr lang="fr-FR" sz="1600" dirty="0">
                <a:solidFill>
                  <a:srgbClr val="000000"/>
                </a:solidFill>
              </a:endParaRPr>
            </a:p>
          </p:txBody>
        </p:sp>
        <p:sp>
          <p:nvSpPr>
            <p:cNvPr id="10" name="ZoneTexte 9"/>
            <p:cNvSpPr txBox="1"/>
            <p:nvPr/>
          </p:nvSpPr>
          <p:spPr>
            <a:xfrm>
              <a:off x="4006652" y="1419868"/>
              <a:ext cx="1152128" cy="584776"/>
            </a:xfrm>
            <a:prstGeom prst="rect">
              <a:avLst/>
            </a:prstGeom>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err="1" smtClean="0">
                  <a:solidFill>
                    <a:srgbClr val="000000"/>
                  </a:solidFill>
                </a:rPr>
                <a:t>Mvts</a:t>
              </a:r>
              <a:r>
                <a:rPr lang="fr-FR" sz="1600" dirty="0" smtClean="0">
                  <a:solidFill>
                    <a:srgbClr val="000000"/>
                  </a:solidFill>
                </a:rPr>
                <a:t>. artistiques</a:t>
              </a:r>
              <a:endParaRPr lang="fr-FR" sz="1600" dirty="0">
                <a:solidFill>
                  <a:srgbClr val="000000"/>
                </a:solidFill>
              </a:endParaRPr>
            </a:p>
          </p:txBody>
        </p:sp>
        <p:sp>
          <p:nvSpPr>
            <p:cNvPr id="11" name="ZoneTexte 10"/>
            <p:cNvSpPr txBox="1"/>
            <p:nvPr/>
          </p:nvSpPr>
          <p:spPr>
            <a:xfrm>
              <a:off x="5086772" y="1419868"/>
              <a:ext cx="1080120" cy="584776"/>
            </a:xfrm>
            <a:prstGeom prst="rect">
              <a:avLst/>
            </a:prstGeom>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smtClean="0">
                  <a:solidFill>
                    <a:srgbClr val="000000"/>
                  </a:solidFill>
                </a:rPr>
                <a:t>Evolution technique</a:t>
              </a:r>
              <a:endParaRPr lang="fr-FR" sz="1600" dirty="0">
                <a:solidFill>
                  <a:srgbClr val="000000"/>
                </a:solidFill>
              </a:endParaRPr>
            </a:p>
          </p:txBody>
        </p:sp>
      </p:grpSp>
      <p:pic>
        <p:nvPicPr>
          <p:cNvPr id="12" name="Image 11" descr="se déplacer.gif"/>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0" y="1556792"/>
            <a:ext cx="6694263" cy="4590352"/>
          </a:xfrm>
          <a:prstGeom prst="rect">
            <a:avLst/>
          </a:prstGeom>
        </p:spPr>
      </p:pic>
      <p:sp>
        <p:nvSpPr>
          <p:cNvPr id="3" name="Titre 2"/>
          <p:cNvSpPr>
            <a:spLocks noGrp="1"/>
          </p:cNvSpPr>
          <p:nvPr>
            <p:ph type="title"/>
          </p:nvPr>
        </p:nvSpPr>
        <p:spPr/>
        <p:txBody>
          <a:bodyPr/>
          <a:lstStyle/>
          <a:p>
            <a:r>
              <a:rPr lang="fr-FR" dirty="0"/>
              <a:t>Les apports de la dimension socioculturelle</a:t>
            </a:r>
          </a:p>
        </p:txBody>
      </p:sp>
      <p:graphicFrame>
        <p:nvGraphicFramePr>
          <p:cNvPr id="15" name="Diagramme 14"/>
          <p:cNvGraphicFramePr>
            <a:graphicFrameLocks noChangeAspect="1"/>
          </p:cNvGraphicFramePr>
          <p:nvPr>
            <p:custDataLst>
              <p:tags r:id="rId1"/>
            </p:custDataLst>
            <p:extLst>
              <p:ext uri="{D42A27DB-BD31-4B8C-83A1-F6EECF244321}">
                <p14:modId xmlns:p14="http://schemas.microsoft.com/office/powerpoint/2010/main" val="3038714495"/>
              </p:ext>
            </p:extLst>
          </p:nvPr>
        </p:nvGraphicFramePr>
        <p:xfrm>
          <a:off x="6104944" y="-228600"/>
          <a:ext cx="3901440" cy="2600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 3" descr="fris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512" y="0"/>
            <a:ext cx="2432488" cy="6858000"/>
          </a:xfrm>
          <a:prstGeom prst="rect">
            <a:avLst/>
          </a:prstGeom>
        </p:spPr>
      </p:pic>
      <p:sp>
        <p:nvSpPr>
          <p:cNvPr id="5" name="ZoneTexte 4"/>
          <p:cNvSpPr txBox="1"/>
          <p:nvPr/>
        </p:nvSpPr>
        <p:spPr>
          <a:xfrm>
            <a:off x="6911752" y="2996952"/>
            <a:ext cx="2232248" cy="2031325"/>
          </a:xfrm>
          <a:prstGeom prst="rect">
            <a:avLst/>
          </a:prstGeom>
          <a:noFill/>
        </p:spPr>
        <p:txBody>
          <a:bodyPr wrap="square" rtlCol="0">
            <a:spAutoFit/>
          </a:bodyPr>
          <a:lstStyle/>
          <a:p>
            <a:r>
              <a:rPr lang="fr-FR" b="1" dirty="0"/>
              <a:t>Art et technique participent tous deux de l’activité créatrice de l’homme qui fait de lui un être de culture.</a:t>
            </a:r>
            <a:r>
              <a:rPr lang="fr-FR" dirty="0"/>
              <a:t> </a:t>
            </a:r>
          </a:p>
        </p:txBody>
      </p:sp>
    </p:spTree>
    <p:extLst>
      <p:ext uri="{BB962C8B-B14F-4D97-AF65-F5344CB8AC3E}">
        <p14:creationId xmlns:p14="http://schemas.microsoft.com/office/powerpoint/2010/main" val="2311863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2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apports de la dimension socioculturelle</a:t>
            </a:r>
          </a:p>
        </p:txBody>
      </p:sp>
      <p:pic>
        <p:nvPicPr>
          <p:cNvPr id="6" name="Espace réservé du contenu 5" descr="homme_repare.jpg"/>
          <p:cNvPicPr>
            <a:picLocks noGrp="1" noChangeAspect="1"/>
          </p:cNvPicPr>
          <p:nvPr>
            <p:ph idx="1"/>
          </p:nvPr>
        </p:nvPicPr>
        <p:blipFill>
          <a:blip r:embed="rId4">
            <a:extLst>
              <a:ext uri="{28A0092B-C50C-407E-A947-70E740481C1C}">
                <a14:useLocalDpi xmlns:a14="http://schemas.microsoft.com/office/drawing/2010/main" val="0"/>
              </a:ext>
            </a:extLst>
          </a:blip>
          <a:srcRect t="12881" b="12881"/>
          <a:stretch>
            <a:fillRect/>
          </a:stretch>
        </p:blipFill>
        <p:spPr>
          <a:xfrm>
            <a:off x="251520" y="2204864"/>
            <a:ext cx="6502400" cy="3552556"/>
          </a:xfrm>
        </p:spPr>
      </p:pic>
      <p:graphicFrame>
        <p:nvGraphicFramePr>
          <p:cNvPr id="5" name="Diagramme 4"/>
          <p:cNvGraphicFramePr>
            <a:graphicFrameLocks noChangeAspect="1"/>
          </p:cNvGraphicFramePr>
          <p:nvPr>
            <p:custDataLst>
              <p:tags r:id="rId1"/>
            </p:custDataLst>
            <p:extLst>
              <p:ext uri="{D42A27DB-BD31-4B8C-83A1-F6EECF244321}">
                <p14:modId xmlns:p14="http://schemas.microsoft.com/office/powerpoint/2010/main" val="2710774565"/>
              </p:ext>
            </p:extLst>
          </p:nvPr>
        </p:nvGraphicFramePr>
        <p:xfrm>
          <a:off x="6012160" y="-243408"/>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ZoneTexte 6"/>
          <p:cNvSpPr txBox="1"/>
          <p:nvPr/>
        </p:nvSpPr>
        <p:spPr>
          <a:xfrm>
            <a:off x="6938764" y="2708920"/>
            <a:ext cx="2232248" cy="3416320"/>
          </a:xfrm>
          <a:prstGeom prst="rect">
            <a:avLst/>
          </a:prstGeom>
          <a:noFill/>
        </p:spPr>
        <p:txBody>
          <a:bodyPr wrap="square" rtlCol="0">
            <a:spAutoFit/>
          </a:bodyPr>
          <a:lstStyle/>
          <a:p>
            <a:r>
              <a:rPr lang="fr-FR" b="1" dirty="0"/>
              <a:t>Les sciences et technologies offrent les perspectives bouleversantes d’un « Homme augmenté » et interroge profondément l’éthique et la responsabilité citoyenne.</a:t>
            </a:r>
            <a:r>
              <a:rPr lang="fr-FR" dirty="0"/>
              <a:t> </a:t>
            </a:r>
          </a:p>
        </p:txBody>
      </p:sp>
    </p:spTree>
    <p:extLst>
      <p:ext uri="{BB962C8B-B14F-4D97-AF65-F5344CB8AC3E}">
        <p14:creationId xmlns:p14="http://schemas.microsoft.com/office/powerpoint/2010/main" val="2587459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latin typeface="Calibri" charset="0"/>
                <a:ea typeface="Arial" charset="0"/>
                <a:cs typeface="Calibri" charset="0"/>
              </a:rPr>
              <a:t>Le projet, une </a:t>
            </a:r>
            <a:r>
              <a:rPr lang="fr-FR" dirty="0" smtClean="0">
                <a:solidFill>
                  <a:schemeClr val="tx1"/>
                </a:solidFill>
                <a:latin typeface="Calibri" charset="0"/>
                <a:ea typeface="Arial" charset="0"/>
                <a:cs typeface="Calibri" charset="0"/>
              </a:rPr>
              <a:t>culture de l’engagement</a:t>
            </a:r>
            <a:endParaRPr lang="fr-FR" dirty="0"/>
          </a:p>
        </p:txBody>
      </p:sp>
    </p:spTree>
    <p:extLst>
      <p:ext uri="{BB962C8B-B14F-4D97-AF65-F5344CB8AC3E}">
        <p14:creationId xmlns:p14="http://schemas.microsoft.com/office/powerpoint/2010/main" val="37534992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èche droite 16"/>
          <p:cNvSpPr/>
          <p:nvPr/>
        </p:nvSpPr>
        <p:spPr>
          <a:xfrm>
            <a:off x="0" y="1700808"/>
            <a:ext cx="9144000" cy="64807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32" name="Rectangle à coins arrondis 31"/>
          <p:cNvSpPr/>
          <p:nvPr/>
        </p:nvSpPr>
        <p:spPr>
          <a:xfrm>
            <a:off x="6876256" y="1700808"/>
            <a:ext cx="1440160"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Réalisation</a:t>
            </a:r>
            <a:endParaRPr lang="fr-FR" sz="1600" dirty="0"/>
          </a:p>
        </p:txBody>
      </p:sp>
      <p:sp>
        <p:nvSpPr>
          <p:cNvPr id="2" name="Titre 1"/>
          <p:cNvSpPr>
            <a:spLocks noGrp="1"/>
          </p:cNvSpPr>
          <p:nvPr>
            <p:ph type="title"/>
          </p:nvPr>
        </p:nvSpPr>
        <p:spPr/>
        <p:txBody>
          <a:bodyPr/>
          <a:lstStyle/>
          <a:p>
            <a:r>
              <a:rPr lang="fr-FR" sz="3600" b="1" dirty="0" smtClean="0"/>
              <a:t>Le projet en technologie</a:t>
            </a:r>
            <a:endParaRPr lang="fr-FR" sz="3600" b="1" dirty="0"/>
          </a:p>
        </p:txBody>
      </p:sp>
      <p:sp>
        <p:nvSpPr>
          <p:cNvPr id="3" name="Espace réservé du contenu 2"/>
          <p:cNvSpPr>
            <a:spLocks noGrp="1"/>
          </p:cNvSpPr>
          <p:nvPr>
            <p:ph idx="1"/>
          </p:nvPr>
        </p:nvSpPr>
        <p:spPr>
          <a:xfrm>
            <a:off x="251520" y="2997274"/>
            <a:ext cx="6912768" cy="3456062"/>
          </a:xfrm>
        </p:spPr>
        <p:txBody>
          <a:bodyPr/>
          <a:lstStyle/>
          <a:p>
            <a:pPr>
              <a:spcBef>
                <a:spcPts val="240"/>
              </a:spcBef>
              <a:spcAft>
                <a:spcPts val="360"/>
              </a:spcAft>
            </a:pPr>
            <a:r>
              <a:rPr lang="fr-FR" dirty="0" smtClean="0">
                <a:solidFill>
                  <a:srgbClr val="000000"/>
                </a:solidFill>
              </a:rPr>
              <a:t>Un </a:t>
            </a:r>
            <a:r>
              <a:rPr lang="fr-FR" dirty="0">
                <a:solidFill>
                  <a:srgbClr val="000000"/>
                </a:solidFill>
              </a:rPr>
              <a:t>projet est toujours conduit selon une démarche de projet qui comprend des phases de </a:t>
            </a:r>
            <a:r>
              <a:rPr lang="fr-FR" b="1" dirty="0">
                <a:solidFill>
                  <a:srgbClr val="000000"/>
                </a:solidFill>
              </a:rPr>
              <a:t>recherche collective</a:t>
            </a:r>
            <a:r>
              <a:rPr lang="fr-FR" dirty="0">
                <a:solidFill>
                  <a:srgbClr val="000000"/>
                </a:solidFill>
              </a:rPr>
              <a:t>, de </a:t>
            </a:r>
            <a:r>
              <a:rPr lang="fr-FR" b="1" dirty="0">
                <a:solidFill>
                  <a:srgbClr val="000000"/>
                </a:solidFill>
              </a:rPr>
              <a:t>concrétisation d’idées</a:t>
            </a:r>
            <a:r>
              <a:rPr lang="fr-FR" dirty="0">
                <a:solidFill>
                  <a:srgbClr val="000000"/>
                </a:solidFill>
              </a:rPr>
              <a:t>, de tests jalonnés par des étapes de prise de décision que sont les </a:t>
            </a:r>
            <a:r>
              <a:rPr lang="fr-FR" b="1" dirty="0">
                <a:solidFill>
                  <a:srgbClr val="000000"/>
                </a:solidFill>
              </a:rPr>
              <a:t>revues de projet </a:t>
            </a:r>
            <a:endParaRPr lang="fr-FR" b="1" dirty="0" smtClean="0">
              <a:solidFill>
                <a:srgbClr val="000000"/>
              </a:solidFill>
            </a:endParaRPr>
          </a:p>
          <a:p>
            <a:pPr>
              <a:spcBef>
                <a:spcPts val="240"/>
              </a:spcBef>
              <a:spcAft>
                <a:spcPts val="360"/>
              </a:spcAft>
            </a:pPr>
            <a:r>
              <a:rPr lang="fr-FR" dirty="0" smtClean="0">
                <a:solidFill>
                  <a:srgbClr val="000000"/>
                </a:solidFill>
              </a:rPr>
              <a:t>Un </a:t>
            </a:r>
            <a:r>
              <a:rPr lang="fr-FR" dirty="0">
                <a:solidFill>
                  <a:srgbClr val="000000"/>
                </a:solidFill>
              </a:rPr>
              <a:t>projet sous-tend une réalisation qui peut être matérielle ou virtuelle faisant l’objet d’un cahier des charges permettant un bilan sur les résultats obtenus </a:t>
            </a:r>
          </a:p>
          <a:p>
            <a:pPr>
              <a:spcBef>
                <a:spcPts val="240"/>
              </a:spcBef>
              <a:spcAft>
                <a:spcPts val="360"/>
              </a:spcAft>
            </a:pPr>
            <a:r>
              <a:rPr lang="fr-FR" dirty="0">
                <a:solidFill>
                  <a:srgbClr val="000000"/>
                </a:solidFill>
              </a:rPr>
              <a:t>la démarche de projet intègre les démarches de résolution de problèmes techniques, d’investigation pouvant faire l’objet d’expérimentations. C’est une démarche globale. </a:t>
            </a:r>
            <a:endParaRPr lang="fr-FR" dirty="0" smtClean="0">
              <a:solidFill>
                <a:srgbClr val="000000"/>
              </a:solidFill>
            </a:endParaRPr>
          </a:p>
          <a:p>
            <a:pPr>
              <a:spcBef>
                <a:spcPts val="240"/>
              </a:spcBef>
              <a:spcAft>
                <a:spcPts val="360"/>
              </a:spcAft>
            </a:pPr>
            <a:endParaRPr lang="fr-FR" dirty="0">
              <a:solidFill>
                <a:srgbClr val="000000"/>
              </a:solidFill>
            </a:endParaRPr>
          </a:p>
        </p:txBody>
      </p:sp>
      <p:sp>
        <p:nvSpPr>
          <p:cNvPr id="21" name="Rectangle à coins arrondis 20"/>
          <p:cNvSpPr/>
          <p:nvPr/>
        </p:nvSpPr>
        <p:spPr>
          <a:xfrm>
            <a:off x="7668344" y="2348880"/>
            <a:ext cx="1152128" cy="504056"/>
          </a:xfrm>
          <a:prstGeom prst="roundRect">
            <a:avLst>
              <a:gd name="adj" fmla="val 8406"/>
            </a:avLst>
          </a:prstGeom>
          <a:solidFill>
            <a:schemeClr val="accent1">
              <a:lumMod val="40000"/>
              <a:lumOff val="60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defRPr/>
            </a:pPr>
            <a:r>
              <a:rPr lang="fr-FR" sz="1600" i="1" dirty="0">
                <a:solidFill>
                  <a:srgbClr val="FF0000"/>
                </a:solidFill>
                <a:latin typeface="Tahoma"/>
                <a:cs typeface="Tahoma"/>
              </a:rPr>
              <a:t>Bilan technique</a:t>
            </a:r>
          </a:p>
        </p:txBody>
      </p:sp>
      <p:sp>
        <p:nvSpPr>
          <p:cNvPr id="22" name="Rectangle à coins arrondis 21"/>
          <p:cNvSpPr/>
          <p:nvPr/>
        </p:nvSpPr>
        <p:spPr>
          <a:xfrm>
            <a:off x="1115616" y="2348880"/>
            <a:ext cx="1187624" cy="518458"/>
          </a:xfrm>
          <a:prstGeom prst="roundRect">
            <a:avLst>
              <a:gd name="adj" fmla="val 8406"/>
            </a:avLst>
          </a:prstGeom>
          <a:solidFill>
            <a:schemeClr val="accent1">
              <a:lumMod val="40000"/>
              <a:lumOff val="60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defRPr/>
            </a:pPr>
            <a:r>
              <a:rPr lang="fr-FR" sz="1600" i="1" dirty="0">
                <a:solidFill>
                  <a:srgbClr val="FF0000"/>
                </a:solidFill>
                <a:latin typeface="Tahoma"/>
                <a:cs typeface="Tahoma"/>
              </a:rPr>
              <a:t>Cahier des charges</a:t>
            </a:r>
          </a:p>
        </p:txBody>
      </p:sp>
      <p:sp>
        <p:nvSpPr>
          <p:cNvPr id="23" name="Rectangle à coins arrondis 22"/>
          <p:cNvSpPr/>
          <p:nvPr/>
        </p:nvSpPr>
        <p:spPr>
          <a:xfrm>
            <a:off x="5004048" y="1700808"/>
            <a:ext cx="1908212"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Prototypage / Validation</a:t>
            </a:r>
            <a:endParaRPr lang="fr-FR" sz="1600" dirty="0"/>
          </a:p>
        </p:txBody>
      </p:sp>
      <p:sp>
        <p:nvSpPr>
          <p:cNvPr id="24" name="Rectangle à coins arrondis 5"/>
          <p:cNvSpPr/>
          <p:nvPr/>
        </p:nvSpPr>
        <p:spPr>
          <a:xfrm>
            <a:off x="3131840" y="1700808"/>
            <a:ext cx="1872208"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Conception détaillée</a:t>
            </a:r>
            <a:endParaRPr lang="fr-FR" sz="1600" dirty="0"/>
          </a:p>
        </p:txBody>
      </p:sp>
      <p:sp>
        <p:nvSpPr>
          <p:cNvPr id="25" name="Rectangle à coins arrondis 3"/>
          <p:cNvSpPr/>
          <p:nvPr/>
        </p:nvSpPr>
        <p:spPr>
          <a:xfrm>
            <a:off x="1763688" y="1700808"/>
            <a:ext cx="1368152"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Conception préliminaire</a:t>
            </a:r>
            <a:endParaRPr lang="fr-FR" sz="1600" dirty="0"/>
          </a:p>
        </p:txBody>
      </p:sp>
      <p:sp>
        <p:nvSpPr>
          <p:cNvPr id="26" name="Rectangle à coins arrondis 4"/>
          <p:cNvSpPr/>
          <p:nvPr/>
        </p:nvSpPr>
        <p:spPr>
          <a:xfrm>
            <a:off x="107504" y="1700808"/>
            <a:ext cx="1656184"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Planification / Spécification</a:t>
            </a:r>
            <a:endParaRPr lang="fr-FR" sz="1600" dirty="0"/>
          </a:p>
        </p:txBody>
      </p:sp>
      <p:sp>
        <p:nvSpPr>
          <p:cNvPr id="27" name="Ellipse 26"/>
          <p:cNvSpPr/>
          <p:nvPr/>
        </p:nvSpPr>
        <p:spPr>
          <a:xfrm>
            <a:off x="1619672" y="1916832"/>
            <a:ext cx="216024" cy="21602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28" name="Ellipse 27"/>
          <p:cNvSpPr/>
          <p:nvPr/>
        </p:nvSpPr>
        <p:spPr>
          <a:xfrm>
            <a:off x="2987824" y="1916832"/>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29" name="Ellipse 28"/>
          <p:cNvSpPr/>
          <p:nvPr/>
        </p:nvSpPr>
        <p:spPr>
          <a:xfrm>
            <a:off x="4860032" y="1916832"/>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30" name="Ellipse 29"/>
          <p:cNvSpPr/>
          <p:nvPr/>
        </p:nvSpPr>
        <p:spPr>
          <a:xfrm>
            <a:off x="6804248" y="1916832"/>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34" name="Rectangle à coins arrondis 5"/>
          <p:cNvSpPr/>
          <p:nvPr/>
        </p:nvSpPr>
        <p:spPr>
          <a:xfrm>
            <a:off x="7229748" y="3356992"/>
            <a:ext cx="1914252" cy="6480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smtClean="0">
                <a:solidFill>
                  <a:srgbClr val="000000"/>
                </a:solidFill>
              </a:rPr>
              <a:t>Pédagogie collaborative</a:t>
            </a:r>
            <a:endParaRPr lang="fr-FR" sz="1600" dirty="0">
              <a:solidFill>
                <a:srgbClr val="000000"/>
              </a:solidFill>
            </a:endParaRPr>
          </a:p>
        </p:txBody>
      </p:sp>
      <p:sp>
        <p:nvSpPr>
          <p:cNvPr id="35" name="Rectangle à coins arrondis 5"/>
          <p:cNvSpPr/>
          <p:nvPr/>
        </p:nvSpPr>
        <p:spPr>
          <a:xfrm>
            <a:off x="7253064" y="4509120"/>
            <a:ext cx="1914004" cy="6480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smtClean="0">
                <a:solidFill>
                  <a:srgbClr val="000000"/>
                </a:solidFill>
              </a:rPr>
              <a:t>Pédagogie de la responsabilisation</a:t>
            </a:r>
            <a:endParaRPr lang="fr-FR" sz="1600" dirty="0">
              <a:solidFill>
                <a:srgbClr val="000000"/>
              </a:solidFill>
            </a:endParaRPr>
          </a:p>
        </p:txBody>
      </p:sp>
    </p:spTree>
    <p:extLst>
      <p:ext uri="{BB962C8B-B14F-4D97-AF65-F5344CB8AC3E}">
        <p14:creationId xmlns:p14="http://schemas.microsoft.com/office/powerpoint/2010/main" val="3042736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80">
                                          <p:stCondLst>
                                            <p:cond delay="0"/>
                                          </p:stCondLst>
                                        </p:cTn>
                                        <p:tgtEl>
                                          <p:spTgt spid="30"/>
                                        </p:tgtEl>
                                      </p:cBhvr>
                                    </p:animEffect>
                                    <p:anim calcmode="lin" valueType="num">
                                      <p:cBhvr>
                                        <p:cTn id="2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5" dur="26">
                                          <p:stCondLst>
                                            <p:cond delay="650"/>
                                          </p:stCondLst>
                                        </p:cTn>
                                        <p:tgtEl>
                                          <p:spTgt spid="30"/>
                                        </p:tgtEl>
                                      </p:cBhvr>
                                      <p:to x="100000" y="60000"/>
                                    </p:animScale>
                                    <p:animScale>
                                      <p:cBhvr>
                                        <p:cTn id="26" dur="166" decel="50000">
                                          <p:stCondLst>
                                            <p:cond delay="676"/>
                                          </p:stCondLst>
                                        </p:cTn>
                                        <p:tgtEl>
                                          <p:spTgt spid="30"/>
                                        </p:tgtEl>
                                      </p:cBhvr>
                                      <p:to x="100000" y="100000"/>
                                    </p:animScale>
                                    <p:animScale>
                                      <p:cBhvr>
                                        <p:cTn id="27" dur="26">
                                          <p:stCondLst>
                                            <p:cond delay="1312"/>
                                          </p:stCondLst>
                                        </p:cTn>
                                        <p:tgtEl>
                                          <p:spTgt spid="30"/>
                                        </p:tgtEl>
                                      </p:cBhvr>
                                      <p:to x="100000" y="80000"/>
                                    </p:animScale>
                                    <p:animScale>
                                      <p:cBhvr>
                                        <p:cTn id="28" dur="166" decel="50000">
                                          <p:stCondLst>
                                            <p:cond delay="1338"/>
                                          </p:stCondLst>
                                        </p:cTn>
                                        <p:tgtEl>
                                          <p:spTgt spid="30"/>
                                        </p:tgtEl>
                                      </p:cBhvr>
                                      <p:to x="100000" y="100000"/>
                                    </p:animScale>
                                    <p:animScale>
                                      <p:cBhvr>
                                        <p:cTn id="29" dur="26">
                                          <p:stCondLst>
                                            <p:cond delay="1642"/>
                                          </p:stCondLst>
                                        </p:cTn>
                                        <p:tgtEl>
                                          <p:spTgt spid="30"/>
                                        </p:tgtEl>
                                      </p:cBhvr>
                                      <p:to x="100000" y="90000"/>
                                    </p:animScale>
                                    <p:animScale>
                                      <p:cBhvr>
                                        <p:cTn id="30" dur="166" decel="50000">
                                          <p:stCondLst>
                                            <p:cond delay="1668"/>
                                          </p:stCondLst>
                                        </p:cTn>
                                        <p:tgtEl>
                                          <p:spTgt spid="30"/>
                                        </p:tgtEl>
                                      </p:cBhvr>
                                      <p:to x="100000" y="100000"/>
                                    </p:animScale>
                                    <p:animScale>
                                      <p:cBhvr>
                                        <p:cTn id="31" dur="26">
                                          <p:stCondLst>
                                            <p:cond delay="1808"/>
                                          </p:stCondLst>
                                        </p:cTn>
                                        <p:tgtEl>
                                          <p:spTgt spid="30"/>
                                        </p:tgtEl>
                                      </p:cBhvr>
                                      <p:to x="100000" y="95000"/>
                                    </p:animScale>
                                    <p:animScale>
                                      <p:cBhvr>
                                        <p:cTn id="32" dur="166" decel="50000">
                                          <p:stCondLst>
                                            <p:cond delay="1834"/>
                                          </p:stCondLst>
                                        </p:cTn>
                                        <p:tgtEl>
                                          <p:spTgt spid="30"/>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80">
                                          <p:stCondLst>
                                            <p:cond delay="0"/>
                                          </p:stCondLst>
                                        </p:cTn>
                                        <p:tgtEl>
                                          <p:spTgt spid="29"/>
                                        </p:tgtEl>
                                      </p:cBhvr>
                                    </p:animEffect>
                                    <p:anim calcmode="lin" valueType="num">
                                      <p:cBhvr>
                                        <p:cTn id="3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1" dur="26">
                                          <p:stCondLst>
                                            <p:cond delay="650"/>
                                          </p:stCondLst>
                                        </p:cTn>
                                        <p:tgtEl>
                                          <p:spTgt spid="29"/>
                                        </p:tgtEl>
                                      </p:cBhvr>
                                      <p:to x="100000" y="60000"/>
                                    </p:animScale>
                                    <p:animScale>
                                      <p:cBhvr>
                                        <p:cTn id="42" dur="166" decel="50000">
                                          <p:stCondLst>
                                            <p:cond delay="676"/>
                                          </p:stCondLst>
                                        </p:cTn>
                                        <p:tgtEl>
                                          <p:spTgt spid="29"/>
                                        </p:tgtEl>
                                      </p:cBhvr>
                                      <p:to x="100000" y="100000"/>
                                    </p:animScale>
                                    <p:animScale>
                                      <p:cBhvr>
                                        <p:cTn id="43" dur="26">
                                          <p:stCondLst>
                                            <p:cond delay="1312"/>
                                          </p:stCondLst>
                                        </p:cTn>
                                        <p:tgtEl>
                                          <p:spTgt spid="29"/>
                                        </p:tgtEl>
                                      </p:cBhvr>
                                      <p:to x="100000" y="80000"/>
                                    </p:animScale>
                                    <p:animScale>
                                      <p:cBhvr>
                                        <p:cTn id="44" dur="166" decel="50000">
                                          <p:stCondLst>
                                            <p:cond delay="1338"/>
                                          </p:stCondLst>
                                        </p:cTn>
                                        <p:tgtEl>
                                          <p:spTgt spid="29"/>
                                        </p:tgtEl>
                                      </p:cBhvr>
                                      <p:to x="100000" y="100000"/>
                                    </p:animScale>
                                    <p:animScale>
                                      <p:cBhvr>
                                        <p:cTn id="45" dur="26">
                                          <p:stCondLst>
                                            <p:cond delay="1642"/>
                                          </p:stCondLst>
                                        </p:cTn>
                                        <p:tgtEl>
                                          <p:spTgt spid="29"/>
                                        </p:tgtEl>
                                      </p:cBhvr>
                                      <p:to x="100000" y="90000"/>
                                    </p:animScale>
                                    <p:animScale>
                                      <p:cBhvr>
                                        <p:cTn id="46" dur="166" decel="50000">
                                          <p:stCondLst>
                                            <p:cond delay="1668"/>
                                          </p:stCondLst>
                                        </p:cTn>
                                        <p:tgtEl>
                                          <p:spTgt spid="29"/>
                                        </p:tgtEl>
                                      </p:cBhvr>
                                      <p:to x="100000" y="100000"/>
                                    </p:animScale>
                                    <p:animScale>
                                      <p:cBhvr>
                                        <p:cTn id="47" dur="26">
                                          <p:stCondLst>
                                            <p:cond delay="1808"/>
                                          </p:stCondLst>
                                        </p:cTn>
                                        <p:tgtEl>
                                          <p:spTgt spid="29"/>
                                        </p:tgtEl>
                                      </p:cBhvr>
                                      <p:to x="100000" y="95000"/>
                                    </p:animScale>
                                    <p:animScale>
                                      <p:cBhvr>
                                        <p:cTn id="48" dur="166" decel="50000">
                                          <p:stCondLst>
                                            <p:cond delay="1834"/>
                                          </p:stCondLst>
                                        </p:cTn>
                                        <p:tgtEl>
                                          <p:spTgt spid="2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80">
                                          <p:stCondLst>
                                            <p:cond delay="0"/>
                                          </p:stCondLst>
                                        </p:cTn>
                                        <p:tgtEl>
                                          <p:spTgt spid="28"/>
                                        </p:tgtEl>
                                      </p:cBhvr>
                                    </p:animEffect>
                                    <p:anim calcmode="lin" valueType="num">
                                      <p:cBhvr>
                                        <p:cTn id="5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7" dur="26">
                                          <p:stCondLst>
                                            <p:cond delay="650"/>
                                          </p:stCondLst>
                                        </p:cTn>
                                        <p:tgtEl>
                                          <p:spTgt spid="28"/>
                                        </p:tgtEl>
                                      </p:cBhvr>
                                      <p:to x="100000" y="60000"/>
                                    </p:animScale>
                                    <p:animScale>
                                      <p:cBhvr>
                                        <p:cTn id="58" dur="166" decel="50000">
                                          <p:stCondLst>
                                            <p:cond delay="676"/>
                                          </p:stCondLst>
                                        </p:cTn>
                                        <p:tgtEl>
                                          <p:spTgt spid="28"/>
                                        </p:tgtEl>
                                      </p:cBhvr>
                                      <p:to x="100000" y="100000"/>
                                    </p:animScale>
                                    <p:animScale>
                                      <p:cBhvr>
                                        <p:cTn id="59" dur="26">
                                          <p:stCondLst>
                                            <p:cond delay="1312"/>
                                          </p:stCondLst>
                                        </p:cTn>
                                        <p:tgtEl>
                                          <p:spTgt spid="28"/>
                                        </p:tgtEl>
                                      </p:cBhvr>
                                      <p:to x="100000" y="80000"/>
                                    </p:animScale>
                                    <p:animScale>
                                      <p:cBhvr>
                                        <p:cTn id="60" dur="166" decel="50000">
                                          <p:stCondLst>
                                            <p:cond delay="1338"/>
                                          </p:stCondLst>
                                        </p:cTn>
                                        <p:tgtEl>
                                          <p:spTgt spid="28"/>
                                        </p:tgtEl>
                                      </p:cBhvr>
                                      <p:to x="100000" y="100000"/>
                                    </p:animScale>
                                    <p:animScale>
                                      <p:cBhvr>
                                        <p:cTn id="61" dur="26">
                                          <p:stCondLst>
                                            <p:cond delay="1642"/>
                                          </p:stCondLst>
                                        </p:cTn>
                                        <p:tgtEl>
                                          <p:spTgt spid="28"/>
                                        </p:tgtEl>
                                      </p:cBhvr>
                                      <p:to x="100000" y="90000"/>
                                    </p:animScale>
                                    <p:animScale>
                                      <p:cBhvr>
                                        <p:cTn id="62" dur="166" decel="50000">
                                          <p:stCondLst>
                                            <p:cond delay="1668"/>
                                          </p:stCondLst>
                                        </p:cTn>
                                        <p:tgtEl>
                                          <p:spTgt spid="28"/>
                                        </p:tgtEl>
                                      </p:cBhvr>
                                      <p:to x="100000" y="100000"/>
                                    </p:animScale>
                                    <p:animScale>
                                      <p:cBhvr>
                                        <p:cTn id="63" dur="26">
                                          <p:stCondLst>
                                            <p:cond delay="1808"/>
                                          </p:stCondLst>
                                        </p:cTn>
                                        <p:tgtEl>
                                          <p:spTgt spid="28"/>
                                        </p:tgtEl>
                                      </p:cBhvr>
                                      <p:to x="100000" y="95000"/>
                                    </p:animScale>
                                    <p:animScale>
                                      <p:cBhvr>
                                        <p:cTn id="64" dur="166" decel="50000">
                                          <p:stCondLst>
                                            <p:cond delay="1834"/>
                                          </p:stCondLst>
                                        </p:cTn>
                                        <p:tgtEl>
                                          <p:spTgt spid="2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80">
                                          <p:stCondLst>
                                            <p:cond delay="0"/>
                                          </p:stCondLst>
                                        </p:cTn>
                                        <p:tgtEl>
                                          <p:spTgt spid="27"/>
                                        </p:tgtEl>
                                      </p:cBhvr>
                                    </p:animEffect>
                                    <p:anim calcmode="lin" valueType="num">
                                      <p:cBhvr>
                                        <p:cTn id="6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3" dur="26">
                                          <p:stCondLst>
                                            <p:cond delay="650"/>
                                          </p:stCondLst>
                                        </p:cTn>
                                        <p:tgtEl>
                                          <p:spTgt spid="27"/>
                                        </p:tgtEl>
                                      </p:cBhvr>
                                      <p:to x="100000" y="60000"/>
                                    </p:animScale>
                                    <p:animScale>
                                      <p:cBhvr>
                                        <p:cTn id="74" dur="166" decel="50000">
                                          <p:stCondLst>
                                            <p:cond delay="676"/>
                                          </p:stCondLst>
                                        </p:cTn>
                                        <p:tgtEl>
                                          <p:spTgt spid="27"/>
                                        </p:tgtEl>
                                      </p:cBhvr>
                                      <p:to x="100000" y="100000"/>
                                    </p:animScale>
                                    <p:animScale>
                                      <p:cBhvr>
                                        <p:cTn id="75" dur="26">
                                          <p:stCondLst>
                                            <p:cond delay="1312"/>
                                          </p:stCondLst>
                                        </p:cTn>
                                        <p:tgtEl>
                                          <p:spTgt spid="27"/>
                                        </p:tgtEl>
                                      </p:cBhvr>
                                      <p:to x="100000" y="80000"/>
                                    </p:animScale>
                                    <p:animScale>
                                      <p:cBhvr>
                                        <p:cTn id="76" dur="166" decel="50000">
                                          <p:stCondLst>
                                            <p:cond delay="1338"/>
                                          </p:stCondLst>
                                        </p:cTn>
                                        <p:tgtEl>
                                          <p:spTgt spid="27"/>
                                        </p:tgtEl>
                                      </p:cBhvr>
                                      <p:to x="100000" y="100000"/>
                                    </p:animScale>
                                    <p:animScale>
                                      <p:cBhvr>
                                        <p:cTn id="77" dur="26">
                                          <p:stCondLst>
                                            <p:cond delay="1642"/>
                                          </p:stCondLst>
                                        </p:cTn>
                                        <p:tgtEl>
                                          <p:spTgt spid="27"/>
                                        </p:tgtEl>
                                      </p:cBhvr>
                                      <p:to x="100000" y="90000"/>
                                    </p:animScale>
                                    <p:animScale>
                                      <p:cBhvr>
                                        <p:cTn id="78" dur="166" decel="50000">
                                          <p:stCondLst>
                                            <p:cond delay="1668"/>
                                          </p:stCondLst>
                                        </p:cTn>
                                        <p:tgtEl>
                                          <p:spTgt spid="27"/>
                                        </p:tgtEl>
                                      </p:cBhvr>
                                      <p:to x="100000" y="100000"/>
                                    </p:animScale>
                                    <p:animScale>
                                      <p:cBhvr>
                                        <p:cTn id="79" dur="26">
                                          <p:stCondLst>
                                            <p:cond delay="1808"/>
                                          </p:stCondLst>
                                        </p:cTn>
                                        <p:tgtEl>
                                          <p:spTgt spid="27"/>
                                        </p:tgtEl>
                                      </p:cBhvr>
                                      <p:to x="100000" y="95000"/>
                                    </p:animScale>
                                    <p:animScale>
                                      <p:cBhvr>
                                        <p:cTn id="80" dur="166" decel="50000">
                                          <p:stCondLst>
                                            <p:cond delay="1834"/>
                                          </p:stCondLst>
                                        </p:cTn>
                                        <p:tgtEl>
                                          <p:spTgt spid="27"/>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checkerboard(across)">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checkerboard(across)">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20483" name="Rectangle 3"/>
          <p:cNvSpPr txBox="1">
            <a:spLocks noChangeArrowheads="1"/>
          </p:cNvSpPr>
          <p:nvPr/>
        </p:nvSpPr>
        <p:spPr bwMode="auto">
          <a:xfrm>
            <a:off x="1836738" y="1844675"/>
            <a:ext cx="6191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dirty="0" smtClean="0">
                <a:solidFill>
                  <a:srgbClr val="404040"/>
                </a:solidFill>
                <a:latin typeface="Calibri" charset="0"/>
              </a:rPr>
              <a:t>La discipline technologie</a:t>
            </a:r>
            <a:endParaRPr lang="fr-FR" sz="3200" b="1" dirty="0">
              <a:solidFill>
                <a:srgbClr val="404040"/>
              </a:solidFill>
              <a:latin typeface="Calibri" charset="0"/>
            </a:endParaRPr>
          </a:p>
        </p:txBody>
      </p:sp>
      <p:sp>
        <p:nvSpPr>
          <p:cNvPr id="20484" name="Rectangle 4"/>
          <p:cNvSpPr txBox="1">
            <a:spLocks noChangeArrowheads="1"/>
          </p:cNvSpPr>
          <p:nvPr/>
        </p:nvSpPr>
        <p:spPr bwMode="auto">
          <a:xfrm>
            <a:off x="1907704" y="2852936"/>
            <a:ext cx="6191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dirty="0" smtClean="0">
                <a:solidFill>
                  <a:srgbClr val="0062A8"/>
                </a:solidFill>
                <a:latin typeface="Calibri" charset="0"/>
              </a:rPr>
              <a:t>Positionnement.</a:t>
            </a:r>
          </a:p>
          <a:p>
            <a:pPr eaLnBrk="1" hangingPunct="1">
              <a:spcBef>
                <a:spcPct val="20000"/>
              </a:spcBef>
              <a:buFont typeface="Wingdings" charset="0"/>
              <a:buNone/>
            </a:pPr>
            <a:r>
              <a:rPr lang="fr-FR" sz="1500" dirty="0" smtClean="0">
                <a:solidFill>
                  <a:srgbClr val="0062A8"/>
                </a:solidFill>
                <a:latin typeface="Calibri" charset="0"/>
              </a:rPr>
              <a:t>Comment la technologie prend part à la transmission des valeurs de la république ?</a:t>
            </a:r>
          </a:p>
          <a:p>
            <a:pPr eaLnBrk="1" hangingPunct="1">
              <a:spcBef>
                <a:spcPct val="20000"/>
              </a:spcBef>
              <a:buFont typeface="Wingdings" charset="0"/>
              <a:buNone/>
            </a:pPr>
            <a:endParaRPr lang="fr-FR" sz="1500" dirty="0">
              <a:solidFill>
                <a:srgbClr val="0062A8"/>
              </a:solidFill>
              <a:latin typeface="Calibri" charset="0"/>
            </a:endParaRPr>
          </a:p>
        </p:txBody>
      </p:sp>
      <p:sp>
        <p:nvSpPr>
          <p:cNvPr id="10" name="Rectangle 4"/>
          <p:cNvSpPr txBox="1">
            <a:spLocks noChangeArrowheads="1"/>
          </p:cNvSpPr>
          <p:nvPr/>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IGEN STI&gt; PNF IA-IPR mai 2015</a:t>
            </a:r>
            <a:endParaRPr lang="fr-FR" dirty="0">
              <a:solidFill>
                <a:schemeClr val="tx1">
                  <a:lumMod val="65000"/>
                  <a:lumOff val="35000"/>
                </a:schemeClr>
              </a:solidFill>
            </a:endParaRPr>
          </a:p>
        </p:txBody>
      </p:sp>
      <p:cxnSp>
        <p:nvCxnSpPr>
          <p:cNvPr id="11" name="Connecteur droit 10"/>
          <p:cNvCxnSpPr/>
          <p:nvPr/>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Le point de vue des élèves</a:t>
            </a:r>
            <a:endParaRPr lang="fr-FR" sz="3600" b="1" dirty="0"/>
          </a:p>
        </p:txBody>
      </p:sp>
      <p:pic>
        <p:nvPicPr>
          <p:cNvPr id="4" name="Image 3" descr="Projet Bellignat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105" y="4007490"/>
            <a:ext cx="4764541" cy="2805886"/>
          </a:xfrm>
          <a:prstGeom prst="rect">
            <a:avLst/>
          </a:prstGeom>
        </p:spPr>
      </p:pic>
      <p:pic>
        <p:nvPicPr>
          <p:cNvPr id="6" name="Image 5" descr="Projet Bellignat 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208" y="1532849"/>
            <a:ext cx="1328321" cy="4089253"/>
          </a:xfrm>
          <a:prstGeom prst="rect">
            <a:avLst/>
          </a:prstGeom>
        </p:spPr>
      </p:pic>
      <p:sp>
        <p:nvSpPr>
          <p:cNvPr id="11" name="ZoneTexte 10"/>
          <p:cNvSpPr txBox="1"/>
          <p:nvPr/>
        </p:nvSpPr>
        <p:spPr>
          <a:xfrm>
            <a:off x="2715207" y="5736158"/>
            <a:ext cx="1328321" cy="1077218"/>
          </a:xfrm>
          <a:prstGeom prst="rect">
            <a:avLst/>
          </a:prstGeom>
          <a:noFill/>
        </p:spPr>
        <p:txBody>
          <a:bodyPr wrap="square" rtlCol="0">
            <a:spAutoFit/>
          </a:bodyPr>
          <a:lstStyle/>
          <a:p>
            <a:r>
              <a:rPr lang="fr-FR" sz="1600" b="1" dirty="0" smtClean="0">
                <a:solidFill>
                  <a:srgbClr val="FF0000"/>
                </a:solidFill>
              </a:rPr>
              <a:t>Créer une nouvelle coque de diffuseur</a:t>
            </a:r>
            <a:endParaRPr lang="fr-FR" sz="1600" b="1" dirty="0">
              <a:solidFill>
                <a:srgbClr val="FF0000"/>
              </a:solidFill>
            </a:endParaRPr>
          </a:p>
        </p:txBody>
      </p:sp>
      <p:sp>
        <p:nvSpPr>
          <p:cNvPr id="12" name="ZoneTexte 11"/>
          <p:cNvSpPr txBox="1"/>
          <p:nvPr/>
        </p:nvSpPr>
        <p:spPr>
          <a:xfrm>
            <a:off x="4716016" y="3645024"/>
            <a:ext cx="4042253" cy="338554"/>
          </a:xfrm>
          <a:prstGeom prst="rect">
            <a:avLst/>
          </a:prstGeom>
          <a:noFill/>
        </p:spPr>
        <p:txBody>
          <a:bodyPr wrap="square" rtlCol="0">
            <a:spAutoFit/>
          </a:bodyPr>
          <a:lstStyle/>
          <a:p>
            <a:r>
              <a:rPr lang="fr-FR" sz="1600" b="1" dirty="0" smtClean="0">
                <a:solidFill>
                  <a:srgbClr val="FF0000"/>
                </a:solidFill>
              </a:rPr>
              <a:t>Propositions et réalisations des élèves</a:t>
            </a:r>
            <a:endParaRPr lang="fr-FR" sz="1600" b="1" dirty="0">
              <a:solidFill>
                <a:srgbClr val="FF0000"/>
              </a:solidFill>
            </a:endParaRPr>
          </a:p>
        </p:txBody>
      </p:sp>
      <p:grpSp>
        <p:nvGrpSpPr>
          <p:cNvPr id="15" name="Grouper 14"/>
          <p:cNvGrpSpPr/>
          <p:nvPr/>
        </p:nvGrpSpPr>
        <p:grpSpPr>
          <a:xfrm>
            <a:off x="251520" y="1772816"/>
            <a:ext cx="2315560" cy="5040560"/>
            <a:chOff x="251520" y="1772816"/>
            <a:chExt cx="2315560" cy="5040560"/>
          </a:xfrm>
        </p:grpSpPr>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l="22078" t="29206" r="23319" b="5702"/>
            <a:stretch/>
          </p:blipFill>
          <p:spPr>
            <a:xfrm>
              <a:off x="279400" y="4768008"/>
              <a:ext cx="2287680" cy="2045368"/>
            </a:xfrm>
            <a:prstGeom prst="rect">
              <a:avLst/>
            </a:prstGeom>
          </p:spPr>
        </p:pic>
        <p:sp>
          <p:nvSpPr>
            <p:cNvPr id="3" name="ZoneTexte 2"/>
            <p:cNvSpPr txBox="1"/>
            <p:nvPr/>
          </p:nvSpPr>
          <p:spPr>
            <a:xfrm>
              <a:off x="251520" y="1772816"/>
              <a:ext cx="2304256" cy="2862323"/>
            </a:xfrm>
            <a:prstGeom prst="rect">
              <a:avLst/>
            </a:prstGeom>
            <a:noFill/>
          </p:spPr>
          <p:txBody>
            <a:bodyPr wrap="square" rtlCol="0">
              <a:spAutoFit/>
            </a:bodyPr>
            <a:lstStyle/>
            <a:p>
              <a:r>
                <a:rPr lang="fr-FR" b="1" dirty="0"/>
                <a:t>C</a:t>
              </a:r>
              <a:r>
                <a:rPr lang="fr-FR" b="1" dirty="0" smtClean="0"/>
                <a:t>haque </a:t>
              </a:r>
              <a:r>
                <a:rPr lang="fr-FR" b="1" dirty="0"/>
                <a:t>élève </a:t>
              </a:r>
              <a:r>
                <a:rPr lang="fr-FR" b="1" dirty="0" smtClean="0"/>
                <a:t>apprend </a:t>
              </a:r>
              <a:r>
                <a:rPr lang="fr-FR" b="1" dirty="0"/>
                <a:t>à travailler en équipe, à tenir un rôle, à assumer une responsabilité individuelle et collective et à vivre ensemble une réussite ou un échec</a:t>
              </a:r>
              <a:r>
                <a:rPr lang="fr-FR" dirty="0"/>
                <a:t> </a:t>
              </a:r>
            </a:p>
          </p:txBody>
        </p:sp>
      </p:grpSp>
      <p:sp>
        <p:nvSpPr>
          <p:cNvPr id="14" name="Rectangle 13"/>
          <p:cNvSpPr/>
          <p:nvPr/>
        </p:nvSpPr>
        <p:spPr>
          <a:xfrm>
            <a:off x="4427984" y="1844824"/>
            <a:ext cx="4427984" cy="1477328"/>
          </a:xfrm>
          <a:prstGeom prst="rect">
            <a:avLst/>
          </a:prstGeom>
        </p:spPr>
        <p:txBody>
          <a:bodyPr wrap="square">
            <a:spAutoFit/>
          </a:bodyPr>
          <a:lstStyle/>
          <a:p>
            <a:r>
              <a:rPr lang="fr-FR" b="1" dirty="0"/>
              <a:t>Cet apprentissage participe activement au développement des valeurs de la république que sont la solidarité, la responsabilité, l’altérité, la tolérance et l’engagement.</a:t>
            </a:r>
            <a:r>
              <a:rPr lang="fr-FR" dirty="0"/>
              <a:t> </a:t>
            </a:r>
          </a:p>
        </p:txBody>
      </p:sp>
    </p:spTree>
    <p:extLst>
      <p:ext uri="{BB962C8B-B14F-4D97-AF65-F5344CB8AC3E}">
        <p14:creationId xmlns:p14="http://schemas.microsoft.com/office/powerpoint/2010/main" val="4104549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ts val="300"/>
              </a:spcBef>
              <a:spcAft>
                <a:spcPts val="300"/>
              </a:spcAft>
            </a:pPr>
            <a:r>
              <a:rPr lang="fr-FR" dirty="0">
                <a:solidFill>
                  <a:schemeClr val="tx1"/>
                </a:solidFill>
                <a:latin typeface="Calibri" charset="0"/>
                <a:ea typeface="Arial" charset="0"/>
                <a:cs typeface="Calibri" charset="0"/>
              </a:rPr>
              <a:t>La liaison de l’école avec le monde de l’entreprise, le sens des responsabilités et le développement du « savoir-être »</a:t>
            </a:r>
          </a:p>
        </p:txBody>
      </p:sp>
    </p:spTree>
    <p:extLst>
      <p:ext uri="{BB962C8B-B14F-4D97-AF65-F5344CB8AC3E}">
        <p14:creationId xmlns:p14="http://schemas.microsoft.com/office/powerpoint/2010/main" val="2913104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127" y="1528337"/>
            <a:ext cx="1256954" cy="117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rayée 1"/>
          <p:cNvSpPr/>
          <p:nvPr/>
        </p:nvSpPr>
        <p:spPr>
          <a:xfrm>
            <a:off x="3659938" y="2564904"/>
            <a:ext cx="2016224" cy="1008112"/>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3942853" y="2765937"/>
            <a:ext cx="1441502" cy="523220"/>
          </a:xfrm>
          <a:prstGeom prst="rect">
            <a:avLst/>
          </a:prstGeom>
          <a:noFill/>
        </p:spPr>
        <p:txBody>
          <a:bodyPr wrap="square" rtlCol="0">
            <a:spAutoFit/>
          </a:bodyPr>
          <a:lstStyle/>
          <a:p>
            <a:pPr algn="ctr"/>
            <a:r>
              <a:rPr lang="fr-FR" sz="2800" b="1" i="1" dirty="0" smtClean="0">
                <a:solidFill>
                  <a:schemeClr val="bg1"/>
                </a:solidFill>
                <a:effectLst>
                  <a:outerShdw blurRad="38100" dist="38100" dir="2700000" algn="tl">
                    <a:srgbClr val="000000">
                      <a:alpha val="43137"/>
                    </a:srgbClr>
                  </a:outerShdw>
                </a:effectLst>
              </a:rPr>
              <a:t>Vers</a:t>
            </a:r>
            <a:endParaRPr lang="fr-FR" sz="2800" b="1" i="1" dirty="0">
              <a:solidFill>
                <a:schemeClr val="bg1"/>
              </a:solidFill>
              <a:effectLst>
                <a:outerShdw blurRad="38100" dist="38100" dir="2700000" algn="tl">
                  <a:srgbClr val="000000">
                    <a:alpha val="43137"/>
                  </a:srgbClr>
                </a:outerShdw>
              </a:effectLst>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362" y="3220105"/>
            <a:ext cx="854821" cy="9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315" y="2982996"/>
            <a:ext cx="840733" cy="10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4928" y="5545410"/>
            <a:ext cx="9525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633" y="5707703"/>
            <a:ext cx="1152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842620" y="1871843"/>
            <a:ext cx="3291626" cy="1477328"/>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L’équipe enseignante :</a:t>
            </a:r>
          </a:p>
          <a:p>
            <a:r>
              <a:rPr lang="fr-FR" dirty="0" smtClean="0"/>
              <a:t>Une description des situations vécues (récit d’expériences, journal de bord des apprentissages, etc…)</a:t>
            </a:r>
            <a:endParaRPr lang="fr-FR" dirty="0"/>
          </a:p>
        </p:txBody>
      </p:sp>
      <p:sp>
        <p:nvSpPr>
          <p:cNvPr id="20" name="ZoneTexte 19"/>
          <p:cNvSpPr txBox="1"/>
          <p:nvPr/>
        </p:nvSpPr>
        <p:spPr>
          <a:xfrm>
            <a:off x="5668108" y="4295378"/>
            <a:ext cx="3491880" cy="1754327"/>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De l’équipe enseignante :</a:t>
            </a:r>
          </a:p>
          <a:p>
            <a:r>
              <a:rPr lang="fr-FR" dirty="0" smtClean="0"/>
              <a:t>Une modélisation en situations problèmes didactiques, un croisement avec  les objectifs, </a:t>
            </a:r>
            <a:r>
              <a:rPr lang="fr-FR" dirty="0"/>
              <a:t> </a:t>
            </a:r>
            <a:r>
              <a:rPr lang="fr-FR" dirty="0" smtClean="0"/>
              <a:t>compétences et connaissances de référence</a:t>
            </a:r>
            <a:endParaRPr lang="fr-FR" dirty="0"/>
          </a:p>
        </p:txBody>
      </p:sp>
      <p:sp>
        <p:nvSpPr>
          <p:cNvPr id="21" name="Flèche droite rayée 20"/>
          <p:cNvSpPr/>
          <p:nvPr/>
        </p:nvSpPr>
        <p:spPr>
          <a:xfrm rot="10800000">
            <a:off x="3651884" y="4653135"/>
            <a:ext cx="2016224" cy="1008112"/>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4035126" y="4868579"/>
            <a:ext cx="1441502" cy="523220"/>
          </a:xfrm>
          <a:prstGeom prst="rect">
            <a:avLst/>
          </a:prstGeom>
          <a:noFill/>
        </p:spPr>
        <p:txBody>
          <a:bodyPr wrap="square" rtlCol="0">
            <a:spAutoFit/>
          </a:bodyPr>
          <a:lstStyle/>
          <a:p>
            <a:pPr algn="ctr"/>
            <a:r>
              <a:rPr lang="fr-FR" sz="2800" b="1" i="1" dirty="0" smtClean="0">
                <a:solidFill>
                  <a:schemeClr val="bg1"/>
                </a:solidFill>
                <a:effectLst>
                  <a:outerShdw blurRad="38100" dist="38100" dir="2700000" algn="tl">
                    <a:srgbClr val="000000">
                      <a:alpha val="43137"/>
                    </a:srgbClr>
                  </a:outerShdw>
                </a:effectLst>
              </a:rPr>
              <a:t>Vers</a:t>
            </a:r>
            <a:endParaRPr lang="fr-FR" sz="2800" b="1" i="1" dirty="0">
              <a:solidFill>
                <a:schemeClr val="bg1"/>
              </a:solidFill>
              <a:effectLst>
                <a:outerShdw blurRad="38100" dist="38100" dir="2700000" algn="tl">
                  <a:srgbClr val="000000">
                    <a:alpha val="43137"/>
                  </a:srgbClr>
                </a:outerShdw>
              </a:effectLst>
            </a:endParaRP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1287" y="5425877"/>
            <a:ext cx="1317013" cy="98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lèche droite rayée 27"/>
          <p:cNvSpPr/>
          <p:nvPr/>
        </p:nvSpPr>
        <p:spPr>
          <a:xfrm rot="5400000">
            <a:off x="8221131" y="3469813"/>
            <a:ext cx="1212993" cy="411287"/>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Flèche droite rayée 28"/>
          <p:cNvSpPr/>
          <p:nvPr/>
        </p:nvSpPr>
        <p:spPr>
          <a:xfrm rot="16200000">
            <a:off x="324990" y="3583396"/>
            <a:ext cx="1008112" cy="411287"/>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688" y="3527002"/>
            <a:ext cx="1277606" cy="9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8554" y="2311479"/>
            <a:ext cx="793727" cy="137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24030" y="1842730"/>
            <a:ext cx="2986558" cy="1477328"/>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De l’apprenant </a:t>
            </a:r>
            <a:r>
              <a:rPr lang="fr-FR" dirty="0" smtClean="0"/>
              <a:t>:</a:t>
            </a:r>
          </a:p>
          <a:p>
            <a:r>
              <a:rPr lang="fr-FR" dirty="0" smtClean="0"/>
              <a:t>Une motivation, des attentes, des interrogations, des représentations…</a:t>
            </a:r>
            <a:endParaRPr lang="fr-FR" dirty="0"/>
          </a:p>
        </p:txBody>
      </p:sp>
      <p:sp>
        <p:nvSpPr>
          <p:cNvPr id="23" name="ZoneTexte 22"/>
          <p:cNvSpPr txBox="1"/>
          <p:nvPr/>
        </p:nvSpPr>
        <p:spPr>
          <a:xfrm>
            <a:off x="528354" y="4365104"/>
            <a:ext cx="3169931" cy="1477328"/>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L’apprenant </a:t>
            </a:r>
            <a:r>
              <a:rPr lang="fr-FR" dirty="0" smtClean="0"/>
              <a:t>:</a:t>
            </a:r>
          </a:p>
          <a:p>
            <a:r>
              <a:rPr lang="fr-FR" dirty="0" smtClean="0"/>
              <a:t>Des activités, des études de dossiers , à partir de situations problèmes signifiantes</a:t>
            </a:r>
          </a:p>
        </p:txBody>
      </p:sp>
      <p:graphicFrame>
        <p:nvGraphicFramePr>
          <p:cNvPr id="4" name="Diagramme 3"/>
          <p:cNvGraphicFramePr/>
          <p:nvPr>
            <p:extLst>
              <p:ext uri="{D42A27DB-BD31-4B8C-83A1-F6EECF244321}">
                <p14:modId xmlns:p14="http://schemas.microsoft.com/office/powerpoint/2010/main" val="3946475721"/>
              </p:ext>
            </p:extLst>
          </p:nvPr>
        </p:nvGraphicFramePr>
        <p:xfrm>
          <a:off x="3059832" y="3381229"/>
          <a:ext cx="2689879" cy="141592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Ellipse 4"/>
          <p:cNvSpPr/>
          <p:nvPr/>
        </p:nvSpPr>
        <p:spPr>
          <a:xfrm>
            <a:off x="899592" y="1842730"/>
            <a:ext cx="1512168" cy="3621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6070788" y="1862696"/>
            <a:ext cx="2756840" cy="36213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932040" y="1700808"/>
            <a:ext cx="1144910" cy="362942"/>
          </a:xfrm>
          <a:custGeom>
            <a:avLst/>
            <a:gdLst>
              <a:gd name="connsiteX0" fmla="*/ 0 w 1250950"/>
              <a:gd name="connsiteY0" fmla="*/ 0 h 546100"/>
              <a:gd name="connsiteX1" fmla="*/ 44450 w 1250950"/>
              <a:gd name="connsiteY1" fmla="*/ 38100 h 546100"/>
              <a:gd name="connsiteX2" fmla="*/ 44450 w 1250950"/>
              <a:gd name="connsiteY2" fmla="*/ 139700 h 546100"/>
              <a:gd name="connsiteX3" fmla="*/ 76200 w 1250950"/>
              <a:gd name="connsiteY3" fmla="*/ 260350 h 546100"/>
              <a:gd name="connsiteX4" fmla="*/ 209550 w 1250950"/>
              <a:gd name="connsiteY4" fmla="*/ 374650 h 546100"/>
              <a:gd name="connsiteX5" fmla="*/ 615950 w 1250950"/>
              <a:gd name="connsiteY5" fmla="*/ 349250 h 546100"/>
              <a:gd name="connsiteX6" fmla="*/ 914400 w 1250950"/>
              <a:gd name="connsiteY6" fmla="*/ 355600 h 546100"/>
              <a:gd name="connsiteX7" fmla="*/ 1250950 w 1250950"/>
              <a:gd name="connsiteY7"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950" h="546100">
                <a:moveTo>
                  <a:pt x="0" y="0"/>
                </a:moveTo>
                <a:cubicBezTo>
                  <a:pt x="18521" y="7408"/>
                  <a:pt x="37042" y="14817"/>
                  <a:pt x="44450" y="38100"/>
                </a:cubicBezTo>
                <a:cubicBezTo>
                  <a:pt x="51858" y="61383"/>
                  <a:pt x="39158" y="102658"/>
                  <a:pt x="44450" y="139700"/>
                </a:cubicBezTo>
                <a:cubicBezTo>
                  <a:pt x="49742" y="176742"/>
                  <a:pt x="48683" y="221192"/>
                  <a:pt x="76200" y="260350"/>
                </a:cubicBezTo>
                <a:cubicBezTo>
                  <a:pt x="103717" y="299508"/>
                  <a:pt x="119592" y="359833"/>
                  <a:pt x="209550" y="374650"/>
                </a:cubicBezTo>
                <a:cubicBezTo>
                  <a:pt x="299508" y="389467"/>
                  <a:pt x="498475" y="352425"/>
                  <a:pt x="615950" y="349250"/>
                </a:cubicBezTo>
                <a:cubicBezTo>
                  <a:pt x="733425" y="346075"/>
                  <a:pt x="808567" y="322792"/>
                  <a:pt x="914400" y="355600"/>
                </a:cubicBezTo>
                <a:cubicBezTo>
                  <a:pt x="1020233" y="388408"/>
                  <a:pt x="1135591" y="467254"/>
                  <a:pt x="1250950" y="5461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2279650" y="1700808"/>
            <a:ext cx="2148334" cy="426442"/>
          </a:xfrm>
          <a:custGeom>
            <a:avLst/>
            <a:gdLst>
              <a:gd name="connsiteX0" fmla="*/ 2190750 w 2190750"/>
              <a:gd name="connsiteY0" fmla="*/ 0 h 615950"/>
              <a:gd name="connsiteX1" fmla="*/ 2146300 w 2190750"/>
              <a:gd name="connsiteY1" fmla="*/ 57150 h 615950"/>
              <a:gd name="connsiteX2" fmla="*/ 2139950 w 2190750"/>
              <a:gd name="connsiteY2" fmla="*/ 177800 h 615950"/>
              <a:gd name="connsiteX3" fmla="*/ 2082800 w 2190750"/>
              <a:gd name="connsiteY3" fmla="*/ 311150 h 615950"/>
              <a:gd name="connsiteX4" fmla="*/ 1993900 w 2190750"/>
              <a:gd name="connsiteY4" fmla="*/ 381000 h 615950"/>
              <a:gd name="connsiteX5" fmla="*/ 1746250 w 2190750"/>
              <a:gd name="connsiteY5" fmla="*/ 381000 h 615950"/>
              <a:gd name="connsiteX6" fmla="*/ 552450 w 2190750"/>
              <a:gd name="connsiteY6" fmla="*/ 425450 h 615950"/>
              <a:gd name="connsiteX7" fmla="*/ 0 w 2190750"/>
              <a:gd name="connsiteY7"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615950">
                <a:moveTo>
                  <a:pt x="2190750" y="0"/>
                </a:moveTo>
                <a:cubicBezTo>
                  <a:pt x="2172758" y="13758"/>
                  <a:pt x="2154767" y="27517"/>
                  <a:pt x="2146300" y="57150"/>
                </a:cubicBezTo>
                <a:cubicBezTo>
                  <a:pt x="2137833" y="86783"/>
                  <a:pt x="2150533" y="135467"/>
                  <a:pt x="2139950" y="177800"/>
                </a:cubicBezTo>
                <a:cubicBezTo>
                  <a:pt x="2129367" y="220133"/>
                  <a:pt x="2107142" y="277283"/>
                  <a:pt x="2082800" y="311150"/>
                </a:cubicBezTo>
                <a:cubicBezTo>
                  <a:pt x="2058458" y="345017"/>
                  <a:pt x="2049992" y="369358"/>
                  <a:pt x="1993900" y="381000"/>
                </a:cubicBezTo>
                <a:cubicBezTo>
                  <a:pt x="1937808" y="392642"/>
                  <a:pt x="1746250" y="381000"/>
                  <a:pt x="1746250" y="381000"/>
                </a:cubicBezTo>
                <a:cubicBezTo>
                  <a:pt x="1506008" y="388408"/>
                  <a:pt x="843492" y="386292"/>
                  <a:pt x="552450" y="425450"/>
                </a:cubicBezTo>
                <a:cubicBezTo>
                  <a:pt x="261408" y="464608"/>
                  <a:pt x="130704" y="540279"/>
                  <a:pt x="0" y="61595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itre 1"/>
          <p:cNvSpPr txBox="1">
            <a:spLocks/>
          </p:cNvSpPr>
          <p:nvPr/>
        </p:nvSpPr>
        <p:spPr bwMode="gray">
          <a:xfrm>
            <a:off x="539552" y="0"/>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r>
              <a:rPr lang="fr-FR" dirty="0" smtClean="0"/>
              <a:t>L’apprentissage des </a:t>
            </a:r>
            <a:r>
              <a:rPr lang="fr-FR" dirty="0"/>
              <a:t>codes sociaux et professionnels nécessaires à l’insertion dans la société. </a:t>
            </a:r>
          </a:p>
        </p:txBody>
      </p:sp>
    </p:spTree>
    <p:extLst>
      <p:ext uri="{BB962C8B-B14F-4D97-AF65-F5344CB8AC3E}">
        <p14:creationId xmlns:p14="http://schemas.microsoft.com/office/powerpoint/2010/main" val="10391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2000"/>
                                        <p:tgtEl>
                                          <p:spTgt spid="1029"/>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2000"/>
                                        <p:tgtEl>
                                          <p:spTgt spid="1032"/>
                                        </p:tgtEl>
                                      </p:cBhvr>
                                    </p:animEffect>
                                  </p:childTnLst>
                                </p:cTn>
                              </p:par>
                              <p:par>
                                <p:cTn id="32" presetID="10" presetClass="entr" presetSubtype="0" fill="hold" nodeType="withEffect">
                                  <p:stCondLst>
                                    <p:cond delay="0"/>
                                  </p:stCondLst>
                                  <p:childTnLst>
                                    <p:set>
                                      <p:cBhvr>
                                        <p:cTn id="33" dur="1" fill="hold">
                                          <p:stCondLst>
                                            <p:cond delay="0"/>
                                          </p:stCondLst>
                                        </p:cTn>
                                        <p:tgtEl>
                                          <p:spTgt spid="1033"/>
                                        </p:tgtEl>
                                        <p:attrNameLst>
                                          <p:attrName>style.visibility</p:attrName>
                                        </p:attrNameLst>
                                      </p:cBhvr>
                                      <p:to>
                                        <p:strVal val="visible"/>
                                      </p:to>
                                    </p:set>
                                    <p:animEffect transition="in" filter="fade">
                                      <p:cBhvr>
                                        <p:cTn id="34" dur="2000"/>
                                        <p:tgtEl>
                                          <p:spTgt spid="10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000"/>
                                        <p:tgtEl>
                                          <p:spTgt spid="23"/>
                                        </p:tgtEl>
                                      </p:cBhvr>
                                    </p:animEffect>
                                  </p:childTnLst>
                                </p:cTn>
                              </p:par>
                            </p:childTnLst>
                          </p:cTn>
                        </p:par>
                        <p:par>
                          <p:cTn id="46" fill="hold">
                            <p:stCondLst>
                              <p:cond delay="2500"/>
                            </p:stCondLst>
                            <p:childTnLst>
                              <p:par>
                                <p:cTn id="47" presetID="10" presetClass="entr" presetSubtype="0" fill="hold" nodeType="afterEffect">
                                  <p:stCondLst>
                                    <p:cond delay="5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par>
                                <p:cTn id="50" presetID="10" presetClass="entr" presetSubtype="0" fill="hold" nodeType="with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2000" fill="hold"/>
                                        <p:tgtEl>
                                          <p:spTgt spid="4"/>
                                        </p:tgtEl>
                                        <p:attrNameLst>
                                          <p:attrName>ppt_w</p:attrName>
                                        </p:attrNameLst>
                                      </p:cBhvr>
                                      <p:tavLst>
                                        <p:tav tm="0">
                                          <p:val>
                                            <p:fltVal val="0"/>
                                          </p:val>
                                        </p:tav>
                                        <p:tav tm="100000">
                                          <p:val>
                                            <p:strVal val="#ppt_w"/>
                                          </p:val>
                                        </p:tav>
                                      </p:tavLst>
                                    </p:anim>
                                    <p:anim calcmode="lin" valueType="num">
                                      <p:cBhvr>
                                        <p:cTn id="59" dur="2000" fill="hold"/>
                                        <p:tgtEl>
                                          <p:spTgt spid="4"/>
                                        </p:tgtEl>
                                        <p:attrNameLst>
                                          <p:attrName>ppt_h</p:attrName>
                                        </p:attrNameLst>
                                      </p:cBhvr>
                                      <p:tavLst>
                                        <p:tav tm="0">
                                          <p:val>
                                            <p:fltVal val="0"/>
                                          </p:val>
                                        </p:tav>
                                        <p:tav tm="100000">
                                          <p:val>
                                            <p:strVal val="#ppt_h"/>
                                          </p:val>
                                        </p:tav>
                                      </p:tavLst>
                                    </p:anim>
                                    <p:anim calcmode="lin" valueType="num">
                                      <p:cBhvr>
                                        <p:cTn id="60" dur="2000" fill="hold"/>
                                        <p:tgtEl>
                                          <p:spTgt spid="4"/>
                                        </p:tgtEl>
                                        <p:attrNameLst>
                                          <p:attrName>style.rotation</p:attrName>
                                        </p:attrNameLst>
                                      </p:cBhvr>
                                      <p:tavLst>
                                        <p:tav tm="0">
                                          <p:val>
                                            <p:fltVal val="90"/>
                                          </p:val>
                                        </p:tav>
                                        <p:tav tm="100000">
                                          <p:val>
                                            <p:fltVal val="0"/>
                                          </p:val>
                                        </p:tav>
                                      </p:tavLst>
                                    </p:anim>
                                    <p:animEffect transition="in" filter="fade">
                                      <p:cBhvr>
                                        <p:cTn id="61" dur="2000"/>
                                        <p:tgtEl>
                                          <p:spTgt spid="4"/>
                                        </p:tgtEl>
                                      </p:cBhvr>
                                    </p:animEffect>
                                  </p:childTnLst>
                                </p:cTn>
                              </p:par>
                              <p:par>
                                <p:cTn id="62" presetID="8" presetClass="emph" presetSubtype="0" fill="hold" grpId="1" nodeType="withEffect">
                                  <p:stCondLst>
                                    <p:cond delay="0"/>
                                  </p:stCondLst>
                                  <p:childTnLst>
                                    <p:animRot by="21600000">
                                      <p:cBhvr>
                                        <p:cTn id="63" dur="2000" fill="hold"/>
                                        <p:tgtEl>
                                          <p:spTgt spid="4"/>
                                        </p:tgtEl>
                                        <p:attrNameLst>
                                          <p:attrName>r</p:attrName>
                                        </p:attrNameLst>
                                      </p:cBhvr>
                                    </p:animRo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fade">
                                      <p:cBhvr>
                                        <p:cTn id="70" dur="2000"/>
                                        <p:tgtEl>
                                          <p:spTgt spid="10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0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p:bldP spid="20" grpId="0"/>
      <p:bldP spid="21" grpId="0" animBg="1"/>
      <p:bldP spid="22" grpId="0"/>
      <p:bldP spid="28" grpId="0" animBg="1"/>
      <p:bldP spid="29" grpId="0" animBg="1"/>
      <p:bldP spid="23" grpId="0"/>
      <p:bldGraphic spid="4" grpId="0">
        <p:bldAsOne/>
      </p:bldGraphic>
      <p:bldGraphic spid="4" grpId="1">
        <p:bldAsOne/>
      </p:bldGraphic>
      <p:bldP spid="5" grpId="0" animBg="1"/>
      <p:bldP spid="31"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smtClean="0"/>
              <a:t>Le besoin de collaboration de la technologie</a:t>
            </a:r>
            <a:endParaRPr lang="fr-FR" sz="27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353272398"/>
              </p:ext>
            </p:extLst>
          </p:nvPr>
        </p:nvGraphicFramePr>
        <p:xfrm>
          <a:off x="1475656" y="1268760"/>
          <a:ext cx="64008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Ellipse 75"/>
          <p:cNvSpPr/>
          <p:nvPr/>
        </p:nvSpPr>
        <p:spPr>
          <a:xfrm>
            <a:off x="4067944" y="3068960"/>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
        <p:nvSpPr>
          <p:cNvPr id="4" name="Double flèche horizontale 3"/>
          <p:cNvSpPr/>
          <p:nvPr/>
        </p:nvSpPr>
        <p:spPr>
          <a:xfrm rot="19740000">
            <a:off x="5917832" y="1940935"/>
            <a:ext cx="1152128" cy="79208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7092280" y="1772816"/>
            <a:ext cx="194421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solidFill>
                  <a:srgbClr val="000000"/>
                </a:solidFill>
              </a:rPr>
              <a:t>Le lien vers les disciplines scientifiques</a:t>
            </a:r>
            <a:endParaRPr lang="fr-FR" dirty="0">
              <a:solidFill>
                <a:srgbClr val="000000"/>
              </a:solidFill>
            </a:endParaRPr>
          </a:p>
        </p:txBody>
      </p:sp>
      <p:sp>
        <p:nvSpPr>
          <p:cNvPr id="31" name="Double flèche horizontale 30"/>
          <p:cNvSpPr/>
          <p:nvPr/>
        </p:nvSpPr>
        <p:spPr>
          <a:xfrm rot="1860000" flipV="1">
            <a:off x="1957394" y="1868927"/>
            <a:ext cx="1152128" cy="79208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Double flèche horizontale 31"/>
          <p:cNvSpPr/>
          <p:nvPr/>
        </p:nvSpPr>
        <p:spPr>
          <a:xfrm rot="16200000">
            <a:off x="3959932" y="5193196"/>
            <a:ext cx="1152128" cy="79208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5148064" y="5301208"/>
            <a:ext cx="194421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dirty="0" smtClean="0">
                <a:solidFill>
                  <a:schemeClr val="tx1"/>
                </a:solidFill>
              </a:rPr>
              <a:t>Le lien vers les sciences humaines</a:t>
            </a:r>
            <a:endParaRPr lang="fr-FR" dirty="0">
              <a:solidFill>
                <a:schemeClr val="tx1"/>
              </a:solidFill>
            </a:endParaRPr>
          </a:p>
        </p:txBody>
      </p:sp>
      <p:sp>
        <p:nvSpPr>
          <p:cNvPr id="40" name="ZoneTexte 39"/>
          <p:cNvSpPr txBox="1"/>
          <p:nvPr/>
        </p:nvSpPr>
        <p:spPr>
          <a:xfrm>
            <a:off x="0" y="1916832"/>
            <a:ext cx="1835696"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dirty="0" smtClean="0">
                <a:solidFill>
                  <a:srgbClr val="000000"/>
                </a:solidFill>
              </a:rPr>
              <a:t>Le lien vers le travail collaboratif interdisciplinaire par le projet</a:t>
            </a:r>
            <a:endParaRPr lang="fr-FR" dirty="0">
              <a:solidFill>
                <a:srgbClr val="000000"/>
              </a:solidFill>
            </a:endParaRPr>
          </a:p>
        </p:txBody>
      </p:sp>
      <p:sp>
        <p:nvSpPr>
          <p:cNvPr id="6" name="ZoneTexte 5"/>
          <p:cNvSpPr txBox="1"/>
          <p:nvPr/>
        </p:nvSpPr>
        <p:spPr>
          <a:xfrm>
            <a:off x="179512" y="4869160"/>
            <a:ext cx="2664296" cy="1200329"/>
          </a:xfrm>
          <a:prstGeom prst="rect">
            <a:avLst/>
          </a:prstGeom>
          <a:noFill/>
        </p:spPr>
        <p:txBody>
          <a:bodyPr wrap="square" rtlCol="0">
            <a:spAutoFit/>
          </a:bodyPr>
          <a:lstStyle/>
          <a:p>
            <a:r>
              <a:rPr lang="fr-FR" dirty="0" smtClean="0"/>
              <a:t>Pour interroger collectivement, par </a:t>
            </a:r>
            <a:r>
              <a:rPr lang="fr-FR" smtClean="0"/>
              <a:t>le concret, </a:t>
            </a:r>
            <a:r>
              <a:rPr lang="fr-FR" dirty="0" smtClean="0"/>
              <a:t>l’éthique et la responsabilité citoyenne</a:t>
            </a:r>
            <a:endParaRPr lang="fr-FR" dirty="0"/>
          </a:p>
        </p:txBody>
      </p:sp>
    </p:spTree>
    <p:extLst>
      <p:ext uri="{BB962C8B-B14F-4D97-AF65-F5344CB8AC3E}">
        <p14:creationId xmlns:p14="http://schemas.microsoft.com/office/powerpoint/2010/main" val="21369222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p:cNvSpPr>
            <a:spLocks noGrp="1"/>
          </p:cNvSpPr>
          <p:nvPr>
            <p:ph type="title"/>
          </p:nvPr>
        </p:nvSpPr>
        <p:spPr>
          <a:xfrm>
            <a:off x="971550" y="260350"/>
            <a:ext cx="8172450" cy="865188"/>
          </a:xfrm>
        </p:spPr>
        <p:txBody>
          <a:bodyPr/>
          <a:lstStyle/>
          <a:p>
            <a:pPr eaLnBrk="1" hangingPunct="1"/>
            <a:r>
              <a:rPr lang="fr-FR" sz="4000">
                <a:latin typeface="Century Gothic" charset="0"/>
                <a:cs typeface="ＭＳ Ｐゴシック" charset="0"/>
              </a:rPr>
              <a:t>Eléments de bibliographie</a:t>
            </a:r>
          </a:p>
        </p:txBody>
      </p:sp>
      <p:sp>
        <p:nvSpPr>
          <p:cNvPr id="74754" name="Espace réservé du contenu 2"/>
          <p:cNvSpPr>
            <a:spLocks noGrp="1"/>
          </p:cNvSpPr>
          <p:nvPr>
            <p:ph idx="1"/>
          </p:nvPr>
        </p:nvSpPr>
        <p:spPr>
          <a:xfrm>
            <a:off x="467545" y="1974850"/>
            <a:ext cx="8219256" cy="4151313"/>
          </a:xfrm>
        </p:spPr>
        <p:txBody>
          <a:bodyPr/>
          <a:lstStyle/>
          <a:p>
            <a:pPr eaLnBrk="1" hangingPunct="1">
              <a:lnSpc>
                <a:spcPct val="80000"/>
              </a:lnSpc>
              <a:buFontTx/>
              <a:buNone/>
            </a:pPr>
            <a:r>
              <a:rPr lang="fr-FR" sz="1600" b="1" dirty="0" smtClean="0">
                <a:solidFill>
                  <a:schemeClr val="tx1"/>
                </a:solidFill>
                <a:latin typeface="+mn-lt"/>
              </a:rPr>
              <a:t>Pascal </a:t>
            </a:r>
            <a:r>
              <a:rPr lang="fr-FR" sz="1600" b="1" dirty="0" err="1" smtClean="0">
                <a:solidFill>
                  <a:schemeClr val="tx1"/>
                </a:solidFill>
                <a:latin typeface="+mn-lt"/>
              </a:rPr>
              <a:t>Lemasson</a:t>
            </a:r>
            <a:r>
              <a:rPr lang="fr-FR" sz="1600" b="1" dirty="0" smtClean="0">
                <a:solidFill>
                  <a:schemeClr val="tx1"/>
                </a:solidFill>
                <a:latin typeface="+mn-lt"/>
              </a:rPr>
              <a:t>, Benoit Weil, Armand </a:t>
            </a:r>
            <a:r>
              <a:rPr lang="fr-FR" sz="1600" b="1" dirty="0" err="1" smtClean="0">
                <a:solidFill>
                  <a:schemeClr val="tx1"/>
                </a:solidFill>
                <a:latin typeface="+mn-lt"/>
              </a:rPr>
              <a:t>Hatchuel</a:t>
            </a:r>
            <a:r>
              <a:rPr lang="fr-FR" sz="1600" b="1" dirty="0">
                <a:solidFill>
                  <a:schemeClr val="tx1"/>
                </a:solidFill>
                <a:latin typeface="+mn-lt"/>
              </a:rPr>
              <a:t> </a:t>
            </a:r>
            <a:r>
              <a:rPr lang="fr-FR" sz="1600" b="1" dirty="0" smtClean="0">
                <a:solidFill>
                  <a:schemeClr val="tx1"/>
                </a:solidFill>
                <a:latin typeface="+mn-lt"/>
              </a:rPr>
              <a:t>: </a:t>
            </a:r>
            <a:r>
              <a:rPr lang="fr-FR" sz="1600" dirty="0" smtClean="0">
                <a:solidFill>
                  <a:schemeClr val="tx1"/>
                </a:solidFill>
                <a:latin typeface="+mn-lt"/>
              </a:rPr>
              <a:t>« théorie, méthodes et organisations de la conception », presses des mines</a:t>
            </a:r>
          </a:p>
          <a:p>
            <a:pPr eaLnBrk="1" hangingPunct="1">
              <a:lnSpc>
                <a:spcPct val="80000"/>
              </a:lnSpc>
              <a:buFontTx/>
              <a:buNone/>
            </a:pPr>
            <a:r>
              <a:rPr lang="fr-FR" sz="1600" b="1" dirty="0" smtClean="0">
                <a:solidFill>
                  <a:schemeClr val="tx1"/>
                </a:solidFill>
                <a:latin typeface="+mn-lt"/>
              </a:rPr>
              <a:t>Marine </a:t>
            </a:r>
            <a:r>
              <a:rPr lang="fr-FR" sz="1600" b="1" dirty="0" err="1" smtClean="0">
                <a:solidFill>
                  <a:schemeClr val="tx1"/>
                </a:solidFill>
                <a:latin typeface="+mn-lt"/>
              </a:rPr>
              <a:t>Agogué</a:t>
            </a:r>
            <a:r>
              <a:rPr lang="fr-FR" sz="1600" b="1" dirty="0" smtClean="0">
                <a:solidFill>
                  <a:schemeClr val="tx1"/>
                </a:solidFill>
                <a:latin typeface="+mn-lt"/>
              </a:rPr>
              <a:t>, Frédéric Arnoux, </a:t>
            </a:r>
            <a:r>
              <a:rPr lang="fr-FR" sz="1600" b="1" dirty="0" err="1" smtClean="0">
                <a:solidFill>
                  <a:schemeClr val="tx1"/>
                </a:solidFill>
                <a:latin typeface="+mn-lt"/>
              </a:rPr>
              <a:t>Ingi</a:t>
            </a:r>
            <a:r>
              <a:rPr lang="fr-FR" sz="1600" b="1" dirty="0" smtClean="0">
                <a:solidFill>
                  <a:schemeClr val="tx1"/>
                </a:solidFill>
                <a:latin typeface="+mn-lt"/>
              </a:rPr>
              <a:t> Brown, Sophie </a:t>
            </a:r>
            <a:r>
              <a:rPr lang="fr-FR" sz="1600" b="1" dirty="0" err="1" smtClean="0">
                <a:solidFill>
                  <a:schemeClr val="tx1"/>
                </a:solidFill>
                <a:latin typeface="+mn-lt"/>
              </a:rPr>
              <a:t>Hooge</a:t>
            </a:r>
            <a:r>
              <a:rPr lang="fr-FR" sz="1600" b="1" dirty="0" smtClean="0">
                <a:solidFill>
                  <a:schemeClr val="tx1"/>
                </a:solidFill>
                <a:latin typeface="+mn-lt"/>
              </a:rPr>
              <a:t> :</a:t>
            </a:r>
            <a:r>
              <a:rPr lang="fr-FR" sz="1600" dirty="0" smtClean="0">
                <a:solidFill>
                  <a:schemeClr val="tx1"/>
                </a:solidFill>
                <a:latin typeface="+mn-lt"/>
              </a:rPr>
              <a:t>  « Introduction à la conception innovante », presses des mines</a:t>
            </a:r>
          </a:p>
          <a:p>
            <a:pPr eaLnBrk="1" hangingPunct="1">
              <a:lnSpc>
                <a:spcPct val="80000"/>
              </a:lnSpc>
              <a:buFontTx/>
              <a:buNone/>
            </a:pPr>
            <a:r>
              <a:rPr lang="fr-FR" sz="1600" b="1" dirty="0" smtClean="0">
                <a:solidFill>
                  <a:schemeClr val="tx1"/>
                </a:solidFill>
                <a:latin typeface="+mn-lt"/>
              </a:rPr>
              <a:t>Gilbert </a:t>
            </a:r>
            <a:r>
              <a:rPr lang="fr-FR" sz="1600" b="1" dirty="0" err="1" smtClean="0">
                <a:solidFill>
                  <a:schemeClr val="tx1"/>
                </a:solidFill>
                <a:latin typeface="+mn-lt"/>
              </a:rPr>
              <a:t>Simondon</a:t>
            </a:r>
            <a:r>
              <a:rPr lang="fr-FR" sz="1600" b="1" dirty="0">
                <a:solidFill>
                  <a:schemeClr val="tx1"/>
                </a:solidFill>
                <a:latin typeface="+mn-lt"/>
              </a:rPr>
              <a:t> </a:t>
            </a:r>
            <a:r>
              <a:rPr lang="fr-FR" sz="1600" b="1" dirty="0" smtClean="0">
                <a:solidFill>
                  <a:schemeClr val="tx1"/>
                </a:solidFill>
                <a:latin typeface="+mn-lt"/>
              </a:rPr>
              <a:t>: </a:t>
            </a:r>
          </a:p>
          <a:p>
            <a:pPr marL="892800" lvl="1" eaLnBrk="1" hangingPunct="1">
              <a:lnSpc>
                <a:spcPct val="80000"/>
              </a:lnSpc>
              <a:spcBef>
                <a:spcPts val="0"/>
              </a:spcBef>
            </a:pPr>
            <a:r>
              <a:rPr lang="fr-FR" sz="1100" dirty="0">
                <a:latin typeface="+mn-lt"/>
              </a:rPr>
              <a:t>	</a:t>
            </a:r>
            <a:r>
              <a:rPr lang="fr-FR" sz="1600" dirty="0" smtClean="0">
                <a:latin typeface="+mn-lt"/>
              </a:rPr>
              <a:t>« Du mode d’existence des objets techniques », </a:t>
            </a:r>
            <a:r>
              <a:rPr lang="fr-FR" sz="1600" dirty="0">
                <a:latin typeface="+mn-lt"/>
              </a:rPr>
              <a:t>Aubier, 1958; dernière réédition corrigée et augmentée, Flammarion, 2012</a:t>
            </a:r>
            <a:r>
              <a:rPr lang="fr-FR" sz="1600" dirty="0" smtClean="0">
                <a:latin typeface="+mn-lt"/>
              </a:rPr>
              <a:t>. </a:t>
            </a:r>
          </a:p>
          <a:p>
            <a:pPr marL="892800" lvl="1" eaLnBrk="1" hangingPunct="1">
              <a:lnSpc>
                <a:spcPct val="80000"/>
              </a:lnSpc>
              <a:spcBef>
                <a:spcPts val="0"/>
              </a:spcBef>
            </a:pPr>
            <a:r>
              <a:rPr lang="fr-FR" sz="1600" dirty="0">
                <a:latin typeface="+mn-lt"/>
              </a:rPr>
              <a:t>« L'invention dans les techniques. Cours et conférences », Seuil, 2005.</a:t>
            </a:r>
          </a:p>
          <a:p>
            <a:pPr eaLnBrk="1" hangingPunct="1">
              <a:lnSpc>
                <a:spcPct val="80000"/>
              </a:lnSpc>
              <a:buFontTx/>
              <a:buNone/>
            </a:pPr>
            <a:r>
              <a:rPr lang="fr-FR" sz="1600" b="1" dirty="0" smtClean="0">
                <a:solidFill>
                  <a:schemeClr val="tx1"/>
                </a:solidFill>
                <a:latin typeface="+mn-lt"/>
              </a:rPr>
              <a:t>Huber Michel</a:t>
            </a:r>
            <a:r>
              <a:rPr lang="fr-FR" sz="1600" b="1" dirty="0">
                <a:solidFill>
                  <a:schemeClr val="tx1"/>
                </a:solidFill>
                <a:latin typeface="+mn-lt"/>
              </a:rPr>
              <a:t> </a:t>
            </a:r>
            <a:r>
              <a:rPr lang="fr-FR" sz="1600" b="1" dirty="0" smtClean="0">
                <a:solidFill>
                  <a:schemeClr val="tx1"/>
                </a:solidFill>
                <a:latin typeface="+mn-lt"/>
              </a:rPr>
              <a:t>:  </a:t>
            </a:r>
            <a:r>
              <a:rPr lang="fr-FR" sz="1600" dirty="0" smtClean="0">
                <a:solidFill>
                  <a:schemeClr val="tx1"/>
                </a:solidFill>
                <a:latin typeface="+mn-lt"/>
              </a:rPr>
              <a:t>« Apprendre </a:t>
            </a:r>
            <a:r>
              <a:rPr lang="fr-FR" sz="1600" dirty="0">
                <a:solidFill>
                  <a:schemeClr val="tx1"/>
                </a:solidFill>
                <a:latin typeface="+mn-lt"/>
              </a:rPr>
              <a:t>en </a:t>
            </a:r>
            <a:r>
              <a:rPr lang="fr-FR" sz="1600" dirty="0" smtClean="0">
                <a:solidFill>
                  <a:schemeClr val="tx1"/>
                </a:solidFill>
                <a:latin typeface="+mn-lt"/>
              </a:rPr>
              <a:t>projets</a:t>
            </a:r>
            <a:r>
              <a:rPr lang="fr-FR" sz="1600" dirty="0">
                <a:solidFill>
                  <a:schemeClr val="tx1"/>
                </a:solidFill>
                <a:latin typeface="+mn-lt"/>
              </a:rPr>
              <a:t>,</a:t>
            </a:r>
            <a:r>
              <a:rPr lang="fr-FR" sz="1600" dirty="0" smtClean="0">
                <a:solidFill>
                  <a:schemeClr val="tx1"/>
                </a:solidFill>
                <a:latin typeface="+mn-lt"/>
              </a:rPr>
              <a:t> </a:t>
            </a:r>
            <a:r>
              <a:rPr lang="fr-FR" sz="1600" dirty="0">
                <a:solidFill>
                  <a:schemeClr val="tx1"/>
                </a:solidFill>
                <a:latin typeface="+mn-lt"/>
              </a:rPr>
              <a:t>la pédagogie du projet-</a:t>
            </a:r>
            <a:r>
              <a:rPr lang="fr-FR" sz="1600" dirty="0" smtClean="0">
                <a:solidFill>
                  <a:schemeClr val="tx1"/>
                </a:solidFill>
                <a:latin typeface="+mn-lt"/>
              </a:rPr>
              <a:t>élèves »</a:t>
            </a:r>
            <a:r>
              <a:rPr lang="fr-FR" sz="1600" i="1" dirty="0" smtClean="0">
                <a:solidFill>
                  <a:schemeClr val="tx1"/>
                </a:solidFill>
                <a:latin typeface="+mn-lt"/>
              </a:rPr>
              <a:t>, </a:t>
            </a:r>
            <a:r>
              <a:rPr lang="fr-FR" sz="1600" i="1" dirty="0">
                <a:solidFill>
                  <a:schemeClr val="tx1"/>
                </a:solidFill>
                <a:latin typeface="+mn-lt"/>
              </a:rPr>
              <a:t>Lyon, Chronique </a:t>
            </a:r>
            <a:r>
              <a:rPr lang="fr-FR" sz="1600" dirty="0">
                <a:solidFill>
                  <a:schemeClr val="tx1"/>
                </a:solidFill>
                <a:latin typeface="+mn-lt"/>
              </a:rPr>
              <a:t>sociale, 1999, coll. </a:t>
            </a:r>
            <a:r>
              <a:rPr lang="fr-FR" sz="1600" dirty="0" smtClean="0">
                <a:solidFill>
                  <a:schemeClr val="tx1"/>
                </a:solidFill>
                <a:latin typeface="+mn-lt"/>
              </a:rPr>
              <a:t>Synthèse</a:t>
            </a:r>
            <a:r>
              <a:rPr lang="fr-FR" sz="1600" dirty="0">
                <a:solidFill>
                  <a:schemeClr val="tx1"/>
                </a:solidFill>
                <a:latin typeface="+mn-lt"/>
              </a:rPr>
              <a:t>. Pédagogie, </a:t>
            </a:r>
            <a:r>
              <a:rPr lang="fr-FR" sz="1600" dirty="0" smtClean="0">
                <a:solidFill>
                  <a:schemeClr val="tx1"/>
                </a:solidFill>
                <a:latin typeface="+mn-lt"/>
              </a:rPr>
              <a:t>formation.</a:t>
            </a:r>
            <a:endParaRPr lang="fr-FR" sz="1600" dirty="0">
              <a:solidFill>
                <a:schemeClr val="tx1"/>
              </a:solidFill>
              <a:latin typeface="+mn-lt"/>
            </a:endParaRPr>
          </a:p>
          <a:p>
            <a:pPr eaLnBrk="1" hangingPunct="1">
              <a:lnSpc>
                <a:spcPct val="80000"/>
              </a:lnSpc>
              <a:buFontTx/>
              <a:buNone/>
            </a:pPr>
            <a:r>
              <a:rPr lang="fr-FR" sz="1600" b="1" dirty="0">
                <a:solidFill>
                  <a:schemeClr val="tx1"/>
                </a:solidFill>
                <a:latin typeface="+mn-lt"/>
              </a:rPr>
              <a:t>Jean-Pierre </a:t>
            </a:r>
            <a:r>
              <a:rPr lang="fr-FR" sz="1600" b="1" dirty="0" err="1" smtClean="0">
                <a:solidFill>
                  <a:schemeClr val="tx1"/>
                </a:solidFill>
                <a:latin typeface="+mn-lt"/>
              </a:rPr>
              <a:t>Boutinet</a:t>
            </a:r>
            <a:r>
              <a:rPr lang="fr-FR" sz="1600" b="1" dirty="0">
                <a:solidFill>
                  <a:schemeClr val="tx1"/>
                </a:solidFill>
                <a:latin typeface="+mn-lt"/>
              </a:rPr>
              <a:t> </a:t>
            </a:r>
            <a:r>
              <a:rPr lang="fr-FR" sz="1600" b="1" dirty="0" smtClean="0">
                <a:solidFill>
                  <a:schemeClr val="tx1"/>
                </a:solidFill>
                <a:latin typeface="+mn-lt"/>
              </a:rPr>
              <a:t>: </a:t>
            </a:r>
            <a:r>
              <a:rPr lang="fr-FR" sz="1600" dirty="0" smtClean="0">
                <a:solidFill>
                  <a:schemeClr val="tx1"/>
                </a:solidFill>
                <a:latin typeface="+mn-lt"/>
              </a:rPr>
              <a:t>«</a:t>
            </a:r>
            <a:r>
              <a:rPr lang="fr-FR" sz="1600" dirty="0">
                <a:solidFill>
                  <a:schemeClr val="tx1"/>
                </a:solidFill>
                <a:latin typeface="+mn-lt"/>
              </a:rPr>
              <a:t> </a:t>
            </a:r>
            <a:r>
              <a:rPr lang="fr-FR" sz="1600" dirty="0" smtClean="0">
                <a:solidFill>
                  <a:schemeClr val="tx1"/>
                </a:solidFill>
                <a:latin typeface="+mn-lt"/>
              </a:rPr>
              <a:t>Anthropologie </a:t>
            </a:r>
            <a:r>
              <a:rPr lang="fr-FR" sz="1600" dirty="0">
                <a:solidFill>
                  <a:schemeClr val="tx1"/>
                </a:solidFill>
                <a:latin typeface="+mn-lt"/>
              </a:rPr>
              <a:t>du </a:t>
            </a:r>
            <a:r>
              <a:rPr lang="fr-FR" sz="1600" dirty="0" smtClean="0">
                <a:solidFill>
                  <a:schemeClr val="tx1"/>
                </a:solidFill>
                <a:latin typeface="+mn-lt"/>
              </a:rPr>
              <a:t>projet » </a:t>
            </a:r>
            <a:r>
              <a:rPr lang="fr-FR" sz="1600" dirty="0">
                <a:solidFill>
                  <a:schemeClr val="tx1"/>
                </a:solidFill>
                <a:latin typeface="+mn-lt"/>
              </a:rPr>
              <a:t>, éditions PUF</a:t>
            </a:r>
          </a:p>
        </p:txBody>
      </p:sp>
    </p:spTree>
    <p:extLst>
      <p:ext uri="{BB962C8B-B14F-4D97-AF65-F5344CB8AC3E}">
        <p14:creationId xmlns:p14="http://schemas.microsoft.com/office/powerpoint/2010/main" val="3796659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a:solidFill>
                  <a:srgbClr val="404040"/>
                </a:solidFill>
                <a:latin typeface="Calibri" charset="0"/>
                <a:ea typeface="Arial" charset="0"/>
                <a:cs typeface="Calibri" charset="0"/>
              </a:rPr>
              <a:t>Sommaire </a:t>
            </a:r>
          </a:p>
        </p:txBody>
      </p:sp>
      <p:sp>
        <p:nvSpPr>
          <p:cNvPr id="21507" name="Espace réservé du contenu 2"/>
          <p:cNvSpPr>
            <a:spLocks noGrp="1"/>
          </p:cNvSpPr>
          <p:nvPr>
            <p:ph idx="1"/>
          </p:nvPr>
        </p:nvSpPr>
        <p:spPr/>
        <p:txBody>
          <a:bodyPr/>
          <a:lstStyle/>
          <a:p>
            <a:pPr>
              <a:spcBef>
                <a:spcPts val="300"/>
              </a:spcBef>
              <a:spcAft>
                <a:spcPts val="300"/>
              </a:spcAft>
            </a:pPr>
            <a:r>
              <a:rPr lang="fr-FR" dirty="0" smtClean="0">
                <a:solidFill>
                  <a:schemeClr val="tx1"/>
                </a:solidFill>
                <a:latin typeface="Calibri" charset="0"/>
                <a:ea typeface="Arial" charset="0"/>
                <a:cs typeface="Calibri" charset="0"/>
              </a:rPr>
              <a:t>La technologie, une discipline d’enseignement ouverte sur les autres</a:t>
            </a:r>
          </a:p>
          <a:p>
            <a:pPr lvl="1">
              <a:spcBef>
                <a:spcPts val="300"/>
              </a:spcBef>
              <a:spcAft>
                <a:spcPts val="300"/>
              </a:spcAft>
            </a:pPr>
            <a:r>
              <a:rPr lang="fr-FR" dirty="0"/>
              <a:t>L’enseignement de la technologique doit </a:t>
            </a:r>
            <a:r>
              <a:rPr lang="fr-FR" dirty="0" smtClean="0"/>
              <a:t>permettre </a:t>
            </a:r>
            <a:r>
              <a:rPr lang="fr-FR" dirty="0"/>
              <a:t>de doter chaque citoyen d’une culture faisant de lui un acteur éclairé et responsable de l’usage des technologies et des enjeux éthiques associés. </a:t>
            </a:r>
            <a:endParaRPr lang="fr-FR" dirty="0" smtClean="0">
              <a:solidFill>
                <a:schemeClr val="tx1"/>
              </a:solidFill>
              <a:latin typeface="Calibri" charset="0"/>
              <a:ea typeface="Arial" charset="0"/>
              <a:cs typeface="Calibri" charset="0"/>
            </a:endParaRPr>
          </a:p>
          <a:p>
            <a:pPr>
              <a:spcBef>
                <a:spcPts val="300"/>
              </a:spcBef>
              <a:spcAft>
                <a:spcPts val="300"/>
              </a:spcAft>
            </a:pPr>
            <a:r>
              <a:rPr lang="fr-FR" dirty="0" smtClean="0">
                <a:solidFill>
                  <a:schemeClr val="tx1"/>
                </a:solidFill>
                <a:latin typeface="Calibri" charset="0"/>
                <a:ea typeface="Arial" charset="0"/>
                <a:cs typeface="Calibri" charset="0"/>
              </a:rPr>
              <a:t>Le projet, une culture de l’engagement</a:t>
            </a:r>
          </a:p>
          <a:p>
            <a:pPr lvl="1">
              <a:spcBef>
                <a:spcPts val="300"/>
              </a:spcBef>
              <a:spcAft>
                <a:spcPts val="300"/>
              </a:spcAft>
            </a:pPr>
            <a:r>
              <a:rPr lang="fr-FR" i="1" dirty="0" smtClean="0"/>
              <a:t>J. </a:t>
            </a:r>
            <a:r>
              <a:rPr lang="fr-FR" i="1" dirty="0" err="1" smtClean="0"/>
              <a:t>Heutte</a:t>
            </a:r>
            <a:r>
              <a:rPr lang="fr-FR" i="1" dirty="0" smtClean="0"/>
              <a:t> : dans </a:t>
            </a:r>
            <a:r>
              <a:rPr lang="fr-FR" i="1" dirty="0"/>
              <a:t>le cas d'un travail collaboratif, il n'y a pas de répartition a priori des rôles : les individus se subsument progressivement en un groupe qui devient une entité à part entière. La responsabilité est globale et collective.</a:t>
            </a:r>
            <a:r>
              <a:rPr lang="fr-FR" dirty="0"/>
              <a:t> </a:t>
            </a:r>
            <a:endParaRPr lang="fr-FR" dirty="0" smtClean="0">
              <a:solidFill>
                <a:schemeClr val="tx1"/>
              </a:solidFill>
              <a:latin typeface="Calibri" charset="0"/>
              <a:ea typeface="Arial" charset="0"/>
              <a:cs typeface="Calibri" charset="0"/>
            </a:endParaRPr>
          </a:p>
          <a:p>
            <a:pPr>
              <a:spcBef>
                <a:spcPts val="300"/>
              </a:spcBef>
              <a:spcAft>
                <a:spcPts val="300"/>
              </a:spcAft>
            </a:pPr>
            <a:r>
              <a:rPr lang="fr-FR" dirty="0" smtClean="0">
                <a:solidFill>
                  <a:schemeClr val="tx1"/>
                </a:solidFill>
                <a:latin typeface="Calibri" charset="0"/>
                <a:ea typeface="Arial" charset="0"/>
                <a:cs typeface="Calibri" charset="0"/>
              </a:rPr>
              <a:t>La liaison de l’école avec le monde de l’entreprise, le sens des responsabilités et le développement du « savoir-être »</a:t>
            </a:r>
          </a:p>
          <a:p>
            <a:pPr lvl="1">
              <a:spcBef>
                <a:spcPts val="300"/>
              </a:spcBef>
              <a:spcAft>
                <a:spcPts val="300"/>
              </a:spcAft>
            </a:pPr>
            <a:r>
              <a:rPr lang="fr-FR" dirty="0" smtClean="0"/>
              <a:t>un </a:t>
            </a:r>
            <a:r>
              <a:rPr lang="fr-FR" dirty="0"/>
              <a:t>apprentissage fondamental qui prolonge l’éducation familiale et scolaire pour donner aux jeunes les codes sociaux et professionnels nécessaires à l’insertion dans la société. </a:t>
            </a:r>
            <a:endParaRPr lang="fr-FR" dirty="0">
              <a:solidFill>
                <a:srgbClr val="000000"/>
              </a:solidFill>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ea typeface="ＭＳ Ｐゴシック" charset="0"/>
                <a:cs typeface="ＭＳ Ｐゴシック" charset="0"/>
              </a:rPr>
              <a:t>Séminaire des doyens 2015 </a:t>
            </a:r>
            <a:endParaRPr lang="fr-FR" sz="900"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124744"/>
            <a:ext cx="5761037" cy="1440160"/>
          </a:xfrm>
        </p:spPr>
        <p:txBody>
          <a:bodyPr/>
          <a:lstStyle/>
          <a:p>
            <a:r>
              <a:rPr lang="fr-FR" dirty="0">
                <a:solidFill>
                  <a:schemeClr val="tx1"/>
                </a:solidFill>
                <a:latin typeface="Calibri" charset="0"/>
                <a:ea typeface="Arial" charset="0"/>
                <a:cs typeface="Calibri" charset="0"/>
              </a:rPr>
              <a:t>La technologie, une discipline d’enseignement ouverte sur les </a:t>
            </a:r>
            <a:r>
              <a:rPr lang="fr-FR" dirty="0" smtClean="0">
                <a:solidFill>
                  <a:schemeClr val="tx1"/>
                </a:solidFill>
                <a:latin typeface="Calibri" charset="0"/>
                <a:ea typeface="Arial" charset="0"/>
                <a:cs typeface="Calibri" charset="0"/>
              </a:rPr>
              <a:t>autres</a:t>
            </a:r>
            <a:r>
              <a:rPr lang="fr-FR" dirty="0">
                <a:solidFill>
                  <a:schemeClr val="tx1"/>
                </a:solidFill>
                <a:latin typeface="Calibri" charset="0"/>
                <a:ea typeface="Arial" charset="0"/>
                <a:cs typeface="Calibri" charset="0"/>
              </a:rPr>
              <a:t/>
            </a:r>
            <a:br>
              <a:rPr lang="fr-FR" dirty="0">
                <a:solidFill>
                  <a:schemeClr val="tx1"/>
                </a:solidFill>
                <a:latin typeface="Calibri" charset="0"/>
                <a:ea typeface="Arial" charset="0"/>
                <a:cs typeface="Calibri" charset="0"/>
              </a:rPr>
            </a:br>
            <a:endParaRPr lang="fr-FR" dirty="0"/>
          </a:p>
        </p:txBody>
      </p:sp>
    </p:spTree>
    <p:extLst>
      <p:ext uri="{BB962C8B-B14F-4D97-AF65-F5344CB8AC3E}">
        <p14:creationId xmlns:p14="http://schemas.microsoft.com/office/powerpoint/2010/main" val="23551707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e déplacer.gif"/>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017828" y="1700808"/>
            <a:ext cx="6090676" cy="4176464"/>
          </a:xfrm>
          <a:prstGeom prst="rect">
            <a:avLst/>
          </a:prstGeom>
        </p:spPr>
      </p:pic>
      <p:sp>
        <p:nvSpPr>
          <p:cNvPr id="2" name="Titre 1"/>
          <p:cNvSpPr>
            <a:spLocks noGrp="1"/>
          </p:cNvSpPr>
          <p:nvPr>
            <p:ph type="title"/>
            <p:custDataLst>
              <p:tags r:id="rId1"/>
            </p:custDataLst>
          </p:nvPr>
        </p:nvSpPr>
        <p:spPr/>
        <p:txBody>
          <a:bodyPr>
            <a:normAutofit/>
          </a:bodyPr>
          <a:lstStyle/>
          <a:p>
            <a:pPr marL="0" lvl="0" indent="0"/>
            <a:r>
              <a:rPr lang="fr-FR" sz="2700" dirty="0" smtClean="0"/>
              <a:t>La technologie</a:t>
            </a:r>
            <a:endParaRPr lang="fr-FR" sz="2700" dirty="0"/>
          </a:p>
        </p:txBody>
      </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
        <p:nvSpPr>
          <p:cNvPr id="3" name="ZoneTexte 2"/>
          <p:cNvSpPr txBox="1"/>
          <p:nvPr/>
        </p:nvSpPr>
        <p:spPr>
          <a:xfrm>
            <a:off x="179512" y="1556792"/>
            <a:ext cx="2880320" cy="4801315"/>
          </a:xfrm>
          <a:prstGeom prst="rect">
            <a:avLst/>
          </a:prstGeom>
          <a:noFill/>
        </p:spPr>
        <p:txBody>
          <a:bodyPr wrap="square" rtlCol="0">
            <a:spAutoFit/>
          </a:bodyPr>
          <a:lstStyle/>
          <a:p>
            <a:r>
              <a:rPr lang="fr-FR" dirty="0"/>
              <a:t>La technologie est la science des systèmes artificiels créés par l’homme pour répondre à ses besoins. Elle étudie les relations complexes entre les résultats scientifiques, les contraintes socio-économiques, environnementales et les techniques qui permettent de créer des produits acceptables économiquement et socialement. </a:t>
            </a:r>
          </a:p>
          <a:p>
            <a:endParaRPr lang="fr-FR" dirty="0"/>
          </a:p>
        </p:txBody>
      </p:sp>
      <p:sp>
        <p:nvSpPr>
          <p:cNvPr id="6" name="ZoneTexte 5"/>
          <p:cNvSpPr txBox="1"/>
          <p:nvPr/>
        </p:nvSpPr>
        <p:spPr>
          <a:xfrm>
            <a:off x="179512" y="1556792"/>
            <a:ext cx="2880320" cy="2862323"/>
          </a:xfrm>
          <a:prstGeom prst="rect">
            <a:avLst/>
          </a:prstGeom>
          <a:solidFill>
            <a:schemeClr val="accent6">
              <a:lumMod val="40000"/>
              <a:lumOff val="60000"/>
            </a:schemeClr>
          </a:solidFill>
          <a:effectLst>
            <a:softEdge rad="38100"/>
          </a:effectLst>
        </p:spPr>
        <p:txBody>
          <a:bodyPr wrap="square" rtlCol="0">
            <a:spAutoFit/>
          </a:bodyPr>
          <a:lstStyle/>
          <a:p>
            <a:r>
              <a:rPr lang="fr-FR" b="1" dirty="0"/>
              <a:t>L’enseignement de la </a:t>
            </a:r>
            <a:r>
              <a:rPr lang="fr-FR" b="1" dirty="0" smtClean="0"/>
              <a:t>technologie </a:t>
            </a:r>
            <a:r>
              <a:rPr lang="fr-FR" b="1" dirty="0"/>
              <a:t>doit ainsi permettre de doter chaque futur citoyen d’une culture faisant de lui un acteur éclairé et responsable de l’usage des technologies et des enjeux éthiques associés.</a:t>
            </a:r>
            <a:r>
              <a:rPr lang="fr-FR" dirty="0"/>
              <a:t> </a:t>
            </a:r>
          </a:p>
        </p:txBody>
      </p:sp>
    </p:spTree>
    <p:extLst>
      <p:ext uri="{BB962C8B-B14F-4D97-AF65-F5344CB8AC3E}">
        <p14:creationId xmlns:p14="http://schemas.microsoft.com/office/powerpoint/2010/main" val="2589801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grpId="1" nodeType="clickEffect">
                                  <p:stCondLst>
                                    <p:cond delay="0"/>
                                  </p:stCondLst>
                                  <p:iterate type="lt">
                                    <p:tmPct val="0"/>
                                  </p:iterate>
                                  <p:childTnLst>
                                    <p:set>
                                      <p:cBhvr>
                                        <p:cTn id="15" dur="1" fill="hold">
                                          <p:stCondLst>
                                            <p:cond delay="0"/>
                                          </p:stCondLst>
                                        </p:cTn>
                                        <p:tgtEl>
                                          <p:spTgt spid="76"/>
                                        </p:tgtEl>
                                        <p:attrNameLst>
                                          <p:attrName>style.visibility</p:attrName>
                                        </p:attrNameLst>
                                      </p:cBhvr>
                                      <p:to>
                                        <p:strVal val="visible"/>
                                      </p:to>
                                    </p:set>
                                    <p:animEffect transition="in" filter="wheel(2)">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36" presetClass="emph" presetSubtype="0" fill="hold" grpId="2" nodeType="withEffect">
                                  <p:stCondLst>
                                    <p:cond delay="0"/>
                                  </p:stCondLst>
                                  <p:iterate type="lt">
                                    <p:tmPct val="10000"/>
                                  </p:iterate>
                                  <p:childTnLst>
                                    <p:animScale>
                                      <p:cBhvr>
                                        <p:cTn id="22" dur="500" autoRev="1" fill="hold">
                                          <p:stCondLst>
                                            <p:cond delay="0"/>
                                          </p:stCondLst>
                                        </p:cTn>
                                        <p:tgtEl>
                                          <p:spTgt spid="76"/>
                                        </p:tgtEl>
                                      </p:cBhvr>
                                      <p:to x="80000" y="100000"/>
                                    </p:animScale>
                                    <p:anim by="(#ppt_w*0.10)" calcmode="lin" valueType="num">
                                      <p:cBhvr>
                                        <p:cTn id="23" dur="500" autoRev="1" fill="hold">
                                          <p:stCondLst>
                                            <p:cond delay="0"/>
                                          </p:stCondLst>
                                        </p:cTn>
                                        <p:tgtEl>
                                          <p:spTgt spid="76"/>
                                        </p:tgtEl>
                                        <p:attrNameLst>
                                          <p:attrName>ppt_x</p:attrName>
                                        </p:attrNameLst>
                                      </p:cBhvr>
                                    </p:anim>
                                    <p:anim by="(-#ppt_w*0.10)" calcmode="lin" valueType="num">
                                      <p:cBhvr>
                                        <p:cTn id="24" dur="500" autoRev="1" fill="hold">
                                          <p:stCondLst>
                                            <p:cond delay="0"/>
                                          </p:stCondLst>
                                        </p:cTn>
                                        <p:tgtEl>
                                          <p:spTgt spid="76"/>
                                        </p:tgtEl>
                                        <p:attrNameLst>
                                          <p:attrName>ppt_y</p:attrName>
                                        </p:attrNameLst>
                                      </p:cBhvr>
                                    </p:anim>
                                    <p:animRot by="-480000">
                                      <p:cBhvr>
                                        <p:cTn id="25" dur="500" autoRev="1" fill="hold">
                                          <p:stCondLst>
                                            <p:cond delay="0"/>
                                          </p:stCondLst>
                                        </p:cTn>
                                        <p:tgtEl>
                                          <p:spTgt spid="7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animBg="1"/>
      <p:bldP spid="76" grpId="2" animBg="1"/>
      <p:bldP spid="3" grpId="0"/>
      <p:bldP spid="3" grpId="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smtClean="0"/>
              <a:t>Les trois dimensions de la technologie</a:t>
            </a:r>
            <a:endParaRPr lang="fr-FR" sz="27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1340466"/>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6"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smtClean="0"/>
                <a:t>Replacer et interroger des objets, </a:t>
              </a:r>
              <a:r>
                <a:rPr lang="fr-FR" sz="1200" dirty="0"/>
                <a:t>d</a:t>
              </a:r>
              <a:r>
                <a:rPr lang="fr-FR" sz="1200" kern="1200" dirty="0" smtClean="0"/>
                <a:t>es systèmes et des pratiques </a:t>
              </a:r>
              <a:r>
                <a:rPr lang="fr-FR" sz="1200" dirty="0" smtClean="0"/>
                <a:t>dans </a:t>
              </a:r>
              <a:r>
                <a:rPr lang="fr-FR" sz="1200" dirty="0"/>
                <a:t>leur environnement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8"/>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Représenter</a:t>
                </a:r>
                <a:r>
                  <a:rPr lang="fr-FR" sz="1200" dirty="0"/>
                  <a:t>, analyser, modéliser puis simuler les objets ou systèmes </a:t>
                </a:r>
                <a:r>
                  <a:rPr lang="fr-FR" sz="1200" dirty="0" smtClean="0"/>
                  <a:t>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6"/>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a:t>
                </a:r>
                <a:r>
                  <a:rPr lang="fr-FR" sz="1200" dirty="0" smtClean="0"/>
                  <a:t>concevoir, réaliser, </a:t>
                </a:r>
                <a:r>
                  <a:rPr lang="fr-FR" sz="1200" dirty="0"/>
                  <a:t>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Tree>
    <p:extLst>
      <p:ext uri="{BB962C8B-B14F-4D97-AF65-F5344CB8AC3E}">
        <p14:creationId xmlns:p14="http://schemas.microsoft.com/office/powerpoint/2010/main" val="105819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smtClean="0"/>
              <a:t>Positionnement du bac S-SI</a:t>
            </a:r>
            <a:endParaRPr lang="fr-FR" sz="27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810147216"/>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smtClean="0"/>
                <a:t>Replacer et interroger des objets, </a:t>
              </a:r>
              <a:r>
                <a:rPr lang="fr-FR" sz="1200" dirty="0"/>
                <a:t>d</a:t>
              </a:r>
              <a:r>
                <a:rPr lang="fr-FR" sz="1200" kern="1200" dirty="0" smtClean="0"/>
                <a:t>es systèmes et des pratiques </a:t>
              </a:r>
              <a:r>
                <a:rPr lang="fr-FR" sz="1200" dirty="0" smtClean="0"/>
                <a:t>dans </a:t>
              </a:r>
              <a:r>
                <a:rPr lang="fr-FR" sz="1200" dirty="0"/>
                <a:t>leur environnement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Représenter</a:t>
                </a:r>
                <a:r>
                  <a:rPr lang="fr-FR" sz="1200" dirty="0"/>
                  <a:t>, analyser, modéliser puis simuler les objets ou systèmes </a:t>
                </a:r>
                <a:r>
                  <a:rPr lang="fr-FR" sz="1200" dirty="0" smtClean="0"/>
                  <a:t>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a:t>
                </a:r>
                <a:r>
                  <a:rPr lang="fr-FR" sz="1200" dirty="0" smtClean="0"/>
                  <a:t>concevoir, réaliser, </a:t>
                </a:r>
                <a:r>
                  <a:rPr lang="fr-FR" sz="1200" dirty="0"/>
                  <a:t>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
        <p:nvSpPr>
          <p:cNvPr id="28" name="Secteurs 27"/>
          <p:cNvSpPr/>
          <p:nvPr>
            <p:custDataLst>
              <p:tags r:id="rId5"/>
            </p:custDataLst>
          </p:nvPr>
        </p:nvSpPr>
        <p:spPr>
          <a:xfrm rot="10548912">
            <a:off x="2897653" y="2403064"/>
            <a:ext cx="3589395" cy="3580387"/>
          </a:xfrm>
          <a:prstGeom prst="pie">
            <a:avLst>
              <a:gd name="adj1" fmla="val 3670835"/>
              <a:gd name="adj2" fmla="val 14826695"/>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smtClean="0"/>
              <a:t>Positionnement du bac STI2D</a:t>
            </a:r>
            <a:endParaRPr lang="fr-FR" sz="27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810147216"/>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smtClean="0"/>
                <a:t>Replacer et interroger des objets, </a:t>
              </a:r>
              <a:r>
                <a:rPr lang="fr-FR" sz="1200" dirty="0"/>
                <a:t>d</a:t>
              </a:r>
              <a:r>
                <a:rPr lang="fr-FR" sz="1200" kern="1200" dirty="0" smtClean="0"/>
                <a:t>es systèmes et des pratiques </a:t>
              </a:r>
              <a:r>
                <a:rPr lang="fr-FR" sz="1200" dirty="0" smtClean="0"/>
                <a:t>dans </a:t>
              </a:r>
              <a:r>
                <a:rPr lang="fr-FR" sz="1200" dirty="0"/>
                <a:t>leur environnement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Représenter</a:t>
                </a:r>
                <a:r>
                  <a:rPr lang="fr-FR" sz="1200" dirty="0"/>
                  <a:t>, analyser, modéliser puis simuler les objets ou systèmes </a:t>
                </a:r>
                <a:r>
                  <a:rPr lang="fr-FR" sz="1200" dirty="0" smtClean="0"/>
                  <a:t>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a:t>
                </a:r>
                <a:r>
                  <a:rPr lang="fr-FR" sz="1200" dirty="0" smtClean="0"/>
                  <a:t>concevoir, réaliser, </a:t>
                </a:r>
                <a:r>
                  <a:rPr lang="fr-FR" sz="1200" dirty="0"/>
                  <a:t>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
        <p:nvSpPr>
          <p:cNvPr id="28" name="Secteurs 27"/>
          <p:cNvSpPr/>
          <p:nvPr>
            <p:custDataLst>
              <p:tags r:id="rId5"/>
            </p:custDataLst>
          </p:nvPr>
        </p:nvSpPr>
        <p:spPr>
          <a:xfrm rot="3362358">
            <a:off x="2841215" y="2352617"/>
            <a:ext cx="3605584" cy="3648803"/>
          </a:xfrm>
          <a:prstGeom prst="pie">
            <a:avLst>
              <a:gd name="adj1" fmla="val 3106918"/>
              <a:gd name="adj2" fmla="val 16172731"/>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smtClean="0"/>
              <a:t>Positionnement du bac STD2A</a:t>
            </a:r>
            <a:endParaRPr lang="fr-FR" sz="27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384564307"/>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smtClean="0"/>
                <a:t>Replacer et interroger des objets, </a:t>
              </a:r>
              <a:r>
                <a:rPr lang="fr-FR" sz="1200" dirty="0"/>
                <a:t>d</a:t>
              </a:r>
              <a:r>
                <a:rPr lang="fr-FR" sz="1200" kern="1200" dirty="0" smtClean="0"/>
                <a:t>es systèmes et des pratiques </a:t>
              </a:r>
              <a:r>
                <a:rPr lang="fr-FR" sz="1200" dirty="0" smtClean="0"/>
                <a:t>dans </a:t>
              </a:r>
              <a:r>
                <a:rPr lang="fr-FR" sz="1200" dirty="0"/>
                <a:t>leur environnement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smtClean="0"/>
                  <a:t>Représenter</a:t>
                </a:r>
                <a:r>
                  <a:rPr lang="fr-FR" sz="1200" dirty="0"/>
                  <a:t>, analyser, modéliser puis simuler les objets ou systèmes </a:t>
                </a:r>
                <a:r>
                  <a:rPr lang="fr-FR" sz="1200" dirty="0" smtClean="0"/>
                  <a:t>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a:t>
                </a:r>
                <a:r>
                  <a:rPr lang="fr-FR" sz="1200" dirty="0" smtClean="0"/>
                  <a:t>concevoir, réaliser, </a:t>
                </a:r>
                <a:r>
                  <a:rPr lang="fr-FR" sz="1200" dirty="0"/>
                  <a:t>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t>Objet </a:t>
            </a:r>
            <a:r>
              <a:rPr lang="fr-FR" sz="800" dirty="0" smtClean="0"/>
              <a:t>technique</a:t>
            </a:r>
          </a:p>
        </p:txBody>
      </p:sp>
      <p:sp>
        <p:nvSpPr>
          <p:cNvPr id="28" name="Secteurs 27"/>
          <p:cNvSpPr/>
          <p:nvPr>
            <p:custDataLst>
              <p:tags r:id="rId5"/>
            </p:custDataLst>
          </p:nvPr>
        </p:nvSpPr>
        <p:spPr>
          <a:xfrm rot="17258230">
            <a:off x="2841215" y="2430119"/>
            <a:ext cx="3605584" cy="3648803"/>
          </a:xfrm>
          <a:prstGeom prst="pie">
            <a:avLst>
              <a:gd name="adj1" fmla="val 4753920"/>
              <a:gd name="adj2" fmla="val 14609094"/>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2651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8072</TotalTime>
  <Words>2577</Words>
  <Application>Microsoft Macintosh PowerPoint</Application>
  <PresentationFormat>Présentation à l'écran (4:3)</PresentationFormat>
  <Paragraphs>233</Paragraphs>
  <Slides>24</Slides>
  <Notes>18</Notes>
  <HiddenSlides>0</HiddenSlides>
  <MMClips>0</MMClips>
  <ScaleCrop>false</ScaleCrop>
  <HeadingPairs>
    <vt:vector size="4" baseType="variant">
      <vt:variant>
        <vt:lpstr>Thème</vt:lpstr>
      </vt:variant>
      <vt:variant>
        <vt:i4>5</vt:i4>
      </vt:variant>
      <vt:variant>
        <vt:lpstr>Titres des diapositives</vt:lpstr>
      </vt:variant>
      <vt:variant>
        <vt:i4>24</vt:i4>
      </vt:variant>
    </vt:vector>
  </HeadingPairs>
  <TitlesOfParts>
    <vt:vector size="29" baseType="lpstr">
      <vt:lpstr>Page de couverture</vt:lpstr>
      <vt:lpstr>Page de partie </vt:lpstr>
      <vt:lpstr>Pages de contenu</vt:lpstr>
      <vt:lpstr>Page de fin de la présentation</vt:lpstr>
      <vt:lpstr>1_Pages de contenu</vt:lpstr>
      <vt:lpstr>Présentation de la journée</vt:lpstr>
      <vt:lpstr>Présentation PowerPoint</vt:lpstr>
      <vt:lpstr>Sommaire </vt:lpstr>
      <vt:lpstr>La technologie, une discipline d’enseignement ouverte sur les autres </vt:lpstr>
      <vt:lpstr>La technologie</vt:lpstr>
      <vt:lpstr>Les trois dimensions de la technologie</vt:lpstr>
      <vt:lpstr>Positionnement du bac S-SI</vt:lpstr>
      <vt:lpstr>Positionnement du bac STI2D</vt:lpstr>
      <vt:lpstr>Positionnement du bac STD2A</vt:lpstr>
      <vt:lpstr>La technologie en post bac</vt:lpstr>
      <vt:lpstr>Les apports de la dimension scientifique et technique</vt:lpstr>
      <vt:lpstr>Les apports de la dimension scientifique et technique</vt:lpstr>
      <vt:lpstr>Les apports de la dimension ingénierie design / métiers d’arts et d’industrie</vt:lpstr>
      <vt:lpstr>Les apports de la dimension ingénierie design / métiers d’arts et d’industrie</vt:lpstr>
      <vt:lpstr>Les apports de la dimension ingénierie design / métiers d’arts et d’industrie</vt:lpstr>
      <vt:lpstr>Les apports de la dimension socioculturelle</vt:lpstr>
      <vt:lpstr>Les apports de la dimension socioculturelle</vt:lpstr>
      <vt:lpstr>Le projet, une culture de l’engagement</vt:lpstr>
      <vt:lpstr>Le projet en technologie</vt:lpstr>
      <vt:lpstr>Le point de vue des élèves</vt:lpstr>
      <vt:lpstr>La liaison de l’école avec le monde de l’entreprise, le sens des responsabilités et le développement du « savoir-être »</vt:lpstr>
      <vt:lpstr>Présentation PowerPoint</vt:lpstr>
      <vt:lpstr>Le besoin de collaboration de la technologie</vt:lpstr>
      <vt:lpstr>Eléments de bibliographie</vt:lpstr>
    </vt:vector>
  </TitlesOfParts>
  <Manager> </Manager>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Michel Rage</cp:lastModifiedBy>
  <cp:revision>207</cp:revision>
  <cp:lastPrinted>2011-10-28T07:48:52Z</cp:lastPrinted>
  <dcterms:created xsi:type="dcterms:W3CDTF">2011-10-28T07:12:19Z</dcterms:created>
  <dcterms:modified xsi:type="dcterms:W3CDTF">2015-05-26T17:29:35Z</dcterms:modified>
</cp:coreProperties>
</file>