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92" r:id="rId1"/>
    <p:sldMasterId id="2147483828" r:id="rId2"/>
  </p:sldMasterIdLst>
  <p:notesMasterIdLst>
    <p:notesMasterId r:id="rId17"/>
  </p:notesMasterIdLst>
  <p:sldIdLst>
    <p:sldId id="516" r:id="rId3"/>
    <p:sldId id="517" r:id="rId4"/>
    <p:sldId id="520" r:id="rId5"/>
    <p:sldId id="566" r:id="rId6"/>
    <p:sldId id="567" r:id="rId7"/>
    <p:sldId id="571" r:id="rId8"/>
    <p:sldId id="569" r:id="rId9"/>
    <p:sldId id="572" r:id="rId10"/>
    <p:sldId id="574" r:id="rId11"/>
    <p:sldId id="539" r:id="rId12"/>
    <p:sldId id="540" r:id="rId13"/>
    <p:sldId id="542" r:id="rId14"/>
    <p:sldId id="575" r:id="rId15"/>
    <p:sldId id="573" r:id="rId16"/>
  </p:sldIdLst>
  <p:sldSz cx="9144000" cy="6858000" type="screen4x3"/>
  <p:notesSz cx="6858000" cy="9637713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098"/>
    <a:srgbClr val="33CC33"/>
    <a:srgbClr val="006600"/>
    <a:srgbClr val="3C6663"/>
    <a:srgbClr val="CF752B"/>
    <a:srgbClr val="6B8C93"/>
    <a:srgbClr val="00FF00"/>
    <a:srgbClr val="FFFFAF"/>
    <a:srgbClr val="415559"/>
    <a:srgbClr val="8CA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9184" autoAdjust="0"/>
  </p:normalViewPr>
  <p:slideViewPr>
    <p:cSldViewPr snapToGrid="0">
      <p:cViewPr>
        <p:scale>
          <a:sx n="75" d="100"/>
          <a:sy n="75" d="100"/>
        </p:scale>
        <p:origin x="-2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2005" cy="4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>
            <a:lvl1pPr defTabSz="957019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2"/>
            <a:ext cx="2972005" cy="4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>
            <a:lvl1pPr algn="r" defTabSz="957019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0763" y="723900"/>
            <a:ext cx="4816475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577428"/>
            <a:ext cx="5487014" cy="433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4856"/>
            <a:ext cx="2972005" cy="4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90" tIns="47845" rIns="95690" bIns="47845" numCol="1" anchor="b" anchorCtr="0" compatLnSpc="1">
            <a:prstTxWarp prst="textNoShape">
              <a:avLst/>
            </a:prstTxWarp>
          </a:bodyPr>
          <a:lstStyle>
            <a:lvl1pPr defTabSz="957019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154856"/>
            <a:ext cx="2972005" cy="4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90" tIns="47845" rIns="95690" bIns="47845" numCol="1" anchor="b" anchorCtr="0" compatLnSpc="1">
            <a:prstTxWarp prst="textNoShape">
              <a:avLst/>
            </a:prstTxWarp>
          </a:bodyPr>
          <a:lstStyle>
            <a:lvl1pPr algn="r" defTabSz="957019">
              <a:defRPr sz="1300"/>
            </a:lvl1pPr>
          </a:lstStyle>
          <a:p>
            <a:pPr>
              <a:defRPr/>
            </a:pPr>
            <a:fld id="{E0FD7D91-4FA7-4E1B-86C5-FB0719E896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9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C6B8-BD90-4230-9E3E-0B95FE3596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5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27F6-7B37-4CA7-AA28-EB5ACCE21EF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1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0C73-21AB-406B-8C64-2F46427D6C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2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C6B8-BD90-4230-9E3E-0B95FE3596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5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B176-E58C-4AB7-B5A3-4101AA02DE7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6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3C6C-9BA7-4233-8803-6372AB4913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A9D3-2777-49C9-8585-F0F843CB19D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5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A9B0-B9C6-492E-867C-6BBCA69E659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2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21CF-CA02-460A-93AB-2637548053C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60B7-A7C1-4CF1-B171-3F79DDC697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4D50-9100-4729-8F0C-725D58B4BD6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B176-E58C-4AB7-B5A3-4101AA02DE7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72D7E-C88B-42FE-80E7-19CF2B9E31A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9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27F6-7B37-4CA7-AA28-EB5ACCE21EF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9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0C73-21AB-406B-8C64-2F46427D6C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2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3C6C-9BA7-4233-8803-6372AB4913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6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A9D3-2777-49C9-8585-F0F843CB19D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1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A9B0-B9C6-492E-867C-6BBCA69E659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1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21CF-CA02-460A-93AB-2637548053C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60B7-A7C1-4CF1-B171-3F79DDC697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4D50-9100-4729-8F0C-725D58B4BD6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72D7E-C88B-42FE-80E7-19CF2B9E31A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fld id="{7D4EB5DF-4D88-41DC-8772-FC023452FE42}" type="slidenum">
              <a:rPr lang="fr-FR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‹N°›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fld id="{7D4EB5DF-4D88-41DC-8772-FC023452FE42}" type="slidenum">
              <a:rPr lang="fr-FR">
                <a:solidFill>
                  <a:srgbClr val="000000"/>
                </a:solidFill>
              </a:rPr>
              <a:pPr eaLnBrk="0" hangingPunct="0"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11" Type="http://schemas.openxmlformats.org/officeDocument/2006/relationships/image" Target="../media/image44.png"/><Relationship Id="rId5" Type="http://schemas.openxmlformats.org/officeDocument/2006/relationships/image" Target="../media/image39.jpe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amph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69533"/>
            <a:ext cx="3886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def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17" y="4112684"/>
            <a:ext cx="2187972" cy="145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4" descr="TPchimie bo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9" y="4112685"/>
            <a:ext cx="2187214" cy="145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5" descr="LOGO LINP-  Coul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54" y="5775059"/>
            <a:ext cx="2155113" cy="82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2" descr="IMG_14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2684"/>
            <a:ext cx="2186417" cy="145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21" y="5664991"/>
            <a:ext cx="210116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2" descr="ENSTI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5" y="5775059"/>
            <a:ext cx="18002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3095" y="1693333"/>
            <a:ext cx="652665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rial Black" panose="020B0A04020102020204" pitchFamily="34" charset="0"/>
              </a:rPr>
              <a:t>Séminaire </a:t>
            </a:r>
            <a:r>
              <a:rPr lang="fr-FR" sz="4000" dirty="0">
                <a:latin typeface="Arial Black" panose="020B0A04020102020204" pitchFamily="34" charset="0"/>
              </a:rPr>
              <a:t>Filière Bois </a:t>
            </a:r>
            <a:endParaRPr lang="fr-FR" sz="4000" dirty="0" smtClean="0">
              <a:latin typeface="Arial Black" panose="020B0A040201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Lycée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Diderot,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Paris,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9 Avril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Pascal TRIBOULOT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Professeur des Universités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Professeur associé à l’Université du Québec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Directeur de l’ENSTIB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uméri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245268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1220788"/>
            <a:ext cx="1600200" cy="563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4525" y="4797425"/>
            <a:ext cx="3005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mtClean="0">
                <a:solidFill>
                  <a:srgbClr val="000000"/>
                </a:solidFill>
                <a:latin typeface="Arial Black" pitchFamily="34" charset="0"/>
              </a:rPr>
              <a:t>RECHERCHE</a:t>
            </a:r>
          </a:p>
        </p:txBody>
      </p:sp>
      <p:pic>
        <p:nvPicPr>
          <p:cNvPr id="18438" name="Picture 6" descr="Numériser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313"/>
            <a:ext cx="1589088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 descr="chi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97200"/>
            <a:ext cx="23955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DSC039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2087562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887538" y="1431925"/>
            <a:ext cx="47434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smtClean="0">
                <a:solidFill>
                  <a:srgbClr val="000000"/>
                </a:solidFill>
                <a:latin typeface="Arial" charset="0"/>
              </a:rPr>
              <a:t>Vers le développement et la reconnaissance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smtClean="0">
                <a:solidFill>
                  <a:srgbClr val="000000"/>
                </a:solidFill>
                <a:latin typeface="Arial" charset="0"/>
              </a:rPr>
              <a:t>d’un secteur de recherche stratégique.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887538" y="2439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209021" y="2381250"/>
            <a:ext cx="3059112" cy="33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200" dirty="0">
                <a:solidFill>
                  <a:srgbClr val="000000"/>
                </a:solidFill>
              </a:rPr>
              <a:t>Une étude, menée à travers la base de données de l’ISI Web of </a:t>
            </a:r>
            <a:r>
              <a:rPr lang="fr-FR" sz="1200" dirty="0" err="1">
                <a:solidFill>
                  <a:srgbClr val="000000"/>
                </a:solidFill>
              </a:rPr>
              <a:t>Knowledge</a:t>
            </a:r>
            <a:r>
              <a:rPr lang="fr-FR" sz="1200" dirty="0">
                <a:solidFill>
                  <a:srgbClr val="000000"/>
                </a:solidFill>
              </a:rPr>
              <a:t>, montre que sur la période 2005 – 2008, la production scientifique française en « Sciences du bois » se classe </a:t>
            </a:r>
            <a:r>
              <a:rPr lang="fr-FR" sz="1200" b="1" dirty="0">
                <a:solidFill>
                  <a:srgbClr val="000000"/>
                </a:solidFill>
              </a:rPr>
              <a:t>6</a:t>
            </a:r>
            <a:r>
              <a:rPr lang="fr-FR" sz="1200" b="1" baseline="30000" dirty="0">
                <a:solidFill>
                  <a:srgbClr val="000000"/>
                </a:solidFill>
              </a:rPr>
              <a:t>ème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dirty="0">
                <a:solidFill>
                  <a:srgbClr val="000000"/>
                </a:solidFill>
              </a:rPr>
              <a:t>(derrière les USA, le Canada, le Japon, l’Allemagne et la Chine). </a:t>
            </a:r>
          </a:p>
          <a:p>
            <a:pPr eaLnBrk="0" hangingPunct="0">
              <a:defRPr/>
            </a:pPr>
            <a:r>
              <a:rPr lang="fr-FR" sz="1200" dirty="0">
                <a:solidFill>
                  <a:srgbClr val="000000"/>
                </a:solidFill>
              </a:rPr>
              <a:t>Dans ce contexte, au niveau national, </a:t>
            </a:r>
            <a:r>
              <a:rPr lang="fr-FR" sz="2000" b="1" dirty="0">
                <a:solidFill>
                  <a:srgbClr val="000000"/>
                </a:solidFill>
              </a:rPr>
              <a:t>la Lorraine</a:t>
            </a:r>
            <a:r>
              <a:rPr lang="fr-FR" sz="1200" dirty="0">
                <a:solidFill>
                  <a:srgbClr val="000000"/>
                </a:solidFill>
              </a:rPr>
              <a:t> émerge très nettement, représentant,  à travers les travaux de l’INRA (LERFOB) et du </a:t>
            </a:r>
            <a:r>
              <a:rPr lang="fr-FR" sz="1200" b="1" dirty="0" smtClean="0">
                <a:solidFill>
                  <a:srgbClr val="000000"/>
                </a:solidFill>
              </a:rPr>
              <a:t>LERMAB, IJL, CRAN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>
                <a:solidFill>
                  <a:srgbClr val="000000"/>
                </a:solidFill>
              </a:rPr>
              <a:t>principalement, plus de </a:t>
            </a:r>
            <a:r>
              <a:rPr lang="fr-FR" sz="1400" b="1" dirty="0">
                <a:solidFill>
                  <a:srgbClr val="000000"/>
                </a:solidFill>
              </a:rPr>
              <a:t>50% de la production scientifique de notre pays.</a:t>
            </a:r>
          </a:p>
          <a:p>
            <a:pPr eaLnBrk="0" hangingPunct="0">
              <a:defRPr/>
            </a:pPr>
            <a:r>
              <a:rPr lang="fr-FR" sz="1050" b="1" dirty="0">
                <a:solidFill>
                  <a:srgbClr val="000000"/>
                </a:solidFill>
              </a:rPr>
              <a:t/>
            </a:r>
            <a:br>
              <a:rPr lang="fr-FR" sz="1050" b="1" dirty="0">
                <a:solidFill>
                  <a:srgbClr val="000000"/>
                </a:solidFill>
              </a:rPr>
            </a:br>
            <a:r>
              <a:rPr lang="fr-FR" sz="1000" dirty="0">
                <a:solidFill>
                  <a:srgbClr val="000000"/>
                </a:solidFill>
                <a:hlinkClick r:id="" action="ppaction://noaction"/>
              </a:rPr>
              <a:t>[1]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100" i="1" dirty="0">
                <a:solidFill>
                  <a:srgbClr val="000000"/>
                </a:solidFill>
              </a:rPr>
              <a:t>JM. </a:t>
            </a:r>
            <a:r>
              <a:rPr lang="fr-FR" sz="1100" i="1" dirty="0" err="1">
                <a:solidFill>
                  <a:srgbClr val="000000"/>
                </a:solidFill>
              </a:rPr>
              <a:t>Leban</a:t>
            </a:r>
            <a:r>
              <a:rPr lang="fr-FR" sz="1100" i="1" dirty="0">
                <a:solidFill>
                  <a:srgbClr val="000000"/>
                </a:solidFill>
              </a:rPr>
              <a:t> / LERFOB / INRA / 2009, </a:t>
            </a:r>
          </a:p>
        </p:txBody>
      </p:sp>
      <p:sp>
        <p:nvSpPr>
          <p:cNvPr id="18445" name="AutoShape 21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6" name="AutoShape 23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7" name="AutoShape 25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8" name="AutoShape 27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9" name="AutoShape 29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0" name="AutoShape 31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1" name="AutoShape 34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4" name="Picture 37" descr="s-nouveau-logo-cn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58182"/>
            <a:ext cx="1030352" cy="5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ZoneTexte 30"/>
          <p:cNvSpPr txBox="1">
            <a:spLocks noChangeArrowheads="1"/>
          </p:cNvSpPr>
          <p:nvPr/>
        </p:nvSpPr>
        <p:spPr bwMode="auto">
          <a:xfrm>
            <a:off x="0" y="274638"/>
            <a:ext cx="7308850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smtClean="0">
                <a:solidFill>
                  <a:srgbClr val="FFFFFF"/>
                </a:solidFill>
                <a:latin typeface="Arial Black" pitchFamily="34" charset="0"/>
              </a:rPr>
              <a:t>ENSTIB recherche?</a:t>
            </a:r>
          </a:p>
        </p:txBody>
      </p:sp>
      <p:pic>
        <p:nvPicPr>
          <p:cNvPr id="32" name="Picture 35" descr="logo_def_seul_W2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84" y="5458182"/>
            <a:ext cx="1108604" cy="5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95" y="5472608"/>
            <a:ext cx="1227909" cy="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C:\Users\triboulo5\Desktop\lermabnew7_2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04" y="5454944"/>
            <a:ext cx="977242" cy="6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1220788"/>
            <a:ext cx="1600200" cy="563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873250" y="3114675"/>
            <a:ext cx="1958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smtClean="0">
                <a:solidFill>
                  <a:srgbClr val="000000"/>
                </a:solidFill>
                <a:latin typeface="Arial Black" pitchFamily="34" charset="0"/>
              </a:rPr>
              <a:t>RECHERCHE</a:t>
            </a:r>
          </a:p>
        </p:txBody>
      </p:sp>
      <p:pic>
        <p:nvPicPr>
          <p:cNvPr id="19461" name="Picture 8" descr="DSC03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208756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0" y="1220788"/>
            <a:ext cx="1600200" cy="5637212"/>
            <a:chOff x="0" y="769"/>
            <a:chExt cx="1008" cy="3551"/>
          </a:xfrm>
        </p:grpSpPr>
        <p:sp>
          <p:nvSpPr>
            <p:cNvPr id="19475" name="Rectangle 13"/>
            <p:cNvSpPr>
              <a:spLocks noChangeArrowheads="1"/>
            </p:cNvSpPr>
            <p:nvPr/>
          </p:nvSpPr>
          <p:spPr bwMode="auto">
            <a:xfrm>
              <a:off x="0" y="769"/>
              <a:ext cx="1008" cy="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9477" name="Picture 15" descr="ENSTI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99"/>
              <a:ext cx="67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008" y="935"/>
              <a:ext cx="0" cy="30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fr-FR" smtClean="0">
                <a:solidFill>
                  <a:srgbClr val="000000"/>
                </a:solidFill>
              </a:endParaRPr>
            </a:p>
          </p:txBody>
        </p:sp>
        <p:pic>
          <p:nvPicPr>
            <p:cNvPr id="19479" name="Picture 17" descr="sépia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61"/>
              <a:ext cx="771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8" descr="sépia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32"/>
              <a:ext cx="756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890"/>
              <a:ext cx="839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4" name="AutoShape 21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AutoShape 23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AutoShape 25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7" name="AutoShape 27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8" name="AutoShape 29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9" name="AutoShape 31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70" name="AutoShape 34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72" name="ZoneTexte 30"/>
          <p:cNvSpPr txBox="1">
            <a:spLocks noChangeArrowheads="1"/>
          </p:cNvSpPr>
          <p:nvPr/>
        </p:nvSpPr>
        <p:spPr bwMode="auto">
          <a:xfrm>
            <a:off x="0" y="274638"/>
            <a:ext cx="7308850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smtClean="0">
                <a:solidFill>
                  <a:srgbClr val="FFFFFF"/>
                </a:solidFill>
                <a:latin typeface="Arial Black" pitchFamily="34" charset="0"/>
              </a:rPr>
              <a:t>ENSTIB recherche?</a:t>
            </a:r>
          </a:p>
        </p:txBody>
      </p:sp>
      <p:pic>
        <p:nvPicPr>
          <p:cNvPr id="19473" name="Picture 3" descr="C:\Users\triboulo5\Desktop\constructionwor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001838"/>
            <a:ext cx="39020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" descr="http://static.lexpress.fr/medias_9626/w_605,h_350,c_fill,g_north/la-fondation-louis-vuitton-implantee-dans-le-bois-de-boulogne-a-paris-le-10-avril-2014_49290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049713"/>
            <a:ext cx="43434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813175"/>
            <a:ext cx="13779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4" y="5476345"/>
            <a:ext cx="1136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41525" y="4049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fr-FR" altLang="fr-FR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1050" y="1412875"/>
            <a:ext cx="65516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« L’ENSTIB est managée par une équipe volontaire, impliquée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et dynamique... »; « cet esprit pionnier imprègne toujours l’Ecole: direction, enseignants, élèves, IATOS et anciens élèves… »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« Les enseignants sont très motivés, entretenant un rapport quasi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affectif au matériau bois… »                 </a:t>
            </a:r>
            <a:r>
              <a:rPr lang="fr-FR" altLang="fr-FR" sz="1200" b="1" smtClean="0">
                <a:solidFill>
                  <a:srgbClr val="FF3300"/>
                </a:solidFill>
                <a:latin typeface="Arial" charset="0"/>
              </a:rPr>
              <a:t>extraits du rapport audit CTI 2003</a:t>
            </a:r>
            <a:endParaRPr lang="fr-FR" altLang="fr-FR" sz="1200" b="1" i="1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51050" y="3933825"/>
            <a:ext cx="545623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« La CTI a noté les forces de l’Ecole:</a:t>
            </a:r>
          </a:p>
          <a:p>
            <a:pPr eaLnBrk="0" hangingPunct="0">
              <a:spcBef>
                <a:spcPct val="0"/>
              </a:spcBef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 Qualité de la formation</a:t>
            </a:r>
          </a:p>
          <a:p>
            <a:pPr eaLnBrk="0" hangingPunct="0">
              <a:spcBef>
                <a:spcPct val="0"/>
              </a:spcBef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 Appui des laboratoires de recherche abrités par l’Ecole</a:t>
            </a:r>
          </a:p>
          <a:p>
            <a:pPr eaLnBrk="0" hangingPunct="0">
              <a:spcBef>
                <a:spcPct val="0"/>
              </a:spcBef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 Expertise dans tous les domaines couvrant les métiers de la filière bois</a:t>
            </a:r>
          </a:p>
          <a:p>
            <a:pPr eaLnBrk="0" hangingPunct="0">
              <a:spcBef>
                <a:spcPct val="0"/>
              </a:spcBef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 Excellence de la symbiose enseignement-recherche</a:t>
            </a:r>
          </a:p>
          <a:p>
            <a:pPr eaLnBrk="0" hangingPunct="0">
              <a:spcBef>
                <a:spcPct val="0"/>
              </a:spcBef>
            </a:pPr>
            <a:r>
              <a:rPr lang="fr-FR" altLang="fr-FR" sz="1200" b="1" i="1" smtClean="0">
                <a:solidFill>
                  <a:srgbClr val="000000"/>
                </a:solidFill>
                <a:latin typeface="Arial" charset="0"/>
              </a:rPr>
              <a:t> Dynamisme de l’Ecole et de son équipe de direction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fr-FR" altLang="fr-FR" sz="800" b="1" i="1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000" b="1" i="1" smtClean="0">
                <a:solidFill>
                  <a:srgbClr val="000000"/>
                </a:solidFill>
                <a:latin typeface="Arial" charset="0"/>
              </a:rPr>
              <a:t>Habilitation pour une durée de 6 ans et label européen EUR-ACE Master »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1000" b="1" smtClean="0">
                <a:solidFill>
                  <a:srgbClr val="FF3300"/>
                </a:solidFill>
                <a:latin typeface="Arial" charset="0"/>
              </a:rPr>
              <a:t>extraits du rapport 2010, audit CTI 2009</a:t>
            </a:r>
            <a:endParaRPr lang="fr-FR" altLang="fr-FR" sz="1000" b="1" i="1" smtClean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1510" name="Picture 6" descr="Log_CTI_quad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776538"/>
            <a:ext cx="165576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18"/>
          <p:cNvSpPr txBox="1">
            <a:spLocks noChangeArrowheads="1"/>
          </p:cNvSpPr>
          <p:nvPr/>
        </p:nvSpPr>
        <p:spPr bwMode="auto">
          <a:xfrm>
            <a:off x="0" y="404813"/>
            <a:ext cx="7308850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</a:rPr>
              <a:t>ENSTIB contrôle qualité</a:t>
            </a:r>
          </a:p>
        </p:txBody>
      </p:sp>
      <p:sp>
        <p:nvSpPr>
          <p:cNvPr id="21513" name="ZoneTexte 1"/>
          <p:cNvSpPr txBox="1">
            <a:spLocks noChangeArrowheads="1"/>
          </p:cNvSpPr>
          <p:nvPr/>
        </p:nvSpPr>
        <p:spPr bwMode="auto">
          <a:xfrm>
            <a:off x="6266289" y="5723792"/>
            <a:ext cx="2877711" cy="646331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fr-FR" altLang="fr-FR" sz="3600" dirty="0" smtClean="0">
                <a:solidFill>
                  <a:srgbClr val="FFFFFF"/>
                </a:solidFill>
                <a:latin typeface="Arial Black" pitchFamily="34" charset="0"/>
              </a:rPr>
              <a:t>CTI 2015 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574006"/>
            <a:ext cx="1311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41525" y="4049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fr-FR" altLang="fr-FR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2" name="ZoneTexte 18"/>
          <p:cNvSpPr txBox="1">
            <a:spLocks noChangeArrowheads="1"/>
          </p:cNvSpPr>
          <p:nvPr/>
        </p:nvSpPr>
        <p:spPr bwMode="auto">
          <a:xfrm>
            <a:off x="0" y="404813"/>
            <a:ext cx="7308850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</a:rPr>
              <a:t>ENSTIB contrôle qualité</a:t>
            </a:r>
          </a:p>
        </p:txBody>
      </p:sp>
      <p:pic>
        <p:nvPicPr>
          <p:cNvPr id="13314" name="Picture 2" descr="C:\Users\triboulo5\Desktop\2015_campus_metiers_ca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" y="1782611"/>
            <a:ext cx="4016573" cy="42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riboulo5\Desktop\logo cam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41" y="2909359"/>
            <a:ext cx="2851547" cy="14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97" y="2719388"/>
            <a:ext cx="1311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C:\Users\ptriboul\Desktop\photos défis 2013\panorama2bis-®f.big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033"/>
            <a:ext cx="922866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http://t1.gstatic.com/images?q=tbn:ANd9GcR-UwsJ1VFHY37rdcS4WAtqoE5Ik0R2sZUxoVwX0yip4RshZodBhBdq0N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5" y="4622800"/>
            <a:ext cx="13112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850371"/>
            <a:ext cx="88455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riboulo5\Desktop\DEFIS BOIS 2013 et 2014 et 2015\Défis 2015 3.0\Défis et rues et Cie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2" y="5571067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050"/>
            <a:ext cx="91440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220788"/>
            <a:ext cx="1600200" cy="563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3078" name="Groupe 12"/>
          <p:cNvGrpSpPr>
            <a:grpSpLocks/>
          </p:cNvGrpSpPr>
          <p:nvPr/>
        </p:nvGrpSpPr>
        <p:grpSpPr bwMode="auto">
          <a:xfrm>
            <a:off x="513291" y="1481138"/>
            <a:ext cx="7219950" cy="3603625"/>
            <a:chOff x="1682750" y="2417683"/>
            <a:chExt cx="7307964" cy="3603705"/>
          </a:xfrm>
        </p:grpSpPr>
        <p:sp>
          <p:nvSpPr>
            <p:cNvPr id="14" name="Rectangle 13"/>
            <p:cNvSpPr/>
            <p:nvPr/>
          </p:nvSpPr>
          <p:spPr>
            <a:xfrm>
              <a:off x="2224260" y="2417683"/>
              <a:ext cx="6766454" cy="36005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fr-FR" sz="1600" b="1" dirty="0">
                  <a:solidFill>
                    <a:srgbClr val="000000"/>
                  </a:solidFill>
                  <a:cs typeface="+mn-cs"/>
                </a:rPr>
                <a:t>Cycle préparatoire polytechnique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nationale supérieure des mines de Nancy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européenne d’ingénieurs en génie des matériaux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nationale supérieure d’agronomie et des industries alimentaires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nationale supérieure d’électricité et de mécanique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nationale supérieure de géologie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nationale supérieure des industries chimiques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nationale supérieure en génie des systèmes industriels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École supérieure des sciences et technologies de l’ingénieur de Nancy</a:t>
              </a:r>
            </a:p>
            <a:p>
              <a:pPr eaLnBrk="0" hangingPunct="0">
                <a:defRPr/>
              </a:pPr>
              <a:r>
                <a:rPr lang="fr-FR" sz="1600" dirty="0">
                  <a:solidFill>
                    <a:srgbClr val="000000"/>
                  </a:solidFill>
                  <a:cs typeface="+mn-cs"/>
                </a:rPr>
                <a:t>Télécom Nancy</a:t>
              </a:r>
            </a:p>
            <a:p>
              <a:pPr marL="285750" indent="-285750" eaLnBrk="0" hangingPunct="0">
                <a:buFontTx/>
                <a:buChar char="-"/>
                <a:defRPr/>
              </a:pPr>
              <a:endParaRPr lang="fr-FR" dirty="0">
                <a:solidFill>
                  <a:srgbClr val="000000"/>
                </a:solidFill>
                <a:cs typeface="+mn-cs"/>
              </a:endParaRPr>
            </a:p>
            <a:p>
              <a:pPr eaLnBrk="0" hangingPunct="0">
                <a:defRPr/>
              </a:pPr>
              <a:r>
                <a:rPr lang="fr-FR" sz="1600" b="1" dirty="0">
                  <a:solidFill>
                    <a:srgbClr val="000000"/>
                  </a:solidFill>
                  <a:cs typeface="+mn-cs"/>
                </a:rPr>
                <a:t>École nationale supérieure des technologies et</a:t>
              </a:r>
            </a:p>
            <a:p>
              <a:pPr eaLnBrk="0" hangingPunct="0">
                <a:defRPr/>
              </a:pPr>
              <a:r>
                <a:rPr lang="fr-FR" sz="1600" b="1" dirty="0">
                  <a:solidFill>
                    <a:srgbClr val="000000"/>
                  </a:solidFill>
                  <a:cs typeface="+mn-cs"/>
                </a:rPr>
                <a:t>industries du bois</a:t>
              </a:r>
            </a:p>
            <a:p>
              <a:pPr marL="285750" indent="-285750" eaLnBrk="0" hangingPunct="0">
                <a:buFontTx/>
                <a:buChar char="-"/>
                <a:defRPr/>
              </a:pPr>
              <a:endParaRPr lang="fr-FR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85" name="ZoneTexte 2"/>
            <p:cNvSpPr txBox="1">
              <a:spLocks noChangeArrowheads="1"/>
            </p:cNvSpPr>
            <p:nvPr/>
          </p:nvSpPr>
          <p:spPr bwMode="auto">
            <a:xfrm rot="-5400000">
              <a:off x="1364456" y="3007519"/>
              <a:ext cx="10048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1" smtClean="0">
                  <a:solidFill>
                    <a:srgbClr val="002060"/>
                  </a:solidFill>
                  <a:latin typeface="Arial" charset="0"/>
                </a:rPr>
                <a:t>NANCY</a:t>
              </a:r>
            </a:p>
          </p:txBody>
        </p:sp>
        <p:sp>
          <p:nvSpPr>
            <p:cNvPr id="3086" name="ZoneTexte 21"/>
            <p:cNvSpPr txBox="1">
              <a:spLocks noChangeArrowheads="1"/>
            </p:cNvSpPr>
            <p:nvPr/>
          </p:nvSpPr>
          <p:spPr bwMode="auto">
            <a:xfrm rot="-5400000">
              <a:off x="1351756" y="5322094"/>
              <a:ext cx="10302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1" smtClean="0">
                  <a:solidFill>
                    <a:srgbClr val="002060"/>
                  </a:solidFill>
                  <a:latin typeface="Arial" charset="0"/>
                </a:rPr>
                <a:t>EPINAL</a:t>
              </a:r>
            </a:p>
          </p:txBody>
        </p:sp>
        <p:cxnSp>
          <p:nvCxnSpPr>
            <p:cNvPr id="3087" name="Connecteur droit 4"/>
            <p:cNvCxnSpPr>
              <a:cxnSpLocks noChangeShapeType="1"/>
            </p:cNvCxnSpPr>
            <p:nvPr/>
          </p:nvCxnSpPr>
          <p:spPr bwMode="auto">
            <a:xfrm>
              <a:off x="2195513" y="2689225"/>
              <a:ext cx="0" cy="32527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79" name="Picture 35" descr="LOGO LINP-  Coul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62" y="1461302"/>
            <a:ext cx="1523605" cy="58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ttp://planetairedegresswiller.com/images/Logo_SB_Coul_RVB%20-Large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49" y="4464854"/>
            <a:ext cx="1257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3" descr="C:\Users\triboulo5\Desktop\SIAT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6" y="4054497"/>
            <a:ext cx="1115219" cy="127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triboulo5\Desktop\signature-collegium-ensti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9955"/>
            <a:ext cx="9144000" cy="1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22"/>
          <p:cNvSpPr txBox="1">
            <a:spLocks noChangeArrowheads="1"/>
          </p:cNvSpPr>
          <p:nvPr/>
        </p:nvSpPr>
        <p:spPr bwMode="auto">
          <a:xfrm>
            <a:off x="0" y="274638"/>
            <a:ext cx="5867400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4906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729797-une-illustration-vert-colores-de-la-fleche-circulaire-des-proces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41036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BO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10652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6011863" y="2924175"/>
            <a:ext cx="235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2400" b="1" smtClean="0">
                <a:solidFill>
                  <a:srgbClr val="000000"/>
                </a:solidFill>
                <a:latin typeface="Antique Olive Compact" pitchFamily="34" charset="0"/>
                <a:cs typeface="+mn-cs"/>
              </a:rPr>
              <a:t>RECHERCHE</a:t>
            </a:r>
          </a:p>
        </p:txBody>
      </p: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2987675" y="4508500"/>
            <a:ext cx="540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2400" b="1" smtClean="0">
                <a:solidFill>
                  <a:srgbClr val="000000"/>
                </a:solidFill>
                <a:latin typeface="Antique Olive Compact" pitchFamily="34" charset="0"/>
                <a:cs typeface="+mn-cs"/>
              </a:rPr>
              <a:t>TRANSFERT - VALORISATION</a:t>
            </a: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2124075" y="1989138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2400" b="1" smtClean="0">
                <a:solidFill>
                  <a:srgbClr val="000000"/>
                </a:solidFill>
                <a:latin typeface="Antique Olive Compact" pitchFamily="34" charset="0"/>
                <a:cs typeface="+mn-cs"/>
              </a:rPr>
              <a:t>FORMATIONS</a:t>
            </a:r>
          </a:p>
        </p:txBody>
      </p:sp>
      <p:pic>
        <p:nvPicPr>
          <p:cNvPr id="6153" name="Picture 35" descr="logo_def_seul_W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84550"/>
            <a:ext cx="8175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2" descr="ENSTI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446338"/>
            <a:ext cx="952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Logo Crittbois noir quad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30775"/>
            <a:ext cx="19446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2" descr="ENSTI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019550"/>
            <a:ext cx="5730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ZoneTexte 22"/>
          <p:cNvSpPr txBox="1">
            <a:spLocks noChangeArrowheads="1"/>
          </p:cNvSpPr>
          <p:nvPr/>
        </p:nvSpPr>
        <p:spPr bwMode="auto">
          <a:xfrm>
            <a:off x="0" y="274638"/>
            <a:ext cx="5867400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Notre organisation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198884"/>
            <a:ext cx="2317418" cy="2619231"/>
          </a:xfrm>
          <a:prstGeom prst="rect">
            <a:avLst/>
          </a:prstGeom>
          <a:solidFill>
            <a:srgbClr val="729CA6"/>
          </a:solidFill>
        </p:spPr>
        <p:txBody>
          <a:bodyPr wrap="square">
            <a:noAutofit/>
          </a:bodyPr>
          <a:lstStyle/>
          <a:p>
            <a:pPr>
              <a:buClr>
                <a:srgbClr val="A8BC9E"/>
              </a:buClr>
              <a:defRPr/>
            </a:pPr>
            <a:r>
              <a:rPr lang="fr-FR" altLang="fr-FR" sz="1600" b="1" dirty="0">
                <a:latin typeface="HelveticaNeueLT Com 55 Roman" pitchFamily="34" charset="0"/>
              </a:rPr>
              <a:t>4 </a:t>
            </a:r>
            <a:r>
              <a:rPr lang="fr-FR" altLang="fr-FR" sz="1600" b="1" dirty="0" smtClean="0">
                <a:latin typeface="HelveticaNeueLT Com 55 Roman" pitchFamily="34" charset="0"/>
              </a:rPr>
              <a:t>grands axes thématiques </a:t>
            </a:r>
            <a:r>
              <a:rPr lang="fr-FR" altLang="fr-FR" sz="1600" b="1" dirty="0">
                <a:latin typeface="HelveticaNeueLT Com 55 Roman" pitchFamily="34" charset="0"/>
              </a:rPr>
              <a:t>autour du bois </a:t>
            </a:r>
          </a:p>
          <a:p>
            <a:pPr marL="95250" indent="-95250">
              <a:buClr>
                <a:srgbClr val="A8BC9E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>
                <a:latin typeface="HelveticaNeueLT Com 55 Roman" pitchFamily="34" charset="0"/>
              </a:rPr>
              <a:t>Eco-construction</a:t>
            </a:r>
            <a:r>
              <a:rPr lang="fr-FR" sz="1600" dirty="0" smtClean="0">
                <a:latin typeface="HelveticaNeueLT Com 55 Roman" pitchFamily="34" charset="0"/>
              </a:rPr>
              <a:t> / Architecture</a:t>
            </a:r>
            <a:endParaRPr lang="fr-FR" sz="1600" dirty="0">
              <a:latin typeface="HelveticaNeueLT Com 55 Roman" pitchFamily="34" charset="0"/>
            </a:endParaRPr>
          </a:p>
          <a:p>
            <a:pPr marL="95250" indent="-95250">
              <a:buClr>
                <a:srgbClr val="A8BC9E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HelveticaNeueLT Com 55 Roman" pitchFamily="34" charset="0"/>
              </a:rPr>
              <a:t>Bois-Energie</a:t>
            </a:r>
          </a:p>
          <a:p>
            <a:pPr marL="95250" indent="-95250">
              <a:buClr>
                <a:srgbClr val="A8BC9E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HelveticaNeueLT Com 55 Roman" pitchFamily="34" charset="0"/>
              </a:rPr>
              <a:t>Matériaux bio-</a:t>
            </a:r>
            <a:r>
              <a:rPr lang="fr-FR" sz="1600" dirty="0" err="1">
                <a:latin typeface="HelveticaNeueLT Com 55 Roman" pitchFamily="34" charset="0"/>
              </a:rPr>
              <a:t>sourcés</a:t>
            </a:r>
            <a:endParaRPr lang="fr-FR" sz="1600" dirty="0">
              <a:latin typeface="HelveticaNeueLT Com 55 Roman" pitchFamily="34" charset="0"/>
            </a:endParaRPr>
          </a:p>
          <a:p>
            <a:pPr marL="95250" indent="-95250">
              <a:buClr>
                <a:srgbClr val="A8BC9E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HelveticaNeueLT Com 55 Roman" pitchFamily="34" charset="0"/>
              </a:rPr>
              <a:t>Ingénierie des systèmes industriels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5867400" y="1307405"/>
            <a:ext cx="2709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BC9E"/>
              </a:buClr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Une école en lien avec la recherche</a:t>
            </a:r>
            <a:b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</a:b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et </a:t>
            </a:r>
            <a:r>
              <a:rPr kumimoji="0" lang="fr-FR" alt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au plus près des </a:t>
            </a: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entreprises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BC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Des enseignants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créateurs d'innovations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BC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Des enseignements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au plus proche du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terrain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BC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Com 55 Roman" pitchFamily="34" charset="0"/>
              </a:rPr>
              <a:t>Le réseau des anciens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79" y="2445426"/>
            <a:ext cx="757364" cy="4787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32" y="3350798"/>
            <a:ext cx="971968" cy="38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triboulo5\Desktop\lermabnew7_2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63" y="3296936"/>
            <a:ext cx="888899" cy="5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7" descr="s-nouveau-logo-cn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02" y="3863638"/>
            <a:ext cx="934246" cy="5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56" y="5801709"/>
            <a:ext cx="1699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92888" y="598375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Pôle de compétitivité: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9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riboulo5\Desktop\fil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88509"/>
            <a:ext cx="6150620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22"/>
          <p:cNvSpPr txBox="1">
            <a:spLocks noChangeArrowheads="1"/>
          </p:cNvSpPr>
          <p:nvPr/>
        </p:nvSpPr>
        <p:spPr bwMode="auto">
          <a:xfrm>
            <a:off x="0" y="274638"/>
            <a:ext cx="4601427" cy="70802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Stratégie: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69001" y="2556933"/>
            <a:ext cx="287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Etre présent sur </a:t>
            </a:r>
            <a:r>
              <a:rPr lang="fr-FR" b="1" dirty="0" smtClean="0">
                <a:latin typeface="Arial Narrow" panose="020B0606020202030204" pitchFamily="34" charset="0"/>
              </a:rPr>
              <a:t>tous les maillons de la filière Forêt-Bois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Etre présent sur l’ensemble du système européen </a:t>
            </a:r>
            <a:r>
              <a:rPr lang="fr-FR" b="1" dirty="0" smtClean="0">
                <a:latin typeface="Arial Narrow" panose="020B0606020202030204" pitchFamily="34" charset="0"/>
              </a:rPr>
              <a:t>LMD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Outil majeur en </a:t>
            </a:r>
            <a:r>
              <a:rPr lang="fr-FR" b="1" dirty="0" smtClean="0">
                <a:latin typeface="Arial Narrow" panose="020B0606020202030204" pitchFamily="34" charset="0"/>
              </a:rPr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Narrow" panose="020B0606020202030204" pitchFamily="34" charset="0"/>
              </a:rPr>
              <a:t>Partenaire du </a:t>
            </a:r>
            <a:r>
              <a:rPr lang="fr-FR" b="1" dirty="0" smtClean="0">
                <a:latin typeface="Arial Narrow" panose="020B0606020202030204" pitchFamily="34" charset="0"/>
              </a:rPr>
              <a:t>transfert de technologie</a:t>
            </a:r>
            <a:r>
              <a:rPr lang="fr-FR" dirty="0" smtClean="0">
                <a:latin typeface="Arial Narrow" panose="020B0606020202030204" pitchFamily="34" charset="0"/>
              </a:rPr>
              <a:t> et de l’appui industriel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8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941387" y="990071"/>
            <a:ext cx="7632701" cy="4979988"/>
            <a:chOff x="941387" y="990071"/>
            <a:chExt cx="7632701" cy="4979988"/>
          </a:xfrm>
        </p:grpSpPr>
        <p:pic>
          <p:nvPicPr>
            <p:cNvPr id="8195" name="Picture 3" descr="C:\Users\triboulo5\Desktop\LM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387" y="990071"/>
              <a:ext cx="7632701" cy="497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1" y="5340351"/>
              <a:ext cx="475456" cy="2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1" y="3219055"/>
              <a:ext cx="475456" cy="2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4104217"/>
              <a:ext cx="475456" cy="2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2901951"/>
              <a:ext cx="475456" cy="2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51" y="2901951"/>
              <a:ext cx="475456" cy="2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1" y="5606919"/>
              <a:ext cx="590946" cy="28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2" y="1948392"/>
              <a:ext cx="899582" cy="21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628" y="1598085"/>
              <a:ext cx="475456" cy="2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1" y="3480065"/>
              <a:ext cx="646112" cy="286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765" y="4504267"/>
              <a:ext cx="820384" cy="364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8" descr="C:\Users\triboulo5\Desktop\DEFIS BOIS 2013 et 2014 et 2015\Défis 2015 3.0\signature-logo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63" y="4082784"/>
              <a:ext cx="572404" cy="32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665" y="4868332"/>
              <a:ext cx="667941" cy="24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oneTexte 22"/>
          <p:cNvSpPr txBox="1">
            <a:spLocks noChangeArrowheads="1"/>
          </p:cNvSpPr>
          <p:nvPr/>
        </p:nvSpPr>
        <p:spPr bwMode="auto">
          <a:xfrm>
            <a:off x="0" y="274638"/>
            <a:ext cx="5913635" cy="707886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Ensemble du LMD :</a:t>
            </a:r>
          </a:p>
        </p:txBody>
      </p:sp>
    </p:spTree>
    <p:extLst>
      <p:ext uri="{BB962C8B-B14F-4D97-AF65-F5344CB8AC3E}">
        <p14:creationId xmlns:p14="http://schemas.microsoft.com/office/powerpoint/2010/main" val="2581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22"/>
          <p:cNvSpPr txBox="1">
            <a:spLocks noChangeArrowheads="1"/>
          </p:cNvSpPr>
          <p:nvPr/>
        </p:nvSpPr>
        <p:spPr bwMode="auto">
          <a:xfrm>
            <a:off x="0" y="274638"/>
            <a:ext cx="7882467" cy="707886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Niveau L 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23" y="1136133"/>
            <a:ext cx="61515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620904" y="5122333"/>
            <a:ext cx="49244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13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04467" y="3256466"/>
            <a:ext cx="49244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13</a:t>
            </a:r>
            <a:endParaRPr lang="fr-FR" dirty="0">
              <a:latin typeface="Arial Black" panose="020B0A040201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52400" y="4611235"/>
            <a:ext cx="2826415" cy="1477328"/>
            <a:chOff x="152400" y="4611235"/>
            <a:chExt cx="2826415" cy="1477328"/>
          </a:xfrm>
        </p:grpSpPr>
        <p:sp>
          <p:nvSpPr>
            <p:cNvPr id="2" name="ZoneTexte 1"/>
            <p:cNvSpPr txBox="1"/>
            <p:nvPr/>
          </p:nvSpPr>
          <p:spPr>
            <a:xfrm>
              <a:off x="152400" y="4611235"/>
              <a:ext cx="282641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Licences professionnelles</a:t>
              </a:r>
            </a:p>
            <a:p>
              <a:endParaRPr lang="fr-FR" dirty="0" smtClean="0"/>
            </a:p>
            <a:p>
              <a:r>
                <a:rPr lang="fr-FR" b="1" dirty="0" smtClean="0"/>
                <a:t>Construction bois </a:t>
              </a:r>
            </a:p>
            <a:p>
              <a:endParaRPr lang="fr-FR" dirty="0"/>
            </a:p>
            <a:p>
              <a:r>
                <a:rPr lang="fr-FR" b="1" dirty="0" smtClean="0"/>
                <a:t>Ameublement</a:t>
              </a:r>
              <a:endParaRPr lang="fr-FR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98901" y="5197499"/>
              <a:ext cx="492443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13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298900" y="5701267"/>
              <a:ext cx="492443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14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636245" y="3270764"/>
            <a:ext cx="49244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14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22"/>
          <p:cNvSpPr txBox="1">
            <a:spLocks noChangeArrowheads="1"/>
          </p:cNvSpPr>
          <p:nvPr/>
        </p:nvSpPr>
        <p:spPr bwMode="auto">
          <a:xfrm>
            <a:off x="0" y="274638"/>
            <a:ext cx="7882467" cy="707886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Ensemble des maillons M: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23" y="1136133"/>
            <a:ext cx="61515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" y="1698159"/>
            <a:ext cx="2277885" cy="28692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530488" y="3443300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02144" y="3443300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61610" y="2218265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82350" y="34475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23056" y="50239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08344" y="18600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29062" y="50128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470344" y="4948766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959262" y="3443300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13635" y="3443300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28140" y="34475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78168" y="50239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277476" y="34475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570847" y="1860033"/>
            <a:ext cx="338554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46221" y="3887230"/>
            <a:ext cx="6430489" cy="2442297"/>
            <a:chOff x="-46969" y="3549699"/>
            <a:chExt cx="6430489" cy="2442297"/>
          </a:xfrm>
        </p:grpSpPr>
        <p:sp>
          <p:nvSpPr>
            <p:cNvPr id="38" name="ZoneTexte 37"/>
            <p:cNvSpPr txBox="1"/>
            <p:nvPr/>
          </p:nvSpPr>
          <p:spPr>
            <a:xfrm>
              <a:off x="407933" y="4699334"/>
              <a:ext cx="3155031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/>
                <a:t>Master </a:t>
              </a:r>
              <a:r>
                <a:rPr lang="fr-FR" sz="1400" b="1" dirty="0" smtClean="0"/>
                <a:t>Architecture</a:t>
              </a:r>
              <a:r>
                <a:rPr lang="fr-FR" sz="1200" b="1" dirty="0" smtClean="0"/>
                <a:t> Bois Construction</a:t>
              </a:r>
              <a:endParaRPr lang="fr-FR" b="1" dirty="0" smtClean="0"/>
            </a:p>
            <a:p>
              <a:endParaRPr lang="fr-FR" dirty="0" smtClean="0"/>
            </a:p>
            <a:p>
              <a:endParaRPr lang="fr-FR" sz="1400" b="1" dirty="0" smtClean="0"/>
            </a:p>
            <a:p>
              <a:r>
                <a:rPr lang="fr-FR" sz="1400" b="1" dirty="0" smtClean="0"/>
                <a:t>Mastère CHEB</a:t>
              </a:r>
            </a:p>
            <a:p>
              <a:endParaRPr lang="fr-FR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9379" y="4675302"/>
              <a:ext cx="338554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6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-46969" y="5354131"/>
              <a:ext cx="492443" cy="369332"/>
            </a:xfrm>
            <a:prstGeom prst="rect">
              <a:avLst/>
            </a:prstGeom>
            <a:solidFill>
              <a:srgbClr val="6C909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14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484978" y="5169465"/>
              <a:ext cx="338554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6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654255" y="3549699"/>
              <a:ext cx="492443" cy="369332"/>
            </a:xfrm>
            <a:prstGeom prst="rect">
              <a:avLst/>
            </a:prstGeom>
            <a:solidFill>
              <a:srgbClr val="6C909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14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891077" y="5188567"/>
              <a:ext cx="492443" cy="369332"/>
            </a:xfrm>
            <a:prstGeom prst="rect">
              <a:avLst/>
            </a:prstGeom>
            <a:solidFill>
              <a:srgbClr val="6C909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</a:rPr>
                <a:t>14</a:t>
              </a:r>
              <a:endParaRPr lang="fr-FR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0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22"/>
          <p:cNvSpPr txBox="1">
            <a:spLocks noChangeArrowheads="1"/>
          </p:cNvSpPr>
          <p:nvPr/>
        </p:nvSpPr>
        <p:spPr bwMode="auto">
          <a:xfrm>
            <a:off x="0" y="274638"/>
            <a:ext cx="8788400" cy="646331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Niveau M, parcours différenciant 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7" y="1106736"/>
            <a:ext cx="6562012" cy="506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6200" y="3640096"/>
            <a:ext cx="3268133" cy="3081867"/>
            <a:chOff x="160867" y="1752600"/>
            <a:chExt cx="3268133" cy="308186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88" y="1752600"/>
              <a:ext cx="2749871" cy="28332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0867" y="4089400"/>
              <a:ext cx="3268133" cy="745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84891" y="5607564"/>
            <a:ext cx="49244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11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18000" y="2030400"/>
            <a:ext cx="33855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38780" y="3640096"/>
            <a:ext cx="33855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842934" y="3544332"/>
            <a:ext cx="33855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8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8780" y="4170866"/>
            <a:ext cx="33855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8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43912" y="1922398"/>
            <a:ext cx="33855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8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53667" y="3547997"/>
            <a:ext cx="33855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8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64400" y="3551662"/>
            <a:ext cx="33855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8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437854" y="5152999"/>
            <a:ext cx="49244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11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38780" y="5130800"/>
            <a:ext cx="338554" cy="36406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21159" y="4611133"/>
            <a:ext cx="33855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433529" y="2196997"/>
            <a:ext cx="49244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84891" y="5125999"/>
            <a:ext cx="49244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575294" y="1661068"/>
            <a:ext cx="33855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1220788"/>
            <a:ext cx="1600200" cy="563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887538" y="2439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4" name="AutoShape 21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AutoShape 23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AutoShape 25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7" name="AutoShape 27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8" name="AutoShape 29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9" name="AutoShape 31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70" name="AutoShape 34" descr="data:image/jpeg;base64,/9j/4AAQSkZJRgABAQAAAQABAAD/2wCEAAkGBhESERIUExMUFBURFxEUFRUSFxIaFxcYFBcVFxQUFhgZGyYeFxklHBYaIC8gIycpLCw4FR4xNTAqNSYrLCkBCQoKDgwOGg8PGjYkHiQpKjE1NTU1NDU0LDUtKiwvLiw1KjQwKTUqNC81Lyw0LC8sKSksKSwpKSwsLCwsKSwsLP/AABEIAGQAyAMBIgACEQEDEQH/xAAcAAEAAgMBAQEAAAAAAAAAAAAABQcDBAYBAgj/xABHEAABAwIDAwcGCwQLAQAAAAABAAIDBBEFEiEGBzETQVFhgZGhFCIyYnGSFVJTcoKisbLR0tMWFyNVJDNCQ0RUo8HC4fAl/8QAGQEBAAMBAQAAAAAAAAAAAAAAAAIDBAEF/8QAMREAAgIBAgIHBwUBAQAAAAAAAQIAAxEEIRIxBRNBUZGhsRQiYXHR4fAWMlKBwSMG/9oADAMBAAIRAxEAPwC8UREiEREiEREiEREiEREiEREiEREiclvI2ukoKeN8QYZJJA0ZwSMoaXONgR0Adq5sbS7R/wCSZ7g/UXm3Z8qxmgpeLY8r3D5zs779RbG0dqtJbMrUi5UEneZcNY7b4AlX/tJtH/kme6P1FiwPeJiLq5tNUsijyk8qA05gA29gcxAOo71aj3AAk6AalUhsm81VfU1J/vJHZb9DnXA7Gho7VJXV0YlAMCcZWVlAY7y7IJszQelZFhpY7NA6lmWGa4RESIRESIRESIRESIRESJ8vGhVDUuA1ZxE0M1bNG43ySB8zmv0zNsDI0i4B7rK+1Vu8Ef8A2cM5P+svFe3xeWP/ABzrZpHIJUdoPlMuoUEA/GZP3SVf80m7pv10/dJV/wA0m7pv11ZyKHtVnf5CS9nSUPimGT0mIw0xrJpv6p7zmlaLXLiy3KG92t4+sui3lyVvJRVUM0jI2DJI2N8jTdzrteQ02I1t1aKHp5vK8YqpuIY5zG+xp5Nvg0ntVl7RU7BhtSH2y8hLx6cpy/WstFlhWxMjOwz/AHKUQGtsfmJwuC7FYjVQRTx4pJllaHAF9RcdLT5/EG47Fu/u0xT+aSe/U/nUxucLvg1t+HKzZfZm/G67hV23urlRjn3CWV0qygn1lPbQ7H4lSU0s78TkcIwDlD6gEkkAAXf1qd3WYlM6nHKSSSOkc515HOcQNGtALjoNL9q8314llpIYBxnkufmxi/3izxXuC2o8Pml4chC6x9YNs0+8QuuxeoZ5kyKqFsOOQE0dhx5VjVfUnVsWZjDfhd3Jtt1ZY3K0lwG5fDslA6QjWeRxv0tYAxvZcHvXfqnUn/oQOzbwltA9zJ7d5z+3uKeT4fUv5ywsb86TzB96/YuH3VYbaNrvjEu/2HgFvb7MRIgp6dvGeQuPsjAAHvPHulTmwuHiOJoHBoDR2CykfdoA7z6Tg960/Aes60BeoiyzRCIiRCIiRCIiRCIiRCIiRCq3Df6XtJM/iyka4DoBY0R6deZ57irKr6xsUUkjvRja959jQSfsVe7lqNzo6uqfxqJbXPPlu5x96Qj6K00+6jt8MeMos3dV/vwllKO2hxLyelnm54o3uF+GYDzR32UiuE3yYmY8PyA61EjGfRbd7vugdqqqTjcL8ZZY3CpM5TdVh9wXnUvcTf5un23Paus3vYhyWGlgNjO9kfYLvd4NXzu4w3JFGLcGtv7TqfEqJ3k/0rE8PoxqAQ546nuBdf6EZ95aVPWajiPIb+EzsOCnh/N53GxuG8hQ00RFi2NhcDxDnDM4HruSppF4VjY8RJM1AYGJT28Wp8oxeCHi2na246z/ABHHwaOxb28Sp5HC2Rg61EjBYcS1gL3dmgHaFxf7UM+Eampe1z+Ue/IG20bms3j6rR3lTEuOfCuIYfE2MsZE65BIdcBwe9xsNBaMBegMC1V/iM/7KTRb7Ob8bMcZ8pbuzOG+T0lPDaxjjYHD1rXd9YlSaL5c8AXPMvPLZOTLgMDEpzbqp8pxqOLi2mawdusjvFw7laOz9Pliavz5UbSSmsmqGEZpnvdcgGzS67R2AAdinY95WJgACUAdUbPwVuqtVWCdwE39HdEX6qs3KRgntl9IqFO8jFPlz7jPwXz+8PFD/fu7GM/KsfXJPU/T2o/kvj9pfiKgv2+xX5eT3G/lT9vsU+Xk9xv5U65Y/T1/818T9JfqKgRvCxQf4h/a1n5VsUu8LFnODWSOe48Gtia49wbdd65Zw/8An9QBniXx+0vZFXmz9TtBI5pkETGc5nYAbdTWHN9iKwHM8m3S9U3CXU/I5lhoiLsyQiKBx3bejpLiWUF/ybPOf2gej22SWV1PY3CgyZG718SEOGyi+sxZEPpG7vqtK3t3uGchh1MwixLBI72yef32IVY7U7WOxeopqeOMxxiUcTd1nWaXuA0aGtzHn48VcRxKNoDWgutoA0dC7qNVTRSodgMnP4JUdPYt7Kw3GB/s3lTO+zFr1VPFoRCwyEHgXSOGh+iwe8VahqpneiwN6yoybZiF8pmlbG6V1rvLQ53miwtfhbqXnJ0qEPFXWTscdg85aaOLAY7ZGZU1BtdijxlgL2g/Ix/8rH7VP7BYLVNrzV1gf5rHhrpHBzy42aBxNgASrDlhgjaXvdZrBdznEBoHSTwC+8MmgnYJIcsjCSA4cCWmxsTx1WZNVriCUCjO3afTaejrL6L1WsJw4OduZmd+NDmaT7bLWq6+SRjmBpbna5uZt8wzAi46xdSLac9AC5rbna/4OZCeTErpnOAbmy2DQLu9E31c0W61FdN0hc2Otx8gBMLWUoMkSAp91lG238OR3znu+wWCmMK2QhppBJDEGSAEB93E2Oh4lbb9py2kmqHsDeSY52W5N3cGtv1uIC2NicYkraRs8rGxl7n5WszWytNgdekgrh6K1Lg2Nc3dzk/a1wKsbDcDumVzJjxce8r4NM88Se0lTvIhc1thtlHh5gDonSmcvADC0EZcuuvHV4HELOOgTYccRJ+cHVBRkifYw31W9wX15CehSeG17Jm5mtcOp1v9itssbz6KlugU7WMsGqMgfIys9NR66qWcxttNVDTVTrnSyw6jRUaEh33liWtZsJJ2jA4BadRUN5gF9U9A92rjlHj/ANLdiw6NvNc9J1XqCvU6pBwKEHx+kp4kQ7nMhRG5/BpPsC2IcHfz2b9vgpsBeqVXQFQPFaxY+E42qbkNprUlHk/tE+06dyLZRe9VUlShEGAJlJJOTCgtpNsqWib/ABX3eRdsTLF57OYdZstjHuXLMsUjIb+lK4ZnDqjZoC7rJ06Dzc3h+wtKHF5jfUPOpknOYk9Jv5vgs9+rSo8PNu6bNNVUffuO3cPr2es5iq2oxTEzlpmGGEm12EjT1pOJ9jVvYRumjbZ1TJmPEtGjfzO8FYVPhxAAFmNGmVg8LrYZQsHNc9LtVjKam/nsPD7+k3P0nwLwacBB8Of9mczymHUWVmaKPPazSWtza2B6SL6XPXquhjhfzBrB4qG242PjroMpsJGXMb/ino+aecfgua3d7YyRSfB1bdssZyxOceNuEZPObeiecadF9tPRScHGDuOePrufOeLZqm48N29s7TG5eQpppnOJ5KN79dBdrSQO+yr3d5X1NT580r5MzjbMdLDTQDTjddBvixHk8OLAbGeSOP2gXe7wYo/Yox0lIJZjkZExpebE2zW5hqTdy3Jpq0pyF3J+fKUGxjbz2Am/vdxLksNLOed7Ix7B57vBviF0OxuFmnoaaI6FsbS75zvOcO8kdirfa3HYcVr8Pp4HZ4w67zZw9JwLxYjmYw6+srhCvtHV1Kh57mRrPHYzD5Qqd3iVHL4xBDxFOxlxzAm8jj93uCuFxsqP2cf5XiVVUcQ97sp6nO836jR3pp9gz9w9Yu3Kr3n0k7vEquRwtkQ9KokaLeqwZ3eOUfSVg7M4Z5PSU8PPHGxrvnWu/wCsSuE3jbL1lQ6mdCGZKdpIzOAOdzgToeIs1vioc120Hy4/0vyqwIGqVQwHMyHEVsJKmXMqr30Rls1BMfRa54PY6N47wD3KN8v2g+XH+l+VaOMUeM1UfJzvbIwEOAPJixF7EENuOJ712moVuGLictsLrgKZbWy5HJCymlX+7WKpgi5Kc3s45db2ZYWbf23VgLE6gMQDmalOQCZjdA083aFrvw0FwNzoQebmW4iy26aq3965lgcjkYREWiRhERIhERImHyRpNz5x6+b2BZrIigtar+0TpJMIiKc5C4jeJsKKuPlYvNqItWEaZgNchPN1HmK7deEKaOUbiEi6hxgz8+YvtJUV7qOnqGnlKdz2SE6F5JbcubzODW2PtPSuk3gzmPD4YR6VRKDYcSIxf7zmd67DGthIpKptU0ZXgODgALOuLBx9YdPOtHa/d6KsROMr28kwsaxobbUkl2vOdB2BbevrLqeQHrMnVOEYcyZNYBsbRUwie2KMTRsa0yD0i7LZ548+vep+SqY0ElzQBxJIA71TJ3TO+Uf3NXrd0rud7+5v4KtlqY5NnlLFNijATzk1vB3jsex1JRHlHy3Y+RmrQ06Oaw/2iRpcaALNu72bMTW34+k49Z/9bsWXZ/d0yE3DbdLjqT2rvKKhbG0ABV2WLw8CcvWTRDxcb8/SZnRAixCxeQs+KFsIs8umv5Cz4oTyFnxQthEiYo6Zo4BZURIhERIhERIhERIhERIhERIhERIhERIheEIiRGQJkCIkT2yIiRCIiRCIiRCIiRCIiRCIiRCIiRCIiRP/2Q==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72" name="ZoneTexte 30"/>
          <p:cNvSpPr txBox="1">
            <a:spLocks noChangeArrowheads="1"/>
          </p:cNvSpPr>
          <p:nvPr/>
        </p:nvSpPr>
        <p:spPr bwMode="auto">
          <a:xfrm>
            <a:off x="0" y="274638"/>
            <a:ext cx="7308850" cy="584775"/>
          </a:xfrm>
          <a:prstGeom prst="rect">
            <a:avLst/>
          </a:prstGeom>
          <a:solidFill>
            <a:srgbClr val="0E4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rgbClr val="FFFFFF"/>
                </a:solidFill>
                <a:latin typeface="Arial Black" pitchFamily="34" charset="0"/>
              </a:rPr>
              <a:t>Recrutement 2015: 88 places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79341" y="4122492"/>
            <a:ext cx="4767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HelveticaNeueLT Com 55 Roman" panose="020B0604020202020204" pitchFamily="34" charset="0"/>
              </a:rPr>
              <a:t>Élèves des classes </a:t>
            </a:r>
            <a:r>
              <a:rPr lang="fr-FR" sz="1600" b="1" dirty="0" smtClean="0">
                <a:latin typeface="HelveticaNeueLT Com 55 Roman" panose="020B0604020202020204" pitchFamily="34" charset="0"/>
              </a:rPr>
              <a:t>préparatoires internes aux INP</a:t>
            </a:r>
            <a:endParaRPr lang="fr-FR" sz="1600" b="1" dirty="0">
              <a:latin typeface="HelveticaNeueLT Com 55 Roman" panose="020B0604020202020204" pitchFamily="34" charset="0"/>
            </a:endParaRPr>
          </a:p>
          <a:p>
            <a:r>
              <a:rPr lang="fr-FR" sz="1400" dirty="0">
                <a:latin typeface="HelveticaNeueLT Com 55 Roman" panose="020B0604020202020204" pitchFamily="34" charset="0"/>
              </a:rPr>
              <a:t> </a:t>
            </a:r>
            <a:r>
              <a:rPr lang="fr-FR" sz="1400" dirty="0" smtClean="0">
                <a:latin typeface="HelveticaNeueLT Com 55 Roman" panose="020B0604020202020204" pitchFamily="34" charset="0"/>
              </a:rPr>
              <a:t>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Admission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suivant le processus des écoles des INP.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79341" y="4991169"/>
            <a:ext cx="869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HelveticaNeueLT Com 55 Roman" panose="020B0604020202020204" pitchFamily="34" charset="0"/>
              </a:rPr>
              <a:t>Admissibilité  sur titres</a:t>
            </a:r>
            <a:endParaRPr lang="fr-FR" sz="1600" b="1" dirty="0">
              <a:latin typeface="HelveticaNeueLT Com 55 Roman" panose="020B0604020202020204" pitchFamily="34" charset="0"/>
            </a:endParaRPr>
          </a:p>
          <a:p>
            <a:r>
              <a:rPr lang="fr-FR" sz="1400" dirty="0" smtClean="0">
                <a:latin typeface="HelveticaNeueLT Com 55 Roman" panose="020B0604020202020204" pitchFamily="34" charset="0"/>
              </a:rPr>
              <a:t> 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Retrait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des dossiers de candidature sur </a:t>
            </a:r>
            <a:r>
              <a:rPr lang="fr-FR" sz="1400" b="1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www.enstib.univ-lorraine.fr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à partir du 15 janvier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.  Retour :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15 juin.</a:t>
            </a:r>
          </a:p>
          <a:p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  Admissible ? -&gt; Entretien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spécifique d’admission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entre le 30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juin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et le 7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juillet à Épinal.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19543"/>
              </p:ext>
            </p:extLst>
          </p:nvPr>
        </p:nvGraphicFramePr>
        <p:xfrm>
          <a:off x="1859606" y="2051359"/>
          <a:ext cx="5329432" cy="201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5250"/>
                <a:gridCol w="2869948"/>
                <a:gridCol w="1394234"/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PT</a:t>
                      </a:r>
                      <a:r>
                        <a:rPr lang="fr-FR" sz="1200" baseline="300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1</a:t>
                      </a:r>
                      <a:endParaRPr lang="fr-FR" sz="1200" baseline="300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Banque filière PT 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20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BCPST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Concours commun Agro (A-BIO)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13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TB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Concours commun Agro (A-TB)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2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MP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Concours Commun Polytechnique MP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6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PC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Concours Commun Polytechnique PC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6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PSI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Concours Commun Polytechnique PSI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9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TSI 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Concours Commun Polytechnique TSI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7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60251"/>
              </p:ext>
            </p:extLst>
          </p:nvPr>
        </p:nvGraphicFramePr>
        <p:xfrm>
          <a:off x="1850110" y="4758518"/>
          <a:ext cx="6042965" cy="27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6181"/>
                <a:gridCol w="3529485"/>
                <a:gridCol w="1367299"/>
              </a:tblGrid>
              <a:tr h="24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Spé. CPP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Prépa interne Institut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 National Polytechnique</a:t>
                      </a:r>
                      <a:endParaRPr lang="fr-FR" sz="1200" dirty="0" smtClean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5 places</a:t>
                      </a:r>
                    </a:p>
                  </a:txBody>
                  <a:tcPr>
                    <a:solidFill>
                      <a:srgbClr val="6B8C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61841"/>
              </p:ext>
            </p:extLst>
          </p:nvPr>
        </p:nvGraphicFramePr>
        <p:xfrm>
          <a:off x="1263674" y="5802500"/>
          <a:ext cx="7581901" cy="609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8399"/>
                <a:gridCol w="2794000"/>
                <a:gridCol w="1079502"/>
              </a:tblGrid>
              <a:tr h="33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BTS / BTSA / DUT / Prépa Intégrée / L2 SM </a:t>
                      </a: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/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SV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 anchor="ctr"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Dossier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 avec avis au moins favorable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18 places</a:t>
                      </a:r>
                    </a:p>
                  </a:txBody>
                  <a:tcPr anchor="ctr">
                    <a:solidFill>
                      <a:srgbClr val="6B8C93"/>
                    </a:solidFill>
                  </a:tcPr>
                </a:tc>
              </a:tr>
              <a:tr h="23453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Prépa ATS</a:t>
                      </a:r>
                      <a:endParaRPr lang="fr-FR" sz="1200" dirty="0">
                        <a:solidFill>
                          <a:schemeClr val="bg1"/>
                        </a:solidFill>
                        <a:latin typeface="HelveticaNeueLT Com 55 Roman" panose="020B0604020202020204" pitchFamily="34" charset="0"/>
                      </a:endParaRPr>
                    </a:p>
                  </a:txBody>
                  <a:tcPr anchor="ctr"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Dossier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 avec avis au moins favorable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6B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HelveticaNeueLT Com 55 Roman" panose="020B0604020202020204" pitchFamily="34" charset="0"/>
                        </a:rPr>
                        <a:t>2 places</a:t>
                      </a:r>
                    </a:p>
                  </a:txBody>
                  <a:tcPr anchor="ctr">
                    <a:solidFill>
                      <a:srgbClr val="6B8C93"/>
                    </a:solidFill>
                  </a:tcPr>
                </a:tc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242463" y="1275340"/>
            <a:ext cx="8727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HelveticaNeueLT Com 55 Roman" panose="020B0604020202020204" pitchFamily="34" charset="0"/>
              </a:rPr>
              <a:t>Élèves des classes préparatoires</a:t>
            </a:r>
          </a:p>
          <a:p>
            <a:r>
              <a:rPr lang="fr-FR" sz="1400" dirty="0" smtClean="0">
                <a:latin typeface="HelveticaNeueLT Com 55 Roman" panose="020B0604020202020204" pitchFamily="34" charset="0"/>
              </a:rPr>
              <a:t> 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Inscription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sur </a:t>
            </a:r>
            <a:r>
              <a:rPr lang="fr-FR" sz="1400" b="1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www.scei-concours.fr.</a:t>
            </a:r>
            <a:endParaRPr lang="fr-FR" sz="1400" b="1" i="1" dirty="0">
              <a:solidFill>
                <a:srgbClr val="3C6663"/>
              </a:solidFill>
              <a:latin typeface="HelveticaNeueLT Com 55 Roman" panose="020B0604020202020204" pitchFamily="34" charset="0"/>
            </a:endParaRPr>
          </a:p>
          <a:p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  Admissible ? -&gt; Entretien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spécifique d’admission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entre le 30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juin 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et le 7 </a:t>
            </a:r>
            <a:r>
              <a:rPr lang="fr-FR" sz="1400" i="1" dirty="0">
                <a:solidFill>
                  <a:srgbClr val="3C6663"/>
                </a:solidFill>
                <a:latin typeface="HelveticaNeueLT Com 55 Roman" panose="020B0604020202020204" pitchFamily="34" charset="0"/>
              </a:rPr>
              <a:t>juillet à Épinal</a:t>
            </a:r>
            <a:r>
              <a:rPr lang="fr-FR" sz="1400" i="1" dirty="0" smtClean="0">
                <a:solidFill>
                  <a:srgbClr val="3C6663"/>
                </a:solidFill>
                <a:latin typeface="HelveticaNeueLT Com 55 Roman" panose="020B0604020202020204" pitchFamily="34" charset="0"/>
              </a:rPr>
              <a:t>. </a:t>
            </a:r>
            <a:endParaRPr lang="fr-FR" sz="1400" i="1" dirty="0">
              <a:solidFill>
                <a:srgbClr val="3C6663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08850" y="2020824"/>
            <a:ext cx="1403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i="1" u="sng" baseline="30000" dirty="0" smtClean="0">
                <a:latin typeface="HelveticaNeueLT Com 55 Roman" panose="020B0604020202020204" pitchFamily="34" charset="0"/>
              </a:rPr>
              <a:t>1</a:t>
            </a:r>
            <a:r>
              <a:rPr lang="fr-FR" sz="1100" i="1" u="sng" dirty="0" smtClean="0">
                <a:latin typeface="HelveticaNeueLT Com 55 Roman" panose="020B0604020202020204" pitchFamily="34" charset="0"/>
              </a:rPr>
              <a:t>Pour </a:t>
            </a:r>
            <a:r>
              <a:rPr lang="fr-FR" sz="1100" i="1" u="sng" dirty="0">
                <a:latin typeface="HelveticaNeueLT Com 55 Roman" panose="020B0604020202020204" pitchFamily="34" charset="0"/>
              </a:rPr>
              <a:t>la filière PT uniquement</a:t>
            </a:r>
            <a:r>
              <a:rPr lang="fr-FR" sz="1100" i="1" dirty="0">
                <a:latin typeface="HelveticaNeueLT Com 55 Roman" panose="020B0604020202020204" pitchFamily="34" charset="0"/>
              </a:rPr>
              <a:t>, </a:t>
            </a:r>
            <a:r>
              <a:rPr lang="fr-FR" sz="1100" i="1" dirty="0" smtClean="0">
                <a:latin typeface="HelveticaNeueLT Com 55 Roman" panose="020B0604020202020204" pitchFamily="34" charset="0"/>
              </a:rPr>
              <a:t>entretien à Paris </a:t>
            </a:r>
            <a:r>
              <a:rPr lang="fr-FR" sz="1100" i="1" dirty="0">
                <a:latin typeface="HelveticaNeueLT Com 55 Roman" panose="020B0604020202020204" pitchFamily="34" charset="0"/>
              </a:rPr>
              <a:t>ou </a:t>
            </a:r>
            <a:r>
              <a:rPr lang="fr-FR" sz="1100" i="1" dirty="0" smtClean="0">
                <a:latin typeface="HelveticaNeueLT Com 55 Roman" panose="020B0604020202020204" pitchFamily="34" charset="0"/>
              </a:rPr>
              <a:t>Épinal</a:t>
            </a:r>
            <a:r>
              <a:rPr lang="fr-FR" sz="1100" i="1" dirty="0">
                <a:latin typeface="HelveticaNeueLT Com 55 Roman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0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an 2000_2005">
  <a:themeElements>
    <a:clrScheme name="bilan 2000_2005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lan 2000_2005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lan 2000_2005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 2000_2005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ilan 2000_2005">
  <a:themeElements>
    <a:clrScheme name="bilan 2000_2005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lan 2000_2005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lan 2000_2005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 2000_2005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 2000_2005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504</Words>
  <Application>Microsoft Office PowerPoint</Application>
  <PresentationFormat>Affichage à l'écran (4:3)</PresentationFormat>
  <Paragraphs>157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Antique Olive Compact</vt:lpstr>
      <vt:lpstr>HelveticaNeueLT Com 55 Roman</vt:lpstr>
      <vt:lpstr>Arial Narrow</vt:lpstr>
      <vt:lpstr>Arial Black</vt:lpstr>
      <vt:lpstr>Times New Roman</vt:lpstr>
      <vt:lpstr>bilan 2000_2005</vt:lpstr>
      <vt:lpstr>1_bilan 2000_2005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ENSTIB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ENSTIB - Présentation</dc:title>
  <dc:creator>ENSTIB;Caroline ROGAUME;Denise CHOFFEL</dc:creator>
  <cp:lastModifiedBy>Pascal TRIBOULOT</cp:lastModifiedBy>
  <cp:revision>278</cp:revision>
  <cp:lastPrinted>2015-03-25T09:20:32Z</cp:lastPrinted>
  <dcterms:created xsi:type="dcterms:W3CDTF">2011-10-05T13:22:47Z</dcterms:created>
  <dcterms:modified xsi:type="dcterms:W3CDTF">2015-04-05T08:49:41Z</dcterms:modified>
</cp:coreProperties>
</file>