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27.jpeg" ContentType="image/jpeg"/>
  <Override PartName="/ppt/media/image33.jpeg" ContentType="image/jpeg"/>
  <Override PartName="/ppt/media/image40.jpeg" ContentType="image/jpeg"/>
  <Override PartName="/ppt/media/image12.jpeg" ContentType="image/jpeg"/>
  <Override PartName="/ppt/media/image45.jpeg" ContentType="image/jpeg"/>
  <Override PartName="/ppt/media/image52.jpeg" ContentType="image/jpeg"/>
  <Override PartName="/ppt/media/image17.jpeg" ContentType="image/jpeg"/>
  <Override PartName="/ppt/media/image3.png" ContentType="image/png"/>
  <Override PartName="/ppt/media/image24.jpeg" ContentType="image/jpeg"/>
  <Override PartName="/ppt/media/image7.jpeg" ContentType="image/jpeg"/>
  <Override PartName="/ppt/media/image29.jpeg" ContentType="image/jpeg"/>
  <Override PartName="/ppt/media/image30.jpeg" ContentType="image/jpeg"/>
  <Override PartName="/ppt/media/image35.jpeg" ContentType="image/jpeg"/>
  <Override PartName="/ppt/media/image42.jpeg" ContentType="image/jpeg"/>
  <Override PartName="/ppt/media/image5.png" ContentType="image/png"/>
  <Override PartName="/ppt/media/image14.jpeg" ContentType="image/jpeg"/>
  <Override PartName="/ppt/media/image47.jpeg" ContentType="image/jpeg"/>
  <Override PartName="/ppt/media/image54.jpeg" ContentType="image/jpeg"/>
  <Override PartName="/ppt/media/image21.jpeg" ContentType="image/jpeg"/>
  <Override PartName="/ppt/media/image19.jpeg" ContentType="image/jpeg"/>
  <Override PartName="/ppt/media/image4.jpeg" ContentType="image/jpeg"/>
  <Override PartName="/ppt/media/image26.jpeg" ContentType="image/jpeg"/>
  <Override PartName="/ppt/media/image9.jpeg" ContentType="image/jpeg"/>
  <Override PartName="/ppt/media/image32.jpeg" ContentType="image/jpeg"/>
  <Override PartName="/ppt/media/image38.jpeg" ContentType="image/jpeg"/>
  <Override PartName="/ppt/media/image39.png" ContentType="image/png"/>
  <Override PartName="/ppt/media/image37.jpeg" ContentType="image/jpeg"/>
  <Override PartName="/ppt/media/image44.jpeg" ContentType="image/jpeg"/>
  <Override PartName="/ppt/media/image11.jpeg" ContentType="image/jpeg"/>
  <Override PartName="/ppt/media/image51.jpeg" ContentType="image/jpeg"/>
  <Override PartName="/ppt/media/image16.jpeg" ContentType="image/jpeg"/>
  <Override PartName="/ppt/media/image49.jpeg" ContentType="image/jpeg"/>
  <Override PartName="/ppt/media/image1.jpeg" ContentType="image/jpeg"/>
  <Override PartName="/ppt/media/image23.jpeg" ContentType="image/jpeg"/>
  <Override PartName="/ppt/media/image28.jpeg" ContentType="image/jpeg"/>
  <Override PartName="/ppt/media/image2.png" ContentType="image/png"/>
  <Override PartName="/ppt/media/image25.png" ContentType="image/png"/>
  <Override PartName="/ppt/media/image34.jpeg" ContentType="image/jpeg"/>
  <Override PartName="/ppt/media/image41.jpeg" ContentType="image/jpeg"/>
  <Override PartName="/ppt/media/image46.jpeg" ContentType="image/jpeg"/>
  <Override PartName="/ppt/media/image53.jpeg" ContentType="image/jpeg"/>
  <Override PartName="/ppt/media/image20.jpeg" ContentType="image/jpeg"/>
  <Override PartName="/ppt/media/image18.jpeg" ContentType="image/jpeg"/>
  <Override PartName="/ppt/media/image8.jpeg" ContentType="image/jpeg"/>
  <Override PartName="/ppt/media/image31.jpeg" ContentType="image/jpeg"/>
  <Override PartName="/ppt/media/image6.png" ContentType="image/png"/>
  <Override PartName="/ppt/media/image36.jpeg" ContentType="image/jpeg"/>
  <Override PartName="/ppt/media/image10.jpeg" ContentType="image/jpeg"/>
  <Override PartName="/ppt/media/image43.jpeg" ContentType="image/jpeg"/>
  <Override PartName="/ppt/media/image13.png" ContentType="image/png"/>
  <Override PartName="/ppt/media/image50.jpeg" ContentType="image/jpeg"/>
  <Override PartName="/ppt/media/image15.jpeg" ContentType="image/jpeg"/>
  <Override PartName="/ppt/media/image48.jpeg" ContentType="image/jpeg"/>
  <Override PartName="/ppt/media/image22.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31.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2.xml.rels" ContentType="application/vnd.openxmlformats-package.relationships+xml"/>
  <Override PartName="/ppt/slides/_rels/slide30.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8"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9"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3"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4"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7"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8" name=""/>
          <p:cNvPicPr/>
          <p:nvPr/>
        </p:nvPicPr>
        <p:blipFill>
          <a:blip r:embed="rId2"/>
          <a:stretch>
            <a:fillRect/>
          </a:stretch>
        </p:blipFill>
        <p:spPr>
          <a:xfrm>
            <a:off x="5328720" y="3963240"/>
            <a:ext cx="2704680" cy="2158200"/>
          </a:xfrm>
          <a:prstGeom prst="rect">
            <a:avLst/>
          </a:prstGeom>
          <a:ln>
            <a:noFill/>
          </a:ln>
        </p:spPr>
      </p:pic>
      <p:pic>
        <p:nvPicPr>
          <p:cNvPr descr="" id="39"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1"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2"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7"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8"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6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2"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6"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8"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9"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1"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2"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3"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4"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7"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8" name=""/>
          <p:cNvPicPr/>
          <p:nvPr/>
        </p:nvPicPr>
        <p:blipFill>
          <a:blip r:embed="rId2"/>
          <a:stretch>
            <a:fillRect/>
          </a:stretch>
        </p:blipFill>
        <p:spPr>
          <a:xfrm>
            <a:off x="5328720" y="3963240"/>
            <a:ext cx="2704680" cy="2158200"/>
          </a:xfrm>
          <a:prstGeom prst="rect">
            <a:avLst/>
          </a:prstGeom>
          <a:ln>
            <a:noFill/>
          </a:ln>
        </p:spPr>
      </p:pic>
      <p:pic>
        <p:nvPicPr>
          <p:cNvPr descr="" id="79"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2"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6"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7"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8"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2"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5"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6"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3573360"/>
            <a:ext cx="9143640" cy="1533240"/>
          </a:xfrm>
          <a:prstGeom prst="rect">
            <a:avLst/>
          </a:prstGeom>
          <a:solidFill>
            <a:srgbClr val="deeef8"/>
          </a:solidFill>
          <a:ln>
            <a:noFill/>
          </a:ln>
        </p:spPr>
      </p:sp>
      <p:sp>
        <p:nvSpPr>
          <p:cNvPr id="1" name="CustomShape 2"/>
          <p:cNvSpPr/>
          <p:nvPr/>
        </p:nvSpPr>
        <p:spPr>
          <a:xfrm>
            <a:off x="0" y="0"/>
            <a:ext cx="9143640" cy="4076280"/>
          </a:xfrm>
          <a:prstGeom prst="rect">
            <a:avLst/>
          </a:prstGeom>
          <a:solidFill>
            <a:srgbClr val="deeef8"/>
          </a:solidFill>
          <a:ln>
            <a:noFill/>
          </a:ln>
        </p:spPr>
      </p:sp>
      <p:pic>
        <p:nvPicPr>
          <p:cNvPr descr="" id="2" name="Image 1"/>
          <p:cNvPicPr/>
          <p:nvPr/>
        </p:nvPicPr>
        <p:blipFill>
          <a:blip r:embed="rId2"/>
          <a:stretch>
            <a:fillRect/>
          </a:stretch>
        </p:blipFill>
        <p:spPr>
          <a:xfrm>
            <a:off x="341280" y="6157800"/>
            <a:ext cx="1550520" cy="699840"/>
          </a:xfrm>
          <a:prstGeom prst="rect">
            <a:avLst/>
          </a:prstGeom>
          <a:ln w="9360">
            <a:noFill/>
          </a:ln>
        </p:spPr>
      </p:pic>
      <p:sp>
        <p:nvSpPr>
          <p:cNvPr id="3" name="CustomShape 3"/>
          <p:cNvSpPr/>
          <p:nvPr/>
        </p:nvSpPr>
        <p:spPr>
          <a:xfrm>
            <a:off x="2617920" y="6613560"/>
            <a:ext cx="6357600" cy="242640"/>
          </a:xfrm>
          <a:prstGeom prst="rect">
            <a:avLst/>
          </a:prstGeom>
          <a:noFill/>
          <a:ln w="9360">
            <a:noFill/>
          </a:ln>
        </p:spPr>
        <p:txBody>
          <a:bodyPr bIns="45000" lIns="90000" rIns="90000" tIns="45000"/>
          <a:p>
            <a:pPr>
              <a:lnSpc>
                <a:spcPct val="100000"/>
              </a:lnSpc>
            </a:pPr>
            <a:r>
              <a:rPr lang="fr-FR" sz="1000">
                <a:solidFill>
                  <a:srgbClr val="0000ff"/>
                </a:solidFill>
                <a:latin typeface="Arial"/>
                <a:ea typeface="ＭＳ Ｐゴシック"/>
              </a:rPr>
              <a:t>      </a:t>
            </a:r>
            <a:r>
              <a:rPr i="1" lang="fr-FR" sz="1000">
                <a:solidFill>
                  <a:srgbClr val="4f81bd"/>
                </a:solidFill>
                <a:latin typeface="Arial"/>
                <a:ea typeface="ＭＳ Ｐゴシック"/>
              </a:rPr>
              <a:t>Séminaire national de la filière bois  Paris Lycée Diderot 9 avril 2015         Samuel VIOLLIN   IGEN STI</a:t>
            </a:r>
            <a:endParaRPr/>
          </a:p>
        </p:txBody>
      </p:sp>
      <p:sp>
        <p:nvSpPr>
          <p:cNvPr id="4" name="PlaceHolder 4"/>
          <p:cNvSpPr>
            <a:spLocks noGrp="1"/>
          </p:cNvSpPr>
          <p:nvPr>
            <p:ph type="title"/>
          </p:nvPr>
        </p:nvSpPr>
        <p:spPr>
          <a:xfrm>
            <a:off x="457200" y="273600"/>
            <a:ext cx="8229240" cy="1144800"/>
          </a:xfrm>
          <a:prstGeom prst="rect">
            <a:avLst/>
          </a:prstGeom>
        </p:spPr>
        <p:txBody>
          <a:bodyPr anchor="ctr" bIns="0" lIns="0" rIns="0" tIns="0" wrap="none"/>
          <a:p>
            <a:r>
              <a:rPr lang="fr-FR"/>
              <a:t>Cliquez pour éditer le format du texte-titre</a:t>
            </a:r>
            <a:endParaRPr/>
          </a:p>
        </p:txBody>
      </p:sp>
      <p:sp>
        <p:nvSpPr>
          <p:cNvPr id="5"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fr-FR"/>
              <a:t>Cliquez pour éditer le format du plan de texte</a:t>
            </a:r>
            <a:endParaRPr/>
          </a:p>
          <a:p>
            <a:pPr lvl="1">
              <a:buSzPct val="25000"/>
              <a:buFont typeface="StarSymbol"/>
              <a:buChar char=""/>
            </a:pPr>
            <a:r>
              <a:rPr lang="fr-FR"/>
              <a:t>Second niveau de plan</a:t>
            </a:r>
            <a:endParaRPr/>
          </a:p>
          <a:p>
            <a:pPr lvl="2">
              <a:buSzPct val="25000"/>
              <a:buFont typeface="StarSymbol"/>
              <a:buChar char=""/>
            </a:pPr>
            <a:r>
              <a:rPr lang="fr-FR"/>
              <a:t>Troisième niveau de plan</a:t>
            </a:r>
            <a:endParaRPr/>
          </a:p>
          <a:p>
            <a:pPr lvl="3">
              <a:buSzPct val="25000"/>
              <a:buFont typeface="StarSymbol"/>
              <a:buChar char=""/>
            </a:pPr>
            <a:r>
              <a:rPr lang="fr-FR"/>
              <a:t>Quatrième niveau de plan</a:t>
            </a:r>
            <a:endParaRPr/>
          </a:p>
          <a:p>
            <a:pPr lvl="4">
              <a:buSzPct val="25000"/>
              <a:buFont typeface="StarSymbol"/>
              <a:buChar char=""/>
            </a:pPr>
            <a:r>
              <a:rPr lang="fr-FR"/>
              <a:t>Cinquième niveau de plan</a:t>
            </a:r>
            <a:endParaRPr/>
          </a:p>
          <a:p>
            <a:pPr lvl="5">
              <a:buSzPct val="25000"/>
              <a:buFont typeface="StarSymbol"/>
              <a:buChar char=""/>
            </a:pPr>
            <a:r>
              <a:rPr lang="fr-FR"/>
              <a:t>Sixième niveau de plan</a:t>
            </a:r>
            <a:endParaRPr/>
          </a:p>
          <a:p>
            <a:pPr lvl="6">
              <a:buSzPct val="2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CustomShape 1"/>
          <p:cNvSpPr/>
          <p:nvPr/>
        </p:nvSpPr>
        <p:spPr>
          <a:xfrm>
            <a:off x="0" y="3573360"/>
            <a:ext cx="9143640" cy="1533240"/>
          </a:xfrm>
          <a:prstGeom prst="rect">
            <a:avLst/>
          </a:prstGeom>
          <a:solidFill>
            <a:srgbClr val="deeef8"/>
          </a:solidFill>
          <a:ln>
            <a:noFill/>
          </a:ln>
        </p:spPr>
      </p:sp>
      <p:sp>
        <p:nvSpPr>
          <p:cNvPr id="41" name="CustomShape 2"/>
          <p:cNvSpPr/>
          <p:nvPr/>
        </p:nvSpPr>
        <p:spPr>
          <a:xfrm>
            <a:off x="0" y="0"/>
            <a:ext cx="9143640" cy="4076280"/>
          </a:xfrm>
          <a:prstGeom prst="rect">
            <a:avLst/>
          </a:prstGeom>
          <a:solidFill>
            <a:srgbClr val="deeef8"/>
          </a:solidFill>
          <a:ln>
            <a:noFill/>
          </a:ln>
        </p:spPr>
      </p:sp>
      <p:pic>
        <p:nvPicPr>
          <p:cNvPr descr="" id="42" name="Image 1"/>
          <p:cNvPicPr/>
          <p:nvPr/>
        </p:nvPicPr>
        <p:blipFill>
          <a:blip r:embed="rId2"/>
          <a:stretch>
            <a:fillRect/>
          </a:stretch>
        </p:blipFill>
        <p:spPr>
          <a:xfrm>
            <a:off x="341280" y="6157800"/>
            <a:ext cx="1550520" cy="699840"/>
          </a:xfrm>
          <a:prstGeom prst="rect">
            <a:avLst/>
          </a:prstGeom>
          <a:ln w="9360">
            <a:noFill/>
          </a:ln>
        </p:spPr>
      </p:pic>
      <p:sp>
        <p:nvSpPr>
          <p:cNvPr id="43" name="CustomShape 3"/>
          <p:cNvSpPr/>
          <p:nvPr/>
        </p:nvSpPr>
        <p:spPr>
          <a:xfrm>
            <a:off x="2617920" y="6613560"/>
            <a:ext cx="6357600" cy="242640"/>
          </a:xfrm>
          <a:prstGeom prst="rect">
            <a:avLst/>
          </a:prstGeom>
          <a:noFill/>
          <a:ln w="9360">
            <a:noFill/>
          </a:ln>
        </p:spPr>
        <p:txBody>
          <a:bodyPr bIns="45000" lIns="90000" rIns="90000" tIns="45000"/>
          <a:p>
            <a:pPr>
              <a:lnSpc>
                <a:spcPct val="100000"/>
              </a:lnSpc>
            </a:pPr>
            <a:r>
              <a:rPr lang="fr-FR" sz="1000">
                <a:solidFill>
                  <a:srgbClr val="0000ff"/>
                </a:solidFill>
                <a:latin typeface="Arial"/>
                <a:ea typeface="ＭＳ Ｐゴシック"/>
              </a:rPr>
              <a:t>      </a:t>
            </a:r>
            <a:r>
              <a:rPr i="1" lang="fr-FR" sz="1000">
                <a:solidFill>
                  <a:srgbClr val="4f81bd"/>
                </a:solidFill>
                <a:latin typeface="Arial"/>
                <a:ea typeface="ＭＳ Ｐゴシック"/>
              </a:rPr>
              <a:t>Séminaire national de la filière bois  Paris Lycée Diderot 9 avril 2015         Samuel VIOLLIN   IGEN STI</a:t>
            </a:r>
            <a:endParaRPr/>
          </a:p>
        </p:txBody>
      </p:sp>
      <p:sp>
        <p:nvSpPr>
          <p:cNvPr id="44" name="PlaceHolder 4"/>
          <p:cNvSpPr>
            <a:spLocks noGrp="1"/>
          </p:cNvSpPr>
          <p:nvPr>
            <p:ph type="title"/>
          </p:nvPr>
        </p:nvSpPr>
        <p:spPr>
          <a:xfrm>
            <a:off x="457200" y="274680"/>
            <a:ext cx="8229240" cy="1142640"/>
          </a:xfrm>
          <a:prstGeom prst="rect">
            <a:avLst/>
          </a:prstGeom>
        </p:spPr>
        <p:txBody>
          <a:bodyPr bIns="45000" lIns="90000" rIns="90000" tIns="45000"/>
          <a:p>
            <a:pPr algn="ctr">
              <a:lnSpc>
                <a:spcPct val="100000"/>
              </a:lnSpc>
            </a:pPr>
            <a:r>
              <a:rPr lang="fr-FR" sz="4400">
                <a:solidFill>
                  <a:srgbClr val="000000"/>
                </a:solidFill>
                <a:latin typeface="Calibri"/>
                <a:ea typeface="ＭＳ Ｐゴシック"/>
              </a:rPr>
              <a:t>Cliquez pour éditer le format du texte-titreClick to edit Master title style</a:t>
            </a:r>
            <a:endParaRPr/>
          </a:p>
        </p:txBody>
      </p:sp>
      <p:sp>
        <p:nvSpPr>
          <p:cNvPr id="45" name="PlaceHolder 5"/>
          <p:cNvSpPr>
            <a:spLocks noGrp="1"/>
          </p:cNvSpPr>
          <p:nvPr>
            <p:ph type="body"/>
          </p:nvPr>
        </p:nvSpPr>
        <p:spPr>
          <a:xfrm>
            <a:off x="457200" y="1600200"/>
            <a:ext cx="8229240" cy="4525560"/>
          </a:xfrm>
          <a:prstGeom prst="rect">
            <a:avLst/>
          </a:prstGeom>
        </p:spPr>
        <p:txBody>
          <a:bodyPr bIns="45000" lIns="90000" rIns="90000" tIns="45000"/>
          <a:p>
            <a:pPr>
              <a:buSzPct val="25000"/>
              <a:buFont typeface="StarSymbol"/>
              <a:buChar char=""/>
            </a:pPr>
            <a:r>
              <a:rPr lang="fr-FR" sz="3200">
                <a:solidFill>
                  <a:srgbClr val="000000"/>
                </a:solidFill>
                <a:latin typeface="Calibri"/>
                <a:ea typeface="ＭＳ Ｐゴシック"/>
              </a:rPr>
              <a:t>Cliquez pour éditer le format du plan de texte</a:t>
            </a:r>
            <a:endParaRPr/>
          </a:p>
          <a:p>
            <a:pPr lvl="1">
              <a:buSzPct val="25000"/>
              <a:buFont typeface="StarSymbol"/>
              <a:buChar char=""/>
            </a:pPr>
            <a:r>
              <a:rPr lang="fr-FR" sz="3200">
                <a:solidFill>
                  <a:srgbClr val="000000"/>
                </a:solidFill>
                <a:latin typeface="Calibri"/>
                <a:ea typeface="ＭＳ Ｐゴシック"/>
              </a:rPr>
              <a:t>Second niveau de plan</a:t>
            </a:r>
            <a:endParaRPr/>
          </a:p>
          <a:p>
            <a:pPr lvl="2">
              <a:buSzPct val="25000"/>
              <a:buFont typeface="StarSymbol"/>
              <a:buChar char=""/>
            </a:pPr>
            <a:r>
              <a:rPr lang="fr-FR" sz="3200">
                <a:solidFill>
                  <a:srgbClr val="000000"/>
                </a:solidFill>
                <a:latin typeface="Calibri"/>
                <a:ea typeface="ＭＳ Ｐゴシック"/>
              </a:rPr>
              <a:t>Troisième niveau de plan</a:t>
            </a:r>
            <a:endParaRPr/>
          </a:p>
          <a:p>
            <a:pPr lvl="3">
              <a:buSzPct val="25000"/>
              <a:buFont typeface="StarSymbol"/>
              <a:buChar char=""/>
            </a:pPr>
            <a:r>
              <a:rPr lang="fr-FR" sz="3200">
                <a:solidFill>
                  <a:srgbClr val="000000"/>
                </a:solidFill>
                <a:latin typeface="Calibri"/>
                <a:ea typeface="ＭＳ Ｐゴシック"/>
              </a:rPr>
              <a:t>Quatrième niveau de plan</a:t>
            </a:r>
            <a:endParaRPr/>
          </a:p>
          <a:p>
            <a:pPr lvl="4">
              <a:buSzPct val="25000"/>
              <a:buFont typeface="StarSymbol"/>
              <a:buChar char=""/>
            </a:pPr>
            <a:r>
              <a:rPr lang="fr-FR" sz="3200">
                <a:solidFill>
                  <a:srgbClr val="000000"/>
                </a:solidFill>
                <a:latin typeface="Calibri"/>
                <a:ea typeface="ＭＳ Ｐゴシック"/>
              </a:rPr>
              <a:t>Cinquième niveau de plan</a:t>
            </a:r>
            <a:endParaRPr/>
          </a:p>
          <a:p>
            <a:pPr lvl="5">
              <a:buSzPct val="25000"/>
              <a:buFont typeface="StarSymbol"/>
              <a:buChar char=""/>
            </a:pPr>
            <a:r>
              <a:rPr lang="fr-FR" sz="3200">
                <a:solidFill>
                  <a:srgbClr val="000000"/>
                </a:solidFill>
                <a:latin typeface="Calibri"/>
                <a:ea typeface="ＭＳ Ｐゴシック"/>
              </a:rPr>
              <a:t>Sixième niveau de plan</a:t>
            </a:r>
            <a:endParaRPr/>
          </a:p>
          <a:p>
            <a:pPr>
              <a:lnSpc>
                <a:spcPct val="100000"/>
              </a:lnSpc>
              <a:buFont typeface="Arial"/>
              <a:buChar char="•"/>
            </a:pPr>
            <a:r>
              <a:rPr lang="fr-FR" sz="3200">
                <a:solidFill>
                  <a:srgbClr val="000000"/>
                </a:solidFill>
                <a:latin typeface="Calibri"/>
                <a:ea typeface="ＭＳ Ｐゴシック"/>
              </a:rPr>
              <a:t>Septième niveau de planClick to edit Master text styles</a:t>
            </a:r>
            <a:endParaRPr/>
          </a:p>
          <a:p>
            <a:pPr lvl="1">
              <a:lnSpc>
                <a:spcPct val="100000"/>
              </a:lnSpc>
              <a:buFont typeface="Arial"/>
              <a:buChar char="–"/>
            </a:pPr>
            <a:r>
              <a:rPr lang="fr-FR" sz="2800">
                <a:solidFill>
                  <a:srgbClr val="000000"/>
                </a:solidFill>
                <a:latin typeface="Calibri"/>
                <a:ea typeface="ＭＳ Ｐゴシック"/>
              </a:rPr>
              <a:t>Second level</a:t>
            </a:r>
            <a:endParaRPr/>
          </a:p>
          <a:p>
            <a:pPr lvl="2">
              <a:lnSpc>
                <a:spcPct val="100000"/>
              </a:lnSpc>
              <a:buFont typeface="Arial"/>
              <a:buChar char="•"/>
            </a:pPr>
            <a:r>
              <a:rPr lang="fr-FR" sz="2400">
                <a:solidFill>
                  <a:srgbClr val="000000"/>
                </a:solidFill>
                <a:latin typeface="Calibri"/>
                <a:ea typeface="ＭＳ Ｐゴシック"/>
              </a:rPr>
              <a:t>Third level</a:t>
            </a:r>
            <a:endParaRPr/>
          </a:p>
          <a:p>
            <a:pPr lvl="3">
              <a:lnSpc>
                <a:spcPct val="100000"/>
              </a:lnSpc>
              <a:buFont typeface="Arial"/>
              <a:buChar char="–"/>
            </a:pPr>
            <a:r>
              <a:rPr lang="fr-FR" sz="2000">
                <a:solidFill>
                  <a:srgbClr val="000000"/>
                </a:solidFill>
                <a:latin typeface="Calibri"/>
                <a:ea typeface="ＭＳ Ｐゴシック"/>
              </a:rPr>
              <a:t>Fourth level</a:t>
            </a:r>
            <a:endParaRPr/>
          </a:p>
          <a:p>
            <a:pPr lvl="4">
              <a:lnSpc>
                <a:spcPct val="100000"/>
              </a:lnSpc>
              <a:buFont typeface="Arial"/>
              <a:buChar char="»"/>
            </a:pPr>
            <a:r>
              <a:rPr lang="fr-FR" sz="2000">
                <a:solidFill>
                  <a:srgbClr val="000000"/>
                </a:solidFill>
                <a:latin typeface="Calibri"/>
                <a:ea typeface="ＭＳ Ｐゴシック"/>
              </a:rPr>
              <a:t>Fifth level</a:t>
            </a:r>
            <a:endParaRPr/>
          </a:p>
        </p:txBody>
      </p:sp>
    </p:spTree>
  </p:cSld>
  <p:clrMap accent1="accent1" accent2="accent2" accent3="accent3" accent4="accent4" accent5="accent5" accent6="accent6" bg1="lt1" bg2="lt2" folHlink="folHlink" hlink="hlink" tx1="dk1" tx2="dk2"/>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image" Target="../media/image34.jpeg"/><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jpe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image" Target="../media/image47.jpeg"/><Relationship Id="rId3"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jpe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image" Target="../media/image54.jpeg"/><Relationship Id="rId3"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0" name="CustomShape 1"/>
          <p:cNvSpPr/>
          <p:nvPr/>
        </p:nvSpPr>
        <p:spPr>
          <a:xfrm>
            <a:off x="611280" y="1484280"/>
            <a:ext cx="8137080" cy="1079280"/>
          </a:xfrm>
          <a:prstGeom prst="rect">
            <a:avLst/>
          </a:prstGeom>
          <a:noFill/>
          <a:ln w="9360">
            <a:noFill/>
          </a:ln>
        </p:spPr>
        <p:txBody>
          <a:bodyPr bIns="45000" lIns="90000" rIns="90000" tIns="45000"/>
          <a:p>
            <a:pPr algn="ctr">
              <a:lnSpc>
                <a:spcPct val="100000"/>
              </a:lnSpc>
            </a:pPr>
            <a:r>
              <a:rPr b="1" lang="fr-FR" sz="3600">
                <a:solidFill>
                  <a:srgbClr val="663300"/>
                </a:solidFill>
                <a:latin typeface="Calibri"/>
                <a:ea typeface="ＭＳ Ｐゴシック"/>
              </a:rPr>
              <a:t>Les formations de la filière Bois</a:t>
            </a:r>
            <a:endParaRPr/>
          </a:p>
        </p:txBody>
      </p:sp>
      <p:sp>
        <p:nvSpPr>
          <p:cNvPr id="81" name="CustomShape 2"/>
          <p:cNvSpPr/>
          <p:nvPr/>
        </p:nvSpPr>
        <p:spPr>
          <a:xfrm>
            <a:off x="747720" y="2822400"/>
            <a:ext cx="7970400" cy="1580760"/>
          </a:xfrm>
          <a:prstGeom prst="rect">
            <a:avLst/>
          </a:prstGeom>
          <a:noFill/>
          <a:ln w="9360">
            <a:noFill/>
          </a:ln>
        </p:spPr>
        <p:txBody>
          <a:bodyPr bIns="45000" lIns="90000" rIns="90000" tIns="45000"/>
          <a:p>
            <a:pPr>
              <a:lnSpc>
                <a:spcPct val="100000"/>
              </a:lnSpc>
            </a:pPr>
            <a:r>
              <a:rPr b="1" lang="fr-FR" sz="2400">
                <a:solidFill>
                  <a:srgbClr val="663300"/>
                </a:solidFill>
                <a:latin typeface="Calibri"/>
                <a:ea typeface="ＭＳ Ｐゴシック"/>
              </a:rPr>
              <a:t>Séminaire National de la filière bois</a:t>
            </a:r>
            <a:endParaRPr/>
          </a:p>
          <a:p>
            <a:pPr>
              <a:lnSpc>
                <a:spcPct val="100000"/>
              </a:lnSpc>
            </a:pPr>
            <a:r>
              <a:rPr b="1" lang="fr-FR" sz="2400">
                <a:solidFill>
                  <a:srgbClr val="663300"/>
                </a:solidFill>
                <a:latin typeface="Calibri"/>
                <a:ea typeface="ＭＳ Ｐゴシック"/>
              </a:rPr>
              <a:t>Lycée Diderot Paris 9 Avril 2015</a:t>
            </a: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
        <p:nvSpPr>
          <p:cNvPr id="82" name="CustomShape 3"/>
          <p:cNvSpPr/>
          <p:nvPr/>
        </p:nvSpPr>
        <p:spPr>
          <a:xfrm>
            <a:off x="611280" y="14842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Les formations de la filière Bois</a:t>
            </a:r>
            <a:endParaRPr/>
          </a:p>
        </p:txBody>
      </p:sp>
      <p:sp>
        <p:nvSpPr>
          <p:cNvPr id="83" name="CustomShape 4"/>
          <p:cNvSpPr/>
          <p:nvPr/>
        </p:nvSpPr>
        <p:spPr>
          <a:xfrm>
            <a:off x="5157720" y="4172040"/>
            <a:ext cx="3003480" cy="364680"/>
          </a:xfrm>
          <a:prstGeom prst="rect">
            <a:avLst/>
          </a:prstGeom>
          <a:noFill/>
          <a:ln w="9360">
            <a:noFill/>
          </a:ln>
        </p:spPr>
        <p:txBody>
          <a:bodyPr bIns="45000" lIns="90000" rIns="90000" tIns="45000" wrap="none"/>
          <a:p>
            <a:pPr>
              <a:lnSpc>
                <a:spcPct val="100000"/>
              </a:lnSpc>
            </a:pPr>
            <a:r>
              <a:rPr b="1" lang="fr-FR">
                <a:solidFill>
                  <a:srgbClr val="4f81bd"/>
                </a:solidFill>
                <a:latin typeface="Arial"/>
                <a:ea typeface="ＭＳ Ｐゴシック"/>
              </a:rPr>
              <a:t>Samuel VIOLLIN IGEN STI</a:t>
            </a:r>
            <a:endParaRPr/>
          </a:p>
        </p:txBody>
      </p:sp>
      <p:sp>
        <p:nvSpPr>
          <p:cNvPr id="84" name="CustomShape 5"/>
          <p:cNvSpPr/>
          <p:nvPr/>
        </p:nvSpPr>
        <p:spPr>
          <a:xfrm>
            <a:off x="0" y="5100480"/>
            <a:ext cx="7995960" cy="472680"/>
          </a:xfrm>
          <a:prstGeom prst="rect">
            <a:avLst/>
          </a:prstGeom>
          <a:noFill/>
          <a:ln w="9360">
            <a:noFill/>
          </a:ln>
        </p:spPr>
        <p:txBody>
          <a:bodyPr bIns="45000" lIns="90000" rIns="90000" tIns="45000"/>
          <a:p>
            <a:pPr>
              <a:lnSpc>
                <a:spcPct val="100000"/>
              </a:lnSpc>
            </a:pPr>
            <a:r>
              <a:rPr b="1" i="1" lang="fr-FR" sz="1100">
                <a:solidFill>
                  <a:srgbClr val="663300"/>
                </a:solidFill>
                <a:latin typeface="Calibri"/>
                <a:ea typeface="ＭＳ Ｐゴシック"/>
              </a:rPr>
              <a:t>Les données qui figurent dans ce diaporama sont extraites de la banque centrale de pilotage  (BCP-DEEP-Ministère) ou du RERS 2014</a:t>
            </a: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CustomShape 1"/>
          <p:cNvSpPr/>
          <p:nvPr/>
        </p:nvSpPr>
        <p:spPr>
          <a:xfrm>
            <a:off x="898560" y="617400"/>
            <a:ext cx="7691040" cy="11422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CAP filière bois.</a:t>
            </a:r>
            <a:endParaRPr/>
          </a:p>
          <a:p>
            <a:pPr>
              <a:lnSpc>
                <a:spcPct val="100000"/>
              </a:lnSpc>
            </a:pPr>
            <a:r>
              <a:rPr lang="fr-FR">
                <a:solidFill>
                  <a:srgbClr val="663300"/>
                </a:solidFill>
                <a:latin typeface="Arial"/>
                <a:ea typeface="ＭＳ Ｐゴシック"/>
              </a:rPr>
              <a:t>La répartition des élèves en fonction de leur statut.</a:t>
            </a:r>
            <a:endParaRPr/>
          </a:p>
          <a:p>
            <a:pPr>
              <a:lnSpc>
                <a:spcPct val="100000"/>
              </a:lnSpc>
            </a:pPr>
            <a:r>
              <a:rPr lang="fr-FR">
                <a:solidFill>
                  <a:srgbClr val="663300"/>
                </a:solidFill>
                <a:latin typeface="Arial"/>
                <a:ea typeface="ＭＳ Ｐゴシック"/>
              </a:rPr>
              <a:t>Ces formations sont marquées par une forte proportion d’apprentis.</a:t>
            </a:r>
            <a:endParaRPr/>
          </a:p>
        </p:txBody>
      </p:sp>
      <p:sp>
        <p:nvSpPr>
          <p:cNvPr id="142"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143" name="Picture 6"/>
          <p:cNvPicPr/>
          <p:nvPr/>
        </p:nvPicPr>
        <p:blipFill>
          <a:blip r:embed="rId1"/>
          <a:stretch>
            <a:fillRect/>
          </a:stretch>
        </p:blipFill>
        <p:spPr>
          <a:xfrm>
            <a:off x="425520" y="2454120"/>
            <a:ext cx="8145000" cy="3182400"/>
          </a:xfrm>
          <a:prstGeom prst="rect">
            <a:avLst/>
          </a:prstGeom>
          <a:ln w="936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898560" y="617400"/>
            <a:ext cx="7691040" cy="102780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CAP filière bois.</a:t>
            </a:r>
            <a:endParaRPr/>
          </a:p>
          <a:p>
            <a:pPr>
              <a:lnSpc>
                <a:spcPct val="100000"/>
              </a:lnSpc>
            </a:pPr>
            <a:r>
              <a:rPr lang="fr-FR">
                <a:solidFill>
                  <a:srgbClr val="663300"/>
                </a:solidFill>
                <a:latin typeface="Arial"/>
                <a:ea typeface="ＭＳ Ｐゴシック"/>
              </a:rPr>
              <a:t>La répartition des élèves en fonction de leur statut . Il y a de fortes disparités en fonction de la spécialité. </a:t>
            </a:r>
            <a:endParaRPr/>
          </a:p>
        </p:txBody>
      </p:sp>
      <p:sp>
        <p:nvSpPr>
          <p:cNvPr id="145"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146" name="Picture 5"/>
          <p:cNvPicPr/>
          <p:nvPr/>
        </p:nvPicPr>
        <p:blipFill>
          <a:blip r:embed="rId1"/>
          <a:stretch>
            <a:fillRect/>
          </a:stretch>
        </p:blipFill>
        <p:spPr>
          <a:xfrm>
            <a:off x="446040" y="1851120"/>
            <a:ext cx="3989160" cy="1692000"/>
          </a:xfrm>
          <a:prstGeom prst="rect">
            <a:avLst/>
          </a:prstGeom>
          <a:ln w="9360">
            <a:noFill/>
          </a:ln>
        </p:spPr>
      </p:pic>
      <p:pic>
        <p:nvPicPr>
          <p:cNvPr descr="" id="147" name="Picture 7"/>
          <p:cNvPicPr/>
          <p:nvPr/>
        </p:nvPicPr>
        <p:blipFill>
          <a:blip r:embed="rId2"/>
          <a:stretch>
            <a:fillRect/>
          </a:stretch>
        </p:blipFill>
        <p:spPr>
          <a:xfrm>
            <a:off x="4772160" y="1901880"/>
            <a:ext cx="4088880" cy="1644120"/>
          </a:xfrm>
          <a:prstGeom prst="rect">
            <a:avLst/>
          </a:prstGeom>
          <a:ln w="9360">
            <a:noFill/>
          </a:ln>
        </p:spPr>
      </p:pic>
      <p:pic>
        <p:nvPicPr>
          <p:cNvPr descr="" id="148" name="Picture 8"/>
          <p:cNvPicPr/>
          <p:nvPr/>
        </p:nvPicPr>
        <p:blipFill>
          <a:blip r:embed="rId3"/>
          <a:stretch>
            <a:fillRect/>
          </a:stretch>
        </p:blipFill>
        <p:spPr>
          <a:xfrm>
            <a:off x="409680" y="3710160"/>
            <a:ext cx="4038120" cy="1977840"/>
          </a:xfrm>
          <a:prstGeom prst="rect">
            <a:avLst/>
          </a:prstGeom>
          <a:ln w="9360">
            <a:noFill/>
          </a:ln>
        </p:spPr>
      </p:pic>
      <p:pic>
        <p:nvPicPr>
          <p:cNvPr descr="" id="149" name="Picture 9"/>
          <p:cNvPicPr/>
          <p:nvPr/>
        </p:nvPicPr>
        <p:blipFill>
          <a:blip r:embed="rId4"/>
          <a:stretch>
            <a:fillRect/>
          </a:stretch>
        </p:blipFill>
        <p:spPr>
          <a:xfrm>
            <a:off x="4687920" y="3693960"/>
            <a:ext cx="4195440" cy="1890360"/>
          </a:xfrm>
          <a:prstGeom prst="rect">
            <a:avLst/>
          </a:prstGeom>
          <a:ln w="9360">
            <a:noFill/>
          </a:ln>
        </p:spPr>
      </p:pic>
      <p:sp>
        <p:nvSpPr>
          <p:cNvPr id="150" name="CustomShape 3"/>
          <p:cNvSpPr/>
          <p:nvPr/>
        </p:nvSpPr>
        <p:spPr>
          <a:xfrm>
            <a:off x="1630440" y="3760920"/>
            <a:ext cx="105840" cy="366480"/>
          </a:xfrm>
          <a:prstGeom prst="rect">
            <a:avLst/>
          </a:prstGeom>
          <a:solidFill>
            <a:srgbClr val="ffffff"/>
          </a:solidFill>
          <a:ln w="9360">
            <a:noFill/>
          </a:ln>
        </p:spPr>
      </p:sp>
      <p:sp>
        <p:nvSpPr>
          <p:cNvPr id="151" name="CustomShape 4"/>
          <p:cNvSpPr/>
          <p:nvPr/>
        </p:nvSpPr>
        <p:spPr>
          <a:xfrm>
            <a:off x="6053040" y="3719520"/>
            <a:ext cx="68040" cy="366480"/>
          </a:xfrm>
          <a:prstGeom prst="rect">
            <a:avLst/>
          </a:prstGeom>
          <a:solidFill>
            <a:srgbClr val="ffffff"/>
          </a:solidFill>
          <a:ln w="9360">
            <a:noFill/>
          </a:ln>
        </p:spPr>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1014480" y="861840"/>
            <a:ext cx="6479640" cy="1027800"/>
          </a:xfrm>
          <a:prstGeom prst="rect">
            <a:avLst/>
          </a:prstGeom>
          <a:noFill/>
          <a:ln w="9360">
            <a:noFill/>
          </a:ln>
        </p:spPr>
        <p:txBody>
          <a:bodyPr bIns="45000" lIns="90000" rIns="90000" tIns="45000"/>
          <a:p>
            <a:pPr algn="ctr">
              <a:lnSpc>
                <a:spcPct val="100000"/>
              </a:lnSpc>
            </a:pPr>
            <a:r>
              <a:rPr b="1" lang="fr-FR">
                <a:solidFill>
                  <a:srgbClr val="663300"/>
                </a:solidFill>
                <a:latin typeface="Arial"/>
                <a:ea typeface="ＭＳ Ｐゴシック"/>
              </a:rPr>
              <a:t>               </a:t>
            </a:r>
            <a:r>
              <a:rPr b="1" lang="fr-FR">
                <a:solidFill>
                  <a:srgbClr val="663300"/>
                </a:solidFill>
                <a:latin typeface="Arial"/>
                <a:ea typeface="ＭＳ Ｐゴシック"/>
              </a:rPr>
              <a:t>Les BT-BP filière bois</a:t>
            </a:r>
            <a:endParaRPr/>
          </a:p>
          <a:p>
            <a:pPr>
              <a:lnSpc>
                <a:spcPct val="100000"/>
              </a:lnSpc>
            </a:pPr>
            <a:r>
              <a:rPr lang="fr-FR">
                <a:solidFill>
                  <a:srgbClr val="663300"/>
                </a:solidFill>
                <a:latin typeface="Arial"/>
                <a:ea typeface="ＭＳ Ｐゴシック"/>
              </a:rPr>
              <a:t>Il y a encore des élèves dans les brevets de techniciens et les brevets professionnels.</a:t>
            </a:r>
            <a:endParaRPr/>
          </a:p>
        </p:txBody>
      </p:sp>
      <p:sp>
        <p:nvSpPr>
          <p:cNvPr id="153"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154" name="Picture 5"/>
          <p:cNvPicPr/>
          <p:nvPr/>
        </p:nvPicPr>
        <p:blipFill>
          <a:blip r:embed="rId1"/>
          <a:stretch>
            <a:fillRect/>
          </a:stretch>
        </p:blipFill>
        <p:spPr>
          <a:xfrm>
            <a:off x="544680" y="2163600"/>
            <a:ext cx="3045960" cy="2723760"/>
          </a:xfrm>
          <a:prstGeom prst="rect">
            <a:avLst/>
          </a:prstGeom>
          <a:ln w="9360">
            <a:noFill/>
          </a:ln>
        </p:spPr>
      </p:pic>
      <p:pic>
        <p:nvPicPr>
          <p:cNvPr descr="" id="155" name="Picture 6"/>
          <p:cNvPicPr/>
          <p:nvPr/>
        </p:nvPicPr>
        <p:blipFill>
          <a:blip r:embed="rId2"/>
          <a:stretch>
            <a:fillRect/>
          </a:stretch>
        </p:blipFill>
        <p:spPr>
          <a:xfrm>
            <a:off x="3890880" y="2138400"/>
            <a:ext cx="4970160" cy="2774520"/>
          </a:xfrm>
          <a:prstGeom prst="rect">
            <a:avLst/>
          </a:prstGeom>
          <a:ln w="9360">
            <a:noFill/>
          </a:ln>
        </p:spPr>
      </p:pic>
      <p:sp>
        <p:nvSpPr>
          <p:cNvPr id="156" name="CustomShape 3"/>
          <p:cNvSpPr/>
          <p:nvPr/>
        </p:nvSpPr>
        <p:spPr>
          <a:xfrm>
            <a:off x="550800" y="5226120"/>
            <a:ext cx="8138880" cy="913320"/>
          </a:xfrm>
          <a:prstGeom prst="rect">
            <a:avLst/>
          </a:prstGeom>
          <a:noFill/>
          <a:ln w="9360">
            <a:noFill/>
          </a:ln>
        </p:spPr>
        <p:txBody>
          <a:bodyPr bIns="45000" lIns="90000" rIns="90000" tIns="45000"/>
          <a:p>
            <a:pPr algn="just">
              <a:lnSpc>
                <a:spcPct val="100000"/>
              </a:lnSpc>
            </a:pPr>
            <a:r>
              <a:rPr lang="fr-FR">
                <a:solidFill>
                  <a:srgbClr val="663300"/>
                </a:solidFill>
                <a:latin typeface="Arial"/>
                <a:ea typeface="ＭＳ Ｐゴシック"/>
              </a:rPr>
              <a:t>Ces diplômes continuent d’exister malgré le développement des bac pro. Ils accueillent des élèves de cursus CAP-BEP formés à un niveau 4 BP ou BT en quatre ans. Les branches professionnelles y demeurent attachées.</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7" name="Picture 4"/>
          <p:cNvPicPr/>
          <p:nvPr/>
        </p:nvPicPr>
        <p:blipFill>
          <a:blip r:embed="rId1"/>
          <a:stretch>
            <a:fillRect/>
          </a:stretch>
        </p:blipFill>
        <p:spPr>
          <a:xfrm>
            <a:off x="568440" y="2359080"/>
            <a:ext cx="8057880" cy="2219040"/>
          </a:xfrm>
          <a:prstGeom prst="rect">
            <a:avLst/>
          </a:prstGeom>
          <a:ln w="9360">
            <a:noFill/>
          </a:ln>
        </p:spPr>
      </p:pic>
      <p:sp>
        <p:nvSpPr>
          <p:cNvPr id="158" name="CustomShape 1"/>
          <p:cNvSpPr/>
          <p:nvPr/>
        </p:nvSpPr>
        <p:spPr>
          <a:xfrm>
            <a:off x="1014480" y="861840"/>
            <a:ext cx="6479640" cy="1142280"/>
          </a:xfrm>
          <a:prstGeom prst="rect">
            <a:avLst/>
          </a:prstGeom>
          <a:noFill/>
          <a:ln w="9360">
            <a:noFill/>
          </a:ln>
        </p:spPr>
        <p:txBody>
          <a:bodyPr bIns="45000" lIns="90000" rIns="90000" tIns="45000"/>
          <a:p>
            <a:pPr algn="ctr">
              <a:lnSpc>
                <a:spcPct val="100000"/>
              </a:lnSpc>
            </a:pPr>
            <a:r>
              <a:rPr b="1" lang="fr-FR">
                <a:solidFill>
                  <a:srgbClr val="663300"/>
                </a:solidFill>
                <a:latin typeface="Arial"/>
                <a:ea typeface="ＭＳ Ｐゴシック"/>
              </a:rPr>
              <a:t>               </a:t>
            </a:r>
            <a:r>
              <a:rPr b="1" lang="fr-FR">
                <a:solidFill>
                  <a:srgbClr val="663300"/>
                </a:solidFill>
                <a:latin typeface="Arial"/>
                <a:ea typeface="ＭＳ Ｐゴシック"/>
              </a:rPr>
              <a:t>Les Bacs pro filière bois</a:t>
            </a:r>
            <a:endParaRPr/>
          </a:p>
          <a:p>
            <a:pPr>
              <a:lnSpc>
                <a:spcPct val="100000"/>
              </a:lnSpc>
            </a:pPr>
            <a:r>
              <a:rPr lang="fr-FR">
                <a:solidFill>
                  <a:srgbClr val="663300"/>
                </a:solidFill>
                <a:latin typeface="Arial"/>
                <a:ea typeface="ＭＳ Ｐゴシック"/>
              </a:rPr>
              <a:t>4731 élèves inscrits aux bacs Pro session 2014.</a:t>
            </a:r>
            <a:endParaRPr/>
          </a:p>
          <a:p>
            <a:pPr>
              <a:lnSpc>
                <a:spcPct val="100000"/>
              </a:lnSpc>
            </a:pPr>
            <a:r>
              <a:rPr lang="fr-FR">
                <a:solidFill>
                  <a:srgbClr val="663300"/>
                </a:solidFill>
                <a:latin typeface="Arial"/>
                <a:ea typeface="ＭＳ Ｐゴシック"/>
              </a:rPr>
              <a:t>Le taux de réussite global est de 77,9%.</a:t>
            </a:r>
            <a:endParaRPr/>
          </a:p>
        </p:txBody>
      </p:sp>
      <p:sp>
        <p:nvSpPr>
          <p:cNvPr id="159"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0" name="Picture 10"/>
          <p:cNvPicPr/>
          <p:nvPr/>
        </p:nvPicPr>
        <p:blipFill>
          <a:blip r:embed="rId1"/>
          <a:stretch>
            <a:fillRect/>
          </a:stretch>
        </p:blipFill>
        <p:spPr>
          <a:xfrm>
            <a:off x="1843200" y="1419120"/>
            <a:ext cx="5273280" cy="2457000"/>
          </a:xfrm>
          <a:prstGeom prst="rect">
            <a:avLst/>
          </a:prstGeom>
          <a:ln w="9360">
            <a:noFill/>
          </a:ln>
        </p:spPr>
      </p:pic>
      <p:pic>
        <p:nvPicPr>
          <p:cNvPr descr="" id="161" name="Picture 11"/>
          <p:cNvPicPr/>
          <p:nvPr/>
        </p:nvPicPr>
        <p:blipFill>
          <a:blip r:embed="rId2"/>
          <a:stretch>
            <a:fillRect/>
          </a:stretch>
        </p:blipFill>
        <p:spPr>
          <a:xfrm>
            <a:off x="1967040" y="3983040"/>
            <a:ext cx="5654160" cy="2404800"/>
          </a:xfrm>
          <a:prstGeom prst="rect">
            <a:avLst/>
          </a:prstGeom>
          <a:ln w="9360">
            <a:noFill/>
          </a:ln>
        </p:spPr>
      </p:pic>
      <p:sp>
        <p:nvSpPr>
          <p:cNvPr id="162" name="CustomShape 1"/>
          <p:cNvSpPr/>
          <p:nvPr/>
        </p:nvSpPr>
        <p:spPr>
          <a:xfrm>
            <a:off x="898560" y="617400"/>
            <a:ext cx="7691040" cy="7534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Bacs pro filière bois.</a:t>
            </a:r>
            <a:endParaRPr/>
          </a:p>
          <a:p>
            <a:pPr>
              <a:lnSpc>
                <a:spcPct val="100000"/>
              </a:lnSpc>
            </a:pPr>
            <a:r>
              <a:rPr lang="fr-FR">
                <a:solidFill>
                  <a:srgbClr val="663300"/>
                </a:solidFill>
                <a:latin typeface="Arial"/>
                <a:ea typeface="ＭＳ Ｐゴシック"/>
              </a:rPr>
              <a:t>Les effectifs ont doublé en cinq ans, le taux de réussite a perdu 10%.</a:t>
            </a:r>
            <a:endParaRPr/>
          </a:p>
        </p:txBody>
      </p:sp>
      <p:sp>
        <p:nvSpPr>
          <p:cNvPr id="163"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4" name="Picture 9"/>
          <p:cNvPicPr/>
          <p:nvPr/>
        </p:nvPicPr>
        <p:blipFill>
          <a:blip r:embed="rId1"/>
          <a:stretch>
            <a:fillRect/>
          </a:stretch>
        </p:blipFill>
        <p:spPr>
          <a:xfrm>
            <a:off x="287280" y="2235240"/>
            <a:ext cx="8527680" cy="3557160"/>
          </a:xfrm>
          <a:prstGeom prst="rect">
            <a:avLst/>
          </a:prstGeom>
          <a:ln w="9360">
            <a:noFill/>
          </a:ln>
        </p:spPr>
      </p:pic>
      <p:sp>
        <p:nvSpPr>
          <p:cNvPr id="165" name="CustomShape 1"/>
          <p:cNvSpPr/>
          <p:nvPr/>
        </p:nvSpPr>
        <p:spPr>
          <a:xfrm>
            <a:off x="504720" y="885960"/>
            <a:ext cx="7536960" cy="7534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Répartition des bacs pro filière bois.</a:t>
            </a:r>
            <a:endParaRPr/>
          </a:p>
          <a:p>
            <a:pPr>
              <a:lnSpc>
                <a:spcPct val="100000"/>
              </a:lnSpc>
            </a:pPr>
            <a:r>
              <a:rPr lang="fr-FR">
                <a:solidFill>
                  <a:srgbClr val="663300"/>
                </a:solidFill>
                <a:latin typeface="Arial"/>
                <a:ea typeface="ＭＳ Ｐゴシック"/>
              </a:rPr>
              <a:t>4731 élèves inscrits aux bacs pro session 2014.</a:t>
            </a:r>
            <a:endParaRPr/>
          </a:p>
        </p:txBody>
      </p:sp>
      <p:sp>
        <p:nvSpPr>
          <p:cNvPr id="166"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7" name="Picture 6"/>
          <p:cNvPicPr/>
          <p:nvPr/>
        </p:nvPicPr>
        <p:blipFill>
          <a:blip r:embed="rId1"/>
          <a:stretch>
            <a:fillRect/>
          </a:stretch>
        </p:blipFill>
        <p:spPr>
          <a:xfrm>
            <a:off x="1019160" y="773280"/>
            <a:ext cx="7552800" cy="5686200"/>
          </a:xfrm>
          <a:prstGeom prst="rect">
            <a:avLst/>
          </a:prstGeom>
          <a:ln w="9360">
            <a:noFill/>
          </a:ln>
        </p:spPr>
      </p:pic>
      <p:sp>
        <p:nvSpPr>
          <p:cNvPr id="168" name="CustomShape 1"/>
          <p:cNvSpPr/>
          <p:nvPr/>
        </p:nvSpPr>
        <p:spPr>
          <a:xfrm>
            <a:off x="4862520" y="3146400"/>
            <a:ext cx="101160" cy="974520"/>
          </a:xfrm>
          <a:prstGeom prst="rect">
            <a:avLst/>
          </a:prstGeom>
          <a:gradFill>
            <a:gsLst>
              <a:gs pos="0">
                <a:srgbClr val="c0504d"/>
              </a:gs>
              <a:gs pos="100000">
                <a:srgbClr val="ffffff"/>
              </a:gs>
            </a:gsLst>
            <a:lin ang="5400000"/>
          </a:gradFill>
          <a:ln w="9360">
            <a:solidFill>
              <a:srgbClr val="000000"/>
            </a:solidFill>
            <a:miter/>
          </a:ln>
        </p:spPr>
      </p:sp>
      <p:sp>
        <p:nvSpPr>
          <p:cNvPr id="169" name="CustomShape 2"/>
          <p:cNvSpPr/>
          <p:nvPr/>
        </p:nvSpPr>
        <p:spPr>
          <a:xfrm>
            <a:off x="4044960" y="168120"/>
            <a:ext cx="123480" cy="1153800"/>
          </a:xfrm>
          <a:prstGeom prst="rect">
            <a:avLst/>
          </a:prstGeom>
          <a:gradFill>
            <a:gsLst>
              <a:gs pos="0">
                <a:srgbClr val="c0504d"/>
              </a:gs>
              <a:gs pos="100000">
                <a:srgbClr val="ffffff"/>
              </a:gs>
            </a:gsLst>
            <a:lin ang="5400000"/>
          </a:gradFill>
          <a:ln w="9360">
            <a:solidFill>
              <a:srgbClr val="000000"/>
            </a:solidFill>
            <a:miter/>
          </a:ln>
        </p:spPr>
      </p:sp>
      <p:sp>
        <p:nvSpPr>
          <p:cNvPr id="170" name="CustomShape 3"/>
          <p:cNvSpPr/>
          <p:nvPr/>
        </p:nvSpPr>
        <p:spPr>
          <a:xfrm>
            <a:off x="5351400" y="4894200"/>
            <a:ext cx="107640" cy="366480"/>
          </a:xfrm>
          <a:prstGeom prst="rect">
            <a:avLst/>
          </a:prstGeom>
          <a:gradFill>
            <a:gsLst>
              <a:gs pos="0">
                <a:srgbClr val="c0504d"/>
              </a:gs>
              <a:gs pos="100000">
                <a:srgbClr val="ffffff"/>
              </a:gs>
            </a:gsLst>
            <a:lin ang="5400000"/>
          </a:gradFill>
          <a:ln w="9360">
            <a:solidFill>
              <a:srgbClr val="000000"/>
            </a:solidFill>
            <a:miter/>
          </a:ln>
        </p:spPr>
      </p:sp>
      <p:sp>
        <p:nvSpPr>
          <p:cNvPr id="171" name="CustomShape 4"/>
          <p:cNvSpPr/>
          <p:nvPr/>
        </p:nvSpPr>
        <p:spPr>
          <a:xfrm>
            <a:off x="4425840" y="1455840"/>
            <a:ext cx="107640" cy="434520"/>
          </a:xfrm>
          <a:prstGeom prst="rect">
            <a:avLst/>
          </a:prstGeom>
          <a:gradFill>
            <a:gsLst>
              <a:gs pos="0">
                <a:srgbClr val="c0504d"/>
              </a:gs>
              <a:gs pos="100000">
                <a:srgbClr val="ffffff"/>
              </a:gs>
            </a:gsLst>
            <a:lin ang="5400000"/>
          </a:gradFill>
          <a:ln w="9360">
            <a:solidFill>
              <a:srgbClr val="000000"/>
            </a:solidFill>
            <a:miter/>
          </a:ln>
        </p:spPr>
      </p:sp>
      <p:sp>
        <p:nvSpPr>
          <p:cNvPr id="172" name="CustomShape 5"/>
          <p:cNvSpPr/>
          <p:nvPr/>
        </p:nvSpPr>
        <p:spPr>
          <a:xfrm>
            <a:off x="5462640" y="2913120"/>
            <a:ext cx="107640" cy="658440"/>
          </a:xfrm>
          <a:prstGeom prst="rect">
            <a:avLst/>
          </a:prstGeom>
          <a:gradFill>
            <a:gsLst>
              <a:gs pos="0">
                <a:srgbClr val="c0504d"/>
              </a:gs>
              <a:gs pos="100000">
                <a:srgbClr val="ffffff"/>
              </a:gs>
            </a:gsLst>
            <a:lin ang="5400000"/>
          </a:gradFill>
          <a:ln w="9360">
            <a:solidFill>
              <a:srgbClr val="000000"/>
            </a:solidFill>
            <a:miter/>
          </a:ln>
        </p:spPr>
      </p:sp>
      <p:sp>
        <p:nvSpPr>
          <p:cNvPr id="173" name="CustomShape 6"/>
          <p:cNvSpPr/>
          <p:nvPr/>
        </p:nvSpPr>
        <p:spPr>
          <a:xfrm>
            <a:off x="2627280" y="4578480"/>
            <a:ext cx="107640" cy="1004400"/>
          </a:xfrm>
          <a:prstGeom prst="rect">
            <a:avLst/>
          </a:prstGeom>
          <a:gradFill>
            <a:gsLst>
              <a:gs pos="0">
                <a:srgbClr val="c0504d"/>
              </a:gs>
              <a:gs pos="100000">
                <a:srgbClr val="ffffff"/>
              </a:gs>
            </a:gsLst>
            <a:lin ang="5400000"/>
          </a:gradFill>
          <a:ln w="9360">
            <a:solidFill>
              <a:srgbClr val="000000"/>
            </a:solidFill>
            <a:miter/>
          </a:ln>
        </p:spPr>
      </p:sp>
      <p:sp>
        <p:nvSpPr>
          <p:cNvPr id="174" name="CustomShape 7"/>
          <p:cNvSpPr/>
          <p:nvPr/>
        </p:nvSpPr>
        <p:spPr>
          <a:xfrm>
            <a:off x="2631960" y="1755720"/>
            <a:ext cx="109080" cy="434520"/>
          </a:xfrm>
          <a:prstGeom prst="rect">
            <a:avLst/>
          </a:prstGeom>
          <a:gradFill>
            <a:gsLst>
              <a:gs pos="0">
                <a:srgbClr val="c0504d"/>
              </a:gs>
              <a:gs pos="100000">
                <a:srgbClr val="ffffff"/>
              </a:gs>
            </a:gsLst>
            <a:lin ang="5400000"/>
          </a:gradFill>
          <a:ln w="9360">
            <a:solidFill>
              <a:srgbClr val="000000"/>
            </a:solidFill>
            <a:miter/>
          </a:ln>
        </p:spPr>
      </p:sp>
      <p:sp>
        <p:nvSpPr>
          <p:cNvPr id="175" name="CustomShape 8"/>
          <p:cNvSpPr/>
          <p:nvPr/>
        </p:nvSpPr>
        <p:spPr>
          <a:xfrm>
            <a:off x="4186080" y="4013280"/>
            <a:ext cx="107640" cy="426600"/>
          </a:xfrm>
          <a:prstGeom prst="rect">
            <a:avLst/>
          </a:prstGeom>
          <a:gradFill>
            <a:gsLst>
              <a:gs pos="0">
                <a:srgbClr val="c0504d"/>
              </a:gs>
              <a:gs pos="100000">
                <a:srgbClr val="ffffff"/>
              </a:gs>
            </a:gsLst>
            <a:lin ang="5400000"/>
          </a:gradFill>
          <a:ln w="9360">
            <a:solidFill>
              <a:srgbClr val="000000"/>
            </a:solidFill>
            <a:miter/>
          </a:ln>
        </p:spPr>
      </p:sp>
      <p:sp>
        <p:nvSpPr>
          <p:cNvPr id="176" name="CustomShape 9"/>
          <p:cNvSpPr/>
          <p:nvPr/>
        </p:nvSpPr>
        <p:spPr>
          <a:xfrm>
            <a:off x="4133880" y="1793880"/>
            <a:ext cx="131400" cy="658440"/>
          </a:xfrm>
          <a:prstGeom prst="rect">
            <a:avLst/>
          </a:prstGeom>
          <a:gradFill>
            <a:gsLst>
              <a:gs pos="0">
                <a:srgbClr val="c0504d"/>
              </a:gs>
              <a:gs pos="100000">
                <a:srgbClr val="ffffff"/>
              </a:gs>
            </a:gsLst>
            <a:lin ang="5400000"/>
          </a:gradFill>
          <a:ln w="9360">
            <a:solidFill>
              <a:srgbClr val="000000"/>
            </a:solidFill>
            <a:miter/>
          </a:ln>
        </p:spPr>
      </p:sp>
      <p:sp>
        <p:nvSpPr>
          <p:cNvPr id="177" name="CustomShape 10"/>
          <p:cNvSpPr/>
          <p:nvPr/>
        </p:nvSpPr>
        <p:spPr>
          <a:xfrm>
            <a:off x="4506840" y="2817720"/>
            <a:ext cx="107640" cy="426600"/>
          </a:xfrm>
          <a:prstGeom prst="rect">
            <a:avLst/>
          </a:prstGeom>
          <a:gradFill>
            <a:gsLst>
              <a:gs pos="0">
                <a:srgbClr val="c0504d"/>
              </a:gs>
              <a:gs pos="100000">
                <a:srgbClr val="ffffff"/>
              </a:gs>
            </a:gsLst>
            <a:lin ang="5400000"/>
          </a:gradFill>
          <a:ln w="9360">
            <a:solidFill>
              <a:srgbClr val="000000"/>
            </a:solidFill>
            <a:miter/>
          </a:ln>
        </p:spPr>
      </p:sp>
      <p:sp>
        <p:nvSpPr>
          <p:cNvPr id="178" name="CustomShape 11"/>
          <p:cNvSpPr/>
          <p:nvPr/>
        </p:nvSpPr>
        <p:spPr>
          <a:xfrm>
            <a:off x="5214960" y="3797280"/>
            <a:ext cx="107640" cy="921960"/>
          </a:xfrm>
          <a:prstGeom prst="rect">
            <a:avLst/>
          </a:prstGeom>
          <a:gradFill>
            <a:gsLst>
              <a:gs pos="0">
                <a:srgbClr val="c0504d"/>
              </a:gs>
              <a:gs pos="100000">
                <a:srgbClr val="ffffff"/>
              </a:gs>
            </a:gsLst>
            <a:lin ang="5400000"/>
          </a:gradFill>
          <a:ln w="9360">
            <a:solidFill>
              <a:srgbClr val="000000"/>
            </a:solidFill>
            <a:miter/>
          </a:ln>
        </p:spPr>
      </p:sp>
      <p:sp>
        <p:nvSpPr>
          <p:cNvPr id="179" name="CustomShape 12"/>
          <p:cNvSpPr/>
          <p:nvPr/>
        </p:nvSpPr>
        <p:spPr>
          <a:xfrm>
            <a:off x="7658280" y="2970360"/>
            <a:ext cx="142560" cy="218880"/>
          </a:xfrm>
          <a:prstGeom prst="rect">
            <a:avLst/>
          </a:prstGeom>
          <a:gradFill>
            <a:gsLst>
              <a:gs pos="0">
                <a:srgbClr val="cc3300"/>
              </a:gs>
              <a:gs pos="100000">
                <a:srgbClr val="ffffff"/>
              </a:gs>
            </a:gsLst>
            <a:lin ang="5400000"/>
          </a:gradFill>
          <a:ln w="9360">
            <a:solidFill>
              <a:srgbClr val="000000"/>
            </a:solidFill>
            <a:miter/>
          </a:ln>
        </p:spPr>
      </p:sp>
      <p:sp>
        <p:nvSpPr>
          <p:cNvPr id="180" name="CustomShape 13"/>
          <p:cNvSpPr/>
          <p:nvPr/>
        </p:nvSpPr>
        <p:spPr>
          <a:xfrm>
            <a:off x="7059600" y="3584520"/>
            <a:ext cx="142560" cy="218880"/>
          </a:xfrm>
          <a:prstGeom prst="rect">
            <a:avLst/>
          </a:prstGeom>
          <a:gradFill>
            <a:gsLst>
              <a:gs pos="0">
                <a:srgbClr val="cc3300"/>
              </a:gs>
              <a:gs pos="100000">
                <a:srgbClr val="ffffff"/>
              </a:gs>
            </a:gsLst>
            <a:lin ang="5400000"/>
          </a:gradFill>
          <a:ln w="9360">
            <a:solidFill>
              <a:srgbClr val="000000"/>
            </a:solidFill>
            <a:miter/>
          </a:ln>
        </p:spPr>
      </p:sp>
      <p:sp>
        <p:nvSpPr>
          <p:cNvPr id="181" name="CustomShape 14"/>
          <p:cNvSpPr/>
          <p:nvPr/>
        </p:nvSpPr>
        <p:spPr>
          <a:xfrm>
            <a:off x="7797960" y="3238560"/>
            <a:ext cx="142560" cy="323640"/>
          </a:xfrm>
          <a:prstGeom prst="rect">
            <a:avLst/>
          </a:prstGeom>
          <a:gradFill>
            <a:gsLst>
              <a:gs pos="0">
                <a:srgbClr val="cc3300"/>
              </a:gs>
              <a:gs pos="100000">
                <a:srgbClr val="ffffff"/>
              </a:gs>
            </a:gsLst>
            <a:lin ang="5400000"/>
          </a:gradFill>
          <a:ln w="9360">
            <a:solidFill>
              <a:srgbClr val="000000"/>
            </a:solidFill>
            <a:miter/>
          </a:ln>
        </p:spPr>
      </p:sp>
      <p:sp>
        <p:nvSpPr>
          <p:cNvPr id="182" name="CustomShape 15"/>
          <p:cNvSpPr/>
          <p:nvPr/>
        </p:nvSpPr>
        <p:spPr>
          <a:xfrm>
            <a:off x="3691080" y="3795840"/>
            <a:ext cx="107640" cy="120240"/>
          </a:xfrm>
          <a:prstGeom prst="rect">
            <a:avLst/>
          </a:prstGeom>
          <a:gradFill>
            <a:gsLst>
              <a:gs pos="0">
                <a:srgbClr val="c0504d"/>
              </a:gs>
              <a:gs pos="100000">
                <a:srgbClr val="ffffff"/>
              </a:gs>
            </a:gsLst>
            <a:lin ang="5400000"/>
          </a:gradFill>
          <a:ln w="9360">
            <a:solidFill>
              <a:srgbClr val="000000"/>
            </a:solidFill>
            <a:miter/>
          </a:ln>
        </p:spPr>
      </p:sp>
      <p:sp>
        <p:nvSpPr>
          <p:cNvPr id="183" name="CustomShape 16"/>
          <p:cNvSpPr/>
          <p:nvPr/>
        </p:nvSpPr>
        <p:spPr>
          <a:xfrm>
            <a:off x="8329680" y="3492360"/>
            <a:ext cx="142560" cy="218880"/>
          </a:xfrm>
          <a:prstGeom prst="rect">
            <a:avLst/>
          </a:prstGeom>
          <a:gradFill>
            <a:gsLst>
              <a:gs pos="0">
                <a:srgbClr val="cc3300"/>
              </a:gs>
              <a:gs pos="100000">
                <a:srgbClr val="ffffff"/>
              </a:gs>
            </a:gsLst>
            <a:lin ang="5400000"/>
          </a:gradFill>
          <a:ln w="9360">
            <a:solidFill>
              <a:srgbClr val="000000"/>
            </a:solidFill>
            <a:miter/>
          </a:ln>
        </p:spPr>
      </p:sp>
      <p:sp>
        <p:nvSpPr>
          <p:cNvPr id="184" name="CustomShape 17"/>
          <p:cNvSpPr/>
          <p:nvPr/>
        </p:nvSpPr>
        <p:spPr>
          <a:xfrm>
            <a:off x="8337600" y="2998800"/>
            <a:ext cx="142560" cy="151920"/>
          </a:xfrm>
          <a:prstGeom prst="rect">
            <a:avLst/>
          </a:prstGeom>
          <a:gradFill>
            <a:gsLst>
              <a:gs pos="0">
                <a:srgbClr val="cc3300"/>
              </a:gs>
              <a:gs pos="100000">
                <a:srgbClr val="ffffff"/>
              </a:gs>
            </a:gsLst>
            <a:lin ang="5400000"/>
          </a:gradFill>
          <a:ln w="9360">
            <a:solidFill>
              <a:srgbClr val="000000"/>
            </a:solidFill>
            <a:miter/>
          </a:ln>
        </p:spPr>
      </p:sp>
      <p:sp>
        <p:nvSpPr>
          <p:cNvPr id="185" name="CustomShape 18"/>
          <p:cNvSpPr/>
          <p:nvPr/>
        </p:nvSpPr>
        <p:spPr>
          <a:xfrm>
            <a:off x="4338720" y="5051520"/>
            <a:ext cx="107640" cy="434520"/>
          </a:xfrm>
          <a:prstGeom prst="rect">
            <a:avLst/>
          </a:prstGeom>
          <a:gradFill>
            <a:gsLst>
              <a:gs pos="0">
                <a:srgbClr val="c0504d"/>
              </a:gs>
              <a:gs pos="100000">
                <a:srgbClr val="ffffff"/>
              </a:gs>
            </a:gsLst>
            <a:lin ang="5400000"/>
          </a:gradFill>
          <a:ln w="9360">
            <a:solidFill>
              <a:srgbClr val="000000"/>
            </a:solidFill>
            <a:miter/>
          </a:ln>
        </p:spPr>
      </p:sp>
      <p:sp>
        <p:nvSpPr>
          <p:cNvPr id="186" name="CustomShape 19"/>
          <p:cNvSpPr/>
          <p:nvPr/>
        </p:nvSpPr>
        <p:spPr>
          <a:xfrm>
            <a:off x="5477040" y="1960560"/>
            <a:ext cx="115560" cy="509400"/>
          </a:xfrm>
          <a:prstGeom prst="rect">
            <a:avLst/>
          </a:prstGeom>
          <a:gradFill>
            <a:gsLst>
              <a:gs pos="0">
                <a:srgbClr val="c0504d"/>
              </a:gs>
              <a:gs pos="100000">
                <a:srgbClr val="ffffff"/>
              </a:gs>
            </a:gsLst>
            <a:lin ang="5400000"/>
          </a:gradFill>
          <a:ln w="9360">
            <a:solidFill>
              <a:srgbClr val="000000"/>
            </a:solidFill>
            <a:miter/>
          </a:ln>
        </p:spPr>
      </p:sp>
      <p:sp>
        <p:nvSpPr>
          <p:cNvPr id="187" name="CustomShape 20"/>
          <p:cNvSpPr/>
          <p:nvPr/>
        </p:nvSpPr>
        <p:spPr>
          <a:xfrm>
            <a:off x="2433600" y="2633760"/>
            <a:ext cx="115560" cy="861480"/>
          </a:xfrm>
          <a:prstGeom prst="rect">
            <a:avLst/>
          </a:prstGeom>
          <a:gradFill>
            <a:gsLst>
              <a:gs pos="0">
                <a:srgbClr val="c0504d"/>
              </a:gs>
              <a:gs pos="100000">
                <a:srgbClr val="ffffff"/>
              </a:gs>
            </a:gsLst>
            <a:lin ang="5400000"/>
          </a:gradFill>
          <a:ln w="9360">
            <a:solidFill>
              <a:srgbClr val="000000"/>
            </a:solidFill>
            <a:miter/>
          </a:ln>
        </p:spPr>
      </p:sp>
      <p:sp>
        <p:nvSpPr>
          <p:cNvPr id="188" name="CustomShape 21"/>
          <p:cNvSpPr/>
          <p:nvPr/>
        </p:nvSpPr>
        <p:spPr>
          <a:xfrm>
            <a:off x="5842080" y="5216400"/>
            <a:ext cx="107640" cy="172800"/>
          </a:xfrm>
          <a:prstGeom prst="rect">
            <a:avLst/>
          </a:prstGeom>
          <a:gradFill>
            <a:gsLst>
              <a:gs pos="0">
                <a:srgbClr val="c0504d"/>
              </a:gs>
              <a:gs pos="100000">
                <a:srgbClr val="ffffff"/>
              </a:gs>
            </a:gsLst>
            <a:lin ang="5400000"/>
          </a:gradFill>
          <a:ln w="9360">
            <a:solidFill>
              <a:srgbClr val="000000"/>
            </a:solidFill>
            <a:miter/>
          </a:ln>
        </p:spPr>
      </p:sp>
      <p:sp>
        <p:nvSpPr>
          <p:cNvPr id="189" name="CustomShape 22"/>
          <p:cNvSpPr/>
          <p:nvPr/>
        </p:nvSpPr>
        <p:spPr>
          <a:xfrm>
            <a:off x="6081840" y="2239920"/>
            <a:ext cx="107640" cy="509400"/>
          </a:xfrm>
          <a:prstGeom prst="rect">
            <a:avLst/>
          </a:prstGeom>
          <a:gradFill>
            <a:gsLst>
              <a:gs pos="0">
                <a:srgbClr val="c0504d"/>
              </a:gs>
              <a:gs pos="100000">
                <a:srgbClr val="ffffff"/>
              </a:gs>
            </a:gsLst>
            <a:lin ang="5400000"/>
          </a:gradFill>
          <a:ln w="9360">
            <a:solidFill>
              <a:srgbClr val="000000"/>
            </a:solidFill>
            <a:miter/>
          </a:ln>
        </p:spPr>
      </p:sp>
      <p:sp>
        <p:nvSpPr>
          <p:cNvPr id="190" name="CustomShape 23"/>
          <p:cNvSpPr/>
          <p:nvPr/>
        </p:nvSpPr>
        <p:spPr>
          <a:xfrm>
            <a:off x="3954600" y="1887480"/>
            <a:ext cx="107640" cy="255240"/>
          </a:xfrm>
          <a:prstGeom prst="rect">
            <a:avLst/>
          </a:prstGeom>
          <a:gradFill>
            <a:gsLst>
              <a:gs pos="0">
                <a:srgbClr val="c0504d"/>
              </a:gs>
              <a:gs pos="100000">
                <a:srgbClr val="ffffff"/>
              </a:gs>
            </a:gsLst>
            <a:lin ang="5400000"/>
          </a:gradFill>
          <a:ln w="9360">
            <a:solidFill>
              <a:srgbClr val="000000"/>
            </a:solidFill>
            <a:miter/>
          </a:ln>
        </p:spPr>
      </p:sp>
      <p:sp>
        <p:nvSpPr>
          <p:cNvPr id="191" name="CustomShape 24"/>
          <p:cNvSpPr/>
          <p:nvPr/>
        </p:nvSpPr>
        <p:spPr>
          <a:xfrm>
            <a:off x="2882880" y="3510000"/>
            <a:ext cx="101160" cy="658440"/>
          </a:xfrm>
          <a:prstGeom prst="rect">
            <a:avLst/>
          </a:prstGeom>
          <a:gradFill>
            <a:gsLst>
              <a:gs pos="0">
                <a:srgbClr val="c0504d"/>
              </a:gs>
              <a:gs pos="100000">
                <a:srgbClr val="ffffff"/>
              </a:gs>
            </a:gsLst>
            <a:lin ang="5400000"/>
          </a:gradFill>
          <a:ln w="9360">
            <a:solidFill>
              <a:srgbClr val="000000"/>
            </a:solidFill>
            <a:miter/>
          </a:ln>
        </p:spPr>
      </p:sp>
      <p:sp>
        <p:nvSpPr>
          <p:cNvPr id="192" name="CustomShape 25"/>
          <p:cNvSpPr/>
          <p:nvPr/>
        </p:nvSpPr>
        <p:spPr>
          <a:xfrm>
            <a:off x="7758000" y="4006800"/>
            <a:ext cx="142560" cy="151920"/>
          </a:xfrm>
          <a:prstGeom prst="rect">
            <a:avLst/>
          </a:prstGeom>
          <a:gradFill>
            <a:gsLst>
              <a:gs pos="0">
                <a:srgbClr val="cc3300"/>
              </a:gs>
              <a:gs pos="100000">
                <a:srgbClr val="ffffff"/>
              </a:gs>
            </a:gsLst>
            <a:lin ang="5400000"/>
          </a:gradFill>
          <a:ln w="9360">
            <a:solidFill>
              <a:srgbClr val="000000"/>
            </a:solidFill>
            <a:miter/>
          </a:ln>
        </p:spPr>
      </p:sp>
      <p:sp>
        <p:nvSpPr>
          <p:cNvPr id="193" name="CustomShape 26"/>
          <p:cNvSpPr/>
          <p:nvPr/>
        </p:nvSpPr>
        <p:spPr>
          <a:xfrm>
            <a:off x="4818240" y="1949400"/>
            <a:ext cx="95040" cy="406080"/>
          </a:xfrm>
          <a:prstGeom prst="rect">
            <a:avLst/>
          </a:prstGeom>
          <a:gradFill>
            <a:gsLst>
              <a:gs pos="0">
                <a:srgbClr val="c0504d"/>
              </a:gs>
              <a:gs pos="100000">
                <a:srgbClr val="ffffff"/>
              </a:gs>
            </a:gsLst>
            <a:lin ang="5400000"/>
          </a:gradFill>
          <a:ln w="9360">
            <a:solidFill>
              <a:srgbClr val="000000"/>
            </a:solidFill>
            <a:miter/>
          </a:ln>
        </p:spPr>
      </p:sp>
      <p:sp>
        <p:nvSpPr>
          <p:cNvPr id="194" name="CustomShape 27"/>
          <p:cNvSpPr/>
          <p:nvPr/>
        </p:nvSpPr>
        <p:spPr>
          <a:xfrm>
            <a:off x="1898640" y="1557360"/>
            <a:ext cx="109080" cy="1257120"/>
          </a:xfrm>
          <a:prstGeom prst="rect">
            <a:avLst/>
          </a:prstGeom>
          <a:gradFill>
            <a:gsLst>
              <a:gs pos="0">
                <a:srgbClr val="c0504d"/>
              </a:gs>
              <a:gs pos="100000">
                <a:srgbClr val="ffffff"/>
              </a:gs>
            </a:gsLst>
            <a:lin ang="5400000"/>
          </a:gradFill>
          <a:ln w="9360">
            <a:solidFill>
              <a:srgbClr val="000000"/>
            </a:solidFill>
            <a:miter/>
          </a:ln>
        </p:spPr>
      </p:sp>
      <p:sp>
        <p:nvSpPr>
          <p:cNvPr id="195" name="CustomShape 28"/>
          <p:cNvSpPr/>
          <p:nvPr/>
        </p:nvSpPr>
        <p:spPr>
          <a:xfrm>
            <a:off x="3508200" y="1444680"/>
            <a:ext cx="95040" cy="406080"/>
          </a:xfrm>
          <a:prstGeom prst="rect">
            <a:avLst/>
          </a:prstGeom>
          <a:gradFill>
            <a:gsLst>
              <a:gs pos="0">
                <a:srgbClr val="c0504d"/>
              </a:gs>
              <a:gs pos="100000">
                <a:srgbClr val="ffffff"/>
              </a:gs>
            </a:gsLst>
            <a:lin ang="5400000"/>
          </a:gradFill>
          <a:ln w="9360">
            <a:solidFill>
              <a:srgbClr val="000000"/>
            </a:solidFill>
            <a:miter/>
          </a:ln>
        </p:spPr>
      </p:sp>
      <p:sp>
        <p:nvSpPr>
          <p:cNvPr id="196" name="CustomShape 29"/>
          <p:cNvSpPr/>
          <p:nvPr/>
        </p:nvSpPr>
        <p:spPr>
          <a:xfrm>
            <a:off x="3398760" y="5195880"/>
            <a:ext cx="95040" cy="406080"/>
          </a:xfrm>
          <a:prstGeom prst="rect">
            <a:avLst/>
          </a:prstGeom>
          <a:gradFill>
            <a:gsLst>
              <a:gs pos="0">
                <a:srgbClr val="c0504d"/>
              </a:gs>
              <a:gs pos="100000">
                <a:srgbClr val="ffffff"/>
              </a:gs>
            </a:gsLst>
            <a:lin ang="5400000"/>
          </a:gradFill>
          <a:ln w="9360">
            <a:solidFill>
              <a:srgbClr val="000000"/>
            </a:solidFill>
            <a:miter/>
          </a:ln>
        </p:spPr>
      </p:sp>
      <p:sp>
        <p:nvSpPr>
          <p:cNvPr id="197" name="CustomShape 30"/>
          <p:cNvSpPr/>
          <p:nvPr/>
        </p:nvSpPr>
        <p:spPr>
          <a:xfrm>
            <a:off x="3797280" y="1560600"/>
            <a:ext cx="101160" cy="630000"/>
          </a:xfrm>
          <a:prstGeom prst="rect">
            <a:avLst/>
          </a:prstGeom>
          <a:gradFill>
            <a:gsLst>
              <a:gs pos="0">
                <a:srgbClr val="c0504d"/>
              </a:gs>
              <a:gs pos="100000">
                <a:srgbClr val="ffffff"/>
              </a:gs>
            </a:gsLst>
            <a:lin ang="5400000"/>
          </a:gradFill>
          <a:ln w="9360">
            <a:solidFill>
              <a:srgbClr val="000000"/>
            </a:solidFill>
            <a:miter/>
          </a:ln>
        </p:spPr>
      </p:sp>
      <p:sp>
        <p:nvSpPr>
          <p:cNvPr id="198" name="CustomShape 31"/>
          <p:cNvSpPr/>
          <p:nvPr/>
        </p:nvSpPr>
        <p:spPr>
          <a:xfrm>
            <a:off x="3514680" y="2743200"/>
            <a:ext cx="109080" cy="509400"/>
          </a:xfrm>
          <a:prstGeom prst="rect">
            <a:avLst/>
          </a:prstGeom>
          <a:gradFill>
            <a:gsLst>
              <a:gs pos="0">
                <a:srgbClr val="c0504d"/>
              </a:gs>
              <a:gs pos="100000">
                <a:srgbClr val="ffffff"/>
              </a:gs>
            </a:gsLst>
            <a:lin ang="5400000"/>
          </a:gradFill>
          <a:ln w="9360">
            <a:solidFill>
              <a:srgbClr val="000000"/>
            </a:solidFill>
            <a:miter/>
          </a:ln>
        </p:spPr>
      </p:sp>
      <p:sp>
        <p:nvSpPr>
          <p:cNvPr id="199" name="Line 32"/>
          <p:cNvSpPr/>
          <p:nvPr/>
        </p:nvSpPr>
        <p:spPr>
          <a:xfrm>
            <a:off x="2949480" y="1145880"/>
            <a:ext cx="2498760" cy="4700880"/>
          </a:xfrm>
          <a:prstGeom prst="line">
            <a:avLst/>
          </a:prstGeom>
          <a:ln cap="rnd" w="19080">
            <a:solidFill>
              <a:srgbClr val="000000"/>
            </a:solidFill>
            <a:custDash>
              <a:ds d="53000" sp="53000"/>
            </a:custDash>
            <a:round/>
          </a:ln>
        </p:spPr>
      </p:sp>
      <p:sp>
        <p:nvSpPr>
          <p:cNvPr id="200" name="CustomShape 33"/>
          <p:cNvSpPr/>
          <p:nvPr/>
        </p:nvSpPr>
        <p:spPr>
          <a:xfrm>
            <a:off x="1984320" y="113184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1865</a:t>
            </a:r>
            <a:endParaRPr/>
          </a:p>
        </p:txBody>
      </p:sp>
      <p:sp>
        <p:nvSpPr>
          <p:cNvPr id="201" name="CustomShape 34"/>
          <p:cNvSpPr/>
          <p:nvPr/>
        </p:nvSpPr>
        <p:spPr>
          <a:xfrm>
            <a:off x="2911320" y="91296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2866</a:t>
            </a:r>
            <a:endParaRPr/>
          </a:p>
        </p:txBody>
      </p:sp>
      <p:sp>
        <p:nvSpPr>
          <p:cNvPr id="202" name="CustomShape 35"/>
          <p:cNvSpPr/>
          <p:nvPr/>
        </p:nvSpPr>
        <p:spPr>
          <a:xfrm>
            <a:off x="4710240" y="270000"/>
            <a:ext cx="4150800" cy="639000"/>
          </a:xfrm>
          <a:prstGeom prst="rect">
            <a:avLst/>
          </a:prstGeom>
          <a:noFill/>
          <a:ln w="9360">
            <a:noFill/>
          </a:ln>
        </p:spPr>
        <p:txBody>
          <a:bodyPr bIns="45000" lIns="90000" rIns="90000" tIns="45000"/>
          <a:p>
            <a:pPr>
              <a:lnSpc>
                <a:spcPct val="100000"/>
              </a:lnSpc>
            </a:pPr>
            <a:r>
              <a:rPr b="1" lang="fr-FR">
                <a:solidFill>
                  <a:srgbClr val="663300"/>
                </a:solidFill>
                <a:latin typeface="Arial"/>
                <a:ea typeface="ＭＳ Ｐゴシック"/>
              </a:rPr>
              <a:t>Répartition des bacs pro filière bois inscrits session 2014</a:t>
            </a:r>
            <a:endParaRPr/>
          </a:p>
        </p:txBody>
      </p:sp>
      <p:sp>
        <p:nvSpPr>
          <p:cNvPr id="203" name="CustomShape 36"/>
          <p:cNvSpPr/>
          <p:nvPr/>
        </p:nvSpPr>
        <p:spPr>
          <a:xfrm>
            <a:off x="216360" y="25884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898560" y="617400"/>
            <a:ext cx="7691040" cy="11422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Bac Pro filière bois.</a:t>
            </a:r>
            <a:endParaRPr/>
          </a:p>
          <a:p>
            <a:pPr>
              <a:lnSpc>
                <a:spcPct val="100000"/>
              </a:lnSpc>
            </a:pPr>
            <a:r>
              <a:rPr lang="fr-FR">
                <a:solidFill>
                  <a:srgbClr val="663300"/>
                </a:solidFill>
                <a:latin typeface="Arial"/>
                <a:ea typeface="ＭＳ Ｐゴシック"/>
              </a:rPr>
              <a:t>La répartition des élèves en fonction de leur statut.</a:t>
            </a:r>
            <a:endParaRPr/>
          </a:p>
          <a:p>
            <a:pPr>
              <a:lnSpc>
                <a:spcPct val="100000"/>
              </a:lnSpc>
            </a:pPr>
            <a:r>
              <a:rPr lang="fr-FR">
                <a:solidFill>
                  <a:srgbClr val="663300"/>
                </a:solidFill>
                <a:latin typeface="Arial"/>
                <a:ea typeface="ＭＳ Ｐゴシック"/>
              </a:rPr>
              <a:t>Ces formations sont marquées par une faible proportion d’apprentis.</a:t>
            </a:r>
            <a:endParaRPr/>
          </a:p>
        </p:txBody>
      </p:sp>
      <p:sp>
        <p:nvSpPr>
          <p:cNvPr id="205"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06" name="Picture 5"/>
          <p:cNvPicPr/>
          <p:nvPr/>
        </p:nvPicPr>
        <p:blipFill>
          <a:blip r:embed="rId1"/>
          <a:stretch>
            <a:fillRect/>
          </a:stretch>
        </p:blipFill>
        <p:spPr>
          <a:xfrm>
            <a:off x="762120" y="2481120"/>
            <a:ext cx="7659360" cy="2808000"/>
          </a:xfrm>
          <a:prstGeom prst="rect">
            <a:avLst/>
          </a:prstGeom>
          <a:ln w="9360">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CustomShape 1"/>
          <p:cNvSpPr/>
          <p:nvPr/>
        </p:nvSpPr>
        <p:spPr>
          <a:xfrm>
            <a:off x="563400" y="617400"/>
            <a:ext cx="7691040" cy="102780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Bac pro filière bois.</a:t>
            </a:r>
            <a:endParaRPr/>
          </a:p>
          <a:p>
            <a:pPr>
              <a:lnSpc>
                <a:spcPct val="100000"/>
              </a:lnSpc>
            </a:pPr>
            <a:r>
              <a:rPr lang="fr-FR">
                <a:solidFill>
                  <a:srgbClr val="663300"/>
                </a:solidFill>
                <a:latin typeface="Arial"/>
                <a:ea typeface="ＭＳ Ｐゴシック"/>
              </a:rPr>
              <a:t>La répartition des élèves en fonction de leur statut montre qu’il y a peu d’apprentis quelque soit la spécialité.</a:t>
            </a:r>
            <a:endParaRPr/>
          </a:p>
        </p:txBody>
      </p:sp>
      <p:sp>
        <p:nvSpPr>
          <p:cNvPr id="208"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
        <p:nvSpPr>
          <p:cNvPr id="209" name="CustomShape 3"/>
          <p:cNvSpPr/>
          <p:nvPr/>
        </p:nvSpPr>
        <p:spPr>
          <a:xfrm>
            <a:off x="1630440" y="3760920"/>
            <a:ext cx="105840" cy="366480"/>
          </a:xfrm>
          <a:prstGeom prst="rect">
            <a:avLst/>
          </a:prstGeom>
          <a:solidFill>
            <a:srgbClr val="ffffff"/>
          </a:solidFill>
          <a:ln w="9360">
            <a:noFill/>
          </a:ln>
        </p:spPr>
      </p:sp>
      <p:sp>
        <p:nvSpPr>
          <p:cNvPr id="210" name="CustomShape 4"/>
          <p:cNvSpPr/>
          <p:nvPr/>
        </p:nvSpPr>
        <p:spPr>
          <a:xfrm>
            <a:off x="6053040" y="3719520"/>
            <a:ext cx="68040" cy="366480"/>
          </a:xfrm>
          <a:prstGeom prst="rect">
            <a:avLst/>
          </a:prstGeom>
          <a:solidFill>
            <a:srgbClr val="ffffff"/>
          </a:solidFill>
          <a:ln w="9360">
            <a:noFill/>
          </a:ln>
        </p:spPr>
      </p:sp>
      <p:pic>
        <p:nvPicPr>
          <p:cNvPr descr="" id="211" name="Picture 10"/>
          <p:cNvPicPr/>
          <p:nvPr/>
        </p:nvPicPr>
        <p:blipFill>
          <a:blip r:embed="rId1"/>
          <a:stretch>
            <a:fillRect/>
          </a:stretch>
        </p:blipFill>
        <p:spPr>
          <a:xfrm>
            <a:off x="393840" y="1897200"/>
            <a:ext cx="3990600" cy="1787040"/>
          </a:xfrm>
          <a:prstGeom prst="rect">
            <a:avLst/>
          </a:prstGeom>
          <a:ln w="9360">
            <a:noFill/>
          </a:ln>
        </p:spPr>
      </p:pic>
      <p:pic>
        <p:nvPicPr>
          <p:cNvPr descr="" id="212" name="Picture 11"/>
          <p:cNvPicPr/>
          <p:nvPr/>
        </p:nvPicPr>
        <p:blipFill>
          <a:blip r:embed="rId2"/>
          <a:stretch>
            <a:fillRect/>
          </a:stretch>
        </p:blipFill>
        <p:spPr>
          <a:xfrm>
            <a:off x="4638600" y="1892160"/>
            <a:ext cx="4203360" cy="1804680"/>
          </a:xfrm>
          <a:prstGeom prst="rect">
            <a:avLst/>
          </a:prstGeom>
          <a:ln w="9360">
            <a:noFill/>
          </a:ln>
        </p:spPr>
      </p:pic>
      <p:pic>
        <p:nvPicPr>
          <p:cNvPr descr="" id="213" name="Picture 12"/>
          <p:cNvPicPr/>
          <p:nvPr/>
        </p:nvPicPr>
        <p:blipFill>
          <a:blip r:embed="rId3"/>
          <a:stretch>
            <a:fillRect/>
          </a:stretch>
        </p:blipFill>
        <p:spPr>
          <a:xfrm>
            <a:off x="284040" y="4040280"/>
            <a:ext cx="4090680" cy="1728360"/>
          </a:xfrm>
          <a:prstGeom prst="rect">
            <a:avLst/>
          </a:prstGeom>
          <a:ln w="9360">
            <a:noFill/>
          </a:ln>
        </p:spPr>
      </p:pic>
      <p:pic>
        <p:nvPicPr>
          <p:cNvPr descr="" id="214" name="Picture 13"/>
          <p:cNvPicPr/>
          <p:nvPr/>
        </p:nvPicPr>
        <p:blipFill>
          <a:blip r:embed="rId4"/>
          <a:stretch>
            <a:fillRect/>
          </a:stretch>
        </p:blipFill>
        <p:spPr>
          <a:xfrm>
            <a:off x="4727520" y="4011480"/>
            <a:ext cx="4041360" cy="1623600"/>
          </a:xfrm>
          <a:prstGeom prst="rect">
            <a:avLst/>
          </a:prstGeom>
          <a:ln w="9360">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1014480" y="861840"/>
            <a:ext cx="6711480" cy="753480"/>
          </a:xfrm>
          <a:prstGeom prst="rect">
            <a:avLst/>
          </a:prstGeom>
          <a:noFill/>
          <a:ln w="9360">
            <a:noFill/>
          </a:ln>
        </p:spPr>
        <p:txBody>
          <a:bodyPr bIns="45000" lIns="90000" rIns="90000" tIns="45000"/>
          <a:p>
            <a:pPr algn="ctr">
              <a:lnSpc>
                <a:spcPct val="100000"/>
              </a:lnSpc>
            </a:pPr>
            <a:r>
              <a:rPr b="1" lang="fr-FR">
                <a:solidFill>
                  <a:srgbClr val="663300"/>
                </a:solidFill>
                <a:latin typeface="Arial"/>
                <a:ea typeface="ＭＳ Ｐゴシック"/>
              </a:rPr>
              <a:t>               </a:t>
            </a:r>
            <a:r>
              <a:rPr b="1" lang="fr-FR">
                <a:solidFill>
                  <a:srgbClr val="663300"/>
                </a:solidFill>
                <a:latin typeface="Arial"/>
                <a:ea typeface="ＭＳ Ｐゴシック"/>
              </a:rPr>
              <a:t>Les BTS de la filière bois</a:t>
            </a:r>
            <a:endParaRPr/>
          </a:p>
          <a:p>
            <a:pPr>
              <a:lnSpc>
                <a:spcPct val="100000"/>
              </a:lnSpc>
            </a:pPr>
            <a:r>
              <a:rPr lang="fr-FR">
                <a:solidFill>
                  <a:srgbClr val="663300"/>
                </a:solidFill>
                <a:latin typeface="Arial"/>
                <a:ea typeface="ＭＳ Ｐゴシック"/>
              </a:rPr>
              <a:t>1203 étudiants inscrits. Le taux de réussite global est de 79 %.  </a:t>
            </a:r>
            <a:endParaRPr/>
          </a:p>
        </p:txBody>
      </p:sp>
      <p:sp>
        <p:nvSpPr>
          <p:cNvPr id="216"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17" name="Picture 5"/>
          <p:cNvPicPr/>
          <p:nvPr/>
        </p:nvPicPr>
        <p:blipFill>
          <a:blip r:embed="rId1"/>
          <a:stretch>
            <a:fillRect/>
          </a:stretch>
        </p:blipFill>
        <p:spPr>
          <a:xfrm>
            <a:off x="576360" y="1900080"/>
            <a:ext cx="8222760" cy="367632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Les formations de la filière Bois</a:t>
            </a:r>
            <a:endParaRPr/>
          </a:p>
        </p:txBody>
      </p:sp>
      <p:sp>
        <p:nvSpPr>
          <p:cNvPr id="86" name="CustomShape 2"/>
          <p:cNvSpPr/>
          <p:nvPr/>
        </p:nvSpPr>
        <p:spPr>
          <a:xfrm>
            <a:off x="696960" y="1690560"/>
            <a:ext cx="7970400" cy="1580760"/>
          </a:xfrm>
          <a:prstGeom prst="rect">
            <a:avLst/>
          </a:prstGeom>
          <a:noFill/>
          <a:ln w="9360">
            <a:noFill/>
          </a:ln>
        </p:spPr>
        <p:txBody>
          <a:bodyPr bIns="45000" lIns="90000" rIns="90000" tIns="45000"/>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Quelques éléments sur la filière bois.</a:t>
            </a:r>
            <a:endParaRPr/>
          </a:p>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La structure de l’offre de formation.</a:t>
            </a:r>
            <a:endParaRPr/>
          </a:p>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Les formations CAP-BP-BT</a:t>
            </a:r>
            <a:endParaRPr/>
          </a:p>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Les formations des Baccalauréats professionnels.</a:t>
            </a:r>
            <a:endParaRPr/>
          </a:p>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Les formations du Brevet de Technicien supérieur.</a:t>
            </a:r>
            <a:endParaRPr/>
          </a:p>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Les professeurs de la filière bois. </a:t>
            </a: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504720" y="885960"/>
            <a:ext cx="7536960" cy="11422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Répartition des BTS de la filière bois.</a:t>
            </a:r>
            <a:endParaRPr/>
          </a:p>
          <a:p>
            <a:pPr>
              <a:lnSpc>
                <a:spcPct val="100000"/>
              </a:lnSpc>
            </a:pPr>
            <a:r>
              <a:rPr lang="fr-FR">
                <a:solidFill>
                  <a:srgbClr val="663300"/>
                </a:solidFill>
                <a:latin typeface="Arial"/>
                <a:ea typeface="ＭＳ Ｐゴシック"/>
              </a:rPr>
              <a:t>1203 étudiants inscrits aux quatre BTS session 2014, </a:t>
            </a:r>
            <a:endParaRPr/>
          </a:p>
          <a:p>
            <a:pPr>
              <a:lnSpc>
                <a:spcPct val="100000"/>
              </a:lnSpc>
            </a:pPr>
            <a:r>
              <a:rPr lang="fr-FR">
                <a:solidFill>
                  <a:srgbClr val="663300"/>
                </a:solidFill>
                <a:latin typeface="Arial"/>
                <a:ea typeface="ＭＳ Ｐゴシック"/>
              </a:rPr>
              <a:t>CC, AEA, DRB, SCBH.</a:t>
            </a:r>
            <a:endParaRPr/>
          </a:p>
        </p:txBody>
      </p:sp>
      <p:sp>
        <p:nvSpPr>
          <p:cNvPr id="219"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20" name="Picture 5"/>
          <p:cNvPicPr/>
          <p:nvPr/>
        </p:nvPicPr>
        <p:blipFill>
          <a:blip r:embed="rId1"/>
          <a:stretch>
            <a:fillRect/>
          </a:stretch>
        </p:blipFill>
        <p:spPr>
          <a:xfrm>
            <a:off x="360360" y="2063880"/>
            <a:ext cx="8416440" cy="4298760"/>
          </a:xfrm>
          <a:prstGeom prst="rect">
            <a:avLst/>
          </a:prstGeom>
          <a:ln w="9360">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CustomShape 1"/>
          <p:cNvSpPr/>
          <p:nvPr/>
        </p:nvSpPr>
        <p:spPr>
          <a:xfrm>
            <a:off x="898560" y="617400"/>
            <a:ext cx="7691040" cy="7534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Effectifs des BTS de la filière bois</a:t>
            </a:r>
            <a:endParaRPr/>
          </a:p>
          <a:p>
            <a:pPr>
              <a:lnSpc>
                <a:spcPct val="100000"/>
              </a:lnSpc>
            </a:pPr>
            <a:endParaRPr/>
          </a:p>
        </p:txBody>
      </p:sp>
      <p:sp>
        <p:nvSpPr>
          <p:cNvPr id="222"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23" name="Picture 6"/>
          <p:cNvPicPr/>
          <p:nvPr/>
        </p:nvPicPr>
        <p:blipFill>
          <a:blip r:embed="rId1"/>
          <a:stretch>
            <a:fillRect/>
          </a:stretch>
        </p:blipFill>
        <p:spPr>
          <a:xfrm>
            <a:off x="4500720" y="1530360"/>
            <a:ext cx="3992040" cy="2258640"/>
          </a:xfrm>
          <a:prstGeom prst="rect">
            <a:avLst/>
          </a:prstGeom>
          <a:ln w="9360">
            <a:noFill/>
          </a:ln>
        </p:spPr>
      </p:pic>
      <p:pic>
        <p:nvPicPr>
          <p:cNvPr descr="" id="224" name="Picture 8"/>
          <p:cNvPicPr/>
          <p:nvPr/>
        </p:nvPicPr>
        <p:blipFill>
          <a:blip r:embed="rId2"/>
          <a:stretch>
            <a:fillRect/>
          </a:stretch>
        </p:blipFill>
        <p:spPr>
          <a:xfrm>
            <a:off x="425520" y="1539720"/>
            <a:ext cx="3933360" cy="2242800"/>
          </a:xfrm>
          <a:prstGeom prst="rect">
            <a:avLst/>
          </a:prstGeom>
          <a:ln w="9360">
            <a:noFill/>
          </a:ln>
        </p:spPr>
      </p:pic>
      <p:pic>
        <p:nvPicPr>
          <p:cNvPr descr="" id="225" name="Picture 9"/>
          <p:cNvPicPr/>
          <p:nvPr/>
        </p:nvPicPr>
        <p:blipFill>
          <a:blip r:embed="rId3"/>
          <a:stretch>
            <a:fillRect/>
          </a:stretch>
        </p:blipFill>
        <p:spPr>
          <a:xfrm>
            <a:off x="4438800" y="3927600"/>
            <a:ext cx="3649320" cy="1996560"/>
          </a:xfrm>
          <a:prstGeom prst="rect">
            <a:avLst/>
          </a:prstGeom>
          <a:ln w="9360">
            <a:noFill/>
          </a:ln>
        </p:spPr>
      </p:pic>
      <p:pic>
        <p:nvPicPr>
          <p:cNvPr descr="" id="226" name="Picture 10"/>
          <p:cNvPicPr/>
          <p:nvPr/>
        </p:nvPicPr>
        <p:blipFill>
          <a:blip r:embed="rId4"/>
          <a:stretch>
            <a:fillRect/>
          </a:stretch>
        </p:blipFill>
        <p:spPr>
          <a:xfrm>
            <a:off x="453960" y="3878280"/>
            <a:ext cx="3487320" cy="2082600"/>
          </a:xfrm>
          <a:prstGeom prst="rect">
            <a:avLst/>
          </a:prstGeom>
          <a:ln w="9360">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898560" y="617400"/>
            <a:ext cx="7691040" cy="7534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Effectifs des BTS de la filière bois</a:t>
            </a:r>
            <a:endParaRPr/>
          </a:p>
          <a:p>
            <a:pPr>
              <a:lnSpc>
                <a:spcPct val="100000"/>
              </a:lnSpc>
            </a:pPr>
            <a:endParaRPr/>
          </a:p>
        </p:txBody>
      </p:sp>
      <p:sp>
        <p:nvSpPr>
          <p:cNvPr id="228"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29" name="Picture 8"/>
          <p:cNvPicPr/>
          <p:nvPr/>
        </p:nvPicPr>
        <p:blipFill>
          <a:blip r:embed="rId1"/>
          <a:stretch>
            <a:fillRect/>
          </a:stretch>
        </p:blipFill>
        <p:spPr>
          <a:xfrm>
            <a:off x="339840" y="1263600"/>
            <a:ext cx="4096800" cy="2498400"/>
          </a:xfrm>
          <a:prstGeom prst="rect">
            <a:avLst/>
          </a:prstGeom>
          <a:ln w="9360">
            <a:noFill/>
          </a:ln>
        </p:spPr>
      </p:pic>
      <p:pic>
        <p:nvPicPr>
          <p:cNvPr descr="" id="230" name="Picture 10"/>
          <p:cNvPicPr/>
          <p:nvPr/>
        </p:nvPicPr>
        <p:blipFill>
          <a:blip r:embed="rId2"/>
          <a:stretch>
            <a:fillRect/>
          </a:stretch>
        </p:blipFill>
        <p:spPr>
          <a:xfrm>
            <a:off x="4637160" y="3854520"/>
            <a:ext cx="3654000" cy="2111040"/>
          </a:xfrm>
          <a:prstGeom prst="rect">
            <a:avLst/>
          </a:prstGeom>
          <a:ln w="9360">
            <a:noFill/>
          </a:ln>
        </p:spPr>
      </p:pic>
      <p:sp>
        <p:nvSpPr>
          <p:cNvPr id="231" name="CustomShape 3"/>
          <p:cNvSpPr/>
          <p:nvPr/>
        </p:nvSpPr>
        <p:spPr>
          <a:xfrm>
            <a:off x="4788000" y="1878120"/>
            <a:ext cx="3633480" cy="1187640"/>
          </a:xfrm>
          <a:prstGeom prst="rect">
            <a:avLst/>
          </a:prstGeom>
          <a:noFill/>
          <a:ln w="9360">
            <a:noFill/>
          </a:ln>
        </p:spPr>
        <p:txBody>
          <a:bodyPr bIns="45000" lIns="90000" rIns="90000" tIns="45000"/>
          <a:p>
            <a:pPr algn="just">
              <a:lnSpc>
                <a:spcPct val="100000"/>
              </a:lnSpc>
            </a:pPr>
            <a:r>
              <a:rPr lang="fr-FR">
                <a:solidFill>
                  <a:srgbClr val="663300"/>
                </a:solidFill>
                <a:latin typeface="Arial"/>
                <a:ea typeface="ＭＳ Ｐゴシック"/>
              </a:rPr>
              <a:t>Les effectifs du BTS AEA ont plus que doublé en 10 ans, avec un taux de réussite qui s’est maintenu autour de 80% . </a:t>
            </a:r>
            <a:endParaRPr/>
          </a:p>
        </p:txBody>
      </p:sp>
      <p:sp>
        <p:nvSpPr>
          <p:cNvPr id="232" name="CustomShape 4"/>
          <p:cNvSpPr/>
          <p:nvPr/>
        </p:nvSpPr>
        <p:spPr>
          <a:xfrm>
            <a:off x="1128600" y="4097160"/>
            <a:ext cx="2185560" cy="1461960"/>
          </a:xfrm>
          <a:prstGeom prst="rect">
            <a:avLst/>
          </a:prstGeom>
          <a:noFill/>
          <a:ln w="9360">
            <a:noFill/>
          </a:ln>
        </p:spPr>
        <p:txBody>
          <a:bodyPr bIns="45000" lIns="90000" rIns="90000" tIns="45000"/>
          <a:p>
            <a:pPr algn="just">
              <a:lnSpc>
                <a:spcPct val="100000"/>
              </a:lnSpc>
            </a:pPr>
            <a:r>
              <a:rPr lang="fr-FR">
                <a:solidFill>
                  <a:srgbClr val="663300"/>
                </a:solidFill>
                <a:latin typeface="Arial"/>
                <a:ea typeface="ＭＳ Ｐゴシック"/>
              </a:rPr>
              <a:t>Le chiffre de 250 techniciens par an reste compatible avec les besoins de la profession.</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3" name="Picture 2"/>
          <p:cNvPicPr/>
          <p:nvPr/>
        </p:nvPicPr>
        <p:blipFill>
          <a:blip r:embed="rId1"/>
          <a:stretch>
            <a:fillRect/>
          </a:stretch>
        </p:blipFill>
        <p:spPr>
          <a:xfrm>
            <a:off x="1019160" y="773280"/>
            <a:ext cx="7552800" cy="5686200"/>
          </a:xfrm>
          <a:prstGeom prst="rect">
            <a:avLst/>
          </a:prstGeom>
          <a:ln w="9360">
            <a:noFill/>
          </a:ln>
        </p:spPr>
      </p:pic>
      <p:sp>
        <p:nvSpPr>
          <p:cNvPr id="234" name="CustomShape 1"/>
          <p:cNvSpPr/>
          <p:nvPr/>
        </p:nvSpPr>
        <p:spPr>
          <a:xfrm>
            <a:off x="4710240" y="270000"/>
            <a:ext cx="4150800" cy="639000"/>
          </a:xfrm>
          <a:prstGeom prst="rect">
            <a:avLst/>
          </a:prstGeom>
          <a:noFill/>
          <a:ln w="9360">
            <a:noFill/>
          </a:ln>
        </p:spPr>
        <p:txBody>
          <a:bodyPr bIns="45000" lIns="90000" rIns="90000" tIns="45000"/>
          <a:p>
            <a:pPr>
              <a:lnSpc>
                <a:spcPct val="100000"/>
              </a:lnSpc>
            </a:pPr>
            <a:r>
              <a:rPr b="1" lang="fr-FR">
                <a:solidFill>
                  <a:srgbClr val="663300"/>
                </a:solidFill>
                <a:latin typeface="Arial"/>
                <a:ea typeface="ＭＳ Ｐゴシック"/>
              </a:rPr>
              <a:t>Répartition des BTS de la filière bois inscrits session 2013</a:t>
            </a:r>
            <a:endParaRPr/>
          </a:p>
        </p:txBody>
      </p:sp>
      <p:sp>
        <p:nvSpPr>
          <p:cNvPr id="235" name="CustomShape 2"/>
          <p:cNvSpPr/>
          <p:nvPr/>
        </p:nvSpPr>
        <p:spPr>
          <a:xfrm>
            <a:off x="216360" y="25884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
        <p:nvSpPr>
          <p:cNvPr id="236" name="CustomShape 3"/>
          <p:cNvSpPr/>
          <p:nvPr/>
        </p:nvSpPr>
        <p:spPr>
          <a:xfrm>
            <a:off x="4232160" y="1517760"/>
            <a:ext cx="88560" cy="105840"/>
          </a:xfrm>
          <a:prstGeom prst="rect">
            <a:avLst/>
          </a:prstGeom>
          <a:ln w="9360">
            <a:solidFill>
              <a:srgbClr val="000000"/>
            </a:solidFill>
            <a:miter/>
          </a:ln>
        </p:spPr>
      </p:sp>
      <p:sp>
        <p:nvSpPr>
          <p:cNvPr id="237" name="CustomShape 4"/>
          <p:cNvSpPr/>
          <p:nvPr/>
        </p:nvSpPr>
        <p:spPr>
          <a:xfrm>
            <a:off x="5551560" y="2386080"/>
            <a:ext cx="80640" cy="1031400"/>
          </a:xfrm>
          <a:prstGeom prst="rect">
            <a:avLst/>
          </a:prstGeom>
          <a:ln w="9360">
            <a:solidFill>
              <a:srgbClr val="000000"/>
            </a:solidFill>
            <a:miter/>
          </a:ln>
        </p:spPr>
      </p:sp>
      <p:sp>
        <p:nvSpPr>
          <p:cNvPr id="238" name="CustomShape 5"/>
          <p:cNvSpPr/>
          <p:nvPr/>
        </p:nvSpPr>
        <p:spPr>
          <a:xfrm>
            <a:off x="2589120" y="4649760"/>
            <a:ext cx="109080" cy="761760"/>
          </a:xfrm>
          <a:prstGeom prst="rect">
            <a:avLst/>
          </a:prstGeom>
          <a:ln w="9360">
            <a:solidFill>
              <a:srgbClr val="000000"/>
            </a:solidFill>
            <a:miter/>
          </a:ln>
        </p:spPr>
      </p:sp>
      <p:sp>
        <p:nvSpPr>
          <p:cNvPr id="239" name="CustomShape 6"/>
          <p:cNvSpPr/>
          <p:nvPr/>
        </p:nvSpPr>
        <p:spPr>
          <a:xfrm>
            <a:off x="2614680" y="1563840"/>
            <a:ext cx="88560" cy="504360"/>
          </a:xfrm>
          <a:prstGeom prst="rect">
            <a:avLst/>
          </a:prstGeom>
          <a:ln w="9360">
            <a:solidFill>
              <a:srgbClr val="000000"/>
            </a:solidFill>
            <a:miter/>
          </a:ln>
        </p:spPr>
      </p:sp>
      <p:sp>
        <p:nvSpPr>
          <p:cNvPr id="240" name="CustomShape 7"/>
          <p:cNvSpPr/>
          <p:nvPr/>
        </p:nvSpPr>
        <p:spPr>
          <a:xfrm>
            <a:off x="4403880" y="3490920"/>
            <a:ext cx="97920" cy="394920"/>
          </a:xfrm>
          <a:prstGeom prst="rect">
            <a:avLst/>
          </a:prstGeom>
          <a:ln w="9360">
            <a:solidFill>
              <a:srgbClr val="000000"/>
            </a:solidFill>
            <a:miter/>
          </a:ln>
        </p:spPr>
      </p:sp>
      <p:sp>
        <p:nvSpPr>
          <p:cNvPr id="241" name="CustomShape 8"/>
          <p:cNvSpPr/>
          <p:nvPr/>
        </p:nvSpPr>
        <p:spPr>
          <a:xfrm>
            <a:off x="4295880" y="1919160"/>
            <a:ext cx="99720" cy="433080"/>
          </a:xfrm>
          <a:prstGeom prst="rect">
            <a:avLst/>
          </a:prstGeom>
          <a:ln w="9360">
            <a:solidFill>
              <a:srgbClr val="000000"/>
            </a:solidFill>
            <a:miter/>
          </a:ln>
        </p:spPr>
      </p:sp>
      <p:sp>
        <p:nvSpPr>
          <p:cNvPr id="242" name="CustomShape 9"/>
          <p:cNvSpPr/>
          <p:nvPr/>
        </p:nvSpPr>
        <p:spPr>
          <a:xfrm>
            <a:off x="4775040" y="2982960"/>
            <a:ext cx="99720" cy="131400"/>
          </a:xfrm>
          <a:prstGeom prst="rect">
            <a:avLst/>
          </a:prstGeom>
          <a:ln w="9360">
            <a:solidFill>
              <a:srgbClr val="000000"/>
            </a:solidFill>
            <a:miter/>
          </a:ln>
        </p:spPr>
      </p:sp>
      <p:sp>
        <p:nvSpPr>
          <p:cNvPr id="243" name="CustomShape 10"/>
          <p:cNvSpPr/>
          <p:nvPr/>
        </p:nvSpPr>
        <p:spPr>
          <a:xfrm flipH="1">
            <a:off x="5237280" y="3846600"/>
            <a:ext cx="80640" cy="726840"/>
          </a:xfrm>
          <a:prstGeom prst="rect">
            <a:avLst/>
          </a:prstGeom>
          <a:ln w="9360">
            <a:solidFill>
              <a:srgbClr val="000000"/>
            </a:solidFill>
            <a:miter/>
          </a:ln>
        </p:spPr>
      </p:sp>
      <p:sp>
        <p:nvSpPr>
          <p:cNvPr id="244" name="CustomShape 11"/>
          <p:cNvSpPr/>
          <p:nvPr/>
        </p:nvSpPr>
        <p:spPr>
          <a:xfrm>
            <a:off x="7754760" y="3349800"/>
            <a:ext cx="109080" cy="282240"/>
          </a:xfrm>
          <a:prstGeom prst="rect">
            <a:avLst/>
          </a:prstGeom>
          <a:ln w="9360">
            <a:solidFill>
              <a:srgbClr val="000000"/>
            </a:solidFill>
            <a:miter/>
          </a:ln>
        </p:spPr>
      </p:sp>
      <p:sp>
        <p:nvSpPr>
          <p:cNvPr id="245" name="CustomShape 12"/>
          <p:cNvSpPr/>
          <p:nvPr/>
        </p:nvSpPr>
        <p:spPr>
          <a:xfrm flipH="1">
            <a:off x="4179240" y="460440"/>
            <a:ext cx="83880" cy="786960"/>
          </a:xfrm>
          <a:prstGeom prst="rect">
            <a:avLst/>
          </a:prstGeom>
          <a:ln w="9360">
            <a:solidFill>
              <a:srgbClr val="000000"/>
            </a:solidFill>
            <a:miter/>
          </a:ln>
        </p:spPr>
      </p:sp>
      <p:sp>
        <p:nvSpPr>
          <p:cNvPr id="246" name="CustomShape 13"/>
          <p:cNvSpPr/>
          <p:nvPr/>
        </p:nvSpPr>
        <p:spPr>
          <a:xfrm>
            <a:off x="3679920" y="3703680"/>
            <a:ext cx="99720" cy="334440"/>
          </a:xfrm>
          <a:prstGeom prst="rect">
            <a:avLst/>
          </a:prstGeom>
          <a:ln w="9360">
            <a:solidFill>
              <a:srgbClr val="000000"/>
            </a:solidFill>
            <a:miter/>
          </a:ln>
        </p:spPr>
      </p:sp>
      <p:sp>
        <p:nvSpPr>
          <p:cNvPr id="247" name="CustomShape 14"/>
          <p:cNvSpPr/>
          <p:nvPr/>
        </p:nvSpPr>
        <p:spPr>
          <a:xfrm flipH="1">
            <a:off x="4925880" y="2860560"/>
            <a:ext cx="104400" cy="1248840"/>
          </a:xfrm>
          <a:prstGeom prst="rect">
            <a:avLst/>
          </a:prstGeom>
          <a:ln w="9360">
            <a:solidFill>
              <a:srgbClr val="000000"/>
            </a:solidFill>
            <a:miter/>
          </a:ln>
        </p:spPr>
      </p:sp>
      <p:sp>
        <p:nvSpPr>
          <p:cNvPr id="248" name="CustomShape 15"/>
          <p:cNvSpPr/>
          <p:nvPr/>
        </p:nvSpPr>
        <p:spPr>
          <a:xfrm>
            <a:off x="4662360" y="4913280"/>
            <a:ext cx="99720" cy="131400"/>
          </a:xfrm>
          <a:prstGeom prst="rect">
            <a:avLst/>
          </a:prstGeom>
          <a:ln w="9360">
            <a:solidFill>
              <a:srgbClr val="000000"/>
            </a:solidFill>
            <a:miter/>
          </a:ln>
        </p:spPr>
      </p:sp>
      <p:sp>
        <p:nvSpPr>
          <p:cNvPr id="249" name="CustomShape 16"/>
          <p:cNvSpPr/>
          <p:nvPr/>
        </p:nvSpPr>
        <p:spPr>
          <a:xfrm>
            <a:off x="5589720" y="1662120"/>
            <a:ext cx="88560" cy="493200"/>
          </a:xfrm>
          <a:prstGeom prst="rect">
            <a:avLst/>
          </a:prstGeom>
          <a:ln w="9360">
            <a:solidFill>
              <a:srgbClr val="000000"/>
            </a:solidFill>
            <a:miter/>
          </a:ln>
        </p:spPr>
      </p:sp>
      <p:sp>
        <p:nvSpPr>
          <p:cNvPr id="250" name="CustomShape 17"/>
          <p:cNvSpPr/>
          <p:nvPr/>
        </p:nvSpPr>
        <p:spPr>
          <a:xfrm flipH="1">
            <a:off x="2513880" y="1906560"/>
            <a:ext cx="83880" cy="1579320"/>
          </a:xfrm>
          <a:prstGeom prst="rect">
            <a:avLst/>
          </a:prstGeom>
          <a:ln w="9360">
            <a:solidFill>
              <a:srgbClr val="000000"/>
            </a:solidFill>
            <a:miter/>
          </a:ln>
        </p:spPr>
      </p:sp>
      <p:sp>
        <p:nvSpPr>
          <p:cNvPr id="251" name="CustomShape 18"/>
          <p:cNvSpPr/>
          <p:nvPr/>
        </p:nvSpPr>
        <p:spPr>
          <a:xfrm>
            <a:off x="4038480" y="1663560"/>
            <a:ext cx="109080" cy="428400"/>
          </a:xfrm>
          <a:prstGeom prst="rect">
            <a:avLst/>
          </a:prstGeom>
          <a:ln w="9360">
            <a:solidFill>
              <a:srgbClr val="000000"/>
            </a:solidFill>
            <a:miter/>
          </a:ln>
        </p:spPr>
      </p:sp>
      <p:sp>
        <p:nvSpPr>
          <p:cNvPr id="252" name="CustomShape 19"/>
          <p:cNvSpPr/>
          <p:nvPr/>
        </p:nvSpPr>
        <p:spPr>
          <a:xfrm>
            <a:off x="2948040" y="3706920"/>
            <a:ext cx="99720" cy="166320"/>
          </a:xfrm>
          <a:prstGeom prst="rect">
            <a:avLst/>
          </a:prstGeom>
          <a:ln w="9360">
            <a:solidFill>
              <a:srgbClr val="000000"/>
            </a:solidFill>
            <a:miter/>
          </a:ln>
        </p:spPr>
      </p:sp>
      <p:sp>
        <p:nvSpPr>
          <p:cNvPr id="253" name="CustomShape 20"/>
          <p:cNvSpPr/>
          <p:nvPr/>
        </p:nvSpPr>
        <p:spPr>
          <a:xfrm>
            <a:off x="4799160" y="1933560"/>
            <a:ext cx="109080" cy="282240"/>
          </a:xfrm>
          <a:prstGeom prst="rect">
            <a:avLst/>
          </a:prstGeom>
          <a:ln w="9360">
            <a:solidFill>
              <a:srgbClr val="000000"/>
            </a:solidFill>
            <a:miter/>
          </a:ln>
        </p:spPr>
      </p:sp>
      <p:sp>
        <p:nvSpPr>
          <p:cNvPr id="254" name="CustomShape 21"/>
          <p:cNvSpPr/>
          <p:nvPr/>
        </p:nvSpPr>
        <p:spPr>
          <a:xfrm>
            <a:off x="1979640" y="1773360"/>
            <a:ext cx="91800" cy="855360"/>
          </a:xfrm>
          <a:prstGeom prst="rect">
            <a:avLst/>
          </a:prstGeom>
          <a:ln w="9360">
            <a:solidFill>
              <a:srgbClr val="000000"/>
            </a:solidFill>
            <a:miter/>
          </a:ln>
        </p:spPr>
      </p:sp>
      <p:sp>
        <p:nvSpPr>
          <p:cNvPr id="255" name="CustomShape 22"/>
          <p:cNvSpPr/>
          <p:nvPr/>
        </p:nvSpPr>
        <p:spPr>
          <a:xfrm>
            <a:off x="3387600" y="1481040"/>
            <a:ext cx="99720" cy="239400"/>
          </a:xfrm>
          <a:prstGeom prst="rect">
            <a:avLst/>
          </a:prstGeom>
          <a:ln w="9360">
            <a:solidFill>
              <a:srgbClr val="000000"/>
            </a:solidFill>
            <a:miter/>
          </a:ln>
        </p:spPr>
      </p:sp>
      <p:sp>
        <p:nvSpPr>
          <p:cNvPr id="256" name="CustomShape 23"/>
          <p:cNvSpPr/>
          <p:nvPr/>
        </p:nvSpPr>
        <p:spPr>
          <a:xfrm>
            <a:off x="6072120" y="2122560"/>
            <a:ext cx="97920" cy="477360"/>
          </a:xfrm>
          <a:prstGeom prst="rect">
            <a:avLst/>
          </a:prstGeom>
          <a:ln w="9360">
            <a:solidFill>
              <a:srgbClr val="000000"/>
            </a:solidFill>
            <a:miter/>
          </a:ln>
        </p:spPr>
      </p:sp>
      <p:sp>
        <p:nvSpPr>
          <p:cNvPr id="257" name="CustomShape 24"/>
          <p:cNvSpPr/>
          <p:nvPr/>
        </p:nvSpPr>
        <p:spPr>
          <a:xfrm>
            <a:off x="3781440" y="1389240"/>
            <a:ext cx="91800" cy="831600"/>
          </a:xfrm>
          <a:prstGeom prst="rect">
            <a:avLst/>
          </a:prstGeom>
          <a:ln w="9360">
            <a:solidFill>
              <a:srgbClr val="000000"/>
            </a:solidFill>
            <a:miter/>
          </a:ln>
        </p:spPr>
      </p:sp>
      <p:sp>
        <p:nvSpPr>
          <p:cNvPr id="258" name="CustomShape 25"/>
          <p:cNvSpPr/>
          <p:nvPr/>
        </p:nvSpPr>
        <p:spPr>
          <a:xfrm>
            <a:off x="3278160" y="4711680"/>
            <a:ext cx="91800" cy="861480"/>
          </a:xfrm>
          <a:prstGeom prst="rect">
            <a:avLst/>
          </a:prstGeom>
          <a:ln w="9360">
            <a:solidFill>
              <a:srgbClr val="000000"/>
            </a:solidFill>
            <a:miter/>
          </a:ln>
        </p:spPr>
      </p:sp>
      <p:sp>
        <p:nvSpPr>
          <p:cNvPr id="259" name="Line 26"/>
          <p:cNvSpPr/>
          <p:nvPr/>
        </p:nvSpPr>
        <p:spPr>
          <a:xfrm>
            <a:off x="2717640" y="1171440"/>
            <a:ext cx="2639880" cy="4687920"/>
          </a:xfrm>
          <a:prstGeom prst="line">
            <a:avLst/>
          </a:prstGeom>
          <a:ln cap="rnd" w="9360">
            <a:solidFill>
              <a:srgbClr val="000000"/>
            </a:solidFill>
            <a:custDash>
              <a:ds d="35000" sp="35000"/>
            </a:custDash>
            <a:round/>
          </a:ln>
        </p:spPr>
      </p:sp>
      <p:sp>
        <p:nvSpPr>
          <p:cNvPr id="260" name="CustomShape 27"/>
          <p:cNvSpPr/>
          <p:nvPr/>
        </p:nvSpPr>
        <p:spPr>
          <a:xfrm>
            <a:off x="2125800" y="95076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505</a:t>
            </a:r>
            <a:endParaRPr/>
          </a:p>
        </p:txBody>
      </p:sp>
      <p:sp>
        <p:nvSpPr>
          <p:cNvPr id="261" name="CustomShape 28"/>
          <p:cNvSpPr/>
          <p:nvPr/>
        </p:nvSpPr>
        <p:spPr>
          <a:xfrm>
            <a:off x="2743200" y="92700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1203</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CustomShape 1"/>
          <p:cNvSpPr/>
          <p:nvPr/>
        </p:nvSpPr>
        <p:spPr>
          <a:xfrm>
            <a:off x="898560" y="617400"/>
            <a:ext cx="7691040" cy="130212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BTS de la  filière bois.</a:t>
            </a:r>
            <a:endParaRPr/>
          </a:p>
          <a:p>
            <a:pPr>
              <a:lnSpc>
                <a:spcPct val="100000"/>
              </a:lnSpc>
            </a:pPr>
            <a:r>
              <a:rPr lang="fr-FR">
                <a:solidFill>
                  <a:srgbClr val="663300"/>
                </a:solidFill>
                <a:latin typeface="Arial"/>
                <a:ea typeface="ＭＳ Ｐゴシック"/>
              </a:rPr>
              <a:t>La répartition des étudiants en fonction de leur statut montre une proportion significative d’apprentis (plus du quart), supérieure à celle des bacheliers professionnels</a:t>
            </a:r>
            <a:endParaRPr/>
          </a:p>
        </p:txBody>
      </p:sp>
      <p:sp>
        <p:nvSpPr>
          <p:cNvPr id="263"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264" name="Picture 5"/>
          <p:cNvPicPr/>
          <p:nvPr/>
        </p:nvPicPr>
        <p:blipFill>
          <a:blip r:embed="rId1"/>
          <a:stretch>
            <a:fillRect/>
          </a:stretch>
        </p:blipFill>
        <p:spPr>
          <a:xfrm>
            <a:off x="285840" y="2246400"/>
            <a:ext cx="8572320" cy="3600000"/>
          </a:xfrm>
          <a:prstGeom prst="rect">
            <a:avLst/>
          </a:prstGeom>
          <a:ln w="9360">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CustomShape 1"/>
          <p:cNvSpPr/>
          <p:nvPr/>
        </p:nvSpPr>
        <p:spPr>
          <a:xfrm>
            <a:off x="563400" y="617400"/>
            <a:ext cx="7691040" cy="11422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BTS de la filière bois.</a:t>
            </a:r>
            <a:endParaRPr/>
          </a:p>
          <a:p>
            <a:pPr>
              <a:lnSpc>
                <a:spcPct val="100000"/>
              </a:lnSpc>
            </a:pPr>
            <a:r>
              <a:rPr lang="fr-FR">
                <a:solidFill>
                  <a:srgbClr val="663300"/>
                </a:solidFill>
                <a:latin typeface="Arial"/>
                <a:ea typeface="ＭＳ Ｐゴシック"/>
              </a:rPr>
              <a:t>La répartition des étudiants en fonction de leur statut .</a:t>
            </a:r>
            <a:endParaRPr/>
          </a:p>
          <a:p>
            <a:pPr>
              <a:lnSpc>
                <a:spcPct val="100000"/>
              </a:lnSpc>
            </a:pPr>
            <a:r>
              <a:rPr lang="fr-FR">
                <a:solidFill>
                  <a:srgbClr val="663300"/>
                </a:solidFill>
                <a:latin typeface="Arial"/>
                <a:ea typeface="ＭＳ Ｐゴシック"/>
              </a:rPr>
              <a:t>Il y a peu d’apprentis quelques soit la spécialité (dernière session de CC ).</a:t>
            </a:r>
            <a:endParaRPr/>
          </a:p>
        </p:txBody>
      </p:sp>
      <p:sp>
        <p:nvSpPr>
          <p:cNvPr id="266"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
        <p:nvSpPr>
          <p:cNvPr id="267" name="CustomShape 3"/>
          <p:cNvSpPr/>
          <p:nvPr/>
        </p:nvSpPr>
        <p:spPr>
          <a:xfrm>
            <a:off x="1630440" y="3760920"/>
            <a:ext cx="105840" cy="366480"/>
          </a:xfrm>
          <a:prstGeom prst="rect">
            <a:avLst/>
          </a:prstGeom>
          <a:solidFill>
            <a:srgbClr val="ffffff"/>
          </a:solidFill>
          <a:ln w="9360">
            <a:noFill/>
          </a:ln>
        </p:spPr>
      </p:sp>
      <p:sp>
        <p:nvSpPr>
          <p:cNvPr id="268" name="CustomShape 4"/>
          <p:cNvSpPr/>
          <p:nvPr/>
        </p:nvSpPr>
        <p:spPr>
          <a:xfrm>
            <a:off x="6053040" y="3719520"/>
            <a:ext cx="68040" cy="366480"/>
          </a:xfrm>
          <a:prstGeom prst="rect">
            <a:avLst/>
          </a:prstGeom>
          <a:solidFill>
            <a:srgbClr val="ffffff"/>
          </a:solidFill>
          <a:ln w="9360">
            <a:noFill/>
          </a:ln>
        </p:spPr>
      </p:sp>
      <p:pic>
        <p:nvPicPr>
          <p:cNvPr descr="" id="269" name="Picture 12"/>
          <p:cNvPicPr/>
          <p:nvPr/>
        </p:nvPicPr>
        <p:blipFill>
          <a:blip r:embed="rId1"/>
          <a:stretch>
            <a:fillRect/>
          </a:stretch>
        </p:blipFill>
        <p:spPr>
          <a:xfrm>
            <a:off x="4660920" y="2263680"/>
            <a:ext cx="3854160" cy="1817280"/>
          </a:xfrm>
          <a:prstGeom prst="rect">
            <a:avLst/>
          </a:prstGeom>
          <a:ln w="9360">
            <a:noFill/>
          </a:ln>
        </p:spPr>
      </p:pic>
      <p:pic>
        <p:nvPicPr>
          <p:cNvPr descr="" id="270" name="Picture 13"/>
          <p:cNvPicPr/>
          <p:nvPr/>
        </p:nvPicPr>
        <p:blipFill>
          <a:blip r:embed="rId2"/>
          <a:stretch>
            <a:fillRect/>
          </a:stretch>
        </p:blipFill>
        <p:spPr>
          <a:xfrm>
            <a:off x="306360" y="4208400"/>
            <a:ext cx="4188960" cy="1736280"/>
          </a:xfrm>
          <a:prstGeom prst="rect">
            <a:avLst/>
          </a:prstGeom>
          <a:ln w="9360">
            <a:noFill/>
          </a:ln>
        </p:spPr>
      </p:pic>
      <p:pic>
        <p:nvPicPr>
          <p:cNvPr descr="" id="271" name="Picture 14"/>
          <p:cNvPicPr/>
          <p:nvPr/>
        </p:nvPicPr>
        <p:blipFill>
          <a:blip r:embed="rId3"/>
          <a:stretch>
            <a:fillRect/>
          </a:stretch>
        </p:blipFill>
        <p:spPr>
          <a:xfrm>
            <a:off x="4648320" y="4202280"/>
            <a:ext cx="3892320" cy="1614240"/>
          </a:xfrm>
          <a:prstGeom prst="rect">
            <a:avLst/>
          </a:prstGeom>
          <a:ln w="9360">
            <a:noFill/>
          </a:ln>
        </p:spPr>
      </p:pic>
      <p:pic>
        <p:nvPicPr>
          <p:cNvPr descr="" id="272" name="Picture 15"/>
          <p:cNvPicPr/>
          <p:nvPr/>
        </p:nvPicPr>
        <p:blipFill>
          <a:blip r:embed="rId4"/>
          <a:stretch>
            <a:fillRect/>
          </a:stretch>
        </p:blipFill>
        <p:spPr>
          <a:xfrm>
            <a:off x="473040" y="2274840"/>
            <a:ext cx="3981240" cy="1819080"/>
          </a:xfrm>
          <a:prstGeom prst="rect">
            <a:avLst/>
          </a:prstGeom>
          <a:ln w="9360">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Les formations de la filière Bois</a:t>
            </a:r>
            <a:endParaRPr/>
          </a:p>
        </p:txBody>
      </p:sp>
      <p:sp>
        <p:nvSpPr>
          <p:cNvPr id="274" name="CustomShape 2"/>
          <p:cNvSpPr/>
          <p:nvPr/>
        </p:nvSpPr>
        <p:spPr>
          <a:xfrm>
            <a:off x="1778040" y="762120"/>
            <a:ext cx="5446440" cy="512280"/>
          </a:xfrm>
          <a:prstGeom prst="rect">
            <a:avLst/>
          </a:prstGeom>
          <a:noFill/>
          <a:ln w="9360">
            <a:noFill/>
          </a:ln>
        </p:spPr>
        <p:txBody>
          <a:bodyPr bIns="45000" lIns="90000" rIns="90000" tIns="45000"/>
          <a:p>
            <a:pPr>
              <a:lnSpc>
                <a:spcPct val="100000"/>
              </a:lnSpc>
            </a:pPr>
            <a:r>
              <a:rPr b="1" lang="fr-FR" sz="2400">
                <a:solidFill>
                  <a:srgbClr val="663300"/>
                </a:solidFill>
                <a:latin typeface="Calibri"/>
                <a:ea typeface="ＭＳ Ｐゴシック"/>
              </a:rPr>
              <a:t>  </a:t>
            </a:r>
            <a:r>
              <a:rPr b="1" lang="fr-FR" sz="2400">
                <a:solidFill>
                  <a:srgbClr val="663300"/>
                </a:solidFill>
                <a:latin typeface="Calibri"/>
                <a:ea typeface="ＭＳ Ｐゴシック"/>
              </a:rPr>
              <a:t>Les professeurs de la filière bois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
        <p:nvSpPr>
          <p:cNvPr id="275" name="CustomShape 3"/>
          <p:cNvSpPr/>
          <p:nvPr/>
        </p:nvSpPr>
        <p:spPr>
          <a:xfrm>
            <a:off x="309600" y="1200240"/>
            <a:ext cx="7970400" cy="7441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La répartition ci-dessous ne compte que les professeurs dont la spécialité est explicitement liée aux métiers du bois. Elle ne comptabilise pas les professeurs d’autres spécialités intervenants dans les enseignements comme par exemple les professeurs de construction.  </a:t>
            </a:r>
            <a:endParaRPr/>
          </a:p>
          <a:p>
            <a:pPr>
              <a:lnSpc>
                <a:spcPct val="100000"/>
              </a:lnSpc>
            </a:pPr>
            <a:r>
              <a:rPr b="1" lang="fr-FR">
                <a:solidFill>
                  <a:srgbClr val="663300"/>
                </a:solidFill>
                <a:latin typeface="Calibri"/>
                <a:ea typeface="ＭＳ Ｐゴシック"/>
              </a:rPr>
              <a:t>Ce sont 1576 professeurs de spécialité répartis comme suit:</a:t>
            </a: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pic>
        <p:nvPicPr>
          <p:cNvPr descr="" id="276" name="Picture 5"/>
          <p:cNvPicPr/>
          <p:nvPr/>
        </p:nvPicPr>
        <p:blipFill>
          <a:blip r:embed="rId1"/>
          <a:stretch>
            <a:fillRect/>
          </a:stretch>
        </p:blipFill>
        <p:spPr>
          <a:xfrm>
            <a:off x="500040" y="2878200"/>
            <a:ext cx="5216040" cy="2873160"/>
          </a:xfrm>
          <a:prstGeom prst="rect">
            <a:avLst/>
          </a:prstGeom>
          <a:ln w="9360">
            <a:noFill/>
          </a:ln>
        </p:spPr>
      </p:pic>
      <p:sp>
        <p:nvSpPr>
          <p:cNvPr id="277" name="CustomShape 4"/>
          <p:cNvSpPr/>
          <p:nvPr/>
        </p:nvSpPr>
        <p:spPr>
          <a:xfrm>
            <a:off x="5678640" y="3130560"/>
            <a:ext cx="3207960" cy="2404800"/>
          </a:xfrm>
          <a:prstGeom prst="rect">
            <a:avLst/>
          </a:prstGeom>
          <a:noFill/>
          <a:ln w="9360">
            <a:noFill/>
          </a:ln>
        </p:spPr>
        <p:txBody>
          <a:bodyPr bIns="45000" lIns="90000" rIns="90000" tIns="45000"/>
          <a:p>
            <a:pPr algn="just">
              <a:lnSpc>
                <a:spcPct val="100000"/>
              </a:lnSpc>
            </a:pPr>
            <a:r>
              <a:rPr b="1" lang="fr-FR">
                <a:solidFill>
                  <a:srgbClr val="663300"/>
                </a:solidFill>
                <a:latin typeface="Calibri"/>
                <a:ea typeface="ＭＳ Ｐゴシック"/>
              </a:rPr>
              <a:t>On trouve une très large proportion de professeurs de lycée professionnel en spécialité génie industriel bois. Ces professeurs sont nécessaires aux formations de niveau 5 et 4 qui sont les plus importantes en nombre.</a:t>
            </a: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8"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 continuum de formation </a:t>
            </a:r>
            <a:endParaRPr/>
          </a:p>
          <a:p>
            <a:pPr algn="ctr">
              <a:lnSpc>
                <a:spcPct val="100000"/>
              </a:lnSpc>
            </a:pPr>
            <a:r>
              <a:rPr b="1" lang="fr-FR" sz="3600">
                <a:solidFill>
                  <a:srgbClr val="4c2600"/>
                </a:solidFill>
                <a:latin typeface="Calibri"/>
                <a:ea typeface="ＭＳ Ｐゴシック"/>
              </a:rPr>
              <a:t>de la filière Bois</a:t>
            </a:r>
            <a:endParaRPr/>
          </a:p>
        </p:txBody>
      </p:sp>
      <p:sp>
        <p:nvSpPr>
          <p:cNvPr id="279" name="CustomShape 2"/>
          <p:cNvSpPr/>
          <p:nvPr/>
        </p:nvSpPr>
        <p:spPr>
          <a:xfrm>
            <a:off x="566640" y="1122480"/>
            <a:ext cx="7970400" cy="744120"/>
          </a:xfrm>
          <a:prstGeom prst="rect">
            <a:avLst/>
          </a:prstGeom>
          <a:noFill/>
          <a:ln w="9360">
            <a:noFill/>
          </a:ln>
        </p:spPr>
        <p:txBody>
          <a:bodyPr bIns="45000" lIns="90000" rIns="90000" tIns="45000"/>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
        <p:nvSpPr>
          <p:cNvPr id="280" name="CustomShape 3"/>
          <p:cNvSpPr/>
          <p:nvPr/>
        </p:nvSpPr>
        <p:spPr>
          <a:xfrm>
            <a:off x="1339920" y="6040440"/>
            <a:ext cx="6901920" cy="272880"/>
          </a:xfrm>
          <a:prstGeom prst="rect">
            <a:avLst/>
          </a:prstGeom>
          <a:solidFill>
            <a:srgbClr val="eeece1"/>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785 408 Élèves de troisième (dont 25 197 Segpa en 2014) </a:t>
            </a:r>
            <a:endParaRPr/>
          </a:p>
        </p:txBody>
      </p:sp>
      <p:sp>
        <p:nvSpPr>
          <p:cNvPr id="281" name="CustomShape 4"/>
          <p:cNvSpPr/>
          <p:nvPr/>
        </p:nvSpPr>
        <p:spPr>
          <a:xfrm>
            <a:off x="1525680" y="4586400"/>
            <a:ext cx="901440" cy="455400"/>
          </a:xfrm>
          <a:prstGeom prst="rect">
            <a:avLst/>
          </a:prstGeom>
          <a:solidFill>
            <a:srgbClr val="cc99ff"/>
          </a:solidFill>
          <a:ln w="9360">
            <a:solidFill>
              <a:srgbClr val="2e1700"/>
            </a:solidFill>
            <a:miter/>
          </a:ln>
        </p:spPr>
        <p:txBody>
          <a:bodyPr bIns="45000" lIns="90000" rIns="90000" tIns="45000"/>
          <a:p>
            <a:pPr algn="ctr">
              <a:lnSpc>
                <a:spcPct val="100000"/>
              </a:lnSpc>
            </a:pPr>
            <a:r>
              <a:rPr lang="fr-FR" sz="1200">
                <a:solidFill>
                  <a:srgbClr val="000000"/>
                </a:solidFill>
                <a:latin typeface="Arial"/>
                <a:ea typeface="ＭＳ Ｐゴシック"/>
              </a:rPr>
              <a:t>CAP 2em année</a:t>
            </a:r>
            <a:endParaRPr/>
          </a:p>
        </p:txBody>
      </p:sp>
      <p:sp>
        <p:nvSpPr>
          <p:cNvPr id="282" name="CustomShape 5"/>
          <p:cNvSpPr/>
          <p:nvPr/>
        </p:nvSpPr>
        <p:spPr>
          <a:xfrm>
            <a:off x="1527120" y="5189400"/>
            <a:ext cx="901440" cy="455400"/>
          </a:xfrm>
          <a:prstGeom prst="rect">
            <a:avLst/>
          </a:prstGeom>
          <a:solidFill>
            <a:srgbClr val="cc99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CAP 1er année</a:t>
            </a:r>
            <a:endParaRPr/>
          </a:p>
        </p:txBody>
      </p:sp>
      <p:sp>
        <p:nvSpPr>
          <p:cNvPr id="283" name="CustomShape 6"/>
          <p:cNvSpPr/>
          <p:nvPr/>
        </p:nvSpPr>
        <p:spPr>
          <a:xfrm>
            <a:off x="1693800" y="3905280"/>
            <a:ext cx="566280" cy="531720"/>
          </a:xfrm>
          <a:prstGeom prst="rect">
            <a:avLst/>
          </a:prstGeom>
          <a:solidFill>
            <a:srgbClr val="cc99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BEP</a:t>
            </a:r>
            <a:endParaRPr/>
          </a:p>
          <a:p>
            <a:pPr algn="ctr">
              <a:lnSpc>
                <a:spcPct val="100000"/>
              </a:lnSpc>
            </a:pPr>
            <a:endParaRPr/>
          </a:p>
        </p:txBody>
      </p:sp>
      <p:sp>
        <p:nvSpPr>
          <p:cNvPr id="284" name="CustomShape 7"/>
          <p:cNvSpPr/>
          <p:nvPr/>
        </p:nvSpPr>
        <p:spPr>
          <a:xfrm>
            <a:off x="1693800" y="3286080"/>
            <a:ext cx="566280" cy="455400"/>
          </a:xfrm>
          <a:prstGeom prst="rect">
            <a:avLst/>
          </a:prstGeom>
          <a:solidFill>
            <a:srgbClr val="cc99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BT-BP</a:t>
            </a:r>
            <a:endParaRPr/>
          </a:p>
        </p:txBody>
      </p:sp>
      <p:sp>
        <p:nvSpPr>
          <p:cNvPr id="285" name="CustomShape 8"/>
          <p:cNvSpPr/>
          <p:nvPr/>
        </p:nvSpPr>
        <p:spPr>
          <a:xfrm>
            <a:off x="3349800" y="4699080"/>
            <a:ext cx="901440" cy="272880"/>
          </a:xfrm>
          <a:prstGeom prst="rect">
            <a:avLst/>
          </a:prstGeom>
          <a:solidFill>
            <a:srgbClr val="e2c5ff"/>
          </a:solidFill>
          <a:ln w="9360">
            <a:solidFill>
              <a:srgbClr val="2e1700"/>
            </a:solidFill>
            <a:miter/>
          </a:ln>
        </p:spPr>
        <p:txBody>
          <a:bodyPr bIns="45000" lIns="90000" rIns="90000" tIns="45000"/>
          <a:p>
            <a:pPr algn="ctr">
              <a:lnSpc>
                <a:spcPct val="100000"/>
              </a:lnSpc>
            </a:pPr>
            <a:r>
              <a:rPr lang="fr-FR" sz="1200">
                <a:solidFill>
                  <a:srgbClr val="000000"/>
                </a:solidFill>
                <a:latin typeface="Arial"/>
                <a:ea typeface="ＭＳ Ｐゴシック"/>
              </a:rPr>
              <a:t>1er Pro</a:t>
            </a:r>
            <a:endParaRPr/>
          </a:p>
        </p:txBody>
      </p:sp>
      <p:sp>
        <p:nvSpPr>
          <p:cNvPr id="286" name="CustomShape 9"/>
          <p:cNvSpPr/>
          <p:nvPr/>
        </p:nvSpPr>
        <p:spPr>
          <a:xfrm>
            <a:off x="3373560" y="5135400"/>
            <a:ext cx="901440" cy="455400"/>
          </a:xfrm>
          <a:prstGeom prst="rect">
            <a:avLst/>
          </a:prstGeom>
          <a:solidFill>
            <a:srgbClr val="e2c5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Seconde Pro</a:t>
            </a:r>
            <a:endParaRPr/>
          </a:p>
        </p:txBody>
      </p:sp>
      <p:sp>
        <p:nvSpPr>
          <p:cNvPr id="287" name="CustomShape 10"/>
          <p:cNvSpPr/>
          <p:nvPr/>
        </p:nvSpPr>
        <p:spPr>
          <a:xfrm>
            <a:off x="3373560" y="4299120"/>
            <a:ext cx="888480" cy="272880"/>
          </a:xfrm>
          <a:prstGeom prst="rect">
            <a:avLst/>
          </a:prstGeom>
          <a:solidFill>
            <a:srgbClr val="e2c5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Bac Pro</a:t>
            </a:r>
            <a:endParaRPr/>
          </a:p>
        </p:txBody>
      </p:sp>
      <p:sp>
        <p:nvSpPr>
          <p:cNvPr id="288" name="CustomShape 11"/>
          <p:cNvSpPr/>
          <p:nvPr/>
        </p:nvSpPr>
        <p:spPr>
          <a:xfrm>
            <a:off x="4390920" y="5291280"/>
            <a:ext cx="2846160" cy="272880"/>
          </a:xfrm>
          <a:prstGeom prst="rect">
            <a:avLst/>
          </a:prstGeom>
          <a:solidFill>
            <a:srgbClr val="93aefb"/>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Seconde générale et technologique</a:t>
            </a:r>
            <a:endParaRPr/>
          </a:p>
        </p:txBody>
      </p:sp>
      <p:sp>
        <p:nvSpPr>
          <p:cNvPr id="289" name="CustomShape 12"/>
          <p:cNvSpPr/>
          <p:nvPr/>
        </p:nvSpPr>
        <p:spPr>
          <a:xfrm>
            <a:off x="5332320" y="4764240"/>
            <a:ext cx="1893600" cy="272880"/>
          </a:xfrm>
          <a:prstGeom prst="rect">
            <a:avLst/>
          </a:prstGeom>
          <a:solidFill>
            <a:srgbClr val="99ccff"/>
          </a:solidFill>
          <a:ln w="9360">
            <a:solidFill>
              <a:srgbClr val="000000"/>
            </a:solidFill>
            <a:miter/>
          </a:ln>
        </p:spPr>
        <p:txBody>
          <a:bodyPr bIns="45000" lIns="90000" rIns="90000" tIns="45000"/>
          <a:p>
            <a:pPr>
              <a:lnSpc>
                <a:spcPct val="100000"/>
              </a:lnSpc>
            </a:pPr>
            <a:r>
              <a:rPr lang="fr-FR" sz="1200">
                <a:solidFill>
                  <a:srgbClr val="000000"/>
                </a:solidFill>
                <a:latin typeface="Arial"/>
                <a:ea typeface="ＭＳ Ｐゴシック"/>
              </a:rPr>
              <a:t>Première  technologique</a:t>
            </a:r>
            <a:endParaRPr/>
          </a:p>
        </p:txBody>
      </p:sp>
      <p:sp>
        <p:nvSpPr>
          <p:cNvPr id="290" name="CustomShape 13"/>
          <p:cNvSpPr/>
          <p:nvPr/>
        </p:nvSpPr>
        <p:spPr>
          <a:xfrm>
            <a:off x="5321160" y="4311720"/>
            <a:ext cx="1893600" cy="272880"/>
          </a:xfrm>
          <a:prstGeom prst="rect">
            <a:avLst/>
          </a:prstGeom>
          <a:solidFill>
            <a:srgbClr val="99ccff"/>
          </a:solidFill>
          <a:ln w="9360">
            <a:solidFill>
              <a:srgbClr val="000000"/>
            </a:solidFill>
            <a:miter/>
          </a:ln>
        </p:spPr>
        <p:txBody>
          <a:bodyPr bIns="45000" lIns="90000" rIns="90000" tIns="45000"/>
          <a:p>
            <a:pPr>
              <a:lnSpc>
                <a:spcPct val="100000"/>
              </a:lnSpc>
            </a:pPr>
            <a:r>
              <a:rPr lang="fr-FR" sz="1200">
                <a:solidFill>
                  <a:srgbClr val="000000"/>
                </a:solidFill>
                <a:latin typeface="Arial"/>
                <a:ea typeface="ＭＳ Ｐゴシック"/>
              </a:rPr>
              <a:t>Terminale technologique</a:t>
            </a:r>
            <a:endParaRPr/>
          </a:p>
        </p:txBody>
      </p:sp>
      <p:sp>
        <p:nvSpPr>
          <p:cNvPr id="291" name="CustomShape 14"/>
          <p:cNvSpPr/>
          <p:nvPr/>
        </p:nvSpPr>
        <p:spPr>
          <a:xfrm>
            <a:off x="4049640" y="3409920"/>
            <a:ext cx="1272960" cy="272880"/>
          </a:xfrm>
          <a:prstGeom prst="rect">
            <a:avLst/>
          </a:prstGeom>
          <a:solidFill>
            <a:srgbClr val="33cccc"/>
          </a:solidFill>
          <a:ln w="9360">
            <a:solidFill>
              <a:srgbClr val="000000"/>
            </a:solidFill>
            <a:miter/>
          </a:ln>
        </p:spPr>
        <p:txBody>
          <a:bodyPr bIns="45000" lIns="18000" rIns="18000" tIns="45000"/>
          <a:p>
            <a:pPr algn="ctr">
              <a:lnSpc>
                <a:spcPct val="100000"/>
              </a:lnSpc>
            </a:pPr>
            <a:r>
              <a:rPr lang="fr-FR" sz="1200">
                <a:solidFill>
                  <a:srgbClr val="000000"/>
                </a:solidFill>
                <a:latin typeface="Arial"/>
                <a:ea typeface="ＭＳ Ｐゴシック"/>
              </a:rPr>
              <a:t>STS 1er année</a:t>
            </a:r>
            <a:endParaRPr/>
          </a:p>
        </p:txBody>
      </p:sp>
      <p:sp>
        <p:nvSpPr>
          <p:cNvPr id="292" name="CustomShape 15"/>
          <p:cNvSpPr/>
          <p:nvPr/>
        </p:nvSpPr>
        <p:spPr>
          <a:xfrm>
            <a:off x="4073400" y="2992320"/>
            <a:ext cx="1244160" cy="272880"/>
          </a:xfrm>
          <a:prstGeom prst="rect">
            <a:avLst/>
          </a:prstGeom>
          <a:solidFill>
            <a:srgbClr val="33cccc"/>
          </a:solidFill>
          <a:ln w="9360">
            <a:solidFill>
              <a:srgbClr val="000000"/>
            </a:solidFill>
            <a:miter/>
          </a:ln>
        </p:spPr>
        <p:txBody>
          <a:bodyPr bIns="45000" lIns="18000" rIns="18000" tIns="45000"/>
          <a:p>
            <a:pPr>
              <a:lnSpc>
                <a:spcPct val="100000"/>
              </a:lnSpc>
            </a:pPr>
            <a:r>
              <a:rPr lang="fr-FR" sz="1200">
                <a:solidFill>
                  <a:srgbClr val="000000"/>
                </a:solidFill>
                <a:latin typeface="Arial"/>
                <a:ea typeface="ＭＳ Ｐゴシック"/>
              </a:rPr>
              <a:t>STS 2em année</a:t>
            </a:r>
            <a:endParaRPr/>
          </a:p>
        </p:txBody>
      </p:sp>
      <p:sp>
        <p:nvSpPr>
          <p:cNvPr id="293" name="CustomShape 16"/>
          <p:cNvSpPr/>
          <p:nvPr/>
        </p:nvSpPr>
        <p:spPr>
          <a:xfrm>
            <a:off x="4070520" y="2320920"/>
            <a:ext cx="1191960" cy="272880"/>
          </a:xfrm>
          <a:prstGeom prst="rect">
            <a:avLst/>
          </a:prstGeom>
          <a:solidFill>
            <a:srgbClr val="ccffcc"/>
          </a:solidFill>
          <a:ln w="9360">
            <a:solidFill>
              <a:srgbClr val="000000"/>
            </a:solidFill>
            <a:miter/>
          </a:ln>
        </p:spPr>
        <p:txBody>
          <a:bodyPr bIns="45000" lIns="90000" rIns="90000" tIns="45000"/>
          <a:p>
            <a:pPr algn="ctr">
              <a:lnSpc>
                <a:spcPct val="100000"/>
              </a:lnSpc>
            </a:pPr>
            <a:r>
              <a:rPr b="1" lang="fr-FR" sz="1200">
                <a:solidFill>
                  <a:srgbClr val="000000"/>
                </a:solidFill>
                <a:latin typeface="Arial"/>
                <a:ea typeface="ＭＳ Ｐゴシック"/>
              </a:rPr>
              <a:t>Prépa ATS</a:t>
            </a:r>
            <a:endParaRPr/>
          </a:p>
        </p:txBody>
      </p:sp>
      <p:sp>
        <p:nvSpPr>
          <p:cNvPr id="294" name="CustomShape 17"/>
          <p:cNvSpPr/>
          <p:nvPr/>
        </p:nvSpPr>
        <p:spPr>
          <a:xfrm>
            <a:off x="5343480" y="2320920"/>
            <a:ext cx="1199880" cy="272880"/>
          </a:xfrm>
          <a:prstGeom prst="rect">
            <a:avLst/>
          </a:prstGeom>
          <a:solidFill>
            <a:srgbClr val="97ff97"/>
          </a:solidFill>
          <a:ln w="9360">
            <a:solidFill>
              <a:srgbClr val="000000"/>
            </a:solidFill>
            <a:miter/>
          </a:ln>
        </p:spPr>
        <p:txBody>
          <a:bodyPr bIns="45000" lIns="90000" rIns="90000" tIns="45000"/>
          <a:p>
            <a:pPr algn="ctr">
              <a:lnSpc>
                <a:spcPct val="100000"/>
              </a:lnSpc>
            </a:pPr>
            <a:r>
              <a:rPr b="1" lang="fr-FR" sz="1200">
                <a:solidFill>
                  <a:srgbClr val="000000"/>
                </a:solidFill>
                <a:latin typeface="Arial"/>
                <a:ea typeface="ＭＳ Ｐゴシック"/>
              </a:rPr>
              <a:t> </a:t>
            </a:r>
            <a:r>
              <a:rPr b="1" lang="fr-FR" sz="1200">
                <a:solidFill>
                  <a:srgbClr val="000000"/>
                </a:solidFill>
                <a:latin typeface="Arial"/>
                <a:ea typeface="ＭＳ Ｐゴシック"/>
              </a:rPr>
              <a:t>Licence Pro</a:t>
            </a:r>
            <a:endParaRPr/>
          </a:p>
        </p:txBody>
      </p:sp>
      <p:sp>
        <p:nvSpPr>
          <p:cNvPr id="295" name="CustomShape 18"/>
          <p:cNvSpPr/>
          <p:nvPr/>
        </p:nvSpPr>
        <p:spPr>
          <a:xfrm>
            <a:off x="5091120" y="1611360"/>
            <a:ext cx="2022120" cy="272880"/>
          </a:xfrm>
          <a:prstGeom prst="rect">
            <a:avLst/>
          </a:prstGeom>
          <a:solidFill>
            <a:srgbClr val="ffff00"/>
          </a:solidFill>
          <a:ln w="9360">
            <a:solidFill>
              <a:srgbClr val="000000"/>
            </a:solidFill>
            <a:miter/>
          </a:ln>
        </p:spPr>
        <p:txBody>
          <a:bodyPr bIns="45000" lIns="90000" rIns="90000" tIns="45000"/>
          <a:p>
            <a:pPr algn="ctr">
              <a:lnSpc>
                <a:spcPct val="100000"/>
              </a:lnSpc>
            </a:pPr>
            <a:r>
              <a:rPr b="1" lang="fr-FR" sz="1200">
                <a:solidFill>
                  <a:srgbClr val="000000"/>
                </a:solidFill>
                <a:latin typeface="Arial"/>
                <a:ea typeface="ＭＳ Ｐゴシック"/>
              </a:rPr>
              <a:t>É</a:t>
            </a:r>
            <a:r>
              <a:rPr b="1" lang="fr-FR" sz="1200">
                <a:solidFill>
                  <a:srgbClr val="000000"/>
                </a:solidFill>
                <a:latin typeface="Arial"/>
                <a:ea typeface="ＭＳ Ｐゴシック"/>
              </a:rPr>
              <a:t>coles d’ingénieur</a:t>
            </a:r>
            <a:endParaRPr/>
          </a:p>
        </p:txBody>
      </p:sp>
      <p:sp>
        <p:nvSpPr>
          <p:cNvPr id="296" name="CustomShape 19"/>
          <p:cNvSpPr/>
          <p:nvPr/>
        </p:nvSpPr>
        <p:spPr>
          <a:xfrm>
            <a:off x="5392800" y="3394080"/>
            <a:ext cx="1211040" cy="272880"/>
          </a:xfrm>
          <a:prstGeom prst="rect">
            <a:avLst/>
          </a:prstGeom>
          <a:solidFill>
            <a:srgbClr val="008080"/>
          </a:solidFill>
          <a:ln w="9360">
            <a:solidFill>
              <a:srgbClr val="000000"/>
            </a:solidFill>
            <a:miter/>
          </a:ln>
        </p:spPr>
        <p:txBody>
          <a:bodyPr bIns="45000" lIns="18000" rIns="18000" tIns="45000"/>
          <a:p>
            <a:pPr>
              <a:lnSpc>
                <a:spcPct val="100000"/>
              </a:lnSpc>
            </a:pPr>
            <a:r>
              <a:rPr b="1" lang="fr-FR" sz="1200">
                <a:solidFill>
                  <a:srgbClr val="ffffff"/>
                </a:solidFill>
                <a:latin typeface="Arial"/>
                <a:ea typeface="ＭＳ Ｐゴシック"/>
              </a:rPr>
              <a:t>DUT 1er année</a:t>
            </a:r>
            <a:endParaRPr/>
          </a:p>
        </p:txBody>
      </p:sp>
      <p:sp>
        <p:nvSpPr>
          <p:cNvPr id="297" name="CustomShape 20"/>
          <p:cNvSpPr/>
          <p:nvPr/>
        </p:nvSpPr>
        <p:spPr>
          <a:xfrm>
            <a:off x="5400720" y="3013200"/>
            <a:ext cx="1204560" cy="272880"/>
          </a:xfrm>
          <a:prstGeom prst="rect">
            <a:avLst/>
          </a:prstGeom>
          <a:solidFill>
            <a:srgbClr val="008080"/>
          </a:solidFill>
          <a:ln w="9360">
            <a:solidFill>
              <a:srgbClr val="000000"/>
            </a:solidFill>
            <a:miter/>
          </a:ln>
        </p:spPr>
        <p:txBody>
          <a:bodyPr bIns="45000" lIns="18000" rIns="18000" tIns="45000"/>
          <a:p>
            <a:pPr>
              <a:lnSpc>
                <a:spcPct val="100000"/>
              </a:lnSpc>
            </a:pPr>
            <a:r>
              <a:rPr b="1" lang="fr-FR" sz="1200">
                <a:solidFill>
                  <a:srgbClr val="ffffff"/>
                </a:solidFill>
                <a:latin typeface="Arial"/>
                <a:ea typeface="ＭＳ Ｐゴシック"/>
              </a:rPr>
              <a:t>DUT 2em année</a:t>
            </a:r>
            <a:endParaRPr/>
          </a:p>
        </p:txBody>
      </p:sp>
      <p:sp>
        <p:nvSpPr>
          <p:cNvPr id="298" name="CustomShape 21"/>
          <p:cNvSpPr/>
          <p:nvPr/>
        </p:nvSpPr>
        <p:spPr>
          <a:xfrm>
            <a:off x="709560" y="4392720"/>
            <a:ext cx="926640" cy="272880"/>
          </a:xfrm>
          <a:prstGeom prst="rect">
            <a:avLst/>
          </a:prstGeom>
          <a:noFill/>
          <a:ln w="9360">
            <a:noFill/>
          </a:ln>
        </p:spPr>
        <p:txBody>
          <a:bodyPr bIns="45000" lIns="90000" rIns="90000" tIns="45000"/>
          <a:p>
            <a:pPr algn="ctr">
              <a:lnSpc>
                <a:spcPct val="100000"/>
              </a:lnSpc>
            </a:pPr>
            <a:r>
              <a:rPr b="1" lang="fr-FR" sz="1200">
                <a:solidFill>
                  <a:srgbClr val="000000"/>
                </a:solidFill>
                <a:latin typeface="Arial"/>
                <a:ea typeface="ＭＳ Ｐゴシック"/>
              </a:rPr>
              <a:t>11 017</a:t>
            </a:r>
            <a:endParaRPr/>
          </a:p>
        </p:txBody>
      </p:sp>
      <p:sp>
        <p:nvSpPr>
          <p:cNvPr id="299" name="CustomShape 22"/>
          <p:cNvSpPr/>
          <p:nvPr/>
        </p:nvSpPr>
        <p:spPr>
          <a:xfrm>
            <a:off x="952560" y="3092400"/>
            <a:ext cx="926640" cy="272880"/>
          </a:xfrm>
          <a:prstGeom prst="rect">
            <a:avLst/>
          </a:prstGeom>
          <a:noFill/>
          <a:ln w="9360">
            <a:noFill/>
          </a:ln>
        </p:spPr>
        <p:txBody>
          <a:bodyPr bIns="45000" lIns="90000" rIns="90000" tIns="45000"/>
          <a:p>
            <a:pPr algn="ctr">
              <a:lnSpc>
                <a:spcPct val="100000"/>
              </a:lnSpc>
            </a:pPr>
            <a:r>
              <a:rPr b="1" lang="fr-FR" sz="1200">
                <a:solidFill>
                  <a:srgbClr val="000000"/>
                </a:solidFill>
                <a:latin typeface="Arial"/>
                <a:ea typeface="ＭＳ Ｐゴシック"/>
              </a:rPr>
              <a:t>1 580</a:t>
            </a:r>
            <a:endParaRPr/>
          </a:p>
        </p:txBody>
      </p:sp>
      <p:sp>
        <p:nvSpPr>
          <p:cNvPr id="300" name="CustomShape 23"/>
          <p:cNvSpPr/>
          <p:nvPr/>
        </p:nvSpPr>
        <p:spPr>
          <a:xfrm>
            <a:off x="2805120" y="4044960"/>
            <a:ext cx="630000" cy="272880"/>
          </a:xfrm>
          <a:prstGeom prst="rect">
            <a:avLst/>
          </a:prstGeom>
          <a:noFill/>
          <a:ln w="9360">
            <a:noFill/>
          </a:ln>
        </p:spPr>
        <p:txBody>
          <a:bodyPr bIns="45000" lIns="90000" rIns="90000" tIns="45000"/>
          <a:p>
            <a:pPr>
              <a:lnSpc>
                <a:spcPct val="100000"/>
              </a:lnSpc>
            </a:pPr>
            <a:r>
              <a:rPr b="1" lang="fr-FR" sz="1200">
                <a:solidFill>
                  <a:srgbClr val="000000"/>
                </a:solidFill>
                <a:latin typeface="Arial"/>
                <a:ea typeface="ＭＳ Ｐゴシック"/>
              </a:rPr>
              <a:t>4 731</a:t>
            </a:r>
            <a:endParaRPr/>
          </a:p>
        </p:txBody>
      </p:sp>
      <p:sp>
        <p:nvSpPr>
          <p:cNvPr id="301" name="CustomShape 24"/>
          <p:cNvSpPr/>
          <p:nvPr/>
        </p:nvSpPr>
        <p:spPr>
          <a:xfrm>
            <a:off x="7281720" y="4145040"/>
            <a:ext cx="1326960" cy="531720"/>
          </a:xfrm>
          <a:prstGeom prst="rect">
            <a:avLst/>
          </a:prstGeom>
          <a:noFill/>
          <a:ln w="9360">
            <a:noFill/>
          </a:ln>
        </p:spPr>
        <p:txBody>
          <a:bodyPr bIns="45000" lIns="90000" rIns="90000" tIns="45000"/>
          <a:p>
            <a:pPr>
              <a:lnSpc>
                <a:spcPct val="100000"/>
              </a:lnSpc>
            </a:pPr>
            <a:r>
              <a:rPr b="1" lang="fr-FR" sz="1200">
                <a:solidFill>
                  <a:srgbClr val="000000"/>
                </a:solidFill>
                <a:latin typeface="Arial"/>
                <a:ea typeface="ＭＳ Ｐゴシック"/>
              </a:rPr>
              <a:t>26 736 Public</a:t>
            </a:r>
            <a:endParaRPr/>
          </a:p>
          <a:p>
            <a:pPr>
              <a:lnSpc>
                <a:spcPct val="100000"/>
              </a:lnSpc>
            </a:pPr>
            <a:r>
              <a:rPr b="1" lang="fr-FR" sz="1200">
                <a:solidFill>
                  <a:srgbClr val="000000"/>
                </a:solidFill>
                <a:latin typeface="Arial"/>
                <a:ea typeface="ＭＳ Ｐゴシック"/>
              </a:rPr>
              <a:t>3896 Privé</a:t>
            </a:r>
            <a:endParaRPr/>
          </a:p>
        </p:txBody>
      </p:sp>
      <p:sp>
        <p:nvSpPr>
          <p:cNvPr id="302" name="CustomShape 25"/>
          <p:cNvSpPr/>
          <p:nvPr/>
        </p:nvSpPr>
        <p:spPr>
          <a:xfrm>
            <a:off x="2841480" y="4486320"/>
            <a:ext cx="272520" cy="180720"/>
          </a:xfrm>
          <a:prstGeom prst="rightArrow">
            <a:avLst>
              <a:gd fmla="val 50000" name="adj1"/>
              <a:gd fmla="val 37719" name="adj2"/>
            </a:avLst>
          </a:prstGeom>
          <a:noFill/>
          <a:ln cap="rnd" w="9360">
            <a:solidFill>
              <a:srgbClr val="000000"/>
            </a:solidFill>
            <a:custDash>
              <a:ds d="35000" sp="35000"/>
            </a:custDash>
            <a:miter/>
          </a:ln>
        </p:spPr>
      </p:sp>
      <p:sp>
        <p:nvSpPr>
          <p:cNvPr id="303" name="CustomShape 26"/>
          <p:cNvSpPr/>
          <p:nvPr/>
        </p:nvSpPr>
        <p:spPr>
          <a:xfrm>
            <a:off x="1803240" y="5705640"/>
            <a:ext cx="437760" cy="269640"/>
          </a:xfrm>
          <a:prstGeom prst="upArrow">
            <a:avLst>
              <a:gd fmla="val 50000" name="adj1"/>
              <a:gd fmla="val 25000" name="adj2"/>
            </a:avLst>
          </a:prstGeom>
          <a:solidFill>
            <a:srgbClr val="cc99ff"/>
          </a:solidFill>
          <a:ln w="9360">
            <a:solidFill>
              <a:srgbClr val="000000"/>
            </a:solidFill>
            <a:miter/>
          </a:ln>
        </p:spPr>
      </p:sp>
      <p:sp>
        <p:nvSpPr>
          <p:cNvPr id="304" name="CustomShape 27"/>
          <p:cNvSpPr/>
          <p:nvPr/>
        </p:nvSpPr>
        <p:spPr>
          <a:xfrm>
            <a:off x="5381640" y="5692680"/>
            <a:ext cx="437760" cy="269640"/>
          </a:xfrm>
          <a:prstGeom prst="upArrow">
            <a:avLst>
              <a:gd fmla="val 50000" name="adj1"/>
              <a:gd fmla="val 25000" name="adj2"/>
            </a:avLst>
          </a:prstGeom>
          <a:solidFill>
            <a:srgbClr val="93aefb"/>
          </a:solidFill>
          <a:ln w="9360">
            <a:solidFill>
              <a:srgbClr val="000000"/>
            </a:solidFill>
            <a:miter/>
          </a:ln>
        </p:spPr>
      </p:sp>
      <p:sp>
        <p:nvSpPr>
          <p:cNvPr id="305" name="CustomShape 28"/>
          <p:cNvSpPr/>
          <p:nvPr/>
        </p:nvSpPr>
        <p:spPr>
          <a:xfrm>
            <a:off x="2549520" y="3540240"/>
            <a:ext cx="1379160" cy="140760"/>
          </a:xfrm>
          <a:prstGeom prst="rightArrow">
            <a:avLst>
              <a:gd fmla="val 50000" name="adj1"/>
              <a:gd fmla="val 244100" name="adj2"/>
            </a:avLst>
          </a:prstGeom>
          <a:noFill/>
          <a:ln cap="rnd" w="9360">
            <a:solidFill>
              <a:srgbClr val="000000"/>
            </a:solidFill>
            <a:custDash>
              <a:ds d="35000" sp="35000"/>
            </a:custDash>
            <a:miter/>
          </a:ln>
        </p:spPr>
      </p:sp>
      <p:sp>
        <p:nvSpPr>
          <p:cNvPr id="306" name="CustomShape 29"/>
          <p:cNvSpPr/>
          <p:nvPr/>
        </p:nvSpPr>
        <p:spPr>
          <a:xfrm rot="2538600">
            <a:off x="5032440" y="1931760"/>
            <a:ext cx="134640" cy="340920"/>
          </a:xfrm>
          <a:prstGeom prst="upArrow">
            <a:avLst>
              <a:gd fmla="val 50000" name="adj1"/>
              <a:gd fmla="val 63235" name="adj2"/>
            </a:avLst>
          </a:prstGeom>
          <a:solidFill>
            <a:srgbClr val="ccffcc"/>
          </a:solidFill>
          <a:ln w="9360">
            <a:solidFill>
              <a:srgbClr val="000000"/>
            </a:solidFill>
            <a:miter/>
          </a:ln>
        </p:spPr>
      </p:sp>
      <p:sp>
        <p:nvSpPr>
          <p:cNvPr id="307" name="CustomShape 30"/>
          <p:cNvSpPr/>
          <p:nvPr/>
        </p:nvSpPr>
        <p:spPr>
          <a:xfrm>
            <a:off x="5740560" y="3746520"/>
            <a:ext cx="225000" cy="415440"/>
          </a:xfrm>
          <a:prstGeom prst="upArrow">
            <a:avLst>
              <a:gd fmla="val 50000" name="adj1"/>
              <a:gd fmla="val 46127" name="adj2"/>
            </a:avLst>
          </a:prstGeom>
          <a:solidFill>
            <a:srgbClr val="99ccff"/>
          </a:solidFill>
          <a:ln w="9360">
            <a:solidFill>
              <a:srgbClr val="000000"/>
            </a:solidFill>
            <a:miter/>
          </a:ln>
        </p:spPr>
      </p:sp>
      <p:sp>
        <p:nvSpPr>
          <p:cNvPr id="308" name="CustomShape 31"/>
          <p:cNvSpPr/>
          <p:nvPr/>
        </p:nvSpPr>
        <p:spPr>
          <a:xfrm>
            <a:off x="4481640" y="2732040"/>
            <a:ext cx="205920" cy="218880"/>
          </a:xfrm>
          <a:prstGeom prst="upArrow">
            <a:avLst>
              <a:gd fmla="val 50000" name="adj1"/>
              <a:gd fmla="val 26538" name="adj2"/>
            </a:avLst>
          </a:prstGeom>
          <a:solidFill>
            <a:srgbClr val="33cccc"/>
          </a:solidFill>
          <a:ln w="9360">
            <a:solidFill>
              <a:srgbClr val="000000"/>
            </a:solidFill>
            <a:miter/>
          </a:ln>
        </p:spPr>
      </p:sp>
      <p:sp>
        <p:nvSpPr>
          <p:cNvPr id="309" name="CustomShape 32"/>
          <p:cNvSpPr/>
          <p:nvPr/>
        </p:nvSpPr>
        <p:spPr>
          <a:xfrm rot="2447400">
            <a:off x="5345280" y="2612880"/>
            <a:ext cx="126720" cy="361440"/>
          </a:xfrm>
          <a:prstGeom prst="upArrow">
            <a:avLst>
              <a:gd fmla="val 50000" name="adj1"/>
              <a:gd fmla="val 71250" name="adj2"/>
            </a:avLst>
          </a:prstGeom>
          <a:solidFill>
            <a:srgbClr val="33cccc"/>
          </a:solidFill>
          <a:ln w="9360">
            <a:solidFill>
              <a:srgbClr val="000000"/>
            </a:solidFill>
            <a:miter/>
          </a:ln>
        </p:spPr>
      </p:sp>
      <p:sp>
        <p:nvSpPr>
          <p:cNvPr id="310" name="CustomShape 33"/>
          <p:cNvSpPr/>
          <p:nvPr/>
        </p:nvSpPr>
        <p:spPr>
          <a:xfrm rot="3030000">
            <a:off x="4169520" y="3700800"/>
            <a:ext cx="225000" cy="534600"/>
          </a:xfrm>
          <a:prstGeom prst="upArrow">
            <a:avLst>
              <a:gd fmla="val 50000" name="adj1"/>
              <a:gd fmla="val 59331" name="adj2"/>
            </a:avLst>
          </a:prstGeom>
          <a:solidFill>
            <a:srgbClr val="e2c5ff"/>
          </a:solidFill>
          <a:ln w="9360">
            <a:solidFill>
              <a:srgbClr val="000000"/>
            </a:solidFill>
            <a:miter/>
          </a:ln>
        </p:spPr>
      </p:sp>
      <p:sp>
        <p:nvSpPr>
          <p:cNvPr id="311" name="CustomShape 34"/>
          <p:cNvSpPr/>
          <p:nvPr/>
        </p:nvSpPr>
        <p:spPr>
          <a:xfrm>
            <a:off x="4394160" y="4262400"/>
            <a:ext cx="796680" cy="776880"/>
          </a:xfrm>
          <a:prstGeom prst="rect">
            <a:avLst/>
          </a:prstGeom>
          <a:solidFill>
            <a:srgbClr val="eeece1"/>
          </a:solidFill>
          <a:ln w="9360">
            <a:solidFill>
              <a:srgbClr val="000000"/>
            </a:solidFill>
            <a:miter/>
          </a:ln>
        </p:spPr>
        <p:txBody>
          <a:bodyPr bIns="10800" lIns="54000" rIns="54000" tIns="10800"/>
          <a:p>
            <a:pPr>
              <a:lnSpc>
                <a:spcPct val="100000"/>
              </a:lnSpc>
            </a:pPr>
            <a:r>
              <a:rPr lang="fr-FR" sz="1200">
                <a:solidFill>
                  <a:srgbClr val="000000"/>
                </a:solidFill>
                <a:latin typeface="Arial"/>
                <a:ea typeface="ＭＳ Ｐゴシック"/>
              </a:rPr>
              <a:t>Terminale </a:t>
            </a:r>
            <a:endParaRPr/>
          </a:p>
          <a:p>
            <a:pPr>
              <a:lnSpc>
                <a:spcPct val="100000"/>
              </a:lnSpc>
            </a:pPr>
            <a:r>
              <a:rPr lang="fr-FR" sz="1200">
                <a:solidFill>
                  <a:srgbClr val="000000"/>
                </a:solidFill>
                <a:latin typeface="Arial"/>
                <a:ea typeface="ＭＳ Ｐゴシック"/>
              </a:rPr>
              <a:t>Première Voie</a:t>
            </a:r>
            <a:endParaRPr/>
          </a:p>
          <a:p>
            <a:pPr>
              <a:lnSpc>
                <a:spcPct val="30000"/>
              </a:lnSpc>
            </a:pPr>
            <a:r>
              <a:rPr lang="fr-FR" sz="1200">
                <a:solidFill>
                  <a:srgbClr val="000000"/>
                </a:solidFill>
                <a:latin typeface="Arial"/>
                <a:ea typeface="ＭＳ Ｐゴシック"/>
              </a:rPr>
              <a:t>Générale</a:t>
            </a:r>
            <a:endParaRPr/>
          </a:p>
        </p:txBody>
      </p:sp>
      <p:sp>
        <p:nvSpPr>
          <p:cNvPr id="312" name="CustomShape 35"/>
          <p:cNvSpPr/>
          <p:nvPr/>
        </p:nvSpPr>
        <p:spPr>
          <a:xfrm>
            <a:off x="3540240" y="5695920"/>
            <a:ext cx="437760" cy="269640"/>
          </a:xfrm>
          <a:prstGeom prst="upArrow">
            <a:avLst>
              <a:gd fmla="val 50000" name="adj1"/>
              <a:gd fmla="val 25000" name="adj2"/>
            </a:avLst>
          </a:prstGeom>
          <a:solidFill>
            <a:srgbClr val="e2c5ff"/>
          </a:solidFill>
          <a:ln w="9360">
            <a:solidFill>
              <a:srgbClr val="000000"/>
            </a:solidFill>
            <a:miter/>
          </a:ln>
        </p:spPr>
      </p:sp>
      <p:sp>
        <p:nvSpPr>
          <p:cNvPr id="313" name="CustomShape 36"/>
          <p:cNvSpPr/>
          <p:nvPr/>
        </p:nvSpPr>
        <p:spPr>
          <a:xfrm>
            <a:off x="4862520" y="3801960"/>
            <a:ext cx="193320" cy="294840"/>
          </a:xfrm>
          <a:prstGeom prst="upArrow">
            <a:avLst>
              <a:gd fmla="val 50000" name="adj1"/>
              <a:gd fmla="val 38115" name="adj2"/>
            </a:avLst>
          </a:prstGeom>
          <a:solidFill>
            <a:srgbClr val="eeece1"/>
          </a:solidFill>
          <a:ln w="9360">
            <a:solidFill>
              <a:srgbClr val="000000"/>
            </a:solidFill>
            <a:miter/>
          </a:ln>
        </p:spPr>
      </p:sp>
      <p:sp>
        <p:nvSpPr>
          <p:cNvPr id="314" name="CustomShape 37"/>
          <p:cNvSpPr/>
          <p:nvPr/>
        </p:nvSpPr>
        <p:spPr>
          <a:xfrm>
            <a:off x="5832360" y="2009880"/>
            <a:ext cx="205920" cy="239400"/>
          </a:xfrm>
          <a:prstGeom prst="upArrow">
            <a:avLst>
              <a:gd fmla="val 50000" name="adj1"/>
              <a:gd fmla="val 29039" name="adj2"/>
            </a:avLst>
          </a:prstGeom>
          <a:solidFill>
            <a:srgbClr val="00ff00"/>
          </a:solidFill>
          <a:ln w="9360">
            <a:solidFill>
              <a:srgbClr val="000000"/>
            </a:solidFill>
            <a:miter/>
          </a:ln>
        </p:spPr>
      </p:sp>
      <p:sp>
        <p:nvSpPr>
          <p:cNvPr id="315" name="CustomShape 38"/>
          <p:cNvSpPr/>
          <p:nvPr/>
        </p:nvSpPr>
        <p:spPr>
          <a:xfrm flipH="1" rot="2094000">
            <a:off x="6282360" y="2651040"/>
            <a:ext cx="175680" cy="309240"/>
          </a:xfrm>
          <a:prstGeom prst="upArrow">
            <a:avLst>
              <a:gd fmla="val 50000" name="adj1"/>
              <a:gd fmla="val 43919" name="adj2"/>
            </a:avLst>
          </a:prstGeom>
          <a:solidFill>
            <a:srgbClr val="008080"/>
          </a:solidFill>
          <a:ln w="9360">
            <a:solidFill>
              <a:srgbClr val="000000"/>
            </a:solidFill>
            <a:miter/>
          </a:ln>
        </p:spPr>
      </p:sp>
      <p:sp>
        <p:nvSpPr>
          <p:cNvPr id="316" name="CustomShape 39"/>
          <p:cNvSpPr/>
          <p:nvPr/>
        </p:nvSpPr>
        <p:spPr>
          <a:xfrm>
            <a:off x="1693800" y="3905280"/>
            <a:ext cx="566280" cy="531720"/>
          </a:xfrm>
          <a:prstGeom prst="rect">
            <a:avLst/>
          </a:prstGeom>
          <a:solidFill>
            <a:srgbClr val="cc99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BEP</a:t>
            </a:r>
            <a:endParaRPr/>
          </a:p>
          <a:p>
            <a:pPr algn="ctr">
              <a:lnSpc>
                <a:spcPct val="100000"/>
              </a:lnSpc>
            </a:pPr>
            <a:endParaRPr/>
          </a:p>
        </p:txBody>
      </p:sp>
      <p:sp>
        <p:nvSpPr>
          <p:cNvPr id="317" name="CustomShape 40"/>
          <p:cNvSpPr/>
          <p:nvPr/>
        </p:nvSpPr>
        <p:spPr>
          <a:xfrm>
            <a:off x="1693800" y="3286080"/>
            <a:ext cx="566280" cy="455400"/>
          </a:xfrm>
          <a:prstGeom prst="rect">
            <a:avLst/>
          </a:prstGeom>
          <a:solidFill>
            <a:srgbClr val="cc99ff"/>
          </a:solidFill>
          <a:ln w="9360">
            <a:solidFill>
              <a:srgbClr val="000000"/>
            </a:solidFill>
            <a:miter/>
          </a:ln>
        </p:spPr>
        <p:txBody>
          <a:bodyPr bIns="45000" lIns="90000" rIns="90000" tIns="45000"/>
          <a:p>
            <a:pPr algn="ctr">
              <a:lnSpc>
                <a:spcPct val="100000"/>
              </a:lnSpc>
            </a:pPr>
            <a:r>
              <a:rPr lang="fr-FR" sz="1200">
                <a:solidFill>
                  <a:srgbClr val="000000"/>
                </a:solidFill>
                <a:latin typeface="Arial"/>
                <a:ea typeface="ＭＳ Ｐゴシック"/>
              </a:rPr>
              <a:t>BT-BP</a:t>
            </a:r>
            <a:endParaRPr/>
          </a:p>
        </p:txBody>
      </p:sp>
      <p:sp>
        <p:nvSpPr>
          <p:cNvPr id="318" name="CustomShape 41"/>
          <p:cNvSpPr/>
          <p:nvPr/>
        </p:nvSpPr>
        <p:spPr>
          <a:xfrm>
            <a:off x="6675480" y="3395520"/>
            <a:ext cx="829800" cy="272880"/>
          </a:xfrm>
          <a:prstGeom prst="rect">
            <a:avLst/>
          </a:prstGeom>
          <a:solidFill>
            <a:srgbClr val="008000"/>
          </a:solidFill>
          <a:ln w="9360">
            <a:solidFill>
              <a:srgbClr val="000000"/>
            </a:solidFill>
            <a:miter/>
          </a:ln>
        </p:spPr>
        <p:txBody>
          <a:bodyPr bIns="45000" lIns="90000" rIns="90000" tIns="45000"/>
          <a:p>
            <a:pPr algn="ctr">
              <a:lnSpc>
                <a:spcPct val="100000"/>
              </a:lnSpc>
            </a:pPr>
            <a:r>
              <a:rPr b="1" lang="fr-FR" sz="1200">
                <a:solidFill>
                  <a:srgbClr val="ffffff"/>
                </a:solidFill>
                <a:latin typeface="Arial"/>
                <a:ea typeface="ＭＳ Ｐゴシック"/>
              </a:rPr>
              <a:t>1 CPGE</a:t>
            </a:r>
            <a:endParaRPr/>
          </a:p>
        </p:txBody>
      </p:sp>
      <p:sp>
        <p:nvSpPr>
          <p:cNvPr id="319" name="CustomShape 42"/>
          <p:cNvSpPr/>
          <p:nvPr/>
        </p:nvSpPr>
        <p:spPr>
          <a:xfrm>
            <a:off x="6670800" y="3014640"/>
            <a:ext cx="836280" cy="272880"/>
          </a:xfrm>
          <a:prstGeom prst="rect">
            <a:avLst/>
          </a:prstGeom>
          <a:solidFill>
            <a:srgbClr val="008000"/>
          </a:solidFill>
          <a:ln w="9360">
            <a:solidFill>
              <a:srgbClr val="000000"/>
            </a:solidFill>
            <a:miter/>
          </a:ln>
        </p:spPr>
        <p:txBody>
          <a:bodyPr bIns="45000" lIns="90000" rIns="90000" tIns="45000"/>
          <a:p>
            <a:pPr algn="ctr">
              <a:lnSpc>
                <a:spcPct val="100000"/>
              </a:lnSpc>
            </a:pPr>
            <a:r>
              <a:rPr b="1" lang="fr-FR" sz="1200">
                <a:solidFill>
                  <a:srgbClr val="ffffff"/>
                </a:solidFill>
                <a:latin typeface="Arial"/>
                <a:ea typeface="ＭＳ Ｐゴシック"/>
              </a:rPr>
              <a:t>2 CPGE</a:t>
            </a:r>
            <a:endParaRPr/>
          </a:p>
        </p:txBody>
      </p:sp>
      <p:sp>
        <p:nvSpPr>
          <p:cNvPr id="320" name="CustomShape 43"/>
          <p:cNvSpPr/>
          <p:nvPr/>
        </p:nvSpPr>
        <p:spPr>
          <a:xfrm>
            <a:off x="6873840" y="3736800"/>
            <a:ext cx="225000" cy="415440"/>
          </a:xfrm>
          <a:prstGeom prst="upArrow">
            <a:avLst>
              <a:gd fmla="val 50000" name="adj1"/>
              <a:gd fmla="val 46127" name="adj2"/>
            </a:avLst>
          </a:prstGeom>
          <a:solidFill>
            <a:srgbClr val="99ccff"/>
          </a:solidFill>
          <a:ln w="9360">
            <a:solidFill>
              <a:srgbClr val="000000"/>
            </a:solidFill>
            <a:miter/>
          </a:ln>
        </p:spPr>
      </p:sp>
      <p:sp>
        <p:nvSpPr>
          <p:cNvPr id="321" name="CustomShape 44"/>
          <p:cNvSpPr/>
          <p:nvPr/>
        </p:nvSpPr>
        <p:spPr>
          <a:xfrm>
            <a:off x="6969240" y="2035080"/>
            <a:ext cx="164880" cy="860040"/>
          </a:xfrm>
          <a:prstGeom prst="upArrow">
            <a:avLst>
              <a:gd fmla="val 50000" name="adj1"/>
              <a:gd fmla="val 130288" name="adj2"/>
            </a:avLst>
          </a:prstGeom>
          <a:solidFill>
            <a:srgbClr val="008000"/>
          </a:solidFill>
          <a:ln w="9360">
            <a:solidFill>
              <a:srgbClr val="000000"/>
            </a:solidFill>
            <a:miter/>
          </a:ln>
        </p:spPr>
      </p:sp>
      <p:sp>
        <p:nvSpPr>
          <p:cNvPr id="322" name="CustomShape 45"/>
          <p:cNvSpPr/>
          <p:nvPr/>
        </p:nvSpPr>
        <p:spPr>
          <a:xfrm>
            <a:off x="3606840" y="2917800"/>
            <a:ext cx="520200" cy="272880"/>
          </a:xfrm>
          <a:prstGeom prst="rect">
            <a:avLst/>
          </a:prstGeom>
          <a:noFill/>
          <a:ln w="9360">
            <a:noFill/>
          </a:ln>
        </p:spPr>
        <p:txBody>
          <a:bodyPr bIns="45000" lIns="90000" rIns="90000" tIns="45000"/>
          <a:p>
            <a:pPr algn="ctr">
              <a:lnSpc>
                <a:spcPct val="100000"/>
              </a:lnSpc>
            </a:pPr>
            <a:r>
              <a:rPr b="1" lang="fr-FR" sz="1200">
                <a:solidFill>
                  <a:srgbClr val="000000"/>
                </a:solidFill>
                <a:latin typeface="Arial"/>
                <a:ea typeface="ＭＳ Ｐゴシック"/>
              </a:rPr>
              <a:t>950</a:t>
            </a:r>
            <a:endParaRPr/>
          </a:p>
        </p:txBody>
      </p:sp>
      <p:sp>
        <p:nvSpPr>
          <p:cNvPr id="323" name="CustomShape 46"/>
          <p:cNvSpPr/>
          <p:nvPr/>
        </p:nvSpPr>
        <p:spPr>
          <a:xfrm flipH="1" rot="2446800">
            <a:off x="5295600" y="2593800"/>
            <a:ext cx="110880" cy="389880"/>
          </a:xfrm>
          <a:prstGeom prst="upArrow">
            <a:avLst>
              <a:gd fmla="val 50000" name="adj1"/>
              <a:gd fmla="val 87857" name="adj2"/>
            </a:avLst>
          </a:prstGeom>
          <a:solidFill>
            <a:srgbClr val="008080"/>
          </a:solidFill>
          <a:ln w="9360">
            <a:solidFill>
              <a:srgbClr val="000000"/>
            </a:solidFill>
            <a:miter/>
          </a:ln>
        </p:spPr>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4"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La passerelle Bac-Pro BTS </a:t>
            </a:r>
            <a:endParaRPr/>
          </a:p>
          <a:p>
            <a:pPr algn="ctr">
              <a:lnSpc>
                <a:spcPct val="100000"/>
              </a:lnSpc>
            </a:pPr>
            <a:r>
              <a:rPr b="1" lang="fr-FR" sz="3600">
                <a:solidFill>
                  <a:srgbClr val="4c2600"/>
                </a:solidFill>
                <a:latin typeface="Calibri"/>
                <a:ea typeface="ＭＳ Ｐゴシック"/>
              </a:rPr>
              <a:t>dans la filière bois</a:t>
            </a:r>
            <a:endParaRPr/>
          </a:p>
        </p:txBody>
      </p:sp>
      <p:sp>
        <p:nvSpPr>
          <p:cNvPr id="325" name="CustomShape 2"/>
          <p:cNvSpPr/>
          <p:nvPr/>
        </p:nvSpPr>
        <p:spPr>
          <a:xfrm>
            <a:off x="566640" y="1484280"/>
            <a:ext cx="8421480" cy="4615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Répartition des BTS d’après leur diplôme d’origine, tous BTS production confondus</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pic>
        <p:nvPicPr>
          <p:cNvPr descr="" id="326" name="Picture 42"/>
          <p:cNvPicPr/>
          <p:nvPr/>
        </p:nvPicPr>
        <p:blipFill>
          <a:blip r:embed="rId1"/>
          <a:stretch>
            <a:fillRect/>
          </a:stretch>
        </p:blipFill>
        <p:spPr>
          <a:xfrm>
            <a:off x="2373480" y="2035080"/>
            <a:ext cx="4733640" cy="1733040"/>
          </a:xfrm>
          <a:prstGeom prst="rect">
            <a:avLst/>
          </a:prstGeom>
          <a:ln w="9360">
            <a:noFill/>
          </a:ln>
        </p:spPr>
      </p:pic>
      <p:pic>
        <p:nvPicPr>
          <p:cNvPr descr="" id="327" name="Picture 43"/>
          <p:cNvPicPr/>
          <p:nvPr/>
        </p:nvPicPr>
        <p:blipFill>
          <a:blip r:embed="rId2"/>
          <a:stretch>
            <a:fillRect/>
          </a:stretch>
        </p:blipFill>
        <p:spPr>
          <a:xfrm>
            <a:off x="1633680" y="3921120"/>
            <a:ext cx="6316200" cy="2436480"/>
          </a:xfrm>
          <a:prstGeom prst="rect">
            <a:avLst/>
          </a:prstGeom>
          <a:ln w="9360">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28" name="Picture 4"/>
          <p:cNvPicPr/>
          <p:nvPr/>
        </p:nvPicPr>
        <p:blipFill>
          <a:blip r:embed="rId1"/>
          <a:srcRect b="0" l="16108" r="0" t="0"/>
          <a:stretch>
            <a:fillRect/>
          </a:stretch>
        </p:blipFill>
        <p:spPr>
          <a:xfrm>
            <a:off x="390600" y="3292560"/>
            <a:ext cx="8542080" cy="1879200"/>
          </a:xfrm>
          <a:prstGeom prst="rect">
            <a:avLst/>
          </a:prstGeom>
          <a:ln w="9360">
            <a:noFill/>
          </a:ln>
        </p:spPr>
      </p:pic>
      <p:sp>
        <p:nvSpPr>
          <p:cNvPr id="329"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La passerelle Bac-Pro BTS </a:t>
            </a:r>
            <a:endParaRPr/>
          </a:p>
          <a:p>
            <a:pPr algn="ctr">
              <a:lnSpc>
                <a:spcPct val="100000"/>
              </a:lnSpc>
            </a:pPr>
            <a:r>
              <a:rPr b="1" lang="fr-FR" sz="3600">
                <a:solidFill>
                  <a:srgbClr val="4c2600"/>
                </a:solidFill>
                <a:latin typeface="Calibri"/>
                <a:ea typeface="ＭＳ Ｐゴシック"/>
              </a:rPr>
              <a:t>dans la filière bois</a:t>
            </a:r>
            <a:endParaRPr/>
          </a:p>
        </p:txBody>
      </p:sp>
      <p:sp>
        <p:nvSpPr>
          <p:cNvPr id="330" name="CustomShape 2"/>
          <p:cNvSpPr/>
          <p:nvPr/>
        </p:nvSpPr>
        <p:spPr>
          <a:xfrm>
            <a:off x="488880" y="1601640"/>
            <a:ext cx="8421480" cy="4615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Il y a des disparités d’origine des étudiants de STS:</a:t>
            </a:r>
            <a:endParaRPr/>
          </a:p>
          <a:p>
            <a:pPr>
              <a:lnSpc>
                <a:spcPct val="100000"/>
              </a:lnSpc>
            </a:pPr>
            <a:r>
              <a:rPr b="1" lang="fr-FR">
                <a:solidFill>
                  <a:srgbClr val="663300"/>
                </a:solidFill>
                <a:latin typeface="Calibri"/>
                <a:ea typeface="ＭＳ Ｐゴシック"/>
              </a:rPr>
              <a:t>En AEA, la proportion de bac généraux et « autres » est la plus élevée, le taux de réussite des bac pro est le plus faible.</a:t>
            </a:r>
            <a:endParaRPr/>
          </a:p>
          <a:p>
            <a:pPr>
              <a:lnSpc>
                <a:spcPct val="100000"/>
              </a:lnSpc>
            </a:pPr>
            <a:r>
              <a:rPr b="1" lang="fr-FR">
                <a:solidFill>
                  <a:srgbClr val="663300"/>
                </a:solidFill>
                <a:latin typeface="Calibri"/>
                <a:ea typeface="ＭＳ Ｐゴシック"/>
              </a:rPr>
              <a:t>En DRB, forte proportion de bac pro parmi les étudiants, le taux de réussite est le plus élevé.</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82760" y="236520"/>
            <a:ext cx="8229240" cy="1142640"/>
          </a:xfrm>
          <a:prstGeom prst="rect">
            <a:avLst/>
          </a:prstGeom>
        </p:spPr>
        <p:txBody>
          <a:bodyPr/>
          <a:p>
            <a:pPr>
              <a:lnSpc>
                <a:spcPct val="100000"/>
              </a:lnSpc>
            </a:pPr>
            <a:r>
              <a:rPr b="1" lang="fr-FR" sz="3600">
                <a:solidFill>
                  <a:srgbClr val="4c2600"/>
                </a:solidFill>
                <a:latin typeface="Calibri"/>
                <a:ea typeface="ＭＳ Ｐゴシック"/>
              </a:rPr>
              <a:t>Les formations de la filière Bois</a:t>
            </a:r>
            <a:endParaRPr/>
          </a:p>
        </p:txBody>
      </p:sp>
      <p:sp>
        <p:nvSpPr>
          <p:cNvPr id="88" name="CustomShape 2"/>
          <p:cNvSpPr/>
          <p:nvPr/>
        </p:nvSpPr>
        <p:spPr>
          <a:xfrm>
            <a:off x="709560" y="932040"/>
            <a:ext cx="7970400" cy="1580760"/>
          </a:xfrm>
          <a:prstGeom prst="rect">
            <a:avLst/>
          </a:prstGeom>
          <a:noFill/>
          <a:ln w="9360">
            <a:noFill/>
          </a:ln>
        </p:spPr>
        <p:txBody>
          <a:bodyPr bIns="45000" lIns="90000" rIns="90000" tIns="45000"/>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Quelques éléments sur la filière bois.</a:t>
            </a:r>
            <a:endParaRPr/>
          </a:p>
          <a:p>
            <a:pPr>
              <a:lnSpc>
                <a:spcPct val="100000"/>
              </a:lnSpc>
            </a:pPr>
            <a:endParaRPr/>
          </a:p>
          <a:p>
            <a:pPr>
              <a:lnSpc>
                <a:spcPct val="100000"/>
              </a:lnSpc>
            </a:pPr>
            <a:endParaRPr/>
          </a:p>
          <a:p>
            <a:pPr>
              <a:lnSpc>
                <a:spcPct val="100000"/>
              </a:lnSpc>
            </a:pPr>
            <a:r>
              <a:rPr b="1" lang="fr-FR" sz="2400">
                <a:solidFill>
                  <a:srgbClr val="663300"/>
                </a:solidFill>
                <a:latin typeface="Arial"/>
                <a:ea typeface="ＭＳ Ｐゴシック"/>
              </a:rPr>
              <a:t>La filière forêt-bois c’est aujourd’hui 450 000 emplois pour un chiffre d’affaires de 60 milliards d’euros. </a:t>
            </a:r>
            <a:endParaRPr/>
          </a:p>
          <a:p>
            <a:pPr>
              <a:lnSpc>
                <a:spcPct val="100000"/>
              </a:lnSpc>
            </a:pPr>
            <a:endParaRPr/>
          </a:p>
          <a:p>
            <a:pPr>
              <a:lnSpc>
                <a:spcPct val="100000"/>
              </a:lnSpc>
            </a:pPr>
            <a:r>
              <a:rPr b="1" lang="fr-FR" sz="2400">
                <a:solidFill>
                  <a:srgbClr val="663300"/>
                </a:solidFill>
                <a:latin typeface="Arial"/>
                <a:ea typeface="ＭＳ Ｐゴシック"/>
              </a:rPr>
              <a:t>Plus de la moitié (260 000) sont des emplois industriels. C’est au total plus que les emplois directs pour l’automobile, plus que ceux de l’industrie pharmaceutique et même davantage que le secteur du luxe.</a:t>
            </a:r>
            <a:r>
              <a:rPr lang="fr-FR" sz="2400">
                <a:solidFill>
                  <a:srgbClr val="000000"/>
                </a:solidFill>
                <a:latin typeface="Arial"/>
                <a:ea typeface="ＭＳ Ｐゴシック"/>
              </a:rPr>
              <a:t> </a:t>
            </a:r>
            <a:endParaRPr/>
          </a:p>
          <a:p>
            <a:pPr>
              <a:lnSpc>
                <a:spcPct val="100000"/>
              </a:lnSpc>
            </a:pPr>
            <a:endParaRPr/>
          </a:p>
          <a:p>
            <a:pPr>
              <a:lnSpc>
                <a:spcPct val="100000"/>
              </a:lnSpc>
            </a:pPr>
            <a:r>
              <a:rPr b="1" lang="fr-FR" sz="2400">
                <a:solidFill>
                  <a:srgbClr val="663300"/>
                </a:solidFill>
                <a:latin typeface="Arial"/>
                <a:ea typeface="ＭＳ Ｐゴシック"/>
              </a:rPr>
              <a:t>La filière dispose d’une surface forestière qui a doublé en deux cents ans, avec désormais 16 millions d’hectares. </a:t>
            </a:r>
            <a:endParaRPr/>
          </a:p>
          <a:p>
            <a:pPr>
              <a:lnSpc>
                <a:spcPct val="100000"/>
              </a:lnSpc>
            </a:pPr>
            <a:endParaRPr/>
          </a:p>
          <a:p>
            <a:pPr>
              <a:lnSpc>
                <a:spcPct val="100000"/>
              </a:lnSpc>
            </a:pPr>
            <a:endParaRPr/>
          </a:p>
          <a:p>
            <a:pPr>
              <a:lnSpc>
                <a:spcPct val="100000"/>
              </a:lnSpc>
            </a:pP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 name="CustomShape 1"/>
          <p:cNvSpPr/>
          <p:nvPr/>
        </p:nvSpPr>
        <p:spPr>
          <a:xfrm>
            <a:off x="566640" y="1343160"/>
            <a:ext cx="8421480" cy="4615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Répartition des BTS d’après leur diplôme d’origine, BTS AEA</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pic>
        <p:nvPicPr>
          <p:cNvPr descr="" id="332" name="Picture 4"/>
          <p:cNvPicPr/>
          <p:nvPr/>
        </p:nvPicPr>
        <p:blipFill>
          <a:blip r:embed="rId1"/>
          <a:stretch>
            <a:fillRect/>
          </a:stretch>
        </p:blipFill>
        <p:spPr>
          <a:xfrm>
            <a:off x="351000" y="1908000"/>
            <a:ext cx="5844960" cy="2490480"/>
          </a:xfrm>
          <a:prstGeom prst="rect">
            <a:avLst/>
          </a:prstGeom>
          <a:ln w="9360">
            <a:noFill/>
          </a:ln>
        </p:spPr>
      </p:pic>
      <p:pic>
        <p:nvPicPr>
          <p:cNvPr descr="" id="333" name="Picture 5"/>
          <p:cNvPicPr/>
          <p:nvPr/>
        </p:nvPicPr>
        <p:blipFill>
          <a:blip r:embed="rId2"/>
          <a:stretch>
            <a:fillRect/>
          </a:stretch>
        </p:blipFill>
        <p:spPr>
          <a:xfrm>
            <a:off x="3301920" y="4064040"/>
            <a:ext cx="5609880" cy="2420640"/>
          </a:xfrm>
          <a:prstGeom prst="rect">
            <a:avLst/>
          </a:prstGeom>
          <a:ln w="9360">
            <a:noFill/>
          </a:ln>
        </p:spPr>
      </p:pic>
      <p:sp>
        <p:nvSpPr>
          <p:cNvPr id="334" name="CustomShape 2"/>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La passerelle Bac-Pro BTS </a:t>
            </a:r>
            <a:endParaRPr/>
          </a:p>
          <a:p>
            <a:pPr algn="ctr">
              <a:lnSpc>
                <a:spcPct val="100000"/>
              </a:lnSpc>
            </a:pPr>
            <a:r>
              <a:rPr b="1" lang="fr-FR" sz="3600">
                <a:solidFill>
                  <a:srgbClr val="4c2600"/>
                </a:solidFill>
                <a:latin typeface="Calibri"/>
                <a:ea typeface="ＭＳ Ｐゴシック"/>
              </a:rPr>
              <a:t>dans la filière bois</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CustomShape 1"/>
          <p:cNvSpPr/>
          <p:nvPr/>
        </p:nvSpPr>
        <p:spPr>
          <a:xfrm>
            <a:off x="566640" y="1484280"/>
            <a:ext cx="8421480" cy="4615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Répartition des BTS d’après leur diplôme d’origine, BTS DRB</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pic>
        <p:nvPicPr>
          <p:cNvPr descr="" id="336" name="Picture 6"/>
          <p:cNvPicPr/>
          <p:nvPr/>
        </p:nvPicPr>
        <p:blipFill>
          <a:blip r:embed="rId1"/>
          <a:stretch>
            <a:fillRect/>
          </a:stretch>
        </p:blipFill>
        <p:spPr>
          <a:xfrm>
            <a:off x="3565440" y="4230720"/>
            <a:ext cx="5143320" cy="2241360"/>
          </a:xfrm>
          <a:prstGeom prst="rect">
            <a:avLst/>
          </a:prstGeom>
          <a:ln w="9360">
            <a:noFill/>
          </a:ln>
        </p:spPr>
      </p:pic>
      <p:pic>
        <p:nvPicPr>
          <p:cNvPr descr="" id="337" name="Picture 7"/>
          <p:cNvPicPr/>
          <p:nvPr/>
        </p:nvPicPr>
        <p:blipFill>
          <a:blip r:embed="rId2"/>
          <a:stretch>
            <a:fillRect/>
          </a:stretch>
        </p:blipFill>
        <p:spPr>
          <a:xfrm>
            <a:off x="272880" y="2050920"/>
            <a:ext cx="5471640" cy="2385720"/>
          </a:xfrm>
          <a:prstGeom prst="rect">
            <a:avLst/>
          </a:prstGeom>
          <a:ln w="9360">
            <a:noFill/>
          </a:ln>
        </p:spPr>
      </p:pic>
      <p:sp>
        <p:nvSpPr>
          <p:cNvPr id="338" name="CustomShape 2"/>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La passerelle Bac-Pro BTS </a:t>
            </a:r>
            <a:endParaRPr/>
          </a:p>
          <a:p>
            <a:pPr algn="ctr">
              <a:lnSpc>
                <a:spcPct val="100000"/>
              </a:lnSpc>
            </a:pPr>
            <a:r>
              <a:rPr b="1" lang="fr-FR" sz="3600">
                <a:solidFill>
                  <a:srgbClr val="4c2600"/>
                </a:solidFill>
                <a:latin typeface="Calibri"/>
                <a:ea typeface="ＭＳ Ｐゴシック"/>
              </a:rPr>
              <a:t>dans la filière bois</a:t>
            </a: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 continuum de formation </a:t>
            </a:r>
            <a:endParaRPr/>
          </a:p>
          <a:p>
            <a:pPr algn="ctr">
              <a:lnSpc>
                <a:spcPct val="100000"/>
              </a:lnSpc>
            </a:pPr>
            <a:r>
              <a:rPr b="1" lang="fr-FR" sz="3600">
                <a:solidFill>
                  <a:srgbClr val="4c2600"/>
                </a:solidFill>
                <a:latin typeface="Calibri"/>
                <a:ea typeface="ＭＳ Ｐゴシック"/>
              </a:rPr>
              <a:t>de la filière Bois</a:t>
            </a:r>
            <a:endParaRPr/>
          </a:p>
        </p:txBody>
      </p:sp>
      <p:sp>
        <p:nvSpPr>
          <p:cNvPr id="340" name="CustomShape 2"/>
          <p:cNvSpPr/>
          <p:nvPr/>
        </p:nvSpPr>
        <p:spPr>
          <a:xfrm>
            <a:off x="566640" y="1484280"/>
            <a:ext cx="8421480" cy="461520"/>
          </a:xfrm>
          <a:prstGeom prst="rect">
            <a:avLst/>
          </a:prstGeom>
          <a:noFill/>
          <a:ln w="9360">
            <a:noFill/>
          </a:ln>
        </p:spPr>
        <p:txBody>
          <a:bodyPr bIns="45000" lIns="90000" rIns="90000" tIns="45000"/>
          <a:p>
            <a:pPr>
              <a:lnSpc>
                <a:spcPct val="100000"/>
              </a:lnSpc>
            </a:pPr>
            <a:r>
              <a:rPr b="1" lang="fr-FR">
                <a:solidFill>
                  <a:srgbClr val="663300"/>
                </a:solidFill>
                <a:latin typeface="Calibri"/>
                <a:ea typeface="ＭＳ Ｐゴシック"/>
              </a:rPr>
              <a:t>Répartition des BTS d’après leur diplôme d’origine, tous BTS production confondus</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pic>
        <p:nvPicPr>
          <p:cNvPr descr="" id="341" name="Picture 4"/>
          <p:cNvPicPr/>
          <p:nvPr/>
        </p:nvPicPr>
        <p:blipFill>
          <a:blip r:embed="rId1"/>
          <a:stretch>
            <a:fillRect/>
          </a:stretch>
        </p:blipFill>
        <p:spPr>
          <a:xfrm>
            <a:off x="376200" y="2122560"/>
            <a:ext cx="4835160" cy="2057040"/>
          </a:xfrm>
          <a:prstGeom prst="rect">
            <a:avLst/>
          </a:prstGeom>
          <a:ln w="9360">
            <a:noFill/>
          </a:ln>
        </p:spPr>
      </p:pic>
      <p:pic>
        <p:nvPicPr>
          <p:cNvPr descr="" id="342" name="Picture 5"/>
          <p:cNvPicPr/>
          <p:nvPr/>
        </p:nvPicPr>
        <p:blipFill>
          <a:blip r:embed="rId2"/>
          <a:stretch>
            <a:fillRect/>
          </a:stretch>
        </p:blipFill>
        <p:spPr>
          <a:xfrm>
            <a:off x="3483000" y="3848040"/>
            <a:ext cx="5479560" cy="2331720"/>
          </a:xfrm>
          <a:prstGeom prst="rect">
            <a:avLst/>
          </a:prstGeom>
          <a:ln w="9360">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La passerelle Bac-Pro BTS </a:t>
            </a:r>
            <a:endParaRPr/>
          </a:p>
          <a:p>
            <a:pPr algn="ctr">
              <a:lnSpc>
                <a:spcPct val="100000"/>
              </a:lnSpc>
            </a:pPr>
            <a:r>
              <a:rPr b="1" lang="fr-FR" sz="3600">
                <a:solidFill>
                  <a:srgbClr val="4c2600"/>
                </a:solidFill>
                <a:latin typeface="Calibri"/>
                <a:ea typeface="ＭＳ Ｐゴシック"/>
              </a:rPr>
              <a:t>dans la filière bois</a:t>
            </a:r>
            <a:endParaRPr/>
          </a:p>
        </p:txBody>
      </p:sp>
      <p:sp>
        <p:nvSpPr>
          <p:cNvPr id="344" name="CustomShape 2"/>
          <p:cNvSpPr/>
          <p:nvPr/>
        </p:nvSpPr>
        <p:spPr>
          <a:xfrm>
            <a:off x="527040" y="2000160"/>
            <a:ext cx="6786360" cy="461520"/>
          </a:xfrm>
          <a:prstGeom prst="rect">
            <a:avLst/>
          </a:prstGeom>
          <a:noFill/>
          <a:ln w="9360">
            <a:noFill/>
          </a:ln>
        </p:spPr>
        <p:txBody>
          <a:bodyPr bIns="45000" lIns="90000" rIns="90000" tIns="45000"/>
          <a:p>
            <a:pPr algn="just">
              <a:lnSpc>
                <a:spcPct val="100000"/>
              </a:lnSpc>
            </a:pPr>
            <a:r>
              <a:rPr b="1" lang="fr-FR" sz="2800">
                <a:solidFill>
                  <a:srgbClr val="663300"/>
                </a:solidFill>
                <a:latin typeface="Calibri"/>
                <a:ea typeface="ＭＳ Ｐゴシック"/>
              </a:rPr>
              <a:t>De grand progrès ont été réalisés dans l’accueil des bac pro en STS, il reste encore à améliorer les taux de réussites</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
        <p:nvSpPr>
          <p:cNvPr id="345" name="CustomShape 3"/>
          <p:cNvSpPr/>
          <p:nvPr/>
        </p:nvSpPr>
        <p:spPr>
          <a:xfrm>
            <a:off x="1814400" y="4421160"/>
            <a:ext cx="6786360" cy="461520"/>
          </a:xfrm>
          <a:prstGeom prst="rect">
            <a:avLst/>
          </a:prstGeom>
          <a:noFill/>
          <a:ln w="9360">
            <a:noFill/>
          </a:ln>
        </p:spPr>
        <p:txBody>
          <a:bodyPr bIns="45000" lIns="90000" rIns="90000" tIns="45000"/>
          <a:p>
            <a:pPr>
              <a:lnSpc>
                <a:spcPct val="100000"/>
              </a:lnSpc>
            </a:pPr>
            <a:r>
              <a:rPr b="1" lang="fr-FR" sz="2400">
                <a:solidFill>
                  <a:srgbClr val="663300"/>
                </a:solidFill>
                <a:latin typeface="Calibri"/>
                <a:ea typeface="ＭＳ Ｐゴシック"/>
              </a:rPr>
              <a:t>Merci de votre attention…</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482760" y="236520"/>
            <a:ext cx="8229240" cy="1142640"/>
          </a:xfrm>
          <a:prstGeom prst="rect">
            <a:avLst/>
          </a:prstGeom>
        </p:spPr>
        <p:txBody>
          <a:bodyPr/>
          <a:p>
            <a:pPr>
              <a:lnSpc>
                <a:spcPct val="100000"/>
              </a:lnSpc>
            </a:pPr>
            <a:r>
              <a:rPr b="1" lang="fr-FR" sz="3600">
                <a:solidFill>
                  <a:srgbClr val="4c2600"/>
                </a:solidFill>
                <a:latin typeface="Calibri"/>
                <a:ea typeface="ＭＳ Ｐゴシック"/>
              </a:rPr>
              <a:t>Les formations de la filière Bois</a:t>
            </a:r>
            <a:endParaRPr/>
          </a:p>
        </p:txBody>
      </p:sp>
      <p:sp>
        <p:nvSpPr>
          <p:cNvPr id="90" name="CustomShape 2"/>
          <p:cNvSpPr/>
          <p:nvPr/>
        </p:nvSpPr>
        <p:spPr>
          <a:xfrm>
            <a:off x="722160" y="1652760"/>
            <a:ext cx="7970400" cy="1580760"/>
          </a:xfrm>
          <a:prstGeom prst="rect">
            <a:avLst/>
          </a:prstGeom>
          <a:noFill/>
          <a:ln w="9360">
            <a:noFill/>
          </a:ln>
        </p:spPr>
        <p:txBody>
          <a:bodyPr bIns="45000" lIns="90000" rIns="90000" tIns="45000"/>
          <a:p>
            <a:pPr lvl="1">
              <a:lnSpc>
                <a:spcPct val="100000"/>
              </a:lnSpc>
              <a:buFont typeface="StarSymbol"/>
              <a:buChar char=""/>
            </a:pPr>
            <a:r>
              <a:rPr b="1" lang="fr-FR" sz="2400">
                <a:solidFill>
                  <a:srgbClr val="663300"/>
                </a:solidFill>
                <a:latin typeface="Calibri"/>
                <a:ea typeface="ＭＳ Ｐゴシック"/>
              </a:rPr>
              <a:t> </a:t>
            </a:r>
            <a:r>
              <a:rPr b="1" lang="fr-FR" sz="2400">
                <a:solidFill>
                  <a:srgbClr val="663300"/>
                </a:solidFill>
                <a:latin typeface="Calibri"/>
                <a:ea typeface="ＭＳ Ｐゴシック"/>
              </a:rPr>
              <a:t>Quelques éléments sur la filière bois.</a:t>
            </a:r>
            <a:endParaRPr/>
          </a:p>
          <a:p>
            <a:pPr>
              <a:lnSpc>
                <a:spcPct val="100000"/>
              </a:lnSpc>
            </a:pPr>
            <a:endParaRPr/>
          </a:p>
          <a:p>
            <a:pPr>
              <a:lnSpc>
                <a:spcPct val="100000"/>
              </a:lnSpc>
            </a:pPr>
            <a:r>
              <a:rPr b="1" lang="fr-FR" sz="2400">
                <a:solidFill>
                  <a:srgbClr val="663300"/>
                </a:solidFill>
                <a:latin typeface="Arial"/>
                <a:ea typeface="ＭＳ Ｐゴシック"/>
              </a:rPr>
              <a:t>La filière bois est un secteur d’avenir, qui est l’un des très rares à pouvoir conjuguer les défis de l’emploi et du développement durable…</a:t>
            </a:r>
            <a:endParaRPr/>
          </a:p>
          <a:p>
            <a:pPr>
              <a:lnSpc>
                <a:spcPct val="100000"/>
              </a:lnSpc>
            </a:pPr>
            <a:endParaRPr/>
          </a:p>
          <a:p>
            <a:pPr>
              <a:lnSpc>
                <a:spcPct val="100000"/>
              </a:lnSpc>
            </a:pPr>
            <a:r>
              <a:rPr b="1" lang="fr-FR" sz="2400">
                <a:solidFill>
                  <a:srgbClr val="663300"/>
                </a:solidFill>
                <a:latin typeface="Arial"/>
                <a:ea typeface="ＭＳ Ｐゴシック"/>
              </a:rPr>
              <a:t>ce sont 25 000 emplois à pourvoir au cœur de tous les territoires français d’ici à 2020.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r>
              <a:rPr b="1" lang="fr-FR" sz="2400">
                <a:solidFill>
                  <a:srgbClr val="0000ff"/>
                </a:solidFill>
                <a:latin typeface="Calibri"/>
                <a:ea typeface="ＭＳ Ｐゴシック"/>
              </a:rPr>
              <a:t>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547560" y="235080"/>
            <a:ext cx="8137080" cy="1079280"/>
          </a:xfrm>
          <a:prstGeom prst="rect">
            <a:avLst/>
          </a:prstGeom>
          <a:noFill/>
          <a:ln w="9360">
            <a:noFill/>
          </a:ln>
        </p:spPr>
        <p:txBody>
          <a:bodyPr bIns="45000" lIns="90000" rIns="90000" tIns="45000"/>
          <a:p>
            <a:pPr algn="ctr">
              <a:lnSpc>
                <a:spcPct val="100000"/>
              </a:lnSpc>
            </a:pPr>
            <a:r>
              <a:rPr b="1" lang="fr-FR" sz="3600">
                <a:solidFill>
                  <a:srgbClr val="4c2600"/>
                </a:solidFill>
                <a:latin typeface="Calibri"/>
                <a:ea typeface="ＭＳ Ｐゴシック"/>
              </a:rPr>
              <a:t>Les formations de la filière Bois</a:t>
            </a:r>
            <a:endParaRPr/>
          </a:p>
        </p:txBody>
      </p:sp>
      <p:pic>
        <p:nvPicPr>
          <p:cNvPr descr="" id="92" name="Picture 4"/>
          <p:cNvPicPr/>
          <p:nvPr/>
        </p:nvPicPr>
        <p:blipFill>
          <a:blip r:embed="rId1"/>
          <a:stretch>
            <a:fillRect/>
          </a:stretch>
        </p:blipFill>
        <p:spPr>
          <a:xfrm>
            <a:off x="925560" y="811080"/>
            <a:ext cx="7552800" cy="5568480"/>
          </a:xfrm>
          <a:prstGeom prst="rect">
            <a:avLst/>
          </a:prstGeom>
          <a:ln w="9360">
            <a:noFill/>
          </a:ln>
        </p:spPr>
      </p:pic>
      <p:pic>
        <p:nvPicPr>
          <p:cNvPr descr="" id="93" name="Picture 5"/>
          <p:cNvPicPr/>
          <p:nvPr/>
        </p:nvPicPr>
        <p:blipFill>
          <a:blip r:embed="rId2"/>
          <a:stretch>
            <a:fillRect/>
          </a:stretch>
        </p:blipFill>
        <p:spPr>
          <a:xfrm>
            <a:off x="1120680" y="3165480"/>
            <a:ext cx="1810800" cy="236160"/>
          </a:xfrm>
          <a:prstGeom prst="rect">
            <a:avLst/>
          </a:prstGeom>
          <a:ln w="936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1014480" y="861840"/>
            <a:ext cx="6479640" cy="1416600"/>
          </a:xfrm>
          <a:prstGeom prst="rect">
            <a:avLst/>
          </a:prstGeom>
          <a:noFill/>
          <a:ln w="9360">
            <a:noFill/>
          </a:ln>
        </p:spPr>
        <p:txBody>
          <a:bodyPr bIns="45000" lIns="90000" rIns="90000" tIns="45000"/>
          <a:p>
            <a:pPr algn="ctr">
              <a:lnSpc>
                <a:spcPct val="100000"/>
              </a:lnSpc>
            </a:pPr>
            <a:r>
              <a:rPr b="1" lang="fr-FR">
                <a:solidFill>
                  <a:srgbClr val="663300"/>
                </a:solidFill>
                <a:latin typeface="Arial"/>
                <a:ea typeface="ＭＳ Ｐゴシック"/>
              </a:rPr>
              <a:t>               </a:t>
            </a:r>
            <a:r>
              <a:rPr b="1" lang="fr-FR">
                <a:solidFill>
                  <a:srgbClr val="663300"/>
                </a:solidFill>
                <a:latin typeface="Arial"/>
                <a:ea typeface="ＭＳ Ｐゴシック"/>
              </a:rPr>
              <a:t>Les CAP de la filière bois</a:t>
            </a:r>
            <a:endParaRPr/>
          </a:p>
          <a:p>
            <a:pPr>
              <a:lnSpc>
                <a:spcPct val="100000"/>
              </a:lnSpc>
            </a:pPr>
            <a:r>
              <a:rPr lang="fr-FR">
                <a:solidFill>
                  <a:srgbClr val="663300"/>
                </a:solidFill>
                <a:latin typeface="Arial"/>
                <a:ea typeface="ＭＳ Ｐゴシック"/>
              </a:rPr>
              <a:t>11 107 élèves inscrits aux CAP session 2014, principalement répartis sur quatre CAP.</a:t>
            </a:r>
            <a:endParaRPr/>
          </a:p>
          <a:p>
            <a:pPr>
              <a:lnSpc>
                <a:spcPct val="100000"/>
              </a:lnSpc>
            </a:pPr>
            <a:r>
              <a:rPr lang="fr-FR">
                <a:solidFill>
                  <a:srgbClr val="663300"/>
                </a:solidFill>
                <a:latin typeface="Arial"/>
                <a:ea typeface="ＭＳ Ｐゴシック"/>
              </a:rPr>
              <a:t>Taux de réussite globale de 77,1%.</a:t>
            </a:r>
            <a:endParaRPr/>
          </a:p>
        </p:txBody>
      </p:sp>
      <p:sp>
        <p:nvSpPr>
          <p:cNvPr id="95"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96" name="Picture 5"/>
          <p:cNvPicPr/>
          <p:nvPr/>
        </p:nvPicPr>
        <p:blipFill>
          <a:blip r:embed="rId1"/>
          <a:stretch>
            <a:fillRect/>
          </a:stretch>
        </p:blipFill>
        <p:spPr>
          <a:xfrm>
            <a:off x="917640" y="2401920"/>
            <a:ext cx="6932160" cy="3912840"/>
          </a:xfrm>
          <a:prstGeom prst="rect">
            <a:avLst/>
          </a:prstGeom>
          <a:ln w="936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CustomShape 1"/>
          <p:cNvSpPr/>
          <p:nvPr/>
        </p:nvSpPr>
        <p:spPr>
          <a:xfrm>
            <a:off x="898560" y="617400"/>
            <a:ext cx="7691040" cy="102780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CAP filière bois.</a:t>
            </a:r>
            <a:endParaRPr/>
          </a:p>
          <a:p>
            <a:pPr>
              <a:lnSpc>
                <a:spcPct val="100000"/>
              </a:lnSpc>
            </a:pPr>
            <a:r>
              <a:rPr lang="fr-FR">
                <a:solidFill>
                  <a:srgbClr val="663300"/>
                </a:solidFill>
                <a:latin typeface="Arial"/>
                <a:ea typeface="ＭＳ Ｐゴシック"/>
              </a:rPr>
              <a:t>Les effectifs sont stables autour de 11 500 élèves,                                    le taux de réussite évolue très peu autour 77%.</a:t>
            </a:r>
            <a:endParaRPr/>
          </a:p>
        </p:txBody>
      </p:sp>
      <p:sp>
        <p:nvSpPr>
          <p:cNvPr id="98"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99" name="Picture 6"/>
          <p:cNvPicPr/>
          <p:nvPr/>
        </p:nvPicPr>
        <p:blipFill>
          <a:blip r:embed="rId1"/>
          <a:stretch>
            <a:fillRect/>
          </a:stretch>
        </p:blipFill>
        <p:spPr>
          <a:xfrm>
            <a:off x="1709640" y="1808280"/>
            <a:ext cx="5108040" cy="2410920"/>
          </a:xfrm>
          <a:prstGeom prst="rect">
            <a:avLst/>
          </a:prstGeom>
          <a:ln w="9360">
            <a:noFill/>
          </a:ln>
        </p:spPr>
      </p:pic>
      <p:pic>
        <p:nvPicPr>
          <p:cNvPr descr="" id="100" name="Picture 7"/>
          <p:cNvPicPr/>
          <p:nvPr/>
        </p:nvPicPr>
        <p:blipFill>
          <a:blip r:embed="rId2"/>
          <a:stretch>
            <a:fillRect/>
          </a:stretch>
        </p:blipFill>
        <p:spPr>
          <a:xfrm>
            <a:off x="1325520" y="4356000"/>
            <a:ext cx="5790960" cy="2115720"/>
          </a:xfrm>
          <a:prstGeom prst="rect">
            <a:avLst/>
          </a:prstGeom>
          <a:ln w="936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CustomShape 1"/>
          <p:cNvSpPr/>
          <p:nvPr/>
        </p:nvSpPr>
        <p:spPr>
          <a:xfrm>
            <a:off x="504720" y="885960"/>
            <a:ext cx="7536960" cy="753480"/>
          </a:xfrm>
          <a:prstGeom prst="rect">
            <a:avLst/>
          </a:prstGeom>
          <a:noFill/>
          <a:ln w="9360">
            <a:noFill/>
          </a:ln>
        </p:spPr>
        <p:txBody>
          <a:bodyPr bIns="45000" lIns="90000" rIns="90000" tIns="45000"/>
          <a:p>
            <a:pPr>
              <a:lnSpc>
                <a:spcPct val="100000"/>
              </a:lnSpc>
            </a:pPr>
            <a:r>
              <a:rPr lang="fr-FR">
                <a:solidFill>
                  <a:srgbClr val="663300"/>
                </a:solidFill>
                <a:latin typeface="Arial"/>
                <a:ea typeface="ＭＳ Ｐゴシック"/>
              </a:rPr>
              <a:t>Répartition des CAP filière bois.</a:t>
            </a:r>
            <a:endParaRPr/>
          </a:p>
          <a:p>
            <a:pPr>
              <a:lnSpc>
                <a:spcPct val="100000"/>
              </a:lnSpc>
            </a:pPr>
            <a:r>
              <a:rPr lang="fr-FR">
                <a:solidFill>
                  <a:srgbClr val="663300"/>
                </a:solidFill>
                <a:latin typeface="Arial"/>
                <a:ea typeface="ＭＳ Ｐゴシック"/>
              </a:rPr>
              <a:t>11 017 élèves inscrits aux CAP session 2014.</a:t>
            </a:r>
            <a:endParaRPr/>
          </a:p>
        </p:txBody>
      </p:sp>
      <p:sp>
        <p:nvSpPr>
          <p:cNvPr id="102" name="CustomShape 2"/>
          <p:cNvSpPr/>
          <p:nvPr/>
        </p:nvSpPr>
        <p:spPr>
          <a:xfrm>
            <a:off x="2894400" y="16812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pic>
        <p:nvPicPr>
          <p:cNvPr descr="" id="103" name="Picture 5"/>
          <p:cNvPicPr/>
          <p:nvPr/>
        </p:nvPicPr>
        <p:blipFill>
          <a:blip r:embed="rId1"/>
          <a:stretch>
            <a:fillRect/>
          </a:stretch>
        </p:blipFill>
        <p:spPr>
          <a:xfrm>
            <a:off x="452520" y="1998720"/>
            <a:ext cx="8227800" cy="3768480"/>
          </a:xfrm>
          <a:prstGeom prst="rect">
            <a:avLst/>
          </a:prstGeom>
          <a:ln w="936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4" name="Picture 2"/>
          <p:cNvPicPr/>
          <p:nvPr/>
        </p:nvPicPr>
        <p:blipFill>
          <a:blip r:embed="rId1"/>
          <a:stretch>
            <a:fillRect/>
          </a:stretch>
        </p:blipFill>
        <p:spPr>
          <a:xfrm>
            <a:off x="1019160" y="773280"/>
            <a:ext cx="7552800" cy="5686200"/>
          </a:xfrm>
          <a:prstGeom prst="rect">
            <a:avLst/>
          </a:prstGeom>
          <a:ln w="9360">
            <a:noFill/>
          </a:ln>
        </p:spPr>
      </p:pic>
      <p:sp>
        <p:nvSpPr>
          <p:cNvPr id="105" name="CustomShape 1"/>
          <p:cNvSpPr/>
          <p:nvPr/>
        </p:nvSpPr>
        <p:spPr>
          <a:xfrm>
            <a:off x="4710240" y="270000"/>
            <a:ext cx="4150800" cy="639000"/>
          </a:xfrm>
          <a:prstGeom prst="rect">
            <a:avLst/>
          </a:prstGeom>
          <a:noFill/>
          <a:ln w="9360">
            <a:noFill/>
          </a:ln>
        </p:spPr>
        <p:txBody>
          <a:bodyPr bIns="45000" lIns="90000" rIns="90000" tIns="45000"/>
          <a:p>
            <a:pPr>
              <a:lnSpc>
                <a:spcPct val="100000"/>
              </a:lnSpc>
            </a:pPr>
            <a:r>
              <a:rPr b="1" lang="fr-FR">
                <a:solidFill>
                  <a:srgbClr val="663300"/>
                </a:solidFill>
                <a:latin typeface="Arial"/>
                <a:ea typeface="ＭＳ Ｐゴシック"/>
              </a:rPr>
              <a:t>Répartition des CAP filière bois inscrits session 2014</a:t>
            </a:r>
            <a:endParaRPr/>
          </a:p>
        </p:txBody>
      </p:sp>
      <p:sp>
        <p:nvSpPr>
          <p:cNvPr id="106" name="CustomShape 2"/>
          <p:cNvSpPr/>
          <p:nvPr/>
        </p:nvSpPr>
        <p:spPr>
          <a:xfrm>
            <a:off x="216360" y="258840"/>
            <a:ext cx="3637440" cy="364680"/>
          </a:xfrm>
          <a:prstGeom prst="rect">
            <a:avLst/>
          </a:prstGeom>
          <a:noFill/>
          <a:ln w="9360">
            <a:noFill/>
          </a:ln>
        </p:spPr>
        <p:txBody>
          <a:bodyPr bIns="45000" lIns="90000" rIns="90000" tIns="45000" wrap="none"/>
          <a:p>
            <a:pPr>
              <a:lnSpc>
                <a:spcPct val="100000"/>
              </a:lnSpc>
            </a:pPr>
            <a:r>
              <a:rPr b="1" lang="fr-FR">
                <a:solidFill>
                  <a:srgbClr val="4c2600"/>
                </a:solidFill>
                <a:latin typeface="Arial"/>
                <a:ea typeface="ＭＳ Ｐゴシック"/>
              </a:rPr>
              <a:t>Les formations de la filière Bois</a:t>
            </a:r>
            <a:endParaRPr/>
          </a:p>
        </p:txBody>
      </p:sp>
      <p:sp>
        <p:nvSpPr>
          <p:cNvPr id="107" name="CustomShape 3"/>
          <p:cNvSpPr/>
          <p:nvPr/>
        </p:nvSpPr>
        <p:spPr>
          <a:xfrm>
            <a:off x="5454720" y="4292640"/>
            <a:ext cx="129960" cy="622080"/>
          </a:xfrm>
          <a:prstGeom prst="rect">
            <a:avLst/>
          </a:prstGeom>
          <a:ln w="9360">
            <a:solidFill>
              <a:srgbClr val="000000"/>
            </a:solidFill>
            <a:miter/>
          </a:ln>
        </p:spPr>
      </p:sp>
      <p:sp>
        <p:nvSpPr>
          <p:cNvPr id="108" name="CustomShape 4"/>
          <p:cNvSpPr/>
          <p:nvPr/>
        </p:nvSpPr>
        <p:spPr>
          <a:xfrm>
            <a:off x="4437000" y="1433520"/>
            <a:ext cx="142560" cy="326520"/>
          </a:xfrm>
          <a:prstGeom prst="rect">
            <a:avLst/>
          </a:prstGeom>
          <a:ln w="9360">
            <a:solidFill>
              <a:srgbClr val="000000"/>
            </a:solidFill>
            <a:miter/>
          </a:ln>
        </p:spPr>
      </p:sp>
      <p:sp>
        <p:nvSpPr>
          <p:cNvPr id="109" name="CustomShape 5"/>
          <p:cNvSpPr/>
          <p:nvPr/>
        </p:nvSpPr>
        <p:spPr>
          <a:xfrm>
            <a:off x="5415120" y="3024360"/>
            <a:ext cx="159840" cy="360000"/>
          </a:xfrm>
          <a:prstGeom prst="rect">
            <a:avLst/>
          </a:prstGeom>
          <a:ln w="9360">
            <a:solidFill>
              <a:srgbClr val="000000"/>
            </a:solidFill>
            <a:miter/>
          </a:ln>
        </p:spPr>
      </p:sp>
      <p:sp>
        <p:nvSpPr>
          <p:cNvPr id="110" name="CustomShape 6"/>
          <p:cNvSpPr/>
          <p:nvPr/>
        </p:nvSpPr>
        <p:spPr>
          <a:xfrm>
            <a:off x="2562120" y="4629240"/>
            <a:ext cx="159840" cy="758520"/>
          </a:xfrm>
          <a:prstGeom prst="rect">
            <a:avLst/>
          </a:prstGeom>
          <a:ln w="9360">
            <a:solidFill>
              <a:srgbClr val="000000"/>
            </a:solidFill>
            <a:miter/>
          </a:ln>
        </p:spPr>
      </p:sp>
      <p:sp>
        <p:nvSpPr>
          <p:cNvPr id="111" name="CustomShape 7"/>
          <p:cNvSpPr/>
          <p:nvPr/>
        </p:nvSpPr>
        <p:spPr>
          <a:xfrm>
            <a:off x="2822400" y="1708200"/>
            <a:ext cx="159840" cy="488520"/>
          </a:xfrm>
          <a:prstGeom prst="rect">
            <a:avLst/>
          </a:prstGeom>
          <a:ln w="9360">
            <a:solidFill>
              <a:srgbClr val="000000"/>
            </a:solidFill>
            <a:miter/>
          </a:ln>
        </p:spPr>
      </p:sp>
      <p:sp>
        <p:nvSpPr>
          <p:cNvPr id="112" name="CustomShape 8"/>
          <p:cNvSpPr/>
          <p:nvPr/>
        </p:nvSpPr>
        <p:spPr>
          <a:xfrm>
            <a:off x="4363920" y="3863880"/>
            <a:ext cx="142560" cy="345600"/>
          </a:xfrm>
          <a:prstGeom prst="rect">
            <a:avLst/>
          </a:prstGeom>
          <a:ln w="9360">
            <a:solidFill>
              <a:srgbClr val="000000"/>
            </a:solidFill>
            <a:miter/>
          </a:ln>
        </p:spPr>
      </p:sp>
      <p:sp>
        <p:nvSpPr>
          <p:cNvPr id="113" name="CustomShape 9"/>
          <p:cNvSpPr/>
          <p:nvPr/>
        </p:nvSpPr>
        <p:spPr>
          <a:xfrm>
            <a:off x="6037200" y="5950080"/>
            <a:ext cx="171000" cy="64800"/>
          </a:xfrm>
          <a:prstGeom prst="rect">
            <a:avLst/>
          </a:prstGeom>
          <a:ln w="9360">
            <a:solidFill>
              <a:srgbClr val="000000"/>
            </a:solidFill>
            <a:miter/>
          </a:ln>
        </p:spPr>
      </p:sp>
      <p:sp>
        <p:nvSpPr>
          <p:cNvPr id="114" name="CustomShape 10"/>
          <p:cNvSpPr/>
          <p:nvPr/>
        </p:nvSpPr>
        <p:spPr>
          <a:xfrm>
            <a:off x="4324320" y="1895400"/>
            <a:ext cx="129960" cy="353520"/>
          </a:xfrm>
          <a:prstGeom prst="rect">
            <a:avLst/>
          </a:prstGeom>
          <a:ln w="9360">
            <a:solidFill>
              <a:srgbClr val="000000"/>
            </a:solidFill>
            <a:miter/>
          </a:ln>
        </p:spPr>
      </p:sp>
      <p:sp>
        <p:nvSpPr>
          <p:cNvPr id="115" name="CustomShape 11"/>
          <p:cNvSpPr/>
          <p:nvPr/>
        </p:nvSpPr>
        <p:spPr>
          <a:xfrm>
            <a:off x="4718160" y="2881440"/>
            <a:ext cx="142560" cy="394920"/>
          </a:xfrm>
          <a:prstGeom prst="rect">
            <a:avLst/>
          </a:prstGeom>
          <a:ln w="9360">
            <a:solidFill>
              <a:srgbClr val="000000"/>
            </a:solidFill>
            <a:miter/>
          </a:ln>
        </p:spPr>
      </p:sp>
      <p:sp>
        <p:nvSpPr>
          <p:cNvPr id="116" name="CustomShape 12"/>
          <p:cNvSpPr/>
          <p:nvPr/>
        </p:nvSpPr>
        <p:spPr>
          <a:xfrm>
            <a:off x="5837400" y="3235320"/>
            <a:ext cx="142560" cy="1020240"/>
          </a:xfrm>
          <a:prstGeom prst="rect">
            <a:avLst/>
          </a:prstGeom>
          <a:ln w="9360">
            <a:solidFill>
              <a:srgbClr val="000000"/>
            </a:solidFill>
            <a:miter/>
          </a:ln>
        </p:spPr>
      </p:sp>
      <p:sp>
        <p:nvSpPr>
          <p:cNvPr id="117" name="CustomShape 13"/>
          <p:cNvSpPr/>
          <p:nvPr/>
        </p:nvSpPr>
        <p:spPr>
          <a:xfrm>
            <a:off x="7618320" y="3051000"/>
            <a:ext cx="182160" cy="88560"/>
          </a:xfrm>
          <a:prstGeom prst="rect">
            <a:avLst/>
          </a:prstGeom>
          <a:ln w="9360">
            <a:solidFill>
              <a:srgbClr val="000000"/>
            </a:solidFill>
            <a:miter/>
          </a:ln>
        </p:spPr>
      </p:sp>
      <p:sp>
        <p:nvSpPr>
          <p:cNvPr id="118" name="CustomShape 14"/>
          <p:cNvSpPr/>
          <p:nvPr/>
        </p:nvSpPr>
        <p:spPr>
          <a:xfrm>
            <a:off x="7116840" y="3646440"/>
            <a:ext cx="171000" cy="70920"/>
          </a:xfrm>
          <a:prstGeom prst="rect">
            <a:avLst/>
          </a:prstGeom>
          <a:ln w="9360">
            <a:solidFill>
              <a:srgbClr val="000000"/>
            </a:solidFill>
            <a:miter/>
          </a:ln>
        </p:spPr>
      </p:sp>
      <p:sp>
        <p:nvSpPr>
          <p:cNvPr id="119" name="CustomShape 15"/>
          <p:cNvSpPr/>
          <p:nvPr/>
        </p:nvSpPr>
        <p:spPr>
          <a:xfrm>
            <a:off x="7804080" y="3386160"/>
            <a:ext cx="112320" cy="191880"/>
          </a:xfrm>
          <a:prstGeom prst="rect">
            <a:avLst/>
          </a:prstGeom>
          <a:ln w="9360">
            <a:solidFill>
              <a:srgbClr val="000000"/>
            </a:solidFill>
            <a:miter/>
          </a:ln>
        </p:spPr>
      </p:sp>
      <p:sp>
        <p:nvSpPr>
          <p:cNvPr id="120" name="CustomShape 16"/>
          <p:cNvSpPr/>
          <p:nvPr/>
        </p:nvSpPr>
        <p:spPr>
          <a:xfrm>
            <a:off x="4067280" y="669960"/>
            <a:ext cx="139320" cy="622080"/>
          </a:xfrm>
          <a:prstGeom prst="rect">
            <a:avLst/>
          </a:prstGeom>
          <a:ln w="9360">
            <a:solidFill>
              <a:srgbClr val="000000"/>
            </a:solidFill>
            <a:miter/>
          </a:ln>
        </p:spPr>
      </p:sp>
      <p:sp>
        <p:nvSpPr>
          <p:cNvPr id="121" name="CustomShape 17"/>
          <p:cNvSpPr/>
          <p:nvPr/>
        </p:nvSpPr>
        <p:spPr>
          <a:xfrm>
            <a:off x="3651120" y="3817800"/>
            <a:ext cx="112320" cy="191880"/>
          </a:xfrm>
          <a:prstGeom prst="rect">
            <a:avLst/>
          </a:prstGeom>
          <a:ln w="9360">
            <a:solidFill>
              <a:srgbClr val="000000"/>
            </a:solidFill>
            <a:miter/>
          </a:ln>
        </p:spPr>
      </p:sp>
      <p:sp>
        <p:nvSpPr>
          <p:cNvPr id="122" name="CustomShape 18"/>
          <p:cNvSpPr/>
          <p:nvPr/>
        </p:nvSpPr>
        <p:spPr>
          <a:xfrm>
            <a:off x="4956120" y="3236760"/>
            <a:ext cx="159840" cy="780840"/>
          </a:xfrm>
          <a:prstGeom prst="rect">
            <a:avLst/>
          </a:prstGeom>
          <a:ln w="9360">
            <a:solidFill>
              <a:srgbClr val="000000"/>
            </a:solidFill>
            <a:miter/>
          </a:ln>
        </p:spPr>
      </p:sp>
      <p:sp>
        <p:nvSpPr>
          <p:cNvPr id="123" name="CustomShape 19"/>
          <p:cNvSpPr/>
          <p:nvPr/>
        </p:nvSpPr>
        <p:spPr>
          <a:xfrm>
            <a:off x="8366040" y="3059280"/>
            <a:ext cx="159840" cy="70920"/>
          </a:xfrm>
          <a:prstGeom prst="rect">
            <a:avLst/>
          </a:prstGeom>
          <a:ln w="9360">
            <a:solidFill>
              <a:srgbClr val="000000"/>
            </a:solidFill>
            <a:miter/>
          </a:ln>
        </p:spPr>
      </p:sp>
      <p:sp>
        <p:nvSpPr>
          <p:cNvPr id="124" name="CustomShape 20"/>
          <p:cNvSpPr/>
          <p:nvPr/>
        </p:nvSpPr>
        <p:spPr>
          <a:xfrm>
            <a:off x="8348760" y="3646440"/>
            <a:ext cx="139320" cy="87120"/>
          </a:xfrm>
          <a:prstGeom prst="rect">
            <a:avLst/>
          </a:prstGeom>
          <a:ln w="9360">
            <a:solidFill>
              <a:srgbClr val="000000"/>
            </a:solidFill>
            <a:miter/>
          </a:ln>
        </p:spPr>
      </p:sp>
      <p:sp>
        <p:nvSpPr>
          <p:cNvPr id="125" name="CustomShape 21"/>
          <p:cNvSpPr/>
          <p:nvPr/>
        </p:nvSpPr>
        <p:spPr>
          <a:xfrm>
            <a:off x="4676760" y="4848120"/>
            <a:ext cx="139320" cy="379080"/>
          </a:xfrm>
          <a:prstGeom prst="rect">
            <a:avLst/>
          </a:prstGeom>
          <a:ln w="9360">
            <a:solidFill>
              <a:srgbClr val="000000"/>
            </a:solidFill>
            <a:miter/>
          </a:ln>
        </p:spPr>
      </p:sp>
      <p:sp>
        <p:nvSpPr>
          <p:cNvPr id="126" name="CustomShape 22"/>
          <p:cNvSpPr/>
          <p:nvPr/>
        </p:nvSpPr>
        <p:spPr>
          <a:xfrm>
            <a:off x="5537160" y="2070000"/>
            <a:ext cx="129960" cy="310680"/>
          </a:xfrm>
          <a:prstGeom prst="rect">
            <a:avLst/>
          </a:prstGeom>
          <a:ln w="9360">
            <a:solidFill>
              <a:srgbClr val="000000"/>
            </a:solidFill>
            <a:miter/>
          </a:ln>
        </p:spPr>
      </p:sp>
      <p:sp>
        <p:nvSpPr>
          <p:cNvPr id="127" name="CustomShape 23"/>
          <p:cNvSpPr/>
          <p:nvPr/>
        </p:nvSpPr>
        <p:spPr>
          <a:xfrm>
            <a:off x="2522520" y="2319480"/>
            <a:ext cx="118800" cy="1193400"/>
          </a:xfrm>
          <a:prstGeom prst="rect">
            <a:avLst/>
          </a:prstGeom>
          <a:ln w="9360">
            <a:solidFill>
              <a:srgbClr val="000000"/>
            </a:solidFill>
            <a:miter/>
          </a:ln>
        </p:spPr>
      </p:sp>
      <p:sp>
        <p:nvSpPr>
          <p:cNvPr id="128" name="CustomShape 24"/>
          <p:cNvSpPr/>
          <p:nvPr/>
        </p:nvSpPr>
        <p:spPr>
          <a:xfrm>
            <a:off x="5843520" y="5162400"/>
            <a:ext cx="107640" cy="174240"/>
          </a:xfrm>
          <a:prstGeom prst="rect">
            <a:avLst/>
          </a:prstGeom>
          <a:ln w="9360">
            <a:solidFill>
              <a:srgbClr val="000000"/>
            </a:solidFill>
            <a:miter/>
          </a:ln>
        </p:spPr>
      </p:sp>
      <p:sp>
        <p:nvSpPr>
          <p:cNvPr id="129" name="CustomShape 25"/>
          <p:cNvSpPr/>
          <p:nvPr/>
        </p:nvSpPr>
        <p:spPr>
          <a:xfrm>
            <a:off x="3703680" y="2664000"/>
            <a:ext cx="122040" cy="501120"/>
          </a:xfrm>
          <a:prstGeom prst="rect">
            <a:avLst/>
          </a:prstGeom>
          <a:ln w="9360">
            <a:solidFill>
              <a:srgbClr val="000000"/>
            </a:solidFill>
            <a:miter/>
          </a:ln>
        </p:spPr>
      </p:sp>
      <p:sp>
        <p:nvSpPr>
          <p:cNvPr id="130" name="CustomShape 26"/>
          <p:cNvSpPr/>
          <p:nvPr/>
        </p:nvSpPr>
        <p:spPr>
          <a:xfrm>
            <a:off x="4059360" y="1674720"/>
            <a:ext cx="118800" cy="499680"/>
          </a:xfrm>
          <a:prstGeom prst="rect">
            <a:avLst/>
          </a:prstGeom>
          <a:ln w="9360">
            <a:solidFill>
              <a:srgbClr val="000000"/>
            </a:solidFill>
            <a:miter/>
          </a:ln>
        </p:spPr>
      </p:sp>
      <p:sp>
        <p:nvSpPr>
          <p:cNvPr id="131" name="CustomShape 27"/>
          <p:cNvSpPr/>
          <p:nvPr/>
        </p:nvSpPr>
        <p:spPr>
          <a:xfrm>
            <a:off x="2895480" y="3495600"/>
            <a:ext cx="142560" cy="577440"/>
          </a:xfrm>
          <a:prstGeom prst="rect">
            <a:avLst/>
          </a:prstGeom>
          <a:ln w="9360">
            <a:solidFill>
              <a:srgbClr val="000000"/>
            </a:solidFill>
            <a:miter/>
          </a:ln>
        </p:spPr>
      </p:sp>
      <p:sp>
        <p:nvSpPr>
          <p:cNvPr id="132" name="CustomShape 28"/>
          <p:cNvSpPr/>
          <p:nvPr/>
        </p:nvSpPr>
        <p:spPr>
          <a:xfrm>
            <a:off x="4857840" y="2046240"/>
            <a:ext cx="132840" cy="274320"/>
          </a:xfrm>
          <a:prstGeom prst="rect">
            <a:avLst/>
          </a:prstGeom>
          <a:ln w="9360">
            <a:solidFill>
              <a:srgbClr val="000000"/>
            </a:solidFill>
            <a:miter/>
          </a:ln>
        </p:spPr>
      </p:sp>
      <p:sp>
        <p:nvSpPr>
          <p:cNvPr id="133" name="CustomShape 29"/>
          <p:cNvSpPr/>
          <p:nvPr/>
        </p:nvSpPr>
        <p:spPr>
          <a:xfrm>
            <a:off x="1779480" y="1704960"/>
            <a:ext cx="150480" cy="844200"/>
          </a:xfrm>
          <a:prstGeom prst="rect">
            <a:avLst/>
          </a:prstGeom>
          <a:ln w="9360">
            <a:solidFill>
              <a:srgbClr val="000000"/>
            </a:solidFill>
            <a:miter/>
          </a:ln>
        </p:spPr>
      </p:sp>
      <p:sp>
        <p:nvSpPr>
          <p:cNvPr id="134" name="CustomShape 30"/>
          <p:cNvSpPr/>
          <p:nvPr/>
        </p:nvSpPr>
        <p:spPr>
          <a:xfrm>
            <a:off x="3368520" y="1236600"/>
            <a:ext cx="142560" cy="574200"/>
          </a:xfrm>
          <a:prstGeom prst="rect">
            <a:avLst/>
          </a:prstGeom>
          <a:ln w="9360">
            <a:solidFill>
              <a:srgbClr val="000000"/>
            </a:solidFill>
            <a:miter/>
          </a:ln>
        </p:spPr>
      </p:sp>
      <p:sp>
        <p:nvSpPr>
          <p:cNvPr id="135" name="CustomShape 31"/>
          <p:cNvSpPr/>
          <p:nvPr/>
        </p:nvSpPr>
        <p:spPr>
          <a:xfrm>
            <a:off x="6067440" y="2173320"/>
            <a:ext cx="142560" cy="398160"/>
          </a:xfrm>
          <a:prstGeom prst="rect">
            <a:avLst/>
          </a:prstGeom>
          <a:ln w="9360">
            <a:solidFill>
              <a:srgbClr val="000000"/>
            </a:solidFill>
            <a:miter/>
          </a:ln>
        </p:spPr>
      </p:sp>
      <p:sp>
        <p:nvSpPr>
          <p:cNvPr id="136" name="CustomShape 32"/>
          <p:cNvSpPr/>
          <p:nvPr/>
        </p:nvSpPr>
        <p:spPr>
          <a:xfrm>
            <a:off x="3351240" y="4836960"/>
            <a:ext cx="139320" cy="622080"/>
          </a:xfrm>
          <a:prstGeom prst="rect">
            <a:avLst/>
          </a:prstGeom>
          <a:ln w="9360">
            <a:solidFill>
              <a:srgbClr val="000000"/>
            </a:solidFill>
            <a:miter/>
          </a:ln>
        </p:spPr>
      </p:sp>
      <p:sp>
        <p:nvSpPr>
          <p:cNvPr id="137" name="CustomShape 33"/>
          <p:cNvSpPr/>
          <p:nvPr/>
        </p:nvSpPr>
        <p:spPr>
          <a:xfrm>
            <a:off x="3794040" y="1766880"/>
            <a:ext cx="139320" cy="394920"/>
          </a:xfrm>
          <a:prstGeom prst="rect">
            <a:avLst/>
          </a:prstGeom>
          <a:ln w="9360">
            <a:solidFill>
              <a:srgbClr val="000000"/>
            </a:solidFill>
            <a:miter/>
          </a:ln>
        </p:spPr>
      </p:sp>
      <p:sp>
        <p:nvSpPr>
          <p:cNvPr id="138" name="Line 34"/>
          <p:cNvSpPr/>
          <p:nvPr/>
        </p:nvSpPr>
        <p:spPr>
          <a:xfrm>
            <a:off x="2949480" y="1145880"/>
            <a:ext cx="2498760" cy="4700880"/>
          </a:xfrm>
          <a:prstGeom prst="line">
            <a:avLst/>
          </a:prstGeom>
          <a:ln cap="rnd" w="19080">
            <a:solidFill>
              <a:srgbClr val="000000"/>
            </a:solidFill>
            <a:custDash>
              <a:ds d="53000" sp="53000"/>
            </a:custDash>
            <a:round/>
          </a:ln>
        </p:spPr>
      </p:sp>
      <p:sp>
        <p:nvSpPr>
          <p:cNvPr id="139" name="CustomShape 35"/>
          <p:cNvSpPr/>
          <p:nvPr/>
        </p:nvSpPr>
        <p:spPr>
          <a:xfrm>
            <a:off x="1984320" y="113184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4790</a:t>
            </a:r>
            <a:endParaRPr/>
          </a:p>
        </p:txBody>
      </p:sp>
      <p:sp>
        <p:nvSpPr>
          <p:cNvPr id="140" name="CustomShape 36"/>
          <p:cNvSpPr/>
          <p:nvPr/>
        </p:nvSpPr>
        <p:spPr>
          <a:xfrm>
            <a:off x="2911320" y="912960"/>
            <a:ext cx="772920" cy="364680"/>
          </a:xfrm>
          <a:prstGeom prst="rect">
            <a:avLst/>
          </a:prstGeom>
          <a:noFill/>
          <a:ln w="9360">
            <a:noFill/>
          </a:ln>
        </p:spPr>
        <p:txBody>
          <a:bodyPr bIns="45000" lIns="90000" rIns="90000" tIns="45000"/>
          <a:p>
            <a:pPr>
              <a:lnSpc>
                <a:spcPct val="100000"/>
              </a:lnSpc>
            </a:pPr>
            <a:r>
              <a:rPr lang="fr-FR">
                <a:solidFill>
                  <a:srgbClr val="000000"/>
                </a:solidFill>
                <a:latin typeface="Arial"/>
                <a:ea typeface="ＭＳ Ｐゴシック"/>
              </a:rPr>
              <a:t>6227</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