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4" r:id="rId3"/>
    <p:sldId id="285" r:id="rId4"/>
    <p:sldId id="289" r:id="rId5"/>
    <p:sldId id="313" r:id="rId6"/>
    <p:sldId id="312" r:id="rId7"/>
    <p:sldId id="288" r:id="rId8"/>
    <p:sldId id="321" r:id="rId9"/>
    <p:sldId id="290" r:id="rId10"/>
    <p:sldId id="281" r:id="rId11"/>
    <p:sldId id="307" r:id="rId12"/>
    <p:sldId id="318" r:id="rId13"/>
    <p:sldId id="269" r:id="rId14"/>
    <p:sldId id="268" r:id="rId15"/>
    <p:sldId id="322" r:id="rId16"/>
    <p:sldId id="294" r:id="rId17"/>
    <p:sldId id="265" r:id="rId18"/>
    <p:sldId id="260" r:id="rId19"/>
    <p:sldId id="261" r:id="rId20"/>
    <p:sldId id="262" r:id="rId21"/>
    <p:sldId id="263" r:id="rId22"/>
    <p:sldId id="323" r:id="rId23"/>
    <p:sldId id="324" r:id="rId24"/>
    <p:sldId id="303" r:id="rId25"/>
    <p:sldId id="296" r:id="rId26"/>
    <p:sldId id="297" r:id="rId27"/>
    <p:sldId id="298" r:id="rId28"/>
    <p:sldId id="257" r:id="rId29"/>
    <p:sldId id="325" r:id="rId30"/>
    <p:sldId id="299" r:id="rId31"/>
    <p:sldId id="300" r:id="rId32"/>
    <p:sldId id="317"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4" d="100"/>
          <a:sy n="84" d="100"/>
        </p:scale>
        <p:origin x="4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7C591-395E-477F-B042-D56A1B4BCF97}" type="datetimeFigureOut">
              <a:rPr lang="fr-FR" smtClean="0"/>
              <a:t>09/04/2015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81043-00B1-4D6B-B8AF-714FF6F4C31E}" type="slidenum">
              <a:rPr lang="fr-FR" smtClean="0"/>
              <a:t>‹N°›</a:t>
            </a:fld>
            <a:endParaRPr lang="fr-FR"/>
          </a:p>
        </p:txBody>
      </p:sp>
    </p:spTree>
    <p:extLst>
      <p:ext uri="{BB962C8B-B14F-4D97-AF65-F5344CB8AC3E}">
        <p14:creationId xmlns:p14="http://schemas.microsoft.com/office/powerpoint/2010/main" val="6799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B866AA8-642F-4FFA-A9D0-D2723D87E2EC}" type="slidenum">
              <a:rPr lang="fr-FR" altLang="fr-FR"/>
              <a:pPr/>
              <a:t>10</a:t>
            </a:fld>
            <a:endParaRPr lang="fr-FR" altLang="fr-FR"/>
          </a:p>
        </p:txBody>
      </p:sp>
    </p:spTree>
    <p:extLst>
      <p:ext uri="{BB962C8B-B14F-4D97-AF65-F5344CB8AC3E}">
        <p14:creationId xmlns:p14="http://schemas.microsoft.com/office/powerpoint/2010/main" val="108786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B866AA8-642F-4FFA-A9D0-D2723D87E2EC}" type="slidenum">
              <a:rPr lang="fr-FR" altLang="fr-FR"/>
              <a:pPr/>
              <a:t>11</a:t>
            </a:fld>
            <a:endParaRPr lang="fr-FR" altLang="fr-FR"/>
          </a:p>
        </p:txBody>
      </p:sp>
    </p:spTree>
    <p:extLst>
      <p:ext uri="{BB962C8B-B14F-4D97-AF65-F5344CB8AC3E}">
        <p14:creationId xmlns:p14="http://schemas.microsoft.com/office/powerpoint/2010/main" val="22954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16,7% : 1</a:t>
            </a:r>
            <a:r>
              <a:rPr lang="fr-FR" altLang="fr-FR" baseline="30000" smtClean="0"/>
              <a:t>ère</a:t>
            </a:r>
            <a:r>
              <a:rPr lang="fr-FR" altLang="fr-FR" smtClean="0"/>
              <a:t> place pour le GE</a:t>
            </a:r>
          </a:p>
          <a:p>
            <a:r>
              <a:rPr lang="fr-FR" altLang="fr-FR" smtClean="0"/>
              <a:t>138 846 maisons mises en chantier en 2011, dont 15 685 en bois, soit 11,3% de part de marché en maison individuelle (secteur diffus).</a:t>
            </a:r>
          </a:p>
          <a:p>
            <a:r>
              <a:rPr lang="fr-FR" altLang="fr-FR" smtClean="0"/>
              <a:t>Tendance à la progression depuis 2010</a:t>
            </a:r>
          </a:p>
          <a:p>
            <a:r>
              <a:rPr lang="fr-FR" altLang="fr-FR" smtClean="0"/>
              <a:t>+ d’1 maison /10 construite en France est en bois !</a:t>
            </a:r>
          </a:p>
          <a:p>
            <a:endParaRPr lang="fr-FR" altLang="fr-FR" smtClean="0"/>
          </a:p>
          <a:p>
            <a:endParaRPr lang="fr-FR" altLang="fr-FR" smtClean="0"/>
          </a:p>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190B53-B1B2-4E50-A483-B71360C361C9}" type="slidenum">
              <a:rPr lang="fr-FR" altLang="fr-FR">
                <a:solidFill>
                  <a:srgbClr val="000000"/>
                </a:solidFill>
                <a:latin typeface="Calibri" panose="020F0502020204030204" pitchFamily="34" charset="0"/>
              </a:rPr>
              <a:pPr eaLnBrk="1" hangingPunct="1"/>
              <a:t>13</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19346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3F51E6-1915-4F6A-9C7A-BEB8CDAC6112}" type="slidenum">
              <a:rPr lang="fr-FR" smtClean="0"/>
              <a:t>20</a:t>
            </a:fld>
            <a:endParaRPr lang="fr-FR"/>
          </a:p>
        </p:txBody>
      </p:sp>
    </p:spTree>
    <p:extLst>
      <p:ext uri="{BB962C8B-B14F-4D97-AF65-F5344CB8AC3E}">
        <p14:creationId xmlns:p14="http://schemas.microsoft.com/office/powerpoint/2010/main" val="312339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161470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53091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301777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libre">
    <p:spTree>
      <p:nvGrpSpPr>
        <p:cNvPr id="1" name=""/>
        <p:cNvGrpSpPr/>
        <p:nvPr/>
      </p:nvGrpSpPr>
      <p:grpSpPr>
        <a:xfrm>
          <a:off x="0" y="0"/>
          <a:ext cx="0" cy="0"/>
          <a:chOff x="0" y="0"/>
          <a:chExt cx="0" cy="0"/>
        </a:xfrm>
      </p:grpSpPr>
      <p:sp>
        <p:nvSpPr>
          <p:cNvPr id="12" name="Espace réservé du texte 11"/>
          <p:cNvSpPr>
            <a:spLocks noGrp="1"/>
          </p:cNvSpPr>
          <p:nvPr>
            <p:ph type="body" sz="quarter" idx="22"/>
          </p:nvPr>
        </p:nvSpPr>
        <p:spPr>
          <a:xfrm>
            <a:off x="1056000" y="5854162"/>
            <a:ext cx="10080000" cy="432000"/>
          </a:xfrm>
          <a:prstGeom prst="rect">
            <a:avLst/>
          </a:prstGeom>
        </p:spPr>
        <p:txBody>
          <a:bodyPr lIns="0" tIns="0" rIns="0" bIns="0"/>
          <a:lstStyle>
            <a:lvl1pPr>
              <a:defRPr sz="1000" b="0">
                <a:solidFill>
                  <a:schemeClr val="tx2"/>
                </a:solidFill>
              </a:defRPr>
            </a:lvl1pPr>
            <a:lvl2pPr marL="182563" indent="-182563">
              <a:buFont typeface="+mj-lt"/>
              <a:buAutoNum type="arabicParenR"/>
              <a:tabLst>
                <a:tab pos="182563" algn="l"/>
              </a:tabLst>
              <a:defRPr sz="1000" b="0">
                <a:solidFill>
                  <a:schemeClr val="tx2"/>
                </a:solidFill>
              </a:defRPr>
            </a:lvl2pPr>
            <a:lvl3pPr marL="182563" indent="-182563">
              <a:buFont typeface="Arial" pitchFamily="34" charset="0"/>
              <a:buChar char="–"/>
              <a:tabLst>
                <a:tab pos="182563" algn="l"/>
              </a:tabLst>
              <a:defRPr sz="1000" b="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8" name="Espace réservé du texte 14"/>
          <p:cNvSpPr>
            <a:spLocks noGrp="1"/>
          </p:cNvSpPr>
          <p:nvPr>
            <p:ph type="body" sz="quarter" idx="17"/>
          </p:nvPr>
        </p:nvSpPr>
        <p:spPr>
          <a:xfrm>
            <a:off x="1056000" y="225001"/>
            <a:ext cx="6624000" cy="360000"/>
          </a:xfrm>
          <a:prstGeom prst="rect">
            <a:avLst/>
          </a:prstGeom>
        </p:spPr>
        <p:txBody>
          <a:bodyPr lIns="0" tIns="0" rIns="0" bIns="0" anchor="ctr"/>
          <a:lstStyle>
            <a:lvl1pPr marL="0" indent="0">
              <a:lnSpc>
                <a:spcPct val="100000"/>
              </a:lnSpc>
              <a:defRPr sz="2000" b="1">
                <a:solidFill>
                  <a:schemeClr val="tx2"/>
                </a:solidFill>
              </a:defRPr>
            </a:lvl1pPr>
          </a:lstStyle>
          <a:p>
            <a:pPr lvl="0"/>
            <a:r>
              <a:rPr lang="fr-FR" noProof="0" smtClean="0"/>
              <a:t>Cliquez pour modifier les styles du texte du masque</a:t>
            </a:r>
          </a:p>
        </p:txBody>
      </p:sp>
      <p:sp>
        <p:nvSpPr>
          <p:cNvPr id="7" name="Espace réservé du texte 10"/>
          <p:cNvSpPr>
            <a:spLocks noGrp="1"/>
          </p:cNvSpPr>
          <p:nvPr>
            <p:ph type="body" sz="quarter" idx="21"/>
          </p:nvPr>
        </p:nvSpPr>
        <p:spPr>
          <a:xfrm>
            <a:off x="576000" y="967842"/>
            <a:ext cx="10560000" cy="818084"/>
          </a:xfrm>
          <a:prstGeom prst="rect">
            <a:avLst/>
          </a:prstGeom>
        </p:spPr>
        <p:txBody>
          <a:bodyPr lIns="0" tIns="0" rIns="0" bIns="0"/>
          <a:lstStyle>
            <a:lvl1pPr marL="355600" indent="-355600" algn="just">
              <a:buSzPct val="90000"/>
              <a:buFontTx/>
              <a:buBlip>
                <a:blip r:embed="rId2"/>
              </a:buBlip>
              <a:defRPr baseline="0">
                <a:solidFill>
                  <a:schemeClr val="tx2"/>
                </a:solidFill>
              </a:defRPr>
            </a:lvl1pPr>
          </a:lstStyle>
          <a:p>
            <a:pPr lvl="0"/>
            <a:r>
              <a:rPr lang="fr-FR" noProof="0" smtClean="0"/>
              <a:t>Cliquez pour modifier les styles du texte du masque</a:t>
            </a:r>
          </a:p>
        </p:txBody>
      </p:sp>
      <p:sp>
        <p:nvSpPr>
          <p:cNvPr id="6" name="Espace réservé du texte 8"/>
          <p:cNvSpPr>
            <a:spLocks noGrp="1"/>
          </p:cNvSpPr>
          <p:nvPr>
            <p:ph type="body" sz="quarter" idx="13"/>
          </p:nvPr>
        </p:nvSpPr>
        <p:spPr bwMode="white">
          <a:xfrm>
            <a:off x="8035200" y="225001"/>
            <a:ext cx="3936000" cy="360000"/>
          </a:xfrm>
          <a:prstGeom prst="rect">
            <a:avLst/>
          </a:prstGeom>
        </p:spPr>
        <p:txBody>
          <a:bodyPr lIns="0" tIns="0" rIns="0" bIns="0" anchor="ctr"/>
          <a:lstStyle>
            <a:lvl1pPr marL="0" indent="0" algn="ctr">
              <a:lnSpc>
                <a:spcPct val="100000"/>
              </a:lnSpc>
              <a:defRPr sz="2200" i="1">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329913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rtie 1">
    <p:spTree>
      <p:nvGrpSpPr>
        <p:cNvPr id="1" name=""/>
        <p:cNvGrpSpPr/>
        <p:nvPr/>
      </p:nvGrpSpPr>
      <p:grpSpPr>
        <a:xfrm>
          <a:off x="0" y="0"/>
          <a:ext cx="0" cy="0"/>
          <a:chOff x="0" y="0"/>
          <a:chExt cx="0" cy="0"/>
        </a:xfrm>
      </p:grpSpPr>
      <p:sp>
        <p:nvSpPr>
          <p:cNvPr id="15" name="Espace réservé du texte 14"/>
          <p:cNvSpPr>
            <a:spLocks noGrp="1"/>
          </p:cNvSpPr>
          <p:nvPr>
            <p:ph type="body" sz="quarter" idx="13" hasCustomPrompt="1"/>
          </p:nvPr>
        </p:nvSpPr>
        <p:spPr>
          <a:xfrm>
            <a:off x="2154992" y="193184"/>
            <a:ext cx="9697077" cy="629776"/>
          </a:xfrm>
        </p:spPr>
        <p:txBody>
          <a:bodyPr>
            <a:normAutofit/>
          </a:bodyPr>
          <a:lstStyle>
            <a:lvl1pPr>
              <a:buNone/>
              <a:defRPr sz="3600" cap="all" baseline="0">
                <a:solidFill>
                  <a:srgbClr val="4D8C99"/>
                </a:solidFill>
              </a:defRPr>
            </a:lvl1pPr>
          </a:lstStyle>
          <a:p>
            <a:pPr lvl="0"/>
            <a:r>
              <a:rPr lang="fr-FR" dirty="0" smtClean="0"/>
              <a:t>Titre chapitre</a:t>
            </a:r>
            <a:endParaRPr lang="fr-FR" dirty="0"/>
          </a:p>
        </p:txBody>
      </p:sp>
      <p:sp>
        <p:nvSpPr>
          <p:cNvPr id="6" name="Espace réservé du pied de page 4"/>
          <p:cNvSpPr>
            <a:spLocks noGrp="1"/>
          </p:cNvSpPr>
          <p:nvPr>
            <p:ph type="ftr" sz="quarter" idx="11"/>
          </p:nvPr>
        </p:nvSpPr>
        <p:spPr>
          <a:xfrm>
            <a:off x="4271797" y="6525344"/>
            <a:ext cx="4416491" cy="216024"/>
          </a:xfrm>
          <a:prstGeom prst="rect">
            <a:avLst/>
          </a:prstGeom>
        </p:spPr>
        <p:txBody>
          <a:bodyPr/>
          <a:lstStyle>
            <a:lvl1pPr algn="l">
              <a:defRPr sz="1400">
                <a:solidFill>
                  <a:srgbClr val="4D8C99"/>
                </a:solidFill>
              </a:defRPr>
            </a:lvl1pPr>
          </a:lstStyle>
          <a:p>
            <a:r>
              <a:rPr lang="fr-FR" dirty="0" smtClean="0"/>
              <a:t>Le 9 Avril 2015</a:t>
            </a:r>
            <a:endParaRPr lang="fr-BE" dirty="0"/>
          </a:p>
        </p:txBody>
      </p:sp>
      <p:pic>
        <p:nvPicPr>
          <p:cNvPr id="7" name="Picture 7" descr="L:\THEQUE\Logos - Pictos - Portraits - Cartes\Logos interpros France Bois Régions\France Bois Régions\LOGO FBR 2013.jpg"/>
          <p:cNvPicPr>
            <a:picLocks noChangeAspect="1" noChangeArrowheads="1"/>
          </p:cNvPicPr>
          <p:nvPr userDrawn="1"/>
        </p:nvPicPr>
        <p:blipFill>
          <a:blip r:embed="rId2" cstate="email"/>
          <a:srcRect/>
          <a:stretch>
            <a:fillRect/>
          </a:stretch>
        </p:blipFill>
        <p:spPr bwMode="auto">
          <a:xfrm>
            <a:off x="65929" y="5812971"/>
            <a:ext cx="1691268" cy="1045029"/>
          </a:xfrm>
          <a:prstGeom prst="rect">
            <a:avLst/>
          </a:prstGeom>
          <a:noFill/>
        </p:spPr>
      </p:pic>
      <p:sp>
        <p:nvSpPr>
          <p:cNvPr id="8" name="Espace réservé du texte 14"/>
          <p:cNvSpPr>
            <a:spLocks noGrp="1"/>
          </p:cNvSpPr>
          <p:nvPr>
            <p:ph type="body" sz="quarter" idx="14" hasCustomPrompt="1"/>
          </p:nvPr>
        </p:nvSpPr>
        <p:spPr>
          <a:xfrm>
            <a:off x="628650" y="1019954"/>
            <a:ext cx="11223419" cy="5289406"/>
          </a:xfrm>
        </p:spPr>
        <p:txBody>
          <a:bodyPr>
            <a:normAutofit/>
          </a:bodyPr>
          <a:lstStyle>
            <a:lvl1pPr>
              <a:buNone/>
              <a:defRPr sz="2000" cap="all" baseline="0">
                <a:solidFill>
                  <a:srgbClr val="4D8C99"/>
                </a:solidFill>
              </a:defRPr>
            </a:lvl1pPr>
          </a:lstStyle>
          <a:p>
            <a:pPr lvl="0"/>
            <a:r>
              <a:rPr lang="fr-FR" dirty="0" smtClean="0"/>
              <a:t>Titre chapitre</a:t>
            </a:r>
            <a:endParaRPr lang="fr-FR" dirty="0"/>
          </a:p>
        </p:txBody>
      </p:sp>
    </p:spTree>
    <p:extLst>
      <p:ext uri="{BB962C8B-B14F-4D97-AF65-F5344CB8AC3E}">
        <p14:creationId xmlns:p14="http://schemas.microsoft.com/office/powerpoint/2010/main" val="4128346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889685"/>
          </a:xfrm>
        </p:spPr>
        <p:txBody>
          <a:bodyPr/>
          <a:lstStyle>
            <a:lvl1pPr>
              <a:defRPr>
                <a:latin typeface="+mn-lt"/>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838200" y="1161535"/>
            <a:ext cx="10515600" cy="501542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127615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28199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7BA72A-B9F5-4F32-BD5B-2884D1B699A2}" type="datetimeFigureOut">
              <a:rPr lang="fr-FR" smtClean="0"/>
              <a:t>09/04/2015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173211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7BA72A-B9F5-4F32-BD5B-2884D1B699A2}" type="datetimeFigureOut">
              <a:rPr lang="fr-FR" smtClean="0"/>
              <a:t>09/04/2015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217484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F7BA72A-B9F5-4F32-BD5B-2884D1B699A2}" type="datetimeFigureOut">
              <a:rPr lang="fr-FR" smtClean="0"/>
              <a:t>09/04/2015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32498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7BA72A-B9F5-4F32-BD5B-2884D1B699A2}" type="datetimeFigureOut">
              <a:rPr lang="fr-FR" smtClean="0"/>
              <a:t>09/04/2015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381110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F7BA72A-B9F5-4F32-BD5B-2884D1B699A2}" type="datetimeFigureOut">
              <a:rPr lang="fr-FR" smtClean="0"/>
              <a:t>09/04/2015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2939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F7BA72A-B9F5-4F32-BD5B-2884D1B699A2}" type="datetimeFigureOut">
              <a:rPr lang="fr-FR" smtClean="0"/>
              <a:t>09/04/2015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5D0E7C-897F-4FC2-BDAB-2F5E0C9D3055}" type="slidenum">
              <a:rPr lang="fr-FR" smtClean="0"/>
              <a:t>‹N°›</a:t>
            </a:fld>
            <a:endParaRPr lang="fr-FR"/>
          </a:p>
        </p:txBody>
      </p:sp>
    </p:spTree>
    <p:extLst>
      <p:ext uri="{BB962C8B-B14F-4D97-AF65-F5344CB8AC3E}">
        <p14:creationId xmlns:p14="http://schemas.microsoft.com/office/powerpoint/2010/main" val="313375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BA72A-B9F5-4F32-BD5B-2884D1B699A2}" type="datetimeFigureOut">
              <a:rPr lang="fr-FR" smtClean="0"/>
              <a:t>09/04/2015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D0E7C-897F-4FC2-BDAB-2F5E0C9D3055}" type="slidenum">
              <a:rPr lang="fr-FR" smtClean="0"/>
              <a:t>‹N°›</a:t>
            </a:fld>
            <a:endParaRPr lang="fr-FR"/>
          </a:p>
        </p:txBody>
      </p:sp>
      <p:pic>
        <p:nvPicPr>
          <p:cNvPr id="7" name="Picture 7" descr="L:\THEQUE\Logos - Pictos - Portraits - Cartes\Logos interpros France Bois Régions\France Bois Régions\LOGO FBR 2013.jpg"/>
          <p:cNvPicPr>
            <a:picLocks noChangeAspect="1" noChangeArrowheads="1"/>
          </p:cNvPicPr>
          <p:nvPr userDrawn="1"/>
        </p:nvPicPr>
        <p:blipFill>
          <a:blip r:embed="rId15" cstate="email"/>
          <a:srcRect/>
          <a:stretch>
            <a:fillRect/>
          </a:stretch>
        </p:blipFill>
        <p:spPr bwMode="auto">
          <a:xfrm>
            <a:off x="65929" y="5812971"/>
            <a:ext cx="1691268" cy="1045029"/>
          </a:xfrm>
          <a:prstGeom prst="rect">
            <a:avLst/>
          </a:prstGeom>
          <a:noFill/>
        </p:spPr>
      </p:pic>
    </p:spTree>
    <p:extLst>
      <p:ext uri="{BB962C8B-B14F-4D97-AF65-F5344CB8AC3E}">
        <p14:creationId xmlns:p14="http://schemas.microsoft.com/office/powerpoint/2010/main" val="6354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image" Target="../media/image13.gif"/><Relationship Id="rId16" Type="http://schemas.openxmlformats.org/officeDocument/2006/relationships/image" Target="../media/image27.jpe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pn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mediatheque-bois.keepeek.com/"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www.franceboisr&#233;gion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mn-lt"/>
              </a:rPr>
              <a:t>Rénovation des diplômes de la filière bois</a:t>
            </a:r>
            <a:endParaRPr lang="fr-FR" dirty="0">
              <a:latin typeface="+mn-lt"/>
            </a:endParaRPr>
          </a:p>
        </p:txBody>
      </p:sp>
      <p:sp>
        <p:nvSpPr>
          <p:cNvPr id="3" name="Sous-titre 2"/>
          <p:cNvSpPr>
            <a:spLocks noGrp="1"/>
          </p:cNvSpPr>
          <p:nvPr>
            <p:ph type="subTitle" idx="1"/>
          </p:nvPr>
        </p:nvSpPr>
        <p:spPr/>
        <p:txBody>
          <a:bodyPr/>
          <a:lstStyle/>
          <a:p>
            <a:r>
              <a:rPr lang="fr-FR" dirty="0" smtClean="0"/>
              <a:t>9 Avril 2015</a:t>
            </a:r>
            <a:endParaRPr lang="fr-FR" dirty="0"/>
          </a:p>
        </p:txBody>
      </p:sp>
    </p:spTree>
    <p:extLst>
      <p:ext uri="{BB962C8B-B14F-4D97-AF65-F5344CB8AC3E}">
        <p14:creationId xmlns:p14="http://schemas.microsoft.com/office/powerpoint/2010/main" val="33356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bwMode="auto">
          <a:xfrm>
            <a:off x="1873212" y="5229226"/>
            <a:ext cx="3240087" cy="1223963"/>
          </a:xfrm>
          <a:prstGeom prst="roundRect">
            <a:avLst>
              <a:gd name="adj" fmla="val 0"/>
            </a:avLst>
          </a:prstGeom>
          <a:ln>
            <a:solidFill>
              <a:schemeClr val="accent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defRPr/>
            </a:pPr>
            <a:r>
              <a:rPr lang="fr-FR" sz="2400" b="1" dirty="0">
                <a:solidFill>
                  <a:schemeClr val="accent6">
                    <a:lumMod val="50000"/>
                  </a:schemeClr>
                </a:solidFill>
                <a:latin typeface="+mj-lt"/>
                <a:ea typeface="ヒラギノ角ゴ Pro W3" pitchFamily="28" charset="-128"/>
              </a:rPr>
              <a:t>2014</a:t>
            </a:r>
          </a:p>
          <a:p>
            <a:pPr eaLnBrk="0" hangingPunct="0">
              <a:defRPr/>
            </a:pPr>
            <a:r>
              <a:rPr lang="fr-FR" sz="2400" b="1" dirty="0">
                <a:solidFill>
                  <a:schemeClr val="accent6">
                    <a:lumMod val="50000"/>
                  </a:schemeClr>
                </a:solidFill>
                <a:latin typeface="+mj-lt"/>
                <a:ea typeface="ヒラギノ角ゴ Pro W3" pitchFamily="28" charset="-128"/>
              </a:rPr>
              <a:t>Loi </a:t>
            </a:r>
            <a:r>
              <a:rPr lang="fr-FR" sz="2400" b="1" dirty="0" smtClean="0">
                <a:solidFill>
                  <a:schemeClr val="accent6">
                    <a:lumMod val="50000"/>
                  </a:schemeClr>
                </a:solidFill>
                <a:latin typeface="+mj-lt"/>
                <a:ea typeface="ヒラギノ角ゴ Pro W3" pitchFamily="28" charset="-128"/>
              </a:rPr>
              <a:t>d’avenir</a:t>
            </a:r>
            <a:endParaRPr lang="fr-FR" sz="2000" b="1" dirty="0">
              <a:solidFill>
                <a:schemeClr val="accent6">
                  <a:lumMod val="50000"/>
                </a:schemeClr>
              </a:solidFill>
              <a:latin typeface="+mj-lt"/>
              <a:ea typeface="ヒラギノ角ゴ Pro W3" pitchFamily="28" charset="-128"/>
            </a:endParaRPr>
          </a:p>
        </p:txBody>
      </p:sp>
      <p:sp>
        <p:nvSpPr>
          <p:cNvPr id="12" name="Rectangle à coins arrondis 11"/>
          <p:cNvSpPr/>
          <p:nvPr/>
        </p:nvSpPr>
        <p:spPr bwMode="auto">
          <a:xfrm>
            <a:off x="1779548" y="2997201"/>
            <a:ext cx="3240088" cy="1871663"/>
          </a:xfrm>
          <a:prstGeom prst="roundRect">
            <a:avLst>
              <a:gd name="adj" fmla="val 10499"/>
            </a:avLst>
          </a:prstGeom>
          <a:ln>
            <a:solidFill>
              <a:srgbClr val="9933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marL="457200" indent="-457200" eaLnBrk="0" hangingPunct="0">
              <a:buFontTx/>
              <a:buAutoNum type="arabicPlain" startAt="2012"/>
              <a:defRPr/>
            </a:pPr>
            <a:r>
              <a:rPr lang="fr-FR" sz="2400" b="1" dirty="0">
                <a:solidFill>
                  <a:schemeClr val="accent6">
                    <a:lumMod val="50000"/>
                  </a:schemeClr>
                </a:solidFill>
                <a:latin typeface="+mj-lt"/>
                <a:ea typeface="ヒラギノ角ゴ Pro W3" pitchFamily="28" charset="-128"/>
              </a:rPr>
              <a:t>  Rencontres       régionale</a:t>
            </a:r>
          </a:p>
          <a:p>
            <a:pPr eaLnBrk="0" hangingPunct="0">
              <a:defRPr/>
            </a:pPr>
            <a:endParaRPr lang="fr-FR" sz="2400" b="1" dirty="0">
              <a:solidFill>
                <a:schemeClr val="accent6">
                  <a:lumMod val="50000"/>
                </a:schemeClr>
              </a:solidFill>
              <a:latin typeface="+mj-lt"/>
              <a:ea typeface="ヒラギノ角ゴ Pro W3" pitchFamily="28" charset="-128"/>
            </a:endParaRPr>
          </a:p>
          <a:p>
            <a:pPr marL="457200" indent="-457200" eaLnBrk="0" hangingPunct="0">
              <a:buFontTx/>
              <a:buAutoNum type="arabicPlain" startAt="2012"/>
              <a:defRPr/>
            </a:pPr>
            <a:r>
              <a:rPr lang="fr-FR" sz="2400" b="1" dirty="0">
                <a:solidFill>
                  <a:schemeClr val="accent6">
                    <a:lumMod val="50000"/>
                  </a:schemeClr>
                </a:solidFill>
                <a:latin typeface="+mj-lt"/>
                <a:ea typeface="ヒラギノ角ゴ Pro W3" pitchFamily="28" charset="-128"/>
                <a:sym typeface="Wingdings" pitchFamily="2" charset="2"/>
              </a:rPr>
              <a:t>   PNAA</a:t>
            </a:r>
          </a:p>
        </p:txBody>
      </p:sp>
      <p:sp>
        <p:nvSpPr>
          <p:cNvPr id="26" name="Rectangle à coins arrondis 25"/>
          <p:cNvSpPr/>
          <p:nvPr/>
        </p:nvSpPr>
        <p:spPr bwMode="auto">
          <a:xfrm>
            <a:off x="1765262" y="968376"/>
            <a:ext cx="3455987" cy="1020763"/>
          </a:xfrm>
          <a:prstGeom prst="roundRect">
            <a:avLst>
              <a:gd name="adj" fmla="val 8787"/>
            </a:avLst>
          </a:prstGeom>
          <a:solidFill>
            <a:srgbClr val="993300"/>
          </a:solidFill>
          <a:ln>
            <a:solidFill>
              <a:schemeClr val="accent6">
                <a:lumMod val="5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marL="342900" indent="-342900" algn="ctr" eaLnBrk="0" hangingPunct="0">
              <a:buFontTx/>
              <a:buAutoNum type="arabicPlain" startAt="2012"/>
              <a:defRPr/>
            </a:pPr>
            <a:r>
              <a:rPr lang="fr-FR" sz="2400" b="1" dirty="0">
                <a:solidFill>
                  <a:schemeClr val="bg1"/>
                </a:solidFill>
                <a:latin typeface="+mj-lt"/>
                <a:ea typeface="ヒラギノ角ゴ Pro W3" pitchFamily="28" charset="-128"/>
              </a:rPr>
              <a:t>  Projet Forêt Bois  </a:t>
            </a:r>
          </a:p>
          <a:p>
            <a:pPr algn="ctr" eaLnBrk="0" hangingPunct="0">
              <a:defRPr/>
            </a:pPr>
            <a:endParaRPr lang="fr-FR" sz="2400" b="1" dirty="0">
              <a:solidFill>
                <a:schemeClr val="bg1"/>
              </a:solidFill>
              <a:latin typeface="+mj-lt"/>
              <a:ea typeface="ヒラギノ角ゴ Pro W3" pitchFamily="28" charset="-128"/>
            </a:endParaRPr>
          </a:p>
        </p:txBody>
      </p:sp>
      <p:sp>
        <p:nvSpPr>
          <p:cNvPr id="28" name="Rectangle à coins arrondis 27"/>
          <p:cNvSpPr/>
          <p:nvPr/>
        </p:nvSpPr>
        <p:spPr bwMode="auto">
          <a:xfrm>
            <a:off x="7443748" y="968376"/>
            <a:ext cx="3240088" cy="1584325"/>
          </a:xfrm>
          <a:prstGeom prst="roundRect">
            <a:avLst>
              <a:gd name="adj" fmla="val 7437"/>
            </a:avLst>
          </a:prstGeom>
          <a:solidFill>
            <a:schemeClr val="bg1"/>
          </a:solidFill>
          <a:ln>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sz="2400" b="1" dirty="0">
                <a:solidFill>
                  <a:schemeClr val="accent6">
                    <a:lumMod val="50000"/>
                  </a:schemeClr>
                </a:solidFill>
                <a:latin typeface="+mj-lt"/>
                <a:ea typeface="ヒラギノ角ゴ Pro W3" pitchFamily="28" charset="-128"/>
              </a:rPr>
              <a:t>	 2014</a:t>
            </a:r>
          </a:p>
          <a:p>
            <a:pPr eaLnBrk="0" hangingPunct="0">
              <a:tabLst>
                <a:tab pos="185738" algn="l"/>
              </a:tabLst>
              <a:defRPr/>
            </a:pPr>
            <a:r>
              <a:rPr lang="fr-FR" b="1" dirty="0">
                <a:solidFill>
                  <a:schemeClr val="accent6">
                    <a:lumMod val="50000"/>
                  </a:schemeClr>
                </a:solidFill>
                <a:latin typeface="+mj-lt"/>
                <a:ea typeface="ヒラギノ角ゴ Pro W3" pitchFamily="28" charset="-128"/>
              </a:rPr>
              <a:t>      </a:t>
            </a:r>
            <a:r>
              <a:rPr lang="fr-FR" sz="2400" b="1" dirty="0">
                <a:solidFill>
                  <a:schemeClr val="accent6">
                    <a:lumMod val="50000"/>
                  </a:schemeClr>
                </a:solidFill>
                <a:latin typeface="+mj-lt"/>
                <a:ea typeface="ヒラギノ角ゴ Pro W3" pitchFamily="28" charset="-128"/>
              </a:rPr>
              <a:t>CSF Bois </a:t>
            </a:r>
          </a:p>
          <a:p>
            <a:pPr eaLnBrk="0" hangingPunct="0">
              <a:tabLst>
                <a:tab pos="185738" algn="l"/>
              </a:tabLst>
              <a:defRPr/>
            </a:pPr>
            <a:r>
              <a:rPr lang="fr-FR" b="1" dirty="0">
                <a:solidFill>
                  <a:schemeClr val="accent6">
                    <a:lumMod val="50000"/>
                  </a:schemeClr>
                </a:solidFill>
                <a:latin typeface="+mj-lt"/>
                <a:ea typeface="ヒラギノ角ゴ Pro W3" pitchFamily="28" charset="-128"/>
                <a:sym typeface="Wingdings" pitchFamily="2" charset="2"/>
              </a:rPr>
              <a:t> </a:t>
            </a:r>
            <a:r>
              <a:rPr lang="fr-FR" sz="2400" b="1" dirty="0">
                <a:solidFill>
                  <a:schemeClr val="accent6">
                    <a:lumMod val="50000"/>
                  </a:schemeClr>
                </a:solidFill>
                <a:latin typeface="+mj-lt"/>
                <a:ea typeface="ヒラギノ角ゴ Pro W3" pitchFamily="28" charset="-128"/>
              </a:rPr>
              <a:t>Contrat de filière </a:t>
            </a:r>
            <a:endParaRPr lang="fr-FR" b="1" dirty="0">
              <a:solidFill>
                <a:schemeClr val="accent6">
                  <a:lumMod val="50000"/>
                </a:schemeClr>
              </a:solidFill>
              <a:latin typeface="Arial" charset="0"/>
              <a:ea typeface="ヒラギノ角ゴ Pro W3" pitchFamily="28" charset="-128"/>
            </a:endParaRPr>
          </a:p>
        </p:txBody>
      </p:sp>
      <p:sp>
        <p:nvSpPr>
          <p:cNvPr id="33" name="Rectangle à coins arrondis 32"/>
          <p:cNvSpPr/>
          <p:nvPr/>
        </p:nvSpPr>
        <p:spPr bwMode="auto">
          <a:xfrm>
            <a:off x="7421523" y="5197476"/>
            <a:ext cx="3240088" cy="1223963"/>
          </a:xfrm>
          <a:prstGeom prst="roundRect">
            <a:avLst>
              <a:gd name="adj" fmla="val 8787"/>
            </a:avLst>
          </a:prstGeom>
          <a:ln>
            <a:solidFill>
              <a:schemeClr val="accent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defRPr/>
            </a:pPr>
            <a:r>
              <a:rPr lang="fr-FR" sz="2400" b="1" dirty="0">
                <a:solidFill>
                  <a:schemeClr val="accent6">
                    <a:lumMod val="50000"/>
                  </a:schemeClr>
                </a:solidFill>
                <a:latin typeface="+mj-lt"/>
                <a:ea typeface="ヒラギノ角ゴ Pro W3" pitchFamily="28" charset="-128"/>
              </a:rPr>
              <a:t>2014-15      </a:t>
            </a:r>
          </a:p>
          <a:p>
            <a:pPr eaLnBrk="0" hangingPunct="0">
              <a:defRPr/>
            </a:pPr>
            <a:r>
              <a:rPr lang="fr-FR" sz="2400" b="1" dirty="0">
                <a:solidFill>
                  <a:schemeClr val="accent6">
                    <a:lumMod val="50000"/>
                  </a:schemeClr>
                </a:solidFill>
                <a:latin typeface="+mj-lt"/>
                <a:ea typeface="ヒラギノ角ゴ Pro W3" pitchFamily="28" charset="-128"/>
              </a:rPr>
              <a:t>Projet de Loi de Programmation TE</a:t>
            </a:r>
          </a:p>
        </p:txBody>
      </p:sp>
      <p:sp>
        <p:nvSpPr>
          <p:cNvPr id="37" name="Rectangle à coins arrondis 36"/>
          <p:cNvSpPr/>
          <p:nvPr/>
        </p:nvSpPr>
        <p:spPr bwMode="auto">
          <a:xfrm>
            <a:off x="7443748" y="2708275"/>
            <a:ext cx="3240088" cy="1225550"/>
          </a:xfrm>
          <a:prstGeom prst="roundRect">
            <a:avLst>
              <a:gd name="adj" fmla="val 8787"/>
            </a:avLst>
          </a:prstGeom>
          <a:solidFill>
            <a:schemeClr val="bg1"/>
          </a:solidFill>
          <a:ln>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b="1" dirty="0">
                <a:solidFill>
                  <a:schemeClr val="accent6">
                    <a:lumMod val="50000"/>
                  </a:schemeClr>
                </a:solidFill>
                <a:latin typeface="+mj-lt"/>
                <a:ea typeface="ヒラギノ角ゴ Pro W3" pitchFamily="28" charset="-128"/>
              </a:rPr>
              <a:t>	</a:t>
            </a:r>
            <a:r>
              <a:rPr lang="fr-FR" sz="2400" b="1" dirty="0">
                <a:solidFill>
                  <a:schemeClr val="accent6">
                    <a:lumMod val="50000"/>
                  </a:schemeClr>
                </a:solidFill>
                <a:latin typeface="+mj-lt"/>
                <a:ea typeface="ヒラギノ角ゴ Pro W3" pitchFamily="28" charset="-128"/>
              </a:rPr>
              <a:t>2014    </a:t>
            </a:r>
          </a:p>
          <a:p>
            <a:pPr eaLnBrk="0" hangingPunct="0">
              <a:tabLst>
                <a:tab pos="185738" algn="l"/>
              </a:tabLst>
              <a:defRPr/>
            </a:pPr>
            <a:r>
              <a:rPr lang="fr-FR" sz="2400" b="1" dirty="0">
                <a:solidFill>
                  <a:schemeClr val="accent6">
                    <a:lumMod val="50000"/>
                  </a:schemeClr>
                </a:solidFill>
                <a:latin typeface="+mj-lt"/>
                <a:ea typeface="ヒラギノ角ゴ Pro W3" pitchFamily="28" charset="-128"/>
              </a:rPr>
              <a:t>   Plan Industriel  Bois</a:t>
            </a:r>
          </a:p>
        </p:txBody>
      </p:sp>
      <p:sp>
        <p:nvSpPr>
          <p:cNvPr id="36" name="Rectangle à coins arrondis 35"/>
          <p:cNvSpPr/>
          <p:nvPr/>
        </p:nvSpPr>
        <p:spPr bwMode="auto">
          <a:xfrm>
            <a:off x="5113298" y="5686426"/>
            <a:ext cx="2330450" cy="766763"/>
          </a:xfrm>
          <a:prstGeom prst="roundRect">
            <a:avLst>
              <a:gd name="adj" fmla="val 8787"/>
            </a:avLst>
          </a:prstGeom>
          <a:ln>
            <a:solidFill>
              <a:schemeClr val="accent1">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spcBef>
                <a:spcPts val="600"/>
              </a:spcBef>
              <a:tabLst>
                <a:tab pos="185738" algn="l"/>
              </a:tabLst>
              <a:defRPr/>
            </a:pPr>
            <a:r>
              <a:rPr lang="fr-FR" sz="2000" b="1" dirty="0">
                <a:solidFill>
                  <a:schemeClr val="accent6">
                    <a:lumMod val="50000"/>
                  </a:schemeClr>
                </a:solidFill>
                <a:latin typeface="+mj-lt"/>
                <a:ea typeface="ヒラギノ角ゴ Pro W3" pitchFamily="28" charset="-128"/>
              </a:rPr>
              <a:t>2015   Projet de Loi   de Finance</a:t>
            </a:r>
          </a:p>
        </p:txBody>
      </p:sp>
      <p:sp>
        <p:nvSpPr>
          <p:cNvPr id="13" name="Rectangle à coins arrondis 12"/>
          <p:cNvSpPr/>
          <p:nvPr/>
        </p:nvSpPr>
        <p:spPr bwMode="auto">
          <a:xfrm>
            <a:off x="1765262" y="2103438"/>
            <a:ext cx="3240087" cy="792162"/>
          </a:xfrm>
          <a:prstGeom prst="roundRect">
            <a:avLst>
              <a:gd name="adj" fmla="val 8787"/>
            </a:avLst>
          </a:prstGeom>
          <a:solidFill>
            <a:schemeClr val="bg1"/>
          </a:solidFill>
          <a:ln>
            <a:solidFill>
              <a:srgbClr val="9933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sz="2000" b="1" dirty="0">
                <a:solidFill>
                  <a:schemeClr val="accent6">
                    <a:lumMod val="50000"/>
                  </a:schemeClr>
                </a:solidFill>
                <a:latin typeface="+mj-lt"/>
                <a:ea typeface="ヒラギノ角ゴ Pro W3" pitchFamily="28" charset="-128"/>
              </a:rPr>
              <a:t>2012        RAPPORTS</a:t>
            </a:r>
          </a:p>
        </p:txBody>
      </p:sp>
      <p:pic>
        <p:nvPicPr>
          <p:cNvPr id="820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673" y="1392238"/>
            <a:ext cx="2698750" cy="3816350"/>
          </a:xfrm>
          <a:prstGeom prst="rect">
            <a:avLst/>
          </a:prstGeom>
          <a:ln w="15875">
            <a:solidFill>
              <a:schemeClr val="tx1"/>
            </a:solidFill>
          </a:ln>
          <a:extLst>
            <a:ext uri="{909E8E84-426E-40DD-AFC4-6F175D3DCCD1}">
              <a14:hiddenFill xmlns:a14="http://schemas.microsoft.com/office/drawing/2010/main">
                <a:solidFill>
                  <a:srgbClr val="FFFFFF"/>
                </a:solidFill>
              </a14:hiddenFill>
            </a:ext>
          </a:extLst>
        </p:spPr>
      </p:pic>
      <p:sp>
        <p:nvSpPr>
          <p:cNvPr id="19" name="Titre 1"/>
          <p:cNvSpPr txBox="1">
            <a:spLocks/>
          </p:cNvSpPr>
          <p:nvPr/>
        </p:nvSpPr>
        <p:spPr>
          <a:xfrm>
            <a:off x="0" y="1"/>
            <a:ext cx="11417643" cy="889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n-lt"/>
              </a:rPr>
              <a:t>Du projet Forêt Bois au Contrat de filière</a:t>
            </a:r>
            <a:endParaRPr lang="fr-FR" dirty="0">
              <a:latin typeface="+mn-lt"/>
            </a:endParaRPr>
          </a:p>
        </p:txBody>
      </p:sp>
    </p:spTree>
    <p:extLst>
      <p:ext uri="{BB962C8B-B14F-4D97-AF65-F5344CB8AC3E}">
        <p14:creationId xmlns:p14="http://schemas.microsoft.com/office/powerpoint/2010/main" val="341792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bwMode="auto">
          <a:xfrm>
            <a:off x="1873212" y="5229226"/>
            <a:ext cx="3240087" cy="1223963"/>
          </a:xfrm>
          <a:prstGeom prst="roundRect">
            <a:avLst>
              <a:gd name="adj" fmla="val 0"/>
            </a:avLst>
          </a:prstGeom>
          <a:ln>
            <a:solidFill>
              <a:schemeClr val="accent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defRPr/>
            </a:pPr>
            <a:r>
              <a:rPr lang="fr-FR" sz="2400" b="1" dirty="0">
                <a:solidFill>
                  <a:schemeClr val="accent6">
                    <a:lumMod val="50000"/>
                  </a:schemeClr>
                </a:solidFill>
                <a:latin typeface="+mj-lt"/>
                <a:ea typeface="ヒラギノ角ゴ Pro W3" pitchFamily="28" charset="-128"/>
              </a:rPr>
              <a:t>2014</a:t>
            </a:r>
          </a:p>
          <a:p>
            <a:pPr eaLnBrk="0" hangingPunct="0">
              <a:defRPr/>
            </a:pPr>
            <a:r>
              <a:rPr lang="fr-FR" sz="2400" b="1" dirty="0">
                <a:solidFill>
                  <a:schemeClr val="accent6">
                    <a:lumMod val="50000"/>
                  </a:schemeClr>
                </a:solidFill>
                <a:latin typeface="+mj-lt"/>
                <a:ea typeface="ヒラギノ角ゴ Pro W3" pitchFamily="28" charset="-128"/>
              </a:rPr>
              <a:t>Loi </a:t>
            </a:r>
            <a:r>
              <a:rPr lang="fr-FR" sz="2400" b="1" dirty="0" smtClean="0">
                <a:solidFill>
                  <a:schemeClr val="accent6">
                    <a:lumMod val="50000"/>
                  </a:schemeClr>
                </a:solidFill>
                <a:latin typeface="+mj-lt"/>
                <a:ea typeface="ヒラギノ角ゴ Pro W3" pitchFamily="28" charset="-128"/>
              </a:rPr>
              <a:t>d’avenir</a:t>
            </a:r>
            <a:endParaRPr lang="fr-FR" sz="2000" b="1" dirty="0">
              <a:solidFill>
                <a:schemeClr val="accent6">
                  <a:lumMod val="50000"/>
                </a:schemeClr>
              </a:solidFill>
              <a:latin typeface="+mj-lt"/>
              <a:ea typeface="ヒラギノ角ゴ Pro W3" pitchFamily="28" charset="-128"/>
            </a:endParaRPr>
          </a:p>
        </p:txBody>
      </p:sp>
      <p:sp>
        <p:nvSpPr>
          <p:cNvPr id="12" name="Rectangle à coins arrondis 11"/>
          <p:cNvSpPr/>
          <p:nvPr/>
        </p:nvSpPr>
        <p:spPr bwMode="auto">
          <a:xfrm>
            <a:off x="1779548" y="2997201"/>
            <a:ext cx="3240088" cy="1871663"/>
          </a:xfrm>
          <a:prstGeom prst="roundRect">
            <a:avLst>
              <a:gd name="adj" fmla="val 10499"/>
            </a:avLst>
          </a:prstGeom>
          <a:ln>
            <a:solidFill>
              <a:srgbClr val="9933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marL="457200" indent="-457200" eaLnBrk="0" hangingPunct="0">
              <a:buFontTx/>
              <a:buAutoNum type="arabicPlain" startAt="2012"/>
              <a:defRPr/>
            </a:pPr>
            <a:r>
              <a:rPr lang="fr-FR" sz="2400" b="1" dirty="0">
                <a:solidFill>
                  <a:schemeClr val="accent6">
                    <a:lumMod val="50000"/>
                  </a:schemeClr>
                </a:solidFill>
                <a:latin typeface="+mj-lt"/>
                <a:ea typeface="ヒラギノ角ゴ Pro W3" pitchFamily="28" charset="-128"/>
              </a:rPr>
              <a:t>  Rencontres       régionale</a:t>
            </a:r>
          </a:p>
          <a:p>
            <a:pPr eaLnBrk="0" hangingPunct="0">
              <a:defRPr/>
            </a:pPr>
            <a:endParaRPr lang="fr-FR" sz="2400" b="1" dirty="0">
              <a:solidFill>
                <a:schemeClr val="accent6">
                  <a:lumMod val="50000"/>
                </a:schemeClr>
              </a:solidFill>
              <a:latin typeface="+mj-lt"/>
              <a:ea typeface="ヒラギノ角ゴ Pro W3" pitchFamily="28" charset="-128"/>
            </a:endParaRPr>
          </a:p>
          <a:p>
            <a:pPr marL="457200" indent="-457200" eaLnBrk="0" hangingPunct="0">
              <a:buFontTx/>
              <a:buAutoNum type="arabicPlain" startAt="2012"/>
              <a:defRPr/>
            </a:pPr>
            <a:r>
              <a:rPr lang="fr-FR" sz="2400" b="1" dirty="0">
                <a:solidFill>
                  <a:schemeClr val="accent6">
                    <a:lumMod val="50000"/>
                  </a:schemeClr>
                </a:solidFill>
                <a:latin typeface="+mj-lt"/>
                <a:ea typeface="ヒラギノ角ゴ Pro W3" pitchFamily="28" charset="-128"/>
                <a:sym typeface="Wingdings" pitchFamily="2" charset="2"/>
              </a:rPr>
              <a:t>   PNAA</a:t>
            </a:r>
          </a:p>
        </p:txBody>
      </p:sp>
      <p:sp>
        <p:nvSpPr>
          <p:cNvPr id="26" name="Rectangle à coins arrondis 25"/>
          <p:cNvSpPr/>
          <p:nvPr/>
        </p:nvSpPr>
        <p:spPr bwMode="auto">
          <a:xfrm>
            <a:off x="1765262" y="968376"/>
            <a:ext cx="3455987" cy="1020763"/>
          </a:xfrm>
          <a:prstGeom prst="roundRect">
            <a:avLst>
              <a:gd name="adj" fmla="val 8787"/>
            </a:avLst>
          </a:prstGeom>
          <a:solidFill>
            <a:srgbClr val="993300"/>
          </a:solidFill>
          <a:ln>
            <a:solidFill>
              <a:schemeClr val="accent6">
                <a:lumMod val="5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marL="342900" indent="-342900" algn="ctr" eaLnBrk="0" hangingPunct="0">
              <a:buFontTx/>
              <a:buAutoNum type="arabicPlain" startAt="2012"/>
              <a:defRPr/>
            </a:pPr>
            <a:r>
              <a:rPr lang="fr-FR" sz="2400" b="1" dirty="0">
                <a:solidFill>
                  <a:schemeClr val="bg1"/>
                </a:solidFill>
                <a:latin typeface="+mj-lt"/>
                <a:ea typeface="ヒラギノ角ゴ Pro W3" pitchFamily="28" charset="-128"/>
              </a:rPr>
              <a:t>  Projet Forêt Bois  </a:t>
            </a:r>
          </a:p>
          <a:p>
            <a:pPr algn="ctr" eaLnBrk="0" hangingPunct="0">
              <a:defRPr/>
            </a:pPr>
            <a:endParaRPr lang="fr-FR" sz="2400" b="1" dirty="0">
              <a:solidFill>
                <a:schemeClr val="bg1"/>
              </a:solidFill>
              <a:latin typeface="+mj-lt"/>
              <a:ea typeface="ヒラギノ角ゴ Pro W3" pitchFamily="28" charset="-128"/>
            </a:endParaRPr>
          </a:p>
        </p:txBody>
      </p:sp>
      <p:sp>
        <p:nvSpPr>
          <p:cNvPr id="28" name="Rectangle à coins arrondis 27"/>
          <p:cNvSpPr/>
          <p:nvPr/>
        </p:nvSpPr>
        <p:spPr bwMode="auto">
          <a:xfrm>
            <a:off x="7443748" y="968376"/>
            <a:ext cx="4270456" cy="1584325"/>
          </a:xfrm>
          <a:prstGeom prst="roundRect">
            <a:avLst>
              <a:gd name="adj" fmla="val 7437"/>
            </a:avLst>
          </a:prstGeom>
          <a:solidFill>
            <a:schemeClr val="bg1"/>
          </a:solidFill>
          <a:ln>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sz="2400" b="1" dirty="0">
                <a:solidFill>
                  <a:schemeClr val="accent6">
                    <a:lumMod val="50000"/>
                  </a:schemeClr>
                </a:solidFill>
                <a:latin typeface="+mj-lt"/>
                <a:ea typeface="ヒラギノ角ゴ Pro W3" pitchFamily="28" charset="-128"/>
              </a:rPr>
              <a:t>	 2014</a:t>
            </a:r>
          </a:p>
          <a:p>
            <a:pPr eaLnBrk="0" hangingPunct="0">
              <a:tabLst>
                <a:tab pos="185738" algn="l"/>
              </a:tabLst>
              <a:defRPr/>
            </a:pPr>
            <a:r>
              <a:rPr lang="fr-FR" b="1" dirty="0">
                <a:solidFill>
                  <a:schemeClr val="accent6">
                    <a:lumMod val="50000"/>
                  </a:schemeClr>
                </a:solidFill>
                <a:latin typeface="+mj-lt"/>
                <a:ea typeface="ヒラギノ角ゴ Pro W3" pitchFamily="28" charset="-128"/>
              </a:rPr>
              <a:t>      </a:t>
            </a:r>
            <a:r>
              <a:rPr lang="fr-FR" sz="2400" b="1" dirty="0">
                <a:solidFill>
                  <a:schemeClr val="accent6">
                    <a:lumMod val="50000"/>
                  </a:schemeClr>
                </a:solidFill>
                <a:latin typeface="+mj-lt"/>
                <a:ea typeface="ヒラギノ角ゴ Pro W3" pitchFamily="28" charset="-128"/>
              </a:rPr>
              <a:t>CSF Bois </a:t>
            </a:r>
          </a:p>
          <a:p>
            <a:pPr eaLnBrk="0" hangingPunct="0">
              <a:tabLst>
                <a:tab pos="185738" algn="l"/>
              </a:tabLst>
              <a:defRPr/>
            </a:pPr>
            <a:r>
              <a:rPr lang="fr-FR" b="1" dirty="0">
                <a:solidFill>
                  <a:schemeClr val="accent6">
                    <a:lumMod val="50000"/>
                  </a:schemeClr>
                </a:solidFill>
                <a:latin typeface="+mj-lt"/>
                <a:ea typeface="ヒラギノ角ゴ Pro W3" pitchFamily="28" charset="-128"/>
                <a:sym typeface="Wingdings" pitchFamily="2" charset="2"/>
              </a:rPr>
              <a:t> </a:t>
            </a:r>
            <a:r>
              <a:rPr lang="fr-FR" sz="2400" b="1" dirty="0">
                <a:solidFill>
                  <a:schemeClr val="accent6">
                    <a:lumMod val="50000"/>
                  </a:schemeClr>
                </a:solidFill>
                <a:latin typeface="+mj-lt"/>
                <a:ea typeface="ヒラギノ角ゴ Pro W3" pitchFamily="28" charset="-128"/>
              </a:rPr>
              <a:t>Contrat de filière </a:t>
            </a:r>
            <a:endParaRPr lang="fr-FR" b="1" dirty="0">
              <a:solidFill>
                <a:schemeClr val="accent6">
                  <a:lumMod val="50000"/>
                </a:schemeClr>
              </a:solidFill>
              <a:latin typeface="Arial" charset="0"/>
              <a:ea typeface="ヒラギノ角ゴ Pro W3" pitchFamily="28" charset="-128"/>
            </a:endParaRPr>
          </a:p>
        </p:txBody>
      </p:sp>
      <p:sp>
        <p:nvSpPr>
          <p:cNvPr id="33" name="Rectangle à coins arrondis 32"/>
          <p:cNvSpPr/>
          <p:nvPr/>
        </p:nvSpPr>
        <p:spPr bwMode="auto">
          <a:xfrm>
            <a:off x="7421523" y="5197476"/>
            <a:ext cx="4292682" cy="1223963"/>
          </a:xfrm>
          <a:prstGeom prst="roundRect">
            <a:avLst>
              <a:gd name="adj" fmla="val 8787"/>
            </a:avLst>
          </a:prstGeom>
          <a:ln>
            <a:solidFill>
              <a:schemeClr val="accent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defRPr/>
            </a:pPr>
            <a:r>
              <a:rPr lang="fr-FR" sz="2400" b="1" dirty="0">
                <a:solidFill>
                  <a:schemeClr val="accent6">
                    <a:lumMod val="50000"/>
                  </a:schemeClr>
                </a:solidFill>
                <a:latin typeface="+mj-lt"/>
                <a:ea typeface="ヒラギノ角ゴ Pro W3" pitchFamily="28" charset="-128"/>
              </a:rPr>
              <a:t>2014-15      </a:t>
            </a:r>
          </a:p>
          <a:p>
            <a:pPr eaLnBrk="0" hangingPunct="0">
              <a:defRPr/>
            </a:pPr>
            <a:r>
              <a:rPr lang="fr-FR" sz="2400" b="1" dirty="0">
                <a:solidFill>
                  <a:schemeClr val="accent6">
                    <a:lumMod val="50000"/>
                  </a:schemeClr>
                </a:solidFill>
                <a:latin typeface="+mj-lt"/>
                <a:ea typeface="ヒラギノ角ゴ Pro W3" pitchFamily="28" charset="-128"/>
              </a:rPr>
              <a:t>Projet de Loi de Programmation </a:t>
            </a:r>
            <a:r>
              <a:rPr lang="fr-FR" sz="2400" b="1" dirty="0" smtClean="0">
                <a:solidFill>
                  <a:schemeClr val="accent6">
                    <a:lumMod val="50000"/>
                  </a:schemeClr>
                </a:solidFill>
                <a:latin typeface="+mj-lt"/>
                <a:ea typeface="ヒラギノ角ゴ Pro W3" pitchFamily="28" charset="-128"/>
              </a:rPr>
              <a:t>Trans. Energétique</a:t>
            </a:r>
            <a:endParaRPr lang="fr-FR" sz="2400" b="1" dirty="0">
              <a:solidFill>
                <a:schemeClr val="accent6">
                  <a:lumMod val="50000"/>
                </a:schemeClr>
              </a:solidFill>
              <a:latin typeface="+mj-lt"/>
              <a:ea typeface="ヒラギノ角ゴ Pro W3" pitchFamily="28" charset="-128"/>
            </a:endParaRPr>
          </a:p>
        </p:txBody>
      </p:sp>
      <p:sp>
        <p:nvSpPr>
          <p:cNvPr id="37" name="Rectangle à coins arrondis 36"/>
          <p:cNvSpPr/>
          <p:nvPr/>
        </p:nvSpPr>
        <p:spPr bwMode="auto">
          <a:xfrm>
            <a:off x="7443747" y="2708275"/>
            <a:ext cx="4270457" cy="1225550"/>
          </a:xfrm>
          <a:prstGeom prst="roundRect">
            <a:avLst>
              <a:gd name="adj" fmla="val 8787"/>
            </a:avLst>
          </a:prstGeom>
          <a:solidFill>
            <a:schemeClr val="bg1"/>
          </a:solidFill>
          <a:ln>
            <a:solidFill>
              <a:schemeClr val="accent6">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b="1" dirty="0">
                <a:solidFill>
                  <a:schemeClr val="accent6">
                    <a:lumMod val="50000"/>
                  </a:schemeClr>
                </a:solidFill>
                <a:latin typeface="+mj-lt"/>
                <a:ea typeface="ヒラギノ角ゴ Pro W3" pitchFamily="28" charset="-128"/>
              </a:rPr>
              <a:t>	</a:t>
            </a:r>
            <a:r>
              <a:rPr lang="fr-FR" sz="2400" b="1" dirty="0">
                <a:solidFill>
                  <a:schemeClr val="accent6">
                    <a:lumMod val="50000"/>
                  </a:schemeClr>
                </a:solidFill>
                <a:latin typeface="+mj-lt"/>
                <a:ea typeface="ヒラギノ角ゴ Pro W3" pitchFamily="28" charset="-128"/>
              </a:rPr>
              <a:t>2014    </a:t>
            </a:r>
          </a:p>
          <a:p>
            <a:pPr eaLnBrk="0" hangingPunct="0">
              <a:tabLst>
                <a:tab pos="185738" algn="l"/>
              </a:tabLst>
              <a:defRPr/>
            </a:pPr>
            <a:r>
              <a:rPr lang="fr-FR" sz="2400" b="1" dirty="0">
                <a:solidFill>
                  <a:schemeClr val="accent6">
                    <a:lumMod val="50000"/>
                  </a:schemeClr>
                </a:solidFill>
                <a:latin typeface="+mj-lt"/>
                <a:ea typeface="ヒラギノ角ゴ Pro W3" pitchFamily="28" charset="-128"/>
              </a:rPr>
              <a:t>   Plan Industriel  Bois</a:t>
            </a:r>
          </a:p>
        </p:txBody>
      </p:sp>
      <p:sp>
        <p:nvSpPr>
          <p:cNvPr id="36" name="Rectangle à coins arrondis 35"/>
          <p:cNvSpPr/>
          <p:nvPr/>
        </p:nvSpPr>
        <p:spPr bwMode="auto">
          <a:xfrm>
            <a:off x="5113298" y="5686426"/>
            <a:ext cx="2330450" cy="766763"/>
          </a:xfrm>
          <a:prstGeom prst="roundRect">
            <a:avLst>
              <a:gd name="adj" fmla="val 8787"/>
            </a:avLst>
          </a:prstGeom>
          <a:ln>
            <a:solidFill>
              <a:schemeClr val="accent1">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spcBef>
                <a:spcPts val="600"/>
              </a:spcBef>
              <a:tabLst>
                <a:tab pos="185738" algn="l"/>
              </a:tabLst>
              <a:defRPr/>
            </a:pPr>
            <a:r>
              <a:rPr lang="fr-FR" sz="2000" b="1" dirty="0">
                <a:solidFill>
                  <a:schemeClr val="accent6">
                    <a:lumMod val="50000"/>
                  </a:schemeClr>
                </a:solidFill>
                <a:latin typeface="+mj-lt"/>
                <a:ea typeface="ヒラギノ角ゴ Pro W3" pitchFamily="28" charset="-128"/>
              </a:rPr>
              <a:t>2015   Projet de Loi   de Finance</a:t>
            </a:r>
          </a:p>
        </p:txBody>
      </p:sp>
      <p:sp>
        <p:nvSpPr>
          <p:cNvPr id="13" name="Rectangle à coins arrondis 12"/>
          <p:cNvSpPr/>
          <p:nvPr/>
        </p:nvSpPr>
        <p:spPr bwMode="auto">
          <a:xfrm>
            <a:off x="1765262" y="2103438"/>
            <a:ext cx="3240087" cy="792162"/>
          </a:xfrm>
          <a:prstGeom prst="roundRect">
            <a:avLst>
              <a:gd name="adj" fmla="val 8787"/>
            </a:avLst>
          </a:prstGeom>
          <a:solidFill>
            <a:schemeClr val="bg1"/>
          </a:solidFill>
          <a:ln>
            <a:solidFill>
              <a:srgbClr val="9933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180000" tIns="180000" rIns="180000" bIns="180000" anchor="ctr"/>
          <a:lstStyle/>
          <a:p>
            <a:pPr eaLnBrk="0" hangingPunct="0">
              <a:tabLst>
                <a:tab pos="185738" algn="l"/>
              </a:tabLst>
              <a:defRPr/>
            </a:pPr>
            <a:r>
              <a:rPr lang="fr-FR" sz="2000" b="1" dirty="0">
                <a:solidFill>
                  <a:schemeClr val="accent6">
                    <a:lumMod val="50000"/>
                  </a:schemeClr>
                </a:solidFill>
                <a:latin typeface="+mj-lt"/>
                <a:ea typeface="ヒラギノ角ゴ Pro W3" pitchFamily="28" charset="-128"/>
              </a:rPr>
              <a:t>2012        RAPPORTS</a:t>
            </a:r>
          </a:p>
        </p:txBody>
      </p:sp>
      <p:pic>
        <p:nvPicPr>
          <p:cNvPr id="14" name="Image 13"/>
          <p:cNvPicPr>
            <a:picLocks noChangeAspect="1"/>
          </p:cNvPicPr>
          <p:nvPr/>
        </p:nvPicPr>
        <p:blipFill>
          <a:blip r:embed="rId3"/>
          <a:stretch>
            <a:fillRect/>
          </a:stretch>
        </p:blipFill>
        <p:spPr>
          <a:xfrm>
            <a:off x="4846638" y="1489604"/>
            <a:ext cx="2564639" cy="3588525"/>
          </a:xfrm>
          <a:prstGeom prst="rect">
            <a:avLst/>
          </a:prstGeom>
          <a:ln w="15875">
            <a:solidFill>
              <a:schemeClr val="tx1"/>
            </a:solidFill>
          </a:ln>
        </p:spPr>
      </p:pic>
      <p:sp>
        <p:nvSpPr>
          <p:cNvPr id="16" name="Titre 1"/>
          <p:cNvSpPr txBox="1">
            <a:spLocks/>
          </p:cNvSpPr>
          <p:nvPr/>
        </p:nvSpPr>
        <p:spPr>
          <a:xfrm>
            <a:off x="0" y="1"/>
            <a:ext cx="10997514" cy="889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n-lt"/>
              </a:rPr>
              <a:t>Du projet Forêt Bois au Contrat de filière</a:t>
            </a:r>
            <a:endParaRPr lang="fr-FR" dirty="0">
              <a:latin typeface="+mn-lt"/>
            </a:endParaRPr>
          </a:p>
        </p:txBody>
      </p:sp>
    </p:spTree>
    <p:extLst>
      <p:ext uri="{BB962C8B-B14F-4D97-AF65-F5344CB8AC3E}">
        <p14:creationId xmlns:p14="http://schemas.microsoft.com/office/powerpoint/2010/main" val="2029086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774825" y="1125539"/>
            <a:ext cx="83835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400" b="1">
              <a:solidFill>
                <a:srgbClr val="003366"/>
              </a:solidFill>
              <a:latin typeface="Arial" panose="020B0604020202020204" pitchFamily="34" charset="0"/>
            </a:endParaRPr>
          </a:p>
        </p:txBody>
      </p:sp>
      <p:sp>
        <p:nvSpPr>
          <p:cNvPr id="1030" name="Rectangle 5"/>
          <p:cNvSpPr>
            <a:spLocks noChangeArrowheads="1"/>
          </p:cNvSpPr>
          <p:nvPr/>
        </p:nvSpPr>
        <p:spPr bwMode="auto">
          <a:xfrm>
            <a:off x="1933575" y="1041400"/>
            <a:ext cx="8280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300" b="1">
              <a:solidFill>
                <a:srgbClr val="003366"/>
              </a:solidFill>
              <a:latin typeface="Arial" panose="020B0604020202020204" pitchFamily="34" charset="0"/>
            </a:endParaRPr>
          </a:p>
        </p:txBody>
      </p:sp>
      <p:sp>
        <p:nvSpPr>
          <p:cNvPr id="4101" name="Rectangle 6"/>
          <p:cNvSpPr>
            <a:spLocks noChangeArrowheads="1"/>
          </p:cNvSpPr>
          <p:nvPr/>
        </p:nvSpPr>
        <p:spPr bwMode="auto">
          <a:xfrm>
            <a:off x="1808163" y="1312864"/>
            <a:ext cx="8350250" cy="4968875"/>
          </a:xfrm>
          <a:prstGeom prst="rect">
            <a:avLst/>
          </a:prstGeom>
          <a:noFill/>
          <a:ln>
            <a:noFill/>
          </a:ln>
          <a:effectLst/>
          <a:extLst/>
        </p:spPr>
        <p:txBody>
          <a:bodyPr lIns="91416" tIns="45708" rIns="91416" bIns="45708"/>
          <a:lstStyle>
            <a:lvl1pPr marL="342900" indent="-342900" eaLnBrk="0" hangingPunct="0">
              <a:spcBef>
                <a:spcPct val="20000"/>
              </a:spcBef>
              <a:buChar char="•"/>
              <a:defRPr sz="2100" b="1">
                <a:solidFill>
                  <a:srgbClr val="003366"/>
                </a:solidFill>
                <a:latin typeface="Arial" charset="0"/>
              </a:defRPr>
            </a:lvl1pPr>
            <a:lvl2pPr marL="742950" indent="-285750" eaLnBrk="0" hangingPunct="0">
              <a:spcBef>
                <a:spcPct val="20000"/>
              </a:spcBef>
              <a:defRPr sz="1900">
                <a:solidFill>
                  <a:srgbClr val="003366"/>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30188"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eaLnBrk="1" hangingPunct="1">
              <a:defRPr/>
            </a:pPr>
            <a:endParaRPr lang="fr-FR" altLang="fr-FR" sz="1400"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marL="413812" lvl="1" indent="0" eaLnBrk="1" hangingPunct="1">
              <a:defRPr/>
            </a:pPr>
            <a:r>
              <a:rPr lang="fr-FR" altLang="fr-FR" sz="1100" i="1" dirty="0">
                <a:solidFill>
                  <a:srgbClr val="C00000"/>
                </a:solidFill>
              </a:rPr>
              <a:t>.</a:t>
            </a:r>
          </a:p>
        </p:txBody>
      </p:sp>
      <p:sp>
        <p:nvSpPr>
          <p:cNvPr id="9" name="Titre 1"/>
          <p:cNvSpPr txBox="1">
            <a:spLocks/>
          </p:cNvSpPr>
          <p:nvPr/>
        </p:nvSpPr>
        <p:spPr>
          <a:xfrm>
            <a:off x="0" y="1"/>
            <a:ext cx="11506200" cy="4992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smtClean="0">
                <a:latin typeface="+mn-lt"/>
              </a:rPr>
              <a:t>La Construction Bois</a:t>
            </a:r>
          </a:p>
          <a:p>
            <a:pPr algn="ctr"/>
            <a:r>
              <a:rPr lang="fr-FR" dirty="0" smtClean="0">
                <a:latin typeface="+mn-lt"/>
              </a:rPr>
              <a:t>Des marchés en développement</a:t>
            </a:r>
            <a:endParaRPr lang="fr-FR" dirty="0">
              <a:latin typeface="+mn-lt"/>
            </a:endParaRPr>
          </a:p>
        </p:txBody>
      </p:sp>
    </p:spTree>
    <p:extLst>
      <p:ext uri="{BB962C8B-B14F-4D97-AF65-F5344CB8AC3E}">
        <p14:creationId xmlns:p14="http://schemas.microsoft.com/office/powerpoint/2010/main" val="23528588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
            <a:ext cx="12192000" cy="2298356"/>
          </a:xfrm>
        </p:spPr>
        <p:txBody>
          <a:bodyPr>
            <a:noAutofit/>
          </a:bodyPr>
          <a:lstStyle/>
          <a:p>
            <a:r>
              <a:rPr lang="fr-FR" altLang="fr-FR" dirty="0"/>
              <a:t>La part de marché de la construction bois </a:t>
            </a:r>
            <a:r>
              <a:rPr lang="fr-FR" altLang="fr-FR" dirty="0" smtClean="0"/>
              <a:t/>
            </a:r>
            <a:br>
              <a:rPr lang="fr-FR" altLang="fr-FR" dirty="0" smtClean="0"/>
            </a:br>
            <a:r>
              <a:rPr lang="fr-FR" altLang="fr-FR" dirty="0" smtClean="0"/>
              <a:t>dans </a:t>
            </a:r>
            <a:r>
              <a:rPr lang="fr-FR" altLang="fr-FR" dirty="0"/>
              <a:t>le marché de la </a:t>
            </a:r>
            <a:r>
              <a:rPr lang="fr-FR" altLang="fr-FR" dirty="0" smtClean="0"/>
              <a:t>Maison Individuelle</a:t>
            </a:r>
            <a:r>
              <a:rPr lang="fr-FR" altLang="fr-FR" dirty="0"/>
              <a:t/>
            </a:r>
            <a:br>
              <a:rPr lang="fr-FR" altLang="fr-FR" dirty="0"/>
            </a:br>
            <a:endParaRPr lang="fr-FR" dirty="0"/>
          </a:p>
        </p:txBody>
      </p:sp>
      <p:sp>
        <p:nvSpPr>
          <p:cNvPr id="49154" name="Sous-titre 2"/>
          <p:cNvSpPr>
            <a:spLocks noGrp="1"/>
          </p:cNvSpPr>
          <p:nvPr>
            <p:ph idx="1"/>
          </p:nvPr>
        </p:nvSpPr>
        <p:spPr/>
        <p:txBody>
          <a:bodyPr/>
          <a:lstStyle/>
          <a:p>
            <a:pPr algn="l" eaLnBrk="1" hangingPunct="1"/>
            <a:endParaRPr lang="fr-FR" altLang="fr-FR" sz="1400" dirty="0"/>
          </a:p>
          <a:p>
            <a:pPr algn="l" eaLnBrk="1" hangingPunct="1"/>
            <a:endParaRPr lang="fr-FR" altLang="fr-FR" dirty="0"/>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87" y="1482811"/>
            <a:ext cx="6234165" cy="52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13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3354" y="1421027"/>
            <a:ext cx="9299576" cy="4431983"/>
          </a:xfrm>
          <a:prstGeom prst="rect">
            <a:avLst/>
          </a:prstGeom>
        </p:spPr>
        <p:txBody>
          <a:bodyPr wrap="square">
            <a:spAutoFit/>
          </a:bodyPr>
          <a:lstStyle/>
          <a:p>
            <a:pPr marL="342900" indent="-342900">
              <a:buFont typeface="Wingdings" panose="05000000000000000000" pitchFamily="2" charset="2"/>
              <a:buChar char="§"/>
              <a:defRPr/>
            </a:pPr>
            <a:r>
              <a:rPr lang="fr-FR" sz="2400" dirty="0" smtClean="0">
                <a:latin typeface="ITC Avant Garde Std Bk" pitchFamily="50" charset="0"/>
              </a:rPr>
              <a:t>11,7 </a:t>
            </a:r>
            <a:r>
              <a:rPr lang="fr-FR" sz="2400" dirty="0">
                <a:latin typeface="ITC Avant Garde Std Bk" pitchFamily="50" charset="0"/>
              </a:rPr>
              <a:t>% des constructions de maisons individuelles, </a:t>
            </a:r>
          </a:p>
          <a:p>
            <a:pPr marL="342900" indent="-342900">
              <a:buFont typeface="Wingdings" panose="05000000000000000000" pitchFamily="2" charset="2"/>
              <a:buChar char="§"/>
              <a:defRPr/>
            </a:pPr>
            <a:r>
              <a:rPr lang="fr-FR" sz="2400" dirty="0">
                <a:latin typeface="ITC Avant Garde Std Bk" pitchFamily="50" charset="0"/>
              </a:rPr>
              <a:t>7 % des logements collectifs, </a:t>
            </a:r>
          </a:p>
          <a:p>
            <a:pPr marL="342900" indent="-342900">
              <a:buFont typeface="Wingdings" panose="05000000000000000000" pitchFamily="2" charset="2"/>
              <a:buChar char="§"/>
              <a:defRPr/>
            </a:pPr>
            <a:r>
              <a:rPr lang="fr-FR" sz="2400" dirty="0">
                <a:latin typeface="ITC Avant Garde Std Bk" pitchFamily="50" charset="0"/>
              </a:rPr>
              <a:t>17 % des extensions de maisons individuelles </a:t>
            </a:r>
          </a:p>
          <a:p>
            <a:pPr marL="342900" indent="-342900">
              <a:buFont typeface="Wingdings" panose="05000000000000000000" pitchFamily="2" charset="2"/>
              <a:buChar char="§"/>
              <a:defRPr/>
            </a:pPr>
            <a:r>
              <a:rPr lang="fr-FR" sz="2400" dirty="0">
                <a:latin typeface="ITC Avant Garde Std Bk" pitchFamily="50" charset="0"/>
              </a:rPr>
              <a:t>14 % du marché non résidentiel </a:t>
            </a:r>
          </a:p>
          <a:p>
            <a:pPr>
              <a:defRPr/>
            </a:pPr>
            <a:endParaRPr lang="fr-FR" sz="1400" dirty="0">
              <a:latin typeface="ITC Avant Garde Std Bk" pitchFamily="50" charset="0"/>
            </a:endParaRPr>
          </a:p>
          <a:p>
            <a:pPr>
              <a:defRPr/>
            </a:pPr>
            <a:r>
              <a:rPr lang="fr-FR" sz="2400" dirty="0">
                <a:latin typeface="ITC Avant Garde Std Bk" pitchFamily="50" charset="0"/>
              </a:rPr>
              <a:t>Ces constructions en bois sont inégalement réparties géographiquement sur le territoire national : </a:t>
            </a:r>
          </a:p>
          <a:p>
            <a:pPr>
              <a:defRPr/>
            </a:pPr>
            <a:endParaRPr lang="fr-FR" sz="1400" dirty="0">
              <a:latin typeface="ITC Avant Garde Std Bk" pitchFamily="50" charset="0"/>
            </a:endParaRPr>
          </a:p>
          <a:p>
            <a:pPr>
              <a:defRPr/>
            </a:pPr>
            <a:r>
              <a:rPr lang="fr-FR" sz="2400" dirty="0">
                <a:latin typeface="ITC Avant Garde Std Bk" pitchFamily="50" charset="0"/>
              </a:rPr>
              <a:t>Dans les régions de l’Est de la France qui ont une tradition forte de construction en bois, les constructions de maisons individuelles en bois représentent près de 20 % du marché, </a:t>
            </a:r>
          </a:p>
          <a:p>
            <a:pPr>
              <a:defRPr/>
            </a:pPr>
            <a:endParaRPr lang="fr-FR" sz="1400" dirty="0">
              <a:latin typeface="ITC Avant Garde Std Bk" pitchFamily="50" charset="0"/>
            </a:endParaRPr>
          </a:p>
          <a:p>
            <a:pPr>
              <a:defRPr/>
            </a:pPr>
            <a:r>
              <a:rPr lang="fr-FR" sz="2400" dirty="0">
                <a:latin typeface="ITC Avant Garde Std Bk" pitchFamily="50" charset="0"/>
              </a:rPr>
              <a:t>Ce chiffre est inférieur à 6 % dans le Sud-Est. </a:t>
            </a:r>
          </a:p>
        </p:txBody>
      </p:sp>
      <p:sp>
        <p:nvSpPr>
          <p:cNvPr id="63491" name="Titre 1"/>
          <p:cNvSpPr txBox="1">
            <a:spLocks/>
          </p:cNvSpPr>
          <p:nvPr/>
        </p:nvSpPr>
        <p:spPr bwMode="auto">
          <a:xfrm>
            <a:off x="0" y="1"/>
            <a:ext cx="12192000" cy="192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fr-FR" sz="4000" dirty="0">
                <a:latin typeface="ITC Avant Garde Std Bk" pitchFamily="50" charset="0"/>
              </a:rPr>
              <a:t>P</a:t>
            </a:r>
            <a:r>
              <a:rPr lang="fr-FR" sz="4000" dirty="0" smtClean="0">
                <a:latin typeface="ITC Avant Garde Std Bk" pitchFamily="50" charset="0"/>
              </a:rPr>
              <a:t>art </a:t>
            </a:r>
            <a:r>
              <a:rPr lang="fr-FR" sz="4000" dirty="0">
                <a:latin typeface="ITC Avant Garde Std Bk" pitchFamily="50" charset="0"/>
              </a:rPr>
              <a:t>de marché, la construction en bois </a:t>
            </a:r>
            <a:r>
              <a:rPr lang="fr-FR" sz="4000" dirty="0" smtClean="0">
                <a:latin typeface="ITC Avant Garde Std Bk" pitchFamily="50" charset="0"/>
              </a:rPr>
              <a:t>en 2012</a:t>
            </a:r>
            <a:endParaRPr lang="fr-FR" sz="4000" dirty="0">
              <a:latin typeface="ITC Avant Garde Std Bk" pitchFamily="50" charset="0"/>
            </a:endParaRPr>
          </a:p>
          <a:p>
            <a:pPr algn="ctr" eaLnBrk="1" hangingPunct="1">
              <a:spcBef>
                <a:spcPct val="0"/>
              </a:spcBef>
              <a:buFontTx/>
              <a:buNone/>
            </a:pPr>
            <a:endParaRPr lang="fr-FR" altLang="fr-FR" sz="4000" dirty="0">
              <a:solidFill>
                <a:srgbClr val="C00000"/>
              </a:solidFill>
              <a:latin typeface="ITC Avant Garde Std Bk" pitchFamily="50" charset="0"/>
            </a:endParaRPr>
          </a:p>
        </p:txBody>
      </p:sp>
    </p:spTree>
    <p:extLst>
      <p:ext uri="{BB962C8B-B14F-4D97-AF65-F5344CB8AC3E}">
        <p14:creationId xmlns:p14="http://schemas.microsoft.com/office/powerpoint/2010/main" val="2905386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774825" y="1125539"/>
            <a:ext cx="83835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400" b="1">
              <a:solidFill>
                <a:srgbClr val="003366"/>
              </a:solidFill>
              <a:latin typeface="Arial" panose="020B0604020202020204" pitchFamily="34" charset="0"/>
            </a:endParaRPr>
          </a:p>
        </p:txBody>
      </p:sp>
      <p:sp>
        <p:nvSpPr>
          <p:cNvPr id="1030" name="Rectangle 5"/>
          <p:cNvSpPr>
            <a:spLocks noChangeArrowheads="1"/>
          </p:cNvSpPr>
          <p:nvPr/>
        </p:nvSpPr>
        <p:spPr bwMode="auto">
          <a:xfrm>
            <a:off x="1933575" y="1041400"/>
            <a:ext cx="8280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300" b="1">
              <a:solidFill>
                <a:srgbClr val="003366"/>
              </a:solidFill>
              <a:latin typeface="Arial" panose="020B0604020202020204" pitchFamily="34" charset="0"/>
            </a:endParaRPr>
          </a:p>
        </p:txBody>
      </p:sp>
      <p:sp>
        <p:nvSpPr>
          <p:cNvPr id="4101" name="Rectangle 6"/>
          <p:cNvSpPr>
            <a:spLocks noChangeArrowheads="1"/>
          </p:cNvSpPr>
          <p:nvPr/>
        </p:nvSpPr>
        <p:spPr bwMode="auto">
          <a:xfrm>
            <a:off x="1808163" y="1312864"/>
            <a:ext cx="8350250" cy="4968875"/>
          </a:xfrm>
          <a:prstGeom prst="rect">
            <a:avLst/>
          </a:prstGeom>
          <a:noFill/>
          <a:ln>
            <a:noFill/>
          </a:ln>
          <a:effectLst/>
          <a:extLst/>
        </p:spPr>
        <p:txBody>
          <a:bodyPr lIns="91416" tIns="45708" rIns="91416" bIns="45708"/>
          <a:lstStyle>
            <a:lvl1pPr marL="342900" indent="-342900" eaLnBrk="0" hangingPunct="0">
              <a:spcBef>
                <a:spcPct val="20000"/>
              </a:spcBef>
              <a:buChar char="•"/>
              <a:defRPr sz="2100" b="1">
                <a:solidFill>
                  <a:srgbClr val="003366"/>
                </a:solidFill>
                <a:latin typeface="Arial" charset="0"/>
              </a:defRPr>
            </a:lvl1pPr>
            <a:lvl2pPr marL="742950" indent="-285750" eaLnBrk="0" hangingPunct="0">
              <a:spcBef>
                <a:spcPct val="20000"/>
              </a:spcBef>
              <a:defRPr sz="1900">
                <a:solidFill>
                  <a:srgbClr val="003366"/>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30188"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eaLnBrk="1" hangingPunct="1">
              <a:defRPr/>
            </a:pPr>
            <a:endParaRPr lang="fr-FR" altLang="fr-FR" sz="1400"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marL="413812" lvl="1" indent="0" eaLnBrk="1" hangingPunct="1">
              <a:defRPr/>
            </a:pPr>
            <a:r>
              <a:rPr lang="fr-FR" altLang="fr-FR" sz="1100" i="1" dirty="0">
                <a:solidFill>
                  <a:srgbClr val="C00000"/>
                </a:solidFill>
              </a:rPr>
              <a:t>.</a:t>
            </a:r>
          </a:p>
        </p:txBody>
      </p:sp>
      <p:sp>
        <p:nvSpPr>
          <p:cNvPr id="9" name="Titre 1"/>
          <p:cNvSpPr txBox="1">
            <a:spLocks/>
          </p:cNvSpPr>
          <p:nvPr/>
        </p:nvSpPr>
        <p:spPr>
          <a:xfrm>
            <a:off x="0" y="1"/>
            <a:ext cx="11506200" cy="4992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France Bois Régions </a:t>
            </a:r>
            <a:endParaRPr lang="fr-FR" dirty="0">
              <a:latin typeface="+mn-lt"/>
            </a:endParaRPr>
          </a:p>
        </p:txBody>
      </p:sp>
    </p:spTree>
    <p:extLst>
      <p:ext uri="{BB962C8B-B14F-4D97-AF65-F5344CB8AC3E}">
        <p14:creationId xmlns:p14="http://schemas.microsoft.com/office/powerpoint/2010/main" val="6672727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1353800" cy="889685"/>
          </a:xfrm>
        </p:spPr>
        <p:txBody>
          <a:bodyPr/>
          <a:lstStyle/>
          <a:p>
            <a:r>
              <a:rPr lang="fr-FR" dirty="0" smtClean="0"/>
              <a:t>Les actions de France Bois Régions </a:t>
            </a:r>
            <a:endParaRPr lang="fr-FR" dirty="0"/>
          </a:p>
        </p:txBody>
      </p:sp>
      <p:sp>
        <p:nvSpPr>
          <p:cNvPr id="3" name="Espace réservé du contenu 2"/>
          <p:cNvSpPr>
            <a:spLocks noGrp="1"/>
          </p:cNvSpPr>
          <p:nvPr>
            <p:ph idx="1"/>
          </p:nvPr>
        </p:nvSpPr>
        <p:spPr>
          <a:xfrm>
            <a:off x="654908" y="1161535"/>
            <a:ext cx="11368216" cy="5015428"/>
          </a:xfrm>
        </p:spPr>
        <p:txBody>
          <a:bodyPr>
            <a:normAutofit/>
          </a:bodyPr>
          <a:lstStyle/>
          <a:p>
            <a:pPr marL="0" indent="0">
              <a:buNone/>
            </a:pPr>
            <a:r>
              <a:rPr lang="fr-FR" sz="3600" dirty="0" smtClean="0"/>
              <a:t>- Un réseau sur l’ensemble du territoire</a:t>
            </a:r>
          </a:p>
          <a:p>
            <a:pPr marL="0" indent="0">
              <a:buNone/>
            </a:pPr>
            <a:r>
              <a:rPr lang="fr-FR" sz="3600" dirty="0" smtClean="0"/>
              <a:t>- Promotion des métiers et bourse des emplois et des stages</a:t>
            </a:r>
          </a:p>
          <a:p>
            <a:pPr>
              <a:buFontTx/>
              <a:buChar char="-"/>
            </a:pPr>
            <a:r>
              <a:rPr lang="fr-FR" sz="3600" dirty="0" smtClean="0"/>
              <a:t>Développement du Bois dans la construction</a:t>
            </a:r>
          </a:p>
          <a:p>
            <a:pPr>
              <a:buFontTx/>
              <a:buChar char="-"/>
            </a:pPr>
            <a:r>
              <a:rPr lang="fr-FR" sz="3600" dirty="0"/>
              <a:t>Enquête nationale du bois dans la construction </a:t>
            </a:r>
            <a:endParaRPr lang="fr-FR" sz="3600" dirty="0" smtClean="0"/>
          </a:p>
          <a:p>
            <a:pPr>
              <a:buFontTx/>
              <a:buChar char="-"/>
            </a:pPr>
            <a:r>
              <a:rPr lang="fr-FR" sz="3600" dirty="0" smtClean="0"/>
              <a:t>Prix National de la Construction Bois</a:t>
            </a:r>
          </a:p>
          <a:p>
            <a:pPr>
              <a:buFontTx/>
              <a:buChar char="-"/>
            </a:pPr>
            <a:r>
              <a:rPr lang="fr-FR" sz="3600" dirty="0" smtClean="0"/>
              <a:t>Réseau France Bois Bûche / Bois énergie</a:t>
            </a:r>
          </a:p>
          <a:p>
            <a:pPr>
              <a:buFontTx/>
              <a:buChar char="-"/>
            </a:pPr>
            <a:r>
              <a:rPr lang="fr-FR" sz="3600" dirty="0" smtClean="0"/>
              <a:t>…</a:t>
            </a:r>
          </a:p>
        </p:txBody>
      </p:sp>
    </p:spTree>
    <p:extLst>
      <p:ext uri="{BB962C8B-B14F-4D97-AF65-F5344CB8AC3E}">
        <p14:creationId xmlns:p14="http://schemas.microsoft.com/office/powerpoint/2010/main" val="232521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rtograf.fr/fond-carte-france.gif"/>
          <p:cNvPicPr>
            <a:picLocks noChangeAspect="1" noChangeArrowheads="1"/>
          </p:cNvPicPr>
          <p:nvPr/>
        </p:nvPicPr>
        <p:blipFill>
          <a:blip r:embed="rId2" cstate="print"/>
          <a:srcRect/>
          <a:stretch>
            <a:fillRect/>
          </a:stretch>
        </p:blipFill>
        <p:spPr bwMode="auto">
          <a:xfrm>
            <a:off x="2495600" y="-13954"/>
            <a:ext cx="7445654" cy="6827330"/>
          </a:xfrm>
          <a:prstGeom prst="rect">
            <a:avLst/>
          </a:prstGeom>
          <a:noFill/>
        </p:spPr>
      </p:pic>
      <p:sp>
        <p:nvSpPr>
          <p:cNvPr id="5" name="ZoneTexte 4"/>
          <p:cNvSpPr txBox="1"/>
          <p:nvPr/>
        </p:nvSpPr>
        <p:spPr>
          <a:xfrm>
            <a:off x="3215681" y="2060848"/>
            <a:ext cx="612667" cy="400110"/>
          </a:xfrm>
          <a:prstGeom prst="rect">
            <a:avLst/>
          </a:prstGeom>
          <a:noFill/>
        </p:spPr>
        <p:txBody>
          <a:bodyPr wrap="none" rtlCol="0">
            <a:spAutoFit/>
          </a:bodyPr>
          <a:lstStyle/>
          <a:p>
            <a:pPr algn="ctr"/>
            <a:r>
              <a:rPr lang="fr-FR" sz="1000" dirty="0">
                <a:solidFill>
                  <a:schemeClr val="accent2">
                    <a:lumMod val="75000"/>
                  </a:schemeClr>
                </a:solidFill>
              </a:rPr>
              <a:t>Olivier </a:t>
            </a:r>
          </a:p>
          <a:p>
            <a:pPr algn="ctr"/>
            <a:r>
              <a:rPr lang="fr-FR" sz="1000" dirty="0">
                <a:solidFill>
                  <a:schemeClr val="accent2">
                    <a:lumMod val="75000"/>
                  </a:schemeClr>
                </a:solidFill>
              </a:rPr>
              <a:t>FERRON</a:t>
            </a:r>
          </a:p>
        </p:txBody>
      </p:sp>
      <p:sp>
        <p:nvSpPr>
          <p:cNvPr id="6" name="ZoneTexte 5"/>
          <p:cNvSpPr txBox="1"/>
          <p:nvPr/>
        </p:nvSpPr>
        <p:spPr>
          <a:xfrm>
            <a:off x="3918138" y="2636912"/>
            <a:ext cx="737702" cy="707886"/>
          </a:xfrm>
          <a:prstGeom prst="rect">
            <a:avLst/>
          </a:prstGeom>
          <a:noFill/>
        </p:spPr>
        <p:txBody>
          <a:bodyPr wrap="none" rtlCol="0">
            <a:spAutoFit/>
          </a:bodyPr>
          <a:lstStyle/>
          <a:p>
            <a:pPr algn="ctr"/>
            <a:r>
              <a:rPr lang="fr-FR" sz="1000" dirty="0">
                <a:solidFill>
                  <a:schemeClr val="accent2">
                    <a:lumMod val="75000"/>
                  </a:schemeClr>
                </a:solidFill>
              </a:rPr>
              <a:t>Nicolas </a:t>
            </a:r>
          </a:p>
          <a:p>
            <a:pPr algn="ctr"/>
            <a:r>
              <a:rPr lang="fr-FR" sz="1000" dirty="0">
                <a:solidFill>
                  <a:schemeClr val="accent2">
                    <a:lumMod val="75000"/>
                  </a:schemeClr>
                </a:solidFill>
              </a:rPr>
              <a:t>VISIER</a:t>
            </a:r>
          </a:p>
          <a:p>
            <a:pPr algn="ctr"/>
            <a:r>
              <a:rPr lang="fr-FR" sz="1000" dirty="0">
                <a:solidFill>
                  <a:schemeClr val="accent2">
                    <a:lumMod val="75000"/>
                  </a:schemeClr>
                </a:solidFill>
              </a:rPr>
              <a:t>Animateur</a:t>
            </a:r>
          </a:p>
          <a:p>
            <a:pPr algn="ctr"/>
            <a:r>
              <a:rPr lang="fr-FR" sz="1000" dirty="0">
                <a:solidFill>
                  <a:schemeClr val="accent2">
                    <a:lumMod val="75000"/>
                  </a:schemeClr>
                </a:solidFill>
              </a:rPr>
              <a:t>du réseau</a:t>
            </a:r>
          </a:p>
        </p:txBody>
      </p:sp>
      <p:sp>
        <p:nvSpPr>
          <p:cNvPr id="7" name="ZoneTexte 6"/>
          <p:cNvSpPr txBox="1"/>
          <p:nvPr/>
        </p:nvSpPr>
        <p:spPr>
          <a:xfrm>
            <a:off x="4223792" y="1340768"/>
            <a:ext cx="762256" cy="400110"/>
          </a:xfrm>
          <a:prstGeom prst="rect">
            <a:avLst/>
          </a:prstGeom>
          <a:noFill/>
        </p:spPr>
        <p:txBody>
          <a:bodyPr wrap="square" rtlCol="0">
            <a:spAutoFit/>
          </a:bodyPr>
          <a:lstStyle/>
          <a:p>
            <a:pPr algn="ctr"/>
            <a:r>
              <a:rPr lang="fr-FR" sz="1000" dirty="0">
                <a:solidFill>
                  <a:schemeClr val="accent2">
                    <a:lumMod val="75000"/>
                  </a:schemeClr>
                </a:solidFill>
              </a:rPr>
              <a:t>Jean-Marie LECLERCQ</a:t>
            </a:r>
          </a:p>
        </p:txBody>
      </p:sp>
      <p:sp>
        <p:nvSpPr>
          <p:cNvPr id="8" name="ZoneTexte 7"/>
          <p:cNvSpPr txBox="1"/>
          <p:nvPr/>
        </p:nvSpPr>
        <p:spPr>
          <a:xfrm>
            <a:off x="5123292" y="1084674"/>
            <a:ext cx="612668" cy="400110"/>
          </a:xfrm>
          <a:prstGeom prst="rect">
            <a:avLst/>
          </a:prstGeom>
          <a:noFill/>
        </p:spPr>
        <p:txBody>
          <a:bodyPr wrap="none" rtlCol="0">
            <a:spAutoFit/>
          </a:bodyPr>
          <a:lstStyle/>
          <a:p>
            <a:pPr algn="ctr"/>
            <a:r>
              <a:rPr lang="fr-FR" sz="1000" dirty="0">
                <a:solidFill>
                  <a:schemeClr val="accent2">
                    <a:lumMod val="75000"/>
                  </a:schemeClr>
                </a:solidFill>
              </a:rPr>
              <a:t>Olivier </a:t>
            </a:r>
          </a:p>
          <a:p>
            <a:pPr algn="ctr"/>
            <a:r>
              <a:rPr lang="fr-FR" sz="1000" dirty="0">
                <a:solidFill>
                  <a:schemeClr val="accent2">
                    <a:lumMod val="75000"/>
                  </a:schemeClr>
                </a:solidFill>
              </a:rPr>
              <a:t>BOULAY</a:t>
            </a:r>
          </a:p>
        </p:txBody>
      </p:sp>
      <p:sp>
        <p:nvSpPr>
          <p:cNvPr id="9" name="ZoneTexte 8"/>
          <p:cNvSpPr txBox="1"/>
          <p:nvPr/>
        </p:nvSpPr>
        <p:spPr>
          <a:xfrm>
            <a:off x="5202554" y="2740858"/>
            <a:ext cx="1037463" cy="400110"/>
          </a:xfrm>
          <a:prstGeom prst="rect">
            <a:avLst/>
          </a:prstGeom>
          <a:noFill/>
        </p:spPr>
        <p:txBody>
          <a:bodyPr wrap="none" rtlCol="0">
            <a:spAutoFit/>
          </a:bodyPr>
          <a:lstStyle/>
          <a:p>
            <a:pPr algn="ctr"/>
            <a:r>
              <a:rPr lang="fr-FR" sz="1000" dirty="0">
                <a:solidFill>
                  <a:schemeClr val="accent2">
                    <a:lumMod val="75000"/>
                  </a:schemeClr>
                </a:solidFill>
              </a:rPr>
              <a:t>Eric</a:t>
            </a:r>
          </a:p>
          <a:p>
            <a:pPr algn="ctr"/>
            <a:r>
              <a:rPr lang="fr-FR" sz="1000" dirty="0">
                <a:solidFill>
                  <a:schemeClr val="accent2">
                    <a:lumMod val="75000"/>
                  </a:schemeClr>
                </a:solidFill>
              </a:rPr>
              <a:t> DE LA ROCHÈRE</a:t>
            </a:r>
          </a:p>
        </p:txBody>
      </p:sp>
      <p:sp>
        <p:nvSpPr>
          <p:cNvPr id="10" name="ZoneTexte 9"/>
          <p:cNvSpPr txBox="1"/>
          <p:nvPr/>
        </p:nvSpPr>
        <p:spPr>
          <a:xfrm>
            <a:off x="4581556" y="3573016"/>
            <a:ext cx="583813" cy="400110"/>
          </a:xfrm>
          <a:prstGeom prst="rect">
            <a:avLst/>
          </a:prstGeom>
          <a:noFill/>
        </p:spPr>
        <p:txBody>
          <a:bodyPr wrap="none" rtlCol="0">
            <a:spAutoFit/>
          </a:bodyPr>
          <a:lstStyle/>
          <a:p>
            <a:pPr algn="ctr"/>
            <a:r>
              <a:rPr lang="fr-FR" sz="1000" dirty="0">
                <a:solidFill>
                  <a:schemeClr val="accent2">
                    <a:lumMod val="75000"/>
                  </a:schemeClr>
                </a:solidFill>
              </a:rPr>
              <a:t>Nicolas</a:t>
            </a:r>
          </a:p>
          <a:p>
            <a:pPr algn="ctr"/>
            <a:r>
              <a:rPr lang="fr-FR" sz="1000" dirty="0">
                <a:solidFill>
                  <a:schemeClr val="accent2">
                    <a:lumMod val="75000"/>
                  </a:schemeClr>
                </a:solidFill>
              </a:rPr>
              <a:t>MAROT</a:t>
            </a:r>
          </a:p>
        </p:txBody>
      </p:sp>
      <p:sp>
        <p:nvSpPr>
          <p:cNvPr id="12" name="ZoneTexte 11"/>
          <p:cNvSpPr txBox="1"/>
          <p:nvPr/>
        </p:nvSpPr>
        <p:spPr>
          <a:xfrm>
            <a:off x="8405627" y="1988840"/>
            <a:ext cx="500458" cy="400110"/>
          </a:xfrm>
          <a:prstGeom prst="rect">
            <a:avLst/>
          </a:prstGeom>
          <a:noFill/>
        </p:spPr>
        <p:txBody>
          <a:bodyPr wrap="none" rtlCol="0">
            <a:spAutoFit/>
          </a:bodyPr>
          <a:lstStyle/>
          <a:p>
            <a:pPr algn="ctr"/>
            <a:r>
              <a:rPr lang="fr-FR" sz="1000" dirty="0">
                <a:solidFill>
                  <a:schemeClr val="accent2">
                    <a:lumMod val="75000"/>
                  </a:schemeClr>
                </a:solidFill>
              </a:rPr>
              <a:t>Sacha</a:t>
            </a:r>
          </a:p>
          <a:p>
            <a:pPr algn="ctr"/>
            <a:r>
              <a:rPr lang="fr-FR" sz="1000" dirty="0">
                <a:solidFill>
                  <a:schemeClr val="accent2">
                    <a:lumMod val="75000"/>
                  </a:schemeClr>
                </a:solidFill>
              </a:rPr>
              <a:t> JUNG</a:t>
            </a:r>
          </a:p>
        </p:txBody>
      </p:sp>
      <p:sp>
        <p:nvSpPr>
          <p:cNvPr id="13" name="ZoneTexte 12"/>
          <p:cNvSpPr txBox="1"/>
          <p:nvPr/>
        </p:nvSpPr>
        <p:spPr>
          <a:xfrm>
            <a:off x="7176120" y="4109010"/>
            <a:ext cx="744114" cy="400110"/>
          </a:xfrm>
          <a:prstGeom prst="rect">
            <a:avLst/>
          </a:prstGeom>
          <a:noFill/>
        </p:spPr>
        <p:txBody>
          <a:bodyPr wrap="none" rtlCol="0">
            <a:spAutoFit/>
          </a:bodyPr>
          <a:lstStyle/>
          <a:p>
            <a:pPr algn="ctr"/>
            <a:r>
              <a:rPr lang="fr-FR" sz="1000" dirty="0">
                <a:solidFill>
                  <a:schemeClr val="accent2">
                    <a:lumMod val="75000"/>
                  </a:schemeClr>
                </a:solidFill>
              </a:rPr>
              <a:t>Marinette </a:t>
            </a:r>
          </a:p>
          <a:p>
            <a:pPr algn="ctr"/>
            <a:r>
              <a:rPr lang="fr-FR" sz="1000" dirty="0">
                <a:solidFill>
                  <a:schemeClr val="accent2">
                    <a:lumMod val="75000"/>
                  </a:schemeClr>
                </a:solidFill>
              </a:rPr>
              <a:t>FEUILLADE</a:t>
            </a:r>
          </a:p>
        </p:txBody>
      </p:sp>
      <p:sp>
        <p:nvSpPr>
          <p:cNvPr id="14" name="ZoneTexte 13"/>
          <p:cNvSpPr txBox="1"/>
          <p:nvPr/>
        </p:nvSpPr>
        <p:spPr>
          <a:xfrm>
            <a:off x="7665380" y="5117122"/>
            <a:ext cx="950901" cy="400110"/>
          </a:xfrm>
          <a:prstGeom prst="rect">
            <a:avLst/>
          </a:prstGeom>
          <a:noFill/>
        </p:spPr>
        <p:txBody>
          <a:bodyPr wrap="none" rtlCol="0">
            <a:spAutoFit/>
          </a:bodyPr>
          <a:lstStyle/>
          <a:p>
            <a:pPr algn="ctr"/>
            <a:r>
              <a:rPr lang="fr-FR" sz="1000" dirty="0">
                <a:solidFill>
                  <a:schemeClr val="accent2">
                    <a:lumMod val="75000"/>
                  </a:schemeClr>
                </a:solidFill>
              </a:rPr>
              <a:t>Christelle</a:t>
            </a:r>
          </a:p>
          <a:p>
            <a:pPr algn="ctr"/>
            <a:r>
              <a:rPr lang="fr-FR" sz="1000" dirty="0">
                <a:solidFill>
                  <a:schemeClr val="accent2">
                    <a:lumMod val="75000"/>
                  </a:schemeClr>
                </a:solidFill>
              </a:rPr>
              <a:t>COMBALUZIER</a:t>
            </a:r>
          </a:p>
        </p:txBody>
      </p:sp>
      <p:sp>
        <p:nvSpPr>
          <p:cNvPr id="15" name="ZoneTexte 14"/>
          <p:cNvSpPr txBox="1"/>
          <p:nvPr/>
        </p:nvSpPr>
        <p:spPr>
          <a:xfrm>
            <a:off x="5159897" y="5517232"/>
            <a:ext cx="655949" cy="400110"/>
          </a:xfrm>
          <a:prstGeom prst="rect">
            <a:avLst/>
          </a:prstGeom>
          <a:noFill/>
        </p:spPr>
        <p:txBody>
          <a:bodyPr wrap="none" rtlCol="0">
            <a:spAutoFit/>
          </a:bodyPr>
          <a:lstStyle/>
          <a:p>
            <a:pPr algn="ctr"/>
            <a:r>
              <a:rPr lang="fr-FR" sz="1000" dirty="0">
                <a:solidFill>
                  <a:schemeClr val="accent2">
                    <a:lumMod val="75000"/>
                  </a:schemeClr>
                </a:solidFill>
              </a:rPr>
              <a:t>Vincent</a:t>
            </a:r>
          </a:p>
          <a:p>
            <a:pPr algn="ctr"/>
            <a:r>
              <a:rPr lang="fr-FR" sz="1000" dirty="0">
                <a:solidFill>
                  <a:schemeClr val="accent2">
                    <a:lumMod val="75000"/>
                  </a:schemeClr>
                </a:solidFill>
              </a:rPr>
              <a:t>RICHARD</a:t>
            </a:r>
          </a:p>
        </p:txBody>
      </p:sp>
      <p:sp>
        <p:nvSpPr>
          <p:cNvPr id="16" name="ZoneTexte 15"/>
          <p:cNvSpPr txBox="1"/>
          <p:nvPr/>
        </p:nvSpPr>
        <p:spPr>
          <a:xfrm>
            <a:off x="6452974" y="5333146"/>
            <a:ext cx="651139" cy="400110"/>
          </a:xfrm>
          <a:prstGeom prst="rect">
            <a:avLst/>
          </a:prstGeom>
          <a:noFill/>
        </p:spPr>
        <p:txBody>
          <a:bodyPr wrap="none" rtlCol="0">
            <a:spAutoFit/>
          </a:bodyPr>
          <a:lstStyle/>
          <a:p>
            <a:pPr algn="ctr"/>
            <a:r>
              <a:rPr lang="fr-FR" sz="1000" dirty="0">
                <a:solidFill>
                  <a:schemeClr val="accent2">
                    <a:lumMod val="75000"/>
                  </a:schemeClr>
                </a:solidFill>
              </a:rPr>
              <a:t>Evelyne</a:t>
            </a:r>
          </a:p>
          <a:p>
            <a:pPr algn="ctr"/>
            <a:r>
              <a:rPr lang="fr-FR" sz="1000" dirty="0">
                <a:solidFill>
                  <a:schemeClr val="accent2">
                    <a:lumMod val="75000"/>
                  </a:schemeClr>
                </a:solidFill>
              </a:rPr>
              <a:t>NGUYEN</a:t>
            </a:r>
          </a:p>
        </p:txBody>
      </p:sp>
      <p:sp>
        <p:nvSpPr>
          <p:cNvPr id="17" name="ZoneTexte 16"/>
          <p:cNvSpPr txBox="1"/>
          <p:nvPr/>
        </p:nvSpPr>
        <p:spPr>
          <a:xfrm>
            <a:off x="6168009" y="4005064"/>
            <a:ext cx="579005" cy="400110"/>
          </a:xfrm>
          <a:prstGeom prst="rect">
            <a:avLst/>
          </a:prstGeom>
          <a:noFill/>
        </p:spPr>
        <p:txBody>
          <a:bodyPr wrap="none" rtlCol="0">
            <a:spAutoFit/>
          </a:bodyPr>
          <a:lstStyle/>
          <a:p>
            <a:pPr algn="ctr"/>
            <a:r>
              <a:rPr lang="fr-FR" sz="1000" dirty="0">
                <a:solidFill>
                  <a:schemeClr val="accent2">
                    <a:lumMod val="75000"/>
                  </a:schemeClr>
                </a:solidFill>
              </a:rPr>
              <a:t>Joël </a:t>
            </a:r>
          </a:p>
          <a:p>
            <a:pPr algn="ctr"/>
            <a:r>
              <a:rPr lang="fr-FR" sz="1000" dirty="0">
                <a:solidFill>
                  <a:schemeClr val="accent2">
                    <a:lumMod val="75000"/>
                  </a:schemeClr>
                </a:solidFill>
              </a:rPr>
              <a:t>GARMY</a:t>
            </a:r>
          </a:p>
        </p:txBody>
      </p:sp>
      <p:sp>
        <p:nvSpPr>
          <p:cNvPr id="18" name="ZoneTexte 17"/>
          <p:cNvSpPr txBox="1"/>
          <p:nvPr/>
        </p:nvSpPr>
        <p:spPr>
          <a:xfrm>
            <a:off x="6672065" y="2884874"/>
            <a:ext cx="809837" cy="400110"/>
          </a:xfrm>
          <a:prstGeom prst="rect">
            <a:avLst/>
          </a:prstGeom>
          <a:noFill/>
        </p:spPr>
        <p:txBody>
          <a:bodyPr wrap="none" rtlCol="0">
            <a:spAutoFit/>
          </a:bodyPr>
          <a:lstStyle/>
          <a:p>
            <a:pPr algn="ctr"/>
            <a:r>
              <a:rPr lang="fr-FR" sz="1000" dirty="0">
                <a:solidFill>
                  <a:schemeClr val="accent2">
                    <a:lumMod val="75000"/>
                  </a:schemeClr>
                </a:solidFill>
              </a:rPr>
              <a:t>Christelle</a:t>
            </a:r>
          </a:p>
          <a:p>
            <a:pPr algn="ctr"/>
            <a:r>
              <a:rPr lang="fr-FR" sz="1000" dirty="0">
                <a:solidFill>
                  <a:schemeClr val="accent2">
                    <a:lumMod val="75000"/>
                  </a:schemeClr>
                </a:solidFill>
              </a:rPr>
              <a:t> ROUSSELET</a:t>
            </a:r>
          </a:p>
        </p:txBody>
      </p:sp>
      <p:sp>
        <p:nvSpPr>
          <p:cNvPr id="19" name="ZoneTexte 18"/>
          <p:cNvSpPr txBox="1"/>
          <p:nvPr/>
        </p:nvSpPr>
        <p:spPr>
          <a:xfrm>
            <a:off x="7539504" y="1588730"/>
            <a:ext cx="644728" cy="400110"/>
          </a:xfrm>
          <a:prstGeom prst="rect">
            <a:avLst/>
          </a:prstGeom>
          <a:noFill/>
        </p:spPr>
        <p:txBody>
          <a:bodyPr wrap="none" rtlCol="0">
            <a:spAutoFit/>
          </a:bodyPr>
          <a:lstStyle/>
          <a:p>
            <a:pPr algn="ctr"/>
            <a:r>
              <a:rPr lang="fr-FR" sz="1000" dirty="0">
                <a:solidFill>
                  <a:schemeClr val="accent2">
                    <a:lumMod val="75000"/>
                  </a:schemeClr>
                </a:solidFill>
              </a:rPr>
              <a:t>Aude</a:t>
            </a:r>
          </a:p>
          <a:p>
            <a:pPr algn="ctr"/>
            <a:r>
              <a:rPr lang="fr-FR" sz="1000" dirty="0">
                <a:solidFill>
                  <a:schemeClr val="accent2">
                    <a:lumMod val="75000"/>
                  </a:schemeClr>
                </a:solidFill>
              </a:rPr>
              <a:t> BARLIER</a:t>
            </a:r>
          </a:p>
        </p:txBody>
      </p:sp>
      <p:sp>
        <p:nvSpPr>
          <p:cNvPr id="20" name="ZoneTexte 19"/>
          <p:cNvSpPr txBox="1"/>
          <p:nvPr/>
        </p:nvSpPr>
        <p:spPr>
          <a:xfrm>
            <a:off x="5447929" y="3789040"/>
            <a:ext cx="720069" cy="400110"/>
          </a:xfrm>
          <a:prstGeom prst="rect">
            <a:avLst/>
          </a:prstGeom>
          <a:noFill/>
        </p:spPr>
        <p:txBody>
          <a:bodyPr wrap="none" rtlCol="0">
            <a:spAutoFit/>
          </a:bodyPr>
          <a:lstStyle/>
          <a:p>
            <a:pPr algn="ctr"/>
            <a:r>
              <a:rPr lang="fr-FR" sz="1000" dirty="0">
                <a:solidFill>
                  <a:schemeClr val="accent2">
                    <a:lumMod val="75000"/>
                  </a:schemeClr>
                </a:solidFill>
              </a:rPr>
              <a:t>Gaël </a:t>
            </a:r>
          </a:p>
          <a:p>
            <a:pPr algn="ctr"/>
            <a:r>
              <a:rPr lang="fr-FR" sz="1000" dirty="0">
                <a:solidFill>
                  <a:schemeClr val="accent2">
                    <a:lumMod val="75000"/>
                  </a:schemeClr>
                </a:solidFill>
              </a:rPr>
              <a:t>LAMOURY</a:t>
            </a:r>
          </a:p>
        </p:txBody>
      </p:sp>
      <p:sp>
        <p:nvSpPr>
          <p:cNvPr id="21" name="ZoneTexte 20"/>
          <p:cNvSpPr txBox="1"/>
          <p:nvPr/>
        </p:nvSpPr>
        <p:spPr>
          <a:xfrm>
            <a:off x="7608169" y="2636912"/>
            <a:ext cx="644727" cy="400110"/>
          </a:xfrm>
          <a:prstGeom prst="rect">
            <a:avLst/>
          </a:prstGeom>
          <a:noFill/>
        </p:spPr>
        <p:txBody>
          <a:bodyPr wrap="none" rtlCol="0">
            <a:spAutoFit/>
          </a:bodyPr>
          <a:lstStyle/>
          <a:p>
            <a:pPr algn="ctr"/>
            <a:r>
              <a:rPr lang="fr-FR" sz="1000" dirty="0">
                <a:solidFill>
                  <a:schemeClr val="accent2">
                    <a:lumMod val="75000"/>
                  </a:schemeClr>
                </a:solidFill>
              </a:rPr>
              <a:t>Christian</a:t>
            </a:r>
          </a:p>
          <a:p>
            <a:pPr algn="ctr"/>
            <a:r>
              <a:rPr lang="fr-FR" sz="1000" dirty="0">
                <a:solidFill>
                  <a:schemeClr val="accent2">
                    <a:lumMod val="75000"/>
                  </a:schemeClr>
                </a:solidFill>
              </a:rPr>
              <a:t> DUBOIS</a:t>
            </a:r>
          </a:p>
        </p:txBody>
      </p:sp>
      <p:sp>
        <p:nvSpPr>
          <p:cNvPr id="22" name="ZoneTexte 21"/>
          <p:cNvSpPr txBox="1"/>
          <p:nvPr/>
        </p:nvSpPr>
        <p:spPr>
          <a:xfrm>
            <a:off x="9880502" y="6125234"/>
            <a:ext cx="679994" cy="400110"/>
          </a:xfrm>
          <a:prstGeom prst="rect">
            <a:avLst/>
          </a:prstGeom>
          <a:noFill/>
        </p:spPr>
        <p:txBody>
          <a:bodyPr wrap="none" rtlCol="0">
            <a:spAutoFit/>
          </a:bodyPr>
          <a:lstStyle/>
          <a:p>
            <a:pPr algn="ctr"/>
            <a:r>
              <a:rPr lang="fr-FR" sz="1000" dirty="0" err="1">
                <a:solidFill>
                  <a:schemeClr val="accent2">
                    <a:lumMod val="75000"/>
                  </a:schemeClr>
                </a:solidFill>
              </a:rPr>
              <a:t>Mathéa</a:t>
            </a:r>
            <a:endParaRPr lang="fr-FR" sz="1000" dirty="0">
              <a:solidFill>
                <a:schemeClr val="accent2">
                  <a:lumMod val="75000"/>
                </a:schemeClr>
              </a:solidFill>
            </a:endParaRPr>
          </a:p>
          <a:p>
            <a:pPr algn="ctr"/>
            <a:r>
              <a:rPr lang="fr-FR" sz="1000" dirty="0">
                <a:solidFill>
                  <a:schemeClr val="accent2">
                    <a:lumMod val="75000"/>
                  </a:schemeClr>
                </a:solidFill>
              </a:rPr>
              <a:t> COMELLI</a:t>
            </a:r>
          </a:p>
        </p:txBody>
      </p:sp>
      <p:pic>
        <p:nvPicPr>
          <p:cNvPr id="2" name="Picture 2"/>
          <p:cNvPicPr>
            <a:picLocks noChangeAspect="1" noChangeArrowheads="1"/>
          </p:cNvPicPr>
          <p:nvPr/>
        </p:nvPicPr>
        <p:blipFill>
          <a:blip r:embed="rId3" cstate="print">
            <a:grayscl/>
          </a:blip>
          <a:stretch>
            <a:fillRect/>
          </a:stretch>
        </p:blipFill>
        <p:spPr bwMode="auto">
          <a:xfrm>
            <a:off x="6816079" y="2308810"/>
            <a:ext cx="510000" cy="612000"/>
          </a:xfrm>
          <a:prstGeom prst="rect">
            <a:avLst/>
          </a:prstGeom>
          <a:noFill/>
          <a:ln w="9525">
            <a:noFill/>
            <a:miter lim="800000"/>
            <a:headEnd/>
            <a:tailEnd/>
          </a:ln>
        </p:spPr>
      </p:pic>
      <p:pic>
        <p:nvPicPr>
          <p:cNvPr id="1027" name="Picture 3"/>
          <p:cNvPicPr preferRelativeResize="0">
            <a:picLocks noChangeArrowheads="1"/>
          </p:cNvPicPr>
          <p:nvPr/>
        </p:nvPicPr>
        <p:blipFill>
          <a:blip r:embed="rId4" cstate="print">
            <a:grayscl/>
          </a:blip>
          <a:stretch>
            <a:fillRect/>
          </a:stretch>
        </p:blipFill>
        <p:spPr bwMode="auto">
          <a:xfrm>
            <a:off x="9474432" y="5985352"/>
            <a:ext cx="510000" cy="612000"/>
          </a:xfrm>
          <a:prstGeom prst="rect">
            <a:avLst/>
          </a:prstGeom>
          <a:noFill/>
          <a:ln w="9525">
            <a:noFill/>
            <a:miter lim="800000"/>
            <a:headEnd/>
            <a:tailEnd/>
          </a:ln>
        </p:spPr>
      </p:pic>
      <p:pic>
        <p:nvPicPr>
          <p:cNvPr id="1030" name="Picture 6"/>
          <p:cNvPicPr preferRelativeResize="0">
            <a:picLocks noChangeArrowheads="1"/>
          </p:cNvPicPr>
          <p:nvPr/>
        </p:nvPicPr>
        <p:blipFill>
          <a:blip r:embed="rId5" cstate="print">
            <a:grayscl/>
          </a:blip>
          <a:stretch>
            <a:fillRect/>
          </a:stretch>
        </p:blipFill>
        <p:spPr bwMode="auto">
          <a:xfrm>
            <a:off x="5232270" y="4941168"/>
            <a:ext cx="511200" cy="612000"/>
          </a:xfrm>
          <a:prstGeom prst="rect">
            <a:avLst/>
          </a:prstGeom>
          <a:noFill/>
          <a:ln w="9525">
            <a:noFill/>
            <a:miter lim="800000"/>
            <a:headEnd/>
            <a:tailEnd/>
          </a:ln>
        </p:spPr>
      </p:pic>
      <p:pic>
        <p:nvPicPr>
          <p:cNvPr id="1031" name="Picture 7"/>
          <p:cNvPicPr preferRelativeResize="0">
            <a:picLocks noChangeArrowheads="1"/>
          </p:cNvPicPr>
          <p:nvPr/>
        </p:nvPicPr>
        <p:blipFill>
          <a:blip r:embed="rId6" cstate="print">
            <a:grayscl/>
          </a:blip>
          <a:stretch>
            <a:fillRect/>
          </a:stretch>
        </p:blipFill>
        <p:spPr bwMode="auto">
          <a:xfrm>
            <a:off x="4349320" y="764704"/>
            <a:ext cx="511200" cy="612000"/>
          </a:xfrm>
          <a:prstGeom prst="rect">
            <a:avLst/>
          </a:prstGeom>
          <a:noFill/>
          <a:ln w="9525">
            <a:noFill/>
            <a:miter lim="800000"/>
            <a:headEnd/>
            <a:tailEnd/>
          </a:ln>
        </p:spPr>
      </p:pic>
      <p:pic>
        <p:nvPicPr>
          <p:cNvPr id="1032" name="Picture 8"/>
          <p:cNvPicPr preferRelativeResize="0">
            <a:picLocks noChangeArrowheads="1"/>
          </p:cNvPicPr>
          <p:nvPr/>
        </p:nvPicPr>
        <p:blipFill>
          <a:blip r:embed="rId7" cstate="print">
            <a:grayscl/>
          </a:blip>
          <a:stretch>
            <a:fillRect/>
          </a:stretch>
        </p:blipFill>
        <p:spPr bwMode="auto">
          <a:xfrm>
            <a:off x="5552962" y="3212976"/>
            <a:ext cx="510000" cy="612000"/>
          </a:xfrm>
          <a:prstGeom prst="rect">
            <a:avLst/>
          </a:prstGeom>
          <a:noFill/>
          <a:ln w="9525">
            <a:noFill/>
            <a:miter lim="800000"/>
            <a:headEnd/>
            <a:tailEnd/>
          </a:ln>
        </p:spPr>
      </p:pic>
      <p:pic>
        <p:nvPicPr>
          <p:cNvPr id="1033" name="Picture 9"/>
          <p:cNvPicPr preferRelativeResize="0">
            <a:picLocks noChangeArrowheads="1"/>
          </p:cNvPicPr>
          <p:nvPr/>
        </p:nvPicPr>
        <p:blipFill>
          <a:blip r:embed="rId8" cstate="print">
            <a:grayscl/>
          </a:blip>
          <a:stretch>
            <a:fillRect/>
          </a:stretch>
        </p:blipFill>
        <p:spPr bwMode="auto">
          <a:xfrm>
            <a:off x="5174026" y="508610"/>
            <a:ext cx="511200" cy="612000"/>
          </a:xfrm>
          <a:prstGeom prst="rect">
            <a:avLst/>
          </a:prstGeom>
          <a:noFill/>
          <a:ln w="9525">
            <a:noFill/>
            <a:miter lim="800000"/>
            <a:headEnd/>
            <a:tailEnd/>
          </a:ln>
        </p:spPr>
      </p:pic>
      <p:pic>
        <p:nvPicPr>
          <p:cNvPr id="1034" name="Picture 10"/>
          <p:cNvPicPr preferRelativeResize="0">
            <a:picLocks noChangeArrowheads="1"/>
          </p:cNvPicPr>
          <p:nvPr/>
        </p:nvPicPr>
        <p:blipFill>
          <a:blip r:embed="rId9" cstate="print">
            <a:grayscl/>
          </a:blip>
          <a:stretch>
            <a:fillRect/>
          </a:stretch>
        </p:blipFill>
        <p:spPr bwMode="auto">
          <a:xfrm>
            <a:off x="5466284" y="2164794"/>
            <a:ext cx="510000" cy="612000"/>
          </a:xfrm>
          <a:prstGeom prst="rect">
            <a:avLst/>
          </a:prstGeom>
          <a:noFill/>
          <a:ln w="9525">
            <a:noFill/>
            <a:miter lim="800000"/>
            <a:headEnd/>
            <a:tailEnd/>
          </a:ln>
        </p:spPr>
      </p:pic>
      <p:pic>
        <p:nvPicPr>
          <p:cNvPr id="1036" name="Picture 12"/>
          <p:cNvPicPr preferRelativeResize="0">
            <a:picLocks noChangeArrowheads="1"/>
          </p:cNvPicPr>
          <p:nvPr/>
        </p:nvPicPr>
        <p:blipFill>
          <a:blip r:embed="rId10" cstate="print">
            <a:grayscl/>
          </a:blip>
          <a:stretch>
            <a:fillRect/>
          </a:stretch>
        </p:blipFill>
        <p:spPr bwMode="auto">
          <a:xfrm>
            <a:off x="6522942" y="4757082"/>
            <a:ext cx="511200" cy="612000"/>
          </a:xfrm>
          <a:prstGeom prst="rect">
            <a:avLst/>
          </a:prstGeom>
          <a:noFill/>
          <a:ln w="9525">
            <a:noFill/>
            <a:miter lim="800000"/>
            <a:headEnd/>
            <a:tailEnd/>
          </a:ln>
        </p:spPr>
      </p:pic>
      <p:pic>
        <p:nvPicPr>
          <p:cNvPr id="1037" name="Picture 13"/>
          <p:cNvPicPr preferRelativeResize="0">
            <a:picLocks noChangeArrowheads="1"/>
          </p:cNvPicPr>
          <p:nvPr/>
        </p:nvPicPr>
        <p:blipFill>
          <a:blip r:embed="rId11" cstate="print">
            <a:grayscl/>
          </a:blip>
          <a:stretch>
            <a:fillRect/>
          </a:stretch>
        </p:blipFill>
        <p:spPr bwMode="auto">
          <a:xfrm>
            <a:off x="3266413" y="1444714"/>
            <a:ext cx="511200" cy="612000"/>
          </a:xfrm>
          <a:prstGeom prst="rect">
            <a:avLst/>
          </a:prstGeom>
          <a:noFill/>
          <a:ln w="9525">
            <a:noFill/>
            <a:miter lim="800000"/>
            <a:headEnd/>
            <a:tailEnd/>
          </a:ln>
        </p:spPr>
      </p:pic>
      <p:pic>
        <p:nvPicPr>
          <p:cNvPr id="1039" name="Picture 15"/>
          <p:cNvPicPr preferRelativeResize="0">
            <a:picLocks noChangeArrowheads="1"/>
          </p:cNvPicPr>
          <p:nvPr/>
        </p:nvPicPr>
        <p:blipFill>
          <a:blip r:embed="rId12" cstate="print">
            <a:grayscl/>
          </a:blip>
          <a:stretch>
            <a:fillRect/>
          </a:stretch>
        </p:blipFill>
        <p:spPr bwMode="auto">
          <a:xfrm>
            <a:off x="7885829" y="4509120"/>
            <a:ext cx="510000" cy="612000"/>
          </a:xfrm>
          <a:prstGeom prst="rect">
            <a:avLst/>
          </a:prstGeom>
          <a:noFill/>
          <a:ln w="9525">
            <a:noFill/>
            <a:miter lim="800000"/>
            <a:headEnd/>
            <a:tailEnd/>
          </a:ln>
        </p:spPr>
      </p:pic>
      <p:pic>
        <p:nvPicPr>
          <p:cNvPr id="1041" name="Picture 17"/>
          <p:cNvPicPr preferRelativeResize="0">
            <a:picLocks noChangeArrowheads="1"/>
          </p:cNvPicPr>
          <p:nvPr/>
        </p:nvPicPr>
        <p:blipFill>
          <a:blip r:embed="rId13" cstate="print">
            <a:grayscl/>
          </a:blip>
          <a:stretch>
            <a:fillRect/>
          </a:stretch>
        </p:blipFill>
        <p:spPr bwMode="auto">
          <a:xfrm>
            <a:off x="6201910" y="3429000"/>
            <a:ext cx="511200" cy="612000"/>
          </a:xfrm>
          <a:prstGeom prst="rect">
            <a:avLst/>
          </a:prstGeom>
          <a:noFill/>
          <a:ln w="9525">
            <a:noFill/>
            <a:miter lim="800000"/>
            <a:headEnd/>
            <a:tailEnd/>
          </a:ln>
        </p:spPr>
      </p:pic>
      <p:pic>
        <p:nvPicPr>
          <p:cNvPr id="50" name="Image 49" descr="DG Fibois Alsace.jpg"/>
          <p:cNvPicPr preferRelativeResize="0">
            <a:picLocks/>
          </p:cNvPicPr>
          <p:nvPr/>
        </p:nvPicPr>
        <p:blipFill>
          <a:blip r:embed="rId14" cstate="print">
            <a:grayscl/>
          </a:blip>
          <a:stretch>
            <a:fillRect/>
          </a:stretch>
        </p:blipFill>
        <p:spPr>
          <a:xfrm>
            <a:off x="8400256" y="1412776"/>
            <a:ext cx="511200" cy="612000"/>
          </a:xfrm>
          <a:prstGeom prst="rect">
            <a:avLst/>
          </a:prstGeom>
          <a:noFill/>
          <a:ln w="9525">
            <a:noFill/>
            <a:miter lim="800000"/>
            <a:headEnd/>
            <a:tailEnd/>
          </a:ln>
        </p:spPr>
      </p:pic>
      <p:pic>
        <p:nvPicPr>
          <p:cNvPr id="52" name="Image 51" descr="DG Fibra.jpg"/>
          <p:cNvPicPr preferRelativeResize="0">
            <a:picLocks/>
          </p:cNvPicPr>
          <p:nvPr/>
        </p:nvPicPr>
        <p:blipFill>
          <a:blip r:embed="rId15" cstate="print">
            <a:grayscl/>
          </a:blip>
          <a:stretch>
            <a:fillRect/>
          </a:stretch>
        </p:blipFill>
        <p:spPr>
          <a:xfrm>
            <a:off x="7293177" y="3532946"/>
            <a:ext cx="510000" cy="612000"/>
          </a:xfrm>
          <a:prstGeom prst="rect">
            <a:avLst/>
          </a:prstGeom>
          <a:noFill/>
          <a:ln w="9525">
            <a:noFill/>
            <a:miter lim="800000"/>
            <a:headEnd/>
            <a:tailEnd/>
          </a:ln>
        </p:spPr>
      </p:pic>
      <p:pic>
        <p:nvPicPr>
          <p:cNvPr id="53" name="Image 52" descr="DG Interbois Périgord.jpg"/>
          <p:cNvPicPr preferRelativeResize="0">
            <a:picLocks/>
          </p:cNvPicPr>
          <p:nvPr/>
        </p:nvPicPr>
        <p:blipFill>
          <a:blip r:embed="rId16" cstate="print">
            <a:grayscl/>
          </a:blip>
          <a:stretch>
            <a:fillRect/>
          </a:stretch>
        </p:blipFill>
        <p:spPr>
          <a:xfrm>
            <a:off x="4849713" y="4005064"/>
            <a:ext cx="510000" cy="612000"/>
          </a:xfrm>
          <a:prstGeom prst="rect">
            <a:avLst/>
          </a:prstGeom>
          <a:noFill/>
          <a:ln w="9525">
            <a:noFill/>
            <a:miter lim="800000"/>
            <a:headEnd/>
            <a:tailEnd/>
          </a:ln>
        </p:spPr>
      </p:pic>
      <p:sp>
        <p:nvSpPr>
          <p:cNvPr id="54" name="ZoneTexte 53"/>
          <p:cNvSpPr txBox="1"/>
          <p:nvPr/>
        </p:nvSpPr>
        <p:spPr>
          <a:xfrm>
            <a:off x="4727849" y="4581128"/>
            <a:ext cx="753731" cy="400110"/>
          </a:xfrm>
          <a:prstGeom prst="rect">
            <a:avLst/>
          </a:prstGeom>
          <a:noFill/>
        </p:spPr>
        <p:txBody>
          <a:bodyPr wrap="none" rtlCol="0">
            <a:spAutoFit/>
          </a:bodyPr>
          <a:lstStyle/>
          <a:p>
            <a:pPr algn="ctr"/>
            <a:r>
              <a:rPr lang="fr-FR" sz="1000" dirty="0">
                <a:solidFill>
                  <a:schemeClr val="accent2">
                    <a:lumMod val="75000"/>
                  </a:schemeClr>
                </a:solidFill>
              </a:rPr>
              <a:t>Christophe</a:t>
            </a:r>
          </a:p>
          <a:p>
            <a:pPr algn="ctr"/>
            <a:r>
              <a:rPr lang="fr-FR" sz="1000" dirty="0">
                <a:solidFill>
                  <a:schemeClr val="accent2">
                    <a:lumMod val="75000"/>
                  </a:schemeClr>
                </a:solidFill>
              </a:rPr>
              <a:t> PRINCE</a:t>
            </a:r>
          </a:p>
        </p:txBody>
      </p:sp>
      <p:pic>
        <p:nvPicPr>
          <p:cNvPr id="2050" name="Picture 2" descr="P:\ATLANBOIS\FBR - FBF - Codifab\Trombinoscope FBR\Choix\Recadré\Recadré 2\DG Francilbois.jpg"/>
          <p:cNvPicPr preferRelativeResize="0">
            <a:picLocks noChangeArrowheads="1"/>
          </p:cNvPicPr>
          <p:nvPr/>
        </p:nvPicPr>
        <p:blipFill>
          <a:blip r:embed="rId17" cstate="print">
            <a:grayscl/>
          </a:blip>
          <a:srcRect/>
          <a:stretch>
            <a:fillRect/>
          </a:stretch>
        </p:blipFill>
        <p:spPr bwMode="auto">
          <a:xfrm>
            <a:off x="5952350" y="1084674"/>
            <a:ext cx="511200" cy="612000"/>
          </a:xfrm>
          <a:prstGeom prst="rect">
            <a:avLst/>
          </a:prstGeom>
          <a:noFill/>
          <a:ln w="9525">
            <a:noFill/>
            <a:miter lim="800000"/>
            <a:headEnd/>
            <a:tailEnd/>
          </a:ln>
        </p:spPr>
      </p:pic>
      <p:pic>
        <p:nvPicPr>
          <p:cNvPr id="2051" name="Picture 3" descr="P:\ATLANBOIS\FBR - FBF - Codifab\Trombinoscope FBR\Choix\Recadré\Recadré 2\DG Valeur Bois.jpg"/>
          <p:cNvPicPr preferRelativeResize="0">
            <a:picLocks noChangeArrowheads="1"/>
          </p:cNvPicPr>
          <p:nvPr/>
        </p:nvPicPr>
        <p:blipFill>
          <a:blip r:embed="rId18" cstate="print">
            <a:grayscl/>
          </a:blip>
          <a:stretch>
            <a:fillRect/>
          </a:stretch>
        </p:blipFill>
        <p:spPr bwMode="auto">
          <a:xfrm>
            <a:off x="6789248" y="1124744"/>
            <a:ext cx="510000" cy="612000"/>
          </a:xfrm>
          <a:prstGeom prst="rect">
            <a:avLst/>
          </a:prstGeom>
          <a:noFill/>
          <a:ln w="9525">
            <a:noFill/>
            <a:miter lim="800000"/>
            <a:headEnd/>
            <a:tailEnd/>
          </a:ln>
        </p:spPr>
      </p:pic>
      <p:pic>
        <p:nvPicPr>
          <p:cNvPr id="57" name="Image 56" descr="DG NPB.jpg"/>
          <p:cNvPicPr preferRelativeResize="0">
            <a:picLocks/>
          </p:cNvPicPr>
          <p:nvPr/>
        </p:nvPicPr>
        <p:blipFill>
          <a:blip r:embed="rId19" cstate="print">
            <a:grayscl/>
          </a:blip>
          <a:stretch>
            <a:fillRect/>
          </a:stretch>
        </p:blipFill>
        <p:spPr>
          <a:xfrm>
            <a:off x="6127498" y="135403"/>
            <a:ext cx="511200" cy="612000"/>
          </a:xfrm>
          <a:prstGeom prst="rect">
            <a:avLst/>
          </a:prstGeom>
          <a:noFill/>
          <a:ln w="9525">
            <a:noFill/>
            <a:miter lim="800000"/>
            <a:headEnd/>
            <a:tailEnd/>
          </a:ln>
        </p:spPr>
      </p:pic>
      <p:sp>
        <p:nvSpPr>
          <p:cNvPr id="58" name="ZoneTexte 57"/>
          <p:cNvSpPr txBox="1"/>
          <p:nvPr/>
        </p:nvSpPr>
        <p:spPr>
          <a:xfrm>
            <a:off x="6096000" y="724634"/>
            <a:ext cx="574196" cy="400110"/>
          </a:xfrm>
          <a:prstGeom prst="rect">
            <a:avLst/>
          </a:prstGeom>
          <a:noFill/>
        </p:spPr>
        <p:txBody>
          <a:bodyPr wrap="none" rtlCol="0">
            <a:spAutoFit/>
          </a:bodyPr>
          <a:lstStyle/>
          <a:p>
            <a:pPr algn="ctr"/>
            <a:r>
              <a:rPr lang="fr-FR" sz="1000" dirty="0">
                <a:solidFill>
                  <a:schemeClr val="accent2">
                    <a:lumMod val="75000"/>
                  </a:schemeClr>
                </a:solidFill>
              </a:rPr>
              <a:t>Gaëlle</a:t>
            </a:r>
          </a:p>
          <a:p>
            <a:pPr algn="ctr"/>
            <a:r>
              <a:rPr lang="fr-FR" sz="1000" dirty="0">
                <a:solidFill>
                  <a:schemeClr val="accent2">
                    <a:lumMod val="75000"/>
                  </a:schemeClr>
                </a:solidFill>
              </a:rPr>
              <a:t>LERUSE</a:t>
            </a:r>
          </a:p>
        </p:txBody>
      </p:sp>
      <p:sp>
        <p:nvSpPr>
          <p:cNvPr id="59" name="ZoneTexte 58"/>
          <p:cNvSpPr txBox="1"/>
          <p:nvPr/>
        </p:nvSpPr>
        <p:spPr>
          <a:xfrm>
            <a:off x="5879977" y="1660738"/>
            <a:ext cx="655949" cy="400110"/>
          </a:xfrm>
          <a:prstGeom prst="rect">
            <a:avLst/>
          </a:prstGeom>
          <a:noFill/>
        </p:spPr>
        <p:txBody>
          <a:bodyPr wrap="none" rtlCol="0">
            <a:spAutoFit/>
          </a:bodyPr>
          <a:lstStyle/>
          <a:p>
            <a:pPr algn="ctr"/>
            <a:r>
              <a:rPr lang="fr-FR" sz="1000" dirty="0">
                <a:solidFill>
                  <a:schemeClr val="accent2">
                    <a:lumMod val="75000"/>
                  </a:schemeClr>
                </a:solidFill>
              </a:rPr>
              <a:t>Brice </a:t>
            </a:r>
          </a:p>
          <a:p>
            <a:pPr algn="ctr"/>
            <a:r>
              <a:rPr lang="fr-FR" sz="1000" dirty="0">
                <a:solidFill>
                  <a:schemeClr val="accent2">
                    <a:lumMod val="75000"/>
                  </a:schemeClr>
                </a:solidFill>
              </a:rPr>
              <a:t>LEFRANC</a:t>
            </a:r>
          </a:p>
        </p:txBody>
      </p:sp>
      <p:sp>
        <p:nvSpPr>
          <p:cNvPr id="60" name="ZoneTexte 59"/>
          <p:cNvSpPr txBox="1"/>
          <p:nvPr/>
        </p:nvSpPr>
        <p:spPr>
          <a:xfrm>
            <a:off x="6600057" y="1700808"/>
            <a:ext cx="888385" cy="400110"/>
          </a:xfrm>
          <a:prstGeom prst="rect">
            <a:avLst/>
          </a:prstGeom>
          <a:noFill/>
        </p:spPr>
        <p:txBody>
          <a:bodyPr wrap="none" rtlCol="0">
            <a:spAutoFit/>
          </a:bodyPr>
          <a:lstStyle/>
          <a:p>
            <a:pPr algn="ctr"/>
            <a:r>
              <a:rPr lang="fr-FR" sz="1000" dirty="0">
                <a:solidFill>
                  <a:schemeClr val="accent2">
                    <a:lumMod val="75000"/>
                  </a:schemeClr>
                </a:solidFill>
              </a:rPr>
              <a:t>Jean-Georges</a:t>
            </a:r>
          </a:p>
          <a:p>
            <a:pPr algn="ctr"/>
            <a:r>
              <a:rPr lang="fr-FR" sz="1000" dirty="0">
                <a:solidFill>
                  <a:schemeClr val="accent2">
                    <a:lumMod val="75000"/>
                  </a:schemeClr>
                </a:solidFill>
              </a:rPr>
              <a:t>COMBES</a:t>
            </a:r>
          </a:p>
        </p:txBody>
      </p:sp>
      <p:sp>
        <p:nvSpPr>
          <p:cNvPr id="61" name="ZoneTexte 60"/>
          <p:cNvSpPr txBox="1"/>
          <p:nvPr/>
        </p:nvSpPr>
        <p:spPr>
          <a:xfrm>
            <a:off x="4079777" y="4869160"/>
            <a:ext cx="678391" cy="400110"/>
          </a:xfrm>
          <a:prstGeom prst="rect">
            <a:avLst/>
          </a:prstGeom>
          <a:noFill/>
        </p:spPr>
        <p:txBody>
          <a:bodyPr wrap="none" rtlCol="0">
            <a:spAutoFit/>
          </a:bodyPr>
          <a:lstStyle/>
          <a:p>
            <a:pPr algn="ctr"/>
            <a:r>
              <a:rPr lang="fr-FR" sz="1000" dirty="0">
                <a:solidFill>
                  <a:schemeClr val="accent2">
                    <a:lumMod val="75000"/>
                  </a:schemeClr>
                </a:solidFill>
              </a:rPr>
              <a:t>Stéphane</a:t>
            </a:r>
          </a:p>
          <a:p>
            <a:pPr algn="ctr"/>
            <a:r>
              <a:rPr lang="fr-FR" sz="1000" dirty="0">
                <a:solidFill>
                  <a:schemeClr val="accent2">
                    <a:lumMod val="75000"/>
                  </a:schemeClr>
                </a:solidFill>
              </a:rPr>
              <a:t>LATOUR</a:t>
            </a:r>
          </a:p>
        </p:txBody>
      </p:sp>
      <p:pic>
        <p:nvPicPr>
          <p:cNvPr id="63" name="Picture 4" descr="http://www.franceboisforet.fr/logofbf.png"/>
          <p:cNvPicPr>
            <a:picLocks noChangeAspect="1" noChangeArrowheads="1"/>
          </p:cNvPicPr>
          <p:nvPr/>
        </p:nvPicPr>
        <p:blipFill>
          <a:blip r:embed="rId20" cstate="print"/>
          <a:srcRect/>
          <a:stretch>
            <a:fillRect/>
          </a:stretch>
        </p:blipFill>
        <p:spPr bwMode="auto">
          <a:xfrm>
            <a:off x="9552385" y="4077072"/>
            <a:ext cx="952069" cy="1064518"/>
          </a:xfrm>
          <a:prstGeom prst="rect">
            <a:avLst/>
          </a:prstGeom>
          <a:noFill/>
        </p:spPr>
      </p:pic>
      <p:pic>
        <p:nvPicPr>
          <p:cNvPr id="65" name="Image 64" descr="DG Codefa.jpg"/>
          <p:cNvPicPr>
            <a:picLocks noChangeAspect="1"/>
          </p:cNvPicPr>
          <p:nvPr/>
        </p:nvPicPr>
        <p:blipFill>
          <a:blip r:embed="rId21" cstate="print">
            <a:grayscl/>
          </a:blip>
          <a:stretch>
            <a:fillRect/>
          </a:stretch>
        </p:blipFill>
        <p:spPr>
          <a:xfrm>
            <a:off x="4162790" y="4293096"/>
            <a:ext cx="512362" cy="620688"/>
          </a:xfrm>
          <a:prstGeom prst="rect">
            <a:avLst/>
          </a:prstGeom>
          <a:noFill/>
          <a:ln w="9525">
            <a:noFill/>
            <a:miter lim="800000"/>
            <a:headEnd/>
            <a:tailEnd/>
          </a:ln>
        </p:spPr>
      </p:pic>
      <p:pic>
        <p:nvPicPr>
          <p:cNvPr id="66" name="Image 65" descr="DG Gipeblor.JPG"/>
          <p:cNvPicPr>
            <a:picLocks noChangeAspect="1"/>
          </p:cNvPicPr>
          <p:nvPr/>
        </p:nvPicPr>
        <p:blipFill>
          <a:blip r:embed="rId22" cstate="print">
            <a:grayscl/>
          </a:blip>
          <a:stretch>
            <a:fillRect/>
          </a:stretch>
        </p:blipFill>
        <p:spPr>
          <a:xfrm>
            <a:off x="7606869" y="1012666"/>
            <a:ext cx="509999" cy="612000"/>
          </a:xfrm>
          <a:prstGeom prst="rect">
            <a:avLst/>
          </a:prstGeom>
          <a:noFill/>
          <a:ln w="9525">
            <a:noFill/>
            <a:miter lim="800000"/>
            <a:headEnd/>
            <a:tailEnd/>
          </a:ln>
        </p:spPr>
      </p:pic>
      <p:sp>
        <p:nvSpPr>
          <p:cNvPr id="69" name="ZoneTexte 68"/>
          <p:cNvSpPr txBox="1"/>
          <p:nvPr/>
        </p:nvSpPr>
        <p:spPr>
          <a:xfrm>
            <a:off x="8233559" y="146777"/>
            <a:ext cx="1535998" cy="400110"/>
          </a:xfrm>
          <a:prstGeom prst="rect">
            <a:avLst/>
          </a:prstGeom>
          <a:noFill/>
        </p:spPr>
        <p:txBody>
          <a:bodyPr wrap="none" rtlCol="0">
            <a:spAutoFit/>
          </a:bodyPr>
          <a:lstStyle/>
          <a:p>
            <a:r>
              <a:rPr lang="fr-FR" sz="2000" b="1" dirty="0">
                <a:solidFill>
                  <a:schemeClr val="accent2">
                    <a:lumMod val="75000"/>
                  </a:schemeClr>
                </a:solidFill>
              </a:rPr>
              <a:t>Les délégués</a:t>
            </a:r>
            <a:endParaRPr lang="fr-FR" sz="1400" b="1" dirty="0">
              <a:solidFill>
                <a:schemeClr val="accent2">
                  <a:lumMod val="75000"/>
                </a:schemeClr>
              </a:solidFill>
            </a:endParaRPr>
          </a:p>
        </p:txBody>
      </p:sp>
      <p:pic>
        <p:nvPicPr>
          <p:cNvPr id="55" name="Image 54" descr="IMG_5589.JPG"/>
          <p:cNvPicPr>
            <a:picLocks/>
          </p:cNvPicPr>
          <p:nvPr/>
        </p:nvPicPr>
        <p:blipFill>
          <a:blip r:embed="rId23" cstate="print">
            <a:grayscl/>
          </a:blip>
          <a:srcRect l="9581" t="14045"/>
          <a:stretch>
            <a:fillRect/>
          </a:stretch>
        </p:blipFill>
        <p:spPr>
          <a:xfrm>
            <a:off x="4640912" y="2973789"/>
            <a:ext cx="511200" cy="612000"/>
          </a:xfrm>
          <a:prstGeom prst="rect">
            <a:avLst/>
          </a:prstGeom>
          <a:noFill/>
          <a:ln w="9525">
            <a:noFill/>
            <a:miter lim="800000"/>
            <a:headEnd/>
            <a:tailEnd/>
          </a:ln>
        </p:spPr>
      </p:pic>
      <p:sp>
        <p:nvSpPr>
          <p:cNvPr id="56" name="ZoneTexte 55"/>
          <p:cNvSpPr txBox="1"/>
          <p:nvPr/>
        </p:nvSpPr>
        <p:spPr>
          <a:xfrm>
            <a:off x="3494690" y="6567055"/>
            <a:ext cx="5013434" cy="276999"/>
          </a:xfrm>
          <a:prstGeom prst="rect">
            <a:avLst/>
          </a:prstGeom>
          <a:noFill/>
        </p:spPr>
        <p:txBody>
          <a:bodyPr wrap="square" rtlCol="0">
            <a:spAutoFit/>
          </a:bodyPr>
          <a:lstStyle/>
          <a:p>
            <a:pPr algn="ctr">
              <a:defRPr/>
            </a:pPr>
            <a:r>
              <a:rPr lang="fr-FR" sz="1200" dirty="0"/>
              <a:t>Mars 2015</a:t>
            </a:r>
          </a:p>
        </p:txBody>
      </p:sp>
      <p:pic>
        <p:nvPicPr>
          <p:cNvPr id="4" name="Picture 2"/>
          <p:cNvPicPr>
            <a:picLocks noChangeArrowheads="1"/>
          </p:cNvPicPr>
          <p:nvPr/>
        </p:nvPicPr>
        <p:blipFill>
          <a:blip r:embed="rId24" cstate="print"/>
          <a:srcRect/>
          <a:stretch>
            <a:fillRect/>
          </a:stretch>
        </p:blipFill>
        <p:spPr bwMode="auto">
          <a:xfrm>
            <a:off x="7680474" y="2020185"/>
            <a:ext cx="511200" cy="612000"/>
          </a:xfrm>
          <a:prstGeom prst="rect">
            <a:avLst/>
          </a:prstGeom>
          <a:noFill/>
          <a:ln w="9525">
            <a:noFill/>
            <a:miter lim="800000"/>
            <a:headEnd/>
            <a:tailEnd/>
          </a:ln>
        </p:spPr>
      </p:pic>
      <p:pic>
        <p:nvPicPr>
          <p:cNvPr id="62" name="Image 61" descr="NV 08 2014 BD 084.jpg"/>
          <p:cNvPicPr>
            <a:picLocks noChangeAspect="1"/>
          </p:cNvPicPr>
          <p:nvPr/>
        </p:nvPicPr>
        <p:blipFill>
          <a:blip r:embed="rId25" cstate="print">
            <a:grayscl/>
            <a:lum contrast="40000"/>
          </a:blip>
          <a:stretch>
            <a:fillRect/>
          </a:stretch>
        </p:blipFill>
        <p:spPr>
          <a:xfrm>
            <a:off x="4040668" y="2008815"/>
            <a:ext cx="511706" cy="612000"/>
          </a:xfrm>
          <a:prstGeom prst="rect">
            <a:avLst/>
          </a:prstGeom>
        </p:spPr>
      </p:pic>
      <p:sp>
        <p:nvSpPr>
          <p:cNvPr id="23" name="Titre 22"/>
          <p:cNvSpPr>
            <a:spLocks noGrp="1"/>
          </p:cNvSpPr>
          <p:nvPr>
            <p:ph type="ctrTitle"/>
          </p:nvPr>
        </p:nvSpPr>
        <p:spPr/>
        <p:txBody>
          <a:bodyPr/>
          <a:lstStyle/>
          <a:p>
            <a:endParaRPr lang="fr-FR"/>
          </a:p>
        </p:txBody>
      </p:sp>
      <p:sp>
        <p:nvSpPr>
          <p:cNvPr id="24" name="Sous-titre 23"/>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34389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srcRect l="833"/>
          <a:stretch/>
        </p:blipFill>
        <p:spPr bwMode="auto">
          <a:xfrm>
            <a:off x="1981199" y="0"/>
            <a:ext cx="9070915" cy="6858000"/>
          </a:xfrm>
          <a:prstGeom prst="rect">
            <a:avLst/>
          </a:prstGeom>
          <a:noFill/>
          <a:ln w="9525">
            <a:noFill/>
            <a:miter lim="800000"/>
            <a:headEnd/>
            <a:tailEnd/>
          </a:ln>
        </p:spPr>
      </p:pic>
    </p:spTree>
    <p:extLst>
      <p:ext uri="{BB962C8B-B14F-4D97-AF65-F5344CB8AC3E}">
        <p14:creationId xmlns:p14="http://schemas.microsoft.com/office/powerpoint/2010/main" val="1470993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t>Site Métiers Forêt Bois</a:t>
            </a:r>
            <a:endParaRPr lang="fr-FR" dirty="0"/>
          </a:p>
        </p:txBody>
      </p:sp>
      <p:sp>
        <p:nvSpPr>
          <p:cNvPr id="7" name="Espace réservé du contenu 6"/>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cstate="screen"/>
          <a:srcRect/>
          <a:stretch>
            <a:fillRect/>
          </a:stretch>
        </p:blipFill>
        <p:spPr bwMode="auto">
          <a:xfrm>
            <a:off x="2542096" y="744846"/>
            <a:ext cx="6713115" cy="611315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2629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ormAutofit fontScale="90000"/>
          </a:bodyPr>
          <a:lstStyle/>
          <a:p>
            <a:r>
              <a:rPr lang="fr-FR" dirty="0" smtClean="0">
                <a:latin typeface="+mn-lt"/>
              </a:rPr>
              <a:t>Les chiffres de la filière, les métiers de la filière et les besoins en formation</a:t>
            </a:r>
            <a:endParaRPr lang="fr-FR" dirty="0">
              <a:latin typeface="+mn-lt"/>
            </a:endParaRPr>
          </a:p>
        </p:txBody>
      </p:sp>
    </p:spTree>
    <p:extLst>
      <p:ext uri="{BB962C8B-B14F-4D97-AF65-F5344CB8AC3E}">
        <p14:creationId xmlns:p14="http://schemas.microsoft.com/office/powerpoint/2010/main" val="2792243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43696" y="889686"/>
            <a:ext cx="7473404" cy="586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a:xfrm>
            <a:off x="0" y="1"/>
            <a:ext cx="11353800" cy="8896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dirty="0" smtClean="0">
                <a:latin typeface="+mn-lt"/>
              </a:rPr>
              <a:t>Bourse des emplois et des stages</a:t>
            </a:r>
            <a:endParaRPr lang="fr-FR" sz="4400" dirty="0">
              <a:latin typeface="+mn-lt"/>
            </a:endParaRPr>
          </a:p>
        </p:txBody>
      </p:sp>
    </p:spTree>
    <p:extLst>
      <p:ext uri="{BB962C8B-B14F-4D97-AF65-F5344CB8AC3E}">
        <p14:creationId xmlns:p14="http://schemas.microsoft.com/office/powerpoint/2010/main" val="2135721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299790"/>
            <a:ext cx="11582400" cy="1027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4400" b="1" dirty="0" smtClean="0">
                <a:solidFill>
                  <a:schemeClr val="tx1"/>
                </a:solidFill>
                <a:ea typeface="+mj-ea"/>
                <a:cs typeface="+mj-cs"/>
              </a:rPr>
              <a:t>Médiathèque bois + 5.000 documents en ligne </a:t>
            </a:r>
            <a:endParaRPr lang="fr-FR" sz="4400" b="1" dirty="0">
              <a:solidFill>
                <a:schemeClr val="tx1"/>
              </a:solidFill>
              <a:ea typeface="+mj-ea"/>
              <a:cs typeface="+mj-cs"/>
            </a:endParaRPr>
          </a:p>
        </p:txBody>
      </p:sp>
      <p:pic>
        <p:nvPicPr>
          <p:cNvPr id="3" name="Image 2"/>
          <p:cNvPicPr>
            <a:picLocks noChangeAspect="1"/>
          </p:cNvPicPr>
          <p:nvPr/>
        </p:nvPicPr>
        <p:blipFill>
          <a:blip r:embed="rId2"/>
          <a:stretch>
            <a:fillRect/>
          </a:stretch>
        </p:blipFill>
        <p:spPr>
          <a:xfrm>
            <a:off x="3886514" y="1079500"/>
            <a:ext cx="4148799" cy="5373836"/>
          </a:xfrm>
          <a:prstGeom prst="rect">
            <a:avLst/>
          </a:prstGeom>
          <a:ln>
            <a:solidFill>
              <a:schemeClr val="tx1"/>
            </a:solidFill>
          </a:ln>
        </p:spPr>
      </p:pic>
      <p:sp>
        <p:nvSpPr>
          <p:cNvPr id="6" name="Espace réservé du contenu 2"/>
          <p:cNvSpPr txBox="1">
            <a:spLocks/>
          </p:cNvSpPr>
          <p:nvPr/>
        </p:nvSpPr>
        <p:spPr>
          <a:xfrm>
            <a:off x="2414008" y="6453336"/>
            <a:ext cx="7857751" cy="46064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2800" b="1" dirty="0">
                <a:solidFill>
                  <a:schemeClr val="tx1"/>
                </a:solidFill>
                <a:latin typeface="+mj-lt"/>
                <a:ea typeface="+mj-ea"/>
                <a:cs typeface="+mj-cs"/>
                <a:hlinkClick r:id="rId3"/>
              </a:rPr>
              <a:t>http://</a:t>
            </a:r>
            <a:r>
              <a:rPr lang="fr-FR" sz="2800" b="1" dirty="0" smtClean="0">
                <a:solidFill>
                  <a:schemeClr val="tx1"/>
                </a:solidFill>
                <a:latin typeface="+mj-lt"/>
                <a:ea typeface="+mj-ea"/>
                <a:cs typeface="+mj-cs"/>
                <a:hlinkClick r:id="rId3"/>
              </a:rPr>
              <a:t>mediatheque-bois.keepeek.com</a:t>
            </a:r>
            <a:r>
              <a:rPr lang="fr-FR" sz="2800" b="1" dirty="0" smtClean="0">
                <a:solidFill>
                  <a:schemeClr val="tx1"/>
                </a:solidFill>
                <a:latin typeface="+mj-lt"/>
                <a:ea typeface="+mj-ea"/>
                <a:cs typeface="+mj-cs"/>
              </a:rPr>
              <a:t> – </a:t>
            </a:r>
            <a:r>
              <a:rPr lang="fr-FR" sz="2800" b="1" dirty="0" smtClean="0">
                <a:solidFill>
                  <a:schemeClr val="tx1"/>
                </a:solidFill>
                <a:latin typeface="+mj-lt"/>
                <a:ea typeface="+mj-ea"/>
                <a:cs typeface="+mj-cs"/>
                <a:hlinkClick r:id="rId4"/>
              </a:rPr>
              <a:t>www.franceboisrégions.com</a:t>
            </a:r>
            <a:r>
              <a:rPr lang="fr-FR" sz="2800" b="1" dirty="0" smtClean="0">
                <a:solidFill>
                  <a:schemeClr val="tx1"/>
                </a:solidFill>
                <a:latin typeface="+mj-lt"/>
                <a:ea typeface="+mj-ea"/>
                <a:cs typeface="+mj-cs"/>
              </a:rPr>
              <a:t> </a:t>
            </a:r>
            <a:endParaRPr lang="fr-FR" sz="2800" b="1" dirty="0">
              <a:solidFill>
                <a:schemeClr val="tx1"/>
              </a:solidFill>
              <a:latin typeface="+mj-lt"/>
              <a:ea typeface="+mj-ea"/>
              <a:cs typeface="+mj-cs"/>
            </a:endParaRPr>
          </a:p>
        </p:txBody>
      </p:sp>
    </p:spTree>
    <p:extLst>
      <p:ext uri="{BB962C8B-B14F-4D97-AF65-F5344CB8AC3E}">
        <p14:creationId xmlns:p14="http://schemas.microsoft.com/office/powerpoint/2010/main" val="14689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774825" y="1125539"/>
            <a:ext cx="83835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400" b="1">
              <a:solidFill>
                <a:srgbClr val="003366"/>
              </a:solidFill>
              <a:latin typeface="Arial" panose="020B0604020202020204" pitchFamily="34" charset="0"/>
            </a:endParaRPr>
          </a:p>
        </p:txBody>
      </p:sp>
      <p:sp>
        <p:nvSpPr>
          <p:cNvPr id="1030" name="Rectangle 5"/>
          <p:cNvSpPr>
            <a:spLocks noChangeArrowheads="1"/>
          </p:cNvSpPr>
          <p:nvPr/>
        </p:nvSpPr>
        <p:spPr bwMode="auto">
          <a:xfrm>
            <a:off x="1933575" y="1041400"/>
            <a:ext cx="8280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300" b="1">
              <a:solidFill>
                <a:srgbClr val="003366"/>
              </a:solidFill>
              <a:latin typeface="Arial" panose="020B0604020202020204" pitchFamily="34" charset="0"/>
            </a:endParaRPr>
          </a:p>
        </p:txBody>
      </p:sp>
      <p:sp>
        <p:nvSpPr>
          <p:cNvPr id="4101" name="Rectangle 6"/>
          <p:cNvSpPr>
            <a:spLocks noChangeArrowheads="1"/>
          </p:cNvSpPr>
          <p:nvPr/>
        </p:nvSpPr>
        <p:spPr bwMode="auto">
          <a:xfrm>
            <a:off x="1808163" y="1312864"/>
            <a:ext cx="8350250" cy="4968875"/>
          </a:xfrm>
          <a:prstGeom prst="rect">
            <a:avLst/>
          </a:prstGeom>
          <a:noFill/>
          <a:ln>
            <a:noFill/>
          </a:ln>
          <a:effectLst/>
          <a:extLst/>
        </p:spPr>
        <p:txBody>
          <a:bodyPr lIns="91416" tIns="45708" rIns="91416" bIns="45708"/>
          <a:lstStyle>
            <a:lvl1pPr marL="342900" indent="-342900" eaLnBrk="0" hangingPunct="0">
              <a:spcBef>
                <a:spcPct val="20000"/>
              </a:spcBef>
              <a:buChar char="•"/>
              <a:defRPr sz="2100" b="1">
                <a:solidFill>
                  <a:srgbClr val="003366"/>
                </a:solidFill>
                <a:latin typeface="Arial" charset="0"/>
              </a:defRPr>
            </a:lvl1pPr>
            <a:lvl2pPr marL="742950" indent="-285750" eaLnBrk="0" hangingPunct="0">
              <a:spcBef>
                <a:spcPct val="20000"/>
              </a:spcBef>
              <a:defRPr sz="1900">
                <a:solidFill>
                  <a:srgbClr val="003366"/>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30188"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eaLnBrk="1" hangingPunct="1">
              <a:defRPr/>
            </a:pPr>
            <a:endParaRPr lang="fr-FR" altLang="fr-FR" sz="1400"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marL="413812" lvl="1" indent="0" eaLnBrk="1" hangingPunct="1">
              <a:defRPr/>
            </a:pPr>
            <a:r>
              <a:rPr lang="fr-FR" altLang="fr-FR" sz="1100" i="1" dirty="0">
                <a:solidFill>
                  <a:srgbClr val="C00000"/>
                </a:solidFill>
              </a:rPr>
              <a:t>.</a:t>
            </a:r>
          </a:p>
        </p:txBody>
      </p:sp>
      <p:sp>
        <p:nvSpPr>
          <p:cNvPr id="9" name="Titre 1"/>
          <p:cNvSpPr txBox="1">
            <a:spLocks/>
          </p:cNvSpPr>
          <p:nvPr/>
        </p:nvSpPr>
        <p:spPr>
          <a:xfrm>
            <a:off x="0" y="1"/>
            <a:ext cx="11506200" cy="4992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smtClean="0">
                <a:latin typeface="+mn-lt"/>
              </a:rPr>
              <a:t>La formation </a:t>
            </a:r>
            <a:endParaRPr lang="fr-FR" dirty="0">
              <a:latin typeface="+mn-lt"/>
            </a:endParaRPr>
          </a:p>
        </p:txBody>
      </p:sp>
    </p:spTree>
    <p:extLst>
      <p:ext uri="{BB962C8B-B14F-4D97-AF65-F5344CB8AC3E}">
        <p14:creationId xmlns:p14="http://schemas.microsoft.com/office/powerpoint/2010/main" val="25622690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4570" y="1529642"/>
            <a:ext cx="9589770" cy="5125305"/>
          </a:xfrm>
        </p:spPr>
        <p:txBody>
          <a:bodyPr>
            <a:noAutofit/>
          </a:bodyPr>
          <a:lstStyle/>
          <a:p>
            <a:r>
              <a:rPr lang="fr-FR" sz="2400" b="1" dirty="0" smtClean="0"/>
              <a:t>l’ambition</a:t>
            </a:r>
            <a:r>
              <a:rPr lang="fr-FR" sz="2400" dirty="0"/>
              <a:t/>
            </a:r>
            <a:br>
              <a:rPr lang="fr-FR" sz="2400" dirty="0"/>
            </a:br>
            <a:r>
              <a:rPr lang="fr-FR" sz="2400" dirty="0"/>
              <a:t>› Développer les emplois</a:t>
            </a:r>
            <a:br>
              <a:rPr lang="fr-FR" sz="2400" dirty="0"/>
            </a:br>
            <a:r>
              <a:rPr lang="fr-FR" sz="2400" dirty="0"/>
              <a:t>› Permettre aux entreprises de recruter des jeunes intéressés et bien formés</a:t>
            </a:r>
            <a:br>
              <a:rPr lang="fr-FR" sz="2400" dirty="0"/>
            </a:br>
            <a:r>
              <a:rPr lang="fr-FR" sz="2400" dirty="0"/>
              <a:t>› Adapter l’offre de formation en termes quantitatifs et qualitatifs, notamment en prenant en compte les besoins d’évolution des compétences</a:t>
            </a:r>
            <a:br>
              <a:rPr lang="fr-FR" sz="2400" dirty="0"/>
            </a:br>
            <a:r>
              <a:rPr lang="fr-FR" sz="2400" dirty="0"/>
              <a:t>› Susciter une meilleure attractivité des métiers de la filière bois</a:t>
            </a:r>
            <a:br>
              <a:rPr lang="fr-FR" sz="2400" dirty="0"/>
            </a:br>
            <a:r>
              <a:rPr lang="fr-FR" sz="2400" dirty="0"/>
              <a:t>› Faciliter la transmission des entreprises en situation de reprise </a:t>
            </a:r>
            <a:r>
              <a:rPr lang="fr-FR" sz="2400" dirty="0" smtClean="0"/>
              <a:t/>
            </a:r>
            <a:br>
              <a:rPr lang="fr-FR" sz="2400" dirty="0" smtClean="0"/>
            </a:br>
            <a:r>
              <a:rPr lang="fr-FR" sz="2400" dirty="0" smtClean="0"/>
              <a:t>› </a:t>
            </a:r>
            <a:r>
              <a:rPr lang="fr-FR" sz="2400" dirty="0"/>
              <a:t>Accompagner les chefs d’entreprise</a:t>
            </a:r>
            <a:br>
              <a:rPr lang="fr-FR" sz="2400" dirty="0"/>
            </a:br>
            <a:r>
              <a:rPr lang="fr-FR" sz="2400" dirty="0"/>
              <a:t>› Développer une offre de formation initiale et continue plus adaptée aux besoins des marchés et des entreprises et promouvant des métiers transversaux, attractifs et porteurs d’innovations</a:t>
            </a:r>
            <a:br>
              <a:rPr lang="fr-FR" sz="2400" dirty="0"/>
            </a:br>
            <a:r>
              <a:rPr lang="fr-FR" sz="2400" dirty="0"/>
              <a:t>› Mettre en place des passerelles intra et inter-filière et la sécurisation des parcours </a:t>
            </a:r>
            <a:br>
              <a:rPr lang="fr-FR" sz="2400" dirty="0"/>
            </a:br>
            <a:r>
              <a:rPr lang="fr-FR" sz="2400" dirty="0"/>
              <a:t>› Former des enseignants et des formateurs / ingénierie pédagogique actualisée et validée </a:t>
            </a:r>
            <a:br>
              <a:rPr lang="fr-FR" sz="2400" dirty="0"/>
            </a:br>
            <a:endParaRPr lang="fr-FR" sz="2400" dirty="0"/>
          </a:p>
        </p:txBody>
      </p:sp>
      <p:pic>
        <p:nvPicPr>
          <p:cNvPr id="6" name="Image 5"/>
          <p:cNvPicPr>
            <a:picLocks noChangeAspect="1"/>
          </p:cNvPicPr>
          <p:nvPr/>
        </p:nvPicPr>
        <p:blipFill>
          <a:blip r:embed="rId2"/>
          <a:stretch>
            <a:fillRect/>
          </a:stretch>
        </p:blipFill>
        <p:spPr>
          <a:xfrm>
            <a:off x="0" y="0"/>
            <a:ext cx="6721350" cy="1323902"/>
          </a:xfrm>
          <a:prstGeom prst="rect">
            <a:avLst/>
          </a:prstGeom>
        </p:spPr>
      </p:pic>
      <p:pic>
        <p:nvPicPr>
          <p:cNvPr id="7" name="Image 6"/>
          <p:cNvPicPr>
            <a:picLocks noChangeAspect="1"/>
          </p:cNvPicPr>
          <p:nvPr/>
        </p:nvPicPr>
        <p:blipFill>
          <a:blip r:embed="rId3"/>
          <a:stretch>
            <a:fillRect/>
          </a:stretch>
        </p:blipFill>
        <p:spPr>
          <a:xfrm>
            <a:off x="10301416" y="0"/>
            <a:ext cx="1890584" cy="1615790"/>
          </a:xfrm>
          <a:prstGeom prst="rect">
            <a:avLst/>
          </a:prstGeom>
        </p:spPr>
      </p:pic>
    </p:spTree>
    <p:extLst>
      <p:ext uri="{BB962C8B-B14F-4D97-AF65-F5344CB8AC3E}">
        <p14:creationId xmlns:p14="http://schemas.microsoft.com/office/powerpoint/2010/main" val="3156576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161534"/>
          </a:xfrm>
        </p:spPr>
        <p:txBody>
          <a:bodyPr>
            <a:normAutofit fontScale="90000"/>
          </a:bodyPr>
          <a:lstStyle/>
          <a:p>
            <a:r>
              <a:rPr lang="fr-FR" dirty="0"/>
              <a:t/>
            </a:r>
            <a:br>
              <a:rPr lang="fr-FR" dirty="0"/>
            </a:br>
            <a:r>
              <a:rPr lang="fr-FR" dirty="0"/>
              <a:t> La filière forêt bois </a:t>
            </a:r>
            <a:br>
              <a:rPr lang="fr-FR" dirty="0"/>
            </a:br>
            <a:r>
              <a:rPr lang="fr-FR" dirty="0"/>
              <a:t>Synthèse de rapports 	</a:t>
            </a:r>
            <a:r>
              <a:rPr lang="fr-FR" dirty="0" smtClean="0"/>
              <a:t>- CGAAER</a:t>
            </a:r>
            <a:r>
              <a:rPr lang="fr-FR" dirty="0"/>
              <a:t/>
            </a:r>
            <a:br>
              <a:rPr lang="fr-FR" dirty="0"/>
            </a:br>
            <a:endParaRPr lang="fr-FR" dirty="0"/>
          </a:p>
        </p:txBody>
      </p:sp>
      <p:sp>
        <p:nvSpPr>
          <p:cNvPr id="3" name="Espace réservé du contenu 2"/>
          <p:cNvSpPr>
            <a:spLocks noGrp="1"/>
          </p:cNvSpPr>
          <p:nvPr>
            <p:ph idx="1"/>
          </p:nvPr>
        </p:nvSpPr>
        <p:spPr>
          <a:xfrm>
            <a:off x="838200" y="1396999"/>
            <a:ext cx="10515600" cy="4546601"/>
          </a:xfrm>
        </p:spPr>
        <p:txBody>
          <a:bodyPr>
            <a:normAutofit fontScale="92500" lnSpcReduction="10000"/>
          </a:bodyPr>
          <a:lstStyle/>
          <a:p>
            <a:pPr marL="0" indent="0">
              <a:buNone/>
            </a:pPr>
            <a:r>
              <a:rPr lang="fr-FR" b="1" dirty="0" smtClean="0"/>
              <a:t>La </a:t>
            </a:r>
            <a:r>
              <a:rPr lang="fr-FR" b="1" dirty="0"/>
              <a:t>formation </a:t>
            </a:r>
            <a:endParaRPr lang="fr-FR" dirty="0"/>
          </a:p>
          <a:p>
            <a:r>
              <a:rPr lang="fr-FR" b="1" dirty="0" smtClean="0"/>
              <a:t>L’utilisation </a:t>
            </a:r>
            <a:r>
              <a:rPr lang="fr-FR" b="1" dirty="0"/>
              <a:t>du bois dans la construction appelle un très important effort de formation</a:t>
            </a:r>
            <a:r>
              <a:rPr lang="fr-FR" dirty="0"/>
              <a:t>. Le bois doit ainsi prendre toute sa place, en formation initiale comme en formation continue, sur l’ensemble des métiers d’ingénierie, de conception (les architectes), de contrôle (bureaux d’études techniques), de création et mise en </a:t>
            </a:r>
            <a:r>
              <a:rPr lang="fr-FR" dirty="0" err="1"/>
              <a:t>oeuvre</a:t>
            </a:r>
            <a:r>
              <a:rPr lang="fr-FR" dirty="0"/>
              <a:t> des matériaux. Les établissements de formation doivent être mis en réseau. </a:t>
            </a:r>
          </a:p>
          <a:p>
            <a:r>
              <a:rPr lang="fr-FR" dirty="0"/>
              <a:t>Plusieurs publics sont ciblés par des rapports : les jeunes (renforcer l’attractivité des métiers de la filière en en montrant la diversité et la modernité), les agents forestiers (sur les changements climatiques ou la gestion des crises), les ETF (via une téléformation interactive ?). Comme pour la recherche, il serait utile d’approfondir la réflexion et d’identifier les priorités de l’action. </a:t>
            </a:r>
          </a:p>
        </p:txBody>
      </p:sp>
    </p:spTree>
    <p:extLst>
      <p:ext uri="{BB962C8B-B14F-4D97-AF65-F5344CB8AC3E}">
        <p14:creationId xmlns:p14="http://schemas.microsoft.com/office/powerpoint/2010/main" val="1359351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Difficultés pour trouver des stages </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t>- Construction bois:</a:t>
            </a:r>
            <a:r>
              <a:rPr lang="fr-FR" dirty="0"/>
              <a:t/>
            </a:r>
            <a:br>
              <a:rPr lang="fr-FR" dirty="0"/>
            </a:br>
            <a:r>
              <a:rPr lang="fr-FR" dirty="0"/>
              <a:t>Secteur porteur. Les établissements de formation refusent des candidats.</a:t>
            </a:r>
            <a:br>
              <a:rPr lang="fr-FR" dirty="0"/>
            </a:br>
            <a:r>
              <a:rPr lang="fr-FR" dirty="0"/>
              <a:t>Grosses difficultés pour trouver des entreprises qui accueillent des stagiaires.</a:t>
            </a:r>
            <a:br>
              <a:rPr lang="fr-FR" dirty="0"/>
            </a:br>
            <a:r>
              <a:rPr lang="fr-FR" dirty="0"/>
              <a:t>Attention: la multiplication des ouvertures de BTS SCBH ces dernières années risque de très vite poser de graves problèmes. Nous sommes en train de former plus de jeunes que la profession ne peut en absorber (ce qui explique sans doute les difficultés que les jeunes rencontrent pour trouver des entreprises pour les accueillir en stage) Bref nous risquons de connaître la même situation qu'avec les formations de techniciens forestiers il y a un quinzaine d'année !</a:t>
            </a:r>
            <a:br>
              <a:rPr lang="fr-FR" dirty="0"/>
            </a:br>
            <a:r>
              <a:rPr lang="fr-FR" dirty="0"/>
              <a:t>Les bureaux d'études des entreprises de construction bois sont remplis de jeunes qui ne vont pas partir en retraite tout de suite . Nous allons très vite arriver à saturation...</a:t>
            </a:r>
            <a:br>
              <a:rPr lang="fr-FR" dirty="0"/>
            </a:br>
            <a:r>
              <a:rPr lang="fr-FR" b="1" dirty="0"/>
              <a:t>- </a:t>
            </a:r>
            <a:r>
              <a:rPr lang="fr-FR" b="1" dirty="0" smtClean="0"/>
              <a:t>Ameublement : </a:t>
            </a:r>
            <a:r>
              <a:rPr lang="fr-FR" dirty="0"/>
              <a:t>Les fermetures </a:t>
            </a:r>
            <a:r>
              <a:rPr lang="fr-FR" dirty="0" smtClean="0"/>
              <a:t>de formations ont suivies le rythme des fermetures d'entreprises. L'offre semble encore suffisante</a:t>
            </a:r>
            <a:br>
              <a:rPr lang="fr-FR" dirty="0" smtClean="0"/>
            </a:br>
            <a:r>
              <a:rPr lang="fr-FR" dirty="0" smtClean="0"/>
              <a:t/>
            </a:r>
            <a:br>
              <a:rPr lang="fr-FR" dirty="0" smtClean="0"/>
            </a:br>
            <a:r>
              <a:rPr lang="fr-FR" dirty="0" smtClean="0"/>
              <a:t>De manière générale les jeunes rencontres de plus en plus de </a:t>
            </a:r>
            <a:r>
              <a:rPr lang="fr-FR" b="1" dirty="0" smtClean="0"/>
              <a:t>difficultés pour trouver des entreprises pour effectuer leur stage.</a:t>
            </a:r>
            <a:r>
              <a:rPr lang="fr-FR" dirty="0" smtClean="0"/>
              <a:t/>
            </a:r>
            <a:br>
              <a:rPr lang="fr-FR" dirty="0" smtClean="0"/>
            </a:br>
            <a:r>
              <a:rPr lang="fr-FR" dirty="0" smtClean="0"/>
              <a:t>L'apprentissage pose également de gros problèmes. Les différentes réglementations (limite d'âge pour utiliser les machines, travail en hauteur) sont autant de freins au développement de ce type de formation qui pourtant plait beaucoup aux jeunes.</a:t>
            </a:r>
            <a:br>
              <a:rPr lang="fr-FR" dirty="0" smtClean="0"/>
            </a:br>
            <a:endParaRPr lang="fr-FR" dirty="0"/>
          </a:p>
        </p:txBody>
      </p:sp>
    </p:spTree>
    <p:extLst>
      <p:ext uri="{BB962C8B-B14F-4D97-AF65-F5344CB8AC3E}">
        <p14:creationId xmlns:p14="http://schemas.microsoft.com/office/powerpoint/2010/main" val="210012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sz="3200" dirty="0"/>
              <a:t>Assurer un dispositif spécifique d’observation sur les métiers, les emplois, les qualifications et les formations relevant de la filière </a:t>
            </a:r>
          </a:p>
          <a:p>
            <a:pPr lvl="0"/>
            <a:r>
              <a:rPr lang="fr-FR" sz="3200" dirty="0"/>
              <a:t>Améliorer l’attractivité des métiers, des formations, des entreprises  </a:t>
            </a:r>
          </a:p>
          <a:p>
            <a:pPr lvl="0"/>
            <a:r>
              <a:rPr lang="fr-FR" sz="3200" dirty="0"/>
              <a:t>Adapter les contenus de formations aux évolutions des marches et des entreprises </a:t>
            </a:r>
          </a:p>
          <a:p>
            <a:pPr lvl="0"/>
            <a:r>
              <a:rPr lang="fr-FR" sz="3200" dirty="0"/>
              <a:t>Faciliter l’accès aux formations (individualisation, distance…)</a:t>
            </a:r>
          </a:p>
          <a:p>
            <a:pPr lvl="0"/>
            <a:r>
              <a:rPr lang="fr-FR" sz="3200" dirty="0"/>
              <a:t>Favoriser l’intégration des démarches d’innovation </a:t>
            </a:r>
          </a:p>
        </p:txBody>
      </p:sp>
      <p:sp>
        <p:nvSpPr>
          <p:cNvPr id="5" name="Titre 1"/>
          <p:cNvSpPr>
            <a:spLocks noGrp="1"/>
          </p:cNvSpPr>
          <p:nvPr>
            <p:ph type="title"/>
          </p:nvPr>
        </p:nvSpPr>
        <p:spPr>
          <a:xfrm>
            <a:off x="0" y="1"/>
            <a:ext cx="11353800" cy="889685"/>
          </a:xfrm>
        </p:spPr>
        <p:txBody>
          <a:bodyPr/>
          <a:lstStyle/>
          <a:p>
            <a:r>
              <a:rPr lang="fr-FR" dirty="0" smtClean="0"/>
              <a:t>Préconisations</a:t>
            </a:r>
            <a:endParaRPr lang="fr-FR" dirty="0"/>
          </a:p>
        </p:txBody>
      </p:sp>
    </p:spTree>
    <p:extLst>
      <p:ext uri="{BB962C8B-B14F-4D97-AF65-F5344CB8AC3E}">
        <p14:creationId xmlns:p14="http://schemas.microsoft.com/office/powerpoint/2010/main" val="504217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1353800" cy="889685"/>
          </a:xfrm>
        </p:spPr>
        <p:txBody>
          <a:bodyPr/>
          <a:lstStyle/>
          <a:p>
            <a:r>
              <a:rPr lang="fr-FR" dirty="0" smtClean="0"/>
              <a:t>Les métiers en tension</a:t>
            </a:r>
            <a:endParaRPr lang="fr-FR" dirty="0"/>
          </a:p>
        </p:txBody>
      </p:sp>
      <p:sp>
        <p:nvSpPr>
          <p:cNvPr id="3" name="Espace réservé du contenu 2"/>
          <p:cNvSpPr>
            <a:spLocks noGrp="1"/>
          </p:cNvSpPr>
          <p:nvPr>
            <p:ph idx="1"/>
          </p:nvPr>
        </p:nvSpPr>
        <p:spPr/>
        <p:txBody>
          <a:bodyPr>
            <a:normAutofit/>
          </a:bodyPr>
          <a:lstStyle/>
          <a:p>
            <a:r>
              <a:rPr lang="fr-FR" sz="4000" dirty="0" smtClean="0"/>
              <a:t>Amont forestier</a:t>
            </a:r>
          </a:p>
          <a:p>
            <a:r>
              <a:rPr lang="fr-FR" sz="4000" dirty="0" smtClean="0"/>
              <a:t>Bucherons manuels / sur engins mécanisés.</a:t>
            </a:r>
          </a:p>
          <a:p>
            <a:r>
              <a:rPr lang="fr-FR" sz="4000" dirty="0" smtClean="0"/>
              <a:t>Les métiers de la forêt / La scierie. N’attire pas</a:t>
            </a:r>
          </a:p>
          <a:p>
            <a:endParaRPr lang="fr-FR" sz="4000" dirty="0"/>
          </a:p>
          <a:p>
            <a:r>
              <a:rPr lang="fr-FR" sz="4000" dirty="0" smtClean="0"/>
              <a:t>Nos entreprises ont besoin d’encadrement </a:t>
            </a:r>
            <a:endParaRPr lang="fr-FR" sz="4000" dirty="0"/>
          </a:p>
        </p:txBody>
      </p:sp>
    </p:spTree>
    <p:extLst>
      <p:ext uri="{BB962C8B-B14F-4D97-AF65-F5344CB8AC3E}">
        <p14:creationId xmlns:p14="http://schemas.microsoft.com/office/powerpoint/2010/main" val="1389326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1806959" y="1482811"/>
            <a:ext cx="4423417" cy="3815359"/>
          </a:xfrm>
          <a:prstGeom prst="roundRect">
            <a:avLst/>
          </a:prstGeom>
          <a:ln>
            <a:solidFill>
              <a:srgbClr val="B70278"/>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pic>
        <p:nvPicPr>
          <p:cNvPr id="410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889" y="5869673"/>
            <a:ext cx="11509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2" y="5796648"/>
            <a:ext cx="79216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 descr="D:\divers sur D\logos partenaires\DHUP METL-MEDDE_RVB_H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852" y="5737909"/>
            <a:ext cx="33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Espace réservé du texte 4"/>
          <p:cNvSpPr txBox="1">
            <a:spLocks/>
          </p:cNvSpPr>
          <p:nvPr/>
        </p:nvSpPr>
        <p:spPr>
          <a:xfrm>
            <a:off x="5592765" y="5882372"/>
            <a:ext cx="1800225" cy="215900"/>
          </a:xfrm>
          <a:prstGeom prst="rect">
            <a:avLst/>
          </a:prstGeom>
        </p:spPr>
        <p:txBody>
          <a:bodyPr/>
          <a:lstStyle/>
          <a:p>
            <a:pPr marL="342900" indent="-342900" algn="ctr" fontAlgn="t">
              <a:spcBef>
                <a:spcPct val="20000"/>
              </a:spcBef>
              <a:buClr>
                <a:srgbClr val="851558"/>
              </a:buClr>
              <a:defRPr/>
            </a:pPr>
            <a:r>
              <a:rPr lang="fr-FR" sz="1200" dirty="0">
                <a:solidFill>
                  <a:schemeClr val="tx1">
                    <a:lumMod val="65000"/>
                    <a:lumOff val="35000"/>
                  </a:schemeClr>
                </a:solidFill>
                <a:latin typeface="Calibri"/>
              </a:rPr>
              <a:t>Pilotage et financement :</a:t>
            </a:r>
          </a:p>
        </p:txBody>
      </p:sp>
      <p:sp>
        <p:nvSpPr>
          <p:cNvPr id="38" name="Rectangle à coins arrondis 37"/>
          <p:cNvSpPr/>
          <p:nvPr/>
        </p:nvSpPr>
        <p:spPr>
          <a:xfrm>
            <a:off x="6289892" y="1482811"/>
            <a:ext cx="4423417" cy="3815359"/>
          </a:xfrm>
          <a:prstGeom prst="roundRect">
            <a:avLst/>
          </a:prstGeom>
          <a:ln>
            <a:solidFill>
              <a:srgbClr val="B70278"/>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dirty="0"/>
          </a:p>
        </p:txBody>
      </p:sp>
      <p:sp>
        <p:nvSpPr>
          <p:cNvPr id="4113" name="ZoneTexte 38"/>
          <p:cNvSpPr txBox="1">
            <a:spLocks noChangeArrowheads="1"/>
          </p:cNvSpPr>
          <p:nvPr/>
        </p:nvSpPr>
        <p:spPr bwMode="auto">
          <a:xfrm>
            <a:off x="1949834" y="1878289"/>
            <a:ext cx="4104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t>DEVELOPPER L’ATTRACTIVITE </a:t>
            </a:r>
          </a:p>
          <a:p>
            <a:pPr algn="ctr" eaLnBrk="1" hangingPunct="1">
              <a:spcBef>
                <a:spcPct val="0"/>
              </a:spcBef>
              <a:buFontTx/>
              <a:buNone/>
            </a:pPr>
            <a:r>
              <a:rPr lang="fr-FR" altLang="fr-FR" sz="1800" b="1" dirty="0"/>
              <a:t>DES METIERS</a:t>
            </a:r>
          </a:p>
        </p:txBody>
      </p:sp>
      <p:sp>
        <p:nvSpPr>
          <p:cNvPr id="4114" name="ZoneTexte 39"/>
          <p:cNvSpPr txBox="1">
            <a:spLocks noChangeArrowheads="1"/>
          </p:cNvSpPr>
          <p:nvPr/>
        </p:nvSpPr>
        <p:spPr bwMode="auto">
          <a:xfrm>
            <a:off x="6383339" y="1840075"/>
            <a:ext cx="41041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t>METTRE A DISPOSITION RESSOURCES TECHNIQUES ET PROFESSIONNELLES POUR ENSEIGNANTS &amp; FORMATEURS</a:t>
            </a:r>
          </a:p>
        </p:txBody>
      </p:sp>
      <p:sp>
        <p:nvSpPr>
          <p:cNvPr id="4116" name="ZoneTexte 42"/>
          <p:cNvSpPr txBox="1">
            <a:spLocks noChangeArrowheads="1"/>
          </p:cNvSpPr>
          <p:nvPr/>
        </p:nvSpPr>
        <p:spPr bwMode="auto">
          <a:xfrm>
            <a:off x="1806959" y="2725042"/>
            <a:ext cx="442341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t>1) Feuille de route / stratégie (définition des cibles, messages, outils, relais,…)</a:t>
            </a:r>
          </a:p>
          <a:p>
            <a:pPr eaLnBrk="1" hangingPunct="1">
              <a:spcBef>
                <a:spcPct val="0"/>
              </a:spcBef>
              <a:buFontTx/>
              <a:buNone/>
            </a:pPr>
            <a:r>
              <a:rPr lang="fr-FR" altLang="fr-FR" sz="1500" dirty="0"/>
              <a:t>Réalisation avec le concours d’un cabinet conseil</a:t>
            </a:r>
          </a:p>
          <a:p>
            <a:pPr eaLnBrk="1" hangingPunct="1">
              <a:spcBef>
                <a:spcPct val="0"/>
              </a:spcBef>
              <a:buFontTx/>
              <a:buNone/>
            </a:pPr>
            <a:r>
              <a:rPr lang="fr-FR" altLang="fr-FR" sz="1500" dirty="0"/>
              <a:t>Planning cible : 1</a:t>
            </a:r>
            <a:r>
              <a:rPr lang="fr-FR" altLang="fr-FR" sz="1500" baseline="30000" dirty="0"/>
              <a:t>er</a:t>
            </a:r>
            <a:r>
              <a:rPr lang="fr-FR" altLang="fr-FR" sz="1500" dirty="0"/>
              <a:t> semestre 2015</a:t>
            </a:r>
          </a:p>
          <a:p>
            <a:pPr eaLnBrk="1" hangingPunct="1">
              <a:spcBef>
                <a:spcPct val="0"/>
              </a:spcBef>
              <a:buFontTx/>
              <a:buNone/>
            </a:pPr>
            <a:endParaRPr lang="fr-FR" altLang="fr-FR" sz="1800" dirty="0"/>
          </a:p>
          <a:p>
            <a:pPr eaLnBrk="1" hangingPunct="1">
              <a:spcBef>
                <a:spcPct val="0"/>
              </a:spcBef>
              <a:buFontTx/>
              <a:buNone/>
            </a:pPr>
            <a:r>
              <a:rPr lang="fr-FR" altLang="fr-FR" sz="1800" dirty="0"/>
              <a:t>2) Actions (2015, 2016,…)</a:t>
            </a:r>
          </a:p>
        </p:txBody>
      </p:sp>
      <p:sp>
        <p:nvSpPr>
          <p:cNvPr id="4117" name="ZoneTexte 43"/>
          <p:cNvSpPr txBox="1">
            <a:spLocks noChangeArrowheads="1"/>
          </p:cNvSpPr>
          <p:nvPr/>
        </p:nvSpPr>
        <p:spPr bwMode="auto">
          <a:xfrm>
            <a:off x="6240464" y="2921715"/>
            <a:ext cx="44234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500"/>
              <a:t>Réalisation : FCBA, CNDB, FBR </a:t>
            </a:r>
          </a:p>
          <a:p>
            <a:pPr eaLnBrk="1" hangingPunct="1">
              <a:spcBef>
                <a:spcPct val="0"/>
              </a:spcBef>
              <a:buFontTx/>
              <a:buNone/>
            </a:pPr>
            <a:r>
              <a:rPr lang="fr-FR" altLang="fr-FR" sz="1500"/>
              <a:t>dans le cadre de la fiche projet et suivant les avis et validation des financeurs et de leurs représentants (OP, CODIFAB, FBF, DHUP)</a:t>
            </a:r>
          </a:p>
          <a:p>
            <a:pPr eaLnBrk="1" hangingPunct="1">
              <a:spcBef>
                <a:spcPct val="0"/>
              </a:spcBef>
              <a:buFontTx/>
              <a:buNone/>
            </a:pPr>
            <a:endParaRPr lang="fr-FR" altLang="fr-FR" sz="1500"/>
          </a:p>
          <a:p>
            <a:pPr eaLnBrk="1" hangingPunct="1">
              <a:spcBef>
                <a:spcPct val="0"/>
              </a:spcBef>
              <a:buFontTx/>
              <a:buNone/>
            </a:pPr>
            <a:r>
              <a:rPr lang="fr-FR" altLang="fr-FR" sz="1500"/>
              <a:t>Planning cible : 2015</a:t>
            </a:r>
            <a:endParaRPr lang="fr-FR" altLang="fr-FR" sz="1800"/>
          </a:p>
        </p:txBody>
      </p:sp>
      <p:sp>
        <p:nvSpPr>
          <p:cNvPr id="25" name="Titre 3"/>
          <p:cNvSpPr txBox="1">
            <a:spLocks/>
          </p:cNvSpPr>
          <p:nvPr/>
        </p:nvSpPr>
        <p:spPr>
          <a:xfrm>
            <a:off x="0" y="1"/>
            <a:ext cx="12479339" cy="20225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fr-FR" sz="4400" dirty="0" smtClean="0">
                <a:latin typeface="+mn-lt"/>
              </a:rPr>
              <a:t>FCE </a:t>
            </a:r>
            <a:r>
              <a:rPr lang="fr-FR" sz="4400" dirty="0">
                <a:latin typeface="+mn-lt"/>
              </a:rPr>
              <a:t>bois dans la construction phase 1 (état des lieux, analyse des besoins</a:t>
            </a:r>
            <a:r>
              <a:rPr lang="fr-FR" sz="4400" dirty="0" smtClean="0">
                <a:latin typeface="+mn-lt"/>
              </a:rPr>
              <a:t>) </a:t>
            </a:r>
            <a:r>
              <a:rPr lang="fr-FR" sz="4400" dirty="0">
                <a:latin typeface="+mn-lt"/>
              </a:rPr>
              <a:t>&amp; 2</a:t>
            </a:r>
          </a:p>
          <a:p>
            <a:pPr algn="l"/>
            <a:endParaRPr lang="fr-FR" sz="4400" dirty="0">
              <a:latin typeface="+mn-lt"/>
            </a:endParaRPr>
          </a:p>
        </p:txBody>
      </p:sp>
    </p:spTree>
    <p:extLst>
      <p:ext uri="{BB962C8B-B14F-4D97-AF65-F5344CB8AC3E}">
        <p14:creationId xmlns:p14="http://schemas.microsoft.com/office/powerpoint/2010/main" val="299971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774825" y="1125539"/>
            <a:ext cx="83835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400" b="1">
              <a:solidFill>
                <a:srgbClr val="003366"/>
              </a:solidFill>
              <a:latin typeface="Arial" panose="020B0604020202020204" pitchFamily="34" charset="0"/>
            </a:endParaRPr>
          </a:p>
        </p:txBody>
      </p:sp>
      <p:sp>
        <p:nvSpPr>
          <p:cNvPr id="1030" name="Rectangle 5"/>
          <p:cNvSpPr>
            <a:spLocks noChangeArrowheads="1"/>
          </p:cNvSpPr>
          <p:nvPr/>
        </p:nvSpPr>
        <p:spPr bwMode="auto">
          <a:xfrm>
            <a:off x="1933575" y="1041400"/>
            <a:ext cx="8280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300" b="1">
              <a:solidFill>
                <a:srgbClr val="003366"/>
              </a:solidFill>
              <a:latin typeface="Arial" panose="020B0604020202020204" pitchFamily="34" charset="0"/>
            </a:endParaRPr>
          </a:p>
        </p:txBody>
      </p:sp>
      <p:sp>
        <p:nvSpPr>
          <p:cNvPr id="4101" name="Rectangle 6"/>
          <p:cNvSpPr>
            <a:spLocks noChangeArrowheads="1"/>
          </p:cNvSpPr>
          <p:nvPr/>
        </p:nvSpPr>
        <p:spPr bwMode="auto">
          <a:xfrm>
            <a:off x="1808163" y="1312864"/>
            <a:ext cx="8350250" cy="4968875"/>
          </a:xfrm>
          <a:prstGeom prst="rect">
            <a:avLst/>
          </a:prstGeom>
          <a:noFill/>
          <a:ln>
            <a:noFill/>
          </a:ln>
          <a:effectLst/>
          <a:extLst/>
        </p:spPr>
        <p:txBody>
          <a:bodyPr lIns="91416" tIns="45708" rIns="91416" bIns="45708"/>
          <a:lstStyle>
            <a:lvl1pPr marL="342900" indent="-342900" eaLnBrk="0" hangingPunct="0">
              <a:spcBef>
                <a:spcPct val="20000"/>
              </a:spcBef>
              <a:buChar char="•"/>
              <a:defRPr sz="2100" b="1">
                <a:solidFill>
                  <a:srgbClr val="003366"/>
                </a:solidFill>
                <a:latin typeface="Arial" charset="0"/>
              </a:defRPr>
            </a:lvl1pPr>
            <a:lvl2pPr marL="742950" indent="-285750" eaLnBrk="0" hangingPunct="0">
              <a:spcBef>
                <a:spcPct val="20000"/>
              </a:spcBef>
              <a:defRPr sz="1900">
                <a:solidFill>
                  <a:srgbClr val="003366"/>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30188"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eaLnBrk="1" hangingPunct="1">
              <a:defRPr/>
            </a:pPr>
            <a:endParaRPr lang="fr-FR" altLang="fr-FR" sz="1400"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marL="413812" lvl="1" indent="0" eaLnBrk="1" hangingPunct="1">
              <a:defRPr/>
            </a:pPr>
            <a:r>
              <a:rPr lang="fr-FR" altLang="fr-FR" sz="1100" i="1" dirty="0">
                <a:solidFill>
                  <a:srgbClr val="C00000"/>
                </a:solidFill>
              </a:rPr>
              <a:t>.</a:t>
            </a:r>
          </a:p>
        </p:txBody>
      </p:sp>
      <p:sp>
        <p:nvSpPr>
          <p:cNvPr id="9" name="Titre 1"/>
          <p:cNvSpPr txBox="1">
            <a:spLocks/>
          </p:cNvSpPr>
          <p:nvPr/>
        </p:nvSpPr>
        <p:spPr>
          <a:xfrm>
            <a:off x="0" y="1"/>
            <a:ext cx="11506200" cy="4992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latin typeface="+mn-lt"/>
              </a:rPr>
              <a:t>Contrat d'Etudes Prospectives Bois </a:t>
            </a:r>
            <a:endParaRPr lang="fr-FR" dirty="0" smtClean="0">
              <a:latin typeface="+mn-lt"/>
            </a:endParaRPr>
          </a:p>
          <a:p>
            <a:pPr algn="ctr"/>
            <a:r>
              <a:rPr lang="fr-FR" dirty="0" smtClean="0">
                <a:latin typeface="+mn-lt"/>
              </a:rPr>
              <a:t>Rhône-Alpes </a:t>
            </a:r>
            <a:r>
              <a:rPr lang="fr-FR" dirty="0">
                <a:latin typeface="+mn-lt"/>
              </a:rPr>
              <a:t>2014</a:t>
            </a:r>
          </a:p>
        </p:txBody>
      </p:sp>
    </p:spTree>
    <p:extLst>
      <p:ext uri="{BB962C8B-B14F-4D97-AF65-F5344CB8AC3E}">
        <p14:creationId xmlns:p14="http://schemas.microsoft.com/office/powerpoint/2010/main" val="208361143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889685"/>
          </a:xfrm>
        </p:spPr>
        <p:txBody>
          <a:bodyPr/>
          <a:lstStyle/>
          <a:p>
            <a:r>
              <a:rPr lang="fr-FR" dirty="0" smtClean="0"/>
              <a:t>Répartition des forêts en 2010</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srcRect t="4463"/>
          <a:stretch/>
        </p:blipFill>
        <p:spPr>
          <a:xfrm>
            <a:off x="1797753" y="889686"/>
            <a:ext cx="10394247" cy="5785022"/>
          </a:xfrm>
          <a:prstGeom prst="rect">
            <a:avLst/>
          </a:prstGeom>
        </p:spPr>
      </p:pic>
    </p:spTree>
    <p:extLst>
      <p:ext uri="{BB962C8B-B14F-4D97-AF65-F5344CB8AC3E}">
        <p14:creationId xmlns:p14="http://schemas.microsoft.com/office/powerpoint/2010/main" val="3145911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3580"/>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charset="0"/>
                <a:cs typeface="Times New Roman" pitchFamily="18" charset="0"/>
              </a:defRPr>
            </a:lvl9pPr>
          </a:lstStyle>
          <a:p>
            <a:pPr eaLnBrk="1" hangingPunct="1"/>
            <a:r>
              <a:rPr lang="fr-FR" altLang="fr-FR" sz="4400" b="1" dirty="0">
                <a:latin typeface="+mn-lt"/>
              </a:rPr>
              <a:t>Un regard nuancé des entreprises sur la formation</a:t>
            </a:r>
          </a:p>
        </p:txBody>
      </p:sp>
      <p:sp>
        <p:nvSpPr>
          <p:cNvPr id="7" name="ZoneTexte 6"/>
          <p:cNvSpPr txBox="1"/>
          <p:nvPr/>
        </p:nvSpPr>
        <p:spPr>
          <a:xfrm>
            <a:off x="1729946" y="807735"/>
            <a:ext cx="7191632" cy="5078313"/>
          </a:xfrm>
          <a:prstGeom prst="rect">
            <a:avLst/>
          </a:prstGeom>
          <a:noFill/>
        </p:spPr>
        <p:txBody>
          <a:bodyPr wrap="square" rtlCol="0">
            <a:spAutoFit/>
          </a:bodyPr>
          <a:lstStyle/>
          <a:p>
            <a:pPr marL="285750" indent="-285750">
              <a:buClr>
                <a:srgbClr val="E6980C"/>
              </a:buClr>
              <a:buFont typeface="Arial" panose="020B0604020202020204" pitchFamily="34" charset="0"/>
              <a:buChar char="•"/>
            </a:pPr>
            <a:r>
              <a:rPr lang="fr-FR" b="1" dirty="0"/>
              <a:t>CAP – BP </a:t>
            </a:r>
            <a:r>
              <a:rPr lang="fr-FR" dirty="0"/>
              <a:t>: bonne réponse aux attentes des professionnels mais tendance à l’élargissement des référentiels empêchant la maitrise du cœur de métier</a:t>
            </a:r>
          </a:p>
          <a:p>
            <a:pPr marL="285750" indent="-285750">
              <a:buClr>
                <a:srgbClr val="E6980C"/>
              </a:buClr>
              <a:buFont typeface="Arial" panose="020B0604020202020204" pitchFamily="34" charset="0"/>
              <a:buChar char="•"/>
            </a:pPr>
            <a:endParaRPr lang="fr-FR" dirty="0"/>
          </a:p>
          <a:p>
            <a:pPr marL="285750" indent="-285750">
              <a:buClr>
                <a:srgbClr val="E6980C"/>
              </a:buClr>
              <a:buFont typeface="Arial" panose="020B0604020202020204" pitchFamily="34" charset="0"/>
              <a:buChar char="•"/>
            </a:pPr>
            <a:r>
              <a:rPr lang="fr-FR" b="1" dirty="0"/>
              <a:t>Bac pro </a:t>
            </a:r>
            <a:r>
              <a:rPr lang="fr-FR" dirty="0"/>
              <a:t>: bonne formation de techniciens mais référentiel trop large, lacunes dans l’utilisation de machines à commandes numériques</a:t>
            </a:r>
          </a:p>
          <a:p>
            <a:pPr marL="285750" indent="-285750">
              <a:buClr>
                <a:srgbClr val="E6980C"/>
              </a:buClr>
              <a:buFont typeface="Arial" panose="020B0604020202020204" pitchFamily="34" charset="0"/>
              <a:buChar char="•"/>
            </a:pPr>
            <a:endParaRPr lang="fr-FR" dirty="0"/>
          </a:p>
          <a:p>
            <a:pPr>
              <a:buClr>
                <a:srgbClr val="E6980C"/>
              </a:buClr>
            </a:pPr>
            <a:r>
              <a:rPr lang="fr-FR" dirty="0"/>
              <a:t>Formations supérieures : un avenir pour la filière, prisées en bureau d’étude et production (optimisation des </a:t>
            </a:r>
            <a:r>
              <a:rPr lang="fr-FR" dirty="0" err="1"/>
              <a:t>process</a:t>
            </a:r>
            <a:r>
              <a:rPr lang="fr-FR" dirty="0"/>
              <a:t>) :</a:t>
            </a:r>
          </a:p>
          <a:p>
            <a:pPr marL="285750" indent="-285750">
              <a:buClr>
                <a:srgbClr val="E6980C"/>
              </a:buClr>
              <a:buFont typeface="Arial" panose="020B0604020202020204" pitchFamily="34" charset="0"/>
              <a:buChar char="•"/>
            </a:pPr>
            <a:endParaRPr lang="fr-FR" dirty="0"/>
          </a:p>
          <a:p>
            <a:pPr marL="285750" indent="-285750">
              <a:buClr>
                <a:srgbClr val="E6980C"/>
              </a:buClr>
              <a:buFont typeface="Arial" panose="020B0604020202020204" pitchFamily="34" charset="0"/>
              <a:buChar char="•"/>
            </a:pPr>
            <a:r>
              <a:rPr lang="fr-FR" b="1" dirty="0"/>
              <a:t>BTS </a:t>
            </a:r>
            <a:r>
              <a:rPr lang="fr-FR" dirty="0"/>
              <a:t>: intérêt marqué des entreprises car : culture générale + connaissance du bois</a:t>
            </a:r>
          </a:p>
          <a:p>
            <a:pPr marL="285750" indent="-285750">
              <a:buClr>
                <a:srgbClr val="E6980C"/>
              </a:buClr>
              <a:buFont typeface="Arial" panose="020B0604020202020204" pitchFamily="34" charset="0"/>
              <a:buChar char="•"/>
            </a:pPr>
            <a:endParaRPr lang="fr-FR" dirty="0"/>
          </a:p>
          <a:p>
            <a:pPr marL="285750" indent="-285750">
              <a:buClr>
                <a:srgbClr val="E6980C"/>
              </a:buClr>
              <a:buFont typeface="Arial" panose="020B0604020202020204" pitchFamily="34" charset="0"/>
              <a:buChar char="•"/>
            </a:pPr>
            <a:r>
              <a:rPr lang="fr-FR" b="1" dirty="0"/>
              <a:t>Licence pro </a:t>
            </a:r>
            <a:r>
              <a:rPr lang="fr-FR" dirty="0"/>
              <a:t>: souvent déjugée car niveau jugé insuffisant</a:t>
            </a:r>
          </a:p>
          <a:p>
            <a:pPr marL="285750" indent="-285750">
              <a:buClr>
                <a:srgbClr val="E6980C"/>
              </a:buClr>
              <a:buFont typeface="Arial" panose="020B0604020202020204" pitchFamily="34" charset="0"/>
              <a:buChar char="•"/>
            </a:pPr>
            <a:endParaRPr lang="fr-FR" dirty="0"/>
          </a:p>
          <a:p>
            <a:pPr marL="285750" indent="-285750">
              <a:buClr>
                <a:srgbClr val="E6980C"/>
              </a:buClr>
              <a:buFont typeface="Arial" panose="020B0604020202020204" pitchFamily="34" charset="0"/>
              <a:buChar char="•"/>
            </a:pPr>
            <a:r>
              <a:rPr lang="fr-FR" b="1" dirty="0"/>
              <a:t>Diplôme d’ingénieur </a:t>
            </a:r>
            <a:r>
              <a:rPr lang="fr-FR" dirty="0"/>
              <a:t>: accueillis favorablement : contribuent à l’élévation  des compétences dans l’entreprise</a:t>
            </a:r>
          </a:p>
          <a:p>
            <a:endParaRPr lang="fr-FR" sz="20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448" y="6265092"/>
            <a:ext cx="468972" cy="528948"/>
          </a:xfrm>
          <a:prstGeom prst="rect">
            <a:avLst/>
          </a:prstGeom>
        </p:spPr>
      </p:pic>
      <p:sp>
        <p:nvSpPr>
          <p:cNvPr id="9" name="Larme 8"/>
          <p:cNvSpPr/>
          <p:nvPr/>
        </p:nvSpPr>
        <p:spPr>
          <a:xfrm>
            <a:off x="9708232" y="783021"/>
            <a:ext cx="2483768" cy="1296071"/>
          </a:xfrm>
          <a:prstGeom prst="teardrop">
            <a:avLst/>
          </a:prstGeom>
          <a:solidFill>
            <a:srgbClr val="E69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La formation</a:t>
            </a:r>
          </a:p>
        </p:txBody>
      </p:sp>
      <p:sp>
        <p:nvSpPr>
          <p:cNvPr id="13" name="Rectangle 12"/>
          <p:cNvSpPr/>
          <p:nvPr/>
        </p:nvSpPr>
        <p:spPr>
          <a:xfrm>
            <a:off x="9467040" y="3814003"/>
            <a:ext cx="1547676" cy="14761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Apprentissage : la voie à favoriser</a:t>
            </a:r>
          </a:p>
        </p:txBody>
      </p:sp>
      <p:sp>
        <p:nvSpPr>
          <p:cNvPr id="14" name="Espace réservé du pied de page 3"/>
          <p:cNvSpPr>
            <a:spLocks noGrp="1"/>
          </p:cNvSpPr>
          <p:nvPr>
            <p:ph type="ftr" sz="quarter" idx="11"/>
          </p:nvPr>
        </p:nvSpPr>
        <p:spPr>
          <a:xfrm>
            <a:off x="4151784" y="6428916"/>
            <a:ext cx="4184104" cy="365125"/>
          </a:xfrm>
        </p:spPr>
        <p:txBody>
          <a:bodyPr/>
          <a:lstStyle/>
          <a:p>
            <a:r>
              <a:rPr lang="fr-FR" dirty="0" smtClean="0"/>
              <a:t>Contrat d'Etudes Prospectives Bois Rhône-Alpes 2014</a:t>
            </a:r>
            <a:endParaRPr lang="fr-FR" dirty="0"/>
          </a:p>
        </p:txBody>
      </p:sp>
    </p:spTree>
    <p:extLst>
      <p:ext uri="{BB962C8B-B14F-4D97-AF65-F5344CB8AC3E}">
        <p14:creationId xmlns:p14="http://schemas.microsoft.com/office/powerpoint/2010/main" val="1736015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448" y="6265092"/>
            <a:ext cx="468972" cy="528948"/>
          </a:xfrm>
          <a:prstGeom prst="rect">
            <a:avLst/>
          </a:prstGeom>
        </p:spPr>
      </p:pic>
      <p:sp>
        <p:nvSpPr>
          <p:cNvPr id="6" name="Espace réservé du pied de page 3"/>
          <p:cNvSpPr>
            <a:spLocks noGrp="1"/>
          </p:cNvSpPr>
          <p:nvPr>
            <p:ph type="ftr" sz="quarter" idx="11"/>
          </p:nvPr>
        </p:nvSpPr>
        <p:spPr>
          <a:xfrm>
            <a:off x="4151784" y="6428916"/>
            <a:ext cx="4184104" cy="365125"/>
          </a:xfrm>
        </p:spPr>
        <p:txBody>
          <a:bodyPr/>
          <a:lstStyle/>
          <a:p>
            <a:r>
              <a:rPr lang="fr-FR" dirty="0" smtClean="0"/>
              <a:t>Contrat d'Etudes Prospectives Bois Rhône-Alpes 2014</a:t>
            </a:r>
            <a:endParaRPr lang="fr-FR" dirty="0"/>
          </a:p>
        </p:txBody>
      </p:sp>
      <p:sp>
        <p:nvSpPr>
          <p:cNvPr id="7" name="Larme 6"/>
          <p:cNvSpPr/>
          <p:nvPr/>
        </p:nvSpPr>
        <p:spPr>
          <a:xfrm>
            <a:off x="9708232" y="0"/>
            <a:ext cx="2483768" cy="129607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Attentes des entreprises</a:t>
            </a:r>
            <a:endParaRPr lang="fr-FR" sz="2000" b="1" spc="-60" dirty="0"/>
          </a:p>
        </p:txBody>
      </p:sp>
      <p:sp>
        <p:nvSpPr>
          <p:cNvPr id="8" name="Rectangle 1"/>
          <p:cNvSpPr>
            <a:spLocks noChangeArrowheads="1"/>
          </p:cNvSpPr>
          <p:nvPr/>
        </p:nvSpPr>
        <p:spPr bwMode="auto">
          <a:xfrm>
            <a:off x="2035145" y="433719"/>
            <a:ext cx="703666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charset="0"/>
                <a:cs typeface="Times New Roman" pitchFamily="18" charset="0"/>
              </a:defRPr>
            </a:lvl9pPr>
          </a:lstStyle>
          <a:p>
            <a:pPr eaLnBrk="1" hangingPunct="1"/>
            <a:r>
              <a:rPr lang="fr-FR" altLang="fr-FR" sz="1700" b="1" dirty="0">
                <a:solidFill>
                  <a:srgbClr val="0070C0"/>
                </a:solidFill>
                <a:latin typeface="+mj-lt"/>
              </a:rPr>
              <a:t>Attentes sur les métiers et compétences</a:t>
            </a:r>
          </a:p>
        </p:txBody>
      </p:sp>
      <p:sp>
        <p:nvSpPr>
          <p:cNvPr id="9" name="ZoneTexte 8"/>
          <p:cNvSpPr txBox="1"/>
          <p:nvPr/>
        </p:nvSpPr>
        <p:spPr>
          <a:xfrm>
            <a:off x="1754660" y="836713"/>
            <a:ext cx="9971902" cy="2015936"/>
          </a:xfrm>
          <a:prstGeom prst="rect">
            <a:avLst/>
          </a:prstGeom>
          <a:noFill/>
        </p:spPr>
        <p:txBody>
          <a:bodyPr wrap="square" rtlCol="0">
            <a:spAutoFit/>
          </a:bodyPr>
          <a:lstStyle/>
          <a:p>
            <a:pPr marL="630238" lvl="1" indent="-363538">
              <a:spcBef>
                <a:spcPts val="600"/>
              </a:spcBef>
              <a:buClr>
                <a:srgbClr val="0070C0"/>
              </a:buClr>
              <a:buFont typeface="Arial" panose="020B0604020202020204" pitchFamily="34" charset="0"/>
              <a:buChar char="•"/>
            </a:pPr>
            <a:r>
              <a:rPr lang="fr-FR" dirty="0"/>
              <a:t>Revalorisation des métiers manuels (forêt, scierie)</a:t>
            </a:r>
          </a:p>
          <a:p>
            <a:pPr marL="630238" lvl="1" indent="-363538">
              <a:spcBef>
                <a:spcPts val="600"/>
              </a:spcBef>
              <a:buClr>
                <a:srgbClr val="0070C0"/>
              </a:buClr>
              <a:buFont typeface="Arial" panose="020B0604020202020204" pitchFamily="34" charset="0"/>
              <a:buChar char="•"/>
            </a:pPr>
            <a:r>
              <a:rPr lang="fr-FR" dirty="0"/>
              <a:t>Consolidation des savoir-faire : maintien et renforcement des moyens et dispositifs de formation</a:t>
            </a:r>
          </a:p>
          <a:p>
            <a:pPr marL="630238" lvl="1" indent="-363538">
              <a:spcBef>
                <a:spcPts val="600"/>
              </a:spcBef>
              <a:buClr>
                <a:srgbClr val="0070C0"/>
              </a:buClr>
              <a:buFont typeface="Arial" panose="020B0604020202020204" pitchFamily="34" charset="0"/>
              <a:buChar char="•"/>
            </a:pPr>
            <a:r>
              <a:rPr lang="fr-FR" dirty="0"/>
              <a:t>Sensibilisation à la culture managériale</a:t>
            </a:r>
          </a:p>
          <a:p>
            <a:pPr marL="630238" lvl="1" indent="-363538">
              <a:spcBef>
                <a:spcPts val="600"/>
              </a:spcBef>
              <a:buClr>
                <a:srgbClr val="0070C0"/>
              </a:buClr>
              <a:buFont typeface="Arial" panose="020B0604020202020204" pitchFamily="34" charset="0"/>
              <a:buChar char="•"/>
            </a:pPr>
            <a:r>
              <a:rPr lang="fr-FR" dirty="0"/>
              <a:t>Promotion de la solidarité intergénérationnelle (usure des salariés , plus âgés/ besoin de formation des jeunes et apprentis)</a:t>
            </a:r>
          </a:p>
          <a:p>
            <a:endParaRPr lang="fr-FR" sz="2000" dirty="0"/>
          </a:p>
        </p:txBody>
      </p:sp>
      <p:sp>
        <p:nvSpPr>
          <p:cNvPr id="10" name="Rectangle 1"/>
          <p:cNvSpPr>
            <a:spLocks noChangeArrowheads="1"/>
          </p:cNvSpPr>
          <p:nvPr/>
        </p:nvSpPr>
        <p:spPr bwMode="auto">
          <a:xfrm>
            <a:off x="2052898" y="3137049"/>
            <a:ext cx="703666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charset="0"/>
                <a:cs typeface="Times New Roman" pitchFamily="18" charset="0"/>
              </a:defRPr>
            </a:lvl9pPr>
          </a:lstStyle>
          <a:p>
            <a:pPr eaLnBrk="1" hangingPunct="1"/>
            <a:r>
              <a:rPr lang="fr-FR" altLang="fr-FR" sz="1700" b="1" dirty="0">
                <a:solidFill>
                  <a:srgbClr val="0070C0"/>
                </a:solidFill>
                <a:latin typeface="+mj-lt"/>
              </a:rPr>
              <a:t>Attentes en matière de formation initiale</a:t>
            </a:r>
          </a:p>
        </p:txBody>
      </p:sp>
      <p:sp>
        <p:nvSpPr>
          <p:cNvPr id="11" name="ZoneTexte 10"/>
          <p:cNvSpPr txBox="1"/>
          <p:nvPr/>
        </p:nvSpPr>
        <p:spPr>
          <a:xfrm>
            <a:off x="1754659" y="3540043"/>
            <a:ext cx="10437341" cy="2723823"/>
          </a:xfrm>
          <a:prstGeom prst="rect">
            <a:avLst/>
          </a:prstGeom>
          <a:noFill/>
        </p:spPr>
        <p:txBody>
          <a:bodyPr wrap="square" rtlCol="0">
            <a:spAutoFit/>
          </a:bodyPr>
          <a:lstStyle/>
          <a:p>
            <a:pPr marL="630238" lvl="1" indent="-363538">
              <a:spcBef>
                <a:spcPts val="600"/>
              </a:spcBef>
              <a:buClr>
                <a:srgbClr val="0070C0"/>
              </a:buClr>
              <a:buFont typeface="Arial" panose="020B0604020202020204" pitchFamily="34" charset="0"/>
              <a:buChar char="•"/>
            </a:pPr>
            <a:r>
              <a:rPr lang="fr-FR" dirty="0"/>
              <a:t>Evolution du contenu des formations (automatisation, qualité environnementale, réglementation, mixité matériau…)</a:t>
            </a:r>
          </a:p>
          <a:p>
            <a:pPr marL="630238" lvl="1" indent="-363538">
              <a:spcBef>
                <a:spcPts val="600"/>
              </a:spcBef>
              <a:buClr>
                <a:srgbClr val="0070C0"/>
              </a:buClr>
              <a:buFont typeface="Arial" panose="020B0604020202020204" pitchFamily="34" charset="0"/>
              <a:buChar char="•"/>
            </a:pPr>
            <a:r>
              <a:rPr lang="fr-FR" dirty="0"/>
              <a:t>Sensibilisation aux techniques de commercialisation</a:t>
            </a:r>
          </a:p>
          <a:p>
            <a:pPr marL="630238" lvl="1" indent="-363538">
              <a:spcBef>
                <a:spcPts val="600"/>
              </a:spcBef>
              <a:buClr>
                <a:srgbClr val="0070C0"/>
              </a:buClr>
              <a:buFont typeface="Arial" panose="020B0604020202020204" pitchFamily="34" charset="0"/>
              <a:buChar char="•"/>
            </a:pPr>
            <a:r>
              <a:rPr lang="fr-FR" dirty="0"/>
              <a:t>Connaissance réciproque conception / production</a:t>
            </a:r>
          </a:p>
          <a:p>
            <a:pPr marL="630238" lvl="1" indent="-363538">
              <a:spcBef>
                <a:spcPts val="600"/>
              </a:spcBef>
              <a:buClr>
                <a:srgbClr val="0070C0"/>
              </a:buClr>
              <a:buFont typeface="Arial" panose="020B0604020202020204" pitchFamily="34" charset="0"/>
              <a:buChar char="•"/>
            </a:pPr>
            <a:r>
              <a:rPr lang="fr-FR" dirty="0"/>
              <a:t>Préférence pour l’apprentissage : </a:t>
            </a:r>
          </a:p>
          <a:p>
            <a:pPr marL="1087438" lvl="2" indent="-363538">
              <a:spcBef>
                <a:spcPts val="600"/>
              </a:spcBef>
              <a:buClr>
                <a:srgbClr val="0070C0"/>
              </a:buClr>
              <a:buFont typeface="Wingdings" panose="05000000000000000000" pitchFamily="2" charset="2"/>
              <a:buChar char="ü"/>
            </a:pPr>
            <a:r>
              <a:rPr lang="fr-FR" dirty="0"/>
              <a:t>Attractivité des dispositifs de financement</a:t>
            </a:r>
          </a:p>
          <a:p>
            <a:pPr marL="1087438" lvl="2" indent="-363538">
              <a:spcBef>
                <a:spcPts val="600"/>
              </a:spcBef>
              <a:buClr>
                <a:srgbClr val="0070C0"/>
              </a:buClr>
              <a:buFont typeface="Wingdings" panose="05000000000000000000" pitchFamily="2" charset="2"/>
              <a:buChar char="ü"/>
            </a:pPr>
            <a:r>
              <a:rPr lang="fr-FR" dirty="0"/>
              <a:t>Lever les contraintes réglementaires </a:t>
            </a:r>
          </a:p>
          <a:p>
            <a:endParaRPr lang="fr-FR" sz="2000" dirty="0"/>
          </a:p>
        </p:txBody>
      </p:sp>
    </p:spTree>
    <p:extLst>
      <p:ext uri="{BB962C8B-B14F-4D97-AF65-F5344CB8AC3E}">
        <p14:creationId xmlns:p14="http://schemas.microsoft.com/office/powerpoint/2010/main" val="4062602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2552700"/>
            <a:ext cx="11582400" cy="1968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4400" b="1" dirty="0" smtClean="0">
                <a:solidFill>
                  <a:schemeClr val="tx1"/>
                </a:solidFill>
                <a:ea typeface="+mj-ea"/>
                <a:cs typeface="+mj-cs"/>
              </a:rPr>
              <a:t>Merci pour votre attention</a:t>
            </a:r>
            <a:endParaRPr lang="fr-FR" sz="4400" b="1" dirty="0">
              <a:solidFill>
                <a:schemeClr val="tx1"/>
              </a:solidFill>
              <a:ea typeface="+mj-ea"/>
              <a:cs typeface="+mj-cs"/>
            </a:endParaRPr>
          </a:p>
        </p:txBody>
      </p:sp>
    </p:spTree>
    <p:extLst>
      <p:ext uri="{BB962C8B-B14F-4D97-AF65-F5344CB8AC3E}">
        <p14:creationId xmlns:p14="http://schemas.microsoft.com/office/powerpoint/2010/main" val="172260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722437" y="282575"/>
            <a:ext cx="9517063" cy="5930768"/>
          </a:xfrm>
          <a:prstGeom prst="rect">
            <a:avLst/>
          </a:prstGeom>
        </p:spPr>
      </p:pic>
    </p:spTree>
    <p:extLst>
      <p:ext uri="{BB962C8B-B14F-4D97-AF65-F5344CB8AC3E}">
        <p14:creationId xmlns:p14="http://schemas.microsoft.com/office/powerpoint/2010/main" val="991992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1353800" cy="889685"/>
          </a:xfrm>
        </p:spPr>
        <p:txBody>
          <a:bodyPr/>
          <a:lstStyle/>
          <a:p>
            <a:r>
              <a:rPr lang="fr-FR" dirty="0" smtClean="0"/>
              <a:t>Une Filière d’avenir</a:t>
            </a:r>
            <a:endParaRPr lang="fr-FR" dirty="0"/>
          </a:p>
        </p:txBody>
      </p:sp>
      <p:sp>
        <p:nvSpPr>
          <p:cNvPr id="3" name="Espace réservé du contenu 2"/>
          <p:cNvSpPr>
            <a:spLocks noGrp="1"/>
          </p:cNvSpPr>
          <p:nvPr>
            <p:ph idx="1"/>
          </p:nvPr>
        </p:nvSpPr>
        <p:spPr/>
        <p:txBody>
          <a:bodyPr>
            <a:normAutofit fontScale="77500" lnSpcReduction="20000"/>
          </a:bodyPr>
          <a:lstStyle/>
          <a:p>
            <a:pPr marL="0" lvl="0" indent="0">
              <a:buNone/>
            </a:pPr>
            <a:r>
              <a:rPr lang="fr-FR" dirty="0"/>
              <a:t>U</a:t>
            </a:r>
            <a:r>
              <a:rPr lang="fr-FR" dirty="0" smtClean="0"/>
              <a:t>ne </a:t>
            </a:r>
            <a:r>
              <a:rPr lang="fr-FR" dirty="0"/>
              <a:t>filière économique de 60 milliards de chiffre d’affaires et 440 000 emplois</a:t>
            </a:r>
          </a:p>
          <a:p>
            <a:pPr marL="0" indent="0">
              <a:buNone/>
            </a:pPr>
            <a:endParaRPr lang="fr-FR" dirty="0"/>
          </a:p>
          <a:p>
            <a:pPr marL="0" indent="0">
              <a:buNone/>
            </a:pPr>
            <a:r>
              <a:rPr lang="fr-FR" dirty="0"/>
              <a:t>F</a:t>
            </a:r>
            <a:r>
              <a:rPr lang="fr-FR" dirty="0" smtClean="0"/>
              <a:t>onctionnement </a:t>
            </a:r>
            <a:r>
              <a:rPr lang="fr-FR" dirty="0"/>
              <a:t>en économie circulaire qui crée des emplois et de la valeur ajoutée tout en contribuant aux objectifs de lutte contre le changement climatique</a:t>
            </a:r>
          </a:p>
          <a:p>
            <a:pPr marL="0" indent="0">
              <a:buNone/>
            </a:pPr>
            <a:endParaRPr lang="fr-FR" dirty="0"/>
          </a:p>
          <a:p>
            <a:pPr marL="0" indent="0">
              <a:buNone/>
            </a:pPr>
            <a:r>
              <a:rPr lang="fr-FR" dirty="0"/>
              <a:t>A</a:t>
            </a:r>
            <a:r>
              <a:rPr lang="fr-FR" dirty="0" smtClean="0"/>
              <a:t>ncrage </a:t>
            </a:r>
            <a:r>
              <a:rPr lang="fr-FR" dirty="0"/>
              <a:t>solide dans les territoires, à proximité de la ressource, ou des marchés finaux.</a:t>
            </a:r>
          </a:p>
          <a:p>
            <a:pPr marL="0" indent="0">
              <a:buNone/>
            </a:pPr>
            <a:endParaRPr lang="fr-FR" dirty="0"/>
          </a:p>
          <a:p>
            <a:pPr marL="0" indent="0">
              <a:buNone/>
            </a:pPr>
            <a:r>
              <a:rPr lang="fr-FR" dirty="0" smtClean="0"/>
              <a:t>Une </a:t>
            </a:r>
            <a:r>
              <a:rPr lang="fr-FR" dirty="0"/>
              <a:t>filière majeure de la croissance verte</a:t>
            </a:r>
          </a:p>
          <a:p>
            <a:pPr marL="0" lvl="0" indent="0">
              <a:buNone/>
            </a:pPr>
            <a:endParaRPr lang="fr-FR" dirty="0"/>
          </a:p>
          <a:p>
            <a:pPr marL="0" lvl="0" indent="0">
              <a:buNone/>
            </a:pPr>
            <a:r>
              <a:rPr lang="fr-FR" dirty="0"/>
              <a:t>L</a:t>
            </a:r>
            <a:r>
              <a:rPr lang="fr-FR" dirty="0" smtClean="0"/>
              <a:t>e </a:t>
            </a:r>
            <a:r>
              <a:rPr lang="fr-FR" dirty="0"/>
              <a:t>secteur bois industrie représente 150 000 emplois directs et 25 milliards d’euros de chiffre d’affaires </a:t>
            </a:r>
            <a:r>
              <a:rPr lang="fr-FR" dirty="0" smtClean="0"/>
              <a:t>: </a:t>
            </a:r>
          </a:p>
          <a:p>
            <a:pPr marL="0" lvl="0" indent="0">
              <a:buNone/>
            </a:pPr>
            <a:r>
              <a:rPr lang="fr-FR" dirty="0" smtClean="0"/>
              <a:t>- de </a:t>
            </a:r>
            <a:r>
              <a:rPr lang="fr-FR" dirty="0"/>
              <a:t>la première transformation (sciage),</a:t>
            </a:r>
            <a:endParaRPr lang="fr-FR" dirty="0" smtClean="0">
              <a:effectLst/>
            </a:endParaRPr>
          </a:p>
          <a:p>
            <a:pPr marL="0" lvl="0" indent="0">
              <a:buNone/>
            </a:pPr>
            <a:r>
              <a:rPr lang="fr-FR" dirty="0" smtClean="0"/>
              <a:t>- de </a:t>
            </a:r>
            <a:r>
              <a:rPr lang="fr-FR" dirty="0"/>
              <a:t>la deuxième transformation du bois (l’emballage, la tonnellerie, la charpente-menuiserie-ossature, meubles en bois) </a:t>
            </a:r>
            <a:endParaRPr lang="fr-FR" dirty="0" smtClean="0">
              <a:effectLst/>
            </a:endParaRPr>
          </a:p>
          <a:p>
            <a:endParaRPr lang="fr-FR" dirty="0"/>
          </a:p>
        </p:txBody>
      </p:sp>
    </p:spTree>
    <p:extLst>
      <p:ext uri="{BB962C8B-B14F-4D97-AF65-F5344CB8AC3E}">
        <p14:creationId xmlns:p14="http://schemas.microsoft.com/office/powerpoint/2010/main" val="356435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774825" y="1125539"/>
            <a:ext cx="83835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400" b="1">
              <a:solidFill>
                <a:srgbClr val="003366"/>
              </a:solidFill>
              <a:latin typeface="Arial" panose="020B0604020202020204" pitchFamily="34" charset="0"/>
            </a:endParaRPr>
          </a:p>
        </p:txBody>
      </p:sp>
      <p:sp>
        <p:nvSpPr>
          <p:cNvPr id="1030" name="Rectangle 5"/>
          <p:cNvSpPr>
            <a:spLocks noChangeArrowheads="1"/>
          </p:cNvSpPr>
          <p:nvPr/>
        </p:nvSpPr>
        <p:spPr bwMode="auto">
          <a:xfrm>
            <a:off x="1933575" y="1041400"/>
            <a:ext cx="82804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8" tIns="43625" rIns="87248" bIns="43625"/>
          <a:lstStyle>
            <a:lvl1pPr marL="361950" indent="-361950" defTabSz="960438">
              <a:defRPr>
                <a:solidFill>
                  <a:schemeClr val="tx1"/>
                </a:solidFill>
                <a:latin typeface="Calibri" panose="020F0502020204030204" pitchFamily="34" charset="0"/>
              </a:defRPr>
            </a:lvl1pPr>
            <a:lvl2pPr marL="742950" indent="-285750" defTabSz="960438">
              <a:defRPr>
                <a:solidFill>
                  <a:schemeClr val="tx1"/>
                </a:solidFill>
                <a:latin typeface="Calibri" panose="020F0502020204030204" pitchFamily="34" charset="0"/>
              </a:defRPr>
            </a:lvl2pPr>
            <a:lvl3pPr marL="1143000" indent="-228600" defTabSz="960438">
              <a:defRPr>
                <a:solidFill>
                  <a:schemeClr val="tx1"/>
                </a:solidFill>
                <a:latin typeface="Calibri" panose="020F0502020204030204" pitchFamily="34" charset="0"/>
              </a:defRPr>
            </a:lvl3pPr>
            <a:lvl4pPr marL="1600200" indent="-228600" defTabSz="960438">
              <a:defRPr>
                <a:solidFill>
                  <a:schemeClr val="tx1"/>
                </a:solidFill>
                <a:latin typeface="Calibri" panose="020F0502020204030204" pitchFamily="34" charset="0"/>
              </a:defRPr>
            </a:lvl4pPr>
            <a:lvl5pPr marL="2057400" indent="-228600" defTabSz="960438">
              <a:defRPr>
                <a:solidFill>
                  <a:schemeClr val="tx1"/>
                </a:solidFill>
                <a:latin typeface="Calibri" panose="020F0502020204030204" pitchFamily="34" charset="0"/>
              </a:defRPr>
            </a:lvl5pPr>
            <a:lvl6pPr marL="2514600" indent="-228600" defTabSz="960438" fontAlgn="base">
              <a:spcBef>
                <a:spcPct val="0"/>
              </a:spcBef>
              <a:spcAft>
                <a:spcPct val="0"/>
              </a:spcAft>
              <a:defRPr>
                <a:solidFill>
                  <a:schemeClr val="tx1"/>
                </a:solidFill>
                <a:latin typeface="Calibri" panose="020F0502020204030204" pitchFamily="34" charset="0"/>
              </a:defRPr>
            </a:lvl6pPr>
            <a:lvl7pPr marL="2971800" indent="-228600" defTabSz="960438" fontAlgn="base">
              <a:spcBef>
                <a:spcPct val="0"/>
              </a:spcBef>
              <a:spcAft>
                <a:spcPct val="0"/>
              </a:spcAft>
              <a:defRPr>
                <a:solidFill>
                  <a:schemeClr val="tx1"/>
                </a:solidFill>
                <a:latin typeface="Calibri" panose="020F0502020204030204" pitchFamily="34" charset="0"/>
              </a:defRPr>
            </a:lvl7pPr>
            <a:lvl8pPr marL="3429000" indent="-228600" defTabSz="960438" fontAlgn="base">
              <a:spcBef>
                <a:spcPct val="0"/>
              </a:spcBef>
              <a:spcAft>
                <a:spcPct val="0"/>
              </a:spcAft>
              <a:defRPr>
                <a:solidFill>
                  <a:schemeClr val="tx1"/>
                </a:solidFill>
                <a:latin typeface="Calibri" panose="020F0502020204030204" pitchFamily="34" charset="0"/>
              </a:defRPr>
            </a:lvl8pPr>
            <a:lvl9pPr marL="3886200" indent="-228600" defTabSz="960438"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fr-FR" altLang="fr-FR" sz="1300" b="1">
              <a:solidFill>
                <a:srgbClr val="003366"/>
              </a:solidFill>
              <a:latin typeface="Arial" panose="020B0604020202020204" pitchFamily="34" charset="0"/>
            </a:endParaRPr>
          </a:p>
        </p:txBody>
      </p:sp>
      <p:sp>
        <p:nvSpPr>
          <p:cNvPr id="4101" name="Rectangle 6"/>
          <p:cNvSpPr>
            <a:spLocks noChangeArrowheads="1"/>
          </p:cNvSpPr>
          <p:nvPr/>
        </p:nvSpPr>
        <p:spPr bwMode="auto">
          <a:xfrm>
            <a:off x="1808163" y="1312864"/>
            <a:ext cx="8350250" cy="4968875"/>
          </a:xfrm>
          <a:prstGeom prst="rect">
            <a:avLst/>
          </a:prstGeom>
          <a:noFill/>
          <a:ln>
            <a:noFill/>
          </a:ln>
          <a:effectLst/>
          <a:extLst/>
        </p:spPr>
        <p:txBody>
          <a:bodyPr lIns="91416" tIns="45708" rIns="91416" bIns="45708"/>
          <a:lstStyle>
            <a:lvl1pPr marL="342900" indent="-342900" eaLnBrk="0" hangingPunct="0">
              <a:spcBef>
                <a:spcPct val="20000"/>
              </a:spcBef>
              <a:buChar char="•"/>
              <a:defRPr sz="2100" b="1">
                <a:solidFill>
                  <a:srgbClr val="003366"/>
                </a:solidFill>
                <a:latin typeface="Arial" charset="0"/>
              </a:defRPr>
            </a:lvl1pPr>
            <a:lvl2pPr marL="742950" indent="-285750" eaLnBrk="0" hangingPunct="0">
              <a:spcBef>
                <a:spcPct val="20000"/>
              </a:spcBef>
              <a:defRPr sz="1900">
                <a:solidFill>
                  <a:srgbClr val="003366"/>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30188"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marL="0" indent="0" eaLnBrk="1" hangingPunct="1">
              <a:buNone/>
              <a:defRPr/>
            </a:pPr>
            <a:endParaRPr lang="fr-FR" altLang="fr-FR" sz="1400" dirty="0"/>
          </a:p>
          <a:p>
            <a:pPr eaLnBrk="1" hangingPunct="1">
              <a:defRPr/>
            </a:pPr>
            <a:endParaRPr lang="fr-FR" altLang="fr-FR" sz="1400"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lvl="1" eaLnBrk="1" hangingPunct="1">
              <a:buFontTx/>
              <a:buChar char="–"/>
              <a:defRPr/>
            </a:pPr>
            <a:endParaRPr lang="fr-FR" altLang="fr-FR" sz="1100" b="1" dirty="0"/>
          </a:p>
          <a:p>
            <a:pPr marL="413812" lvl="1" indent="0" eaLnBrk="1" hangingPunct="1">
              <a:defRPr/>
            </a:pPr>
            <a:r>
              <a:rPr lang="fr-FR" altLang="fr-FR" sz="1100" i="1" dirty="0">
                <a:solidFill>
                  <a:srgbClr val="C00000"/>
                </a:solidFill>
              </a:rPr>
              <a:t>.</a:t>
            </a:r>
          </a:p>
        </p:txBody>
      </p:sp>
      <p:graphicFrame>
        <p:nvGraphicFramePr>
          <p:cNvPr id="1026" name="Object 86"/>
          <p:cNvGraphicFramePr>
            <a:graphicFrameLocks noChangeAspect="1"/>
          </p:cNvGraphicFramePr>
          <p:nvPr>
            <p:extLst>
              <p:ext uri="{D42A27DB-BD31-4B8C-83A1-F6EECF244321}">
                <p14:modId xmlns:p14="http://schemas.microsoft.com/office/powerpoint/2010/main" val="1367808796"/>
              </p:ext>
            </p:extLst>
          </p:nvPr>
        </p:nvGraphicFramePr>
        <p:xfrm>
          <a:off x="6794563" y="952501"/>
          <a:ext cx="5208761" cy="5329238"/>
        </p:xfrm>
        <a:graphic>
          <a:graphicData uri="http://schemas.openxmlformats.org/presentationml/2006/ole">
            <mc:AlternateContent xmlns:mc="http://schemas.openxmlformats.org/markup-compatibility/2006">
              <mc:Choice xmlns:v="urn:schemas-microsoft-com:vml" Requires="v">
                <p:oleObj spid="_x0000_s5166" name="Worksheet" r:id="rId4" imgW="3295708" imgH="2657496" progId="Excel.Sheet.8">
                  <p:embed/>
                </p:oleObj>
              </mc:Choice>
              <mc:Fallback>
                <p:oleObj name="Worksheet" r:id="rId4" imgW="3295708" imgH="26574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63" y="952501"/>
                        <a:ext cx="5208761" cy="5329238"/>
                      </a:xfrm>
                      <a:prstGeom prst="rect">
                        <a:avLst/>
                      </a:prstGeom>
                      <a:noFill/>
                      <a:ln>
                        <a:noFill/>
                      </a:ln>
                      <a:extLst/>
                    </p:spPr>
                  </p:pic>
                </p:oleObj>
              </mc:Fallback>
            </mc:AlternateContent>
          </a:graphicData>
        </a:graphic>
      </p:graphicFrame>
      <p:graphicFrame>
        <p:nvGraphicFramePr>
          <p:cNvPr id="1027" name="Object 87"/>
          <p:cNvGraphicFramePr>
            <a:graphicFrameLocks/>
          </p:cNvGraphicFramePr>
          <p:nvPr/>
        </p:nvGraphicFramePr>
        <p:xfrm>
          <a:off x="-70086" y="1312864"/>
          <a:ext cx="6140280" cy="3654552"/>
        </p:xfrm>
        <a:graphic>
          <a:graphicData uri="http://schemas.openxmlformats.org/presentationml/2006/ole">
            <mc:AlternateContent xmlns:mc="http://schemas.openxmlformats.org/markup-compatibility/2006">
              <mc:Choice xmlns:v="urn:schemas-microsoft-com:vml" Requires="v">
                <p:oleObj spid="_x0000_s5167" r:id="rId6" imgW="4676037" imgH="2682472" progId="">
                  <p:embed/>
                </p:oleObj>
              </mc:Choice>
              <mc:Fallback>
                <p:oleObj r:id="rId6" imgW="4676037" imgH="2682472"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6" y="1312864"/>
                        <a:ext cx="6140280" cy="3654552"/>
                      </a:xfrm>
                      <a:prstGeom prst="rect">
                        <a:avLst/>
                      </a:prstGeom>
                      <a:noFill/>
                      <a:ln>
                        <a:noFill/>
                      </a:ln>
                      <a:extLst/>
                    </p:spPr>
                  </p:pic>
                </p:oleObj>
              </mc:Fallback>
            </mc:AlternateContent>
          </a:graphicData>
        </a:graphic>
      </p:graphicFrame>
      <p:sp>
        <p:nvSpPr>
          <p:cNvPr id="9" name="Titre 1"/>
          <p:cNvSpPr txBox="1">
            <a:spLocks/>
          </p:cNvSpPr>
          <p:nvPr/>
        </p:nvSpPr>
        <p:spPr>
          <a:xfrm>
            <a:off x="0" y="1"/>
            <a:ext cx="11506200" cy="889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n-lt"/>
              </a:rPr>
              <a:t>Les marchés de la filière</a:t>
            </a:r>
            <a:endParaRPr lang="fr-FR" dirty="0">
              <a:latin typeface="+mn-lt"/>
            </a:endParaRPr>
          </a:p>
        </p:txBody>
      </p:sp>
    </p:spTree>
    <p:extLst>
      <p:ext uri="{BB962C8B-B14F-4D97-AF65-F5344CB8AC3E}">
        <p14:creationId xmlns:p14="http://schemas.microsoft.com/office/powerpoint/2010/main" val="300900470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329022" y="0"/>
            <a:ext cx="8483140" cy="6710544"/>
          </a:xfrm>
          <a:prstGeom prst="rect">
            <a:avLst/>
          </a:prstGeom>
        </p:spPr>
      </p:pic>
    </p:spTree>
    <p:extLst>
      <p:ext uri="{BB962C8B-B14F-4D97-AF65-F5344CB8AC3E}">
        <p14:creationId xmlns:p14="http://schemas.microsoft.com/office/powerpoint/2010/main" val="1057830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srcRect t="12933"/>
          <a:stretch/>
        </p:blipFill>
        <p:spPr>
          <a:xfrm>
            <a:off x="2081212" y="-47424"/>
            <a:ext cx="8726488" cy="6905424"/>
          </a:xfrm>
          <a:prstGeom prst="rect">
            <a:avLst/>
          </a:prstGeom>
        </p:spPr>
      </p:pic>
    </p:spTree>
    <p:extLst>
      <p:ext uri="{BB962C8B-B14F-4D97-AF65-F5344CB8AC3E}">
        <p14:creationId xmlns:p14="http://schemas.microsoft.com/office/powerpoint/2010/main" val="277277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srcRect t="10532"/>
          <a:stretch/>
        </p:blipFill>
        <p:spPr>
          <a:xfrm>
            <a:off x="1797517" y="990600"/>
            <a:ext cx="9452393" cy="5313364"/>
          </a:xfrm>
          <a:prstGeom prst="rect">
            <a:avLst/>
          </a:prstGeom>
        </p:spPr>
      </p:pic>
      <p:sp>
        <p:nvSpPr>
          <p:cNvPr id="7" name="Titre 1"/>
          <p:cNvSpPr txBox="1">
            <a:spLocks/>
          </p:cNvSpPr>
          <p:nvPr/>
        </p:nvSpPr>
        <p:spPr>
          <a:xfrm>
            <a:off x="0" y="1"/>
            <a:ext cx="11506200" cy="889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latin typeface="+mn-lt"/>
              </a:rPr>
              <a:t>Projection : Evolution de la demande</a:t>
            </a:r>
            <a:endParaRPr lang="fr-FR" dirty="0">
              <a:latin typeface="+mn-lt"/>
            </a:endParaRPr>
          </a:p>
        </p:txBody>
      </p:sp>
    </p:spTree>
    <p:extLst>
      <p:ext uri="{BB962C8B-B14F-4D97-AF65-F5344CB8AC3E}">
        <p14:creationId xmlns:p14="http://schemas.microsoft.com/office/powerpoint/2010/main" val="101590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1031</Words>
  <Application>Microsoft Office PowerPoint</Application>
  <PresentationFormat>Grand écran</PresentationFormat>
  <Paragraphs>369</Paragraphs>
  <Slides>32</Slides>
  <Notes>4</Notes>
  <HiddenSlides>1</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41" baseType="lpstr">
      <vt:lpstr>Arial</vt:lpstr>
      <vt:lpstr>Calibri</vt:lpstr>
      <vt:lpstr>Calibri Light</vt:lpstr>
      <vt:lpstr>ITC Avant Garde Std Bk</vt:lpstr>
      <vt:lpstr>Times New Roman</vt:lpstr>
      <vt:lpstr>Wingdings</vt:lpstr>
      <vt:lpstr>ヒラギノ角ゴ Pro W3</vt:lpstr>
      <vt:lpstr>Thème Office</vt:lpstr>
      <vt:lpstr>Worksheet</vt:lpstr>
      <vt:lpstr>Rénovation des diplômes de la filière bois</vt:lpstr>
      <vt:lpstr>Les chiffres de la filière, les métiers de la filière et les besoins en formation</vt:lpstr>
      <vt:lpstr>Répartition des forêts en 2010</vt:lpstr>
      <vt:lpstr>Présentation PowerPoint</vt:lpstr>
      <vt:lpstr>Une Filière d’avenir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part de marché de la construction bois  dans le marché de la Maison Individuelle </vt:lpstr>
      <vt:lpstr>Présentation PowerPoint</vt:lpstr>
      <vt:lpstr>Présentation PowerPoint</vt:lpstr>
      <vt:lpstr>Les actions de France Bois Régions </vt:lpstr>
      <vt:lpstr>Présentation PowerPoint</vt:lpstr>
      <vt:lpstr>Présentation PowerPoint</vt:lpstr>
      <vt:lpstr>Site Métiers Forêt Bois</vt:lpstr>
      <vt:lpstr>Présentation PowerPoint</vt:lpstr>
      <vt:lpstr>Présentation PowerPoint</vt:lpstr>
      <vt:lpstr>Présentation PowerPoint</vt:lpstr>
      <vt:lpstr>l’ambition › Développer les emplois › Permettre aux entreprises de recruter des jeunes intéressés et bien formés › Adapter l’offre de formation en termes quantitatifs et qualitatifs, notamment en prenant en compte les besoins d’évolution des compétences › Susciter une meilleure attractivité des métiers de la filière bois › Faciliter la transmission des entreprises en situation de reprise  › Accompagner les chefs d’entreprise › Développer une offre de formation initiale et continue plus adaptée aux besoins des marchés et des entreprises et promouvant des métiers transversaux, attractifs et porteurs d’innovations › Mettre en place des passerelles intra et inter-filière et la sécurisation des parcours  › Former des enseignants et des formateurs / ingénierie pédagogique actualisée et validée  </vt:lpstr>
      <vt:lpstr>  La filière forêt bois  Synthèse de rapports  - CGAAER </vt:lpstr>
      <vt:lpstr>Difficultés pour trouver des stages </vt:lpstr>
      <vt:lpstr>Préconisations</vt:lpstr>
      <vt:lpstr>Les métiers en tension</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Visier</dc:creator>
  <cp:lastModifiedBy>Nicolas Visier</cp:lastModifiedBy>
  <cp:revision>65</cp:revision>
  <dcterms:created xsi:type="dcterms:W3CDTF">2015-04-08T05:13:37Z</dcterms:created>
  <dcterms:modified xsi:type="dcterms:W3CDTF">2015-04-09T05:09:11Z</dcterms:modified>
</cp:coreProperties>
</file>