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57" r:id="rId4"/>
    <p:sldId id="261" r:id="rId5"/>
    <p:sldId id="262" r:id="rId6"/>
    <p:sldId id="263" r:id="rId7"/>
    <p:sldId id="265" r:id="rId8"/>
    <p:sldId id="259" r:id="rId9"/>
    <p:sldId id="264" r:id="rId10"/>
    <p:sldId id="266" r:id="rId11"/>
    <p:sldId id="267" r:id="rId12"/>
    <p:sldId id="268" r:id="rId13"/>
    <p:sldId id="270" r:id="rId14"/>
    <p:sldId id="271" r:id="rId15"/>
    <p:sldId id="272" r:id="rId16"/>
    <p:sldId id="273" r:id="rId17"/>
    <p:sldId id="274"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5990F-77F4-4B56-9327-A40854FD489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fr-FR"/>
        </a:p>
      </dgm:t>
    </dgm:pt>
    <dgm:pt modelId="{A00946DC-61D4-47F9-A129-F6E1964A9617}">
      <dgm:prSet phldrT="[Texte]"/>
      <dgm:spPr/>
      <dgm:t>
        <a:bodyPr/>
        <a:lstStyle/>
        <a:p>
          <a:r>
            <a:rPr lang="fr-FR" dirty="0" smtClean="0"/>
            <a:t>Progressif  et Diversifié</a:t>
          </a:r>
          <a:endParaRPr lang="fr-FR" dirty="0"/>
        </a:p>
      </dgm:t>
    </dgm:pt>
    <dgm:pt modelId="{A55B03AF-9566-4C09-90FA-96A66E34E5CB}" type="parTrans" cxnId="{D3F7C3EA-DA24-4A2D-B061-96AB1A6820C1}">
      <dgm:prSet/>
      <dgm:spPr/>
      <dgm:t>
        <a:bodyPr/>
        <a:lstStyle/>
        <a:p>
          <a:endParaRPr lang="fr-FR"/>
        </a:p>
      </dgm:t>
    </dgm:pt>
    <dgm:pt modelId="{09BB4A80-0641-404A-ACB5-503B4FC7FCBD}" type="sibTrans" cxnId="{D3F7C3EA-DA24-4A2D-B061-96AB1A6820C1}">
      <dgm:prSet/>
      <dgm:spPr/>
      <dgm:t>
        <a:bodyPr/>
        <a:lstStyle/>
        <a:p>
          <a:endParaRPr lang="fr-FR"/>
        </a:p>
      </dgm:t>
    </dgm:pt>
    <dgm:pt modelId="{A8F510C7-F073-4F3D-9FE5-6E86D1C8A24D}">
      <dgm:prSet phldrT="[Texte]"/>
      <dgm:spPr/>
      <dgm:t>
        <a:bodyPr/>
        <a:lstStyle/>
        <a:p>
          <a:r>
            <a:rPr lang="fr-FR" dirty="0" smtClean="0"/>
            <a:t>Exposé fait par les élèves </a:t>
          </a:r>
          <a:endParaRPr lang="fr-FR" dirty="0"/>
        </a:p>
      </dgm:t>
    </dgm:pt>
    <dgm:pt modelId="{C063FDBC-C226-472B-80D9-37F49DC5431C}" type="parTrans" cxnId="{7C48B9BF-A3B2-4E13-A1E2-98032504ACF4}">
      <dgm:prSet/>
      <dgm:spPr/>
      <dgm:t>
        <a:bodyPr/>
        <a:lstStyle/>
        <a:p>
          <a:endParaRPr lang="fr-FR"/>
        </a:p>
      </dgm:t>
    </dgm:pt>
    <dgm:pt modelId="{74CE4903-902F-4849-B7C5-684C0795949B}" type="sibTrans" cxnId="{7C48B9BF-A3B2-4E13-A1E2-98032504ACF4}">
      <dgm:prSet/>
      <dgm:spPr/>
      <dgm:t>
        <a:bodyPr/>
        <a:lstStyle/>
        <a:p>
          <a:endParaRPr lang="fr-FR"/>
        </a:p>
      </dgm:t>
    </dgm:pt>
    <dgm:pt modelId="{D00960DE-DBF9-47C0-B909-A8276A6307B6}">
      <dgm:prSet phldrT="[Texte]"/>
      <dgm:spPr/>
      <dgm:t>
        <a:bodyPr/>
        <a:lstStyle/>
        <a:p>
          <a:r>
            <a:rPr lang="fr-FR" dirty="0" smtClean="0"/>
            <a:t>Apports de connaissances théoriques faites par les enseignants </a:t>
          </a:r>
          <a:endParaRPr lang="fr-FR" dirty="0"/>
        </a:p>
      </dgm:t>
    </dgm:pt>
    <dgm:pt modelId="{78E0E737-D44F-42CC-85B6-2276BCBC7405}" type="parTrans" cxnId="{E44ADFE3-8FBB-4B9F-B89B-06F4F2906FA5}">
      <dgm:prSet/>
      <dgm:spPr/>
      <dgm:t>
        <a:bodyPr/>
        <a:lstStyle/>
        <a:p>
          <a:endParaRPr lang="fr-FR"/>
        </a:p>
      </dgm:t>
    </dgm:pt>
    <dgm:pt modelId="{C5860F7C-93CD-4293-808D-D4E91B022D11}" type="sibTrans" cxnId="{E44ADFE3-8FBB-4B9F-B89B-06F4F2906FA5}">
      <dgm:prSet/>
      <dgm:spPr/>
      <dgm:t>
        <a:bodyPr/>
        <a:lstStyle/>
        <a:p>
          <a:endParaRPr lang="fr-FR"/>
        </a:p>
      </dgm:t>
    </dgm:pt>
    <dgm:pt modelId="{051B27DC-6B5C-4D9E-A599-380F6B756C19}">
      <dgm:prSet phldrT="[Texte]"/>
      <dgm:spPr>
        <a:ln>
          <a:solidFill>
            <a:schemeClr val="accent1">
              <a:lumMod val="50000"/>
            </a:schemeClr>
          </a:solidFill>
        </a:ln>
      </dgm:spPr>
      <dgm:t>
        <a:bodyPr/>
        <a:lstStyle/>
        <a:p>
          <a:r>
            <a:rPr lang="fr-FR" dirty="0" smtClean="0"/>
            <a:t>Etude de cas</a:t>
          </a:r>
          <a:endParaRPr lang="fr-FR" dirty="0"/>
        </a:p>
      </dgm:t>
    </dgm:pt>
    <dgm:pt modelId="{F97B6D94-2449-4CA1-B2C2-A0B85F26A824}" type="parTrans" cxnId="{BE9ED0F0-0FD7-4E2D-8707-D9C2C231D5E2}">
      <dgm:prSet/>
      <dgm:spPr/>
      <dgm:t>
        <a:bodyPr/>
        <a:lstStyle/>
        <a:p>
          <a:endParaRPr lang="fr-FR"/>
        </a:p>
      </dgm:t>
    </dgm:pt>
    <dgm:pt modelId="{475DA066-610F-486B-91CF-78C157710633}" type="sibTrans" cxnId="{BE9ED0F0-0FD7-4E2D-8707-D9C2C231D5E2}">
      <dgm:prSet/>
      <dgm:spPr/>
      <dgm:t>
        <a:bodyPr/>
        <a:lstStyle/>
        <a:p>
          <a:endParaRPr lang="fr-FR"/>
        </a:p>
      </dgm:t>
    </dgm:pt>
    <dgm:pt modelId="{6A16C8BD-84BE-4665-9184-B3A83C5AB0C4}">
      <dgm:prSet phldrT="[Texte]" custT="1"/>
      <dgm:spPr/>
      <dgm:t>
        <a:bodyPr/>
        <a:lstStyle/>
        <a:p>
          <a:r>
            <a:rPr lang="fr-FR" sz="1100" dirty="0" smtClean="0"/>
            <a:t>Manipulations (en </a:t>
          </a:r>
          <a:r>
            <a:rPr lang="fr-FR" sz="1100" dirty="0" err="1" smtClean="0"/>
            <a:t>STI</a:t>
          </a:r>
          <a:r>
            <a:rPr lang="fr-FR" sz="1100" dirty="0" smtClean="0"/>
            <a:t> et en physique) </a:t>
          </a:r>
          <a:endParaRPr lang="fr-FR" sz="1100" dirty="0"/>
        </a:p>
      </dgm:t>
    </dgm:pt>
    <dgm:pt modelId="{0E69E9D9-56AA-46A9-84AB-0BC9FE93C728}" type="parTrans" cxnId="{357200B0-FF4F-485D-8B99-19C5E6EC09AE}">
      <dgm:prSet/>
      <dgm:spPr/>
      <dgm:t>
        <a:bodyPr/>
        <a:lstStyle/>
        <a:p>
          <a:endParaRPr lang="fr-FR"/>
        </a:p>
      </dgm:t>
    </dgm:pt>
    <dgm:pt modelId="{E5F0A6D6-418A-4D2D-B113-56372279FF36}" type="sibTrans" cxnId="{357200B0-FF4F-485D-8B99-19C5E6EC09AE}">
      <dgm:prSet/>
      <dgm:spPr/>
      <dgm:t>
        <a:bodyPr/>
        <a:lstStyle/>
        <a:p>
          <a:endParaRPr lang="fr-FR"/>
        </a:p>
      </dgm:t>
    </dgm:pt>
    <dgm:pt modelId="{8296AD63-2875-42C8-BCCB-EDE6FF5ED9DA}" type="pres">
      <dgm:prSet presAssocID="{F545990F-77F4-4B56-9327-A40854FD4891}" presName="composite" presStyleCnt="0">
        <dgm:presLayoutVars>
          <dgm:chMax val="1"/>
          <dgm:dir/>
          <dgm:resizeHandles val="exact"/>
        </dgm:presLayoutVars>
      </dgm:prSet>
      <dgm:spPr/>
      <dgm:t>
        <a:bodyPr/>
        <a:lstStyle/>
        <a:p>
          <a:endParaRPr lang="fr-FR"/>
        </a:p>
      </dgm:t>
    </dgm:pt>
    <dgm:pt modelId="{7744C9CB-F097-4523-9549-A18B204E1C78}" type="pres">
      <dgm:prSet presAssocID="{F545990F-77F4-4B56-9327-A40854FD4891}" presName="radial" presStyleCnt="0">
        <dgm:presLayoutVars>
          <dgm:animLvl val="ctr"/>
        </dgm:presLayoutVars>
      </dgm:prSet>
      <dgm:spPr/>
    </dgm:pt>
    <dgm:pt modelId="{FB4FC911-C028-4A23-BF67-0A60C38B404D}" type="pres">
      <dgm:prSet presAssocID="{A00946DC-61D4-47F9-A129-F6E1964A9617}" presName="centerShape" presStyleLbl="vennNode1" presStyleIdx="0" presStyleCnt="5"/>
      <dgm:spPr/>
      <dgm:t>
        <a:bodyPr/>
        <a:lstStyle/>
        <a:p>
          <a:endParaRPr lang="fr-FR"/>
        </a:p>
      </dgm:t>
    </dgm:pt>
    <dgm:pt modelId="{F3711663-5C8B-4646-9A07-DDB5504DC43A}" type="pres">
      <dgm:prSet presAssocID="{A8F510C7-F073-4F3D-9FE5-6E86D1C8A24D}" presName="node" presStyleLbl="vennNode1" presStyleIdx="1" presStyleCnt="5">
        <dgm:presLayoutVars>
          <dgm:bulletEnabled val="1"/>
        </dgm:presLayoutVars>
      </dgm:prSet>
      <dgm:spPr/>
      <dgm:t>
        <a:bodyPr/>
        <a:lstStyle/>
        <a:p>
          <a:endParaRPr lang="fr-FR"/>
        </a:p>
      </dgm:t>
    </dgm:pt>
    <dgm:pt modelId="{4C7E8EA2-846A-406F-AC8B-AD3605479CFB}" type="pres">
      <dgm:prSet presAssocID="{D00960DE-DBF9-47C0-B909-A8276A6307B6}" presName="node" presStyleLbl="vennNode1" presStyleIdx="2" presStyleCnt="5">
        <dgm:presLayoutVars>
          <dgm:bulletEnabled val="1"/>
        </dgm:presLayoutVars>
      </dgm:prSet>
      <dgm:spPr/>
      <dgm:t>
        <a:bodyPr/>
        <a:lstStyle/>
        <a:p>
          <a:endParaRPr lang="fr-FR"/>
        </a:p>
      </dgm:t>
    </dgm:pt>
    <dgm:pt modelId="{225BD2EC-B8D9-4854-B98B-AF832E69DC4A}" type="pres">
      <dgm:prSet presAssocID="{051B27DC-6B5C-4D9E-A599-380F6B756C19}" presName="node" presStyleLbl="vennNode1" presStyleIdx="3" presStyleCnt="5">
        <dgm:presLayoutVars>
          <dgm:bulletEnabled val="1"/>
        </dgm:presLayoutVars>
      </dgm:prSet>
      <dgm:spPr/>
      <dgm:t>
        <a:bodyPr/>
        <a:lstStyle/>
        <a:p>
          <a:endParaRPr lang="fr-FR"/>
        </a:p>
      </dgm:t>
    </dgm:pt>
    <dgm:pt modelId="{B5E4C1B5-7BE4-4290-93B2-8398F18F5CD5}" type="pres">
      <dgm:prSet presAssocID="{6A16C8BD-84BE-4665-9184-B3A83C5AB0C4}" presName="node" presStyleLbl="vennNode1" presStyleIdx="4" presStyleCnt="5" custScaleX="109320">
        <dgm:presLayoutVars>
          <dgm:bulletEnabled val="1"/>
        </dgm:presLayoutVars>
      </dgm:prSet>
      <dgm:spPr/>
      <dgm:t>
        <a:bodyPr/>
        <a:lstStyle/>
        <a:p>
          <a:endParaRPr lang="fr-FR"/>
        </a:p>
      </dgm:t>
    </dgm:pt>
  </dgm:ptLst>
  <dgm:cxnLst>
    <dgm:cxn modelId="{D3F7C3EA-DA24-4A2D-B061-96AB1A6820C1}" srcId="{F545990F-77F4-4B56-9327-A40854FD4891}" destId="{A00946DC-61D4-47F9-A129-F6E1964A9617}" srcOrd="0" destOrd="0" parTransId="{A55B03AF-9566-4C09-90FA-96A66E34E5CB}" sibTransId="{09BB4A80-0641-404A-ACB5-503B4FC7FCBD}"/>
    <dgm:cxn modelId="{3D86EE2E-B5F6-4139-86F5-5365F0614C44}" type="presOf" srcId="{051B27DC-6B5C-4D9E-A599-380F6B756C19}" destId="{225BD2EC-B8D9-4854-B98B-AF832E69DC4A}" srcOrd="0" destOrd="0" presId="urn:microsoft.com/office/officeart/2005/8/layout/radial3"/>
    <dgm:cxn modelId="{6941EC6F-A3F9-4471-9D67-B06257A24913}" type="presOf" srcId="{A00946DC-61D4-47F9-A129-F6E1964A9617}" destId="{FB4FC911-C028-4A23-BF67-0A60C38B404D}" srcOrd="0" destOrd="0" presId="urn:microsoft.com/office/officeart/2005/8/layout/radial3"/>
    <dgm:cxn modelId="{BE9ED0F0-0FD7-4E2D-8707-D9C2C231D5E2}" srcId="{A00946DC-61D4-47F9-A129-F6E1964A9617}" destId="{051B27DC-6B5C-4D9E-A599-380F6B756C19}" srcOrd="2" destOrd="0" parTransId="{F97B6D94-2449-4CA1-B2C2-A0B85F26A824}" sibTransId="{475DA066-610F-486B-91CF-78C157710633}"/>
    <dgm:cxn modelId="{9FDA3F16-D530-4BC1-A08A-49B0F566CF3D}" type="presOf" srcId="{D00960DE-DBF9-47C0-B909-A8276A6307B6}" destId="{4C7E8EA2-846A-406F-AC8B-AD3605479CFB}" srcOrd="0" destOrd="0" presId="urn:microsoft.com/office/officeart/2005/8/layout/radial3"/>
    <dgm:cxn modelId="{E44ADFE3-8FBB-4B9F-B89B-06F4F2906FA5}" srcId="{A00946DC-61D4-47F9-A129-F6E1964A9617}" destId="{D00960DE-DBF9-47C0-B909-A8276A6307B6}" srcOrd="1" destOrd="0" parTransId="{78E0E737-D44F-42CC-85B6-2276BCBC7405}" sibTransId="{C5860F7C-93CD-4293-808D-D4E91B022D11}"/>
    <dgm:cxn modelId="{BF9A444E-E2E5-439F-9F86-B99068DF4DA8}" type="presOf" srcId="{A8F510C7-F073-4F3D-9FE5-6E86D1C8A24D}" destId="{F3711663-5C8B-4646-9A07-DDB5504DC43A}" srcOrd="0" destOrd="0" presId="urn:microsoft.com/office/officeart/2005/8/layout/radial3"/>
    <dgm:cxn modelId="{7C48B9BF-A3B2-4E13-A1E2-98032504ACF4}" srcId="{A00946DC-61D4-47F9-A129-F6E1964A9617}" destId="{A8F510C7-F073-4F3D-9FE5-6E86D1C8A24D}" srcOrd="0" destOrd="0" parTransId="{C063FDBC-C226-472B-80D9-37F49DC5431C}" sibTransId="{74CE4903-902F-4849-B7C5-684C0795949B}"/>
    <dgm:cxn modelId="{5B99E98A-FCA6-4F3D-A5D2-D51BD58821C3}" type="presOf" srcId="{6A16C8BD-84BE-4665-9184-B3A83C5AB0C4}" destId="{B5E4C1B5-7BE4-4290-93B2-8398F18F5CD5}" srcOrd="0" destOrd="0" presId="urn:microsoft.com/office/officeart/2005/8/layout/radial3"/>
    <dgm:cxn modelId="{357200B0-FF4F-485D-8B99-19C5E6EC09AE}" srcId="{A00946DC-61D4-47F9-A129-F6E1964A9617}" destId="{6A16C8BD-84BE-4665-9184-B3A83C5AB0C4}" srcOrd="3" destOrd="0" parTransId="{0E69E9D9-56AA-46A9-84AB-0BC9FE93C728}" sibTransId="{E5F0A6D6-418A-4D2D-B113-56372279FF36}"/>
    <dgm:cxn modelId="{42047488-1296-4DF7-9D66-DE176C71E137}" type="presOf" srcId="{F545990F-77F4-4B56-9327-A40854FD4891}" destId="{8296AD63-2875-42C8-BCCB-EDE6FF5ED9DA}" srcOrd="0" destOrd="0" presId="urn:microsoft.com/office/officeart/2005/8/layout/radial3"/>
    <dgm:cxn modelId="{8235A85B-970D-4193-81EF-8E433360C0A2}" type="presParOf" srcId="{8296AD63-2875-42C8-BCCB-EDE6FF5ED9DA}" destId="{7744C9CB-F097-4523-9549-A18B204E1C78}" srcOrd="0" destOrd="0" presId="urn:microsoft.com/office/officeart/2005/8/layout/radial3"/>
    <dgm:cxn modelId="{187195B1-FD3A-4BBD-9149-0AF03AE26773}" type="presParOf" srcId="{7744C9CB-F097-4523-9549-A18B204E1C78}" destId="{FB4FC911-C028-4A23-BF67-0A60C38B404D}" srcOrd="0" destOrd="0" presId="urn:microsoft.com/office/officeart/2005/8/layout/radial3"/>
    <dgm:cxn modelId="{79442689-2EE3-4AE1-B405-39D27CC4A038}" type="presParOf" srcId="{7744C9CB-F097-4523-9549-A18B204E1C78}" destId="{F3711663-5C8B-4646-9A07-DDB5504DC43A}" srcOrd="1" destOrd="0" presId="urn:microsoft.com/office/officeart/2005/8/layout/radial3"/>
    <dgm:cxn modelId="{41FBF5FB-8447-4E5C-B04F-076F937E2E4C}" type="presParOf" srcId="{7744C9CB-F097-4523-9549-A18B204E1C78}" destId="{4C7E8EA2-846A-406F-AC8B-AD3605479CFB}" srcOrd="2" destOrd="0" presId="urn:microsoft.com/office/officeart/2005/8/layout/radial3"/>
    <dgm:cxn modelId="{E6941F77-CCA8-47F8-9C31-18A95A6ED4F4}" type="presParOf" srcId="{7744C9CB-F097-4523-9549-A18B204E1C78}" destId="{225BD2EC-B8D9-4854-B98B-AF832E69DC4A}" srcOrd="3" destOrd="0" presId="urn:microsoft.com/office/officeart/2005/8/layout/radial3"/>
    <dgm:cxn modelId="{CC58D588-05B3-4AB8-9CD7-04EE3C35D7C8}" type="presParOf" srcId="{7744C9CB-F097-4523-9549-A18B204E1C78}" destId="{B5E4C1B5-7BE4-4290-93B2-8398F18F5CD5}"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FA583-0D58-439C-9006-039D5FAADA70}" type="datetimeFigureOut">
              <a:rPr lang="fr-FR" smtClean="0"/>
              <a:pPr/>
              <a:t>16/12/2014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D4965-C5AC-4105-9508-E7E5DC03A762}" type="slidenum">
              <a:rPr lang="fr-FR" smtClean="0"/>
              <a:pPr/>
              <a:t>‹N°›</a:t>
            </a:fld>
            <a:endParaRPr lang="fr-FR"/>
          </a:p>
        </p:txBody>
      </p:sp>
    </p:spTree>
    <p:extLst>
      <p:ext uri="{BB962C8B-B14F-4D97-AF65-F5344CB8AC3E}">
        <p14:creationId xmlns:p14="http://schemas.microsoft.com/office/powerpoint/2010/main" val="32266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dirty="0" smtClean="0"/>
              <a:t>des exercices qui correspondent à des objectifs précis et se présentent sous la forme de problèmes à résoudre, de questionnaires, directement liés au projet support, à résoudre en groupe ou en autonomie. L’objectif est d’appliquer les connaissances d’une manière concrète avec une échéance immédiate.</a:t>
            </a:r>
          </a:p>
          <a:p>
            <a:endParaRPr lang="fr-FR" dirty="0"/>
          </a:p>
        </p:txBody>
      </p:sp>
      <p:sp>
        <p:nvSpPr>
          <p:cNvPr id="4" name="Espace réservé du numéro de diapositive 3"/>
          <p:cNvSpPr>
            <a:spLocks noGrp="1"/>
          </p:cNvSpPr>
          <p:nvPr>
            <p:ph type="sldNum" sz="quarter" idx="10"/>
          </p:nvPr>
        </p:nvSpPr>
        <p:spPr/>
        <p:txBody>
          <a:bodyPr/>
          <a:lstStyle/>
          <a:p>
            <a:fld id="{266D4965-C5AC-4105-9508-E7E5DC03A762}"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0D332D30-4FA8-4F93-88A6-BA8F69AF3D8F}" type="datetimeFigureOut">
              <a:rPr lang="fr-FR" smtClean="0"/>
              <a:pPr/>
              <a:t>16/12/2014</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5EDC4737-B761-4EE3-B8B0-AB073C2FC5E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332D30-4FA8-4F93-88A6-BA8F69AF3D8F}" type="datetimeFigureOut">
              <a:rPr lang="fr-FR" smtClean="0"/>
              <a:pPr/>
              <a:t>16/12/2014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DC4737-B761-4EE3-B8B0-AB073C2FC5E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332D30-4FA8-4F93-88A6-BA8F69AF3D8F}" type="datetimeFigureOut">
              <a:rPr lang="fr-FR" smtClean="0"/>
              <a:pPr/>
              <a:t>16/12/2014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DC4737-B761-4EE3-B8B0-AB073C2FC5E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0D332D30-4FA8-4F93-88A6-BA8F69AF3D8F}" type="datetimeFigureOut">
              <a:rPr lang="fr-FR" smtClean="0"/>
              <a:pPr/>
              <a:t>16/12/2014</a:t>
            </a:fld>
            <a:endParaRPr lang="fr-FR"/>
          </a:p>
        </p:txBody>
      </p:sp>
      <p:sp>
        <p:nvSpPr>
          <p:cNvPr id="9" name="Espace réservé du numéro de diapositive 8"/>
          <p:cNvSpPr>
            <a:spLocks noGrp="1"/>
          </p:cNvSpPr>
          <p:nvPr>
            <p:ph type="sldNum" sz="quarter" idx="15"/>
          </p:nvPr>
        </p:nvSpPr>
        <p:spPr/>
        <p:txBody>
          <a:bodyPr rtlCol="0"/>
          <a:lstStyle/>
          <a:p>
            <a:fld id="{5EDC4737-B761-4EE3-B8B0-AB073C2FC5E8}"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0D332D30-4FA8-4F93-88A6-BA8F69AF3D8F}" type="datetimeFigureOut">
              <a:rPr lang="fr-FR" smtClean="0"/>
              <a:pPr/>
              <a:t>16/12/2014</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5EDC4737-B761-4EE3-B8B0-AB073C2FC5E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0D332D30-4FA8-4F93-88A6-BA8F69AF3D8F}" type="datetimeFigureOut">
              <a:rPr lang="fr-FR" smtClean="0"/>
              <a:pPr/>
              <a:t>16/12/2014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DC4737-B761-4EE3-B8B0-AB073C2FC5E8}"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0D332D30-4FA8-4F93-88A6-BA8F69AF3D8F}" type="datetimeFigureOut">
              <a:rPr lang="fr-FR" smtClean="0"/>
              <a:pPr/>
              <a:t>16/12/2014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EDC4737-B761-4EE3-B8B0-AB073C2FC5E8}"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0D332D30-4FA8-4F93-88A6-BA8F69AF3D8F}" type="datetimeFigureOut">
              <a:rPr lang="fr-FR" smtClean="0"/>
              <a:pPr/>
              <a:t>16/12/2014</a:t>
            </a:fld>
            <a:endParaRPr lang="fr-FR"/>
          </a:p>
        </p:txBody>
      </p:sp>
      <p:sp>
        <p:nvSpPr>
          <p:cNvPr id="7" name="Espace réservé du numéro de diapositive 6"/>
          <p:cNvSpPr>
            <a:spLocks noGrp="1"/>
          </p:cNvSpPr>
          <p:nvPr>
            <p:ph type="sldNum" sz="quarter" idx="11"/>
          </p:nvPr>
        </p:nvSpPr>
        <p:spPr/>
        <p:txBody>
          <a:bodyPr rtlCol="0"/>
          <a:lstStyle/>
          <a:p>
            <a:fld id="{5EDC4737-B761-4EE3-B8B0-AB073C2FC5E8}"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332D30-4FA8-4F93-88A6-BA8F69AF3D8F}" type="datetimeFigureOut">
              <a:rPr lang="fr-FR" smtClean="0"/>
              <a:pPr/>
              <a:t>16/12/2014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DC4737-B761-4EE3-B8B0-AB073C2FC5E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0D332D30-4FA8-4F93-88A6-BA8F69AF3D8F}" type="datetimeFigureOut">
              <a:rPr lang="fr-FR" smtClean="0"/>
              <a:pPr/>
              <a:t>16/12/2014</a:t>
            </a:fld>
            <a:endParaRPr lang="fr-FR"/>
          </a:p>
        </p:txBody>
      </p:sp>
      <p:sp>
        <p:nvSpPr>
          <p:cNvPr id="22" name="Espace réservé du numéro de diapositive 21"/>
          <p:cNvSpPr>
            <a:spLocks noGrp="1"/>
          </p:cNvSpPr>
          <p:nvPr>
            <p:ph type="sldNum" sz="quarter" idx="15"/>
          </p:nvPr>
        </p:nvSpPr>
        <p:spPr/>
        <p:txBody>
          <a:bodyPr rtlCol="0"/>
          <a:lstStyle/>
          <a:p>
            <a:fld id="{5EDC4737-B761-4EE3-B8B0-AB073C2FC5E8}"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0D332D30-4FA8-4F93-88A6-BA8F69AF3D8F}" type="datetimeFigureOut">
              <a:rPr lang="fr-FR" smtClean="0"/>
              <a:pPr/>
              <a:t>16/12/2014</a:t>
            </a:fld>
            <a:endParaRPr lang="fr-FR"/>
          </a:p>
        </p:txBody>
      </p:sp>
      <p:sp>
        <p:nvSpPr>
          <p:cNvPr id="18" name="Espace réservé du numéro de diapositive 17"/>
          <p:cNvSpPr>
            <a:spLocks noGrp="1"/>
          </p:cNvSpPr>
          <p:nvPr>
            <p:ph type="sldNum" sz="quarter" idx="11"/>
          </p:nvPr>
        </p:nvSpPr>
        <p:spPr/>
        <p:txBody>
          <a:bodyPr rtlCol="0"/>
          <a:lstStyle/>
          <a:p>
            <a:fld id="{5EDC4737-B761-4EE3-B8B0-AB073C2FC5E8}"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D332D30-4FA8-4F93-88A6-BA8F69AF3D8F}" type="datetimeFigureOut">
              <a:rPr lang="fr-FR" smtClean="0"/>
              <a:pPr/>
              <a:t>16/12/2014</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EDC4737-B761-4EE3-B8B0-AB073C2FC5E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just"/>
            <a:r>
              <a:rPr lang="fr-FR" dirty="0" smtClean="0"/>
              <a:t>Proposition de progression en BTS FED Option  </a:t>
            </a:r>
            <a:r>
              <a:rPr lang="fr-FR" dirty="0" err="1" smtClean="0"/>
              <a:t>DBC</a:t>
            </a:r>
            <a:endParaRPr lang="fr-FR" dirty="0"/>
          </a:p>
        </p:txBody>
      </p:sp>
      <p:pic>
        <p:nvPicPr>
          <p:cNvPr id="4" name="Image 3"/>
          <p:cNvPicPr/>
          <p:nvPr/>
        </p:nvPicPr>
        <p:blipFill>
          <a:blip r:embed="rId2" cstate="print"/>
          <a:srcRect/>
          <a:stretch>
            <a:fillRect/>
          </a:stretch>
        </p:blipFill>
        <p:spPr bwMode="auto">
          <a:xfrm>
            <a:off x="2267744" y="2060848"/>
            <a:ext cx="1008112"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678488" cy="2053590"/>
          </a:xfrm>
        </p:spPr>
        <p:txBody>
          <a:bodyPr/>
          <a:lstStyle/>
          <a:p>
            <a:r>
              <a:rPr lang="fr-FR" dirty="0" smtClean="0"/>
              <a:t>Exemple de progression pédagogique pour le premier semestre de la première année</a:t>
            </a:r>
            <a:endParaRPr lang="fr-FR" dirty="0"/>
          </a:p>
        </p:txBody>
      </p:sp>
      <p:sp>
        <p:nvSpPr>
          <p:cNvPr id="3" name="Espace réservé du texte 2"/>
          <p:cNvSpPr>
            <a:spLocks noGrp="1"/>
          </p:cNvSpPr>
          <p:nvPr>
            <p:ph type="body" idx="1"/>
          </p:nvPr>
        </p:nvSpPr>
        <p:spPr/>
        <p:txBody>
          <a:bodyPr>
            <a:normAutofit/>
          </a:bodyPr>
          <a:lstStyle/>
          <a:p>
            <a:r>
              <a:rPr lang="fr-FR" dirty="0" smtClean="0"/>
              <a:t>Organisation autour de support de projet (étude de cas et démarche de projet).</a:t>
            </a:r>
          </a:p>
          <a:p>
            <a:r>
              <a:rPr lang="fr-FR" dirty="0" smtClean="0"/>
              <a:t>Support N°1 : Rénovation de maison individuelle avec une extension</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51520" y="260648"/>
            <a:ext cx="3863280" cy="6480720"/>
          </a:xfrm>
        </p:spPr>
        <p:txBody>
          <a:bodyPr>
            <a:normAutofit fontScale="70000" lnSpcReduction="20000"/>
          </a:bodyPr>
          <a:lstStyle/>
          <a:p>
            <a:pPr algn="just">
              <a:buNone/>
            </a:pPr>
            <a:r>
              <a:rPr lang="fr-FR" dirty="0" smtClean="0"/>
              <a:t>	</a:t>
            </a:r>
            <a:r>
              <a:rPr lang="fr-FR" b="1" dirty="0" smtClean="0"/>
              <a:t>Problématique: </a:t>
            </a:r>
            <a:r>
              <a:rPr lang="fr-FR" dirty="0" smtClean="0"/>
              <a:t>A partir d’un plan de l’existant et de l’extension, et un cahier des charges, proposer une solution complète de rénovation énergétique et de domotique.</a:t>
            </a:r>
          </a:p>
          <a:p>
            <a:pPr lvl="1" algn="just"/>
            <a:r>
              <a:rPr lang="fr-FR" dirty="0" smtClean="0"/>
              <a:t>L’objectif est que le support soit transversal à toute la partie technique (</a:t>
            </a:r>
            <a:r>
              <a:rPr lang="fr-FR" dirty="0" err="1" smtClean="0"/>
              <a:t>STI</a:t>
            </a:r>
            <a:r>
              <a:rPr lang="fr-FR" dirty="0" smtClean="0"/>
              <a:t> et physique) et commerciale.</a:t>
            </a:r>
          </a:p>
          <a:p>
            <a:endParaRPr lang="fr-FR" dirty="0" smtClean="0"/>
          </a:p>
          <a:p>
            <a:pPr>
              <a:buNone/>
            </a:pPr>
            <a:r>
              <a:rPr lang="fr-FR" b="1" dirty="0" smtClean="0"/>
              <a:t>Objectif pédagogique:</a:t>
            </a:r>
            <a:r>
              <a:rPr lang="fr-FR" dirty="0" smtClean="0"/>
              <a:t> </a:t>
            </a:r>
          </a:p>
          <a:p>
            <a:pPr algn="just">
              <a:buNone/>
            </a:pPr>
            <a:r>
              <a:rPr lang="fr-FR" dirty="0" smtClean="0"/>
              <a:t>	Utiliser une démarche d’investigation pour mobiliser et évaluer les compétences acquises au cours des années précédentes et apporter de nouvelles connaissances et méthodologies de travail.</a:t>
            </a:r>
          </a:p>
          <a:p>
            <a:pPr>
              <a:buNone/>
            </a:pPr>
            <a:endParaRPr lang="fr-FR" dirty="0" smtClean="0"/>
          </a:p>
          <a:p>
            <a:pPr>
              <a:buNone/>
            </a:pPr>
            <a:r>
              <a:rPr lang="fr-FR" b="1" u="sng" dirty="0" smtClean="0"/>
              <a:t>Légende: </a:t>
            </a:r>
          </a:p>
          <a:p>
            <a:pPr lvl="1">
              <a:buNone/>
            </a:pPr>
            <a:r>
              <a:rPr lang="fr-FR" dirty="0" smtClean="0"/>
              <a:t>En noir le lot </a:t>
            </a:r>
            <a:r>
              <a:rPr lang="fr-FR" dirty="0" err="1" smtClean="0"/>
              <a:t>CVC</a:t>
            </a:r>
            <a:r>
              <a:rPr lang="fr-FR" dirty="0" smtClean="0"/>
              <a:t> </a:t>
            </a:r>
          </a:p>
          <a:p>
            <a:pPr lvl="1">
              <a:buNone/>
            </a:pPr>
            <a:r>
              <a:rPr lang="fr-FR" dirty="0" smtClean="0"/>
              <a:t>En vert courant fort et courant faible</a:t>
            </a:r>
          </a:p>
          <a:p>
            <a:pPr lvl="1">
              <a:buNone/>
            </a:pPr>
            <a:r>
              <a:rPr lang="fr-FR" dirty="0" smtClean="0"/>
              <a:t>En bleu communication écrite et orale et gestion économique d’une opération</a:t>
            </a:r>
          </a:p>
          <a:p>
            <a:pPr lvl="1">
              <a:buNone/>
            </a:pPr>
            <a:r>
              <a:rPr lang="fr-FR" dirty="0" smtClean="0"/>
              <a:t>En rouge apport scientifique</a:t>
            </a:r>
            <a:endParaRPr lang="fr-FR" dirty="0"/>
          </a:p>
        </p:txBody>
      </p:sp>
      <p:pic>
        <p:nvPicPr>
          <p:cNvPr id="5" name="Espace réservé du contenu 4"/>
          <p:cNvPicPr>
            <a:picLocks noGrp="1"/>
          </p:cNvPicPr>
          <p:nvPr>
            <p:ph sz="quarter" idx="2"/>
          </p:nvPr>
        </p:nvPicPr>
        <p:blipFill>
          <a:blip r:embed="rId2" cstate="print"/>
          <a:srcRect/>
          <a:stretch>
            <a:fillRect/>
          </a:stretch>
        </p:blipFill>
        <p:spPr bwMode="auto">
          <a:xfrm>
            <a:off x="4139952" y="1124744"/>
            <a:ext cx="4478089" cy="4169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3">
                                            <p:txEl>
                                              <p:pRg st="3" end="3"/>
                                            </p:txEl>
                                          </p:spTgt>
                                        </p:tgtEl>
                                      </p:cBhvr>
                                    </p:animEffect>
                                    <p:set>
                                      <p:cBhvr>
                                        <p:cTn id="19" dur="1" fill="hold">
                                          <p:stCondLst>
                                            <p:cond delay="499"/>
                                          </p:stCondLst>
                                        </p:cTn>
                                        <p:tgtEl>
                                          <p:spTgt spid="3">
                                            <p:txEl>
                                              <p:pRg st="3" end="3"/>
                                            </p:txEl>
                                          </p:spTgt>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3">
                                            <p:txEl>
                                              <p:pRg st="4" end="4"/>
                                            </p:txEl>
                                          </p:spTgt>
                                        </p:tgtEl>
                                      </p:cBhvr>
                                    </p:animEffect>
                                    <p:set>
                                      <p:cBhvr>
                                        <p:cTn id="2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0"/>
            <a:ext cx="7467600" cy="1143000"/>
          </a:xfrm>
        </p:spPr>
        <p:txBody>
          <a:bodyPr>
            <a:noAutofit/>
          </a:bodyPr>
          <a:lstStyle/>
          <a:p>
            <a:r>
              <a:rPr lang="fr-FR" sz="1600" dirty="0" smtClean="0"/>
              <a:t>Ce projet se décompose en 5 séquences de septembre à début janvier</a:t>
            </a:r>
            <a:br>
              <a:rPr lang="fr-FR" sz="1600" dirty="0" smtClean="0"/>
            </a:br>
            <a:r>
              <a:rPr lang="fr-FR" sz="1600" dirty="0" smtClean="0"/>
              <a:t>Chaque séquence intègre plusieurs modes d’apprentissages et d’évaluation. Classeur commun physique et numérique</a:t>
            </a:r>
            <a:endParaRPr lang="fr-FR" sz="1600" dirty="0"/>
          </a:p>
        </p:txBody>
      </p:sp>
      <p:pic>
        <p:nvPicPr>
          <p:cNvPr id="25610" name="Picture 10"/>
          <p:cNvPicPr>
            <a:picLocks noChangeAspect="1" noChangeArrowheads="1"/>
          </p:cNvPicPr>
          <p:nvPr/>
        </p:nvPicPr>
        <p:blipFill>
          <a:blip r:embed="rId2" cstate="print"/>
          <a:srcRect/>
          <a:stretch>
            <a:fillRect/>
          </a:stretch>
        </p:blipFill>
        <p:spPr bwMode="auto">
          <a:xfrm>
            <a:off x="611560" y="1130300"/>
            <a:ext cx="7562850" cy="572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49213" y="354013"/>
            <a:ext cx="9045575" cy="614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38100" y="425450"/>
            <a:ext cx="9067800" cy="600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7467600" cy="418058"/>
          </a:xfrm>
        </p:spPr>
        <p:txBody>
          <a:bodyPr>
            <a:normAutofit fontScale="90000"/>
          </a:bodyPr>
          <a:lstStyle/>
          <a:p>
            <a:r>
              <a:rPr lang="fr-FR" dirty="0" smtClean="0"/>
              <a:t>ZOOM SEQUENCE 1</a:t>
            </a:r>
            <a:endParaRPr lang="fr-FR" dirty="0"/>
          </a:p>
        </p:txBody>
      </p:sp>
      <p:graphicFrame>
        <p:nvGraphicFramePr>
          <p:cNvPr id="14" name="Tableau 13"/>
          <p:cNvGraphicFramePr>
            <a:graphicFrameLocks noGrp="1"/>
          </p:cNvGraphicFramePr>
          <p:nvPr/>
        </p:nvGraphicFramePr>
        <p:xfrm>
          <a:off x="179510" y="476671"/>
          <a:ext cx="8496945" cy="12937387"/>
        </p:xfrm>
        <a:graphic>
          <a:graphicData uri="http://schemas.openxmlformats.org/drawingml/2006/table">
            <a:tbl>
              <a:tblPr firstRow="1" bandRow="1">
                <a:tableStyleId>{5C22544A-7EE6-4342-B048-85BDC9FD1C3A}</a:tableStyleId>
              </a:tblPr>
              <a:tblGrid>
                <a:gridCol w="1699389"/>
                <a:gridCol w="1699389"/>
                <a:gridCol w="1699389"/>
                <a:gridCol w="1699389"/>
                <a:gridCol w="1699389"/>
              </a:tblGrid>
              <a:tr h="721740">
                <a:tc>
                  <a:txBody>
                    <a:bodyPr/>
                    <a:lstStyle/>
                    <a:p>
                      <a:r>
                        <a:rPr kumimoji="0" lang="fr-FR" sz="1400" b="1" kern="1200" dirty="0" smtClean="0">
                          <a:solidFill>
                            <a:schemeClr val="lt1"/>
                          </a:solidFill>
                          <a:latin typeface="+mn-lt"/>
                          <a:ea typeface="+mn-ea"/>
                          <a:cs typeface="+mn-cs"/>
                        </a:rPr>
                        <a:t>Séquence 1</a:t>
                      </a:r>
                      <a:endParaRPr lang="fr-FR" sz="1400" dirty="0"/>
                    </a:p>
                  </a:txBody>
                  <a:tcPr/>
                </a:tc>
                <a:tc gridSpan="2">
                  <a:txBody>
                    <a:bodyPr/>
                    <a:lstStyle/>
                    <a:p>
                      <a:pPr algn="ctr"/>
                      <a:r>
                        <a:rPr kumimoji="0" lang="fr-FR" sz="1400" b="1" kern="1200" dirty="0" err="1" smtClean="0">
                          <a:solidFill>
                            <a:schemeClr val="lt1"/>
                          </a:solidFill>
                          <a:latin typeface="+mn-lt"/>
                          <a:ea typeface="+mn-ea"/>
                          <a:cs typeface="+mn-cs"/>
                        </a:rPr>
                        <a:t>STI</a:t>
                      </a:r>
                      <a:endParaRPr lang="fr-FR" sz="1400" dirty="0"/>
                    </a:p>
                  </a:txBody>
                  <a:tcPr/>
                </a:tc>
                <a:tc hMerge="1">
                  <a:txBody>
                    <a:bodyPr/>
                    <a:lstStyle/>
                    <a:p>
                      <a:endParaRPr lang="fr-FR" dirty="0"/>
                    </a:p>
                  </a:txBody>
                  <a:tcPr/>
                </a:tc>
                <a:tc>
                  <a:txBody>
                    <a:bodyPr/>
                    <a:lstStyle/>
                    <a:p>
                      <a:pPr algn="ctr"/>
                      <a:r>
                        <a:rPr kumimoji="0" lang="fr-FR" sz="1400" b="1" kern="1200" dirty="0" smtClean="0">
                          <a:solidFill>
                            <a:schemeClr val="lt1"/>
                          </a:solidFill>
                          <a:latin typeface="+mn-lt"/>
                          <a:ea typeface="+mn-ea"/>
                          <a:cs typeface="+mn-cs"/>
                        </a:rPr>
                        <a:t>Physique</a:t>
                      </a:r>
                      <a:endParaRPr lang="fr-FR" sz="1400" dirty="0"/>
                    </a:p>
                  </a:txBody>
                  <a:tcPr/>
                </a:tc>
                <a:tc>
                  <a:txBody>
                    <a:bodyPr/>
                    <a:lstStyle/>
                    <a:p>
                      <a:pPr algn="ctr"/>
                      <a:r>
                        <a:rPr kumimoji="0" lang="fr-FR" sz="1400" b="1" kern="1200" dirty="0" err="1" smtClean="0">
                          <a:solidFill>
                            <a:schemeClr val="lt1"/>
                          </a:solidFill>
                          <a:latin typeface="+mn-lt"/>
                          <a:ea typeface="+mn-ea"/>
                          <a:cs typeface="+mn-cs"/>
                        </a:rPr>
                        <a:t>EG</a:t>
                      </a:r>
                      <a:endParaRPr lang="fr-FR" sz="1400" dirty="0"/>
                    </a:p>
                  </a:txBody>
                  <a:tcPr/>
                </a:tc>
              </a:tr>
              <a:tr h="774727">
                <a:tc>
                  <a:txBody>
                    <a:bodyPr/>
                    <a:lstStyle/>
                    <a:p>
                      <a:r>
                        <a:rPr kumimoji="0" lang="fr-FR" sz="1400" b="1" kern="1200" dirty="0" smtClean="0">
                          <a:solidFill>
                            <a:schemeClr val="dk1"/>
                          </a:solidFill>
                          <a:latin typeface="+mn-lt"/>
                          <a:ea typeface="+mn-ea"/>
                          <a:cs typeface="+mn-cs"/>
                        </a:rPr>
                        <a:t>Sur 6 semaines</a:t>
                      </a:r>
                      <a:endParaRPr lang="fr-FR" sz="1400" dirty="0"/>
                    </a:p>
                  </a:txBody>
                  <a:tcPr/>
                </a:tc>
                <a:tc gridSpan="4">
                  <a:txBody>
                    <a:bodyPr/>
                    <a:lstStyle/>
                    <a:p>
                      <a:pPr algn="l"/>
                      <a:r>
                        <a:rPr kumimoji="0" lang="fr-FR" sz="1200" kern="1200" dirty="0" smtClean="0">
                          <a:solidFill>
                            <a:schemeClr val="dk1"/>
                          </a:solidFill>
                          <a:latin typeface="+mn-lt"/>
                          <a:ea typeface="+mn-ea"/>
                          <a:cs typeface="+mn-cs"/>
                        </a:rPr>
                        <a:t>Présentation du projet</a:t>
                      </a:r>
                      <a:r>
                        <a:rPr kumimoji="0" lang="fr-FR" sz="1200" kern="1200" baseline="0" dirty="0" smtClean="0">
                          <a:solidFill>
                            <a:schemeClr val="dk1"/>
                          </a:solidFill>
                          <a:latin typeface="+mn-lt"/>
                          <a:ea typeface="+mn-ea"/>
                          <a:cs typeface="+mn-cs"/>
                        </a:rPr>
                        <a:t>     </a:t>
                      </a:r>
                    </a:p>
                    <a:p>
                      <a:pPr algn="l"/>
                      <a:r>
                        <a:rPr kumimoji="0" lang="fr-FR" sz="1200" kern="1200" dirty="0" smtClean="0">
                          <a:solidFill>
                            <a:schemeClr val="dk1"/>
                          </a:solidFill>
                          <a:latin typeface="+mn-lt"/>
                          <a:ea typeface="+mn-ea"/>
                          <a:cs typeface="+mn-cs"/>
                        </a:rPr>
                        <a:t>Constitution de 6 groupes (de 4 étudiants)           </a:t>
                      </a:r>
                      <a:r>
                        <a:rPr kumimoji="0" lang="fr-FR" sz="1300" kern="1200" dirty="0" smtClean="0">
                          <a:solidFill>
                            <a:srgbClr val="FF0000"/>
                          </a:solidFill>
                          <a:latin typeface="+mn-lt"/>
                          <a:ea typeface="+mn-ea"/>
                          <a:cs typeface="+mn-cs"/>
                        </a:rPr>
                        <a:t>Elaboration</a:t>
                      </a:r>
                      <a:r>
                        <a:rPr kumimoji="0" lang="fr-FR" sz="1300" kern="1200" baseline="0" dirty="0" smtClean="0">
                          <a:solidFill>
                            <a:srgbClr val="FF0000"/>
                          </a:solidFill>
                          <a:latin typeface="+mn-lt"/>
                          <a:ea typeface="+mn-ea"/>
                          <a:cs typeface="+mn-cs"/>
                        </a:rPr>
                        <a:t> de la carte mentale du projet</a:t>
                      </a:r>
                      <a:endParaRPr lang="fr-FR" sz="1300" dirty="0">
                        <a:solidFill>
                          <a:srgbClr val="FF0000"/>
                        </a:solidFill>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951806">
                <a:tc rowSpan="10">
                  <a:txBody>
                    <a:bodyPr/>
                    <a:lstStyle/>
                    <a:p>
                      <a:r>
                        <a:rPr kumimoji="0" lang="fr-FR" sz="1400" kern="1200" dirty="0" smtClean="0">
                          <a:solidFill>
                            <a:schemeClr val="dk1"/>
                          </a:solidFill>
                          <a:latin typeface="+mn-lt"/>
                          <a:ea typeface="+mn-ea"/>
                          <a:cs typeface="+mn-cs"/>
                        </a:rPr>
                        <a:t>Légende :</a:t>
                      </a:r>
                    </a:p>
                    <a:p>
                      <a:r>
                        <a:rPr kumimoji="0" lang="fr-FR" sz="1400" kern="1200" dirty="0" smtClean="0">
                          <a:solidFill>
                            <a:schemeClr val="dk1"/>
                          </a:solidFill>
                          <a:latin typeface="+mn-lt"/>
                          <a:ea typeface="+mn-ea"/>
                          <a:cs typeface="+mn-cs"/>
                        </a:rPr>
                        <a:t> </a:t>
                      </a:r>
                    </a:p>
                    <a:p>
                      <a:r>
                        <a:rPr kumimoji="0" lang="fr-FR" sz="1400" kern="1200" dirty="0" smtClean="0">
                          <a:solidFill>
                            <a:schemeClr val="dk1"/>
                          </a:solidFill>
                          <a:latin typeface="+mn-lt"/>
                          <a:ea typeface="+mn-ea"/>
                          <a:cs typeface="+mn-cs"/>
                        </a:rPr>
                        <a:t>Noir : enseignants</a:t>
                      </a:r>
                    </a:p>
                    <a:p>
                      <a:r>
                        <a:rPr kumimoji="0" lang="fr-FR" sz="1400" kern="1200" dirty="0" smtClean="0">
                          <a:solidFill>
                            <a:schemeClr val="dk1"/>
                          </a:solidFill>
                          <a:latin typeface="+mn-lt"/>
                          <a:ea typeface="+mn-ea"/>
                          <a:cs typeface="+mn-cs"/>
                        </a:rPr>
                        <a:t> </a:t>
                      </a:r>
                    </a:p>
                    <a:p>
                      <a:r>
                        <a:rPr kumimoji="0" lang="fr-FR" sz="1400" kern="1200" dirty="0" smtClean="0">
                          <a:solidFill>
                            <a:srgbClr val="FF0000"/>
                          </a:solidFill>
                          <a:latin typeface="+mn-lt"/>
                          <a:ea typeface="+mn-ea"/>
                          <a:cs typeface="+mn-cs"/>
                        </a:rPr>
                        <a:t>Rouge : Elèves en groupe</a:t>
                      </a:r>
                    </a:p>
                    <a:p>
                      <a:r>
                        <a:rPr kumimoji="0" lang="fr-FR" sz="1400" kern="1200" dirty="0" smtClean="0">
                          <a:solidFill>
                            <a:schemeClr val="dk1"/>
                          </a:solidFill>
                          <a:latin typeface="+mn-lt"/>
                          <a:ea typeface="+mn-ea"/>
                          <a:cs typeface="+mn-cs"/>
                        </a:rPr>
                        <a:t> </a:t>
                      </a:r>
                    </a:p>
                    <a:p>
                      <a:r>
                        <a:rPr kumimoji="0" lang="fr-FR" sz="1400" kern="1200" dirty="0" smtClean="0">
                          <a:solidFill>
                            <a:srgbClr val="00B050"/>
                          </a:solidFill>
                          <a:latin typeface="+mn-lt"/>
                          <a:ea typeface="+mn-ea"/>
                          <a:cs typeface="+mn-cs"/>
                        </a:rPr>
                        <a:t>Vert : Elève en autonomie</a:t>
                      </a:r>
                      <a:endParaRPr lang="fr-FR" sz="14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chemeClr val="dk1"/>
                          </a:solidFill>
                          <a:latin typeface="+mn-lt"/>
                          <a:ea typeface="+mn-ea"/>
                          <a:cs typeface="+mn-cs"/>
                        </a:rPr>
                        <a:t>Apport de connaissance : Normes thermique et règles d’urbanisme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chemeClr val="dk1"/>
                          </a:solidFill>
                          <a:latin typeface="+mn-lt"/>
                          <a:ea typeface="+mn-ea"/>
                          <a:cs typeface="+mn-cs"/>
                        </a:rPr>
                        <a:t>Normes Electriques</a:t>
                      </a:r>
                    </a:p>
                    <a:p>
                      <a:endParaRPr lang="fr-FR" sz="1400" dirty="0"/>
                    </a:p>
                  </a:txBody>
                  <a:tcPr/>
                </a:tc>
                <a:tc>
                  <a:txBody>
                    <a:bodyPr/>
                    <a:lstStyle/>
                    <a:p>
                      <a:r>
                        <a:rPr kumimoji="0" lang="fr-FR" sz="1400" kern="1200" dirty="0" smtClean="0">
                          <a:solidFill>
                            <a:schemeClr val="dk1"/>
                          </a:solidFill>
                          <a:latin typeface="+mn-lt"/>
                          <a:ea typeface="+mn-ea"/>
                          <a:cs typeface="+mn-cs"/>
                        </a:rPr>
                        <a:t> Incertitude dans la mesure</a:t>
                      </a:r>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chemeClr val="dk1"/>
                          </a:solidFill>
                          <a:latin typeface="+mn-lt"/>
                          <a:ea typeface="+mn-ea"/>
                          <a:cs typeface="+mn-cs"/>
                        </a:rPr>
                        <a:t>Apport de connaissance démarche plan de découverte</a:t>
                      </a:r>
                    </a:p>
                  </a:txBody>
                  <a:tcPr/>
                </a:tc>
              </a:tr>
              <a:tr h="721740">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FF0000"/>
                          </a:solidFill>
                          <a:latin typeface="+mn-lt"/>
                          <a:ea typeface="+mn-ea"/>
                          <a:cs typeface="+mn-cs"/>
                        </a:rPr>
                        <a:t>Modélisation de l’existant (logiciel)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FF0000"/>
                          </a:solidFill>
                          <a:latin typeface="+mn-lt"/>
                          <a:ea typeface="+mn-ea"/>
                          <a:cs typeface="+mn-cs"/>
                        </a:rPr>
                        <a:t>Implantations des appareillages électriques</a:t>
                      </a:r>
                    </a:p>
                  </a:txBody>
                  <a:tcPr/>
                </a:tc>
                <a:tc>
                  <a:txBody>
                    <a:bodyPr/>
                    <a:lstStyle/>
                    <a:p>
                      <a:endParaRPr lang="fr-FR"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FF0000"/>
                          </a:solidFill>
                          <a:latin typeface="+mn-lt"/>
                          <a:ea typeface="+mn-ea"/>
                          <a:cs typeface="+mn-cs"/>
                        </a:rPr>
                        <a:t>Elaboration du cahier des charges à partir des besoins exprimés et du </a:t>
                      </a:r>
                      <a:r>
                        <a:rPr kumimoji="0" lang="fr-FR" sz="1400" kern="1200" dirty="0" err="1" smtClean="0">
                          <a:solidFill>
                            <a:srgbClr val="FF0000"/>
                          </a:solidFill>
                          <a:latin typeface="+mn-lt"/>
                          <a:ea typeface="+mn-ea"/>
                          <a:cs typeface="+mn-cs"/>
                        </a:rPr>
                        <a:t>CDCF</a:t>
                      </a:r>
                      <a:endParaRPr kumimoji="0" lang="fr-FR" sz="1400" kern="1200" dirty="0" smtClean="0">
                        <a:solidFill>
                          <a:srgbClr val="FF0000"/>
                        </a:solidFill>
                        <a:latin typeface="+mn-lt"/>
                        <a:ea typeface="+mn-ea"/>
                        <a:cs typeface="+mn-cs"/>
                      </a:endParaRPr>
                    </a:p>
                  </a:txBody>
                  <a:tcPr/>
                </a:tc>
              </a:tr>
              <a:tr h="721740">
                <a:tc vMerge="1">
                  <a:txBody>
                    <a:bodyPr/>
                    <a:lstStyle/>
                    <a:p>
                      <a:endParaRPr lang="fr-FR" dirty="0"/>
                    </a:p>
                  </a:txBody>
                  <a:tcPr/>
                </a:tc>
                <a:tc>
                  <a:txBody>
                    <a:bodyPr/>
                    <a:lstStyle/>
                    <a:p>
                      <a:r>
                        <a:rPr kumimoji="0" lang="fr-FR" sz="1400" kern="1200" dirty="0" smtClean="0">
                          <a:solidFill>
                            <a:schemeClr val="dk1"/>
                          </a:solidFill>
                          <a:latin typeface="+mn-lt"/>
                          <a:ea typeface="+mn-ea"/>
                          <a:cs typeface="+mn-cs"/>
                        </a:rPr>
                        <a:t>Apport de connaissance en bioclimatisme</a:t>
                      </a:r>
                    </a:p>
                  </a:txBody>
                  <a:tcPr/>
                </a:tc>
                <a:tc>
                  <a:txBody>
                    <a:bodyPr/>
                    <a:lstStyle/>
                    <a:p>
                      <a:r>
                        <a:rPr kumimoji="0" lang="fr-FR" sz="1400" kern="1200" dirty="0" smtClean="0">
                          <a:solidFill>
                            <a:schemeClr val="dk1"/>
                          </a:solidFill>
                          <a:latin typeface="+mn-lt"/>
                          <a:ea typeface="+mn-ea"/>
                          <a:cs typeface="+mn-cs"/>
                        </a:rPr>
                        <a:t>Apport de connaissance le schéma électrique</a:t>
                      </a:r>
                      <a:endParaRPr kumimoji="0" lang="fr-FR" sz="1400" kern="1200" dirty="0">
                        <a:solidFill>
                          <a:schemeClr val="dk1"/>
                        </a:solidFill>
                        <a:latin typeface="+mn-lt"/>
                        <a:ea typeface="+mn-ea"/>
                        <a:cs typeface="+mn-cs"/>
                      </a:endParaRPr>
                    </a:p>
                  </a:txBody>
                  <a:tcPr/>
                </a:tc>
                <a:tc>
                  <a:txBody>
                    <a:bodyPr/>
                    <a:lstStyle/>
                    <a:p>
                      <a:r>
                        <a:rPr kumimoji="0" lang="fr-FR" sz="1400" kern="1200" dirty="0" smtClean="0">
                          <a:solidFill>
                            <a:schemeClr val="dk1"/>
                          </a:solidFill>
                          <a:latin typeface="+mn-lt"/>
                          <a:ea typeface="+mn-ea"/>
                          <a:cs typeface="+mn-cs"/>
                        </a:rPr>
                        <a:t>Entrée métier : l’isolation par l’extérieur le polystyrène</a:t>
                      </a:r>
                    </a:p>
                    <a:p>
                      <a:r>
                        <a:rPr kumimoji="0" lang="fr-FR" sz="1400" kern="1200" dirty="0" smtClean="0">
                          <a:solidFill>
                            <a:schemeClr val="dk1"/>
                          </a:solidFill>
                          <a:latin typeface="+mn-lt"/>
                          <a:ea typeface="+mn-ea"/>
                          <a:cs typeface="+mn-cs"/>
                        </a:rPr>
                        <a:t>Apport de connaissance les matériaux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chemeClr val="dk1"/>
                          </a:solidFill>
                          <a:latin typeface="+mn-lt"/>
                          <a:ea typeface="+mn-ea"/>
                          <a:cs typeface="+mn-cs"/>
                        </a:rPr>
                        <a:t>Apport de connaissance Communication orale</a:t>
                      </a:r>
                    </a:p>
                    <a:p>
                      <a:endParaRPr lang="fr-FR" sz="1400" dirty="0"/>
                    </a:p>
                  </a:txBody>
                  <a:tcPr/>
                </a:tc>
              </a:tr>
              <a:tr h="721740">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FF0000"/>
                          </a:solidFill>
                          <a:latin typeface="+mn-lt"/>
                          <a:ea typeface="+mn-ea"/>
                          <a:cs typeface="+mn-cs"/>
                        </a:rPr>
                        <a:t>Proposition de choix architectural (logiciel)</a:t>
                      </a:r>
                    </a:p>
                  </a:txBody>
                  <a:tcPr/>
                </a:tc>
                <a:tc>
                  <a:txBody>
                    <a:bodyPr/>
                    <a:lstStyle/>
                    <a:p>
                      <a:r>
                        <a:rPr kumimoji="0" lang="fr-FR" sz="1400" kern="1200" dirty="0" smtClean="0">
                          <a:solidFill>
                            <a:srgbClr val="FF0000"/>
                          </a:solidFill>
                          <a:latin typeface="+mn-lt"/>
                          <a:ea typeface="+mn-ea"/>
                          <a:cs typeface="+mn-cs"/>
                        </a:rPr>
                        <a:t>Application TD sur le support</a:t>
                      </a:r>
                    </a:p>
                    <a:p>
                      <a:r>
                        <a:rPr kumimoji="0" lang="fr-FR" sz="1400" kern="1200" dirty="0" smtClean="0">
                          <a:solidFill>
                            <a:srgbClr val="FF0000"/>
                          </a:solidFill>
                          <a:latin typeface="+mn-lt"/>
                          <a:ea typeface="+mn-ea"/>
                          <a:cs typeface="+mn-cs"/>
                        </a:rPr>
                        <a:t>Elaboration du tableau électrique divisionnaire</a:t>
                      </a:r>
                    </a:p>
                  </a:txBody>
                  <a:tcPr/>
                </a:tc>
                <a:tc>
                  <a:txBody>
                    <a:bodyPr/>
                    <a:lstStyle/>
                    <a:p>
                      <a:r>
                        <a:rPr kumimoji="0" lang="fr-FR" sz="1400" kern="1200" dirty="0" smtClean="0">
                          <a:solidFill>
                            <a:srgbClr val="00B050"/>
                          </a:solidFill>
                          <a:latin typeface="+mn-lt"/>
                          <a:ea typeface="+mn-ea"/>
                          <a:cs typeface="+mn-cs"/>
                        </a:rPr>
                        <a:t>Application TD sur leur projet</a:t>
                      </a:r>
                    </a:p>
                    <a:p>
                      <a:r>
                        <a:rPr kumimoji="0" lang="fr-FR" sz="1400" kern="1200" dirty="0" smtClean="0">
                          <a:solidFill>
                            <a:srgbClr val="00B050"/>
                          </a:solidFill>
                          <a:latin typeface="+mn-lt"/>
                          <a:ea typeface="+mn-ea"/>
                          <a:cs typeface="+mn-cs"/>
                        </a:rPr>
                        <a:t>TP recyclage des matériaux</a:t>
                      </a:r>
                    </a:p>
                  </a:txBody>
                  <a:tcPr/>
                </a:tc>
                <a:tc>
                  <a:txBody>
                    <a:bodyPr/>
                    <a:lstStyle/>
                    <a:p>
                      <a:endParaRPr lang="fr-FR" sz="1400" dirty="0"/>
                    </a:p>
                  </a:txBody>
                  <a:tcPr/>
                </a:tc>
              </a:tr>
              <a:tr h="721740">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chemeClr val="dk1"/>
                          </a:solidFill>
                          <a:latin typeface="+mn-lt"/>
                          <a:ea typeface="+mn-ea"/>
                          <a:cs typeface="+mn-cs"/>
                        </a:rPr>
                        <a:t>Apport de connaissance en thermique du mur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fr-FR" sz="1400" kern="120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chemeClr val="dk1"/>
                          </a:solidFill>
                          <a:latin typeface="+mn-lt"/>
                          <a:ea typeface="+mn-ea"/>
                          <a:cs typeface="+mn-cs"/>
                        </a:rPr>
                        <a:t>Apport de connaissance thermique du mur</a:t>
                      </a:r>
                    </a:p>
                  </a:txBody>
                  <a:tcPr/>
                </a:tc>
                <a:tc>
                  <a:txBody>
                    <a:bodyPr/>
                    <a:lstStyle/>
                    <a:p>
                      <a:endParaRPr lang="fr-FR" sz="1400" dirty="0"/>
                    </a:p>
                  </a:txBody>
                  <a:tcPr/>
                </a:tc>
              </a:tr>
              <a:tr h="721740">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00B050"/>
                          </a:solidFill>
                          <a:latin typeface="+mn-lt"/>
                          <a:ea typeface="+mn-ea"/>
                          <a:cs typeface="+mn-cs"/>
                        </a:rPr>
                        <a:t>Application TD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FF0000"/>
                          </a:solidFill>
                          <a:latin typeface="+mn-lt"/>
                          <a:ea typeface="+mn-ea"/>
                          <a:cs typeface="+mn-cs"/>
                        </a:rPr>
                        <a:t>TD dessin de schémas électriques</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fr-FR" sz="1400" kern="120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00B050"/>
                          </a:solidFill>
                          <a:latin typeface="+mn-lt"/>
                          <a:ea typeface="+mn-ea"/>
                          <a:cs typeface="+mn-cs"/>
                        </a:rPr>
                        <a:t>Application TD sur leur projet</a:t>
                      </a:r>
                    </a:p>
                  </a:txBody>
                  <a:tcPr/>
                </a:tc>
                <a:tc>
                  <a:txBody>
                    <a:bodyPr/>
                    <a:lstStyle/>
                    <a:p>
                      <a:endParaRPr lang="fr-FR" sz="1400" dirty="0"/>
                    </a:p>
                  </a:txBody>
                  <a:tcPr/>
                </a:tc>
              </a:tr>
              <a:tr h="721740">
                <a:tc vMerge="1">
                  <a:txBody>
                    <a:bodyPr/>
                    <a:lstStyle/>
                    <a:p>
                      <a:endParaRPr lang="fr-FR" sz="1400" dirty="0">
                        <a:solidFill>
                          <a:srgbClr val="00B050"/>
                        </a:solidFill>
                      </a:endParaRPr>
                    </a:p>
                  </a:txBody>
                  <a:tcPr/>
                </a:tc>
                <a:tc>
                  <a:txBody>
                    <a:bodyPr/>
                    <a:lstStyle/>
                    <a:p>
                      <a:r>
                        <a:rPr kumimoji="0" lang="fr-FR" sz="1400" kern="1200" dirty="0" smtClean="0">
                          <a:solidFill>
                            <a:srgbClr val="FF0000"/>
                          </a:solidFill>
                          <a:latin typeface="+mn-lt"/>
                          <a:ea typeface="+mn-ea"/>
                          <a:cs typeface="+mn-cs"/>
                        </a:rPr>
                        <a:t>Application sur le </a:t>
                      </a:r>
                      <a:r>
                        <a:rPr kumimoji="0" lang="fr-FR" sz="1400" kern="1200" dirty="0" err="1" smtClean="0">
                          <a:solidFill>
                            <a:srgbClr val="FF0000"/>
                          </a:solidFill>
                          <a:latin typeface="+mn-lt"/>
                          <a:ea typeface="+mn-ea"/>
                          <a:cs typeface="+mn-cs"/>
                        </a:rPr>
                        <a:t>BIM</a:t>
                      </a:r>
                      <a:endParaRPr kumimoji="0" lang="fr-FR" sz="1400" kern="1200" dirty="0" smtClean="0">
                        <a:solidFill>
                          <a:srgbClr val="FF0000"/>
                        </a:solidFill>
                        <a:latin typeface="+mn-lt"/>
                        <a:ea typeface="+mn-ea"/>
                        <a:cs typeface="+mn-cs"/>
                      </a:endParaRPr>
                    </a:p>
                    <a:p>
                      <a:r>
                        <a:rPr kumimoji="0" lang="fr-FR" sz="1400" kern="1200" dirty="0" smtClean="0">
                          <a:solidFill>
                            <a:srgbClr val="FF0000"/>
                          </a:solidFill>
                          <a:latin typeface="+mn-lt"/>
                          <a:ea typeface="+mn-ea"/>
                          <a:cs typeface="+mn-cs"/>
                        </a:rPr>
                        <a:t>Isolation</a:t>
                      </a:r>
                    </a:p>
                    <a:p>
                      <a:r>
                        <a:rPr kumimoji="0" lang="fr-FR" sz="1400" kern="1200" dirty="0" smtClean="0">
                          <a:solidFill>
                            <a:srgbClr val="FF0000"/>
                          </a:solidFill>
                          <a:latin typeface="+mn-lt"/>
                          <a:ea typeface="+mn-ea"/>
                          <a:cs typeface="+mn-cs"/>
                        </a:rPr>
                        <a:t>Calcul du </a:t>
                      </a:r>
                      <a:r>
                        <a:rPr kumimoji="0" lang="fr-FR" sz="1400" kern="1200" dirty="0" err="1" smtClean="0">
                          <a:solidFill>
                            <a:srgbClr val="FF0000"/>
                          </a:solidFill>
                          <a:latin typeface="+mn-lt"/>
                          <a:ea typeface="+mn-ea"/>
                          <a:cs typeface="+mn-cs"/>
                        </a:rPr>
                        <a:t>Bbio</a:t>
                      </a:r>
                      <a:endParaRPr kumimoji="0" lang="fr-FR" sz="1400" kern="1200" dirty="0" smtClean="0">
                        <a:solidFill>
                          <a:srgbClr val="FF0000"/>
                        </a:solidFill>
                        <a:latin typeface="+mn-lt"/>
                        <a:ea typeface="+mn-ea"/>
                        <a:cs typeface="+mn-cs"/>
                      </a:endParaRPr>
                    </a:p>
                  </a:txBody>
                  <a:tcPr/>
                </a:tc>
                <a:tc>
                  <a:txBody>
                    <a:bodyPr/>
                    <a:lstStyle/>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fr-FR" sz="1400" kern="1200" dirty="0" smtClean="0">
                        <a:solidFill>
                          <a:srgbClr val="00B050"/>
                        </a:solidFill>
                        <a:latin typeface="+mn-lt"/>
                        <a:ea typeface="+mn-ea"/>
                        <a:cs typeface="+mn-cs"/>
                      </a:endParaRPr>
                    </a:p>
                  </a:txBody>
                  <a:tcPr/>
                </a:tc>
                <a:tc>
                  <a:txBody>
                    <a:bodyPr/>
                    <a:lstStyle/>
                    <a:p>
                      <a:endParaRPr lang="fr-FR" sz="1400" dirty="0"/>
                    </a:p>
                  </a:txBody>
                  <a:tcPr/>
                </a:tc>
              </a:tr>
              <a:tr h="721740">
                <a:tc vMerge="1">
                  <a:txBody>
                    <a:bodyPr/>
                    <a:lstStyle/>
                    <a:p>
                      <a:endParaRPr lang="fr-FR" sz="14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FF0000"/>
                          </a:solidFill>
                          <a:latin typeface="+mn-lt"/>
                          <a:ea typeface="+mn-ea"/>
                          <a:cs typeface="+mn-cs"/>
                        </a:rPr>
                        <a:t>Oral de synthèse P1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FF0000"/>
                          </a:solidFill>
                          <a:latin typeface="+mn-lt"/>
                          <a:ea typeface="+mn-ea"/>
                          <a:cs typeface="+mn-cs"/>
                        </a:rPr>
                        <a:t>Evaluation Orale</a:t>
                      </a:r>
                    </a:p>
                    <a:p>
                      <a:endParaRPr lang="fr-FR" sz="1400" dirty="0"/>
                    </a:p>
                  </a:txBody>
                  <a:tcPr/>
                </a:tc>
                <a:tc>
                  <a:txBody>
                    <a:bodyPr/>
                    <a:lstStyle/>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FF0000"/>
                          </a:solidFill>
                          <a:latin typeface="+mn-lt"/>
                          <a:ea typeface="+mn-ea"/>
                          <a:cs typeface="+mn-cs"/>
                        </a:rPr>
                        <a:t>Oral de synthèse P1</a:t>
                      </a:r>
                    </a:p>
                  </a:txBody>
                  <a:tcPr/>
                </a:tc>
              </a:tr>
              <a:tr h="721740">
                <a:tc vMerge="1">
                  <a:txBody>
                    <a:bodyPr/>
                    <a:lstStyle/>
                    <a:p>
                      <a:endParaRPr lang="fr-FR" sz="14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00B050"/>
                          </a:solidFill>
                          <a:latin typeface="+mn-lt"/>
                          <a:ea typeface="+mn-ea"/>
                          <a:cs typeface="+mn-cs"/>
                        </a:rPr>
                        <a:t>Evaluation écrite sur les notions abordées</a:t>
                      </a:r>
                    </a:p>
                  </a:txBody>
                  <a:tcPr/>
                </a:tc>
                <a:tc>
                  <a:txBody>
                    <a:bodyPr/>
                    <a:lstStyle/>
                    <a:p>
                      <a:r>
                        <a:rPr kumimoji="0" lang="fr-FR" sz="1400" kern="1200" dirty="0" smtClean="0">
                          <a:solidFill>
                            <a:srgbClr val="FF0000"/>
                          </a:solidFill>
                          <a:latin typeface="+mn-lt"/>
                          <a:ea typeface="+mn-ea"/>
                          <a:cs typeface="+mn-cs"/>
                        </a:rPr>
                        <a:t>TP Mesures de performance des protections et tests de mise en service</a:t>
                      </a:r>
                      <a:endParaRPr kumimoji="0" lang="fr-FR" sz="1400" kern="1200" dirty="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00B050"/>
                          </a:solidFill>
                          <a:latin typeface="+mn-lt"/>
                          <a:ea typeface="+mn-ea"/>
                          <a:cs typeface="+mn-cs"/>
                        </a:rPr>
                        <a:t>Evaluation écrite sur les notions abordées</a:t>
                      </a:r>
                    </a:p>
                    <a:p>
                      <a:endParaRPr lang="fr-FR" sz="1400" dirty="0"/>
                    </a:p>
                  </a:txBody>
                  <a:tcPr/>
                </a:tc>
                <a:tc>
                  <a:txBody>
                    <a:bodyPr/>
                    <a:lstStyle/>
                    <a:p>
                      <a:endParaRPr lang="fr-FR" sz="1400" dirty="0"/>
                    </a:p>
                  </a:txBody>
                  <a:tcPr/>
                </a:tc>
              </a:tr>
              <a:tr h="721740">
                <a:tc vMerge="1">
                  <a:txBody>
                    <a:bodyPr/>
                    <a:lstStyle/>
                    <a:p>
                      <a:endParaRPr lang="fr-FR" sz="14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FF0000"/>
                          </a:solidFill>
                          <a:latin typeface="+mn-lt"/>
                          <a:ea typeface="+mn-ea"/>
                          <a:cs typeface="+mn-cs"/>
                        </a:rPr>
                        <a:t>TP thermographie et mesure du U d’une paroi (coté technique)</a:t>
                      </a:r>
                    </a:p>
                  </a:txBody>
                  <a:tcPr/>
                </a:tc>
                <a:tc>
                  <a:txBody>
                    <a:bodyPr/>
                    <a:lstStyle/>
                    <a:p>
                      <a:r>
                        <a:rPr kumimoji="0" lang="fr-FR" sz="1400" kern="1200" dirty="0" smtClean="0">
                          <a:solidFill>
                            <a:srgbClr val="00B050"/>
                          </a:solidFill>
                          <a:latin typeface="+mn-lt"/>
                          <a:ea typeface="+mn-ea"/>
                          <a:cs typeface="+mn-cs"/>
                        </a:rPr>
                        <a:t>Evaluation écrite lecture de schéma</a:t>
                      </a:r>
                      <a:endParaRPr lang="fr-FR" sz="14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400" kern="1200" dirty="0" smtClean="0">
                          <a:solidFill>
                            <a:srgbClr val="FF0000"/>
                          </a:solidFill>
                          <a:latin typeface="+mn-lt"/>
                          <a:ea typeface="+mn-ea"/>
                          <a:cs typeface="+mn-cs"/>
                        </a:rPr>
                        <a:t>TP thermographie et mesure du U d’une paroi (coté scientifique)</a:t>
                      </a:r>
                    </a:p>
                  </a:txBody>
                  <a:tcPr/>
                </a:tc>
                <a:tc>
                  <a:txBody>
                    <a:bodyPr/>
                    <a:lstStyle/>
                    <a:p>
                      <a:endParaRPr lang="fr-FR" sz="1400" dirty="0"/>
                    </a:p>
                  </a:txBody>
                  <a:tcPr/>
                </a:tc>
              </a:tr>
              <a:tr h="721740">
                <a:tc>
                  <a:txBody>
                    <a:bodyPr/>
                    <a:lstStyle/>
                    <a:p>
                      <a:endParaRPr lang="fr-FR" sz="1400" dirty="0">
                        <a:solidFill>
                          <a:srgbClr val="00B050"/>
                        </a:solidFill>
                      </a:endParaRP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fr-FR" sz="1800" kern="1200" dirty="0" smtClean="0">
                          <a:solidFill>
                            <a:schemeClr val="dk1"/>
                          </a:solidFill>
                          <a:latin typeface="+mn-lt"/>
                          <a:ea typeface="+mn-ea"/>
                          <a:cs typeface="+mn-cs"/>
                        </a:rPr>
                        <a:t>VISITE DU SALON DE L’HABITAT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fr-FR" sz="1800" kern="1200" dirty="0" smtClean="0">
                          <a:solidFill>
                            <a:schemeClr val="dk1"/>
                          </a:solidFill>
                          <a:latin typeface="+mn-lt"/>
                          <a:ea typeface="+mn-ea"/>
                          <a:cs typeface="+mn-cs"/>
                        </a:rPr>
                        <a:t>(préparation des exposés dans les séquences suivantes)</a:t>
                      </a:r>
                      <a:endParaRPr kumimoji="0" lang="fr-FR" sz="1400" kern="1200" dirty="0" smtClean="0">
                        <a:solidFill>
                          <a:srgbClr val="FF0000"/>
                        </a:solidFill>
                        <a:latin typeface="+mn-lt"/>
                        <a:ea typeface="+mn-ea"/>
                        <a:cs typeface="+mn-cs"/>
                      </a:endParaRPr>
                    </a:p>
                  </a:txBody>
                  <a:tcPr/>
                </a:tc>
                <a:tc hMerge="1">
                  <a:txBody>
                    <a:bodyPr/>
                    <a:lstStyle/>
                    <a:p>
                      <a:endParaRPr lang="fr-FR" sz="1400" dirty="0">
                        <a:solidFill>
                          <a:srgbClr val="00B050"/>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fr-FR" sz="1400" kern="1200" dirty="0" smtClean="0">
                        <a:solidFill>
                          <a:srgbClr val="FF0000"/>
                        </a:solidFill>
                        <a:latin typeface="+mn-lt"/>
                        <a:ea typeface="+mn-ea"/>
                        <a:cs typeface="+mn-cs"/>
                      </a:endParaRPr>
                    </a:p>
                  </a:txBody>
                  <a:tcPr/>
                </a:tc>
                <a:tc hMerge="1">
                  <a:txBody>
                    <a:bodyPr/>
                    <a:lstStyle/>
                    <a:p>
                      <a:endParaRPr lang="fr-FR" sz="1400" dirty="0"/>
                    </a:p>
                  </a:txBody>
                  <a:tcPr/>
                </a:tc>
              </a:tr>
            </a:tbl>
          </a:graphicData>
        </a:graphic>
      </p:graphicFrame>
      <p:sp>
        <p:nvSpPr>
          <p:cNvPr id="15" name="Accolade fermante 14"/>
          <p:cNvSpPr/>
          <p:nvPr/>
        </p:nvSpPr>
        <p:spPr>
          <a:xfrm>
            <a:off x="4860032" y="1268760"/>
            <a:ext cx="360040"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7" name="Connecteur droit avec flèche 16"/>
          <p:cNvCxnSpPr/>
          <p:nvPr/>
        </p:nvCxnSpPr>
        <p:spPr>
          <a:xfrm flipH="1" flipV="1">
            <a:off x="3203848" y="3429000"/>
            <a:ext cx="3816424" cy="7200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347864" y="4221088"/>
            <a:ext cx="648072"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fill="hold"/>
                                        <p:tgtEl>
                                          <p:spTgt spid="19"/>
                                        </p:tgtEl>
                                        <p:attrNameLst>
                                          <p:attrName>ppt_x</p:attrName>
                                        </p:attrNameLst>
                                      </p:cBhvr>
                                      <p:tavLst>
                                        <p:tav tm="0">
                                          <p:val>
                                            <p:strVal val="#ppt_x"/>
                                          </p:val>
                                        </p:tav>
                                        <p:tav tm="100000">
                                          <p:val>
                                            <p:strVal val="#ppt_x"/>
                                          </p:val>
                                        </p:tav>
                                      </p:tavLst>
                                    </p:anim>
                                    <p:anim calcmode="lin" valueType="num">
                                      <p:cBhvr additive="base">
                                        <p:cTn id="13"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0" nodeType="clickEffect">
                                  <p:stCondLst>
                                    <p:cond delay="0"/>
                                  </p:stCondLst>
                                  <p:childTnLst>
                                    <p:animEffect transition="out" filter="checkerboard(across)">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0.00781 -0.19861 L 0.00799 -1.01273 " pathEditMode="relative" rAng="0" ptsTypes="AA">
                                      <p:cBhvr>
                                        <p:cTn id="30" dur="30000" fill="hold"/>
                                        <p:tgtEl>
                                          <p:spTgt spid="14"/>
                                        </p:tgtEl>
                                        <p:attrNameLst>
                                          <p:attrName>ppt_x</p:attrName>
                                          <p:attrName>ppt_y</p:attrName>
                                        </p:attrNameLst>
                                      </p:cBhvr>
                                      <p:rCtr x="800" y="-40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418058"/>
          </a:xfrm>
        </p:spPr>
        <p:txBody>
          <a:bodyPr>
            <a:normAutofit fontScale="90000"/>
          </a:bodyPr>
          <a:lstStyle/>
          <a:p>
            <a:r>
              <a:rPr lang="fr-FR" sz="2600" dirty="0" smtClean="0"/>
              <a:t>Synthèse de la méthode sur la séquence 1:</a:t>
            </a:r>
            <a:endParaRPr lang="fr-FR" sz="2600" dirty="0"/>
          </a:p>
        </p:txBody>
      </p:sp>
      <p:graphicFrame>
        <p:nvGraphicFramePr>
          <p:cNvPr id="4" name="Tableau 3"/>
          <p:cNvGraphicFramePr>
            <a:graphicFrameLocks noGrp="1"/>
          </p:cNvGraphicFramePr>
          <p:nvPr/>
        </p:nvGraphicFramePr>
        <p:xfrm>
          <a:off x="467544" y="836712"/>
          <a:ext cx="7560840" cy="5462442"/>
        </p:xfrm>
        <a:graphic>
          <a:graphicData uri="http://schemas.openxmlformats.org/drawingml/2006/table">
            <a:tbl>
              <a:tblPr/>
              <a:tblGrid>
                <a:gridCol w="1834085"/>
                <a:gridCol w="1852841"/>
                <a:gridCol w="1936957"/>
                <a:gridCol w="1936957"/>
              </a:tblGrid>
              <a:tr h="320034">
                <a:tc>
                  <a:txBody>
                    <a:bodyPr/>
                    <a:lstStyle/>
                    <a:p>
                      <a:pPr fontAlgn="auto">
                        <a:lnSpc>
                          <a:spcPct val="115000"/>
                        </a:lnSpc>
                        <a:spcAft>
                          <a:spcPts val="0"/>
                        </a:spcAft>
                      </a:pPr>
                      <a:r>
                        <a:rPr lang="fr-FR" sz="1400" kern="150" dirty="0">
                          <a:solidFill>
                            <a:srgbClr val="000000"/>
                          </a:solidFill>
                          <a:latin typeface="Arial"/>
                          <a:ea typeface="SimSun"/>
                          <a:cs typeface="Calibri"/>
                        </a:rPr>
                        <a:t>Atouts</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a:solidFill>
                            <a:srgbClr val="000000"/>
                          </a:solidFill>
                          <a:latin typeface="Arial"/>
                          <a:ea typeface="SimSun"/>
                          <a:cs typeface="Calibri"/>
                        </a:rPr>
                        <a:t>Faiblesses</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a:solidFill>
                            <a:srgbClr val="000000"/>
                          </a:solidFill>
                          <a:latin typeface="Arial"/>
                          <a:ea typeface="SimSun"/>
                          <a:cs typeface="Calibri"/>
                        </a:rPr>
                        <a:t>Menaces</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a:solidFill>
                            <a:srgbClr val="000000"/>
                          </a:solidFill>
                          <a:latin typeface="Arial"/>
                          <a:ea typeface="SimSun"/>
                          <a:cs typeface="Calibri"/>
                        </a:rPr>
                        <a:t>Opportunités</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083">
                <a:tc>
                  <a:txBody>
                    <a:bodyPr/>
                    <a:lstStyle/>
                    <a:p>
                      <a:pPr fontAlgn="auto">
                        <a:lnSpc>
                          <a:spcPct val="115000"/>
                        </a:lnSpc>
                        <a:spcAft>
                          <a:spcPts val="0"/>
                        </a:spcAft>
                      </a:pPr>
                      <a:r>
                        <a:rPr lang="fr-FR" sz="1400" kern="150">
                          <a:solidFill>
                            <a:srgbClr val="000000"/>
                          </a:solidFill>
                          <a:latin typeface="Arial"/>
                          <a:ea typeface="SimSun"/>
                          <a:cs typeface="Calibri"/>
                        </a:rPr>
                        <a:t>Des élèves très impliqués, bonne dynamique de classe</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a:solidFill>
                            <a:srgbClr val="000000"/>
                          </a:solidFill>
                          <a:latin typeface="Arial"/>
                          <a:ea typeface="SimSun"/>
                          <a:cs typeface="Calibri"/>
                        </a:rPr>
                        <a:t>Tous ne participent pas (mais c’est de moins en moins vrai avec le temps)</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a:solidFill>
                            <a:srgbClr val="000000"/>
                          </a:solidFill>
                          <a:latin typeface="Arial"/>
                          <a:ea typeface="SimSun"/>
                          <a:cs typeface="Calibri"/>
                        </a:rPr>
                        <a:t>Risque que des élèves restent en retrait</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dirty="0">
                          <a:solidFill>
                            <a:schemeClr val="tx1"/>
                          </a:solidFill>
                          <a:latin typeface="Arial"/>
                          <a:ea typeface="SimSun"/>
                          <a:cs typeface="Calibri"/>
                        </a:rPr>
                        <a:t>Les meneurs motivent les autres</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083">
                <a:tc>
                  <a:txBody>
                    <a:bodyPr/>
                    <a:lstStyle/>
                    <a:p>
                      <a:pPr fontAlgn="auto">
                        <a:lnSpc>
                          <a:spcPct val="115000"/>
                        </a:lnSpc>
                        <a:spcAft>
                          <a:spcPts val="0"/>
                        </a:spcAft>
                      </a:pPr>
                      <a:r>
                        <a:rPr lang="fr-FR" sz="1400" kern="150">
                          <a:solidFill>
                            <a:srgbClr val="000000"/>
                          </a:solidFill>
                          <a:latin typeface="Arial"/>
                          <a:ea typeface="SimSun"/>
                          <a:cs typeface="Calibri"/>
                        </a:rPr>
                        <a:t>Donne de la cohérence à l’ensemble des enseignements</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a:solidFill>
                            <a:srgbClr val="000000"/>
                          </a:solidFill>
                          <a:latin typeface="Arial"/>
                          <a:ea typeface="SimSun"/>
                          <a:cs typeface="Calibri"/>
                        </a:rPr>
                        <a:t>Pas de moment prévu dans l’emploi du temps pour la concertation</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a:solidFill>
                            <a:srgbClr val="000000"/>
                          </a:solidFill>
                          <a:latin typeface="Arial"/>
                          <a:ea typeface="SimSun"/>
                          <a:cs typeface="Calibri"/>
                        </a:rPr>
                        <a:t>Risque de décalage dans le temps et de dysfonctionnements</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dirty="0">
                          <a:solidFill>
                            <a:schemeClr val="tx1"/>
                          </a:solidFill>
                          <a:latin typeface="Arial"/>
                          <a:ea typeface="SimSun"/>
                          <a:cs typeface="Calibri"/>
                        </a:rPr>
                        <a:t>On apprend tous les uns des autres</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2111">
                <a:tc>
                  <a:txBody>
                    <a:bodyPr/>
                    <a:lstStyle/>
                    <a:p>
                      <a:pPr fontAlgn="auto">
                        <a:lnSpc>
                          <a:spcPct val="115000"/>
                        </a:lnSpc>
                        <a:spcAft>
                          <a:spcPts val="0"/>
                        </a:spcAft>
                      </a:pPr>
                      <a:r>
                        <a:rPr lang="fr-FR" sz="1400" kern="150">
                          <a:solidFill>
                            <a:srgbClr val="000000"/>
                          </a:solidFill>
                          <a:latin typeface="Arial"/>
                          <a:ea typeface="SimSun"/>
                          <a:cs typeface="Calibri"/>
                        </a:rPr>
                        <a:t>Développe l’esprit d’analyse des élèves </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a:solidFill>
                            <a:srgbClr val="000000"/>
                          </a:solidFill>
                          <a:latin typeface="Arial"/>
                          <a:ea typeface="SimSun"/>
                          <a:cs typeface="Calibri"/>
                        </a:rPr>
                        <a:t>Disparité de niveaux, difficile pour que tous les élèves avancent au même rythme</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a:solidFill>
                            <a:srgbClr val="000000"/>
                          </a:solidFill>
                          <a:latin typeface="Arial"/>
                          <a:ea typeface="SimSun"/>
                          <a:cs typeface="Calibri"/>
                        </a:rPr>
                        <a:t>Risque que des élèves ne suivent pas</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dirty="0">
                          <a:solidFill>
                            <a:schemeClr val="tx1"/>
                          </a:solidFill>
                          <a:latin typeface="Arial"/>
                          <a:ea typeface="SimSun"/>
                          <a:cs typeface="Calibri"/>
                        </a:rPr>
                        <a:t>Les meneurs expliquent aux autres</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083">
                <a:tc>
                  <a:txBody>
                    <a:bodyPr/>
                    <a:lstStyle/>
                    <a:p>
                      <a:pPr fontAlgn="auto">
                        <a:lnSpc>
                          <a:spcPct val="115000"/>
                        </a:lnSpc>
                        <a:spcAft>
                          <a:spcPts val="0"/>
                        </a:spcAft>
                      </a:pPr>
                      <a:r>
                        <a:rPr lang="fr-FR" sz="1400" kern="150">
                          <a:solidFill>
                            <a:srgbClr val="000000"/>
                          </a:solidFill>
                          <a:latin typeface="Arial"/>
                          <a:ea typeface="SimSun"/>
                          <a:cs typeface="Calibri"/>
                        </a:rPr>
                        <a:t>Le travail à la maison est conséquent et bien réalisé et dans les temps</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a:solidFill>
                            <a:srgbClr val="000000"/>
                          </a:solidFill>
                          <a:latin typeface="Arial"/>
                          <a:ea typeface="SimSun"/>
                          <a:cs typeface="Calibri"/>
                        </a:rPr>
                        <a:t>Travail collectif donc on ne sait pas qui s’est vraiment impliqué</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a:solidFill>
                            <a:srgbClr val="000000"/>
                          </a:solidFill>
                          <a:latin typeface="Arial"/>
                          <a:ea typeface="SimSun"/>
                          <a:cs typeface="Calibri"/>
                        </a:rPr>
                        <a:t>Que certains se reposent sur les autres</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dirty="0">
                          <a:solidFill>
                            <a:schemeClr val="tx1"/>
                          </a:solidFill>
                          <a:latin typeface="Arial"/>
                          <a:ea typeface="SimSun"/>
                          <a:cs typeface="Calibri"/>
                        </a:rPr>
                        <a:t>Faire des évaluations orales aléatoires pour vérifier l’implication de tous. </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2111">
                <a:tc>
                  <a:txBody>
                    <a:bodyPr/>
                    <a:lstStyle/>
                    <a:p>
                      <a:pPr fontAlgn="auto">
                        <a:lnSpc>
                          <a:spcPct val="115000"/>
                        </a:lnSpc>
                        <a:spcAft>
                          <a:spcPts val="0"/>
                        </a:spcAft>
                      </a:pPr>
                      <a:r>
                        <a:rPr lang="fr-FR" sz="1400" kern="150">
                          <a:solidFill>
                            <a:srgbClr val="000000"/>
                          </a:solidFill>
                          <a:latin typeface="Arial"/>
                          <a:ea typeface="SimSun"/>
                          <a:cs typeface="Calibri"/>
                        </a:rPr>
                        <a:t>L’évaluation montre un taux de réussite satisfaisant</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a:solidFill>
                            <a:srgbClr val="000000"/>
                          </a:solidFill>
                          <a:latin typeface="Arial"/>
                          <a:ea typeface="SimSun"/>
                          <a:cs typeface="Calibri"/>
                        </a:rPr>
                        <a:t>Certains cependant n’ont pas réussi</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dirty="0">
                          <a:solidFill>
                            <a:srgbClr val="000000"/>
                          </a:solidFill>
                          <a:latin typeface="Arial"/>
                          <a:ea typeface="SimSun"/>
                          <a:cs typeface="Calibri"/>
                        </a:rPr>
                        <a:t>Décrochage</a:t>
                      </a: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a:lnSpc>
                          <a:spcPct val="115000"/>
                        </a:lnSpc>
                        <a:spcAft>
                          <a:spcPts val="0"/>
                        </a:spcAft>
                      </a:pPr>
                      <a:r>
                        <a:rPr lang="fr-FR" sz="1400" kern="150" dirty="0">
                          <a:solidFill>
                            <a:schemeClr val="tx1"/>
                          </a:solidFill>
                          <a:latin typeface="Arial"/>
                          <a:ea typeface="SimSun"/>
                          <a:cs typeface="Calibri"/>
                        </a:rPr>
                        <a:t>La multiplication des formes d’évaluation favorisera la réussite de tous.</a:t>
                      </a:r>
                    </a:p>
                    <a:p>
                      <a:pPr fontAlgn="auto">
                        <a:lnSpc>
                          <a:spcPct val="115000"/>
                        </a:lnSpc>
                        <a:spcAft>
                          <a:spcPts val="0"/>
                        </a:spcAft>
                      </a:pPr>
                      <a:r>
                        <a:rPr lang="fr-FR" sz="1400" kern="150" dirty="0" err="1">
                          <a:solidFill>
                            <a:schemeClr val="tx1"/>
                          </a:solidFill>
                          <a:latin typeface="Arial"/>
                          <a:ea typeface="SimSun"/>
                          <a:cs typeface="Calibri"/>
                        </a:rPr>
                        <a:t>Remédiations</a:t>
                      </a:r>
                      <a:endParaRPr lang="fr-FR" sz="1400" kern="150" dirty="0">
                        <a:solidFill>
                          <a:schemeClr val="tx1"/>
                        </a:solidFill>
                        <a:latin typeface="Arial"/>
                        <a:ea typeface="SimSun"/>
                        <a:cs typeface="Calibri"/>
                      </a:endParaRPr>
                    </a:p>
                  </a:txBody>
                  <a:tcPr marL="49490" marR="49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51520" y="404664"/>
            <a:ext cx="7920880" cy="6069288"/>
          </a:xfrm>
        </p:spPr>
        <p:txBody>
          <a:bodyPr>
            <a:normAutofit/>
          </a:bodyPr>
          <a:lstStyle/>
          <a:p>
            <a:pPr algn="just">
              <a:buNone/>
            </a:pPr>
            <a:r>
              <a:rPr lang="fr-FR" dirty="0" smtClean="0"/>
              <a:t>	3 supports pédagogiques ont été retenus pour pouvoir balayer l’ensemble du référentiel dans toutes ces disciplines (transversal + spécialité </a:t>
            </a:r>
            <a:r>
              <a:rPr lang="fr-FR" dirty="0" err="1" smtClean="0"/>
              <a:t>DBC</a:t>
            </a:r>
            <a:r>
              <a:rPr lang="fr-FR" dirty="0" smtClean="0"/>
              <a:t>) avec un niveau de difficultés et d’analyses grandissant (pédagogie en spirale).</a:t>
            </a:r>
          </a:p>
          <a:p>
            <a:pPr algn="just"/>
            <a:endParaRPr lang="fr-FR" dirty="0" smtClean="0"/>
          </a:p>
          <a:p>
            <a:pPr algn="just"/>
            <a:r>
              <a:rPr lang="fr-FR" dirty="0" smtClean="0"/>
              <a:t>Rénovation et extension d’une maison individuelle </a:t>
            </a:r>
          </a:p>
          <a:p>
            <a:pPr algn="just"/>
            <a:endParaRPr lang="fr-FR" dirty="0" smtClean="0"/>
          </a:p>
          <a:p>
            <a:pPr algn="just"/>
            <a:r>
              <a:rPr lang="fr-FR" dirty="0" smtClean="0"/>
              <a:t>La médiathèque de Toulouse</a:t>
            </a:r>
          </a:p>
          <a:p>
            <a:pPr algn="just"/>
            <a:endParaRPr lang="fr-FR" dirty="0" smtClean="0"/>
          </a:p>
          <a:p>
            <a:pPr algn="just"/>
            <a:r>
              <a:rPr lang="fr-FR" dirty="0" smtClean="0"/>
              <a:t>Piscine et patinoire des Argoulets à Toulouse </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supports </a:t>
            </a:r>
            <a:endParaRPr lang="fr-FR" dirty="0"/>
          </a:p>
        </p:txBody>
      </p:sp>
      <p:sp>
        <p:nvSpPr>
          <p:cNvPr id="3" name="Espace réservé du contenu 2"/>
          <p:cNvSpPr>
            <a:spLocks noGrp="1"/>
          </p:cNvSpPr>
          <p:nvPr>
            <p:ph sz="quarter" idx="1"/>
          </p:nvPr>
        </p:nvSpPr>
        <p:spPr/>
        <p:txBody>
          <a:bodyPr/>
          <a:lstStyle/>
          <a:p>
            <a:r>
              <a:rPr lang="fr-FR" dirty="0" smtClean="0"/>
              <a:t>Avant Projet Sommaire, </a:t>
            </a:r>
          </a:p>
          <a:p>
            <a:r>
              <a:rPr lang="fr-FR" dirty="0" smtClean="0"/>
              <a:t>Avant Projet Détaillé, </a:t>
            </a:r>
          </a:p>
          <a:p>
            <a:r>
              <a:rPr lang="fr-FR" dirty="0" smtClean="0"/>
              <a:t>Dossier d’Appel d’Offre, </a:t>
            </a:r>
          </a:p>
          <a:p>
            <a:r>
              <a:rPr lang="fr-FR" dirty="0" err="1" smtClean="0"/>
              <a:t>CCTP</a:t>
            </a:r>
            <a:r>
              <a:rPr lang="fr-FR" dirty="0" smtClean="0"/>
              <a:t>, Dossier de Consultation des Entreprises,</a:t>
            </a:r>
          </a:p>
          <a:p>
            <a:r>
              <a:rPr lang="fr-FR" dirty="0" smtClean="0"/>
              <a:t>Dossier des Ouvrages Exécutés, </a:t>
            </a:r>
          </a:p>
          <a:p>
            <a:r>
              <a:rPr lang="fr-FR" dirty="0" smtClean="0"/>
              <a:t>Décomposition du Prix Global et Forfaitaire, </a:t>
            </a:r>
          </a:p>
          <a:p>
            <a:r>
              <a:rPr lang="fr-FR" dirty="0" smtClean="0"/>
              <a:t>Devis Quantitatif Estimatif, schémas de principe,</a:t>
            </a:r>
          </a:p>
          <a:p>
            <a:r>
              <a:rPr lang="fr-FR" dirty="0" smtClean="0"/>
              <a:t>Fiches produits des systèmes</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Rénovation et extension d’une maison individuelle</a:t>
            </a:r>
            <a:r>
              <a:rPr lang="fr-FR" dirty="0" smtClean="0"/>
              <a:t> : </a:t>
            </a:r>
            <a:endParaRPr lang="fr-FR" dirty="0"/>
          </a:p>
        </p:txBody>
      </p:sp>
      <p:sp>
        <p:nvSpPr>
          <p:cNvPr id="3" name="Espace réservé du contenu 2"/>
          <p:cNvSpPr>
            <a:spLocks noGrp="1"/>
          </p:cNvSpPr>
          <p:nvPr>
            <p:ph sz="quarter" idx="1"/>
          </p:nvPr>
        </p:nvSpPr>
        <p:spPr>
          <a:xfrm>
            <a:off x="457200" y="1600200"/>
            <a:ext cx="7571184" cy="4572000"/>
          </a:xfrm>
        </p:spPr>
        <p:txBody>
          <a:bodyPr/>
          <a:lstStyle/>
          <a:p>
            <a:r>
              <a:rPr lang="fr-FR" dirty="0" smtClean="0"/>
              <a:t>Enoncé d’un besoin, Formalisation du besoin, recherche de solutions techniques, chiffrages.</a:t>
            </a:r>
          </a:p>
          <a:p>
            <a:endParaRPr lang="fr-FR"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2483768" y="2852936"/>
            <a:ext cx="4701764" cy="226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médiathèque de Toulouse</a:t>
            </a:r>
            <a:r>
              <a:rPr lang="fr-FR" dirty="0" smtClean="0"/>
              <a:t> : </a:t>
            </a:r>
            <a:endParaRPr lang="fr-FR" dirty="0"/>
          </a:p>
        </p:txBody>
      </p:sp>
      <p:sp>
        <p:nvSpPr>
          <p:cNvPr id="3" name="Espace réservé du contenu 2"/>
          <p:cNvSpPr>
            <a:spLocks noGrp="1"/>
          </p:cNvSpPr>
          <p:nvPr>
            <p:ph sz="quarter" idx="1"/>
          </p:nvPr>
        </p:nvSpPr>
        <p:spPr>
          <a:xfrm>
            <a:off x="251520" y="1600200"/>
            <a:ext cx="3863280" cy="4572000"/>
          </a:xfrm>
        </p:spPr>
        <p:txBody>
          <a:bodyPr>
            <a:normAutofit fontScale="85000" lnSpcReduction="10000"/>
          </a:bodyPr>
          <a:lstStyle/>
          <a:p>
            <a:pPr algn="just"/>
            <a:r>
              <a:rPr lang="fr-FR" dirty="0" smtClean="0"/>
              <a:t>A partir du </a:t>
            </a:r>
            <a:r>
              <a:rPr lang="fr-FR" dirty="0" err="1" smtClean="0"/>
              <a:t>DOE</a:t>
            </a:r>
            <a:r>
              <a:rPr lang="fr-FR" dirty="0" smtClean="0"/>
              <a:t>, la mairie de Toulouse demande de distinguer et analyser sur les schémas de principes hydrauliques et les schémas électriques, la production et la distribution d’énergies (électricité, thermique), les auxiliaires, des différents consommateurs, 5 clients en tout, afin de pouvoir positionner les compteurs d’énergies pour ne plus facturer au tantième mais à la consommation propre à chacun.</a:t>
            </a:r>
          </a:p>
          <a:p>
            <a:endParaRPr lang="fr-FR" dirty="0"/>
          </a:p>
        </p:txBody>
      </p:sp>
      <p:pic>
        <p:nvPicPr>
          <p:cNvPr id="2050" name="Picture 2" descr="http://static.ladepeche.fr/content/media/image/zoom/2009/08/07/tse2.jpg"/>
          <p:cNvPicPr>
            <a:picLocks noGrp="1" noChangeAspect="1" noChangeArrowheads="1"/>
          </p:cNvPicPr>
          <p:nvPr>
            <p:ph sz="quarter" idx="2"/>
          </p:nvPr>
        </p:nvPicPr>
        <p:blipFill>
          <a:blip r:embed="rId2" cstate="print"/>
          <a:srcRect/>
          <a:stretch>
            <a:fillRect/>
          </a:stretch>
        </p:blipFill>
        <p:spPr bwMode="auto">
          <a:xfrm>
            <a:off x="4270374" y="2276872"/>
            <a:ext cx="4362001" cy="277115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Piscine et patinoire des Argoulets à Toulouse</a:t>
            </a:r>
            <a:r>
              <a:rPr lang="fr-FR" dirty="0" smtClean="0"/>
              <a:t> : </a:t>
            </a:r>
            <a:endParaRPr lang="fr-FR" dirty="0"/>
          </a:p>
        </p:txBody>
      </p:sp>
      <p:sp>
        <p:nvSpPr>
          <p:cNvPr id="3" name="Espace réservé du contenu 2"/>
          <p:cNvSpPr>
            <a:spLocks noGrp="1"/>
          </p:cNvSpPr>
          <p:nvPr>
            <p:ph sz="quarter" idx="1"/>
          </p:nvPr>
        </p:nvSpPr>
        <p:spPr>
          <a:xfrm>
            <a:off x="179512" y="2852936"/>
            <a:ext cx="3863280" cy="2188840"/>
          </a:xfrm>
        </p:spPr>
        <p:txBody>
          <a:bodyPr>
            <a:normAutofit/>
          </a:bodyPr>
          <a:lstStyle/>
          <a:p>
            <a:pPr algn="just">
              <a:buNone/>
            </a:pPr>
            <a:r>
              <a:rPr lang="fr-FR" sz="2200" dirty="0" smtClean="0"/>
              <a:t>	A partir du DOE, le but est d’analyser l’ensemble de l’installation, d’étudier tous les équipements qui contribuent à l’efficience du bâtiment.</a:t>
            </a:r>
          </a:p>
          <a:p>
            <a:endParaRPr lang="fr-FR" dirty="0"/>
          </a:p>
        </p:txBody>
      </p:sp>
      <p:pic>
        <p:nvPicPr>
          <p:cNvPr id="20482" name="Picture 2" descr="Piscine-Patinoire Jany de Toulouse"/>
          <p:cNvPicPr>
            <a:picLocks noChangeAspect="1" noChangeArrowheads="1"/>
          </p:cNvPicPr>
          <p:nvPr/>
        </p:nvPicPr>
        <p:blipFill>
          <a:blip r:embed="rId2" cstate="print"/>
          <a:srcRect/>
          <a:stretch>
            <a:fillRect/>
          </a:stretch>
        </p:blipFill>
        <p:spPr bwMode="auto">
          <a:xfrm>
            <a:off x="4283968" y="1124744"/>
            <a:ext cx="4342284" cy="2171142"/>
          </a:xfrm>
          <a:prstGeom prst="rect">
            <a:avLst/>
          </a:prstGeom>
          <a:noFill/>
        </p:spPr>
      </p:pic>
      <p:pic>
        <p:nvPicPr>
          <p:cNvPr id="20484" name="Picture 4" descr="Piscine-Patinoire Jany de Toulouse"/>
          <p:cNvPicPr>
            <a:picLocks noChangeAspect="1" noChangeArrowheads="1"/>
          </p:cNvPicPr>
          <p:nvPr/>
        </p:nvPicPr>
        <p:blipFill>
          <a:blip r:embed="rId3" cstate="print"/>
          <a:srcRect/>
          <a:stretch>
            <a:fillRect/>
          </a:stretch>
        </p:blipFill>
        <p:spPr bwMode="auto">
          <a:xfrm>
            <a:off x="7236296" y="3429000"/>
            <a:ext cx="1429916" cy="1429916"/>
          </a:xfrm>
          <a:prstGeom prst="rect">
            <a:avLst/>
          </a:prstGeom>
          <a:noFill/>
        </p:spPr>
      </p:pic>
      <p:pic>
        <p:nvPicPr>
          <p:cNvPr id="20486" name="Picture 6" descr="Piscine-Patinoire Jany de Toulouse"/>
          <p:cNvPicPr>
            <a:picLocks noChangeAspect="1" noChangeArrowheads="1"/>
          </p:cNvPicPr>
          <p:nvPr/>
        </p:nvPicPr>
        <p:blipFill>
          <a:blip r:embed="rId4" cstate="print"/>
          <a:srcRect/>
          <a:stretch>
            <a:fillRect/>
          </a:stretch>
        </p:blipFill>
        <p:spPr bwMode="auto">
          <a:xfrm>
            <a:off x="5713884" y="3429001"/>
            <a:ext cx="1440160" cy="1440160"/>
          </a:xfrm>
          <a:prstGeom prst="rect">
            <a:avLst/>
          </a:prstGeom>
          <a:noFill/>
        </p:spPr>
      </p:pic>
      <p:pic>
        <p:nvPicPr>
          <p:cNvPr id="20488" name="Picture 8" descr="Piscine-Patinoire Jany de Toulouse"/>
          <p:cNvPicPr>
            <a:picLocks noChangeAspect="1" noChangeArrowheads="1"/>
          </p:cNvPicPr>
          <p:nvPr/>
        </p:nvPicPr>
        <p:blipFill>
          <a:blip r:embed="rId5" cstate="print"/>
          <a:srcRect/>
          <a:stretch>
            <a:fillRect/>
          </a:stretch>
        </p:blipFill>
        <p:spPr bwMode="auto">
          <a:xfrm>
            <a:off x="4499992" y="5013176"/>
            <a:ext cx="3262164" cy="16310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179512" y="188640"/>
            <a:ext cx="7810949" cy="6504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DEMARCHES, METHODES ET TECHNIQUES PEDAGOGIQUES EMPLOYEES</a:t>
            </a:r>
            <a:endParaRPr lang="fr-FR" sz="2000" dirty="0"/>
          </a:p>
        </p:txBody>
      </p:sp>
      <p:sp>
        <p:nvSpPr>
          <p:cNvPr id="3" name="Espace réservé du contenu 2"/>
          <p:cNvSpPr>
            <a:spLocks noGrp="1"/>
          </p:cNvSpPr>
          <p:nvPr>
            <p:ph sz="quarter" idx="1"/>
          </p:nvPr>
        </p:nvSpPr>
        <p:spPr/>
        <p:txBody>
          <a:bodyPr>
            <a:normAutofit lnSpcReduction="10000"/>
          </a:bodyPr>
          <a:lstStyle/>
          <a:p>
            <a:pPr fontAlgn="auto">
              <a:buNone/>
            </a:pPr>
            <a:r>
              <a:rPr lang="fr-FR" dirty="0" smtClean="0"/>
              <a:t>	La démarche s’appuie sur l’étude de cas et la conduite de projet</a:t>
            </a:r>
          </a:p>
          <a:p>
            <a:pPr fontAlgn="auto"/>
            <a:endParaRPr lang="fr-FR" dirty="0" smtClean="0"/>
          </a:p>
          <a:p>
            <a:pPr fontAlgn="auto">
              <a:buNone/>
            </a:pPr>
            <a:r>
              <a:rPr lang="fr-FR" dirty="0" smtClean="0"/>
              <a:t>	Analyse d’une situation complexe s’appuyant sur un cas réel. Après analyse de la situation, l’apprenant entreprend des actions pour résoudre le problème.</a:t>
            </a:r>
          </a:p>
          <a:p>
            <a:pPr lvl="1"/>
            <a:r>
              <a:rPr lang="fr-FR" dirty="0" smtClean="0"/>
              <a:t>Analyser des situations globales,</a:t>
            </a:r>
          </a:p>
          <a:p>
            <a:pPr lvl="1"/>
            <a:r>
              <a:rPr lang="fr-FR" dirty="0" smtClean="0"/>
              <a:t>S’entraîner à la prise de décision,</a:t>
            </a:r>
          </a:p>
          <a:p>
            <a:pPr lvl="1"/>
            <a:r>
              <a:rPr lang="fr-FR" dirty="0" smtClean="0"/>
              <a:t>Découvrir, tester, confronter des idées et des stratégies, ...</a:t>
            </a:r>
          </a:p>
          <a:p>
            <a:pPr lvl="1"/>
            <a:r>
              <a:rPr lang="fr-FR" dirty="0" smtClean="0"/>
              <a:t>S’entraîner au travail collectif et développer des savoir-être.</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dirty="0" smtClean="0"/>
              <a:t>Cette méthode se place dans un processus d’apprentissage qui est :</a:t>
            </a:r>
            <a:endParaRPr lang="fr-FR" dirty="0"/>
          </a:p>
        </p:txBody>
      </p:sp>
      <p:graphicFrame>
        <p:nvGraphicFramePr>
          <p:cNvPr id="6" name="Espace réservé du contenu 5"/>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lipse 7"/>
          <p:cNvSpPr/>
          <p:nvPr/>
        </p:nvSpPr>
        <p:spPr>
          <a:xfrm>
            <a:off x="6228184" y="1844824"/>
            <a:ext cx="144016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372200" y="2204864"/>
            <a:ext cx="1152128" cy="646331"/>
          </a:xfrm>
          <a:prstGeom prst="rect">
            <a:avLst/>
          </a:prstGeom>
          <a:noFill/>
        </p:spPr>
        <p:txBody>
          <a:bodyPr wrap="square" rtlCol="0">
            <a:spAutoFit/>
          </a:bodyPr>
          <a:lstStyle/>
          <a:p>
            <a:r>
              <a:rPr lang="fr-FR" sz="1200" dirty="0" smtClean="0"/>
              <a:t>Fiche </a:t>
            </a:r>
            <a:r>
              <a:rPr lang="fr-FR" sz="1200" dirty="0" err="1"/>
              <a:t>CQFR</a:t>
            </a:r>
            <a:r>
              <a:rPr lang="fr-FR" sz="1200" dirty="0"/>
              <a:t> (Ce Qu’il Faut Retenir)</a:t>
            </a:r>
          </a:p>
        </p:txBody>
      </p:sp>
      <p:sp>
        <p:nvSpPr>
          <p:cNvPr id="10" name="Virage 9"/>
          <p:cNvSpPr/>
          <p:nvPr/>
        </p:nvSpPr>
        <p:spPr>
          <a:xfrm>
            <a:off x="4788024" y="2276872"/>
            <a:ext cx="1440160" cy="36004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à angle droit 10"/>
          <p:cNvSpPr/>
          <p:nvPr/>
        </p:nvSpPr>
        <p:spPr>
          <a:xfrm>
            <a:off x="6660232" y="3284984"/>
            <a:ext cx="504056" cy="7920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courbée vers la gauche 12"/>
          <p:cNvSpPr/>
          <p:nvPr/>
        </p:nvSpPr>
        <p:spPr>
          <a:xfrm>
            <a:off x="7308304" y="2852936"/>
            <a:ext cx="1152128" cy="33843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p:cNvSpPr txBox="1"/>
          <p:nvPr/>
        </p:nvSpPr>
        <p:spPr>
          <a:xfrm>
            <a:off x="5004048" y="5733256"/>
            <a:ext cx="2160240" cy="646331"/>
          </a:xfrm>
          <a:prstGeom prst="rect">
            <a:avLst/>
          </a:prstGeom>
          <a:noFill/>
        </p:spPr>
        <p:txBody>
          <a:bodyPr wrap="square" rtlCol="0">
            <a:spAutoFit/>
          </a:bodyPr>
          <a:lstStyle/>
          <a:p>
            <a:pPr algn="just"/>
            <a:r>
              <a:rPr lang="fr-FR" dirty="0" smtClean="0"/>
              <a:t>Mobilisation des connaissances</a:t>
            </a:r>
            <a:endParaRPr lang="fr-FR" dirty="0"/>
          </a:p>
        </p:txBody>
      </p:sp>
      <p:sp>
        <p:nvSpPr>
          <p:cNvPr id="15" name="Flèche courbée vers la gauche 14"/>
          <p:cNvSpPr/>
          <p:nvPr/>
        </p:nvSpPr>
        <p:spPr>
          <a:xfrm rot="7307992">
            <a:off x="2218654" y="4488213"/>
            <a:ext cx="885010" cy="198288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ZoneTexte 15"/>
          <p:cNvSpPr txBox="1"/>
          <p:nvPr/>
        </p:nvSpPr>
        <p:spPr>
          <a:xfrm>
            <a:off x="467544" y="5805264"/>
            <a:ext cx="1728192" cy="923330"/>
          </a:xfrm>
          <a:prstGeom prst="rect">
            <a:avLst/>
          </a:prstGeom>
          <a:noFill/>
        </p:spPr>
        <p:txBody>
          <a:bodyPr wrap="square" rtlCol="0">
            <a:spAutoFit/>
          </a:bodyPr>
          <a:lstStyle/>
          <a:p>
            <a:pPr algn="just"/>
            <a:r>
              <a:rPr lang="fr-FR" dirty="0" smtClean="0"/>
              <a:t>Validation des performances des systèmes</a:t>
            </a:r>
            <a:endParaRPr lang="fr-FR" dirty="0"/>
          </a:p>
        </p:txBody>
      </p:sp>
      <p:cxnSp>
        <p:nvCxnSpPr>
          <p:cNvPr id="18" name="Connecteur droit avec flèche 17"/>
          <p:cNvCxnSpPr/>
          <p:nvPr/>
        </p:nvCxnSpPr>
        <p:spPr>
          <a:xfrm flipV="1">
            <a:off x="4788024" y="4581128"/>
            <a:ext cx="86409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4211960" y="2996952"/>
            <a:ext cx="72008"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577" name="Rectangle 1"/>
          <p:cNvSpPr>
            <a:spLocks noChangeArrowheads="1"/>
          </p:cNvSpPr>
          <p:nvPr/>
        </p:nvSpPr>
        <p:spPr bwMode="auto">
          <a:xfrm>
            <a:off x="179512" y="1623864"/>
            <a:ext cx="324036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L’étude de cas et la conduite de projet permettent d’aborder concrètement des situations complexes dont la présentation théorique risquerait d’être longue et rébarbative.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107504" y="2780928"/>
            <a:ext cx="302433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Elle favorise la motivation et l’implication.</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456</TotalTime>
  <Words>677</Words>
  <Application>Microsoft Office PowerPoint</Application>
  <PresentationFormat>Affichage à l'écran (4:3)</PresentationFormat>
  <Paragraphs>136</Paragraphs>
  <Slides>17</Slides>
  <Notes>1</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Oriel</vt:lpstr>
      <vt:lpstr>Proposition de progression en BTS FED Option  DBC</vt:lpstr>
      <vt:lpstr>Présentation PowerPoint</vt:lpstr>
      <vt:lpstr>Les supports </vt:lpstr>
      <vt:lpstr>Rénovation et extension d’une maison individuelle : </vt:lpstr>
      <vt:lpstr>La médiathèque de Toulouse : </vt:lpstr>
      <vt:lpstr>Piscine et patinoire des Argoulets à Toulouse : </vt:lpstr>
      <vt:lpstr>Présentation PowerPoint</vt:lpstr>
      <vt:lpstr>DEMARCHES, METHODES ET TECHNIQUES PEDAGOGIQUES EMPLOYEES</vt:lpstr>
      <vt:lpstr>Cette méthode se place dans un processus d’apprentissage qui est :</vt:lpstr>
      <vt:lpstr>Exemple de progression pédagogique pour le premier semestre de la première année</vt:lpstr>
      <vt:lpstr>Présentation PowerPoint</vt:lpstr>
      <vt:lpstr>Ce projet se décompose en 5 séquences de septembre à début janvier Chaque séquence intègre plusieurs modes d’apprentissages et d’évaluation. Classeur commun physique et numérique</vt:lpstr>
      <vt:lpstr>Présentation PowerPoint</vt:lpstr>
      <vt:lpstr>Présentation PowerPoint</vt:lpstr>
      <vt:lpstr>ZOOM SEQUENCE 1</vt:lpstr>
      <vt:lpstr>Synthèse de la méthode sur la séquence 1:</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de progression en BTS FED Option  DBC</dc:title>
  <dc:creator>ESTANG</dc:creator>
  <cp:lastModifiedBy>Monin Thierry</cp:lastModifiedBy>
  <cp:revision>16</cp:revision>
  <dcterms:created xsi:type="dcterms:W3CDTF">2014-11-19T14:08:17Z</dcterms:created>
  <dcterms:modified xsi:type="dcterms:W3CDTF">2014-12-16T07:43:46Z</dcterms:modified>
</cp:coreProperties>
</file>