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71" r:id="rId4"/>
    <p:sldId id="274" r:id="rId5"/>
    <p:sldId id="275" r:id="rId6"/>
    <p:sldId id="277" r:id="rId7"/>
    <p:sldId id="278" r:id="rId8"/>
    <p:sldId id="282" r:id="rId9"/>
    <p:sldId id="284" r:id="rId10"/>
    <p:sldId id="287" r:id="rId11"/>
    <p:sldId id="288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7" d="100"/>
          <a:sy n="87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92A9-9BF9-48FC-BA6A-D718A449A4CE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0378-65CA-4BE3-BC30-AFE9FA94B9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07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E638-A052-4A13-823F-15100ACD69B4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45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EC94-428F-461B-9081-222702BD3FD8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0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EB4C-3D74-477C-AD4B-ABB228ACD44D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A3A0-8210-41CA-B92A-09DA78822C11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95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B92-25D1-4B82-B7E6-DD675A5E6B16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573-C7BC-439B-BA23-CDCA047B3590}" type="datetime1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21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E986-EC13-48D1-ADC0-D57AB6059877}" type="datetime1">
              <a:rPr lang="fr-FR" smtClean="0"/>
              <a:t>12/12/2014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22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0EFD-F952-44E3-8682-37FBDE9CDB03}" type="datetime1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2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260B-76F1-4611-972B-69E96191B820}" type="datetime1">
              <a:rPr lang="fr-FR" smtClean="0"/>
              <a:t>12/12/2014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8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D8DE-590A-456F-A8CE-5124019E27BA}" type="datetime1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EFF-7F73-4F89-9A39-668AAC461515}" type="datetime1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6184-CE62-4F7A-B3FB-75C0F04E527D}" type="datetime1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6C4F-3627-4052-B91C-5F80A0EBE4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04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fr/imgres?imgurl=http://blogs.ac-amiens.fr/etablissements/0021492L_o_et_jardin_bio/public/SEGPA/CMBA2.JPG&amp;imgrefurl=http://blogs.ac-amiens.fr/0021492L_o_et_jardin_bio/index.php?post/2011/02/15/SEGPA-de-G%C3%A9rard-Philipe...-un-merci-aux-ateliers-!&amp;h=685&amp;w=1024&amp;tbnid=ANF7vRj_VXY35M:&amp;zoom=1&amp;docid=ZcP3QWckHZDpNM&amp;ei=9Mx9VOz7IIrWaobrgJAM&amp;tbm=isch&amp;iact=rc&amp;uact=3&amp;dur=3041&amp;page=3&amp;start=42&amp;ndsp=25&amp;ved=0COgBEK0DME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0510" y="2420888"/>
            <a:ext cx="84249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784" y="404664"/>
            <a:ext cx="8062664" cy="5976664"/>
          </a:xfrm>
        </p:spPr>
        <p:txBody>
          <a:bodyPr anchor="t">
            <a:noAutofit/>
          </a:bodyPr>
          <a:lstStyle/>
          <a:p>
            <a:r>
              <a:rPr lang="fr-FR" sz="4800" b="1" dirty="0" smtClean="0"/>
              <a:t>Le Numérique Educatif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i="1" dirty="0" smtClean="0"/>
              <a:t>pour les sections de DP3, </a:t>
            </a:r>
            <a:br>
              <a:rPr lang="fr-FR" sz="4000" i="1" dirty="0" smtClean="0"/>
            </a:br>
            <a:r>
              <a:rPr lang="fr-FR" sz="4000" i="1" dirty="0" smtClean="0"/>
              <a:t>Prépa-pro, EREA et SEGPA</a:t>
            </a:r>
            <a:br>
              <a:rPr lang="fr-FR" sz="4000" i="1" dirty="0" smtClean="0"/>
            </a:br>
            <a:r>
              <a:rPr lang="fr-FR" b="1" dirty="0" smtClean="0">
                <a:solidFill>
                  <a:schemeClr val="bg1"/>
                </a:solidFill>
              </a:rPr>
              <a:t>Numérique et découverte </a:t>
            </a:r>
            <a:r>
              <a:rPr lang="fr-FR" b="1" dirty="0">
                <a:solidFill>
                  <a:schemeClr val="bg1"/>
                </a:solidFill>
              </a:rPr>
              <a:t>professionnelle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000" i="1" dirty="0">
                <a:solidFill>
                  <a:schemeClr val="bg1"/>
                </a:solidFill>
              </a:rPr>
              <a:t>Donnons le plus à ceux qui ont le </a:t>
            </a:r>
            <a:r>
              <a:rPr lang="fr-FR" sz="2000" i="1" dirty="0" smtClean="0">
                <a:solidFill>
                  <a:schemeClr val="bg1"/>
                </a:solidFill>
              </a:rPr>
              <a:t>moins!</a:t>
            </a:r>
            <a:r>
              <a:rPr lang="fr-FR" sz="1600" i="1" dirty="0" smtClean="0">
                <a:solidFill>
                  <a:schemeClr val="bg1"/>
                </a:solidFill>
              </a:rPr>
              <a:t/>
            </a:r>
            <a:br>
              <a:rPr lang="fr-FR" sz="1600" i="1" dirty="0" smtClean="0">
                <a:solidFill>
                  <a:schemeClr val="bg1"/>
                </a:solidFill>
              </a:rPr>
            </a:br>
            <a:r>
              <a:rPr lang="fr-FR" sz="1050" i="1" dirty="0" smtClean="0">
                <a:solidFill>
                  <a:schemeClr val="bg1"/>
                </a:solidFill>
              </a:rPr>
              <a:t/>
            </a:r>
            <a:br>
              <a:rPr lang="fr-FR" sz="1050" i="1" dirty="0" smtClean="0">
                <a:solidFill>
                  <a:schemeClr val="bg1"/>
                </a:solidFill>
              </a:rPr>
            </a:br>
            <a:r>
              <a:rPr lang="fr-FR" sz="1050" i="1" dirty="0" smtClean="0">
                <a:solidFill>
                  <a:schemeClr val="bg1"/>
                </a:solidFill>
              </a:rPr>
              <a:t/>
            </a:r>
            <a:br>
              <a:rPr lang="fr-FR" sz="1050" i="1" dirty="0" smtClean="0">
                <a:solidFill>
                  <a:schemeClr val="bg1"/>
                </a:solidFill>
              </a:rPr>
            </a:br>
            <a:r>
              <a:rPr lang="fr-FR" sz="3600" b="1" dirty="0" smtClean="0"/>
              <a:t>BIM</a:t>
            </a:r>
            <a:r>
              <a:rPr lang="fr-FR" sz="2400" dirty="0" smtClean="0"/>
              <a:t> ou la liaison entre acteurs de l’acte de construire</a:t>
            </a:r>
            <a:br>
              <a:rPr lang="fr-FR" sz="2400" dirty="0" smtClean="0"/>
            </a:br>
            <a:r>
              <a:rPr lang="fr-FR" sz="1800" b="1" dirty="0" smtClean="0"/>
              <a:t>ET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 </a:t>
            </a:r>
            <a:r>
              <a:rPr lang="fr-FR" sz="3600" b="1" dirty="0" smtClean="0"/>
              <a:t>numérique</a:t>
            </a:r>
            <a:r>
              <a:rPr lang="fr-FR" sz="2400" dirty="0" smtClean="0"/>
              <a:t> ou la liaison DP et LP, LEGT</a:t>
            </a:r>
            <a:br>
              <a:rPr lang="fr-FR" sz="2400" dirty="0" smtClean="0"/>
            </a:br>
            <a:r>
              <a:rPr lang="fr-FR" sz="2400" dirty="0" smtClean="0"/>
              <a:t>Vers une démarche de projet?</a:t>
            </a:r>
            <a:endParaRPr lang="fr-FR" sz="2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595" y="6309320"/>
            <a:ext cx="2895600" cy="365125"/>
          </a:xfrm>
        </p:spPr>
        <p:txBody>
          <a:bodyPr/>
          <a:lstStyle/>
          <a:p>
            <a:r>
              <a:rPr lang="fr-FR" dirty="0" smtClean="0"/>
              <a:t>PNF-Sénaire national - </a:t>
            </a:r>
            <a:r>
              <a:rPr lang="fr-FR" dirty="0" err="1" smtClean="0"/>
              <a:t>num</a:t>
            </a:r>
            <a:r>
              <a:rPr lang="fr-FR" dirty="0" smtClean="0"/>
              <a:t> - 12 </a:t>
            </a:r>
            <a:r>
              <a:rPr lang="fr-FR" dirty="0" err="1" smtClean="0"/>
              <a:t>déc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 smtClean="0"/>
              <a:t>Maquettes</a:t>
            </a:r>
            <a:endParaRPr lang="fr-FR" sz="2000" dirty="0"/>
          </a:p>
          <a:p>
            <a:pPr marL="0" indent="0">
              <a:buNone/>
            </a:pPr>
            <a:r>
              <a:rPr lang="fr-FR" sz="1900" dirty="0" smtClean="0"/>
              <a:t>Réalisation </a:t>
            </a:r>
            <a:r>
              <a:rPr lang="fr-FR" sz="1900" dirty="0"/>
              <a:t>d'une </a:t>
            </a:r>
            <a:r>
              <a:rPr lang="fr-FR" sz="1900" b="1" dirty="0"/>
              <a:t>maquette "physique"</a:t>
            </a:r>
            <a:r>
              <a:rPr lang="fr-FR" sz="1900" dirty="0"/>
              <a:t> en bois, avec production d'énergie (panneaux solaires et éoliennes miniatures)</a:t>
            </a:r>
            <a:r>
              <a:rPr lang="fr-FR" sz="1900" dirty="0" smtClean="0"/>
              <a:t>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800" dirty="0" smtClean="0"/>
              <a:t>Réalisation </a:t>
            </a:r>
            <a:r>
              <a:rPr lang="fr-FR" sz="1800" dirty="0"/>
              <a:t>d'une </a:t>
            </a:r>
            <a:r>
              <a:rPr lang="fr-FR" sz="1800" b="1" dirty="0"/>
              <a:t>maquette 3D</a:t>
            </a:r>
            <a:r>
              <a:rPr lang="fr-FR" sz="1800" dirty="0"/>
              <a:t> (</a:t>
            </a:r>
            <a:r>
              <a:rPr lang="fr-FR" sz="1800" dirty="0" err="1" smtClean="0"/>
              <a:t>Sketchup</a:t>
            </a:r>
            <a:r>
              <a:rPr lang="fr-FR" sz="1800" dirty="0" smtClean="0"/>
              <a:t>, </a:t>
            </a:r>
            <a:r>
              <a:rPr lang="fr-FR" sz="1800" dirty="0" err="1" smtClean="0"/>
              <a:t>sweethome</a:t>
            </a:r>
            <a:r>
              <a:rPr lang="fr-FR" sz="1800" dirty="0" smtClean="0"/>
              <a:t> ou autre).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800" b="1" dirty="0" smtClean="0"/>
              <a:t>Présentation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Réalisation </a:t>
            </a:r>
            <a:r>
              <a:rPr lang="fr-FR" sz="1800" dirty="0"/>
              <a:t>d'un diaporama de </a:t>
            </a:r>
            <a:r>
              <a:rPr lang="fr-FR" sz="1800" dirty="0" smtClean="0"/>
              <a:t>présentation</a:t>
            </a:r>
            <a:endParaRPr lang="fr-FR" sz="1800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800" dirty="0" smtClean="0"/>
              <a:t>VALIDATION</a:t>
            </a:r>
          </a:p>
          <a:p>
            <a:pPr marL="0" indent="0" algn="ctr">
              <a:buNone/>
            </a:pPr>
            <a:r>
              <a:rPr lang="fr-FR" sz="2800" dirty="0" smtClean="0"/>
              <a:t>le DNB, le B2i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10</a:t>
            </a:fld>
            <a:endParaRPr lang="fr-FR"/>
          </a:p>
        </p:txBody>
      </p:sp>
      <p:sp>
        <p:nvSpPr>
          <p:cNvPr id="6" name="Flèche courbée vers la droite 5"/>
          <p:cNvSpPr/>
          <p:nvPr/>
        </p:nvSpPr>
        <p:spPr>
          <a:xfrm flipH="1">
            <a:off x="7092280" y="2564904"/>
            <a:ext cx="1296144" cy="2880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3600" b="1" dirty="0" smtClean="0"/>
              <a:t>Présentation finale et Evaluation</a:t>
            </a:r>
          </a:p>
          <a:p>
            <a:pPr algn="ctr"/>
            <a:r>
              <a:rPr lang="fr-FR" sz="3600" b="1" dirty="0" smtClean="0"/>
              <a:t>3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prépa-pro Académie d’Aix-Marseille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79761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1"/>
            <a:ext cx="4032448" cy="31683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5120640" cy="2329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543176" y="1568824"/>
            <a:ext cx="25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modélisation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19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3568" y="2564904"/>
            <a:ext cx="8117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créer ses propres ressources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échanger avec les entreprises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échanger avec les lycéens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avoir accès aux ressources stabilisées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pouvoir mutualiser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Pour pouvoir réfléchir à son parcours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8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Marcher sur les pas du BIM </a:t>
            </a:r>
          </a:p>
          <a:p>
            <a:pPr algn="ctr"/>
            <a:r>
              <a:rPr lang="fr-FR" sz="4000" b="1" dirty="0"/>
              <a:t>d</a:t>
            </a:r>
            <a:r>
              <a:rPr lang="fr-FR" sz="4000" b="1" dirty="0" smtClean="0"/>
              <a:t>ans le cadre de la découverte professionnelle </a:t>
            </a:r>
            <a:endParaRPr lang="fr-FR" sz="4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96391"/>
            <a:ext cx="1224136" cy="10852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52936"/>
            <a:ext cx="1389308" cy="9361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83" y="4581128"/>
            <a:ext cx="1389308" cy="13047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11892"/>
            <a:ext cx="923925" cy="8766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70773"/>
            <a:ext cx="1704019" cy="9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0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0388" y="1844824"/>
            <a:ext cx="8117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Mettre en place une </a:t>
            </a:r>
            <a:r>
              <a:rPr lang="fr-FR" sz="3200" dirty="0" smtClean="0">
                <a:solidFill>
                  <a:srgbClr val="FF0000"/>
                </a:solidFill>
              </a:rPr>
              <a:t>structure numérique</a:t>
            </a:r>
            <a:r>
              <a:rPr lang="fr-FR" sz="3200" dirty="0" smtClean="0"/>
              <a:t> pour la création d’un </a:t>
            </a:r>
            <a:r>
              <a:rPr lang="fr-FR" sz="3200" dirty="0" smtClean="0">
                <a:solidFill>
                  <a:srgbClr val="FF0000"/>
                </a:solidFill>
              </a:rPr>
              <a:t>réseau</a:t>
            </a:r>
            <a:r>
              <a:rPr lang="fr-FR" sz="3200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D’</a:t>
            </a:r>
            <a:r>
              <a:rPr lang="fr-FR" sz="3200" dirty="0"/>
              <a:t>é</a:t>
            </a:r>
            <a:r>
              <a:rPr lang="fr-FR" sz="3200" dirty="0" smtClean="0"/>
              <a:t>change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De capitalisation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De valorisation de ses acquis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De suivi de projet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Pouvoir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Pouvoir échanger avec les lycéens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00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Une proposition </a:t>
            </a:r>
            <a:endParaRPr lang="fr-FR" sz="4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2312"/>
            <a:ext cx="1800200" cy="11426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7" y="3614539"/>
            <a:ext cx="1738833" cy="11424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2" y="4844986"/>
            <a:ext cx="1881499" cy="12961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29200"/>
            <a:ext cx="2088232" cy="14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3508" y="1556792"/>
            <a:ext cx="8817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 smtClean="0"/>
              <a:t> </a:t>
            </a:r>
            <a:r>
              <a:rPr lang="fr-FR" sz="3600" b="1" i="1" u="sng" dirty="0" smtClean="0"/>
              <a:t>Une structure numérique- une plateforme spécifique pour tous.</a:t>
            </a:r>
            <a:endParaRPr lang="fr-FR" sz="2400" b="1" i="1" u="sng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FF0000"/>
                </a:solidFill>
              </a:rPr>
              <a:t>DP- FOLIO: </a:t>
            </a:r>
            <a:r>
              <a:rPr lang="fr-FR" sz="2400" i="1" dirty="0" smtClean="0"/>
              <a:t>Capitalisation, valorisation de ressources personnelles (utilisables tout au long de la vie)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FF0000"/>
                </a:solidFill>
              </a:rPr>
              <a:t>DP-PROJET: </a:t>
            </a:r>
            <a:r>
              <a:rPr lang="fr-FR" sz="2400" i="1" dirty="0"/>
              <a:t>R</a:t>
            </a:r>
            <a:r>
              <a:rPr lang="fr-FR" sz="2400" i="1" dirty="0" smtClean="0"/>
              <a:t>ecueil et suivi de projet; création d’un « fil rouge » dans une démarche collaborative (DP et DG)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FF0000"/>
                </a:solidFill>
              </a:rPr>
              <a:t>DP-FORMAT: </a:t>
            </a:r>
            <a:r>
              <a:rPr lang="fr-FR" sz="2400" i="1" dirty="0"/>
              <a:t>B</a:t>
            </a:r>
            <a:r>
              <a:rPr lang="fr-FR" sz="2400" i="1" dirty="0" smtClean="0"/>
              <a:t>ase de ressources validées accessible en ligne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FF0000"/>
                </a:solidFill>
              </a:rPr>
              <a:t>DP- CLOUD: </a:t>
            </a:r>
            <a:r>
              <a:rPr lang="fr-FR" sz="2400" i="1" dirty="0" smtClean="0"/>
              <a:t>Mutualisation d’activités pédagogiques</a:t>
            </a:r>
          </a:p>
          <a:p>
            <a:pPr lvl="3"/>
            <a:endParaRPr lang="fr-FR" sz="2400" i="1" dirty="0" smtClean="0"/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00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Un prolongement de solution </a:t>
            </a:r>
            <a:endParaRPr lang="fr-FR" sz="4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9" r="-1237"/>
          <a:stretch/>
        </p:blipFill>
        <p:spPr>
          <a:xfrm>
            <a:off x="58471" y="2963423"/>
            <a:ext cx="1351894" cy="1369601"/>
          </a:xfrm>
          <a:prstGeom prst="rect">
            <a:avLst/>
          </a:prstGeom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32" y="2132856"/>
            <a:ext cx="109975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gm.univ-mlv.fr/~dr/XPOSE2010/googlesite/images/managment_ke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" y="4581128"/>
            <a:ext cx="155973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46" y="2292022"/>
            <a:ext cx="1162594" cy="7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11560" y="332656"/>
            <a:ext cx="79208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Perspectives de la présentation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464496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Se placer dans le </a:t>
            </a:r>
            <a:r>
              <a:rPr lang="fr-FR" b="1" dirty="0" smtClean="0"/>
              <a:t>cadre des lois </a:t>
            </a:r>
            <a:r>
              <a:rPr lang="fr-FR" dirty="0" smtClean="0"/>
              <a:t>de février 2005 et surtout dans celle de </a:t>
            </a:r>
            <a:r>
              <a:rPr lang="fr-FR" b="1" dirty="0" smtClean="0"/>
              <a:t>juillet 2013 </a:t>
            </a:r>
            <a:r>
              <a:rPr lang="fr-FR" sz="2400" i="1" dirty="0" smtClean="0">
                <a:solidFill>
                  <a:srgbClr val="0070C0"/>
                </a:solidFill>
              </a:rPr>
              <a:t>(entrer dans l’ère du numérique)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Evoquer </a:t>
            </a:r>
            <a:r>
              <a:rPr lang="fr-FR" i="1" dirty="0" smtClean="0">
                <a:solidFill>
                  <a:srgbClr val="0070C0"/>
                </a:solidFill>
              </a:rPr>
              <a:t>la situation </a:t>
            </a:r>
            <a:r>
              <a:rPr lang="fr-FR" dirty="0" smtClean="0"/>
              <a:t>des enseignements de découverte professionnelle (DP3, Prépa-Pro, EREA et SEGPA)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Présenter des </a:t>
            </a:r>
            <a:r>
              <a:rPr lang="fr-FR" i="1" dirty="0" smtClean="0">
                <a:solidFill>
                  <a:srgbClr val="0070C0"/>
                </a:solidFill>
              </a:rPr>
              <a:t>aménagements</a:t>
            </a:r>
            <a:r>
              <a:rPr lang="fr-FR" dirty="0" smtClean="0"/>
              <a:t> dans le cadre des évolutions des </a:t>
            </a:r>
            <a:r>
              <a:rPr lang="fr-FR" i="1" dirty="0" smtClean="0">
                <a:solidFill>
                  <a:srgbClr val="0070C0"/>
                </a:solidFill>
              </a:rPr>
              <a:t>outils utilisant le numérique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Avancer des </a:t>
            </a:r>
            <a:r>
              <a:rPr lang="fr-FR" i="1" dirty="0" smtClean="0">
                <a:solidFill>
                  <a:srgbClr val="0070C0"/>
                </a:solidFill>
              </a:rPr>
              <a:t>changements de pratiques pédagogiques </a:t>
            </a:r>
            <a:r>
              <a:rPr lang="fr-FR" dirty="0" smtClean="0"/>
              <a:t>au regard de ces nouveaux outils: Un atout pour </a:t>
            </a:r>
            <a:r>
              <a:rPr lang="fr-FR" i="1" dirty="0" smtClean="0">
                <a:solidFill>
                  <a:srgbClr val="0070C0"/>
                </a:solidFill>
              </a:rPr>
              <a:t>les projets</a:t>
            </a:r>
            <a:r>
              <a:rPr lang="fr-FR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Proposer une démarche associée à une </a:t>
            </a:r>
            <a:r>
              <a:rPr lang="fr-FR" i="1" dirty="0" smtClean="0">
                <a:solidFill>
                  <a:srgbClr val="0070C0"/>
                </a:solidFill>
              </a:rPr>
              <a:t>logique participative de gestion de parcours</a:t>
            </a:r>
            <a:r>
              <a:rPr lang="fr-FR" dirty="0" smtClean="0"/>
              <a:t> (liaison des cycles de formation)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Se poser la question de la </a:t>
            </a:r>
            <a:r>
              <a:rPr lang="fr-FR" i="1" dirty="0" smtClean="0">
                <a:solidFill>
                  <a:srgbClr val="0070C0"/>
                </a:solidFill>
              </a:rPr>
              <a:t>formation des enseignants </a:t>
            </a:r>
            <a:r>
              <a:rPr lang="fr-FR" dirty="0" smtClean="0"/>
              <a:t>vis-à-vis de ces nouveaux concepts (BIM et/ou liaisons…)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67114" y="1916832"/>
            <a:ext cx="8424936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548680"/>
            <a:ext cx="84249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5232"/>
            <a:ext cx="843528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Cadrage de la politique nationale du numérique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36724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800" b="1" dirty="0">
                <a:solidFill>
                  <a:schemeClr val="bg1"/>
                </a:solidFill>
              </a:rPr>
              <a:t>L</a:t>
            </a:r>
            <a:r>
              <a:rPr lang="fr-FR" sz="3800" b="1" dirty="0" smtClean="0">
                <a:solidFill>
                  <a:schemeClr val="bg1"/>
                </a:solidFill>
              </a:rPr>
              <a:t>e changement inscrit dans la loi de juillet 2013.</a:t>
            </a:r>
          </a:p>
          <a:p>
            <a:pPr marL="0" indent="0" algn="ctr"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300" b="1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fr-FR" sz="3300" b="1" dirty="0" smtClean="0">
                <a:solidFill>
                  <a:schemeClr val="bg2">
                    <a:lumMod val="10000"/>
                  </a:schemeClr>
                </a:solidFill>
              </a:rPr>
              <a:t>évelopper </a:t>
            </a:r>
            <a:r>
              <a:rPr lang="fr-FR" sz="3300" b="1" dirty="0">
                <a:solidFill>
                  <a:schemeClr val="bg2">
                    <a:lumMod val="10000"/>
                  </a:schemeClr>
                </a:solidFill>
              </a:rPr>
              <a:t>une grande ambition numérique pour enseigner par le numérique et enseigner le numérique. </a:t>
            </a:r>
            <a:endParaRPr lang="fr-FR" sz="33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300" b="1" dirty="0" smtClean="0">
                <a:solidFill>
                  <a:schemeClr val="bg2">
                    <a:lumMod val="10000"/>
                  </a:schemeClr>
                </a:solidFill>
              </a:rPr>
              <a:t>La </a:t>
            </a:r>
            <a:r>
              <a:rPr lang="fr-FR" sz="3300" b="1" dirty="0">
                <a:solidFill>
                  <a:schemeClr val="bg2">
                    <a:lumMod val="10000"/>
                  </a:schemeClr>
                </a:solidFill>
              </a:rPr>
              <a:t>maîtrise des technologies de l'information et de la communication et le bon usage des ressources numériques, notamment pédagogiques, constituent un enjeu </a:t>
            </a:r>
            <a:r>
              <a:rPr lang="fr-FR" sz="3300" b="1" dirty="0" smtClean="0">
                <a:solidFill>
                  <a:schemeClr val="bg2">
                    <a:lumMod val="10000"/>
                  </a:schemeClr>
                </a:solidFill>
              </a:rPr>
              <a:t>national. </a:t>
            </a:r>
          </a:p>
          <a:p>
            <a:pPr marL="0" indent="0" algn="ctr">
              <a:buNone/>
            </a:pPr>
            <a:r>
              <a:rPr lang="fr-FR" sz="3300" b="1" dirty="0">
                <a:solidFill>
                  <a:srgbClr val="FFFF00"/>
                </a:solidFill>
              </a:rPr>
              <a:t>U</a:t>
            </a:r>
            <a:r>
              <a:rPr lang="fr-FR" sz="3300" b="1" dirty="0" smtClean="0">
                <a:solidFill>
                  <a:srgbClr val="FFFF00"/>
                </a:solidFill>
              </a:rPr>
              <a:t>ne </a:t>
            </a:r>
            <a:r>
              <a:rPr lang="fr-FR" sz="3300" b="1" dirty="0">
                <a:solidFill>
                  <a:srgbClr val="FFFF00"/>
                </a:solidFill>
              </a:rPr>
              <a:t>opportunité majeurs en matière </a:t>
            </a:r>
            <a:r>
              <a:rPr lang="fr-FR" sz="3300" b="1" dirty="0" smtClean="0">
                <a:solidFill>
                  <a:srgbClr val="FFFF00"/>
                </a:solidFill>
              </a:rPr>
              <a:t>éducative</a:t>
            </a:r>
            <a:endParaRPr lang="fr-FR" sz="33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endParaRPr lang="fr-FR" sz="33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endParaRPr lang="fr-FR" sz="33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endParaRPr lang="fr-FR" sz="2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PNF-Sénaire national - num - 12 déc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05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5638" y="368094"/>
            <a:ext cx="84249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56770" y="265212"/>
            <a:ext cx="843528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Classes et dispositifs visant la découverte professionnelle – leurs objectifs transversaux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491880" y="1819977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99892" y="196486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L’option DP3 de collège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544" y="150319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i="1" dirty="0" smtClean="0"/>
              <a:t>Approcher le monde professionnel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91208" y="41562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i="1" dirty="0" smtClean="0"/>
              <a:t>Découvrir des métiers, des formation (PIODMEP)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635896" y="314270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L3ème’option DP3 de collège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491880" y="3140968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Prépa-Pro</a:t>
            </a:r>
            <a:endParaRPr lang="fr-FR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491880" y="4437112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725906" y="4710206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EREA et SEGPA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7544" y="22768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i="1" dirty="0" smtClean="0"/>
              <a:t>Appréhender le fonctionnement de l’entreprise</a:t>
            </a:r>
            <a:endParaRPr lang="fr-FR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924515" y="1402013"/>
            <a:ext cx="3055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Renforcement </a:t>
            </a:r>
            <a:r>
              <a:rPr lang="fr-FR" b="1" dirty="0" smtClean="0"/>
              <a:t>d’activités relatives à la découverte professionnelle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952225" y="2294416"/>
            <a:ext cx="3027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Remobilisation </a:t>
            </a:r>
            <a:r>
              <a:rPr lang="fr-FR" dirty="0" smtClean="0"/>
              <a:t>autour d’un </a:t>
            </a:r>
            <a:r>
              <a:rPr lang="fr-FR" b="1" dirty="0" smtClean="0"/>
              <a:t>projet d’orientation et de formation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974286" y="3140968"/>
            <a:ext cx="300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Création de </a:t>
            </a:r>
            <a:r>
              <a:rPr lang="fr-FR" b="1" dirty="0" smtClean="0"/>
              <a:t>projets adaptés</a:t>
            </a:r>
            <a:r>
              <a:rPr lang="fr-FR" dirty="0" smtClean="0"/>
              <a:t> aux élèves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403648" y="573454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0070C0"/>
                </a:solidFill>
              </a:rPr>
              <a:t>Pour atteindre le socle commun, le DNB ou le CFG, le B2i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64088" y="5734546"/>
            <a:ext cx="269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0070C0"/>
                </a:solidFill>
              </a:rPr>
              <a:t>Pour accéder à une formation de niveau 5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135" y="315831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i="1" dirty="0" smtClean="0"/>
              <a:t>Comprendre l’environnement économique et social de l’entreprise</a:t>
            </a:r>
            <a:endParaRPr lang="fr-FR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952224" y="3717032"/>
            <a:ext cx="3191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Création d’activités visant la découverte d’un secteur et plus précisément </a:t>
            </a:r>
            <a:r>
              <a:rPr lang="fr-FR" b="1" dirty="0" smtClean="0"/>
              <a:t>d’un champ professionnel  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974286" y="4797152"/>
            <a:ext cx="320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Création d’activités de </a:t>
            </a:r>
            <a:r>
              <a:rPr lang="fr-FR" b="1" dirty="0" smtClean="0">
                <a:solidFill>
                  <a:srgbClr val="C00000"/>
                </a:solidFill>
              </a:rPr>
              <a:t>réalisation, de préparation, de recherche, de synthèse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683568" y="5258817"/>
            <a:ext cx="720080" cy="9784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lèche courbée vers la gauche 2"/>
          <p:cNvSpPr/>
          <p:nvPr/>
        </p:nvSpPr>
        <p:spPr>
          <a:xfrm>
            <a:off x="8172400" y="5720482"/>
            <a:ext cx="608174" cy="804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5638" y="368094"/>
            <a:ext cx="84249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56770" y="265212"/>
            <a:ext cx="843528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 situation actuelle</a:t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Un constat bien souvent observé et partagé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544" y="150319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dirty="0" smtClean="0">
                <a:solidFill>
                  <a:prstClr val="black"/>
                </a:solidFill>
              </a:rPr>
              <a:t>Les activités de </a:t>
            </a:r>
            <a:r>
              <a:rPr lang="fr-FR" sz="2000" i="1" u="sng" dirty="0" smtClean="0">
                <a:solidFill>
                  <a:srgbClr val="FF0000"/>
                </a:solidFill>
              </a:rPr>
              <a:t>réalisation</a:t>
            </a:r>
            <a:r>
              <a:rPr lang="fr-FR" sz="2000" i="1" dirty="0" smtClean="0">
                <a:solidFill>
                  <a:prstClr val="black"/>
                </a:solidFill>
              </a:rPr>
              <a:t> demeurent encore </a:t>
            </a:r>
            <a:r>
              <a:rPr lang="fr-FR" sz="2000" i="1" u="sng" dirty="0" smtClean="0">
                <a:solidFill>
                  <a:srgbClr val="FF0000"/>
                </a:solidFill>
              </a:rPr>
              <a:t>les plus rencontrées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dirty="0" smtClean="0">
                <a:solidFill>
                  <a:prstClr val="black"/>
                </a:solidFill>
              </a:rPr>
              <a:t>Les </a:t>
            </a:r>
            <a:r>
              <a:rPr lang="fr-FR" sz="2000" i="1" dirty="0">
                <a:solidFill>
                  <a:prstClr val="black"/>
                </a:solidFill>
              </a:rPr>
              <a:t>activités de </a:t>
            </a:r>
            <a:r>
              <a:rPr lang="fr-FR" sz="2000" i="1" u="sng" dirty="0">
                <a:solidFill>
                  <a:srgbClr val="FF0000"/>
                </a:solidFill>
              </a:rPr>
              <a:t>recherche et de synthèse </a:t>
            </a:r>
            <a:r>
              <a:rPr lang="fr-FR" sz="2000" i="1" dirty="0">
                <a:solidFill>
                  <a:prstClr val="black"/>
                </a:solidFill>
              </a:rPr>
              <a:t>représentent une </a:t>
            </a:r>
            <a:r>
              <a:rPr lang="fr-FR" sz="2000" i="1" u="sng" dirty="0">
                <a:solidFill>
                  <a:srgbClr val="FF0000"/>
                </a:solidFill>
              </a:rPr>
              <a:t>faible proportion </a:t>
            </a:r>
            <a:r>
              <a:rPr lang="fr-FR" sz="2000" i="1" dirty="0">
                <a:solidFill>
                  <a:prstClr val="black"/>
                </a:solidFill>
              </a:rPr>
              <a:t>des </a:t>
            </a:r>
            <a:r>
              <a:rPr lang="fr-FR" sz="2000" i="1" dirty="0" smtClean="0">
                <a:solidFill>
                  <a:prstClr val="black"/>
                </a:solidFill>
              </a:rPr>
              <a:t>enseignements de découverte professionnelle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u="sng" dirty="0" smtClean="0">
                <a:solidFill>
                  <a:srgbClr val="FF0000"/>
                </a:solidFill>
              </a:rPr>
              <a:t>Les projets </a:t>
            </a:r>
            <a:r>
              <a:rPr lang="fr-FR" sz="2000" i="1" u="sng" dirty="0">
                <a:solidFill>
                  <a:srgbClr val="FF0000"/>
                </a:solidFill>
              </a:rPr>
              <a:t>pédagogiques</a:t>
            </a:r>
            <a:r>
              <a:rPr lang="fr-FR" sz="2000" i="1" dirty="0">
                <a:solidFill>
                  <a:prstClr val="black"/>
                </a:solidFill>
              </a:rPr>
              <a:t> existent mais </a:t>
            </a:r>
            <a:r>
              <a:rPr lang="fr-FR" sz="2000" i="1" dirty="0" smtClean="0">
                <a:solidFill>
                  <a:prstClr val="black"/>
                </a:solidFill>
              </a:rPr>
              <a:t>les véritables </a:t>
            </a:r>
            <a:r>
              <a:rPr lang="fr-FR" sz="2000" i="1" u="sng" dirty="0" smtClean="0">
                <a:solidFill>
                  <a:srgbClr val="FF0000"/>
                </a:solidFill>
              </a:rPr>
              <a:t>sont </a:t>
            </a:r>
            <a:r>
              <a:rPr lang="fr-FR" sz="2000" i="1" u="sng" dirty="0">
                <a:solidFill>
                  <a:srgbClr val="FF0000"/>
                </a:solidFill>
              </a:rPr>
              <a:t>relativement </a:t>
            </a:r>
            <a:r>
              <a:rPr lang="fr-FR" sz="2000" i="1" u="sng" dirty="0" smtClean="0">
                <a:solidFill>
                  <a:srgbClr val="FF0000"/>
                </a:solidFill>
              </a:rPr>
              <a:t>rares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i="1" dirty="0" smtClean="0">
                <a:solidFill>
                  <a:prstClr val="black"/>
                </a:solidFill>
              </a:rPr>
              <a:t>Les </a:t>
            </a:r>
            <a:r>
              <a:rPr lang="fr-FR" sz="2000" i="1" u="sng" dirty="0" smtClean="0">
                <a:solidFill>
                  <a:srgbClr val="FF0000"/>
                </a:solidFill>
              </a:rPr>
              <a:t>démarches de liaison ne sont pas encore totalement installées</a:t>
            </a:r>
            <a:r>
              <a:rPr lang="fr-FR" sz="2000" i="1" dirty="0" smtClean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i="1" dirty="0" smtClean="0">
                <a:solidFill>
                  <a:prstClr val="black"/>
                </a:solidFill>
              </a:rPr>
              <a:t> Vers les enseignements </a:t>
            </a:r>
            <a:r>
              <a:rPr lang="fr-FR" sz="2000" i="1" dirty="0">
                <a:solidFill>
                  <a:prstClr val="black"/>
                </a:solidFill>
              </a:rPr>
              <a:t>professionnels et enseignements </a:t>
            </a:r>
            <a:r>
              <a:rPr lang="fr-FR" sz="2000" i="1" dirty="0" smtClean="0">
                <a:solidFill>
                  <a:prstClr val="black"/>
                </a:solidFill>
              </a:rPr>
              <a:t>généraux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i="1" dirty="0" smtClean="0">
                <a:solidFill>
                  <a:prstClr val="black"/>
                </a:solidFill>
              </a:rPr>
              <a:t>Vers le lycée (GT, PRO, Apprentissage)</a:t>
            </a:r>
          </a:p>
          <a:p>
            <a:pPr lvl="1"/>
            <a:endParaRPr lang="fr-FR" sz="2000" i="1" dirty="0">
              <a:solidFill>
                <a:prstClr val="black"/>
              </a:solidFill>
            </a:endParaRPr>
          </a:p>
        </p:txBody>
      </p:sp>
      <p:pic>
        <p:nvPicPr>
          <p:cNvPr id="33" name="Image 32" descr="https://encrypted-tbn3.gstatic.com/images?q=tbn:ANd9GcTl8EyZMhaRGnP3H76mTnqtfmhA-vCW_tIjznDDZXQLp-amvlG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21775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l_fi" descr="http://matisse-col.spip.ac-rouen.fr/IMG/jpg/Photo_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44" y="4221088"/>
            <a:ext cx="1926601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l_fi" descr="http://www.col-bouxwiller.ac-strasbourg.fr/segpa/portesouvertes21juin%2020080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56" y="4221088"/>
            <a:ext cx="2019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l_fi" descr="http://lewebpedagogique.com/habitat/files/2010/09/peinture_adn02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6661" r="2917" b="3977"/>
          <a:stretch/>
        </p:blipFill>
        <p:spPr bwMode="auto">
          <a:xfrm>
            <a:off x="7020272" y="4221088"/>
            <a:ext cx="172819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82855" y="1484784"/>
            <a:ext cx="8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 smtClean="0">
                <a:solidFill>
                  <a:prstClr val="black"/>
                </a:solidFill>
              </a:rPr>
              <a:t>Généraliser les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démarches de projet pédagogiques </a:t>
            </a:r>
            <a:r>
              <a:rPr lang="fr-FR" sz="2400" i="1" dirty="0" smtClean="0">
                <a:solidFill>
                  <a:prstClr val="black"/>
                </a:solidFill>
              </a:rPr>
              <a:t>qui combinent tous les types d’activités (Réalisation, recherches et synthèse)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i="1" u="sng" dirty="0" smtClean="0">
                <a:solidFill>
                  <a:srgbClr val="FF0000"/>
                </a:solidFill>
              </a:rPr>
              <a:t>Associer les disciplines</a:t>
            </a:r>
            <a:r>
              <a:rPr lang="fr-FR" sz="2400" i="1" dirty="0" smtClean="0">
                <a:solidFill>
                  <a:prstClr val="black"/>
                </a:solidFill>
              </a:rPr>
              <a:t>, secteurs pour créer un véritable enseignement de la découverte professionnelle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 smtClean="0">
                <a:solidFill>
                  <a:prstClr val="black"/>
                </a:solidFill>
              </a:rPr>
              <a:t>Utiliser les outils qui intègrent les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démarches du numérique</a:t>
            </a:r>
            <a:r>
              <a:rPr lang="fr-FR" sz="2400" i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4"/>
            <a:ext cx="81172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Des pistes d’évolution</a:t>
            </a:r>
            <a:endParaRPr lang="fr-FR" sz="40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2248"/>
            <a:ext cx="2468707" cy="17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5" descr="Makerbot Mini - Imprimante 3D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016224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9112"/>
            <a:ext cx="179720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91" y="4159112"/>
            <a:ext cx="1800200" cy="17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6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259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Exemple de projet </a:t>
            </a:r>
          </a:p>
          <a:p>
            <a:pPr algn="ctr"/>
            <a:r>
              <a:rPr lang="fr-FR" sz="3200" b="1" dirty="0" smtClean="0"/>
              <a:t>3</a:t>
            </a:r>
            <a:r>
              <a:rPr lang="fr-FR" sz="3200" b="1" baseline="30000" dirty="0" smtClean="0"/>
              <a:t>ème</a:t>
            </a:r>
            <a:r>
              <a:rPr lang="fr-FR" sz="3200" b="1" dirty="0" smtClean="0"/>
              <a:t> prépa-pro Académie d’Aix-Marseille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27584" y="21328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LA MAISON </a:t>
            </a:r>
            <a:r>
              <a:rPr lang="fr-FR" b="1" dirty="0" smtClean="0"/>
              <a:t>IDEALE 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b="1" dirty="0"/>
              <a:t>- Les élèves ont choisi un projet parmi une demi-</a:t>
            </a:r>
            <a:r>
              <a:rPr lang="fr-FR" b="1" dirty="0" smtClean="0"/>
              <a:t>douzaine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/>
              <a:t>L'enveloppe du bâtiment est proposée).</a:t>
            </a:r>
            <a:endParaRPr lang="fr-FR" dirty="0">
              <a:effectLst/>
            </a:endParaRPr>
          </a:p>
        </p:txBody>
      </p:sp>
      <p:pic>
        <p:nvPicPr>
          <p:cNvPr id="8" name="Image 7" descr="C:\Documents and Settings\Jean-Louis\Mes documents\Mes numérisations\2014-11 (nov.)\Numériser0005.jpg"/>
          <p:cNvPicPr/>
          <p:nvPr/>
        </p:nvPicPr>
        <p:blipFill>
          <a:blip r:embed="rId2" cstate="print"/>
          <a:srcRect b="4091"/>
          <a:stretch>
            <a:fillRect/>
          </a:stretch>
        </p:blipFill>
        <p:spPr bwMode="auto">
          <a:xfrm>
            <a:off x="5292080" y="3356992"/>
            <a:ext cx="3299138" cy="27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195736" y="5589240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Enseignant </a:t>
            </a:r>
          </a:p>
          <a:p>
            <a:r>
              <a:rPr lang="fr-FR" sz="1400" dirty="0" smtClean="0"/>
              <a:t>M. CORNELLA LP René Caillé à Marseille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3255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259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Organisation des activités du projet</a:t>
            </a:r>
          </a:p>
          <a:p>
            <a:pPr algn="ctr"/>
            <a:r>
              <a:rPr lang="fr-FR" sz="3200" b="1" dirty="0" smtClean="0"/>
              <a:t>3</a:t>
            </a:r>
            <a:r>
              <a:rPr lang="fr-FR" sz="3200" b="1" baseline="30000" dirty="0" smtClean="0"/>
              <a:t>ème</a:t>
            </a:r>
            <a:r>
              <a:rPr lang="fr-FR" sz="3200" b="1" dirty="0" smtClean="0"/>
              <a:t> prépa-pro Académie d’Aix-Marseille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1988841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Des groupes sont formés (3 à 5 élèves</a:t>
            </a:r>
            <a:r>
              <a:rPr lang="fr-FR" b="1" dirty="0" smtClean="0"/>
              <a:t>) et travaillent sur des espaces différents: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smtClean="0"/>
              <a:t>Cuisine, salles </a:t>
            </a:r>
            <a:r>
              <a:rPr lang="fr-FR" dirty="0"/>
              <a:t>de bains</a:t>
            </a:r>
            <a:r>
              <a:rPr lang="fr-FR" dirty="0" smtClean="0"/>
              <a:t>, chambres, séjour, salon, aménagements extérieurs privés, production d’énergies…</a:t>
            </a:r>
          </a:p>
          <a:p>
            <a:endParaRPr lang="fr-FR" dirty="0" smtClean="0"/>
          </a:p>
          <a:p>
            <a:r>
              <a:rPr lang="fr-FR" b="1" dirty="0" smtClean="0"/>
              <a:t>Les </a:t>
            </a:r>
            <a:r>
              <a:rPr lang="fr-FR" b="1" dirty="0"/>
              <a:t>objectifs sont: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Prendre </a:t>
            </a:r>
            <a:r>
              <a:rPr lang="fr-FR" dirty="0"/>
              <a:t>conscience que l'élaboration d'un projet est un travail d'équipe, </a:t>
            </a:r>
            <a:r>
              <a:rPr lang="fr-FR" dirty="0" smtClean="0"/>
              <a:t>de la conception </a:t>
            </a:r>
            <a:r>
              <a:rPr lang="fr-FR" dirty="0"/>
              <a:t>à la réalisation.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Que </a:t>
            </a:r>
            <a:r>
              <a:rPr lang="fr-FR" dirty="0"/>
              <a:t>toute modification de l'un des intervenants à des conséquences sur les autres.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Que </a:t>
            </a:r>
            <a:r>
              <a:rPr lang="fr-FR" dirty="0"/>
              <a:t>nombreux sont les intervenants à l'acte de </a:t>
            </a:r>
            <a:r>
              <a:rPr lang="fr-FR" dirty="0" smtClean="0"/>
              <a:t>construire (cibler les métiers).</a:t>
            </a:r>
            <a:endParaRPr lang="fr-FR" dirty="0"/>
          </a:p>
          <a:p>
            <a:r>
              <a:rPr lang="fr-FR" dirty="0" smtClean="0"/>
              <a:t>(</a:t>
            </a:r>
            <a:r>
              <a:rPr lang="fr-FR" dirty="0"/>
              <a:t>Géomètres Topographes, architectes, bureaux d'études, entreprises</a:t>
            </a:r>
            <a:r>
              <a:rPr lang="fr-FR" dirty="0" smtClean="0"/>
              <a:t>, administrations</a:t>
            </a:r>
            <a:r>
              <a:rPr lang="fr-FR" dirty="0"/>
              <a:t>…)</a:t>
            </a:r>
            <a:r>
              <a:rPr lang="fr-FR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Sensibiliser les élèves à l’utilisation de logiciel en 3D</a:t>
            </a:r>
            <a:endParaRPr lang="fr-FR" dirty="0"/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906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PNF-Sénaire national - num - 12 déc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C4F-3627-4052-B91C-5F80A0EBE4B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83568" y="404663"/>
            <a:ext cx="8117223" cy="1259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Exemple d’utilisation de logiciel</a:t>
            </a:r>
          </a:p>
          <a:p>
            <a:pPr algn="ctr"/>
            <a:r>
              <a:rPr lang="fr-FR" sz="3600" b="1" dirty="0" smtClean="0"/>
              <a:t>3</a:t>
            </a:r>
            <a:r>
              <a:rPr lang="fr-FR" sz="3600" b="1" baseline="30000" dirty="0" smtClean="0"/>
              <a:t>ème</a:t>
            </a:r>
            <a:r>
              <a:rPr lang="fr-FR" sz="3600" b="1" dirty="0" smtClean="0"/>
              <a:t> prépa-pro Académie d’Aix-Marseille</a:t>
            </a:r>
            <a:endParaRPr lang="fr-FR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2132856"/>
            <a:ext cx="813690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Chaque </a:t>
            </a:r>
            <a:r>
              <a:rPr lang="fr-FR" b="1" dirty="0"/>
              <a:t>groupe élabore l'aménagement de sa </a:t>
            </a:r>
            <a:r>
              <a:rPr lang="fr-FR" b="1" dirty="0" smtClean="0"/>
              <a:t>pièce : exemple la cuisine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Conception </a:t>
            </a:r>
            <a:r>
              <a:rPr lang="fr-FR" dirty="0"/>
              <a:t>et aménagement de la cuisine avec l'aide d'un conseiller et du logiciel de conception de LEROY MERLIN La Valentine</a:t>
            </a:r>
            <a:r>
              <a:rPr lang="fr-FR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Rencontre </a:t>
            </a:r>
            <a:r>
              <a:rPr lang="fr-FR" dirty="0"/>
              <a:t>avec les professeurs et élèves de l'atelier "plomberie" du lycée pour élaborer les documents graphiques d'alimentation et évacuation des </a:t>
            </a:r>
            <a:r>
              <a:rPr lang="fr-FR" dirty="0" smtClean="0"/>
              <a:t>eaux (quel logiciel?)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/>
              <a:t>Rencontre avec les professeurs et élèves de l'atelier </a:t>
            </a:r>
            <a:r>
              <a:rPr lang="fr-FR" dirty="0" smtClean="0"/>
              <a:t>"électricité » (Schemaplic?)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0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1003</Words>
  <Application>Microsoft Macintosh PowerPoint</Application>
  <PresentationFormat>Présentation à l'écran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Numérique Educatif pour les sections de DP3,  Prépa-pro, EREA et SEGPA Numérique et découverte professionnelle Donnons le plus à ceux qui ont le moins!   BIM ou la liaison entre acteurs de l’acte de construire ET le numérique ou la liaison DP et LP, LEGT Vers une démarche de projet?</vt:lpstr>
      <vt:lpstr>Perspectives de la présentation</vt:lpstr>
      <vt:lpstr>Cadrage de la politique nationale du numérique</vt:lpstr>
      <vt:lpstr>Classes et dispositifs visant la découverte professionnelle – leurs objectifs transversaux</vt:lpstr>
      <vt:lpstr>La situation actuelle Un constat bien souvent observé et partagé</vt:lpstr>
      <vt:lpstr>Présentation PowerPoint</vt:lpstr>
      <vt:lpstr>Présentation PowerPoint</vt:lpstr>
      <vt:lpstr>Présentation PowerPoint</vt:lpstr>
      <vt:lpstr>Présentation PowerPoint</vt:lpstr>
      <vt:lpstr>Présentation finale et Evaluation 3ème prépa-pro Académie d’Aix-Marseille</vt:lpstr>
      <vt:lpstr>Présentation PowerPoint</vt:lpstr>
      <vt:lpstr>Présentation PowerPoint</vt:lpstr>
      <vt:lpstr>Présentation PowerPoint</vt:lpstr>
      <vt:lpstr>Présentation PowerPoint</vt:lpstr>
    </vt:vector>
  </TitlesOfParts>
  <Company>Rectorat de clermont-Ferrand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Baptiste</dc:creator>
  <cp:lastModifiedBy>Sophia CZERNIC</cp:lastModifiedBy>
  <cp:revision>189</cp:revision>
  <dcterms:created xsi:type="dcterms:W3CDTF">2013-11-22T20:55:14Z</dcterms:created>
  <dcterms:modified xsi:type="dcterms:W3CDTF">2014-12-12T13:21:06Z</dcterms:modified>
</cp:coreProperties>
</file>