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291" r:id="rId3"/>
    <p:sldId id="301" r:id="rId4"/>
    <p:sldId id="288" r:id="rId5"/>
    <p:sldId id="289" r:id="rId6"/>
    <p:sldId id="308" r:id="rId7"/>
    <p:sldId id="309" r:id="rId8"/>
    <p:sldId id="278" r:id="rId9"/>
    <p:sldId id="305" r:id="rId10"/>
    <p:sldId id="306" r:id="rId11"/>
    <p:sldId id="307" r:id="rId12"/>
    <p:sldId id="297" r:id="rId13"/>
    <p:sldId id="29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70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9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9406-E4B1-4326-B489-661BD38BEEF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D6A4-98EF-4DF5-B433-FFFFA63021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47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611F-17D1-472A-8277-9A6AA3090833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D1599-B0E6-4DF9-A51B-6E6B4FEEFA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392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TEB 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D1599-B0E6-4DF9-A51B-6E6B4FEEFA44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TEB 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D1599-B0E6-4DF9-A51B-6E6B4FEEFA4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1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B92B2D2-5E85-4D81-9A5C-CC193967B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184E37-62C0-4393-8293-7D26138AAD17}" type="datetimeFigureOut">
              <a:rPr lang="fr-FR" smtClean="0"/>
              <a:pPr/>
              <a:t>12/12/2014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8.png"/><Relationship Id="rId21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7.png"/><Relationship Id="rId16" Type="http://schemas.openxmlformats.org/officeDocument/2006/relationships/image" Target="../media/image36.jpe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5" Type="http://schemas.openxmlformats.org/officeDocument/2006/relationships/image" Target="../media/image35.jpeg"/><Relationship Id="rId10" Type="http://schemas.openxmlformats.org/officeDocument/2006/relationships/image" Target="../media/image12.jpeg"/><Relationship Id="rId19" Type="http://schemas.openxmlformats.org/officeDocument/2006/relationships/image" Target="../media/image39.jpe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12.jpeg"/><Relationship Id="rId12" Type="http://schemas.openxmlformats.org/officeDocument/2006/relationships/image" Target="../media/image48.png"/><Relationship Id="rId17" Type="http://schemas.openxmlformats.org/officeDocument/2006/relationships/image" Target="../media/image2.png"/><Relationship Id="rId2" Type="http://schemas.openxmlformats.org/officeDocument/2006/relationships/image" Target="../media/image40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8.png"/><Relationship Id="rId5" Type="http://schemas.openxmlformats.org/officeDocument/2006/relationships/image" Target="../media/image43.png"/><Relationship Id="rId15" Type="http://schemas.openxmlformats.org/officeDocument/2006/relationships/image" Target="../media/image51.jpe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.png"/><Relationship Id="rId3" Type="http://schemas.openxmlformats.org/officeDocument/2006/relationships/image" Target="../media/image52.png"/><Relationship Id="rId7" Type="http://schemas.openxmlformats.org/officeDocument/2006/relationships/image" Target="../media/image12.jpeg"/><Relationship Id="rId12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54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hyperlink" Target="02_Prezi-Orga_Numerique/Prezi02.ex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hyperlink" Target="01_Prezi-Bilan-existant/Prezi01.exe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3019872" cy="533921"/>
          </a:xfrm>
        </p:spPr>
        <p:txBody>
          <a:bodyPr/>
          <a:lstStyle/>
          <a:p>
            <a:r>
              <a:rPr lang="fr-FR" sz="1600" dirty="0" smtClean="0">
                <a:effectLst/>
              </a:rPr>
              <a:t>12 Décembre 2014, </a:t>
            </a:r>
            <a:br>
              <a:rPr lang="fr-FR" sz="1600" dirty="0" smtClean="0">
                <a:effectLst/>
              </a:rPr>
            </a:br>
            <a:r>
              <a:rPr lang="fr-FR" sz="1600" dirty="0" smtClean="0">
                <a:effectLst/>
              </a:rPr>
              <a:t>Lycée Voltaire, Paris.</a:t>
            </a:r>
            <a:endParaRPr lang="fr-FR" sz="1600" dirty="0"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5347" y="3356992"/>
            <a:ext cx="8064896" cy="2304256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Le numérique dans </a:t>
            </a:r>
            <a:r>
              <a:rPr lang="fr-FR" sz="4000" dirty="0" smtClean="0"/>
              <a:t>les épreuves du baccalauréat </a:t>
            </a:r>
            <a:r>
              <a:rPr lang="fr-FR" sz="4000" dirty="0"/>
              <a:t>professionnel </a:t>
            </a:r>
            <a:endParaRPr lang="fr-FR" sz="4000" dirty="0" smtClean="0"/>
          </a:p>
          <a:p>
            <a:pPr algn="ctr"/>
            <a:r>
              <a:rPr lang="fr-FR" sz="4000" dirty="0" smtClean="0"/>
              <a:t>Technicien des Études du Bâtiment </a:t>
            </a:r>
            <a:endParaRPr lang="fr-FR" sz="4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5613472"/>
            <a:ext cx="5821723" cy="12159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G. </a:t>
            </a:r>
            <a:r>
              <a:rPr lang="fr-FR" sz="14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Carbou</a:t>
            </a:r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, IEN-ET, académie de Toulouse</a:t>
            </a:r>
          </a:p>
          <a:p>
            <a:r>
              <a:rPr lang="fr-FR" sz="1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F. </a:t>
            </a:r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Poupon, IEN-ET, académie de Dijon</a:t>
            </a:r>
            <a:endParaRPr lang="fr-FR" sz="1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  <a:p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P</a:t>
            </a:r>
            <a:r>
              <a:rPr lang="fr-FR" sz="1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. </a:t>
            </a:r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Parent, enseignant, académie de Toulouse</a:t>
            </a:r>
            <a:endParaRPr lang="fr-FR" sz="1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  <a:p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S. </a:t>
            </a:r>
            <a:r>
              <a:rPr lang="fr-FR" sz="14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Collinet</a:t>
            </a:r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, enseignant, académie de Reims</a:t>
            </a:r>
          </a:p>
          <a:p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F. </a:t>
            </a:r>
            <a:r>
              <a:rPr lang="fr-FR" sz="14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Joulkva</a:t>
            </a:r>
            <a:r>
              <a:rPr lang="fr-FR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, enseignant, académie de Dijon</a:t>
            </a:r>
            <a:endParaRPr lang="fr-FR" sz="18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2050" name="Picture 2" descr="F:\logo_MEN Edusco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36988"/>
            <a:ext cx="936104" cy="782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190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3224" y="87604"/>
            <a:ext cx="7893698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896" y="54343"/>
            <a:ext cx="7846034" cy="502568"/>
          </a:xfrm>
        </p:spPr>
        <p:txBody>
          <a:bodyPr>
            <a:normAutofit lnSpcReduction="10000"/>
          </a:bodyPr>
          <a:lstStyle/>
          <a:p>
            <a:pPr marL="25400" lvl="1" indent="-25400">
              <a:buNone/>
            </a:pPr>
            <a:r>
              <a:rPr lang="fr-FR" sz="2800" b="1" dirty="0" smtClean="0"/>
              <a:t>ÉPREUVE E22 :   </a:t>
            </a:r>
            <a:r>
              <a:rPr lang="fr-FR" sz="2200" i="1" dirty="0" smtClean="0"/>
              <a:t>Quantification des ouvrages 	       </a:t>
            </a:r>
            <a:r>
              <a:rPr lang="fr-FR" sz="2200" b="1" i="1" dirty="0" smtClean="0"/>
              <a:t>TEB EE</a:t>
            </a:r>
          </a:p>
          <a:p>
            <a:pPr lvl="3">
              <a:buNone/>
            </a:pPr>
            <a:endParaRPr lang="fr-FR" dirty="0" smtClean="0"/>
          </a:p>
        </p:txBody>
      </p:sp>
      <p:cxnSp>
        <p:nvCxnSpPr>
          <p:cNvPr id="6" name="Connecteur droit 5"/>
          <p:cNvCxnSpPr/>
          <p:nvPr/>
        </p:nvCxnSpPr>
        <p:spPr>
          <a:xfrm>
            <a:off x="4297685" y="1333500"/>
            <a:ext cx="0" cy="5335860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86205" y="513184"/>
            <a:ext cx="8352928" cy="414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Activité demandée :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Quantification des semelles des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fondations</a:t>
            </a:r>
            <a:endParaRPr kumimoji="0" lang="fr-FR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5756862" y="1182354"/>
            <a:ext cx="1886673" cy="1941583"/>
            <a:chOff x="5756862" y="1182354"/>
            <a:chExt cx="1886673" cy="1941583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5756862" y="1182354"/>
              <a:ext cx="1886673" cy="1551008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7188C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40" name="Espace réservé du contenu 2"/>
            <p:cNvSpPr txBox="1">
              <a:spLocks/>
            </p:cNvSpPr>
            <p:nvPr/>
          </p:nvSpPr>
          <p:spPr>
            <a:xfrm>
              <a:off x="5952738" y="1194899"/>
              <a:ext cx="1512168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900" b="1" dirty="0" smtClean="0"/>
                <a:t>Dossier de Base</a:t>
              </a:r>
              <a:endParaRPr kumimoji="0" lang="fr-F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2" name="Image 41" descr="3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4071" y="1437640"/>
              <a:ext cx="1798515" cy="1484489"/>
            </a:xfrm>
            <a:prstGeom prst="rect">
              <a:avLst/>
            </a:prstGeom>
          </p:spPr>
        </p:pic>
        <p:pic>
          <p:nvPicPr>
            <p:cNvPr id="48" name="Image 47" descr="IFC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118" y="2583556"/>
              <a:ext cx="397566" cy="540381"/>
            </a:xfrm>
            <a:prstGeom prst="rect">
              <a:avLst/>
            </a:prstGeom>
          </p:spPr>
        </p:pic>
      </p:grpSp>
      <p:grpSp>
        <p:nvGrpSpPr>
          <p:cNvPr id="74" name="Groupe 73"/>
          <p:cNvGrpSpPr/>
          <p:nvPr/>
        </p:nvGrpSpPr>
        <p:grpSpPr>
          <a:xfrm>
            <a:off x="4675729" y="2985264"/>
            <a:ext cx="4201571" cy="1285113"/>
            <a:chOff x="4675729" y="2985264"/>
            <a:chExt cx="4201571" cy="1285113"/>
          </a:xfrm>
        </p:grpSpPr>
        <p:pic>
          <p:nvPicPr>
            <p:cNvPr id="41" name="Picture 2" descr="I:\BIM SEMINAIRE\DIAPO\LOGOS\Q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6575" y="3247752"/>
              <a:ext cx="596900" cy="784497"/>
            </a:xfrm>
            <a:prstGeom prst="rect">
              <a:avLst/>
            </a:prstGeom>
            <a:noFill/>
          </p:spPr>
        </p:pic>
        <p:sp>
          <p:nvSpPr>
            <p:cNvPr id="49" name="Espace réservé du contenu 2"/>
            <p:cNvSpPr txBox="1">
              <a:spLocks/>
            </p:cNvSpPr>
            <p:nvPr/>
          </p:nvSpPr>
          <p:spPr>
            <a:xfrm>
              <a:off x="7542143" y="3219278"/>
              <a:ext cx="1335157" cy="9793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400" marR="0" lvl="1" indent="-254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1050" b="1" dirty="0" smtClean="0"/>
                <a:t>RECHERCHES DANS</a:t>
              </a:r>
            </a:p>
            <a:p>
              <a:pPr marL="25400" marR="0" lvl="1" indent="-254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1050" b="1" dirty="0" smtClean="0"/>
                <a:t> LA MAQUETTE 3D LECTURE DES INFORMATIONS DIMENSIONNELLES</a:t>
              </a:r>
              <a:endParaRPr kumimoji="0" lang="fr-FR" sz="105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lèche droite rayée 49"/>
            <p:cNvSpPr/>
            <p:nvPr/>
          </p:nvSpPr>
          <p:spPr>
            <a:xfrm rot="5400000">
              <a:off x="6063299" y="3385505"/>
              <a:ext cx="1285113" cy="484632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 descr="O:\BIM SEMINAIRE\DIAPO\EE_E22\Tekla BIMsight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75729" y="3146425"/>
              <a:ext cx="1596107" cy="929004"/>
            </a:xfrm>
            <a:prstGeom prst="rect">
              <a:avLst/>
            </a:prstGeom>
            <a:noFill/>
          </p:spPr>
        </p:pic>
      </p:grpSp>
      <p:grpSp>
        <p:nvGrpSpPr>
          <p:cNvPr id="94" name="Groupe 93"/>
          <p:cNvGrpSpPr/>
          <p:nvPr/>
        </p:nvGrpSpPr>
        <p:grpSpPr>
          <a:xfrm>
            <a:off x="5166948" y="4381500"/>
            <a:ext cx="3264582" cy="2413000"/>
            <a:chOff x="5166948" y="4381500"/>
            <a:chExt cx="3264582" cy="2413000"/>
          </a:xfrm>
        </p:grpSpPr>
        <p:grpSp>
          <p:nvGrpSpPr>
            <p:cNvPr id="76" name="Groupe 75"/>
            <p:cNvGrpSpPr/>
            <p:nvPr/>
          </p:nvGrpSpPr>
          <p:grpSpPr>
            <a:xfrm>
              <a:off x="5166948" y="4381500"/>
              <a:ext cx="3264582" cy="2240279"/>
              <a:chOff x="602568" y="4457700"/>
              <a:chExt cx="3264582" cy="2240279"/>
            </a:xfrm>
          </p:grpSpPr>
          <p:sp>
            <p:nvSpPr>
              <p:cNvPr id="79" name="Rectangle à coins arrondis 78"/>
              <p:cNvSpPr/>
              <p:nvPr/>
            </p:nvSpPr>
            <p:spPr>
              <a:xfrm>
                <a:off x="602568" y="4457700"/>
                <a:ext cx="3264582" cy="2240279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pic>
            <p:nvPicPr>
              <p:cNvPr id="80" name="Picture 2" descr="O:\BIM SEMINAIRE\DIAPO\EE_E22\DC1.3 à DC1.5_E21.doc (Lecture seule) [Mode de compatibilité] - Microsoft Word utilisation non commercial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06769" y="4572953"/>
                <a:ext cx="2879930" cy="1847850"/>
              </a:xfrm>
              <a:prstGeom prst="rect">
                <a:avLst/>
              </a:prstGeom>
              <a:noFill/>
            </p:spPr>
          </p:pic>
          <p:sp>
            <p:nvSpPr>
              <p:cNvPr id="81" name="Ellipse 80"/>
              <p:cNvSpPr/>
              <p:nvPr/>
            </p:nvSpPr>
            <p:spPr>
              <a:xfrm>
                <a:off x="3105150" y="5776913"/>
                <a:ext cx="495300" cy="2571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space réservé du contenu 2"/>
              <p:cNvSpPr txBox="1">
                <a:spLocks/>
              </p:cNvSpPr>
              <p:nvPr/>
            </p:nvSpPr>
            <p:spPr>
              <a:xfrm>
                <a:off x="880358" y="6371419"/>
                <a:ext cx="2792482" cy="2808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600" b="1" dirty="0" smtClean="0"/>
                  <a:t>Minute d’avant métré</a:t>
                </a:r>
                <a:endParaRPr kumimoji="0" lang="fr-FR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4" descr="O:\BIM SEMINAIRE\DIAPO\LOGOS\logo-exce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26076" y="6362700"/>
              <a:ext cx="431800" cy="431800"/>
            </a:xfrm>
            <a:prstGeom prst="rect">
              <a:avLst/>
            </a:prstGeom>
            <a:noFill/>
          </p:spPr>
        </p:pic>
        <p:pic>
          <p:nvPicPr>
            <p:cNvPr id="15" name="Picture 5" descr="O:\BIM SEMINAIRE\DIAPO\LOGOS\ecrir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80668" y="6324600"/>
              <a:ext cx="409826" cy="4403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6" name="Groupe 95"/>
          <p:cNvGrpSpPr/>
          <p:nvPr/>
        </p:nvGrpSpPr>
        <p:grpSpPr>
          <a:xfrm>
            <a:off x="602568" y="1147158"/>
            <a:ext cx="3347132" cy="5609242"/>
            <a:chOff x="602568" y="1147158"/>
            <a:chExt cx="3347132" cy="5609242"/>
          </a:xfrm>
        </p:grpSpPr>
        <p:grpSp>
          <p:nvGrpSpPr>
            <p:cNvPr id="51" name="Groupe 50"/>
            <p:cNvGrpSpPr/>
            <p:nvPr/>
          </p:nvGrpSpPr>
          <p:grpSpPr>
            <a:xfrm>
              <a:off x="602568" y="1147158"/>
              <a:ext cx="3347132" cy="5520341"/>
              <a:chOff x="602568" y="1147158"/>
              <a:chExt cx="3347132" cy="5520341"/>
            </a:xfrm>
          </p:grpSpPr>
          <p:grpSp>
            <p:nvGrpSpPr>
              <p:cNvPr id="2" name="Groupe 37"/>
              <p:cNvGrpSpPr/>
              <p:nvPr/>
            </p:nvGrpSpPr>
            <p:grpSpPr>
              <a:xfrm>
                <a:off x="1055685" y="1147158"/>
                <a:ext cx="1897301" cy="1781569"/>
                <a:chOff x="2129742" y="1319514"/>
                <a:chExt cx="1897301" cy="1781569"/>
              </a:xfrm>
            </p:grpSpPr>
            <p:sp>
              <p:nvSpPr>
                <p:cNvPr id="13" name="Rectangle à coins arrondis 12"/>
                <p:cNvSpPr/>
                <p:nvPr/>
              </p:nvSpPr>
              <p:spPr>
                <a:xfrm>
                  <a:off x="2129742" y="1319514"/>
                  <a:ext cx="1886673" cy="1551008"/>
                </a:xfrm>
                <a:prstGeom prst="roundRect">
                  <a:avLst/>
                </a:prstGeom>
                <a:solidFill>
                  <a:srgbClr val="E2E2E2"/>
                </a:solidFill>
                <a:ln w="12700">
                  <a:solidFill>
                    <a:srgbClr val="7188C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sp>
              <p:nvSpPr>
                <p:cNvPr id="10" name="Espace réservé du contenu 2"/>
                <p:cNvSpPr txBox="1">
                  <a:spLocks/>
                </p:cNvSpPr>
                <p:nvPr/>
              </p:nvSpPr>
              <p:spPr>
                <a:xfrm>
                  <a:off x="2325618" y="1332059"/>
                  <a:ext cx="1512168" cy="2880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55000" lnSpcReduction="20000"/>
                </a:bodyPr>
                <a:lstStyle/>
                <a:p>
                  <a:pPr marL="25400" marR="0" lvl="1" indent="-254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2900" b="1" dirty="0" smtClean="0"/>
                    <a:t>Dossier de Base</a:t>
                  </a:r>
                  <a:endParaRPr kumimoji="0" lang="fr-FR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Image 11" descr="Sans titre-1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177114" y="1574157"/>
                  <a:ext cx="1849929" cy="1526926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e 26"/>
              <p:cNvGrpSpPr/>
              <p:nvPr/>
            </p:nvGrpSpPr>
            <p:grpSpPr>
              <a:xfrm>
                <a:off x="1009650" y="3015743"/>
                <a:ext cx="2940050" cy="1285113"/>
                <a:chOff x="1009650" y="3015743"/>
                <a:chExt cx="2940050" cy="1285113"/>
              </a:xfrm>
            </p:grpSpPr>
            <p:sp>
              <p:nvSpPr>
                <p:cNvPr id="18" name="Flèche droite rayée 17"/>
                <p:cNvSpPr/>
                <p:nvPr/>
              </p:nvSpPr>
              <p:spPr>
                <a:xfrm rot="5400000">
                  <a:off x="1338897" y="3415984"/>
                  <a:ext cx="1285113" cy="484632"/>
                </a:xfrm>
                <a:prstGeom prst="stripedRightArrow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Espace réservé du contenu 2"/>
                <p:cNvSpPr txBox="1">
                  <a:spLocks/>
                </p:cNvSpPr>
                <p:nvPr/>
              </p:nvSpPr>
              <p:spPr>
                <a:xfrm>
                  <a:off x="2255768" y="3487884"/>
                  <a:ext cx="1693932" cy="4554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QUANTIFICATION DES</a:t>
                  </a:r>
                </a:p>
                <a:p>
                  <a:pPr marL="25400" marR="0" lvl="1" indent="-25400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kumimoji="0" lang="fr-FR" sz="105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OUVRAGES - CALCULS</a:t>
                  </a:r>
                  <a:endParaRPr kumimoji="0" lang="fr-FR" sz="105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1026" name="Picture 2" descr="I:\BIM SEMINAIRE\DIAPO\LOGOS\Q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09650" y="3247752"/>
                  <a:ext cx="596900" cy="78449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3" name="Groupe 72"/>
              <p:cNvGrpSpPr/>
              <p:nvPr/>
            </p:nvGrpSpPr>
            <p:grpSpPr>
              <a:xfrm>
                <a:off x="602568" y="4427220"/>
                <a:ext cx="3264582" cy="2240279"/>
                <a:chOff x="602568" y="4427220"/>
                <a:chExt cx="3264582" cy="2240279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602568" y="4427220"/>
                  <a:ext cx="3264582" cy="2240279"/>
                </a:xfrm>
                <a:prstGeom prst="roundRect">
                  <a:avLst/>
                </a:prstGeom>
                <a:solidFill>
                  <a:srgbClr val="E2E2E2"/>
                </a:solidFill>
                <a:ln w="12700">
                  <a:solidFill>
                    <a:srgbClr val="6E86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pic>
              <p:nvPicPr>
                <p:cNvPr id="2052" name="Picture 2" descr="O:\BIM SEMINAIRE\DIAPO\EE_E22\DC1.3 à DC1.5_E21.doc (Lecture seule) [Mode de compatibilité] - Microsoft Word utilisation non commerciale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06769" y="4572953"/>
                  <a:ext cx="2879930" cy="1847850"/>
                </a:xfrm>
                <a:prstGeom prst="rect">
                  <a:avLst/>
                </a:prstGeom>
                <a:noFill/>
              </p:spPr>
            </p:pic>
            <p:sp>
              <p:nvSpPr>
                <p:cNvPr id="67" name="Ellipse 66"/>
                <p:cNvSpPr/>
                <p:nvPr/>
              </p:nvSpPr>
              <p:spPr>
                <a:xfrm>
                  <a:off x="3105150" y="5776913"/>
                  <a:ext cx="495300" cy="25717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Espace réservé du contenu 2"/>
                <p:cNvSpPr txBox="1">
                  <a:spLocks/>
                </p:cNvSpPr>
                <p:nvPr/>
              </p:nvSpPr>
              <p:spPr>
                <a:xfrm>
                  <a:off x="811778" y="6371419"/>
                  <a:ext cx="2792482" cy="2808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600" b="1" dirty="0" smtClean="0"/>
                    <a:t>Minute d’avant métré</a:t>
                  </a:r>
                  <a:endParaRPr kumimoji="0" lang="fr-FR" sz="14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95" name="Picture 5" descr="O:\BIM SEMINAIRE\DIAPO\LOGOS\ecrir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2468" y="6316028"/>
              <a:ext cx="409826" cy="4403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Groupe 87"/>
          <p:cNvGrpSpPr/>
          <p:nvPr/>
        </p:nvGrpSpPr>
        <p:grpSpPr>
          <a:xfrm>
            <a:off x="304800" y="1079500"/>
            <a:ext cx="8839200" cy="5778500"/>
            <a:chOff x="304800" y="6858000"/>
            <a:chExt cx="8839200" cy="5778500"/>
          </a:xfrm>
        </p:grpSpPr>
        <p:grpSp>
          <p:nvGrpSpPr>
            <p:cNvPr id="83" name="Groupe 82"/>
            <p:cNvGrpSpPr/>
            <p:nvPr/>
          </p:nvGrpSpPr>
          <p:grpSpPr>
            <a:xfrm>
              <a:off x="304800" y="6858000"/>
              <a:ext cx="8839200" cy="5778500"/>
              <a:chOff x="304800" y="1079500"/>
              <a:chExt cx="8839200" cy="5778500"/>
            </a:xfrm>
          </p:grpSpPr>
          <p:sp>
            <p:nvSpPr>
              <p:cNvPr id="69" name="Ellipse 68"/>
              <p:cNvSpPr/>
              <p:nvPr/>
            </p:nvSpPr>
            <p:spPr>
              <a:xfrm>
                <a:off x="7286625" y="5491163"/>
                <a:ext cx="495300" cy="34766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7305675" y="4910138"/>
                <a:ext cx="495300" cy="2571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3086099" y="4986338"/>
                <a:ext cx="1514475" cy="68103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304800" y="1079500"/>
                <a:ext cx="8839200" cy="5778500"/>
                <a:chOff x="304800" y="6858000"/>
                <a:chExt cx="8839200" cy="57785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04800" y="6858000"/>
                  <a:ext cx="8839200" cy="5778500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Espace réservé du contenu 2"/>
                <p:cNvSpPr txBox="1">
                  <a:spLocks/>
                </p:cNvSpPr>
                <p:nvPr/>
              </p:nvSpPr>
              <p:spPr>
                <a:xfrm>
                  <a:off x="786104" y="11990533"/>
                  <a:ext cx="7881646" cy="3824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LECTURE DES INFORMATIONS  </a:t>
                  </a:r>
                  <a:r>
                    <a:rPr lang="fr-FR" sz="2000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IFC </a:t>
                  </a:r>
                  <a:r>
                    <a:rPr lang="fr-FR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 : VOLUMES – DIMENSIONS - SURFACES</a:t>
                  </a:r>
                  <a:endParaRPr kumimoji="0" lang="fr-FR" sz="28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68" name="Picture 3" descr="O:\BIM SEMINAIRE\DIAPO\EE_E22\Tekla BIMsight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744537" y="7265539"/>
                  <a:ext cx="7980362" cy="4644917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84" name="Ellipse 83"/>
            <p:cNvSpPr/>
            <p:nvPr/>
          </p:nvSpPr>
          <p:spPr>
            <a:xfrm>
              <a:off x="3077029" y="10789557"/>
              <a:ext cx="1582057" cy="7257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Image 65" descr="zoom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5250" y="8458200"/>
              <a:ext cx="3968750" cy="238125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85" name="Ellipse 84"/>
            <p:cNvSpPr/>
            <p:nvPr/>
          </p:nvSpPr>
          <p:spPr>
            <a:xfrm>
              <a:off x="7126968" y="10113962"/>
              <a:ext cx="575582" cy="5349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7163481" y="9323388"/>
              <a:ext cx="518431" cy="2456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304800" y="1079500"/>
            <a:ext cx="8839200" cy="5778500"/>
            <a:chOff x="9963150" y="6858000"/>
            <a:chExt cx="8839200" cy="5778500"/>
          </a:xfrm>
        </p:grpSpPr>
        <p:grpSp>
          <p:nvGrpSpPr>
            <p:cNvPr id="54" name="Groupe 53"/>
            <p:cNvGrpSpPr/>
            <p:nvPr/>
          </p:nvGrpSpPr>
          <p:grpSpPr>
            <a:xfrm>
              <a:off x="9963150" y="6858000"/>
              <a:ext cx="8839200" cy="5778500"/>
              <a:chOff x="304800" y="1079500"/>
              <a:chExt cx="8839200" cy="5778500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7286625" y="5491163"/>
                <a:ext cx="495300" cy="34766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7305675" y="4910138"/>
                <a:ext cx="495300" cy="2571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3086099" y="4986338"/>
                <a:ext cx="1514475" cy="68103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2" name="Groupe 61"/>
              <p:cNvGrpSpPr/>
              <p:nvPr/>
            </p:nvGrpSpPr>
            <p:grpSpPr>
              <a:xfrm>
                <a:off x="304800" y="1079500"/>
                <a:ext cx="8839200" cy="5778500"/>
                <a:chOff x="304800" y="6858000"/>
                <a:chExt cx="8839200" cy="57785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04800" y="6858000"/>
                  <a:ext cx="8839200" cy="5778500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Espace réservé du contenu 2"/>
                <p:cNvSpPr txBox="1">
                  <a:spLocks/>
                </p:cNvSpPr>
                <p:nvPr/>
              </p:nvSpPr>
              <p:spPr>
                <a:xfrm>
                  <a:off x="786104" y="11990533"/>
                  <a:ext cx="7881646" cy="3824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GESTION DES COLLISIONS – SOURCES D’ERREURS DE CALCUL</a:t>
                  </a:r>
                  <a:endParaRPr kumimoji="0" lang="fr-FR" sz="28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65" name="Picture 3" descr="O:\BIM SEMINAIRE\DIAPO\EE_E22\Tekla BIMsight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744537" y="7265539"/>
                  <a:ext cx="7980362" cy="4644917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5" name="Ellipse 54"/>
            <p:cNvSpPr/>
            <p:nvPr/>
          </p:nvSpPr>
          <p:spPr>
            <a:xfrm>
              <a:off x="11429093" y="8670471"/>
              <a:ext cx="748393" cy="7347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l="22232" t="14822" r="37054" b="22232"/>
            <a:stretch>
              <a:fillRect/>
            </a:stretch>
          </p:blipFill>
          <p:spPr bwMode="auto">
            <a:xfrm>
              <a:off x="11714110" y="9151904"/>
              <a:ext cx="120703" cy="18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 b="12859"/>
            <a:stretch>
              <a:fillRect/>
            </a:stretch>
          </p:blipFill>
          <p:spPr bwMode="auto">
            <a:xfrm>
              <a:off x="15673389" y="7410449"/>
              <a:ext cx="2681286" cy="435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507064" y="8448674"/>
              <a:ext cx="3748888" cy="21494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90" name="Connecteur droit avec flèche 89"/>
            <p:cNvCxnSpPr>
              <a:stCxn id="1028" idx="1"/>
            </p:cNvCxnSpPr>
            <p:nvPr/>
          </p:nvCxnSpPr>
          <p:spPr>
            <a:xfrm rot="10800000">
              <a:off x="12105176" y="9058276"/>
              <a:ext cx="2401889" cy="4651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e 79"/>
          <p:cNvGrpSpPr/>
          <p:nvPr/>
        </p:nvGrpSpPr>
        <p:grpSpPr>
          <a:xfrm>
            <a:off x="4573463" y="740570"/>
            <a:ext cx="4391025" cy="3479626"/>
            <a:chOff x="-1281337" y="882824"/>
            <a:chExt cx="4391025" cy="3479626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-1281337" y="1114425"/>
              <a:ext cx="4391025" cy="3248025"/>
            </a:xfrm>
            <a:prstGeom prst="roundRect">
              <a:avLst>
                <a:gd name="adj" fmla="val 12561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0" b="1" dirty="0"/>
            </a:p>
          </p:txBody>
        </p:sp>
        <p:sp>
          <p:nvSpPr>
            <p:cNvPr id="78" name="Espace réservé du contenu 2"/>
            <p:cNvSpPr txBox="1">
              <a:spLocks/>
            </p:cNvSpPr>
            <p:nvPr/>
          </p:nvSpPr>
          <p:spPr>
            <a:xfrm>
              <a:off x="-113481" y="882824"/>
              <a:ext cx="2618556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Démarche BIM</a:t>
              </a:r>
              <a:endPara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851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4572000" y="742233"/>
            <a:ext cx="4391025" cy="6115767"/>
            <a:chOff x="10635916" y="857737"/>
            <a:chExt cx="4391025" cy="6115767"/>
          </a:xfrm>
        </p:grpSpPr>
        <p:grpSp>
          <p:nvGrpSpPr>
            <p:cNvPr id="93" name="Groupe 92"/>
            <p:cNvGrpSpPr/>
            <p:nvPr/>
          </p:nvGrpSpPr>
          <p:grpSpPr>
            <a:xfrm>
              <a:off x="10635916" y="857737"/>
              <a:ext cx="4391025" cy="6115767"/>
              <a:chOff x="17366701" y="890122"/>
              <a:chExt cx="4391025" cy="6115767"/>
            </a:xfrm>
          </p:grpSpPr>
          <p:grpSp>
            <p:nvGrpSpPr>
              <p:cNvPr id="87" name="Groupe 79"/>
              <p:cNvGrpSpPr/>
              <p:nvPr/>
            </p:nvGrpSpPr>
            <p:grpSpPr>
              <a:xfrm>
                <a:off x="17366701" y="890122"/>
                <a:ext cx="4391025" cy="6115767"/>
                <a:chOff x="4760139" y="1017574"/>
                <a:chExt cx="4391025" cy="6115767"/>
              </a:xfrm>
            </p:grpSpPr>
            <p:sp>
              <p:nvSpPr>
                <p:cNvPr id="89" name="Rectangle à coins arrondis 88"/>
                <p:cNvSpPr/>
                <p:nvPr/>
              </p:nvSpPr>
              <p:spPr>
                <a:xfrm>
                  <a:off x="4760139" y="1252789"/>
                  <a:ext cx="4391025" cy="5880552"/>
                </a:xfrm>
                <a:prstGeom prst="roundRect">
                  <a:avLst>
                    <a:gd name="adj" fmla="val 12561"/>
                  </a:avLst>
                </a:prstGeom>
                <a:solidFill>
                  <a:schemeClr val="accent1">
                    <a:alpha val="4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0" b="1" dirty="0"/>
                </a:p>
              </p:txBody>
            </p:sp>
            <p:sp>
              <p:nvSpPr>
                <p:cNvPr id="92" name="Espace réservé du contenu 2"/>
                <p:cNvSpPr txBox="1">
                  <a:spLocks/>
                </p:cNvSpPr>
                <p:nvPr/>
              </p:nvSpPr>
              <p:spPr>
                <a:xfrm>
                  <a:off x="5858694" y="1017574"/>
                  <a:ext cx="2618556" cy="50256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25400" marR="0" lvl="1" indent="-254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fr-F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851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Démarche BIM</a:t>
                  </a:r>
                  <a:endParaRPr kumimoji="0" lang="fr-F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851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1600200" marR="0" lvl="3" indent="-2286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7767753" y="4299409"/>
                <a:ext cx="3457575" cy="2467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1" name="Rectangle à coins arrondis 100"/>
            <p:cNvSpPr/>
            <p:nvPr/>
          </p:nvSpPr>
          <p:spPr>
            <a:xfrm>
              <a:off x="11004062" y="2999072"/>
              <a:ext cx="3534095" cy="1089660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7188C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99" name="Espace réservé du contenu 2"/>
            <p:cNvSpPr txBox="1">
              <a:spLocks/>
            </p:cNvSpPr>
            <p:nvPr/>
          </p:nvSpPr>
          <p:spPr>
            <a:xfrm>
              <a:off x="11057642" y="3010551"/>
              <a:ext cx="3421653" cy="12193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marR="0" lvl="1" indent="-254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APPLICATIF MÉTRÉ – DEVIS</a:t>
              </a:r>
            </a:p>
            <a:p>
              <a:pPr marL="25400" marR="0" lvl="1" indent="-254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000" b="1" dirty="0" smtClean="0">
                  <a:solidFill>
                    <a:schemeClr val="tx1">
                      <a:lumMod val="75000"/>
                    </a:schemeClr>
                  </a:solidFill>
                </a:rPr>
                <a:t>Intégrant le format IFC</a:t>
              </a:r>
            </a:p>
            <a:p>
              <a:pPr marL="25400" marR="0" lvl="1" indent="-254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kumimoji="0" lang="fr-FR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 WINQUANT, BATIMAX+,</a:t>
              </a:r>
              <a:r>
                <a:rPr kumimoji="0" lang="fr-FR" sz="16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SAGE,…)</a:t>
              </a:r>
              <a:endParaRPr kumimoji="0" lang="fr-FR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7" name="Rectangle à coins arrondis 96">
            <a:hlinkClick r:id="rId16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Retour Ponctuel</a:t>
            </a: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98" name="Picture 2" descr="F:\logo_MEN Eduscol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70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5233" y="116632"/>
            <a:ext cx="7940351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79" y="91667"/>
            <a:ext cx="8107294" cy="502568"/>
          </a:xfrm>
        </p:spPr>
        <p:txBody>
          <a:bodyPr>
            <a:normAutofit fontScale="85000" lnSpcReduction="10000"/>
          </a:bodyPr>
          <a:lstStyle/>
          <a:p>
            <a:pPr marL="25400" lvl="1" indent="-25400">
              <a:buNone/>
            </a:pPr>
            <a:r>
              <a:rPr lang="fr-FR" sz="3300" b="1" dirty="0" smtClean="0"/>
              <a:t>ÉPREUVE E22 : </a:t>
            </a:r>
            <a:r>
              <a:rPr lang="fr-FR" sz="2600" i="1" dirty="0" smtClean="0"/>
              <a:t>Production de documents graphiques          </a:t>
            </a:r>
            <a:r>
              <a:rPr lang="fr-FR" sz="2400" b="1" i="1" dirty="0" smtClean="0"/>
              <a:t>TEB AA</a:t>
            </a:r>
          </a:p>
          <a:p>
            <a:pPr lvl="3">
              <a:buNone/>
            </a:pPr>
            <a:endParaRPr lang="fr-FR" dirty="0" smtClean="0"/>
          </a:p>
        </p:txBody>
      </p:sp>
      <p:cxnSp>
        <p:nvCxnSpPr>
          <p:cNvPr id="6" name="Connecteur droit 5"/>
          <p:cNvCxnSpPr/>
          <p:nvPr/>
        </p:nvCxnSpPr>
        <p:spPr>
          <a:xfrm>
            <a:off x="4297685" y="1333500"/>
            <a:ext cx="0" cy="5335860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15169" y="506388"/>
            <a:ext cx="8352928" cy="50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Activité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demandée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	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500" dirty="0" smtClean="0"/>
              <a:t>Réaliser la distribution d’un espace à partir d’une esquisse de l’architecte.</a:t>
            </a:r>
            <a:endParaRPr kumimoji="0" lang="fr-FR" sz="15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390525" y="1093938"/>
            <a:ext cx="3777615" cy="3174626"/>
            <a:chOff x="390525" y="1093938"/>
            <a:chExt cx="3777615" cy="3174626"/>
          </a:xfrm>
        </p:grpSpPr>
        <p:grpSp>
          <p:nvGrpSpPr>
            <p:cNvPr id="2" name="Groupe 37"/>
            <p:cNvGrpSpPr/>
            <p:nvPr/>
          </p:nvGrpSpPr>
          <p:grpSpPr>
            <a:xfrm>
              <a:off x="2129742" y="1116318"/>
              <a:ext cx="1897301" cy="1781569"/>
              <a:chOff x="2129742" y="1319514"/>
              <a:chExt cx="1897301" cy="1781569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2129742" y="131951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0" name="Espace réservé du contenu 2"/>
              <p:cNvSpPr txBox="1">
                <a:spLocks/>
              </p:cNvSpPr>
              <p:nvPr/>
            </p:nvSpPr>
            <p:spPr>
              <a:xfrm>
                <a:off x="2325618" y="1332059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2" name="Image 11" descr="Sans titre-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77114" y="1574157"/>
                <a:ext cx="1849929" cy="1526926"/>
              </a:xfrm>
              <a:prstGeom prst="rect">
                <a:avLst/>
              </a:prstGeom>
            </p:spPr>
          </p:pic>
        </p:grpSp>
        <p:grpSp>
          <p:nvGrpSpPr>
            <p:cNvPr id="5" name="Groupe 26"/>
            <p:cNvGrpSpPr/>
            <p:nvPr/>
          </p:nvGrpSpPr>
          <p:grpSpPr>
            <a:xfrm>
              <a:off x="1009650" y="2983451"/>
              <a:ext cx="3158490" cy="1285113"/>
              <a:chOff x="1009650" y="3099563"/>
              <a:chExt cx="3158490" cy="1285113"/>
            </a:xfrm>
          </p:grpSpPr>
          <p:sp>
            <p:nvSpPr>
              <p:cNvPr id="18" name="Flèche droite rayée 17"/>
              <p:cNvSpPr/>
              <p:nvPr/>
            </p:nvSpPr>
            <p:spPr>
              <a:xfrm rot="5400000">
                <a:off x="1338897" y="3499804"/>
                <a:ext cx="1285113" cy="484632"/>
              </a:xfrm>
              <a:prstGeom prst="striped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space réservé du contenu 2"/>
              <p:cNvSpPr txBox="1">
                <a:spLocks/>
              </p:cNvSpPr>
              <p:nvPr/>
            </p:nvSpPr>
            <p:spPr>
              <a:xfrm>
                <a:off x="2246242" y="3305003"/>
                <a:ext cx="1921898" cy="6439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UTILISATION DE L’ESQUISSE</a:t>
                </a:r>
              </a:p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kumimoji="0" lang="fr-FR" sz="105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RÉFLEXION &amp; ANALYSE</a:t>
                </a:r>
                <a:endParaRPr lang="fr-FR" sz="1050" b="1" baseline="0" dirty="0" smtClean="0"/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kumimoji="0" lang="fr-FR" sz="105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PRODUCTION GRAPHIQUE 2D</a:t>
                </a:r>
                <a:endParaRPr kumimoji="0" lang="fr-FR" sz="105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26" name="Picture 2" descr="I:\BIM SEMINAIRE\DIAPO\LOGOS\Q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9650" y="3247752"/>
                <a:ext cx="596900" cy="784497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e 142"/>
            <p:cNvGrpSpPr/>
            <p:nvPr/>
          </p:nvGrpSpPr>
          <p:grpSpPr>
            <a:xfrm>
              <a:off x="390525" y="1093938"/>
              <a:ext cx="1447800" cy="1739270"/>
              <a:chOff x="390525" y="1093938"/>
              <a:chExt cx="1447800" cy="1739270"/>
            </a:xfrm>
          </p:grpSpPr>
          <p:grpSp>
            <p:nvGrpSpPr>
              <p:cNvPr id="14" name="Groupe 80"/>
              <p:cNvGrpSpPr/>
              <p:nvPr/>
            </p:nvGrpSpPr>
            <p:grpSpPr>
              <a:xfrm>
                <a:off x="390525" y="1093938"/>
                <a:ext cx="1447800" cy="1739270"/>
                <a:chOff x="390525" y="1297134"/>
                <a:chExt cx="1447800" cy="1739270"/>
              </a:xfrm>
            </p:grpSpPr>
            <p:grpSp>
              <p:nvGrpSpPr>
                <p:cNvPr id="21" name="Groupe 24"/>
                <p:cNvGrpSpPr/>
                <p:nvPr/>
              </p:nvGrpSpPr>
              <p:grpSpPr>
                <a:xfrm>
                  <a:off x="390525" y="1297134"/>
                  <a:ext cx="1447800" cy="1573388"/>
                  <a:chOff x="631143" y="1297134"/>
                  <a:chExt cx="1013508" cy="1573388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631143" y="1319514"/>
                    <a:ext cx="1013508" cy="1551008"/>
                  </a:xfrm>
                  <a:prstGeom prst="roundRect">
                    <a:avLst/>
                  </a:prstGeom>
                  <a:solidFill>
                    <a:srgbClr val="E2E2E2"/>
                  </a:solidFill>
                  <a:ln w="12700">
                    <a:solidFill>
                      <a:srgbClr val="6E86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sp>
                <p:nvSpPr>
                  <p:cNvPr id="16" name="Espace réservé du contenu 2"/>
                  <p:cNvSpPr txBox="1">
                    <a:spLocks/>
                  </p:cNvSpPr>
                  <p:nvPr/>
                </p:nvSpPr>
                <p:spPr>
                  <a:xfrm>
                    <a:off x="983867" y="1297134"/>
                    <a:ext cx="493782" cy="2880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marL="25400" marR="0" lvl="1" indent="-2540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>
                        <a:tab pos="1608138" algn="l"/>
                      </a:tabLst>
                      <a:defRPr/>
                    </a:pPr>
                    <a:r>
                      <a:rPr lang="fr-FR" b="1" dirty="0" smtClean="0"/>
                      <a:t>D.E</a:t>
                    </a:r>
                    <a:endParaRPr kumimoji="0" lang="fr-FR" sz="16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029" name="Picture 5" descr="O:\BIM SEMINAIRE\DIAPO\LOGOS\téléchargement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7101" y="2752184"/>
                  <a:ext cx="273050" cy="28422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4" name="Picture 2" descr="H:\BIM SEMINAIRE\DIAPO\AA_E22\SKMBT_C2201412011628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062" t="3811" r="5052" b="11909"/>
              <a:stretch>
                <a:fillRect/>
              </a:stretch>
            </p:blipFill>
            <p:spPr bwMode="auto">
              <a:xfrm>
                <a:off x="452244" y="1476375"/>
                <a:ext cx="1324517" cy="888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0" name="Groupe 89"/>
          <p:cNvGrpSpPr/>
          <p:nvPr/>
        </p:nvGrpSpPr>
        <p:grpSpPr>
          <a:xfrm>
            <a:off x="600323" y="4318451"/>
            <a:ext cx="3266827" cy="2329999"/>
            <a:chOff x="600323" y="4318451"/>
            <a:chExt cx="3266827" cy="2329999"/>
          </a:xfrm>
        </p:grpSpPr>
        <p:grpSp>
          <p:nvGrpSpPr>
            <p:cNvPr id="11" name="Groupe 75"/>
            <p:cNvGrpSpPr/>
            <p:nvPr/>
          </p:nvGrpSpPr>
          <p:grpSpPr>
            <a:xfrm>
              <a:off x="600323" y="4318451"/>
              <a:ext cx="3266827" cy="2324098"/>
              <a:chOff x="600323" y="4505325"/>
              <a:chExt cx="3266827" cy="2203888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602568" y="4505325"/>
                <a:ext cx="3264582" cy="220388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37" name="Espace réservé du contenu 2"/>
              <p:cNvSpPr txBox="1">
                <a:spLocks/>
              </p:cNvSpPr>
              <p:nvPr/>
            </p:nvSpPr>
            <p:spPr>
              <a:xfrm>
                <a:off x="600323" y="6375165"/>
                <a:ext cx="2792482" cy="2808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600" b="1" dirty="0" smtClean="0"/>
                  <a:t>Impression d’un plan 2D</a:t>
                </a:r>
                <a:endParaRPr kumimoji="0" lang="fr-FR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3" descr="H:\BIM SEMINAIRE\DIAPO\LOGOS\autodes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9908" y="6206489"/>
              <a:ext cx="454025" cy="441961"/>
            </a:xfrm>
            <a:prstGeom prst="rect">
              <a:avLst/>
            </a:prstGeom>
            <a:noFill/>
          </p:spPr>
        </p:pic>
        <p:pic>
          <p:nvPicPr>
            <p:cNvPr id="117" name="Picture 4" descr="H:\BIM SEMINAIRE\DIAPO\AA_E22\plan 2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2925" y="4602638"/>
              <a:ext cx="2851755" cy="1649572"/>
            </a:xfrm>
            <a:prstGeom prst="rect">
              <a:avLst/>
            </a:prstGeom>
            <a:noFill/>
          </p:spPr>
        </p:pic>
      </p:grpSp>
      <p:grpSp>
        <p:nvGrpSpPr>
          <p:cNvPr id="141" name="Groupe 140"/>
          <p:cNvGrpSpPr/>
          <p:nvPr/>
        </p:nvGrpSpPr>
        <p:grpSpPr>
          <a:xfrm>
            <a:off x="4959350" y="2983452"/>
            <a:ext cx="3994150" cy="1285113"/>
            <a:chOff x="4959350" y="2983452"/>
            <a:chExt cx="3994150" cy="1285113"/>
          </a:xfrm>
        </p:grpSpPr>
        <p:grpSp>
          <p:nvGrpSpPr>
            <p:cNvPr id="28" name="Groupe 73"/>
            <p:cNvGrpSpPr/>
            <p:nvPr/>
          </p:nvGrpSpPr>
          <p:grpSpPr>
            <a:xfrm>
              <a:off x="6463540" y="2983452"/>
              <a:ext cx="2489960" cy="1285113"/>
              <a:chOff x="6463540" y="3099564"/>
              <a:chExt cx="2489960" cy="1285113"/>
            </a:xfrm>
          </p:grpSpPr>
          <p:pic>
            <p:nvPicPr>
              <p:cNvPr id="41" name="Picture 2" descr="I:\BIM SEMINAIRE\DIAPO\LOGOS\Q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86575" y="3247752"/>
                <a:ext cx="596900" cy="784497"/>
              </a:xfrm>
              <a:prstGeom prst="rect">
                <a:avLst/>
              </a:prstGeom>
              <a:noFill/>
            </p:spPr>
          </p:pic>
          <p:sp>
            <p:nvSpPr>
              <p:cNvPr id="49" name="Espace réservé du contenu 2"/>
              <p:cNvSpPr txBox="1">
                <a:spLocks/>
              </p:cNvSpPr>
              <p:nvPr/>
            </p:nvSpPr>
            <p:spPr>
              <a:xfrm>
                <a:off x="7491413" y="3221184"/>
                <a:ext cx="1462087" cy="11097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TRAVAIL  DIRECT DANS</a:t>
                </a:r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LA MAQUETTE 3D - IFC </a:t>
                </a:r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endParaRPr lang="fr-FR" sz="1050" b="1" dirty="0" smtClean="0"/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PRODUCTION DE</a:t>
                </a:r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DOCUMENTS  2D – 3D</a:t>
                </a:r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endParaRPr lang="fr-FR" sz="1050" b="1" dirty="0" smtClean="0"/>
              </a:p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endParaRPr kumimoji="0" lang="fr-FR" sz="105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lèche droite rayée 49"/>
              <p:cNvSpPr/>
              <p:nvPr/>
            </p:nvSpPr>
            <p:spPr>
              <a:xfrm rot="5400000">
                <a:off x="6063299" y="3499805"/>
                <a:ext cx="1285113" cy="484632"/>
              </a:xfrm>
              <a:prstGeom prst="striped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26" name="Picture 5" descr="H:\BIM SEMINAIRE\DIAPO\AA_E22\ecran archica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9350" y="3080086"/>
              <a:ext cx="1327150" cy="873125"/>
            </a:xfrm>
            <a:prstGeom prst="rect">
              <a:avLst/>
            </a:prstGeom>
            <a:noFill/>
          </p:spPr>
        </p:pic>
      </p:grpSp>
      <p:grpSp>
        <p:nvGrpSpPr>
          <p:cNvPr id="142" name="Groupe 141"/>
          <p:cNvGrpSpPr/>
          <p:nvPr/>
        </p:nvGrpSpPr>
        <p:grpSpPr>
          <a:xfrm>
            <a:off x="4826442" y="981144"/>
            <a:ext cx="4150580" cy="2076757"/>
            <a:chOff x="4826442" y="981144"/>
            <a:chExt cx="4150580" cy="2076757"/>
          </a:xfrm>
        </p:grpSpPr>
        <p:grpSp>
          <p:nvGrpSpPr>
            <p:cNvPr id="22" name="Groupe 96"/>
            <p:cNvGrpSpPr/>
            <p:nvPr/>
          </p:nvGrpSpPr>
          <p:grpSpPr>
            <a:xfrm>
              <a:off x="4826442" y="981144"/>
              <a:ext cx="4150580" cy="2076757"/>
              <a:chOff x="4826442" y="981144"/>
              <a:chExt cx="4150580" cy="2076757"/>
            </a:xfrm>
          </p:grpSpPr>
          <p:grpSp>
            <p:nvGrpSpPr>
              <p:cNvPr id="23" name="Groupe 72"/>
              <p:cNvGrpSpPr/>
              <p:nvPr/>
            </p:nvGrpSpPr>
            <p:grpSpPr>
              <a:xfrm>
                <a:off x="4826442" y="981144"/>
                <a:ext cx="4150580" cy="2076757"/>
                <a:chOff x="4826442" y="1184340"/>
                <a:chExt cx="4150580" cy="2076757"/>
              </a:xfrm>
            </p:grpSpPr>
            <p:sp>
              <p:nvSpPr>
                <p:cNvPr id="39" name="Rectangle à coins arrondis 38"/>
                <p:cNvSpPr/>
                <p:nvPr/>
              </p:nvSpPr>
              <p:spPr>
                <a:xfrm>
                  <a:off x="6968442" y="1319514"/>
                  <a:ext cx="1886673" cy="1551008"/>
                </a:xfrm>
                <a:prstGeom prst="roundRect">
                  <a:avLst/>
                </a:prstGeom>
                <a:solidFill>
                  <a:srgbClr val="E2E2E2"/>
                </a:solidFill>
                <a:ln w="12700">
                  <a:solidFill>
                    <a:srgbClr val="7188C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sp>
              <p:nvSpPr>
                <p:cNvPr id="40" name="Espace réservé du contenu 2"/>
                <p:cNvSpPr txBox="1">
                  <a:spLocks/>
                </p:cNvSpPr>
                <p:nvPr/>
              </p:nvSpPr>
              <p:spPr>
                <a:xfrm>
                  <a:off x="7164318" y="1332059"/>
                  <a:ext cx="1512168" cy="2880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55000" lnSpcReduction="20000"/>
                </a:bodyPr>
                <a:lstStyle/>
                <a:p>
                  <a:pPr marL="25400" marR="0" lvl="1" indent="-254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2900" b="1" dirty="0" smtClean="0"/>
                    <a:t>Dossier de Base</a:t>
                  </a:r>
                  <a:endParaRPr kumimoji="0" lang="fr-FR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Image 41" descr="3d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005651" y="1574800"/>
                  <a:ext cx="1798515" cy="1484489"/>
                </a:xfrm>
                <a:prstGeom prst="rect">
                  <a:avLst/>
                </a:prstGeom>
              </p:spPr>
            </p:pic>
            <p:sp>
              <p:nvSpPr>
                <p:cNvPr id="47" name="Rectangle à coins arrondis 46"/>
                <p:cNvSpPr/>
                <p:nvPr/>
              </p:nvSpPr>
              <p:spPr>
                <a:xfrm>
                  <a:off x="4826442" y="1184340"/>
                  <a:ext cx="4150580" cy="1892813"/>
                </a:xfrm>
                <a:prstGeom prst="roundRect">
                  <a:avLst/>
                </a:prstGeom>
                <a:noFill/>
                <a:ln w="12700">
                  <a:solidFill>
                    <a:srgbClr val="7188C9"/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pic>
              <p:nvPicPr>
                <p:cNvPr id="48" name="Image 47" descr="IFC-logo.jp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213698" y="2720716"/>
                  <a:ext cx="397566" cy="540381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e 81"/>
              <p:cNvGrpSpPr/>
              <p:nvPr/>
            </p:nvGrpSpPr>
            <p:grpSpPr>
              <a:xfrm>
                <a:off x="4987925" y="1093938"/>
                <a:ext cx="1447800" cy="1739270"/>
                <a:chOff x="390525" y="1297134"/>
                <a:chExt cx="1447800" cy="1739270"/>
              </a:xfrm>
            </p:grpSpPr>
            <p:grpSp>
              <p:nvGrpSpPr>
                <p:cNvPr id="26" name="Groupe 24"/>
                <p:cNvGrpSpPr/>
                <p:nvPr/>
              </p:nvGrpSpPr>
              <p:grpSpPr>
                <a:xfrm>
                  <a:off x="390525" y="1297134"/>
                  <a:ext cx="1447800" cy="1573388"/>
                  <a:chOff x="631143" y="1297134"/>
                  <a:chExt cx="1013508" cy="1573388"/>
                </a:xfrm>
              </p:grpSpPr>
              <p:sp>
                <p:nvSpPr>
                  <p:cNvPr id="87" name="Rectangle à coins arrondis 86"/>
                  <p:cNvSpPr/>
                  <p:nvPr/>
                </p:nvSpPr>
                <p:spPr>
                  <a:xfrm>
                    <a:off x="631143" y="1319514"/>
                    <a:ext cx="1013508" cy="1551008"/>
                  </a:xfrm>
                  <a:prstGeom prst="roundRect">
                    <a:avLst/>
                  </a:prstGeom>
                  <a:solidFill>
                    <a:srgbClr val="E2E2E2"/>
                  </a:solidFill>
                  <a:ln w="12700">
                    <a:solidFill>
                      <a:srgbClr val="6E86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sp>
                <p:nvSpPr>
                  <p:cNvPr id="88" name="Espace réservé du contenu 2"/>
                  <p:cNvSpPr txBox="1">
                    <a:spLocks/>
                  </p:cNvSpPr>
                  <p:nvPr/>
                </p:nvSpPr>
                <p:spPr>
                  <a:xfrm>
                    <a:off x="983867" y="1297134"/>
                    <a:ext cx="493782" cy="2880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marL="25400" marR="0" lvl="1" indent="-2540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>
                        <a:tab pos="1608138" algn="l"/>
                      </a:tabLst>
                      <a:defRPr/>
                    </a:pPr>
                    <a:r>
                      <a:rPr lang="fr-FR" b="1" dirty="0" smtClean="0"/>
                      <a:t>D.E</a:t>
                    </a:r>
                    <a:endParaRPr kumimoji="0" lang="fr-FR" sz="16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84" name="Picture 5" descr="O:\BIM SEMINAIRE\DIAPO\LOGOS\téléchargement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7101" y="2752184"/>
                  <a:ext cx="273050" cy="28422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7" name="Picture 2" descr="H:\BIM SEMINAIRE\DIAPO\AA_E22\SKMBT_C22014120116280.jpg"/>
            <p:cNvPicPr>
              <a:picLocks noChangeAspect="1" noChangeArrowheads="1"/>
            </p:cNvPicPr>
            <p:nvPr/>
          </p:nvPicPr>
          <p:blipFill>
            <a:blip r:embed="rId5" cstate="print"/>
            <a:srcRect l="6062" t="3811" r="5052" b="11909"/>
            <a:stretch>
              <a:fillRect/>
            </a:stretch>
          </p:blipFill>
          <p:spPr bwMode="auto">
            <a:xfrm>
              <a:off x="5047104" y="1476375"/>
              <a:ext cx="1324517" cy="888064"/>
            </a:xfrm>
            <a:prstGeom prst="rect">
              <a:avLst/>
            </a:prstGeom>
            <a:noFill/>
          </p:spPr>
        </p:pic>
      </p:grpSp>
      <p:grpSp>
        <p:nvGrpSpPr>
          <p:cNvPr id="140" name="Groupe 139"/>
          <p:cNvGrpSpPr/>
          <p:nvPr/>
        </p:nvGrpSpPr>
        <p:grpSpPr>
          <a:xfrm>
            <a:off x="4581525" y="4318455"/>
            <a:ext cx="4391025" cy="2338475"/>
            <a:chOff x="4581525" y="4318455"/>
            <a:chExt cx="4391025" cy="2338475"/>
          </a:xfrm>
        </p:grpSpPr>
        <p:grpSp>
          <p:nvGrpSpPr>
            <p:cNvPr id="32" name="Groupe 75"/>
            <p:cNvGrpSpPr/>
            <p:nvPr/>
          </p:nvGrpSpPr>
          <p:grpSpPr>
            <a:xfrm>
              <a:off x="4581525" y="4318455"/>
              <a:ext cx="4391025" cy="2338475"/>
              <a:chOff x="602568" y="4505324"/>
              <a:chExt cx="3264582" cy="2217519"/>
            </a:xfrm>
          </p:grpSpPr>
          <p:sp>
            <p:nvSpPr>
              <p:cNvPr id="93" name="Rectangle à coins arrondis 92"/>
              <p:cNvSpPr/>
              <p:nvPr/>
            </p:nvSpPr>
            <p:spPr>
              <a:xfrm>
                <a:off x="602568" y="4505324"/>
                <a:ext cx="3264582" cy="220388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94" name="Espace réservé du contenu 2"/>
              <p:cNvSpPr txBox="1">
                <a:spLocks/>
              </p:cNvSpPr>
              <p:nvPr/>
            </p:nvSpPr>
            <p:spPr>
              <a:xfrm>
                <a:off x="855593" y="6442002"/>
                <a:ext cx="2792482" cy="2808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600" b="1" dirty="0" smtClean="0"/>
                  <a:t>Productions graphiques 2D – 3D</a:t>
                </a:r>
                <a:endParaRPr kumimoji="0" lang="fr-FR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33" name="Picture 9" descr="H:\BIM SEMINAIRE\DIAPO\AA_E22\pers_inté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91063" y="4927601"/>
              <a:ext cx="1573360" cy="1092200"/>
            </a:xfrm>
            <a:prstGeom prst="rect">
              <a:avLst/>
            </a:prstGeom>
            <a:noFill/>
          </p:spPr>
        </p:pic>
        <p:pic>
          <p:nvPicPr>
            <p:cNvPr id="1034" name="Picture 10" descr="H:\BIM SEMINAIRE\DIAPO\AA_E22\plan 2D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59063" y="4705350"/>
              <a:ext cx="2478237" cy="1433513"/>
            </a:xfrm>
            <a:prstGeom prst="rect">
              <a:avLst/>
            </a:prstGeom>
            <a:noFill/>
          </p:spPr>
        </p:pic>
      </p:grpSp>
      <p:grpSp>
        <p:nvGrpSpPr>
          <p:cNvPr id="118" name="Groupe 117"/>
          <p:cNvGrpSpPr/>
          <p:nvPr/>
        </p:nvGrpSpPr>
        <p:grpSpPr>
          <a:xfrm>
            <a:off x="304800" y="1079500"/>
            <a:ext cx="8839200" cy="5778500"/>
            <a:chOff x="-18821400" y="1079500"/>
            <a:chExt cx="8839200" cy="5778500"/>
          </a:xfrm>
        </p:grpSpPr>
        <p:grpSp>
          <p:nvGrpSpPr>
            <p:cNvPr id="85" name="Groupe 84"/>
            <p:cNvGrpSpPr/>
            <p:nvPr/>
          </p:nvGrpSpPr>
          <p:grpSpPr>
            <a:xfrm>
              <a:off x="-18821400" y="1079500"/>
              <a:ext cx="8839200" cy="5778500"/>
              <a:chOff x="2552700" y="1079500"/>
              <a:chExt cx="8839200" cy="57785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552700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à coins arrondis 110"/>
              <p:cNvSpPr/>
              <p:nvPr/>
            </p:nvSpPr>
            <p:spPr>
              <a:xfrm>
                <a:off x="4044268" y="1825624"/>
                <a:ext cx="5976032" cy="4219575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</p:grpSp>
        <p:pic>
          <p:nvPicPr>
            <p:cNvPr id="112" name="Picture 2" descr="H:\BIM SEMINAIRE\DIAPO\AA_E22\SKMBT_C22014120116280.jpg"/>
            <p:cNvPicPr>
              <a:picLocks noChangeAspect="1" noChangeArrowheads="1"/>
            </p:cNvPicPr>
            <p:nvPr/>
          </p:nvPicPr>
          <p:blipFill>
            <a:blip r:embed="rId5" cstate="print"/>
            <a:srcRect l="6062" t="3811" r="5052" b="11909"/>
            <a:stretch>
              <a:fillRect/>
            </a:stretch>
          </p:blipFill>
          <p:spPr bwMode="auto">
            <a:xfrm>
              <a:off x="-16921356" y="2085975"/>
              <a:ext cx="4919856" cy="3298672"/>
            </a:xfrm>
            <a:prstGeom prst="rect">
              <a:avLst/>
            </a:prstGeom>
            <a:noFill/>
          </p:spPr>
        </p:pic>
        <p:sp>
          <p:nvSpPr>
            <p:cNvPr id="113" name="Espace réservé du contenu 2"/>
            <p:cNvSpPr txBox="1">
              <a:spLocks/>
            </p:cNvSpPr>
            <p:nvPr/>
          </p:nvSpPr>
          <p:spPr>
            <a:xfrm>
              <a:off x="-16782231" y="5459388"/>
              <a:ext cx="4847406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000" b="1" dirty="0" smtClean="0"/>
                <a:t>Document d’étude – esquisse de l’architecte</a:t>
              </a:r>
              <a:endParaRPr kumimoji="0" lang="fr-FR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304800" y="1079500"/>
            <a:ext cx="8839200" cy="5778500"/>
            <a:chOff x="-9296400" y="1079500"/>
            <a:chExt cx="8839200" cy="5778500"/>
          </a:xfrm>
        </p:grpSpPr>
        <p:grpSp>
          <p:nvGrpSpPr>
            <p:cNvPr id="35" name="Groupe 34"/>
            <p:cNvGrpSpPr/>
            <p:nvPr/>
          </p:nvGrpSpPr>
          <p:grpSpPr>
            <a:xfrm>
              <a:off x="-9296400" y="1079500"/>
              <a:ext cx="8839200" cy="5778500"/>
              <a:chOff x="2552700" y="1079500"/>
              <a:chExt cx="8839200" cy="57785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52700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4044268" y="1825624"/>
                <a:ext cx="5976032" cy="4219575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</p:grpSp>
        <p:pic>
          <p:nvPicPr>
            <p:cNvPr id="1028" name="Picture 4" descr="H:\BIM SEMINAIRE\DIAPO\AA_E22\plan 2D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7500937" y="2259488"/>
              <a:ext cx="5183437" cy="2998312"/>
            </a:xfrm>
            <a:prstGeom prst="rect">
              <a:avLst/>
            </a:prstGeom>
            <a:noFill/>
          </p:spPr>
        </p:pic>
        <p:sp>
          <p:nvSpPr>
            <p:cNvPr id="115" name="Espace réservé du contenu 2"/>
            <p:cNvSpPr txBox="1">
              <a:spLocks/>
            </p:cNvSpPr>
            <p:nvPr/>
          </p:nvSpPr>
          <p:spPr>
            <a:xfrm>
              <a:off x="-6723831" y="5459388"/>
              <a:ext cx="3832041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000" b="1" dirty="0" smtClean="0">
                  <a:solidFill>
                    <a:srgbClr val="4D5B6B"/>
                  </a:solidFill>
                </a:rPr>
                <a:t>Production d’un plan 2D </a:t>
              </a:r>
              <a:endParaRPr kumimoji="0" lang="fr-FR" i="1" u="none" strike="noStrike" kern="1200" cap="none" spc="0" normalizeH="0" baseline="0" noProof="0" dirty="0" smtClean="0">
                <a:ln>
                  <a:noFill/>
                </a:ln>
                <a:solidFill>
                  <a:srgbClr val="4D5B6B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6" name="Picture 3" descr="H:\BIM SEMINAIRE\DIAPO\LOGOS\autodes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879532" y="5353049"/>
              <a:ext cx="576262" cy="560950"/>
            </a:xfrm>
            <a:prstGeom prst="rect">
              <a:avLst/>
            </a:prstGeom>
            <a:noFill/>
          </p:spPr>
        </p:pic>
      </p:grpSp>
      <p:grpSp>
        <p:nvGrpSpPr>
          <p:cNvPr id="137" name="Groupe 136"/>
          <p:cNvGrpSpPr/>
          <p:nvPr/>
        </p:nvGrpSpPr>
        <p:grpSpPr>
          <a:xfrm>
            <a:off x="304800" y="1079500"/>
            <a:ext cx="8839200" cy="5778500"/>
            <a:chOff x="304800" y="7442200"/>
            <a:chExt cx="8839200" cy="5778500"/>
          </a:xfrm>
        </p:grpSpPr>
        <p:grpSp>
          <p:nvGrpSpPr>
            <p:cNvPr id="38" name="Groupe 60"/>
            <p:cNvGrpSpPr/>
            <p:nvPr/>
          </p:nvGrpSpPr>
          <p:grpSpPr>
            <a:xfrm>
              <a:off x="304800" y="7442200"/>
              <a:ext cx="8839200" cy="5778500"/>
              <a:chOff x="8609693" y="1079500"/>
              <a:chExt cx="8839200" cy="57785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609693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space réservé du contenu 2"/>
              <p:cNvSpPr txBox="1">
                <a:spLocks/>
              </p:cNvSpPr>
              <p:nvPr/>
            </p:nvSpPr>
            <p:spPr>
              <a:xfrm>
                <a:off x="8743043" y="4839070"/>
                <a:ext cx="3575050" cy="1599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MODÈLE 3D IFC FOURNI</a:t>
                </a:r>
              </a:p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POUR TRAVAIL DANS</a:t>
                </a:r>
              </a:p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APPLICATIF BIM PROPRIÉTAIRE</a:t>
                </a:r>
              </a:p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( </a:t>
                </a:r>
                <a:r>
                  <a:rPr lang="fr-FR" sz="2000" b="1" dirty="0" err="1" smtClean="0">
                    <a:solidFill>
                      <a:srgbClr val="4D5B6B"/>
                    </a:solidFill>
                  </a:rPr>
                  <a:t>Archicad</a:t>
                </a:r>
                <a:r>
                  <a:rPr lang="fr-FR" sz="2000" b="1" dirty="0" smtClean="0">
                    <a:solidFill>
                      <a:srgbClr val="4D5B6B"/>
                    </a:solidFill>
                  </a:rPr>
                  <a:t>, Revit, </a:t>
                </a:r>
                <a:r>
                  <a:rPr lang="fr-FR" sz="2000" b="1" dirty="0" err="1" smtClean="0">
                    <a:solidFill>
                      <a:srgbClr val="4D5B6B"/>
                    </a:solidFill>
                  </a:rPr>
                  <a:t>Allplan</a:t>
                </a:r>
                <a:r>
                  <a:rPr lang="fr-FR" sz="2000" b="1" dirty="0" smtClean="0">
                    <a:solidFill>
                      <a:srgbClr val="4D5B6B"/>
                    </a:solidFill>
                  </a:rPr>
                  <a:t>,…)</a:t>
                </a:r>
              </a:p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endParaRPr kumimoji="0" lang="fr-FR" sz="320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6" descr="H:\BIM SEMINAIRE\DIAPO\AA_E22\IFC depart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3700" y="7518400"/>
              <a:ext cx="5397790" cy="3409950"/>
            </a:xfrm>
            <a:prstGeom prst="rect">
              <a:avLst/>
            </a:prstGeom>
            <a:noFill/>
          </p:spPr>
        </p:pic>
        <p:pic>
          <p:nvPicPr>
            <p:cNvPr id="46" name="Picture 5" descr="H:\BIM SEMINAIRE\DIAPO\AA_E22\ecran archicad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72904" y="9934276"/>
              <a:ext cx="4833936" cy="3180222"/>
            </a:xfrm>
            <a:prstGeom prst="rect">
              <a:avLst/>
            </a:prstGeom>
            <a:noFill/>
          </p:spPr>
        </p:pic>
        <p:sp>
          <p:nvSpPr>
            <p:cNvPr id="128" name="Ellipse 127"/>
            <p:cNvSpPr/>
            <p:nvPr/>
          </p:nvSpPr>
          <p:spPr>
            <a:xfrm>
              <a:off x="1268730" y="8903970"/>
              <a:ext cx="2994660" cy="13944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Groupe 138"/>
          <p:cNvGrpSpPr/>
          <p:nvPr/>
        </p:nvGrpSpPr>
        <p:grpSpPr>
          <a:xfrm>
            <a:off x="304800" y="1079500"/>
            <a:ext cx="8839200" cy="5778500"/>
            <a:chOff x="304800" y="13500100"/>
            <a:chExt cx="8839200" cy="5778500"/>
          </a:xfrm>
        </p:grpSpPr>
        <p:grpSp>
          <p:nvGrpSpPr>
            <p:cNvPr id="132" name="Groupe 60"/>
            <p:cNvGrpSpPr/>
            <p:nvPr/>
          </p:nvGrpSpPr>
          <p:grpSpPr>
            <a:xfrm>
              <a:off x="304800" y="13500100"/>
              <a:ext cx="8839200" cy="5778500"/>
              <a:chOff x="8609693" y="1079500"/>
              <a:chExt cx="8839200" cy="57785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8609693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space réservé du contenu 2"/>
              <p:cNvSpPr txBox="1">
                <a:spLocks/>
              </p:cNvSpPr>
              <p:nvPr/>
            </p:nvSpPr>
            <p:spPr>
              <a:xfrm>
                <a:off x="9485993" y="5353050"/>
                <a:ext cx="36957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IMPRESSION DE PLAN 2D</a:t>
                </a:r>
                <a:endParaRPr kumimoji="0" lang="fr-FR" sz="3200" u="none" strike="noStrike" kern="1200" cap="none" spc="0" normalizeH="0" baseline="0" noProof="0" dirty="0" smtClean="0">
                  <a:ln>
                    <a:noFill/>
                  </a:ln>
                  <a:solidFill>
                    <a:srgbClr val="4D5B6B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Espace réservé du contenu 2"/>
              <p:cNvSpPr txBox="1">
                <a:spLocks/>
              </p:cNvSpPr>
              <p:nvPr/>
            </p:nvSpPr>
            <p:spPr>
              <a:xfrm>
                <a:off x="14553293" y="4343400"/>
                <a:ext cx="2571750" cy="85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ÉDITION DE</a:t>
                </a:r>
              </a:p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NOMENCLATURES </a:t>
                </a:r>
                <a:endParaRPr kumimoji="0" lang="fr-FR" sz="3200" u="none" strike="noStrike" kern="1200" cap="none" spc="0" normalizeH="0" baseline="0" noProof="0" dirty="0" smtClean="0">
                  <a:ln>
                    <a:noFill/>
                  </a:ln>
                  <a:solidFill>
                    <a:srgbClr val="4D5B6B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31" name="Picture 7" descr="H:\BIM SEMINAIRE\DIAPO\AA_E22\nomencla_menui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34099" y="15049499"/>
              <a:ext cx="2803151" cy="1556721"/>
            </a:xfrm>
            <a:prstGeom prst="rect">
              <a:avLst/>
            </a:prstGeom>
            <a:noFill/>
          </p:spPr>
        </p:pic>
        <p:pic>
          <p:nvPicPr>
            <p:cNvPr id="136" name="Picture 10" descr="H:\BIM SEMINAIRE\DIAPO\AA_E22\plan 2D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3562" y="14363700"/>
              <a:ext cx="5499873" cy="3181350"/>
            </a:xfrm>
            <a:prstGeom prst="rect">
              <a:avLst/>
            </a:prstGeom>
            <a:noFill/>
          </p:spPr>
        </p:pic>
      </p:grpSp>
      <p:grpSp>
        <p:nvGrpSpPr>
          <p:cNvPr id="92" name="Groupe 91"/>
          <p:cNvGrpSpPr/>
          <p:nvPr/>
        </p:nvGrpSpPr>
        <p:grpSpPr>
          <a:xfrm>
            <a:off x="304800" y="1079500"/>
            <a:ext cx="8839200" cy="5778500"/>
            <a:chOff x="304800" y="1079500"/>
            <a:chExt cx="8839200" cy="5778500"/>
          </a:xfrm>
        </p:grpSpPr>
        <p:grpSp>
          <p:nvGrpSpPr>
            <p:cNvPr id="138" name="Groupe 137"/>
            <p:cNvGrpSpPr/>
            <p:nvPr/>
          </p:nvGrpSpPr>
          <p:grpSpPr>
            <a:xfrm>
              <a:off x="304800" y="1079500"/>
              <a:ext cx="8839200" cy="5778500"/>
              <a:chOff x="10363200" y="7480300"/>
              <a:chExt cx="8839200" cy="5778500"/>
            </a:xfrm>
          </p:grpSpPr>
          <p:grpSp>
            <p:nvGrpSpPr>
              <p:cNvPr id="121" name="Groupe 60"/>
              <p:cNvGrpSpPr/>
              <p:nvPr/>
            </p:nvGrpSpPr>
            <p:grpSpPr>
              <a:xfrm>
                <a:off x="10363200" y="7480300"/>
                <a:ext cx="8839200" cy="5778500"/>
                <a:chOff x="8609693" y="1079500"/>
                <a:chExt cx="8839200" cy="5778500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8609693" y="1079500"/>
                  <a:ext cx="8839200" cy="5778500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Espace réservé du contenu 2"/>
                <p:cNvSpPr txBox="1">
                  <a:spLocks/>
                </p:cNvSpPr>
                <p:nvPr/>
              </p:nvSpPr>
              <p:spPr>
                <a:xfrm>
                  <a:off x="10000343" y="3352800"/>
                  <a:ext cx="1885950" cy="4336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2000" b="1" dirty="0" smtClean="0">
                      <a:solidFill>
                        <a:srgbClr val="4D5B6B"/>
                      </a:solidFill>
                    </a:rPr>
                    <a:t>VISUELS 3D</a:t>
                  </a:r>
                  <a:endParaRPr kumimoji="0" lang="fr-FR" sz="32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D5B6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Espace réservé du contenu 2"/>
                <p:cNvSpPr txBox="1">
                  <a:spLocks/>
                </p:cNvSpPr>
                <p:nvPr/>
              </p:nvSpPr>
              <p:spPr>
                <a:xfrm>
                  <a:off x="12400643" y="4476750"/>
                  <a:ext cx="1276350" cy="4336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2000" b="1" dirty="0" smtClean="0">
                      <a:solidFill>
                        <a:srgbClr val="4D5B6B"/>
                      </a:solidFill>
                    </a:rPr>
                    <a:t>PLANS 3D</a:t>
                  </a:r>
                  <a:endParaRPr kumimoji="0" lang="fr-FR" sz="32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D5B6B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0" name="Picture 8" descr="H:\BIM SEMINAIRE\DIAPO\AA_E22\plan 3D rendu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3436600" y="7722394"/>
                <a:ext cx="5575300" cy="3136106"/>
              </a:xfrm>
              <a:prstGeom prst="rect">
                <a:avLst/>
              </a:prstGeom>
              <a:noFill/>
            </p:spPr>
          </p:pic>
          <p:pic>
            <p:nvPicPr>
              <p:cNvPr id="129" name="Picture 9" descr="H:\BIM SEMINAIRE\DIAPO\AA_E22\pers_intér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0553700" y="10096500"/>
                <a:ext cx="3459561" cy="2609850"/>
              </a:xfrm>
              <a:prstGeom prst="rect">
                <a:avLst/>
              </a:prstGeom>
              <a:noFill/>
            </p:spPr>
          </p:pic>
        </p:grpSp>
        <p:sp>
          <p:nvSpPr>
            <p:cNvPr id="91" name="Chevron 90"/>
            <p:cNvSpPr/>
            <p:nvPr/>
          </p:nvSpPr>
          <p:spPr>
            <a:xfrm rot="7134408">
              <a:off x="6934114" y="1702168"/>
              <a:ext cx="380678" cy="138541"/>
            </a:xfrm>
            <a:prstGeom prst="chevron">
              <a:avLst>
                <a:gd name="adj" fmla="val 4936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304800" y="1079500"/>
            <a:ext cx="8839200" cy="5778500"/>
            <a:chOff x="10363200" y="7480300"/>
            <a:chExt cx="8839200" cy="5778500"/>
          </a:xfrm>
        </p:grpSpPr>
        <p:grpSp>
          <p:nvGrpSpPr>
            <p:cNvPr id="101" name="Groupe 60"/>
            <p:cNvGrpSpPr/>
            <p:nvPr/>
          </p:nvGrpSpPr>
          <p:grpSpPr>
            <a:xfrm>
              <a:off x="10363200" y="7480300"/>
              <a:ext cx="8839200" cy="5778500"/>
              <a:chOff x="8609693" y="1079500"/>
              <a:chExt cx="8839200" cy="57785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609693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space réservé du contenu 2"/>
              <p:cNvSpPr txBox="1">
                <a:spLocks/>
              </p:cNvSpPr>
              <p:nvPr/>
            </p:nvSpPr>
            <p:spPr>
              <a:xfrm>
                <a:off x="10838543" y="6124575"/>
                <a:ext cx="4629150" cy="468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rgbClr val="4D5B6B"/>
                    </a:solidFill>
                  </a:rPr>
                  <a:t>INTÉGRATION – PHOTO RÉALISTE</a:t>
                </a:r>
                <a:endParaRPr kumimoji="0" lang="fr-FR" sz="3200" u="none" strike="noStrike" kern="1200" cap="none" spc="0" normalizeH="0" baseline="0" noProof="0" dirty="0" smtClean="0">
                  <a:ln>
                    <a:noFill/>
                  </a:ln>
                  <a:solidFill>
                    <a:srgbClr val="4D5B6B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3" name="Picture 9" descr="H:\BIM SEMINAIRE\DIAPO\AA_E22\pers_intér.jpg"/>
            <p:cNvPicPr>
              <a:picLocks noChangeAspect="1" noChangeArrowheads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11134725" y="7705031"/>
              <a:ext cx="7562850" cy="4669743"/>
            </a:xfrm>
            <a:prstGeom prst="rect">
              <a:avLst/>
            </a:prstGeom>
            <a:noFill/>
          </p:spPr>
        </p:pic>
      </p:grpSp>
      <p:grpSp>
        <p:nvGrpSpPr>
          <p:cNvPr id="43" name="Groupe 79"/>
          <p:cNvGrpSpPr/>
          <p:nvPr/>
        </p:nvGrpSpPr>
        <p:grpSpPr>
          <a:xfrm>
            <a:off x="4460875" y="801734"/>
            <a:ext cx="4559300" cy="5880277"/>
            <a:chOff x="4629150" y="1045348"/>
            <a:chExt cx="4391025" cy="3360442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4629150" y="1157766"/>
              <a:ext cx="4391025" cy="3248024"/>
            </a:xfrm>
            <a:prstGeom prst="roundRect">
              <a:avLst>
                <a:gd name="adj" fmla="val 12561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space réservé du contenu 2"/>
            <p:cNvSpPr txBox="1">
              <a:spLocks/>
            </p:cNvSpPr>
            <p:nvPr/>
          </p:nvSpPr>
          <p:spPr>
            <a:xfrm>
              <a:off x="5792706" y="1045348"/>
              <a:ext cx="2618556" cy="242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Démarche BIM</a:t>
              </a:r>
              <a:endPara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851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0" name="Rectangle à coins arrondis 99">
            <a:hlinkClick r:id="rId20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Retour TEBAA</a:t>
            </a: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102" name="Picture 2" descr="F:\logo_MEN Eduscol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3224" y="87604"/>
            <a:ext cx="7893698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896" y="35293"/>
            <a:ext cx="7846034" cy="502568"/>
          </a:xfrm>
        </p:spPr>
        <p:txBody>
          <a:bodyPr>
            <a:normAutofit fontScale="92500" lnSpcReduction="10000"/>
          </a:bodyPr>
          <a:lstStyle/>
          <a:p>
            <a:pPr marL="25400" lvl="1" indent="-25400">
              <a:buNone/>
            </a:pPr>
            <a:r>
              <a:rPr lang="fr-FR" sz="3000" b="1" dirty="0" smtClean="0"/>
              <a:t>ÉPREUVE E32 : </a:t>
            </a:r>
            <a:r>
              <a:rPr lang="fr-FR" sz="2600" i="1" dirty="0" smtClean="0"/>
              <a:t>Finalisation d’un dossier </a:t>
            </a:r>
            <a:r>
              <a:rPr lang="fr-FR" sz="2200" i="1" dirty="0" smtClean="0"/>
              <a:t>	                        </a:t>
            </a:r>
            <a:r>
              <a:rPr lang="fr-FR" sz="2200" b="1" i="1" dirty="0" smtClean="0"/>
              <a:t>TEB EE</a:t>
            </a:r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94787" y="544664"/>
            <a:ext cx="2626463" cy="41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32.1 Dossier de projet</a:t>
            </a:r>
            <a:endParaRPr kumimoji="0" lang="fr-FR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4174692" y="751729"/>
            <a:ext cx="22388" cy="2611327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5407802" y="544664"/>
            <a:ext cx="2602039" cy="41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32.2 Dossier d’exécution</a:t>
            </a:r>
            <a:endParaRPr kumimoji="0" lang="fr-FR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81808" y="1022533"/>
            <a:ext cx="2063574" cy="1561949"/>
            <a:chOff x="481808" y="1022533"/>
            <a:chExt cx="2063574" cy="1561949"/>
          </a:xfrm>
        </p:grpSpPr>
        <p:grpSp>
          <p:nvGrpSpPr>
            <p:cNvPr id="90" name="Groupe 89"/>
            <p:cNvGrpSpPr/>
            <p:nvPr/>
          </p:nvGrpSpPr>
          <p:grpSpPr>
            <a:xfrm>
              <a:off x="481808" y="1022533"/>
              <a:ext cx="2063574" cy="1561949"/>
              <a:chOff x="5756862" y="1182354"/>
              <a:chExt cx="1886673" cy="1551008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5756862" y="118235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92" name="Espace réservé du contenu 2"/>
              <p:cNvSpPr txBox="1">
                <a:spLocks/>
              </p:cNvSpPr>
              <p:nvPr/>
            </p:nvSpPr>
            <p:spPr>
              <a:xfrm>
                <a:off x="5952738" y="1194899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5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592" y="2079831"/>
              <a:ext cx="298450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707" y="2079831"/>
              <a:ext cx="327737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016" y="2069397"/>
              <a:ext cx="339526" cy="35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366" y="1346378"/>
              <a:ext cx="1078176" cy="682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99" y="1340768"/>
              <a:ext cx="77152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Image 110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874" y="2055851"/>
              <a:ext cx="268374" cy="364780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279483" y="3637806"/>
            <a:ext cx="2098585" cy="1420916"/>
            <a:chOff x="279483" y="3637806"/>
            <a:chExt cx="2098585" cy="1420916"/>
          </a:xfrm>
        </p:grpSpPr>
        <p:sp>
          <p:nvSpPr>
            <p:cNvPr id="103" name="Rectangle à coins arrondis 102"/>
            <p:cNvSpPr/>
            <p:nvPr/>
          </p:nvSpPr>
          <p:spPr>
            <a:xfrm>
              <a:off x="279483" y="3637806"/>
              <a:ext cx="2098585" cy="1420916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ACTIVITES :</a:t>
              </a:r>
              <a:endParaRPr lang="fr-FR" sz="1200" dirty="0" smtClean="0">
                <a:solidFill>
                  <a:schemeClr val="tx2"/>
                </a:solidFill>
              </a:endParaRPr>
            </a:p>
            <a:p>
              <a:r>
                <a:rPr lang="fr-FR" sz="1200" dirty="0" smtClean="0">
                  <a:solidFill>
                    <a:schemeClr val="tx2"/>
                  </a:solidFill>
                </a:rPr>
                <a:t>- </a:t>
              </a:r>
              <a:r>
                <a:rPr lang="fr-FR" sz="1200" dirty="0">
                  <a:solidFill>
                    <a:schemeClr val="tx2"/>
                  </a:solidFill>
                </a:rPr>
                <a:t>élaborer des documents graphiques </a:t>
              </a:r>
            </a:p>
            <a:p>
              <a:r>
                <a:rPr lang="fr-FR" sz="1200" dirty="0">
                  <a:solidFill>
                    <a:schemeClr val="tx2"/>
                  </a:solidFill>
                </a:rPr>
                <a:t>- mettre au net un relevé </a:t>
              </a:r>
            </a:p>
            <a:p>
              <a:r>
                <a:rPr lang="fr-FR" sz="1200" dirty="0">
                  <a:solidFill>
                    <a:schemeClr val="tx2"/>
                  </a:solidFill>
                </a:rPr>
                <a:t>- réaliser un dessin de détail </a:t>
              </a:r>
            </a:p>
            <a:p>
              <a:endParaRPr lang="fr-FR" sz="1400" b="1" dirty="0" smtClean="0">
                <a:solidFill>
                  <a:schemeClr val="tx2"/>
                </a:solidFill>
              </a:endParaRPr>
            </a:p>
            <a:p>
              <a:endParaRPr lang="fr-FR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04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4" y="4597786"/>
              <a:ext cx="298450" cy="32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102" y="4597786"/>
              <a:ext cx="327737" cy="32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878" y="4585880"/>
              <a:ext cx="339526" cy="35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Image 111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9301" y="4574665"/>
              <a:ext cx="268374" cy="364780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2630641" y="1045223"/>
            <a:ext cx="1450613" cy="1551008"/>
            <a:chOff x="2630641" y="1045223"/>
            <a:chExt cx="1450613" cy="1551008"/>
          </a:xfrm>
        </p:grpSpPr>
        <p:sp>
          <p:nvSpPr>
            <p:cNvPr id="120" name="Rectangle à coins arrondis 119"/>
            <p:cNvSpPr/>
            <p:nvPr/>
          </p:nvSpPr>
          <p:spPr>
            <a:xfrm>
              <a:off x="2630641" y="1045223"/>
              <a:ext cx="1290994" cy="1551008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chemeClr val="tx2"/>
                  </a:solidFill>
                </a:rPr>
                <a:t>L’élève a déjà réussi ce type d’activité dans les mêmes conditions d’exigences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  <p:sp>
          <p:nvSpPr>
            <p:cNvPr id="121" name="Espace réservé du contenu 2"/>
            <p:cNvSpPr txBox="1">
              <a:spLocks/>
            </p:cNvSpPr>
            <p:nvPr/>
          </p:nvSpPr>
          <p:spPr>
            <a:xfrm>
              <a:off x="2631507" y="1149310"/>
              <a:ext cx="1449747" cy="2542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900" b="1" dirty="0" smtClean="0"/>
                <a:t>Suivi individualisé </a:t>
              </a:r>
              <a:endParaRPr kumimoji="0" lang="fr-F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496092" y="998725"/>
            <a:ext cx="4381207" cy="1597506"/>
            <a:chOff x="4496092" y="998725"/>
            <a:chExt cx="4381207" cy="1597506"/>
          </a:xfrm>
        </p:grpSpPr>
        <p:grpSp>
          <p:nvGrpSpPr>
            <p:cNvPr id="122" name="Groupe 121"/>
            <p:cNvGrpSpPr/>
            <p:nvPr/>
          </p:nvGrpSpPr>
          <p:grpSpPr>
            <a:xfrm>
              <a:off x="6644153" y="998725"/>
              <a:ext cx="2233146" cy="879813"/>
              <a:chOff x="631143" y="1283228"/>
              <a:chExt cx="1013508" cy="1587294"/>
            </a:xfrm>
          </p:grpSpPr>
          <p:sp>
            <p:nvSpPr>
              <p:cNvPr id="123" name="Rectangle à coins arrondis 122"/>
              <p:cNvSpPr/>
              <p:nvPr/>
            </p:nvSpPr>
            <p:spPr>
              <a:xfrm>
                <a:off x="631143" y="1319514"/>
                <a:ext cx="1013508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25" name="Espace réservé du contenu 2"/>
              <p:cNvSpPr txBox="1">
                <a:spLocks/>
              </p:cNvSpPr>
              <p:nvPr/>
            </p:nvSpPr>
            <p:spPr>
              <a:xfrm>
                <a:off x="916553" y="1283228"/>
                <a:ext cx="493782" cy="3561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b="1" dirty="0" smtClean="0"/>
                  <a:t>D.T</a:t>
                </a:r>
                <a:endParaRPr kumimoji="0" lang="fr-FR" sz="16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e 125"/>
            <p:cNvGrpSpPr/>
            <p:nvPr/>
          </p:nvGrpSpPr>
          <p:grpSpPr>
            <a:xfrm>
              <a:off x="4496092" y="1022532"/>
              <a:ext cx="2063574" cy="1573699"/>
              <a:chOff x="5756862" y="1182354"/>
              <a:chExt cx="1886673" cy="1551008"/>
            </a:xfrm>
          </p:grpSpPr>
          <p:sp>
            <p:nvSpPr>
              <p:cNvPr id="127" name="Rectangle à coins arrondis 126"/>
              <p:cNvSpPr/>
              <p:nvPr/>
            </p:nvSpPr>
            <p:spPr>
              <a:xfrm>
                <a:off x="5756862" y="118235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28" name="Espace réservé du contenu 2"/>
              <p:cNvSpPr txBox="1">
                <a:spLocks/>
              </p:cNvSpPr>
              <p:nvPr/>
            </p:nvSpPr>
            <p:spPr>
              <a:xfrm>
                <a:off x="5956785" y="1193979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29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102" y="2024142"/>
              <a:ext cx="298450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217" y="2024142"/>
              <a:ext cx="327737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526" y="2013708"/>
              <a:ext cx="339526" cy="35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876" y="1290689"/>
              <a:ext cx="1078176" cy="682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709" y="1285079"/>
              <a:ext cx="77152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Image 133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4384" y="2000162"/>
              <a:ext cx="268374" cy="364780"/>
            </a:xfrm>
            <a:prstGeom prst="rect">
              <a:avLst/>
            </a:prstGeom>
          </p:spPr>
        </p:pic>
        <p:pic>
          <p:nvPicPr>
            <p:cNvPr id="135" name="Picture 8" descr="http://www.debouya.com/images/balustrade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002" y="1310565"/>
              <a:ext cx="1881853" cy="5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7" name="Rectangle à coins arrondis 136"/>
          <p:cNvSpPr/>
          <p:nvPr/>
        </p:nvSpPr>
        <p:spPr>
          <a:xfrm>
            <a:off x="6635838" y="1964044"/>
            <a:ext cx="2249776" cy="620438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 smtClean="0">
              <a:solidFill>
                <a:schemeClr val="tx2"/>
              </a:solidFill>
            </a:endParaRPr>
          </a:p>
          <a:p>
            <a:pPr marL="0" lvl="1" algn="ctr"/>
            <a:r>
              <a:rPr lang="fr-FR" sz="1200" b="1" dirty="0">
                <a:solidFill>
                  <a:schemeClr val="tx2"/>
                </a:solidFill>
              </a:rPr>
              <a:t>Suivi individualisé </a:t>
            </a:r>
            <a:r>
              <a:rPr lang="fr-FR" sz="1200" b="1" dirty="0" smtClean="0">
                <a:solidFill>
                  <a:schemeClr val="tx2"/>
                </a:solidFill>
              </a:rPr>
              <a:t>: </a:t>
            </a:r>
            <a:r>
              <a:rPr lang="fr-FR" sz="1200" dirty="0" smtClean="0">
                <a:solidFill>
                  <a:schemeClr val="tx2"/>
                </a:solidFill>
              </a:rPr>
              <a:t>L’élève a déjà réussi ce type d’activité dans les mêmes conditions 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651414" y="3637806"/>
            <a:ext cx="2349872" cy="1571901"/>
            <a:chOff x="6651414" y="3637806"/>
            <a:chExt cx="2349872" cy="1571901"/>
          </a:xfrm>
        </p:grpSpPr>
        <p:sp>
          <p:nvSpPr>
            <p:cNvPr id="139" name="Rectangle à coins arrondis 138"/>
            <p:cNvSpPr/>
            <p:nvPr/>
          </p:nvSpPr>
          <p:spPr>
            <a:xfrm>
              <a:off x="6651414" y="3637806"/>
              <a:ext cx="2349872" cy="1571901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</a:rPr>
                <a:t>ACTIVITES :</a:t>
              </a:r>
              <a:endParaRPr lang="fr-FR" sz="1200" dirty="0">
                <a:solidFill>
                  <a:schemeClr val="tx2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fr-FR" sz="1200" dirty="0" smtClean="0">
                  <a:solidFill>
                    <a:schemeClr val="tx2"/>
                  </a:solidFill>
                </a:rPr>
                <a:t>établir </a:t>
              </a:r>
              <a:r>
                <a:rPr lang="fr-FR" sz="1200" dirty="0">
                  <a:solidFill>
                    <a:schemeClr val="tx2"/>
                  </a:solidFill>
                </a:rPr>
                <a:t>des plans d’exécution</a:t>
              </a:r>
            </a:p>
            <a:p>
              <a:pPr marL="171450" indent="-171450">
                <a:buFontTx/>
                <a:buChar char="-"/>
              </a:pPr>
              <a:r>
                <a:rPr lang="fr-FR" sz="1200" dirty="0">
                  <a:solidFill>
                    <a:schemeClr val="tx2"/>
                  </a:solidFill>
                </a:rPr>
                <a:t>réaliser un dessin de détail </a:t>
              </a:r>
              <a:endParaRPr lang="fr-FR" sz="1200" dirty="0" smtClean="0">
                <a:solidFill>
                  <a:schemeClr val="tx2"/>
                </a:solidFill>
              </a:endParaRPr>
            </a:p>
            <a:p>
              <a:endParaRPr lang="fr-FR" sz="1200" dirty="0" smtClean="0">
                <a:solidFill>
                  <a:schemeClr val="tx2"/>
                </a:solidFill>
              </a:endParaRPr>
            </a:p>
            <a:p>
              <a:endParaRPr lang="fr-FR" sz="1200" dirty="0">
                <a:solidFill>
                  <a:schemeClr val="tx2"/>
                </a:solidFill>
              </a:endParaRPr>
            </a:p>
            <a:p>
              <a:endParaRPr lang="fr-FR" sz="12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050" dirty="0" smtClean="0">
                  <a:solidFill>
                    <a:schemeClr val="tx2"/>
                  </a:solidFill>
                </a:rPr>
                <a:t>+ Logiciels spécifiques (</a:t>
              </a:r>
              <a:r>
                <a:rPr lang="fr-FR" sz="1050" dirty="0" err="1" smtClean="0">
                  <a:solidFill>
                    <a:schemeClr val="tx2"/>
                  </a:solidFill>
                </a:rPr>
                <a:t>advanced</a:t>
              </a:r>
              <a:r>
                <a:rPr lang="fr-FR" sz="1050" dirty="0" smtClean="0">
                  <a:solidFill>
                    <a:schemeClr val="tx2"/>
                  </a:solidFill>
                </a:rPr>
                <a:t> </a:t>
              </a:r>
              <a:r>
                <a:rPr lang="fr-FR" sz="1050" dirty="0" err="1" smtClean="0">
                  <a:solidFill>
                    <a:schemeClr val="tx2"/>
                  </a:solidFill>
                </a:rPr>
                <a:t>concrete</a:t>
              </a:r>
              <a:r>
                <a:rPr lang="fr-FR" sz="1050" dirty="0" smtClean="0">
                  <a:solidFill>
                    <a:schemeClr val="tx2"/>
                  </a:solidFill>
                </a:rPr>
                <a:t>, </a:t>
              </a:r>
              <a:r>
                <a:rPr lang="fr-FR" sz="1050" dirty="0" err="1" smtClean="0">
                  <a:solidFill>
                    <a:schemeClr val="tx2"/>
                  </a:solidFill>
                </a:rPr>
                <a:t>steel</a:t>
              </a:r>
              <a:r>
                <a:rPr lang="fr-FR" sz="1050" dirty="0" smtClean="0">
                  <a:solidFill>
                    <a:schemeClr val="tx2"/>
                  </a:solidFill>
                </a:rPr>
                <a:t>, design, …)</a:t>
              </a:r>
              <a:endParaRPr lang="fr-FR" sz="12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40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575" y="4371385"/>
              <a:ext cx="298450" cy="32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723" y="4371385"/>
              <a:ext cx="327737" cy="32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499" y="4359479"/>
              <a:ext cx="339526" cy="35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Image 142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6922" y="4348264"/>
              <a:ext cx="268374" cy="364780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4496092" y="2697805"/>
            <a:ext cx="4023361" cy="864161"/>
            <a:chOff x="4496092" y="2697805"/>
            <a:chExt cx="4023361" cy="864161"/>
          </a:xfrm>
        </p:grpSpPr>
        <p:sp>
          <p:nvSpPr>
            <p:cNvPr id="144" name="Espace réservé du contenu 2"/>
            <p:cNvSpPr txBox="1">
              <a:spLocks/>
            </p:cNvSpPr>
            <p:nvPr/>
          </p:nvSpPr>
          <p:spPr>
            <a:xfrm>
              <a:off x="4496092" y="2697805"/>
              <a:ext cx="4023361" cy="2940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lvl="1" indent="-25400">
                <a:spcBef>
                  <a:spcPct val="20000"/>
                </a:spcBef>
                <a:tabLst>
                  <a:tab pos="1608138" algn="l"/>
                </a:tabLst>
                <a:defRPr/>
              </a:pPr>
              <a:r>
                <a:rPr lang="fr-FR" sz="1300" b="1" dirty="0" smtClean="0"/>
                <a:t>Certification sur </a:t>
              </a:r>
              <a:r>
                <a:rPr lang="fr-FR" sz="1300" b="1" dirty="0"/>
                <a:t>tout ou partie des </a:t>
              </a:r>
              <a:r>
                <a:rPr lang="fr-FR" sz="1300" b="1" dirty="0" smtClean="0"/>
                <a:t>compétences…</a:t>
              </a:r>
              <a:endPara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lèche droite rayée 144"/>
            <p:cNvSpPr/>
            <p:nvPr/>
          </p:nvSpPr>
          <p:spPr>
            <a:xfrm rot="5400000">
              <a:off x="5266278" y="3147049"/>
              <a:ext cx="523201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Flèche droite rayée 145"/>
            <p:cNvSpPr/>
            <p:nvPr/>
          </p:nvSpPr>
          <p:spPr>
            <a:xfrm rot="3534186">
              <a:off x="7087166" y="3154557"/>
              <a:ext cx="520975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7" name="Picture 2" descr="I:\BIM SEMINAIRE\DIAPO\LOGOS\Q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10233" y="3073920"/>
              <a:ext cx="361915" cy="471355"/>
            </a:xfrm>
            <a:prstGeom prst="rect">
              <a:avLst/>
            </a:prstGeom>
            <a:noFill/>
          </p:spPr>
        </p:pic>
      </p:grpSp>
      <p:grpSp>
        <p:nvGrpSpPr>
          <p:cNvPr id="10" name="Groupe 9"/>
          <p:cNvGrpSpPr/>
          <p:nvPr/>
        </p:nvGrpSpPr>
        <p:grpSpPr>
          <a:xfrm>
            <a:off x="2432777" y="3637806"/>
            <a:ext cx="4126889" cy="1754292"/>
            <a:chOff x="2432777" y="3637806"/>
            <a:chExt cx="4126889" cy="1754292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2432777" y="3637806"/>
              <a:ext cx="4126889" cy="1754292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CHAMP DES POSSIBLES EN BIM</a:t>
              </a:r>
            </a:p>
            <a:p>
              <a:endParaRPr lang="fr-FR" sz="600" dirty="0" smtClean="0">
                <a:solidFill>
                  <a:schemeClr val="tx2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fr-FR" sz="1200" dirty="0" smtClean="0">
                  <a:solidFill>
                    <a:schemeClr val="tx2"/>
                  </a:solidFill>
                </a:rPr>
                <a:t>Offre </a:t>
              </a:r>
              <a:r>
                <a:rPr lang="fr-FR" sz="1200" dirty="0">
                  <a:solidFill>
                    <a:schemeClr val="tx2"/>
                  </a:solidFill>
                </a:rPr>
                <a:t>de prix pour la préparation des </a:t>
              </a:r>
              <a:r>
                <a:rPr lang="fr-FR" sz="1200" dirty="0" smtClean="0">
                  <a:solidFill>
                    <a:schemeClr val="tx2"/>
                  </a:solidFill>
                </a:rPr>
                <a:t>travaux </a:t>
              </a:r>
            </a:p>
            <a:p>
              <a:pPr marL="171450" indent="-171450">
                <a:buFontTx/>
                <a:buChar char="-"/>
              </a:pPr>
              <a:r>
                <a:rPr lang="fr-FR" sz="1200" dirty="0" smtClean="0">
                  <a:solidFill>
                    <a:schemeClr val="tx2"/>
                  </a:solidFill>
                </a:rPr>
                <a:t>Récapituler </a:t>
              </a:r>
              <a:r>
                <a:rPr lang="fr-FR" sz="1200" dirty="0">
                  <a:solidFill>
                    <a:schemeClr val="tx2"/>
                  </a:solidFill>
                </a:rPr>
                <a:t>les offres de prix des entreprises </a:t>
              </a:r>
              <a:endParaRPr lang="fr-FR" sz="1200" dirty="0" smtClean="0">
                <a:solidFill>
                  <a:schemeClr val="tx2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fr-FR" sz="1200" dirty="0" smtClean="0">
                  <a:solidFill>
                    <a:schemeClr val="tx2"/>
                  </a:solidFill>
                </a:rPr>
                <a:t>Comparer </a:t>
              </a:r>
              <a:r>
                <a:rPr lang="fr-FR" sz="1200" dirty="0">
                  <a:solidFill>
                    <a:schemeClr val="tx2"/>
                  </a:solidFill>
                </a:rPr>
                <a:t>les avantages et inconvénients de ces choix ou variantes </a:t>
              </a:r>
            </a:p>
            <a:p>
              <a:endParaRPr lang="fr-FR" sz="7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400" b="1" dirty="0" err="1" smtClean="0">
                  <a:solidFill>
                    <a:schemeClr val="tx2"/>
                  </a:solidFill>
                </a:rPr>
                <a:t>Devisoc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,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BIMOffice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, Primus,…</a:t>
              </a:r>
            </a:p>
            <a:p>
              <a:pPr algn="ctr"/>
              <a:endParaRPr lang="fr-FR" sz="700" i="1" dirty="0" smtClean="0">
                <a:solidFill>
                  <a:schemeClr val="tx2"/>
                </a:solidFill>
              </a:endParaRPr>
            </a:p>
            <a:p>
              <a:r>
                <a:rPr lang="fr-FR" sz="1400" i="1" dirty="0" smtClean="0">
                  <a:solidFill>
                    <a:schemeClr val="tx2"/>
                  </a:solidFill>
                </a:rPr>
                <a:t>Par le keynote.txt, plugins… ou </a:t>
              </a:r>
            </a:p>
          </p:txBody>
        </p:sp>
        <p:pic>
          <p:nvPicPr>
            <p:cNvPr id="149" name="Image 148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4284" y="5027317"/>
              <a:ext cx="268374" cy="364780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323207" y="2728709"/>
            <a:ext cx="3827098" cy="863197"/>
            <a:chOff x="323207" y="2728709"/>
            <a:chExt cx="3827098" cy="863197"/>
          </a:xfrm>
        </p:grpSpPr>
        <p:sp>
          <p:nvSpPr>
            <p:cNvPr id="107" name="Flèche droite rayée 106"/>
            <p:cNvSpPr/>
            <p:nvPr/>
          </p:nvSpPr>
          <p:spPr>
            <a:xfrm rot="7383715">
              <a:off x="1344631" y="3162675"/>
              <a:ext cx="518201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8" name="Picture 2" descr="I:\BIM SEMINAIRE\DIAPO\LOGOS\Q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93304" y="3060424"/>
              <a:ext cx="361915" cy="471355"/>
            </a:xfrm>
            <a:prstGeom prst="rect">
              <a:avLst/>
            </a:prstGeom>
            <a:noFill/>
          </p:spPr>
        </p:pic>
        <p:sp>
          <p:nvSpPr>
            <p:cNvPr id="109" name="Espace réservé du contenu 2"/>
            <p:cNvSpPr txBox="1">
              <a:spLocks/>
            </p:cNvSpPr>
            <p:nvPr/>
          </p:nvSpPr>
          <p:spPr>
            <a:xfrm>
              <a:off x="323207" y="2728709"/>
              <a:ext cx="3827098" cy="2940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25400" lvl="1" indent="-25400">
                <a:spcBef>
                  <a:spcPct val="20000"/>
                </a:spcBef>
                <a:tabLst>
                  <a:tab pos="1608138" algn="l"/>
                </a:tabLst>
                <a:defRPr/>
              </a:pPr>
              <a:r>
                <a:rPr lang="fr-FR" sz="1700" b="1" dirty="0" smtClean="0"/>
                <a:t>Certification sur </a:t>
              </a:r>
              <a:r>
                <a:rPr lang="fr-FR" sz="1700" b="1" dirty="0"/>
                <a:t>tout ou partie des </a:t>
              </a:r>
              <a:r>
                <a:rPr lang="fr-FR" sz="1700" b="1" dirty="0" smtClean="0"/>
                <a:t>compétences…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lèche droite rayée 149"/>
            <p:cNvSpPr/>
            <p:nvPr/>
          </p:nvSpPr>
          <p:spPr>
            <a:xfrm rot="5400000">
              <a:off x="3014537" y="3183384"/>
              <a:ext cx="523201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672148" y="5280097"/>
            <a:ext cx="2329138" cy="1435732"/>
            <a:chOff x="6644153" y="4942480"/>
            <a:chExt cx="2237731" cy="1435732"/>
          </a:xfrm>
        </p:grpSpPr>
        <p:sp>
          <p:nvSpPr>
            <p:cNvPr id="153" name="Rectangle à coins arrondis 152"/>
            <p:cNvSpPr/>
            <p:nvPr/>
          </p:nvSpPr>
          <p:spPr>
            <a:xfrm>
              <a:off x="6644153" y="4942480"/>
              <a:ext cx="2237731" cy="1435732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5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709" y="5089559"/>
              <a:ext cx="1986034" cy="1141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266520" y="5112932"/>
            <a:ext cx="2098585" cy="1420916"/>
            <a:chOff x="266520" y="5112932"/>
            <a:chExt cx="2098585" cy="1420916"/>
          </a:xfrm>
        </p:grpSpPr>
        <p:sp>
          <p:nvSpPr>
            <p:cNvPr id="151" name="Rectangle à coins arrondis 150"/>
            <p:cNvSpPr/>
            <p:nvPr/>
          </p:nvSpPr>
          <p:spPr>
            <a:xfrm>
              <a:off x="266520" y="5112932"/>
              <a:ext cx="2098585" cy="1420916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55" name="Picture 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784" r="3126"/>
            <a:stretch/>
          </p:blipFill>
          <p:spPr bwMode="auto">
            <a:xfrm>
              <a:off x="406787" y="5237996"/>
              <a:ext cx="1843976" cy="117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2432777" y="5481173"/>
            <a:ext cx="4126889" cy="1330433"/>
            <a:chOff x="2432777" y="5481173"/>
            <a:chExt cx="4126889" cy="1330433"/>
          </a:xfrm>
        </p:grpSpPr>
        <p:sp>
          <p:nvSpPr>
            <p:cNvPr id="152" name="Rectangle à coins arrondis 151"/>
            <p:cNvSpPr/>
            <p:nvPr/>
          </p:nvSpPr>
          <p:spPr>
            <a:xfrm>
              <a:off x="2432777" y="5481173"/>
              <a:ext cx="4126889" cy="1330433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56" name="Picture 12" descr="http://img.xooimage.com/files99/2/d/2/capture5-3edb81b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82" y="5617181"/>
              <a:ext cx="1814070" cy="105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vicosoftware.com/Portals/658/images/vico-office-integrated-3D-4D-5D-BIM-for-Construction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709" y="5617181"/>
              <a:ext cx="1760654" cy="109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à coins arrondis 52">
            <a:hlinkClick r:id="rId16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Retour CCF</a:t>
            </a:r>
          </a:p>
        </p:txBody>
      </p:sp>
      <p:pic>
        <p:nvPicPr>
          <p:cNvPr id="72" name="Picture 2" descr="F:\logo_MEN Eduscol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71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4681" y="87604"/>
            <a:ext cx="7893698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896" y="35293"/>
            <a:ext cx="7846034" cy="502568"/>
          </a:xfrm>
        </p:spPr>
        <p:txBody>
          <a:bodyPr>
            <a:normAutofit lnSpcReduction="10000"/>
          </a:bodyPr>
          <a:lstStyle/>
          <a:p>
            <a:pPr marL="25400" lvl="1" indent="-25400">
              <a:buNone/>
            </a:pPr>
            <a:r>
              <a:rPr lang="fr-FR" sz="2800" b="1" dirty="0" smtClean="0"/>
              <a:t>ÉPREUVE E33 : </a:t>
            </a:r>
            <a:r>
              <a:rPr lang="fr-FR" sz="2200" i="1" dirty="0" smtClean="0"/>
              <a:t>Préparation </a:t>
            </a:r>
            <a:r>
              <a:rPr lang="fr-FR" sz="2200" i="1" dirty="0"/>
              <a:t>des </a:t>
            </a:r>
            <a:r>
              <a:rPr lang="fr-FR" sz="2200" i="1" dirty="0" smtClean="0"/>
              <a:t>travaux	 	      </a:t>
            </a:r>
            <a:r>
              <a:rPr lang="fr-FR" sz="2200" b="1" i="1" dirty="0" smtClean="0"/>
              <a:t>TEB EE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174692" y="751729"/>
            <a:ext cx="22388" cy="5977717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79483" y="3606402"/>
            <a:ext cx="3801770" cy="653089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ACTIVITES :</a:t>
            </a: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- </a:t>
            </a:r>
            <a:r>
              <a:rPr lang="fr-FR" sz="1200" dirty="0">
                <a:solidFill>
                  <a:schemeClr val="tx2"/>
                </a:solidFill>
              </a:rPr>
              <a:t>Effectuer un relevé d’ouvrage  </a:t>
            </a: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- Rédiger </a:t>
            </a:r>
            <a:r>
              <a:rPr lang="fr-FR" sz="1200" dirty="0">
                <a:solidFill>
                  <a:schemeClr val="tx2"/>
                </a:solidFill>
              </a:rPr>
              <a:t>une notice </a:t>
            </a:r>
            <a:r>
              <a:rPr lang="fr-FR" sz="1200" dirty="0" smtClean="0">
                <a:solidFill>
                  <a:schemeClr val="tx2"/>
                </a:solidFill>
              </a:rPr>
              <a:t>descriptive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630641" y="1045223"/>
            <a:ext cx="1450613" cy="1551008"/>
            <a:chOff x="2630641" y="1045223"/>
            <a:chExt cx="1450613" cy="155100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2630641" y="1045223"/>
              <a:ext cx="1450612" cy="1551008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chemeClr val="tx2"/>
                  </a:solidFill>
                </a:rPr>
                <a:t>L’élève a déjà réussi ce type d’activité dans les mêmes conditions d’exigences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  <p:sp>
          <p:nvSpPr>
            <p:cNvPr id="27" name="Espace réservé du contenu 2"/>
            <p:cNvSpPr txBox="1">
              <a:spLocks/>
            </p:cNvSpPr>
            <p:nvPr/>
          </p:nvSpPr>
          <p:spPr>
            <a:xfrm>
              <a:off x="2631507" y="1149310"/>
              <a:ext cx="1449747" cy="2542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900" b="1" dirty="0" smtClean="0"/>
                <a:t>Suivi individualisé </a:t>
              </a:r>
              <a:endParaRPr kumimoji="0" lang="fr-F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Rectangle à coins arrondis 41"/>
          <p:cNvSpPr/>
          <p:nvPr/>
        </p:nvSpPr>
        <p:spPr>
          <a:xfrm>
            <a:off x="4331826" y="3606402"/>
            <a:ext cx="4561811" cy="871314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ACTIVITES </a:t>
            </a:r>
            <a:r>
              <a:rPr lang="fr-FR" sz="1200" b="1" dirty="0" smtClean="0">
                <a:solidFill>
                  <a:schemeClr val="tx2"/>
                </a:solidFill>
              </a:rPr>
              <a:t>: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endParaRPr lang="fr-FR" sz="1200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- Prévoir les besoins en main </a:t>
            </a:r>
            <a:r>
              <a:rPr lang="fr-FR" sz="1200" dirty="0" smtClean="0">
                <a:solidFill>
                  <a:schemeClr val="tx2"/>
                </a:solidFill>
              </a:rPr>
              <a:t>d’œuvre, Établir </a:t>
            </a:r>
            <a:r>
              <a:rPr lang="fr-FR" sz="1200" dirty="0">
                <a:solidFill>
                  <a:schemeClr val="tx2"/>
                </a:solidFill>
              </a:rPr>
              <a:t>un planning </a:t>
            </a:r>
            <a:r>
              <a:rPr lang="fr-FR" sz="1200" dirty="0" smtClean="0">
                <a:solidFill>
                  <a:schemeClr val="tx2"/>
                </a:solidFill>
              </a:rPr>
              <a:t>d’intervention, Préparer </a:t>
            </a:r>
            <a:r>
              <a:rPr lang="fr-FR" sz="1200" dirty="0">
                <a:solidFill>
                  <a:schemeClr val="tx2"/>
                </a:solidFill>
              </a:rPr>
              <a:t>la réception des travaux </a:t>
            </a:r>
            <a:r>
              <a:rPr lang="fr-FR" sz="1200" dirty="0" smtClean="0">
                <a:solidFill>
                  <a:schemeClr val="tx2"/>
                </a:solidFill>
              </a:rPr>
              <a:t>, Préparer </a:t>
            </a:r>
            <a:r>
              <a:rPr lang="fr-FR" sz="1200" dirty="0">
                <a:solidFill>
                  <a:schemeClr val="tx2"/>
                </a:solidFill>
              </a:rPr>
              <a:t>des éléments du D</a:t>
            </a:r>
            <a:r>
              <a:rPr lang="fr-FR" sz="1200" dirty="0" smtClean="0">
                <a:solidFill>
                  <a:schemeClr val="tx2"/>
                </a:solidFill>
              </a:rPr>
              <a:t>OE </a:t>
            </a:r>
            <a:r>
              <a:rPr lang="fr-FR" sz="1200" dirty="0">
                <a:solidFill>
                  <a:schemeClr val="tx2"/>
                </a:solidFill>
              </a:rPr>
              <a:t>et du </a:t>
            </a:r>
            <a:r>
              <a:rPr lang="fr-FR" sz="1200" dirty="0" smtClean="0">
                <a:solidFill>
                  <a:schemeClr val="tx2"/>
                </a:solidFill>
              </a:rPr>
              <a:t>DIUO, …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496092" y="2697805"/>
            <a:ext cx="4023361" cy="848122"/>
            <a:chOff x="4496092" y="2697805"/>
            <a:chExt cx="4023361" cy="848122"/>
          </a:xfrm>
        </p:grpSpPr>
        <p:sp>
          <p:nvSpPr>
            <p:cNvPr id="47" name="Espace réservé du contenu 2"/>
            <p:cNvSpPr txBox="1">
              <a:spLocks/>
            </p:cNvSpPr>
            <p:nvPr/>
          </p:nvSpPr>
          <p:spPr>
            <a:xfrm>
              <a:off x="4496092" y="2697805"/>
              <a:ext cx="4023361" cy="2940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lvl="1" indent="-25400">
                <a:spcBef>
                  <a:spcPct val="20000"/>
                </a:spcBef>
                <a:tabLst>
                  <a:tab pos="1608138" algn="l"/>
                </a:tabLst>
                <a:defRPr/>
              </a:pPr>
              <a:r>
                <a:rPr lang="fr-FR" sz="1300" b="1" dirty="0" smtClean="0"/>
                <a:t>Certification sur </a:t>
              </a:r>
              <a:r>
                <a:rPr lang="fr-FR" sz="1300" b="1" dirty="0"/>
                <a:t>tout ou partie des </a:t>
              </a:r>
              <a:r>
                <a:rPr lang="fr-FR" sz="1300" b="1" dirty="0" smtClean="0"/>
                <a:t>compétences…</a:t>
              </a:r>
              <a:endPara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lèche droite rayée 47"/>
            <p:cNvSpPr/>
            <p:nvPr/>
          </p:nvSpPr>
          <p:spPr>
            <a:xfrm rot="5400000">
              <a:off x="5969490" y="3137405"/>
              <a:ext cx="523201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" name="Picture 2" descr="I:\BIM SEMINAIRE\DIAPO\LOGOS\Q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9165" y="3060424"/>
              <a:ext cx="361915" cy="471355"/>
            </a:xfrm>
            <a:prstGeom prst="rect">
              <a:avLst/>
            </a:prstGeom>
            <a:noFill/>
          </p:spPr>
        </p:pic>
      </p:grpSp>
      <p:grpSp>
        <p:nvGrpSpPr>
          <p:cNvPr id="12" name="Groupe 11"/>
          <p:cNvGrpSpPr/>
          <p:nvPr/>
        </p:nvGrpSpPr>
        <p:grpSpPr>
          <a:xfrm>
            <a:off x="323207" y="2728709"/>
            <a:ext cx="3827098" cy="816100"/>
            <a:chOff x="323207" y="2728709"/>
            <a:chExt cx="3827098" cy="816100"/>
          </a:xfrm>
        </p:grpSpPr>
        <p:pic>
          <p:nvPicPr>
            <p:cNvPr id="20" name="Picture 2" descr="I:\BIM SEMINAIRE\DIAPO\LOGOS\Q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964" y="3048649"/>
              <a:ext cx="361915" cy="471355"/>
            </a:xfrm>
            <a:prstGeom prst="rect">
              <a:avLst/>
            </a:prstGeom>
            <a:noFill/>
          </p:spPr>
        </p:pic>
        <p:sp>
          <p:nvSpPr>
            <p:cNvPr id="21" name="Espace réservé du contenu 2"/>
            <p:cNvSpPr txBox="1">
              <a:spLocks/>
            </p:cNvSpPr>
            <p:nvPr/>
          </p:nvSpPr>
          <p:spPr>
            <a:xfrm>
              <a:off x="323207" y="2728709"/>
              <a:ext cx="3827098" cy="2940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25400" lvl="1" indent="-25400">
                <a:spcBef>
                  <a:spcPct val="20000"/>
                </a:spcBef>
                <a:tabLst>
                  <a:tab pos="1608138" algn="l"/>
                </a:tabLst>
                <a:defRPr/>
              </a:pPr>
              <a:r>
                <a:rPr lang="fr-FR" sz="1700" b="1" dirty="0" smtClean="0"/>
                <a:t>Certification sur </a:t>
              </a:r>
              <a:r>
                <a:rPr lang="fr-FR" sz="1700" b="1" dirty="0"/>
                <a:t>tout ou partie des </a:t>
              </a:r>
              <a:r>
                <a:rPr lang="fr-FR" sz="1700" b="1" dirty="0" smtClean="0"/>
                <a:t>compétences…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lèche droite rayée 51"/>
            <p:cNvSpPr/>
            <p:nvPr/>
          </p:nvSpPr>
          <p:spPr>
            <a:xfrm rot="5400000">
              <a:off x="1963353" y="3136287"/>
              <a:ext cx="523201" cy="293844"/>
            </a:xfrm>
            <a:prstGeom prst="stripedRightArrow">
              <a:avLst>
                <a:gd name="adj1" fmla="val 50000"/>
                <a:gd name="adj2" fmla="val 5485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406787" y="544664"/>
            <a:ext cx="4175921" cy="41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400" marR="0" lvl="1" indent="-254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33.1 Prépa. de travaux de l’existant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>
          <a:xfrm>
            <a:off x="4714760" y="544664"/>
            <a:ext cx="3513620" cy="41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33.2 Préparation de </a:t>
            </a:r>
            <a:r>
              <a:rPr lang="fr-FR" sz="1700" b="1" noProof="0" dirty="0" smtClean="0"/>
              <a:t>travaux</a:t>
            </a:r>
            <a:endParaRPr kumimoji="0" lang="fr-FR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41691" y="1022533"/>
            <a:ext cx="2224721" cy="1561949"/>
            <a:chOff x="441691" y="1022533"/>
            <a:chExt cx="2224721" cy="1561949"/>
          </a:xfrm>
        </p:grpSpPr>
        <p:grpSp>
          <p:nvGrpSpPr>
            <p:cNvPr id="9" name="Groupe 8"/>
            <p:cNvGrpSpPr/>
            <p:nvPr/>
          </p:nvGrpSpPr>
          <p:grpSpPr>
            <a:xfrm>
              <a:off x="441691" y="1022533"/>
              <a:ext cx="2224721" cy="1561949"/>
              <a:chOff x="5720186" y="1182354"/>
              <a:chExt cx="2034006" cy="1551008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5756862" y="118235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1" name="Espace réservé du contenu 2"/>
              <p:cNvSpPr txBox="1">
                <a:spLocks/>
              </p:cNvSpPr>
              <p:nvPr/>
            </p:nvSpPr>
            <p:spPr>
              <a:xfrm>
                <a:off x="5720186" y="1298378"/>
                <a:ext cx="2034006" cy="2893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Situation avant travaux 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67" y="1439517"/>
              <a:ext cx="1443789" cy="95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302564" y="4365104"/>
            <a:ext cx="3778689" cy="2364342"/>
            <a:chOff x="302564" y="4365104"/>
            <a:chExt cx="3778689" cy="2364342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302564" y="4365104"/>
              <a:ext cx="3778689" cy="2364342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 smtClean="0">
                  <a:solidFill>
                    <a:schemeClr val="tx2"/>
                  </a:solidFill>
                </a:rPr>
                <a:t>Actuellement: </a:t>
              </a:r>
              <a:r>
                <a:rPr lang="fr-FR" sz="1400" dirty="0" smtClean="0">
                  <a:solidFill>
                    <a:schemeClr val="tx2"/>
                  </a:solidFill>
                </a:rPr>
                <a:t>Rubans, Laser-mètres, niveaux,  appareils photo numérique, …</a:t>
              </a: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r>
                <a:rPr lang="fr-FR" sz="1400" b="1" dirty="0" smtClean="0">
                  <a:solidFill>
                    <a:schemeClr val="tx2"/>
                  </a:solidFill>
                </a:rPr>
                <a:t>Champ des possibles en BIM : </a:t>
              </a:r>
            </a:p>
            <a:p>
              <a:r>
                <a:rPr lang="fr-FR" sz="1400" dirty="0" smtClean="0">
                  <a:solidFill>
                    <a:schemeClr val="tx2"/>
                  </a:solidFill>
                </a:rPr>
                <a:t>Scanner Laser 3D,  Capture de la réalité, photogrammétrie,  Drones, …</a:t>
              </a:r>
            </a:p>
            <a:p>
              <a:pPr marL="285750" indent="-285750">
                <a:buFont typeface="Symbol"/>
                <a:buChar char="Þ"/>
              </a:pPr>
              <a:r>
                <a:rPr lang="fr-FR" sz="1400" dirty="0" smtClean="0">
                  <a:solidFill>
                    <a:schemeClr val="tx2"/>
                  </a:solidFill>
                </a:rPr>
                <a:t>Nuages de points  	</a:t>
              </a:r>
            </a:p>
            <a:p>
              <a:r>
                <a:rPr lang="fr-FR" sz="1400" dirty="0" smtClean="0">
                  <a:solidFill>
                    <a:schemeClr val="tx2"/>
                  </a:solidFill>
                </a:rPr>
                <a:t>insérables dans </a:t>
              </a:r>
            </a:p>
            <a:p>
              <a:pPr marL="285750" indent="-285750">
                <a:buFont typeface="Symbol"/>
                <a:buChar char="Þ"/>
              </a:pPr>
              <a:endParaRPr lang="fr-FR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Symbol"/>
                <a:buChar char="Þ"/>
              </a:pPr>
              <a:endParaRPr lang="fr-FR" sz="1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63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26" y="6329355"/>
              <a:ext cx="298450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941" y="6329355"/>
              <a:ext cx="327737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250" y="6318921"/>
              <a:ext cx="339526" cy="35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Image 65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108" y="6305375"/>
              <a:ext cx="268374" cy="364780"/>
            </a:xfrm>
            <a:prstGeom prst="rect">
              <a:avLst/>
            </a:prstGeom>
          </p:spPr>
        </p:pic>
        <p:pic>
          <p:nvPicPr>
            <p:cNvPr id="1028" name="Picture 4" descr="http://villagebim.typepad.com/.a/6a015391e15a28970b017eea903f3d970d-pi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38" t="14544" r="6294" b="9476"/>
            <a:stretch/>
          </p:blipFill>
          <p:spPr bwMode="auto">
            <a:xfrm>
              <a:off x="2196748" y="5768650"/>
              <a:ext cx="1556708" cy="856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7551539" y="1022532"/>
            <a:ext cx="1449747" cy="1551008"/>
            <a:chOff x="7551539" y="1022532"/>
            <a:chExt cx="1449747" cy="1551008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7563122" y="1022532"/>
              <a:ext cx="1330515" cy="1551008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chemeClr val="tx2"/>
                  </a:solidFill>
                </a:rPr>
                <a:t>L’élève a déjà réussi ce type d’activité dans les mêmes conditions d’exigences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  <p:sp>
          <p:nvSpPr>
            <p:cNvPr id="71" name="Espace réservé du contenu 2"/>
            <p:cNvSpPr txBox="1">
              <a:spLocks/>
            </p:cNvSpPr>
            <p:nvPr/>
          </p:nvSpPr>
          <p:spPr>
            <a:xfrm>
              <a:off x="7551539" y="1139375"/>
              <a:ext cx="1449747" cy="2542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2900" b="1" dirty="0" smtClean="0"/>
                <a:t>Suivi individualisé </a:t>
              </a:r>
              <a:endParaRPr kumimoji="0" lang="fr-F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21936" y="1022532"/>
            <a:ext cx="3072404" cy="1573699"/>
            <a:chOff x="4321936" y="1022532"/>
            <a:chExt cx="3072404" cy="1573699"/>
          </a:xfrm>
        </p:grpSpPr>
        <p:grpSp>
          <p:nvGrpSpPr>
            <p:cNvPr id="31" name="Groupe 30"/>
            <p:cNvGrpSpPr/>
            <p:nvPr/>
          </p:nvGrpSpPr>
          <p:grpSpPr>
            <a:xfrm>
              <a:off x="4321936" y="1022532"/>
              <a:ext cx="3072404" cy="1573699"/>
              <a:chOff x="5756862" y="1182354"/>
              <a:chExt cx="1886673" cy="1551008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5756862" y="118235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33" name="Espace réservé du contenu 2"/>
              <p:cNvSpPr txBox="1">
                <a:spLocks/>
              </p:cNvSpPr>
              <p:nvPr/>
            </p:nvSpPr>
            <p:spPr>
              <a:xfrm>
                <a:off x="6131366" y="1236130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4" name="Picture 2" descr="https://encrypted-tbn1.gstatic.com/images?q=tbn:ANd9GcQk8c682j4XSPfEYB1j2a4Knv0uxpRLrZzwod4zw8q6X9z0fuf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725" y="2166511"/>
              <a:ext cx="380247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://multibim.files.wordpress.com/2013/06/archicad-log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315" y="2181274"/>
              <a:ext cx="417561" cy="3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33" y="2169526"/>
              <a:ext cx="432581" cy="351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528" y="1370844"/>
              <a:ext cx="982980" cy="1123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Image 38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4278" y="2155980"/>
              <a:ext cx="341928" cy="36478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432" y="1369341"/>
              <a:ext cx="1800836" cy="727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e 21"/>
          <p:cNvGrpSpPr/>
          <p:nvPr/>
        </p:nvGrpSpPr>
        <p:grpSpPr>
          <a:xfrm>
            <a:off x="4321935" y="4581128"/>
            <a:ext cx="4563679" cy="2305127"/>
            <a:chOff x="4321935" y="4581128"/>
            <a:chExt cx="4563679" cy="2305127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4321935" y="4581128"/>
              <a:ext cx="4563679" cy="2148318"/>
            </a:xfrm>
            <a:prstGeom prst="roundRect">
              <a:avLst/>
            </a:prstGeom>
            <a:solidFill>
              <a:srgbClr val="E2E2E2"/>
            </a:solidFill>
            <a:ln w="12700">
              <a:solidFill>
                <a:srgbClr val="6E86C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>
                  <a:solidFill>
                    <a:schemeClr val="tx2"/>
                  </a:solidFill>
                </a:rPr>
                <a:t>Actuellement : </a:t>
              </a:r>
              <a:r>
                <a:rPr lang="fr-FR" sz="1400" dirty="0" smtClean="0">
                  <a:solidFill>
                    <a:schemeClr val="tx2"/>
                  </a:solidFill>
                </a:rPr>
                <a:t>Microsoft </a:t>
              </a:r>
              <a:r>
                <a:rPr lang="fr-FR" sz="1400" dirty="0">
                  <a:solidFill>
                    <a:schemeClr val="tx2"/>
                  </a:solidFill>
                </a:rPr>
                <a:t>P</a:t>
              </a:r>
              <a:r>
                <a:rPr lang="fr-FR" sz="1400" dirty="0" smtClean="0">
                  <a:solidFill>
                    <a:schemeClr val="tx2"/>
                  </a:solidFill>
                </a:rPr>
                <a:t>roject, Gantt Project, Tableur, </a:t>
              </a:r>
              <a:r>
                <a:rPr lang="fr-FR" sz="600" dirty="0" smtClean="0">
                  <a:solidFill>
                    <a:schemeClr val="tx2"/>
                  </a:solidFill>
                </a:rPr>
                <a:t>…</a:t>
              </a:r>
              <a:endParaRPr lang="fr-FR" sz="1400" dirty="0">
                <a:solidFill>
                  <a:schemeClr val="tx2"/>
                </a:solidFill>
              </a:endParaRP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endParaRPr lang="fr-FR" sz="1400" dirty="0">
                <a:solidFill>
                  <a:schemeClr val="tx2"/>
                </a:solidFill>
              </a:endParaRP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endParaRPr lang="fr-FR" sz="1400" dirty="0">
                <a:solidFill>
                  <a:schemeClr val="tx2"/>
                </a:solidFill>
              </a:endParaRP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endParaRPr lang="fr-FR" sz="1400" dirty="0">
                <a:solidFill>
                  <a:schemeClr val="tx2"/>
                </a:solidFill>
              </a:endParaRP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endParaRPr lang="fr-FR" sz="1400" dirty="0">
                <a:solidFill>
                  <a:schemeClr val="tx2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321935" y="5070373"/>
              <a:ext cx="24478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</a:rPr>
                <a:t>Champ des possibles en 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BIM :</a:t>
              </a:r>
            </a:p>
            <a:p>
              <a:endParaRPr lang="fr-FR" sz="1400" dirty="0" smtClean="0">
                <a:solidFill>
                  <a:schemeClr val="tx2"/>
                </a:solidFill>
              </a:endParaRPr>
            </a:p>
            <a:p>
              <a:r>
                <a:rPr lang="fr-FR" sz="1400" dirty="0" smtClean="0">
                  <a:solidFill>
                    <a:schemeClr val="tx2"/>
                  </a:solidFill>
                </a:rPr>
                <a:t>Liaisonnement </a:t>
              </a:r>
              <a:r>
                <a:rPr lang="fr-FR" sz="1400" dirty="0">
                  <a:solidFill>
                    <a:schemeClr val="tx2"/>
                  </a:solidFill>
                </a:rPr>
                <a:t>des maquettes avec des logiciels de </a:t>
              </a:r>
              <a:r>
                <a:rPr lang="fr-FR" sz="1400" dirty="0" smtClean="0">
                  <a:solidFill>
                    <a:schemeClr val="tx2"/>
                  </a:solidFill>
                </a:rPr>
                <a:t>suivi </a:t>
              </a:r>
              <a:r>
                <a:rPr lang="fr-FR" sz="1400" dirty="0">
                  <a:solidFill>
                    <a:schemeClr val="tx2"/>
                  </a:solidFill>
                </a:rPr>
                <a:t>de travaux tels que </a:t>
              </a:r>
              <a:r>
                <a:rPr lang="fr-FR" sz="1400" dirty="0" err="1">
                  <a:solidFill>
                    <a:schemeClr val="tx2"/>
                  </a:solidFill>
                </a:rPr>
                <a:t>Navisworks</a:t>
              </a:r>
              <a:r>
                <a:rPr lang="fr-FR" sz="1400" dirty="0">
                  <a:solidFill>
                    <a:schemeClr val="tx2"/>
                  </a:solidFill>
                </a:rPr>
                <a:t> (ou équivalent</a:t>
              </a:r>
              <a:r>
                <a:rPr lang="fr-FR" sz="1400" dirty="0" smtClean="0">
                  <a:solidFill>
                    <a:schemeClr val="tx2"/>
                  </a:solidFill>
                </a:rPr>
                <a:t>),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Bimoffice</a:t>
              </a:r>
              <a:r>
                <a:rPr lang="fr-FR" sz="1400" dirty="0" smtClean="0">
                  <a:solidFill>
                    <a:schemeClr val="tx2"/>
                  </a:solidFill>
                </a:rPr>
                <a:t>,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Archipad</a:t>
              </a:r>
              <a:r>
                <a:rPr lang="fr-FR" sz="1400" dirty="0">
                  <a:solidFill>
                    <a:schemeClr val="tx2"/>
                  </a:solidFill>
                </a:rPr>
                <a:t>	</a:t>
              </a:r>
            </a:p>
            <a:p>
              <a:endParaRPr lang="fr-FR" sz="1400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774" y="4932982"/>
              <a:ext cx="2209829" cy="163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Image 45" descr="IFC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1409" y="6200976"/>
              <a:ext cx="268374" cy="364780"/>
            </a:xfrm>
            <a:prstGeom prst="rect">
              <a:avLst/>
            </a:prstGeom>
          </p:spPr>
        </p:pic>
      </p:grpSp>
      <p:sp>
        <p:nvSpPr>
          <p:cNvPr id="57" name="Rectangle à coins arrondis 56">
            <a:hlinkClick r:id="rId12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Retour CCF</a:t>
            </a:r>
          </a:p>
        </p:txBody>
      </p:sp>
      <p:pic>
        <p:nvPicPr>
          <p:cNvPr id="53" name="Picture 2" descr="F:\logo_MEN Eduscol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4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067672"/>
          </a:xfrm>
        </p:spPr>
        <p:txBody>
          <a:bodyPr>
            <a:normAutofit/>
          </a:bodyPr>
          <a:lstStyle/>
          <a:p>
            <a:pPr>
              <a:tabLst>
                <a:tab pos="6186488" algn="l"/>
              </a:tabLst>
            </a:pPr>
            <a:r>
              <a:rPr lang="fr-FR" dirty="0" smtClean="0"/>
              <a:t>Règlement d’examen 	</a:t>
            </a:r>
            <a:r>
              <a:rPr lang="fr-FR" sz="1200" i="1" dirty="0" smtClean="0"/>
              <a:t>				</a:t>
            </a:r>
            <a:endParaRPr lang="fr-FR" dirty="0" smtClean="0"/>
          </a:p>
          <a:p>
            <a:r>
              <a:rPr lang="fr-FR" dirty="0" smtClean="0"/>
              <a:t>Actuellement, le numérique dans les épreuves</a:t>
            </a:r>
            <a:endParaRPr lang="fr-FR" sz="1200" i="1" dirty="0" smtClean="0"/>
          </a:p>
          <a:p>
            <a:pPr marL="0" indent="0">
              <a:buNone/>
            </a:pPr>
            <a:r>
              <a:rPr lang="fr-FR" sz="1100" i="1" dirty="0" smtClean="0"/>
              <a:t>							</a:t>
            </a:r>
          </a:p>
          <a:p>
            <a:r>
              <a:rPr lang="fr-FR" dirty="0" smtClean="0"/>
              <a:t>Intégration du protocole BIM :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Dans les épreuves ponctuelles	</a:t>
            </a:r>
            <a:r>
              <a:rPr lang="fr-FR" sz="2400" dirty="0" smtClean="0"/>
              <a:t>	</a:t>
            </a:r>
            <a:endParaRPr lang="fr-FR" sz="1100" i="1" dirty="0">
              <a:solidFill>
                <a:schemeClr val="tx2"/>
              </a:solidFill>
            </a:endParaRPr>
          </a:p>
          <a:p>
            <a:pPr lvl="1"/>
            <a:r>
              <a:rPr lang="fr-FR" sz="2400" dirty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Dans les CCF			</a:t>
            </a:r>
            <a:r>
              <a:rPr lang="fr-FR" sz="1100" i="1" dirty="0" smtClean="0">
                <a:solidFill>
                  <a:schemeClr val="tx2"/>
                </a:solidFill>
              </a:rPr>
              <a:t>	</a:t>
            </a:r>
          </a:p>
          <a:p>
            <a:pPr lvl="1"/>
            <a:endParaRPr lang="fr-FR" sz="1100" i="1" dirty="0">
              <a:solidFill>
                <a:schemeClr val="tx2"/>
              </a:solidFill>
            </a:endParaRPr>
          </a:p>
          <a:p>
            <a:r>
              <a:rPr lang="fr-FR" dirty="0" smtClean="0"/>
              <a:t>Organisation des épreuves</a:t>
            </a:r>
            <a:endParaRPr lang="fr-FR" sz="1800" i="1" dirty="0" smtClean="0"/>
          </a:p>
          <a:p>
            <a:pPr marL="0" indent="0">
              <a:buNone/>
            </a:pPr>
            <a:r>
              <a:rPr lang="fr-FR" sz="1000" i="1" dirty="0" smtClean="0"/>
              <a:t>	</a:t>
            </a:r>
            <a:r>
              <a:rPr lang="fr-FR" sz="1600" i="1" dirty="0" smtClean="0"/>
              <a:t>	</a:t>
            </a:r>
            <a:r>
              <a:rPr lang="fr-FR" sz="1000" i="1" dirty="0" smtClean="0"/>
              <a:t>					</a:t>
            </a:r>
            <a:endParaRPr lang="fr-FR" sz="1000" dirty="0" smtClean="0"/>
          </a:p>
          <a:p>
            <a:r>
              <a:rPr lang="fr-FR" dirty="0" smtClean="0"/>
              <a:t>Bilan et perspectives </a:t>
            </a:r>
            <a:r>
              <a:rPr lang="fr-FR" sz="1000" i="1" dirty="0" smtClean="0"/>
              <a:t>							</a:t>
            </a:r>
            <a:endParaRPr lang="fr-FR" sz="1000" dirty="0" smtClean="0"/>
          </a:p>
          <a:p>
            <a:r>
              <a:rPr lang="fr-FR" dirty="0" smtClean="0"/>
              <a:t>Questions	 					</a:t>
            </a:r>
            <a:endParaRPr lang="fr-FR" sz="1000" i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67544" y="116633"/>
            <a:ext cx="7632848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1560" y="44624"/>
            <a:ext cx="8064896" cy="49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SOMMAIRE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16" name="Image 1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50344" y="1257267"/>
            <a:ext cx="439490" cy="443541"/>
          </a:xfrm>
          <a:prstGeom prst="rect">
            <a:avLst/>
          </a:prstGeom>
        </p:spPr>
      </p:pic>
      <p:pic>
        <p:nvPicPr>
          <p:cNvPr id="22" name="Image 21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60902" y="1905339"/>
            <a:ext cx="439490" cy="443541"/>
          </a:xfrm>
          <a:prstGeom prst="rect">
            <a:avLst/>
          </a:prstGeom>
        </p:spPr>
      </p:pic>
      <p:pic>
        <p:nvPicPr>
          <p:cNvPr id="23" name="Image 2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50344" y="3013125"/>
            <a:ext cx="439490" cy="443541"/>
          </a:xfrm>
          <a:prstGeom prst="rect">
            <a:avLst/>
          </a:prstGeom>
        </p:spPr>
      </p:pic>
      <p:pic>
        <p:nvPicPr>
          <p:cNvPr id="24" name="Imag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50344" y="3489515"/>
            <a:ext cx="439490" cy="443541"/>
          </a:xfrm>
          <a:prstGeom prst="rect">
            <a:avLst/>
          </a:prstGeom>
        </p:spPr>
      </p:pic>
      <p:pic>
        <p:nvPicPr>
          <p:cNvPr id="25" name="Image 24">
            <a:hlinkClick r:id="rId7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60902" y="4365104"/>
            <a:ext cx="439490" cy="443541"/>
          </a:xfrm>
          <a:prstGeom prst="rect">
            <a:avLst/>
          </a:prstGeom>
        </p:spPr>
      </p:pic>
      <p:pic>
        <p:nvPicPr>
          <p:cNvPr id="26" name="Image 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0" t="17391" r="31762" b="17688"/>
          <a:stretch/>
        </p:blipFill>
        <p:spPr>
          <a:xfrm>
            <a:off x="7660902" y="5073691"/>
            <a:ext cx="439490" cy="443541"/>
          </a:xfrm>
          <a:prstGeom prst="rect">
            <a:avLst/>
          </a:prstGeom>
        </p:spPr>
      </p:pic>
      <p:pic>
        <p:nvPicPr>
          <p:cNvPr id="12" name="Picture 2" descr="F:\logo_MEN Eduscol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673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960440" cy="37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99" y="1654136"/>
            <a:ext cx="3963883" cy="3709788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467544" y="116632"/>
            <a:ext cx="7632848" cy="419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611560" y="44624"/>
            <a:ext cx="8064896" cy="432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ÉPREUVES du </a:t>
            </a:r>
            <a:r>
              <a:rPr lang="fr-FR" b="1" dirty="0" smtClean="0"/>
              <a:t>BAC PRO TEB</a:t>
            </a:r>
          </a:p>
          <a:p>
            <a:pPr marL="0" indent="0">
              <a:buNone/>
            </a:pPr>
            <a:r>
              <a:rPr lang="fr-FR" sz="3200" dirty="0" smtClean="0"/>
              <a:t> </a:t>
            </a:r>
            <a:endParaRPr lang="fr-FR" sz="32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620980" y="1654136"/>
            <a:ext cx="23028" cy="4655184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72552" y="1284804"/>
            <a:ext cx="306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Option </a:t>
            </a:r>
            <a:r>
              <a:rPr lang="fr-FR" sz="2000" b="1" dirty="0"/>
              <a:t>EE</a:t>
            </a:r>
            <a:r>
              <a:rPr lang="fr-FR" dirty="0"/>
              <a:t> : Étude et </a:t>
            </a:r>
            <a:r>
              <a:rPr lang="fr-FR" dirty="0" smtClean="0"/>
              <a:t>Économie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005066" y="1284804"/>
            <a:ext cx="3671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Option </a:t>
            </a:r>
            <a:r>
              <a:rPr lang="fr-FR" sz="2000" b="1" dirty="0"/>
              <a:t>AA</a:t>
            </a:r>
            <a:r>
              <a:rPr lang="fr-FR" dirty="0"/>
              <a:t> : Assistant en Architecture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2248" y="5589240"/>
            <a:ext cx="3419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/>
              <a:t>Épreuve ponctuelle : 10 </a:t>
            </a:r>
            <a:r>
              <a:rPr lang="fr-FR" sz="2400" b="1" dirty="0" smtClean="0"/>
              <a:t>h</a:t>
            </a:r>
          </a:p>
          <a:p>
            <a:pPr algn="r"/>
            <a:r>
              <a:rPr lang="fr-FR" sz="2400" b="1" dirty="0" smtClean="0"/>
              <a:t>Épreuve </a:t>
            </a:r>
            <a:r>
              <a:rPr lang="fr-FR" sz="2400" b="1" dirty="0"/>
              <a:t>"CCF"  </a:t>
            </a:r>
            <a:r>
              <a:rPr lang="fr-FR" sz="2400" b="1" dirty="0" smtClean="0"/>
              <a:t>: 8 h  </a:t>
            </a:r>
            <a:endParaRPr lang="fr-F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5109385" y="5547521"/>
            <a:ext cx="3419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/>
              <a:t>Épreuve ponctuelle : </a:t>
            </a:r>
            <a:r>
              <a:rPr lang="fr-FR" sz="2400" b="1" dirty="0" smtClean="0"/>
              <a:t>14 h</a:t>
            </a:r>
          </a:p>
          <a:p>
            <a:pPr algn="r"/>
            <a:r>
              <a:rPr lang="fr-FR" sz="2400" b="1" dirty="0" smtClean="0"/>
              <a:t>Épreuve </a:t>
            </a:r>
            <a:r>
              <a:rPr lang="fr-FR" sz="2400" b="1" dirty="0"/>
              <a:t>"CCF"  </a:t>
            </a:r>
            <a:r>
              <a:rPr lang="fr-FR" sz="2400" b="1" dirty="0" smtClean="0"/>
              <a:t>: 7 h  </a:t>
            </a:r>
            <a:endParaRPr lang="fr-FR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141278" y="540375"/>
            <a:ext cx="49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Technicien d'Études du Bâtiment</a:t>
            </a:r>
          </a:p>
        </p:txBody>
      </p:sp>
      <p:sp>
        <p:nvSpPr>
          <p:cNvPr id="17" name="Rectangle à coins arrondis 16">
            <a:hlinkClick r:id="rId4" action="ppaction://hlinksldjump"/>
          </p:cNvPr>
          <p:cNvSpPr/>
          <p:nvPr/>
        </p:nvSpPr>
        <p:spPr>
          <a:xfrm>
            <a:off x="8256070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Sommaire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7544" y="3140968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467544" y="1988840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467544" y="4221088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4860032" y="4221088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4860032" y="3140968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860032" y="1988840"/>
            <a:ext cx="3960440" cy="576064"/>
          </a:xfrm>
          <a:prstGeom prst="roundRect">
            <a:avLst>
              <a:gd name="adj" fmla="val 12561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Picture 2" descr="F:\logo_MEN Edusco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562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à coins arrondis 69"/>
          <p:cNvSpPr/>
          <p:nvPr/>
        </p:nvSpPr>
        <p:spPr>
          <a:xfrm>
            <a:off x="311527" y="2420888"/>
            <a:ext cx="4245213" cy="386752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E21 </a:t>
            </a:r>
            <a:r>
              <a:rPr lang="fr-FR" dirty="0">
                <a:solidFill>
                  <a:schemeClr val="tx1"/>
                </a:solidFill>
              </a:rPr>
              <a:t>: Analyse d’un </a:t>
            </a:r>
            <a:r>
              <a:rPr lang="fr-FR" dirty="0" smtClean="0">
                <a:solidFill>
                  <a:schemeClr val="tx1"/>
                </a:solidFill>
              </a:rPr>
              <a:t>projet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94226" y="44624"/>
            <a:ext cx="8094198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2500" b="1" dirty="0" smtClean="0">
                <a:solidFill>
                  <a:schemeClr val="bg1">
                    <a:lumMod val="50000"/>
                  </a:schemeClr>
                </a:solidFill>
              </a:rPr>
              <a:t>INTÉGRATION DU BIM DANS LES ÉPREUVES PONCTUELLES</a:t>
            </a:r>
            <a:endParaRPr lang="fr-FR" sz="2500" dirty="0">
              <a:solidFill>
                <a:srgbClr val="FFFFFF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716016" y="1484784"/>
            <a:ext cx="0" cy="4680520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87624" y="6473834"/>
            <a:ext cx="6858903" cy="3841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5400" lvl="1" indent="-25400" algn="ctr">
              <a:spcBef>
                <a:spcPct val="20000"/>
              </a:spcBef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lang="fr-FR" sz="1600" dirty="0" smtClean="0">
                <a:solidFill>
                  <a:srgbClr val="4D5B6B"/>
                </a:solidFill>
              </a:rPr>
              <a:t> </a:t>
            </a:r>
            <a:r>
              <a:rPr lang="fr-FR" sz="2000" dirty="0" smtClean="0">
                <a:solidFill>
                  <a:srgbClr val="4D5B6B"/>
                </a:solidFill>
              </a:rPr>
              <a:t>Regard croisé sur les épreuves au vu d’une intégration du BIM</a:t>
            </a:r>
            <a:endParaRPr lang="fr-FR" sz="1050" dirty="0" smtClean="0">
              <a:solidFill>
                <a:srgbClr val="4D5B6B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09475" y="1484784"/>
            <a:ext cx="4262524" cy="4565686"/>
            <a:chOff x="631142" y="1287607"/>
            <a:chExt cx="4262524" cy="1234603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631142" y="1287607"/>
              <a:ext cx="4262523" cy="18442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b="1" dirty="0">
                <a:noFill/>
              </a:endParaRP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668284" y="1287607"/>
              <a:ext cx="4225382" cy="12346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400" lvl="1" indent="-25400" algn="ctr">
                <a:spcBef>
                  <a:spcPct val="20000"/>
                </a:spcBef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1600" b="1" i="1" dirty="0">
                  <a:solidFill>
                    <a:srgbClr val="4D5B6B"/>
                  </a:solidFill>
                </a:rPr>
                <a:t>E.2 : Épreuve d’analyse d’un projet et de </a:t>
              </a:r>
            </a:p>
            <a:p>
              <a:pPr marL="25400" lvl="1" indent="-25400" algn="ctr">
                <a:spcBef>
                  <a:spcPct val="20000"/>
                </a:spcBef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1600" b="1" i="1" dirty="0">
                  <a:solidFill>
                    <a:srgbClr val="4D5B6B"/>
                  </a:solidFill>
                </a:rPr>
                <a:t>préparation d’une offre </a:t>
              </a:r>
              <a:endParaRPr lang="fr-FR" sz="1600" b="1" i="1" dirty="0" smtClean="0">
                <a:solidFill>
                  <a:srgbClr val="4D5B6B"/>
                </a:solidFill>
              </a:endParaRPr>
            </a:p>
          </p:txBody>
        </p:sp>
      </p:grpSp>
      <p:sp>
        <p:nvSpPr>
          <p:cNvPr id="71" name="Rectangle à coins arrondis 70"/>
          <p:cNvSpPr/>
          <p:nvPr/>
        </p:nvSpPr>
        <p:spPr>
          <a:xfrm>
            <a:off x="335417" y="3818213"/>
            <a:ext cx="4247781" cy="337773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 E22 : Quantification des </a:t>
            </a:r>
            <a:r>
              <a:rPr lang="fr-FR" dirty="0" smtClean="0">
                <a:solidFill>
                  <a:schemeClr val="tx1"/>
                </a:solidFill>
              </a:rPr>
              <a:t>ouvrages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309474" y="5262415"/>
            <a:ext cx="4247781" cy="343880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 E23 : Estimation des </a:t>
            </a:r>
            <a:r>
              <a:rPr lang="fr-FR" dirty="0" smtClean="0">
                <a:solidFill>
                  <a:schemeClr val="tx1"/>
                </a:solidFill>
              </a:rPr>
              <a:t>coûts</a:t>
            </a:r>
          </a:p>
        </p:txBody>
      </p:sp>
      <p:sp>
        <p:nvSpPr>
          <p:cNvPr id="89" name="Rectangle à coins arrondis 88"/>
          <p:cNvSpPr/>
          <p:nvPr/>
        </p:nvSpPr>
        <p:spPr>
          <a:xfrm>
            <a:off x="1012122" y="836712"/>
            <a:ext cx="289437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Option EE</a:t>
            </a:r>
            <a:endParaRPr lang="fr-FR" sz="1200" b="1" dirty="0">
              <a:noFill/>
            </a:endParaRPr>
          </a:p>
        </p:txBody>
      </p:sp>
      <p:sp>
        <p:nvSpPr>
          <p:cNvPr id="90" name="Rectangle à coins arrondis 89"/>
          <p:cNvSpPr/>
          <p:nvPr/>
        </p:nvSpPr>
        <p:spPr>
          <a:xfrm>
            <a:off x="5724128" y="836712"/>
            <a:ext cx="199083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Option </a:t>
            </a:r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AA</a:t>
            </a:r>
            <a:endParaRPr lang="fr-FR" sz="1200" b="1" dirty="0">
              <a:noFill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6617" y="2942364"/>
            <a:ext cx="42625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C2.1 : Analyser un dossier  </a:t>
            </a:r>
          </a:p>
          <a:p>
            <a:r>
              <a:rPr lang="fr-FR" sz="1100" dirty="0"/>
              <a:t>C2.2 : Décomposer un projet en ouvrages  </a:t>
            </a:r>
          </a:p>
          <a:p>
            <a:r>
              <a:rPr lang="fr-FR" sz="1100" dirty="0"/>
              <a:t>C2.3 : Proposer une solution à un problème identifié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7866" y="4520467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C3.4 : Réaliser un devis quantitatif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7866" y="5783362"/>
            <a:ext cx="2750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C3.5 : Réaliser un devis estimatif </a:t>
            </a:r>
          </a:p>
        </p:txBody>
      </p:sp>
      <p:sp>
        <p:nvSpPr>
          <p:cNvPr id="93" name="Rectangle à coins arrondis 92">
            <a:hlinkClick r:id="rId3" action="ppaction://hlinksldjump"/>
          </p:cNvPr>
          <p:cNvSpPr/>
          <p:nvPr/>
        </p:nvSpPr>
        <p:spPr>
          <a:xfrm>
            <a:off x="3703461" y="2479779"/>
            <a:ext cx="720078" cy="2512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94" name="Rectangle à coins arrondis 93">
            <a:hlinkClick r:id="rId4" action="ppaction://hlinksldjump"/>
          </p:cNvPr>
          <p:cNvSpPr/>
          <p:nvPr/>
        </p:nvSpPr>
        <p:spPr>
          <a:xfrm>
            <a:off x="3729404" y="3869879"/>
            <a:ext cx="720078" cy="2344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05272" y="6525345"/>
            <a:ext cx="954360" cy="2822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3" name="Rectangle à coins arrondis 32">
            <a:hlinkClick r:id="rId5" action="ppaction://hlinksldjump"/>
          </p:cNvPr>
          <p:cNvSpPr/>
          <p:nvPr/>
        </p:nvSpPr>
        <p:spPr>
          <a:xfrm>
            <a:off x="8336484" y="6445020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Sommaire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923504" y="2420886"/>
            <a:ext cx="4104143" cy="576064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E21 : Analyse </a:t>
            </a:r>
            <a:r>
              <a:rPr lang="fr-FR" dirty="0">
                <a:solidFill>
                  <a:schemeClr val="tx1"/>
                </a:solidFill>
              </a:rPr>
              <a:t>d’un </a:t>
            </a:r>
            <a:r>
              <a:rPr lang="fr-FR" dirty="0" smtClean="0">
                <a:solidFill>
                  <a:schemeClr val="tx1"/>
                </a:solidFill>
              </a:rPr>
              <a:t>programme de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        construction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921453" y="1484783"/>
            <a:ext cx="4106638" cy="6820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fr-FR" sz="1600" b="1" i="1" dirty="0">
                <a:solidFill>
                  <a:srgbClr val="4D5B6B"/>
                </a:solidFill>
              </a:rPr>
              <a:t>E.2 : Épreuve d’analyse et de projet </a:t>
            </a:r>
            <a:r>
              <a:rPr lang="fr-FR" sz="1600" b="1" i="1" dirty="0" smtClean="0">
                <a:solidFill>
                  <a:srgbClr val="4D5B6B"/>
                </a:solidFill>
              </a:rPr>
              <a:t>architectural</a:t>
            </a:r>
            <a:endParaRPr lang="fr-FR" sz="1600" b="1" i="1" dirty="0">
              <a:solidFill>
                <a:srgbClr val="4D5B6B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4915395" y="3818213"/>
            <a:ext cx="4114004" cy="620516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 E22 : Production de </a:t>
            </a:r>
            <a:r>
              <a:rPr lang="fr-FR" dirty="0" smtClean="0">
                <a:solidFill>
                  <a:schemeClr val="tx1"/>
                </a:solidFill>
              </a:rPr>
              <a:t> documents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          graphiques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4921453" y="5262415"/>
            <a:ext cx="4106638" cy="542847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E23 : Elaboration </a:t>
            </a:r>
            <a:r>
              <a:rPr lang="fr-FR" dirty="0" smtClean="0">
                <a:solidFill>
                  <a:schemeClr val="tx1"/>
                </a:solidFill>
              </a:rPr>
              <a:t>d’éléments de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         présentation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21455" y="3050374"/>
            <a:ext cx="325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2.1 : Analyser un dossier  </a:t>
            </a:r>
          </a:p>
          <a:p>
            <a:r>
              <a:rPr lang="fr-FR" sz="1100" dirty="0"/>
              <a:t>C 2.2 : Vérifier la cohérence du projet architectural avec les contraintes règlementaires </a:t>
            </a:r>
            <a:r>
              <a:rPr lang="fr-FR" sz="1100" dirty="0" smtClean="0"/>
              <a:t> </a:t>
            </a:r>
            <a:r>
              <a:rPr lang="fr-FR" sz="1100" dirty="0"/>
              <a:t>et techniques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915395" y="4490534"/>
            <a:ext cx="3259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2.3 : Proposer une solution à un problème identifié </a:t>
            </a:r>
          </a:p>
          <a:p>
            <a:r>
              <a:rPr lang="fr-FR" sz="1100" dirty="0"/>
              <a:t>C 3.4 : Traduire graphiquement une solution technique et architecturale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915394" y="5844856"/>
            <a:ext cx="40600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3.5 : Rédiger une notice architecturale  </a:t>
            </a:r>
          </a:p>
          <a:p>
            <a:r>
              <a:rPr lang="fr-FR" sz="1100" dirty="0"/>
              <a:t>C 3.6 : Élaborer des éléments de présentation architecturale </a:t>
            </a:r>
          </a:p>
          <a:p>
            <a:r>
              <a:rPr lang="fr-FR" sz="1100" dirty="0"/>
              <a:t>C 3.7 : Réaliser une maquette d’étude </a:t>
            </a:r>
          </a:p>
        </p:txBody>
      </p:sp>
      <p:sp>
        <p:nvSpPr>
          <p:cNvPr id="46" name="Rectangle à coins arrondis 45">
            <a:hlinkClick r:id="rId6" action="ppaction://hlinksldjump"/>
          </p:cNvPr>
          <p:cNvSpPr/>
          <p:nvPr/>
        </p:nvSpPr>
        <p:spPr>
          <a:xfrm>
            <a:off x="8244408" y="4006280"/>
            <a:ext cx="720078" cy="2630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050" dirty="0">
              <a:solidFill>
                <a:srgbClr val="FFFFFF"/>
              </a:solidFill>
            </a:endParaRPr>
          </a:p>
        </p:txBody>
      </p:sp>
      <p:pic>
        <p:nvPicPr>
          <p:cNvPr id="28" name="Picture 2" descr="F:\logo_MEN Edusco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3352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88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à coins arrondis 68"/>
          <p:cNvSpPr/>
          <p:nvPr/>
        </p:nvSpPr>
        <p:spPr>
          <a:xfrm>
            <a:off x="4861744" y="1490275"/>
            <a:ext cx="4139541" cy="682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fr-FR" sz="1600" b="1" i="1" dirty="0" smtClean="0">
                <a:solidFill>
                  <a:srgbClr val="4D5B6B"/>
                </a:solidFill>
              </a:rPr>
              <a:t>E.3 : </a:t>
            </a:r>
            <a:r>
              <a:rPr lang="fr-FR" sz="1600" b="1" i="1" dirty="0">
                <a:solidFill>
                  <a:srgbClr val="4D5B6B"/>
                </a:solidFill>
              </a:rPr>
              <a:t>Épreuve de communication et suivi de chantier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1526" y="44624"/>
            <a:ext cx="7932882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2500" b="1" dirty="0" smtClean="0">
                <a:solidFill>
                  <a:schemeClr val="bg1">
                    <a:lumMod val="50000"/>
                  </a:schemeClr>
                </a:solidFill>
              </a:rPr>
              <a:t>INTÉGRATION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</a:rPr>
              <a:t>DU BIM DANS </a:t>
            </a:r>
            <a:r>
              <a:rPr lang="fr-FR" sz="2500" b="1" dirty="0" smtClean="0">
                <a:solidFill>
                  <a:schemeClr val="bg1">
                    <a:lumMod val="50000"/>
                  </a:schemeClr>
                </a:solidFill>
              </a:rPr>
              <a:t>LES CCF :</a:t>
            </a:r>
            <a:endParaRPr lang="fr-FR" sz="2500" dirty="0">
              <a:solidFill>
                <a:srgbClr val="FFFFFF"/>
              </a:solidFill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4861743" y="2420888"/>
            <a:ext cx="4139542" cy="675547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 31 : Présentation d’une </a:t>
            </a:r>
            <a:r>
              <a:rPr lang="fr-FR" dirty="0" smtClean="0">
                <a:solidFill>
                  <a:schemeClr val="tx1"/>
                </a:solidFill>
              </a:rPr>
              <a:t>activité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          de </a:t>
            </a:r>
            <a:r>
              <a:rPr lang="fr-FR" dirty="0">
                <a:solidFill>
                  <a:schemeClr val="tx1"/>
                </a:solidFill>
              </a:rPr>
              <a:t>suivi de </a:t>
            </a:r>
            <a:r>
              <a:rPr lang="fr-FR" dirty="0" smtClean="0">
                <a:solidFill>
                  <a:schemeClr val="tx1"/>
                </a:solidFill>
              </a:rPr>
              <a:t>chantier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4875051" y="4020293"/>
            <a:ext cx="4139543" cy="295879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E32 : Suivi économique </a:t>
            </a:r>
            <a:r>
              <a:rPr lang="fr-FR" dirty="0" smtClean="0">
                <a:solidFill>
                  <a:schemeClr val="tx1"/>
                </a:solidFill>
              </a:rPr>
              <a:t>d’un projet</a:t>
            </a:r>
          </a:p>
        </p:txBody>
      </p:sp>
      <p:sp>
        <p:nvSpPr>
          <p:cNvPr id="86" name="Rectangle à coins arrondis 85"/>
          <p:cNvSpPr/>
          <p:nvPr/>
        </p:nvSpPr>
        <p:spPr>
          <a:xfrm>
            <a:off x="4861743" y="5198636"/>
            <a:ext cx="4132451" cy="304640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E33 : Suivi de travaux 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61743" y="3194392"/>
            <a:ext cx="3880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</a:t>
            </a:r>
            <a:r>
              <a:rPr lang="fr-FR" sz="1100" dirty="0" smtClean="0"/>
              <a:t>1.1/C 1.2/</a:t>
            </a:r>
            <a:r>
              <a:rPr lang="fr-FR" sz="1100" dirty="0"/>
              <a:t> C </a:t>
            </a:r>
            <a:r>
              <a:rPr lang="fr-FR" sz="1100" dirty="0" smtClean="0"/>
              <a:t>1.5/</a:t>
            </a:r>
            <a:r>
              <a:rPr lang="fr-FR" sz="1100" dirty="0"/>
              <a:t> C </a:t>
            </a:r>
            <a:r>
              <a:rPr lang="fr-FR" sz="1100" dirty="0" smtClean="0"/>
              <a:t>4.1/</a:t>
            </a:r>
            <a:r>
              <a:rPr lang="fr-FR" sz="1100" dirty="0"/>
              <a:t> C </a:t>
            </a:r>
            <a:r>
              <a:rPr lang="fr-FR" sz="1100" dirty="0" smtClean="0"/>
              <a:t>4.3</a:t>
            </a:r>
          </a:p>
          <a:p>
            <a:r>
              <a:rPr lang="fr-FR" sz="1100" dirty="0" smtClean="0"/>
              <a:t>C </a:t>
            </a:r>
            <a:r>
              <a:rPr lang="fr-FR" sz="1100" dirty="0"/>
              <a:t>1.3 : Rendre compte oralement </a:t>
            </a:r>
            <a:endParaRPr lang="fr-FR" sz="1100" dirty="0" smtClean="0"/>
          </a:p>
          <a:p>
            <a:r>
              <a:rPr lang="fr-FR" sz="1100" dirty="0" smtClean="0"/>
              <a:t>C </a:t>
            </a:r>
            <a:r>
              <a:rPr lang="fr-FR" sz="1100" dirty="0"/>
              <a:t>1.4 : Rédiger un compte rendu, une notice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77210" y="4431301"/>
            <a:ext cx="3236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3.3 : Établir une estimation sommaire  </a:t>
            </a:r>
          </a:p>
          <a:p>
            <a:r>
              <a:rPr lang="fr-FR" sz="1100" dirty="0"/>
              <a:t>C 4.2 : Suivre la gestion économique d’un projet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61744" y="5661936"/>
            <a:ext cx="2844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 3.1 : Effectuer un relevé d’ouvrage </a:t>
            </a:r>
          </a:p>
          <a:p>
            <a:r>
              <a:rPr lang="fr-FR" sz="1100" dirty="0"/>
              <a:t>C 3.2 : Rédiger une notice descriptive </a:t>
            </a:r>
          </a:p>
          <a:p>
            <a:r>
              <a:rPr lang="fr-FR" sz="1100" dirty="0"/>
              <a:t>C 3.8 : Établir, exploiter et actualiser un </a:t>
            </a:r>
            <a:endParaRPr lang="fr-FR" sz="1100" dirty="0" smtClean="0"/>
          </a:p>
          <a:p>
            <a:r>
              <a:rPr lang="fr-FR" sz="1100" dirty="0" smtClean="0"/>
              <a:t>calendrier </a:t>
            </a:r>
            <a:r>
              <a:rPr lang="fr-FR" sz="1100" dirty="0"/>
              <a:t>prévisionnel </a:t>
            </a:r>
          </a:p>
        </p:txBody>
      </p:sp>
      <p:sp>
        <p:nvSpPr>
          <p:cNvPr id="28" name="Rectangle à coins arrondis 27">
            <a:hlinkClick r:id="rId3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Sommaire</a:t>
            </a:r>
            <a:endParaRPr lang="fr-FR" sz="1100" dirty="0">
              <a:solidFill>
                <a:srgbClr val="FFFFFF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4838862" y="2204864"/>
            <a:ext cx="4197634" cy="1566061"/>
            <a:chOff x="4629151" y="1114425"/>
            <a:chExt cx="3565468" cy="1566061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4629151" y="1114425"/>
              <a:ext cx="3565468" cy="1566061"/>
            </a:xfrm>
            <a:prstGeom prst="roundRect">
              <a:avLst>
                <a:gd name="adj" fmla="val 12561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space réservé du contenu 2"/>
            <p:cNvSpPr txBox="1">
              <a:spLocks/>
            </p:cNvSpPr>
            <p:nvPr/>
          </p:nvSpPr>
          <p:spPr>
            <a:xfrm>
              <a:off x="5271402" y="1114425"/>
              <a:ext cx="2280965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25400" lvl="1" indent="-25400">
                <a:spcBef>
                  <a:spcPct val="20000"/>
                </a:spcBef>
                <a:defRPr/>
              </a:pPr>
              <a:r>
                <a:rPr lang="fr-FR" sz="2400" b="1" dirty="0">
                  <a:solidFill>
                    <a:srgbClr val="C85100"/>
                  </a:solidFill>
                </a:rPr>
                <a:t>BIM suivant entreprise</a:t>
              </a:r>
              <a:endParaRPr lang="fr-FR" sz="2400" i="1" dirty="0">
                <a:solidFill>
                  <a:srgbClr val="C85100"/>
                </a:solidFill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405894" y="1490275"/>
            <a:ext cx="4139541" cy="682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noFill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405894" y="1634291"/>
            <a:ext cx="4225383" cy="463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5400" lvl="1" indent="-25400" algn="ctr">
              <a:spcBef>
                <a:spcPct val="20000"/>
              </a:spcBef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lang="fr-FR" sz="1600" b="1" i="1" dirty="0">
                <a:solidFill>
                  <a:srgbClr val="4D5B6B"/>
                </a:solidFill>
              </a:rPr>
              <a:t>E.3 : Épreuve de production </a:t>
            </a:r>
            <a:r>
              <a:rPr lang="fr-FR" sz="1600" b="1" i="1" dirty="0" smtClean="0">
                <a:solidFill>
                  <a:srgbClr val="4D5B6B"/>
                </a:solidFill>
              </a:rPr>
              <a:t>et communication 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05893" y="2426379"/>
            <a:ext cx="4142978" cy="576064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31 : Présentation d’une activité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suivi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chantier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405893" y="4020293"/>
            <a:ext cx="4142977" cy="337773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E32 : Finalisation d’un </a:t>
            </a:r>
            <a:r>
              <a:rPr lang="fr-FR" dirty="0" smtClean="0">
                <a:solidFill>
                  <a:schemeClr val="tx1"/>
                </a:solidFill>
              </a:rPr>
              <a:t>dossier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21466" y="5198636"/>
            <a:ext cx="4123970" cy="343880"/>
          </a:xfrm>
          <a:prstGeom prst="roundRect">
            <a:avLst/>
          </a:prstGeom>
          <a:solidFill>
            <a:srgbClr val="E2E2E2"/>
          </a:solidFill>
          <a:ln w="12700">
            <a:solidFill>
              <a:srgbClr val="6E8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E33 </a:t>
            </a:r>
            <a:r>
              <a:rPr lang="fr-FR" dirty="0">
                <a:solidFill>
                  <a:schemeClr val="tx1"/>
                </a:solidFill>
              </a:rPr>
              <a:t>: Préparation des </a:t>
            </a:r>
            <a:r>
              <a:rPr lang="fr-FR" dirty="0" smtClean="0">
                <a:solidFill>
                  <a:schemeClr val="tx1"/>
                </a:solidFill>
              </a:rPr>
              <a:t>travaux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49020" y="3247937"/>
            <a:ext cx="41395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C1.1/C1.2/C1.5/C4.1</a:t>
            </a:r>
          </a:p>
          <a:p>
            <a:r>
              <a:rPr lang="fr-FR" sz="1100" dirty="0" smtClean="0"/>
              <a:t>C1.3 : Rendre </a:t>
            </a:r>
            <a:r>
              <a:rPr lang="fr-FR" sz="1100" dirty="0"/>
              <a:t>compte </a:t>
            </a:r>
            <a:r>
              <a:rPr lang="fr-FR" sz="1100" dirty="0" smtClean="0"/>
              <a:t>oralement</a:t>
            </a:r>
            <a:endParaRPr lang="fr-FR" sz="1100" dirty="0"/>
          </a:p>
          <a:p>
            <a:r>
              <a:rPr lang="fr-FR" sz="1100" dirty="0"/>
              <a:t>C1.4 : Rédiger un compte rendu, une notice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60719" y="4431301"/>
            <a:ext cx="3757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C2.4 : Vérifier économiquement le choix technique retenu </a:t>
            </a:r>
          </a:p>
          <a:p>
            <a:r>
              <a:rPr lang="fr-FR" sz="1100" dirty="0"/>
              <a:t>C3.2 : Traduire graphiquement une solution technique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60719" y="5661936"/>
            <a:ext cx="4139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C3.1/C3.3/C3.6/</a:t>
            </a:r>
            <a:r>
              <a:rPr lang="fr-FR" sz="1100" dirty="0"/>
              <a:t> </a:t>
            </a:r>
            <a:r>
              <a:rPr lang="fr-FR" sz="1100" dirty="0" smtClean="0"/>
              <a:t>C3.7/</a:t>
            </a:r>
            <a:r>
              <a:rPr lang="fr-FR" sz="1100" dirty="0"/>
              <a:t> </a:t>
            </a:r>
            <a:r>
              <a:rPr lang="fr-FR" sz="1100" dirty="0" smtClean="0"/>
              <a:t>C4.2/</a:t>
            </a:r>
            <a:r>
              <a:rPr lang="fr-FR" sz="1100" dirty="0"/>
              <a:t> C4.3</a:t>
            </a:r>
            <a:endParaRPr lang="fr-FR" sz="1100" dirty="0" smtClean="0"/>
          </a:p>
          <a:p>
            <a:r>
              <a:rPr lang="fr-FR" sz="1100" dirty="0" smtClean="0"/>
              <a:t>Relevés/Planning/Préparation et suivi </a:t>
            </a:r>
            <a:r>
              <a:rPr lang="fr-FR" sz="1100" dirty="0"/>
              <a:t>du chantier </a:t>
            </a:r>
          </a:p>
        </p:txBody>
      </p:sp>
      <p:sp>
        <p:nvSpPr>
          <p:cNvPr id="42" name="Rectangle à coins arrondis 41">
            <a:hlinkClick r:id="rId4" action="ppaction://hlinksldjump"/>
          </p:cNvPr>
          <p:cNvSpPr/>
          <p:nvPr/>
        </p:nvSpPr>
        <p:spPr>
          <a:xfrm>
            <a:off x="3800220" y="4089004"/>
            <a:ext cx="666470" cy="2254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43" name="Rectangle à coins arrondis 42">
            <a:hlinkClick r:id="rId5" action="ppaction://hlinksldjump"/>
          </p:cNvPr>
          <p:cNvSpPr/>
          <p:nvPr/>
        </p:nvSpPr>
        <p:spPr>
          <a:xfrm>
            <a:off x="3800220" y="5258683"/>
            <a:ext cx="666470" cy="2237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Zoom</a:t>
            </a:r>
            <a:endParaRPr lang="fr-FR" sz="1050" dirty="0">
              <a:solidFill>
                <a:srgbClr val="FFFFFF"/>
              </a:solidFill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323528" y="2204864"/>
            <a:ext cx="4299104" cy="1566061"/>
            <a:chOff x="4629151" y="1114425"/>
            <a:chExt cx="3181358" cy="1566061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4629151" y="1114425"/>
              <a:ext cx="3181358" cy="1566061"/>
            </a:xfrm>
            <a:prstGeom prst="roundRect">
              <a:avLst>
                <a:gd name="adj" fmla="val 12561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space réservé du contenu 2"/>
            <p:cNvSpPr txBox="1">
              <a:spLocks/>
            </p:cNvSpPr>
            <p:nvPr/>
          </p:nvSpPr>
          <p:spPr>
            <a:xfrm>
              <a:off x="5238018" y="1114425"/>
              <a:ext cx="1963623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BIM suivant entreprise</a:t>
              </a:r>
              <a:endPara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851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7" name="Connecteur droit 46"/>
          <p:cNvCxnSpPr/>
          <p:nvPr/>
        </p:nvCxnSpPr>
        <p:spPr>
          <a:xfrm>
            <a:off x="4716016" y="1447819"/>
            <a:ext cx="0" cy="4983558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1012122" y="836712"/>
            <a:ext cx="289437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Option EE</a:t>
            </a:r>
            <a:endParaRPr lang="fr-FR" sz="1200" b="1" dirty="0">
              <a:noFill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5724128" y="836712"/>
            <a:ext cx="199083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Option </a:t>
            </a:r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AA</a:t>
            </a:r>
            <a:endParaRPr lang="fr-FR" sz="1200" b="1" dirty="0">
              <a:noFill/>
            </a:endParaRPr>
          </a:p>
        </p:txBody>
      </p:sp>
      <p:pic>
        <p:nvPicPr>
          <p:cNvPr id="30" name="Picture 2" descr="F:\logo_MEN Edusco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929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96752"/>
            <a:ext cx="7467600" cy="4419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Pertinence du choix du TEB pour commencer la mise en place du BIM en bac professionnel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Épreuves en CCF : </a:t>
            </a:r>
            <a:r>
              <a:rPr lang="fr-FR" dirty="0"/>
              <a:t>mise</a:t>
            </a:r>
            <a:r>
              <a:rPr lang="fr-FR" dirty="0" smtClean="0"/>
              <a:t> en œuvre du BIM possible au regard du choix de l’établissement en matière de logiciel BIM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Épreuves ponctuelles : </a:t>
            </a:r>
            <a:r>
              <a:rPr lang="fr-FR" dirty="0" smtClean="0"/>
              <a:t>mise en œuvre du BIM tributaire du format d’échange IFC</a:t>
            </a:r>
          </a:p>
          <a:p>
            <a:pPr lvl="1">
              <a:buFontTx/>
              <a:buChar char="-"/>
            </a:pPr>
            <a:r>
              <a:rPr lang="fr-FR" dirty="0" smtClean="0"/>
              <a:t>Fiabilité du format d’échange aujourd’hui?? Évolution  envisageable dans un proche avenir??</a:t>
            </a:r>
          </a:p>
          <a:p>
            <a:pPr lvl="1">
              <a:buFontTx/>
              <a:buChar char="-"/>
            </a:pPr>
            <a:r>
              <a:rPr lang="fr-FR" dirty="0"/>
              <a:t>Exploitation partielle du BIM avec </a:t>
            </a:r>
            <a:r>
              <a:rPr lang="fr-FR" dirty="0" smtClean="0"/>
              <a:t>une visionneuse IFC pour certaines activités ( recherche d’information, analyse de dossier…)</a:t>
            </a:r>
          </a:p>
          <a:p>
            <a:pPr lvl="1">
              <a:buFontTx/>
              <a:buChar char="-"/>
            </a:pPr>
            <a:r>
              <a:rPr lang="fr-FR" dirty="0" smtClean="0"/>
              <a:t>Exploitation partielle du BIM dans le cadre d’activités précises dans les logiciels propriétaires (plan de distribution, dessin de détail….)à partir du format IFC</a:t>
            </a:r>
          </a:p>
          <a:p>
            <a:pPr lvl="1">
              <a:buFontTx/>
              <a:buChar char="-"/>
            </a:pPr>
            <a:r>
              <a:rPr lang="fr-FR" dirty="0" smtClean="0"/>
              <a:t>Expérimentation prudente de ces activités pour envisager d’aller plus loin</a:t>
            </a:r>
          </a:p>
          <a:p>
            <a:pPr lvl="1">
              <a:buFontTx/>
              <a:buChar char="-"/>
            </a:pP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548680"/>
            <a:ext cx="289437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Bilan</a:t>
            </a:r>
            <a:endParaRPr lang="fr-FR" sz="1200" b="1" dirty="0">
              <a:noFill/>
            </a:endParaRPr>
          </a:p>
        </p:txBody>
      </p:sp>
      <p:pic>
        <p:nvPicPr>
          <p:cNvPr id="5" name="Picture 2" descr="F:\logo_MEN Edusco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27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268760"/>
            <a:ext cx="7601272" cy="439248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Formation des enseignants: </a:t>
            </a:r>
          </a:p>
          <a:p>
            <a:pPr lvl="1">
              <a:buFontTx/>
              <a:buChar char="-"/>
            </a:pPr>
            <a:r>
              <a:rPr lang="fr-FR" sz="2200" dirty="0" smtClean="0"/>
              <a:t>planification des formations dans le cadre du PAF</a:t>
            </a:r>
          </a:p>
          <a:p>
            <a:pPr lvl="1">
              <a:buFontTx/>
              <a:buChar char="-"/>
            </a:pPr>
            <a:r>
              <a:rPr lang="fr-FR" sz="2200" dirty="0"/>
              <a:t>u</a:t>
            </a:r>
            <a:r>
              <a:rPr lang="fr-FR" sz="2200" dirty="0" smtClean="0"/>
              <a:t>tilisation des ressources en ligne: </a:t>
            </a:r>
            <a:r>
              <a:rPr lang="fr-FR" sz="2200" dirty="0" err="1" smtClean="0"/>
              <a:t>m@gistère</a:t>
            </a:r>
            <a:endParaRPr lang="fr-FR" sz="2200" dirty="0" smtClean="0"/>
          </a:p>
          <a:p>
            <a:pPr lvl="1">
              <a:buFontTx/>
              <a:buChar char="-"/>
            </a:pPr>
            <a:r>
              <a:rPr lang="fr-FR" sz="2200" dirty="0"/>
              <a:t>m</a:t>
            </a:r>
            <a:r>
              <a:rPr lang="fr-FR" sz="2200" dirty="0" smtClean="0"/>
              <a:t>utualisation des ressources: RNR et mallette BIM</a:t>
            </a:r>
          </a:p>
          <a:p>
            <a:pPr lvl="1">
              <a:buFontTx/>
              <a:buChar char="-"/>
            </a:pPr>
            <a:r>
              <a:rPr lang="fr-FR" sz="2200" dirty="0"/>
              <a:t>b</a:t>
            </a:r>
            <a:r>
              <a:rPr lang="fr-FR" sz="2200" dirty="0" smtClean="0"/>
              <a:t>ase de données du pilote du diplôme: site </a:t>
            </a:r>
            <a:r>
              <a:rPr lang="fr-FR" sz="2200" dirty="0"/>
              <a:t>D</a:t>
            </a:r>
            <a:r>
              <a:rPr lang="fr-FR" sz="2200" dirty="0" smtClean="0"/>
              <a:t>ijon</a:t>
            </a:r>
          </a:p>
          <a:p>
            <a:pPr lvl="1">
              <a:buFontTx/>
              <a:buChar char="-"/>
            </a:pPr>
            <a:r>
              <a:rPr lang="fr-FR" sz="2200" dirty="0" smtClean="0"/>
              <a:t>attente </a:t>
            </a:r>
            <a:r>
              <a:rPr lang="fr-FR" sz="2200" dirty="0"/>
              <a:t>envers le groupe </a:t>
            </a:r>
            <a:r>
              <a:rPr lang="fr-FR" sz="2200" dirty="0" smtClean="0"/>
              <a:t>national d’experts </a:t>
            </a:r>
            <a:r>
              <a:rPr lang="fr-FR" sz="2200" dirty="0"/>
              <a:t>: </a:t>
            </a:r>
            <a:endParaRPr lang="fr-FR" sz="2200" dirty="0" smtClean="0"/>
          </a:p>
          <a:p>
            <a:pPr marL="457200" lvl="1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Recherche </a:t>
            </a:r>
            <a:r>
              <a:rPr lang="fr-FR" sz="2200" dirty="0"/>
              <a:t>de supports ? Aide et conseils aux équipes académiques ? </a:t>
            </a:r>
            <a:endParaRPr lang="fr-FR" sz="2200" dirty="0" smtClean="0"/>
          </a:p>
          <a:p>
            <a:pPr marL="457200" lvl="1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Veille </a:t>
            </a:r>
            <a:r>
              <a:rPr lang="fr-FR" sz="2200" dirty="0"/>
              <a:t>technologique et expertise sur les formats d’échange ? </a:t>
            </a:r>
            <a:endParaRPr lang="fr-FR" sz="2200" dirty="0" smtClean="0"/>
          </a:p>
          <a:p>
            <a:pPr marL="457200" lvl="1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Négociations </a:t>
            </a:r>
            <a:r>
              <a:rPr lang="fr-FR" sz="2200" dirty="0"/>
              <a:t>de versions </a:t>
            </a:r>
            <a:r>
              <a:rPr lang="fr-FR" sz="2200" dirty="0" smtClean="0"/>
              <a:t>allégées </a:t>
            </a:r>
            <a:r>
              <a:rPr lang="fr-FR" sz="2200" dirty="0"/>
              <a:t>et </a:t>
            </a:r>
            <a:r>
              <a:rPr lang="fr-FR" sz="2200" dirty="0" smtClean="0"/>
              <a:t>gratuites de </a:t>
            </a:r>
            <a:r>
              <a:rPr lang="fr-FR" sz="2200" dirty="0"/>
              <a:t>logiciels spécifiquement </a:t>
            </a:r>
            <a:r>
              <a:rPr lang="fr-FR" sz="2200" dirty="0" smtClean="0"/>
              <a:t>	pour les examens </a:t>
            </a:r>
            <a:r>
              <a:rPr lang="fr-FR" sz="2200" dirty="0"/>
              <a:t>(</a:t>
            </a:r>
            <a:r>
              <a:rPr lang="fr-FR" sz="2200" dirty="0" err="1"/>
              <a:t>Archiwizard</a:t>
            </a:r>
            <a:r>
              <a:rPr lang="fr-FR" sz="2200" dirty="0"/>
              <a:t>, </a:t>
            </a:r>
            <a:r>
              <a:rPr lang="fr-FR" sz="2200" dirty="0" err="1"/>
              <a:t>Attic</a:t>
            </a:r>
            <a:r>
              <a:rPr lang="fr-FR" sz="2200" dirty="0"/>
              <a:t>+, </a:t>
            </a:r>
            <a:r>
              <a:rPr lang="fr-FR" sz="2200" dirty="0" err="1"/>
              <a:t>etc</a:t>
            </a:r>
            <a:r>
              <a:rPr lang="fr-FR" sz="2200" dirty="0"/>
              <a:t>) </a:t>
            </a:r>
            <a:r>
              <a:rPr lang="fr-FR" sz="2200" dirty="0" smtClean="0"/>
              <a:t>?</a:t>
            </a:r>
          </a:p>
          <a:p>
            <a:pPr>
              <a:buFontTx/>
              <a:buChar char="-"/>
            </a:pPr>
            <a:r>
              <a:rPr lang="fr-FR" dirty="0" smtClean="0"/>
              <a:t>Nécessité d’une salle de projet</a:t>
            </a:r>
          </a:p>
          <a:p>
            <a:pPr>
              <a:buFontTx/>
              <a:buChar char="-"/>
            </a:pPr>
            <a:r>
              <a:rPr lang="fr-FR" dirty="0" smtClean="0"/>
              <a:t>Matériel informatique adapté au BIM</a:t>
            </a:r>
          </a:p>
          <a:p>
            <a:pPr>
              <a:buFontTx/>
              <a:buChar char="-"/>
            </a:pPr>
            <a:r>
              <a:rPr lang="fr-FR" dirty="0" smtClean="0"/>
              <a:t>Évolution des référentiels TEB : demande des branches professionnelles ?? </a:t>
            </a:r>
          </a:p>
          <a:p>
            <a:pPr>
              <a:buFontTx/>
              <a:buChar char="-"/>
            </a:pPr>
            <a:r>
              <a:rPr lang="fr-FR" dirty="0" smtClean="0"/>
              <a:t>Planification de la formation des autres spécialités de bac prof. 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548680"/>
            <a:ext cx="2894372" cy="4896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Perspectives</a:t>
            </a:r>
            <a:endParaRPr lang="fr-FR" sz="1200" b="1" dirty="0">
              <a:noFill/>
            </a:endParaRPr>
          </a:p>
        </p:txBody>
      </p:sp>
      <p:pic>
        <p:nvPicPr>
          <p:cNvPr id="4" name="Picture 2" descr="F:\logo_MEN Edusco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6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74232"/>
            <a:ext cx="7239000" cy="1143000"/>
          </a:xfrm>
        </p:spPr>
        <p:txBody>
          <a:bodyPr/>
          <a:lstStyle/>
          <a:p>
            <a:r>
              <a:rPr lang="fr-FR" sz="4800" dirty="0" smtClean="0"/>
              <a:t>Merci de votre attention…</a:t>
            </a:r>
            <a:endParaRPr lang="fr-FR" sz="4800" dirty="0"/>
          </a:p>
        </p:txBody>
      </p:sp>
      <p:pic>
        <p:nvPicPr>
          <p:cNvPr id="3" name="Picture 2" descr="F:\logo_MEN Edusco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8481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5233" y="116632"/>
            <a:ext cx="7940351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79" y="101192"/>
            <a:ext cx="7578171" cy="502568"/>
          </a:xfrm>
        </p:spPr>
        <p:txBody>
          <a:bodyPr>
            <a:normAutofit fontScale="92500" lnSpcReduction="20000"/>
          </a:bodyPr>
          <a:lstStyle/>
          <a:p>
            <a:pPr marL="25400" lvl="1" indent="-25400">
              <a:buNone/>
            </a:pPr>
            <a:r>
              <a:rPr lang="fr-FR" sz="3300" b="1" dirty="0" smtClean="0"/>
              <a:t>ÉPREUVE E21 : </a:t>
            </a:r>
            <a:r>
              <a:rPr lang="fr-FR" sz="2400" i="1" dirty="0" smtClean="0"/>
              <a:t>Analyse d’un programme de construction   </a:t>
            </a:r>
            <a:endParaRPr lang="fr-FR" sz="2400" b="1" i="1" dirty="0" smtClean="0"/>
          </a:p>
          <a:p>
            <a:pPr lvl="3">
              <a:buNone/>
            </a:pPr>
            <a:endParaRPr lang="fr-FR" dirty="0" smtClean="0"/>
          </a:p>
        </p:txBody>
      </p:sp>
      <p:cxnSp>
        <p:nvCxnSpPr>
          <p:cNvPr id="6" name="Connecteur droit 5"/>
          <p:cNvCxnSpPr/>
          <p:nvPr/>
        </p:nvCxnSpPr>
        <p:spPr>
          <a:xfrm>
            <a:off x="4297685" y="1333500"/>
            <a:ext cx="0" cy="5335860"/>
          </a:xfrm>
          <a:prstGeom prst="line">
            <a:avLst/>
          </a:prstGeom>
          <a:ln w="57150">
            <a:solidFill>
              <a:srgbClr val="FF8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15169" y="506388"/>
            <a:ext cx="8352928" cy="50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5400" marR="0" lvl="1" indent="-25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08138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Activité demandée :	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Vérifier la conformité d’accessibilité PMR </a:t>
            </a:r>
            <a:endParaRPr kumimoji="0" lang="fr-FR" sz="15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602568" y="4318454"/>
            <a:ext cx="3264582" cy="2338473"/>
            <a:chOff x="602568" y="4391024"/>
            <a:chExt cx="3264582" cy="2338473"/>
          </a:xfrm>
        </p:grpSpPr>
        <p:grpSp>
          <p:nvGrpSpPr>
            <p:cNvPr id="11" name="Groupe 75"/>
            <p:cNvGrpSpPr/>
            <p:nvPr/>
          </p:nvGrpSpPr>
          <p:grpSpPr>
            <a:xfrm>
              <a:off x="602568" y="4391024"/>
              <a:ext cx="3264582" cy="2338473"/>
              <a:chOff x="602568" y="4505325"/>
              <a:chExt cx="3264582" cy="2217518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602568" y="4505325"/>
                <a:ext cx="3264582" cy="220388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37" name="Espace réservé du contenu 2"/>
              <p:cNvSpPr txBox="1">
                <a:spLocks/>
              </p:cNvSpPr>
              <p:nvPr/>
            </p:nvSpPr>
            <p:spPr>
              <a:xfrm>
                <a:off x="855593" y="6442002"/>
                <a:ext cx="2792482" cy="2808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600" b="1" dirty="0" smtClean="0"/>
                  <a:t>Document réponse papier</a:t>
                </a:r>
                <a:endParaRPr kumimoji="0" lang="fr-FR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27" name="Picture 3" descr="O:\BIM SEMINAIRE\DIAPO\AA_E21\Sans titre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600574"/>
              <a:ext cx="2826712" cy="1847851"/>
            </a:xfrm>
            <a:prstGeom prst="rect">
              <a:avLst/>
            </a:prstGeom>
            <a:noFill/>
          </p:spPr>
        </p:pic>
      </p:grpSp>
      <p:grpSp>
        <p:nvGrpSpPr>
          <p:cNvPr id="112" name="Groupe 111"/>
          <p:cNvGrpSpPr/>
          <p:nvPr/>
        </p:nvGrpSpPr>
        <p:grpSpPr>
          <a:xfrm>
            <a:off x="390525" y="1093938"/>
            <a:ext cx="3636518" cy="3174626"/>
            <a:chOff x="390525" y="1093938"/>
            <a:chExt cx="3636518" cy="3174626"/>
          </a:xfrm>
        </p:grpSpPr>
        <p:grpSp>
          <p:nvGrpSpPr>
            <p:cNvPr id="2" name="Groupe 37"/>
            <p:cNvGrpSpPr/>
            <p:nvPr/>
          </p:nvGrpSpPr>
          <p:grpSpPr>
            <a:xfrm>
              <a:off x="2129742" y="1116318"/>
              <a:ext cx="1897301" cy="1781569"/>
              <a:chOff x="2129742" y="1319514"/>
              <a:chExt cx="1897301" cy="1781569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2129742" y="131951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0" name="Espace réservé du contenu 2"/>
              <p:cNvSpPr txBox="1">
                <a:spLocks/>
              </p:cNvSpPr>
              <p:nvPr/>
            </p:nvSpPr>
            <p:spPr>
              <a:xfrm>
                <a:off x="2325618" y="1332059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2" name="Image 11" descr="Sans titre-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77114" y="1574157"/>
                <a:ext cx="1849929" cy="1526926"/>
              </a:xfrm>
              <a:prstGeom prst="rect">
                <a:avLst/>
              </a:prstGeom>
            </p:spPr>
          </p:pic>
        </p:grpSp>
        <p:grpSp>
          <p:nvGrpSpPr>
            <p:cNvPr id="9" name="Groupe 26"/>
            <p:cNvGrpSpPr/>
            <p:nvPr/>
          </p:nvGrpSpPr>
          <p:grpSpPr>
            <a:xfrm>
              <a:off x="1009650" y="2983451"/>
              <a:ext cx="2695575" cy="1285113"/>
              <a:chOff x="1009650" y="3099563"/>
              <a:chExt cx="2695575" cy="1285113"/>
            </a:xfrm>
          </p:grpSpPr>
          <p:sp>
            <p:nvSpPr>
              <p:cNvPr id="18" name="Flèche droite rayée 17"/>
              <p:cNvSpPr/>
              <p:nvPr/>
            </p:nvSpPr>
            <p:spPr>
              <a:xfrm rot="5400000">
                <a:off x="1338897" y="3499804"/>
                <a:ext cx="1285113" cy="484632"/>
              </a:xfrm>
              <a:prstGeom prst="striped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space réservé du contenu 2"/>
              <p:cNvSpPr txBox="1">
                <a:spLocks/>
              </p:cNvSpPr>
              <p:nvPr/>
            </p:nvSpPr>
            <p:spPr>
              <a:xfrm>
                <a:off x="2246243" y="3259283"/>
                <a:ext cx="1458982" cy="731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050" b="1" dirty="0" smtClean="0"/>
                  <a:t>ANALYSE DES PLANS </a:t>
                </a:r>
              </a:p>
              <a:p>
                <a:pPr marL="25400" marR="0" lvl="1" indent="-254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kumimoji="0" lang="fr-FR" sz="105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RECHERCHES</a:t>
                </a:r>
                <a:endParaRPr lang="fr-FR" sz="1050" b="1" baseline="0" dirty="0" smtClean="0"/>
              </a:p>
              <a:p>
                <a:pPr marL="0" marR="0" lvl="1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kumimoji="0" lang="fr-FR" sz="105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RÈGLEMENTAIRES</a:t>
                </a:r>
                <a:endParaRPr kumimoji="0" lang="fr-FR" sz="105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26" name="Picture 2" descr="I:\BIM SEMINAIRE\DIAPO\LOGOS\Q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9650" y="3247752"/>
                <a:ext cx="596900" cy="784497"/>
              </a:xfrm>
              <a:prstGeom prst="rect">
                <a:avLst/>
              </a:prstGeom>
              <a:noFill/>
            </p:spPr>
          </p:pic>
        </p:grpSp>
        <p:grpSp>
          <p:nvGrpSpPr>
            <p:cNvPr id="81" name="Groupe 80"/>
            <p:cNvGrpSpPr/>
            <p:nvPr/>
          </p:nvGrpSpPr>
          <p:grpSpPr>
            <a:xfrm>
              <a:off x="390525" y="1093938"/>
              <a:ext cx="1447800" cy="1739270"/>
              <a:chOff x="390525" y="1297134"/>
              <a:chExt cx="1447800" cy="1739270"/>
            </a:xfrm>
          </p:grpSpPr>
          <p:grpSp>
            <p:nvGrpSpPr>
              <p:cNvPr id="80" name="Groupe 79"/>
              <p:cNvGrpSpPr/>
              <p:nvPr/>
            </p:nvGrpSpPr>
            <p:grpSpPr>
              <a:xfrm>
                <a:off x="390525" y="1297134"/>
                <a:ext cx="1447800" cy="1573388"/>
                <a:chOff x="390525" y="1297134"/>
                <a:chExt cx="1447800" cy="1573388"/>
              </a:xfrm>
            </p:grpSpPr>
            <p:grpSp>
              <p:nvGrpSpPr>
                <p:cNvPr id="5" name="Groupe 24"/>
                <p:cNvGrpSpPr/>
                <p:nvPr/>
              </p:nvGrpSpPr>
              <p:grpSpPr>
                <a:xfrm>
                  <a:off x="390525" y="1297134"/>
                  <a:ext cx="1447800" cy="1573388"/>
                  <a:chOff x="631143" y="1297134"/>
                  <a:chExt cx="1013508" cy="1573388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631143" y="1319514"/>
                    <a:ext cx="1013508" cy="1551008"/>
                  </a:xfrm>
                  <a:prstGeom prst="roundRect">
                    <a:avLst/>
                  </a:prstGeom>
                  <a:solidFill>
                    <a:srgbClr val="E2E2E2"/>
                  </a:solidFill>
                  <a:ln w="12700">
                    <a:solidFill>
                      <a:srgbClr val="6E86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sp>
                <p:nvSpPr>
                  <p:cNvPr id="16" name="Espace réservé du contenu 2"/>
                  <p:cNvSpPr txBox="1">
                    <a:spLocks/>
                  </p:cNvSpPr>
                  <p:nvPr/>
                </p:nvSpPr>
                <p:spPr>
                  <a:xfrm>
                    <a:off x="983867" y="1297134"/>
                    <a:ext cx="493782" cy="2880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marL="25400" marR="0" lvl="1" indent="-2540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>
                        <a:tab pos="1608138" algn="l"/>
                      </a:tabLst>
                      <a:defRPr/>
                    </a:pPr>
                    <a:r>
                      <a:rPr lang="fr-FR" b="1" dirty="0" smtClean="0"/>
                      <a:t>D.T</a:t>
                    </a:r>
                    <a:endParaRPr kumimoji="0" lang="fr-FR" sz="16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052" name="Picture 2" descr="O:\BIM SEMINAIRE\DIAPO\AA_E21\acceswc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7201" y="1600200"/>
                  <a:ext cx="1309686" cy="104775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29" name="Picture 5" descr="O:\BIM SEMINAIRE\DIAPO\LOGOS\téléchargem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7101" y="2752184"/>
                <a:ext cx="273050" cy="2842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7" name="Groupe 96"/>
          <p:cNvGrpSpPr/>
          <p:nvPr/>
        </p:nvGrpSpPr>
        <p:grpSpPr>
          <a:xfrm>
            <a:off x="4826442" y="981144"/>
            <a:ext cx="4150580" cy="2076757"/>
            <a:chOff x="4826442" y="981144"/>
            <a:chExt cx="4150580" cy="2076757"/>
          </a:xfrm>
        </p:grpSpPr>
        <p:grpSp>
          <p:nvGrpSpPr>
            <p:cNvPr id="26" name="Groupe 72"/>
            <p:cNvGrpSpPr/>
            <p:nvPr/>
          </p:nvGrpSpPr>
          <p:grpSpPr>
            <a:xfrm>
              <a:off x="4826442" y="981144"/>
              <a:ext cx="4150580" cy="2076757"/>
              <a:chOff x="4826442" y="1184340"/>
              <a:chExt cx="4150580" cy="2076757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6968442" y="1319514"/>
                <a:ext cx="1886673" cy="155100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7188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40" name="Espace réservé du contenu 2"/>
              <p:cNvSpPr txBox="1">
                <a:spLocks/>
              </p:cNvSpPr>
              <p:nvPr/>
            </p:nvSpPr>
            <p:spPr>
              <a:xfrm>
                <a:off x="7164318" y="1332059"/>
                <a:ext cx="1512168" cy="288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/>
              <a:p>
                <a:pPr marL="25400" marR="0" lvl="1" indent="-254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900" b="1" dirty="0" smtClean="0"/>
                  <a:t>Dossier de Base</a:t>
                </a:r>
                <a:endParaRPr kumimoji="0" lang="fr-FR" sz="28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2" name="Image 41" descr="3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05651" y="1574800"/>
                <a:ext cx="1798515" cy="1484489"/>
              </a:xfrm>
              <a:prstGeom prst="rect">
                <a:avLst/>
              </a:prstGeom>
            </p:spPr>
          </p:pic>
          <p:sp>
            <p:nvSpPr>
              <p:cNvPr id="47" name="Rectangle à coins arrondis 46"/>
              <p:cNvSpPr/>
              <p:nvPr/>
            </p:nvSpPr>
            <p:spPr>
              <a:xfrm>
                <a:off x="4826442" y="1184340"/>
                <a:ext cx="4150580" cy="1892813"/>
              </a:xfrm>
              <a:prstGeom prst="roundRect">
                <a:avLst/>
              </a:prstGeom>
              <a:noFill/>
              <a:ln w="12700">
                <a:solidFill>
                  <a:srgbClr val="7188C9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pic>
            <p:nvPicPr>
              <p:cNvPr id="48" name="Image 47" descr="IFC-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13698" y="2720716"/>
                <a:ext cx="397566" cy="540381"/>
              </a:xfrm>
              <a:prstGeom prst="rect">
                <a:avLst/>
              </a:prstGeom>
            </p:spPr>
          </p:pic>
        </p:grpSp>
        <p:grpSp>
          <p:nvGrpSpPr>
            <p:cNvPr id="82" name="Groupe 81"/>
            <p:cNvGrpSpPr/>
            <p:nvPr/>
          </p:nvGrpSpPr>
          <p:grpSpPr>
            <a:xfrm>
              <a:off x="4987925" y="1093938"/>
              <a:ext cx="1447800" cy="1739270"/>
              <a:chOff x="390525" y="1297134"/>
              <a:chExt cx="1447800" cy="1739270"/>
            </a:xfrm>
          </p:grpSpPr>
          <p:grpSp>
            <p:nvGrpSpPr>
              <p:cNvPr id="83" name="Groupe 82"/>
              <p:cNvGrpSpPr/>
              <p:nvPr/>
            </p:nvGrpSpPr>
            <p:grpSpPr>
              <a:xfrm>
                <a:off x="390525" y="1297134"/>
                <a:ext cx="1447800" cy="1573388"/>
                <a:chOff x="390525" y="1297134"/>
                <a:chExt cx="1447800" cy="1573388"/>
              </a:xfrm>
            </p:grpSpPr>
            <p:grpSp>
              <p:nvGrpSpPr>
                <p:cNvPr id="85" name="Groupe 24"/>
                <p:cNvGrpSpPr/>
                <p:nvPr/>
              </p:nvGrpSpPr>
              <p:grpSpPr>
                <a:xfrm>
                  <a:off x="390525" y="1297134"/>
                  <a:ext cx="1447800" cy="1573388"/>
                  <a:chOff x="631143" y="1297134"/>
                  <a:chExt cx="1013508" cy="1573388"/>
                </a:xfrm>
              </p:grpSpPr>
              <p:sp>
                <p:nvSpPr>
                  <p:cNvPr id="87" name="Rectangle à coins arrondis 86"/>
                  <p:cNvSpPr/>
                  <p:nvPr/>
                </p:nvSpPr>
                <p:spPr>
                  <a:xfrm>
                    <a:off x="631143" y="1319514"/>
                    <a:ext cx="1013508" cy="1551008"/>
                  </a:xfrm>
                  <a:prstGeom prst="roundRect">
                    <a:avLst/>
                  </a:prstGeom>
                  <a:solidFill>
                    <a:srgbClr val="E2E2E2"/>
                  </a:solidFill>
                  <a:ln w="12700">
                    <a:solidFill>
                      <a:srgbClr val="6E86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sp>
                <p:nvSpPr>
                  <p:cNvPr id="88" name="Espace réservé du contenu 2"/>
                  <p:cNvSpPr txBox="1">
                    <a:spLocks/>
                  </p:cNvSpPr>
                  <p:nvPr/>
                </p:nvSpPr>
                <p:spPr>
                  <a:xfrm>
                    <a:off x="983867" y="1297134"/>
                    <a:ext cx="493782" cy="2880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/>
                  <a:p>
                    <a:pPr marL="25400" marR="0" lvl="1" indent="-2540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>
                        <a:tab pos="1608138" algn="l"/>
                      </a:tabLst>
                      <a:defRPr/>
                    </a:pPr>
                    <a:r>
                      <a:rPr lang="fr-FR" b="1" dirty="0" smtClean="0"/>
                      <a:t>D.T</a:t>
                    </a:r>
                    <a:endParaRPr kumimoji="0" lang="fr-FR" sz="16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86" name="Picture 2" descr="O:\BIM SEMINAIRE\DIAPO\AA_E21\acceswc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7201" y="1600200"/>
                  <a:ext cx="1309686" cy="104775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84" name="Picture 5" descr="O:\BIM SEMINAIRE\DIAPO\LOGOS\téléchargem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7101" y="2752184"/>
                <a:ext cx="273050" cy="2842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0" name="Groupe 109"/>
          <p:cNvGrpSpPr/>
          <p:nvPr/>
        </p:nvGrpSpPr>
        <p:grpSpPr>
          <a:xfrm>
            <a:off x="5098368" y="4318454"/>
            <a:ext cx="3264582" cy="2338473"/>
            <a:chOff x="5098368" y="4318454"/>
            <a:chExt cx="3264582" cy="2338473"/>
          </a:xfrm>
        </p:grpSpPr>
        <p:grpSp>
          <p:nvGrpSpPr>
            <p:cNvPr id="91" name="Groupe 75"/>
            <p:cNvGrpSpPr/>
            <p:nvPr/>
          </p:nvGrpSpPr>
          <p:grpSpPr>
            <a:xfrm>
              <a:off x="5098368" y="4318454"/>
              <a:ext cx="3264582" cy="2338473"/>
              <a:chOff x="602568" y="4505325"/>
              <a:chExt cx="3264582" cy="2217518"/>
            </a:xfrm>
          </p:grpSpPr>
          <p:sp>
            <p:nvSpPr>
              <p:cNvPr id="93" name="Rectangle à coins arrondis 92"/>
              <p:cNvSpPr/>
              <p:nvPr/>
            </p:nvSpPr>
            <p:spPr>
              <a:xfrm>
                <a:off x="602568" y="4505325"/>
                <a:ext cx="3264582" cy="2203888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94" name="Espace réservé du contenu 2"/>
              <p:cNvSpPr txBox="1">
                <a:spLocks/>
              </p:cNvSpPr>
              <p:nvPr/>
            </p:nvSpPr>
            <p:spPr>
              <a:xfrm>
                <a:off x="855593" y="6442002"/>
                <a:ext cx="2792482" cy="2808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1600" b="1" dirty="0" smtClean="0"/>
                  <a:t>Document réponse papier</a:t>
                </a:r>
                <a:endParaRPr kumimoji="0" lang="fr-FR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e 108"/>
            <p:cNvGrpSpPr/>
            <p:nvPr/>
          </p:nvGrpSpPr>
          <p:grpSpPr>
            <a:xfrm>
              <a:off x="5238750" y="4452000"/>
              <a:ext cx="2990850" cy="1955149"/>
              <a:chOff x="-7334250" y="7343774"/>
              <a:chExt cx="5289156" cy="3457576"/>
            </a:xfrm>
          </p:grpSpPr>
          <p:pic>
            <p:nvPicPr>
              <p:cNvPr id="99" name="Picture 3" descr="O:\BIM SEMINAIRE\DIAPO\AA_E21\Sans titre-1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7334250" y="7343774"/>
                <a:ext cx="5289156" cy="3457576"/>
              </a:xfrm>
              <a:prstGeom prst="rect">
                <a:avLst/>
              </a:prstGeom>
              <a:noFill/>
            </p:spPr>
          </p:pic>
          <p:sp>
            <p:nvSpPr>
              <p:cNvPr id="100" name="Ellipse 99"/>
              <p:cNvSpPr/>
              <p:nvPr/>
            </p:nvSpPr>
            <p:spPr>
              <a:xfrm>
                <a:off x="-5048250" y="988060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-4832350" y="974090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-5048250" y="1001395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-5048250" y="1013460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-4597400" y="842645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-4610100" y="861695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-4603750" y="887730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-4603750" y="8737600"/>
                <a:ext cx="152400" cy="146050"/>
              </a:xfrm>
              <a:prstGeom prst="ellipse">
                <a:avLst/>
              </a:prstGeom>
              <a:solidFill>
                <a:srgbClr val="FF00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5" name="Groupe 94"/>
          <p:cNvGrpSpPr/>
          <p:nvPr/>
        </p:nvGrpSpPr>
        <p:grpSpPr>
          <a:xfrm>
            <a:off x="4598921" y="2983452"/>
            <a:ext cx="4278379" cy="1285113"/>
            <a:chOff x="4598921" y="2983452"/>
            <a:chExt cx="4278379" cy="1285113"/>
          </a:xfrm>
        </p:grpSpPr>
        <p:grpSp>
          <p:nvGrpSpPr>
            <p:cNvPr id="92" name="Groupe 91"/>
            <p:cNvGrpSpPr/>
            <p:nvPr/>
          </p:nvGrpSpPr>
          <p:grpSpPr>
            <a:xfrm>
              <a:off x="4759326" y="2983452"/>
              <a:ext cx="4117974" cy="1285113"/>
              <a:chOff x="4759326" y="2983452"/>
              <a:chExt cx="4117974" cy="1285113"/>
            </a:xfrm>
          </p:grpSpPr>
          <p:grpSp>
            <p:nvGrpSpPr>
              <p:cNvPr id="28" name="Groupe 73"/>
              <p:cNvGrpSpPr/>
              <p:nvPr/>
            </p:nvGrpSpPr>
            <p:grpSpPr>
              <a:xfrm>
                <a:off x="6463540" y="2983452"/>
                <a:ext cx="2413760" cy="1285113"/>
                <a:chOff x="6463540" y="3099564"/>
                <a:chExt cx="2413760" cy="1285113"/>
              </a:xfrm>
            </p:grpSpPr>
            <p:pic>
              <p:nvPicPr>
                <p:cNvPr id="41" name="Picture 2" descr="I:\BIM SEMINAIRE\DIAPO\LOGOS\Q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86575" y="3247752"/>
                  <a:ext cx="596900" cy="784497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Espace réservé du contenu 2"/>
                <p:cNvSpPr txBox="1">
                  <a:spLocks/>
                </p:cNvSpPr>
                <p:nvPr/>
              </p:nvSpPr>
              <p:spPr>
                <a:xfrm>
                  <a:off x="7542143" y="3238329"/>
                  <a:ext cx="1335157" cy="101544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25400" marR="0" lvl="1" indent="-25400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ANALYSE DE LA</a:t>
                  </a:r>
                </a:p>
                <a:p>
                  <a:pPr marL="0" marR="0" lvl="1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MAQUETTE 3D</a:t>
                  </a:r>
                </a:p>
                <a:p>
                  <a:pPr marL="0" marR="0" lvl="1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RECHERCHES</a:t>
                  </a:r>
                </a:p>
                <a:p>
                  <a:pPr marL="0" marR="0" lvl="1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RÈGLEMENTAIRES</a:t>
                  </a:r>
                </a:p>
                <a:p>
                  <a:pPr marL="0" marR="0" lvl="1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r>
                    <a:rPr lang="fr-FR" sz="1050" b="1" dirty="0" smtClean="0"/>
                    <a:t>PRISE DE MESURES</a:t>
                  </a:r>
                </a:p>
                <a:p>
                  <a:pPr marL="25400" marR="0" lvl="1" indent="-25400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>
                      <a:tab pos="1608138" algn="l"/>
                    </a:tabLst>
                    <a:defRPr/>
                  </a:pPr>
                  <a:endParaRPr kumimoji="0" lang="fr-FR" sz="105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lèche droite rayée 49"/>
                <p:cNvSpPr/>
                <p:nvPr/>
              </p:nvSpPr>
              <p:spPr>
                <a:xfrm rot="5400000">
                  <a:off x="6063299" y="3499805"/>
                  <a:ext cx="1285113" cy="484632"/>
                </a:xfrm>
                <a:prstGeom prst="stripedRightArrow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90" name="Picture 2" descr="O:\BIM SEMINAIRE\DIAPO\AA_E21\Tekla BIMsight2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59326" y="3076568"/>
                <a:ext cx="1510777" cy="908270"/>
              </a:xfrm>
              <a:prstGeom prst="rect">
                <a:avLst/>
              </a:prstGeom>
              <a:noFill/>
            </p:spPr>
          </p:pic>
        </p:grpSp>
        <p:sp>
          <p:nvSpPr>
            <p:cNvPr id="89" name="Espace réservé du contenu 2"/>
            <p:cNvSpPr txBox="1">
              <a:spLocks/>
            </p:cNvSpPr>
            <p:nvPr/>
          </p:nvSpPr>
          <p:spPr>
            <a:xfrm>
              <a:off x="4598921" y="3984231"/>
              <a:ext cx="1797120" cy="1972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5400" marR="0" lvl="1" indent="-254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r>
                <a:rPr lang="fr-FR" sz="1050" b="1" dirty="0" smtClean="0"/>
                <a:t>VIEWER  IFC  </a:t>
              </a:r>
              <a:r>
                <a:rPr lang="fr-FR" sz="900" i="1" dirty="0" smtClean="0"/>
                <a:t>(TEKLA, SOLIBRI,…)</a:t>
              </a:r>
              <a:endParaRPr lang="fr-FR" sz="1050" i="1" dirty="0" smtClean="0"/>
            </a:p>
            <a:p>
              <a:pPr marL="25400" marR="0" lvl="1" indent="-254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608138" algn="l"/>
                </a:tabLst>
                <a:defRPr/>
              </a:pPr>
              <a:endParaRPr kumimoji="0" lang="fr-FR" sz="105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304800" y="1079500"/>
            <a:ext cx="8839200" cy="5778500"/>
            <a:chOff x="-9216572" y="847271"/>
            <a:chExt cx="8839200" cy="5778500"/>
          </a:xfrm>
        </p:grpSpPr>
        <p:grpSp>
          <p:nvGrpSpPr>
            <p:cNvPr id="23" name="Groupe 34"/>
            <p:cNvGrpSpPr/>
            <p:nvPr/>
          </p:nvGrpSpPr>
          <p:grpSpPr>
            <a:xfrm>
              <a:off x="-9216572" y="847271"/>
              <a:ext cx="8839200" cy="5778500"/>
              <a:chOff x="2552700" y="1079500"/>
              <a:chExt cx="8839200" cy="57785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52700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4044268" y="1825624"/>
                <a:ext cx="5976032" cy="4219575"/>
              </a:xfrm>
              <a:prstGeom prst="roundRect">
                <a:avLst/>
              </a:prstGeom>
              <a:solidFill>
                <a:srgbClr val="E2E2E2"/>
              </a:solidFill>
              <a:ln w="12700">
                <a:solidFill>
                  <a:srgbClr val="6E86C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</p:grpSp>
        <p:pic>
          <p:nvPicPr>
            <p:cNvPr id="67" name="Picture 3" descr="O:\BIM SEMINAIRE\DIAPO\AA_E21\Sans titre-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7448550" y="2028824"/>
              <a:ext cx="5289156" cy="3457576"/>
            </a:xfrm>
            <a:prstGeom prst="rect">
              <a:avLst/>
            </a:prstGeom>
            <a:noFill/>
          </p:spPr>
        </p:pic>
        <p:sp>
          <p:nvSpPr>
            <p:cNvPr id="68" name="Ellipse 67"/>
            <p:cNvSpPr/>
            <p:nvPr/>
          </p:nvSpPr>
          <p:spPr>
            <a:xfrm>
              <a:off x="-5162550" y="456565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-4946650" y="442595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-5162550" y="469900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-5162550" y="481965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-4711700" y="311150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-4724400" y="330200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-4718050" y="356235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-4718050" y="3422650"/>
              <a:ext cx="152400" cy="14605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304800" y="1079500"/>
            <a:ext cx="8839200" cy="5778500"/>
            <a:chOff x="2724150" y="6858000"/>
            <a:chExt cx="8839200" cy="5778500"/>
          </a:xfrm>
        </p:grpSpPr>
        <p:grpSp>
          <p:nvGrpSpPr>
            <p:cNvPr id="2048" name="Groupe 60"/>
            <p:cNvGrpSpPr/>
            <p:nvPr/>
          </p:nvGrpSpPr>
          <p:grpSpPr>
            <a:xfrm>
              <a:off x="2724150" y="6858000"/>
              <a:ext cx="8839200" cy="5778500"/>
              <a:chOff x="8609693" y="1079500"/>
              <a:chExt cx="8839200" cy="57785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609693" y="1079500"/>
                <a:ext cx="8839200" cy="577850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space réservé du contenu 2"/>
              <p:cNvSpPr txBox="1">
                <a:spLocks/>
              </p:cNvSpPr>
              <p:nvPr/>
            </p:nvSpPr>
            <p:spPr>
              <a:xfrm>
                <a:off x="8876393" y="6090020"/>
                <a:ext cx="8318500" cy="7235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5400" marR="0" lvl="1" indent="-254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1608138" algn="l"/>
                  </a:tabLst>
                  <a:defRPr/>
                </a:pPr>
                <a:r>
                  <a:rPr lang="fr-FR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MAQUETTE 3D  IFC  - PRISE DE MESURES -  VÉRIFICATION ÉQUIPEMENTS </a:t>
                </a:r>
                <a:r>
                  <a:rPr lang="fr-FR" sz="24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INTEROPÉRABILITÉ </a:t>
                </a:r>
                <a:endParaRPr kumimoji="0" lang="fr-FR" sz="3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62275" y="6981825"/>
              <a:ext cx="8382000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Ellipse 97"/>
            <p:cNvSpPr/>
            <p:nvPr/>
          </p:nvSpPr>
          <p:spPr>
            <a:xfrm>
              <a:off x="9001125" y="7734300"/>
              <a:ext cx="2447925" cy="10858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51" name="Groupe 79"/>
          <p:cNvGrpSpPr/>
          <p:nvPr/>
        </p:nvGrpSpPr>
        <p:grpSpPr>
          <a:xfrm>
            <a:off x="4553147" y="745211"/>
            <a:ext cx="4438454" cy="3479626"/>
            <a:chOff x="4581722" y="882824"/>
            <a:chExt cx="4438454" cy="3479626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4581722" y="1114425"/>
              <a:ext cx="4438454" cy="3248025"/>
            </a:xfrm>
            <a:prstGeom prst="roundRect">
              <a:avLst>
                <a:gd name="adj" fmla="val 12561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space réservé du contenu 2"/>
            <p:cNvSpPr txBox="1">
              <a:spLocks/>
            </p:cNvSpPr>
            <p:nvPr/>
          </p:nvSpPr>
          <p:spPr>
            <a:xfrm>
              <a:off x="5858694" y="882824"/>
              <a:ext cx="2618556" cy="5025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5400" marR="0" lvl="1" indent="-254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851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Démarche BIM</a:t>
              </a:r>
              <a:endPara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851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600200" marR="0" lvl="3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1" name="Rectangle à coins arrondis 110">
            <a:hlinkClick r:id="rId13" action="ppaction://hlinksldjump"/>
          </p:cNvPr>
          <p:cNvSpPr/>
          <p:nvPr/>
        </p:nvSpPr>
        <p:spPr>
          <a:xfrm>
            <a:off x="8336484" y="6473833"/>
            <a:ext cx="772020" cy="337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50000">
                <a:srgbClr val="C85100">
                  <a:tint val="44500"/>
                  <a:satMod val="160000"/>
                </a:srgbClr>
              </a:gs>
              <a:gs pos="100000">
                <a:srgbClr val="C851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Retour Ponctuel</a:t>
            </a: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113" name="Picture 2" descr="F:\logo_MEN Eduscol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1344" y="44624"/>
            <a:ext cx="603144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704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7|4.1|8.5|4.3|8.5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1237</Words>
  <Application>Microsoft Office PowerPoint</Application>
  <PresentationFormat>Affichage à l'écran (4:3)</PresentationFormat>
  <Paragraphs>261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thermique</vt:lpstr>
      <vt:lpstr>12 Décembre 2014,  Lycée Voltaire, Paris.</vt:lpstr>
      <vt:lpstr>Diapositive 2</vt:lpstr>
      <vt:lpstr>Diapositive 3</vt:lpstr>
      <vt:lpstr>Diapositive 4</vt:lpstr>
      <vt:lpstr>Diapositive 5</vt:lpstr>
      <vt:lpstr>Diapositive 6</vt:lpstr>
      <vt:lpstr>Diapositive 7</vt:lpstr>
      <vt:lpstr>Merci de votre attention…</vt:lpstr>
      <vt:lpstr>Diapositive 9</vt:lpstr>
      <vt:lpstr>Diapositive 10</vt:lpstr>
      <vt:lpstr>Diapositive 11</vt:lpstr>
      <vt:lpstr>Diapositive 12</vt:lpstr>
      <vt:lpstr>Diapositive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GENIE CIVIL 25/26 Novembre 2013</dc:title>
  <dc:creator>Pascal</dc:creator>
  <cp:lastModifiedBy>ADMIN</cp:lastModifiedBy>
  <cp:revision>194</cp:revision>
  <dcterms:created xsi:type="dcterms:W3CDTF">2013-11-17T15:17:46Z</dcterms:created>
  <dcterms:modified xsi:type="dcterms:W3CDTF">2014-12-12T09:22:47Z</dcterms:modified>
</cp:coreProperties>
</file>