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sldIdLst>
    <p:sldId id="256" r:id="rId3"/>
    <p:sldId id="261" r:id="rId4"/>
    <p:sldId id="258" r:id="rId5"/>
    <p:sldId id="272" r:id="rId6"/>
    <p:sldId id="257" r:id="rId7"/>
    <p:sldId id="264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88406" autoAdjust="0"/>
  </p:normalViewPr>
  <p:slideViewPr>
    <p:cSldViewPr>
      <p:cViewPr>
        <p:scale>
          <a:sx n="100" d="100"/>
          <a:sy n="100" d="100"/>
        </p:scale>
        <p:origin x="-11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D9107-200A-4823-963E-7A7F8C97D974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92B6F00-3F29-45FB-A06D-CB67FCD23A14}">
      <dgm:prSet phldrT="[Texte]" custT="1"/>
      <dgm:spPr/>
      <dgm:t>
        <a:bodyPr/>
        <a:lstStyle/>
        <a:p>
          <a:r>
            <a:rPr lang="fr-FR" sz="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Logiciels utilisés dans notre établissement.</a:t>
          </a:r>
          <a:endParaRPr lang="fr-FR" sz="900" dirty="0">
            <a:latin typeface="+mj-lt"/>
          </a:endParaRPr>
        </a:p>
      </dgm:t>
    </dgm:pt>
    <dgm:pt modelId="{096ED631-D215-40C9-9EC6-577CA138F3B7}" type="parTrans" cxnId="{8AEB05DF-DB20-496E-BACA-B724641F8990}">
      <dgm:prSet/>
      <dgm:spPr/>
      <dgm:t>
        <a:bodyPr/>
        <a:lstStyle/>
        <a:p>
          <a:endParaRPr lang="fr-FR"/>
        </a:p>
      </dgm:t>
    </dgm:pt>
    <dgm:pt modelId="{C01B4B0B-2A1B-49BF-8FF5-A50A7EBA2A8B}" type="sibTrans" cxnId="{8AEB05DF-DB20-496E-BACA-B724641F8990}">
      <dgm:prSet/>
      <dgm:spPr/>
      <dgm:t>
        <a:bodyPr/>
        <a:lstStyle/>
        <a:p>
          <a:endParaRPr lang="fr-FR"/>
        </a:p>
      </dgm:t>
    </dgm:pt>
    <dgm:pt modelId="{F40949AA-CD8C-4A60-B1C2-08294D14472D}">
      <dgm:prSet phldrT="[Texte]" custT="1"/>
      <dgm:spPr/>
      <dgm:t>
        <a:bodyPr/>
        <a:lstStyle/>
        <a:p>
          <a:r>
            <a:rPr lang="fr-FR" sz="900" dirty="0" smtClean="0">
              <a:latin typeface="+mj-lt"/>
            </a:rPr>
            <a:t>L’utilisation du BIM en section BTS Bâtiment.</a:t>
          </a:r>
          <a:endParaRPr lang="fr-FR" sz="900" dirty="0">
            <a:latin typeface="+mj-lt"/>
          </a:endParaRPr>
        </a:p>
      </dgm:t>
    </dgm:pt>
    <dgm:pt modelId="{2FF9359A-DEEC-4667-8544-2CA9FE362399}" type="parTrans" cxnId="{13925BC6-5EF4-4043-8A3F-F0A0BE81308C}">
      <dgm:prSet/>
      <dgm:spPr/>
      <dgm:t>
        <a:bodyPr/>
        <a:lstStyle/>
        <a:p>
          <a:endParaRPr lang="fr-FR"/>
        </a:p>
      </dgm:t>
    </dgm:pt>
    <dgm:pt modelId="{5A0B1638-0349-491B-88EC-253CCA691686}" type="sibTrans" cxnId="{13925BC6-5EF4-4043-8A3F-F0A0BE81308C}">
      <dgm:prSet/>
      <dgm:spPr/>
      <dgm:t>
        <a:bodyPr/>
        <a:lstStyle/>
        <a:p>
          <a:endParaRPr lang="fr-FR"/>
        </a:p>
      </dgm:t>
    </dgm:pt>
    <dgm:pt modelId="{C6FB4AB2-C718-4554-968F-91741AE97A3F}">
      <dgm:prSet phldrT="[Texte]" custT="1"/>
      <dgm:spPr/>
      <dgm:t>
        <a:bodyPr/>
        <a:lstStyle/>
        <a:p>
          <a:r>
            <a:rPr lang="fr-FR" sz="900" dirty="0" smtClean="0">
              <a:latin typeface="+mj-lt"/>
            </a:rPr>
            <a:t>Sur la formation BTS Bâtiment.</a:t>
          </a:r>
          <a:endParaRPr lang="fr-FR" sz="900" dirty="0">
            <a:latin typeface="+mj-lt"/>
          </a:endParaRPr>
        </a:p>
      </dgm:t>
    </dgm:pt>
    <dgm:pt modelId="{7F455419-0FDA-4CD0-B9EA-F1FFC38E0CA3}" type="sibTrans" cxnId="{D3711165-707A-4008-BB43-2628850C37D3}">
      <dgm:prSet/>
      <dgm:spPr/>
      <dgm:t>
        <a:bodyPr/>
        <a:lstStyle/>
        <a:p>
          <a:endParaRPr lang="fr-FR"/>
        </a:p>
      </dgm:t>
    </dgm:pt>
    <dgm:pt modelId="{F4D16678-4D24-46A9-9F04-73E0D612F18A}" type="parTrans" cxnId="{D3711165-707A-4008-BB43-2628850C37D3}">
      <dgm:prSet/>
      <dgm:spPr/>
      <dgm:t>
        <a:bodyPr/>
        <a:lstStyle/>
        <a:p>
          <a:endParaRPr lang="fr-FR"/>
        </a:p>
      </dgm:t>
    </dgm:pt>
    <dgm:pt modelId="{948B1022-91C4-42A9-9E2B-04883E75CCA2}" type="pres">
      <dgm:prSet presAssocID="{359D9107-200A-4823-963E-7A7F8C97D97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2F8908-FF39-4FEB-B6DE-41BD95171F4F}" type="pres">
      <dgm:prSet presAssocID="{392B6F00-3F29-45FB-A06D-CB67FCD23A14}" presName="compNode" presStyleCnt="0"/>
      <dgm:spPr/>
      <dgm:t>
        <a:bodyPr/>
        <a:lstStyle/>
        <a:p>
          <a:endParaRPr lang="fr-FR"/>
        </a:p>
      </dgm:t>
    </dgm:pt>
    <dgm:pt modelId="{672893D0-72E0-4609-97B8-4E68A7343EAF}" type="pres">
      <dgm:prSet presAssocID="{392B6F00-3F29-45FB-A06D-CB67FCD23A14}" presName="childRect" presStyleLbl="bgAcc1" presStyleIdx="0" presStyleCnt="3" custLinFactNeighborX="-232" custLinFactNeighborY="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8EE13E-0072-48CD-AA99-0884D4857460}" type="pres">
      <dgm:prSet presAssocID="{392B6F00-3F29-45FB-A06D-CB67FCD23A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C9031-BE65-4A90-9AD7-CAC631EFA500}" type="pres">
      <dgm:prSet presAssocID="{392B6F00-3F29-45FB-A06D-CB67FCD23A14}" presName="parentRect" presStyleLbl="alignNode1" presStyleIdx="0" presStyleCnt="3" custLinFactNeighborX="-232" custLinFactNeighborY="8388"/>
      <dgm:spPr/>
      <dgm:t>
        <a:bodyPr/>
        <a:lstStyle/>
        <a:p>
          <a:endParaRPr lang="fr-FR"/>
        </a:p>
      </dgm:t>
    </dgm:pt>
    <dgm:pt modelId="{47F73C7D-B6E6-41ED-9B47-0A752583E64C}" type="pres">
      <dgm:prSet presAssocID="{392B6F00-3F29-45FB-A06D-CB67FCD23A14}" presName="adorn" presStyleLbl="fgAccFollowNode1" presStyleIdx="0" presStyleCnt="3"/>
      <dgm:spPr/>
      <dgm:t>
        <a:bodyPr/>
        <a:lstStyle/>
        <a:p>
          <a:endParaRPr lang="fr-FR"/>
        </a:p>
      </dgm:t>
    </dgm:pt>
    <dgm:pt modelId="{575B6C57-AC24-4C4A-91D7-B1F38F7E8142}" type="pres">
      <dgm:prSet presAssocID="{C01B4B0B-2A1B-49BF-8FF5-A50A7EBA2A8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86A9EC9-E4AA-4725-9CCE-0EDCC14B1C44}" type="pres">
      <dgm:prSet presAssocID="{F40949AA-CD8C-4A60-B1C2-08294D14472D}" presName="compNode" presStyleCnt="0"/>
      <dgm:spPr/>
      <dgm:t>
        <a:bodyPr/>
        <a:lstStyle/>
        <a:p>
          <a:endParaRPr lang="fr-FR"/>
        </a:p>
      </dgm:t>
    </dgm:pt>
    <dgm:pt modelId="{FCFA8BD5-F790-44C4-9BD8-6200FA5AF79E}" type="pres">
      <dgm:prSet presAssocID="{F40949AA-CD8C-4A60-B1C2-08294D14472D}" presName="childRect" presStyleLbl="bgAcc1" presStyleIdx="1" presStyleCnt="3" custLinFactNeighborX="638" custLinFactNeighborY="9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85960C-90B2-4AB8-BC1F-C9524C6763A4}" type="pres">
      <dgm:prSet presAssocID="{F40949AA-CD8C-4A60-B1C2-08294D1447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7410AB-871F-46D7-8635-160444BA7988}" type="pres">
      <dgm:prSet presAssocID="{F40949AA-CD8C-4A60-B1C2-08294D14472D}" presName="parentRect" presStyleLbl="alignNode1" presStyleIdx="1" presStyleCnt="3" custLinFactNeighborX="593" custLinFactNeighborY="7392"/>
      <dgm:spPr/>
      <dgm:t>
        <a:bodyPr/>
        <a:lstStyle/>
        <a:p>
          <a:endParaRPr lang="fr-FR"/>
        </a:p>
      </dgm:t>
    </dgm:pt>
    <dgm:pt modelId="{399CAF31-5549-4E64-B748-4582D22C4EF0}" type="pres">
      <dgm:prSet presAssocID="{F40949AA-CD8C-4A60-B1C2-08294D14472D}" presName="adorn" presStyleLbl="fgAccFollowNode1" presStyleIdx="1" presStyleCnt="3"/>
      <dgm:spPr/>
      <dgm:t>
        <a:bodyPr/>
        <a:lstStyle/>
        <a:p>
          <a:endParaRPr lang="fr-FR"/>
        </a:p>
      </dgm:t>
    </dgm:pt>
    <dgm:pt modelId="{04844D6D-BF80-4D3D-8146-3D561AF1005A}" type="pres">
      <dgm:prSet presAssocID="{5A0B1638-0349-491B-88EC-253CCA69168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E779EFD-0E34-41B5-BA66-3D58845951B7}" type="pres">
      <dgm:prSet presAssocID="{C6FB4AB2-C718-4554-968F-91741AE97A3F}" presName="compNode" presStyleCnt="0"/>
      <dgm:spPr/>
      <dgm:t>
        <a:bodyPr/>
        <a:lstStyle/>
        <a:p>
          <a:endParaRPr lang="fr-FR"/>
        </a:p>
      </dgm:t>
    </dgm:pt>
    <dgm:pt modelId="{F4122931-7426-4D04-B615-8FE0085C961D}" type="pres">
      <dgm:prSet presAssocID="{C6FB4AB2-C718-4554-968F-91741AE97A3F}" presName="childRect" presStyleLbl="bgAcc1" presStyleIdx="2" presStyleCnt="3" custLinFactNeighborX="153" custLinFactNeighborY="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CAEC83-84DF-40E8-A36A-1FC57A0A3D48}" type="pres">
      <dgm:prSet presAssocID="{C6FB4AB2-C718-4554-968F-91741AE97A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FFD4CF-E93A-499A-933B-798B8FFF09EB}" type="pres">
      <dgm:prSet presAssocID="{C6FB4AB2-C718-4554-968F-91741AE97A3F}" presName="parentRect" presStyleLbl="alignNode1" presStyleIdx="2" presStyleCnt="3" custLinFactNeighborY="7392"/>
      <dgm:spPr/>
      <dgm:t>
        <a:bodyPr/>
        <a:lstStyle/>
        <a:p>
          <a:endParaRPr lang="fr-FR"/>
        </a:p>
      </dgm:t>
    </dgm:pt>
    <dgm:pt modelId="{B5C24573-3986-40F6-A45B-E5750C7847D4}" type="pres">
      <dgm:prSet presAssocID="{C6FB4AB2-C718-4554-968F-91741AE97A3F}" presName="adorn" presStyleLbl="fgAccFollowNode1" presStyleIdx="2" presStyleCnt="3"/>
      <dgm:spPr/>
      <dgm:t>
        <a:bodyPr/>
        <a:lstStyle/>
        <a:p>
          <a:endParaRPr lang="fr-FR"/>
        </a:p>
      </dgm:t>
    </dgm:pt>
  </dgm:ptLst>
  <dgm:cxnLst>
    <dgm:cxn modelId="{19ECA510-6C77-440B-A0E7-4DC4424C993E}" type="presOf" srcId="{359D9107-200A-4823-963E-7A7F8C97D974}" destId="{948B1022-91C4-42A9-9E2B-04883E75CCA2}" srcOrd="0" destOrd="0" presId="urn:microsoft.com/office/officeart/2005/8/layout/bList2#1"/>
    <dgm:cxn modelId="{138C38E7-8491-4746-A822-129F5E047DF4}" type="presOf" srcId="{F40949AA-CD8C-4A60-B1C2-08294D14472D}" destId="{CE7410AB-871F-46D7-8635-160444BA7988}" srcOrd="1" destOrd="0" presId="urn:microsoft.com/office/officeart/2005/8/layout/bList2#1"/>
    <dgm:cxn modelId="{858E88F2-DC30-45D0-A5F3-B10D5A01FE46}" type="presOf" srcId="{5A0B1638-0349-491B-88EC-253CCA691686}" destId="{04844D6D-BF80-4D3D-8146-3D561AF1005A}" srcOrd="0" destOrd="0" presId="urn:microsoft.com/office/officeart/2005/8/layout/bList2#1"/>
    <dgm:cxn modelId="{954F92C8-544D-40B6-ABB2-15E639D74F80}" type="presOf" srcId="{392B6F00-3F29-45FB-A06D-CB67FCD23A14}" destId="{0D8EE13E-0072-48CD-AA99-0884D4857460}" srcOrd="0" destOrd="0" presId="urn:microsoft.com/office/officeart/2005/8/layout/bList2#1"/>
    <dgm:cxn modelId="{CDBE562A-1865-46D8-A41E-741C68D26DEF}" type="presOf" srcId="{C01B4B0B-2A1B-49BF-8FF5-A50A7EBA2A8B}" destId="{575B6C57-AC24-4C4A-91D7-B1F38F7E8142}" srcOrd="0" destOrd="0" presId="urn:microsoft.com/office/officeart/2005/8/layout/bList2#1"/>
    <dgm:cxn modelId="{13925BC6-5EF4-4043-8A3F-F0A0BE81308C}" srcId="{359D9107-200A-4823-963E-7A7F8C97D974}" destId="{F40949AA-CD8C-4A60-B1C2-08294D14472D}" srcOrd="1" destOrd="0" parTransId="{2FF9359A-DEEC-4667-8544-2CA9FE362399}" sibTransId="{5A0B1638-0349-491B-88EC-253CCA691686}"/>
    <dgm:cxn modelId="{D3711165-707A-4008-BB43-2628850C37D3}" srcId="{359D9107-200A-4823-963E-7A7F8C97D974}" destId="{C6FB4AB2-C718-4554-968F-91741AE97A3F}" srcOrd="2" destOrd="0" parTransId="{F4D16678-4D24-46A9-9F04-73E0D612F18A}" sibTransId="{7F455419-0FDA-4CD0-B9EA-F1FFC38E0CA3}"/>
    <dgm:cxn modelId="{258E925A-350A-4B19-B63B-A1651CB4F504}" type="presOf" srcId="{F40949AA-CD8C-4A60-B1C2-08294D14472D}" destId="{5B85960C-90B2-4AB8-BC1F-C9524C6763A4}" srcOrd="0" destOrd="0" presId="urn:microsoft.com/office/officeart/2005/8/layout/bList2#1"/>
    <dgm:cxn modelId="{8AEB05DF-DB20-496E-BACA-B724641F8990}" srcId="{359D9107-200A-4823-963E-7A7F8C97D974}" destId="{392B6F00-3F29-45FB-A06D-CB67FCD23A14}" srcOrd="0" destOrd="0" parTransId="{096ED631-D215-40C9-9EC6-577CA138F3B7}" sibTransId="{C01B4B0B-2A1B-49BF-8FF5-A50A7EBA2A8B}"/>
    <dgm:cxn modelId="{FFED9808-1FF4-4949-B0DE-45F54BA8D292}" type="presOf" srcId="{C6FB4AB2-C718-4554-968F-91741AE97A3F}" destId="{ACFFD4CF-E93A-499A-933B-798B8FFF09EB}" srcOrd="1" destOrd="0" presId="urn:microsoft.com/office/officeart/2005/8/layout/bList2#1"/>
    <dgm:cxn modelId="{38338812-0898-4BD8-BBB6-C2B040E5D3D8}" type="presOf" srcId="{392B6F00-3F29-45FB-A06D-CB67FCD23A14}" destId="{3F2C9031-BE65-4A90-9AD7-CAC631EFA500}" srcOrd="1" destOrd="0" presId="urn:microsoft.com/office/officeart/2005/8/layout/bList2#1"/>
    <dgm:cxn modelId="{440D4C03-3F78-47FC-B48A-48479C7B978E}" type="presOf" srcId="{C6FB4AB2-C718-4554-968F-91741AE97A3F}" destId="{0BCAEC83-84DF-40E8-A36A-1FC57A0A3D48}" srcOrd="0" destOrd="0" presId="urn:microsoft.com/office/officeart/2005/8/layout/bList2#1"/>
    <dgm:cxn modelId="{80612800-C0DB-4BB4-B8E5-A3FF394729DB}" type="presParOf" srcId="{948B1022-91C4-42A9-9E2B-04883E75CCA2}" destId="{632F8908-FF39-4FEB-B6DE-41BD95171F4F}" srcOrd="0" destOrd="0" presId="urn:microsoft.com/office/officeart/2005/8/layout/bList2#1"/>
    <dgm:cxn modelId="{5976E412-A97F-449B-8511-13080DA91656}" type="presParOf" srcId="{632F8908-FF39-4FEB-B6DE-41BD95171F4F}" destId="{672893D0-72E0-4609-97B8-4E68A7343EAF}" srcOrd="0" destOrd="0" presId="urn:microsoft.com/office/officeart/2005/8/layout/bList2#1"/>
    <dgm:cxn modelId="{3FDAE14C-DA2C-4315-940B-FB2A8869B83D}" type="presParOf" srcId="{632F8908-FF39-4FEB-B6DE-41BD95171F4F}" destId="{0D8EE13E-0072-48CD-AA99-0884D4857460}" srcOrd="1" destOrd="0" presId="urn:microsoft.com/office/officeart/2005/8/layout/bList2#1"/>
    <dgm:cxn modelId="{48E87631-BF2A-44FA-B483-1B9AD50E29E6}" type="presParOf" srcId="{632F8908-FF39-4FEB-B6DE-41BD95171F4F}" destId="{3F2C9031-BE65-4A90-9AD7-CAC631EFA500}" srcOrd="2" destOrd="0" presId="urn:microsoft.com/office/officeart/2005/8/layout/bList2#1"/>
    <dgm:cxn modelId="{4A9F0103-9E60-42CB-97D3-994EE7AFEC2E}" type="presParOf" srcId="{632F8908-FF39-4FEB-B6DE-41BD95171F4F}" destId="{47F73C7D-B6E6-41ED-9B47-0A752583E64C}" srcOrd="3" destOrd="0" presId="urn:microsoft.com/office/officeart/2005/8/layout/bList2#1"/>
    <dgm:cxn modelId="{AA47BC4E-AF91-4562-AE45-69BCA870DE88}" type="presParOf" srcId="{948B1022-91C4-42A9-9E2B-04883E75CCA2}" destId="{575B6C57-AC24-4C4A-91D7-B1F38F7E8142}" srcOrd="1" destOrd="0" presId="urn:microsoft.com/office/officeart/2005/8/layout/bList2#1"/>
    <dgm:cxn modelId="{EBFBE763-6512-4C9E-AB4B-34D0B86A0DD1}" type="presParOf" srcId="{948B1022-91C4-42A9-9E2B-04883E75CCA2}" destId="{D86A9EC9-E4AA-4725-9CCE-0EDCC14B1C44}" srcOrd="2" destOrd="0" presId="urn:microsoft.com/office/officeart/2005/8/layout/bList2#1"/>
    <dgm:cxn modelId="{AD950406-398E-48FF-A107-DC33AD2A99EB}" type="presParOf" srcId="{D86A9EC9-E4AA-4725-9CCE-0EDCC14B1C44}" destId="{FCFA8BD5-F790-44C4-9BD8-6200FA5AF79E}" srcOrd="0" destOrd="0" presId="urn:microsoft.com/office/officeart/2005/8/layout/bList2#1"/>
    <dgm:cxn modelId="{144D7F9A-9696-48CE-BADC-9FD0D52C25C2}" type="presParOf" srcId="{D86A9EC9-E4AA-4725-9CCE-0EDCC14B1C44}" destId="{5B85960C-90B2-4AB8-BC1F-C9524C6763A4}" srcOrd="1" destOrd="0" presId="urn:microsoft.com/office/officeart/2005/8/layout/bList2#1"/>
    <dgm:cxn modelId="{93A7B0C1-C944-4119-A416-392D30DEAF79}" type="presParOf" srcId="{D86A9EC9-E4AA-4725-9CCE-0EDCC14B1C44}" destId="{CE7410AB-871F-46D7-8635-160444BA7988}" srcOrd="2" destOrd="0" presId="urn:microsoft.com/office/officeart/2005/8/layout/bList2#1"/>
    <dgm:cxn modelId="{C0801B5C-67DB-423A-837E-B340A780FF47}" type="presParOf" srcId="{D86A9EC9-E4AA-4725-9CCE-0EDCC14B1C44}" destId="{399CAF31-5549-4E64-B748-4582D22C4EF0}" srcOrd="3" destOrd="0" presId="urn:microsoft.com/office/officeart/2005/8/layout/bList2#1"/>
    <dgm:cxn modelId="{DF4B37ED-12A1-4D69-B4FC-A41E4E6A7B27}" type="presParOf" srcId="{948B1022-91C4-42A9-9E2B-04883E75CCA2}" destId="{04844D6D-BF80-4D3D-8146-3D561AF1005A}" srcOrd="3" destOrd="0" presId="urn:microsoft.com/office/officeart/2005/8/layout/bList2#1"/>
    <dgm:cxn modelId="{81D675D9-A83A-414F-9ECA-24D32E098BBB}" type="presParOf" srcId="{948B1022-91C4-42A9-9E2B-04883E75CCA2}" destId="{CE779EFD-0E34-41B5-BA66-3D58845951B7}" srcOrd="4" destOrd="0" presId="urn:microsoft.com/office/officeart/2005/8/layout/bList2#1"/>
    <dgm:cxn modelId="{5E0516AB-1E9C-4574-8222-C0E9161762D1}" type="presParOf" srcId="{CE779EFD-0E34-41B5-BA66-3D58845951B7}" destId="{F4122931-7426-4D04-B615-8FE0085C961D}" srcOrd="0" destOrd="0" presId="urn:microsoft.com/office/officeart/2005/8/layout/bList2#1"/>
    <dgm:cxn modelId="{495F51D0-336E-42D1-8C6A-782F80839224}" type="presParOf" srcId="{CE779EFD-0E34-41B5-BA66-3D58845951B7}" destId="{0BCAEC83-84DF-40E8-A36A-1FC57A0A3D48}" srcOrd="1" destOrd="0" presId="urn:microsoft.com/office/officeart/2005/8/layout/bList2#1"/>
    <dgm:cxn modelId="{739EC127-D58A-442E-B7DA-DF40934B36CE}" type="presParOf" srcId="{CE779EFD-0E34-41B5-BA66-3D58845951B7}" destId="{ACFFD4CF-E93A-499A-933B-798B8FFF09EB}" srcOrd="2" destOrd="0" presId="urn:microsoft.com/office/officeart/2005/8/layout/bList2#1"/>
    <dgm:cxn modelId="{1FB33C4B-A3E1-457B-9636-9C8C566D4BE4}" type="presParOf" srcId="{CE779EFD-0E34-41B5-BA66-3D58845951B7}" destId="{B5C24573-3986-40F6-A45B-E5750C7847D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D9107-200A-4823-963E-7A7F8C97D974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92B6F00-3F29-45FB-A06D-CB67FCD23A14}">
      <dgm:prSet phldrT="[Texte]" custT="1"/>
      <dgm:spPr/>
      <dgm:t>
        <a:bodyPr/>
        <a:lstStyle/>
        <a:p>
          <a:r>
            <a:rPr lang="fr-FR" sz="9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Logiciels utilisés dans notre établissement.</a:t>
          </a:r>
          <a:endParaRPr lang="fr-FR" sz="900" dirty="0">
            <a:latin typeface="+mj-lt"/>
          </a:endParaRPr>
        </a:p>
      </dgm:t>
    </dgm:pt>
    <dgm:pt modelId="{096ED631-D215-40C9-9EC6-577CA138F3B7}" type="parTrans" cxnId="{8AEB05DF-DB20-496E-BACA-B724641F8990}">
      <dgm:prSet/>
      <dgm:spPr/>
      <dgm:t>
        <a:bodyPr/>
        <a:lstStyle/>
        <a:p>
          <a:endParaRPr lang="fr-FR"/>
        </a:p>
      </dgm:t>
    </dgm:pt>
    <dgm:pt modelId="{C01B4B0B-2A1B-49BF-8FF5-A50A7EBA2A8B}" type="sibTrans" cxnId="{8AEB05DF-DB20-496E-BACA-B724641F8990}">
      <dgm:prSet/>
      <dgm:spPr/>
      <dgm:t>
        <a:bodyPr/>
        <a:lstStyle/>
        <a:p>
          <a:endParaRPr lang="fr-FR"/>
        </a:p>
      </dgm:t>
    </dgm:pt>
    <dgm:pt modelId="{F40949AA-CD8C-4A60-B1C2-08294D14472D}">
      <dgm:prSet phldrT="[Texte]" custT="1"/>
      <dgm:spPr/>
      <dgm:t>
        <a:bodyPr/>
        <a:lstStyle/>
        <a:p>
          <a:r>
            <a:rPr lang="fr-FR" sz="900" dirty="0" smtClean="0">
              <a:latin typeface="+mj-lt"/>
            </a:rPr>
            <a:t>L’utilisation du BIM en section BTS Bâtiment.</a:t>
          </a:r>
          <a:endParaRPr lang="fr-FR" sz="900" dirty="0">
            <a:latin typeface="+mj-lt"/>
          </a:endParaRPr>
        </a:p>
      </dgm:t>
    </dgm:pt>
    <dgm:pt modelId="{2FF9359A-DEEC-4667-8544-2CA9FE362399}" type="parTrans" cxnId="{13925BC6-5EF4-4043-8A3F-F0A0BE81308C}">
      <dgm:prSet/>
      <dgm:spPr/>
      <dgm:t>
        <a:bodyPr/>
        <a:lstStyle/>
        <a:p>
          <a:endParaRPr lang="fr-FR"/>
        </a:p>
      </dgm:t>
    </dgm:pt>
    <dgm:pt modelId="{5A0B1638-0349-491B-88EC-253CCA691686}" type="sibTrans" cxnId="{13925BC6-5EF4-4043-8A3F-F0A0BE81308C}">
      <dgm:prSet/>
      <dgm:spPr/>
      <dgm:t>
        <a:bodyPr/>
        <a:lstStyle/>
        <a:p>
          <a:endParaRPr lang="fr-FR"/>
        </a:p>
      </dgm:t>
    </dgm:pt>
    <dgm:pt modelId="{C6FB4AB2-C718-4554-968F-91741AE97A3F}">
      <dgm:prSet phldrT="[Texte]" custT="1"/>
      <dgm:spPr/>
      <dgm:t>
        <a:bodyPr/>
        <a:lstStyle/>
        <a:p>
          <a:r>
            <a:rPr lang="fr-FR" sz="900" dirty="0" smtClean="0">
              <a:latin typeface="+mj-lt"/>
            </a:rPr>
            <a:t>Sur la formation BTS Bâtiment.</a:t>
          </a:r>
          <a:endParaRPr lang="fr-FR" sz="900" dirty="0">
            <a:latin typeface="+mj-lt"/>
          </a:endParaRPr>
        </a:p>
      </dgm:t>
    </dgm:pt>
    <dgm:pt modelId="{7F455419-0FDA-4CD0-B9EA-F1FFC38E0CA3}" type="sibTrans" cxnId="{D3711165-707A-4008-BB43-2628850C37D3}">
      <dgm:prSet/>
      <dgm:spPr/>
      <dgm:t>
        <a:bodyPr/>
        <a:lstStyle/>
        <a:p>
          <a:endParaRPr lang="fr-FR"/>
        </a:p>
      </dgm:t>
    </dgm:pt>
    <dgm:pt modelId="{F4D16678-4D24-46A9-9F04-73E0D612F18A}" type="parTrans" cxnId="{D3711165-707A-4008-BB43-2628850C37D3}">
      <dgm:prSet/>
      <dgm:spPr/>
      <dgm:t>
        <a:bodyPr/>
        <a:lstStyle/>
        <a:p>
          <a:endParaRPr lang="fr-FR"/>
        </a:p>
      </dgm:t>
    </dgm:pt>
    <dgm:pt modelId="{948B1022-91C4-42A9-9E2B-04883E75CCA2}" type="pres">
      <dgm:prSet presAssocID="{359D9107-200A-4823-963E-7A7F8C97D97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2F8908-FF39-4FEB-B6DE-41BD95171F4F}" type="pres">
      <dgm:prSet presAssocID="{392B6F00-3F29-45FB-A06D-CB67FCD23A14}" presName="compNode" presStyleCnt="0"/>
      <dgm:spPr/>
      <dgm:t>
        <a:bodyPr/>
        <a:lstStyle/>
        <a:p>
          <a:endParaRPr lang="fr-FR"/>
        </a:p>
      </dgm:t>
    </dgm:pt>
    <dgm:pt modelId="{672893D0-72E0-4609-97B8-4E68A7343EAF}" type="pres">
      <dgm:prSet presAssocID="{392B6F00-3F29-45FB-A06D-CB67FCD23A14}" presName="childRect" presStyleLbl="bgAcc1" presStyleIdx="0" presStyleCnt="3" custLinFactNeighborX="-232" custLinFactNeighborY="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8EE13E-0072-48CD-AA99-0884D4857460}" type="pres">
      <dgm:prSet presAssocID="{392B6F00-3F29-45FB-A06D-CB67FCD23A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C9031-BE65-4A90-9AD7-CAC631EFA500}" type="pres">
      <dgm:prSet presAssocID="{392B6F00-3F29-45FB-A06D-CB67FCD23A14}" presName="parentRect" presStyleLbl="alignNode1" presStyleIdx="0" presStyleCnt="3" custLinFactNeighborX="-232" custLinFactNeighborY="8388"/>
      <dgm:spPr/>
      <dgm:t>
        <a:bodyPr/>
        <a:lstStyle/>
        <a:p>
          <a:endParaRPr lang="fr-FR"/>
        </a:p>
      </dgm:t>
    </dgm:pt>
    <dgm:pt modelId="{47F73C7D-B6E6-41ED-9B47-0A752583E64C}" type="pres">
      <dgm:prSet presAssocID="{392B6F00-3F29-45FB-A06D-CB67FCD23A14}" presName="adorn" presStyleLbl="fgAccFollowNode1" presStyleIdx="0" presStyleCnt="3"/>
      <dgm:spPr/>
      <dgm:t>
        <a:bodyPr/>
        <a:lstStyle/>
        <a:p>
          <a:endParaRPr lang="fr-FR"/>
        </a:p>
      </dgm:t>
    </dgm:pt>
    <dgm:pt modelId="{575B6C57-AC24-4C4A-91D7-B1F38F7E8142}" type="pres">
      <dgm:prSet presAssocID="{C01B4B0B-2A1B-49BF-8FF5-A50A7EBA2A8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86A9EC9-E4AA-4725-9CCE-0EDCC14B1C44}" type="pres">
      <dgm:prSet presAssocID="{F40949AA-CD8C-4A60-B1C2-08294D14472D}" presName="compNode" presStyleCnt="0"/>
      <dgm:spPr/>
      <dgm:t>
        <a:bodyPr/>
        <a:lstStyle/>
        <a:p>
          <a:endParaRPr lang="fr-FR"/>
        </a:p>
      </dgm:t>
    </dgm:pt>
    <dgm:pt modelId="{FCFA8BD5-F790-44C4-9BD8-6200FA5AF79E}" type="pres">
      <dgm:prSet presAssocID="{F40949AA-CD8C-4A60-B1C2-08294D14472D}" presName="childRect" presStyleLbl="bgAcc1" presStyleIdx="1" presStyleCnt="3" custLinFactNeighborX="638" custLinFactNeighborY="9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85960C-90B2-4AB8-BC1F-C9524C6763A4}" type="pres">
      <dgm:prSet presAssocID="{F40949AA-CD8C-4A60-B1C2-08294D1447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7410AB-871F-46D7-8635-160444BA7988}" type="pres">
      <dgm:prSet presAssocID="{F40949AA-CD8C-4A60-B1C2-08294D14472D}" presName="parentRect" presStyleLbl="alignNode1" presStyleIdx="1" presStyleCnt="3" custLinFactNeighborX="593" custLinFactNeighborY="7392"/>
      <dgm:spPr/>
      <dgm:t>
        <a:bodyPr/>
        <a:lstStyle/>
        <a:p>
          <a:endParaRPr lang="fr-FR"/>
        </a:p>
      </dgm:t>
    </dgm:pt>
    <dgm:pt modelId="{399CAF31-5549-4E64-B748-4582D22C4EF0}" type="pres">
      <dgm:prSet presAssocID="{F40949AA-CD8C-4A60-B1C2-08294D14472D}" presName="adorn" presStyleLbl="fgAccFollowNode1" presStyleIdx="1" presStyleCnt="3"/>
      <dgm:spPr/>
      <dgm:t>
        <a:bodyPr/>
        <a:lstStyle/>
        <a:p>
          <a:endParaRPr lang="fr-FR"/>
        </a:p>
      </dgm:t>
    </dgm:pt>
    <dgm:pt modelId="{04844D6D-BF80-4D3D-8146-3D561AF1005A}" type="pres">
      <dgm:prSet presAssocID="{5A0B1638-0349-491B-88EC-253CCA69168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E779EFD-0E34-41B5-BA66-3D58845951B7}" type="pres">
      <dgm:prSet presAssocID="{C6FB4AB2-C718-4554-968F-91741AE97A3F}" presName="compNode" presStyleCnt="0"/>
      <dgm:spPr/>
      <dgm:t>
        <a:bodyPr/>
        <a:lstStyle/>
        <a:p>
          <a:endParaRPr lang="fr-FR"/>
        </a:p>
      </dgm:t>
    </dgm:pt>
    <dgm:pt modelId="{F4122931-7426-4D04-B615-8FE0085C961D}" type="pres">
      <dgm:prSet presAssocID="{C6FB4AB2-C718-4554-968F-91741AE97A3F}" presName="childRect" presStyleLbl="bgAcc1" presStyleIdx="2" presStyleCnt="3" custLinFactNeighborX="153" custLinFactNeighborY="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CAEC83-84DF-40E8-A36A-1FC57A0A3D48}" type="pres">
      <dgm:prSet presAssocID="{C6FB4AB2-C718-4554-968F-91741AE97A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FFD4CF-E93A-499A-933B-798B8FFF09EB}" type="pres">
      <dgm:prSet presAssocID="{C6FB4AB2-C718-4554-968F-91741AE97A3F}" presName="parentRect" presStyleLbl="alignNode1" presStyleIdx="2" presStyleCnt="3" custLinFactNeighborY="7392"/>
      <dgm:spPr/>
      <dgm:t>
        <a:bodyPr/>
        <a:lstStyle/>
        <a:p>
          <a:endParaRPr lang="fr-FR"/>
        </a:p>
      </dgm:t>
    </dgm:pt>
    <dgm:pt modelId="{B5C24573-3986-40F6-A45B-E5750C7847D4}" type="pres">
      <dgm:prSet presAssocID="{C6FB4AB2-C718-4554-968F-91741AE97A3F}" presName="adorn" presStyleLbl="fgAccFollowNode1" presStyleIdx="2" presStyleCnt="3"/>
      <dgm:spPr/>
      <dgm:t>
        <a:bodyPr/>
        <a:lstStyle/>
        <a:p>
          <a:endParaRPr lang="fr-FR"/>
        </a:p>
      </dgm:t>
    </dgm:pt>
  </dgm:ptLst>
  <dgm:cxnLst>
    <dgm:cxn modelId="{4A717CD9-3B13-401D-9F9B-A9D2898BE296}" type="presOf" srcId="{C6FB4AB2-C718-4554-968F-91741AE97A3F}" destId="{0BCAEC83-84DF-40E8-A36A-1FC57A0A3D48}" srcOrd="0" destOrd="0" presId="urn:microsoft.com/office/officeart/2005/8/layout/bList2#1"/>
    <dgm:cxn modelId="{7ACA1F33-80DC-40D7-9281-47A1FF2D6928}" type="presOf" srcId="{392B6F00-3F29-45FB-A06D-CB67FCD23A14}" destId="{0D8EE13E-0072-48CD-AA99-0884D4857460}" srcOrd="0" destOrd="0" presId="urn:microsoft.com/office/officeart/2005/8/layout/bList2#1"/>
    <dgm:cxn modelId="{F897403C-6541-4D5D-B2E1-C79D6DA9179D}" type="presOf" srcId="{C6FB4AB2-C718-4554-968F-91741AE97A3F}" destId="{ACFFD4CF-E93A-499A-933B-798B8FFF09EB}" srcOrd="1" destOrd="0" presId="urn:microsoft.com/office/officeart/2005/8/layout/bList2#1"/>
    <dgm:cxn modelId="{C142886E-9EC5-4389-9467-D29B3B999568}" type="presOf" srcId="{F40949AA-CD8C-4A60-B1C2-08294D14472D}" destId="{5B85960C-90B2-4AB8-BC1F-C9524C6763A4}" srcOrd="0" destOrd="0" presId="urn:microsoft.com/office/officeart/2005/8/layout/bList2#1"/>
    <dgm:cxn modelId="{E967306B-4929-40BE-808D-AFEF033EC8D3}" type="presOf" srcId="{5A0B1638-0349-491B-88EC-253CCA691686}" destId="{04844D6D-BF80-4D3D-8146-3D561AF1005A}" srcOrd="0" destOrd="0" presId="urn:microsoft.com/office/officeart/2005/8/layout/bList2#1"/>
    <dgm:cxn modelId="{C91D5942-5CEC-46D2-B94E-D9B69D6B0415}" type="presOf" srcId="{C01B4B0B-2A1B-49BF-8FF5-A50A7EBA2A8B}" destId="{575B6C57-AC24-4C4A-91D7-B1F38F7E8142}" srcOrd="0" destOrd="0" presId="urn:microsoft.com/office/officeart/2005/8/layout/bList2#1"/>
    <dgm:cxn modelId="{13925BC6-5EF4-4043-8A3F-F0A0BE81308C}" srcId="{359D9107-200A-4823-963E-7A7F8C97D974}" destId="{F40949AA-CD8C-4A60-B1C2-08294D14472D}" srcOrd="1" destOrd="0" parTransId="{2FF9359A-DEEC-4667-8544-2CA9FE362399}" sibTransId="{5A0B1638-0349-491B-88EC-253CCA691686}"/>
    <dgm:cxn modelId="{D59926A3-C6B2-49E6-8780-C8AA7C315908}" type="presOf" srcId="{359D9107-200A-4823-963E-7A7F8C97D974}" destId="{948B1022-91C4-42A9-9E2B-04883E75CCA2}" srcOrd="0" destOrd="0" presId="urn:microsoft.com/office/officeart/2005/8/layout/bList2#1"/>
    <dgm:cxn modelId="{D3711165-707A-4008-BB43-2628850C37D3}" srcId="{359D9107-200A-4823-963E-7A7F8C97D974}" destId="{C6FB4AB2-C718-4554-968F-91741AE97A3F}" srcOrd="2" destOrd="0" parTransId="{F4D16678-4D24-46A9-9F04-73E0D612F18A}" sibTransId="{7F455419-0FDA-4CD0-B9EA-F1FFC38E0CA3}"/>
    <dgm:cxn modelId="{B1188B54-4EA6-4BFD-97A6-FE056F2D6B4B}" type="presOf" srcId="{F40949AA-CD8C-4A60-B1C2-08294D14472D}" destId="{CE7410AB-871F-46D7-8635-160444BA7988}" srcOrd="1" destOrd="0" presId="urn:microsoft.com/office/officeart/2005/8/layout/bList2#1"/>
    <dgm:cxn modelId="{8AEB05DF-DB20-496E-BACA-B724641F8990}" srcId="{359D9107-200A-4823-963E-7A7F8C97D974}" destId="{392B6F00-3F29-45FB-A06D-CB67FCD23A14}" srcOrd="0" destOrd="0" parTransId="{096ED631-D215-40C9-9EC6-577CA138F3B7}" sibTransId="{C01B4B0B-2A1B-49BF-8FF5-A50A7EBA2A8B}"/>
    <dgm:cxn modelId="{B27606CD-67BA-4F89-A1F6-56C800CE1459}" type="presOf" srcId="{392B6F00-3F29-45FB-A06D-CB67FCD23A14}" destId="{3F2C9031-BE65-4A90-9AD7-CAC631EFA500}" srcOrd="1" destOrd="0" presId="urn:microsoft.com/office/officeart/2005/8/layout/bList2#1"/>
    <dgm:cxn modelId="{DBB64328-22D3-48FB-864E-44B82BEF33A8}" type="presParOf" srcId="{948B1022-91C4-42A9-9E2B-04883E75CCA2}" destId="{632F8908-FF39-4FEB-B6DE-41BD95171F4F}" srcOrd="0" destOrd="0" presId="urn:microsoft.com/office/officeart/2005/8/layout/bList2#1"/>
    <dgm:cxn modelId="{FBD81CF0-7632-4FD0-9A3E-95A740ABEBD4}" type="presParOf" srcId="{632F8908-FF39-4FEB-B6DE-41BD95171F4F}" destId="{672893D0-72E0-4609-97B8-4E68A7343EAF}" srcOrd="0" destOrd="0" presId="urn:microsoft.com/office/officeart/2005/8/layout/bList2#1"/>
    <dgm:cxn modelId="{F56A7C24-CB80-4826-96AA-1F003FAB8918}" type="presParOf" srcId="{632F8908-FF39-4FEB-B6DE-41BD95171F4F}" destId="{0D8EE13E-0072-48CD-AA99-0884D4857460}" srcOrd="1" destOrd="0" presId="urn:microsoft.com/office/officeart/2005/8/layout/bList2#1"/>
    <dgm:cxn modelId="{439738D2-32FB-4100-B8BD-CC03A4C66EB0}" type="presParOf" srcId="{632F8908-FF39-4FEB-B6DE-41BD95171F4F}" destId="{3F2C9031-BE65-4A90-9AD7-CAC631EFA500}" srcOrd="2" destOrd="0" presId="urn:microsoft.com/office/officeart/2005/8/layout/bList2#1"/>
    <dgm:cxn modelId="{75510151-A29E-4FC1-9870-BD26E03E50A6}" type="presParOf" srcId="{632F8908-FF39-4FEB-B6DE-41BD95171F4F}" destId="{47F73C7D-B6E6-41ED-9B47-0A752583E64C}" srcOrd="3" destOrd="0" presId="urn:microsoft.com/office/officeart/2005/8/layout/bList2#1"/>
    <dgm:cxn modelId="{DC06F455-11DA-4948-921E-2B46C41C0C68}" type="presParOf" srcId="{948B1022-91C4-42A9-9E2B-04883E75CCA2}" destId="{575B6C57-AC24-4C4A-91D7-B1F38F7E8142}" srcOrd="1" destOrd="0" presId="urn:microsoft.com/office/officeart/2005/8/layout/bList2#1"/>
    <dgm:cxn modelId="{BA9498B7-02F4-4773-857A-992D76F6F6ED}" type="presParOf" srcId="{948B1022-91C4-42A9-9E2B-04883E75CCA2}" destId="{D86A9EC9-E4AA-4725-9CCE-0EDCC14B1C44}" srcOrd="2" destOrd="0" presId="urn:microsoft.com/office/officeart/2005/8/layout/bList2#1"/>
    <dgm:cxn modelId="{7C8A8E42-EA21-41AB-8C72-74722532D332}" type="presParOf" srcId="{D86A9EC9-E4AA-4725-9CCE-0EDCC14B1C44}" destId="{FCFA8BD5-F790-44C4-9BD8-6200FA5AF79E}" srcOrd="0" destOrd="0" presId="urn:microsoft.com/office/officeart/2005/8/layout/bList2#1"/>
    <dgm:cxn modelId="{19634C7D-8552-4BB2-9112-6F29D22AF335}" type="presParOf" srcId="{D86A9EC9-E4AA-4725-9CCE-0EDCC14B1C44}" destId="{5B85960C-90B2-4AB8-BC1F-C9524C6763A4}" srcOrd="1" destOrd="0" presId="urn:microsoft.com/office/officeart/2005/8/layout/bList2#1"/>
    <dgm:cxn modelId="{5B7CE3F8-BFEF-482B-807C-5F348C068B5F}" type="presParOf" srcId="{D86A9EC9-E4AA-4725-9CCE-0EDCC14B1C44}" destId="{CE7410AB-871F-46D7-8635-160444BA7988}" srcOrd="2" destOrd="0" presId="urn:microsoft.com/office/officeart/2005/8/layout/bList2#1"/>
    <dgm:cxn modelId="{D3E83D47-E7FD-4B98-B9CC-443ED4F568C6}" type="presParOf" srcId="{D86A9EC9-E4AA-4725-9CCE-0EDCC14B1C44}" destId="{399CAF31-5549-4E64-B748-4582D22C4EF0}" srcOrd="3" destOrd="0" presId="urn:microsoft.com/office/officeart/2005/8/layout/bList2#1"/>
    <dgm:cxn modelId="{2B3A60EA-AAC9-4173-8B22-4AF4897FA3E8}" type="presParOf" srcId="{948B1022-91C4-42A9-9E2B-04883E75CCA2}" destId="{04844D6D-BF80-4D3D-8146-3D561AF1005A}" srcOrd="3" destOrd="0" presId="urn:microsoft.com/office/officeart/2005/8/layout/bList2#1"/>
    <dgm:cxn modelId="{F4EB57BC-95F0-420D-86C7-6466C1D73028}" type="presParOf" srcId="{948B1022-91C4-42A9-9E2B-04883E75CCA2}" destId="{CE779EFD-0E34-41B5-BA66-3D58845951B7}" srcOrd="4" destOrd="0" presId="urn:microsoft.com/office/officeart/2005/8/layout/bList2#1"/>
    <dgm:cxn modelId="{D60BF011-19A8-4964-AB72-36C15B43E846}" type="presParOf" srcId="{CE779EFD-0E34-41B5-BA66-3D58845951B7}" destId="{F4122931-7426-4D04-B615-8FE0085C961D}" srcOrd="0" destOrd="0" presId="urn:microsoft.com/office/officeart/2005/8/layout/bList2#1"/>
    <dgm:cxn modelId="{E599E104-EE4E-4A00-8D75-EEB8E3BD723A}" type="presParOf" srcId="{CE779EFD-0E34-41B5-BA66-3D58845951B7}" destId="{0BCAEC83-84DF-40E8-A36A-1FC57A0A3D48}" srcOrd="1" destOrd="0" presId="urn:microsoft.com/office/officeart/2005/8/layout/bList2#1"/>
    <dgm:cxn modelId="{28B088C6-3047-4B80-ABD9-4CB3A8E6B1BF}" type="presParOf" srcId="{CE779EFD-0E34-41B5-BA66-3D58845951B7}" destId="{ACFFD4CF-E93A-499A-933B-798B8FFF09EB}" srcOrd="2" destOrd="0" presId="urn:microsoft.com/office/officeart/2005/8/layout/bList2#1"/>
    <dgm:cxn modelId="{119B6AB6-DED8-4F78-993E-4F946E79CE57}" type="presParOf" srcId="{CE779EFD-0E34-41B5-BA66-3D58845951B7}" destId="{B5C24573-3986-40F6-A45B-E5750C7847D4}" srcOrd="3" destOrd="0" presId="urn:microsoft.com/office/officeart/2005/8/layout/bList2#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893D0-72E0-4609-97B8-4E68A7343EAF}">
      <dsp:nvSpPr>
        <dsp:cNvPr id="0" name=""/>
        <dsp:cNvSpPr/>
      </dsp:nvSpPr>
      <dsp:spPr>
        <a:xfrm>
          <a:off x="727" y="782823"/>
          <a:ext cx="1454921" cy="10860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C9031-BE65-4A90-9AD7-CAC631EFA500}">
      <dsp:nvSpPr>
        <dsp:cNvPr id="0" name=""/>
        <dsp:cNvSpPr/>
      </dsp:nvSpPr>
      <dsp:spPr>
        <a:xfrm>
          <a:off x="727" y="1901026"/>
          <a:ext cx="1454921" cy="467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Genèse du BIM dans l’établissement</a:t>
          </a:r>
          <a:endParaRPr lang="fr-FR" sz="700" kern="1200" dirty="0"/>
        </a:p>
      </dsp:txBody>
      <dsp:txXfrm>
        <a:off x="727" y="1901026"/>
        <a:ext cx="1024592" cy="467009"/>
      </dsp:txXfrm>
    </dsp:sp>
    <dsp:sp modelId="{47F73C7D-B6E6-41ED-9B47-0A752583E64C}">
      <dsp:nvSpPr>
        <dsp:cNvPr id="0" name=""/>
        <dsp:cNvSpPr/>
      </dsp:nvSpPr>
      <dsp:spPr>
        <a:xfrm>
          <a:off x="1069853" y="1936034"/>
          <a:ext cx="509222" cy="509222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A8BD5-F790-44C4-9BD8-6200FA5AF79E}">
      <dsp:nvSpPr>
        <dsp:cNvPr id="0" name=""/>
        <dsp:cNvSpPr/>
      </dsp:nvSpPr>
      <dsp:spPr>
        <a:xfrm>
          <a:off x="1714515" y="785820"/>
          <a:ext cx="1454921" cy="10860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3961231"/>
              <a:satOff val="-20173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410AB-871F-46D7-8635-160444BA7988}">
      <dsp:nvSpPr>
        <dsp:cNvPr id="0" name=""/>
        <dsp:cNvSpPr/>
      </dsp:nvSpPr>
      <dsp:spPr>
        <a:xfrm>
          <a:off x="1705232" y="1861853"/>
          <a:ext cx="1454921" cy="467009"/>
        </a:xfrm>
        <a:prstGeom prst="rect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 w="55000" cap="flat" cmpd="thickThin" algn="ctr">
          <a:solidFill>
            <a:schemeClr val="accent5">
              <a:hueOff val="3961231"/>
              <a:satOff val="-20173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Fédérer les compétences des différentes formations</a:t>
          </a:r>
          <a:endParaRPr lang="fr-FR" sz="700" kern="1200" dirty="0"/>
        </a:p>
      </dsp:txBody>
      <dsp:txXfrm>
        <a:off x="1705232" y="1861853"/>
        <a:ext cx="1024592" cy="467009"/>
      </dsp:txXfrm>
    </dsp:sp>
    <dsp:sp modelId="{399CAF31-5549-4E64-B748-4582D22C4EF0}">
      <dsp:nvSpPr>
        <dsp:cNvPr id="0" name=""/>
        <dsp:cNvSpPr/>
      </dsp:nvSpPr>
      <dsp:spPr>
        <a:xfrm>
          <a:off x="2770982" y="1936034"/>
          <a:ext cx="509222" cy="509222"/>
        </a:xfrm>
        <a:prstGeom prst="ellipse">
          <a:avLst/>
        </a:prstGeom>
        <a:solidFill>
          <a:schemeClr val="accent5">
            <a:tint val="40000"/>
            <a:alpha val="90000"/>
            <a:hueOff val="4335878"/>
            <a:satOff val="-2165"/>
            <a:lumOff val="102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22931-7426-4D04-B615-8FE0085C961D}">
      <dsp:nvSpPr>
        <dsp:cNvPr id="0" name=""/>
        <dsp:cNvSpPr/>
      </dsp:nvSpPr>
      <dsp:spPr>
        <a:xfrm>
          <a:off x="3408588" y="782823"/>
          <a:ext cx="1454921" cy="10860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7922463"/>
              <a:satOff val="-40347"/>
              <a:lumOff val="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FD4CF-E93A-499A-933B-798B8FFF09EB}">
      <dsp:nvSpPr>
        <dsp:cNvPr id="0" name=""/>
        <dsp:cNvSpPr/>
      </dsp:nvSpPr>
      <dsp:spPr>
        <a:xfrm>
          <a:off x="3406362" y="1861853"/>
          <a:ext cx="1454921" cy="467009"/>
        </a:xfrm>
        <a:prstGeom prst="rect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 w="55000" cap="flat" cmpd="thickThin" algn="ctr">
          <a:solidFill>
            <a:schemeClr val="accent5">
              <a:hueOff val="7922463"/>
              <a:satOff val="-40347"/>
              <a:lumOff val="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err="1" smtClean="0"/>
            <a:t>Bts</a:t>
          </a:r>
          <a:r>
            <a:rPr lang="fr-FR" sz="700" kern="1200" dirty="0" smtClean="0"/>
            <a:t> Bâtiment,</a:t>
          </a:r>
          <a:endParaRPr lang="fr-FR" sz="700" kern="1200" dirty="0"/>
        </a:p>
      </dsp:txBody>
      <dsp:txXfrm>
        <a:off x="3406362" y="1861853"/>
        <a:ext cx="1024592" cy="467009"/>
      </dsp:txXfrm>
    </dsp:sp>
    <dsp:sp modelId="{B5C24573-3986-40F6-A45B-E5750C7847D4}">
      <dsp:nvSpPr>
        <dsp:cNvPr id="0" name=""/>
        <dsp:cNvSpPr/>
      </dsp:nvSpPr>
      <dsp:spPr>
        <a:xfrm>
          <a:off x="4472112" y="1936034"/>
          <a:ext cx="509222" cy="509222"/>
        </a:xfrm>
        <a:prstGeom prst="ellipse">
          <a:avLst/>
        </a:prstGeom>
        <a:solidFill>
          <a:schemeClr val="accent5">
            <a:tint val="40000"/>
            <a:alpha val="90000"/>
            <a:hueOff val="8671756"/>
            <a:satOff val="-4331"/>
            <a:lumOff val="204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F90BB-B0DB-4431-A62E-89441F413D05}">
      <dsp:nvSpPr>
        <dsp:cNvPr id="0" name=""/>
        <dsp:cNvSpPr/>
      </dsp:nvSpPr>
      <dsp:spPr>
        <a:xfrm>
          <a:off x="5107492" y="775785"/>
          <a:ext cx="1454921" cy="10860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A8D72-37BF-4E0D-9B5C-681B94497236}">
      <dsp:nvSpPr>
        <dsp:cNvPr id="0" name=""/>
        <dsp:cNvSpPr/>
      </dsp:nvSpPr>
      <dsp:spPr>
        <a:xfrm>
          <a:off x="5107492" y="1861853"/>
          <a:ext cx="1454921" cy="467009"/>
        </a:xfrm>
        <a:prstGeom prst="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55000" cap="flat" cmpd="thickThin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Bac STI2D</a:t>
          </a:r>
          <a:endParaRPr lang="fr-FR" sz="700" kern="1200" dirty="0"/>
        </a:p>
      </dsp:txBody>
      <dsp:txXfrm>
        <a:off x="5107492" y="1861853"/>
        <a:ext cx="1024592" cy="467009"/>
      </dsp:txXfrm>
    </dsp:sp>
    <dsp:sp modelId="{CFCD5DF3-2E47-41C8-9882-271447BF0016}">
      <dsp:nvSpPr>
        <dsp:cNvPr id="0" name=""/>
        <dsp:cNvSpPr/>
      </dsp:nvSpPr>
      <dsp:spPr>
        <a:xfrm>
          <a:off x="6173242" y="1936034"/>
          <a:ext cx="509222" cy="509222"/>
        </a:xfrm>
        <a:prstGeom prst="ellipse">
          <a:avLst/>
        </a:prstGeom>
        <a:solidFill>
          <a:schemeClr val="accent5">
            <a:tint val="40000"/>
            <a:alpha val="90000"/>
            <a:hueOff val="13007634"/>
            <a:satOff val="-6496"/>
            <a:lumOff val="306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3A590FE9-0B05-44A1-8E28-B3DBBEE66BAB}" type="datetimeFigureOut">
              <a:rPr lang="fr-FR"/>
              <a:pPr/>
              <a:t>11/12/2014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DB5CB03D-52F8-45FC-9D51-CC9AF1B89D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8770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372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6251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833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6251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2443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fr-FR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defRPr lang="fr-FR"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 latinLnBrk="0">
              <a:buNone/>
              <a:defRPr lang="fr-FR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fr-FR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fr-FR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fr-FR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fr-FR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fld id="{253485BB-C380-402A-A815-C867D7B3C9D9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D685D-1791-46A4-9DAC-DB223089CA0F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B4F9C2-7B03-4F95-9183-F0EF8465D1DD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A8C9B-EF29-4C1C-AF0D-B84399DC0F32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buNone/>
              <a:defRPr lang="fr-F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 latinLnBrk="0">
              <a:buNone/>
              <a:defRPr lang="fr-FR" sz="2300">
                <a:solidFill>
                  <a:schemeClr val="tx1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2A2D9-49A1-4E4F-A2C3-C5D0F5135FD6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fr-FR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9D0C2-D918-4D8C-810A-60FFA31D990D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fr-FR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EED0-A806-43D8-A607-02D944318904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55CBA-A6CB-4F8B-9EDD-15DFDFDE4E4D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57C10-C6A8-4486-943A-03CAF30BDAD4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fr-F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 latinLnBrk="0">
              <a:buNone/>
              <a:defRPr lang="fr-FR" sz="16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722EFB-9DB8-49AA-9020-0D24857FDA0B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 latinLnBrk="0"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fr-FR"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fld id="{C672E3E4-DAB1-4E1C-8A6E-709F43B6C772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fr-F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fr-F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fr-FR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fr-FR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fr-F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fr-FR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fr-FR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fr-FR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/>
              <a:t>Cliquez pour modifier le style du titre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fr-FR" sz="1000">
                <a:solidFill>
                  <a:schemeClr val="tx1"/>
                </a:solidFill>
              </a:defRPr>
            </a:lvl1pPr>
            <a:extLst/>
          </a:lstStyle>
          <a:p>
            <a:fld id="{5B49D490-6F63-4171-A822-434A9EA6B372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fr-FR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dirty="0" smtClean="0"/>
              <a:t>Séminaire BIM à Paris le 04 et 05/12/2014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fr-FR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fr-FR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fr-F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fr-F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fr-F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hyperlink" Target="Utilisation%20possible%20du%20BIM%20en%20BTS%20B&#226;timent%20(Epreuves)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hyperlink" Target="Utilisation%20possible%20du%20BIM%20en%20BTS%20B&#226;timent%20(Epreuves)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6886596" cy="1829761"/>
          </a:xfrm>
        </p:spPr>
        <p:txBody>
          <a:bodyPr/>
          <a:lstStyle/>
          <a:p>
            <a:r>
              <a:rPr lang="fr-FR" b="0" dirty="0">
                <a:latin typeface="Arial Narrow" pitchFamily="34" charset="0"/>
              </a:rPr>
              <a:t>Bienvenue 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4071942"/>
            <a:ext cx="5672150" cy="1031839"/>
          </a:xfrm>
        </p:spPr>
        <p:txBody>
          <a:bodyPr/>
          <a:lstStyle/>
          <a:p>
            <a:r>
              <a:rPr lang="fr-FR" dirty="0" smtClean="0">
                <a:latin typeface="Arial Narrow" pitchFamily="34" charset="0"/>
                <a:ea typeface="Microsoft YaHei UI Light" panose="020B0502040204020203" pitchFamily="34" charset="-122"/>
                <a:cs typeface="Tunga" pitchFamily="34" charset="0"/>
              </a:rPr>
              <a:t>Pratiques BIM dans l’académie de Caen</a:t>
            </a:r>
            <a:endParaRPr lang="fr-FR" dirty="0">
              <a:latin typeface="Arial Narrow" pitchFamily="34" charset="0"/>
              <a:ea typeface="Microsoft YaHei UI Light" panose="020B0502040204020203" pitchFamily="34" charset="-122"/>
              <a:cs typeface="Tunga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00562" y="2714620"/>
            <a:ext cx="0" cy="9026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00760" y="6357958"/>
            <a:ext cx="2357454" cy="365125"/>
          </a:xfrm>
        </p:spPr>
        <p:txBody>
          <a:bodyPr/>
          <a:lstStyle/>
          <a:p>
            <a:r>
              <a:rPr lang="fr-FR" dirty="0" smtClean="0"/>
              <a:t>Séminaire BIM </a:t>
            </a:r>
            <a:r>
              <a:rPr lang="fr-FR" sz="1600" dirty="0" smtClean="0"/>
              <a:t> I</a:t>
            </a:r>
            <a:r>
              <a:rPr sz="1600" smtClean="0"/>
              <a:t> </a:t>
            </a:r>
            <a:r>
              <a:rPr smtClean="0"/>
              <a:t>Paris  le</a:t>
            </a:r>
            <a:r>
              <a:rPr lang="fr-FR" dirty="0" smtClean="0"/>
              <a:t>/12/2014</a:t>
            </a:r>
            <a:endParaRPr lang="fr-FR" dirty="0"/>
          </a:p>
        </p:txBody>
      </p:sp>
      <p:pic>
        <p:nvPicPr>
          <p:cNvPr id="10" name="Image 9" descr="academie_ca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357430"/>
            <a:ext cx="1489198" cy="15716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0" dirty="0" smtClean="0">
                <a:latin typeface="Arial Narrow" pitchFamily="34" charset="0"/>
              </a:rPr>
              <a:t>Présentation de 3 parties</a:t>
            </a:r>
            <a:endParaRPr lang="fr-FR" sz="3600" b="0" dirty="0">
              <a:latin typeface="Arial Narrow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4189129"/>
              </p:ext>
            </p:extLst>
          </p:nvPr>
        </p:nvGraphicFramePr>
        <p:xfrm>
          <a:off x="1857356" y="2500306"/>
          <a:ext cx="5500726" cy="236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00232" y="328612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Le modeleur 3D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43570" y="31337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Bilan sur l’utilisation d’un modeleur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 flipV="1">
            <a:off x="2571736" y="1643050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4072728" y="207088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>
          <a:xfrm>
            <a:off x="8643966" y="6286520"/>
            <a:ext cx="365760" cy="365125"/>
          </a:xfrm>
        </p:spPr>
        <p:txBody>
          <a:bodyPr/>
          <a:lstStyle/>
          <a:p>
            <a:fld id="{D18737D0-1F07-487A-BC82-FDF5B924E95B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286380" y="164305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786182" y="3295648"/>
            <a:ext cx="1496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Applications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0" name="Triangle isocèle 19">
            <a:hlinkClick r:id="rId7" action="ppaction://hlinkfile"/>
          </p:cNvPr>
          <p:cNvSpPr/>
          <p:nvPr/>
        </p:nvSpPr>
        <p:spPr>
          <a:xfrm>
            <a:off x="5081591" y="4214818"/>
            <a:ext cx="214314" cy="214314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00760" y="6357958"/>
            <a:ext cx="2357454" cy="365125"/>
          </a:xfrm>
        </p:spPr>
        <p:txBody>
          <a:bodyPr/>
          <a:lstStyle/>
          <a:p>
            <a:r>
              <a:rPr lang="fr-FR" dirty="0" smtClean="0"/>
              <a:t>Séminaire BIM </a:t>
            </a:r>
            <a:r>
              <a:rPr lang="fr-FR" sz="1600" dirty="0" smtClean="0"/>
              <a:t> I</a:t>
            </a:r>
            <a:r>
              <a:rPr sz="1600" smtClean="0"/>
              <a:t> </a:t>
            </a:r>
            <a:r>
              <a:rPr smtClean="0"/>
              <a:t>Paris  le</a:t>
            </a:r>
            <a:r>
              <a:rPr lang="fr-FR" dirty="0" smtClean="0"/>
              <a:t>/12/2014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2857520"/>
          </a:xfrm>
        </p:spPr>
        <p:txBody>
          <a:bodyPr>
            <a:normAutofit/>
          </a:bodyPr>
          <a:lstStyle/>
          <a:p>
            <a:r>
              <a:rPr sz="1600" smtClean="0">
                <a:latin typeface="Tunga" pitchFamily="34" charset="0"/>
                <a:cs typeface="Tunga" pitchFamily="34" charset="0"/>
              </a:rPr>
              <a:t>Allplan depuis la version 2003, aujourd'hui nous sommes en version </a:t>
            </a:r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Allplan BIM 2014</a:t>
            </a:r>
          </a:p>
          <a:p>
            <a:r>
              <a:rPr sz="1600" smtClean="0">
                <a:latin typeface="Tunga" pitchFamily="34" charset="0"/>
                <a:cs typeface="Tunga" pitchFamily="34" charset="0"/>
              </a:rPr>
              <a:t>Autocad en 2D depuis la version 10, aujourd'hui nous possédons la </a:t>
            </a:r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suite AutoDesk 2014 avec REVIT</a:t>
            </a:r>
          </a:p>
          <a:p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Robot Stuctural Analysis</a:t>
            </a:r>
            <a:r>
              <a:rPr sz="1600" smtClean="0">
                <a:latin typeface="Tunga" pitchFamily="34" charset="0"/>
                <a:cs typeface="Tunga" pitchFamily="34" charset="0"/>
              </a:rPr>
              <a:t>, nous possédons le logiciel RobotBat depuis 1996, aujourd'hui il est intégré dans suite d'</a:t>
            </a:r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AutoDesk Education Master 2014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Tunga" pitchFamily="34" charset="0"/>
              <a:cs typeface="Tunga" pitchFamily="34" charset="0"/>
            </a:endParaRPr>
          </a:p>
          <a:p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SketchUp</a:t>
            </a:r>
            <a:r>
              <a:rPr sz="1600" smtClean="0">
                <a:latin typeface="Tunga" pitchFamily="34" charset="0"/>
                <a:cs typeface="Tunga" pitchFamily="34" charset="0"/>
              </a:rPr>
              <a:t> pour les classes de seconde et les STI2D de spécilalité "Architecture et Construction"</a:t>
            </a:r>
          </a:p>
          <a:p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ArchiWizard</a:t>
            </a:r>
            <a:r>
              <a:rPr sz="1600" smtClean="0">
                <a:latin typeface="Tunga" pitchFamily="34" charset="0"/>
                <a:cs typeface="Tunga" pitchFamily="34" charset="0"/>
              </a:rPr>
              <a:t> depuis 2013 STI2D de spécilalité "Architecture et Construction"</a:t>
            </a:r>
          </a:p>
          <a:p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PCMO</a:t>
            </a:r>
            <a:r>
              <a:rPr sz="1600" smtClean="0">
                <a:latin typeface="Tunga" pitchFamily="34" charset="0"/>
                <a:cs typeface="Tunga" pitchFamily="34" charset="0"/>
              </a:rPr>
              <a:t> pour l'organisation de chantier (depuis 1 année)</a:t>
            </a:r>
          </a:p>
          <a:p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Cadwork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  <a:sym typeface="Symbol"/>
              </a:rPr>
              <a:t></a:t>
            </a:r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 </a:t>
            </a:r>
            <a:r>
              <a:rPr sz="1600" smtClean="0">
                <a:latin typeface="Tunga" pitchFamily="34" charset="0"/>
                <a:cs typeface="Tunga" pitchFamily="34" charset="0"/>
              </a:rPr>
              <a:t>pour la section du Bts SCBH</a:t>
            </a:r>
          </a:p>
          <a:p>
            <a:r>
              <a:rPr sz="1600" smtClean="0">
                <a:solidFill>
                  <a:schemeClr val="accent2">
                    <a:lumMod val="75000"/>
                  </a:schemeClr>
                </a:solidFill>
                <a:latin typeface="Tunga" pitchFamily="34" charset="0"/>
                <a:cs typeface="Tunga" pitchFamily="34" charset="0"/>
              </a:rPr>
              <a:t>Mensura</a:t>
            </a:r>
            <a:r>
              <a:rPr sz="1600" smtClean="0">
                <a:latin typeface="Tunga" pitchFamily="34" charset="0"/>
                <a:cs typeface="Tunga" pitchFamily="34" charset="0"/>
              </a:rPr>
              <a:t> pour la section du Bts Travaux Publics (projets de terrassement)</a:t>
            </a:r>
          </a:p>
          <a:p>
            <a:endParaRPr sz="1800" smtClean="0">
              <a:latin typeface="Tunga" pitchFamily="34" charset="0"/>
              <a:cs typeface="Tung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Logiciels utilisés dans notre établissement</a:t>
            </a:r>
            <a:endParaRPr lang="fr-FR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Arrondir un rectangle avec un coin du même côté 6"/>
          <p:cNvSpPr/>
          <p:nvPr/>
        </p:nvSpPr>
        <p:spPr>
          <a:xfrm>
            <a:off x="2428860" y="1247760"/>
            <a:ext cx="4429156" cy="785818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logo allongé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390" y="1287668"/>
            <a:ext cx="4357718" cy="68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7" name="Groupe 16"/>
          <p:cNvGrpSpPr/>
          <p:nvPr/>
        </p:nvGrpSpPr>
        <p:grpSpPr>
          <a:xfrm>
            <a:off x="2439370" y="2073486"/>
            <a:ext cx="4418646" cy="626546"/>
            <a:chOff x="4519" y="1947712"/>
            <a:chExt cx="1951945" cy="626546"/>
          </a:xfrm>
        </p:grpSpPr>
        <p:sp>
          <p:nvSpPr>
            <p:cNvPr id="18" name="Rectangle 17"/>
            <p:cNvSpPr/>
            <p:nvPr/>
          </p:nvSpPr>
          <p:spPr>
            <a:xfrm>
              <a:off x="4519" y="1947712"/>
              <a:ext cx="1951945" cy="62654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519" y="1947712"/>
              <a:ext cx="1374609" cy="626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 smtClean="0"/>
                <a:t>Modeleurs</a:t>
              </a:r>
              <a:r>
                <a:rPr lang="fr-FR" sz="1100" kern="1200" dirty="0" smtClean="0"/>
                <a:t> dans l’établissement</a:t>
              </a:r>
              <a:endParaRPr lang="fr-FR" sz="1100" kern="1200" dirty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6572264" y="2390768"/>
            <a:ext cx="468866" cy="4688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00760" y="6357958"/>
            <a:ext cx="2357454" cy="365125"/>
          </a:xfrm>
        </p:spPr>
        <p:txBody>
          <a:bodyPr/>
          <a:lstStyle/>
          <a:p>
            <a:r>
              <a:rPr lang="fr-FR" dirty="0" smtClean="0"/>
              <a:t>Séminaire BIM </a:t>
            </a:r>
            <a:r>
              <a:rPr lang="fr-FR" sz="1600" dirty="0" smtClean="0"/>
              <a:t> I</a:t>
            </a:r>
            <a:r>
              <a:rPr sz="1600" smtClean="0"/>
              <a:t> </a:t>
            </a:r>
            <a:r>
              <a:rPr smtClean="0"/>
              <a:t>Paris  le</a:t>
            </a:r>
            <a:r>
              <a:rPr lang="fr-FR" dirty="0" smtClean="0"/>
              <a:t>/12/2014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0" dirty="0" smtClean="0">
                <a:latin typeface="Arial Narrow" pitchFamily="34" charset="0"/>
              </a:rPr>
              <a:t>Présentation de 3 parties</a:t>
            </a:r>
            <a:endParaRPr lang="fr-FR" sz="3600" b="0" dirty="0">
              <a:latin typeface="Arial Narrow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4189129"/>
              </p:ext>
            </p:extLst>
          </p:nvPr>
        </p:nvGraphicFramePr>
        <p:xfrm>
          <a:off x="1857356" y="2500306"/>
          <a:ext cx="5500726" cy="236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00232" y="328612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Le modeleur 3D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43570" y="31337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Bilan sur l’utilisation d’un modeleur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 flipV="1">
            <a:off x="2571736" y="1643050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4072728" y="207088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>
          <a:xfrm>
            <a:off x="8643966" y="6286520"/>
            <a:ext cx="365760" cy="365125"/>
          </a:xfrm>
        </p:spPr>
        <p:txBody>
          <a:bodyPr/>
          <a:lstStyle/>
          <a:p>
            <a:fld id="{D18737D0-1F07-487A-BC82-FDF5B924E95B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286380" y="164305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786182" y="3295648"/>
            <a:ext cx="1496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Applications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0" name="Triangle isocèle 19">
            <a:hlinkClick r:id="rId7" action="ppaction://hlinkfile"/>
          </p:cNvPr>
          <p:cNvSpPr/>
          <p:nvPr/>
        </p:nvSpPr>
        <p:spPr>
          <a:xfrm>
            <a:off x="5081591" y="4214818"/>
            <a:ext cx="214314" cy="214314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00760" y="6357958"/>
            <a:ext cx="2357454" cy="365125"/>
          </a:xfrm>
        </p:spPr>
        <p:txBody>
          <a:bodyPr/>
          <a:lstStyle/>
          <a:p>
            <a:r>
              <a:rPr lang="fr-FR" dirty="0" smtClean="0"/>
              <a:t>Séminaire BIM </a:t>
            </a:r>
            <a:r>
              <a:rPr lang="fr-FR" sz="1600" dirty="0" smtClean="0"/>
              <a:t> I</a:t>
            </a:r>
            <a:r>
              <a:rPr sz="1600" smtClean="0"/>
              <a:t> </a:t>
            </a:r>
            <a:r>
              <a:rPr smtClean="0"/>
              <a:t>Paris  le</a:t>
            </a:r>
            <a:r>
              <a:rPr lang="fr-FR" dirty="0" smtClean="0"/>
              <a:t>/12/2014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400" dirty="0" smtClean="0">
              <a:latin typeface="Tunga" pitchFamily="34" charset="0"/>
              <a:cs typeface="Tunga" pitchFamily="34" charset="0"/>
            </a:endParaRPr>
          </a:p>
          <a:p>
            <a:r>
              <a:rPr lang="fr-FR" sz="1800" dirty="0" smtClean="0">
                <a:latin typeface="Tunga" pitchFamily="34" charset="0"/>
                <a:cs typeface="Tunga" pitchFamily="34" charset="0"/>
              </a:rPr>
              <a:t>Sur l’organisation des enseignements</a:t>
            </a:r>
            <a:endParaRPr lang="fr-FR" sz="1800" dirty="0">
              <a:latin typeface="Tunga" pitchFamily="34" charset="0"/>
              <a:cs typeface="Tunga" pitchFamily="34" charset="0"/>
            </a:endParaRPr>
          </a:p>
          <a:p>
            <a:r>
              <a:rPr sz="1800" smtClean="0">
                <a:latin typeface="Tunga" pitchFamily="34" charset="0"/>
                <a:cs typeface="Tunga" pitchFamily="34" charset="0"/>
              </a:rPr>
              <a:t>Sur la </a:t>
            </a:r>
            <a:r>
              <a:rPr lang="fr-FR" sz="1800" dirty="0" smtClean="0">
                <a:latin typeface="Tunga" pitchFamily="34" charset="0"/>
                <a:cs typeface="Tunga" pitchFamily="34" charset="0"/>
              </a:rPr>
              <a:t>politique de la formation interne</a:t>
            </a:r>
            <a:endParaRPr lang="fr-FR" sz="1800" dirty="0">
              <a:latin typeface="Tunga" pitchFamily="34" charset="0"/>
              <a:cs typeface="Tunga" pitchFamily="34" charset="0"/>
            </a:endParaRPr>
          </a:p>
          <a:p>
            <a:r>
              <a:rPr sz="1800" smtClean="0">
                <a:latin typeface="Tunga" pitchFamily="34" charset="0"/>
                <a:cs typeface="Tunga" pitchFamily="34" charset="0"/>
              </a:rPr>
              <a:t>Sur les </a:t>
            </a:r>
            <a:r>
              <a:rPr lang="fr-FR" sz="1800" dirty="0" smtClean="0">
                <a:latin typeface="Tunga" pitchFamily="34" charset="0"/>
                <a:cs typeface="Tunga" pitchFamily="34" charset="0"/>
              </a:rPr>
              <a:t>avantages et les inconvénients du passage au BIM</a:t>
            </a:r>
            <a:endParaRPr lang="fr-FR" sz="1800" dirty="0">
              <a:latin typeface="Tunga" pitchFamily="34" charset="0"/>
              <a:cs typeface="Tunga" pitchFamily="34" charset="0"/>
            </a:endParaRPr>
          </a:p>
          <a:p>
            <a:r>
              <a:rPr sz="1800" smtClean="0">
                <a:latin typeface="Tunga" pitchFamily="34" charset="0"/>
                <a:cs typeface="Tunga" pitchFamily="34" charset="0"/>
              </a:rPr>
              <a:t>Sur les </a:t>
            </a:r>
            <a:r>
              <a:rPr lang="fr-FR" sz="1800" dirty="0" smtClean="0">
                <a:latin typeface="Tunga" pitchFamily="34" charset="0"/>
                <a:cs typeface="Tunga" pitchFamily="34" charset="0"/>
              </a:rPr>
              <a:t>évaluations </a:t>
            </a:r>
            <a:r>
              <a:rPr lang="fr-FR" sz="1800" dirty="0">
                <a:latin typeface="Tunga" pitchFamily="34" charset="0"/>
                <a:cs typeface="Tunga" pitchFamily="34" charset="0"/>
              </a:rPr>
              <a:t>des </a:t>
            </a:r>
            <a:r>
              <a:rPr lang="fr-FR" sz="1800" dirty="0" smtClean="0">
                <a:latin typeface="Tunga" pitchFamily="34" charset="0"/>
                <a:cs typeface="Tunga" pitchFamily="34" charset="0"/>
              </a:rPr>
              <a:t>performances</a:t>
            </a:r>
            <a:endParaRPr lang="fr-FR" sz="1800" dirty="0">
              <a:latin typeface="Tunga" pitchFamily="34" charset="0"/>
              <a:cs typeface="Tung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0" smtClean="0">
                <a:latin typeface="Arial Narrow" pitchFamily="34" charset="0"/>
              </a:rPr>
              <a:t>Bilan sur l'utilisation d'un modeleur </a:t>
            </a:r>
            <a:r>
              <a:rPr sz="1800" b="0" smtClean="0">
                <a:latin typeface="Arial Narrow" pitchFamily="34" charset="0"/>
              </a:rPr>
              <a:t>sur la formation BTS Bâtiment</a:t>
            </a:r>
            <a:r>
              <a:rPr sz="3600" b="0" smtClean="0">
                <a:latin typeface="Arial Narrow" pitchFamily="34" charset="0"/>
              </a:rPr>
              <a:t/>
            </a:r>
            <a:br>
              <a:rPr sz="3600" b="0" smtClean="0">
                <a:latin typeface="Arial Narrow" pitchFamily="34" charset="0"/>
              </a:rPr>
            </a:br>
            <a:r>
              <a:rPr lang="fr-FR" sz="1800" b="0" dirty="0" smtClean="0">
                <a:latin typeface="Arial Narrow" pitchFamily="34" charset="0"/>
              </a:rPr>
              <a:t>…</a:t>
            </a:r>
            <a:r>
              <a:rPr sz="1800" b="0" smtClean="0">
                <a:latin typeface="Arial Narrow" pitchFamily="34" charset="0"/>
              </a:rPr>
              <a:t>après ces quelques années de pratique</a:t>
            </a:r>
            <a:endParaRPr lang="fr-FR" sz="1800" b="0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643206" cy="200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357562"/>
            <a:ext cx="3071834" cy="2176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Connecteur droit 8"/>
          <p:cNvCxnSpPr/>
          <p:nvPr/>
        </p:nvCxnSpPr>
        <p:spPr>
          <a:xfrm rot="5400000">
            <a:off x="4858546" y="2570950"/>
            <a:ext cx="200026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17046" r="25619"/>
          <a:stretch>
            <a:fillRect/>
          </a:stretch>
        </p:blipFill>
        <p:spPr bwMode="auto">
          <a:xfrm>
            <a:off x="5286380" y="4286256"/>
            <a:ext cx="2214578" cy="183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00760" y="6357958"/>
            <a:ext cx="2357454" cy="365125"/>
          </a:xfrm>
        </p:spPr>
        <p:txBody>
          <a:bodyPr/>
          <a:lstStyle/>
          <a:p>
            <a:r>
              <a:rPr lang="fr-FR" dirty="0" smtClean="0"/>
              <a:t>Séminaire BIM </a:t>
            </a:r>
            <a:r>
              <a:rPr lang="fr-FR" sz="1600" dirty="0" smtClean="0"/>
              <a:t> I</a:t>
            </a:r>
            <a:r>
              <a:rPr sz="1600" smtClean="0"/>
              <a:t> </a:t>
            </a:r>
            <a:r>
              <a:rPr smtClean="0"/>
              <a:t>Paris  le</a:t>
            </a:r>
            <a:r>
              <a:rPr lang="fr-FR" dirty="0" smtClean="0"/>
              <a:t>/12/2014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71538" y="1628764"/>
          <a:ext cx="35719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</a:tblGrid>
              <a:tr h="124790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Bonne valeur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ajoutée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sur les pratiques pédagogiques appliquées en cours de projet essentiellement.</a:t>
                      </a:r>
                    </a:p>
                    <a:p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Permet de simuler plus rapidement des solutions constructives.</a:t>
                      </a:r>
                      <a:endParaRPr lang="fr-F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Eveille la curiosité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des entreprises locales, notamment lors des rencontres pour les jurys d’examens, les portes ouvertes et le salon de l’étudiant.</a:t>
                      </a:r>
                      <a:endParaRPr lang="fr-F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Incite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les collègues des académies limitrophes, à vouloir pratiquer le BIM. Tous les établissements du regroupement utilisent maintenant la maquette numérique ce qui permet de partager les compétences.</a:t>
                      </a:r>
                      <a:endParaRPr lang="fr-FR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Crée une émulation 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au sein de l’établissement 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pour les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enseignants qui souhaitent modéliser des maquettes numériques. Convaincre et donner envie.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Le contexte est dorénavant favorable grâce à des accords pédagogiques entre la plupart des éditeurs et l’établissement (licences gratuites pour les professeurs et les étudiants).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Ellipse 14"/>
          <p:cNvSpPr/>
          <p:nvPr/>
        </p:nvSpPr>
        <p:spPr>
          <a:xfrm>
            <a:off x="4071934" y="1071546"/>
            <a:ext cx="683180" cy="6831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6" name="Groupe 5"/>
          <p:cNvGrpSpPr/>
          <p:nvPr/>
        </p:nvGrpSpPr>
        <p:grpSpPr>
          <a:xfrm>
            <a:off x="1071538" y="1128698"/>
            <a:ext cx="3357586" cy="428628"/>
            <a:chOff x="727" y="1901026"/>
            <a:chExt cx="1454921" cy="467009"/>
          </a:xfrm>
        </p:grpSpPr>
        <p:sp>
          <p:nvSpPr>
            <p:cNvPr id="7" name="Rectangle 6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0" rIns="1016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Les avantages</a:t>
              </a:r>
              <a:endParaRPr lang="fr-FR" sz="1200" b="1" kern="12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6" name="Ellipse 15"/>
          <p:cNvSpPr/>
          <p:nvPr/>
        </p:nvSpPr>
        <p:spPr>
          <a:xfrm>
            <a:off x="7643834" y="1071546"/>
            <a:ext cx="683180" cy="683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grpSp>
        <p:nvGrpSpPr>
          <p:cNvPr id="11" name="Groupe 10"/>
          <p:cNvGrpSpPr/>
          <p:nvPr/>
        </p:nvGrpSpPr>
        <p:grpSpPr>
          <a:xfrm>
            <a:off x="4691063" y="1128698"/>
            <a:ext cx="3309961" cy="428628"/>
            <a:chOff x="727" y="1901026"/>
            <a:chExt cx="1454921" cy="467009"/>
          </a:xfrm>
          <a:solidFill>
            <a:schemeClr val="accent1">
              <a:alpha val="2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0" rIns="1016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Les problèmes rencontrés</a:t>
              </a:r>
              <a:endParaRPr lang="fr-FR" sz="1200" b="1" kern="12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3471858" cy="1011222"/>
          </a:xfrm>
        </p:spPr>
        <p:txBody>
          <a:bodyPr>
            <a:normAutofit/>
          </a:bodyPr>
          <a:lstStyle/>
          <a:p>
            <a:r>
              <a:rPr sz="3600" b="0" smtClean="0">
                <a:latin typeface="Arial Narrow" pitchFamily="34" charset="0"/>
              </a:rPr>
              <a:t>Concrètement</a:t>
            </a:r>
            <a:r>
              <a:rPr lang="fr-FR" sz="3600" b="0" dirty="0" smtClean="0">
                <a:latin typeface="Arial Narrow" pitchFamily="34" charset="0"/>
              </a:rPr>
              <a:t>…</a:t>
            </a:r>
            <a:r>
              <a:rPr sz="3600" b="0" smtClean="0">
                <a:latin typeface="Arial Narrow" pitchFamily="34" charset="0"/>
              </a:rPr>
              <a:t/>
            </a:r>
            <a:br>
              <a:rPr sz="3600" b="0" smtClean="0">
                <a:latin typeface="Arial Narrow" pitchFamily="34" charset="0"/>
              </a:rPr>
            </a:br>
            <a:endParaRPr lang="fr-FR" sz="1800" b="0" dirty="0">
              <a:latin typeface="Arial Narrow" pitchFamily="34" charset="0"/>
            </a:endParaRPr>
          </a:p>
        </p:txBody>
      </p:sp>
      <p:sp>
        <p:nvSpPr>
          <p:cNvPr id="14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00760" y="6357958"/>
            <a:ext cx="2357454" cy="365125"/>
          </a:xfrm>
        </p:spPr>
        <p:txBody>
          <a:bodyPr/>
          <a:lstStyle/>
          <a:p>
            <a:r>
              <a:rPr lang="fr-FR" dirty="0" smtClean="0"/>
              <a:t>Séminaire BIM </a:t>
            </a:r>
            <a:r>
              <a:rPr lang="fr-FR" sz="1600" dirty="0" smtClean="0"/>
              <a:t> I</a:t>
            </a:r>
            <a:r>
              <a:rPr sz="1600" smtClean="0"/>
              <a:t> </a:t>
            </a:r>
            <a:r>
              <a:rPr smtClean="0"/>
              <a:t>Paris  le</a:t>
            </a:r>
            <a:r>
              <a:rPr lang="fr-FR" dirty="0" smtClean="0"/>
              <a:t>/12/2014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714876" y="1643050"/>
          <a:ext cx="35719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</a:tblGrid>
              <a:tr h="124790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Nécessite toujours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un investissement matériel informatique à la pointe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pour suivre l’évolution des logiciels. De nombreuses personnes évoquent les coûts jugés importants (Région).</a:t>
                      </a:r>
                      <a:endParaRPr lang="fr-FR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En épreuve U42, nous avons perdu la vue globale des projets (travaux individuels définis par zones pour chaque candidat).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Manque de temps pour s’autoformer sur l’évolution des logiciels professionnels ! Notamment</a:t>
                      </a:r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 avec tous les nouveaux logiciels qui doivent être utilisés en STI2D. ( Pour les collègues qui enseignent sur les deux niveaux).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Arial" pitchFamily="34" charset="0"/>
                          <a:cs typeface="Arial" pitchFamily="34" charset="0"/>
                        </a:rPr>
                        <a:t>Rien ne sert d’avoir les outils sans le savoir-faire, qui ne peut-être que le fruit d’une formation continue adéquate et un suivi régulier.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latin typeface="Arial" pitchFamily="34" charset="0"/>
                          <a:cs typeface="Arial" pitchFamily="34" charset="0"/>
                        </a:rPr>
                        <a:t>Nécessite un pilotage académique pour harmoniser les pratiques entre les établissements (voie technologique et voie professionnelle).</a:t>
                      </a:r>
                    </a:p>
                    <a:p>
                      <a:endParaRPr lang="fr-FR" sz="11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Ellipse 14"/>
          <p:cNvSpPr/>
          <p:nvPr/>
        </p:nvSpPr>
        <p:spPr>
          <a:xfrm>
            <a:off x="4071934" y="1071546"/>
            <a:ext cx="683180" cy="6831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2" name="Groupe 5"/>
          <p:cNvGrpSpPr/>
          <p:nvPr/>
        </p:nvGrpSpPr>
        <p:grpSpPr>
          <a:xfrm>
            <a:off x="1071538" y="1128698"/>
            <a:ext cx="3357586" cy="428628"/>
            <a:chOff x="727" y="1901026"/>
            <a:chExt cx="1454921" cy="467009"/>
          </a:xfrm>
          <a:solidFill>
            <a:schemeClr val="accent1">
              <a:alpha val="2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0" rIns="1016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Les avantages</a:t>
              </a:r>
              <a:endParaRPr lang="fr-FR" sz="1200" b="1" kern="12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6" name="Ellipse 15"/>
          <p:cNvSpPr/>
          <p:nvPr/>
        </p:nvSpPr>
        <p:spPr>
          <a:xfrm>
            <a:off x="7643834" y="1071546"/>
            <a:ext cx="683180" cy="6831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grpSp>
        <p:nvGrpSpPr>
          <p:cNvPr id="3" name="Groupe 10"/>
          <p:cNvGrpSpPr/>
          <p:nvPr/>
        </p:nvGrpSpPr>
        <p:grpSpPr>
          <a:xfrm>
            <a:off x="4691063" y="1128698"/>
            <a:ext cx="3309961" cy="428628"/>
            <a:chOff x="727" y="1901026"/>
            <a:chExt cx="1454921" cy="467009"/>
          </a:xfrm>
        </p:grpSpPr>
        <p:sp>
          <p:nvSpPr>
            <p:cNvPr id="12" name="Rectangle 11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27" y="1901026"/>
              <a:ext cx="1454921" cy="467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0" rIns="1016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Les problèmes rencontrés</a:t>
              </a:r>
              <a:endParaRPr lang="fr-FR" sz="1200" b="1" kern="12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3471858" cy="1011222"/>
          </a:xfrm>
        </p:spPr>
        <p:txBody>
          <a:bodyPr>
            <a:normAutofit/>
          </a:bodyPr>
          <a:lstStyle/>
          <a:p>
            <a:r>
              <a:rPr sz="3600" b="0" smtClean="0">
                <a:latin typeface="Arial Narrow" pitchFamily="34" charset="0"/>
              </a:rPr>
              <a:t>Concrètement</a:t>
            </a:r>
            <a:r>
              <a:rPr lang="fr-FR" sz="3600" b="0" dirty="0" smtClean="0">
                <a:latin typeface="Arial Narrow" pitchFamily="34" charset="0"/>
              </a:rPr>
              <a:t>…</a:t>
            </a:r>
            <a:r>
              <a:rPr sz="3600" b="0" smtClean="0">
                <a:latin typeface="Arial Narrow" pitchFamily="34" charset="0"/>
              </a:rPr>
              <a:t/>
            </a:r>
            <a:br>
              <a:rPr sz="3600" b="0" smtClean="0">
                <a:latin typeface="Arial Narrow" pitchFamily="34" charset="0"/>
              </a:rPr>
            </a:br>
            <a:endParaRPr lang="fr-FR" sz="1800" b="0" dirty="0">
              <a:latin typeface="Arial Narrow" pitchFamily="34" charset="0"/>
            </a:endParaRPr>
          </a:p>
        </p:txBody>
      </p:sp>
      <p:sp>
        <p:nvSpPr>
          <p:cNvPr id="14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000760" y="6357958"/>
            <a:ext cx="2357454" cy="365125"/>
          </a:xfrm>
        </p:spPr>
        <p:txBody>
          <a:bodyPr/>
          <a:lstStyle/>
          <a:p>
            <a:r>
              <a:rPr lang="fr-FR" dirty="0" smtClean="0"/>
              <a:t>Séminaire BIM </a:t>
            </a:r>
            <a:r>
              <a:rPr lang="fr-FR" sz="1600" dirty="0" smtClean="0"/>
              <a:t> I</a:t>
            </a:r>
            <a:r>
              <a:rPr sz="1600" smtClean="0"/>
              <a:t> </a:t>
            </a:r>
            <a:r>
              <a:rPr smtClean="0"/>
              <a:t>Paris  le</a:t>
            </a:r>
            <a:r>
              <a:rPr lang="fr-FR" dirty="0" smtClean="0"/>
              <a:t>/12/2014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C9B-EF29-4C1C-AF0D-B84399DC0F32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BIM à Paris le 04 et 05/12/2014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85720" y="261915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Extraits de la circulaire nationale d’organisation du Brevet de technicien supérieur </a:t>
            </a:r>
            <a:r>
              <a:rPr lang="fr-FR" i="1" dirty="0" smtClean="0"/>
              <a:t>BÂTIMENT– </a:t>
            </a:r>
            <a:r>
              <a:rPr lang="fr-FR" i="1" dirty="0" smtClean="0"/>
              <a:t>Session 2015</a:t>
            </a:r>
            <a:endParaRPr lang="fr-FR" i="1" dirty="0"/>
          </a:p>
        </p:txBody>
      </p:sp>
      <p:sp>
        <p:nvSpPr>
          <p:cNvPr id="9" name="Rectangle 8"/>
          <p:cNvSpPr/>
          <p:nvPr/>
        </p:nvSpPr>
        <p:spPr>
          <a:xfrm>
            <a:off x="714348" y="1142984"/>
            <a:ext cx="75009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Cahier des charges du dossier proposé aux candidats : Questionnement </a:t>
            </a:r>
            <a:r>
              <a:rPr lang="fr-FR" sz="1200" b="1" dirty="0" smtClean="0">
                <a:solidFill>
                  <a:srgbClr val="FF0000"/>
                </a:solidFill>
              </a:rPr>
              <a:t>attendu pour E42</a:t>
            </a:r>
          </a:p>
          <a:p>
            <a:endParaRPr lang="fr-FR" sz="1050" b="1" dirty="0" smtClean="0"/>
          </a:p>
          <a:p>
            <a:r>
              <a:rPr lang="fr-FR" sz="1050" dirty="0" smtClean="0"/>
              <a:t>Partie </a:t>
            </a:r>
            <a:r>
              <a:rPr lang="fr-FR" sz="1050" dirty="0" smtClean="0"/>
              <a:t>2 </a:t>
            </a:r>
            <a:r>
              <a:rPr lang="fr-FR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Analyse de la structure porteuse (Compétence C3</a:t>
            </a: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sz="105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1050" dirty="0" smtClean="0"/>
              <a:t>· Produire les plans de pré-études de chaque niveau sous forme numérique de préférence </a:t>
            </a:r>
            <a:r>
              <a:rPr lang="fr-FR" sz="1050" b="1" dirty="0" smtClean="0">
                <a:solidFill>
                  <a:schemeClr val="accent2"/>
                </a:solidFill>
              </a:rPr>
              <a:t>à partir d’une</a:t>
            </a:r>
          </a:p>
          <a:p>
            <a:r>
              <a:rPr lang="fr-FR" sz="1050" b="1" dirty="0" smtClean="0">
                <a:solidFill>
                  <a:schemeClr val="accent2"/>
                </a:solidFill>
              </a:rPr>
              <a:t>maquette numérique 3D (BIM) d’ensemble, ou d’un sous-ensemble structurel cohérent</a:t>
            </a:r>
            <a:r>
              <a:rPr lang="fr-FR" sz="1050" b="1" dirty="0" smtClean="0">
                <a:solidFill>
                  <a:schemeClr val="accent2"/>
                </a:solidFill>
              </a:rPr>
              <a:t>.</a:t>
            </a:r>
          </a:p>
          <a:p>
            <a:endParaRPr lang="fr-FR" sz="1050" b="1" dirty="0" smtClean="0">
              <a:solidFill>
                <a:schemeClr val="accent2"/>
              </a:solidFill>
            </a:endParaRPr>
          </a:p>
          <a:p>
            <a:r>
              <a:rPr lang="fr-FR" sz="1050" dirty="0" smtClean="0"/>
              <a:t>· Préciser sur chaque plan, les hypothèses de charges </a:t>
            </a:r>
            <a:r>
              <a:rPr lang="fr-FR" sz="1050" b="1" dirty="0" smtClean="0"/>
              <a:t>G et Q (excepté poids propre du plancher), le</a:t>
            </a:r>
          </a:p>
          <a:p>
            <a:r>
              <a:rPr lang="fr-FR" sz="1050" dirty="0" smtClean="0"/>
              <a:t>repérage de toutes les files.</a:t>
            </a:r>
          </a:p>
          <a:p>
            <a:r>
              <a:rPr lang="fr-FR" sz="1050" b="1" dirty="0" smtClean="0">
                <a:solidFill>
                  <a:schemeClr val="accent2"/>
                </a:solidFill>
              </a:rPr>
              <a:t>· Illustration du cheminement des charges sur une zone localisée si possible à partir de la maquette 3D</a:t>
            </a:r>
          </a:p>
          <a:p>
            <a:r>
              <a:rPr lang="fr-FR" sz="1050" b="1" dirty="0" smtClean="0">
                <a:solidFill>
                  <a:schemeClr val="accent2"/>
                </a:solidFill>
              </a:rPr>
              <a:t>(BIM</a:t>
            </a:r>
            <a:r>
              <a:rPr lang="fr-FR" sz="1050" b="1" dirty="0" smtClean="0">
                <a:solidFill>
                  <a:schemeClr val="accent2"/>
                </a:solidFill>
              </a:rPr>
              <a:t>).</a:t>
            </a:r>
          </a:p>
          <a:p>
            <a:endParaRPr lang="fr-FR" sz="1050" b="1" dirty="0" smtClean="0">
              <a:solidFill>
                <a:schemeClr val="accent2"/>
              </a:solidFill>
            </a:endParaRPr>
          </a:p>
          <a:p>
            <a:r>
              <a:rPr lang="fr-FR" sz="1050" dirty="0" smtClean="0"/>
              <a:t>Partie 3 </a:t>
            </a:r>
            <a:r>
              <a:rPr lang="fr-FR" sz="1050" b="1" dirty="0" smtClean="0"/>
              <a:t>: </a:t>
            </a: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Élaborer des plans d’exécution (Compétence C6</a:t>
            </a: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sz="105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1050" dirty="0" smtClean="0"/>
              <a:t>· Étude d’une ou de plusieurs parties d’ouvrages en béton armé (semelle, poteau, poutre continue, voile,</a:t>
            </a:r>
          </a:p>
          <a:p>
            <a:r>
              <a:rPr lang="fr-FR" sz="1050" dirty="0" smtClean="0"/>
              <a:t>plancher) et/ou en maçonnerie :</a:t>
            </a:r>
          </a:p>
          <a:p>
            <a:r>
              <a:rPr lang="fr-FR" sz="1050" dirty="0" smtClean="0"/>
              <a:t>o Elaborer une note de calcul de l’ouvrage ou de la partie d’ouvrage</a:t>
            </a:r>
            <a:r>
              <a:rPr lang="fr-FR" sz="1050" dirty="0" smtClean="0">
                <a:solidFill>
                  <a:schemeClr val="accent2"/>
                </a:solidFill>
              </a:rPr>
              <a:t> </a:t>
            </a:r>
            <a:r>
              <a:rPr lang="fr-FR" sz="1050" b="1" dirty="0" smtClean="0">
                <a:solidFill>
                  <a:schemeClr val="accent2"/>
                </a:solidFill>
              </a:rPr>
              <a:t>à </a:t>
            </a:r>
            <a:r>
              <a:rPr lang="fr-FR" sz="1050" b="1" dirty="0" smtClean="0">
                <a:solidFill>
                  <a:schemeClr val="accent2"/>
                </a:solidFill>
              </a:rPr>
              <a:t>partir d’un </a:t>
            </a:r>
            <a:r>
              <a:rPr lang="fr-FR" sz="1050" b="1" dirty="0" smtClean="0">
                <a:solidFill>
                  <a:schemeClr val="accent2"/>
                </a:solidFill>
              </a:rPr>
              <a:t>logiciel professionnel</a:t>
            </a:r>
            <a:r>
              <a:rPr lang="fr-FR" sz="1050" b="1" dirty="0" smtClean="0">
                <a:solidFill>
                  <a:schemeClr val="accent2"/>
                </a:solidFill>
              </a:rPr>
              <a:t>, si possible logiciel </a:t>
            </a:r>
            <a:r>
              <a:rPr lang="fr-FR" sz="1050" b="1" dirty="0" smtClean="0">
                <a:solidFill>
                  <a:schemeClr val="accent2"/>
                </a:solidFill>
              </a:rPr>
              <a:t>BIM</a:t>
            </a:r>
          </a:p>
          <a:p>
            <a:endParaRPr lang="fr-FR" sz="1050" b="1" dirty="0" smtClean="0">
              <a:solidFill>
                <a:schemeClr val="accent2"/>
              </a:solidFill>
            </a:endParaRPr>
          </a:p>
          <a:p>
            <a:r>
              <a:rPr lang="fr-FR" sz="1050" dirty="0" smtClean="0"/>
              <a:t>Proposer </a:t>
            </a:r>
            <a:r>
              <a:rPr lang="fr-FR" sz="1050" dirty="0" smtClean="0"/>
              <a:t>une solution technologique (liaisons, détail technique) ou de ferraillage et/ou d’interface</a:t>
            </a:r>
          </a:p>
          <a:p>
            <a:r>
              <a:rPr lang="fr-FR" sz="1050" dirty="0" smtClean="0"/>
              <a:t>avec les autres corps d’état, sous forme de croquis ou/et de schémas</a:t>
            </a:r>
          </a:p>
          <a:p>
            <a:r>
              <a:rPr lang="fr-FR" sz="1050" dirty="0" smtClean="0"/>
              <a:t> </a:t>
            </a:r>
            <a:r>
              <a:rPr lang="fr-FR" sz="1050" dirty="0" smtClean="0"/>
              <a:t>Réaliser le plan d’exécution de l’ouvrage en béton armé </a:t>
            </a:r>
            <a:r>
              <a:rPr lang="fr-FR" sz="1050" dirty="0" smtClean="0"/>
              <a:t>étudié</a:t>
            </a:r>
          </a:p>
          <a:p>
            <a:endParaRPr lang="fr-FR" sz="1050" dirty="0" smtClean="0"/>
          </a:p>
          <a:p>
            <a:r>
              <a:rPr lang="fr-FR" sz="1050" dirty="0" smtClean="0"/>
              <a:t>Partie 4 : </a:t>
            </a: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Concevoir des solutions techniques (Compétence C4</a:t>
            </a: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sz="105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1050" dirty="0" smtClean="0"/>
              <a:t>· Étude d’une solution technologique vis-à-vis de l’environnement de l’ouvrage ou de son confort : étude de</a:t>
            </a:r>
          </a:p>
          <a:p>
            <a:r>
              <a:rPr lang="fr-FR" sz="1050" dirty="0" smtClean="0"/>
              <a:t>la solution technologique envisagée et vérification vis-à-vis de la réglementation en vigueur (étude</a:t>
            </a:r>
          </a:p>
          <a:p>
            <a:r>
              <a:rPr lang="fr-FR" sz="1050" dirty="0" smtClean="0"/>
              <a:t>acoustique ; étude thermique ; étude sismique ; accessibilité aux handicapées ; dispositions vis-à-vis de</a:t>
            </a:r>
          </a:p>
          <a:p>
            <a:r>
              <a:rPr lang="fr-FR" sz="1050" dirty="0" smtClean="0"/>
              <a:t>l’incendie ; ventilation….), si possible </a:t>
            </a:r>
            <a:r>
              <a:rPr lang="fr-FR" sz="1050" b="1" dirty="0" smtClean="0">
                <a:solidFill>
                  <a:schemeClr val="accent2"/>
                </a:solidFill>
              </a:rPr>
              <a:t>à partir d’un logiciel professionnel</a:t>
            </a:r>
            <a:r>
              <a:rPr lang="fr-FR" sz="1050" b="1" dirty="0" smtClean="0"/>
              <a:t>.</a:t>
            </a:r>
            <a:endParaRPr lang="fr-FR" sz="105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C9B-EF29-4C1C-AF0D-B84399DC0F32}" type="datetime1">
              <a:rPr lang="fr-FR" smtClean="0"/>
              <a:pPr/>
              <a:t>11/12/2014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BIM à Paris le 04 et 05/12/2014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85786" y="1285860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dossier réalisé par le candidat comporte deux parties distinctes </a:t>
            </a:r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fr-FR" sz="1200" b="1" dirty="0" smtClean="0"/>
          </a:p>
          <a:p>
            <a:r>
              <a:rPr lang="fr-FR" sz="1200" dirty="0" smtClean="0"/>
              <a:t>Pour la réalisation des deux parties de ce dossier, </a:t>
            </a:r>
            <a:r>
              <a:rPr lang="fr-FR" sz="1200" b="1" dirty="0" smtClean="0">
                <a:solidFill>
                  <a:schemeClr val="accent2"/>
                </a:solidFill>
              </a:rPr>
              <a:t>l’utilisation de logiciels professionnels </a:t>
            </a:r>
            <a:r>
              <a:rPr lang="fr-FR" sz="1200" dirty="0" smtClean="0"/>
              <a:t>(métrés, étude </a:t>
            </a:r>
            <a:r>
              <a:rPr lang="fr-FR" sz="1200" dirty="0" smtClean="0"/>
              <a:t>de prix, phasage, méthodes, études de terrassement …) </a:t>
            </a:r>
            <a:r>
              <a:rPr lang="fr-FR" sz="1200" b="1" dirty="0" smtClean="0">
                <a:solidFill>
                  <a:schemeClr val="accent2"/>
                </a:solidFill>
              </a:rPr>
              <a:t>devra être encouragée, </a:t>
            </a:r>
            <a:r>
              <a:rPr lang="fr-FR" sz="1200" b="1" u="sng" dirty="0" smtClean="0">
                <a:solidFill>
                  <a:schemeClr val="accent2"/>
                </a:solidFill>
              </a:rPr>
              <a:t>si </a:t>
            </a:r>
            <a:r>
              <a:rPr lang="fr-FR" sz="1200" b="1" u="sng" dirty="0" smtClean="0">
                <a:solidFill>
                  <a:schemeClr val="accent2"/>
                </a:solidFill>
              </a:rPr>
              <a:t>possible </a:t>
            </a:r>
            <a:r>
              <a:rPr lang="fr-FR" sz="1200" b="1" dirty="0" smtClean="0">
                <a:solidFill>
                  <a:schemeClr val="accent2"/>
                </a:solidFill>
              </a:rPr>
              <a:t>dans </a:t>
            </a:r>
            <a:r>
              <a:rPr lang="fr-FR" sz="1200" b="1" dirty="0" smtClean="0">
                <a:solidFill>
                  <a:schemeClr val="accent2"/>
                </a:solidFill>
              </a:rPr>
              <a:t>le cadre d’une démarche ou de processus numériques BIM.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5786" y="50004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…Pour la confection du dossier E5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331576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llipse 9"/>
          <p:cNvSpPr/>
          <p:nvPr/>
        </p:nvSpPr>
        <p:spPr>
          <a:xfrm>
            <a:off x="8072462" y="5786454"/>
            <a:ext cx="468866" cy="46886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1" name="ZoneTexte 10"/>
          <p:cNvSpPr txBox="1"/>
          <p:nvPr/>
        </p:nvSpPr>
        <p:spPr>
          <a:xfrm>
            <a:off x="4143372" y="5072074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 Narrow" pitchFamily="34" charset="0"/>
              </a:rPr>
              <a:t>Merci de votre attention…</a:t>
            </a:r>
            <a:endParaRPr lang="fr-FR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D317FD-837A-433F-A7EB-09FA1FD2C9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l'orientation des employés</Template>
  <TotalTime>0</TotalTime>
  <Words>927</Words>
  <Application>Microsoft Office PowerPoint</Application>
  <PresentationFormat>Affichage à l'écran (4:3)</PresentationFormat>
  <Paragraphs>109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Rotonde</vt:lpstr>
      <vt:lpstr>Bienvenue !</vt:lpstr>
      <vt:lpstr>Présentation de 3 parties</vt:lpstr>
      <vt:lpstr>Logiciels utilisés dans notre établissement</vt:lpstr>
      <vt:lpstr>Présentation de 3 parties</vt:lpstr>
      <vt:lpstr>Bilan sur l'utilisation d'un modeleur sur la formation BTS Bâtiment …après ces quelques années de pratique</vt:lpstr>
      <vt:lpstr>Concrètement… </vt:lpstr>
      <vt:lpstr>Concrètement… 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2014-11-05T14:28:11Z</dcterms:created>
  <dcterms:modified xsi:type="dcterms:W3CDTF">2014-12-11T15:27:54Z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