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76" r:id="rId4"/>
    <p:sldId id="330" r:id="rId5"/>
    <p:sldId id="278" r:id="rId6"/>
    <p:sldId id="281" r:id="rId7"/>
    <p:sldId id="313" r:id="rId8"/>
    <p:sldId id="282" r:id="rId9"/>
    <p:sldId id="287" r:id="rId10"/>
    <p:sldId id="286" r:id="rId11"/>
    <p:sldId id="314" r:id="rId12"/>
    <p:sldId id="265" r:id="rId13"/>
    <p:sldId id="270" r:id="rId14"/>
    <p:sldId id="317" r:id="rId15"/>
    <p:sldId id="272" r:id="rId16"/>
    <p:sldId id="297" r:id="rId17"/>
    <p:sldId id="300" r:id="rId18"/>
    <p:sldId id="302" r:id="rId19"/>
    <p:sldId id="273" r:id="rId20"/>
    <p:sldId id="331" r:id="rId21"/>
    <p:sldId id="258" r:id="rId22"/>
    <p:sldId id="290" r:id="rId23"/>
    <p:sldId id="291" r:id="rId24"/>
    <p:sldId id="295" r:id="rId25"/>
    <p:sldId id="259" r:id="rId26"/>
    <p:sldId id="312" r:id="rId27"/>
    <p:sldId id="332" r:id="rId28"/>
    <p:sldId id="260" r:id="rId29"/>
    <p:sldId id="333" r:id="rId30"/>
    <p:sldId id="320" r:id="rId31"/>
    <p:sldId id="321" r:id="rId32"/>
    <p:sldId id="322" r:id="rId33"/>
    <p:sldId id="323" r:id="rId34"/>
    <p:sldId id="325" r:id="rId35"/>
    <p:sldId id="326" r:id="rId36"/>
    <p:sldId id="329" r:id="rId37"/>
    <p:sldId id="268" r:id="rId38"/>
    <p:sldId id="334" r:id="rId39"/>
    <p:sldId id="335" r:id="rId40"/>
    <p:sldId id="274" r:id="rId41"/>
    <p:sldId id="336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 varScale="1">
        <p:scale>
          <a:sx n="75" d="100"/>
          <a:sy n="75" d="100"/>
        </p:scale>
        <p:origin x="12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0CE6-FEC4-4F52-A503-E4E11EC98F3D}" type="datetimeFigureOut">
              <a:rPr lang="fr-FR" smtClean="0"/>
              <a:pPr/>
              <a:t>05/12/2014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2FF61-5EC7-4EEF-9A61-F42962FB86D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54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01F1-4305-46DF-A36B-F685F8DBB20D}" type="datetime1">
              <a:rPr lang="fr-FR" smtClean="0"/>
              <a:t>05/12/2014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3D58-83D5-41CE-A3DD-E9C240BD1653}" type="datetime1">
              <a:rPr lang="fr-FR" smtClean="0"/>
              <a:t>05/12/2014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870F-A9A5-4174-A4EC-01480A73DBBC}" type="datetime1">
              <a:rPr lang="fr-FR" smtClean="0"/>
              <a:t>05/12/2014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CC95-DABA-4E2F-B6B9-EF96F270B04F}" type="datetime1">
              <a:rPr lang="fr-FR" smtClean="0"/>
              <a:t>05/12/2014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20B5-9E02-41B3-872A-0D3BA1BECF57}" type="datetime1">
              <a:rPr lang="fr-FR" smtClean="0"/>
              <a:t>05/12/2014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FC47-90A6-46EE-8A82-35C52298DF14}" type="datetime1">
              <a:rPr lang="fr-FR" smtClean="0"/>
              <a:t>05/12/2014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A348-C882-4915-ABFB-87ADBFC4694F}" type="datetime1">
              <a:rPr lang="fr-FR" smtClean="0"/>
              <a:t>05/12/2014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DC-549D-49DA-BF15-2907F07833FC}" type="datetime1">
              <a:rPr lang="fr-FR" smtClean="0"/>
              <a:t>05/12/2014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8F36-EBB8-44A2-A4CB-E84E9E46B090}" type="datetime1">
              <a:rPr lang="fr-FR" smtClean="0"/>
              <a:t>05/12/2014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5A5C-4513-49DC-913F-91E2F9E6347B}" type="datetime1">
              <a:rPr lang="fr-FR" smtClean="0"/>
              <a:t>05/12/2014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07EE-F03D-40E4-8316-287D380E36EC}" type="datetime1">
              <a:rPr lang="fr-FR" smtClean="0"/>
              <a:t>05/12/2014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44C9-C0BA-4C6C-A7F6-7D87DC488458}" type="datetime1">
              <a:rPr lang="fr-FR" smtClean="0"/>
              <a:t>05/12/2014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4845B-A75B-4462-A5DA-30C5A0DE373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vincent.jaussaud@ac-aix-marseille.f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547715"/>
          </a:xfrm>
        </p:spPr>
        <p:txBody>
          <a:bodyPr/>
          <a:lstStyle/>
          <a:p>
            <a:r>
              <a:rPr lang="fr-FR" dirty="0" smtClean="0"/>
              <a:t>Intégration du BIM dans l’enseignement au lycée </a:t>
            </a:r>
            <a:br>
              <a:rPr lang="fr-FR" dirty="0" smtClean="0"/>
            </a:br>
            <a:r>
              <a:rPr lang="fr-FR" dirty="0" smtClean="0"/>
              <a:t>Jean Lurçat - Martigues</a:t>
            </a:r>
            <a:endParaRPr lang="fr-FR" dirty="0"/>
          </a:p>
        </p:txBody>
      </p:sp>
      <p:pic>
        <p:nvPicPr>
          <p:cNvPr id="84994" name="Picture 2" descr="http://images.figaronautisme.com/image/figaro-nautisme/ports/photos/120509_164328_10050-martigues-24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84984"/>
            <a:ext cx="6985620" cy="2794248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"/>
    </mc:Choice>
    <mc:Fallback xmlns="">
      <p:transition spd="slow" advTm="65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Projet 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: Abri voiture</a:t>
            </a:r>
            <a:endParaRPr lang="fr-FR" sz="28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4464496" cy="30243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331640" y="5301208"/>
            <a:ext cx="581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Modélisation d’un abri métallique à l’aide de Revit Structure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9"/>
    </mc:Choice>
    <mc:Fallback xmlns="">
      <p:transition spd="slow" advTm="3329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MODÉLISATION DES ASSEMBLAGES</a:t>
            </a:r>
            <a:endParaRPr lang="fr-FR" sz="2400" dirty="0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6081" name="Object 1"/>
          <p:cNvGraphicFramePr>
            <a:graphicFrameLocks noChangeAspect="1"/>
          </p:cNvGraphicFramePr>
          <p:nvPr/>
        </p:nvGraphicFramePr>
        <p:xfrm>
          <a:off x="7092280" y="1196752"/>
          <a:ext cx="177165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4" name="Image bitmap" r:id="rId3" imgW="3296110" imgH="3467584" progId="PBrush">
                  <p:embed/>
                </p:oleObj>
              </mc:Choice>
              <mc:Fallback>
                <p:oleObj name="Image bitmap" r:id="rId3" imgW="3296110" imgH="3467584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1196752"/>
                        <a:ext cx="1771650" cy="185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988840"/>
            <a:ext cx="370862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221088"/>
            <a:ext cx="4191000" cy="210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653136"/>
            <a:ext cx="1946523" cy="1826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95536" y="1628800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Définition des assemblages,</a:t>
            </a:r>
          </a:p>
          <a:p>
            <a:r>
              <a:rPr lang="fr-FR" dirty="0" smtClean="0"/>
              <a:t>calcul des pinces et entre-axes</a:t>
            </a:r>
          </a:p>
          <a:p>
            <a:r>
              <a:rPr lang="fr-FR" dirty="0" smtClean="0"/>
              <a:t> sans perdre de temps dans la modélisation</a:t>
            </a:r>
          </a:p>
          <a:p>
            <a:r>
              <a:rPr lang="fr-FR" dirty="0" smtClean="0"/>
              <a:t>Permet d’aborder les contextes normatifs (EC3)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2"/>
    </mc:Choice>
    <mc:Fallback xmlns="">
      <p:transition spd="slow" advTm="4764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Abri voiture - Lien avec le transversal 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101953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3796462" cy="2476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672408" cy="23826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27984" y="44371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Interopérabilité avec Robot Structural </a:t>
            </a:r>
            <a:r>
              <a:rPr lang="fr-FR" dirty="0" err="1" smtClean="0"/>
              <a:t>Analysis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Lien avec le transversal :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7030A0"/>
                </a:solidFill>
              </a:rPr>
              <a:t>2.3 Approche comportementale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14"/>
    </mc:Choice>
    <mc:Fallback xmlns="">
      <p:transition spd="slow" advTm="485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Intégration d’un terrain dans Revit Architecture à partir de Google </a:t>
            </a:r>
            <a:r>
              <a:rPr lang="fr-FR" sz="2400" dirty="0" err="1" smtClean="0"/>
              <a:t>Earth</a:t>
            </a:r>
            <a:r>
              <a:rPr lang="fr-FR" sz="2400" dirty="0" smtClean="0"/>
              <a:t> ou BD </a:t>
            </a:r>
            <a:r>
              <a:rPr lang="fr-FR" sz="2400" dirty="0" err="1" smtClean="0"/>
              <a:t>Alti</a:t>
            </a:r>
            <a:r>
              <a:rPr lang="fr-FR" sz="2400" dirty="0" smtClean="0"/>
              <a:t> IGN</a:t>
            </a:r>
            <a:endParaRPr lang="fr-FR" sz="24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248025" cy="220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924944"/>
            <a:ext cx="48760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1"/>
    </mc:Choice>
    <mc:Fallback xmlns="">
      <p:transition spd="slow" advTm="2696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408712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Création des courbes de niveaux dans Mensura puis export dans Revit Architecture</a:t>
            </a:r>
            <a:endParaRPr lang="fr-FR" sz="2400" dirty="0"/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33056"/>
            <a:ext cx="4181475" cy="240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64904"/>
            <a:ext cx="3816504" cy="268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3744416" cy="21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 descr="http://www.cerretti.fr/site/images/normal/mensuraico-genius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340768"/>
            <a:ext cx="1380533" cy="1069504"/>
          </a:xfrm>
          <a:prstGeom prst="rect">
            <a:avLst/>
          </a:prstGeom>
          <a:noFill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2"/>
    </mc:Choice>
    <mc:Fallback xmlns="">
      <p:transition spd="slow" advTm="5813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Projet Terminale STI2D AC :Barrage en terre</a:t>
            </a:r>
            <a:br>
              <a:rPr lang="fr-FR" sz="2400" dirty="0" smtClean="0"/>
            </a:br>
            <a:r>
              <a:rPr lang="fr-FR" sz="2400" dirty="0" smtClean="0"/>
              <a:t>Région de </a:t>
            </a:r>
            <a:r>
              <a:rPr lang="fr-FR" sz="2400" dirty="0" err="1" smtClean="0"/>
              <a:t>Maharashtra</a:t>
            </a:r>
            <a:r>
              <a:rPr lang="fr-FR" sz="2400" dirty="0" smtClean="0"/>
              <a:t> -Inde</a:t>
            </a:r>
            <a:endParaRPr lang="fr-FR" sz="2400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6408712" cy="501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6"/>
    </mc:Choice>
    <mc:Fallback xmlns="">
      <p:transition spd="slow" advTm="5039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Création du modèle numérique de terrain</a:t>
            </a:r>
            <a:endParaRPr lang="fr-F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5112568" cy="306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140968"/>
            <a:ext cx="596473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4"/>
    </mc:Choice>
    <mc:Fallback xmlns="">
      <p:transition spd="slow" advTm="939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Modélisation du barrage en terre et calcul des cubatures</a:t>
            </a:r>
            <a:endParaRPr lang="fr-FR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672408" cy="28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789040"/>
            <a:ext cx="5917669" cy="221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9"/>
    </mc:Choice>
    <mc:Fallback xmlns="">
      <p:transition spd="slow" advTm="3358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Modélisation de la retenue d’eau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323528" y="1556792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PLAN D'EAU 1</a:t>
            </a:r>
          </a:p>
          <a:p>
            <a:endParaRPr lang="fr-FR" sz="1600" dirty="0" smtClean="0"/>
          </a:p>
          <a:p>
            <a:r>
              <a:rPr lang="fr-FR" sz="1600" dirty="0" smtClean="0"/>
              <a:t>Volume de remplissage : 2 223 604.307 m</a:t>
            </a:r>
            <a:r>
              <a:rPr lang="fr-FR" sz="1600" baseline="30000" dirty="0" smtClean="0"/>
              <a:t>3</a:t>
            </a:r>
            <a:endParaRPr lang="fr-FR" sz="1600" dirty="0" smtClean="0"/>
          </a:p>
          <a:p>
            <a:r>
              <a:rPr lang="fr-FR" sz="1600" dirty="0" smtClean="0"/>
              <a:t>Surface de remplissage : 131 391.39 m²</a:t>
            </a:r>
          </a:p>
          <a:p>
            <a:r>
              <a:rPr lang="fr-FR" sz="1600" dirty="0" smtClean="0"/>
              <a:t>Hauteur maximum de remplissage : 47.67m</a:t>
            </a:r>
          </a:p>
          <a:p>
            <a:r>
              <a:rPr lang="fr-FR" sz="1600" dirty="0" smtClean="0"/>
              <a:t>Altitude de remplissage : 1120.00m</a:t>
            </a:r>
            <a:endParaRPr lang="fr-FR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92697"/>
            <a:ext cx="2952328" cy="28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29000"/>
            <a:ext cx="3861146" cy="27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7544" y="3861048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PLAN D'EAU  2</a:t>
            </a:r>
          </a:p>
          <a:p>
            <a:endParaRPr lang="fr-FR" sz="1600" dirty="0" smtClean="0"/>
          </a:p>
          <a:p>
            <a:r>
              <a:rPr lang="fr-FR" sz="1600" dirty="0" smtClean="0"/>
              <a:t>Volume de remplissage : 566 515.635 m</a:t>
            </a:r>
            <a:r>
              <a:rPr lang="fr-FR" sz="1600" baseline="30000" dirty="0" smtClean="0"/>
              <a:t>3</a:t>
            </a:r>
            <a:endParaRPr lang="fr-FR" sz="1600" dirty="0" smtClean="0"/>
          </a:p>
          <a:p>
            <a:r>
              <a:rPr lang="fr-FR" sz="1600" dirty="0" smtClean="0"/>
              <a:t>Surface de remplissage : 54 561.35 m² </a:t>
            </a:r>
          </a:p>
          <a:p>
            <a:r>
              <a:rPr lang="fr-FR" sz="1600" dirty="0" smtClean="0"/>
              <a:t>Hauteur maximum de remplissage : 27.67m</a:t>
            </a:r>
          </a:p>
          <a:p>
            <a:r>
              <a:rPr lang="fr-FR" sz="1600" dirty="0" smtClean="0"/>
              <a:t>Altitude de remplissage : 1100.00m</a:t>
            </a:r>
            <a:endParaRPr lang="fr-FR" sz="160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5"/>
    </mc:Choice>
    <mc:Fallback xmlns="">
      <p:transition spd="slow" advTm="1661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Exploitation pédagogique</a:t>
            </a:r>
            <a:br>
              <a:rPr lang="fr-FR" sz="2400" dirty="0" smtClean="0"/>
            </a:br>
            <a:r>
              <a:rPr lang="fr-FR" sz="2400" dirty="0" smtClean="0"/>
              <a:t>Barrage en terre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8531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fr-FR" sz="2600" dirty="0" smtClean="0"/>
          </a:p>
          <a:p>
            <a:pPr lvl="1">
              <a:buFont typeface="Arial" pitchFamily="34" charset="0"/>
              <a:buChar char="•"/>
            </a:pPr>
            <a:r>
              <a:rPr lang="fr-FR" sz="2600" dirty="0" smtClean="0"/>
              <a:t>Trouver le meilleur compromis hauteur/volume d’eau/ surface de terre inondée.</a:t>
            </a:r>
          </a:p>
          <a:p>
            <a:pPr lvl="1">
              <a:buFont typeface="Arial" pitchFamily="34" charset="0"/>
              <a:buChar char="•"/>
            </a:pPr>
            <a:endParaRPr lang="fr-FR" sz="2600" dirty="0" smtClean="0"/>
          </a:p>
          <a:p>
            <a:pPr lvl="1">
              <a:buFont typeface="Arial" pitchFamily="34" charset="0"/>
              <a:buChar char="•"/>
            </a:pPr>
            <a:r>
              <a:rPr lang="fr-FR" sz="2600" dirty="0" smtClean="0"/>
              <a:t>Permet d’aborder la maitrise d’œuvre (conception) sans avoir à faire des calculs répétitifs.</a:t>
            </a:r>
          </a:p>
          <a:p>
            <a:pPr lvl="1">
              <a:buFont typeface="Arial" pitchFamily="34" charset="0"/>
              <a:buChar char="•"/>
            </a:pPr>
            <a:r>
              <a:rPr lang="fr-FR" sz="2600" dirty="0" smtClean="0"/>
              <a:t>Pensez quand même à valider le modèle</a:t>
            </a:r>
          </a:p>
          <a:p>
            <a:pPr lvl="1">
              <a:buFont typeface="Arial" pitchFamily="34" charset="0"/>
              <a:buChar char="•"/>
            </a:pPr>
            <a:endParaRPr lang="fr-FR" sz="2600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Travail en lien avec le transversal</a:t>
            </a:r>
          </a:p>
          <a:p>
            <a:pPr lvl="1">
              <a:buNone/>
            </a:pPr>
            <a:r>
              <a:rPr lang="fr-FR" dirty="0" smtClean="0">
                <a:solidFill>
                  <a:srgbClr val="7030A0"/>
                </a:solidFill>
              </a:rPr>
              <a:t>1.1.3 Compromis complexité – efficacité – coût</a:t>
            </a:r>
          </a:p>
          <a:p>
            <a:pPr lvl="1">
              <a:buNone/>
            </a:pPr>
            <a:r>
              <a:rPr lang="fr-FR" dirty="0" smtClean="0">
                <a:solidFill>
                  <a:srgbClr val="7030A0"/>
                </a:solidFill>
              </a:rPr>
              <a:t>1.2.1 Etape de la démarche de conception</a:t>
            </a:r>
          </a:p>
          <a:p>
            <a:pPr lvl="1">
              <a:buNone/>
            </a:pPr>
            <a:r>
              <a:rPr lang="fr-FR" dirty="0" smtClean="0">
                <a:solidFill>
                  <a:srgbClr val="7030A0"/>
                </a:solidFill>
              </a:rPr>
              <a:t>1.2.2 Mise à disposition des ressources</a:t>
            </a:r>
          </a:p>
          <a:p>
            <a:pPr lvl="1">
              <a:buNone/>
            </a:pPr>
            <a:r>
              <a:rPr lang="fr-FR" dirty="0" smtClean="0">
                <a:solidFill>
                  <a:srgbClr val="7030A0"/>
                </a:solidFill>
              </a:rPr>
              <a:t>1.2.3 Utilisation raisonnée des ressources</a:t>
            </a:r>
          </a:p>
          <a:p>
            <a:pPr lvl="1">
              <a:buNone/>
            </a:pPr>
            <a:r>
              <a:rPr lang="fr-FR" dirty="0" smtClean="0">
                <a:solidFill>
                  <a:srgbClr val="7030A0"/>
                </a:solidFill>
              </a:rPr>
              <a:t>2.1.1 Organisation fonctionnelle d’une chaîne d’énergie</a:t>
            </a:r>
          </a:p>
          <a:p>
            <a:pPr lvl="1">
              <a:buNone/>
            </a:pPr>
            <a:r>
              <a:rPr lang="fr-FR" dirty="0" smtClean="0">
                <a:solidFill>
                  <a:srgbClr val="7030A0"/>
                </a:solidFill>
              </a:rPr>
              <a:t>3.2.2 Stockage d’énergie</a:t>
            </a:r>
          </a:p>
          <a:p>
            <a:pPr lvl="1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123906" name="Picture 2" descr="http://enrj.renouvelables.free.fr/images/hydraul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920"/>
            <a:ext cx="3905250" cy="2667000"/>
          </a:xfrm>
          <a:prstGeom prst="rect">
            <a:avLst/>
          </a:prstGeom>
          <a:noFill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68"/>
    </mc:Choice>
    <mc:Fallback xmlns="">
      <p:transition spd="slow" advTm="903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 BIM en STI2D spécialité AC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 BIM en STS Construction M</a:t>
            </a:r>
            <a:r>
              <a:rPr lang="pt-BR" dirty="0" smtClean="0"/>
              <a:t>étallique</a:t>
            </a: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 BIM en STS Bâtiment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</a:t>
            </a:r>
            <a:r>
              <a:rPr lang="fr-FR" dirty="0" smtClean="0"/>
              <a:t>rojets et retour d’expérience</a:t>
            </a:r>
          </a:p>
          <a:p>
            <a:pPr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>
              <a:buNone/>
            </a:pPr>
            <a:r>
              <a:rPr lang="fr-FR" sz="3000" i="1" dirty="0" smtClean="0"/>
              <a:t>Présentation d’un travail collaboratif avec:</a:t>
            </a:r>
          </a:p>
          <a:p>
            <a:r>
              <a:rPr lang="fr-FR" sz="3000" i="1" dirty="0" smtClean="0"/>
              <a:t>Pierre </a:t>
            </a:r>
            <a:r>
              <a:rPr lang="fr-FR" sz="3000" i="1" dirty="0" err="1" smtClean="0"/>
              <a:t>Simonian</a:t>
            </a:r>
            <a:r>
              <a:rPr lang="fr-FR" sz="3000" i="1" dirty="0" smtClean="0"/>
              <a:t> </a:t>
            </a:r>
          </a:p>
          <a:p>
            <a:r>
              <a:rPr lang="fr-FR" sz="3000" i="1" dirty="0" smtClean="0"/>
              <a:t>Jimmy </a:t>
            </a:r>
            <a:r>
              <a:rPr lang="fr-FR" sz="3000" i="1" dirty="0" err="1" smtClean="0"/>
              <a:t>Debergues</a:t>
            </a:r>
            <a:endParaRPr lang="fr-FR" sz="3000" i="1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1"/>
    </mc:Choice>
    <mc:Fallback xmlns="">
      <p:transition spd="slow" advTm="1393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BIM en STS Construction Métallique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Projet 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année STS CM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99792" y="1124744"/>
            <a:ext cx="4186808" cy="6046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dirty="0" smtClean="0"/>
              <a:t>Structure support de Silo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32856"/>
            <a:ext cx="3827711" cy="391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3447019" cy="57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83568" y="4077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Dimensionnement « à la main » de la structure</a:t>
            </a:r>
          </a:p>
          <a:p>
            <a:endParaRPr lang="fr-FR" dirty="0" smtClean="0"/>
          </a:p>
          <a:p>
            <a:r>
              <a:rPr lang="fr-FR" dirty="0" smtClean="0"/>
              <a:t>et  modélisation d’une structure métallique à l’aide de Revit Structure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4"/>
    </mc:Choice>
    <mc:Fallback xmlns="">
      <p:transition spd="slow" advTm="3954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Interopérabilité avec Robot Structural </a:t>
            </a:r>
            <a:r>
              <a:rPr lang="fr-FR" sz="2400" dirty="0" err="1" smtClean="0"/>
              <a:t>analysis</a:t>
            </a:r>
            <a:endParaRPr lang="fr-F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4824"/>
            <a:ext cx="4319799" cy="362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20888"/>
            <a:ext cx="4636216" cy="326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Calcul de la structure et analyse des résultats</a:t>
            </a:r>
            <a:endParaRPr lang="fr-F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700808"/>
            <a:ext cx="4608512" cy="346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3888431" cy="197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6"/>
    </mc:Choice>
    <mc:Fallback xmlns="">
      <p:transition spd="slow" advTm="1476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Intégration des résultats dans Revit Structure</a:t>
            </a:r>
            <a:endParaRPr lang="fr-F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72816"/>
            <a:ext cx="26670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3610326" cy="413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"/>
    </mc:Choice>
    <mc:Fallback xmlns="">
      <p:transition spd="slow" advTm="459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Thème d’étude 2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année – STS CM</a:t>
            </a:r>
            <a:endParaRPr lang="fr-F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9991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24944"/>
            <a:ext cx="4824536" cy="32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5"/>
    </mc:Choice>
    <mc:Fallback xmlns="">
      <p:transition spd="slow" advTm="4041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Thème d’étude – STS CM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7148364" cy="5053385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6"/>
    </mc:Choice>
    <mc:Fallback xmlns="">
      <p:transition spd="slow" advTm="2892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 BIM en STS Bâtiment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"/>
    </mc:Choice>
    <mc:Fallback xmlns="">
      <p:transition spd="slow" advTm="313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139675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2600" dirty="0" smtClean="0"/>
              <a:t>Réflexion sur l’utilisation du BIM </a:t>
            </a:r>
          </a:p>
          <a:p>
            <a:pPr algn="ctr">
              <a:buNone/>
            </a:pPr>
            <a:r>
              <a:rPr lang="fr-FR" sz="2600" dirty="0" smtClean="0"/>
              <a:t>pour les épreuves U42 – U5 STS Bâtiment</a:t>
            </a:r>
          </a:p>
          <a:p>
            <a:pPr algn="ctr">
              <a:buNone/>
            </a:pPr>
            <a:r>
              <a:rPr lang="fr-FR" sz="2600" dirty="0" smtClean="0"/>
              <a:t>avec Pierre </a:t>
            </a:r>
            <a:r>
              <a:rPr lang="fr-FR" sz="2600" dirty="0" err="1" smtClean="0"/>
              <a:t>Simonian</a:t>
            </a:r>
            <a:r>
              <a:rPr lang="fr-FR" sz="2600" dirty="0" smtClean="0"/>
              <a:t>  -  Lycée Diderot – Marseille</a:t>
            </a:r>
          </a:p>
          <a:p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7544" y="5661248"/>
            <a:ext cx="842493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fr-FR" dirty="0" smtClean="0"/>
              <a:t>Tutorial disponible sur: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fr-FR" dirty="0" smtClean="0">
                <a:solidFill>
                  <a:srgbClr val="0070C0"/>
                </a:solidFill>
              </a:rPr>
              <a:t>https://docs.google.com/folder/d/0B9S0IH3yz1qYRlpjSGttYnZXS1E/edit?usp=sharing</a:t>
            </a: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 l="18750" t="18478" r="26251" b="5302"/>
          <a:stretch>
            <a:fillRect/>
          </a:stretch>
        </p:blipFill>
        <p:spPr bwMode="auto">
          <a:xfrm>
            <a:off x="1907704" y="1916832"/>
            <a:ext cx="48245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5"/>
    </mc:Choice>
    <mc:Fallback xmlns="">
      <p:transition spd="slow" advTm="2060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fr-FR" sz="2700" dirty="0" smtClean="0"/>
              <a:t>Interopérabilité Revit Architecture – Revit Structure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3204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169462"/>
            <a:ext cx="3744416" cy="62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429000"/>
            <a:ext cx="5289179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3"/>
    </mc:Choice>
    <mc:Fallback xmlns="">
      <p:transition spd="slow" advTm="1523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Lycée Jean Lurçat</a:t>
            </a:r>
            <a:br>
              <a:rPr lang="fr-FR" dirty="0" smtClean="0"/>
            </a:br>
            <a:r>
              <a:rPr lang="fr-FR" sz="2200" dirty="0" smtClean="0"/>
              <a:t>Lycée des métiers de la Construction Métallique </a:t>
            </a:r>
            <a:br>
              <a:rPr lang="fr-FR" sz="2200" dirty="0" smtClean="0"/>
            </a:br>
            <a:endParaRPr lang="fr-FR" sz="2200" dirty="0"/>
          </a:p>
        </p:txBody>
      </p:sp>
      <p:pic>
        <p:nvPicPr>
          <p:cNvPr id="2052" name="Picture 4" descr="JPG - 68,1 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731672" cy="2664296"/>
          </a:xfrm>
          <a:prstGeom prst="rect">
            <a:avLst/>
          </a:prstGeom>
          <a:noFill/>
        </p:spPr>
      </p:pic>
      <p:pic>
        <p:nvPicPr>
          <p:cNvPr id="2054" name="Picture 6" descr="JPG - 62,3 ko"/>
          <p:cNvPicPr>
            <a:picLocks noChangeAspect="1" noChangeArrowheads="1"/>
          </p:cNvPicPr>
          <p:nvPr/>
        </p:nvPicPr>
        <p:blipFill>
          <a:blip r:embed="rId3" cstate="print"/>
          <a:srcRect b="14235"/>
          <a:stretch>
            <a:fillRect/>
          </a:stretch>
        </p:blipFill>
        <p:spPr bwMode="auto">
          <a:xfrm>
            <a:off x="3779912" y="4149080"/>
            <a:ext cx="4617258" cy="2229789"/>
          </a:xfrm>
          <a:prstGeom prst="rect">
            <a:avLst/>
          </a:prstGeom>
          <a:noFill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8"/>
    </mc:Choice>
    <mc:Fallback xmlns="">
      <p:transition spd="slow" advTm="3841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Synchronisation de la maquette</a:t>
            </a:r>
            <a:endParaRPr lang="fr-FR" sz="24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400425" cy="277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08920"/>
            <a:ext cx="4019550" cy="252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9"/>
    </mc:Choice>
    <mc:Fallback xmlns="">
      <p:transition spd="slow" advTm="2529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Mise en situation:</a:t>
            </a:r>
            <a:br>
              <a:rPr lang="fr-FR" sz="2400" dirty="0" smtClean="0"/>
            </a:br>
            <a:r>
              <a:rPr lang="fr-FR" sz="2400" dirty="0" smtClean="0"/>
              <a:t>Information de la maitrise d’œuvre sur le problème</a:t>
            </a:r>
            <a:endParaRPr lang="fr-FR" sz="24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 t="2258" r="37086"/>
          <a:stretch>
            <a:fillRect/>
          </a:stretch>
        </p:blipFill>
        <p:spPr bwMode="auto">
          <a:xfrm>
            <a:off x="1115616" y="1988840"/>
            <a:ext cx="2933700" cy="233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3629025" cy="214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6"/>
    </mc:Choice>
    <mc:Fallback xmlns="">
      <p:transition spd="slow" advTm="3230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0405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Production des nomenclatures et exploitation dans un tableur</a:t>
            </a:r>
            <a:endParaRPr lang="fr-FR" sz="24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908720"/>
            <a:ext cx="29523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12976"/>
            <a:ext cx="5220072" cy="264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95936" y="1844824"/>
            <a:ext cx="4243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Importance de contrôler les nomenclatures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en effectuant 2 ou 3 murs à la main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0"/>
    </mc:Choice>
    <mc:Fallback xmlns="">
      <p:transition spd="slow" advTm="3935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328592" cy="49006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Réalisation du plan de coffrage</a:t>
            </a:r>
            <a:endParaRPr lang="fr-FR" sz="2400" dirty="0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36004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0324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51520" y="450912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Exportation du plan de coffrage depuis Revit Structure dans </a:t>
            </a:r>
            <a:r>
              <a:rPr lang="fr-FR" dirty="0" err="1" smtClean="0"/>
              <a:t>AutoCAD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96953"/>
            <a:ext cx="57512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2"/>
    </mc:Choice>
    <mc:Fallback xmlns="">
      <p:transition spd="slow" advTm="4115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Etude de la rotation de coffrage</a:t>
            </a:r>
            <a:endParaRPr lang="fr-FR" sz="2400" dirty="0"/>
          </a:p>
        </p:txBody>
      </p:sp>
      <p:pic>
        <p:nvPicPr>
          <p:cNvPr id="5" name="Image 4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692696"/>
            <a:ext cx="5760720" cy="253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3356992"/>
            <a:ext cx="54006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4"/>
    </mc:Choice>
    <mc:Fallback xmlns="">
      <p:transition spd="slow" advTm="1287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688632" cy="56207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Validation du planning gros œuvre</a:t>
            </a:r>
            <a:endParaRPr lang="fr-FR" sz="2400" dirty="0"/>
          </a:p>
        </p:txBody>
      </p:sp>
      <p:pic>
        <p:nvPicPr>
          <p:cNvPr id="5" name="Image 4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1340768"/>
            <a:ext cx="30963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3645024"/>
            <a:ext cx="31962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923928" y="1916832"/>
            <a:ext cx="46085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Intégration de la maquette numérique et du planning dans </a:t>
            </a:r>
            <a:r>
              <a:rPr lang="fr-FR" dirty="0" err="1" smtClean="0"/>
              <a:t>Navisworks</a:t>
            </a:r>
            <a:r>
              <a:rPr lang="fr-FR" dirty="0" smtClean="0"/>
              <a:t> Manage</a:t>
            </a:r>
          </a:p>
          <a:p>
            <a:r>
              <a:rPr lang="fr-FR" dirty="0" smtClean="0"/>
              <a:t>Logiciel de gestion de projet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b="6139"/>
          <a:stretch>
            <a:fillRect/>
          </a:stretch>
        </p:blipFill>
        <p:spPr bwMode="auto">
          <a:xfrm>
            <a:off x="467544" y="3861048"/>
            <a:ext cx="4339089" cy="229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"/>
    </mc:Choice>
    <mc:Fallback xmlns="">
      <p:transition spd="slow" advTm="891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Maquette 4 D</a:t>
            </a:r>
            <a:endParaRPr lang="fr-FR" sz="2400" dirty="0"/>
          </a:p>
        </p:txBody>
      </p:sp>
      <p:pic>
        <p:nvPicPr>
          <p:cNvPr id="4" name="immeuble R+4 planning sbalcon-TimeLi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674838"/>
            <a:ext cx="7200800" cy="3482354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4"/>
    </mc:Choice>
    <mc:Fallback xmlns="">
      <p:transition spd="slow" advTm="2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Projet en cours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172819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Mise en place d’une AP avec les 1</a:t>
            </a:r>
            <a:r>
              <a:rPr lang="fr-FR" sz="2000" baseline="30000" dirty="0" smtClean="0"/>
              <a:t>ères</a:t>
            </a:r>
            <a:r>
              <a:rPr lang="fr-FR" sz="2000" dirty="0" smtClean="0"/>
              <a:t> et terminales bac pro OBM (Ouvrage du Bâtiment option Métallique) avec </a:t>
            </a:r>
            <a:r>
              <a:rPr lang="fr-FR" sz="2000" dirty="0" err="1" smtClean="0"/>
              <a:t>Saber</a:t>
            </a:r>
            <a:r>
              <a:rPr lang="fr-FR" sz="2000" dirty="0" smtClean="0"/>
              <a:t> Kelai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97282" name="Picture 2" descr="Bardage &amp; finition-cellule OBM v2"/>
          <p:cNvPicPr>
            <a:picLocks noChangeAspect="1" noChangeArrowheads="1"/>
          </p:cNvPicPr>
          <p:nvPr/>
        </p:nvPicPr>
        <p:blipFill>
          <a:blip r:embed="rId2" cstate="print"/>
          <a:srcRect l="16695" t="9351" r="27934" b="16208"/>
          <a:stretch>
            <a:fillRect/>
          </a:stretch>
        </p:blipFill>
        <p:spPr bwMode="auto">
          <a:xfrm>
            <a:off x="1907704" y="3356992"/>
            <a:ext cx="25263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 descr="Bardage &amp; finition-cellule OB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36" t="9869" r="28595" b="13246"/>
          <a:stretch>
            <a:fillRect/>
          </a:stretch>
        </p:blipFill>
        <p:spPr bwMode="auto">
          <a:xfrm>
            <a:off x="4932040" y="3356992"/>
            <a:ext cx="230095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6"/>
    </mc:Choice>
    <mc:Fallback xmlns="">
      <p:transition spd="slow" advTm="11226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fr-FR" sz="2400" dirty="0" smtClean="0"/>
              <a:t>Retour d’expérience</a:t>
            </a:r>
            <a:br>
              <a:rPr lang="fr-FR" sz="2400" dirty="0" smtClean="0"/>
            </a:br>
            <a:r>
              <a:rPr lang="fr-FR" sz="2400" dirty="0" smtClean="0"/>
              <a:t>Projet Memento Autodesk</a:t>
            </a:r>
            <a:endParaRPr lang="fr-FR" sz="2400" dirty="0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5904656" cy="3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3" cstate="print"/>
          <a:srcRect t="12000" b="10001"/>
          <a:stretch>
            <a:fillRect/>
          </a:stretch>
        </p:blipFill>
        <p:spPr bwMode="auto">
          <a:xfrm>
            <a:off x="1547664" y="4365104"/>
            <a:ext cx="57531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1"/>
    </mc:Choice>
    <mc:Fallback xmlns="">
      <p:transition spd="slow" advTm="1897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Intégration du nuage de points dans Revit Architecture</a:t>
            </a:r>
            <a:endParaRPr lang="fr-FR" sz="2400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6992"/>
            <a:ext cx="499255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4464496" cy="251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340768"/>
            <a:ext cx="30963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5"/>
    </mc:Choice>
    <mc:Fallback xmlns="">
      <p:transition spd="slow" advTm="5577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BIM en STI2D spécialité</a:t>
            </a:r>
            <a:r>
              <a:rPr lang="fr-FR" sz="6000" dirty="0" smtClean="0">
                <a:solidFill>
                  <a:srgbClr val="FF0000"/>
                </a:solidFill>
              </a:rPr>
              <a:t> A</a:t>
            </a:r>
            <a:r>
              <a:rPr lang="fr-F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r>
              <a:rPr lang="fr-FR" dirty="0" smtClean="0">
                <a:solidFill>
                  <a:srgbClr val="00B050"/>
                </a:solidFill>
              </a:rPr>
              <a:t>C</a:t>
            </a:r>
            <a:r>
              <a:rPr lang="fr-FR" dirty="0" smtClean="0">
                <a:solidFill>
                  <a:srgbClr val="00B0F0"/>
                </a:solidFill>
              </a:rPr>
              <a:t>H</a:t>
            </a:r>
            <a:r>
              <a:rPr lang="fr-FR" dirty="0" smtClean="0">
                <a:solidFill>
                  <a:srgbClr val="FF0000"/>
                </a:solidFill>
              </a:rPr>
              <a:t>I</a:t>
            </a:r>
            <a:r>
              <a:rPr lang="fr-FR" dirty="0" smtClean="0">
                <a:solidFill>
                  <a:srgbClr val="FFFF00"/>
                </a:solidFill>
              </a:rPr>
              <a:t>T</a:t>
            </a:r>
            <a:r>
              <a:rPr lang="fr-FR" dirty="0" smtClean="0">
                <a:solidFill>
                  <a:srgbClr val="C00000"/>
                </a:solidFill>
              </a:rPr>
              <a:t>E</a:t>
            </a:r>
            <a:r>
              <a:rPr lang="fr-FR" sz="6000" dirty="0" smtClean="0">
                <a:solidFill>
                  <a:srgbClr val="002060"/>
                </a:solidFill>
              </a:rPr>
              <a:t>C</a:t>
            </a:r>
            <a:r>
              <a:rPr lang="fr-FR" dirty="0" smtClean="0">
                <a:solidFill>
                  <a:srgbClr val="C00000"/>
                </a:solidFill>
              </a:rPr>
              <a:t>T</a:t>
            </a:r>
            <a:r>
              <a:rPr lang="fr-FR" dirty="0" smtClean="0"/>
              <a:t>U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RE</a:t>
            </a:r>
            <a:r>
              <a:rPr lang="fr-FR" dirty="0" smtClean="0"/>
              <a:t> et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0"/>
    </mc:Choice>
    <mc:Fallback xmlns="">
      <p:transition spd="slow" advTm="1863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32048"/>
          </a:xfrm>
        </p:spPr>
        <p:txBody>
          <a:bodyPr>
            <a:noAutofit/>
          </a:bodyPr>
          <a:lstStyle/>
          <a:p>
            <a:r>
              <a:rPr lang="fr-FR" sz="2800" dirty="0" smtClean="0"/>
              <a:t>Retour d’expérience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764703"/>
            <a:ext cx="8229600" cy="2372791"/>
          </a:xfrm>
        </p:spPr>
        <p:txBody>
          <a:bodyPr>
            <a:noAutofit/>
          </a:bodyPr>
          <a:lstStyle/>
          <a:p>
            <a:r>
              <a:rPr lang="fr-FR" sz="2000" dirty="0" smtClean="0"/>
              <a:t>Faire vérifier à la main une partie de l’ouvrage (ex: métré ou dimensionnement)</a:t>
            </a:r>
          </a:p>
          <a:p>
            <a:r>
              <a:rPr lang="fr-FR" sz="2000" dirty="0" smtClean="0"/>
              <a:t>Conserver </a:t>
            </a:r>
            <a:r>
              <a:rPr lang="fr-FR" sz="2000" dirty="0" err="1" smtClean="0"/>
              <a:t>AutoCAD</a:t>
            </a:r>
            <a:r>
              <a:rPr lang="fr-FR" sz="2000" dirty="0" smtClean="0"/>
              <a:t> car c’est une demande (pour l’instant) des professionnels du BTP</a:t>
            </a:r>
          </a:p>
          <a:p>
            <a:r>
              <a:rPr lang="fr-FR" sz="2000" dirty="0" smtClean="0"/>
              <a:t>Multiplication des logiciels professionnels: L’utilisation du logiciel ne doit pas être une finalité </a:t>
            </a:r>
            <a:r>
              <a:rPr lang="fr-FR" sz="2000" dirty="0" smtClean="0">
                <a:sym typeface="Symbol"/>
              </a:rPr>
              <a:t></a:t>
            </a:r>
            <a:r>
              <a:rPr lang="fr-FR" sz="2000" dirty="0" smtClean="0"/>
              <a:t> mise en place de </a:t>
            </a:r>
            <a:r>
              <a:rPr lang="fr-FR" sz="2000" dirty="0" smtClean="0"/>
              <a:t>didacticiels</a:t>
            </a:r>
            <a:endParaRPr lang="fr-FR" sz="2000" dirty="0" smtClean="0"/>
          </a:p>
          <a:p>
            <a:r>
              <a:rPr lang="pt-BR" sz="2000" dirty="0" smtClean="0"/>
              <a:t>Le BIM doit avoir un intérêt quantifiable pour l’élève.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467544" y="3501008"/>
            <a:ext cx="799288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Avantage et intérêt pédagogique du BIM</a:t>
            </a:r>
          </a:p>
          <a:p>
            <a:endParaRPr lang="fr-FR" sz="1600" dirty="0" smtClean="0"/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Permet d’aborder la partie conception et maîtrise d’œuvre exemple: volume barrage </a:t>
            </a:r>
            <a:r>
              <a:rPr lang="fr-FR" sz="2000" smtClean="0"/>
              <a:t>en </a:t>
            </a:r>
            <a:r>
              <a:rPr lang="fr-FR" sz="2000" smtClean="0"/>
              <a:t>terre</a:t>
            </a:r>
            <a:endParaRPr lang="fr-FR" sz="2000" dirty="0" smtClean="0"/>
          </a:p>
          <a:p>
            <a:endParaRPr lang="fr-FR" sz="2000" dirty="0" smtClean="0"/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Interopérabilité: permet un gain de temps important qui permet de se concentrer sur l’analyse et permet d’affiner le modèle (important pour le thème en STS CM)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22"/>
    </mc:Choice>
    <mc:Fallback xmlns="">
      <p:transition spd="slow" advTm="155322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75656" y="330199"/>
            <a:ext cx="5976664" cy="4538961"/>
          </a:xfrm>
        </p:spPr>
        <p:txBody>
          <a:bodyPr>
            <a:normAutofit/>
          </a:bodyPr>
          <a:lstStyle/>
          <a:p>
            <a:r>
              <a:rPr lang="pt-BR" dirty="0" smtClean="0"/>
              <a:t>Merci de votre attention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sz="2000" dirty="0" smtClean="0">
                <a:hlinkClick r:id="rId2"/>
              </a:rPr>
              <a:t>vincent.jaussaud@ac-aix-marseille.fr</a:t>
            </a:r>
            <a:r>
              <a:rPr lang="pt-BR" dirty="0" smtClean="0"/>
              <a:t/>
            </a:r>
            <a:br>
              <a:rPr lang="pt-B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0"/>
    </mc:Choice>
    <mc:Fallback xmlns="">
      <p:transition spd="slow" advTm="632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Projet 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STI2D AC</a:t>
            </a:r>
            <a:br>
              <a:rPr lang="fr-FR" sz="2800" dirty="0" smtClean="0"/>
            </a:br>
            <a:r>
              <a:rPr lang="fr-FR" sz="2800" dirty="0" smtClean="0"/>
              <a:t> </a:t>
            </a:r>
            <a:r>
              <a:rPr lang="fr-FR" sz="2800" dirty="0" err="1" smtClean="0"/>
              <a:t>Minha</a:t>
            </a:r>
            <a:r>
              <a:rPr lang="fr-FR" sz="2800" dirty="0" smtClean="0"/>
              <a:t> Casa – </a:t>
            </a:r>
            <a:r>
              <a:rPr lang="fr-FR" sz="2800" dirty="0" err="1" smtClean="0"/>
              <a:t>Minha</a:t>
            </a:r>
            <a:r>
              <a:rPr lang="fr-FR" sz="2800" dirty="0" smtClean="0"/>
              <a:t> Vida</a:t>
            </a:r>
            <a:endParaRPr lang="fr-FR" sz="2800" dirty="0"/>
          </a:p>
        </p:txBody>
      </p:sp>
      <p:pic>
        <p:nvPicPr>
          <p:cNvPr id="4" name="Image 3" descr="http://www.lavras.mg.gov.br/wp-content/uploads/2012/04/Minha-Casa-Minha-Vida-620x2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55446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http://www.hotfrog.com.br/companies/MINHA-CASA-MINHA-VIDA-RJ/images/0000238/MINHA-CASA-MINHA-VIDA-RJ_32987_im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556792"/>
            <a:ext cx="237710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140968"/>
            <a:ext cx="4320480" cy="307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12976"/>
            <a:ext cx="415196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6"/>
    </mc:Choice>
    <mc:Fallback xmlns="">
      <p:transition spd="slow" advTm="5228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1840" y="188640"/>
            <a:ext cx="2443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MODELISATION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4860032" y="1196752"/>
            <a:ext cx="35841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Réalisation  de la maquette numérique à l’aide  Revit Architecture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184" t="13190" r="22756"/>
          <a:stretch>
            <a:fillRect/>
          </a:stretch>
        </p:blipFill>
        <p:spPr bwMode="auto">
          <a:xfrm>
            <a:off x="4572000" y="2636912"/>
            <a:ext cx="4392488" cy="284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73016"/>
            <a:ext cx="2592288" cy="159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3987006" cy="289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9512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Modélisation d’une petite maison, ce qui permet valider des nomenclatures générées par Revit en faisant un métré à la main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8"/>
    </mc:Choice>
    <mc:Fallback xmlns="">
      <p:transition spd="slow" advTm="727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1840" y="188640"/>
            <a:ext cx="229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MUTUALISATION</a:t>
            </a:r>
            <a:endParaRPr lang="fr-F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6336704" cy="325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16800"/>
            <a:ext cx="3995936" cy="295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7544" y="44371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Mise en oeuvre du t</a:t>
            </a:r>
            <a:r>
              <a:rPr lang="fr-FR" dirty="0" err="1" smtClean="0"/>
              <a:t>ravail</a:t>
            </a:r>
            <a:r>
              <a:rPr lang="fr-FR" dirty="0" smtClean="0"/>
              <a:t> collaboratif</a:t>
            </a:r>
          </a:p>
          <a:p>
            <a:endParaRPr lang="fr-FR" dirty="0" smtClean="0"/>
          </a:p>
          <a:p>
            <a:r>
              <a:rPr lang="fr-FR" dirty="0" smtClean="0"/>
              <a:t>Créer une émulation entre les groupes</a:t>
            </a:r>
          </a:p>
          <a:p>
            <a:endParaRPr lang="fr-FR" dirty="0" smtClean="0"/>
          </a:p>
          <a:p>
            <a:r>
              <a:rPr lang="fr-FR" dirty="0" smtClean="0"/>
              <a:t>Utilité du travail collaboratif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1"/>
    </mc:Choice>
    <mc:Fallback xmlns="">
      <p:transition spd="slow" advTm="8032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085184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Contrôle de la cohérence du planning à l’aide du logiciel de Gestion de projet </a:t>
            </a:r>
            <a:r>
              <a:rPr lang="fr-FR" sz="2400" dirty="0" err="1" smtClean="0"/>
              <a:t>Navisworks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2627784" y="188640"/>
            <a:ext cx="4388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ETUDE DE LA PLANIFICATION</a:t>
            </a: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808645" cy="32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6"/>
    </mc:Choice>
    <mc:Fallback xmlns="">
      <p:transition spd="slow" advTm="266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se 10 casas-TimeLin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124744"/>
            <a:ext cx="5904656" cy="3312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5085184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La maquette 4D permet de valider le planning qui sur papier n’est pas très visuelle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260648"/>
            <a:ext cx="853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VALIDATION DU PLANNING A L’AIDE DE LA MAQUETTE 4D</a:t>
            </a:r>
            <a:endParaRPr lang="fr-FR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845B-A75B-4462-A5DA-30C5A0DE373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Séminaire BIM - Exploitation pédagogique du BIM au lycée Jean Lurçat - Martigues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3"/>
    </mc:Choice>
    <mc:Fallback xmlns="">
      <p:transition spd="slow" advTm="259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67" objId="4"/>
        <p14:triggerEvt type="onClick" time="1767" objId="4"/>
        <p14:stopEvt time="14228" objId="4"/>
      </p14:showEvtLst>
    </p:ext>
  </p:extLs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1261</Words>
  <Application>Microsoft Office PowerPoint</Application>
  <PresentationFormat>Affichage à l'écran (4:3)</PresentationFormat>
  <Paragraphs>200</Paragraphs>
  <Slides>41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Symbol</vt:lpstr>
      <vt:lpstr>Thème Office</vt:lpstr>
      <vt:lpstr>Image bitmap</vt:lpstr>
      <vt:lpstr>Intégration du BIM dans l’enseignement au lycée  Jean Lurçat - Martigues</vt:lpstr>
      <vt:lpstr>SOMMAIRE</vt:lpstr>
      <vt:lpstr>Lycée Jean Lurçat Lycée des métiers de la Construction Métallique  </vt:lpstr>
      <vt:lpstr>Le BIM en STI2D spécialité ARCHITECTURE et CONSTRUCTION</vt:lpstr>
      <vt:lpstr>Projet 1er STI2D AC  Minha Casa – Minha Vida</vt:lpstr>
      <vt:lpstr>Présentation PowerPoint</vt:lpstr>
      <vt:lpstr>Présentation PowerPoint</vt:lpstr>
      <vt:lpstr>Contrôle de la cohérence du planning à l’aide du logiciel de Gestion de projet Navisworks</vt:lpstr>
      <vt:lpstr>Présentation PowerPoint</vt:lpstr>
      <vt:lpstr>Projet 1er : Abri voiture</vt:lpstr>
      <vt:lpstr>MODÉLISATION DES ASSEMBLAGES</vt:lpstr>
      <vt:lpstr>Abri voiture - Lien avec le transversal </vt:lpstr>
      <vt:lpstr>Intégration d’un terrain dans Revit Architecture à partir de Google Earth ou BD Alti IGN</vt:lpstr>
      <vt:lpstr>Création des courbes de niveaux dans Mensura puis export dans Revit Architecture</vt:lpstr>
      <vt:lpstr>Projet Terminale STI2D AC :Barrage en terre Région de Maharashtra -Inde</vt:lpstr>
      <vt:lpstr>Création du modèle numérique de terrain</vt:lpstr>
      <vt:lpstr>Modélisation du barrage en terre et calcul des cubatures</vt:lpstr>
      <vt:lpstr>Modélisation de la retenue d’eau</vt:lpstr>
      <vt:lpstr>Exploitation pédagogique Barrage en terre</vt:lpstr>
      <vt:lpstr>Le BIM en STS Construction Métallique</vt:lpstr>
      <vt:lpstr>Projet 1er année STS CM</vt:lpstr>
      <vt:lpstr>Interopérabilité avec Robot Structural analysis</vt:lpstr>
      <vt:lpstr>Calcul de la structure et analyse des résultats</vt:lpstr>
      <vt:lpstr>Intégration des résultats dans Revit Structure</vt:lpstr>
      <vt:lpstr>Thème d’étude 2ème année – STS CM</vt:lpstr>
      <vt:lpstr>Thème d’étude – STS CM </vt:lpstr>
      <vt:lpstr>Le BIM en STS Bâtiment</vt:lpstr>
      <vt:lpstr> </vt:lpstr>
      <vt:lpstr>Interopérabilité Revit Architecture – Revit Structure</vt:lpstr>
      <vt:lpstr>Synchronisation de la maquette</vt:lpstr>
      <vt:lpstr>Mise en situation: Information de la maitrise d’œuvre sur le problème</vt:lpstr>
      <vt:lpstr>Production des nomenclatures et exploitation dans un tableur</vt:lpstr>
      <vt:lpstr>Réalisation du plan de coffrage</vt:lpstr>
      <vt:lpstr>Etude de la rotation de coffrage</vt:lpstr>
      <vt:lpstr>Validation du planning gros œuvre</vt:lpstr>
      <vt:lpstr>Maquette 4 D</vt:lpstr>
      <vt:lpstr>Projet en cours</vt:lpstr>
      <vt:lpstr>Retour d’expérience Projet Memento Autodesk</vt:lpstr>
      <vt:lpstr>Intégration du nuage de points dans Revit Architecture</vt:lpstr>
      <vt:lpstr>Retour d’expérience</vt:lpstr>
      <vt:lpstr>Merci de votre attention  vincent.jaussaud@ac-aix-marseille.fr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Intégration du BIM dans l’enseignement du BTP</dc:title>
  <dc:creator>vincent</dc:creator>
  <cp:lastModifiedBy>Ivaneide Marinho Jaussaud</cp:lastModifiedBy>
  <cp:revision>187</cp:revision>
  <dcterms:created xsi:type="dcterms:W3CDTF">2014-11-08T20:28:29Z</dcterms:created>
  <dcterms:modified xsi:type="dcterms:W3CDTF">2014-12-05T13:23:35Z</dcterms:modified>
</cp:coreProperties>
</file>