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6" r:id="rId4"/>
    <p:sldId id="274" r:id="rId5"/>
    <p:sldId id="258" r:id="rId6"/>
    <p:sldId id="259" r:id="rId7"/>
    <p:sldId id="267" r:id="rId8"/>
    <p:sldId id="260" r:id="rId9"/>
    <p:sldId id="261" r:id="rId10"/>
    <p:sldId id="278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2652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B796-141F-4B08-8033-3095A92DB6B4}" type="datetimeFigureOut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Anahita MENY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7BDD-7C41-4F5F-AA59-18B793CD5C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07285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B926-2AC4-4AA2-9944-4F52D60C310F}" type="datetimeFigureOut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Anahita MENY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A142-CBB6-4D01-9D9D-FA89E6C1F09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671007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248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720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Rencontre avec</a:t>
            </a:r>
            <a:r>
              <a:rPr lang="fr-FR" baseline="0" dirty="0" smtClean="0"/>
              <a:t> AJ, appui d’un proviseur qui nous a soutenu dans notre projet</a:t>
            </a:r>
          </a:p>
          <a:p>
            <a:r>
              <a:rPr lang="fr-FR" baseline="0" dirty="0" smtClean="0"/>
              <a:t>Idée de donner aux élèves ce que nous avons pu avoir en allant à l’étranger: envie de parler une LV, de connaitre une autre culture, d’autres horizons. </a:t>
            </a:r>
          </a:p>
          <a:p>
            <a:r>
              <a:rPr lang="fr-FR" dirty="0" err="1" smtClean="0"/>
              <a:t>Allplan</a:t>
            </a:r>
            <a:r>
              <a:rPr lang="fr-FR" dirty="0" smtClean="0"/>
              <a:t> qui permet de décliner le logiciel en Anglais ou en Allemand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704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progression pour les 2 langues ce qui permet d’ancrer les thèmes sur une </a:t>
            </a:r>
            <a:r>
              <a:rPr lang="fr-FR" dirty="0" err="1" smtClean="0"/>
              <a:t>problèmatique</a:t>
            </a:r>
            <a:r>
              <a:rPr lang="fr-FR" dirty="0" smtClean="0"/>
              <a:t> commune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85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418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solidFill>
                  <a:srgbClr val="FF0000"/>
                </a:solidFill>
              </a:rPr>
              <a:t>BATIMENT </a:t>
            </a:r>
            <a:r>
              <a:rPr lang="fr-FR" sz="1800" dirty="0" err="1" smtClean="0">
                <a:solidFill>
                  <a:srgbClr val="FF0000"/>
                </a:solidFill>
              </a:rPr>
              <a:t>MODULAIRe</a:t>
            </a:r>
            <a:r>
              <a:rPr lang="fr-FR" sz="1800" dirty="0" smtClean="0">
                <a:solidFill>
                  <a:srgbClr val="FF0000"/>
                </a:solidFill>
              </a:rPr>
              <a:t> pas boite à chaussure!:!:!!</a:t>
            </a:r>
            <a:r>
              <a:rPr lang="fr-FR" sz="1800" baseline="0" dirty="0" smtClean="0">
                <a:solidFill>
                  <a:srgbClr val="FF0000"/>
                </a:solidFill>
              </a:rPr>
              <a:t>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6082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INTERVENTION  ALAIN JUNG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007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partir de cet exemple, les élèves ont une base</a:t>
            </a:r>
            <a:r>
              <a:rPr lang="fr-FR" baseline="0" dirty="0" smtClean="0"/>
              <a:t> de maison sur laquelle ils doivent proposer un aménagement pour rendre la maison accessible.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439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Quelques supports disponibles</a:t>
            </a:r>
            <a:r>
              <a:rPr lang="fr-FR" baseline="0" dirty="0" smtClean="0"/>
              <a:t> pour étayer leurs travail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43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99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DE51-8C4E-4500-9CE7-29F8CECA6760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3C35-3C7C-4D8C-853E-47074EBDED9F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17D5-7AE1-4EDC-88FC-C4427AD968CA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202C-4981-4DC8-BEA0-60ACC43FBE1C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A5FE-F988-4D86-A658-35F38E017BB0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41A7-A017-44A4-A664-D9A8539AF9F2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2034-E8CC-4FFF-B846-221F2F77A33F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F4A3-3AE8-42FE-BA5E-5562D29593E7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1DF6-20AC-4899-91EE-E8509728CAD8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89-7514-4FE4-8121-385059B5D061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8CF-55CD-42A2-ADA4-19A6B670CA7D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1BC908-628F-4832-A083-C37A884CEC5A}" type="datetime1">
              <a:rPr lang="fr-FR" smtClean="0"/>
              <a:pPr/>
              <a:t>04/12/2014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tectsjournal.co.uk/news/daily-news/ramp-house-architects-build-wheelchair-friendly-family-home/8643947.article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/>
          <a:lstStyle/>
          <a:p>
            <a:r>
              <a:rPr lang="fr-FR" dirty="0" smtClean="0"/>
              <a:t>Les Sections Européennes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473200"/>
          </a:xfrm>
        </p:spPr>
        <p:txBody>
          <a:bodyPr/>
          <a:lstStyle/>
          <a:p>
            <a:r>
              <a:rPr lang="fr-FR" dirty="0" smtClean="0"/>
              <a:t>Anglaises et Allemandes </a:t>
            </a:r>
          </a:p>
          <a:p>
            <a:r>
              <a:rPr lang="fr-FR" dirty="0" smtClean="0"/>
              <a:t>En STIDD Architecture et Construction</a:t>
            </a:r>
          </a:p>
          <a:p>
            <a:r>
              <a:rPr lang="fr-FR" dirty="0" smtClean="0"/>
              <a:t> lycée LE CORBUSIER d’ILLKIRCH- 67400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28622" cy="189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47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M. </a:t>
            </a:r>
            <a:r>
              <a:rPr lang="fr-FR" smtClean="0"/>
              <a:t>Alain JUNG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S’approprier  le vocabulaire spécifique à la construction pour communiquer au travers d’un logiciel objet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 logiciel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/>
          <a:lstStyle/>
          <a:p>
            <a:r>
              <a:rPr lang="fr-FR" dirty="0"/>
              <a:t>En classes de </a:t>
            </a:r>
            <a:r>
              <a:rPr lang="fr-FR" dirty="0" smtClean="0"/>
              <a:t>terminale </a:t>
            </a:r>
            <a:r>
              <a:rPr lang="fr-FR" dirty="0"/>
              <a:t>STIDD </a:t>
            </a:r>
            <a:r>
              <a:rPr lang="fr-FR" dirty="0" smtClean="0"/>
              <a:t>-AC</a:t>
            </a:r>
            <a:endParaRPr lang="fr-FR" dirty="0"/>
          </a:p>
          <a:p>
            <a:pPr marL="1077913" indent="-354013">
              <a:buFont typeface="Wingdings" panose="05000000000000000000" pitchFamily="2" charset="2"/>
              <a:buChar char="Ø"/>
            </a:pPr>
            <a:r>
              <a:rPr lang="fr-FR" dirty="0" smtClean="0"/>
              <a:t>Travail plus complet </a:t>
            </a:r>
            <a:r>
              <a:rPr lang="fr-FR" dirty="0" smtClean="0"/>
              <a:t>orienté sur </a:t>
            </a:r>
            <a:br>
              <a:rPr lang="fr-FR" dirty="0" smtClean="0"/>
            </a:br>
            <a:r>
              <a:rPr lang="fr-FR" dirty="0" smtClean="0"/>
              <a:t>les règles de l’art et </a:t>
            </a:r>
            <a:r>
              <a:rPr lang="fr-FR" dirty="0" smtClean="0"/>
              <a:t>la réglementation :</a:t>
            </a:r>
          </a:p>
          <a:p>
            <a:pPr marL="1077913" indent="-354013">
              <a:buNone/>
            </a:pPr>
            <a:r>
              <a:rPr lang="fr-FR" dirty="0" smtClean="0"/>
              <a:t>Exemple : l’accessibilité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482818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				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70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00345"/>
            <a:ext cx="8229600" cy="1252728"/>
          </a:xfrm>
        </p:spPr>
        <p:txBody>
          <a:bodyPr/>
          <a:lstStyle/>
          <a:p>
            <a:pPr algn="l"/>
            <a:r>
              <a:rPr lang="fr-FR" dirty="0" smtClean="0"/>
              <a:t>		</a:t>
            </a:r>
            <a:r>
              <a:rPr lang="fr-FR" dirty="0"/>
              <a:t> </a:t>
            </a:r>
            <a:r>
              <a:rPr lang="fr-FR" dirty="0" smtClean="0"/>
              <a:t> ALLPLAN </a:t>
            </a:r>
            <a:endParaRPr lang="fr-FR" dirty="0"/>
          </a:p>
        </p:txBody>
      </p:sp>
      <p:pic>
        <p:nvPicPr>
          <p:cNvPr id="4" name="Espace réservé du contenu 3" descr="The family home in Portobello, Edinburgh, by Thea McMillan of emerging practice Chambers McMillan and her husband Ian, who works for BDP in Glasgow, includes a ramp for eight-year-old Greta, who is a wheelchair user.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37" t="42808" r="28965"/>
          <a:stretch/>
        </p:blipFill>
        <p:spPr bwMode="auto">
          <a:xfrm>
            <a:off x="107504" y="260648"/>
            <a:ext cx="2254928" cy="19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architectsjournal.co.uk/pictures/606x422fitpad%5b0%5d/8/0/5/1323805_7165.jpg">
            <a:hlinkClick r:id="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2" y="332656"/>
            <a:ext cx="3888432" cy="269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architectsjournal.co.uk/pictures/606x422fitpad%5b0%5d/8/1/5/1323815_Section_3_PRESENTATION_A3.jpg">
            <a:hlinkClick r:id="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86" t="17591" r="26730" b="14600"/>
          <a:stretch/>
        </p:blipFill>
        <p:spPr bwMode="auto">
          <a:xfrm>
            <a:off x="1547664" y="1814205"/>
            <a:ext cx="3423822" cy="2428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9552" y="47890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Architect couple </a:t>
            </a:r>
            <a:r>
              <a:rPr lang="fr-FR" dirty="0" err="1"/>
              <a:t>build</a:t>
            </a:r>
            <a:r>
              <a:rPr lang="fr-FR" dirty="0"/>
              <a:t> new home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eight-year-old</a:t>
            </a:r>
            <a:r>
              <a:rPr lang="fr-FR" dirty="0"/>
              <a:t> </a:t>
            </a:r>
            <a:r>
              <a:rPr lang="fr-FR" dirty="0" err="1"/>
              <a:t>wheelchair-using</a:t>
            </a:r>
            <a:r>
              <a:rPr lang="fr-FR" dirty="0"/>
              <a:t> </a:t>
            </a:r>
            <a:r>
              <a:rPr lang="fr-FR" dirty="0" err="1"/>
              <a:t>daughter</a:t>
            </a:r>
            <a:endParaRPr lang="fr-FR" dirty="0"/>
          </a:p>
          <a:p>
            <a:r>
              <a:rPr lang="fr-FR" dirty="0"/>
              <a:t>An </a:t>
            </a:r>
            <a:r>
              <a:rPr lang="fr-FR" dirty="0" err="1"/>
              <a:t>architect</a:t>
            </a:r>
            <a:r>
              <a:rPr lang="fr-FR" dirty="0"/>
              <a:t> couple has </a:t>
            </a:r>
            <a:r>
              <a:rPr lang="fr-FR" dirty="0" err="1"/>
              <a:t>designed</a:t>
            </a:r>
            <a:r>
              <a:rPr lang="fr-FR" dirty="0"/>
              <a:t> and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£247,000 ‘</a:t>
            </a:r>
            <a:r>
              <a:rPr lang="fr-FR" dirty="0" err="1"/>
              <a:t>barrier</a:t>
            </a:r>
            <a:r>
              <a:rPr lang="fr-FR" dirty="0"/>
              <a:t>-free, </a:t>
            </a:r>
            <a:r>
              <a:rPr lang="fr-FR" dirty="0" err="1"/>
              <a:t>fully</a:t>
            </a:r>
            <a:r>
              <a:rPr lang="fr-FR" dirty="0"/>
              <a:t> accessible’ home to </a:t>
            </a:r>
            <a:r>
              <a:rPr lang="fr-FR" dirty="0" err="1"/>
              <a:t>meet</a:t>
            </a:r>
            <a:r>
              <a:rPr lang="fr-FR" dirty="0"/>
              <a:t> the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 smtClean="0"/>
              <a:t>daughter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Image 7" descr="http://www.architectsjournal.co.uk/Journals/2013/03/08/i/x/l/AJ-First-Floor-A4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708919"/>
            <a:ext cx="4140460" cy="20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145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" y="1288760"/>
            <a:ext cx="4655219" cy="50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3882268"/>
            <a:ext cx="302433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07" y="4912048"/>
            <a:ext cx="1895561" cy="14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0" t="1830" r="9699" b="2519"/>
          <a:stretch/>
        </p:blipFill>
        <p:spPr bwMode="auto">
          <a:xfrm>
            <a:off x="5868144" y="116632"/>
            <a:ext cx="3226371" cy="44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176" r="-13217"/>
          <a:stretch/>
        </p:blipFill>
        <p:spPr bwMode="auto">
          <a:xfrm>
            <a:off x="5004048" y="3836607"/>
            <a:ext cx="1963291" cy="28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005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3987637"/>
            <a:ext cx="7408333" cy="17610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900" u="sng" dirty="0" smtClean="0"/>
              <a:t>Consignes de travail : </a:t>
            </a:r>
          </a:p>
          <a:p>
            <a:pPr marL="0" indent="0">
              <a:buNone/>
            </a:pPr>
            <a:r>
              <a:rPr lang="fr-FR" dirty="0" smtClean="0"/>
              <a:t>This  </a:t>
            </a:r>
            <a:r>
              <a:rPr lang="fr-FR" dirty="0" err="1" smtClean="0"/>
              <a:t>guy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an accident and has to  use </a:t>
            </a:r>
            <a:r>
              <a:rPr lang="fr-FR" dirty="0" err="1" smtClean="0"/>
              <a:t>clutches</a:t>
            </a:r>
            <a:r>
              <a:rPr lang="fr-FR" dirty="0" smtClean="0"/>
              <a:t> for a long time. He </a:t>
            </a:r>
            <a:r>
              <a:rPr lang="fr-FR" dirty="0" err="1" smtClean="0"/>
              <a:t>won’t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able to go up the </a:t>
            </a:r>
            <a:r>
              <a:rPr lang="fr-FR" dirty="0" err="1" smtClean="0"/>
              <a:t>stairs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in the future. He </a:t>
            </a:r>
            <a:r>
              <a:rPr lang="fr-FR" dirty="0" err="1" smtClean="0"/>
              <a:t>decided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he’ll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arrange the first </a:t>
            </a:r>
            <a:r>
              <a:rPr lang="fr-FR" dirty="0" err="1" smtClean="0"/>
              <a:t>floor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house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accessible.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895350" indent="0">
              <a:buNone/>
            </a:pPr>
            <a:r>
              <a:rPr lang="fr-FR" dirty="0" smtClean="0"/>
              <a:t>	</a:t>
            </a:r>
            <a:r>
              <a:rPr lang="fr-FR" dirty="0" err="1" smtClean="0"/>
              <a:t>Draw</a:t>
            </a:r>
            <a:r>
              <a:rPr lang="fr-FR" dirty="0" smtClean="0"/>
              <a:t> the plan and propose a </a:t>
            </a:r>
            <a:r>
              <a:rPr lang="fr-FR" dirty="0" err="1" smtClean="0"/>
              <a:t>suitable</a:t>
            </a:r>
            <a:r>
              <a:rPr lang="fr-FR" dirty="0" smtClean="0"/>
              <a:t> solution. Check </a:t>
            </a:r>
            <a:r>
              <a:rPr lang="fr-FR" dirty="0" err="1" smtClean="0"/>
              <a:t>that</a:t>
            </a:r>
            <a:r>
              <a:rPr lang="fr-FR" dirty="0" smtClean="0"/>
              <a:t> all the </a:t>
            </a:r>
            <a:r>
              <a:rPr lang="fr-FR" dirty="0" err="1" smtClean="0"/>
              <a:t>facilities</a:t>
            </a:r>
            <a:r>
              <a:rPr lang="fr-FR" dirty="0" smtClean="0"/>
              <a:t> are </a:t>
            </a:r>
            <a:r>
              <a:rPr lang="fr-FR" dirty="0" err="1" smtClean="0"/>
              <a:t>suitable</a:t>
            </a:r>
            <a:r>
              <a:rPr lang="fr-FR" dirty="0" smtClean="0"/>
              <a:t> for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wellbeing</a:t>
            </a:r>
            <a:r>
              <a:rPr lang="fr-FR" dirty="0" smtClean="0"/>
              <a:t>. </a:t>
            </a:r>
          </a:p>
          <a:p>
            <a:pPr marL="89535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      ALLPLAN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210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rayée 3"/>
          <p:cNvSpPr/>
          <p:nvPr/>
        </p:nvSpPr>
        <p:spPr>
          <a:xfrm>
            <a:off x="827584" y="5301208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554826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738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72816"/>
            <a:ext cx="7876397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 smtClean="0"/>
              <a:t>On donne: </a:t>
            </a:r>
          </a:p>
          <a:p>
            <a:r>
              <a:rPr lang="fr-FR" dirty="0" smtClean="0"/>
              <a:t>Le  plan du RDC sur papier</a:t>
            </a:r>
          </a:p>
          <a:p>
            <a:r>
              <a:rPr lang="fr-FR" dirty="0" smtClean="0"/>
              <a:t>Les réglementations anglaises pour les dimensions à respecter  en PDF</a:t>
            </a:r>
          </a:p>
          <a:p>
            <a:r>
              <a:rPr lang="fr-FR" dirty="0" smtClean="0"/>
              <a:t>La mise en situation</a:t>
            </a:r>
          </a:p>
          <a:p>
            <a:r>
              <a:rPr lang="fr-FR" dirty="0" smtClean="0"/>
              <a:t>Extrait art.24 de l’</a:t>
            </a:r>
            <a:r>
              <a:rPr lang="fr-FR" dirty="0" err="1" smtClean="0"/>
              <a:t>arrété</a:t>
            </a:r>
            <a:r>
              <a:rPr lang="fr-FR" dirty="0" smtClean="0"/>
              <a:t> du 1/8/2006:</a:t>
            </a:r>
          </a:p>
          <a:p>
            <a:pPr marL="0" indent="0">
              <a:buNone/>
            </a:pPr>
            <a:r>
              <a:rPr lang="fr-FR" i="1" dirty="0" smtClean="0"/>
              <a:t>Dans </a:t>
            </a:r>
            <a:r>
              <a:rPr lang="fr-FR" i="1" dirty="0"/>
              <a:t>le cas d’un logement réalisé sur plusieurs niveaux, le niveau d'accès au logement doit, outre les caractéristiques de </a:t>
            </a:r>
            <a:r>
              <a:rPr lang="fr-FR" i="1" dirty="0" smtClean="0"/>
              <a:t>base, </a:t>
            </a:r>
            <a:r>
              <a:rPr lang="fr-FR" i="1" dirty="0"/>
              <a:t>présenter dès la construction des caractéristiques </a:t>
            </a:r>
            <a:r>
              <a:rPr lang="fr-FR" i="1" dirty="0" smtClean="0"/>
              <a:t>minimales </a:t>
            </a:r>
            <a:r>
              <a:rPr lang="fr-FR" i="1" dirty="0"/>
              <a:t>permettant à une personne handicapée d'utiliser une unité de vie constituée des pièces suivantes : la cuisine, le séjour et un cabinet d'aisances comportant un </a:t>
            </a:r>
            <a:r>
              <a:rPr lang="fr-FR" i="1" dirty="0" smtClean="0"/>
              <a:t>lavabo.</a:t>
            </a:r>
          </a:p>
          <a:p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17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060848"/>
            <a:ext cx="8028881" cy="4065315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On </a:t>
            </a:r>
            <a:r>
              <a:rPr lang="fr-FR" u="sng" dirty="0" smtClean="0"/>
              <a:t>demande: </a:t>
            </a:r>
            <a:endParaRPr lang="fr-FR" u="sng" dirty="0"/>
          </a:p>
          <a:p>
            <a:pPr marL="176213" indent="-176213"/>
            <a:r>
              <a:rPr lang="fr-FR" dirty="0"/>
              <a:t>Le  plan du RDC </a:t>
            </a:r>
            <a:r>
              <a:rPr lang="fr-FR" dirty="0" smtClean="0"/>
              <a:t>accessible </a:t>
            </a:r>
            <a:endParaRPr lang="fr-FR" dirty="0"/>
          </a:p>
          <a:p>
            <a:r>
              <a:rPr lang="fr-FR" dirty="0" smtClean="0"/>
              <a:t>Un oral de présentation </a:t>
            </a:r>
          </a:p>
          <a:p>
            <a:pPr marL="0" indent="0">
              <a:buNone/>
            </a:pPr>
            <a:r>
              <a:rPr lang="fr-FR" dirty="0" smtClean="0"/>
              <a:t>du projet  (5minutes maxi)</a:t>
            </a:r>
            <a:endParaRPr lang="fr-FR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3" y="1912905"/>
            <a:ext cx="5008657" cy="47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66639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304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5615925" cy="61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/>
          <a:lstStyle/>
          <a:p>
            <a:pPr algn="l"/>
            <a:r>
              <a:rPr lang="fr-FR" dirty="0"/>
              <a:t>ALLPLAN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					   Lycée Le Corbusier- ILLKIRCH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9969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Proposition d’aménagement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879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37" y="404664"/>
            <a:ext cx="3897440" cy="30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849694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					  Lycée Le Corbusier- ILLKIRCH </a:t>
            </a: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ALLPLAN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51520" y="3559585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Analyse de la proposition: </a:t>
            </a:r>
          </a:p>
          <a:p>
            <a:endParaRPr lang="fr-FR" b="1" u="sng" dirty="0" smtClean="0"/>
          </a:p>
          <a:p>
            <a:r>
              <a:rPr lang="fr-FR" dirty="0" smtClean="0"/>
              <a:t>La largeur de la porte proposée est adaptée.</a:t>
            </a:r>
          </a:p>
          <a:p>
            <a:r>
              <a:rPr lang="fr-FR" dirty="0" smtClean="0"/>
              <a:t>Le lavabo n’est pas accessible! Et pourtant le cercle de rotation est bien inscrit dans la salle de bain… </a:t>
            </a:r>
            <a:endParaRPr lang="fr-FR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74" t="11248" r="30303" b="25333"/>
          <a:stretch/>
        </p:blipFill>
        <p:spPr bwMode="auto">
          <a:xfrm>
            <a:off x="6906954" y="3619385"/>
            <a:ext cx="1731523" cy="21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4"/>
          <p:cNvSpPr/>
          <p:nvPr/>
        </p:nvSpPr>
        <p:spPr>
          <a:xfrm>
            <a:off x="6917298" y="4403142"/>
            <a:ext cx="1584176" cy="1660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0" t="54547" r="56326" b="-4952"/>
          <a:stretch/>
        </p:blipFill>
        <p:spPr bwMode="auto">
          <a:xfrm>
            <a:off x="4434609" y="4403142"/>
            <a:ext cx="1914571" cy="15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onnecteur droit avec flèche 53"/>
          <p:cNvCxnSpPr/>
          <p:nvPr/>
        </p:nvCxnSpPr>
        <p:spPr>
          <a:xfrm flipV="1">
            <a:off x="5570458" y="2966973"/>
            <a:ext cx="314648" cy="14361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4599806" y="4348738"/>
            <a:ext cx="1584176" cy="1660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 flipH="1" flipV="1">
            <a:off x="7020272" y="2636912"/>
            <a:ext cx="432048" cy="186422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799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Motivation </a:t>
            </a:r>
          </a:p>
          <a:p>
            <a:r>
              <a:rPr lang="fr-FR" dirty="0" smtClean="0"/>
              <a:t>Connaissances linguistiques</a:t>
            </a:r>
          </a:p>
          <a:p>
            <a:r>
              <a:rPr lang="fr-FR" dirty="0" smtClean="0"/>
              <a:t>Bagage technique</a:t>
            </a:r>
          </a:p>
          <a:p>
            <a:r>
              <a:rPr lang="fr-FR" dirty="0" smtClean="0"/>
              <a:t>Résultat visuel=&gt; 	l’oral est concret et s’appuie </a:t>
            </a:r>
          </a:p>
          <a:p>
            <a:pPr marL="0" indent="0">
              <a:buNone/>
            </a:pPr>
            <a:r>
              <a:rPr lang="fr-FR" dirty="0" smtClean="0"/>
              <a:t>			sur </a:t>
            </a:r>
            <a:r>
              <a:rPr lang="fr-FR" dirty="0" smtClean="0"/>
              <a:t>l’exemple. L ’échange est 			facilité.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82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2564904"/>
            <a:ext cx="7408333" cy="3921299"/>
          </a:xfrm>
        </p:spPr>
        <p:txBody>
          <a:bodyPr/>
          <a:lstStyle/>
          <a:p>
            <a:r>
              <a:rPr lang="fr-FR" dirty="0" smtClean="0"/>
              <a:t>2004/05: arrivée au lycée Le </a:t>
            </a:r>
            <a:r>
              <a:rPr lang="fr-FR" dirty="0" err="1" smtClean="0"/>
              <a:t>corbusier</a:t>
            </a:r>
            <a:r>
              <a:rPr lang="fr-FR" dirty="0" smtClean="0"/>
              <a:t>,</a:t>
            </a:r>
          </a:p>
          <a:p>
            <a:pPr marL="0" indent="1439863">
              <a:buNone/>
            </a:pPr>
            <a:r>
              <a:rPr lang="fr-FR" dirty="0" smtClean="0"/>
              <a:t>rencontre de 2 professeurs</a:t>
            </a:r>
          </a:p>
          <a:p>
            <a:r>
              <a:rPr lang="fr-FR" dirty="0" smtClean="0"/>
              <a:t>Un objectif : permettre aux élèves de STI d’avoir envie de parler une </a:t>
            </a:r>
            <a:r>
              <a:rPr lang="fr-FR" u="sng" dirty="0" smtClean="0"/>
              <a:t>langue étrangère</a:t>
            </a:r>
          </a:p>
          <a:p>
            <a:pPr marL="0" indent="0">
              <a:buNone/>
            </a:pPr>
            <a:endParaRPr lang="fr-FR" dirty="0" smtClean="0"/>
          </a:p>
          <a:p>
            <a:pPr marL="2509838" indent="0"/>
            <a:r>
              <a:rPr lang="fr-FR" dirty="0" smtClean="0"/>
              <a:t>Une idée simple: une béquille </a:t>
            </a:r>
          </a:p>
          <a:p>
            <a:pPr marL="0" indent="2693988">
              <a:buNone/>
            </a:pPr>
            <a:r>
              <a:rPr lang="fr-FR" dirty="0" smtClean="0"/>
              <a:t>multi lingue, ludique et technique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04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Genèse de l’ouverture des sections</a:t>
            </a:r>
            <a:endParaRPr lang="fr-FR" dirty="0"/>
          </a:p>
        </p:txBody>
      </p:sp>
      <p:pic>
        <p:nvPicPr>
          <p:cNvPr id="1026" name="Picture 2" descr="C:\Users\meny\AppData\Local\Microsoft\Windows\Temporary Internet Files\Content.IE5\15Z4YTJI\MC900292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7320"/>
            <a:ext cx="2232248" cy="2333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23628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ALLPLAN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5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matériel: PC bureautique et non postes de </a:t>
            </a:r>
            <a:r>
              <a:rPr lang="fr-FR" dirty="0" smtClean="0"/>
              <a:t>CAO</a:t>
            </a:r>
          </a:p>
          <a:p>
            <a:r>
              <a:rPr lang="fr-FR" dirty="0" smtClean="0"/>
              <a:t>Le réseau et ses restrictions</a:t>
            </a:r>
            <a:endParaRPr lang="fr-FR" dirty="0" smtClean="0"/>
          </a:p>
          <a:p>
            <a:r>
              <a:rPr lang="fr-FR" dirty="0" smtClean="0"/>
              <a:t>Inscription dans un projet d’établissement</a:t>
            </a:r>
          </a:p>
          <a:p>
            <a:r>
              <a:rPr lang="fr-FR" dirty="0" smtClean="0"/>
              <a:t>Le facteur temps!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rencontrées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554826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					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48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Pas des linguistes</a:t>
            </a:r>
          </a:p>
          <a:p>
            <a:pPr marL="0" indent="0">
              <a:buNone/>
            </a:pPr>
            <a:r>
              <a:rPr lang="fr-FR" sz="4800" dirty="0" smtClean="0"/>
              <a:t>MAIS</a:t>
            </a:r>
          </a:p>
          <a:p>
            <a:pPr marL="0" indent="0">
              <a:buNone/>
            </a:pPr>
            <a:r>
              <a:rPr lang="fr-FR" dirty="0" smtClean="0"/>
              <a:t>Des élèves </a:t>
            </a:r>
          </a:p>
          <a:p>
            <a:pPr marL="0" indent="0">
              <a:buNone/>
            </a:pPr>
            <a:r>
              <a:rPr lang="fr-FR" sz="4800" dirty="0" smtClean="0"/>
              <a:t>heureux</a:t>
            </a:r>
            <a:r>
              <a:rPr lang="fr-FR" dirty="0" smtClean="0"/>
              <a:t> et </a:t>
            </a:r>
          </a:p>
          <a:p>
            <a:pPr marL="0" indent="0">
              <a:buNone/>
            </a:pPr>
            <a:r>
              <a:rPr lang="fr-FR" sz="4800" dirty="0" smtClean="0"/>
              <a:t>enthousiastes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pour parler  en </a:t>
            </a:r>
            <a:r>
              <a:rPr lang="fr-FR" dirty="0" smtClean="0"/>
              <a:t>anglais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Conclusions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77" y="3140968"/>
            <a:ext cx="3899926" cy="2924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7605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 à DRACHTEN -HOLLANDE </a:t>
            </a:r>
            <a:endParaRPr lang="fr-FR" dirty="0"/>
          </a:p>
        </p:txBody>
      </p:sp>
      <p:pic>
        <p:nvPicPr>
          <p:cNvPr id="1026" name="Picture 2" descr="K:\projet europeen\2010-12-01 king's lynn\king's lynn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96336" y="119675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 des hollandais à Illkirch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882418" cy="365125"/>
          </a:xfrm>
        </p:spPr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49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 smtClean="0"/>
              <a:t>MERCI…</a:t>
            </a:r>
            <a:endParaRPr lang="fr-FR" sz="9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smtClean="0"/>
              <a:t>Anahita MENY                                                                                                    			  	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912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>
          <a:xfrm>
            <a:off x="395537" y="1916832"/>
            <a:ext cx="8496944" cy="4209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Projet sur la base des STI Génie Civil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Référentiel STI: informatique appliquée</a:t>
            </a:r>
          </a:p>
          <a:p>
            <a:r>
              <a:rPr lang="fr-FR" dirty="0" smtClean="0"/>
              <a:t>Référentiel sections européennes: BO n°42 du 13/11/2003 </a:t>
            </a:r>
          </a:p>
          <a:p>
            <a:endParaRPr lang="fr-FR" dirty="0" smtClean="0"/>
          </a:p>
          <a:p>
            <a:r>
              <a:rPr lang="fr-FR" dirty="0" smtClean="0"/>
              <a:t>Choix d’un support d’enseignement : logiciel objet </a:t>
            </a:r>
            <a:r>
              <a:rPr lang="fr-FR" sz="2000" dirty="0" smtClean="0"/>
              <a:t>(</a:t>
            </a:r>
            <a:r>
              <a:rPr lang="fr-FR" sz="2000" dirty="0" err="1" smtClean="0"/>
              <a:t>Allplan</a:t>
            </a:r>
            <a:r>
              <a:rPr lang="fr-FR" sz="2000" dirty="0" smtClean="0"/>
              <a:t>)</a:t>
            </a:r>
          </a:p>
          <a:p>
            <a:r>
              <a:rPr lang="fr-FR" dirty="0" smtClean="0"/>
              <a:t>Concertations avec les IPR de langues et de STI </a:t>
            </a:r>
          </a:p>
          <a:p>
            <a:r>
              <a:rPr lang="fr-FR" dirty="0" smtClean="0"/>
              <a:t>Accord de principe pour l’ouverture</a:t>
            </a:r>
          </a:p>
          <a:p>
            <a:r>
              <a:rPr lang="fr-FR" dirty="0" smtClean="0"/>
              <a:t>Projet transversal </a:t>
            </a:r>
            <a:r>
              <a:rPr lang="fr-FR" sz="2000" dirty="0" smtClean="0"/>
              <a:t>( LV/technique)</a:t>
            </a:r>
          </a:p>
          <a:p>
            <a:r>
              <a:rPr lang="fr-FR" dirty="0" smtClean="0"/>
              <a:t>Habilitation des professeurs en 2005 </a:t>
            </a:r>
            <a:r>
              <a:rPr lang="fr-FR" sz="2000" dirty="0" smtClean="0"/>
              <a:t>(certification complémentaire)</a:t>
            </a:r>
          </a:p>
          <a:p>
            <a:r>
              <a:rPr lang="fr-FR" dirty="0" smtClean="0"/>
              <a:t>Démarrage des sections à la rentrée 2004</a:t>
            </a:r>
          </a:p>
          <a:p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Genèse de l’ouverture des sections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81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" y="1196752"/>
            <a:ext cx="322020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r>
              <a:rPr lang="fr-FR" dirty="0"/>
              <a:t>Ouverture en 2005 de la première section européenne en STI génie civil</a:t>
            </a:r>
          </a:p>
          <a:p>
            <a:r>
              <a:rPr lang="fr-FR" dirty="0"/>
              <a:t>Epreuve du baccalauréat dès  juin 2008</a:t>
            </a:r>
          </a:p>
          <a:p>
            <a:r>
              <a:rPr lang="fr-FR" dirty="0"/>
              <a:t>Adaptation à la réforme en </a:t>
            </a:r>
            <a:r>
              <a:rPr lang="fr-FR" dirty="0" smtClean="0"/>
              <a:t>2011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			Genèse </a:t>
            </a:r>
            <a:r>
              <a:rPr lang="fr-FR" dirty="0" smtClean="0"/>
              <a:t>de l’ouverture </a:t>
            </a:r>
            <a:r>
              <a:rPr lang="fr-FR" dirty="0" smtClean="0"/>
              <a:t>    	des </a:t>
            </a:r>
            <a:r>
              <a:rPr lang="fr-FR" dirty="0" smtClean="0"/>
              <a:t>sections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76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Enseignement à hauteur d’1h/semaine</a:t>
            </a:r>
          </a:p>
          <a:p>
            <a:r>
              <a:rPr lang="fr-FR" dirty="0" smtClean="0"/>
              <a:t>En parallèle avec le collègue intervenant en allemand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Beaucoup de supports « ludiques » et interactifs  pour l’aisance à l’oral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exemples :  jeux </a:t>
            </a:r>
            <a:r>
              <a:rPr lang="fr-FR" dirty="0" smtClean="0"/>
              <a:t>de </a:t>
            </a:r>
            <a:r>
              <a:rPr lang="fr-FR" dirty="0" smtClean="0"/>
              <a:t>rôles, </a:t>
            </a:r>
            <a:r>
              <a:rPr lang="fr-FR" dirty="0" err="1" smtClean="0"/>
              <a:t>mémory</a:t>
            </a:r>
            <a:r>
              <a:rPr lang="fr-FR" dirty="0" smtClean="0"/>
              <a:t>, vidéos</a:t>
            </a:r>
            <a:endParaRPr lang="fr-FR" dirty="0" smtClean="0"/>
          </a:p>
          <a:p>
            <a:r>
              <a:rPr lang="fr-FR" dirty="0" err="1" smtClean="0"/>
              <a:t>Allplan</a:t>
            </a:r>
            <a:r>
              <a:rPr lang="fr-FR" dirty="0" smtClean="0"/>
              <a:t> pour le vocabulaire technique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d’une séance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					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708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9275674"/>
              </p:ext>
            </p:extLst>
          </p:nvPr>
        </p:nvGraphicFramePr>
        <p:xfrm>
          <a:off x="1261083" y="2636912"/>
          <a:ext cx="6408711" cy="136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/>
                <a:gridCol w="1823971"/>
                <a:gridCol w="2136469"/>
              </a:tblGrid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Anglais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Allemand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1ere STIDD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Terminale STIDD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87624" y="18892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Effectifs </a:t>
            </a:r>
            <a:r>
              <a:rPr lang="fr-FR" sz="2400" dirty="0">
                <a:solidFill>
                  <a:schemeClr val="tx2"/>
                </a:solidFill>
              </a:rPr>
              <a:t>en 2013/14: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Mention européenne :</a:t>
            </a:r>
          </a:p>
          <a:p>
            <a:pPr marL="0" indent="0" algn="ctr">
              <a:buNone/>
            </a:pPr>
            <a:r>
              <a:rPr lang="fr-FR" dirty="0" smtClean="0"/>
              <a:t>90% des élèves en anglais </a:t>
            </a:r>
          </a:p>
          <a:p>
            <a:pPr marL="0" indent="0" algn="ctr">
              <a:buNone/>
            </a:pPr>
            <a:r>
              <a:rPr lang="fr-FR" dirty="0" smtClean="0"/>
              <a:t>75% en allemand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Poursuite d’études en </a:t>
            </a:r>
            <a:r>
              <a:rPr lang="fr-FR" dirty="0" err="1" smtClean="0"/>
              <a:t>Triscola</a:t>
            </a:r>
            <a:r>
              <a:rPr lang="fr-FR" dirty="0" smtClean="0"/>
              <a:t> pour 25% des élèves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842858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535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ALLPLAN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0" y="2996952"/>
            <a:ext cx="4896544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b="1" u="sng" dirty="0" smtClean="0"/>
              <a:t>En classes de 1ère STIDD </a:t>
            </a:r>
          </a:p>
          <a:p>
            <a:pPr marL="10668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Prise en main du logiciel avec de  petits </a:t>
            </a:r>
            <a:r>
              <a:rPr lang="fr-FR" dirty="0" smtClean="0"/>
              <a:t>exercices en classe  </a:t>
            </a:r>
            <a:endParaRPr lang="fr-FR" dirty="0" smtClean="0"/>
          </a:p>
          <a:p>
            <a:pPr marL="1066800" indent="-342900">
              <a:buFont typeface="Wingdings" panose="05000000000000000000" pitchFamily="2" charset="2"/>
              <a:buChar char="Ø"/>
            </a:pPr>
            <a:r>
              <a:rPr lang="fr-FR" dirty="0"/>
              <a:t>Vidéos </a:t>
            </a:r>
            <a:r>
              <a:rPr lang="fr-FR" dirty="0" smtClean="0"/>
              <a:t>en </a:t>
            </a:r>
            <a:r>
              <a:rPr lang="fr-FR" dirty="0" smtClean="0"/>
              <a:t>anglais du </a:t>
            </a:r>
            <a:r>
              <a:rPr lang="fr-FR" dirty="0"/>
              <a:t>logiciel </a:t>
            </a:r>
            <a:r>
              <a:rPr lang="fr-FR" dirty="0" smtClean="0"/>
              <a:t> </a:t>
            </a:r>
            <a:r>
              <a:rPr lang="fr-FR" dirty="0" smtClean="0"/>
              <a:t>en autonomie à la maison ou en classe</a:t>
            </a:r>
            <a:endParaRPr lang="fr-FR" dirty="0"/>
          </a:p>
          <a:p>
            <a:pPr marL="72390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6012"/>
            <a:ext cx="4176464" cy="3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064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6030"/>
            <a:ext cx="6768752" cy="55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  <p:sp>
        <p:nvSpPr>
          <p:cNvPr id="6" name="Nuage 5"/>
          <p:cNvSpPr/>
          <p:nvPr/>
        </p:nvSpPr>
        <p:spPr>
          <a:xfrm>
            <a:off x="179512" y="1772816"/>
            <a:ext cx="1656184" cy="1584176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20608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Consignes en anglais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96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3971"/>
            <a:ext cx="5396136" cy="56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148064" y="3140968"/>
            <a:ext cx="576064" cy="576064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3733555"/>
            <a:ext cx="576064" cy="576064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131840" y="3140968"/>
            <a:ext cx="864096" cy="36410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6" idx="2"/>
          </p:cNvCxnSpPr>
          <p:nvPr/>
        </p:nvCxnSpPr>
        <p:spPr>
          <a:xfrm flipV="1">
            <a:off x="1835696" y="3323023"/>
            <a:ext cx="1296144" cy="610033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5536" y="3505077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Acquisition du vocabulaire de technologie du bâtiment </a:t>
            </a:r>
            <a:endParaRPr lang="fr-FR" dirty="0"/>
          </a:p>
        </p:txBody>
      </p:sp>
      <p:cxnSp>
        <p:nvCxnSpPr>
          <p:cNvPr id="18" name="Connecteur droit avec flèche 17"/>
          <p:cNvCxnSpPr>
            <a:endCxn id="2" idx="3"/>
          </p:cNvCxnSpPr>
          <p:nvPr/>
        </p:nvCxnSpPr>
        <p:spPr>
          <a:xfrm flipV="1">
            <a:off x="1988096" y="3632669"/>
            <a:ext cx="3244331" cy="452788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140496" y="4237856"/>
            <a:ext cx="3871664" cy="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uage 20"/>
          <p:cNvSpPr/>
          <p:nvPr/>
        </p:nvSpPr>
        <p:spPr>
          <a:xfrm>
            <a:off x="251520" y="3068960"/>
            <a:ext cx="2088232" cy="2376264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		  Lycée Le Corbusier- ILLKIRCH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21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1596</TotalTime>
  <Words>747</Words>
  <Application>Microsoft Office PowerPoint</Application>
  <PresentationFormat>Affichage à l'écran (4:3)</PresentationFormat>
  <Paragraphs>157</Paragraphs>
  <Slides>22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Vagues</vt:lpstr>
      <vt:lpstr>Les Sections Européennes  </vt:lpstr>
      <vt:lpstr>Genèse de l’ouverture des sections</vt:lpstr>
      <vt:lpstr>Genèse de l’ouverture des sections</vt:lpstr>
      <vt:lpstr>   Genèse de l’ouverture      des sections</vt:lpstr>
      <vt:lpstr>Déroulement d’une séance</vt:lpstr>
      <vt:lpstr>Quelques chiffres</vt:lpstr>
      <vt:lpstr>ALLPLAN</vt:lpstr>
      <vt:lpstr>ALLPLAN</vt:lpstr>
      <vt:lpstr>ALLPLAN</vt:lpstr>
      <vt:lpstr>Démonstration logiciel </vt:lpstr>
      <vt:lpstr>ALLPLAN</vt:lpstr>
      <vt:lpstr>    ALLPLAN </vt:lpstr>
      <vt:lpstr>ALLPLAN</vt:lpstr>
      <vt:lpstr>          ALLPLAN </vt:lpstr>
      <vt:lpstr>ALLPLAN</vt:lpstr>
      <vt:lpstr>ALLPLAN</vt:lpstr>
      <vt:lpstr>ALLPLAN </vt:lpstr>
      <vt:lpstr>ALLPLAN</vt:lpstr>
      <vt:lpstr>Avantages</vt:lpstr>
      <vt:lpstr>Difficultés rencontrées</vt:lpstr>
      <vt:lpstr>Conclusions 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Sections Européennes</dc:title>
  <dc:creator>meny</dc:creator>
  <cp:lastModifiedBy>alain</cp:lastModifiedBy>
  <cp:revision>49</cp:revision>
  <dcterms:created xsi:type="dcterms:W3CDTF">2014-11-09T20:05:58Z</dcterms:created>
  <dcterms:modified xsi:type="dcterms:W3CDTF">2014-12-04T19:37:32Z</dcterms:modified>
</cp:coreProperties>
</file>