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79" r:id="rId7"/>
    <p:sldId id="280" r:id="rId8"/>
    <p:sldId id="281" r:id="rId9"/>
    <p:sldId id="282" r:id="rId10"/>
    <p:sldId id="261" r:id="rId11"/>
    <p:sldId id="262" r:id="rId12"/>
    <p:sldId id="277" r:id="rId13"/>
    <p:sldId id="263" r:id="rId14"/>
    <p:sldId id="264" r:id="rId15"/>
    <p:sldId id="265" r:id="rId16"/>
    <p:sldId id="266" r:id="rId17"/>
    <p:sldId id="267" r:id="rId18"/>
    <p:sldId id="268" r:id="rId19"/>
    <p:sldId id="272" r:id="rId20"/>
    <p:sldId id="273" r:id="rId21"/>
    <p:sldId id="271" r:id="rId22"/>
    <p:sldId id="276" r:id="rId23"/>
    <p:sldId id="275" r:id="rId24"/>
    <p:sldId id="269" r:id="rId25"/>
    <p:sldId id="270"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94"/>
    <a:srgbClr val="0FFFF9"/>
    <a:srgbClr val="FFDF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59" d="100"/>
          <a:sy n="59" d="100"/>
        </p:scale>
        <p:origin x="-8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5336"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Sujet%200%20construction\courbe%20ress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lang="en-US"/>
            </a:pPr>
            <a:r>
              <a:rPr lang="en-US" sz="900">
                <a:latin typeface="Arial" pitchFamily="34" charset="0"/>
                <a:cs typeface="Arial" pitchFamily="34" charset="0"/>
              </a:rPr>
              <a:t>Longueur ressort : </a:t>
            </a:r>
          </a:p>
          <a:p>
            <a:pPr>
              <a:defRPr lang="en-US"/>
            </a:pPr>
            <a:r>
              <a:rPr lang="en-US" sz="900" baseline="0">
                <a:latin typeface="Arial" pitchFamily="34" charset="0"/>
                <a:cs typeface="Arial" pitchFamily="34" charset="0"/>
              </a:rPr>
              <a:t> Distance entre les points A et B</a:t>
            </a:r>
            <a:endParaRPr lang="en-US" sz="900">
              <a:latin typeface="Arial" pitchFamily="34" charset="0"/>
              <a:cs typeface="Arial" pitchFamily="34" charset="0"/>
            </a:endParaRPr>
          </a:p>
        </c:rich>
      </c:tx>
      <c:layout>
        <c:manualLayout>
          <c:xMode val="edge"/>
          <c:yMode val="edge"/>
          <c:x val="6.5820617397112133E-2"/>
          <c:y val="1.6241502266062767E-3"/>
        </c:manualLayout>
      </c:layout>
    </c:title>
    <c:plotArea>
      <c:layout>
        <c:manualLayout>
          <c:layoutTarget val="inner"/>
          <c:xMode val="edge"/>
          <c:yMode val="edge"/>
          <c:x val="7.9337331742776865E-2"/>
          <c:y val="0.11821110071016039"/>
          <c:w val="0.87337899157815946"/>
          <c:h val="0.68198427068274536"/>
        </c:manualLayout>
      </c:layout>
      <c:lineChart>
        <c:grouping val="standard"/>
        <c:ser>
          <c:idx val="1"/>
          <c:order val="0"/>
          <c:tx>
            <c:strRef>
              <c:f>Feuil3!$C$2</c:f>
              <c:strCache>
                <c:ptCount val="1"/>
                <c:pt idx="0">
                  <c:v>longueur ressort</c:v>
                </c:pt>
              </c:strCache>
            </c:strRef>
          </c:tx>
          <c:spPr>
            <a:ln w="19050" cmpd="sng">
              <a:solidFill>
                <a:schemeClr val="tx1"/>
              </a:solidFill>
            </a:ln>
          </c:spPr>
          <c:marker>
            <c:symbol val="circle"/>
            <c:size val="5"/>
            <c:spPr>
              <a:ln>
                <a:noFill/>
              </a:ln>
            </c:spPr>
          </c:marker>
          <c:dLbls>
            <c:dLbl>
              <c:idx val="0"/>
              <c:layout>
                <c:manualLayout>
                  <c:x val="2.4434121760254852E-2"/>
                  <c:y val="0.11886580245268098"/>
                </c:manualLayout>
              </c:layout>
              <c:dLblPos val="t"/>
              <c:showVal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layout>
                <c:manualLayout>
                  <c:x val="6.0188140854244999E-3"/>
                  <c:y val="1.5524610103972309E-2"/>
                </c:manualLayout>
              </c:layout>
              <c:dLblPos val="t"/>
              <c:showVal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layout>
                <c:manualLayout>
                  <c:x val="-2.4094607774956815E-2"/>
                  <c:y val="0.11159274193548523"/>
                </c:manualLayout>
              </c:layout>
              <c:dLblPos val="t"/>
              <c:showVal val="1"/>
            </c:dLbl>
            <c:numFmt formatCode="#,##0.0" sourceLinked="0"/>
            <c:txPr>
              <a:bodyPr/>
              <a:lstStyle/>
              <a:p>
                <a:pPr>
                  <a:defRPr lang="en-US" sz="1200" baseline="0"/>
                </a:pPr>
                <a:endParaRPr lang="fr-FR"/>
              </a:p>
            </c:txPr>
            <c:dLblPos val="t"/>
            <c:showVal val="1"/>
          </c:dLbls>
          <c:cat>
            <c:numRef>
              <c:f>Feuil3!$B$3:$B$43</c:f>
              <c:numCache>
                <c:formatCode>General</c:formatCode>
                <c:ptCount val="41"/>
                <c:pt idx="0">
                  <c:v>-23</c:v>
                </c:pt>
                <c:pt idx="1">
                  <c:v>-22</c:v>
                </c:pt>
                <c:pt idx="2">
                  <c:v>-21</c:v>
                </c:pt>
                <c:pt idx="3">
                  <c:v>-20</c:v>
                </c:pt>
                <c:pt idx="4">
                  <c:v>-19</c:v>
                </c:pt>
                <c:pt idx="5">
                  <c:v>-18</c:v>
                </c:pt>
                <c:pt idx="6">
                  <c:v>-17</c:v>
                </c:pt>
                <c:pt idx="7">
                  <c:v>-16</c:v>
                </c:pt>
                <c:pt idx="8">
                  <c:v>-15</c:v>
                </c:pt>
                <c:pt idx="9">
                  <c:v>-14</c:v>
                </c:pt>
                <c:pt idx="10">
                  <c:v>-13</c:v>
                </c:pt>
                <c:pt idx="11">
                  <c:v>-12</c:v>
                </c:pt>
                <c:pt idx="12">
                  <c:v>-11</c:v>
                </c:pt>
                <c:pt idx="13">
                  <c:v>-10</c:v>
                </c:pt>
                <c:pt idx="14">
                  <c:v>-9</c:v>
                </c:pt>
                <c:pt idx="15">
                  <c:v>-8</c:v>
                </c:pt>
                <c:pt idx="16">
                  <c:v>-7</c:v>
                </c:pt>
                <c:pt idx="17">
                  <c:v>-6</c:v>
                </c:pt>
                <c:pt idx="18">
                  <c:v>-5</c:v>
                </c:pt>
                <c:pt idx="19">
                  <c:v>-4</c:v>
                </c:pt>
                <c:pt idx="20">
                  <c:v>-3</c:v>
                </c:pt>
                <c:pt idx="21">
                  <c:v>-2</c:v>
                </c:pt>
                <c:pt idx="22">
                  <c:v>-1</c:v>
                </c:pt>
                <c:pt idx="23">
                  <c:v>0</c:v>
                </c:pt>
                <c:pt idx="24">
                  <c:v>1</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numCache>
            </c:numRef>
          </c:cat>
          <c:val>
            <c:numRef>
              <c:f>Feuil3!$C$3:$C$43</c:f>
              <c:numCache>
                <c:formatCode>General</c:formatCode>
                <c:ptCount val="41"/>
                <c:pt idx="0">
                  <c:v>18.27</c:v>
                </c:pt>
                <c:pt idx="1">
                  <c:v>18.350000000000001</c:v>
                </c:pt>
                <c:pt idx="2">
                  <c:v>18.419999999999987</c:v>
                </c:pt>
                <c:pt idx="3">
                  <c:v>18.5</c:v>
                </c:pt>
                <c:pt idx="4">
                  <c:v>18.579999999999988</c:v>
                </c:pt>
                <c:pt idx="5">
                  <c:v>18.650000000000031</c:v>
                </c:pt>
                <c:pt idx="6">
                  <c:v>18.72</c:v>
                </c:pt>
                <c:pt idx="7">
                  <c:v>18.779999999999987</c:v>
                </c:pt>
                <c:pt idx="8">
                  <c:v>18.829999999999988</c:v>
                </c:pt>
                <c:pt idx="9">
                  <c:v>18.88</c:v>
                </c:pt>
                <c:pt idx="10">
                  <c:v>18.93</c:v>
                </c:pt>
                <c:pt idx="11">
                  <c:v>18.97</c:v>
                </c:pt>
                <c:pt idx="12">
                  <c:v>19.01000000000003</c:v>
                </c:pt>
                <c:pt idx="13">
                  <c:v>19.04</c:v>
                </c:pt>
                <c:pt idx="14">
                  <c:v>19.07</c:v>
                </c:pt>
                <c:pt idx="15">
                  <c:v>19.100000000000001</c:v>
                </c:pt>
                <c:pt idx="16">
                  <c:v>19.12</c:v>
                </c:pt>
                <c:pt idx="17">
                  <c:v>19.150000000000031</c:v>
                </c:pt>
                <c:pt idx="18">
                  <c:v>19.16</c:v>
                </c:pt>
                <c:pt idx="19">
                  <c:v>19.18</c:v>
                </c:pt>
                <c:pt idx="20">
                  <c:v>19.190000000000001</c:v>
                </c:pt>
                <c:pt idx="21">
                  <c:v>19.190000000000001</c:v>
                </c:pt>
                <c:pt idx="22">
                  <c:v>19.2</c:v>
                </c:pt>
                <c:pt idx="23">
                  <c:v>19.2</c:v>
                </c:pt>
                <c:pt idx="24">
                  <c:v>19.2</c:v>
                </c:pt>
                <c:pt idx="25">
                  <c:v>19.190000000000001</c:v>
                </c:pt>
                <c:pt idx="26">
                  <c:v>19.190000000000001</c:v>
                </c:pt>
                <c:pt idx="27">
                  <c:v>19.18</c:v>
                </c:pt>
                <c:pt idx="28">
                  <c:v>19.16</c:v>
                </c:pt>
                <c:pt idx="29">
                  <c:v>19.150000000000031</c:v>
                </c:pt>
                <c:pt idx="30">
                  <c:v>19.12</c:v>
                </c:pt>
                <c:pt idx="31">
                  <c:v>19.100000000000001</c:v>
                </c:pt>
                <c:pt idx="32">
                  <c:v>19.07</c:v>
                </c:pt>
                <c:pt idx="33">
                  <c:v>19.04</c:v>
                </c:pt>
                <c:pt idx="34">
                  <c:v>19.01000000000003</c:v>
                </c:pt>
                <c:pt idx="35">
                  <c:v>18.97</c:v>
                </c:pt>
                <c:pt idx="36">
                  <c:v>18.93</c:v>
                </c:pt>
                <c:pt idx="37">
                  <c:v>18.88</c:v>
                </c:pt>
                <c:pt idx="38">
                  <c:v>18.829999999999988</c:v>
                </c:pt>
                <c:pt idx="39">
                  <c:v>18.779999999999987</c:v>
                </c:pt>
                <c:pt idx="40">
                  <c:v>18.72</c:v>
                </c:pt>
              </c:numCache>
            </c:numRef>
          </c:val>
        </c:ser>
        <c:marker val="1"/>
        <c:axId val="51928064"/>
        <c:axId val="56197888"/>
      </c:lineChart>
      <c:catAx>
        <c:axId val="51928064"/>
        <c:scaling>
          <c:orientation val="minMax"/>
        </c:scaling>
        <c:axPos val="b"/>
        <c:numFmt formatCode="General" sourceLinked="1"/>
        <c:tickLblPos val="nextTo"/>
        <c:txPr>
          <a:bodyPr/>
          <a:lstStyle/>
          <a:p>
            <a:pPr>
              <a:defRPr lang="en-US"/>
            </a:pPr>
            <a:endParaRPr lang="fr-FR"/>
          </a:p>
        </c:txPr>
        <c:crossAx val="56197888"/>
        <c:crosses val="autoZero"/>
        <c:auto val="1"/>
        <c:lblAlgn val="ctr"/>
        <c:lblOffset val="100"/>
      </c:catAx>
      <c:valAx>
        <c:axId val="56197888"/>
        <c:scaling>
          <c:orientation val="minMax"/>
        </c:scaling>
        <c:axPos val="l"/>
        <c:majorGridlines/>
        <c:numFmt formatCode="General" sourceLinked="1"/>
        <c:tickLblPos val="nextTo"/>
        <c:txPr>
          <a:bodyPr/>
          <a:lstStyle/>
          <a:p>
            <a:pPr>
              <a:defRPr lang="en-US"/>
            </a:pPr>
            <a:endParaRPr lang="fr-FR"/>
          </a:p>
        </c:txPr>
        <c:crossAx val="51928064"/>
        <c:crosses val="autoZero"/>
        <c:crossBetween val="between"/>
      </c:valAx>
    </c:plotArea>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0.31098</cdr:x>
      <cdr:y>0.91302</cdr:y>
    </cdr:from>
    <cdr:to>
      <cdr:x>0.90403</cdr:x>
      <cdr:y>0.96027</cdr:y>
    </cdr:to>
    <cdr:sp macro="" textlink="">
      <cdr:nvSpPr>
        <cdr:cNvPr id="2" name="ZoneTexte 1"/>
        <cdr:cNvSpPr txBox="1"/>
      </cdr:nvSpPr>
      <cdr:spPr>
        <a:xfrm xmlns:a="http://schemas.openxmlformats.org/drawingml/2006/main">
          <a:off x="1902610" y="3288645"/>
          <a:ext cx="3628349" cy="17017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fr-FR" sz="1000" b="1">
              <a:latin typeface="Arial" pitchFamily="34" charset="0"/>
              <a:cs typeface="Arial" pitchFamily="34" charset="0"/>
            </a:rPr>
            <a:t>Angle en ° de la</a:t>
          </a:r>
          <a:r>
            <a:rPr lang="fr-FR" sz="1000" b="1" baseline="0">
              <a:latin typeface="Arial" pitchFamily="34" charset="0"/>
              <a:cs typeface="Arial" pitchFamily="34" charset="0"/>
            </a:rPr>
            <a:t> pièce 7 par rapport à la verticale</a:t>
          </a:r>
          <a:endParaRPr lang="fr-FR" sz="1000" b="1">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1D1C3-BD0D-3140-AE93-0F64B521F4D1}" type="datetimeFigureOut">
              <a:rPr lang="en-US" smtClean="0"/>
              <a:pPr/>
              <a:t>11/13/2014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AD3E2-059A-DC44-80F8-5BEDAEE9D362}" type="slidenum">
              <a:rPr lang="en-US" smtClean="0"/>
              <a:pPr/>
              <a:t>‹N°›</a:t>
            </a:fld>
            <a:endParaRPr lang="en-US"/>
          </a:p>
        </p:txBody>
      </p:sp>
    </p:spTree>
    <p:extLst>
      <p:ext uri="{BB962C8B-B14F-4D97-AF65-F5344CB8AC3E}">
        <p14:creationId xmlns:p14="http://schemas.microsoft.com/office/powerpoint/2010/main" xmlns="" val="3951979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AD3E2-059A-DC44-80F8-5BEDAEE9D362}" type="slidenum">
              <a:rPr lang="en-US" smtClean="0"/>
              <a:pPr/>
              <a:t>1</a:t>
            </a:fld>
            <a:endParaRPr lang="en-US" dirty="0"/>
          </a:p>
        </p:txBody>
      </p:sp>
    </p:spTree>
    <p:extLst>
      <p:ext uri="{BB962C8B-B14F-4D97-AF65-F5344CB8AC3E}">
        <p14:creationId xmlns:p14="http://schemas.microsoft.com/office/powerpoint/2010/main" xmlns="" val="85547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fr-FR"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dirty="0"/>
          </a:p>
        </p:txBody>
      </p:sp>
      <p:sp>
        <p:nvSpPr>
          <p:cNvPr id="4" name="Date Placeholder 3"/>
          <p:cNvSpPr>
            <a:spLocks noGrp="1"/>
          </p:cNvSpPr>
          <p:nvPr>
            <p:ph type="dt" sz="half" idx="10"/>
          </p:nvPr>
        </p:nvSpPr>
        <p:spPr/>
        <p:txBody>
          <a:bodyPr/>
          <a:lstStyle/>
          <a:p>
            <a:fld id="{B2876B0D-D958-48FC-810D-096F34719987}" type="datetime1">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F886C-2B1B-4F29-8757-B42FEF202591}" type="datetime1">
              <a:rPr lang="en-US" smtClean="0"/>
              <a:pPr/>
              <a:t>11/13/2014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fr-FR"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751ED73-1646-4FD9-AA8C-954CCD0E26C9}" type="datetime1">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FR"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1A4E49C8-760A-4681-AF01-79359FF2E2F6}" type="datetime1">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fr-FR"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FR"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45694FF-EF3C-4680-8A87-42D65326340B}" type="datetime1">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fr-FR"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fr-FR"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fr-FR"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F464D92F-F812-4908-8847-F7AA94D4B72A}" type="datetime1">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fr-FR"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6AFE0AD5-4E91-4602-A07A-FEB1360A7F02}" type="datetime1">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A2B448-CBF6-4690-B4B2-4C2C0CF09AE4}" type="datetime1">
              <a:rPr lang="en-US" smtClean="0"/>
              <a:pPr/>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BD554409-BF40-4526-A8B4-104371283E87}" type="datetime1">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fr-FR"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0FCC90F3-85A7-4ACC-A932-942D8050F42E}" type="datetime1">
              <a:rPr lang="en-US" smtClean="0"/>
              <a:pPr/>
              <a:t>11/13/2014</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pPr/>
              <a:t>‹N°›</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5" name="Date Placeholder 4"/>
          <p:cNvSpPr>
            <a:spLocks noGrp="1"/>
          </p:cNvSpPr>
          <p:nvPr>
            <p:ph type="dt" sz="half" idx="10"/>
          </p:nvPr>
        </p:nvSpPr>
        <p:spPr/>
        <p:txBody>
          <a:bodyPr/>
          <a:lstStyle/>
          <a:p>
            <a:fld id="{0C633C41-F76E-43D2-B3EF-9535C7DB813F}" type="datetime1">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7" name="Date Placeholder 6"/>
          <p:cNvSpPr>
            <a:spLocks noGrp="1"/>
          </p:cNvSpPr>
          <p:nvPr>
            <p:ph type="dt" sz="half" idx="10"/>
          </p:nvPr>
        </p:nvSpPr>
        <p:spPr/>
        <p:txBody>
          <a:bodyPr/>
          <a:lstStyle/>
          <a:p>
            <a:fld id="{FB4C6E65-B516-468E-9ED6-E7A2FF6A2E81}" type="datetime1">
              <a:rPr lang="en-US" smtClean="0"/>
              <a:pPr/>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5" name="Date Placeholder 4"/>
          <p:cNvSpPr>
            <a:spLocks noGrp="1"/>
          </p:cNvSpPr>
          <p:nvPr>
            <p:ph type="dt" sz="half" idx="10"/>
          </p:nvPr>
        </p:nvSpPr>
        <p:spPr/>
        <p:txBody>
          <a:bodyPr/>
          <a:lstStyle/>
          <a:p>
            <a:fld id="{5338C520-C66F-420F-9095-98EF3DF93156}" type="datetime1">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5" name="Date Placeholder 4"/>
          <p:cNvSpPr>
            <a:spLocks noGrp="1"/>
          </p:cNvSpPr>
          <p:nvPr>
            <p:ph type="dt" sz="half" idx="10"/>
          </p:nvPr>
        </p:nvSpPr>
        <p:spPr/>
        <p:txBody>
          <a:bodyPr/>
          <a:lstStyle/>
          <a:p>
            <a:fld id="{1EDE6698-DEE4-4B25-AA40-D11C3406AB8B}" type="datetime1">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5" name="Date Placeholder 4"/>
          <p:cNvSpPr>
            <a:spLocks noGrp="1"/>
          </p:cNvSpPr>
          <p:nvPr>
            <p:ph type="dt" sz="half" idx="10"/>
          </p:nvPr>
        </p:nvSpPr>
        <p:spPr/>
        <p:txBody>
          <a:bodyPr/>
          <a:lstStyle/>
          <a:p>
            <a:fld id="{1A29A1FA-C89B-4F48-90F8-C262E753D8EB}" type="datetime1">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Date Placeholder 2"/>
          <p:cNvSpPr>
            <a:spLocks noGrp="1"/>
          </p:cNvSpPr>
          <p:nvPr>
            <p:ph type="dt" sz="half" idx="10"/>
          </p:nvPr>
        </p:nvSpPr>
        <p:spPr/>
        <p:txBody>
          <a:bodyPr/>
          <a:lstStyle/>
          <a:p>
            <a:fld id="{D1ADA078-FAC1-4BEE-B093-DE384DBF3D85}" type="datetime1">
              <a:rPr lang="en-US" smtClean="0"/>
              <a:pPr/>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fr-FR"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DDD2DAF8-2B3E-40DD-A94B-F8C7EE24184D}" type="datetime1">
              <a:rPr lang="en-US" smtClean="0"/>
              <a:pPr/>
              <a:t>11/13/2014</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BTS SP</a:t>
            </a:r>
            <a:endParaRPr lang="en-US" dirty="0"/>
          </a:p>
        </p:txBody>
      </p:sp>
      <p:sp>
        <p:nvSpPr>
          <p:cNvPr id="3" name="Subtitle 2"/>
          <p:cNvSpPr>
            <a:spLocks noGrp="1"/>
          </p:cNvSpPr>
          <p:nvPr>
            <p:ph type="subTitle" idx="1"/>
          </p:nvPr>
        </p:nvSpPr>
        <p:spPr>
          <a:xfrm>
            <a:off x="564993" y="3307976"/>
            <a:ext cx="8228013" cy="1066800"/>
          </a:xfrm>
        </p:spPr>
        <p:txBody>
          <a:bodyPr>
            <a:normAutofit lnSpcReduction="10000"/>
          </a:bodyPr>
          <a:lstStyle/>
          <a:p>
            <a:r>
              <a:rPr lang="en-US" dirty="0" smtClean="0"/>
              <a:t>EPREUVE E4: ETUDE D’UN SYSTEME OPTIQUE</a:t>
            </a:r>
          </a:p>
          <a:p>
            <a:endParaRPr lang="en-US" dirty="0"/>
          </a:p>
          <a:p>
            <a:r>
              <a:rPr lang="en-US" dirty="0" smtClean="0"/>
              <a:t>SOUS-EPREUVE E42: CONCEPTION ET INDUSTRIALISATION D’UN SYSTEME OPTIQUE</a:t>
            </a:r>
            <a:endParaRPr lang="en-US" dirty="0"/>
          </a:p>
        </p:txBody>
      </p:sp>
      <p:sp>
        <p:nvSpPr>
          <p:cNvPr id="5" name="Espace réservé du numéro de diapositive 4"/>
          <p:cNvSpPr>
            <a:spLocks noGrp="1"/>
          </p:cNvSpPr>
          <p:nvPr>
            <p:ph type="sldNum" sz="quarter" idx="12"/>
          </p:nvPr>
        </p:nvSpPr>
        <p:spPr/>
        <p:txBody>
          <a:bodyPr/>
          <a:lstStyle/>
          <a:p>
            <a:fld id="{9F2F5E10-5301-4EE6-90D2-A6C4A3F62BED}" type="slidenum">
              <a:rPr lang="en-US" smtClean="0"/>
              <a:pPr/>
              <a:t>1</a:t>
            </a:fld>
            <a:endParaRPr lang="en-US"/>
          </a:p>
        </p:txBody>
      </p:sp>
    </p:spTree>
    <p:extLst>
      <p:ext uri="{BB962C8B-B14F-4D97-AF65-F5344CB8AC3E}">
        <p14:creationId xmlns:p14="http://schemas.microsoft.com/office/powerpoint/2010/main" xmlns="" val="1622463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srcRect t="4762"/>
          <a:stretch>
            <a:fillRect/>
          </a:stretch>
        </p:blipFill>
        <p:spPr bwMode="auto">
          <a:xfrm>
            <a:off x="3889978" y="2147611"/>
            <a:ext cx="5254022" cy="471038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FFDF21"/>
                </a:solidFill>
              </a:rPr>
              <a:t>PARTIE 1</a:t>
            </a:r>
            <a:endParaRPr lang="en-US" dirty="0">
              <a:solidFill>
                <a:srgbClr val="FFDF21"/>
              </a:solidFill>
            </a:endParaRPr>
          </a:p>
        </p:txBody>
      </p:sp>
      <p:sp>
        <p:nvSpPr>
          <p:cNvPr id="3" name="Content Placeholder 2"/>
          <p:cNvSpPr>
            <a:spLocks noGrp="1"/>
          </p:cNvSpPr>
          <p:nvPr>
            <p:ph idx="1"/>
          </p:nvPr>
        </p:nvSpPr>
        <p:spPr>
          <a:xfrm>
            <a:off x="457200" y="2770094"/>
            <a:ext cx="4282601" cy="3267169"/>
          </a:xfrm>
        </p:spPr>
        <p:txBody>
          <a:bodyPr>
            <a:normAutofit lnSpcReduction="10000"/>
          </a:bodyPr>
          <a:lstStyle/>
          <a:p>
            <a:r>
              <a:rPr lang="en-US" u="sng" dirty="0" err="1" smtClean="0"/>
              <a:t>Problématique</a:t>
            </a:r>
            <a:r>
              <a:rPr lang="en-US" u="sng" dirty="0" smtClean="0"/>
              <a:t> </a:t>
            </a:r>
            <a:r>
              <a:rPr lang="en-US" u="sng" dirty="0" err="1" smtClean="0"/>
              <a:t>abordée</a:t>
            </a:r>
            <a:r>
              <a:rPr lang="en-US" u="sng" dirty="0" smtClean="0"/>
              <a:t>:</a:t>
            </a:r>
          </a:p>
          <a:p>
            <a:pPr marL="0" indent="0">
              <a:buNone/>
            </a:pPr>
            <a:endParaRPr lang="fr-FR" dirty="0" smtClean="0"/>
          </a:p>
          <a:p>
            <a:pPr marL="0" indent="0">
              <a:buNone/>
            </a:pPr>
            <a:r>
              <a:rPr lang="fr-FR" dirty="0" smtClean="0"/>
              <a:t>Étudier les spécificités </a:t>
            </a:r>
            <a:r>
              <a:rPr lang="fr-FR" dirty="0" err="1" smtClean="0"/>
              <a:t>spectrophotométriques</a:t>
            </a:r>
            <a:r>
              <a:rPr lang="fr-FR" dirty="0" smtClean="0"/>
              <a:t> des prismes (transmission et réflexion des faces, rendement de l’ensemble “Schmidt-</a:t>
            </a:r>
            <a:r>
              <a:rPr lang="fr-FR" dirty="0" err="1" smtClean="0"/>
              <a:t>Pechan</a:t>
            </a:r>
            <a:r>
              <a:rPr lang="fr-FR" dirty="0" smtClean="0"/>
              <a:t>”).</a:t>
            </a:r>
            <a:endParaRPr lang="en-US" dirty="0" smtClean="0"/>
          </a:p>
        </p:txBody>
      </p:sp>
      <p:sp>
        <p:nvSpPr>
          <p:cNvPr id="6" name="Espace réservé du numéro de diapositive 5"/>
          <p:cNvSpPr>
            <a:spLocks noGrp="1"/>
          </p:cNvSpPr>
          <p:nvPr>
            <p:ph type="sldNum" sz="quarter" idx="12"/>
          </p:nvPr>
        </p:nvSpPr>
        <p:spPr/>
        <p:txBody>
          <a:bodyPr/>
          <a:lstStyle/>
          <a:p>
            <a:fld id="{9F2F5E10-5301-4EE6-90D2-A6C4A3F62BED}" type="slidenum">
              <a:rPr lang="en-US" smtClean="0"/>
              <a:pPr/>
              <a:t>10</a:t>
            </a:fld>
            <a:endParaRPr lang="en-US"/>
          </a:p>
        </p:txBody>
      </p:sp>
    </p:spTree>
    <p:extLst>
      <p:ext uri="{BB962C8B-B14F-4D97-AF65-F5344CB8AC3E}">
        <p14:creationId xmlns:p14="http://schemas.microsoft.com/office/powerpoint/2010/main" xmlns="" val="2233539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prisme A.jpg"/>
          <p:cNvPicPr>
            <a:picLocks noChangeAspect="1"/>
          </p:cNvPicPr>
          <p:nvPr/>
        </p:nvPicPr>
        <p:blipFill>
          <a:blip r:embed="rId2"/>
          <a:stretch>
            <a:fillRect/>
          </a:stretch>
        </p:blipFill>
        <p:spPr>
          <a:xfrm>
            <a:off x="4356574" y="3248167"/>
            <a:ext cx="4787426" cy="2593559"/>
          </a:xfrm>
          <a:prstGeom prst="rect">
            <a:avLst/>
          </a:prstGeom>
        </p:spPr>
      </p:pic>
      <p:sp>
        <p:nvSpPr>
          <p:cNvPr id="3" name="Content Placeholder 2"/>
          <p:cNvSpPr>
            <a:spLocks noGrp="1"/>
          </p:cNvSpPr>
          <p:nvPr>
            <p:ph idx="1"/>
          </p:nvPr>
        </p:nvSpPr>
        <p:spPr>
          <a:xfrm>
            <a:off x="457199" y="2238233"/>
            <a:ext cx="4633416" cy="4174988"/>
          </a:xfrm>
        </p:spPr>
        <p:txBody>
          <a:bodyPr>
            <a:noAutofit/>
          </a:bodyPr>
          <a:lstStyle/>
          <a:p>
            <a:r>
              <a:rPr lang="fr-FR" dirty="0" smtClean="0"/>
              <a:t>Prisme A</a:t>
            </a:r>
          </a:p>
          <a:p>
            <a:pPr>
              <a:buFontTx/>
              <a:buChar char="-"/>
            </a:pPr>
            <a:r>
              <a:rPr lang="fr-FR" dirty="0" smtClean="0"/>
              <a:t>Définir les angles d’incidence.</a:t>
            </a:r>
          </a:p>
          <a:p>
            <a:pPr>
              <a:buFontTx/>
              <a:buChar char="-"/>
            </a:pPr>
            <a:r>
              <a:rPr lang="fr-FR" dirty="0" smtClean="0"/>
              <a:t>Calculer l’angle limite de réfraction interne du prisme.</a:t>
            </a:r>
          </a:p>
          <a:p>
            <a:pPr>
              <a:buFontTx/>
              <a:buChar char="-"/>
            </a:pPr>
            <a:r>
              <a:rPr lang="fr-FR" dirty="0" smtClean="0"/>
              <a:t>Indiquer la face qui offre une réflexion totale.</a:t>
            </a:r>
          </a:p>
          <a:p>
            <a:pPr>
              <a:buFontTx/>
              <a:buChar char="-"/>
            </a:pPr>
            <a:r>
              <a:rPr lang="fr-FR" dirty="0" smtClean="0"/>
              <a:t>Pour l’autre face réfléchissante proposer un évaporat donnant une </a:t>
            </a:r>
            <a:r>
              <a:rPr lang="fr-FR" dirty="0" err="1" smtClean="0"/>
              <a:t>réflectance</a:t>
            </a:r>
            <a:r>
              <a:rPr lang="fr-FR" dirty="0" smtClean="0"/>
              <a:t> supérieure à 95%.</a:t>
            </a:r>
          </a:p>
          <a:p>
            <a:endParaRPr lang="en-US" dirty="0"/>
          </a:p>
        </p:txBody>
      </p:sp>
      <p:sp>
        <p:nvSpPr>
          <p:cNvPr id="7" name="Title 1"/>
          <p:cNvSpPr>
            <a:spLocks noGrp="1"/>
          </p:cNvSpPr>
          <p:nvPr>
            <p:ph type="title"/>
          </p:nvPr>
        </p:nvSpPr>
        <p:spPr>
          <a:xfrm>
            <a:off x="457200" y="345141"/>
            <a:ext cx="8229600" cy="1143000"/>
          </a:xfrm>
        </p:spPr>
        <p:txBody>
          <a:bodyPr/>
          <a:lstStyle/>
          <a:p>
            <a:r>
              <a:rPr lang="en-US" dirty="0" smtClean="0">
                <a:solidFill>
                  <a:srgbClr val="FFDF21"/>
                </a:solidFill>
              </a:rPr>
              <a:t>PARTIE 1</a:t>
            </a:r>
            <a:endParaRPr lang="en-US" dirty="0">
              <a:solidFill>
                <a:srgbClr val="FFDF21"/>
              </a:solidFill>
            </a:endParaRPr>
          </a:p>
        </p:txBody>
      </p:sp>
      <p:sp>
        <p:nvSpPr>
          <p:cNvPr id="6" name="Espace réservé du numéro de diapositive 5"/>
          <p:cNvSpPr>
            <a:spLocks noGrp="1"/>
          </p:cNvSpPr>
          <p:nvPr>
            <p:ph type="sldNum" sz="quarter" idx="12"/>
          </p:nvPr>
        </p:nvSpPr>
        <p:spPr/>
        <p:txBody>
          <a:bodyPr/>
          <a:lstStyle/>
          <a:p>
            <a:fld id="{9F2F5E10-5301-4EE6-90D2-A6C4A3F62BED}" type="slidenum">
              <a:rPr lang="en-US" smtClean="0"/>
              <a:pPr/>
              <a:t>11</a:t>
            </a:fld>
            <a:endParaRPr lang="en-US"/>
          </a:p>
        </p:txBody>
      </p:sp>
    </p:spTree>
    <p:extLst>
      <p:ext uri="{BB962C8B-B14F-4D97-AF65-F5344CB8AC3E}">
        <p14:creationId xmlns:p14="http://schemas.microsoft.com/office/powerpoint/2010/main" xmlns="" val="2950577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prisme B.jpg"/>
          <p:cNvPicPr>
            <a:picLocks noChangeAspect="1"/>
          </p:cNvPicPr>
          <p:nvPr/>
        </p:nvPicPr>
        <p:blipFill>
          <a:blip r:embed="rId2"/>
          <a:stretch>
            <a:fillRect/>
          </a:stretch>
        </p:blipFill>
        <p:spPr>
          <a:xfrm>
            <a:off x="4991601" y="2750514"/>
            <a:ext cx="4152399" cy="3470796"/>
          </a:xfrm>
          <a:prstGeom prst="rect">
            <a:avLst/>
          </a:prstGeom>
        </p:spPr>
      </p:pic>
      <p:sp>
        <p:nvSpPr>
          <p:cNvPr id="3" name="Content Placeholder 2"/>
          <p:cNvSpPr>
            <a:spLocks noGrp="1"/>
          </p:cNvSpPr>
          <p:nvPr>
            <p:ph idx="1"/>
          </p:nvPr>
        </p:nvSpPr>
        <p:spPr>
          <a:xfrm>
            <a:off x="457199" y="2046322"/>
            <a:ext cx="4865427" cy="4531899"/>
          </a:xfrm>
        </p:spPr>
        <p:txBody>
          <a:bodyPr>
            <a:noAutofit/>
          </a:bodyPr>
          <a:lstStyle/>
          <a:p>
            <a:pPr>
              <a:spcBef>
                <a:spcPts val="1200"/>
              </a:spcBef>
            </a:pPr>
            <a:r>
              <a:rPr lang="fr-FR" dirty="0" smtClean="0"/>
              <a:t>Prisme B</a:t>
            </a:r>
          </a:p>
          <a:p>
            <a:pPr lvl="0">
              <a:spcBef>
                <a:spcPts val="1200"/>
              </a:spcBef>
              <a:buFontTx/>
              <a:buChar char="-"/>
            </a:pPr>
            <a:r>
              <a:rPr lang="fr-FR" dirty="0" smtClean="0"/>
              <a:t>Faire l’inventaire des transmissions et des réflexions des faces 1, 2, 3, 4 et 5.</a:t>
            </a:r>
          </a:p>
          <a:p>
            <a:pPr lvl="0">
              <a:spcBef>
                <a:spcPts val="1200"/>
              </a:spcBef>
              <a:buFontTx/>
              <a:buChar char="-"/>
            </a:pPr>
            <a:r>
              <a:rPr lang="fr-FR" dirty="0" smtClean="0"/>
              <a:t>Indiquer les particularités communes des faces 3, 4 et 5.</a:t>
            </a:r>
          </a:p>
          <a:p>
            <a:pPr lvl="0">
              <a:spcBef>
                <a:spcPts val="1200"/>
              </a:spcBef>
              <a:buFontTx/>
              <a:buChar char="-"/>
            </a:pPr>
            <a:r>
              <a:rPr lang="fr-FR" dirty="0" smtClean="0"/>
              <a:t>Remplir la fiche de spécifications de traitement de la face 4.</a:t>
            </a:r>
          </a:p>
          <a:p>
            <a:pPr>
              <a:spcBef>
                <a:spcPts val="1200"/>
              </a:spcBef>
            </a:pPr>
            <a:r>
              <a:rPr lang="fr-FR" dirty="0" smtClean="0"/>
              <a:t>Conclure sur le rendement </a:t>
            </a:r>
            <a:r>
              <a:rPr lang="fr-FR" dirty="0" err="1" smtClean="0"/>
              <a:t>spectrophotométrique</a:t>
            </a:r>
            <a:r>
              <a:rPr lang="fr-FR" dirty="0" smtClean="0"/>
              <a:t> de l’ensemble “Schmidt-</a:t>
            </a:r>
            <a:r>
              <a:rPr lang="fr-FR" dirty="0" err="1" smtClean="0"/>
              <a:t>Pechan</a:t>
            </a:r>
            <a:r>
              <a:rPr lang="fr-FR" dirty="0" smtClean="0"/>
              <a:t>”.</a:t>
            </a:r>
          </a:p>
          <a:p>
            <a:endParaRPr lang="en-US" dirty="0"/>
          </a:p>
        </p:txBody>
      </p:sp>
      <p:sp>
        <p:nvSpPr>
          <p:cNvPr id="7" name="Title 1"/>
          <p:cNvSpPr>
            <a:spLocks noGrp="1"/>
          </p:cNvSpPr>
          <p:nvPr>
            <p:ph type="title"/>
          </p:nvPr>
        </p:nvSpPr>
        <p:spPr>
          <a:xfrm>
            <a:off x="457200" y="345141"/>
            <a:ext cx="8229600" cy="1143000"/>
          </a:xfrm>
        </p:spPr>
        <p:txBody>
          <a:bodyPr/>
          <a:lstStyle/>
          <a:p>
            <a:r>
              <a:rPr lang="en-US" dirty="0" smtClean="0">
                <a:solidFill>
                  <a:srgbClr val="FFDF21"/>
                </a:solidFill>
              </a:rPr>
              <a:t>PARTIE 1</a:t>
            </a:r>
            <a:endParaRPr lang="en-US" dirty="0">
              <a:solidFill>
                <a:srgbClr val="FFDF21"/>
              </a:solidFill>
            </a:endParaRPr>
          </a:p>
        </p:txBody>
      </p:sp>
      <p:sp>
        <p:nvSpPr>
          <p:cNvPr id="6" name="Espace réservé du numéro de diapositive 5"/>
          <p:cNvSpPr>
            <a:spLocks noGrp="1"/>
          </p:cNvSpPr>
          <p:nvPr>
            <p:ph type="sldNum" sz="quarter" idx="12"/>
          </p:nvPr>
        </p:nvSpPr>
        <p:spPr/>
        <p:txBody>
          <a:bodyPr/>
          <a:lstStyle/>
          <a:p>
            <a:fld id="{9F2F5E10-5301-4EE6-90D2-A6C4A3F62BED}" type="slidenum">
              <a:rPr lang="en-US" smtClean="0"/>
              <a:pPr/>
              <a:t>12</a:t>
            </a:fld>
            <a:endParaRPr lang="en-US"/>
          </a:p>
        </p:txBody>
      </p:sp>
    </p:spTree>
    <p:extLst>
      <p:ext uri="{BB962C8B-B14F-4D97-AF65-F5344CB8AC3E}">
        <p14:creationId xmlns:p14="http://schemas.microsoft.com/office/powerpoint/2010/main" xmlns="" val="2950577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PARTIE 2</a:t>
            </a:r>
            <a:endParaRPr lang="en-US" dirty="0">
              <a:solidFill>
                <a:schemeClr val="accent1">
                  <a:lumMod val="60000"/>
                  <a:lumOff val="40000"/>
                </a:schemeClr>
              </a:solidFill>
            </a:endParaRPr>
          </a:p>
        </p:txBody>
      </p:sp>
      <p:sp>
        <p:nvSpPr>
          <p:cNvPr id="3" name="Content Placeholder 2"/>
          <p:cNvSpPr>
            <a:spLocks noGrp="1"/>
          </p:cNvSpPr>
          <p:nvPr>
            <p:ph idx="1"/>
          </p:nvPr>
        </p:nvSpPr>
        <p:spPr>
          <a:xfrm>
            <a:off x="739775" y="2146223"/>
            <a:ext cx="7662864" cy="1879753"/>
          </a:xfrm>
        </p:spPr>
        <p:txBody>
          <a:bodyPr/>
          <a:lstStyle/>
          <a:p>
            <a:r>
              <a:rPr lang="en-US" u="sng" dirty="0" err="1" smtClean="0"/>
              <a:t>Problématique</a:t>
            </a:r>
            <a:r>
              <a:rPr lang="en-US" u="sng" dirty="0" smtClean="0"/>
              <a:t> </a:t>
            </a:r>
            <a:r>
              <a:rPr lang="en-US" u="sng" dirty="0" err="1" smtClean="0"/>
              <a:t>abordée</a:t>
            </a:r>
            <a:endParaRPr lang="en-US" u="sng" dirty="0" smtClean="0"/>
          </a:p>
          <a:p>
            <a:pPr marL="0" indent="0">
              <a:buNone/>
            </a:pPr>
            <a:r>
              <a:rPr lang="en-US" dirty="0" smtClean="0"/>
              <a:t>Remise en position du bloc de </a:t>
            </a:r>
            <a:r>
              <a:rPr lang="en-US" dirty="0" err="1" smtClean="0"/>
              <a:t>prismes</a:t>
            </a:r>
            <a:r>
              <a:rPr lang="en-US" dirty="0" smtClean="0"/>
              <a:t> après </a:t>
            </a:r>
            <a:r>
              <a:rPr lang="en-US" dirty="0" err="1" smtClean="0"/>
              <a:t>stabilisation</a:t>
            </a:r>
            <a:endParaRPr lang="en-US" dirty="0"/>
          </a:p>
          <a:p>
            <a:pPr marL="0" indent="0">
              <a:buNone/>
            </a:pPr>
            <a:endParaRPr lang="en-US" dirty="0" smtClean="0"/>
          </a:p>
          <a:p>
            <a:pPr marL="0" indent="0">
              <a:buNone/>
            </a:pPr>
            <a:endParaRPr lang="en-US" dirty="0"/>
          </a:p>
          <a:p>
            <a:pPr marL="0" indent="0">
              <a:buNone/>
            </a:pPr>
            <a:endParaRPr lang="en-US" dirty="0"/>
          </a:p>
        </p:txBody>
      </p:sp>
      <p:sp>
        <p:nvSpPr>
          <p:cNvPr id="5" name="Espace réservé du numéro de diapositive 4"/>
          <p:cNvSpPr>
            <a:spLocks noGrp="1"/>
          </p:cNvSpPr>
          <p:nvPr>
            <p:ph type="sldNum" sz="quarter" idx="12"/>
          </p:nvPr>
        </p:nvSpPr>
        <p:spPr/>
        <p:txBody>
          <a:bodyPr/>
          <a:lstStyle/>
          <a:p>
            <a:fld id="{9F2F5E10-5301-4EE6-90D2-A6C4A3F62BED}" type="slidenum">
              <a:rPr lang="en-US" smtClean="0"/>
              <a:pPr/>
              <a:t>13</a:t>
            </a:fld>
            <a:endParaRPr lang="en-US"/>
          </a:p>
        </p:txBody>
      </p:sp>
      <p:graphicFrame>
        <p:nvGraphicFramePr>
          <p:cNvPr id="1026" name="Object 2"/>
          <p:cNvGraphicFramePr>
            <a:graphicFrameLocks noChangeAspect="1"/>
          </p:cNvGraphicFramePr>
          <p:nvPr/>
        </p:nvGraphicFramePr>
        <p:xfrm>
          <a:off x="2171700" y="3150268"/>
          <a:ext cx="5130800" cy="3263900"/>
        </p:xfrm>
        <a:graphic>
          <a:graphicData uri="http://schemas.openxmlformats.org/presentationml/2006/ole">
            <p:oleObj spid="_x0000_s1026" name="Document" r:id="rId3" imgW="5750640" imgH="3656880" progId="Word.Document.12">
              <p:link updateAutomatic="1"/>
            </p:oleObj>
          </a:graphicData>
        </a:graphic>
      </p:graphicFrame>
    </p:spTree>
    <p:extLst>
      <p:ext uri="{BB962C8B-B14F-4D97-AF65-F5344CB8AC3E}">
        <p14:creationId xmlns:p14="http://schemas.microsoft.com/office/powerpoint/2010/main" xmlns="" val="922095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Diagramme</a:t>
            </a:r>
            <a:r>
              <a:rPr lang="en-US" dirty="0" smtClean="0"/>
              <a:t> de bloc</a:t>
            </a:r>
            <a:endParaRPr lang="en-US" dirty="0"/>
          </a:p>
        </p:txBody>
      </p:sp>
      <p:pic>
        <p:nvPicPr>
          <p:cNvPr id="5" name="Content Placeholder 4" descr="BDD.png"/>
          <p:cNvPicPr>
            <a:picLocks noGrp="1" noChangeAspect="1"/>
          </p:cNvPicPr>
          <p:nvPr>
            <p:ph idx="1"/>
          </p:nvPr>
        </p:nvPicPr>
        <p:blipFill>
          <a:blip r:embed="rId2">
            <a:extLst>
              <a:ext uri="{28A0092B-C50C-407E-A947-70E740481C1C}">
                <a14:useLocalDpi xmlns:a14="http://schemas.microsoft.com/office/drawing/2010/main" xmlns="" val="0"/>
              </a:ext>
            </a:extLst>
          </a:blip>
          <a:srcRect l="5148" r="5148"/>
          <a:stretch>
            <a:fillRect/>
          </a:stretch>
        </p:blipFill>
        <p:spPr>
          <a:xfrm>
            <a:off x="52630" y="2486406"/>
            <a:ext cx="9091370" cy="3876233"/>
          </a:xfrm>
        </p:spPr>
      </p:pic>
      <p:sp>
        <p:nvSpPr>
          <p:cNvPr id="6" name="Title 1"/>
          <p:cNvSpPr txBox="1">
            <a:spLocks/>
          </p:cNvSpPr>
          <p:nvPr/>
        </p:nvSpPr>
        <p:spPr>
          <a:xfrm>
            <a:off x="3306008" y="1320200"/>
            <a:ext cx="2256482" cy="6683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smtClean="0">
                <a:solidFill>
                  <a:schemeClr val="accent1">
                    <a:lumMod val="60000"/>
                    <a:lumOff val="40000"/>
                  </a:schemeClr>
                </a:solidFill>
              </a:rPr>
              <a:t>PARTIE 2</a:t>
            </a:r>
            <a:endParaRPr lang="en-US" sz="3600" dirty="0">
              <a:solidFill>
                <a:schemeClr val="accent1">
                  <a:lumMod val="60000"/>
                  <a:lumOff val="40000"/>
                </a:schemeClr>
              </a:solidFill>
            </a:endParaRPr>
          </a:p>
        </p:txBody>
      </p:sp>
      <p:sp>
        <p:nvSpPr>
          <p:cNvPr id="7" name="Espace réservé du numéro de diapositive 6"/>
          <p:cNvSpPr>
            <a:spLocks noGrp="1"/>
          </p:cNvSpPr>
          <p:nvPr>
            <p:ph type="sldNum" sz="quarter" idx="12"/>
          </p:nvPr>
        </p:nvSpPr>
        <p:spPr/>
        <p:txBody>
          <a:bodyPr/>
          <a:lstStyle/>
          <a:p>
            <a:fld id="{9F2F5E10-5301-4EE6-90D2-A6C4A3F62BED}" type="slidenum">
              <a:rPr lang="en-US" smtClean="0"/>
              <a:pPr/>
              <a:t>14</a:t>
            </a:fld>
            <a:endParaRPr lang="en-US"/>
          </a:p>
        </p:txBody>
      </p:sp>
    </p:spTree>
    <p:extLst>
      <p:ext uri="{BB962C8B-B14F-4D97-AF65-F5344CB8AC3E}">
        <p14:creationId xmlns:p14="http://schemas.microsoft.com/office/powerpoint/2010/main" xmlns="" val="4228081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pic>
        <p:nvPicPr>
          <p:cNvPr id="4" name="Picture 3" descr="structure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3379" y="1994883"/>
            <a:ext cx="7682079" cy="4831644"/>
          </a:xfrm>
          <a:prstGeom prst="rect">
            <a:avLst/>
          </a:prstGeom>
        </p:spPr>
      </p:pic>
      <p:sp>
        <p:nvSpPr>
          <p:cNvPr id="6" name="Title 1"/>
          <p:cNvSpPr txBox="1">
            <a:spLocks/>
          </p:cNvSpPr>
          <p:nvPr/>
        </p:nvSpPr>
        <p:spPr>
          <a:xfrm>
            <a:off x="3389970" y="1236231"/>
            <a:ext cx="2256482" cy="6683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smtClean="0">
                <a:solidFill>
                  <a:schemeClr val="accent1">
                    <a:lumMod val="60000"/>
                    <a:lumOff val="40000"/>
                  </a:schemeClr>
                </a:solidFill>
              </a:rPr>
              <a:t>PARTIE 2</a:t>
            </a:r>
            <a:endParaRPr lang="en-US" sz="3600" dirty="0">
              <a:solidFill>
                <a:schemeClr val="accent1">
                  <a:lumMod val="60000"/>
                  <a:lumOff val="40000"/>
                </a:schemeClr>
              </a:solidFill>
            </a:endParaRPr>
          </a:p>
        </p:txBody>
      </p:sp>
      <p:sp>
        <p:nvSpPr>
          <p:cNvPr id="7" name="Espace réservé du numéro de diapositive 6"/>
          <p:cNvSpPr>
            <a:spLocks noGrp="1"/>
          </p:cNvSpPr>
          <p:nvPr>
            <p:ph type="sldNum" sz="quarter" idx="12"/>
          </p:nvPr>
        </p:nvSpPr>
        <p:spPr/>
        <p:txBody>
          <a:bodyPr/>
          <a:lstStyle/>
          <a:p>
            <a:fld id="{9F2F5E10-5301-4EE6-90D2-A6C4A3F62BED}" type="slidenum">
              <a:rPr lang="en-US" smtClean="0"/>
              <a:pPr/>
              <a:t>15</a:t>
            </a:fld>
            <a:endParaRPr lang="en-US"/>
          </a:p>
        </p:txBody>
      </p:sp>
    </p:spTree>
    <p:extLst>
      <p:ext uri="{BB962C8B-B14F-4D97-AF65-F5344CB8AC3E}">
        <p14:creationId xmlns:p14="http://schemas.microsoft.com/office/powerpoint/2010/main" xmlns="" val="1205157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Questionnement</a:t>
            </a:r>
            <a:endParaRPr lang="en-US" dirty="0"/>
          </a:p>
        </p:txBody>
      </p:sp>
      <p:sp>
        <p:nvSpPr>
          <p:cNvPr id="3" name="Content Placeholder 2"/>
          <p:cNvSpPr>
            <a:spLocks noGrp="1"/>
          </p:cNvSpPr>
          <p:nvPr>
            <p:ph idx="1"/>
          </p:nvPr>
        </p:nvSpPr>
        <p:spPr>
          <a:xfrm>
            <a:off x="739775" y="2770095"/>
            <a:ext cx="7662864" cy="1187000"/>
          </a:xfrm>
        </p:spPr>
        <p:txBody>
          <a:bodyPr/>
          <a:lstStyle/>
          <a:p>
            <a:r>
              <a:rPr lang="en-US" dirty="0" err="1" smtClean="0"/>
              <a:t>Détermination</a:t>
            </a:r>
            <a:r>
              <a:rPr lang="en-US" dirty="0" smtClean="0"/>
              <a:t> de la position: </a:t>
            </a:r>
          </a:p>
          <a:p>
            <a:pPr marL="0" indent="0">
              <a:buNone/>
            </a:pPr>
            <a:r>
              <a:rPr lang="en-US" dirty="0"/>
              <a:t>	</a:t>
            </a:r>
            <a:r>
              <a:rPr lang="en-US" dirty="0" smtClean="0"/>
              <a:t>PSD – A.L.I. </a:t>
            </a:r>
            <a:r>
              <a:rPr lang="en-US" dirty="0" err="1" smtClean="0"/>
              <a:t>convertisseur</a:t>
            </a:r>
            <a:r>
              <a:rPr lang="en-US" dirty="0" smtClean="0"/>
              <a:t> I/U - Amplification</a:t>
            </a:r>
          </a:p>
          <a:p>
            <a:endParaRPr lang="en-US" dirty="0"/>
          </a:p>
        </p:txBody>
      </p:sp>
      <p:sp>
        <p:nvSpPr>
          <p:cNvPr id="4" name="Title 1"/>
          <p:cNvSpPr txBox="1">
            <a:spLocks/>
          </p:cNvSpPr>
          <p:nvPr/>
        </p:nvSpPr>
        <p:spPr>
          <a:xfrm>
            <a:off x="3306008" y="1246727"/>
            <a:ext cx="2256482" cy="6683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smtClean="0">
                <a:solidFill>
                  <a:schemeClr val="accent1">
                    <a:lumMod val="60000"/>
                    <a:lumOff val="40000"/>
                  </a:schemeClr>
                </a:solidFill>
              </a:rPr>
              <a:t>PARTIE 2</a:t>
            </a:r>
            <a:endParaRPr lang="en-US" sz="3600" dirty="0">
              <a:solidFill>
                <a:schemeClr val="accent1">
                  <a:lumMod val="60000"/>
                  <a:lumOff val="40000"/>
                </a:schemeClr>
              </a:solidFill>
            </a:endParaRPr>
          </a:p>
        </p:txBody>
      </p:sp>
      <p:sp>
        <p:nvSpPr>
          <p:cNvPr id="5" name="Content Placeholder 2"/>
          <p:cNvSpPr txBox="1">
            <a:spLocks/>
          </p:cNvSpPr>
          <p:nvPr/>
        </p:nvSpPr>
        <p:spPr>
          <a:xfrm>
            <a:off x="739775" y="3957095"/>
            <a:ext cx="7662864" cy="118700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n-US" dirty="0" err="1" smtClean="0"/>
              <a:t>Traitement</a:t>
            </a:r>
            <a:r>
              <a:rPr lang="en-US" dirty="0" smtClean="0"/>
              <a:t> </a:t>
            </a:r>
            <a:r>
              <a:rPr lang="en-US" dirty="0" err="1" smtClean="0"/>
              <a:t>numérique</a:t>
            </a:r>
            <a:r>
              <a:rPr lang="en-US" dirty="0" smtClean="0"/>
              <a:t> de la position</a:t>
            </a:r>
          </a:p>
          <a:p>
            <a:pPr marL="0" indent="0">
              <a:buFont typeface="Wingdings" pitchFamily="2" charset="2"/>
              <a:buNone/>
            </a:pPr>
            <a:r>
              <a:rPr lang="en-US" dirty="0" smtClean="0"/>
              <a:t>	</a:t>
            </a:r>
            <a:r>
              <a:rPr lang="fr-FR" dirty="0" smtClean="0"/>
              <a:t>CAN </a:t>
            </a:r>
            <a:r>
              <a:rPr lang="en-US" dirty="0" smtClean="0"/>
              <a:t>–</a:t>
            </a:r>
            <a:r>
              <a:rPr lang="fr-FR" dirty="0" smtClean="0"/>
              <a:t> microcontrôleur - algorithme</a:t>
            </a:r>
            <a:endParaRPr lang="en-US" dirty="0" smtClean="0"/>
          </a:p>
          <a:p>
            <a:endParaRPr lang="en-US" dirty="0"/>
          </a:p>
        </p:txBody>
      </p:sp>
      <p:sp>
        <p:nvSpPr>
          <p:cNvPr id="7" name="Espace réservé du numéro de diapositive 6"/>
          <p:cNvSpPr>
            <a:spLocks noGrp="1"/>
          </p:cNvSpPr>
          <p:nvPr>
            <p:ph type="sldNum" sz="quarter" idx="12"/>
          </p:nvPr>
        </p:nvSpPr>
        <p:spPr/>
        <p:txBody>
          <a:bodyPr/>
          <a:lstStyle/>
          <a:p>
            <a:fld id="{9F2F5E10-5301-4EE6-90D2-A6C4A3F62BED}" type="slidenum">
              <a:rPr lang="en-US" smtClean="0"/>
              <a:pPr/>
              <a:t>16</a:t>
            </a:fld>
            <a:endParaRPr lang="en-US"/>
          </a:p>
        </p:txBody>
      </p:sp>
    </p:spTree>
    <p:extLst>
      <p:ext uri="{BB962C8B-B14F-4D97-AF65-F5344CB8AC3E}">
        <p14:creationId xmlns:p14="http://schemas.microsoft.com/office/powerpoint/2010/main" xmlns="" val="2830391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678" y="219456"/>
            <a:ext cx="7287768" cy="779571"/>
          </a:xfrm>
        </p:spPr>
        <p:txBody>
          <a:bodyPr/>
          <a:lstStyle/>
          <a:p>
            <a:r>
              <a:rPr lang="en-US" dirty="0" smtClean="0">
                <a:solidFill>
                  <a:srgbClr val="0FFFF9"/>
                </a:solidFill>
              </a:rPr>
              <a:t>PARTIE 3</a:t>
            </a:r>
            <a:endParaRPr lang="en-US" dirty="0">
              <a:solidFill>
                <a:srgbClr val="0FFFF9"/>
              </a:solidFill>
            </a:endParaRPr>
          </a:p>
        </p:txBody>
      </p:sp>
      <p:pic>
        <p:nvPicPr>
          <p:cNvPr id="5" name="Espace réservé du contenu 4" descr="jumelle vue globale.JPG"/>
          <p:cNvPicPr>
            <a:picLocks noGrp="1"/>
          </p:cNvPicPr>
          <p:nvPr>
            <p:ph idx="1"/>
          </p:nvPr>
        </p:nvPicPr>
        <p:blipFill>
          <a:blip r:embed="rId2" cstate="print"/>
          <a:stretch>
            <a:fillRect/>
          </a:stretch>
        </p:blipFill>
        <p:spPr>
          <a:xfrm>
            <a:off x="4500562" y="2116125"/>
            <a:ext cx="4152207" cy="3013364"/>
          </a:xfrm>
          <a:prstGeom prst="rect">
            <a:avLst/>
          </a:prstGeom>
        </p:spPr>
      </p:pic>
      <p:pic>
        <p:nvPicPr>
          <p:cNvPr id="6" name="Image 5" descr="blocage light.JPG"/>
          <p:cNvPicPr/>
          <p:nvPr/>
        </p:nvPicPr>
        <p:blipFill>
          <a:blip r:embed="rId3" cstate="print"/>
          <a:stretch>
            <a:fillRect/>
          </a:stretch>
        </p:blipFill>
        <p:spPr>
          <a:xfrm>
            <a:off x="256218" y="3017797"/>
            <a:ext cx="3773778" cy="2633729"/>
          </a:xfrm>
          <a:prstGeom prst="rect">
            <a:avLst/>
          </a:prstGeom>
        </p:spPr>
      </p:pic>
      <p:pic>
        <p:nvPicPr>
          <p:cNvPr id="7" name="Image 6" descr="prismes essai.jpg"/>
          <p:cNvPicPr/>
          <p:nvPr/>
        </p:nvPicPr>
        <p:blipFill>
          <a:blip r:embed="rId4" cstate="print"/>
          <a:stretch>
            <a:fillRect/>
          </a:stretch>
        </p:blipFill>
        <p:spPr>
          <a:xfrm>
            <a:off x="197725" y="1591056"/>
            <a:ext cx="2786082" cy="1426741"/>
          </a:xfrm>
          <a:prstGeom prst="rect">
            <a:avLst/>
          </a:prstGeom>
        </p:spPr>
      </p:pic>
      <p:cxnSp>
        <p:nvCxnSpPr>
          <p:cNvPr id="8" name="Connecteur droit avec flèche 7"/>
          <p:cNvCxnSpPr/>
          <p:nvPr/>
        </p:nvCxnSpPr>
        <p:spPr>
          <a:xfrm rot="10800000" flipV="1">
            <a:off x="2983808" y="3429000"/>
            <a:ext cx="3440433" cy="22860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9" name="Connecteur droit avec flèche 8"/>
          <p:cNvCxnSpPr/>
          <p:nvPr/>
        </p:nvCxnSpPr>
        <p:spPr>
          <a:xfrm rot="10800000">
            <a:off x="2143108" y="2404872"/>
            <a:ext cx="3078116" cy="102412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10" name="Espace réservé du contenu 2"/>
          <p:cNvSpPr txBox="1">
            <a:spLocks/>
          </p:cNvSpPr>
          <p:nvPr/>
        </p:nvSpPr>
        <p:spPr>
          <a:xfrm>
            <a:off x="1114202" y="5129489"/>
            <a:ext cx="7791941" cy="138402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spcAft>
                <a:spcPts val="0"/>
              </a:spcAft>
              <a:buClr>
                <a:schemeClr val="accent1"/>
              </a:buClr>
              <a:buSzPct val="90000"/>
              <a:tabLst/>
              <a:defRPr/>
            </a:pPr>
            <a:r>
              <a:rPr kumimoji="0" lang="fr-FR" sz="1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Lorsque la stabilisation est désactivée le bloc prisme est immobilisé mécaniquement par pincement. La jumelle se comporte alors comme une jumelle « classique ». L’immobilisation et la libération du bloc sont obtenus par l’action d’un motoréducteur via une transformation roue /vis sans fin, pignon/crémaillère et un pincement par double V. La stabilité de ces deux positions extrêmes est assurée par un ressort monté judicieusement.</a:t>
            </a:r>
          </a:p>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Char char="S"/>
              <a:tabLst/>
              <a:defRPr/>
            </a:pPr>
            <a:endParaRPr kumimoji="0" lang="fr-FR" sz="2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1" name="Espace réservé du numéro de diapositive 10"/>
          <p:cNvSpPr>
            <a:spLocks noGrp="1"/>
          </p:cNvSpPr>
          <p:nvPr>
            <p:ph type="sldNum" sz="quarter" idx="12"/>
          </p:nvPr>
        </p:nvSpPr>
        <p:spPr/>
        <p:txBody>
          <a:bodyPr/>
          <a:lstStyle/>
          <a:p>
            <a:fld id="{9F2F5E10-5301-4EE6-90D2-A6C4A3F62BED}" type="slidenum">
              <a:rPr lang="en-US" smtClean="0"/>
              <a:pPr/>
              <a:t>17</a:t>
            </a:fld>
            <a:endParaRPr lang="en-US"/>
          </a:p>
        </p:txBody>
      </p:sp>
    </p:spTree>
    <p:extLst>
      <p:ext uri="{BB962C8B-B14F-4D97-AF65-F5344CB8AC3E}">
        <p14:creationId xmlns:p14="http://schemas.microsoft.com/office/powerpoint/2010/main" xmlns="" val="230227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06008" y="1320200"/>
            <a:ext cx="2256482" cy="6683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smtClean="0">
                <a:solidFill>
                  <a:srgbClr val="0FFFF9"/>
                </a:solidFill>
              </a:rPr>
              <a:t>PARTIE 3</a:t>
            </a:r>
            <a:endParaRPr lang="en-US" sz="3600" dirty="0">
              <a:solidFill>
                <a:srgbClr val="0FFFF9"/>
              </a:solidFill>
            </a:endParaRPr>
          </a:p>
        </p:txBody>
      </p:sp>
      <p:sp>
        <p:nvSpPr>
          <p:cNvPr id="5" name="TextBox 4"/>
          <p:cNvSpPr txBox="1"/>
          <p:nvPr/>
        </p:nvSpPr>
        <p:spPr>
          <a:xfrm>
            <a:off x="7980636" y="6043889"/>
            <a:ext cx="302336" cy="369332"/>
          </a:xfrm>
          <a:prstGeom prst="rect">
            <a:avLst/>
          </a:prstGeom>
          <a:noFill/>
        </p:spPr>
        <p:txBody>
          <a:bodyPr wrap="none" rtlCol="0">
            <a:spAutoFit/>
          </a:bodyPr>
          <a:lstStyle/>
          <a:p>
            <a:fld id="{ED4DD81D-F354-F84E-BA62-3803B2AC2E9A}" type="slidenum">
              <a:rPr lang="en-US" smtClean="0"/>
              <a:pPr/>
              <a:t>18</a:t>
            </a:fld>
            <a:endParaRPr lang="en-US" dirty="0"/>
          </a:p>
        </p:txBody>
      </p:sp>
      <p:sp>
        <p:nvSpPr>
          <p:cNvPr id="6" name="Titre 1"/>
          <p:cNvSpPr>
            <a:spLocks noGrp="1"/>
          </p:cNvSpPr>
          <p:nvPr>
            <p:ph type="title"/>
          </p:nvPr>
        </p:nvSpPr>
        <p:spPr/>
        <p:txBody>
          <a:bodyPr>
            <a:normAutofit/>
          </a:bodyPr>
          <a:lstStyle/>
          <a:p>
            <a:r>
              <a:rPr lang="fr-FR" dirty="0" smtClean="0"/>
              <a:t>Eclaté du système de bridage</a:t>
            </a:r>
            <a:endParaRPr lang="fr-FR" dirty="0"/>
          </a:p>
        </p:txBody>
      </p:sp>
      <p:pic>
        <p:nvPicPr>
          <p:cNvPr id="7" name="Espace réservé du contenu 6" descr="Eclate.jpg"/>
          <p:cNvPicPr>
            <a:picLocks noGrp="1"/>
          </p:cNvPicPr>
          <p:nvPr>
            <p:ph idx="1"/>
          </p:nvPr>
        </p:nvPicPr>
        <p:blipFill>
          <a:blip r:embed="rId2"/>
          <a:stretch>
            <a:fillRect/>
          </a:stretch>
        </p:blipFill>
        <p:spPr>
          <a:xfrm>
            <a:off x="896112" y="1988538"/>
            <a:ext cx="7084524" cy="4561843"/>
          </a:xfrm>
          <a:prstGeom prst="rect">
            <a:avLst/>
          </a:prstGeom>
        </p:spPr>
      </p:pic>
      <p:sp>
        <p:nvSpPr>
          <p:cNvPr id="8" name="Espace réservé du numéro de diapositive 7"/>
          <p:cNvSpPr>
            <a:spLocks noGrp="1"/>
          </p:cNvSpPr>
          <p:nvPr>
            <p:ph type="sldNum" sz="quarter" idx="12"/>
          </p:nvPr>
        </p:nvSpPr>
        <p:spPr/>
        <p:txBody>
          <a:bodyPr/>
          <a:lstStyle/>
          <a:p>
            <a:fld id="{9F2F5E10-5301-4EE6-90D2-A6C4A3F62BED}" type="slidenum">
              <a:rPr lang="en-US" smtClean="0"/>
              <a:pPr/>
              <a:t>18</a:t>
            </a:fld>
            <a:endParaRPr lang="en-US"/>
          </a:p>
        </p:txBody>
      </p:sp>
    </p:spTree>
    <p:extLst>
      <p:ext uri="{BB962C8B-B14F-4D97-AF65-F5344CB8AC3E}">
        <p14:creationId xmlns:p14="http://schemas.microsoft.com/office/powerpoint/2010/main" xmlns="" val="2309916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Positions</a:t>
            </a:r>
            <a:endParaRPr lang="fr-FR" dirty="0"/>
          </a:p>
        </p:txBody>
      </p:sp>
      <p:pic>
        <p:nvPicPr>
          <p:cNvPr id="4" name="Image 3" descr="POSITION 1 essai.jpg"/>
          <p:cNvPicPr/>
          <p:nvPr/>
        </p:nvPicPr>
        <p:blipFill>
          <a:blip r:embed="rId2" cstate="print"/>
          <a:stretch>
            <a:fillRect/>
          </a:stretch>
        </p:blipFill>
        <p:spPr>
          <a:xfrm>
            <a:off x="2199223" y="3714752"/>
            <a:ext cx="3013617" cy="2643182"/>
          </a:xfrm>
          <a:prstGeom prst="rect">
            <a:avLst/>
          </a:prstGeom>
        </p:spPr>
      </p:pic>
      <p:pic>
        <p:nvPicPr>
          <p:cNvPr id="5" name="Espace réservé du contenu 5" descr="instable total essai.jpg"/>
          <p:cNvPicPr>
            <a:picLocks/>
          </p:cNvPicPr>
          <p:nvPr/>
        </p:nvPicPr>
        <p:blipFill>
          <a:blip r:embed="rId3" cstate="print"/>
          <a:stretch>
            <a:fillRect/>
          </a:stretch>
        </p:blipFill>
        <p:spPr>
          <a:xfrm>
            <a:off x="5791580" y="1097802"/>
            <a:ext cx="3224404" cy="2545512"/>
          </a:xfrm>
          <a:prstGeom prst="rect">
            <a:avLst/>
          </a:prstGeom>
        </p:spPr>
      </p:pic>
      <p:pic>
        <p:nvPicPr>
          <p:cNvPr id="6" name="Image 5" descr="blocage light.JPG"/>
          <p:cNvPicPr/>
          <p:nvPr/>
        </p:nvPicPr>
        <p:blipFill>
          <a:blip r:embed="rId4" cstate="print"/>
          <a:stretch>
            <a:fillRect/>
          </a:stretch>
        </p:blipFill>
        <p:spPr>
          <a:xfrm>
            <a:off x="162736" y="1097802"/>
            <a:ext cx="3143272" cy="2205101"/>
          </a:xfrm>
          <a:prstGeom prst="rect">
            <a:avLst/>
          </a:prstGeom>
        </p:spPr>
      </p:pic>
      <p:sp>
        <p:nvSpPr>
          <p:cNvPr id="7" name="Espace réservé du contenu 2"/>
          <p:cNvSpPr txBox="1">
            <a:spLocks/>
          </p:cNvSpPr>
          <p:nvPr/>
        </p:nvSpPr>
        <p:spPr>
          <a:xfrm>
            <a:off x="3441192" y="5757874"/>
            <a:ext cx="3543296" cy="4000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spcAft>
                <a:spcPts val="0"/>
              </a:spcAft>
              <a:buClr>
                <a:schemeClr val="accent1"/>
              </a:buClr>
              <a:buSzPct val="90000"/>
              <a:tabLst/>
              <a:defRPr/>
            </a:pPr>
            <a:r>
              <a:rPr kumimoji="0" lang="fr-FR" sz="1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Position « bloc prisme libéré »</a:t>
            </a:r>
          </a:p>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Char char="S"/>
              <a:tabLst/>
              <a:defRPr/>
            </a:pPr>
            <a:endParaRPr kumimoji="0" lang="fr-FR" sz="2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8" name="Espace réservé du contenu 2"/>
          <p:cNvSpPr txBox="1">
            <a:spLocks/>
          </p:cNvSpPr>
          <p:nvPr/>
        </p:nvSpPr>
        <p:spPr>
          <a:xfrm>
            <a:off x="162736" y="3314712"/>
            <a:ext cx="3543296" cy="400040"/>
          </a:xfrm>
          <a:prstGeom prst="rect">
            <a:avLst/>
          </a:prstGeom>
        </p:spPr>
        <p:txBody>
          <a:bodyPr vert="horz">
            <a:normAutofit fontScale="85000" lnSpcReduction="1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	Position « bloc prisme immobilisé »</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Espace réservé du contenu 2"/>
          <p:cNvSpPr txBox="1">
            <a:spLocks/>
          </p:cNvSpPr>
          <p:nvPr/>
        </p:nvSpPr>
        <p:spPr>
          <a:xfrm>
            <a:off x="5875024" y="3643314"/>
            <a:ext cx="2811776" cy="40004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Position « intermédiaire »</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1"/>
          <p:cNvSpPr txBox="1">
            <a:spLocks/>
          </p:cNvSpPr>
          <p:nvPr/>
        </p:nvSpPr>
        <p:spPr>
          <a:xfrm>
            <a:off x="3306008" y="1320200"/>
            <a:ext cx="2256482" cy="6683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smtClean="0">
                <a:solidFill>
                  <a:srgbClr val="0FFFF9"/>
                </a:solidFill>
              </a:rPr>
              <a:t>PARTIE 3</a:t>
            </a:r>
            <a:endParaRPr lang="en-US" sz="3600" dirty="0">
              <a:solidFill>
                <a:srgbClr val="0FFFF9"/>
              </a:solidFill>
            </a:endParaRPr>
          </a:p>
        </p:txBody>
      </p:sp>
      <p:sp>
        <p:nvSpPr>
          <p:cNvPr id="11" name="Espace réservé du numéro de diapositive 10"/>
          <p:cNvSpPr>
            <a:spLocks noGrp="1"/>
          </p:cNvSpPr>
          <p:nvPr>
            <p:ph type="sldNum" sz="quarter" idx="12"/>
          </p:nvPr>
        </p:nvSpPr>
        <p:spPr/>
        <p:txBody>
          <a:bodyPr/>
          <a:lstStyle/>
          <a:p>
            <a:fld id="{9F2F5E10-5301-4EE6-90D2-A6C4A3F62BE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a:t>
            </a:r>
            <a:endParaRPr lang="en-US" dirty="0"/>
          </a:p>
        </p:txBody>
      </p:sp>
      <p:sp>
        <p:nvSpPr>
          <p:cNvPr id="3" name="Content Placeholder 2"/>
          <p:cNvSpPr>
            <a:spLocks noGrp="1"/>
          </p:cNvSpPr>
          <p:nvPr>
            <p:ph idx="1"/>
          </p:nvPr>
        </p:nvSpPr>
        <p:spPr>
          <a:xfrm>
            <a:off x="739775" y="3494337"/>
            <a:ext cx="7662864" cy="1218488"/>
          </a:xfrm>
        </p:spPr>
        <p:txBody>
          <a:bodyPr/>
          <a:lstStyle/>
          <a:p>
            <a:r>
              <a:rPr lang="en-US" dirty="0" smtClean="0"/>
              <a:t>Coefficient: 2</a:t>
            </a:r>
          </a:p>
          <a:p>
            <a:r>
              <a:rPr lang="fr-FR" dirty="0" smtClean="0"/>
              <a:t>Durée</a:t>
            </a:r>
            <a:r>
              <a:rPr lang="en-US" dirty="0" smtClean="0"/>
              <a:t>: 3 </a:t>
            </a:r>
            <a:r>
              <a:rPr lang="fr-FR" dirty="0" smtClean="0"/>
              <a:t>heures</a:t>
            </a:r>
          </a:p>
          <a:p>
            <a:endParaRPr lang="en-US" dirty="0"/>
          </a:p>
          <a:p>
            <a:endParaRPr lang="en-US" dirty="0" smtClean="0"/>
          </a:p>
          <a:p>
            <a:endParaRPr lang="en-US" dirty="0" smtClean="0"/>
          </a:p>
          <a:p>
            <a:endParaRPr lang="en-US" dirty="0" smtClean="0"/>
          </a:p>
          <a:p>
            <a:pPr marL="0" indent="0">
              <a:buNone/>
            </a:pPr>
            <a:endParaRPr lang="en-US" dirty="0"/>
          </a:p>
        </p:txBody>
      </p:sp>
      <p:sp>
        <p:nvSpPr>
          <p:cNvPr id="4" name="Content Placeholder 2"/>
          <p:cNvSpPr txBox="1">
            <a:spLocks/>
          </p:cNvSpPr>
          <p:nvPr/>
        </p:nvSpPr>
        <p:spPr>
          <a:xfrm>
            <a:off x="1894253" y="2737685"/>
            <a:ext cx="5137575" cy="75665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Font typeface="Wingdings" pitchFamily="2" charset="2"/>
              <a:buNone/>
            </a:pPr>
            <a:r>
              <a:rPr lang="en-US" dirty="0" smtClean="0"/>
              <a:t>Support </a:t>
            </a:r>
            <a:r>
              <a:rPr lang="en-US" dirty="0" err="1" smtClean="0"/>
              <a:t>d’étude</a:t>
            </a:r>
            <a:r>
              <a:rPr lang="en-US" dirty="0" smtClean="0"/>
              <a:t> </a:t>
            </a:r>
            <a:r>
              <a:rPr lang="en-US" dirty="0" err="1" smtClean="0"/>
              <a:t>commun</a:t>
            </a:r>
            <a:r>
              <a:rPr lang="en-US" dirty="0" smtClean="0"/>
              <a:t> avec </a:t>
            </a:r>
            <a:r>
              <a:rPr lang="en-US" dirty="0" err="1" smtClean="0"/>
              <a:t>épreuve</a:t>
            </a:r>
            <a:r>
              <a:rPr lang="en-US" dirty="0" smtClean="0"/>
              <a:t> E41* </a:t>
            </a:r>
            <a:endParaRPr lang="en-US" dirty="0"/>
          </a:p>
        </p:txBody>
      </p:sp>
      <p:sp>
        <p:nvSpPr>
          <p:cNvPr id="5" name="Content Placeholder 2"/>
          <p:cNvSpPr txBox="1">
            <a:spLocks/>
          </p:cNvSpPr>
          <p:nvPr/>
        </p:nvSpPr>
        <p:spPr>
          <a:xfrm>
            <a:off x="666308" y="5844123"/>
            <a:ext cx="4927668" cy="441764"/>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Font typeface="Wingdings" pitchFamily="2" charset="2"/>
              <a:buNone/>
            </a:pPr>
            <a:r>
              <a:rPr lang="en-US" sz="1600" dirty="0" smtClean="0"/>
              <a:t>*E41: </a:t>
            </a:r>
            <a:r>
              <a:rPr lang="en-US" sz="1600" dirty="0" err="1" smtClean="0"/>
              <a:t>Pré-étude</a:t>
            </a:r>
            <a:r>
              <a:rPr lang="en-US" sz="1600" dirty="0" smtClean="0"/>
              <a:t> et </a:t>
            </a:r>
            <a:r>
              <a:rPr lang="en-US" sz="1600" dirty="0" err="1" smtClean="0"/>
              <a:t>modelisation</a:t>
            </a:r>
            <a:r>
              <a:rPr lang="en-US" sz="1600" dirty="0" smtClean="0"/>
              <a:t> d’un </a:t>
            </a:r>
            <a:r>
              <a:rPr lang="en-US" sz="1600" dirty="0" err="1" smtClean="0"/>
              <a:t>système</a:t>
            </a:r>
            <a:r>
              <a:rPr lang="en-US" sz="1600" dirty="0" smtClean="0"/>
              <a:t> </a:t>
            </a:r>
            <a:r>
              <a:rPr lang="en-US" sz="1600" dirty="0" err="1" smtClean="0"/>
              <a:t>optique</a:t>
            </a:r>
            <a:endParaRPr lang="en-US" sz="1600" dirty="0"/>
          </a:p>
        </p:txBody>
      </p:sp>
      <p:cxnSp>
        <p:nvCxnSpPr>
          <p:cNvPr id="7" name="Straight Connector 6"/>
          <p:cNvCxnSpPr/>
          <p:nvPr/>
        </p:nvCxnSpPr>
        <p:spPr>
          <a:xfrm flipV="1">
            <a:off x="666308" y="5793941"/>
            <a:ext cx="7499008" cy="20992"/>
          </a:xfrm>
          <a:prstGeom prst="line">
            <a:avLst/>
          </a:prstGeom>
        </p:spPr>
        <p:style>
          <a:lnRef idx="2">
            <a:schemeClr val="accent1"/>
          </a:lnRef>
          <a:fillRef idx="0">
            <a:schemeClr val="accent1"/>
          </a:fillRef>
          <a:effectRef idx="1">
            <a:schemeClr val="accent1"/>
          </a:effectRef>
          <a:fontRef idx="minor">
            <a:schemeClr val="tx1"/>
          </a:fontRef>
        </p:style>
      </p:cxnSp>
      <p:sp>
        <p:nvSpPr>
          <p:cNvPr id="8" name="Espace réservé du numéro de diapositive 7"/>
          <p:cNvSpPr>
            <a:spLocks noGrp="1"/>
          </p:cNvSpPr>
          <p:nvPr>
            <p:ph type="sldNum" sz="quarter" idx="12"/>
          </p:nvPr>
        </p:nvSpPr>
        <p:spPr/>
        <p:txBody>
          <a:bodyPr/>
          <a:lstStyle/>
          <a:p>
            <a:fld id="{9F2F5E10-5301-4EE6-90D2-A6C4A3F62BED}" type="slidenum">
              <a:rPr lang="en-US" smtClean="0"/>
              <a:pPr/>
              <a:t>2</a:t>
            </a:fld>
            <a:endParaRPr lang="en-US"/>
          </a:p>
        </p:txBody>
      </p:sp>
    </p:spTree>
    <p:extLst>
      <p:ext uri="{BB962C8B-B14F-4D97-AF65-F5344CB8AC3E}">
        <p14:creationId xmlns:p14="http://schemas.microsoft.com/office/powerpoint/2010/main" xmlns="" val="2578652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257" y="634482"/>
            <a:ext cx="8714791" cy="1143000"/>
          </a:xfrm>
        </p:spPr>
        <p:txBody>
          <a:bodyPr/>
          <a:lstStyle/>
          <a:p>
            <a:r>
              <a:rPr lang="fr-FR" sz="2000" b="1" u="sng" dirty="0" smtClean="0"/>
              <a:t>Problématique : </a:t>
            </a:r>
            <a:r>
              <a:rPr lang="fr-FR" sz="2000" dirty="0" smtClean="0"/>
              <a:t>Vérifier que le système est capable de libérer/verrouiller le bloc prisme en </a:t>
            </a:r>
            <a:r>
              <a:rPr lang="fr-FR" sz="2000" b="1" dirty="0" smtClean="0"/>
              <a:t>moins</a:t>
            </a:r>
            <a:r>
              <a:rPr lang="fr-FR" sz="2000" dirty="0" smtClean="0"/>
              <a:t> de </a:t>
            </a:r>
            <a:r>
              <a:rPr lang="fr-FR" sz="2000" b="1" dirty="0" smtClean="0"/>
              <a:t>1s</a:t>
            </a:r>
            <a:r>
              <a:rPr lang="fr-FR" sz="2000" dirty="0" smtClean="0"/>
              <a:t> (donnée constructeur)</a:t>
            </a:r>
            <a:endParaRPr lang="fr-FR" sz="2000" dirty="0"/>
          </a:p>
        </p:txBody>
      </p:sp>
      <p:pic>
        <p:nvPicPr>
          <p:cNvPr id="5" name="Image 4" descr="blocage light.JPG"/>
          <p:cNvPicPr/>
          <p:nvPr/>
        </p:nvPicPr>
        <p:blipFill>
          <a:blip r:embed="rId2" cstate="print"/>
          <a:stretch>
            <a:fillRect/>
          </a:stretch>
        </p:blipFill>
        <p:spPr>
          <a:xfrm>
            <a:off x="1857324" y="2044785"/>
            <a:ext cx="5857916" cy="4214842"/>
          </a:xfrm>
          <a:prstGeom prst="rect">
            <a:avLst/>
          </a:prstGeom>
        </p:spPr>
      </p:pic>
      <p:sp>
        <p:nvSpPr>
          <p:cNvPr id="6" name="Rectangle 1"/>
          <p:cNvSpPr>
            <a:spLocks noChangeArrowheads="1"/>
          </p:cNvSpPr>
          <p:nvPr/>
        </p:nvSpPr>
        <p:spPr bwMode="auto">
          <a:xfrm>
            <a:off x="300454" y="5772690"/>
            <a:ext cx="3375433" cy="954107"/>
          </a:xfrm>
          <a:prstGeom prst="rect">
            <a:avLst/>
          </a:prstGeom>
          <a:solidFill>
            <a:schemeClr val="bg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3895725" algn="l"/>
              </a:tabLst>
            </a:pPr>
            <a:r>
              <a:rPr kumimoji="0" lang="fr-FR" sz="1400" b="0" i="0" u="none" strike="noStrike" cap="none" normalizeH="0" baseline="0" dirty="0" smtClean="0">
                <a:ln>
                  <a:noFill/>
                </a:ln>
                <a:solidFill>
                  <a:schemeClr val="bg1"/>
                </a:solidFill>
                <a:effectLst/>
                <a:latin typeface="Arial" pitchFamily="34" charset="0"/>
                <a:ea typeface="Cambria" pitchFamily="18" charset="0"/>
                <a:cs typeface="Arial" pitchFamily="34" charset="0"/>
              </a:rPr>
              <a:t>On donne la fréquence de rotation moyenne du </a:t>
            </a:r>
            <a:r>
              <a:rPr kumimoji="0" lang="fr-FR" sz="1400" b="1" i="0" u="none" strike="noStrike" cap="none" normalizeH="0" baseline="0" dirty="0" smtClean="0">
                <a:ln>
                  <a:noFill/>
                </a:ln>
                <a:solidFill>
                  <a:schemeClr val="bg1"/>
                </a:solidFill>
                <a:effectLst/>
                <a:latin typeface="Arial" pitchFamily="34" charset="0"/>
                <a:ea typeface="Cambria" pitchFamily="18" charset="0"/>
                <a:cs typeface="Arial" pitchFamily="34" charset="0"/>
              </a:rPr>
              <a:t>moteur</a:t>
            </a:r>
            <a:r>
              <a:rPr kumimoji="0" lang="fr-FR" sz="1400" b="0" i="0" u="none" strike="noStrike" cap="none" normalizeH="0" baseline="0" dirty="0" smtClean="0">
                <a:ln>
                  <a:noFill/>
                </a:ln>
                <a:solidFill>
                  <a:schemeClr val="bg1"/>
                </a:solidFill>
                <a:effectLst/>
                <a:latin typeface="Arial" pitchFamily="34" charset="0"/>
                <a:ea typeface="Cambria" pitchFamily="18" charset="0"/>
                <a:cs typeface="Arial" pitchFamily="34" charset="0"/>
              </a:rPr>
              <a:t> au cours d’un cycle de déverrouillage : N moteur = 16500 </a:t>
            </a:r>
            <a:r>
              <a:rPr kumimoji="0" lang="fr-FR" sz="1400" b="0" i="0" u="none" strike="noStrike" cap="none" normalizeH="0" baseline="0" dirty="0" err="1" smtClean="0">
                <a:ln>
                  <a:noFill/>
                </a:ln>
                <a:solidFill>
                  <a:schemeClr val="bg1"/>
                </a:solidFill>
                <a:effectLst/>
                <a:latin typeface="Arial" pitchFamily="34" charset="0"/>
                <a:ea typeface="Cambria" pitchFamily="18" charset="0"/>
                <a:cs typeface="Arial" pitchFamily="34" charset="0"/>
              </a:rPr>
              <a:t>tr.min</a:t>
            </a:r>
            <a:r>
              <a:rPr kumimoji="0" lang="fr-FR" sz="1400" b="0" i="0" u="none" strike="noStrike" cap="none" normalizeH="0" baseline="30000" dirty="0" smtClean="0">
                <a:ln>
                  <a:noFill/>
                </a:ln>
                <a:solidFill>
                  <a:schemeClr val="bg1"/>
                </a:solidFill>
                <a:effectLst/>
                <a:latin typeface="Arial" pitchFamily="34" charset="0"/>
                <a:ea typeface="Cambria" pitchFamily="18" charset="0"/>
                <a:cs typeface="Arial" pitchFamily="34" charset="0"/>
              </a:rPr>
              <a:t>-1</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7" name="Connecteur droit avec flèche 6"/>
          <p:cNvCxnSpPr/>
          <p:nvPr/>
        </p:nvCxnSpPr>
        <p:spPr>
          <a:xfrm rot="5400000" flipH="1" flipV="1">
            <a:off x="2172231" y="4873151"/>
            <a:ext cx="941823" cy="857256"/>
          </a:xfrm>
          <a:prstGeom prst="straightConnector1">
            <a:avLst/>
          </a:prstGeom>
          <a:ln w="2540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cxnSp>
        <p:nvCxnSpPr>
          <p:cNvPr id="8" name="Connecteur droit avec flèche 7"/>
          <p:cNvCxnSpPr/>
          <p:nvPr/>
        </p:nvCxnSpPr>
        <p:spPr>
          <a:xfrm rot="5400000" flipH="1" flipV="1">
            <a:off x="4000464" y="3187793"/>
            <a:ext cx="1214446" cy="357190"/>
          </a:xfrm>
          <a:prstGeom prst="straightConnector1">
            <a:avLst/>
          </a:prstGeom>
          <a:ln w="2540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sp>
        <p:nvSpPr>
          <p:cNvPr id="9" name="Rectangle 1"/>
          <p:cNvSpPr>
            <a:spLocks noChangeArrowheads="1"/>
          </p:cNvSpPr>
          <p:nvPr/>
        </p:nvSpPr>
        <p:spPr bwMode="auto">
          <a:xfrm>
            <a:off x="3500398" y="3973611"/>
            <a:ext cx="3143272" cy="307777"/>
          </a:xfrm>
          <a:prstGeom prst="rect">
            <a:avLst/>
          </a:prstGeom>
          <a:solidFill>
            <a:schemeClr val="bg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3895725" algn="l"/>
              </a:tabLst>
            </a:pPr>
            <a:r>
              <a:rPr kumimoji="0" lang="fr-FR" sz="1400" b="0" i="0" u="none" strike="noStrike" cap="none" normalizeH="0" baseline="0" dirty="0" smtClean="0">
                <a:ln>
                  <a:noFill/>
                </a:ln>
                <a:solidFill>
                  <a:schemeClr val="bg1"/>
                </a:solidFill>
                <a:effectLst/>
                <a:latin typeface="Arial" pitchFamily="34" charset="0"/>
                <a:ea typeface="Cambria" pitchFamily="18" charset="0"/>
                <a:cs typeface="Arial" pitchFamily="34" charset="0"/>
              </a:rPr>
              <a:t>Vitesse déplacement crémaillère ?</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0" name="Connecteur droit avec flèche 9"/>
          <p:cNvCxnSpPr/>
          <p:nvPr/>
        </p:nvCxnSpPr>
        <p:spPr>
          <a:xfrm rot="5400000" flipH="1" flipV="1">
            <a:off x="2429622" y="4044255"/>
            <a:ext cx="1285884" cy="1588"/>
          </a:xfrm>
          <a:prstGeom prst="straightConnector1">
            <a:avLst/>
          </a:prstGeom>
          <a:ln w="2540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cxnSp>
        <p:nvCxnSpPr>
          <p:cNvPr id="11" name="Connecteur droit avec flèche 10"/>
          <p:cNvCxnSpPr/>
          <p:nvPr/>
        </p:nvCxnSpPr>
        <p:spPr>
          <a:xfrm flipV="1">
            <a:off x="3071770" y="3259231"/>
            <a:ext cx="785818" cy="71438"/>
          </a:xfrm>
          <a:prstGeom prst="straightConnector1">
            <a:avLst/>
          </a:prstGeom>
          <a:ln w="2540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cxnSp>
        <p:nvCxnSpPr>
          <p:cNvPr id="12" name="Connecteur droit avec flèche 11"/>
          <p:cNvCxnSpPr/>
          <p:nvPr/>
        </p:nvCxnSpPr>
        <p:spPr>
          <a:xfrm rot="5400000" flipH="1" flipV="1">
            <a:off x="3714712" y="3044917"/>
            <a:ext cx="428628" cy="1588"/>
          </a:xfrm>
          <a:prstGeom prst="straightConnector1">
            <a:avLst/>
          </a:prstGeom>
          <a:ln w="2540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cxnSp>
        <p:nvCxnSpPr>
          <p:cNvPr id="13" name="Connecteur droit avec flèche 12"/>
          <p:cNvCxnSpPr/>
          <p:nvPr/>
        </p:nvCxnSpPr>
        <p:spPr>
          <a:xfrm rot="10800000" flipV="1">
            <a:off x="4991072" y="1901909"/>
            <a:ext cx="1652598" cy="714380"/>
          </a:xfrm>
          <a:prstGeom prst="straightConnector1">
            <a:avLst/>
          </a:prstGeom>
          <a:ln w="2540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sp>
        <p:nvSpPr>
          <p:cNvPr id="14" name="Rectangle 1"/>
          <p:cNvSpPr>
            <a:spLocks noChangeArrowheads="1"/>
          </p:cNvSpPr>
          <p:nvPr/>
        </p:nvSpPr>
        <p:spPr bwMode="auto">
          <a:xfrm>
            <a:off x="6429356" y="1616157"/>
            <a:ext cx="1129684" cy="307777"/>
          </a:xfrm>
          <a:prstGeom prst="rect">
            <a:avLst/>
          </a:prstGeom>
          <a:solidFill>
            <a:schemeClr val="bg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3895725" algn="l"/>
              </a:tabLst>
            </a:pPr>
            <a:r>
              <a:rPr kumimoji="0" lang="fr-FR" sz="1400" b="0" i="0" u="none" strike="noStrike" cap="none" normalizeH="0" baseline="0" dirty="0" smtClean="0">
                <a:ln>
                  <a:noFill/>
                </a:ln>
                <a:solidFill>
                  <a:schemeClr val="bg1"/>
                </a:solidFill>
                <a:effectLst/>
                <a:latin typeface="Arial" pitchFamily="34" charset="0"/>
                <a:ea typeface="Cambria" pitchFamily="18" charset="0"/>
                <a:cs typeface="Arial" pitchFamily="34" charset="0"/>
              </a:rPr>
              <a:t>Course ?</a:t>
            </a:r>
            <a:endParaRPr kumimoji="0" lang="fr-FR" sz="1400" b="0" i="0" u="none" strike="noStrike" cap="none" normalizeH="0" baseline="0" dirty="0" smtClean="0">
              <a:ln>
                <a:noFill/>
              </a:ln>
              <a:solidFill>
                <a:schemeClr val="bg1"/>
              </a:solidFill>
              <a:effectLst/>
              <a:latin typeface="Arial" pitchFamily="34" charset="0"/>
              <a:cs typeface="Arial" pitchFamily="34" charset="0"/>
            </a:endParaRPr>
          </a:p>
        </p:txBody>
      </p:sp>
      <p:sp>
        <p:nvSpPr>
          <p:cNvPr id="15" name="Rectangle 1"/>
          <p:cNvSpPr>
            <a:spLocks noChangeArrowheads="1"/>
          </p:cNvSpPr>
          <p:nvPr/>
        </p:nvSpPr>
        <p:spPr bwMode="auto">
          <a:xfrm>
            <a:off x="4991072" y="5402371"/>
            <a:ext cx="3276628" cy="857256"/>
          </a:xfrm>
          <a:prstGeom prst="rect">
            <a:avLst/>
          </a:prstGeom>
          <a:solidFill>
            <a:schemeClr val="bg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3895725" algn="l"/>
              </a:tabLst>
            </a:pPr>
            <a:r>
              <a:rPr kumimoji="0" lang="fr-FR" sz="1600" b="0" i="0" u="none" strike="noStrike" cap="none" normalizeH="0" baseline="0" dirty="0" smtClean="0">
                <a:ln>
                  <a:noFill/>
                </a:ln>
                <a:solidFill>
                  <a:schemeClr val="bg1"/>
                </a:solidFill>
                <a:effectLst/>
                <a:latin typeface="Arial" pitchFamily="34" charset="0"/>
                <a:ea typeface="Cambria" pitchFamily="18" charset="0"/>
                <a:cs typeface="Arial" pitchFamily="34" charset="0"/>
              </a:rPr>
              <a:t>Conclure quant au respect de la donnée</a:t>
            </a:r>
            <a:r>
              <a:rPr kumimoji="0" lang="fr-FR" sz="1600" b="0" i="0" u="none" strike="noStrike" cap="none" normalizeH="0" dirty="0" smtClean="0">
                <a:ln>
                  <a:noFill/>
                </a:ln>
                <a:solidFill>
                  <a:schemeClr val="bg1"/>
                </a:solidFill>
                <a:effectLst/>
                <a:latin typeface="Arial" pitchFamily="34" charset="0"/>
                <a:ea typeface="Cambria" pitchFamily="18" charset="0"/>
                <a:cs typeface="Arial" pitchFamily="34" charset="0"/>
              </a:rPr>
              <a:t> constructeur sur le temps de libération/verrouillage.</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16" name="Title 1"/>
          <p:cNvSpPr txBox="1">
            <a:spLocks/>
          </p:cNvSpPr>
          <p:nvPr/>
        </p:nvSpPr>
        <p:spPr>
          <a:xfrm>
            <a:off x="3300851" y="177200"/>
            <a:ext cx="2256482" cy="6683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smtClean="0">
                <a:solidFill>
                  <a:srgbClr val="0FFFF9"/>
                </a:solidFill>
              </a:rPr>
              <a:t>PARTIE 3</a:t>
            </a:r>
            <a:endParaRPr lang="en-US" sz="3600" dirty="0">
              <a:solidFill>
                <a:srgbClr val="0FFFF9"/>
              </a:solidFill>
            </a:endParaRPr>
          </a:p>
        </p:txBody>
      </p:sp>
      <p:sp>
        <p:nvSpPr>
          <p:cNvPr id="17" name="Espace réservé du numéro de diapositive 16"/>
          <p:cNvSpPr>
            <a:spLocks noGrp="1"/>
          </p:cNvSpPr>
          <p:nvPr>
            <p:ph type="sldNum" sz="quarter" idx="12"/>
          </p:nvPr>
        </p:nvSpPr>
        <p:spPr/>
        <p:txBody>
          <a:bodyPr/>
          <a:lstStyle/>
          <a:p>
            <a:fld id="{9F2F5E10-5301-4EE6-90D2-A6C4A3F62BED}"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righ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300851" y="177200"/>
            <a:ext cx="2256482" cy="6683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smtClean="0">
                <a:solidFill>
                  <a:srgbClr val="0FFFF9"/>
                </a:solidFill>
              </a:rPr>
              <a:t>PARTIE 3</a:t>
            </a:r>
            <a:endParaRPr lang="en-US" sz="3600" dirty="0">
              <a:solidFill>
                <a:srgbClr val="0FFFF9"/>
              </a:solidFill>
            </a:endParaRPr>
          </a:p>
        </p:txBody>
      </p:sp>
      <p:sp>
        <p:nvSpPr>
          <p:cNvPr id="12" name="Espace réservé du contenu 2"/>
          <p:cNvSpPr>
            <a:spLocks noGrp="1"/>
          </p:cNvSpPr>
          <p:nvPr>
            <p:ph idx="1"/>
          </p:nvPr>
        </p:nvSpPr>
        <p:spPr>
          <a:xfrm>
            <a:off x="768229" y="845538"/>
            <a:ext cx="7662864" cy="1335024"/>
          </a:xfrm>
        </p:spPr>
        <p:txBody>
          <a:bodyPr/>
          <a:lstStyle/>
          <a:p>
            <a:pPr marL="420624" lvl="0" indent="-384048">
              <a:spcBef>
                <a:spcPct val="20000"/>
              </a:spcBef>
              <a:buSzPct val="80000"/>
              <a:buNone/>
              <a:defRPr/>
            </a:pPr>
            <a:r>
              <a:rPr lang="fr-FR" sz="2000" b="1" u="sng" dirty="0" smtClean="0">
                <a:solidFill>
                  <a:schemeClr val="bg1"/>
                </a:solidFill>
              </a:rPr>
              <a:t>Problématique  :</a:t>
            </a:r>
            <a:r>
              <a:rPr lang="fr-FR" sz="2000" b="1" dirty="0" smtClean="0">
                <a:solidFill>
                  <a:schemeClr val="bg1"/>
                </a:solidFill>
              </a:rPr>
              <a:t>   </a:t>
            </a:r>
            <a:r>
              <a:rPr lang="fr-FR" sz="2000" dirty="0" smtClean="0">
                <a:solidFill>
                  <a:schemeClr val="bg1"/>
                </a:solidFill>
              </a:rPr>
              <a:t>Vérifier que le couple de démarrage du moteur est suffisant pour mettre en mouvement le système</a:t>
            </a:r>
          </a:p>
          <a:p>
            <a:endParaRPr lang="fr-FR" dirty="0"/>
          </a:p>
        </p:txBody>
      </p:sp>
      <p:pic>
        <p:nvPicPr>
          <p:cNvPr id="16" name="Image 15" descr="POSITION 1 essai.jpg"/>
          <p:cNvPicPr/>
          <p:nvPr/>
        </p:nvPicPr>
        <p:blipFill>
          <a:blip r:embed="rId2" cstate="print"/>
          <a:stretch>
            <a:fillRect/>
          </a:stretch>
        </p:blipFill>
        <p:spPr>
          <a:xfrm>
            <a:off x="2071638" y="1571612"/>
            <a:ext cx="5715040" cy="4071966"/>
          </a:xfrm>
          <a:prstGeom prst="rect">
            <a:avLst/>
          </a:prstGeom>
        </p:spPr>
      </p:pic>
      <p:grpSp>
        <p:nvGrpSpPr>
          <p:cNvPr id="28" name="Groupe 27"/>
          <p:cNvGrpSpPr/>
          <p:nvPr/>
        </p:nvGrpSpPr>
        <p:grpSpPr>
          <a:xfrm>
            <a:off x="3643274" y="3500438"/>
            <a:ext cx="3286148" cy="2277263"/>
            <a:chOff x="3643274" y="3500438"/>
            <a:chExt cx="3286148" cy="2277263"/>
          </a:xfrm>
        </p:grpSpPr>
        <p:cxnSp>
          <p:nvCxnSpPr>
            <p:cNvPr id="17" name="Connecteur droit avec flèche 16"/>
            <p:cNvCxnSpPr/>
            <p:nvPr/>
          </p:nvCxnSpPr>
          <p:spPr>
            <a:xfrm rot="5400000" flipH="1" flipV="1">
              <a:off x="4750563" y="3893347"/>
              <a:ext cx="2000264" cy="1214446"/>
            </a:xfrm>
            <a:prstGeom prst="straightConnector1">
              <a:avLst/>
            </a:prstGeom>
            <a:ln w="2540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sp>
          <p:nvSpPr>
            <p:cNvPr id="18" name="Rectangle 1"/>
            <p:cNvSpPr>
              <a:spLocks noChangeArrowheads="1"/>
            </p:cNvSpPr>
            <p:nvPr/>
          </p:nvSpPr>
          <p:spPr bwMode="auto">
            <a:xfrm>
              <a:off x="3643274" y="5500702"/>
              <a:ext cx="3286148" cy="276999"/>
            </a:xfrm>
            <a:prstGeom prst="rect">
              <a:avLst/>
            </a:prstGeom>
            <a:solidFill>
              <a:schemeClr val="bg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3895725" algn="l"/>
                </a:tabLst>
              </a:pPr>
              <a:r>
                <a:rPr kumimoji="0" lang="fr-FR" sz="1200" b="0" i="0" u="none" strike="noStrike" cap="none" normalizeH="0" baseline="0" dirty="0" smtClean="0">
                  <a:ln>
                    <a:noFill/>
                  </a:ln>
                  <a:solidFill>
                    <a:schemeClr val="bg1"/>
                  </a:solidFill>
                  <a:effectLst/>
                  <a:latin typeface="Arial" pitchFamily="34" charset="0"/>
                  <a:ea typeface="Cambria" pitchFamily="18" charset="0"/>
                  <a:cs typeface="Arial" pitchFamily="34" charset="0"/>
                </a:rPr>
                <a:t>En début de verrouillage</a:t>
              </a:r>
              <a:r>
                <a:rPr kumimoji="0" lang="fr-FR" sz="1200" b="0" i="0" u="none" strike="noStrike" cap="none" normalizeH="0" dirty="0" smtClean="0">
                  <a:ln>
                    <a:noFill/>
                  </a:ln>
                  <a:solidFill>
                    <a:schemeClr val="bg1"/>
                  </a:solidFill>
                  <a:effectLst/>
                  <a:latin typeface="Arial" pitchFamily="34" charset="0"/>
                  <a:ea typeface="Cambria" pitchFamily="18" charset="0"/>
                  <a:cs typeface="Arial" pitchFamily="34" charset="0"/>
                </a:rPr>
                <a:t> F ressort = 10.6N</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21" name="Ellipse 20"/>
          <p:cNvSpPr/>
          <p:nvPr/>
        </p:nvSpPr>
        <p:spPr>
          <a:xfrm rot="965112">
            <a:off x="6120128" y="1793030"/>
            <a:ext cx="1108791" cy="216267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 name="Groupe 31"/>
          <p:cNvGrpSpPr/>
          <p:nvPr/>
        </p:nvGrpSpPr>
        <p:grpSpPr>
          <a:xfrm>
            <a:off x="6429324" y="3500438"/>
            <a:ext cx="2571768" cy="1717901"/>
            <a:chOff x="6429324" y="3500438"/>
            <a:chExt cx="2571768" cy="1717901"/>
          </a:xfrm>
        </p:grpSpPr>
        <p:sp>
          <p:nvSpPr>
            <p:cNvPr id="22" name="Rectangle 1"/>
            <p:cNvSpPr>
              <a:spLocks noChangeArrowheads="1"/>
            </p:cNvSpPr>
            <p:nvPr/>
          </p:nvSpPr>
          <p:spPr bwMode="auto">
            <a:xfrm>
              <a:off x="6429324" y="4572008"/>
              <a:ext cx="2571768" cy="646331"/>
            </a:xfrm>
            <a:prstGeom prst="rect">
              <a:avLst/>
            </a:prstGeom>
            <a:solidFill>
              <a:schemeClr val="bg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3895725" algn="l"/>
                </a:tabLst>
              </a:pPr>
              <a:r>
                <a:rPr kumimoji="0" lang="fr-FR" sz="1200" b="0" i="0" u="none" strike="noStrike" cap="none" normalizeH="0" baseline="0" dirty="0" smtClean="0">
                  <a:ln>
                    <a:noFill/>
                  </a:ln>
                  <a:solidFill>
                    <a:schemeClr val="bg1"/>
                  </a:solidFill>
                  <a:effectLst/>
                  <a:latin typeface="Arial" pitchFamily="34" charset="0"/>
                  <a:ea typeface="Cambria" pitchFamily="18" charset="0"/>
                  <a:cs typeface="Arial" pitchFamily="34" charset="0"/>
                </a:rPr>
                <a:t>Isolement du</a:t>
              </a:r>
              <a:r>
                <a:rPr kumimoji="0" lang="fr-FR" sz="1200" b="0" i="0" u="none" strike="noStrike" cap="none" normalizeH="0" dirty="0" smtClean="0">
                  <a:ln>
                    <a:noFill/>
                  </a:ln>
                  <a:solidFill>
                    <a:schemeClr val="bg1"/>
                  </a:solidFill>
                  <a:effectLst/>
                  <a:latin typeface="Arial" pitchFamily="34" charset="0"/>
                  <a:ea typeface="Cambria" pitchFamily="18" charset="0"/>
                  <a:cs typeface="Arial" pitchFamily="34" charset="0"/>
                </a:rPr>
                <a:t> bras de commande.</a:t>
              </a:r>
            </a:p>
            <a:p>
              <a:pPr marL="0" marR="0" lvl="0" indent="0" algn="just" defTabSz="914400" rtl="0" eaLnBrk="0" fontAlgn="base" latinLnBrk="0" hangingPunct="0">
                <a:lnSpc>
                  <a:spcPct val="100000"/>
                </a:lnSpc>
                <a:spcBef>
                  <a:spcPct val="0"/>
                </a:spcBef>
                <a:spcAft>
                  <a:spcPct val="0"/>
                </a:spcAft>
                <a:buClrTx/>
                <a:buSzTx/>
                <a:buFontTx/>
                <a:buNone/>
                <a:tabLst>
                  <a:tab pos="3895725" algn="l"/>
                </a:tabLst>
              </a:pPr>
              <a:r>
                <a:rPr lang="fr-FR" sz="1200" baseline="0" dirty="0" smtClean="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forces coplanaires non parallèles.</a:t>
              </a:r>
            </a:p>
            <a:p>
              <a:pPr marL="0" marR="0" lvl="0" indent="0" algn="just" defTabSz="914400" rtl="0" eaLnBrk="0" fontAlgn="base" latinLnBrk="0" hangingPunct="0">
                <a:lnSpc>
                  <a:spcPct val="100000"/>
                </a:lnSpc>
                <a:spcBef>
                  <a:spcPct val="0"/>
                </a:spcBef>
                <a:spcAft>
                  <a:spcPct val="0"/>
                </a:spcAft>
                <a:buClrTx/>
                <a:buSzTx/>
                <a:buFontTx/>
                <a:buNone/>
                <a:tabLst>
                  <a:tab pos="3895725" algn="l"/>
                </a:tabLst>
              </a:pPr>
              <a:r>
                <a:rPr kumimoji="0" lang="fr-FR" sz="1200" b="0" i="0" u="none" strike="noStrike" cap="none" normalizeH="0" baseline="0" dirty="0" smtClean="0">
                  <a:ln>
                    <a:noFill/>
                  </a:ln>
                  <a:solidFill>
                    <a:schemeClr val="bg1"/>
                  </a:solidFill>
                  <a:effectLst/>
                  <a:latin typeface="Arial" pitchFamily="34" charset="0"/>
                  <a:cs typeface="Arial" pitchFamily="34" charset="0"/>
                </a:rPr>
                <a:t>Résolution</a:t>
              </a:r>
              <a:r>
                <a:rPr kumimoji="0" lang="fr-FR" sz="1200" b="0" i="0" u="none" strike="noStrike" cap="none" normalizeH="0" dirty="0" smtClean="0">
                  <a:ln>
                    <a:noFill/>
                  </a:ln>
                  <a:solidFill>
                    <a:schemeClr val="bg1"/>
                  </a:solidFill>
                  <a:effectLst/>
                  <a:latin typeface="Arial" pitchFamily="34" charset="0"/>
                  <a:cs typeface="Arial" pitchFamily="34" charset="0"/>
                </a:rPr>
                <a:t> graphique.</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23" name="Connecteur droit avec flèche 22"/>
            <p:cNvCxnSpPr>
              <a:stCxn id="22" idx="0"/>
            </p:cNvCxnSpPr>
            <p:nvPr/>
          </p:nvCxnSpPr>
          <p:spPr>
            <a:xfrm rot="16200000" flipV="1">
              <a:off x="6822249" y="3679049"/>
              <a:ext cx="1071570" cy="714348"/>
            </a:xfrm>
            <a:prstGeom prst="straightConnector1">
              <a:avLst/>
            </a:prstGeom>
            <a:ln w="2540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grpSp>
      <p:grpSp>
        <p:nvGrpSpPr>
          <p:cNvPr id="30" name="Groupe 29"/>
          <p:cNvGrpSpPr/>
          <p:nvPr/>
        </p:nvGrpSpPr>
        <p:grpSpPr>
          <a:xfrm>
            <a:off x="5000596" y="1643050"/>
            <a:ext cx="1785950" cy="500066"/>
            <a:chOff x="5000596" y="1643050"/>
            <a:chExt cx="1785950" cy="500066"/>
          </a:xfrm>
        </p:grpSpPr>
        <p:cxnSp>
          <p:nvCxnSpPr>
            <p:cNvPr id="19" name="Connecteur droit avec flèche 18"/>
            <p:cNvCxnSpPr/>
            <p:nvPr/>
          </p:nvCxnSpPr>
          <p:spPr>
            <a:xfrm flipV="1">
              <a:off x="5643538" y="1928802"/>
              <a:ext cx="1143008" cy="214314"/>
            </a:xfrm>
            <a:prstGeom prst="straightConnector1">
              <a:avLst/>
            </a:prstGeom>
            <a:ln w="25400">
              <a:solidFill>
                <a:schemeClr val="bg2">
                  <a:lumMod val="25000"/>
                </a:schemeClr>
              </a:solidFill>
              <a:tailEnd type="arrow"/>
            </a:ln>
          </p:spPr>
          <p:style>
            <a:lnRef idx="1">
              <a:schemeClr val="dk1"/>
            </a:lnRef>
            <a:fillRef idx="0">
              <a:schemeClr val="dk1"/>
            </a:fillRef>
            <a:effectRef idx="0">
              <a:schemeClr val="dk1"/>
            </a:effectRef>
            <a:fontRef idx="minor">
              <a:schemeClr val="tx1"/>
            </a:fontRef>
          </p:style>
        </p:cxnSp>
        <p:sp>
          <p:nvSpPr>
            <p:cNvPr id="20" name="Rectangle 1"/>
            <p:cNvSpPr>
              <a:spLocks noChangeArrowheads="1"/>
            </p:cNvSpPr>
            <p:nvPr/>
          </p:nvSpPr>
          <p:spPr bwMode="auto">
            <a:xfrm>
              <a:off x="5000596" y="1643050"/>
              <a:ext cx="1276360" cy="276228"/>
            </a:xfrm>
            <a:prstGeom prst="rect">
              <a:avLst/>
            </a:prstGeom>
            <a:solidFill>
              <a:schemeClr val="bg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3895725" algn="l"/>
                </a:tabLst>
              </a:pPr>
              <a:r>
                <a:rPr kumimoji="0" lang="fr-FR" sz="1200" b="0" i="0" u="none" strike="noStrike" cap="none" normalizeH="0" baseline="0" dirty="0" smtClean="0">
                  <a:ln>
                    <a:noFill/>
                  </a:ln>
                  <a:solidFill>
                    <a:schemeClr val="bg1"/>
                  </a:solidFill>
                  <a:effectLst/>
                  <a:latin typeface="Arial" pitchFamily="34" charset="0"/>
                  <a:ea typeface="Cambria" pitchFamily="18" charset="0"/>
                  <a:cs typeface="Arial" pitchFamily="34" charset="0"/>
                </a:rPr>
                <a:t>F crémaillère ?</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3" name="Groupe 32"/>
          <p:cNvGrpSpPr/>
          <p:nvPr/>
        </p:nvGrpSpPr>
        <p:grpSpPr>
          <a:xfrm>
            <a:off x="2576514" y="2025667"/>
            <a:ext cx="2566958" cy="2286016"/>
            <a:chOff x="2786018" y="2000240"/>
            <a:chExt cx="2143140" cy="2286016"/>
          </a:xfrm>
        </p:grpSpPr>
        <p:cxnSp>
          <p:nvCxnSpPr>
            <p:cNvPr id="24" name="Connecteur en arc 23"/>
            <p:cNvCxnSpPr/>
            <p:nvPr/>
          </p:nvCxnSpPr>
          <p:spPr>
            <a:xfrm rot="5400000">
              <a:off x="3036051" y="2393149"/>
              <a:ext cx="2071702" cy="1714512"/>
            </a:xfrm>
            <a:prstGeom prst="curvedConnector3">
              <a:avLst>
                <a:gd name="adj1" fmla="val 50000"/>
              </a:avLst>
            </a:prstGeom>
            <a:ln w="25400">
              <a:solidFill>
                <a:schemeClr val="bg2">
                  <a:lumMod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Rectangle 1"/>
            <p:cNvSpPr>
              <a:spLocks noChangeArrowheads="1"/>
            </p:cNvSpPr>
            <p:nvPr/>
          </p:nvSpPr>
          <p:spPr bwMode="auto">
            <a:xfrm>
              <a:off x="2786018" y="2000240"/>
              <a:ext cx="2000232" cy="646331"/>
            </a:xfrm>
            <a:prstGeom prst="rect">
              <a:avLst/>
            </a:prstGeom>
            <a:solidFill>
              <a:schemeClr val="bg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3895725" algn="l"/>
                </a:tabLst>
              </a:pPr>
              <a:r>
                <a:rPr kumimoji="0" lang="fr-FR" sz="1200" b="0" i="0" u="none" strike="noStrike" cap="none" normalizeH="0" baseline="0" dirty="0" smtClean="0">
                  <a:ln>
                    <a:noFill/>
                  </a:ln>
                  <a:solidFill>
                    <a:schemeClr val="bg1"/>
                  </a:solidFill>
                  <a:effectLst/>
                  <a:latin typeface="Arial" pitchFamily="34" charset="0"/>
                  <a:ea typeface="Cambria" pitchFamily="18" charset="0"/>
                  <a:cs typeface="Arial" pitchFamily="34" charset="0"/>
                </a:rPr>
                <a:t>On donne relation qui lie Couple moteur à F crémaillère.</a:t>
              </a:r>
              <a:endParaRPr kumimoji="0" lang="fr-FR" sz="900" b="0" i="0" u="none" strike="noStrike" cap="none" normalizeH="0" baseline="0" dirty="0" smtClean="0">
                <a:ln>
                  <a:noFill/>
                </a:ln>
                <a:solidFill>
                  <a:schemeClr val="bg1"/>
                </a:solidFill>
                <a:effectLst/>
                <a:latin typeface="Arial" pitchFamily="34" charset="0"/>
                <a:cs typeface="Arial" pitchFamily="34" charset="0"/>
              </a:endParaRPr>
            </a:p>
          </p:txBody>
        </p:sp>
      </p:grpSp>
      <p:pic>
        <p:nvPicPr>
          <p:cNvPr id="26" name="Image 25" descr="courbe moteur.jpg"/>
          <p:cNvPicPr/>
          <p:nvPr/>
        </p:nvPicPr>
        <p:blipFill>
          <a:blip r:embed="rId3"/>
          <a:stretch>
            <a:fillRect/>
          </a:stretch>
        </p:blipFill>
        <p:spPr>
          <a:xfrm>
            <a:off x="146304" y="4311683"/>
            <a:ext cx="3357554" cy="2378038"/>
          </a:xfrm>
          <a:prstGeom prst="rect">
            <a:avLst/>
          </a:prstGeom>
        </p:spPr>
      </p:pic>
      <p:sp>
        <p:nvSpPr>
          <p:cNvPr id="27" name="Rectangle 1"/>
          <p:cNvSpPr>
            <a:spLocks noChangeArrowheads="1"/>
          </p:cNvSpPr>
          <p:nvPr/>
        </p:nvSpPr>
        <p:spPr bwMode="auto">
          <a:xfrm>
            <a:off x="4286184" y="5922694"/>
            <a:ext cx="4286280" cy="584775"/>
          </a:xfrm>
          <a:prstGeom prst="rect">
            <a:avLst/>
          </a:prstGeom>
          <a:solidFill>
            <a:schemeClr val="bg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3895725" algn="l"/>
              </a:tabLst>
            </a:pPr>
            <a:r>
              <a:rPr kumimoji="0" lang="fr-FR" sz="1600" b="0" i="0" u="none" strike="noStrike" cap="none" normalizeH="0" baseline="0" dirty="0" smtClean="0">
                <a:ln>
                  <a:noFill/>
                </a:ln>
                <a:solidFill>
                  <a:schemeClr val="bg1"/>
                </a:solidFill>
                <a:effectLst/>
                <a:latin typeface="Arial" pitchFamily="34" charset="0"/>
                <a:ea typeface="Cambria" pitchFamily="18" charset="0"/>
                <a:cs typeface="Arial" pitchFamily="34" charset="0"/>
              </a:rPr>
              <a:t>Vérification que le couple moteur est correctement adapté</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29" name="Espace réservé du numéro de diapositive 28"/>
          <p:cNvSpPr>
            <a:spLocks noGrp="1"/>
          </p:cNvSpPr>
          <p:nvPr>
            <p:ph type="sldNum" sz="quarter" idx="12"/>
          </p:nvPr>
        </p:nvSpPr>
        <p:spPr/>
        <p:txBody>
          <a:bodyPr/>
          <a:lstStyle/>
          <a:p>
            <a:fld id="{9F2F5E10-5301-4EE6-90D2-A6C4A3F62BED}"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4*#ppt_w"/>
                                          </p:val>
                                        </p:tav>
                                        <p:tav tm="100000">
                                          <p:val>
                                            <p:strVal val="#ppt_w"/>
                                          </p:val>
                                        </p:tav>
                                      </p:tavLst>
                                    </p:anim>
                                    <p:anim calcmode="lin" valueType="num">
                                      <p:cBhvr>
                                        <p:cTn id="18" dur="500" fill="hold"/>
                                        <p:tgtEl>
                                          <p:spTgt spid="21"/>
                                        </p:tgtEl>
                                        <p:attrNameLst>
                                          <p:attrName>ppt_h</p:attrName>
                                        </p:attrNameLst>
                                      </p:cBhvr>
                                      <p:tavLst>
                                        <p:tav tm="0">
                                          <p:val>
                                            <p:strVal val="4*#ppt_h"/>
                                          </p:val>
                                        </p:tav>
                                        <p:tav tm="100000">
                                          <p:val>
                                            <p:strVal val="#ppt_h"/>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900" decel="100000" fill="hold"/>
                                        <p:tgtEl>
                                          <p:spTgt spid="2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3300851" y="177200"/>
            <a:ext cx="2256482" cy="6683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smtClean="0">
                <a:solidFill>
                  <a:srgbClr val="0FFFF9"/>
                </a:solidFill>
              </a:rPr>
              <a:t>PARTIE 3</a:t>
            </a:r>
            <a:endParaRPr lang="en-US" sz="3600" dirty="0">
              <a:solidFill>
                <a:srgbClr val="0FFFF9"/>
              </a:solidFill>
            </a:endParaRPr>
          </a:p>
        </p:txBody>
      </p:sp>
      <p:sp>
        <p:nvSpPr>
          <p:cNvPr id="18" name="Espace réservé du contenu 2"/>
          <p:cNvSpPr txBox="1">
            <a:spLocks/>
          </p:cNvSpPr>
          <p:nvPr/>
        </p:nvSpPr>
        <p:spPr>
          <a:xfrm>
            <a:off x="768229" y="845538"/>
            <a:ext cx="7662864" cy="1335024"/>
          </a:xfrm>
          <a:prstGeom prst="rect">
            <a:avLst/>
          </a:prstGeom>
        </p:spPr>
        <p:txBody>
          <a:bodyPr vert="horz" lIns="91440" tIns="45720" rIns="91440" bIns="45720" rtlCol="0">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fr-FR" sz="2000" b="1" i="0" u="sng" strike="noStrike" kern="1200" cap="none" spc="0" normalizeH="0" baseline="0" noProof="0" dirty="0" smtClean="0">
                <a:ln>
                  <a:noFill/>
                </a:ln>
                <a:solidFill>
                  <a:schemeClr val="bg1"/>
                </a:solidFill>
                <a:effectLst/>
                <a:uLnTx/>
                <a:uFillTx/>
                <a:latin typeface="+mn-lt"/>
                <a:ea typeface="+mn-ea"/>
                <a:cs typeface="+mn-cs"/>
              </a:rPr>
              <a:t>Problématique  :</a:t>
            </a:r>
            <a:r>
              <a:rPr kumimoji="0" lang="fr-FR" sz="2000" b="1" i="0" u="none" strike="noStrike" kern="1200" cap="none" spc="0" normalizeH="0" baseline="0" noProof="0" dirty="0" smtClean="0">
                <a:ln>
                  <a:noFill/>
                </a:ln>
                <a:solidFill>
                  <a:schemeClr val="bg1"/>
                </a:solidFill>
                <a:effectLst/>
                <a:uLnTx/>
                <a:uFillTx/>
                <a:latin typeface="+mn-lt"/>
                <a:ea typeface="+mn-ea"/>
                <a:cs typeface="+mn-cs"/>
              </a:rPr>
              <a:t>   </a:t>
            </a:r>
            <a:r>
              <a:rPr lang="fr-FR" sz="2000" dirty="0" smtClean="0">
                <a:solidFill>
                  <a:schemeClr val="bg1"/>
                </a:solidFill>
              </a:rPr>
              <a:t>C</a:t>
            </a:r>
            <a:r>
              <a:rPr kumimoji="0" lang="fr-FR" sz="2000" b="0" i="0" u="none" strike="noStrike" kern="1200" cap="none" spc="0" normalizeH="0" baseline="0" noProof="0" dirty="0" err="1" smtClean="0">
                <a:ln>
                  <a:noFill/>
                </a:ln>
                <a:solidFill>
                  <a:schemeClr val="bg1"/>
                </a:solidFill>
                <a:effectLst/>
                <a:uLnTx/>
                <a:uFillTx/>
                <a:latin typeface="+mn-lt"/>
                <a:ea typeface="+mn-ea"/>
                <a:cs typeface="+mn-cs"/>
              </a:rPr>
              <a:t>hoisir</a:t>
            </a:r>
            <a:r>
              <a:rPr kumimoji="0" lang="fr-FR" sz="2000" b="0" i="0" u="none" strike="noStrike" kern="1200" cap="none" spc="0" normalizeH="0" baseline="0" noProof="0" dirty="0" smtClean="0">
                <a:ln>
                  <a:noFill/>
                </a:ln>
                <a:solidFill>
                  <a:schemeClr val="bg1"/>
                </a:solidFill>
                <a:effectLst/>
                <a:uLnTx/>
                <a:uFillTx/>
                <a:latin typeface="+mn-lt"/>
                <a:ea typeface="+mn-ea"/>
                <a:cs typeface="+mn-cs"/>
              </a:rPr>
              <a:t> un ressort adapté aux conditions de verrouillage du bloc prisme.</a:t>
            </a:r>
            <a:endParaRPr kumimoji="0" lang="fr-FR" sz="2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9" name="Espace réservé du contenu 18" descr="choix ressort 1.jpg"/>
          <p:cNvPicPr>
            <a:picLocks noGrp="1"/>
          </p:cNvPicPr>
          <p:nvPr>
            <p:ph idx="1"/>
          </p:nvPr>
        </p:nvPicPr>
        <p:blipFill>
          <a:blip r:embed="rId2" cstate="print"/>
          <a:stretch>
            <a:fillRect/>
          </a:stretch>
        </p:blipFill>
        <p:spPr>
          <a:xfrm>
            <a:off x="5299719" y="1648624"/>
            <a:ext cx="2993890" cy="2434527"/>
          </a:xfrm>
          <a:prstGeom prst="rect">
            <a:avLst/>
          </a:prstGeom>
        </p:spPr>
      </p:pic>
      <p:pic>
        <p:nvPicPr>
          <p:cNvPr id="20" name="Image 19" descr="choix ressort 2.jpg"/>
          <p:cNvPicPr/>
          <p:nvPr/>
        </p:nvPicPr>
        <p:blipFill>
          <a:blip r:embed="rId3" cstate="print"/>
          <a:stretch>
            <a:fillRect/>
          </a:stretch>
        </p:blipFill>
        <p:spPr>
          <a:xfrm>
            <a:off x="294024" y="1648624"/>
            <a:ext cx="2758656" cy="2434527"/>
          </a:xfrm>
          <a:prstGeom prst="rect">
            <a:avLst/>
          </a:prstGeom>
        </p:spPr>
      </p:pic>
      <p:graphicFrame>
        <p:nvGraphicFramePr>
          <p:cNvPr id="21" name="Graphique 20"/>
          <p:cNvGraphicFramePr/>
          <p:nvPr/>
        </p:nvGraphicFramePr>
        <p:xfrm>
          <a:off x="1390021" y="4083151"/>
          <a:ext cx="6144635" cy="2527961"/>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1"/>
          <p:cNvSpPr>
            <a:spLocks noChangeArrowheads="1"/>
          </p:cNvSpPr>
          <p:nvPr/>
        </p:nvSpPr>
        <p:spPr bwMode="auto">
          <a:xfrm>
            <a:off x="3300851" y="3575320"/>
            <a:ext cx="3320688" cy="338554"/>
          </a:xfrm>
          <a:prstGeom prst="rect">
            <a:avLst/>
          </a:prstGeom>
          <a:solidFill>
            <a:schemeClr val="bg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3895725" algn="l"/>
              </a:tabLst>
            </a:pPr>
            <a:r>
              <a:rPr kumimoji="0" lang="fr-FR" sz="1600" b="0" i="0" u="none" strike="noStrike" cap="none" normalizeH="0" baseline="0" dirty="0" smtClean="0">
                <a:ln>
                  <a:noFill/>
                </a:ln>
                <a:solidFill>
                  <a:schemeClr val="bg1"/>
                </a:solidFill>
                <a:effectLst/>
                <a:latin typeface="Arial" pitchFamily="34" charset="0"/>
                <a:ea typeface="Cambria" pitchFamily="18" charset="0"/>
                <a:cs typeface="Arial" pitchFamily="34" charset="0"/>
              </a:rPr>
              <a:t>+ extrait de catalogue</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Espace réservé du numéro de diapositive 7"/>
          <p:cNvSpPr>
            <a:spLocks noGrp="1"/>
          </p:cNvSpPr>
          <p:nvPr>
            <p:ph type="sldNum" sz="quarter" idx="12"/>
          </p:nvPr>
        </p:nvSpPr>
        <p:spPr/>
        <p:txBody>
          <a:bodyPr/>
          <a:lstStyle/>
          <a:p>
            <a:fld id="{9F2F5E10-5301-4EE6-90D2-A6C4A3F62BE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3300851" y="177200"/>
            <a:ext cx="2256482" cy="6683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smtClean="0">
                <a:solidFill>
                  <a:srgbClr val="0FFFF9"/>
                </a:solidFill>
              </a:rPr>
              <a:t>PARTIE 3</a:t>
            </a:r>
            <a:endParaRPr lang="en-US" sz="3600" dirty="0">
              <a:solidFill>
                <a:srgbClr val="0FFFF9"/>
              </a:solidFill>
            </a:endParaRPr>
          </a:p>
        </p:txBody>
      </p:sp>
      <p:sp>
        <p:nvSpPr>
          <p:cNvPr id="19" name="Espace réservé du contenu 2"/>
          <p:cNvSpPr txBox="1">
            <a:spLocks/>
          </p:cNvSpPr>
          <p:nvPr/>
        </p:nvSpPr>
        <p:spPr>
          <a:xfrm>
            <a:off x="768229" y="845538"/>
            <a:ext cx="7662864" cy="1335024"/>
          </a:xfrm>
          <a:prstGeom prst="rect">
            <a:avLst/>
          </a:prstGeom>
        </p:spPr>
        <p:txBody>
          <a:bodyPr vert="horz" lIns="91440" tIns="45720" rIns="91440" bIns="45720" rtlCol="0">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fr-FR" sz="2000" b="1" i="0" u="sng" strike="noStrike" kern="1200" cap="none" spc="0" normalizeH="0" baseline="0" noProof="0" dirty="0" smtClean="0">
                <a:ln>
                  <a:noFill/>
                </a:ln>
                <a:solidFill>
                  <a:schemeClr val="bg1"/>
                </a:solidFill>
                <a:effectLst/>
                <a:uLnTx/>
                <a:uFillTx/>
                <a:latin typeface="+mn-lt"/>
                <a:ea typeface="+mn-ea"/>
                <a:cs typeface="+mn-cs"/>
              </a:rPr>
              <a:t>Problématique  :</a:t>
            </a:r>
            <a:r>
              <a:rPr kumimoji="0" lang="fr-FR" sz="2000" b="1" i="0" u="none" strike="noStrike" kern="1200" cap="none" spc="0" normalizeH="0" baseline="0" noProof="0" dirty="0" smtClean="0">
                <a:ln>
                  <a:noFill/>
                </a:ln>
                <a:solidFill>
                  <a:schemeClr val="bg1"/>
                </a:solidFill>
                <a:effectLst/>
                <a:uLnTx/>
                <a:uFillTx/>
                <a:latin typeface="+mn-lt"/>
                <a:ea typeface="+mn-ea"/>
                <a:cs typeface="+mn-cs"/>
              </a:rPr>
              <a:t>   </a:t>
            </a:r>
            <a:r>
              <a:rPr lang="fr-FR" sz="2000" dirty="0" smtClean="0">
                <a:solidFill>
                  <a:schemeClr val="bg1"/>
                </a:solidFill>
              </a:rPr>
              <a:t>Valider la résistance de la pièce en ABS.</a:t>
            </a:r>
            <a:endParaRPr kumimoji="0" lang="fr-FR" sz="2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20" name="Espace réservé du contenu 19" descr="rdmnb.jpg"/>
          <p:cNvPicPr>
            <a:picLocks noGrp="1"/>
          </p:cNvPicPr>
          <p:nvPr>
            <p:ph idx="1"/>
          </p:nvPr>
        </p:nvPicPr>
        <p:blipFill>
          <a:blip r:embed="rId2"/>
          <a:srcRect l="4150"/>
          <a:stretch>
            <a:fillRect/>
          </a:stretch>
        </p:blipFill>
        <p:spPr>
          <a:xfrm>
            <a:off x="5321809" y="1344168"/>
            <a:ext cx="3485846" cy="4507992"/>
          </a:xfrm>
          <a:prstGeom prst="rect">
            <a:avLst/>
          </a:prstGeom>
        </p:spPr>
      </p:pic>
      <p:pic>
        <p:nvPicPr>
          <p:cNvPr id="21" name="Image 20" descr="rdnnb1.jpg"/>
          <p:cNvPicPr/>
          <p:nvPr/>
        </p:nvPicPr>
        <p:blipFill>
          <a:blip r:embed="rId3"/>
          <a:srcRect l="13764" r="12424"/>
          <a:stretch>
            <a:fillRect/>
          </a:stretch>
        </p:blipFill>
        <p:spPr>
          <a:xfrm>
            <a:off x="2944235" y="1344168"/>
            <a:ext cx="2097434" cy="4527143"/>
          </a:xfrm>
          <a:prstGeom prst="rect">
            <a:avLst/>
          </a:prstGeom>
        </p:spPr>
      </p:pic>
      <p:sp>
        <p:nvSpPr>
          <p:cNvPr id="23" name="Rectangle 1"/>
          <p:cNvSpPr>
            <a:spLocks noChangeArrowheads="1"/>
          </p:cNvSpPr>
          <p:nvPr/>
        </p:nvSpPr>
        <p:spPr bwMode="auto">
          <a:xfrm>
            <a:off x="3785483" y="5852160"/>
            <a:ext cx="3320688" cy="338554"/>
          </a:xfrm>
          <a:prstGeom prst="rect">
            <a:avLst/>
          </a:prstGeom>
          <a:solidFill>
            <a:schemeClr val="bg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3895725" algn="l"/>
              </a:tabLst>
            </a:pPr>
            <a:r>
              <a:rPr kumimoji="0" lang="fr-FR" sz="1600" b="0" i="0" u="none" strike="noStrike" cap="none" normalizeH="0" baseline="0" dirty="0" smtClean="0">
                <a:ln>
                  <a:noFill/>
                </a:ln>
                <a:solidFill>
                  <a:schemeClr val="bg1"/>
                </a:solidFill>
                <a:effectLst/>
                <a:latin typeface="Arial" pitchFamily="34" charset="0"/>
                <a:ea typeface="Cambria" pitchFamily="18" charset="0"/>
                <a:cs typeface="Arial" pitchFamily="34" charset="0"/>
              </a:rPr>
              <a:t>+ propriétés mécaniques</a:t>
            </a:r>
            <a:r>
              <a:rPr kumimoji="0" lang="fr-FR" sz="1600" b="0" i="0" u="none" strike="noStrike" cap="none" normalizeH="0" dirty="0" smtClean="0">
                <a:ln>
                  <a:noFill/>
                </a:ln>
                <a:solidFill>
                  <a:schemeClr val="bg1"/>
                </a:solidFill>
                <a:effectLst/>
                <a:latin typeface="Arial" pitchFamily="34" charset="0"/>
                <a:ea typeface="Cambria" pitchFamily="18" charset="0"/>
                <a:cs typeface="Arial" pitchFamily="34" charset="0"/>
              </a:rPr>
              <a:t> ABS</a:t>
            </a:r>
            <a:endParaRPr kumimoji="0" lang="fr-FR"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7" name="Espace réservé du numéro de diapositive 6"/>
          <p:cNvSpPr>
            <a:spLocks noGrp="1"/>
          </p:cNvSpPr>
          <p:nvPr>
            <p:ph type="sldNum" sz="quarter" idx="12"/>
          </p:nvPr>
        </p:nvSpPr>
        <p:spPr/>
        <p:txBody>
          <a:bodyPr/>
          <a:lstStyle/>
          <a:p>
            <a:fld id="{9F2F5E10-5301-4EE6-90D2-A6C4A3F62BE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D94"/>
                </a:solidFill>
              </a:rPr>
              <a:t>PARTIE 4</a:t>
            </a:r>
            <a:endParaRPr lang="en-US" dirty="0">
              <a:solidFill>
                <a:srgbClr val="FFCD94"/>
              </a:solidFill>
            </a:endParaRPr>
          </a:p>
        </p:txBody>
      </p:sp>
      <p:sp>
        <p:nvSpPr>
          <p:cNvPr id="3" name="Content Placeholder 2"/>
          <p:cNvSpPr>
            <a:spLocks noGrp="1"/>
          </p:cNvSpPr>
          <p:nvPr>
            <p:ph idx="1"/>
          </p:nvPr>
        </p:nvSpPr>
        <p:spPr/>
        <p:txBody>
          <a:bodyPr/>
          <a:lstStyle/>
          <a:p>
            <a:r>
              <a:rPr lang="en-US" u="sng" dirty="0" err="1" smtClean="0"/>
              <a:t>Problématiques</a:t>
            </a:r>
            <a:r>
              <a:rPr lang="en-US" u="sng" dirty="0" smtClean="0"/>
              <a:t> </a:t>
            </a:r>
            <a:r>
              <a:rPr lang="en-US" u="sng" dirty="0" err="1" smtClean="0"/>
              <a:t>abordées</a:t>
            </a:r>
            <a:endParaRPr lang="en-US" u="sng" dirty="0" smtClean="0"/>
          </a:p>
          <a:p>
            <a:endParaRPr lang="fr-FR" dirty="0" smtClean="0"/>
          </a:p>
          <a:p>
            <a:pPr>
              <a:buFontTx/>
              <a:buChar char="-"/>
            </a:pPr>
            <a:r>
              <a:rPr lang="fr-FR" dirty="0" smtClean="0"/>
              <a:t>Analyser l’interaction entre les prismes et les exigences propres à la fusion du couple d’images fournies par la jumelle.</a:t>
            </a:r>
          </a:p>
          <a:p>
            <a:pPr>
              <a:buFontTx/>
              <a:buChar char="-"/>
            </a:pPr>
            <a:r>
              <a:rPr lang="fr-FR" dirty="0" smtClean="0"/>
              <a:t>Élaborer une procédure de contrôle</a:t>
            </a:r>
            <a:endParaRPr lang="en-US" dirty="0"/>
          </a:p>
        </p:txBody>
      </p:sp>
      <p:sp>
        <p:nvSpPr>
          <p:cNvPr id="5" name="Espace réservé du numéro de diapositive 4"/>
          <p:cNvSpPr>
            <a:spLocks noGrp="1"/>
          </p:cNvSpPr>
          <p:nvPr>
            <p:ph type="sldNum" sz="quarter" idx="12"/>
          </p:nvPr>
        </p:nvSpPr>
        <p:spPr/>
        <p:txBody>
          <a:bodyPr/>
          <a:lstStyle/>
          <a:p>
            <a:fld id="{9F2F5E10-5301-4EE6-90D2-A6C4A3F62BED}" type="slidenum">
              <a:rPr lang="en-US" smtClean="0"/>
              <a:pPr/>
              <a:t>24</a:t>
            </a:fld>
            <a:endParaRPr lang="en-US"/>
          </a:p>
        </p:txBody>
      </p:sp>
    </p:spTree>
    <p:extLst>
      <p:ext uri="{BB962C8B-B14F-4D97-AF65-F5344CB8AC3E}">
        <p14:creationId xmlns:p14="http://schemas.microsoft.com/office/powerpoint/2010/main" xmlns="" val="870626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900754" y="2318824"/>
          <a:ext cx="7382218" cy="3725065"/>
        </p:xfrm>
        <a:graphic>
          <a:graphicData uri="http://schemas.openxmlformats.org/drawingml/2006/table">
            <a:tbl>
              <a:tblPr/>
              <a:tblGrid>
                <a:gridCol w="831235"/>
                <a:gridCol w="4173543"/>
                <a:gridCol w="2377440"/>
              </a:tblGrid>
              <a:tr h="201327">
                <a:tc>
                  <a:txBody>
                    <a:bodyPr/>
                    <a:lstStyle/>
                    <a:p>
                      <a:pPr algn="just">
                        <a:spcAft>
                          <a:spcPts val="0"/>
                        </a:spcAft>
                      </a:pPr>
                      <a:r>
                        <a:rPr lang="fr-FR" sz="1100" dirty="0">
                          <a:latin typeface="Arial"/>
                          <a:ea typeface="Calibri"/>
                          <a:cs typeface="Arial"/>
                        </a:rPr>
                        <a:t>N°</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Spécifications</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Arial"/>
                          <a:ea typeface="Calibri"/>
                          <a:cs typeface="Arial"/>
                        </a:rPr>
                        <a:t>Niveaux</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27">
                <a:tc>
                  <a:txBody>
                    <a:bodyPr/>
                    <a:lstStyle/>
                    <a:p>
                      <a:pPr algn="just">
                        <a:spcAft>
                          <a:spcPts val="0"/>
                        </a:spcAft>
                      </a:pPr>
                      <a:r>
                        <a:rPr lang="fr-FR" sz="1100" dirty="0">
                          <a:latin typeface="Arial"/>
                          <a:ea typeface="Calibri"/>
                          <a:cs typeface="Arial"/>
                        </a:rPr>
                        <a:t>1</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Grossissement</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Arial"/>
                          <a:ea typeface="Calibri"/>
                          <a:cs typeface="Arial"/>
                        </a:rPr>
                        <a:t>14X ± 5%</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09">
                <a:tc>
                  <a:txBody>
                    <a:bodyPr/>
                    <a:lstStyle/>
                    <a:p>
                      <a:pPr algn="just">
                        <a:spcAft>
                          <a:spcPts val="0"/>
                        </a:spcAft>
                      </a:pPr>
                      <a:r>
                        <a:rPr lang="fr-FR" sz="1100">
                          <a:latin typeface="Arial"/>
                          <a:ea typeface="Calibri"/>
                          <a:cs typeface="Arial"/>
                        </a:rPr>
                        <a:t>2</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Ecart de grossissement entre le corps gauche et le corps droit</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Arial"/>
                          <a:ea typeface="Calibri"/>
                          <a:cs typeface="Arial"/>
                        </a:rPr>
                        <a:t>&lt; 1%</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27">
                <a:tc>
                  <a:txBody>
                    <a:bodyPr/>
                    <a:lstStyle/>
                    <a:p>
                      <a:pPr algn="just">
                        <a:spcAft>
                          <a:spcPts val="0"/>
                        </a:spcAft>
                      </a:pPr>
                      <a:r>
                        <a:rPr lang="fr-FR" sz="1100">
                          <a:latin typeface="Arial"/>
                          <a:ea typeface="Calibri"/>
                          <a:cs typeface="Arial"/>
                        </a:rPr>
                        <a:t>3</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Diamètre de la pupille de sortie</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Symbol"/>
                          <a:ea typeface="Calibri"/>
                          <a:cs typeface="Arial"/>
                        </a:rPr>
                        <a:t>f</a:t>
                      </a:r>
                      <a:r>
                        <a:rPr lang="fr-FR" sz="1100">
                          <a:latin typeface="Arial"/>
                          <a:ea typeface="Calibri"/>
                          <a:cs typeface="Arial"/>
                        </a:rPr>
                        <a:t>2,86mm ±5%</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27">
                <a:tc>
                  <a:txBody>
                    <a:bodyPr/>
                    <a:lstStyle/>
                    <a:p>
                      <a:pPr algn="just">
                        <a:spcAft>
                          <a:spcPts val="0"/>
                        </a:spcAft>
                      </a:pPr>
                      <a:r>
                        <a:rPr lang="fr-FR" sz="1100">
                          <a:latin typeface="Arial"/>
                          <a:ea typeface="Calibri"/>
                          <a:cs typeface="Arial"/>
                        </a:rPr>
                        <a:t>4</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Champ objet</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Symbol"/>
                          <a:ea typeface="Calibri"/>
                          <a:cs typeface="Times New Roman"/>
                        </a:rPr>
                        <a:t>4°</a:t>
                      </a:r>
                      <a:r>
                        <a:rPr lang="fr-FR" sz="1100">
                          <a:latin typeface="Arial"/>
                          <a:ea typeface="Calibri"/>
                          <a:cs typeface="Arial"/>
                        </a:rPr>
                        <a:t>±5%</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27">
                <a:tc>
                  <a:txBody>
                    <a:bodyPr/>
                    <a:lstStyle/>
                    <a:p>
                      <a:pPr algn="just">
                        <a:spcAft>
                          <a:spcPts val="0"/>
                        </a:spcAft>
                      </a:pPr>
                      <a:r>
                        <a:rPr lang="fr-FR" sz="1100">
                          <a:latin typeface="Arial"/>
                          <a:ea typeface="Calibri"/>
                          <a:cs typeface="Arial"/>
                        </a:rPr>
                        <a:t>5</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Champ image</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Symbol"/>
                          <a:ea typeface="Calibri"/>
                          <a:cs typeface="Arial"/>
                        </a:rPr>
                        <a:t>56°</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27">
                <a:tc>
                  <a:txBody>
                    <a:bodyPr/>
                    <a:lstStyle/>
                    <a:p>
                      <a:pPr algn="just">
                        <a:spcAft>
                          <a:spcPts val="0"/>
                        </a:spcAft>
                      </a:pPr>
                      <a:r>
                        <a:rPr lang="fr-FR" sz="1100">
                          <a:latin typeface="Arial"/>
                          <a:ea typeface="Calibri"/>
                          <a:cs typeface="Arial"/>
                        </a:rPr>
                        <a:t>6</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Tirage pupillaire (du cercle oculaire)</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Arial"/>
                          <a:ea typeface="Calibri"/>
                          <a:cs typeface="Arial"/>
                        </a:rPr>
                        <a:t>&gt;13mm</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27">
                <a:tc>
                  <a:txBody>
                    <a:bodyPr/>
                    <a:lstStyle/>
                    <a:p>
                      <a:pPr algn="just">
                        <a:spcAft>
                          <a:spcPts val="0"/>
                        </a:spcAft>
                      </a:pPr>
                      <a:r>
                        <a:rPr lang="fr-FR" sz="1100">
                          <a:latin typeface="Arial"/>
                          <a:ea typeface="Calibri"/>
                          <a:cs typeface="Arial"/>
                        </a:rPr>
                        <a:t>7</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Diamètre de la pupille d’entrée</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Symbol"/>
                          <a:ea typeface="Calibri"/>
                          <a:cs typeface="Arial"/>
                        </a:rPr>
                        <a:t>f</a:t>
                      </a:r>
                      <a:r>
                        <a:rPr lang="fr-FR" sz="1100">
                          <a:latin typeface="Arial"/>
                          <a:ea typeface="Calibri"/>
                          <a:cs typeface="Arial"/>
                        </a:rPr>
                        <a:t>40 ±0,5mm</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433">
                <a:tc>
                  <a:txBody>
                    <a:bodyPr/>
                    <a:lstStyle/>
                    <a:p>
                      <a:pPr algn="just">
                        <a:spcAft>
                          <a:spcPts val="0"/>
                        </a:spcAft>
                      </a:pPr>
                      <a:r>
                        <a:rPr lang="fr-FR" sz="1100" dirty="0">
                          <a:latin typeface="Arial"/>
                          <a:ea typeface="Calibri"/>
                          <a:cs typeface="Arial"/>
                        </a:rPr>
                        <a:t>8</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Collimation (confusion des directions images)</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Convergence &lt;42’</a:t>
                      </a:r>
                      <a:endParaRPr lang="fr-FR" sz="1000" dirty="0">
                        <a:latin typeface="Arial"/>
                        <a:ea typeface="Cambria"/>
                        <a:cs typeface="Times New Roman"/>
                      </a:endParaRPr>
                    </a:p>
                    <a:p>
                      <a:pPr algn="just">
                        <a:spcAft>
                          <a:spcPts val="0"/>
                        </a:spcAft>
                      </a:pPr>
                      <a:r>
                        <a:rPr lang="fr-FR" sz="1100" dirty="0">
                          <a:latin typeface="Arial"/>
                          <a:ea typeface="Calibri"/>
                          <a:cs typeface="Arial"/>
                        </a:rPr>
                        <a:t>Divergence &lt;84’</a:t>
                      </a:r>
                      <a:endParaRPr lang="fr-FR" sz="1000" dirty="0">
                        <a:latin typeface="Arial"/>
                        <a:ea typeface="Cambria"/>
                        <a:cs typeface="Times New Roman"/>
                      </a:endParaRPr>
                    </a:p>
                    <a:p>
                      <a:pPr algn="just">
                        <a:spcAft>
                          <a:spcPts val="0"/>
                        </a:spcAft>
                      </a:pPr>
                      <a:r>
                        <a:rPr lang="fr-FR" sz="1100" dirty="0">
                          <a:latin typeface="Arial"/>
                          <a:ea typeface="Calibri"/>
                          <a:cs typeface="Arial"/>
                        </a:rPr>
                        <a:t>Vertical &lt;42’</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27">
                <a:tc>
                  <a:txBody>
                    <a:bodyPr/>
                    <a:lstStyle/>
                    <a:p>
                      <a:pPr algn="just">
                        <a:spcAft>
                          <a:spcPts val="0"/>
                        </a:spcAft>
                      </a:pPr>
                      <a:r>
                        <a:rPr lang="fr-FR" sz="1100">
                          <a:latin typeface="Arial"/>
                          <a:ea typeface="Calibri"/>
                          <a:cs typeface="Arial"/>
                        </a:rPr>
                        <a:t>9</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Arial"/>
                          <a:ea typeface="Calibri"/>
                          <a:cs typeface="Arial"/>
                        </a:rPr>
                        <a:t>Centrage du réglage dioptrique</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Mieux que 5m ~ 4</a:t>
                      </a:r>
                      <a:r>
                        <a:rPr lang="fr-FR" sz="1100" dirty="0">
                          <a:latin typeface="Symbol"/>
                          <a:ea typeface="Calibri"/>
                          <a:cs typeface="Arial"/>
                        </a:rPr>
                        <a:t>d</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27">
                <a:tc>
                  <a:txBody>
                    <a:bodyPr/>
                    <a:lstStyle/>
                    <a:p>
                      <a:pPr algn="just">
                        <a:spcAft>
                          <a:spcPts val="0"/>
                        </a:spcAft>
                      </a:pPr>
                      <a:r>
                        <a:rPr lang="fr-FR" sz="1100">
                          <a:latin typeface="Arial"/>
                          <a:ea typeface="Calibri"/>
                          <a:cs typeface="Arial"/>
                        </a:rPr>
                        <a:t>10</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Arial"/>
                          <a:ea typeface="Calibri"/>
                          <a:cs typeface="Arial"/>
                        </a:rPr>
                        <a:t>Amplitude de réglage dioptrique</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&gt;±2</a:t>
                      </a:r>
                      <a:r>
                        <a:rPr lang="fr-FR" sz="1100" dirty="0">
                          <a:latin typeface="Symbol"/>
                          <a:ea typeface="Calibri"/>
                          <a:cs typeface="Arial"/>
                        </a:rPr>
                        <a:t>d</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27">
                <a:tc>
                  <a:txBody>
                    <a:bodyPr/>
                    <a:lstStyle/>
                    <a:p>
                      <a:pPr algn="just">
                        <a:spcAft>
                          <a:spcPts val="0"/>
                        </a:spcAft>
                      </a:pPr>
                      <a:r>
                        <a:rPr lang="fr-FR" sz="1100">
                          <a:latin typeface="Arial"/>
                          <a:ea typeface="Calibri"/>
                          <a:cs typeface="Arial"/>
                        </a:rPr>
                        <a:t>11</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Arial"/>
                          <a:ea typeface="Calibri"/>
                          <a:cs typeface="Arial"/>
                        </a:rPr>
                        <a:t>Erreur de centrage de l’échelle dioptrique</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&lt; 1</a:t>
                      </a:r>
                      <a:r>
                        <a:rPr lang="fr-FR" sz="1100" dirty="0">
                          <a:latin typeface="Symbol"/>
                          <a:ea typeface="Calibri"/>
                          <a:cs typeface="Arial"/>
                        </a:rPr>
                        <a:t>d</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516">
                <a:tc>
                  <a:txBody>
                    <a:bodyPr/>
                    <a:lstStyle/>
                    <a:p>
                      <a:pPr algn="just">
                        <a:spcAft>
                          <a:spcPts val="0"/>
                        </a:spcAft>
                      </a:pPr>
                      <a:r>
                        <a:rPr lang="fr-FR" sz="1100">
                          <a:latin typeface="Arial"/>
                          <a:ea typeface="Calibri"/>
                          <a:cs typeface="Arial"/>
                        </a:rPr>
                        <a:t>12</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Arial"/>
                          <a:ea typeface="Calibri"/>
                          <a:cs typeface="Arial"/>
                        </a:rPr>
                        <a:t>Erreur de positionnement entre l’oculaire gauge et l’oculaire droit</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&lt; 1mm</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27">
                <a:tc>
                  <a:txBody>
                    <a:bodyPr/>
                    <a:lstStyle/>
                    <a:p>
                      <a:pPr algn="just">
                        <a:spcAft>
                          <a:spcPts val="0"/>
                        </a:spcAft>
                      </a:pPr>
                      <a:r>
                        <a:rPr lang="fr-FR" sz="1100">
                          <a:latin typeface="Arial"/>
                          <a:ea typeface="Calibri"/>
                          <a:cs typeface="Arial"/>
                        </a:rPr>
                        <a:t>13</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Arial"/>
                          <a:ea typeface="Calibri"/>
                          <a:cs typeface="Arial"/>
                        </a:rPr>
                        <a:t>Plage de réglage inter-pupillaire</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Au moins de 60 à 70mm</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27">
                <a:tc>
                  <a:txBody>
                    <a:bodyPr/>
                    <a:lstStyle/>
                    <a:p>
                      <a:pPr algn="just">
                        <a:spcAft>
                          <a:spcPts val="0"/>
                        </a:spcAft>
                      </a:pPr>
                      <a:r>
                        <a:rPr lang="fr-FR" sz="1100">
                          <a:latin typeface="Arial"/>
                          <a:ea typeface="Calibri"/>
                          <a:cs typeface="Arial"/>
                        </a:rPr>
                        <a:t>14</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latin typeface="Arial"/>
                          <a:ea typeface="Calibri"/>
                          <a:cs typeface="Arial"/>
                        </a:rPr>
                        <a:t>Résolution (hors tension/mode standby)</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&lt;7’’ au centre</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880">
                <a:tc>
                  <a:txBody>
                    <a:bodyPr/>
                    <a:lstStyle/>
                    <a:p>
                      <a:pPr algn="just">
                        <a:spcAft>
                          <a:spcPts val="0"/>
                        </a:spcAft>
                      </a:pPr>
                      <a:r>
                        <a:rPr lang="fr-FR" sz="1100">
                          <a:latin typeface="Arial"/>
                          <a:ea typeface="Calibri"/>
                          <a:cs typeface="Arial"/>
                        </a:rPr>
                        <a:t>15</a:t>
                      </a:r>
                      <a:endParaRPr lang="fr-FR" sz="100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Déversement images</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latin typeface="Arial"/>
                          <a:ea typeface="Calibri"/>
                          <a:cs typeface="Arial"/>
                        </a:rPr>
                        <a:t>&lt;1°30’ par rapport à l’objet</a:t>
                      </a:r>
                      <a:endParaRPr lang="fr-FR" sz="1000" dirty="0">
                        <a:latin typeface="Arial"/>
                        <a:ea typeface="Cambria"/>
                        <a:cs typeface="Times New Roman"/>
                      </a:endParaRPr>
                    </a:p>
                    <a:p>
                      <a:pPr algn="just">
                        <a:spcAft>
                          <a:spcPts val="0"/>
                        </a:spcAft>
                      </a:pPr>
                      <a:r>
                        <a:rPr lang="fr-FR" sz="1100" dirty="0">
                          <a:latin typeface="Arial"/>
                          <a:ea typeface="Calibri"/>
                          <a:cs typeface="Arial"/>
                        </a:rPr>
                        <a:t>&lt;40’ entre les deux images</a:t>
                      </a:r>
                      <a:endParaRPr lang="fr-FR" sz="1000" dirty="0">
                        <a:latin typeface="Arial"/>
                        <a:ea typeface="Cambria"/>
                        <a:cs typeface="Times New Roman"/>
                      </a:endParaRPr>
                    </a:p>
                  </a:txBody>
                  <a:tcPr marL="63207" marR="63207" marT="16387" marB="163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itle 1"/>
          <p:cNvSpPr>
            <a:spLocks noGrp="1"/>
          </p:cNvSpPr>
          <p:nvPr>
            <p:ph type="title"/>
          </p:nvPr>
        </p:nvSpPr>
        <p:spPr>
          <a:xfrm>
            <a:off x="457200" y="345141"/>
            <a:ext cx="8229600" cy="1143000"/>
          </a:xfrm>
        </p:spPr>
        <p:txBody>
          <a:bodyPr/>
          <a:lstStyle/>
          <a:p>
            <a:r>
              <a:rPr lang="en-US" dirty="0" smtClean="0">
                <a:solidFill>
                  <a:srgbClr val="FFCD94"/>
                </a:solidFill>
              </a:rPr>
              <a:t>PARTIE 4</a:t>
            </a:r>
            <a:endParaRPr lang="en-US" dirty="0">
              <a:solidFill>
                <a:srgbClr val="FFCD94"/>
              </a:solidFill>
            </a:endParaRPr>
          </a:p>
        </p:txBody>
      </p:sp>
      <p:sp>
        <p:nvSpPr>
          <p:cNvPr id="14" name="ZoneTexte 13"/>
          <p:cNvSpPr txBox="1"/>
          <p:nvPr/>
        </p:nvSpPr>
        <p:spPr>
          <a:xfrm>
            <a:off x="900754" y="1780612"/>
            <a:ext cx="7382218" cy="523220"/>
          </a:xfrm>
          <a:prstGeom prst="rect">
            <a:avLst/>
          </a:prstGeom>
          <a:noFill/>
        </p:spPr>
        <p:txBody>
          <a:bodyPr wrap="square" rtlCol="0">
            <a:spAutoFit/>
          </a:bodyPr>
          <a:lstStyle/>
          <a:p>
            <a:pPr algn="ctr"/>
            <a:r>
              <a:rPr lang="fr-FR" sz="2800" b="1" dirty="0" smtClean="0"/>
              <a:t>Spécifications </a:t>
            </a:r>
            <a:r>
              <a:rPr lang="fr-FR" sz="2800" b="1" dirty="0" smtClean="0">
                <a:latin typeface="Calisto MT"/>
                <a:cs typeface="Arial"/>
              </a:rPr>
              <a:t>“</a:t>
            </a:r>
            <a:r>
              <a:rPr lang="fr-FR" sz="2800" b="1" dirty="0" smtClean="0"/>
              <a:t>constructeur</a:t>
            </a:r>
            <a:r>
              <a:rPr lang="fr-FR" sz="2800" b="1" dirty="0" smtClean="0">
                <a:cs typeface="Arial"/>
              </a:rPr>
              <a:t>”</a:t>
            </a:r>
            <a:endParaRPr lang="fr-FR" sz="2800" b="1" dirty="0"/>
          </a:p>
        </p:txBody>
      </p:sp>
      <p:sp>
        <p:nvSpPr>
          <p:cNvPr id="6" name="Espace réservé du numéro de diapositive 5"/>
          <p:cNvSpPr>
            <a:spLocks noGrp="1"/>
          </p:cNvSpPr>
          <p:nvPr>
            <p:ph type="sldNum" sz="quarter" idx="12"/>
          </p:nvPr>
        </p:nvSpPr>
        <p:spPr/>
        <p:txBody>
          <a:bodyPr/>
          <a:lstStyle/>
          <a:p>
            <a:fld id="{9F2F5E10-5301-4EE6-90D2-A6C4A3F62BED}" type="slidenum">
              <a:rPr lang="en-US" smtClean="0"/>
              <a:pPr/>
              <a:t>25</a:t>
            </a:fld>
            <a:endParaRPr lang="en-US"/>
          </a:p>
        </p:txBody>
      </p:sp>
    </p:spTree>
    <p:extLst>
      <p:ext uri="{BB962C8B-B14F-4D97-AF65-F5344CB8AC3E}">
        <p14:creationId xmlns:p14="http://schemas.microsoft.com/office/powerpoint/2010/main" xmlns="" val="1707110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900753" y="2906973"/>
            <a:ext cx="7382219" cy="2636619"/>
          </a:xfrm>
          <a:prstGeom prst="rect">
            <a:avLst/>
          </a:prstGeom>
          <a:noFill/>
        </p:spPr>
        <p:txBody>
          <a:bodyPr wrap="square" rtlCol="0">
            <a:spAutoFit/>
          </a:bodyPr>
          <a:lstStyle/>
          <a:p>
            <a:pPr marL="342900" indent="-342900">
              <a:spcBef>
                <a:spcPts val="2000"/>
              </a:spcBef>
              <a:buClr>
                <a:schemeClr val="accent1"/>
              </a:buClr>
              <a:buSzPct val="90000"/>
              <a:buFont typeface="Wingdings" pitchFamily="2" charset="2"/>
              <a:buChar char="S"/>
            </a:pPr>
            <a:r>
              <a:rPr lang="fr-FR" sz="2200" dirty="0" smtClean="0">
                <a:solidFill>
                  <a:schemeClr val="tx1">
                    <a:lumMod val="65000"/>
                    <a:lumOff val="35000"/>
                  </a:schemeClr>
                </a:solidFill>
              </a:rPr>
              <a:t>Citer deux spécifications qui sont des exigences ou des fonctions propres à la vision binoculaire.</a:t>
            </a:r>
          </a:p>
          <a:p>
            <a:pPr marL="342900" indent="-342900">
              <a:spcBef>
                <a:spcPts val="2000"/>
              </a:spcBef>
              <a:buClr>
                <a:schemeClr val="accent1"/>
              </a:buClr>
              <a:buSzPct val="90000"/>
              <a:buFont typeface="Wingdings" pitchFamily="2" charset="2"/>
              <a:buChar char="S"/>
            </a:pPr>
            <a:r>
              <a:rPr lang="fr-FR" sz="2200" dirty="0" smtClean="0">
                <a:solidFill>
                  <a:schemeClr val="tx1">
                    <a:lumMod val="65000"/>
                    <a:lumOff val="35000"/>
                  </a:schemeClr>
                </a:solidFill>
              </a:rPr>
              <a:t>Faire un schéma représentant deux images déversées l’une par rapport à l’autre.</a:t>
            </a:r>
          </a:p>
          <a:p>
            <a:pPr marL="342900" indent="-342900">
              <a:spcBef>
                <a:spcPts val="2000"/>
              </a:spcBef>
              <a:buClr>
                <a:schemeClr val="accent1"/>
              </a:buClr>
              <a:buSzPct val="90000"/>
              <a:buFont typeface="Wingdings" pitchFamily="2" charset="2"/>
              <a:buChar char="S"/>
            </a:pPr>
            <a:r>
              <a:rPr lang="fr-FR" sz="2200" dirty="0" smtClean="0">
                <a:solidFill>
                  <a:schemeClr val="tx1">
                    <a:lumMod val="65000"/>
                    <a:lumOff val="35000"/>
                  </a:schemeClr>
                </a:solidFill>
              </a:rPr>
              <a:t>Proposer une méthode de contrôle de la spécification n°15 (déversement).</a:t>
            </a:r>
          </a:p>
        </p:txBody>
      </p:sp>
      <p:sp>
        <p:nvSpPr>
          <p:cNvPr id="8" name="Title 1"/>
          <p:cNvSpPr>
            <a:spLocks noGrp="1"/>
          </p:cNvSpPr>
          <p:nvPr>
            <p:ph type="title"/>
          </p:nvPr>
        </p:nvSpPr>
        <p:spPr>
          <a:xfrm>
            <a:off x="457200" y="345141"/>
            <a:ext cx="8229600" cy="1143000"/>
          </a:xfrm>
        </p:spPr>
        <p:txBody>
          <a:bodyPr/>
          <a:lstStyle/>
          <a:p>
            <a:r>
              <a:rPr lang="en-US" dirty="0" smtClean="0">
                <a:solidFill>
                  <a:srgbClr val="FFCD94"/>
                </a:solidFill>
              </a:rPr>
              <a:t>PARTIE 4</a:t>
            </a:r>
            <a:endParaRPr lang="en-US" dirty="0">
              <a:solidFill>
                <a:srgbClr val="FFCD94"/>
              </a:solidFill>
            </a:endParaRPr>
          </a:p>
        </p:txBody>
      </p:sp>
      <p:sp>
        <p:nvSpPr>
          <p:cNvPr id="5" name="Espace réservé du numéro de diapositive 4"/>
          <p:cNvSpPr>
            <a:spLocks noGrp="1"/>
          </p:cNvSpPr>
          <p:nvPr>
            <p:ph type="sldNum" sz="quarter" idx="12"/>
          </p:nvPr>
        </p:nvSpPr>
        <p:spPr/>
        <p:txBody>
          <a:bodyPr/>
          <a:lstStyle/>
          <a:p>
            <a:fld id="{9F2F5E10-5301-4EE6-90D2-A6C4A3F62BED}" type="slidenum">
              <a:rPr lang="en-US" smtClean="0"/>
              <a:pPr/>
              <a:t>26</a:t>
            </a:fld>
            <a:endParaRPr lang="en-US"/>
          </a:p>
        </p:txBody>
      </p:sp>
    </p:spTree>
    <p:extLst>
      <p:ext uri="{BB962C8B-B14F-4D97-AF65-F5344CB8AC3E}">
        <p14:creationId xmlns:p14="http://schemas.microsoft.com/office/powerpoint/2010/main" xmlns="" val="1707110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Référentiel</a:t>
            </a:r>
            <a:endParaRPr lang="en-US" dirty="0"/>
          </a:p>
        </p:txBody>
      </p:sp>
      <p:sp>
        <p:nvSpPr>
          <p:cNvPr id="4" name="TextBox 3"/>
          <p:cNvSpPr txBox="1"/>
          <p:nvPr/>
        </p:nvSpPr>
        <p:spPr>
          <a:xfrm>
            <a:off x="650706" y="2172727"/>
            <a:ext cx="8036094" cy="3354765"/>
          </a:xfrm>
          <a:prstGeom prst="rect">
            <a:avLst/>
          </a:prstGeom>
          <a:noFill/>
        </p:spPr>
        <p:txBody>
          <a:bodyPr wrap="square" rtlCol="0">
            <a:spAutoFit/>
          </a:bodyPr>
          <a:lstStyle/>
          <a:p>
            <a:pPr lvl="0"/>
            <a:r>
              <a:rPr lang="fr-FR" b="1" i="1" dirty="0"/>
              <a:t>Objectif</a:t>
            </a:r>
            <a:endParaRPr lang="en-GB" sz="1200" dirty="0"/>
          </a:p>
          <a:p>
            <a:r>
              <a:rPr lang="fr-FR" dirty="0"/>
              <a:t> </a:t>
            </a:r>
            <a:endParaRPr lang="en-GB" sz="1400" dirty="0"/>
          </a:p>
          <a:p>
            <a:r>
              <a:rPr lang="fr-FR" dirty="0"/>
              <a:t>Cette épreuve permet d’apprécier l’aptitude du candidat à </a:t>
            </a:r>
            <a:r>
              <a:rPr lang="fr-FR" dirty="0" smtClean="0"/>
              <a:t>:</a:t>
            </a:r>
          </a:p>
          <a:p>
            <a:endParaRPr lang="en-GB" sz="1400" dirty="0"/>
          </a:p>
          <a:p>
            <a:pPr lvl="0"/>
            <a:r>
              <a:rPr lang="fr-FR" dirty="0" smtClean="0">
                <a:solidFill>
                  <a:srgbClr val="000000"/>
                </a:solidFill>
              </a:rPr>
              <a:t>- analyser </a:t>
            </a:r>
            <a:r>
              <a:rPr lang="fr-FR" dirty="0">
                <a:solidFill>
                  <a:srgbClr val="000000"/>
                </a:solidFill>
              </a:rPr>
              <a:t>une solution structurelle ;</a:t>
            </a:r>
            <a:endParaRPr lang="en-GB" sz="2000" dirty="0">
              <a:solidFill>
                <a:srgbClr val="000000"/>
              </a:solidFill>
            </a:endParaRPr>
          </a:p>
          <a:p>
            <a:pPr lvl="0"/>
            <a:r>
              <a:rPr lang="fr-FR" dirty="0" smtClean="0">
                <a:solidFill>
                  <a:srgbClr val="000000"/>
                </a:solidFill>
              </a:rPr>
              <a:t>- justifier </a:t>
            </a:r>
            <a:r>
              <a:rPr lang="fr-FR" dirty="0">
                <a:solidFill>
                  <a:srgbClr val="000000"/>
                </a:solidFill>
              </a:rPr>
              <a:t>le choix de composants ou de sous-ensembles ;</a:t>
            </a:r>
            <a:endParaRPr lang="en-GB" sz="2000" dirty="0">
              <a:solidFill>
                <a:srgbClr val="000000"/>
              </a:solidFill>
            </a:endParaRPr>
          </a:p>
          <a:p>
            <a:pPr lvl="0"/>
            <a:r>
              <a:rPr lang="fr-FR" dirty="0" smtClean="0">
                <a:solidFill>
                  <a:srgbClr val="000000"/>
                </a:solidFill>
              </a:rPr>
              <a:t>- choisir </a:t>
            </a:r>
            <a:r>
              <a:rPr lang="fr-FR" dirty="0">
                <a:solidFill>
                  <a:srgbClr val="000000"/>
                </a:solidFill>
              </a:rPr>
              <a:t>des composants ;</a:t>
            </a:r>
            <a:endParaRPr lang="en-GB" sz="2000" dirty="0">
              <a:solidFill>
                <a:srgbClr val="000000"/>
              </a:solidFill>
            </a:endParaRPr>
          </a:p>
          <a:p>
            <a:pPr lvl="0"/>
            <a:r>
              <a:rPr lang="fr-FR" dirty="0" smtClean="0">
                <a:solidFill>
                  <a:srgbClr val="000000"/>
                </a:solidFill>
              </a:rPr>
              <a:t>- définir </a:t>
            </a:r>
            <a:r>
              <a:rPr lang="fr-FR" dirty="0">
                <a:solidFill>
                  <a:srgbClr val="000000"/>
                </a:solidFill>
              </a:rPr>
              <a:t>les interfaces ;</a:t>
            </a:r>
            <a:endParaRPr lang="en-GB" sz="2000" dirty="0">
              <a:solidFill>
                <a:srgbClr val="000000"/>
              </a:solidFill>
            </a:endParaRPr>
          </a:p>
          <a:p>
            <a:pPr lvl="0"/>
            <a:r>
              <a:rPr lang="fr-FR" dirty="0" smtClean="0">
                <a:solidFill>
                  <a:srgbClr val="000000"/>
                </a:solidFill>
              </a:rPr>
              <a:t>- proposer </a:t>
            </a:r>
            <a:r>
              <a:rPr lang="fr-FR" dirty="0">
                <a:solidFill>
                  <a:srgbClr val="000000"/>
                </a:solidFill>
              </a:rPr>
              <a:t>un processus de traitement des données ;</a:t>
            </a:r>
            <a:endParaRPr lang="en-GB" sz="2000" dirty="0">
              <a:solidFill>
                <a:srgbClr val="000000"/>
              </a:solidFill>
            </a:endParaRPr>
          </a:p>
          <a:p>
            <a:pPr lvl="0"/>
            <a:r>
              <a:rPr lang="fr-FR" dirty="0" smtClean="0">
                <a:solidFill>
                  <a:srgbClr val="000000"/>
                </a:solidFill>
              </a:rPr>
              <a:t>- proposer </a:t>
            </a:r>
            <a:r>
              <a:rPr lang="fr-FR" dirty="0">
                <a:solidFill>
                  <a:srgbClr val="000000"/>
                </a:solidFill>
              </a:rPr>
              <a:t>des réglages ou des configurations</a:t>
            </a:r>
            <a:r>
              <a:rPr lang="fr-FR" dirty="0"/>
              <a:t> ;</a:t>
            </a:r>
            <a:endParaRPr lang="en-GB" sz="2000" dirty="0"/>
          </a:p>
          <a:p>
            <a:pPr lvl="0"/>
            <a:r>
              <a:rPr lang="fr-FR" dirty="0" smtClean="0"/>
              <a:t>- analyser </a:t>
            </a:r>
            <a:r>
              <a:rPr lang="fr-FR" dirty="0"/>
              <a:t>un résultat de mesure ou de contrôle,</a:t>
            </a:r>
            <a:endParaRPr lang="en-GB" sz="2000" dirty="0"/>
          </a:p>
          <a:p>
            <a:pPr lvl="0"/>
            <a:r>
              <a:rPr lang="fr-FR" dirty="0" smtClean="0"/>
              <a:t>- valider </a:t>
            </a:r>
            <a:r>
              <a:rPr lang="fr-FR" dirty="0"/>
              <a:t>une solution technologique</a:t>
            </a:r>
            <a:r>
              <a:rPr lang="fr-FR" dirty="0" smtClean="0"/>
              <a:t>.</a:t>
            </a:r>
            <a:endParaRPr lang="en-GB" sz="2000" dirty="0"/>
          </a:p>
        </p:txBody>
      </p:sp>
      <p:sp>
        <p:nvSpPr>
          <p:cNvPr id="6" name="Espace réservé du numéro de diapositive 5"/>
          <p:cNvSpPr>
            <a:spLocks noGrp="1"/>
          </p:cNvSpPr>
          <p:nvPr>
            <p:ph type="sldNum" sz="quarter" idx="12"/>
          </p:nvPr>
        </p:nvSpPr>
        <p:spPr/>
        <p:txBody>
          <a:bodyPr/>
          <a:lstStyle/>
          <a:p>
            <a:fld id="{9F2F5E10-5301-4EE6-90D2-A6C4A3F62BED}" type="slidenum">
              <a:rPr lang="en-US" smtClean="0"/>
              <a:pPr/>
              <a:t>3</a:t>
            </a:fld>
            <a:endParaRPr lang="en-US"/>
          </a:p>
        </p:txBody>
      </p:sp>
    </p:spTree>
    <p:extLst>
      <p:ext uri="{BB962C8B-B14F-4D97-AF65-F5344CB8AC3E}">
        <p14:creationId xmlns:p14="http://schemas.microsoft.com/office/powerpoint/2010/main" xmlns="" val="189665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Référentiel</a:t>
            </a:r>
            <a:endParaRPr lang="en-US" dirty="0"/>
          </a:p>
        </p:txBody>
      </p:sp>
      <p:sp>
        <p:nvSpPr>
          <p:cNvPr id="4" name="TextBox 3"/>
          <p:cNvSpPr txBox="1"/>
          <p:nvPr/>
        </p:nvSpPr>
        <p:spPr>
          <a:xfrm>
            <a:off x="457200" y="2403646"/>
            <a:ext cx="8054460" cy="3447098"/>
          </a:xfrm>
          <a:prstGeom prst="rect">
            <a:avLst/>
          </a:prstGeom>
          <a:noFill/>
        </p:spPr>
        <p:txBody>
          <a:bodyPr wrap="square" rtlCol="0">
            <a:spAutoFit/>
          </a:bodyPr>
          <a:lstStyle/>
          <a:p>
            <a:pPr lvl="0"/>
            <a:r>
              <a:rPr lang="fr-FR" b="1" i="1" dirty="0"/>
              <a:t>Contenu de l’épreuve</a:t>
            </a:r>
            <a:endParaRPr lang="en-GB" sz="1200" dirty="0"/>
          </a:p>
          <a:p>
            <a:r>
              <a:rPr lang="fr-FR" b="1" dirty="0"/>
              <a:t> </a:t>
            </a:r>
            <a:endParaRPr lang="en-GB" sz="1400" dirty="0"/>
          </a:p>
          <a:p>
            <a:r>
              <a:rPr lang="fr-FR" dirty="0"/>
              <a:t>Le support de l’épreuve, commun avec l’épreuve d’étude d’un système optique – pré-étude et modélisation d’un système optique est un </a:t>
            </a:r>
            <a:r>
              <a:rPr lang="fr-FR" u="sng" dirty="0"/>
              <a:t>support technique </a:t>
            </a:r>
            <a:r>
              <a:rPr lang="fr-FR" u="sng" dirty="0" err="1"/>
              <a:t>pluritechnologique</a:t>
            </a:r>
            <a:r>
              <a:rPr lang="fr-FR" u="sng" dirty="0"/>
              <a:t> </a:t>
            </a:r>
            <a:r>
              <a:rPr lang="fr-FR" dirty="0"/>
              <a:t>dans lequel le domaine </a:t>
            </a:r>
            <a:r>
              <a:rPr lang="fr-FR" u="sng" dirty="0"/>
              <a:t>de l’optique a une place prépondérante</a:t>
            </a:r>
            <a:r>
              <a:rPr lang="fr-FR" u="sng" dirty="0" smtClean="0"/>
              <a:t>.</a:t>
            </a:r>
          </a:p>
          <a:p>
            <a:endParaRPr lang="en-GB" sz="2000" dirty="0"/>
          </a:p>
          <a:p>
            <a:r>
              <a:rPr lang="fr-FR" dirty="0"/>
              <a:t>L’évaluation porte sur les compétences :</a:t>
            </a:r>
            <a:endParaRPr lang="en-GB" sz="2000" dirty="0"/>
          </a:p>
          <a:p>
            <a:r>
              <a:rPr lang="fr-FR" dirty="0"/>
              <a:t> </a:t>
            </a:r>
            <a:endParaRPr lang="en-GB" sz="2000" dirty="0"/>
          </a:p>
          <a:p>
            <a:r>
              <a:rPr lang="fr-FR" dirty="0"/>
              <a:t>C1.3 : Proposer des solutions techniques</a:t>
            </a:r>
            <a:endParaRPr lang="en-GB" sz="2000" dirty="0"/>
          </a:p>
          <a:p>
            <a:r>
              <a:rPr lang="fr-FR" dirty="0"/>
              <a:t>C5.2 : Exploiter des données techniques</a:t>
            </a:r>
            <a:endParaRPr lang="en-GB" sz="2000" dirty="0"/>
          </a:p>
          <a:p>
            <a:r>
              <a:rPr lang="fr-FR" dirty="0"/>
              <a:t>C5-3 : Synthétiser des données techniques</a:t>
            </a:r>
            <a:endParaRPr lang="en-US" dirty="0"/>
          </a:p>
        </p:txBody>
      </p:sp>
      <p:sp>
        <p:nvSpPr>
          <p:cNvPr id="6" name="Espace réservé du numéro de diapositive 5"/>
          <p:cNvSpPr>
            <a:spLocks noGrp="1"/>
          </p:cNvSpPr>
          <p:nvPr>
            <p:ph type="sldNum" sz="quarter" idx="12"/>
          </p:nvPr>
        </p:nvSpPr>
        <p:spPr/>
        <p:txBody>
          <a:bodyPr/>
          <a:lstStyle/>
          <a:p>
            <a:fld id="{9F2F5E10-5301-4EE6-90D2-A6C4A3F62BED}" type="slidenum">
              <a:rPr lang="en-US" smtClean="0"/>
              <a:pPr/>
              <a:t>4</a:t>
            </a:fld>
            <a:endParaRPr lang="en-US"/>
          </a:p>
        </p:txBody>
      </p:sp>
    </p:spTree>
    <p:extLst>
      <p:ext uri="{BB962C8B-B14F-4D97-AF65-F5344CB8AC3E}">
        <p14:creationId xmlns:p14="http://schemas.microsoft.com/office/powerpoint/2010/main" xmlns="" val="96942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Référentiel</a:t>
            </a:r>
            <a:r>
              <a:rPr lang="en-US" dirty="0" smtClean="0"/>
              <a:t> </a:t>
            </a:r>
            <a:endParaRPr lang="en-US" dirty="0"/>
          </a:p>
        </p:txBody>
      </p:sp>
      <p:sp>
        <p:nvSpPr>
          <p:cNvPr id="4" name="TextBox 3"/>
          <p:cNvSpPr txBox="1"/>
          <p:nvPr/>
        </p:nvSpPr>
        <p:spPr>
          <a:xfrm>
            <a:off x="545754" y="2277690"/>
            <a:ext cx="8141046" cy="2923877"/>
          </a:xfrm>
          <a:prstGeom prst="rect">
            <a:avLst/>
          </a:prstGeom>
          <a:noFill/>
        </p:spPr>
        <p:txBody>
          <a:bodyPr wrap="square" rtlCol="0">
            <a:spAutoFit/>
          </a:bodyPr>
          <a:lstStyle/>
          <a:p>
            <a:pPr lvl="0"/>
            <a:r>
              <a:rPr lang="fr-FR" b="1" i="1" dirty="0"/>
              <a:t>Formes de l’évaluation</a:t>
            </a:r>
            <a:endParaRPr lang="en-GB" sz="1200" dirty="0"/>
          </a:p>
          <a:p>
            <a:r>
              <a:rPr lang="fr-FR" b="1" dirty="0"/>
              <a:t> </a:t>
            </a:r>
            <a:endParaRPr lang="en-GB" sz="1400" dirty="0"/>
          </a:p>
          <a:p>
            <a:pPr lvl="1"/>
            <a:r>
              <a:rPr lang="fr-FR" b="1" dirty="0"/>
              <a:t>Forme ponctuelle écrite d’une durée de </a:t>
            </a:r>
            <a:r>
              <a:rPr lang="fr-FR" b="1" dirty="0" smtClean="0"/>
              <a:t>3h</a:t>
            </a:r>
          </a:p>
          <a:p>
            <a:pPr lvl="1"/>
            <a:endParaRPr lang="en-GB" sz="2000" dirty="0"/>
          </a:p>
          <a:p>
            <a:r>
              <a:rPr lang="fr-FR" dirty="0"/>
              <a:t>Cette épreuve est constituée de plusieurs </a:t>
            </a:r>
            <a:r>
              <a:rPr lang="fr-FR" u="sng" dirty="0"/>
              <a:t>parties </a:t>
            </a:r>
            <a:r>
              <a:rPr lang="fr-FR" u="sng" dirty="0" smtClean="0"/>
              <a:t>indépendantes.</a:t>
            </a:r>
            <a:endParaRPr lang="fr-FR" u="sng" dirty="0" smtClean="0"/>
          </a:p>
          <a:p>
            <a:endParaRPr lang="en-GB" sz="2000" dirty="0"/>
          </a:p>
          <a:p>
            <a:r>
              <a:rPr lang="fr-FR" dirty="0"/>
              <a:t>Cette épreuve sera corrigée par des professeurs de sciences industrielles de l’ingénieur dont le champ de compétences couvre les domaines de l’optique, de la mécanique, de l’électronique et du traitement de l’information.</a:t>
            </a:r>
            <a:endParaRPr lang="en-GB" sz="2000" dirty="0"/>
          </a:p>
          <a:p>
            <a:endParaRPr lang="en-US" dirty="0"/>
          </a:p>
        </p:txBody>
      </p:sp>
      <p:sp>
        <p:nvSpPr>
          <p:cNvPr id="6" name="Espace réservé du numéro de diapositive 5"/>
          <p:cNvSpPr>
            <a:spLocks noGrp="1"/>
          </p:cNvSpPr>
          <p:nvPr>
            <p:ph type="sldNum" sz="quarter" idx="12"/>
          </p:nvPr>
        </p:nvSpPr>
        <p:spPr/>
        <p:txBody>
          <a:bodyPr/>
          <a:lstStyle/>
          <a:p>
            <a:fld id="{9F2F5E10-5301-4EE6-90D2-A6C4A3F62BED}" type="slidenum">
              <a:rPr lang="en-US" smtClean="0"/>
              <a:pPr/>
              <a:t>5</a:t>
            </a:fld>
            <a:endParaRPr lang="en-US"/>
          </a:p>
        </p:txBody>
      </p:sp>
    </p:spTree>
    <p:extLst>
      <p:ext uri="{BB962C8B-B14F-4D97-AF65-F5344CB8AC3E}">
        <p14:creationId xmlns:p14="http://schemas.microsoft.com/office/powerpoint/2010/main" xmlns="" val="853426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Sujet</a:t>
            </a:r>
            <a:r>
              <a:rPr lang="en-US" dirty="0" smtClean="0"/>
              <a:t> 0</a:t>
            </a:r>
            <a:endParaRPr lang="en-US" dirty="0"/>
          </a:p>
        </p:txBody>
      </p:sp>
      <p:sp>
        <p:nvSpPr>
          <p:cNvPr id="4" name="TextBox 3"/>
          <p:cNvSpPr txBox="1"/>
          <p:nvPr/>
        </p:nvSpPr>
        <p:spPr>
          <a:xfrm>
            <a:off x="457200" y="2060812"/>
            <a:ext cx="8229599" cy="1200329"/>
          </a:xfrm>
          <a:prstGeom prst="rect">
            <a:avLst/>
          </a:prstGeom>
          <a:noFill/>
        </p:spPr>
        <p:txBody>
          <a:bodyPr wrap="square" rtlCol="0">
            <a:spAutoFit/>
          </a:bodyPr>
          <a:lstStyle/>
          <a:p>
            <a:pPr lvl="0"/>
            <a:r>
              <a:rPr lang="fr-FR" b="1" i="1" dirty="0" smtClean="0"/>
              <a:t>Mise en situation:</a:t>
            </a:r>
            <a:endParaRPr lang="en-GB" b="1" i="1" dirty="0" smtClean="0"/>
          </a:p>
          <a:p>
            <a:r>
              <a:rPr lang="fr-FR" b="1" dirty="0" smtClean="0"/>
              <a:t> </a:t>
            </a:r>
            <a:endParaRPr lang="en-GB" sz="2000" dirty="0" smtClean="0"/>
          </a:p>
          <a:p>
            <a:r>
              <a:rPr lang="fr-FR" dirty="0" smtClean="0"/>
              <a:t>Le sujet a pour support la jumelle « TECHNO-STABI 14x40 » de la société FUJIFILM</a:t>
            </a:r>
          </a:p>
        </p:txBody>
      </p:sp>
      <p:pic>
        <p:nvPicPr>
          <p:cNvPr id="6" name="Image 5"/>
          <p:cNvPicPr/>
          <p:nvPr/>
        </p:nvPicPr>
        <p:blipFill>
          <a:blip r:embed="rId2"/>
          <a:srcRect l="16000" t="14000" r="14000" b="10001"/>
          <a:stretch>
            <a:fillRect/>
          </a:stretch>
        </p:blipFill>
        <p:spPr bwMode="auto">
          <a:xfrm>
            <a:off x="4609703" y="3261141"/>
            <a:ext cx="3542030" cy="2876550"/>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9F2F5E10-5301-4EE6-90D2-A6C4A3F62BED}" type="slidenum">
              <a:rPr lang="en-US" smtClean="0"/>
              <a:pPr/>
              <a:t>6</a:t>
            </a:fld>
            <a:endParaRPr lang="en-US"/>
          </a:p>
        </p:txBody>
      </p:sp>
      <p:sp>
        <p:nvSpPr>
          <p:cNvPr id="9" name="Text Box 4"/>
          <p:cNvSpPr txBox="1">
            <a:spLocks noChangeArrowheads="1"/>
          </p:cNvSpPr>
          <p:nvPr/>
        </p:nvSpPr>
        <p:spPr bwMode="auto">
          <a:xfrm>
            <a:off x="457200" y="3595171"/>
            <a:ext cx="3848100" cy="2308324"/>
          </a:xfrm>
          <a:prstGeom prst="rect">
            <a:avLst/>
          </a:prstGeom>
          <a:noFill/>
          <a:ln w="9525">
            <a:noFill/>
            <a:miter lim="800000"/>
            <a:headEnd/>
            <a:tailEnd/>
          </a:ln>
        </p:spPr>
        <p:txBody>
          <a:bodyPr wrap="square">
            <a:spAutoFit/>
          </a:bodyPr>
          <a:lstStyle/>
          <a:p>
            <a:pPr algn="just">
              <a:spcBef>
                <a:spcPct val="50000"/>
              </a:spcBef>
            </a:pPr>
            <a:r>
              <a:rPr lang="fr-FR" i="0" dirty="0" smtClean="0"/>
              <a:t>Jumelle </a:t>
            </a:r>
            <a:r>
              <a:rPr lang="fr-FR" i="0" dirty="0"/>
              <a:t>à </a:t>
            </a:r>
            <a:r>
              <a:rPr lang="fr-FR" i="0" u="sng" dirty="0"/>
              <a:t>stabilisation </a:t>
            </a:r>
            <a:r>
              <a:rPr lang="fr-FR" i="0" u="sng" dirty="0" err="1"/>
              <a:t>opto</a:t>
            </a:r>
            <a:r>
              <a:rPr lang="fr-FR" i="0" u="sng" dirty="0"/>
              <a:t>-mécano-électronique</a:t>
            </a:r>
            <a:r>
              <a:rPr lang="fr-FR" i="0" dirty="0"/>
              <a:t> permettant de compenser le tremblement musculaire, mais aussi les oscillations et les fortes vibrations rencontrées à bord d’un véhicule roulant, d’un hélicoptère, d’un avion ou d’un bateau</a:t>
            </a:r>
            <a:r>
              <a:rPr lang="fr-FR" i="0" dirty="0" smtClean="0"/>
              <a:t>.</a:t>
            </a:r>
            <a:endParaRPr lang="fr-FR" i="0" dirty="0"/>
          </a:p>
        </p:txBody>
      </p:sp>
    </p:spTree>
    <p:extLst>
      <p:ext uri="{BB962C8B-B14F-4D97-AF65-F5344CB8AC3E}">
        <p14:creationId xmlns:p14="http://schemas.microsoft.com/office/powerpoint/2010/main" xmlns="" val="853426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2"/>
          <a:srcRect b="13580"/>
          <a:stretch>
            <a:fillRect/>
          </a:stretch>
        </p:blipFill>
        <p:spPr bwMode="auto">
          <a:xfrm>
            <a:off x="2166843" y="2060812"/>
            <a:ext cx="6116129" cy="422694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err="1" smtClean="0"/>
              <a:t>Sujet</a:t>
            </a:r>
            <a:r>
              <a:rPr lang="en-US" dirty="0" smtClean="0"/>
              <a:t> 0</a:t>
            </a:r>
            <a:endParaRPr lang="en-US" dirty="0"/>
          </a:p>
        </p:txBody>
      </p:sp>
      <p:sp>
        <p:nvSpPr>
          <p:cNvPr id="4" name="TextBox 3"/>
          <p:cNvSpPr txBox="1"/>
          <p:nvPr/>
        </p:nvSpPr>
        <p:spPr>
          <a:xfrm>
            <a:off x="457200" y="2522477"/>
            <a:ext cx="8229599" cy="923330"/>
          </a:xfrm>
          <a:prstGeom prst="rect">
            <a:avLst/>
          </a:prstGeom>
          <a:noFill/>
        </p:spPr>
        <p:txBody>
          <a:bodyPr wrap="square" rtlCol="0">
            <a:spAutoFit/>
          </a:bodyPr>
          <a:lstStyle/>
          <a:p>
            <a:pPr lvl="0"/>
            <a:r>
              <a:rPr lang="fr-FR" b="1" i="1" dirty="0" smtClean="0"/>
              <a:t>Mise en situation:</a:t>
            </a:r>
            <a:endParaRPr lang="en-GB" b="1" i="1" dirty="0" smtClean="0"/>
          </a:p>
          <a:p>
            <a:r>
              <a:rPr lang="fr-FR" b="1" dirty="0" smtClean="0"/>
              <a:t> </a:t>
            </a:r>
            <a:endParaRPr lang="en-GB" sz="2000" dirty="0" smtClean="0"/>
          </a:p>
          <a:p>
            <a:r>
              <a:rPr lang="fr-FR" dirty="0" smtClean="0"/>
              <a:t>Chaîne optique du corps droit</a:t>
            </a:r>
          </a:p>
        </p:txBody>
      </p:sp>
      <p:sp>
        <p:nvSpPr>
          <p:cNvPr id="6" name="Espace réservé du numéro de diapositive 5"/>
          <p:cNvSpPr>
            <a:spLocks noGrp="1"/>
          </p:cNvSpPr>
          <p:nvPr>
            <p:ph type="sldNum" sz="quarter" idx="12"/>
          </p:nvPr>
        </p:nvSpPr>
        <p:spPr/>
        <p:txBody>
          <a:bodyPr/>
          <a:lstStyle/>
          <a:p>
            <a:fld id="{9F2F5E10-5301-4EE6-90D2-A6C4A3F62BED}" type="slidenum">
              <a:rPr lang="en-US" smtClean="0"/>
              <a:pPr/>
              <a:t>7</a:t>
            </a:fld>
            <a:endParaRPr lang="en-US"/>
          </a:p>
        </p:txBody>
      </p:sp>
      <p:sp>
        <p:nvSpPr>
          <p:cNvPr id="8" name="Ellipse 7"/>
          <p:cNvSpPr/>
          <p:nvPr/>
        </p:nvSpPr>
        <p:spPr>
          <a:xfrm>
            <a:off x="5550568" y="4539916"/>
            <a:ext cx="1925053" cy="68981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853426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Sujet</a:t>
            </a:r>
            <a:r>
              <a:rPr lang="en-US" dirty="0" smtClean="0"/>
              <a:t> 0</a:t>
            </a:r>
            <a:endParaRPr lang="en-US" dirty="0"/>
          </a:p>
        </p:txBody>
      </p:sp>
      <p:sp>
        <p:nvSpPr>
          <p:cNvPr id="4" name="TextBox 3"/>
          <p:cNvSpPr txBox="1"/>
          <p:nvPr/>
        </p:nvSpPr>
        <p:spPr>
          <a:xfrm>
            <a:off x="457200" y="2466951"/>
            <a:ext cx="8229599" cy="1477328"/>
          </a:xfrm>
          <a:prstGeom prst="rect">
            <a:avLst/>
          </a:prstGeom>
          <a:noFill/>
        </p:spPr>
        <p:txBody>
          <a:bodyPr wrap="square" rtlCol="0">
            <a:spAutoFit/>
          </a:bodyPr>
          <a:lstStyle/>
          <a:p>
            <a:pPr lvl="0"/>
            <a:r>
              <a:rPr lang="fr-FR" b="1" i="1" dirty="0" smtClean="0"/>
              <a:t>Mise en situation:</a:t>
            </a:r>
            <a:endParaRPr lang="en-GB" b="1" i="1" dirty="0" smtClean="0"/>
          </a:p>
          <a:p>
            <a:r>
              <a:rPr lang="fr-FR" b="1" dirty="0" smtClean="0"/>
              <a:t> </a:t>
            </a:r>
            <a:endParaRPr lang="en-GB" sz="2000" dirty="0" smtClean="0"/>
          </a:p>
          <a:p>
            <a:r>
              <a:rPr lang="fr-FR" dirty="0" smtClean="0"/>
              <a:t>Les deux ensembles “Schmidt-</a:t>
            </a:r>
            <a:r>
              <a:rPr lang="fr-FR" dirty="0" err="1" smtClean="0"/>
              <a:t>Pechan</a:t>
            </a:r>
            <a:r>
              <a:rPr lang="fr-FR" dirty="0" smtClean="0"/>
              <a:t>” des deux corps sont réunis au sein d’un même bloc. Grace à des basculements, il stabilise l’image lorsque la jumelle est soumise à des vibrations d’origine mécanique ou musculaire.</a:t>
            </a:r>
          </a:p>
        </p:txBody>
      </p:sp>
      <p:pic>
        <p:nvPicPr>
          <p:cNvPr id="41987" name="Picture 3"/>
          <p:cNvPicPr>
            <a:picLocks noChangeAspect="1" noChangeArrowheads="1"/>
          </p:cNvPicPr>
          <p:nvPr/>
        </p:nvPicPr>
        <p:blipFill>
          <a:blip r:embed="rId2"/>
          <a:srcRect/>
          <a:stretch>
            <a:fillRect/>
          </a:stretch>
        </p:blipFill>
        <p:spPr bwMode="auto">
          <a:xfrm>
            <a:off x="2817814" y="4075112"/>
            <a:ext cx="6122986" cy="2646363"/>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9F2F5E10-5301-4EE6-90D2-A6C4A3F62BED}" type="slidenum">
              <a:rPr lang="en-US" smtClean="0"/>
              <a:pPr/>
              <a:t>8</a:t>
            </a:fld>
            <a:endParaRPr lang="en-US"/>
          </a:p>
        </p:txBody>
      </p:sp>
    </p:spTree>
    <p:extLst>
      <p:ext uri="{BB962C8B-B14F-4D97-AF65-F5344CB8AC3E}">
        <p14:creationId xmlns:p14="http://schemas.microsoft.com/office/powerpoint/2010/main" xmlns="" val="853426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Sujet</a:t>
            </a:r>
            <a:r>
              <a:rPr lang="en-US" dirty="0" smtClean="0"/>
              <a:t> 0</a:t>
            </a:r>
            <a:endParaRPr lang="en-US" dirty="0"/>
          </a:p>
        </p:txBody>
      </p:sp>
      <p:sp>
        <p:nvSpPr>
          <p:cNvPr id="4" name="TextBox 3"/>
          <p:cNvSpPr txBox="1"/>
          <p:nvPr/>
        </p:nvSpPr>
        <p:spPr>
          <a:xfrm>
            <a:off x="457201" y="2350570"/>
            <a:ext cx="8229599" cy="3954929"/>
          </a:xfrm>
          <a:prstGeom prst="rect">
            <a:avLst/>
          </a:prstGeom>
          <a:noFill/>
        </p:spPr>
        <p:txBody>
          <a:bodyPr wrap="square" rtlCol="0">
            <a:spAutoFit/>
          </a:bodyPr>
          <a:lstStyle/>
          <a:p>
            <a:pPr lvl="0"/>
            <a:r>
              <a:rPr lang="fr-FR" b="1" i="1" dirty="0" smtClean="0"/>
              <a:t>Mise en situation:</a:t>
            </a:r>
            <a:endParaRPr lang="en-GB" b="1" i="1" dirty="0" smtClean="0"/>
          </a:p>
          <a:p>
            <a:r>
              <a:rPr lang="fr-FR" b="1" dirty="0" smtClean="0"/>
              <a:t> </a:t>
            </a:r>
            <a:endParaRPr lang="en-GB" sz="2000" dirty="0" smtClean="0"/>
          </a:p>
          <a:p>
            <a:r>
              <a:rPr lang="fr-FR" b="1" dirty="0" smtClean="0"/>
              <a:t>L’ensemble du travail concerne le “bloc prismes” et les fonctions attenantes :</a:t>
            </a:r>
            <a:endParaRPr lang="fr-FR" dirty="0" smtClean="0"/>
          </a:p>
          <a:p>
            <a:endParaRPr lang="fr-FR" dirty="0" smtClean="0"/>
          </a:p>
          <a:p>
            <a:r>
              <a:rPr lang="fr-FR" sz="1700" dirty="0" smtClean="0"/>
              <a:t>Le rendement </a:t>
            </a:r>
            <a:r>
              <a:rPr lang="fr-FR" sz="1700" dirty="0" err="1" smtClean="0"/>
              <a:t>spectrophotométrique</a:t>
            </a:r>
            <a:r>
              <a:rPr lang="fr-FR" sz="1700" dirty="0" smtClean="0"/>
              <a:t> des composants sera traité dans la </a:t>
            </a:r>
            <a:r>
              <a:rPr lang="fr-FR" sz="1700" b="1" dirty="0" smtClean="0"/>
              <a:t>partie 1</a:t>
            </a:r>
            <a:r>
              <a:rPr lang="fr-FR" sz="1700" dirty="0" smtClean="0"/>
              <a:t>.</a:t>
            </a:r>
          </a:p>
          <a:p>
            <a:endParaRPr lang="fr-FR" dirty="0" smtClean="0"/>
          </a:p>
          <a:p>
            <a:r>
              <a:rPr lang="fr-FR" sz="1700" dirty="0" smtClean="0"/>
              <a:t>La fonction de repositionnement autour d’une position moyenne de référence sera traitée dans la </a:t>
            </a:r>
            <a:r>
              <a:rPr lang="fr-FR" sz="1700" b="1" dirty="0" smtClean="0"/>
              <a:t>partie 2</a:t>
            </a:r>
            <a:r>
              <a:rPr lang="fr-FR" sz="1700" dirty="0" smtClean="0"/>
              <a:t>.</a:t>
            </a:r>
          </a:p>
          <a:p>
            <a:endParaRPr lang="fr-FR" dirty="0" smtClean="0"/>
          </a:p>
          <a:p>
            <a:r>
              <a:rPr lang="fr-FR" sz="1700" dirty="0" smtClean="0"/>
              <a:t>La fonction d’immobilisation du “bloc prismes” sera traitée dans la </a:t>
            </a:r>
            <a:r>
              <a:rPr lang="fr-FR" sz="1700" b="1" dirty="0" smtClean="0"/>
              <a:t>partie 3</a:t>
            </a:r>
            <a:r>
              <a:rPr lang="fr-FR" sz="1700" dirty="0" smtClean="0"/>
              <a:t>.</a:t>
            </a:r>
          </a:p>
          <a:p>
            <a:endParaRPr lang="fr-FR" dirty="0" smtClean="0"/>
          </a:p>
          <a:p>
            <a:r>
              <a:rPr lang="fr-FR" sz="1700" dirty="0" smtClean="0"/>
              <a:t>L’interaction entre les prismes et la fusion du couple d’images fournies par la jumelle sera traitée dans la </a:t>
            </a:r>
            <a:r>
              <a:rPr lang="fr-FR" sz="1700" b="1" dirty="0" smtClean="0"/>
              <a:t>partie 4</a:t>
            </a:r>
            <a:r>
              <a:rPr lang="fr-FR" sz="1700" dirty="0" smtClean="0"/>
              <a:t>.</a:t>
            </a:r>
          </a:p>
        </p:txBody>
      </p:sp>
      <p:sp>
        <p:nvSpPr>
          <p:cNvPr id="6" name="Espace réservé du numéro de diapositive 5"/>
          <p:cNvSpPr>
            <a:spLocks noGrp="1"/>
          </p:cNvSpPr>
          <p:nvPr>
            <p:ph type="sldNum" sz="quarter" idx="12"/>
          </p:nvPr>
        </p:nvSpPr>
        <p:spPr/>
        <p:txBody>
          <a:bodyPr/>
          <a:lstStyle/>
          <a:p>
            <a:fld id="{9F2F5E10-5301-4EE6-90D2-A6C4A3F62BED}" type="slidenum">
              <a:rPr lang="en-US" smtClean="0"/>
              <a:pPr/>
              <a:t>9</a:t>
            </a:fld>
            <a:endParaRPr lang="en-US"/>
          </a:p>
        </p:txBody>
      </p:sp>
    </p:spTree>
    <p:extLst>
      <p:ext uri="{BB962C8B-B14F-4D97-AF65-F5344CB8AC3E}">
        <p14:creationId xmlns:p14="http://schemas.microsoft.com/office/powerpoint/2010/main" xmlns="" val="8534265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87</TotalTime>
  <Words>695</Words>
  <Application>Microsoft Macintosh PowerPoint</Application>
  <PresentationFormat>Affichage à l'écran (4:3)</PresentationFormat>
  <Paragraphs>221</Paragraphs>
  <Slides>26</Slides>
  <Notes>1</Notes>
  <HiddenSlides>0</HiddenSlides>
  <MMClips>0</MMClips>
  <ScaleCrop>false</ScaleCrop>
  <HeadingPairs>
    <vt:vector size="6" baseType="variant">
      <vt:variant>
        <vt:lpstr>Thème</vt:lpstr>
      </vt:variant>
      <vt:variant>
        <vt:i4>1</vt:i4>
      </vt:variant>
      <vt:variant>
        <vt:lpstr>Liaisons</vt:lpstr>
      </vt:variant>
      <vt:variant>
        <vt:i4>1</vt:i4>
      </vt:variant>
      <vt:variant>
        <vt:lpstr>Titres des diapositives</vt:lpstr>
      </vt:variant>
      <vt:variant>
        <vt:i4>26</vt:i4>
      </vt:variant>
    </vt:vector>
  </HeadingPairs>
  <TitlesOfParts>
    <vt:vector size="28" baseType="lpstr">
      <vt:lpstr>Genesis</vt:lpstr>
      <vt:lpstr>???</vt:lpstr>
      <vt:lpstr>BTS SP</vt:lpstr>
      <vt:lpstr>Format</vt:lpstr>
      <vt:lpstr>Référentiel</vt:lpstr>
      <vt:lpstr>Référentiel</vt:lpstr>
      <vt:lpstr>Référentiel </vt:lpstr>
      <vt:lpstr>Sujet 0</vt:lpstr>
      <vt:lpstr>Sujet 0</vt:lpstr>
      <vt:lpstr>Sujet 0</vt:lpstr>
      <vt:lpstr>Sujet 0</vt:lpstr>
      <vt:lpstr>PARTIE 1</vt:lpstr>
      <vt:lpstr>PARTIE 1</vt:lpstr>
      <vt:lpstr>PARTIE 1</vt:lpstr>
      <vt:lpstr>PARTIE 2</vt:lpstr>
      <vt:lpstr>Diagramme de bloc</vt:lpstr>
      <vt:lpstr>Structure</vt:lpstr>
      <vt:lpstr>Questionnement</vt:lpstr>
      <vt:lpstr>PARTIE 3</vt:lpstr>
      <vt:lpstr>Eclaté du système de bridage</vt:lpstr>
      <vt:lpstr>Positions</vt:lpstr>
      <vt:lpstr>Problématique : Vérifier que le système est capable de libérer/verrouiller le bloc prisme en moins de 1s (donnée constructeur)</vt:lpstr>
      <vt:lpstr>Diapositive 21</vt:lpstr>
      <vt:lpstr>Diapositive 22</vt:lpstr>
      <vt:lpstr>Diapositive 23</vt:lpstr>
      <vt:lpstr>PARTIE 4</vt:lpstr>
      <vt:lpstr>PARTIE 4</vt:lpstr>
      <vt:lpstr>PARTIE 4</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 SP</dc:title>
  <dc:creator>THOMAS ROUSSEY</dc:creator>
  <dc:description>Powerpoint for MAC 2011</dc:description>
  <cp:lastModifiedBy>prof</cp:lastModifiedBy>
  <cp:revision>63</cp:revision>
  <dcterms:created xsi:type="dcterms:W3CDTF">2014-11-03T09:12:24Z</dcterms:created>
  <dcterms:modified xsi:type="dcterms:W3CDTF">2014-11-13T07:56:22Z</dcterms:modified>
</cp:coreProperties>
</file>