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notesMasterIdLst>
    <p:notesMasterId r:id="rId27"/>
  </p:notesMasterIdLst>
  <p:sldIdLst>
    <p:sldId id="256" r:id="rId2"/>
    <p:sldId id="288" r:id="rId3"/>
    <p:sldId id="277" r:id="rId4"/>
    <p:sldId id="279" r:id="rId5"/>
    <p:sldId id="296" r:id="rId6"/>
    <p:sldId id="276" r:id="rId7"/>
    <p:sldId id="297" r:id="rId8"/>
    <p:sldId id="298" r:id="rId9"/>
    <p:sldId id="299" r:id="rId10"/>
    <p:sldId id="300" r:id="rId11"/>
    <p:sldId id="301" r:id="rId12"/>
    <p:sldId id="303" r:id="rId13"/>
    <p:sldId id="302" r:id="rId14"/>
    <p:sldId id="278" r:id="rId15"/>
    <p:sldId id="294" r:id="rId16"/>
    <p:sldId id="280" r:id="rId17"/>
    <p:sldId id="282" r:id="rId18"/>
    <p:sldId id="283" r:id="rId19"/>
    <p:sldId id="295" r:id="rId20"/>
    <p:sldId id="285" r:id="rId21"/>
    <p:sldId id="287" r:id="rId22"/>
    <p:sldId id="289" r:id="rId23"/>
    <p:sldId id="290" r:id="rId24"/>
    <p:sldId id="291" r:id="rId25"/>
    <p:sldId id="292" r:id="rId26"/>
  </p:sldIdLst>
  <p:sldSz cx="9144000" cy="6858000" type="screen4x3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65886" autoAdjust="0"/>
  </p:normalViewPr>
  <p:slideViewPr>
    <p:cSldViewPr snapToGrid="0" snapToObjects="1">
      <p:cViewPr varScale="1">
        <p:scale>
          <a:sx n="56" d="100"/>
          <a:sy n="56" d="100"/>
        </p:scale>
        <p:origin x="-2448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180EA-0645-5B4C-9330-E1357DAF011C}" type="datetimeFigureOut">
              <a:rPr lang="fr-FR" smtClean="0"/>
              <a:t>13/11/14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72065-61ED-094E-B9A6-D474781851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16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73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54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459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999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56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071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Création</a:t>
            </a:r>
            <a:r>
              <a:rPr lang="fr-FR" baseline="0" dirty="0" smtClean="0"/>
              <a:t> en Arts Appliqués d’un monogramme « IG » des Industries Graphiques.</a:t>
            </a:r>
          </a:p>
          <a:p>
            <a:pPr marL="0" indent="0">
              <a:buNone/>
            </a:pPr>
            <a:r>
              <a:rPr lang="fr-FR" baseline="0" dirty="0" smtClean="0"/>
              <a:t> </a:t>
            </a:r>
            <a:br>
              <a:rPr lang="fr-FR" baseline="0" dirty="0" smtClean="0"/>
            </a:br>
            <a:r>
              <a:rPr lang="fr-FR" baseline="0" dirty="0" smtClean="0"/>
              <a:t>Voici les monogrammes donnés en ressource aux élèves 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428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Annick : En PG, la réalisation du monogramme « IG »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sous un logiciel </a:t>
            </a:r>
            <a:r>
              <a:rPr lang="fr-FR" baseline="0" dirty="0" err="1" smtClean="0"/>
              <a:t>d’illustrator</a:t>
            </a:r>
            <a:r>
              <a:rPr lang="fr-FR" baseline="0" dirty="0" smtClean="0"/>
              <a:t>, utilisation de l’outil plume, l’outil texte, la palette des nuanciers et aborder une chartre graphique.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Une sélection des 3 meilleurs projets prévus pour impression de teeshirt.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Guillaume : Développement d’un partenariat avec le lycée Le Corbusier de Tourcoing, mise en place d’un atelier découverte de la sérigraphie où les élèves imprimeront les T-Shirt qu’ils porteront lors des portes ouvertes.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Savoir associé sur le procédé sérigraphique.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898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2. Création et réalisation d’un robot </a:t>
            </a:r>
            <a:r>
              <a:rPr lang="fr-FR" dirty="0" err="1" smtClean="0"/>
              <a:t>P</a:t>
            </a:r>
            <a:r>
              <a:rPr lang="fr-FR" cap="all" baseline="0" dirty="0" err="1" smtClean="0"/>
              <a:t>aperkraft</a:t>
            </a:r>
            <a:r>
              <a:rPr lang="fr-FR" cap="none" baseline="0" dirty="0" smtClean="0"/>
              <a:t> sous le logiciel Illustrator</a:t>
            </a:r>
          </a:p>
          <a:p>
            <a:r>
              <a:rPr lang="fr-FR" cap="none" baseline="0" dirty="0" smtClean="0"/>
              <a:t>utilisation des outils les calques, les dégradés et les formes. </a:t>
            </a:r>
            <a:endParaRPr lang="fr-FR" dirty="0" smtClean="0"/>
          </a:p>
          <a:p>
            <a:endParaRPr lang="fr-FR" baseline="0" dirty="0" smtClean="0"/>
          </a:p>
          <a:p>
            <a:r>
              <a:rPr lang="fr-FR" baseline="0" dirty="0" smtClean="0"/>
              <a:t> puis une impression couleur en numérique.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Voici le projet (Alien) réalisé par un élève de l’année dernière.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499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Annick 3. Création et réalisation d’un</a:t>
            </a:r>
            <a:r>
              <a:rPr lang="fr-FR" baseline="0" dirty="0" smtClean="0"/>
              <a:t> personnage manga en vue de réaliser un FLIPBOOK (6 mouvements),</a:t>
            </a:r>
          </a:p>
          <a:p>
            <a:r>
              <a:rPr lang="fr-FR" baseline="0" dirty="0" smtClean="0"/>
              <a:t>l’utilisation des outils dans le logiciel Pathfinder et dans Photoshop « marionnette ».</a:t>
            </a:r>
          </a:p>
          <a:p>
            <a:endParaRPr lang="fr-FR" baseline="0" dirty="0" smtClean="0"/>
          </a:p>
          <a:p>
            <a:r>
              <a:rPr lang="fr-FR" baseline="0" dirty="0" smtClean="0"/>
              <a:t>G le projet est imprimé en offset monochrome noir par la classe de seconde et en couleur par la classe de terminale.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56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Annick</a:t>
            </a:r>
            <a:r>
              <a:rPr lang="fr-FR" baseline="0" dirty="0" smtClean="0"/>
              <a:t> : </a:t>
            </a:r>
            <a:r>
              <a:rPr lang="fr-FR" dirty="0" smtClean="0"/>
              <a:t>4. Création</a:t>
            </a:r>
            <a:r>
              <a:rPr lang="fr-FR" baseline="0" dirty="0" smtClean="0"/>
              <a:t> et réalisation d’une affiche sur les pictogrammes de sécurité,</a:t>
            </a:r>
          </a:p>
          <a:p>
            <a:r>
              <a:rPr lang="fr-FR" baseline="0" dirty="0" smtClean="0"/>
              <a:t>Utilisation des outils dans in design la mise en page, Photoshop pour l’image de fond et Illustrator pour les pictos.</a:t>
            </a:r>
          </a:p>
          <a:p>
            <a:r>
              <a:rPr lang="fr-FR" baseline="0" dirty="0" smtClean="0"/>
              <a:t>puis impression numérique.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Ces affiches seront mis en valeur dans les différents espaces du lycée.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Ci-joint deux exemples :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38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tableau</a:t>
            </a:r>
            <a:r>
              <a:rPr lang="fr-FR" baseline="0" dirty="0" smtClean="0"/>
              <a:t> de stratégie détermine les activités des élèves en atelier production graphique, production imprimée et en arts appliqués sur les compétences visées, les savoirs associés communs et les phases d’apprentissage.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501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On effectue une évaluation formative sur chaque TP.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688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Découpage</a:t>
            </a:r>
            <a:r>
              <a:rPr lang="fr-FR" baseline="0" dirty="0" smtClean="0"/>
              <a:t> spécifique lié à l’article 34 permettant une organisation différente des temps de PFMP et validé par Directeur Académique des services départementaux de l’Education Nationale (DSDEN).</a:t>
            </a:r>
            <a:endParaRPr lang="fr-FR" dirty="0" smtClean="0"/>
          </a:p>
          <a:p>
            <a:r>
              <a:rPr lang="fr-FR" dirty="0" smtClean="0"/>
              <a:t>Elles</a:t>
            </a:r>
            <a:r>
              <a:rPr lang="fr-FR" baseline="0" dirty="0" smtClean="0"/>
              <a:t> se déroulent sur 4 phases, 3 phases d’une semaine, plus une phase de 3 semaines. </a:t>
            </a:r>
            <a:r>
              <a:rPr lang="fr-FR" dirty="0" smtClean="0"/>
              <a:t>Pendant</a:t>
            </a:r>
            <a:r>
              <a:rPr lang="fr-FR" baseline="0" dirty="0" smtClean="0"/>
              <a:t> </a:t>
            </a:r>
            <a:r>
              <a:rPr lang="fr-FR" dirty="0" smtClean="0"/>
              <a:t>la première</a:t>
            </a:r>
            <a:r>
              <a:rPr lang="fr-FR" baseline="0" dirty="0" smtClean="0"/>
              <a:t> semaine banalisée, </a:t>
            </a:r>
            <a:r>
              <a:rPr lang="fr-FR" dirty="0" smtClean="0"/>
              <a:t>l’objectif </a:t>
            </a:r>
            <a:r>
              <a:rPr lang="fr-FR" baseline="0" dirty="0" smtClean="0"/>
              <a:t>est de faire découvrir aux élèves de seconde le monde de l’entreprise à travers des visites.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295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Groupes de 15 de élèves</a:t>
            </a:r>
          </a:p>
          <a:p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Chaque groupe partira avec un questionnaire à renseigner sur l’entreprise visité.</a:t>
            </a:r>
          </a:p>
          <a:p>
            <a:endParaRPr lang="fr-FR" baseline="0" dirty="0" smtClean="0"/>
          </a:p>
          <a:p>
            <a:r>
              <a:rPr lang="fr-FR" baseline="0" dirty="0" smtClean="0"/>
              <a:t>A leur retour, ils développeront une présentation sur les techniques rencontrées lors de ces visites en utilisant un PowerPoint auprès de leurs camarades de classe.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632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semaine en décembre : simulation d’entretien et présenter les méthodologie de recherche. </a:t>
            </a:r>
          </a:p>
          <a:p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semaine en janvier</a:t>
            </a:r>
            <a:r>
              <a:rPr lang="fr-FR" baseline="0" dirty="0" smtClean="0"/>
              <a:t> :  est </a:t>
            </a:r>
            <a:r>
              <a:rPr lang="fr-FR" dirty="0" smtClean="0"/>
              <a:t>consacrée à la préparation de recherche</a:t>
            </a:r>
            <a:r>
              <a:rPr lang="fr-FR" baseline="0" dirty="0" smtClean="0"/>
              <a:t> de lieu d’accueil pour la PFMP.</a:t>
            </a:r>
            <a:r>
              <a:rPr lang="fr-FR" dirty="0" smtClean="0"/>
              <a:t> Les élèves sont guidés</a:t>
            </a:r>
            <a:r>
              <a:rPr lang="fr-FR" baseline="0" dirty="0" smtClean="0"/>
              <a:t> par un tuteur de l’équipe pédagogique qui l’accompagne dans l’obtention de ces lieux de PFMP.</a:t>
            </a:r>
            <a:endParaRPr lang="fr-FR" dirty="0" smtClean="0"/>
          </a:p>
          <a:p>
            <a:endParaRPr lang="fr-FR" baseline="0" dirty="0" smtClean="0"/>
          </a:p>
          <a:p>
            <a:r>
              <a:rPr lang="fr-FR" baseline="0" dirty="0" smtClean="0"/>
              <a:t>Les 3 semaines l’élève s’impliquera dans la vie de l’entreprise lieu de </a:t>
            </a:r>
            <a:r>
              <a:rPr lang="fr-FR" baseline="0" dirty="0" err="1" smtClean="0"/>
              <a:t>co-formation</a:t>
            </a:r>
            <a:r>
              <a:rPr lang="fr-FR" baseline="0" dirty="0" smtClean="0"/>
              <a:t>. Il élabora un rapport d’activité qu’il devra présenter </a:t>
            </a:r>
            <a:r>
              <a:rPr lang="fr-FR" dirty="0" smtClean="0"/>
              <a:t>à l’issue de cette dernière période dans le cadre</a:t>
            </a:r>
            <a:r>
              <a:rPr lang="fr-FR" baseline="0" dirty="0" smtClean="0"/>
              <a:t> d’une évaluation formative à la fin du mois de juin.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444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élèves auront expérimentés les différentes étapes de réalisation d’un produit de communication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Ils auront échangés sur leurs expériences avec leurs camarades, leurs professeurs et les professionnels, les acquis attendus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Développer la communication et créer des liens entre eux dans la classe.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Réfléchir à leur option filière en Industries Graphiques.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Réaliser des produits finalisés et développer l’aspect créatif individuel et la démarche de projet en groupe.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536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travail pédagogique inter</a:t>
            </a:r>
            <a:r>
              <a:rPr lang="fr-FR" baseline="0" dirty="0" smtClean="0"/>
              <a:t> disciplinaires permet de développer les liens entre les différentes disciplines notamment en EGLS et de donner du sens à leur formation.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Le partenariat mis en place durant l’année de seconde entre les professeurs des industries graphiques et le professeur d’arts appliqués permet d’appréhender les contraintes </a:t>
            </a:r>
            <a:r>
              <a:rPr lang="fr-FR" baseline="0" smtClean="0"/>
              <a:t>techniques graphiques associées </a:t>
            </a:r>
            <a:r>
              <a:rPr lang="fr-FR" baseline="0" dirty="0" smtClean="0"/>
              <a:t>à la conception d’un produit de communication.</a:t>
            </a:r>
          </a:p>
          <a:p>
            <a:pPr algn="l"/>
            <a:r>
              <a:rPr lang="fr-FR" baseline="0" dirty="0" smtClean="0"/>
              <a:t>En vous remerciant pour votre écoute, je vous propose maintenant d’échanger avec monsieur </a:t>
            </a:r>
            <a:r>
              <a:rPr lang="fr-FR" baseline="0" dirty="0" err="1" smtClean="0"/>
              <a:t>Desprez</a:t>
            </a:r>
            <a:r>
              <a:rPr lang="fr-FR" baseline="0" dirty="0" smtClean="0"/>
              <a:t> pour toute information complémentaire.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1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méconnaissance globale </a:t>
            </a:r>
            <a:r>
              <a:rPr lang="fr-FR" baseline="0" dirty="0" smtClean="0"/>
              <a:t>de la filière qui se traduit par des difficultés de recrutement en PI.</a:t>
            </a:r>
          </a:p>
          <a:p>
            <a:r>
              <a:rPr lang="fr-FR" baseline="0" dirty="0" smtClean="0"/>
              <a:t>Le tronc commun permettra de conforter le choix d’orientation du jeune au travers des activités de projet.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8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11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Liens</a:t>
            </a:r>
            <a:r>
              <a:rPr lang="fr-FR" baseline="0" dirty="0" smtClean="0"/>
              <a:t> interdisciplinaires selon la nature des projets.</a:t>
            </a:r>
          </a:p>
          <a:p>
            <a:r>
              <a:rPr lang="fr-FR" baseline="0" dirty="0" smtClean="0"/>
              <a:t>Se rapprocher au plus près du travail de l’entreprise par des projets de courtes durées et variés.</a:t>
            </a:r>
          </a:p>
          <a:p>
            <a:pPr algn="l"/>
            <a:r>
              <a:rPr lang="fr-FR" baseline="0" dirty="0" smtClean="0"/>
              <a:t>Lecture horizontale du tableau avec un soucis de lien entre les compétences développées en PG et PI.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1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L’intégration d</a:t>
            </a:r>
            <a:r>
              <a:rPr lang="fr-FR" baseline="0" dirty="0" smtClean="0"/>
              <a:t>es arts appliqués permet aux élèves de découvrir la chaîne graphique dans sa globalité et d’aider l’élève à se positionner dans l’option « production graphique » ou « production imprimée » pour un choix professionnel réfléchi.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54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49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74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65-61ED-094E-B9A6-D4747818512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92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661-5D9B-4B0A-83C8-FBA80A671FCF}" type="datetime1">
              <a:rPr lang="fr-FR" smtClean="0"/>
              <a:pPr/>
              <a:t>13/11/14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822FB46-FB7B-4879-9B1A-EE9F4DE9AFD3}" type="slidenum">
              <a:rPr/>
              <a:pPr/>
              <a:t>‹#›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fr-FR" smtClean="0"/>
              <a:pPr/>
              <a:t>13/11/14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2BDB93A9-DE17-42E8-A366-46C30944BF1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17B3E81C-1790-D141-B19D-16096EBC8BFB}" type="datetimeFigureOut">
              <a:rPr lang="fr-FR" smtClean="0"/>
              <a:pPr/>
              <a:t>13/11/14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A3BEA538-19D0-6F45-82E1-7DB7FD6558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07" y="728743"/>
            <a:ext cx="7799387" cy="2464449"/>
          </a:xfrm>
        </p:spPr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fr-FR" sz="2400" b="1" dirty="0" smtClean="0">
                <a:solidFill>
                  <a:srgbClr val="000000"/>
                </a:solidFill>
                <a:latin typeface="Myriad Pro"/>
                <a:ea typeface="Arial Narrow"/>
                <a:cs typeface="Myriad Pro"/>
              </a:rPr>
              <a:t>Présentation de la stratégie pédagogique</a:t>
            </a:r>
            <a:br>
              <a:rPr lang="fr-FR" sz="2400" b="1" dirty="0" smtClean="0">
                <a:solidFill>
                  <a:srgbClr val="000000"/>
                </a:solidFill>
                <a:latin typeface="Myriad Pro"/>
                <a:ea typeface="Arial Narrow"/>
                <a:cs typeface="Myriad Pro"/>
              </a:rPr>
            </a:br>
            <a:r>
              <a:rPr lang="fr-FR" sz="2400" b="1" dirty="0" smtClean="0">
                <a:solidFill>
                  <a:srgbClr val="000000"/>
                </a:solidFill>
                <a:latin typeface="Myriad Pro"/>
                <a:ea typeface="Arial Narrow"/>
                <a:cs typeface="Myriad Pro"/>
              </a:rPr>
              <a:t>DU TRONC COMMUN</a:t>
            </a:r>
            <a:br>
              <a:rPr lang="fr-FR" sz="2400" b="1" dirty="0" smtClean="0">
                <a:solidFill>
                  <a:srgbClr val="000000"/>
                </a:solidFill>
                <a:latin typeface="Myriad Pro"/>
                <a:ea typeface="Arial Narrow"/>
                <a:cs typeface="Myriad Pro"/>
              </a:rPr>
            </a:br>
            <a:r>
              <a:rPr lang="fr-FR" sz="2400" b="1" dirty="0" smtClean="0">
                <a:solidFill>
                  <a:srgbClr val="000000"/>
                </a:solidFill>
                <a:latin typeface="Myriad Pro"/>
                <a:ea typeface="Arial Narrow"/>
                <a:cs typeface="Myriad Pro"/>
              </a:rPr>
              <a:t>de la SECONDE Baccalauréat Professionnel</a:t>
            </a:r>
            <a:br>
              <a:rPr lang="fr-FR" sz="2400" b="1" dirty="0" smtClean="0">
                <a:solidFill>
                  <a:srgbClr val="000000"/>
                </a:solidFill>
                <a:latin typeface="Myriad Pro"/>
                <a:ea typeface="Arial Narrow"/>
                <a:cs typeface="Myriad Pro"/>
              </a:rPr>
            </a:br>
            <a:endParaRPr lang="fr-FR" sz="2400" b="1" dirty="0">
              <a:latin typeface="Myriad Pro"/>
              <a:cs typeface="Myriad Pro"/>
            </a:endParaRPr>
          </a:p>
        </p:txBody>
      </p:sp>
      <p:pic>
        <p:nvPicPr>
          <p:cNvPr id="5" name="Image 4" descr="LOGO_baggi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07" y="5642559"/>
            <a:ext cx="2171700" cy="482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1000" y="3443922"/>
            <a:ext cx="8420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Myriad Pro"/>
                <a:ea typeface="Arial Narrow"/>
                <a:cs typeface="Myriad Pro"/>
              </a:rPr>
              <a:t>Réalisation de Produits Imprimés et </a:t>
            </a:r>
            <a:r>
              <a:rPr lang="fr-FR" sz="3200" b="1" dirty="0" err="1" smtClean="0">
                <a:solidFill>
                  <a:srgbClr val="000000"/>
                </a:solidFill>
                <a:latin typeface="Myriad Pro"/>
                <a:ea typeface="Arial Narrow"/>
                <a:cs typeface="Myriad Pro"/>
              </a:rPr>
              <a:t>Plurimédia</a:t>
            </a:r>
            <a:endParaRPr lang="fr-FR" sz="3200" dirty="0">
              <a:latin typeface="Myriad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5798" y="1000125"/>
            <a:ext cx="1933576" cy="3500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8214" y="1505770"/>
            <a:ext cx="8263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200" dirty="0" smtClean="0">
                <a:latin typeface="Myriad Pro"/>
                <a:cs typeface="Myriad Pro"/>
              </a:rPr>
              <a:t>Phase d’apprentissage</a:t>
            </a:r>
          </a:p>
          <a:p>
            <a:pPr marL="285750" indent="-285750">
              <a:buFontTx/>
              <a:buChar char="-"/>
            </a:pPr>
            <a:endParaRPr lang="fr-FR" sz="2200" dirty="0">
              <a:latin typeface="Myriad Pro"/>
              <a:cs typeface="Myriad Pro"/>
            </a:endParaRPr>
          </a:p>
          <a:p>
            <a:endParaRPr lang="fr-FR" sz="2200" dirty="0" smtClean="0">
              <a:latin typeface="Myriad Pro"/>
              <a:cs typeface="Myriad Pro"/>
            </a:endParaRPr>
          </a:p>
          <a:p>
            <a:pPr marL="285750" indent="-285750">
              <a:buFontTx/>
              <a:buChar char="-"/>
            </a:pPr>
            <a:r>
              <a:rPr lang="fr-FR" sz="2200" dirty="0" smtClean="0">
                <a:latin typeface="Myriad Pro"/>
                <a:cs typeface="Myriad Pro"/>
              </a:rPr>
              <a:t>Chronologie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latin typeface="Myriad Pro"/>
              <a:cs typeface="Myriad Pro"/>
            </a:endParaRP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0275" y="3164609"/>
            <a:ext cx="2000250" cy="3164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21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6994" y="683784"/>
            <a:ext cx="82639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Myriad Pro"/>
                <a:cs typeface="Myriad Pro"/>
              </a:rPr>
              <a:t>Extrait du tableau semaine 12 :</a:t>
            </a:r>
          </a:p>
          <a:p>
            <a:r>
              <a:rPr lang="fr-FR" sz="1400" b="1" dirty="0" smtClean="0">
                <a:latin typeface="Myriad Pro"/>
                <a:cs typeface="Myriad Pro"/>
              </a:rPr>
              <a:t>PG</a:t>
            </a:r>
          </a:p>
          <a:p>
            <a:endParaRPr lang="fr-FR" sz="1400" dirty="0">
              <a:latin typeface="Myriad Pro"/>
              <a:cs typeface="Myriad Pro"/>
            </a:endParaRPr>
          </a:p>
          <a:p>
            <a:endParaRPr lang="fr-FR" sz="1400" dirty="0" smtClean="0">
              <a:latin typeface="Myriad Pro"/>
              <a:cs typeface="Myriad Pro"/>
            </a:endParaRPr>
          </a:p>
          <a:p>
            <a:endParaRPr lang="fr-FR" sz="1400" dirty="0">
              <a:latin typeface="Myriad Pro"/>
              <a:cs typeface="Myriad Pro"/>
            </a:endParaRPr>
          </a:p>
          <a:p>
            <a:endParaRPr lang="fr-FR" sz="1400" dirty="0" smtClean="0">
              <a:latin typeface="Myriad Pro"/>
              <a:cs typeface="Myriad Pro"/>
            </a:endParaRPr>
          </a:p>
          <a:p>
            <a:endParaRPr lang="fr-FR" sz="1400" dirty="0">
              <a:latin typeface="Myriad Pro"/>
              <a:cs typeface="Myriad Pro"/>
            </a:endParaRPr>
          </a:p>
          <a:p>
            <a:endParaRPr lang="fr-FR" sz="1400" dirty="0" smtClean="0">
              <a:latin typeface="Myriad Pro"/>
              <a:cs typeface="Myriad Pro"/>
            </a:endParaRPr>
          </a:p>
          <a:p>
            <a:endParaRPr lang="fr-FR" sz="1400" dirty="0">
              <a:latin typeface="Myriad Pro"/>
              <a:cs typeface="Myriad Pro"/>
            </a:endParaRPr>
          </a:p>
          <a:p>
            <a:endParaRPr lang="fr-FR" sz="1400" dirty="0" smtClean="0">
              <a:latin typeface="Myriad Pro"/>
              <a:cs typeface="Myriad Pro"/>
            </a:endParaRPr>
          </a:p>
          <a:p>
            <a:endParaRPr lang="fr-FR" sz="1400" dirty="0">
              <a:latin typeface="Myriad Pro"/>
              <a:cs typeface="Myriad Pro"/>
            </a:endParaRPr>
          </a:p>
          <a:p>
            <a:endParaRPr lang="fr-FR" sz="1400" dirty="0" smtClean="0">
              <a:latin typeface="Myriad Pro"/>
              <a:cs typeface="Myriad Pro"/>
            </a:endParaRPr>
          </a:p>
          <a:p>
            <a:endParaRPr lang="fr-FR" sz="1400" dirty="0">
              <a:latin typeface="Myriad Pro"/>
              <a:cs typeface="Myriad Pro"/>
            </a:endParaRPr>
          </a:p>
          <a:p>
            <a:endParaRPr lang="fr-FR" sz="1400" dirty="0" smtClean="0">
              <a:latin typeface="Myriad Pro"/>
              <a:cs typeface="Myriad Pro"/>
            </a:endParaRPr>
          </a:p>
          <a:p>
            <a:r>
              <a:rPr lang="fr-FR" sz="1400" b="1" dirty="0" smtClean="0">
                <a:latin typeface="Myriad Pro"/>
                <a:cs typeface="Myriad Pro"/>
              </a:rPr>
              <a:t>PI</a:t>
            </a:r>
          </a:p>
          <a:p>
            <a:endParaRPr lang="fr-FR" dirty="0"/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3307" t="25000" r="5248" b="21764"/>
          <a:stretch/>
        </p:blipFill>
        <p:spPr bwMode="auto">
          <a:xfrm>
            <a:off x="446995" y="4037759"/>
            <a:ext cx="8054068" cy="2563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4"/>
          <a:srcRect l="3204" t="21470" r="5059" b="21470"/>
          <a:stretch/>
        </p:blipFill>
        <p:spPr bwMode="auto">
          <a:xfrm>
            <a:off x="446993" y="1333499"/>
            <a:ext cx="8054069" cy="2524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572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870" y="666366"/>
            <a:ext cx="83602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Myriad Pro"/>
                <a:cs typeface="Myriad Pro"/>
              </a:rPr>
              <a:t>Précision sur l’organisation de la progression en PG</a:t>
            </a:r>
          </a:p>
          <a:p>
            <a:endParaRPr lang="fr-FR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r>
              <a:rPr lang="fr-FR" sz="1900" dirty="0" smtClean="0">
                <a:latin typeface="Myriad Pro"/>
              </a:rPr>
              <a:t>- Aborder les 3 logiciels (Illustrator, </a:t>
            </a:r>
            <a:r>
              <a:rPr lang="fr-FR" sz="1900" dirty="0" err="1" smtClean="0">
                <a:latin typeface="Myriad Pro"/>
              </a:rPr>
              <a:t>Indesign</a:t>
            </a:r>
            <a:r>
              <a:rPr lang="fr-FR" sz="1900" dirty="0" smtClean="0">
                <a:latin typeface="Myriad Pro"/>
              </a:rPr>
              <a:t>, Photoshop)</a:t>
            </a:r>
          </a:p>
          <a:p>
            <a:r>
              <a:rPr lang="fr-FR" sz="1900" dirty="0" smtClean="0">
                <a:latin typeface="Myriad Pro"/>
              </a:rPr>
              <a:t>À travers des TP de séquences de création et d’exécution.</a:t>
            </a:r>
          </a:p>
          <a:p>
            <a:endParaRPr lang="fr-FR" sz="1900" dirty="0" smtClean="0">
              <a:latin typeface="Myriad Pro"/>
            </a:endParaRPr>
          </a:p>
          <a:p>
            <a:r>
              <a:rPr lang="fr-FR" sz="1900" dirty="0" smtClean="0">
                <a:latin typeface="Myriad Pro"/>
              </a:rPr>
              <a:t>- Développer les compétences d’utilisation des 3 logiciels à travers des mini projets.</a:t>
            </a:r>
          </a:p>
          <a:p>
            <a:pPr marL="342900" indent="-342900">
              <a:buFontTx/>
              <a:buChar char="-"/>
            </a:pPr>
            <a:endParaRPr lang="fr-FR" sz="1900" dirty="0" smtClean="0">
              <a:latin typeface="Myriad Pro"/>
            </a:endParaRPr>
          </a:p>
          <a:p>
            <a:r>
              <a:rPr lang="fr-FR" sz="1900" dirty="0" smtClean="0">
                <a:latin typeface="Myriad Pro"/>
              </a:rPr>
              <a:t>- Aborder les éléments exploitables pour les différents flux de production du Web et du </a:t>
            </a:r>
            <a:r>
              <a:rPr lang="fr-FR" sz="1900" dirty="0" err="1" smtClean="0">
                <a:latin typeface="Myriad Pro"/>
              </a:rPr>
              <a:t>Print</a:t>
            </a:r>
            <a:r>
              <a:rPr lang="fr-FR" sz="1900" dirty="0" smtClean="0">
                <a:latin typeface="Myriad Pro"/>
              </a:rPr>
              <a:t>.</a:t>
            </a:r>
          </a:p>
          <a:p>
            <a:endParaRPr lang="fr-FR" sz="1900" dirty="0" smtClean="0">
              <a:latin typeface="Myriad Pro"/>
            </a:endParaRPr>
          </a:p>
          <a:p>
            <a:r>
              <a:rPr lang="fr-FR" sz="1900" dirty="0" smtClean="0">
                <a:latin typeface="Myriad Pro"/>
              </a:rPr>
              <a:t>- Aborder les TP dans un objectif de plate forme interactif.</a:t>
            </a:r>
          </a:p>
          <a:p>
            <a:endParaRPr lang="fr-FR" sz="1900" dirty="0">
              <a:latin typeface="Myriad Pro"/>
            </a:endParaRPr>
          </a:p>
          <a:p>
            <a:r>
              <a:rPr lang="fr-FR" sz="1900" dirty="0" smtClean="0">
                <a:latin typeface="Myriad Pro"/>
              </a:rPr>
              <a:t>- Période de CCF EP2 première partie.</a:t>
            </a:r>
          </a:p>
          <a:p>
            <a:endParaRPr lang="fr-FR" sz="1900" dirty="0">
              <a:latin typeface="Myriad Pro"/>
            </a:endParaRPr>
          </a:p>
          <a:p>
            <a:r>
              <a:rPr lang="fr-FR" sz="1900" dirty="0" smtClean="0">
                <a:latin typeface="Myriad Pro"/>
              </a:rPr>
              <a:t>- Maintenance informatique. </a:t>
            </a:r>
          </a:p>
          <a:p>
            <a:endParaRPr lang="fr-FR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9707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870" y="666366"/>
            <a:ext cx="8360228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Myriad Pro"/>
                <a:cs typeface="Myriad Pro"/>
              </a:rPr>
              <a:t>Précision sur l’organisation de la progression en PI</a:t>
            </a:r>
          </a:p>
          <a:p>
            <a:endParaRPr lang="fr-FR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r>
              <a:rPr lang="fr-FR" sz="1900" dirty="0" smtClean="0">
                <a:latin typeface="Myriad Pro"/>
              </a:rPr>
              <a:t>- Appropriation des espaces de travail PSE et EPI.</a:t>
            </a:r>
          </a:p>
          <a:p>
            <a:r>
              <a:rPr lang="fr-FR" sz="1900" dirty="0" smtClean="0">
                <a:latin typeface="Myriad Pro"/>
              </a:rPr>
              <a:t>- Approche de la finition par la réalisation de maquette des différents produits de la chaîne graphique.</a:t>
            </a:r>
          </a:p>
          <a:p>
            <a:r>
              <a:rPr lang="fr-FR" sz="1900" dirty="0" smtClean="0">
                <a:latin typeface="Myriad Pro"/>
              </a:rPr>
              <a:t>- Démo d’impression en offset et numérique</a:t>
            </a:r>
            <a:r>
              <a:rPr lang="fr-FR" sz="1900" dirty="0" smtClean="0">
                <a:solidFill>
                  <a:schemeClr val="accent1"/>
                </a:solidFill>
                <a:latin typeface="Myriad Pro"/>
              </a:rPr>
              <a:t>.</a:t>
            </a:r>
            <a:endParaRPr lang="fr-FR" sz="1900" dirty="0">
              <a:solidFill>
                <a:schemeClr val="accent1"/>
              </a:solidFill>
              <a:latin typeface="Myriad Pro"/>
            </a:endParaRPr>
          </a:p>
          <a:p>
            <a:r>
              <a:rPr lang="fr-FR" sz="1900" dirty="0" smtClean="0">
                <a:latin typeface="Myriad Pro"/>
              </a:rPr>
              <a:t>- Participation progressive à la production.</a:t>
            </a:r>
          </a:p>
          <a:p>
            <a:r>
              <a:rPr lang="fr-FR" sz="1900" dirty="0" smtClean="0">
                <a:latin typeface="Myriad Pro"/>
              </a:rPr>
              <a:t>- Préparation des différents supports.</a:t>
            </a:r>
          </a:p>
          <a:p>
            <a:r>
              <a:rPr lang="fr-FR" sz="1900" dirty="0" smtClean="0">
                <a:latin typeface="Myriad Pro"/>
              </a:rPr>
              <a:t>- Recherche de teinte.</a:t>
            </a:r>
          </a:p>
          <a:p>
            <a:r>
              <a:rPr lang="fr-FR" sz="1900" dirty="0" smtClean="0">
                <a:latin typeface="Myriad Pro"/>
              </a:rPr>
              <a:t>- Impression sérigraphique.</a:t>
            </a:r>
          </a:p>
          <a:p>
            <a:r>
              <a:rPr lang="fr-FR" sz="1900" dirty="0" smtClean="0">
                <a:latin typeface="Myriad Pro"/>
              </a:rPr>
              <a:t>- Profil d’encrage.</a:t>
            </a:r>
          </a:p>
          <a:p>
            <a:r>
              <a:rPr lang="fr-FR" sz="1900" dirty="0" smtClean="0">
                <a:latin typeface="Myriad Pro"/>
              </a:rPr>
              <a:t>- Passage papier.</a:t>
            </a:r>
          </a:p>
          <a:p>
            <a:r>
              <a:rPr lang="fr-FR" sz="1900" dirty="0" smtClean="0">
                <a:latin typeface="Myriad Pro"/>
              </a:rPr>
              <a:t>- Travaux de façonnage.</a:t>
            </a:r>
          </a:p>
          <a:p>
            <a:r>
              <a:rPr lang="fr-FR" sz="1900" dirty="0" smtClean="0">
                <a:latin typeface="Myriad Pro"/>
              </a:rPr>
              <a:t>- CCF semaine 26 à 28.</a:t>
            </a:r>
          </a:p>
          <a:p>
            <a:r>
              <a:rPr lang="fr-FR" sz="1900" dirty="0" smtClean="0">
                <a:latin typeface="Myriad Pro"/>
              </a:rPr>
              <a:t>- Maintenance.</a:t>
            </a:r>
          </a:p>
          <a:p>
            <a:endParaRPr lang="fr-FR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3463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391886" y="1616532"/>
            <a:ext cx="8360229" cy="4403946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200" dirty="0" smtClean="0">
                <a:solidFill>
                  <a:srgbClr val="000000"/>
                </a:solidFill>
              </a:rPr>
              <a:t> </a:t>
            </a:r>
            <a:br>
              <a:rPr lang="fr-FR" sz="1200" dirty="0" smtClean="0">
                <a:solidFill>
                  <a:srgbClr val="000000"/>
                </a:solidFill>
              </a:rPr>
            </a:br>
            <a:endParaRPr lang="fr-FR" sz="28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accent1"/>
                </a:solidFill>
                <a:latin typeface="Myriad Pro"/>
                <a:cs typeface="Myriad Pro"/>
              </a:rPr>
              <a:t>Présentation des 4 projets majeurs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accent1"/>
                </a:solidFill>
                <a:latin typeface="Myriad Pro"/>
                <a:cs typeface="Myriad Pro"/>
              </a:rPr>
              <a:t>intégrant les différents procédés d’impression développés sur </a:t>
            </a:r>
            <a:r>
              <a:rPr lang="fr-FR" sz="2800" b="1" dirty="0">
                <a:solidFill>
                  <a:schemeClr val="accent1"/>
                </a:solidFill>
                <a:latin typeface="Myriad Pro"/>
                <a:cs typeface="Myriad Pro"/>
              </a:rPr>
              <a:t>l’année </a:t>
            </a:r>
            <a:r>
              <a:rPr lang="fr-FR" sz="2800" b="1" dirty="0" smtClean="0">
                <a:solidFill>
                  <a:schemeClr val="accent1"/>
                </a:solidFill>
                <a:latin typeface="Myriad Pro"/>
                <a:cs typeface="Myriad Pro"/>
              </a:rPr>
              <a:t>scolaire</a:t>
            </a:r>
          </a:p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accent1"/>
                </a:solidFill>
                <a:latin typeface="Myriad Pro"/>
                <a:cs typeface="Myriad Pro"/>
              </a:rPr>
              <a:t>2014/2015 :</a:t>
            </a:r>
            <a:endParaRPr lang="fr-FR" sz="28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l">
              <a:lnSpc>
                <a:spcPct val="100000"/>
              </a:lnSpc>
            </a:pPr>
            <a:endParaRPr lang="fr-FR" sz="1400" dirty="0" smtClean="0">
              <a:solidFill>
                <a:srgbClr val="00000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5820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1045029" y="653192"/>
            <a:ext cx="7036546" cy="5775497"/>
            <a:chOff x="1045029" y="653192"/>
            <a:chExt cx="7036546" cy="577549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6814" y="653192"/>
              <a:ext cx="3874761" cy="577549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45029" y="2986942"/>
              <a:ext cx="254737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200" b="1" dirty="0" smtClean="0">
                  <a:solidFill>
                    <a:srgbClr val="000000"/>
                  </a:solidFill>
                  <a:latin typeface="Myriad Pro"/>
                  <a:cs typeface="Myriad Pro"/>
                </a:rPr>
                <a:t>1      </a:t>
              </a:r>
            </a:p>
            <a:p>
              <a:pPr algn="ctr"/>
              <a:r>
                <a:rPr lang="fr-FR" sz="2200" b="1" dirty="0" smtClean="0">
                  <a:solidFill>
                    <a:srgbClr val="000000"/>
                  </a:solidFill>
                  <a:latin typeface="Myriad Pro"/>
                  <a:cs typeface="Myriad Pro"/>
                </a:rPr>
                <a:t>un</a:t>
              </a:r>
              <a:r>
                <a:rPr lang="fr-FR" sz="2200" dirty="0" smtClean="0">
                  <a:solidFill>
                    <a:srgbClr val="000000"/>
                  </a:solidFill>
                  <a:latin typeface="Myriad Pro"/>
                  <a:cs typeface="Myriad Pro"/>
                </a:rPr>
                <a:t> </a:t>
              </a:r>
              <a:r>
                <a:rPr lang="fr-FR" sz="2200" b="1" dirty="0" smtClean="0">
                  <a:solidFill>
                    <a:srgbClr val="000000"/>
                  </a:solidFill>
                  <a:latin typeface="Myriad Pro"/>
                  <a:cs typeface="Myriad Pro"/>
                </a:rPr>
                <a:t>monogramme    </a:t>
              </a:r>
            </a:p>
            <a:p>
              <a:pPr algn="ctr"/>
              <a:r>
                <a:rPr lang="fr-FR" sz="2200" b="1" dirty="0" smtClean="0">
                  <a:solidFill>
                    <a:srgbClr val="000000"/>
                  </a:solidFill>
                  <a:latin typeface="Myriad Pro"/>
                  <a:cs typeface="Myriad Pro"/>
                </a:rPr>
                <a:t>« IG »</a:t>
              </a:r>
              <a:endParaRPr lang="fr-FR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890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11" y="706054"/>
            <a:ext cx="3871497" cy="56488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6" y="1677707"/>
            <a:ext cx="4129602" cy="39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5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800102" y="2518635"/>
            <a:ext cx="2400298" cy="3695791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200" dirty="0" smtClean="0">
                <a:solidFill>
                  <a:srgbClr val="000000"/>
                </a:solidFill>
              </a:rPr>
              <a:t> 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2200" b="1" dirty="0" smtClean="0">
                <a:solidFill>
                  <a:srgbClr val="000000"/>
                </a:solidFill>
                <a:latin typeface="Myriad Pro"/>
                <a:cs typeface="Myriad Pro"/>
              </a:rPr>
              <a:t>2</a:t>
            </a:r>
          </a:p>
          <a:p>
            <a:pPr algn="ctr">
              <a:lnSpc>
                <a:spcPct val="100000"/>
              </a:lnSpc>
            </a:pPr>
            <a:r>
              <a:rPr lang="fr-FR" sz="2200" b="1" dirty="0" smtClean="0">
                <a:solidFill>
                  <a:srgbClr val="000000"/>
                </a:solidFill>
                <a:latin typeface="Myriad Pro"/>
                <a:cs typeface="Myriad Pro"/>
              </a:rPr>
              <a:t>un</a:t>
            </a: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> </a:t>
            </a:r>
            <a:r>
              <a:rPr lang="fr-FR" sz="2200" b="1" dirty="0" smtClean="0">
                <a:solidFill>
                  <a:srgbClr val="000000"/>
                </a:solidFill>
                <a:latin typeface="Myriad Pro"/>
                <a:cs typeface="Myriad Pro"/>
              </a:rPr>
              <a:t>robot</a:t>
            </a:r>
          </a:p>
          <a:p>
            <a:pPr algn="ctr">
              <a:lnSpc>
                <a:spcPct val="100000"/>
              </a:lnSpc>
            </a:pPr>
            <a:r>
              <a:rPr lang="fr-FR" sz="2200" b="1" dirty="0" smtClean="0">
                <a:solidFill>
                  <a:srgbClr val="000000"/>
                </a:solidFill>
                <a:latin typeface="Myriad Pro"/>
                <a:cs typeface="Myriad Pro"/>
              </a:rPr>
              <a:t> PAPERKRAFT</a:t>
            </a: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> </a:t>
            </a:r>
            <a:b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/>
            </a:r>
            <a:b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324" y="692352"/>
            <a:ext cx="4075276" cy="57433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66" y="1023933"/>
            <a:ext cx="7519307" cy="55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1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816429" y="2116738"/>
            <a:ext cx="2351314" cy="2912462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200" dirty="0" smtClean="0">
                <a:solidFill>
                  <a:srgbClr val="000000"/>
                </a:solidFill>
              </a:rPr>
              <a:t> </a:t>
            </a: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/>
            </a:r>
            <a:b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r>
              <a:rPr lang="fr-FR" sz="2200" b="1" dirty="0" smtClean="0">
                <a:solidFill>
                  <a:srgbClr val="000000"/>
                </a:solidFill>
                <a:latin typeface="Myriad Pro"/>
                <a:cs typeface="Myriad Pro"/>
              </a:rPr>
              <a:t>3</a:t>
            </a:r>
          </a:p>
          <a:p>
            <a:pPr algn="ctr">
              <a:lnSpc>
                <a:spcPct val="100000"/>
              </a:lnSpc>
            </a:pPr>
            <a:endParaRPr lang="fr-FR" sz="2200" b="1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lang="fr-FR" sz="2200" b="1" dirty="0" smtClean="0">
                <a:solidFill>
                  <a:srgbClr val="000000"/>
                </a:solidFill>
                <a:latin typeface="Myriad Pro"/>
                <a:cs typeface="Myriad Pro"/>
              </a:rPr>
              <a:t>Un personnage</a:t>
            </a:r>
          </a:p>
          <a:p>
            <a:pPr algn="ctr">
              <a:lnSpc>
                <a:spcPct val="100000"/>
              </a:lnSpc>
            </a:pPr>
            <a:r>
              <a:rPr lang="fr-FR" sz="2200" b="1" dirty="0" smtClean="0">
                <a:solidFill>
                  <a:srgbClr val="000000"/>
                </a:solidFill>
                <a:latin typeface="Myriad Pro"/>
                <a:cs typeface="Myriad Pro"/>
              </a:rPr>
              <a:t>Manga</a:t>
            </a:r>
          </a:p>
          <a:p>
            <a:pPr algn="ctr">
              <a:lnSpc>
                <a:spcPct val="100000"/>
              </a:lnSpc>
            </a:pP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>en vue d’un</a:t>
            </a:r>
          </a:p>
          <a:p>
            <a:pPr algn="ctr">
              <a:lnSpc>
                <a:spcPct val="100000"/>
              </a:lnSpc>
            </a:pPr>
            <a:r>
              <a:rPr lang="fr-FR" sz="2200" b="1" dirty="0" smtClean="0">
                <a:solidFill>
                  <a:srgbClr val="000000"/>
                </a:solidFill>
                <a:latin typeface="Myriad Pro"/>
                <a:cs typeface="Myriad Pro"/>
              </a:rPr>
              <a:t>FLIPBOOK</a:t>
            </a: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/>
            </a:r>
            <a:b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4" b="-1079"/>
          <a:stretch/>
        </p:blipFill>
        <p:spPr>
          <a:xfrm>
            <a:off x="4273962" y="601169"/>
            <a:ext cx="4135251" cy="5943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30" y="1202218"/>
            <a:ext cx="7821384" cy="52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1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" y="2493807"/>
            <a:ext cx="19757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Myriad Pro"/>
                <a:cs typeface="Myriad Pro"/>
              </a:rPr>
              <a:t>4   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Myriad Pro"/>
                <a:cs typeface="Myriad Pro"/>
              </a:rPr>
              <a:t>   </a:t>
            </a:r>
            <a:endParaRPr lang="fr-FR" b="1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Myriad Pro"/>
                <a:cs typeface="Myriad Pro"/>
              </a:rPr>
              <a:t>Une affiche 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Myriad Pro"/>
                <a:cs typeface="Myriad Pro"/>
              </a:rPr>
              <a:t>sur </a:t>
            </a:r>
            <a:r>
              <a:rPr lang="fr-FR" b="1" dirty="0" smtClean="0">
                <a:solidFill>
                  <a:srgbClr val="000000"/>
                </a:solidFill>
                <a:latin typeface="Myriad Pro"/>
                <a:cs typeface="Myriad Pro"/>
              </a:rPr>
              <a:t>les </a:t>
            </a:r>
            <a:r>
              <a:rPr lang="fr-FR" b="1" dirty="0" smtClean="0">
                <a:solidFill>
                  <a:srgbClr val="000000"/>
                </a:solidFill>
                <a:latin typeface="Myriad Pro"/>
                <a:cs typeface="Myriad Pro"/>
              </a:rPr>
              <a:t>pictogrammes de sécurité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8"/>
          <a:stretch/>
        </p:blipFill>
        <p:spPr>
          <a:xfrm>
            <a:off x="3922323" y="767443"/>
            <a:ext cx="4858984" cy="41474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547257" y="1583871"/>
            <a:ext cx="6368177" cy="39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1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21" y="740352"/>
            <a:ext cx="8271836" cy="57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473529" y="1017937"/>
            <a:ext cx="7979498" cy="5350602"/>
            <a:chOff x="473529" y="1017937"/>
            <a:chExt cx="7979498" cy="5350602"/>
          </a:xfrm>
        </p:grpSpPr>
        <p:sp>
          <p:nvSpPr>
            <p:cNvPr id="2" name="ZoneTexte 1"/>
            <p:cNvSpPr txBox="1"/>
            <p:nvPr/>
          </p:nvSpPr>
          <p:spPr>
            <a:xfrm>
              <a:off x="473529" y="1017937"/>
              <a:ext cx="797949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chemeClr val="accent1"/>
                  </a:solidFill>
                  <a:latin typeface="Myriad Pro"/>
                  <a:cs typeface="Myriad Pro"/>
                </a:rPr>
                <a:t>Le document ressource associé</a:t>
              </a:r>
            </a:p>
            <a:p>
              <a:pPr algn="ctr"/>
              <a:r>
                <a:rPr lang="fr-FR" sz="2800" b="1" dirty="0" smtClean="0">
                  <a:solidFill>
                    <a:schemeClr val="accent1"/>
                  </a:solidFill>
                  <a:latin typeface="Myriad Pro"/>
                  <a:cs typeface="Myriad Pro"/>
                </a:rPr>
                <a:t>Aux travaux pratiques</a:t>
              </a:r>
            </a:p>
            <a:p>
              <a:endParaRPr lang="fr-FR" sz="2000" b="1" dirty="0" smtClean="0">
                <a:solidFill>
                  <a:schemeClr val="accent1"/>
                </a:solidFill>
                <a:latin typeface="Myriad Pro"/>
                <a:cs typeface="Myriad Pro"/>
              </a:endParaRPr>
            </a:p>
            <a:p>
              <a:r>
                <a:rPr lang="fr-FR" sz="2200" dirty="0" smtClean="0">
                  <a:latin typeface="Myriad Pro"/>
                  <a:cs typeface="Myriad Pro"/>
                </a:rPr>
                <a:t>Le dossier de fabrication.</a:t>
              </a: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025" y="2104395"/>
              <a:ext cx="3098820" cy="4264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96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7200" y="1349025"/>
            <a:ext cx="820403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  <a:latin typeface="Myriad Pro"/>
                <a:cs typeface="Myriad Pro"/>
              </a:rPr>
              <a:t>Périodes de Formation</a:t>
            </a:r>
          </a:p>
          <a:p>
            <a:pPr algn="ctr"/>
            <a:r>
              <a:rPr lang="fr-FR" sz="2800" b="1" dirty="0" smtClean="0">
                <a:solidFill>
                  <a:schemeClr val="accent1"/>
                </a:solidFill>
                <a:latin typeface="Myriad Pro"/>
                <a:cs typeface="Myriad Pro"/>
              </a:rPr>
              <a:t>en Milieu Professionnel</a:t>
            </a:r>
          </a:p>
          <a:p>
            <a:pPr algn="ctr"/>
            <a:endParaRPr lang="fr-FR" sz="28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ctr"/>
            <a:endParaRPr lang="fr-FR" sz="2200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latin typeface="Myriad Pro"/>
                <a:cs typeface="Myriad Pro"/>
              </a:rPr>
              <a:t>Semaine du 17 au 21 novembre 2014 :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Myriad Pro"/>
                <a:cs typeface="Myriad Pro"/>
              </a:rPr>
              <a:t>Visites d’entreprises et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Myriad Pro"/>
                <a:cs typeface="Myriad Pro"/>
              </a:rPr>
              <a:t>rencontre avec les professionnels.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latin typeface="Myriad Pro"/>
              <a:cs typeface="Myriad Pro"/>
            </a:endParaRPr>
          </a:p>
          <a:p>
            <a:endParaRPr lang="fr-FR" sz="2000" dirty="0" smtClean="0">
              <a:latin typeface="Myriad Pro"/>
              <a:cs typeface="Myriad Pro"/>
            </a:endParaRPr>
          </a:p>
          <a:p>
            <a:pPr>
              <a:spcAft>
                <a:spcPts val="1000"/>
              </a:spcAft>
            </a:pPr>
            <a:endParaRPr lang="fr-FR" sz="1400" dirty="0" smtClean="0">
              <a:solidFill>
                <a:srgbClr val="000000"/>
              </a:solidFill>
              <a:latin typeface="Myriad Pro"/>
              <a:ea typeface="Consolas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12732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3529" y="744866"/>
            <a:ext cx="8115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fr-FR" sz="2800" b="1" dirty="0" smtClean="0">
                <a:solidFill>
                  <a:schemeClr val="accent1"/>
                </a:solidFill>
                <a:latin typeface="Myriad Pro"/>
                <a:cs typeface="Myriad Pro"/>
              </a:rPr>
              <a:t>Les entreprises ciblées sont :</a:t>
            </a:r>
          </a:p>
          <a:p>
            <a:pPr algn="ctr">
              <a:spcAft>
                <a:spcPts val="2400"/>
              </a:spcAft>
            </a:pPr>
            <a:endParaRPr lang="fr-FR" sz="28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marL="360000">
              <a:spcAft>
                <a:spcPts val="1500"/>
              </a:spcAft>
            </a:pPr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IMPRIMERIE GUILLAUME (rotative) :</a:t>
            </a:r>
            <a:b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</a:br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		</a:t>
            </a:r>
            <a:r>
              <a:rPr lang="fr-FR" sz="2000" i="1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mardi 18 novembre 9 h30 </a:t>
            </a:r>
            <a:r>
              <a:rPr lang="fr-FR" sz="2000" b="1" i="1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(groupe A)</a:t>
            </a:r>
            <a:r>
              <a:rPr lang="fr-FR" sz="2000" i="1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.</a:t>
            </a:r>
          </a:p>
          <a:p>
            <a:pPr marL="360000"/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SOBOOK (numérique, données variables) :</a:t>
            </a:r>
          </a:p>
          <a:p>
            <a:pPr marL="360000"/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		</a:t>
            </a:r>
            <a:r>
              <a:rPr lang="fr-FR" sz="2000" i="1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mercredi 19 novembre 9 h 30 </a:t>
            </a:r>
            <a:r>
              <a:rPr lang="fr-FR" sz="2000" b="1" i="1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(groupe B)</a:t>
            </a:r>
            <a:r>
              <a:rPr lang="fr-FR" sz="2000" i="1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.</a:t>
            </a:r>
          </a:p>
          <a:p>
            <a:pPr marL="360000">
              <a:spcBef>
                <a:spcPts val="1500"/>
              </a:spcBef>
              <a:spcAft>
                <a:spcPts val="1500"/>
              </a:spcAft>
            </a:pPr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DB PRINT (offset, numérique) :</a:t>
            </a:r>
            <a:b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</a:br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		jeudi 20 novembre 9h30 </a:t>
            </a:r>
            <a:r>
              <a:rPr lang="fr-FR" sz="2000" b="1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(groupe C)</a:t>
            </a:r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.</a:t>
            </a:r>
          </a:p>
          <a:p>
            <a:pPr marL="360000">
              <a:spcAft>
                <a:spcPts val="1500"/>
              </a:spcAft>
            </a:pPr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LES FAÇONNABLES (découpe, brochage, façonnage créatif…) :</a:t>
            </a:r>
            <a:b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</a:br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	vendredi 20 novembre 9 h 30 </a:t>
            </a:r>
            <a:r>
              <a:rPr lang="fr-FR" sz="2000" b="1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(groupe D)</a:t>
            </a:r>
            <a:r>
              <a:rPr lang="fr-FR" sz="2000" dirty="0" smtClean="0">
                <a:solidFill>
                  <a:srgbClr val="000000"/>
                </a:solidFill>
                <a:latin typeface="Myriad Pro"/>
                <a:ea typeface="Consolas"/>
                <a:cs typeface="Myriad Pro"/>
              </a:rPr>
              <a:t>.</a:t>
            </a:r>
          </a:p>
          <a:p>
            <a:pPr>
              <a:spcAft>
                <a:spcPts val="1000"/>
              </a:spcAft>
            </a:pPr>
            <a:endParaRPr lang="fr-FR" sz="1400" dirty="0" smtClean="0">
              <a:solidFill>
                <a:srgbClr val="000000"/>
              </a:solidFill>
              <a:latin typeface="Myriad Pro"/>
              <a:ea typeface="Consolas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0088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243" y="576476"/>
            <a:ext cx="822807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ctr"/>
            <a:r>
              <a:rPr lang="fr-FR" sz="2200" b="1" dirty="0" smtClean="0">
                <a:latin typeface="Myriad Pro"/>
                <a:cs typeface="Myriad Pro"/>
              </a:rPr>
              <a:t>1 semaine du 8 au 12 décembre 2014 :</a:t>
            </a:r>
          </a:p>
          <a:p>
            <a:pPr algn="ctr"/>
            <a:r>
              <a:rPr lang="fr-FR" sz="2200" dirty="0" smtClean="0">
                <a:latin typeface="Myriad Pro"/>
                <a:cs typeface="Myriad Pro"/>
              </a:rPr>
              <a:t>Recherche de terrains d’accueil et technique d’entretien téléphonique, simulation d’entretiens.</a:t>
            </a:r>
          </a:p>
          <a:p>
            <a:pPr algn="ctr"/>
            <a:endParaRPr lang="fr-FR" sz="2200" b="1" dirty="0" smtClean="0">
              <a:latin typeface="Myriad Pro"/>
              <a:cs typeface="Myriad Pro"/>
            </a:endParaRPr>
          </a:p>
          <a:p>
            <a:pPr algn="ctr"/>
            <a:endParaRPr lang="fr-FR" sz="2200" b="1" dirty="0" smtClean="0">
              <a:latin typeface="Myriad Pro"/>
              <a:cs typeface="Myriad Pro"/>
            </a:endParaRPr>
          </a:p>
          <a:p>
            <a:pPr algn="ctr"/>
            <a:endParaRPr lang="fr-FR" sz="2200" b="1" dirty="0" smtClean="0">
              <a:latin typeface="Myriad Pro"/>
              <a:cs typeface="Myriad Pro"/>
            </a:endParaRPr>
          </a:p>
          <a:p>
            <a:pPr algn="ctr"/>
            <a:r>
              <a:rPr lang="fr-FR" sz="2200" b="1" dirty="0" smtClean="0">
                <a:latin typeface="Myriad Pro"/>
                <a:cs typeface="Myriad Pro"/>
              </a:rPr>
              <a:t>1 semaine du 19 au 23 janvier 2015 :</a:t>
            </a:r>
          </a:p>
          <a:p>
            <a:pPr algn="ctr"/>
            <a:r>
              <a:rPr lang="fr-FR" sz="2200" dirty="0" smtClean="0">
                <a:latin typeface="Myriad Pro"/>
                <a:cs typeface="Myriad Pro"/>
              </a:rPr>
              <a:t>Prise de contact avec le monde de l’entreprise</a:t>
            </a:r>
          </a:p>
          <a:p>
            <a:pPr algn="ctr"/>
            <a:r>
              <a:rPr lang="fr-FR" sz="2200" dirty="0" smtClean="0">
                <a:latin typeface="Myriad Pro"/>
                <a:cs typeface="Myriad Pro"/>
              </a:rPr>
              <a:t>et découverte des spécificités des métiers.*</a:t>
            </a:r>
          </a:p>
          <a:p>
            <a:pPr algn="ctr"/>
            <a:endParaRPr lang="fr-FR" sz="2200" b="1" dirty="0" smtClean="0">
              <a:latin typeface="Myriad Pro"/>
              <a:cs typeface="Myriad Pro"/>
            </a:endParaRPr>
          </a:p>
          <a:p>
            <a:pPr algn="ctr"/>
            <a:endParaRPr lang="fr-FR" sz="2200" b="1" dirty="0" smtClean="0">
              <a:latin typeface="Myriad Pro"/>
              <a:cs typeface="Myriad Pro"/>
            </a:endParaRPr>
          </a:p>
          <a:p>
            <a:pPr algn="ctr"/>
            <a:endParaRPr lang="fr-FR" sz="2200" b="1" dirty="0" smtClean="0">
              <a:latin typeface="Myriad Pro"/>
              <a:cs typeface="Myriad Pro"/>
            </a:endParaRPr>
          </a:p>
          <a:p>
            <a:pPr algn="ctr"/>
            <a:r>
              <a:rPr lang="fr-FR" sz="2200" b="1" dirty="0" smtClean="0">
                <a:latin typeface="Myriad Pro"/>
                <a:cs typeface="Myriad Pro"/>
              </a:rPr>
              <a:t>3 semaines du 26 mai au 12 juin 2015 :</a:t>
            </a:r>
          </a:p>
          <a:p>
            <a:pPr algn="ctr"/>
            <a:r>
              <a:rPr lang="fr-FR" sz="2200" dirty="0" smtClean="0">
                <a:latin typeface="Myriad Pro"/>
                <a:cs typeface="Myriad Pro"/>
              </a:rPr>
              <a:t>Période de Formation en Milieu Professionnel et</a:t>
            </a:r>
          </a:p>
          <a:p>
            <a:pPr algn="ctr"/>
            <a:r>
              <a:rPr lang="fr-FR" sz="2200" dirty="0" smtClean="0">
                <a:latin typeface="Myriad Pro"/>
                <a:cs typeface="Myriad Pro"/>
              </a:rPr>
              <a:t>élaboration d’un rapport d’activité présenté à l’oral fin juin.*</a:t>
            </a:r>
          </a:p>
          <a:p>
            <a:pPr algn="ctr"/>
            <a:endParaRPr lang="fr-FR" sz="2000" dirty="0">
              <a:latin typeface="Myriad Pro"/>
              <a:cs typeface="Myriad Pro"/>
            </a:endParaRPr>
          </a:p>
          <a:p>
            <a:pPr algn="ctr"/>
            <a:endParaRPr lang="fr-FR" sz="1400" dirty="0" smtClean="0">
              <a:latin typeface="Myriad Pro"/>
              <a:cs typeface="Myriad Pro"/>
            </a:endParaRPr>
          </a:p>
          <a:p>
            <a:endParaRPr lang="fr-FR" sz="1400" dirty="0">
              <a:latin typeface="Myriad Pro"/>
              <a:cs typeface="Myriad Pro"/>
            </a:endParaRPr>
          </a:p>
          <a:p>
            <a:endParaRPr lang="fr-FR" sz="1400" dirty="0" smtClean="0">
              <a:latin typeface="Myriad Pro"/>
              <a:cs typeface="Myriad Pro"/>
            </a:endParaRPr>
          </a:p>
          <a:p>
            <a:endParaRPr lang="fr-FR" sz="1400" dirty="0">
              <a:latin typeface="Myriad Pro"/>
              <a:cs typeface="Myriad Pro"/>
            </a:endParaRPr>
          </a:p>
          <a:p>
            <a:endParaRPr lang="fr-FR" sz="1400" dirty="0" smtClean="0">
              <a:latin typeface="Myriad Pro"/>
              <a:cs typeface="Myriad Pro"/>
            </a:endParaRPr>
          </a:p>
          <a:p>
            <a:endParaRPr lang="fr-FR" sz="14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064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6186" y="1138640"/>
            <a:ext cx="7894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Myriad Pro"/>
                <a:cs typeface="Myriad Pro"/>
              </a:rPr>
              <a:t>Conclusion de la stratégie du tronc commun</a:t>
            </a:r>
            <a:r>
              <a:rPr lang="fr-FR" sz="2400" b="1" dirty="0">
                <a:solidFill>
                  <a:schemeClr val="accent1"/>
                </a:solidFill>
                <a:latin typeface="Myriad Pro"/>
                <a:cs typeface="Myriad Pro"/>
              </a:rPr>
              <a:t> </a:t>
            </a:r>
            <a:r>
              <a:rPr lang="fr-FR" sz="2400" b="1" dirty="0" smtClean="0">
                <a:solidFill>
                  <a:schemeClr val="accent1"/>
                </a:solidFill>
                <a:latin typeface="Myriad Pro"/>
                <a:cs typeface="Myriad Pro"/>
              </a:rPr>
              <a:t>:</a:t>
            </a:r>
          </a:p>
          <a:p>
            <a:pPr algn="ctr"/>
            <a:endParaRPr lang="fr-FR" sz="20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just"/>
            <a:endParaRPr lang="fr-FR" sz="20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just"/>
            <a:endParaRPr lang="fr-FR" sz="20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just"/>
            <a:endParaRPr lang="fr-FR" sz="2000" b="1" dirty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ctr"/>
            <a:r>
              <a:rPr lang="fr-FR" sz="3200" b="1" dirty="0">
                <a:latin typeface="Myriad Pro"/>
                <a:cs typeface="Myriad Pro"/>
              </a:rPr>
              <a:t>Face aux élèves</a:t>
            </a:r>
            <a:endParaRPr lang="fr-FR" sz="3200" dirty="0">
              <a:latin typeface="Myriad Pro"/>
              <a:cs typeface="Myriad Pro"/>
            </a:endParaRPr>
          </a:p>
          <a:p>
            <a:pPr lvl="0" algn="ctr"/>
            <a:endParaRPr lang="fr-FR" sz="3200" b="1" dirty="0">
              <a:solidFill>
                <a:schemeClr val="accent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1176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6186" y="1138640"/>
            <a:ext cx="78947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Myriad Pro"/>
                <a:cs typeface="Myriad Pro"/>
              </a:rPr>
              <a:t>Conclusion</a:t>
            </a:r>
            <a:r>
              <a:rPr lang="fr-FR" sz="2400" b="1" dirty="0">
                <a:solidFill>
                  <a:schemeClr val="accent1"/>
                </a:solidFill>
                <a:latin typeface="Myriad Pro"/>
                <a:cs typeface="Myriad Pro"/>
              </a:rPr>
              <a:t> </a:t>
            </a:r>
            <a:r>
              <a:rPr lang="fr-FR" sz="2400" b="1" dirty="0" smtClean="0">
                <a:solidFill>
                  <a:schemeClr val="accent1"/>
                </a:solidFill>
                <a:latin typeface="Myriad Pro"/>
                <a:cs typeface="Myriad Pro"/>
              </a:rPr>
              <a:t>:</a:t>
            </a:r>
          </a:p>
          <a:p>
            <a:pPr algn="ctr"/>
            <a:endParaRPr lang="fr-FR" sz="20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just"/>
            <a:endParaRPr lang="fr-FR" sz="20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just"/>
            <a:endParaRPr lang="fr-FR" sz="2000" b="1" dirty="0" smtClean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just"/>
            <a:endParaRPr lang="fr-FR" sz="2000" b="1" dirty="0">
              <a:solidFill>
                <a:schemeClr val="accent1"/>
              </a:solidFill>
              <a:latin typeface="Myriad Pro"/>
              <a:cs typeface="Myriad Pro"/>
            </a:endParaRPr>
          </a:p>
          <a:p>
            <a:pPr algn="ctr"/>
            <a:r>
              <a:rPr lang="fr-FR" sz="3200" b="1" dirty="0">
                <a:latin typeface="Myriad Pro"/>
                <a:cs typeface="Myriad Pro"/>
              </a:rPr>
              <a:t>Face </a:t>
            </a:r>
            <a:r>
              <a:rPr lang="fr-FR" sz="3200" b="1" dirty="0" smtClean="0">
                <a:latin typeface="Myriad Pro"/>
                <a:cs typeface="Myriad Pro"/>
              </a:rPr>
              <a:t>aux collègues</a:t>
            </a:r>
            <a:endParaRPr lang="fr-FR" sz="3200" b="1" dirty="0">
              <a:solidFill>
                <a:schemeClr val="accent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9097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 txBox="1">
            <a:spLocks/>
          </p:cNvSpPr>
          <p:nvPr/>
        </p:nvSpPr>
        <p:spPr>
          <a:xfrm>
            <a:off x="326571" y="1850571"/>
            <a:ext cx="8523515" cy="275697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990000"/>
                </a:solidFill>
                <a:latin typeface="Myriad Pro"/>
                <a:cs typeface="Myriad Pro"/>
              </a:rPr>
              <a:t>Constat du départ :</a:t>
            </a:r>
            <a:r>
              <a:rPr lang="fr-FR" sz="2800" b="1" dirty="0" smtClean="0">
                <a:solidFill>
                  <a:schemeClr val="tx1"/>
                </a:solidFill>
                <a:latin typeface="Myriad Pro"/>
                <a:cs typeface="Myriad Pro"/>
              </a:rPr>
              <a:t/>
            </a:r>
            <a:br>
              <a:rPr lang="fr-FR" sz="28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fr-FR" sz="14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br>
              <a:rPr lang="fr-FR" sz="14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fr-FR" sz="2200" dirty="0" smtClean="0">
                <a:solidFill>
                  <a:schemeClr val="tx1"/>
                </a:solidFill>
                <a:latin typeface="Myriad Pro"/>
                <a:cs typeface="Myriad Pro"/>
              </a:rPr>
              <a:t>Perception des métiers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solidFill>
                  <a:schemeClr val="tx1"/>
                </a:solidFill>
                <a:latin typeface="Myriad Pro"/>
                <a:cs typeface="Myriad Pro"/>
              </a:rPr>
              <a:t>des Industries Graphiques méconnues.</a:t>
            </a:r>
            <a:r>
              <a:rPr lang="fr-FR" sz="2000" dirty="0" smtClean="0">
                <a:solidFill>
                  <a:schemeClr val="tx1"/>
                </a:solidFill>
                <a:latin typeface="Myriad Pro"/>
                <a:cs typeface="Myriad Pro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fr-FR" sz="2000" dirty="0" smtClean="0">
                <a:latin typeface="Myriad Pro"/>
                <a:cs typeface="Myriad Pro"/>
              </a:rPr>
              <a:t/>
            </a:r>
            <a:br>
              <a:rPr lang="fr-FR" sz="2000" dirty="0" smtClean="0">
                <a:latin typeface="Myriad Pro"/>
                <a:cs typeface="Myriad Pro"/>
              </a:rPr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8602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2900" y="1021129"/>
            <a:ext cx="8420101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>
              <a:latin typeface="Myriad Pro"/>
              <a:cs typeface="Myriad Pro"/>
            </a:endParaRP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990000"/>
                </a:solidFill>
                <a:latin typeface="Myriad Pro"/>
                <a:cs typeface="Myriad Pro"/>
              </a:rPr>
              <a:t>Fonctionnement :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990000"/>
                </a:solidFill>
                <a:latin typeface="Myriad Pro"/>
                <a:cs typeface="Myriad Pro"/>
              </a:rPr>
              <a:t>Horaire élève du lycée </a:t>
            </a:r>
            <a:r>
              <a:rPr lang="fr-FR" b="1" dirty="0" err="1" smtClean="0">
                <a:solidFill>
                  <a:srgbClr val="990000"/>
                </a:solidFill>
                <a:latin typeface="Myriad Pro"/>
                <a:cs typeface="Myriad Pro"/>
              </a:rPr>
              <a:t>Baggio</a:t>
            </a:r>
            <a:endParaRPr lang="fr-FR" b="1" dirty="0" smtClean="0">
              <a:solidFill>
                <a:srgbClr val="990000"/>
              </a:solidFill>
              <a:latin typeface="Myriad Pro"/>
              <a:cs typeface="Myriad Pro"/>
            </a:endParaRP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>La semaine de la classe de seconde intègre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>une séquence d’atelier production graphique de 4 h 30,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>une séquence d’atelier production imprimée de 4 h 30 et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>une séquence de EGLS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>(exemple : 2 h d’arts appliqués), et </a:t>
            </a:r>
            <a:b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r>
              <a:rPr lang="fr-FR" sz="2200" dirty="0" smtClean="0">
                <a:solidFill>
                  <a:srgbClr val="000000"/>
                </a:solidFill>
                <a:latin typeface="Myriad Pro"/>
                <a:cs typeface="Myriad Pro"/>
              </a:rPr>
              <a:t>2 x 2 heures de synthèse par spécialité (PG, PI).</a:t>
            </a:r>
            <a:r>
              <a:rPr lang="fr-FR" sz="2000" dirty="0" smtClean="0">
                <a:solidFill>
                  <a:srgbClr val="000000"/>
                </a:solidFill>
                <a:latin typeface="Myriad Pro"/>
                <a:cs typeface="Myriad Pro"/>
              </a:rPr>
              <a:t/>
            </a:r>
            <a:br>
              <a:rPr lang="fr-FR" sz="20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9138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 txBox="1">
            <a:spLocks/>
          </p:cNvSpPr>
          <p:nvPr/>
        </p:nvSpPr>
        <p:spPr>
          <a:xfrm>
            <a:off x="326571" y="1850571"/>
            <a:ext cx="8523515" cy="275697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990000"/>
                </a:solidFill>
                <a:latin typeface="Myriad Pro"/>
                <a:cs typeface="Myriad Pro"/>
              </a:rPr>
              <a:t>Axes de réflexion :</a:t>
            </a:r>
            <a:r>
              <a:rPr lang="fr-FR" sz="2800" b="1" dirty="0" smtClean="0">
                <a:solidFill>
                  <a:schemeClr val="tx1"/>
                </a:solidFill>
                <a:latin typeface="Myriad Pro"/>
                <a:cs typeface="Myriad Pro"/>
              </a:rPr>
              <a:t/>
            </a:r>
            <a:br>
              <a:rPr lang="fr-FR" sz="28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fr-FR" sz="14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br>
              <a:rPr lang="fr-FR" sz="1400" b="1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fr-FR" sz="2200" dirty="0" smtClean="0">
                <a:solidFill>
                  <a:schemeClr val="tx1"/>
                </a:solidFill>
                <a:latin typeface="Myriad Pro"/>
                <a:cs typeface="Myriad Pro"/>
              </a:rPr>
              <a:t>- Des liens interdisciplinaires (EGLS)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solidFill>
                  <a:schemeClr val="tx1"/>
                </a:solidFill>
                <a:latin typeface="Myriad Pro"/>
                <a:cs typeface="Myriad Pro"/>
              </a:rPr>
              <a:t>- Mettre des élèves en situation de production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solidFill>
                  <a:schemeClr val="tx1"/>
                </a:solidFill>
                <a:latin typeface="Myriad Pro"/>
                <a:cs typeface="Myriad Pro"/>
              </a:rPr>
              <a:t>- Cohérence des compétences détaillées en PG et PI.</a:t>
            </a:r>
            <a:r>
              <a:rPr lang="fr-FR" sz="2000" dirty="0" smtClean="0">
                <a:solidFill>
                  <a:schemeClr val="tx1"/>
                </a:solidFill>
                <a:latin typeface="Myriad Pro"/>
                <a:cs typeface="Myriad Pro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Myriad Pro"/>
                <a:cs typeface="Myriad Pro"/>
              </a:rPr>
            </a:br>
            <a:r>
              <a:rPr lang="fr-FR" sz="2000" dirty="0" smtClean="0">
                <a:latin typeface="Myriad Pro"/>
                <a:cs typeface="Myriad Pro"/>
              </a:rPr>
              <a:t/>
            </a:r>
            <a:br>
              <a:rPr lang="fr-FR" sz="2000" dirty="0" smtClean="0">
                <a:latin typeface="Myriad Pro"/>
                <a:cs typeface="Myriad Pro"/>
              </a:rPr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4362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8214" y="1720090"/>
            <a:ext cx="82639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990000"/>
                </a:solidFill>
                <a:latin typeface="Myriad Pro"/>
                <a:cs typeface="Myriad Pro"/>
              </a:rPr>
              <a:t>Objectifs :</a:t>
            </a:r>
          </a:p>
          <a:p>
            <a:pPr algn="ctr"/>
            <a:endParaRPr lang="fr-FR" dirty="0" smtClean="0">
              <a:latin typeface="Myriad Pro"/>
              <a:cs typeface="Myriad Pro"/>
            </a:endParaRP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Myriad Pro"/>
                <a:cs typeface="Myriad Pro"/>
              </a:rPr>
              <a:t>Autour de</a:t>
            </a:r>
            <a:r>
              <a:rPr lang="fr-FR" sz="2400" b="1" dirty="0" smtClean="0">
                <a:latin typeface="Myriad Pro"/>
                <a:cs typeface="Myriad Pro"/>
              </a:rPr>
              <a:t> </a:t>
            </a:r>
            <a:r>
              <a:rPr lang="fr-FR" sz="2800" b="1" dirty="0" smtClean="0">
                <a:latin typeface="Myriad Pro"/>
                <a:cs typeface="Myriad Pro"/>
              </a:rPr>
              <a:t>projets finalisés</a:t>
            </a:r>
            <a:r>
              <a:rPr lang="fr-FR" sz="2200" b="1" dirty="0" smtClean="0">
                <a:latin typeface="Myriad Pro"/>
                <a:cs typeface="Myriad Pro"/>
              </a:rPr>
              <a:t>, </a:t>
            </a:r>
            <a:r>
              <a:rPr lang="fr-FR" sz="2200" dirty="0" smtClean="0">
                <a:latin typeface="Myriad Pro"/>
                <a:cs typeface="Myriad Pro"/>
              </a:rPr>
              <a:t>découvrir </a:t>
            </a:r>
            <a:r>
              <a:rPr lang="fr-FR" sz="2200" dirty="0">
                <a:latin typeface="Myriad Pro"/>
                <a:cs typeface="Myriad Pro"/>
              </a:rPr>
              <a:t>la chaîne </a:t>
            </a:r>
            <a:r>
              <a:rPr lang="fr-FR" sz="2200" dirty="0" smtClean="0">
                <a:latin typeface="Myriad Pro"/>
                <a:cs typeface="Myriad Pro"/>
              </a:rPr>
              <a:t>graphique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Myriad Pro"/>
                <a:cs typeface="Myriad Pro"/>
              </a:rPr>
              <a:t>dans </a:t>
            </a:r>
            <a:r>
              <a:rPr lang="fr-FR" sz="2200" dirty="0">
                <a:latin typeface="Myriad Pro"/>
                <a:cs typeface="Myriad Pro"/>
              </a:rPr>
              <a:t>sa </a:t>
            </a:r>
            <a:r>
              <a:rPr lang="fr-FR" sz="2200" dirty="0" smtClean="0">
                <a:latin typeface="Myriad Pro"/>
                <a:cs typeface="Myriad Pro"/>
              </a:rPr>
              <a:t>globalité pour donner du sens aux apprentissages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Myriad Pro"/>
                <a:cs typeface="Myriad Pro"/>
              </a:rPr>
              <a:t>et créer la motivation nécessaire.</a:t>
            </a:r>
          </a:p>
          <a:p>
            <a:endParaRPr lang="fr-FR" sz="1400" dirty="0" smtClean="0">
              <a:latin typeface="Myriad Pro"/>
              <a:cs typeface="Myriad Pro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711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8214" y="834264"/>
            <a:ext cx="82639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990000"/>
                </a:solidFill>
                <a:latin typeface="Myriad Pro"/>
                <a:cs typeface="Myriad Pro"/>
              </a:rPr>
              <a:t>Explications de lecture du tableau :</a:t>
            </a:r>
          </a:p>
          <a:p>
            <a:pPr algn="ctr"/>
            <a:endParaRPr lang="fr-FR" dirty="0" smtClean="0">
              <a:latin typeface="Myriad Pro"/>
              <a:cs typeface="Myriad Pro"/>
            </a:endParaRPr>
          </a:p>
          <a:p>
            <a:pPr marL="285750" indent="-285750">
              <a:buFontTx/>
              <a:buChar char="-"/>
            </a:pPr>
            <a:r>
              <a:rPr lang="fr-FR" sz="2200" dirty="0" smtClean="0">
                <a:latin typeface="Myriad Pro"/>
                <a:cs typeface="Myriad Pro"/>
              </a:rPr>
              <a:t>Activités développées sous forme de T.P. en lien avec les arts appliqués :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latin typeface="Myriad Pro"/>
              <a:cs typeface="Myriad Pro"/>
            </a:endParaRPr>
          </a:p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 rotWithShape="1">
          <a:blip r:embed="rId3"/>
          <a:srcRect l="16701" t="26111" r="58825" b="25817"/>
          <a:stretch/>
        </p:blipFill>
        <p:spPr bwMode="auto">
          <a:xfrm>
            <a:off x="2457449" y="2471737"/>
            <a:ext cx="3400426" cy="3557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43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8214" y="1720090"/>
            <a:ext cx="8263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200" dirty="0" smtClean="0">
                <a:latin typeface="Myriad Pro"/>
                <a:cs typeface="Myriad Pro"/>
              </a:rPr>
              <a:t>Objectifs du TP :</a:t>
            </a:r>
          </a:p>
          <a:p>
            <a:endParaRPr lang="fr-FR" sz="1400" dirty="0" smtClean="0">
              <a:latin typeface="Myriad Pro"/>
              <a:cs typeface="Myriad Pro"/>
            </a:endParaRPr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2056" y="1401098"/>
            <a:ext cx="2133600" cy="4439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965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2501" y="834265"/>
            <a:ext cx="82639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200" dirty="0" smtClean="0">
                <a:latin typeface="Myriad Pro"/>
                <a:cs typeface="Myriad Pro"/>
              </a:rPr>
              <a:t>Aborder les compétences détaillés en parallèle PG / PI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latin typeface="Myriad Pro"/>
                <a:cs typeface="Myriad Pro"/>
              </a:rPr>
              <a:t>Savoirs associés aux compétences et à l’activité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latin typeface="Myriad Pro"/>
              <a:cs typeface="Myriad Pro"/>
            </a:endParaRPr>
          </a:p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454" y="2105019"/>
            <a:ext cx="3943351" cy="3781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89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1074</TotalTime>
  <Words>1151</Words>
  <Application>Microsoft Macintosh PowerPoint</Application>
  <PresentationFormat>Présentation à l'écran (4:3)</PresentationFormat>
  <Paragraphs>225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Codex</vt:lpstr>
      <vt:lpstr>Présentation de la stratégie pédagogique DU TRONC COMMUN de la SECONDE Baccalauréat Professionnel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D'ORGANISATION DU TRONC COMMUN PRODUCTION GRAPHIQUE /PRODUCTION IMPRIMÉES en SECONDE Baccalauréat Professionnel  REALISATION DE PRODUITS IMPRIMES ET PLURIMEDIA</dc:title>
  <dc:creator>annick volz</dc:creator>
  <cp:lastModifiedBy>lycee baggio</cp:lastModifiedBy>
  <cp:revision>124</cp:revision>
  <cp:lastPrinted>2014-11-13T18:00:13Z</cp:lastPrinted>
  <dcterms:created xsi:type="dcterms:W3CDTF">2014-11-09T15:57:35Z</dcterms:created>
  <dcterms:modified xsi:type="dcterms:W3CDTF">2014-11-13T18:26:52Z</dcterms:modified>
</cp:coreProperties>
</file>