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2"/>
  </p:notesMasterIdLst>
  <p:sldIdLst>
    <p:sldId id="256" r:id="rId2"/>
    <p:sldId id="268" r:id="rId3"/>
    <p:sldId id="302" r:id="rId4"/>
    <p:sldId id="304" r:id="rId5"/>
    <p:sldId id="303" r:id="rId6"/>
    <p:sldId id="299" r:id="rId7"/>
    <p:sldId id="298" r:id="rId8"/>
    <p:sldId id="300" r:id="rId9"/>
    <p:sldId id="301" r:id="rId10"/>
    <p:sldId id="281" r:id="rId11"/>
  </p:sldIdLst>
  <p:sldSz cx="9906000" cy="6858000" type="A4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8" autoAdjust="0"/>
  </p:normalViewPr>
  <p:slideViewPr>
    <p:cSldViewPr>
      <p:cViewPr>
        <p:scale>
          <a:sx n="100" d="100"/>
          <a:sy n="100" d="100"/>
        </p:scale>
        <p:origin x="-276" y="3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71A18-B063-4498-A5F7-94A71222E5AB}" type="doc">
      <dgm:prSet loTypeId="urn:microsoft.com/office/officeart/2005/8/layout/cycle8" loCatId="cycle" qsTypeId="urn:microsoft.com/office/officeart/2005/8/quickstyle/simple1" qsCatId="simple" csTypeId="urn:microsoft.com/office/officeart/2005/8/colors/colorful1#2" csCatId="colorful" phldr="1"/>
      <dgm:spPr/>
    </dgm:pt>
    <dgm:pt modelId="{AA8D1118-FF1F-4752-933D-EE277756447A}">
      <dgm:prSet phldrT="[Texte]" custT="1"/>
      <dgm:spPr/>
      <dgm:t>
        <a:bodyPr/>
        <a:lstStyle/>
        <a:p>
          <a:pPr algn="ctr"/>
          <a:r>
            <a:rPr lang="fr-FR" sz="1000" b="1" dirty="0" smtClean="0"/>
            <a:t>Cours théorique 2h</a:t>
          </a:r>
        </a:p>
        <a:p>
          <a:pPr algn="ctr"/>
          <a:r>
            <a:rPr lang="fr-FR" sz="1000" b="1" dirty="0" smtClean="0"/>
            <a:t>16 étudiants </a:t>
          </a:r>
          <a:endParaRPr lang="fr-FR" sz="1000" b="1" dirty="0"/>
        </a:p>
      </dgm:t>
    </dgm:pt>
    <dgm:pt modelId="{C30B9953-057B-47B0-88DD-5DBC77569F82}" type="parTrans" cxnId="{E7CE24AE-E9C8-4C2F-A01C-4FE25D49DD78}">
      <dgm:prSet/>
      <dgm:spPr/>
      <dgm:t>
        <a:bodyPr/>
        <a:lstStyle/>
        <a:p>
          <a:pPr algn="ctr"/>
          <a:endParaRPr lang="fr-FR"/>
        </a:p>
      </dgm:t>
    </dgm:pt>
    <dgm:pt modelId="{60B47909-5181-4816-AA79-18CAF5A87D0F}" type="sibTrans" cxnId="{E7CE24AE-E9C8-4C2F-A01C-4FE25D49DD78}">
      <dgm:prSet/>
      <dgm:spPr/>
      <dgm:t>
        <a:bodyPr/>
        <a:lstStyle/>
        <a:p>
          <a:pPr algn="ctr"/>
          <a:endParaRPr lang="fr-FR"/>
        </a:p>
      </dgm:t>
    </dgm:pt>
    <dgm:pt modelId="{9EA4382F-0B4E-4F09-989B-4C2D6109C4A0}">
      <dgm:prSet phldrT="[Texte]" custT="1"/>
      <dgm:spPr/>
      <dgm:t>
        <a:bodyPr/>
        <a:lstStyle/>
        <a:p>
          <a:pPr algn="ctr"/>
          <a:r>
            <a:rPr lang="fr-FR" sz="1000" b="1" smtClean="0"/>
            <a:t>6 TP de 4h </a:t>
          </a:r>
        </a:p>
        <a:p>
          <a:pPr algn="ctr"/>
          <a:r>
            <a:rPr lang="fr-FR" sz="1000" b="1" smtClean="0"/>
            <a:t>GR A : 8 </a:t>
          </a:r>
          <a:r>
            <a:rPr lang="fr-FR" sz="1050" b="1" smtClean="0"/>
            <a:t>étudiants</a:t>
          </a:r>
          <a:endParaRPr lang="fr-FR" sz="1000" b="1"/>
        </a:p>
      </dgm:t>
    </dgm:pt>
    <dgm:pt modelId="{271153C0-E26C-43A9-A069-BC53E782802D}" type="parTrans" cxnId="{28CAAEA2-C784-4070-9DAD-AE27898FEE5E}">
      <dgm:prSet/>
      <dgm:spPr/>
      <dgm:t>
        <a:bodyPr/>
        <a:lstStyle/>
        <a:p>
          <a:pPr algn="ctr"/>
          <a:endParaRPr lang="fr-FR"/>
        </a:p>
      </dgm:t>
    </dgm:pt>
    <dgm:pt modelId="{545C301B-F139-412A-93F1-0448F2F616CF}" type="sibTrans" cxnId="{28CAAEA2-C784-4070-9DAD-AE27898FEE5E}">
      <dgm:prSet/>
      <dgm:spPr/>
      <dgm:t>
        <a:bodyPr/>
        <a:lstStyle/>
        <a:p>
          <a:pPr algn="ctr"/>
          <a:endParaRPr lang="fr-FR"/>
        </a:p>
      </dgm:t>
    </dgm:pt>
    <dgm:pt modelId="{EB2E1530-4C07-4C47-A699-F309773F78EE}">
      <dgm:prSet phldrT="[Texte]" custT="1"/>
      <dgm:spPr/>
      <dgm:t>
        <a:bodyPr/>
        <a:lstStyle/>
        <a:p>
          <a:pPr algn="ctr"/>
          <a:r>
            <a:rPr lang="fr-FR" sz="1000" b="1" smtClean="0"/>
            <a:t>6 TP de 4h </a:t>
          </a:r>
        </a:p>
        <a:p>
          <a:pPr algn="ctr"/>
          <a:r>
            <a:rPr lang="fr-FR" sz="1000" b="1" smtClean="0"/>
            <a:t>Gr B : 8 étudiants</a:t>
          </a:r>
          <a:endParaRPr lang="fr-FR" sz="1000" b="1"/>
        </a:p>
      </dgm:t>
    </dgm:pt>
    <dgm:pt modelId="{F20A8FD2-2539-4289-B47A-587EC30C93AD}" type="parTrans" cxnId="{ED6C6D0C-6367-4781-B6ED-19D97EA9D437}">
      <dgm:prSet/>
      <dgm:spPr/>
      <dgm:t>
        <a:bodyPr/>
        <a:lstStyle/>
        <a:p>
          <a:pPr algn="ctr"/>
          <a:endParaRPr lang="fr-FR"/>
        </a:p>
      </dgm:t>
    </dgm:pt>
    <dgm:pt modelId="{869CEDD0-1F95-4173-88D2-C31F334D9690}" type="sibTrans" cxnId="{ED6C6D0C-6367-4781-B6ED-19D97EA9D437}">
      <dgm:prSet/>
      <dgm:spPr/>
      <dgm:t>
        <a:bodyPr/>
        <a:lstStyle/>
        <a:p>
          <a:pPr algn="ctr"/>
          <a:endParaRPr lang="fr-FR"/>
        </a:p>
      </dgm:t>
    </dgm:pt>
    <dgm:pt modelId="{8BBA208F-11A6-4AA7-9C67-1714982FDE7E}" type="pres">
      <dgm:prSet presAssocID="{B0571A18-B063-4498-A5F7-94A71222E5AB}" presName="compositeShape" presStyleCnt="0">
        <dgm:presLayoutVars>
          <dgm:chMax val="7"/>
          <dgm:dir/>
          <dgm:resizeHandles val="exact"/>
        </dgm:presLayoutVars>
      </dgm:prSet>
      <dgm:spPr/>
    </dgm:pt>
    <dgm:pt modelId="{C489EBEE-2B13-4668-8006-EB3847948EB4}" type="pres">
      <dgm:prSet presAssocID="{B0571A18-B063-4498-A5F7-94A71222E5AB}" presName="wedge1" presStyleLbl="node1" presStyleIdx="0" presStyleCnt="3"/>
      <dgm:spPr/>
      <dgm:t>
        <a:bodyPr/>
        <a:lstStyle/>
        <a:p>
          <a:endParaRPr lang="fr-FR"/>
        </a:p>
      </dgm:t>
    </dgm:pt>
    <dgm:pt modelId="{EAC832F2-7B33-4988-88BB-E04F5179E5F5}" type="pres">
      <dgm:prSet presAssocID="{B0571A18-B063-4498-A5F7-94A71222E5AB}" presName="dummy1a" presStyleCnt="0"/>
      <dgm:spPr/>
    </dgm:pt>
    <dgm:pt modelId="{C89D86CA-3033-44FC-B1A7-86CD11941866}" type="pres">
      <dgm:prSet presAssocID="{B0571A18-B063-4498-A5F7-94A71222E5AB}" presName="dummy1b" presStyleCnt="0"/>
      <dgm:spPr/>
    </dgm:pt>
    <dgm:pt modelId="{8D7295C3-BBDB-496C-AA3F-222FA16AB87B}" type="pres">
      <dgm:prSet presAssocID="{B0571A18-B063-4498-A5F7-94A71222E5A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68DFBA-71E8-4A35-8C13-028B9AA1AD2B}" type="pres">
      <dgm:prSet presAssocID="{B0571A18-B063-4498-A5F7-94A71222E5AB}" presName="wedge2" presStyleLbl="node1" presStyleIdx="1" presStyleCnt="3"/>
      <dgm:spPr/>
      <dgm:t>
        <a:bodyPr/>
        <a:lstStyle/>
        <a:p>
          <a:endParaRPr lang="fr-FR"/>
        </a:p>
      </dgm:t>
    </dgm:pt>
    <dgm:pt modelId="{73C92622-B002-4648-8D52-EF79AF6B4550}" type="pres">
      <dgm:prSet presAssocID="{B0571A18-B063-4498-A5F7-94A71222E5AB}" presName="dummy2a" presStyleCnt="0"/>
      <dgm:spPr/>
    </dgm:pt>
    <dgm:pt modelId="{0A83CDDF-114F-468A-9DD7-7AFF1904EF8E}" type="pres">
      <dgm:prSet presAssocID="{B0571A18-B063-4498-A5F7-94A71222E5AB}" presName="dummy2b" presStyleCnt="0"/>
      <dgm:spPr/>
    </dgm:pt>
    <dgm:pt modelId="{99412D52-7F1D-4198-8583-139DFEC56EDD}" type="pres">
      <dgm:prSet presAssocID="{B0571A18-B063-4498-A5F7-94A71222E5A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92E198-AA50-46EB-8872-7E6C5071E77F}" type="pres">
      <dgm:prSet presAssocID="{B0571A18-B063-4498-A5F7-94A71222E5AB}" presName="wedge3" presStyleLbl="node1" presStyleIdx="2" presStyleCnt="3"/>
      <dgm:spPr/>
      <dgm:t>
        <a:bodyPr/>
        <a:lstStyle/>
        <a:p>
          <a:endParaRPr lang="fr-FR"/>
        </a:p>
      </dgm:t>
    </dgm:pt>
    <dgm:pt modelId="{FE1370B9-468F-402F-AEE7-CE44087F18DB}" type="pres">
      <dgm:prSet presAssocID="{B0571A18-B063-4498-A5F7-94A71222E5AB}" presName="dummy3a" presStyleCnt="0"/>
      <dgm:spPr/>
    </dgm:pt>
    <dgm:pt modelId="{3F1D8386-4B51-4908-A311-A4DF0D61A23B}" type="pres">
      <dgm:prSet presAssocID="{B0571A18-B063-4498-A5F7-94A71222E5AB}" presName="dummy3b" presStyleCnt="0"/>
      <dgm:spPr/>
    </dgm:pt>
    <dgm:pt modelId="{6ADA3264-DF38-4DCE-80DB-2CE27681A238}" type="pres">
      <dgm:prSet presAssocID="{B0571A18-B063-4498-A5F7-94A71222E5A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3CDD6D-DEB7-4DDB-AD81-BAAD294808F9}" type="pres">
      <dgm:prSet presAssocID="{60B47909-5181-4816-AA79-18CAF5A87D0F}" presName="arrowWedge1" presStyleLbl="fgSibTrans2D1" presStyleIdx="0" presStyleCnt="3"/>
      <dgm:spPr/>
    </dgm:pt>
    <dgm:pt modelId="{1A7D224F-9121-447D-AB51-68842E24CCE7}" type="pres">
      <dgm:prSet presAssocID="{545C301B-F139-412A-93F1-0448F2F616CF}" presName="arrowWedge2" presStyleLbl="fgSibTrans2D1" presStyleIdx="1" presStyleCnt="3"/>
      <dgm:spPr/>
    </dgm:pt>
    <dgm:pt modelId="{46B1DDFD-E52A-4CFC-A713-2F3AFC29A4D6}" type="pres">
      <dgm:prSet presAssocID="{869CEDD0-1F95-4173-88D2-C31F334D9690}" presName="arrowWedge3" presStyleLbl="fgSibTrans2D1" presStyleIdx="2" presStyleCnt="3"/>
      <dgm:spPr/>
    </dgm:pt>
  </dgm:ptLst>
  <dgm:cxnLst>
    <dgm:cxn modelId="{28CAAEA2-C784-4070-9DAD-AE27898FEE5E}" srcId="{B0571A18-B063-4498-A5F7-94A71222E5AB}" destId="{9EA4382F-0B4E-4F09-989B-4C2D6109C4A0}" srcOrd="1" destOrd="0" parTransId="{271153C0-E26C-43A9-A069-BC53E782802D}" sibTransId="{545C301B-F139-412A-93F1-0448F2F616CF}"/>
    <dgm:cxn modelId="{D93C2471-4C45-4CBE-8915-7A59936412E8}" type="presOf" srcId="{B0571A18-B063-4498-A5F7-94A71222E5AB}" destId="{8BBA208F-11A6-4AA7-9C67-1714982FDE7E}" srcOrd="0" destOrd="0" presId="urn:microsoft.com/office/officeart/2005/8/layout/cycle8"/>
    <dgm:cxn modelId="{ED6C6D0C-6367-4781-B6ED-19D97EA9D437}" srcId="{B0571A18-B063-4498-A5F7-94A71222E5AB}" destId="{EB2E1530-4C07-4C47-A699-F309773F78EE}" srcOrd="2" destOrd="0" parTransId="{F20A8FD2-2539-4289-B47A-587EC30C93AD}" sibTransId="{869CEDD0-1F95-4173-88D2-C31F334D9690}"/>
    <dgm:cxn modelId="{106271E6-86FF-4D3D-9B48-5357FBABCC04}" type="presOf" srcId="{AA8D1118-FF1F-4752-933D-EE277756447A}" destId="{8D7295C3-BBDB-496C-AA3F-222FA16AB87B}" srcOrd="1" destOrd="0" presId="urn:microsoft.com/office/officeart/2005/8/layout/cycle8"/>
    <dgm:cxn modelId="{8CF68B83-26DA-4CC3-94C4-FA7D105F5A5A}" type="presOf" srcId="{9EA4382F-0B4E-4F09-989B-4C2D6109C4A0}" destId="{3D68DFBA-71E8-4A35-8C13-028B9AA1AD2B}" srcOrd="0" destOrd="0" presId="urn:microsoft.com/office/officeart/2005/8/layout/cycle8"/>
    <dgm:cxn modelId="{E7CE24AE-E9C8-4C2F-A01C-4FE25D49DD78}" srcId="{B0571A18-B063-4498-A5F7-94A71222E5AB}" destId="{AA8D1118-FF1F-4752-933D-EE277756447A}" srcOrd="0" destOrd="0" parTransId="{C30B9953-057B-47B0-88DD-5DBC77569F82}" sibTransId="{60B47909-5181-4816-AA79-18CAF5A87D0F}"/>
    <dgm:cxn modelId="{FA86D519-387A-4F1A-BDD5-F9D3896E9EE3}" type="presOf" srcId="{AA8D1118-FF1F-4752-933D-EE277756447A}" destId="{C489EBEE-2B13-4668-8006-EB3847948EB4}" srcOrd="0" destOrd="0" presId="urn:microsoft.com/office/officeart/2005/8/layout/cycle8"/>
    <dgm:cxn modelId="{A08479CD-2BB1-4D00-B00A-A0808CD15E86}" type="presOf" srcId="{9EA4382F-0B4E-4F09-989B-4C2D6109C4A0}" destId="{99412D52-7F1D-4198-8583-139DFEC56EDD}" srcOrd="1" destOrd="0" presId="urn:microsoft.com/office/officeart/2005/8/layout/cycle8"/>
    <dgm:cxn modelId="{FDD5391B-F020-4C80-BA49-5215CB21E669}" type="presOf" srcId="{EB2E1530-4C07-4C47-A699-F309773F78EE}" destId="{FF92E198-AA50-46EB-8872-7E6C5071E77F}" srcOrd="0" destOrd="0" presId="urn:microsoft.com/office/officeart/2005/8/layout/cycle8"/>
    <dgm:cxn modelId="{7B95B306-A395-420C-B1DC-192D7E044DFF}" type="presOf" srcId="{EB2E1530-4C07-4C47-A699-F309773F78EE}" destId="{6ADA3264-DF38-4DCE-80DB-2CE27681A238}" srcOrd="1" destOrd="0" presId="urn:microsoft.com/office/officeart/2005/8/layout/cycle8"/>
    <dgm:cxn modelId="{D04479C9-E8BD-4E79-9AF2-9E79182561C7}" type="presParOf" srcId="{8BBA208F-11A6-4AA7-9C67-1714982FDE7E}" destId="{C489EBEE-2B13-4668-8006-EB3847948EB4}" srcOrd="0" destOrd="0" presId="urn:microsoft.com/office/officeart/2005/8/layout/cycle8"/>
    <dgm:cxn modelId="{33A06822-D36E-4D4A-8445-31DCF5CC250C}" type="presParOf" srcId="{8BBA208F-11A6-4AA7-9C67-1714982FDE7E}" destId="{EAC832F2-7B33-4988-88BB-E04F5179E5F5}" srcOrd="1" destOrd="0" presId="urn:microsoft.com/office/officeart/2005/8/layout/cycle8"/>
    <dgm:cxn modelId="{AACBA8EB-7221-4307-900E-E82C65E085E9}" type="presParOf" srcId="{8BBA208F-11A6-4AA7-9C67-1714982FDE7E}" destId="{C89D86CA-3033-44FC-B1A7-86CD11941866}" srcOrd="2" destOrd="0" presId="urn:microsoft.com/office/officeart/2005/8/layout/cycle8"/>
    <dgm:cxn modelId="{CA15886A-8693-481C-8773-6D5353D50222}" type="presParOf" srcId="{8BBA208F-11A6-4AA7-9C67-1714982FDE7E}" destId="{8D7295C3-BBDB-496C-AA3F-222FA16AB87B}" srcOrd="3" destOrd="0" presId="urn:microsoft.com/office/officeart/2005/8/layout/cycle8"/>
    <dgm:cxn modelId="{574F9C8C-8CB4-46F0-A208-3F15465BC911}" type="presParOf" srcId="{8BBA208F-11A6-4AA7-9C67-1714982FDE7E}" destId="{3D68DFBA-71E8-4A35-8C13-028B9AA1AD2B}" srcOrd="4" destOrd="0" presId="urn:microsoft.com/office/officeart/2005/8/layout/cycle8"/>
    <dgm:cxn modelId="{4A3EEDDD-CCA4-46FF-A370-84591E301BF9}" type="presParOf" srcId="{8BBA208F-11A6-4AA7-9C67-1714982FDE7E}" destId="{73C92622-B002-4648-8D52-EF79AF6B4550}" srcOrd="5" destOrd="0" presId="urn:microsoft.com/office/officeart/2005/8/layout/cycle8"/>
    <dgm:cxn modelId="{77A52FE1-DF33-4251-8395-132BA7D2B05D}" type="presParOf" srcId="{8BBA208F-11A6-4AA7-9C67-1714982FDE7E}" destId="{0A83CDDF-114F-468A-9DD7-7AFF1904EF8E}" srcOrd="6" destOrd="0" presId="urn:microsoft.com/office/officeart/2005/8/layout/cycle8"/>
    <dgm:cxn modelId="{FE944C14-EC59-430B-86F2-A5D258BEA1DF}" type="presParOf" srcId="{8BBA208F-11A6-4AA7-9C67-1714982FDE7E}" destId="{99412D52-7F1D-4198-8583-139DFEC56EDD}" srcOrd="7" destOrd="0" presId="urn:microsoft.com/office/officeart/2005/8/layout/cycle8"/>
    <dgm:cxn modelId="{1A0CDDF5-5D6C-41BA-9690-41ECBED8F3FF}" type="presParOf" srcId="{8BBA208F-11A6-4AA7-9C67-1714982FDE7E}" destId="{FF92E198-AA50-46EB-8872-7E6C5071E77F}" srcOrd="8" destOrd="0" presId="urn:microsoft.com/office/officeart/2005/8/layout/cycle8"/>
    <dgm:cxn modelId="{FC456C44-E8C3-4A99-9F51-84165066403D}" type="presParOf" srcId="{8BBA208F-11A6-4AA7-9C67-1714982FDE7E}" destId="{FE1370B9-468F-402F-AEE7-CE44087F18DB}" srcOrd="9" destOrd="0" presId="urn:microsoft.com/office/officeart/2005/8/layout/cycle8"/>
    <dgm:cxn modelId="{A7D478C9-EC2C-4FCC-B549-F2FD1BD8E312}" type="presParOf" srcId="{8BBA208F-11A6-4AA7-9C67-1714982FDE7E}" destId="{3F1D8386-4B51-4908-A311-A4DF0D61A23B}" srcOrd="10" destOrd="0" presId="urn:microsoft.com/office/officeart/2005/8/layout/cycle8"/>
    <dgm:cxn modelId="{913DEC32-5EAD-4575-B309-1A350A5DFB36}" type="presParOf" srcId="{8BBA208F-11A6-4AA7-9C67-1714982FDE7E}" destId="{6ADA3264-DF38-4DCE-80DB-2CE27681A238}" srcOrd="11" destOrd="0" presId="urn:microsoft.com/office/officeart/2005/8/layout/cycle8"/>
    <dgm:cxn modelId="{2A79DE04-FFA1-45D3-85B8-4247943C2FC8}" type="presParOf" srcId="{8BBA208F-11A6-4AA7-9C67-1714982FDE7E}" destId="{1A3CDD6D-DEB7-4DDB-AD81-BAAD294808F9}" srcOrd="12" destOrd="0" presId="urn:microsoft.com/office/officeart/2005/8/layout/cycle8"/>
    <dgm:cxn modelId="{6050744F-CD9C-4B30-B8BF-E724A37B38CD}" type="presParOf" srcId="{8BBA208F-11A6-4AA7-9C67-1714982FDE7E}" destId="{1A7D224F-9121-447D-AB51-68842E24CCE7}" srcOrd="13" destOrd="0" presId="urn:microsoft.com/office/officeart/2005/8/layout/cycle8"/>
    <dgm:cxn modelId="{CC05BB8A-9654-40B6-A752-496F4F04DA36}" type="presParOf" srcId="{8BBA208F-11A6-4AA7-9C67-1714982FDE7E}" destId="{46B1DDFD-E52A-4CFC-A713-2F3AFC29A4D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4ED9803-F7FC-49AE-8E27-727C8E0A8CD3}" type="datetimeFigureOut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72F64FB-B452-42B2-AD96-88A12F613B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104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A8291-3AD5-412A-9C89-0F1B81F542CE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47DB-661B-4FE3-AF99-532019A17A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30313-4A15-4316-99E9-CE986B4CFCEF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A61D-1499-4012-A5C7-FBA48693B9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D224-D1E2-4E26-862E-C5F5EF865A8D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8839-53AB-40E1-BC1A-B5A412B061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E05F3-5004-4A08-9232-142F07BC15D2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2056-CC42-47DA-B976-C264F8C6D5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52D7-C50D-4188-8E16-74538AA5929E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8898-7498-4F2A-882B-B92FAF55C3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4CBFC-674B-4C96-BAC9-F97BF60541A4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7A8C-E434-4679-9F97-C7E7B9EF33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8075-1620-4387-A06F-73198DACC3F4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128C-6A16-4C33-8530-860B56AD2D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F662-7B98-441F-ABAD-86B189BC137D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A66C-C17B-4A7D-BD10-3EF5EA12BA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21FB-DF19-44CF-8186-B98EBD8F0099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435A-9B2D-4771-936C-17AEED1951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FF24-442F-4B94-B09B-85431CFE42C2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F1FA2-114F-4708-88D0-52282A7473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6E0CA-0175-4E96-A477-C534C8DC468C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8F80-8797-4FD8-BA05-C794952DAE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259B80-7E1D-49BE-AEA6-907A6F481351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C98DA6-86F3-4F49-B940-0A40D51D33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" name="ZoneTexte 1"/>
          <p:cNvSpPr txBox="1"/>
          <p:nvPr userDrawn="1"/>
        </p:nvSpPr>
        <p:spPr>
          <a:xfrm rot="16200000">
            <a:off x="-3244334" y="3167391"/>
            <a:ext cx="6858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BTS MAINTENANCE DES SYST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È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MES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NULL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13009-2F95-4680-9DBC-E7DD6010E3D3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14345" name="ZoneTexte 3"/>
          <p:cNvSpPr txBox="1">
            <a:spLocks noChangeArrowheads="1"/>
          </p:cNvSpPr>
          <p:nvPr/>
        </p:nvSpPr>
        <p:spPr bwMode="auto">
          <a:xfrm>
            <a:off x="1812702" y="6381750"/>
            <a:ext cx="676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rgbClr val="7F7F7F"/>
                </a:solidFill>
                <a:latin typeface="Calibri" pitchFamily="34" charset="0"/>
              </a:rPr>
              <a:t>Alain Dorniol IA-IPR - Marc DUMAS – Académie de Montpellier</a:t>
            </a:r>
            <a:endParaRPr lang="fr-FR" sz="16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88504" y="188640"/>
            <a:ext cx="941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national BTS Maintenance des Systèmes – Lycée Raspail Paris</a:t>
            </a:r>
          </a:p>
          <a:p>
            <a:pPr algn="ctr"/>
            <a:r>
              <a:rPr lang="fr-FR" sz="2000" dirty="0" smtClean="0">
                <a:latin typeface="+mn-lt"/>
              </a:rPr>
              <a:t>13 et 14 novembre 2014</a:t>
            </a:r>
            <a:endParaRPr lang="fr-FR" sz="2000" dirty="0">
              <a:latin typeface="+mn-lt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488504" y="4005064"/>
            <a:ext cx="94174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4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spécificités de l’option </a:t>
            </a:r>
          </a:p>
          <a:p>
            <a:pPr eaLnBrk="1" hangingPunct="1"/>
            <a:r>
              <a:rPr lang="fr-FR" sz="4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 systèmes éoliens»</a:t>
            </a:r>
            <a:endParaRPr lang="fr-FR" sz="40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Image 5" descr="Eol11-M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3023" y="1124744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776536" y="3140968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Merci de votre attention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8504" y="188640"/>
            <a:ext cx="941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national BTS Maintenance des Systèmes – Paris – 13 et 14 novembre 2014</a:t>
            </a:r>
            <a:endParaRPr lang="fr-FR" sz="2000" dirty="0">
              <a:latin typeface="+mn-lt"/>
            </a:endParaRPr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1754188" y="6403230"/>
            <a:ext cx="676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rgbClr val="7F7F7F"/>
                </a:solidFill>
                <a:latin typeface="Calibri" pitchFamily="34" charset="0"/>
              </a:rPr>
              <a:t>Alain Dorniol IA-IPR - Marc DUMAS – Académie de Montpellier</a:t>
            </a:r>
            <a:endParaRPr lang="fr-FR" sz="1600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3861048"/>
            <a:ext cx="3762375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56" y="764704"/>
            <a:ext cx="2192794" cy="2154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814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8" name="TextShape 2"/>
          <p:cNvSpPr txBox="1"/>
          <p:nvPr/>
        </p:nvSpPr>
        <p:spPr>
          <a:xfrm>
            <a:off x="992560" y="1124744"/>
            <a:ext cx="8208912" cy="1656184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fr-FR" sz="2400" dirty="0" smtClean="0">
                <a:latin typeface="+mn-lt"/>
              </a:rPr>
              <a:t>Le technicien de maintenance éolien intervient :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latin typeface="+mn-lt"/>
              </a:rPr>
              <a:t> c</a:t>
            </a:r>
            <a:r>
              <a:rPr lang="fr-FR" sz="2400" dirty="0" smtClean="0">
                <a:latin typeface="Calibri" pitchFamily="34" charset="0"/>
              </a:rPr>
              <a:t>hez un client si l’entreprise n’est pas propriétaire du parc ;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latin typeface="Calibri" pitchFamily="34" charset="0"/>
              </a:rPr>
              <a:t> sur des machines fabriquées en série ;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latin typeface="Calibri" pitchFamily="34" charset="0"/>
              </a:rPr>
              <a:t> en binôme pour des raisons de sécurité ;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latin typeface="Calibri" pitchFamily="34" charset="0"/>
              </a:rPr>
              <a:t> sur terre (on shore), sur mer (off shore).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 bwMode="auto">
          <a:xfrm>
            <a:off x="488950" y="22225"/>
            <a:ext cx="9417050" cy="52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L’option systèmes éoliens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843782" y="548680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Spécificités du milieu éolien</a:t>
            </a:r>
            <a:endParaRPr lang="fr-F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Shape 2"/>
          <p:cNvSpPr txBox="1"/>
          <p:nvPr/>
        </p:nvSpPr>
        <p:spPr>
          <a:xfrm>
            <a:off x="920552" y="2996952"/>
            <a:ext cx="8424936" cy="2304256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fr-FR" sz="2400" dirty="0" smtClean="0">
                <a:latin typeface="+mn-lt"/>
              </a:rPr>
              <a:t>Il doit être capable de :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latin typeface="+mn-lt"/>
              </a:rPr>
              <a:t> de respecter les procédures de sécurité ; 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latin typeface="+mn-lt"/>
              </a:rPr>
              <a:t> d’évacuer l’éolienne en toute sécurité ;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latin typeface="+mn-lt"/>
              </a:rPr>
              <a:t> de secourir et évacuer son coéquipier en cas de détresse ;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latin typeface="+mn-lt"/>
              </a:rPr>
              <a:t> de posséder une maîtrise de la langue anglaise lui permettant </a:t>
            </a:r>
          </a:p>
          <a:p>
            <a:pPr lvl="1"/>
            <a:r>
              <a:rPr lang="fr-FR" sz="2400" dirty="0" smtClean="0">
                <a:latin typeface="+mn-lt"/>
              </a:rPr>
              <a:t>d’expliciter à l’oral et à l’écrit ses activités.</a:t>
            </a:r>
            <a:endParaRPr sz="2400" dirty="0">
              <a:latin typeface="+mn-lt"/>
            </a:endParaRPr>
          </a:p>
        </p:txBody>
      </p:sp>
      <p:sp>
        <p:nvSpPr>
          <p:cNvPr id="16" name="TextShape 2"/>
          <p:cNvSpPr txBox="1"/>
          <p:nvPr/>
        </p:nvSpPr>
        <p:spPr>
          <a:xfrm>
            <a:off x="920552" y="5417840"/>
            <a:ext cx="8136904" cy="14401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fr-FR" sz="2400" dirty="0" smtClean="0">
                <a:latin typeface="+mn-lt"/>
              </a:rPr>
              <a:t>Les conditions de travail nécessitent une bonne condition physique.</a:t>
            </a:r>
          </a:p>
          <a:p>
            <a:r>
              <a:rPr lang="fr-FR" sz="2400" dirty="0" smtClean="0">
                <a:latin typeface="+mn-lt"/>
              </a:rPr>
              <a:t>Le turn-over des techniciens est important.</a:t>
            </a:r>
            <a:endParaRPr sz="2400" dirty="0">
              <a:latin typeface="+mn-lt"/>
            </a:endParaRPr>
          </a:p>
        </p:txBody>
      </p:sp>
      <p:pic>
        <p:nvPicPr>
          <p:cNvPr id="17" name="Image 16" descr="EOLIEN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3280" y="1881010"/>
            <a:ext cx="1872208" cy="219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488950" y="22225"/>
            <a:ext cx="9417050" cy="52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L’option systèmes éoliens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843782" y="404664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types d’éoliennes</a:t>
            </a:r>
            <a:endParaRPr lang="fr-F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0" y="908720"/>
            <a:ext cx="4919890" cy="2032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lenergeek.com/wp-content/uploads/2012/05/alstom_150-300x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9104" y="2996952"/>
            <a:ext cx="3096344" cy="174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 descr="VEST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8545" y="4095075"/>
            <a:ext cx="2088232" cy="1566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enercon_principle"/>
          <p:cNvPicPr>
            <a:picLocks noChangeAspect="1" noChangeArrowheads="1"/>
          </p:cNvPicPr>
          <p:nvPr/>
        </p:nvPicPr>
        <p:blipFill>
          <a:blip r:embed="rId5" cstate="print"/>
          <a:srcRect b="13000"/>
          <a:stretch>
            <a:fillRect/>
          </a:stretch>
        </p:blipFill>
        <p:spPr bwMode="auto">
          <a:xfrm>
            <a:off x="7257256" y="692696"/>
            <a:ext cx="2376885" cy="1821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ZoneTexte 12"/>
          <p:cNvSpPr txBox="1"/>
          <p:nvPr/>
        </p:nvSpPr>
        <p:spPr>
          <a:xfrm>
            <a:off x="848544" y="2780928"/>
            <a:ext cx="43204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Eolienne </a:t>
            </a:r>
            <a:r>
              <a:rPr lang="da-DK" sz="1600" dirty="0" smtClean="0">
                <a:latin typeface="+mn-lt"/>
              </a:rPr>
              <a:t>V52 Vestas : 850 kW</a:t>
            </a:r>
            <a:endParaRPr lang="en-GB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Rotor diameter: 52 m</a:t>
            </a:r>
          </a:p>
          <a:p>
            <a:r>
              <a:rPr lang="en-GB" sz="1600" dirty="0" smtClean="0">
                <a:latin typeface="+mn-lt"/>
              </a:rPr>
              <a:t>Area swept: 2,124 m2</a:t>
            </a:r>
          </a:p>
          <a:p>
            <a:r>
              <a:rPr lang="en-GB" sz="1600" dirty="0" smtClean="0">
                <a:latin typeface="+mn-lt"/>
              </a:rPr>
              <a:t>Power regulation: Pitch/</a:t>
            </a:r>
            <a:r>
              <a:rPr lang="en-GB" sz="1600" dirty="0" err="1" smtClean="0">
                <a:latin typeface="+mn-lt"/>
              </a:rPr>
              <a:t>OptiSpeed</a:t>
            </a:r>
            <a:r>
              <a:rPr lang="en-US" sz="1600" dirty="0" smtClean="0">
                <a:latin typeface="+mn-lt"/>
              </a:rPr>
              <a:t>®</a:t>
            </a:r>
          </a:p>
          <a:p>
            <a:r>
              <a:rPr lang="fr-FR" sz="1600" dirty="0" smtClean="0">
                <a:latin typeface="+mn-lt"/>
              </a:rPr>
              <a:t>Moteur Asynchrone</a:t>
            </a:r>
            <a:endParaRPr lang="fr-FR" sz="1600" dirty="0">
              <a:latin typeface="+mn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889104" y="4581128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Eolienne </a:t>
            </a:r>
            <a:r>
              <a:rPr lang="da-DK" sz="1600" dirty="0" smtClean="0">
                <a:latin typeface="+mn-lt"/>
              </a:rPr>
              <a:t>Haliade 150  ALSTOM: 6 MW</a:t>
            </a:r>
            <a:endParaRPr lang="en-GB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Rotor diameter: 150 m</a:t>
            </a:r>
          </a:p>
          <a:p>
            <a:r>
              <a:rPr lang="en-GB" sz="1600" dirty="0" smtClean="0">
                <a:latin typeface="+mn-lt"/>
              </a:rPr>
              <a:t>Length of blades : 73,5m</a:t>
            </a:r>
          </a:p>
          <a:p>
            <a:r>
              <a:rPr lang="en-GB" sz="1600" dirty="0" smtClean="0">
                <a:latin typeface="+mn-lt"/>
              </a:rPr>
              <a:t>Power regulation: </a:t>
            </a:r>
            <a:r>
              <a:rPr lang="fr-FR" sz="1600" dirty="0" smtClean="0">
                <a:latin typeface="+mn-lt"/>
              </a:rPr>
              <a:t>Direct</a:t>
            </a:r>
            <a:endParaRPr lang="en-US" sz="1600" dirty="0" smtClean="0">
              <a:latin typeface="+mn-lt"/>
            </a:endParaRPr>
          </a:p>
          <a:p>
            <a:r>
              <a:rPr lang="fr-FR" sz="1600" dirty="0" smtClean="0">
                <a:latin typeface="+mn-lt"/>
              </a:rPr>
              <a:t>Moteur synchrone à aimants permanents</a:t>
            </a:r>
            <a:endParaRPr lang="fr-FR" sz="1600" dirty="0"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809656" y="242088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Eclaté d’une machine </a:t>
            </a:r>
            <a:r>
              <a:rPr lang="fr-FR" sz="1600" dirty="0" err="1" smtClean="0">
                <a:latin typeface="+mn-lt"/>
              </a:rPr>
              <a:t>Enercon</a:t>
            </a:r>
            <a:r>
              <a:rPr lang="fr-FR" sz="1600" dirty="0" smtClean="0">
                <a:latin typeface="+mn-lt"/>
              </a:rPr>
              <a:t> à entrainement direct</a:t>
            </a:r>
            <a:endParaRPr lang="fr-FR" sz="1600" dirty="0">
              <a:latin typeface="+mn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64768" y="4077072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Eolienne </a:t>
            </a:r>
            <a:r>
              <a:rPr lang="da-DK" sz="1600" dirty="0" smtClean="0">
                <a:latin typeface="+mn-lt"/>
              </a:rPr>
              <a:t>Tacke 250 Kw</a:t>
            </a:r>
            <a:endParaRPr lang="en-GB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Rotor diameter: 25m</a:t>
            </a:r>
          </a:p>
          <a:p>
            <a:r>
              <a:rPr lang="en-GB" sz="1600" dirty="0" smtClean="0">
                <a:latin typeface="+mn-lt"/>
              </a:rPr>
              <a:t>Area swept: 2,124 m2</a:t>
            </a:r>
          </a:p>
          <a:p>
            <a:r>
              <a:rPr lang="en-GB" sz="1600" dirty="0" smtClean="0">
                <a:latin typeface="+mn-lt"/>
              </a:rPr>
              <a:t>Power regulation : Stall</a:t>
            </a:r>
            <a:endParaRPr lang="en-US" sz="1600" dirty="0" smtClean="0">
              <a:latin typeface="+mn-lt"/>
            </a:endParaRPr>
          </a:p>
          <a:p>
            <a:r>
              <a:rPr lang="fr-FR" sz="1600" dirty="0" smtClean="0">
                <a:latin typeface="+mn-lt"/>
              </a:rPr>
              <a:t>Moteur Asynchrone</a:t>
            </a:r>
            <a:endParaRPr lang="fr-FR" sz="1600" dirty="0">
              <a:latin typeface="+mn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04528" y="5877272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+mn-lt"/>
              </a:rPr>
              <a:t>Le support de maintenance est spécifique mais 75% des items ont un niveau taxonomique  identique à l’option production et les mêmes modules d’enseignement en physique-chimie.</a:t>
            </a:r>
            <a:endParaRPr lang="fr-FR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88950" y="22225"/>
            <a:ext cx="9417050" cy="52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L’option systèmes éoliens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 bwMode="auto">
          <a:xfrm>
            <a:off x="704528" y="476672"/>
            <a:ext cx="899648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 modules à traiter en fonction de la spécificité éolien</a:t>
            </a:r>
            <a:endParaRPr lang="fr-F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0" y="1340768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lèche droite 17"/>
          <p:cNvSpPr/>
          <p:nvPr/>
        </p:nvSpPr>
        <p:spPr>
          <a:xfrm rot="10800000">
            <a:off x="4592960" y="4005064"/>
            <a:ext cx="1728192" cy="144016"/>
          </a:xfrm>
          <a:prstGeom prst="rightArrow">
            <a:avLst>
              <a:gd name="adj1" fmla="val 5779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10800000">
            <a:off x="5385048" y="2708921"/>
            <a:ext cx="8640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393160" y="2780928"/>
            <a:ext cx="3312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Ces modules devront être traités en lien étroit avec les compétences du référentiel d’activités professionnelles et en cohérence avec la progression pédagogiques des activités développées en enseignement professionnel.</a:t>
            </a:r>
            <a:endParaRPr lang="fr-FR" sz="1600" dirty="0"/>
          </a:p>
        </p:txBody>
      </p:sp>
      <p:sp>
        <p:nvSpPr>
          <p:cNvPr id="22" name="Flèche droite 21"/>
          <p:cNvSpPr/>
          <p:nvPr/>
        </p:nvSpPr>
        <p:spPr>
          <a:xfrm rot="10800000">
            <a:off x="5457056" y="4869160"/>
            <a:ext cx="8640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488950" y="22225"/>
            <a:ext cx="9417050" cy="52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L’option systèmes éoliens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843782" y="476672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1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Une diversité de solutions mises en œuvre pour exploiter l’énergie cinétique du vent  </a:t>
            </a:r>
            <a:endParaRPr lang="fr-FR" sz="1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2520" y="98072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Deux types de régulation , type </a:t>
            </a:r>
            <a:r>
              <a:rPr lang="fr-FR" dirty="0" err="1" smtClean="0"/>
              <a:t>stall</a:t>
            </a:r>
            <a:r>
              <a:rPr lang="fr-FR" dirty="0" smtClean="0"/>
              <a:t> ou pitch control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321152" y="373851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Ex : Machine synchrone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321152" y="1340768"/>
            <a:ext cx="397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 nombreux convertisseurs statiques et électromécaniques</a:t>
            </a:r>
            <a:endParaRPr lang="fr-FR" dirty="0"/>
          </a:p>
        </p:txBody>
      </p:sp>
      <p:pic>
        <p:nvPicPr>
          <p:cNvPr id="16" name="Picture 7" descr="enercon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3160" y="1988840"/>
            <a:ext cx="1833271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Espace réservé du contenu 18" descr="cp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0512" y="1268760"/>
            <a:ext cx="5563377" cy="3086531"/>
          </a:xfrm>
        </p:spPr>
      </p:pic>
      <p:pic>
        <p:nvPicPr>
          <p:cNvPr id="11" name="Image 10" descr="ma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5008" y="4365104"/>
            <a:ext cx="4438650" cy="164782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241032" y="587727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Ex : Schéma d’une machine asynchrone</a:t>
            </a:r>
          </a:p>
          <a:p>
            <a:r>
              <a:rPr lang="fr-FR" sz="1600" dirty="0" smtClean="0">
                <a:latin typeface="+mn-lt"/>
              </a:rPr>
              <a:t> à double alimentation (MADA)</a:t>
            </a:r>
            <a:endParaRPr lang="fr-FR" sz="1600" dirty="0">
              <a:latin typeface="+mn-lt"/>
            </a:endParaRPr>
          </a:p>
        </p:txBody>
      </p:sp>
      <p:pic>
        <p:nvPicPr>
          <p:cNvPr id="22" name="Image 21" descr="Sans tit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0552" y="4581128"/>
            <a:ext cx="2857362" cy="1602105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064568" y="6095037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Aérodynamique des pales</a:t>
            </a:r>
            <a:endParaRPr lang="fr-FR" sz="16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2520" y="1124744"/>
            <a:ext cx="5688632" cy="5472608"/>
          </a:xfrm>
        </p:spPr>
        <p:txBody>
          <a:bodyPr/>
          <a:lstStyle/>
          <a:p>
            <a:r>
              <a:rPr lang="fr-FR" sz="2400" dirty="0" smtClean="0"/>
              <a:t>Concevoir une épreuve permettant d’intégrer la dimension projet à la spécialité éolien ;</a:t>
            </a:r>
          </a:p>
          <a:p>
            <a:r>
              <a:rPr lang="fr-FR" sz="2400" dirty="0" smtClean="0"/>
              <a:t>Prévoir une passerelle en cours de première année entre l’option systèmes de production et systèmes éoliens en cas d’inaptitude physiques par exemple ;</a:t>
            </a:r>
          </a:p>
          <a:p>
            <a:r>
              <a:rPr lang="fr-FR" sz="2400" dirty="0" smtClean="0"/>
              <a:t>Préconiser l’ouverture d’une option éolien adossée à une option production ;</a:t>
            </a:r>
          </a:p>
          <a:p>
            <a:r>
              <a:rPr lang="fr-FR" sz="2400" dirty="0" smtClean="0"/>
              <a:t>Prévoir un traitement spécifique de l’aspect prévention, sécurité et secours en réponse aux besoins du secteur professionnel et des exigences des propriétaires de parc.</a:t>
            </a:r>
          </a:p>
          <a:p>
            <a:pPr>
              <a:buNone/>
            </a:pPr>
            <a:endParaRPr lang="fr-FR" sz="2400" dirty="0" smtClean="0"/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488950" y="22225"/>
            <a:ext cx="9417050" cy="52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L’option systèmes éoliens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843782" y="548680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Solutions</a:t>
            </a:r>
            <a:r>
              <a:rPr lang="fr-FR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à apporter pour répondre à ses spécificités</a:t>
            </a:r>
            <a:endParaRPr lang="fr-F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Image 7" descr="Eol14-M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1152" y="1268760"/>
            <a:ext cx="3401315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488950" y="22225"/>
            <a:ext cx="9417050" cy="52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L’option systèmes éoliens</a:t>
            </a:r>
          </a:p>
        </p:txBody>
      </p:sp>
      <p:pic>
        <p:nvPicPr>
          <p:cNvPr id="6" name="Image 5" descr="DIFFER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4568" y="1052736"/>
            <a:ext cx="5562600" cy="504825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4808984" y="2636912"/>
            <a:ext cx="792088" cy="35283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817096" y="2420888"/>
            <a:ext cx="792088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7113240" y="1124744"/>
            <a:ext cx="2304256" cy="1116704"/>
          </a:xfrm>
          <a:prstGeom prst="wedgeRoundRectCallout">
            <a:avLst>
              <a:gd name="adj1" fmla="val -71604"/>
              <a:gd name="adj2" fmla="val 1410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L’aspect prévention, sécurité est évalué en entreprise lors du stage de 2</a:t>
            </a:r>
            <a:r>
              <a:rPr lang="fr-FR" b="1" baseline="30000" dirty="0" smtClean="0"/>
              <a:t>ème</a:t>
            </a:r>
            <a:r>
              <a:rPr lang="fr-FR" b="1" dirty="0" smtClean="0"/>
              <a:t> année</a:t>
            </a:r>
            <a:endParaRPr lang="fr-FR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185248" y="4725144"/>
            <a:ext cx="2304256" cy="1584176"/>
          </a:xfrm>
          <a:prstGeom prst="wedgeRoundRectCallout">
            <a:avLst>
              <a:gd name="adj1" fmla="val -116539"/>
              <a:gd name="adj2" fmla="val -799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L’épreuve E53 s’appuie sur les systèmes industriels présents dans l’option production</a:t>
            </a:r>
            <a:endParaRPr lang="fr-FR" b="1" dirty="0"/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843782" y="476672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fr-FR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/>
            <a:endParaRPr lang="fr-FR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/>
            <a:endParaRPr lang="fr-FR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/>
            <a:endParaRPr lang="fr-FR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/>
            <a:endParaRPr lang="fr-FR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/>
            <a:endParaRPr lang="fr-FR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/>
            <a:endParaRPr lang="fr-FR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/>
            <a:endParaRPr lang="fr-FR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/>
            <a:endParaRPr lang="fr-F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843782" y="476672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Validation spécifique de certaines compétences</a:t>
            </a:r>
            <a:endParaRPr lang="fr-F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48544" y="609503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certification pour les autres épreuves est identique à l’option systèmes de production.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15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5" name="Image 4" descr="E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528" y="1340768"/>
            <a:ext cx="6972300" cy="1657350"/>
          </a:xfrm>
          <a:prstGeom prst="rect">
            <a:avLst/>
          </a:prstGeom>
        </p:spPr>
      </p:pic>
      <p:pic>
        <p:nvPicPr>
          <p:cNvPr id="6" name="Image 5" descr="E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528" y="4365104"/>
            <a:ext cx="6953250" cy="1266825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560512" y="2348880"/>
            <a:ext cx="2880320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656856" y="3212976"/>
            <a:ext cx="5616624" cy="648072"/>
          </a:xfrm>
          <a:prstGeom prst="wedgeRoundRectCallout">
            <a:avLst>
              <a:gd name="adj1" fmla="val -60788"/>
              <a:gd name="adj2" fmla="val -605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dirty="0" smtClean="0"/>
              <a:t>Epreuve en CCF composée de trois parties : Elaboration d’une solution, mise en œuvre, réception.</a:t>
            </a:r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488950" y="22225"/>
            <a:ext cx="9417050" cy="52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L’option systèmes éoliens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843782" y="404664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épreuves spécifique</a:t>
            </a:r>
            <a:r>
              <a:rPr lang="fr-FR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à l’option éolien</a:t>
            </a:r>
            <a:endParaRPr lang="fr-F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4528" y="980728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+mn-lt"/>
              </a:rPr>
              <a:t>La sous Epreuve E53 : Systèmes éoliens</a:t>
            </a:r>
            <a:endParaRPr lang="fr-FR" sz="2000" b="1" dirty="0"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04528" y="4005064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+mn-lt"/>
              </a:rPr>
              <a:t>La sous Epreuve E62 : Systèmes éoliens</a:t>
            </a:r>
            <a:endParaRPr lang="fr-FR" sz="2000" b="1" dirty="0">
              <a:latin typeface="+mn-lt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016896" y="5805264"/>
            <a:ext cx="5616624" cy="792088"/>
          </a:xfrm>
          <a:prstGeom prst="wedgeRoundRectCallout">
            <a:avLst>
              <a:gd name="adj1" fmla="val -70604"/>
              <a:gd name="adj2" fmla="val -599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C15 et C14 évaluées à travers une épreuve spécifique, l’aspect  prévention et sécurité est au cœur de l’épreuve. </a:t>
            </a: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560512" y="4941168"/>
            <a:ext cx="2880320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488950" y="22225"/>
            <a:ext cx="9417050" cy="52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L’option systèmes éoliens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843782" y="404664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L’accès aux parcs éoliens</a:t>
            </a:r>
            <a:endParaRPr lang="fr-F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Image 5" descr="Description : mat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04" y="1412776"/>
            <a:ext cx="187078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704528" y="1052736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L’accès à un parc éolien nécessite diverses habilitations. Si l’habilitation </a:t>
            </a:r>
            <a:r>
              <a:rPr lang="fr-FR" b="1" dirty="0" smtClean="0"/>
              <a:t>reste de la responsabilité du chef d’entreprise</a:t>
            </a:r>
            <a:r>
              <a:rPr lang="fr-FR" dirty="0" smtClean="0"/>
              <a:t>, il convient de préparer les étudiants aux gestes de prévention afin de les rendre « habitables ».</a:t>
            </a:r>
          </a:p>
          <a:p>
            <a:r>
              <a:rPr lang="fr-FR" dirty="0" smtClean="0"/>
              <a:t>Il est préconisé d’intégrer aux heures de 1ère année « techniques de maintenance, conduite et prévention » le module de formation au travail en hauteur.</a:t>
            </a:r>
          </a:p>
          <a:p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8" name="Diagramme 7"/>
          <p:cNvGraphicFramePr/>
          <p:nvPr/>
        </p:nvGraphicFramePr>
        <p:xfrm>
          <a:off x="704528" y="3212976"/>
          <a:ext cx="36004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872880" y="3861048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l’issue de la formation, l’étudiant doit être en capacité à mettre en œuvre les gestes et secours, et à respecter les procédures établies dans les délais impartis.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92560" y="6012577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Exemple d’organisation :</a:t>
            </a:r>
          </a:p>
          <a:p>
            <a:r>
              <a:rPr lang="fr-FR" sz="1600" dirty="0" smtClean="0"/>
              <a:t>16 étudiants encadrés par 2 enseignants.</a:t>
            </a:r>
            <a:endParaRPr lang="fr-FR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3249</TotalTime>
  <Words>693</Words>
  <Application>Microsoft Office PowerPoint</Application>
  <PresentationFormat>Format A4 (210 x 297 mm)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Rénovation du BTS maintenance industrielle</dc:title>
  <dc:creator>Dominique Petrella</dc:creator>
  <cp:lastModifiedBy>RPMI</cp:lastModifiedBy>
  <cp:revision>153</cp:revision>
  <cp:lastPrinted>2013-12-07T08:24:26Z</cp:lastPrinted>
  <dcterms:created xsi:type="dcterms:W3CDTF">2013-06-06T06:04:00Z</dcterms:created>
  <dcterms:modified xsi:type="dcterms:W3CDTF">2014-11-15T12:29:19Z</dcterms:modified>
</cp:coreProperties>
</file>