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3"/>
  </p:notesMasterIdLst>
  <p:sldIdLst>
    <p:sldId id="256" r:id="rId2"/>
    <p:sldId id="299" r:id="rId3"/>
    <p:sldId id="298" r:id="rId4"/>
    <p:sldId id="300" r:id="rId5"/>
    <p:sldId id="301" r:id="rId6"/>
    <p:sldId id="302" r:id="rId7"/>
    <p:sldId id="303" r:id="rId8"/>
    <p:sldId id="304" r:id="rId9"/>
    <p:sldId id="285" r:id="rId10"/>
    <p:sldId id="286" r:id="rId11"/>
    <p:sldId id="287" r:id="rId12"/>
    <p:sldId id="296" r:id="rId13"/>
    <p:sldId id="297" r:id="rId14"/>
    <p:sldId id="289" r:id="rId15"/>
    <p:sldId id="294" r:id="rId16"/>
    <p:sldId id="293" r:id="rId17"/>
    <p:sldId id="291" r:id="rId18"/>
    <p:sldId id="290" r:id="rId19"/>
    <p:sldId id="292" r:id="rId20"/>
    <p:sldId id="295" r:id="rId21"/>
    <p:sldId id="281" r:id="rId22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8" autoAdjust="0"/>
  </p:normalViewPr>
  <p:slideViewPr>
    <p:cSldViewPr>
      <p:cViewPr>
        <p:scale>
          <a:sx n="80" d="100"/>
          <a:sy n="80" d="100"/>
        </p:scale>
        <p:origin x="-894" y="-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776536" y="2636912"/>
            <a:ext cx="8713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spécificités de l’option « systèmes énergétiques et fluidiques »</a:t>
            </a:r>
            <a:endParaRPr lang="fr-FR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i01.i.aliimg.com/wsphoto/v0/1449732153_1/The-font-b-central-b-font-font-b-air-b-font-conditioning-system-for-LCD-thermosta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/>
        </p:blipFill>
        <p:spPr bwMode="auto">
          <a:xfrm>
            <a:off x="4304928" y="4293096"/>
            <a:ext cx="1800200" cy="17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0952" y="5445224"/>
            <a:ext cx="36004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Aurélien RAYMOND – Académie de Clermont-Ferrand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8" name="TextShape 2"/>
          <p:cNvSpPr txBox="1"/>
          <p:nvPr/>
        </p:nvSpPr>
        <p:spPr>
          <a:xfrm>
            <a:off x="488504" y="764704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Comparaison avec les options SP et SE</a:t>
            </a:r>
            <a:endParaRPr sz="2400" b="1" dirty="0">
              <a:latin typeface="+mn-lt"/>
            </a:endParaRPr>
          </a:p>
        </p:txBody>
      </p:sp>
      <p:pic>
        <p:nvPicPr>
          <p:cNvPr id="13" name="Image 12" descr="competences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576" y="1340768"/>
            <a:ext cx="5632783" cy="483258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512840" y="5445224"/>
            <a:ext cx="27363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584848" y="544522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Compétences supplémentaires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BTS MS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opt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SEF.</a:t>
            </a:r>
          </a:p>
        </p:txBody>
      </p:sp>
      <p:sp>
        <p:nvSpPr>
          <p:cNvPr id="10" name="Ellipse 9"/>
          <p:cNvSpPr/>
          <p:nvPr/>
        </p:nvSpPr>
        <p:spPr>
          <a:xfrm>
            <a:off x="3440832" y="1484784"/>
            <a:ext cx="2736304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2840" y="1772816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Cœur de métier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Titulaire BTS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opt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SP et SE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69224" y="2132856"/>
            <a:ext cx="2592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Le titulaire du BTS MS Option SEF assure le suivi de la production</a:t>
            </a:r>
          </a:p>
          <a:p>
            <a:pPr algn="ctr"/>
            <a:r>
              <a:rPr lang="fr-FR" sz="2000" dirty="0" smtClean="0">
                <a:latin typeface="+mn-lt"/>
              </a:rPr>
              <a:t>(conduite)</a:t>
            </a:r>
          </a:p>
          <a:p>
            <a:pPr algn="ctr"/>
            <a:endParaRPr lang="fr-FR" sz="2000" dirty="0" smtClean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Dans l’industrie, le suivi de la production est assuré par un autre technicien ou opérateur</a:t>
            </a:r>
            <a:endParaRPr lang="fr-FR" sz="2000" dirty="0">
              <a:latin typeface="+mn-lt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33616"/>
              </p:ext>
            </p:extLst>
          </p:nvPr>
        </p:nvGraphicFramePr>
        <p:xfrm>
          <a:off x="1136576" y="3068960"/>
          <a:ext cx="748883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1465796"/>
                <a:gridCol w="1630548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BTS MS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Option SP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Option SEF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Option SE</a:t>
                      </a:r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Maintenance corrective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XXXX</a:t>
                      </a:r>
                      <a:endParaRPr lang="fr-FR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XX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Maintenance préventive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XXX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XXXX</a:t>
                      </a:r>
                      <a:endParaRPr lang="fr-FR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Conduite d’installation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XXXX</a:t>
                      </a:r>
                      <a:endParaRPr lang="fr-FR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352600" y="112474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n-lt"/>
              </a:rPr>
              <a:t>La prédominance de la conduite</a:t>
            </a:r>
            <a:endParaRPr lang="fr-FR" sz="2400" b="1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3" name="Image 2" descr="competences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712" y="1484784"/>
            <a:ext cx="5688632" cy="4880497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8504" y="764704"/>
            <a:ext cx="941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n-lt"/>
              </a:rPr>
              <a:t>Une formation qui s’appuie sur la mise en relation des connaissances</a:t>
            </a:r>
            <a:endParaRPr lang="fr-FR" sz="2400" b="1" dirty="0">
              <a:latin typeface="+mn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88904" y="1916832"/>
            <a:ext cx="2088232" cy="108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 : Physique et Chimie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52900" y="4653136"/>
            <a:ext cx="2160240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S5 : Analyse systématique et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648744" y="3492984"/>
            <a:ext cx="1872208" cy="864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S6 : Chaine d’énergie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601072" y="3492984"/>
            <a:ext cx="2160240" cy="864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S7 : Chaine d’information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uble flèche verticale 11"/>
          <p:cNvSpPr/>
          <p:nvPr/>
        </p:nvSpPr>
        <p:spPr>
          <a:xfrm rot="2703900">
            <a:off x="3999705" y="2804840"/>
            <a:ext cx="408397" cy="731647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uble flèche verticale 12"/>
          <p:cNvSpPr/>
          <p:nvPr/>
        </p:nvSpPr>
        <p:spPr>
          <a:xfrm rot="19000697">
            <a:off x="5796420" y="2821345"/>
            <a:ext cx="408397" cy="731647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verticale 13"/>
          <p:cNvSpPr/>
          <p:nvPr/>
        </p:nvSpPr>
        <p:spPr>
          <a:xfrm rot="2703900">
            <a:off x="5886601" y="4324751"/>
            <a:ext cx="408397" cy="569240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verticale 14"/>
          <p:cNvSpPr/>
          <p:nvPr/>
        </p:nvSpPr>
        <p:spPr>
          <a:xfrm rot="19000697">
            <a:off x="3977011" y="4322440"/>
            <a:ext cx="408397" cy="577736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7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19301" r="26258" b="12925"/>
          <a:stretch/>
        </p:blipFill>
        <p:spPr bwMode="auto">
          <a:xfrm>
            <a:off x="2576736" y="2060848"/>
            <a:ext cx="4680520" cy="417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8504" y="764704"/>
            <a:ext cx="941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n-lt"/>
              </a:rPr>
              <a:t>Une formation qui s’appuie sur la mise en relation des connaissances</a:t>
            </a:r>
            <a:endParaRPr lang="fr-FR" sz="2400" b="1" dirty="0">
              <a:latin typeface="+mn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88504" y="3645024"/>
            <a:ext cx="2088232" cy="108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 : Physique et Chimie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792760" y="1484784"/>
            <a:ext cx="1584176" cy="6480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S5 : Analyse systématique et </a:t>
            </a:r>
            <a:r>
              <a:rPr lang="fr-F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160912" y="1340768"/>
            <a:ext cx="2160240" cy="7920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S6 : Chaine d’énergie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33120" y="1556792"/>
            <a:ext cx="201622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S7 : Chaine d’information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1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52645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704528" y="1556792"/>
            <a:ext cx="8870040" cy="108012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Les systèmes énergétiques demandent des compétences spécifiques en</a:t>
            </a:r>
          </a:p>
          <a:p>
            <a:pPr algn="ctr"/>
            <a:r>
              <a:rPr lang="fr-FR" sz="2400" b="1" dirty="0" smtClean="0">
                <a:latin typeface="+mn-lt"/>
              </a:rPr>
              <a:t>physique et en chimie</a:t>
            </a:r>
          </a:p>
        </p:txBody>
      </p:sp>
      <p:pic>
        <p:nvPicPr>
          <p:cNvPr id="14" name="Image 13" descr="scooter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600" y="2996952"/>
            <a:ext cx="2876550" cy="3009900"/>
          </a:xfrm>
          <a:prstGeom prst="rect">
            <a:avLst/>
          </a:prstGeom>
        </p:spPr>
      </p:pic>
      <p:pic>
        <p:nvPicPr>
          <p:cNvPr id="16" name="Image 15" descr="eclate bal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924944"/>
            <a:ext cx="4581792" cy="333221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4232920" y="4077072"/>
            <a:ext cx="1512168" cy="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969224" y="328498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Des compétences à acquérir identiques</a:t>
            </a:r>
          </a:p>
        </p:txBody>
      </p:sp>
      <p:sp>
        <p:nvSpPr>
          <p:cNvPr id="10" name="TextShape 2"/>
          <p:cNvSpPr txBox="1"/>
          <p:nvPr/>
        </p:nvSpPr>
        <p:spPr>
          <a:xfrm>
            <a:off x="488504" y="980728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Des savoirs spécifiques renforcés</a:t>
            </a:r>
            <a:endParaRPr sz="2400" b="1" dirty="0">
              <a:latin typeface="+mn-lt"/>
            </a:endParaRPr>
          </a:p>
        </p:txBody>
      </p:sp>
      <p:pic>
        <p:nvPicPr>
          <p:cNvPr id="13" name="Image 12" descr="niveau tax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93" y="1856229"/>
            <a:ext cx="6400813" cy="31455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85248" y="2204864"/>
            <a:ext cx="504056" cy="2952328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  <a:endParaRPr lang="fr-FR" sz="32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88727" y="33775"/>
            <a:ext cx="9417496" cy="5600717"/>
            <a:chOff x="2360935" y="56000"/>
            <a:chExt cx="9417496" cy="5600717"/>
          </a:xfrm>
        </p:grpSpPr>
        <p:sp>
          <p:nvSpPr>
            <p:cNvPr id="10" name="TextShape 2"/>
            <p:cNvSpPr txBox="1"/>
            <p:nvPr/>
          </p:nvSpPr>
          <p:spPr>
            <a:xfrm>
              <a:off x="2360935" y="1014503"/>
              <a:ext cx="9417496" cy="477515"/>
            </a:xfrm>
            <a:prstGeom prst="rect">
              <a:avLst/>
            </a:prstGeom>
          </p:spPr>
          <p:txBody>
            <a:bodyPr wrap="none" lIns="0" tIns="0" rIns="0" bIns="0"/>
            <a:lstStyle/>
            <a:p>
              <a:pPr algn="ctr"/>
              <a:r>
                <a:rPr lang="fr-FR" sz="2400" b="1" dirty="0" smtClean="0">
                  <a:latin typeface="+mn-lt"/>
                </a:rPr>
                <a:t>Des modules de physique chimie spécifiques</a:t>
              </a:r>
              <a:endParaRPr sz="2400" b="1" dirty="0">
                <a:latin typeface="+mn-lt"/>
              </a:endParaRPr>
            </a:p>
          </p:txBody>
        </p:sp>
        <p:pic>
          <p:nvPicPr>
            <p:cNvPr id="11" name="Image 10" descr="physiqu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7911" y="1412776"/>
              <a:ext cx="5278682" cy="4243941"/>
            </a:xfrm>
            <a:prstGeom prst="rect">
              <a:avLst/>
            </a:prstGeom>
          </p:spPr>
        </p:pic>
        <p:sp>
          <p:nvSpPr>
            <p:cNvPr id="13" name="Titre 1"/>
            <p:cNvSpPr txBox="1">
              <a:spLocks/>
            </p:cNvSpPr>
            <p:nvPr/>
          </p:nvSpPr>
          <p:spPr bwMode="auto">
            <a:xfrm>
              <a:off x="2361158" y="56000"/>
              <a:ext cx="9417050" cy="526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sz="3200" b="1" dirty="0" smtClean="0">
                  <a:ln w="11430"/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L’option Systèmes énergétiques et fluidiques</a:t>
              </a: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969224" y="328498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Des compétences à acquérir identiques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0479" y="1491425"/>
            <a:ext cx="720080" cy="4104456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machineFri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144" y="1484784"/>
            <a:ext cx="1936452" cy="1592781"/>
          </a:xfrm>
          <a:prstGeom prst="rect">
            <a:avLst/>
          </a:prstGeom>
        </p:spPr>
      </p:pic>
      <p:pic>
        <p:nvPicPr>
          <p:cNvPr id="15" name="Image 14" descr="adouciss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128" y="4869160"/>
            <a:ext cx="2273937" cy="1584176"/>
          </a:xfrm>
          <a:prstGeom prst="rect">
            <a:avLst/>
          </a:prstGeom>
        </p:spPr>
      </p:pic>
      <p:pic>
        <p:nvPicPr>
          <p:cNvPr id="16" name="Image 15" descr="humidificate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5128" y="3140968"/>
            <a:ext cx="2360712" cy="1566402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V="1">
            <a:off x="4880992" y="2564904"/>
            <a:ext cx="1296144" cy="1296144"/>
          </a:xfrm>
          <a:prstGeom prst="straightConnector1">
            <a:avLst/>
          </a:prstGeom>
          <a:ln w="603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880992" y="4869160"/>
            <a:ext cx="1296144" cy="648072"/>
          </a:xfrm>
          <a:prstGeom prst="straightConnector1">
            <a:avLst/>
          </a:prstGeom>
          <a:ln w="603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16" idx="1"/>
          </p:cNvCxnSpPr>
          <p:nvPr/>
        </p:nvCxnSpPr>
        <p:spPr>
          <a:xfrm flipV="1">
            <a:off x="4880992" y="3924169"/>
            <a:ext cx="1224136" cy="728967"/>
          </a:xfrm>
          <a:prstGeom prst="straightConnector1">
            <a:avLst/>
          </a:prstGeom>
          <a:ln w="603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8" name="TextShape 2"/>
          <p:cNvSpPr txBox="1"/>
          <p:nvPr/>
        </p:nvSpPr>
        <p:spPr>
          <a:xfrm>
            <a:off x="488504" y="980728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Comparaison avec le champ industriel</a:t>
            </a:r>
            <a:endParaRPr sz="2400" b="1" dirty="0">
              <a:latin typeface="+mn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92560" y="2132856"/>
            <a:ext cx="2736304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64568" y="234888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Diagnostic et réparation dans la même situation d’évaluation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57056" y="1916832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C11, C12 et C15 évaluées en continuité dans une unique situation professionnelle</a:t>
            </a:r>
            <a:endParaRPr lang="fr-FR" sz="2000" dirty="0">
              <a:latin typeface="+mn-lt"/>
            </a:endParaRPr>
          </a:p>
        </p:txBody>
      </p:sp>
      <p:cxnSp>
        <p:nvCxnSpPr>
          <p:cNvPr id="19" name="Connecteur droit avec flèche 18"/>
          <p:cNvCxnSpPr>
            <a:stCxn id="14" idx="6"/>
          </p:cNvCxnSpPr>
          <p:nvPr/>
        </p:nvCxnSpPr>
        <p:spPr>
          <a:xfrm flipV="1">
            <a:off x="3728864" y="2708920"/>
            <a:ext cx="1728192" cy="0"/>
          </a:xfrm>
          <a:prstGeom prst="straightConnector1">
            <a:avLst/>
          </a:prstGeom>
          <a:ln w="603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grille eval mainte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4149080"/>
            <a:ext cx="7150623" cy="1755652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1208584" y="4149080"/>
            <a:ext cx="3168352" cy="1152128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992560" y="2132856"/>
            <a:ext cx="2736304" cy="12241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568" y="220486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Compétences supplémentaires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BTS MS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opt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SEF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01072" y="227687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C61 et C62 évaluées dans une situation d’évaluation spécifique</a:t>
            </a:r>
            <a:endParaRPr lang="fr-FR" sz="2000" dirty="0">
              <a:latin typeface="+mn-lt"/>
            </a:endParaRPr>
          </a:p>
        </p:txBody>
      </p:sp>
      <p:cxnSp>
        <p:nvCxnSpPr>
          <p:cNvPr id="19" name="Connecteur droit avec flèche 18"/>
          <p:cNvCxnSpPr>
            <a:stCxn id="14" idx="6"/>
          </p:cNvCxnSpPr>
          <p:nvPr/>
        </p:nvCxnSpPr>
        <p:spPr>
          <a:xfrm flipV="1">
            <a:off x="3728864" y="2708920"/>
            <a:ext cx="1728192" cy="0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grille eval mainte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4149080"/>
            <a:ext cx="7150623" cy="1755652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1064568" y="5013176"/>
            <a:ext cx="3168352" cy="1152128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  <p:sp>
        <p:nvSpPr>
          <p:cNvPr id="15" name="TextShape 2"/>
          <p:cNvSpPr txBox="1"/>
          <p:nvPr/>
        </p:nvSpPr>
        <p:spPr>
          <a:xfrm>
            <a:off x="488504" y="980728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Comparaison avec le champ industriel</a:t>
            </a:r>
            <a:endParaRPr sz="24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992560" y="2132856"/>
            <a:ext cx="2736304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64568" y="227687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Compétences nouvelles dans le domaine énergétique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45088" y="24208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C21, C31 et C32 évaluées en CCF</a:t>
            </a:r>
            <a:endParaRPr lang="fr-FR" sz="2000" b="1" dirty="0">
              <a:latin typeface="+mn-lt"/>
            </a:endParaRPr>
          </a:p>
        </p:txBody>
      </p:sp>
      <p:cxnSp>
        <p:nvCxnSpPr>
          <p:cNvPr id="19" name="Connecteur droit avec flèche 18"/>
          <p:cNvCxnSpPr>
            <a:stCxn id="14" idx="6"/>
          </p:cNvCxnSpPr>
          <p:nvPr/>
        </p:nvCxnSpPr>
        <p:spPr>
          <a:xfrm flipV="1">
            <a:off x="3728864" y="2708920"/>
            <a:ext cx="1728192" cy="0"/>
          </a:xfrm>
          <a:prstGeom prst="straightConnector1">
            <a:avLst/>
          </a:prstGeom>
          <a:ln w="603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grille eval mainte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4149080"/>
            <a:ext cx="7150623" cy="1755652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1280592" y="4653136"/>
            <a:ext cx="3168352" cy="1152128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  <p:sp>
        <p:nvSpPr>
          <p:cNvPr id="15" name="TextShape 2"/>
          <p:cNvSpPr txBox="1"/>
          <p:nvPr/>
        </p:nvSpPr>
        <p:spPr>
          <a:xfrm>
            <a:off x="488504" y="980728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Comparaison avec le champ industriel</a:t>
            </a:r>
            <a:endParaRPr sz="24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énergétique et fluidique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863253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 technicien de maintenance dans le domaine énergétique</a:t>
            </a:r>
          </a:p>
          <a:p>
            <a:pPr algn="ctr"/>
            <a:r>
              <a:rPr lang="fr-FR" sz="2400" dirty="0" smtClean="0">
                <a:latin typeface="+mn-lt"/>
              </a:rPr>
              <a:t>intervient dans :</a:t>
            </a:r>
            <a:endParaRPr sz="2400" dirty="0">
              <a:latin typeface="+mn-lt"/>
            </a:endParaRPr>
          </a:p>
        </p:txBody>
      </p:sp>
      <p:pic>
        <p:nvPicPr>
          <p:cNvPr id="14" name="Image 13" descr="plasturg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1691516"/>
            <a:ext cx="2880320" cy="1919463"/>
          </a:xfrm>
          <a:prstGeom prst="rect">
            <a:avLst/>
          </a:prstGeom>
        </p:spPr>
      </p:pic>
      <p:pic>
        <p:nvPicPr>
          <p:cNvPr id="15" name="Image 14" descr="terti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920" y="1691516"/>
            <a:ext cx="5278591" cy="193662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48544" y="36357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L’industrie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232920" y="37077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tertiaire</a:t>
            </a:r>
            <a:endParaRPr lang="fr-FR" dirty="0"/>
          </a:p>
        </p:txBody>
      </p:sp>
      <p:pic>
        <p:nvPicPr>
          <p:cNvPr id="21" name="Image 20" descr="bati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552" y="4077072"/>
            <a:ext cx="2808312" cy="187220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20552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bâtiment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5601072" y="4509120"/>
            <a:ext cx="2736304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673080" y="479715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Fourniture énergie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et fluide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8" name="TextShape 2"/>
          <p:cNvSpPr txBox="1"/>
          <p:nvPr/>
        </p:nvSpPr>
        <p:spPr>
          <a:xfrm>
            <a:off x="488504" y="980728"/>
            <a:ext cx="9417496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Une convergence avec le champ industriel</a:t>
            </a:r>
            <a:endParaRPr sz="2400" b="1" dirty="0">
              <a:latin typeface="+mn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92560" y="2132856"/>
            <a:ext cx="2736304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64568" y="2361654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 épreuves très similaires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29064" y="24208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Seuls les systèmes « support » changent</a:t>
            </a:r>
            <a:endParaRPr lang="fr-FR" sz="2000" dirty="0">
              <a:latin typeface="+mn-lt"/>
            </a:endParaRPr>
          </a:p>
        </p:txBody>
      </p:sp>
      <p:cxnSp>
        <p:nvCxnSpPr>
          <p:cNvPr id="19" name="Connecteur droit avec flèche 18"/>
          <p:cNvCxnSpPr>
            <a:stCxn id="14" idx="6"/>
          </p:cNvCxnSpPr>
          <p:nvPr/>
        </p:nvCxnSpPr>
        <p:spPr>
          <a:xfrm flipV="1">
            <a:off x="3728864" y="2708920"/>
            <a:ext cx="1728192" cy="0"/>
          </a:xfrm>
          <a:prstGeom prst="straightConnector1">
            <a:avLst/>
          </a:prstGeom>
          <a:ln w="603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grille eval rap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608" y="4293096"/>
            <a:ext cx="7150623" cy="1444755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1064568" y="4653136"/>
            <a:ext cx="3168352" cy="1152128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Aurélien RAYMOND – Académie de Clermont-Ferrand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énergétique et fluidique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1412776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 technicien de maintenance dans le domaine énergétique</a:t>
            </a:r>
          </a:p>
          <a:p>
            <a:pPr algn="ctr"/>
            <a:r>
              <a:rPr lang="fr-FR" sz="2400" dirty="0" smtClean="0">
                <a:latin typeface="+mn-lt"/>
              </a:rPr>
              <a:t>intervient sur des systèmes qui traitent :</a:t>
            </a:r>
            <a:endParaRPr sz="2400" dirty="0">
              <a:latin typeface="+mn-lt"/>
            </a:endParaRPr>
          </a:p>
        </p:txBody>
      </p:sp>
      <p:pic>
        <p:nvPicPr>
          <p:cNvPr id="12" name="Image 11" descr="chauff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4005064"/>
            <a:ext cx="1500510" cy="1500510"/>
          </a:xfrm>
          <a:prstGeom prst="rect">
            <a:avLst/>
          </a:prstGeom>
        </p:spPr>
      </p:pic>
      <p:pic>
        <p:nvPicPr>
          <p:cNvPr id="13" name="Image 12" descr="e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696" y="4005064"/>
            <a:ext cx="2780701" cy="1494854"/>
          </a:xfrm>
          <a:prstGeom prst="rect">
            <a:avLst/>
          </a:prstGeom>
        </p:spPr>
      </p:pic>
      <p:pic>
        <p:nvPicPr>
          <p:cNvPr id="17" name="Image 16" descr="ventil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7016" y="4005064"/>
            <a:ext cx="1500212" cy="1500212"/>
          </a:xfrm>
          <a:prstGeom prst="rect">
            <a:avLst/>
          </a:prstGeom>
        </p:spPr>
      </p:pic>
      <p:pic>
        <p:nvPicPr>
          <p:cNvPr id="18" name="Image 17" descr="fro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1192" y="4005064"/>
            <a:ext cx="1434341" cy="1439044"/>
          </a:xfrm>
          <a:prstGeom prst="rect">
            <a:avLst/>
          </a:prstGeom>
        </p:spPr>
      </p:pic>
      <p:pic>
        <p:nvPicPr>
          <p:cNvPr id="19" name="Image 18" descr="air compri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2935" y="3933056"/>
            <a:ext cx="1703065" cy="170306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60512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Eau de chauffage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92760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Eau chaude sanitaire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97016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Air neuf et extrait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681192" y="33477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Fluide froid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193360" y="328672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Air comprimé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énergétique et fluidique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863253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 technicien de maintenance dans le domaine énergétique</a:t>
            </a:r>
          </a:p>
          <a:p>
            <a:pPr algn="ctr"/>
            <a:r>
              <a:rPr lang="fr-FR" sz="2400" dirty="0" smtClean="0">
                <a:latin typeface="+mn-lt"/>
              </a:rPr>
              <a:t>intervient  sur ses installations de chauffage:</a:t>
            </a:r>
            <a:endParaRPr sz="2400" dirty="0">
              <a:latin typeface="+mn-lt"/>
            </a:endParaRPr>
          </a:p>
        </p:txBody>
      </p:sp>
      <p:pic>
        <p:nvPicPr>
          <p:cNvPr id="17" name="Image 16" descr="chaudiere g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1844824"/>
            <a:ext cx="3000333" cy="1800200"/>
          </a:xfrm>
          <a:prstGeom prst="rect">
            <a:avLst/>
          </a:prstGeom>
        </p:spPr>
      </p:pic>
      <p:pic>
        <p:nvPicPr>
          <p:cNvPr id="18" name="Image 17" descr="pompe a cha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4888" y="1844824"/>
            <a:ext cx="2160240" cy="2557229"/>
          </a:xfrm>
          <a:prstGeom prst="rect">
            <a:avLst/>
          </a:prstGeom>
        </p:spPr>
      </p:pic>
      <p:pic>
        <p:nvPicPr>
          <p:cNvPr id="19" name="Image 18" descr="chaudiere bo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168" y="1844824"/>
            <a:ext cx="2877857" cy="2503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32520" y="45091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Chaudière combustible</a:t>
            </a:r>
          </a:p>
          <a:p>
            <a:pPr algn="ctr"/>
            <a:r>
              <a:rPr lang="fr-FR" dirty="0" smtClean="0"/>
              <a:t>fossile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944888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Pompe à chaleur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465168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Chaudière biomasse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énergétique et fluidique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863253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 technicien de maintenance dans le domaine énergétique</a:t>
            </a:r>
          </a:p>
          <a:p>
            <a:pPr algn="ctr"/>
            <a:r>
              <a:rPr lang="fr-FR" sz="2400" dirty="0" smtClean="0">
                <a:latin typeface="+mn-lt"/>
              </a:rPr>
              <a:t>intervient  sur ses installations de ventilation:</a:t>
            </a:r>
            <a:endParaRPr sz="2400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2520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VMC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088904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 d’air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753200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Salle blanche</a:t>
            </a:r>
            <a:endParaRPr lang="fr-FR" dirty="0"/>
          </a:p>
        </p:txBody>
      </p:sp>
      <p:pic>
        <p:nvPicPr>
          <p:cNvPr id="15" name="Image 14" descr="v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2204864"/>
            <a:ext cx="3049950" cy="2282379"/>
          </a:xfrm>
          <a:prstGeom prst="rect">
            <a:avLst/>
          </a:prstGeom>
        </p:spPr>
      </p:pic>
      <p:pic>
        <p:nvPicPr>
          <p:cNvPr id="16" name="Image 15" descr="gaines-de-climatisation-C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72" y="2420888"/>
            <a:ext cx="2784309" cy="2088232"/>
          </a:xfrm>
          <a:prstGeom prst="rect">
            <a:avLst/>
          </a:prstGeom>
        </p:spPr>
      </p:pic>
      <p:pic>
        <p:nvPicPr>
          <p:cNvPr id="17" name="Image 16" descr="pharmaceutic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1192" y="2852936"/>
            <a:ext cx="2970961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énergétique et fluidique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863253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 technicien de maintenance dans le domaine énergétique</a:t>
            </a:r>
          </a:p>
          <a:p>
            <a:pPr algn="ctr"/>
            <a:r>
              <a:rPr lang="fr-FR" sz="2400" dirty="0" smtClean="0">
                <a:latin typeface="+mn-lt"/>
              </a:rPr>
              <a:t>intervient  sur ses installations de froid:</a:t>
            </a:r>
            <a:endParaRPr sz="2400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2520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Climatisation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088904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Froid commercial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753200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Froid industriel</a:t>
            </a:r>
            <a:endParaRPr lang="fr-FR" dirty="0"/>
          </a:p>
        </p:txBody>
      </p:sp>
      <p:pic>
        <p:nvPicPr>
          <p:cNvPr id="12" name="Image 11" descr="clim_bur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2348880"/>
            <a:ext cx="2861304" cy="2145978"/>
          </a:xfrm>
          <a:prstGeom prst="rect">
            <a:avLst/>
          </a:prstGeom>
        </p:spPr>
      </p:pic>
      <p:pic>
        <p:nvPicPr>
          <p:cNvPr id="13" name="Image 12" descr="froid industri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3201" y="2348880"/>
            <a:ext cx="2843808" cy="2132856"/>
          </a:xfrm>
          <a:prstGeom prst="rect">
            <a:avLst/>
          </a:prstGeom>
        </p:spPr>
      </p:pic>
      <p:pic>
        <p:nvPicPr>
          <p:cNvPr id="14" name="Image 13" descr="froid_commerc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2840" y="2326312"/>
            <a:ext cx="3096344" cy="216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886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énergétique et fluidique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488504" y="863253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 technicien de maintenance dans le domaine énergétique</a:t>
            </a:r>
          </a:p>
          <a:p>
            <a:pPr algn="ctr"/>
            <a:r>
              <a:rPr lang="fr-FR" sz="2400" dirty="0" smtClean="0">
                <a:latin typeface="+mn-lt"/>
              </a:rPr>
              <a:t>intervient  sur ses installations électriques :</a:t>
            </a:r>
            <a:endParaRPr sz="2400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2520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Armoire électrique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088904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Régulation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753200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Domotique</a:t>
            </a:r>
            <a:endParaRPr lang="fr-FR" dirty="0"/>
          </a:p>
        </p:txBody>
      </p:sp>
      <p:pic>
        <p:nvPicPr>
          <p:cNvPr id="12" name="Image 11" descr="armoire-electri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44" y="2420888"/>
            <a:ext cx="2688299" cy="2016224"/>
          </a:xfrm>
          <a:prstGeom prst="rect">
            <a:avLst/>
          </a:prstGeom>
        </p:spPr>
      </p:pic>
      <p:pic>
        <p:nvPicPr>
          <p:cNvPr id="13" name="Image 12" descr="armoire-de-regu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856" y="2564904"/>
            <a:ext cx="2936100" cy="1879104"/>
          </a:xfrm>
          <a:prstGeom prst="rect">
            <a:avLst/>
          </a:prstGeom>
        </p:spPr>
      </p:pic>
      <p:pic>
        <p:nvPicPr>
          <p:cNvPr id="14" name="Image 13" descr="domotiq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224" y="2132856"/>
            <a:ext cx="2331922" cy="2301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8" name="TextShape 2"/>
          <p:cNvSpPr txBox="1"/>
          <p:nvPr/>
        </p:nvSpPr>
        <p:spPr>
          <a:xfrm>
            <a:off x="560512" y="2132856"/>
            <a:ext cx="8870040" cy="864096"/>
          </a:xfrm>
          <a:prstGeom prst="rect">
            <a:avLst/>
          </a:prstGeom>
        </p:spPr>
        <p:txBody>
          <a:bodyPr wrap="square" lIns="0" tIns="0" rIns="0" bIns="0"/>
          <a:lstStyle/>
          <a:p>
            <a:pPr algn="ctr"/>
            <a:r>
              <a:rPr lang="fr-FR" sz="2400" dirty="0" smtClean="0">
                <a:latin typeface="+mn-lt"/>
              </a:rPr>
              <a:t>Les systèmes énergétiques sont un assemblage de systèmes hétéroclites, il s’agit pour chaque installation d’un objet unique</a:t>
            </a:r>
            <a:endParaRPr sz="2400" dirty="0">
              <a:latin typeface="+mn-lt"/>
            </a:endParaRPr>
          </a:p>
        </p:txBody>
      </p:sp>
      <p:pic>
        <p:nvPicPr>
          <p:cNvPr id="12" name="Image 11" descr="tuya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576" y="3356992"/>
            <a:ext cx="3121152" cy="2663952"/>
          </a:xfrm>
          <a:prstGeom prst="rect">
            <a:avLst/>
          </a:prstGeom>
        </p:spPr>
      </p:pic>
      <p:pic>
        <p:nvPicPr>
          <p:cNvPr id="13" name="Image 12" descr="installation_chauff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7055" y="3356992"/>
            <a:ext cx="3552395" cy="2664296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9</a:t>
            </a:fld>
            <a:endParaRPr lang="fr-FR"/>
          </a:p>
        </p:txBody>
      </p:sp>
      <p:pic>
        <p:nvPicPr>
          <p:cNvPr id="13" name="Image 12" descr="competences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576" y="1340768"/>
            <a:ext cx="5632783" cy="4832582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321152" y="2708920"/>
            <a:ext cx="2448272" cy="1800200"/>
            <a:chOff x="6609184" y="2708920"/>
            <a:chExt cx="2448272" cy="1800200"/>
          </a:xfrm>
        </p:grpSpPr>
        <p:sp>
          <p:nvSpPr>
            <p:cNvPr id="14" name="Rectangle avec flèche vers la gauche 13"/>
            <p:cNvSpPr/>
            <p:nvPr/>
          </p:nvSpPr>
          <p:spPr>
            <a:xfrm>
              <a:off x="6609184" y="2708920"/>
              <a:ext cx="2448272" cy="18002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2899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57256" y="2852936"/>
              <a:ext cx="1800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Des compétences </a:t>
              </a:r>
              <a:r>
                <a: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identiques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à acquérir pour les 3 options</a:t>
              </a:r>
            </a:p>
          </p:txBody>
        </p:sp>
      </p:grpSp>
      <p:sp>
        <p:nvSpPr>
          <p:cNvPr id="10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énergétiques et fluidiques</a:t>
            </a:r>
            <a:endParaRPr lang="fr-FR" sz="32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488504" y="980728"/>
            <a:ext cx="8870040" cy="47751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fr-FR" sz="2400" b="1" dirty="0" smtClean="0">
                <a:latin typeface="+mn-lt"/>
              </a:rPr>
              <a:t>Rappels</a:t>
            </a:r>
            <a:endParaRPr sz="24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576</Words>
  <Application>Microsoft Office PowerPoint</Application>
  <PresentationFormat>Format A4 (210 x 297 mm)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Option énergétique et fluidique</vt:lpstr>
      <vt:lpstr>Option énergétique et fluidique</vt:lpstr>
      <vt:lpstr>Option énergétique et fluidique</vt:lpstr>
      <vt:lpstr>Option énergétique et fluidique</vt:lpstr>
      <vt:lpstr>Option énergétique et fluidique</vt:lpstr>
      <vt:lpstr>Option énergétique et fluidique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L’option Systèmes énergétiques et fluidiques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127</cp:revision>
  <cp:lastPrinted>2013-12-07T08:24:26Z</cp:lastPrinted>
  <dcterms:created xsi:type="dcterms:W3CDTF">2013-06-06T06:04:00Z</dcterms:created>
  <dcterms:modified xsi:type="dcterms:W3CDTF">2014-11-15T12:28:36Z</dcterms:modified>
</cp:coreProperties>
</file>