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17"/>
  </p:notesMasterIdLst>
  <p:sldIdLst>
    <p:sldId id="256" r:id="rId2"/>
    <p:sldId id="293" r:id="rId3"/>
    <p:sldId id="298" r:id="rId4"/>
    <p:sldId id="294" r:id="rId5"/>
    <p:sldId id="307" r:id="rId6"/>
    <p:sldId id="302" r:id="rId7"/>
    <p:sldId id="303" r:id="rId8"/>
    <p:sldId id="295" r:id="rId9"/>
    <p:sldId id="299" r:id="rId10"/>
    <p:sldId id="300" r:id="rId11"/>
    <p:sldId id="301" r:id="rId12"/>
    <p:sldId id="310" r:id="rId13"/>
    <p:sldId id="305" r:id="rId14"/>
    <p:sldId id="309" r:id="rId15"/>
    <p:sldId id="306" r:id="rId16"/>
  </p:sldIdLst>
  <p:sldSz cx="9906000" cy="6858000" type="A4"/>
  <p:notesSz cx="7099300" cy="10234613"/>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FF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923" autoAdjust="0"/>
  </p:normalViewPr>
  <p:slideViewPr>
    <p:cSldViewPr>
      <p:cViewPr>
        <p:scale>
          <a:sx n="113" d="100"/>
          <a:sy n="113" d="100"/>
        </p:scale>
        <p:origin x="114" y="738"/>
      </p:cViewPr>
      <p:guideLst>
        <p:guide orient="horz" pos="2160"/>
        <p:guide pos="3120"/>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endParaRPr lang="fr-FR"/>
          </a:p>
        </p:txBody>
      </p:sp>
      <p:sp>
        <p:nvSpPr>
          <p:cNvPr id="18435"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fld id="{D4ED9803-F7FC-49AE-8E27-727C8E0A8CD3}" type="datetimeFigureOut">
              <a:rPr lang="fr-FR"/>
              <a:pPr>
                <a:defRPr/>
              </a:pPr>
              <a:t>15/11/2014</a:t>
            </a:fld>
            <a:endParaRPr lang="fr-FR"/>
          </a:p>
        </p:txBody>
      </p:sp>
      <p:sp>
        <p:nvSpPr>
          <p:cNvPr id="13316" name="Rectangle 4"/>
          <p:cNvSpPr>
            <a:spLocks noGrp="1" noRot="1" noChangeAspect="1" noChangeArrowheads="1" noTextEdit="1"/>
          </p:cNvSpPr>
          <p:nvPr>
            <p:ph type="sldImg" idx="2"/>
          </p:nvPr>
        </p:nvSpPr>
        <p:spPr bwMode="auto">
          <a:xfrm>
            <a:off x="779463" y="768350"/>
            <a:ext cx="5540375" cy="3836988"/>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8438"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fr-FR"/>
          </a:p>
        </p:txBody>
      </p:sp>
      <p:sp>
        <p:nvSpPr>
          <p:cNvPr id="18439"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C72F64FB-B452-42B2-AD96-88A12F613B93}" type="slidenum">
              <a:rPr lang="fr-FR"/>
              <a:pPr>
                <a:defRPr/>
              </a:pPr>
              <a:t>‹N°›</a:t>
            </a:fld>
            <a:endParaRPr lang="fr-FR"/>
          </a:p>
        </p:txBody>
      </p:sp>
    </p:spTree>
    <p:extLst>
      <p:ext uri="{BB962C8B-B14F-4D97-AF65-F5344CB8AC3E}">
        <p14:creationId xmlns:p14="http://schemas.microsoft.com/office/powerpoint/2010/main" val="33921047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8"/>
            <a:ext cx="84201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CC4A8291-3AD5-412A-9C89-0F1B81F542CE}" type="datetime1">
              <a:rPr lang="fr-FR"/>
              <a:pPr>
                <a:defRPr/>
              </a:pPr>
              <a:t>15/11/2014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AC547DB-661B-4FE3-AF99-532019A17A92}" type="slidenum">
              <a:rPr lang="fr-FR"/>
              <a:pPr>
                <a:defRPr/>
              </a:pPr>
              <a:t>‹N°›</a:t>
            </a:fld>
            <a:endParaRPr lang="fr-F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A230313-4A15-4316-99E9-CE986B4CFCEF}" type="datetime1">
              <a:rPr lang="fr-FR"/>
              <a:pPr>
                <a:defRPr/>
              </a:pPr>
              <a:t>15/11/2014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C3BA61D-1499-4012-A5C7-FBA48693B9D9}" type="slidenum">
              <a:rPr lang="fr-FR"/>
              <a:pPr>
                <a:defRPr/>
              </a:pPr>
              <a:t>‹N°›</a:t>
            </a:fld>
            <a:endParaRPr lang="fr-F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80337" y="274641"/>
            <a:ext cx="2414588"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536576" y="274641"/>
            <a:ext cx="7078663"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CC3FD224-D1E2-4E26-862E-C5F5EF865A8D}" type="datetime1">
              <a:rPr lang="fr-FR"/>
              <a:pPr>
                <a:defRPr/>
              </a:pPr>
              <a:t>15/11/2014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1F58839-53AB-40E1-BC1A-B5A412B0612B}" type="slidenum">
              <a:rPr lang="fr-FR"/>
              <a:pPr>
                <a:defRPr/>
              </a:pPr>
              <a:t>‹N°›</a:t>
            </a:fld>
            <a:endParaRPr lang="fr-F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59E05F3-5004-4A08-9232-142F07BC15D2}" type="datetime1">
              <a:rPr lang="fr-FR"/>
              <a:pPr>
                <a:defRPr/>
              </a:pPr>
              <a:t>15/11/2014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84E2056-CC42-47DA-B976-C264F8C6D510}" type="slidenum">
              <a:rPr lang="fr-FR"/>
              <a:pPr>
                <a:defRPr/>
              </a:pPr>
              <a:t>‹N°›</a:t>
            </a:fld>
            <a:endParaRPr lang="fr-F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03"/>
            <a:ext cx="84201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B90B52D7-C50D-4188-8E16-74538AA5929E}" type="datetime1">
              <a:rPr lang="fr-FR"/>
              <a:pPr>
                <a:defRPr/>
              </a:pPr>
              <a:t>15/11/2014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5C08898-7498-4F2A-882B-B92FAF55C349}" type="slidenum">
              <a:rPr lang="fr-FR"/>
              <a:pPr>
                <a:defRPr/>
              </a:pPr>
              <a:t>‹N°›</a:t>
            </a:fld>
            <a:endParaRPr lang="fr-F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536575"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48300"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9B54CBFC-674B-4C96-BAC9-F97BF60541A4}" type="datetime1">
              <a:rPr lang="fr-FR"/>
              <a:pPr>
                <a:defRPr/>
              </a:pPr>
              <a:t>15/11/2014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49A7A8C-E434-4679-9F97-C7E7B9EF33DD}" type="slidenum">
              <a:rPr lang="fr-FR"/>
              <a:pPr>
                <a:defRPr/>
              </a:pPr>
              <a:t>‹N°›</a:t>
            </a:fld>
            <a:endParaRPr lang="fr-F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A3F78075-1620-4387-A06F-73198DACC3F4}" type="datetime1">
              <a:rPr lang="fr-FR"/>
              <a:pPr>
                <a:defRPr/>
              </a:pPr>
              <a:t>15/11/2014</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5742128C-6A16-4C33-8530-860B56AD2D97}" type="slidenum">
              <a:rPr lang="fr-FR"/>
              <a:pPr>
                <a:defRPr/>
              </a:pPr>
              <a:t>‹N°›</a:t>
            </a:fld>
            <a:endParaRPr lang="fr-F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E2CEF662-7B98-441F-ABAD-86B189BC137D}" type="datetime1">
              <a:rPr lang="fr-FR"/>
              <a:pPr>
                <a:defRPr/>
              </a:pPr>
              <a:t>15/11/2014</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0787A66C-C17B-4A7D-BD10-3EF5EA12BA64}" type="slidenum">
              <a:rPr lang="fr-FR"/>
              <a:pPr>
                <a:defRPr/>
              </a:pPr>
              <a:t>‹N°›</a:t>
            </a:fld>
            <a:endParaRPr lang="fr-F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2F121FB-DF19-44CF-8186-B98EBD8F0099}" type="datetime1">
              <a:rPr lang="fr-FR"/>
              <a:pPr>
                <a:defRPr/>
              </a:pPr>
              <a:t>15/11/2014</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4B92435A-9B2D-4771-936C-17AEED19518C}" type="slidenum">
              <a:rPr lang="fr-FR"/>
              <a:pPr>
                <a:defRPr/>
              </a:pPr>
              <a:t>‹N°›</a:t>
            </a:fld>
            <a:endParaRPr lang="fr-F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006"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8CDEFF24-442F-4B94-B09B-85431CFE42C2}" type="datetime1">
              <a:rPr lang="fr-FR"/>
              <a:pPr>
                <a:defRPr/>
              </a:pPr>
              <a:t>15/11/2014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64F1FA2-114F-4708-88D0-52282A74733F}" type="slidenum">
              <a:rPr lang="fr-FR"/>
              <a:pPr>
                <a:defRPr/>
              </a:pPr>
              <a:t>‹N°›</a:t>
            </a:fld>
            <a:endParaRPr lang="fr-F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0"/>
            <a:ext cx="59436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176E0CA-0175-4E96-A477-C534C8DC468C}" type="datetime1">
              <a:rPr lang="fr-FR"/>
              <a:pPr>
                <a:defRPr/>
              </a:pPr>
              <a:t>15/11/2014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8818F80-8797-4FD8-BA05-C794952DAE09}" type="slidenum">
              <a:rPr lang="fr-FR"/>
              <a:pPr>
                <a:defRPr/>
              </a:pPr>
              <a:t>‹N°›</a:t>
            </a:fld>
            <a:endParaRPr lang="fr-F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027" name="Espace réservé du texte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B259B80-7E1D-49BE-AEA6-907A6F481351}" type="datetime1">
              <a:rPr lang="fr-FR"/>
              <a:pPr>
                <a:defRPr/>
              </a:pPr>
              <a:t>15/11/2014</a:t>
            </a:fld>
            <a:endParaRPr lang="fr-FR"/>
          </a:p>
        </p:txBody>
      </p:sp>
      <p:sp>
        <p:nvSpPr>
          <p:cNvPr id="5" name="Espace réservé du pied de page 4"/>
          <p:cNvSpPr>
            <a:spLocks noGrp="1"/>
          </p:cNvSpPr>
          <p:nvPr>
            <p:ph type="ftr" sz="quarter" idx="3"/>
          </p:nvPr>
        </p:nvSpPr>
        <p:spPr>
          <a:xfrm>
            <a:off x="3384550" y="6356350"/>
            <a:ext cx="31369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fr-FR"/>
          </a:p>
        </p:txBody>
      </p:sp>
      <p:sp>
        <p:nvSpPr>
          <p:cNvPr id="6" name="Espace réservé du numéro de diapositive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3C98DA6-86F3-4F49-B940-0A40D51D33A2}" type="slidenum">
              <a:rPr lang="fr-FR"/>
              <a:pPr>
                <a:defRPr/>
              </a:pPr>
              <a:t>‹N°›</a:t>
            </a:fld>
            <a:endParaRPr lang="fr-FR"/>
          </a:p>
        </p:txBody>
      </p:sp>
      <p:sp>
        <p:nvSpPr>
          <p:cNvPr id="2" name="ZoneTexte 1"/>
          <p:cNvSpPr txBox="1"/>
          <p:nvPr userDrawn="1"/>
        </p:nvSpPr>
        <p:spPr>
          <a:xfrm rot="16200000">
            <a:off x="-3244334" y="3167391"/>
            <a:ext cx="6858000" cy="523220"/>
          </a:xfrm>
          <a:prstGeom prst="rect">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fr-FR" sz="2800" b="1" dirty="0" smtClean="0">
                <a:solidFill>
                  <a:schemeClr val="bg1"/>
                </a:solidFill>
                <a:effectLst>
                  <a:outerShdw blurRad="38100" dist="38100" dir="2700000" algn="tl">
                    <a:srgbClr val="000000">
                      <a:alpha val="43137"/>
                    </a:srgbClr>
                  </a:outerShdw>
                </a:effectLst>
                <a:latin typeface="+mn-lt"/>
              </a:rPr>
              <a:t>BTS MAINTENANCE DES SYST</a:t>
            </a:r>
            <a:r>
              <a:rPr lang="fr-FR" sz="2400" b="1" dirty="0" smtClean="0">
                <a:solidFill>
                  <a:schemeClr val="bg1"/>
                </a:solidFill>
                <a:effectLst>
                  <a:outerShdw blurRad="38100" dist="38100" dir="2700000" algn="tl">
                    <a:srgbClr val="000000">
                      <a:alpha val="43137"/>
                    </a:srgbClr>
                  </a:outerShdw>
                </a:effectLst>
                <a:latin typeface="Arial"/>
                <a:cs typeface="Arial"/>
              </a:rPr>
              <a:t>È</a:t>
            </a:r>
            <a:r>
              <a:rPr lang="fr-FR" sz="2800" b="1" dirty="0" smtClean="0">
                <a:solidFill>
                  <a:schemeClr val="bg1"/>
                </a:solidFill>
                <a:effectLst>
                  <a:outerShdw blurRad="38100" dist="38100" dir="2700000" algn="tl">
                    <a:srgbClr val="000000">
                      <a:alpha val="43137"/>
                    </a:srgbClr>
                  </a:outerShdw>
                </a:effectLst>
                <a:latin typeface="+mn-lt"/>
              </a:rPr>
              <a:t>MES</a:t>
            </a:r>
            <a:endParaRPr lang="fr-FR" sz="2800" b="1" dirty="0">
              <a:solidFill>
                <a:schemeClr val="bg1"/>
              </a:solidFill>
              <a:effectLst>
                <a:outerShdw blurRad="38100" dist="38100" dir="2700000" algn="tl">
                  <a:srgbClr val="000000">
                    <a:alpha val="43137"/>
                  </a:srgbClr>
                </a:outerShdw>
              </a:effectLst>
              <a:latin typeface="+mn-lt"/>
            </a:endParaRPr>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5"/>
          <p:cNvSpPr>
            <a:spLocks noGrp="1"/>
          </p:cNvSpPr>
          <p:nvPr>
            <p:ph type="sldNum" sz="quarter" idx="12"/>
          </p:nvPr>
        </p:nvSpPr>
        <p:spPr/>
        <p:txBody>
          <a:bodyPr/>
          <a:lstStyle/>
          <a:p>
            <a:pPr>
              <a:defRPr/>
            </a:pPr>
            <a:fld id="{12A13009-2F95-4680-9DBC-E7DD6010E3D3}" type="slidenum">
              <a:rPr lang="fr-FR"/>
              <a:pPr>
                <a:defRPr/>
              </a:pPr>
              <a:t>1</a:t>
            </a:fld>
            <a:endParaRPr lang="fr-FR"/>
          </a:p>
        </p:txBody>
      </p:sp>
      <p:sp>
        <p:nvSpPr>
          <p:cNvPr id="7" name="Titre 1"/>
          <p:cNvSpPr>
            <a:spLocks noGrp="1"/>
          </p:cNvSpPr>
          <p:nvPr>
            <p:ph type="ctrTitle"/>
          </p:nvPr>
        </p:nvSpPr>
        <p:spPr>
          <a:xfrm>
            <a:off x="776536" y="2564904"/>
            <a:ext cx="8713216" cy="1470025"/>
          </a:xfr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r>
              <a:rPr lang="fr-FR" b="1" dirty="0" smtClean="0">
                <a:ln w="11430"/>
                <a:solidFill>
                  <a:schemeClr val="accent2">
                    <a:lumMod val="75000"/>
                  </a:schemeClr>
                </a:solidFill>
                <a:effectLst>
                  <a:outerShdw blurRad="50800" dist="39000" dir="5460000" algn="tl">
                    <a:srgbClr val="000000">
                      <a:alpha val="38000"/>
                    </a:srgbClr>
                  </a:outerShdw>
                </a:effectLst>
              </a:rPr>
              <a:t>Les points-clés de la formation</a:t>
            </a:r>
            <a:endParaRPr lang="fr-FR" b="1" dirty="0">
              <a:ln w="11430"/>
              <a:solidFill>
                <a:schemeClr val="accent2">
                  <a:lumMod val="75000"/>
                </a:schemeClr>
              </a:solidFill>
              <a:effectLst>
                <a:outerShdw blurRad="50800" dist="39000" dir="5460000" algn="tl">
                  <a:srgbClr val="000000">
                    <a:alpha val="38000"/>
                  </a:srgbClr>
                </a:outerShdw>
              </a:effectLst>
            </a:endParaRPr>
          </a:p>
        </p:txBody>
      </p:sp>
      <p:sp>
        <p:nvSpPr>
          <p:cNvPr id="8" name="ZoneTexte 3"/>
          <p:cNvSpPr txBox="1">
            <a:spLocks noChangeArrowheads="1"/>
          </p:cNvSpPr>
          <p:nvPr/>
        </p:nvSpPr>
        <p:spPr bwMode="auto">
          <a:xfrm>
            <a:off x="1601788" y="6381750"/>
            <a:ext cx="6769100" cy="307777"/>
          </a:xfrm>
          <a:prstGeom prst="rect">
            <a:avLst/>
          </a:prstGeom>
          <a:noFill/>
          <a:ln w="9525">
            <a:noFill/>
            <a:miter lim="800000"/>
            <a:headEnd/>
            <a:tailEnd/>
          </a:ln>
        </p:spPr>
        <p:txBody>
          <a:bodyPr>
            <a:spAutoFit/>
          </a:bodyPr>
          <a:lstStyle/>
          <a:p>
            <a:pPr algn="ctr"/>
            <a:r>
              <a:rPr lang="fr-FR" sz="1400" dirty="0" smtClean="0">
                <a:solidFill>
                  <a:srgbClr val="7F7F7F"/>
                </a:solidFill>
                <a:latin typeface="Calibri" pitchFamily="34" charset="0"/>
              </a:rPr>
              <a:t>Alain DORNIOL IPR STI Rennes – D. PETRELLA – IPR STI Versailles</a:t>
            </a:r>
            <a:endParaRPr lang="fr-FR" sz="1400" dirty="0">
              <a:solidFill>
                <a:srgbClr val="7F7F7F"/>
              </a:solidFill>
              <a:latin typeface="Calibri" pitchFamily="34" charset="0"/>
            </a:endParaRPr>
          </a:p>
        </p:txBody>
      </p:sp>
      <p:sp>
        <p:nvSpPr>
          <p:cNvPr id="6" name="ZoneTexte 5"/>
          <p:cNvSpPr txBox="1"/>
          <p:nvPr/>
        </p:nvSpPr>
        <p:spPr>
          <a:xfrm>
            <a:off x="344488" y="188640"/>
            <a:ext cx="9417496" cy="707886"/>
          </a:xfrm>
          <a:prstGeom prst="rect">
            <a:avLst/>
          </a:prstGeom>
          <a:noFill/>
        </p:spPr>
        <p:txBody>
          <a:bodyPr wrap="square" rtlCol="0">
            <a:spAutoFit/>
          </a:bodyPr>
          <a:lstStyle/>
          <a:p>
            <a:pPr algn="ctr"/>
            <a:r>
              <a:rPr lang="fr-FR" sz="2000" dirty="0" smtClean="0">
                <a:latin typeface="+mn-lt"/>
              </a:rPr>
              <a:t>Séminaire national BTS Maintenance des Systèmes – Lycée Raspail Paris </a:t>
            </a:r>
          </a:p>
          <a:p>
            <a:pPr algn="ctr"/>
            <a:r>
              <a:rPr lang="fr-FR" sz="2000" dirty="0" smtClean="0">
                <a:latin typeface="+mn-lt"/>
              </a:rPr>
              <a:t>13 et 14 novembre 2014</a:t>
            </a:r>
            <a:endParaRPr lang="fr-FR" sz="2000" dirty="0">
              <a:latin typeface="+mn-lt"/>
            </a:endParaRP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bwMode="auto">
          <a:xfrm>
            <a:off x="457349" y="27757"/>
            <a:ext cx="9417050" cy="88649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endParaRPr lang="fr-FR" sz="1800" b="1" dirty="0" smtClean="0">
              <a:ln w="11430"/>
              <a:effectLst>
                <a:outerShdw blurRad="50800" dist="39000" dir="5460000" algn="tl">
                  <a:srgbClr val="000000">
                    <a:alpha val="38000"/>
                  </a:srgbClr>
                </a:outerShdw>
              </a:effectLst>
            </a:endParaRPr>
          </a:p>
        </p:txBody>
      </p:sp>
      <p:sp>
        <p:nvSpPr>
          <p:cNvPr id="31" name="Rectangle 30"/>
          <p:cNvSpPr/>
          <p:nvPr/>
        </p:nvSpPr>
        <p:spPr>
          <a:xfrm>
            <a:off x="495964" y="188640"/>
            <a:ext cx="9410036" cy="415498"/>
          </a:xfrm>
          <a:prstGeom prst="rect">
            <a:avLst/>
          </a:prstGeom>
        </p:spPr>
        <p:txBody>
          <a:bodyPr wrap="square" tIns="0" anchor="t" anchorCtr="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2400" b="1" dirty="0">
                <a:ln w="11430"/>
                <a:solidFill>
                  <a:schemeClr val="accent2">
                    <a:lumMod val="75000"/>
                  </a:schemeClr>
                </a:solidFill>
                <a:effectLst>
                  <a:outerShdw blurRad="50800" dist="39000" dir="5460000" algn="tl">
                    <a:srgbClr val="000000">
                      <a:alpha val="38000"/>
                    </a:srgbClr>
                  </a:outerShdw>
                </a:effectLst>
                <a:latin typeface="+mn-lt"/>
              </a:rPr>
              <a:t>Un socle commun de compétences et de savoirs </a:t>
            </a:r>
            <a:r>
              <a:rPr lang="fr-FR" sz="2400" b="1" dirty="0" smtClean="0">
                <a:ln w="11430"/>
                <a:solidFill>
                  <a:schemeClr val="accent2">
                    <a:lumMod val="75000"/>
                  </a:schemeClr>
                </a:solidFill>
                <a:effectLst>
                  <a:outerShdw blurRad="50800" dist="39000" dir="5460000" algn="tl">
                    <a:srgbClr val="000000">
                      <a:alpha val="38000"/>
                    </a:srgbClr>
                  </a:outerShdw>
                </a:effectLst>
                <a:latin typeface="+mn-lt"/>
              </a:rPr>
              <a:t>technologiques</a:t>
            </a:r>
          </a:p>
        </p:txBody>
      </p:sp>
      <p:sp>
        <p:nvSpPr>
          <p:cNvPr id="6" name="Rectangle 2"/>
          <p:cNvSpPr>
            <a:spLocks noChangeArrowheads="1"/>
          </p:cNvSpPr>
          <p:nvPr/>
        </p:nvSpPr>
        <p:spPr bwMode="auto">
          <a:xfrm>
            <a:off x="632520" y="1196752"/>
            <a:ext cx="9177336"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Font typeface="Arial" charset="0"/>
              <a:buChar char="•"/>
              <a:defRPr sz="3200">
                <a:solidFill>
                  <a:schemeClr val="tx1"/>
                </a:solidFill>
                <a:latin typeface="Arial" charset="0"/>
                <a:ea typeface="ＭＳ Ｐゴシック" charset="-128"/>
              </a:defRPr>
            </a:lvl1pPr>
            <a:lvl2pPr marL="285750" indent="-285750" eaLnBrk="0" hangingPunct="0">
              <a:spcBef>
                <a:spcPct val="20000"/>
              </a:spcBef>
              <a:buFont typeface="Arial" charset="0"/>
              <a:buChar char="–"/>
              <a:defRPr sz="2800">
                <a:solidFill>
                  <a:schemeClr val="tx1"/>
                </a:solidFill>
                <a:latin typeface="Arial" charset="0"/>
                <a:ea typeface="ＭＳ Ｐゴシック" charset="-128"/>
              </a:defRPr>
            </a:lvl2pPr>
            <a:lvl3pPr marL="1143000" indent="-228600" eaLnBrk="0" hangingPunct="0">
              <a:spcBef>
                <a:spcPct val="20000"/>
              </a:spcBef>
              <a:buFont typeface="Arial" charset="0"/>
              <a:buChar char="•"/>
              <a:defRPr sz="2400">
                <a:solidFill>
                  <a:schemeClr val="tx1"/>
                </a:solidFill>
                <a:latin typeface="Arial" charset="0"/>
                <a:ea typeface="ＭＳ Ｐゴシック" charset="-128"/>
              </a:defRPr>
            </a:lvl3pPr>
            <a:lvl4pPr marL="1600200" indent="-228600" eaLnBrk="0" hangingPunct="0">
              <a:spcBef>
                <a:spcPct val="20000"/>
              </a:spcBef>
              <a:buFont typeface="Arial" charset="0"/>
              <a:buChar char="–"/>
              <a:defRPr sz="2000">
                <a:solidFill>
                  <a:schemeClr val="tx1"/>
                </a:solidFill>
                <a:latin typeface="Arial" charset="0"/>
                <a:ea typeface="ＭＳ Ｐゴシック" charset="-128"/>
              </a:defRPr>
            </a:lvl4pPr>
            <a:lvl5pPr marL="2057400" indent="-228600" eaLnBrk="0" hangingPunct="0">
              <a:spcBef>
                <a:spcPct val="20000"/>
              </a:spcBef>
              <a:buFont typeface="Arial" charset="0"/>
              <a:buChar char="»"/>
              <a:defRPr sz="2000">
                <a:solidFill>
                  <a:schemeClr val="tx1"/>
                </a:solidFill>
                <a:latin typeface="Arial"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Arial"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Arial"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Arial"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Arial" charset="0"/>
                <a:ea typeface="ＭＳ Ｐゴシック" charset="-128"/>
              </a:defRPr>
            </a:lvl9pPr>
          </a:lstStyle>
          <a:p>
            <a:pPr marL="0" lvl="1" indent="0" algn="ctr" eaLnBrk="1" hangingPunct="1">
              <a:spcBef>
                <a:spcPct val="0"/>
              </a:spcBef>
              <a:buNone/>
            </a:pPr>
            <a:r>
              <a:rPr lang="fr-FR" sz="2000" b="1" dirty="0">
                <a:latin typeface="+mn-lt"/>
              </a:rPr>
              <a:t>Le langage de modélisation des </a:t>
            </a:r>
            <a:r>
              <a:rPr lang="fr-FR" sz="2000" b="1" dirty="0" smtClean="0">
                <a:latin typeface="+mn-lt"/>
              </a:rPr>
              <a:t>systèmes: </a:t>
            </a:r>
            <a:r>
              <a:rPr lang="fr-FR" sz="2000" b="1" dirty="0" err="1">
                <a:latin typeface="+mn-lt"/>
              </a:rPr>
              <a:t>SysML</a:t>
            </a:r>
            <a:r>
              <a:rPr lang="fr-FR" sz="2000" b="1" dirty="0">
                <a:latin typeface="+mn-lt"/>
              </a:rPr>
              <a:t> "</a:t>
            </a:r>
            <a:r>
              <a:rPr lang="fr-FR" sz="2000" b="1" dirty="0" err="1" smtClean="0">
                <a:latin typeface="+mn-lt"/>
              </a:rPr>
              <a:t>Systems</a:t>
            </a:r>
            <a:r>
              <a:rPr lang="fr-FR" sz="2000" b="1" dirty="0" smtClean="0">
                <a:latin typeface="+mn-lt"/>
              </a:rPr>
              <a:t> </a:t>
            </a:r>
            <a:r>
              <a:rPr lang="fr-FR" sz="2000" b="1" dirty="0" err="1">
                <a:latin typeface="+mn-lt"/>
              </a:rPr>
              <a:t>Modeling</a:t>
            </a:r>
            <a:r>
              <a:rPr lang="fr-FR" sz="2000" b="1" dirty="0">
                <a:latin typeface="+mn-lt"/>
              </a:rPr>
              <a:t> </a:t>
            </a:r>
            <a:r>
              <a:rPr lang="fr-FR" sz="2000" b="1" dirty="0" err="1" smtClean="0">
                <a:latin typeface="+mn-lt"/>
              </a:rPr>
              <a:t>Language</a:t>
            </a:r>
            <a:r>
              <a:rPr lang="fr-FR" sz="2000" b="1" dirty="0">
                <a:latin typeface="+mn-lt"/>
              </a:rPr>
              <a:t>"</a:t>
            </a:r>
            <a:endParaRPr lang="fr-FR" altLang="fr-FR" sz="2000" dirty="0" smtClean="0">
              <a:latin typeface="+mn-lt"/>
            </a:endParaRPr>
          </a:p>
          <a:p>
            <a:pPr marL="0" lvl="1" indent="0" algn="just" eaLnBrk="1" hangingPunct="1">
              <a:spcBef>
                <a:spcPct val="0"/>
              </a:spcBef>
              <a:buNone/>
            </a:pPr>
            <a:r>
              <a:rPr lang="fr-FR" altLang="fr-FR" sz="1600" dirty="0" smtClean="0">
                <a:latin typeface="+mn-lt"/>
              </a:rPr>
              <a:t>C’est </a:t>
            </a:r>
            <a:r>
              <a:rPr lang="fr-FR" altLang="fr-FR" sz="1600" dirty="0">
                <a:latin typeface="+mn-lt"/>
              </a:rPr>
              <a:t>un langage de modélisation unifié qui permet de formaliser de manière graphique, les spécifications multiples associées à un système technique complexe et pluri technologique (</a:t>
            </a:r>
            <a:r>
              <a:rPr lang="fr-FR" altLang="fr-FR" sz="1600" dirty="0" smtClean="0">
                <a:latin typeface="+mn-lt"/>
              </a:rPr>
              <a:t>existant </a:t>
            </a:r>
            <a:r>
              <a:rPr lang="fr-FR" altLang="fr-FR" sz="1600" dirty="0">
                <a:latin typeface="+mn-lt"/>
              </a:rPr>
              <a:t>ou à concevoir). Il s’appuie sur une description graphique des systèmes autour de 9 diagrammes</a:t>
            </a:r>
            <a:r>
              <a:rPr lang="fr-FR" altLang="fr-FR" sz="1600" dirty="0" smtClean="0">
                <a:latin typeface="+mn-lt"/>
              </a:rPr>
              <a:t>.</a:t>
            </a:r>
            <a:r>
              <a:rPr lang="fr-FR" altLang="fr-FR" sz="1600" i="1" dirty="0" smtClean="0">
                <a:solidFill>
                  <a:srgbClr val="0070C0"/>
                </a:solidFill>
                <a:latin typeface="+mn-lt"/>
              </a:rPr>
              <a:t> </a:t>
            </a:r>
            <a:r>
              <a:rPr lang="fr-FR" altLang="fr-FR" sz="1600" i="1" dirty="0" err="1">
                <a:solidFill>
                  <a:srgbClr val="0070C0"/>
                </a:solidFill>
                <a:latin typeface="+mn-lt"/>
              </a:rPr>
              <a:t>SysML</a:t>
            </a:r>
            <a:r>
              <a:rPr lang="fr-FR" altLang="fr-FR" sz="1600" i="1" dirty="0">
                <a:solidFill>
                  <a:srgbClr val="0070C0"/>
                </a:solidFill>
                <a:latin typeface="+mn-lt"/>
              </a:rPr>
              <a:t> est un langage pas une méthode</a:t>
            </a:r>
          </a:p>
        </p:txBody>
      </p:sp>
      <p:pic>
        <p:nvPicPr>
          <p:cNvPr id="8" name="Imag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6616" y="2636912"/>
            <a:ext cx="6984776" cy="395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Espace réservé du numéro de diapositive 5"/>
          <p:cNvSpPr>
            <a:spLocks noGrp="1"/>
          </p:cNvSpPr>
          <p:nvPr>
            <p:ph type="sldNum" sz="quarter" idx="12"/>
          </p:nvPr>
        </p:nvSpPr>
        <p:spPr>
          <a:xfrm>
            <a:off x="7099300" y="6356350"/>
            <a:ext cx="2311400" cy="365125"/>
          </a:xfrm>
        </p:spPr>
        <p:txBody>
          <a:bodyPr/>
          <a:lstStyle/>
          <a:p>
            <a:pPr>
              <a:defRPr/>
            </a:pPr>
            <a:fld id="{12A13009-2F95-4680-9DBC-E7DD6010E3D3}" type="slidenum">
              <a:rPr lang="fr-FR"/>
              <a:pPr>
                <a:defRPr/>
              </a:pPr>
              <a:t>10</a:t>
            </a:fld>
            <a:endParaRPr lang="fr-FR" dirty="0"/>
          </a:p>
        </p:txBody>
      </p:sp>
      <p:sp>
        <p:nvSpPr>
          <p:cNvPr id="2" name="Rectangle 1"/>
          <p:cNvSpPr/>
          <p:nvPr/>
        </p:nvSpPr>
        <p:spPr>
          <a:xfrm>
            <a:off x="776536" y="620688"/>
            <a:ext cx="8712968" cy="584775"/>
          </a:xfrm>
          <a:prstGeom prst="rect">
            <a:avLst/>
          </a:prstGeom>
        </p:spPr>
        <p:txBody>
          <a:bodyPr wrap="square">
            <a:spAutoFit/>
          </a:bodyPr>
          <a:lstStyle/>
          <a:p>
            <a:pPr algn="just">
              <a:spcBef>
                <a:spcPts val="600"/>
              </a:spcBef>
            </a:pPr>
            <a:r>
              <a:rPr lang="fr-FR" sz="1600" dirty="0">
                <a:latin typeface="+mn-lt"/>
              </a:rPr>
              <a:t>Une démarche d’analyse fonctionnelle, structurelle, temporelle et comportementale du bien, s’appuyant sur :  </a:t>
            </a:r>
          </a:p>
        </p:txBody>
      </p:sp>
    </p:spTree>
    <p:extLst>
      <p:ext uri="{BB962C8B-B14F-4D97-AF65-F5344CB8AC3E}">
        <p14:creationId xmlns:p14="http://schemas.microsoft.com/office/powerpoint/2010/main" val="3164208469"/>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bwMode="auto">
          <a:xfrm>
            <a:off x="457349" y="27757"/>
            <a:ext cx="9417050" cy="88649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endParaRPr lang="fr-FR" sz="1800" b="1" dirty="0" smtClean="0">
              <a:ln w="11430"/>
              <a:effectLst>
                <a:outerShdw blurRad="50800" dist="39000" dir="5460000" algn="tl">
                  <a:srgbClr val="000000">
                    <a:alpha val="38000"/>
                  </a:srgbClr>
                </a:outerShdw>
              </a:effectLst>
            </a:endParaRPr>
          </a:p>
        </p:txBody>
      </p:sp>
      <p:sp>
        <p:nvSpPr>
          <p:cNvPr id="31" name="Rectangle 30"/>
          <p:cNvSpPr/>
          <p:nvPr/>
        </p:nvSpPr>
        <p:spPr>
          <a:xfrm>
            <a:off x="632520" y="188640"/>
            <a:ext cx="9073008" cy="415498"/>
          </a:xfrm>
          <a:prstGeom prst="rect">
            <a:avLst/>
          </a:prstGeom>
        </p:spPr>
        <p:txBody>
          <a:bodyPr wrap="square" tIns="0" anchor="t" anchorCtr="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2400" b="1" dirty="0">
                <a:ln w="11430"/>
                <a:solidFill>
                  <a:schemeClr val="accent2">
                    <a:lumMod val="75000"/>
                  </a:schemeClr>
                </a:solidFill>
                <a:effectLst>
                  <a:outerShdw blurRad="50800" dist="39000" dir="5460000" algn="tl">
                    <a:srgbClr val="000000">
                      <a:alpha val="38000"/>
                    </a:srgbClr>
                  </a:outerShdw>
                </a:effectLst>
                <a:latin typeface="+mn-lt"/>
              </a:rPr>
              <a:t>Un socle commun de compétences et de savoirs technologiques</a:t>
            </a:r>
          </a:p>
        </p:txBody>
      </p:sp>
      <p:pic>
        <p:nvPicPr>
          <p:cNvPr id="9" name="Picture 2" descr="http://mecatools.fr/modules/echange_prof/miniprojet/robot/images/syste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0632" y="2958084"/>
            <a:ext cx="7560208" cy="355442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eau 9"/>
          <p:cNvGraphicFramePr>
            <a:graphicFrameLocks noGrp="1"/>
          </p:cNvGraphicFramePr>
          <p:nvPr>
            <p:extLst>
              <p:ext uri="{D42A27DB-BD31-4B8C-83A1-F6EECF244321}">
                <p14:modId xmlns:p14="http://schemas.microsoft.com/office/powerpoint/2010/main" val="406191241"/>
              </p:ext>
            </p:extLst>
          </p:nvPr>
        </p:nvGraphicFramePr>
        <p:xfrm>
          <a:off x="723018" y="1063534"/>
          <a:ext cx="4301990" cy="1748312"/>
        </p:xfrm>
        <a:graphic>
          <a:graphicData uri="http://schemas.openxmlformats.org/drawingml/2006/table">
            <a:tbl>
              <a:tblPr firstRow="1" firstCol="1" bandRow="1">
                <a:tableStyleId>{5940675A-B579-460E-94D1-54222C63F5DA}</a:tableStyleId>
              </a:tblPr>
              <a:tblGrid>
                <a:gridCol w="552569"/>
                <a:gridCol w="3749421"/>
              </a:tblGrid>
              <a:tr h="295882">
                <a:tc rowSpan="8">
                  <a:txBody>
                    <a:bodyPr/>
                    <a:lstStyle/>
                    <a:p>
                      <a:pPr algn="ctr">
                        <a:spcBef>
                          <a:spcPts val="300"/>
                        </a:spcBef>
                        <a:spcAft>
                          <a:spcPts val="300"/>
                        </a:spcAft>
                      </a:pPr>
                      <a:r>
                        <a:rPr lang="fr-FR" sz="1400" b="1" dirty="0" smtClean="0">
                          <a:solidFill>
                            <a:schemeClr val="tx1"/>
                          </a:solidFill>
                          <a:effectLst/>
                        </a:rPr>
                        <a:t>S6</a:t>
                      </a:r>
                      <a:endParaRPr lang="fr-FR" sz="1400" b="1" dirty="0">
                        <a:solidFill>
                          <a:schemeClr val="tx1"/>
                        </a:solidFill>
                        <a:effectLst/>
                        <a:latin typeface="Arial"/>
                        <a:ea typeface="Times New Roman"/>
                        <a:cs typeface="Times New Roman"/>
                      </a:endParaRPr>
                    </a:p>
                  </a:txBody>
                  <a:tcPr marL="68580" marR="68580" marT="0" marB="0" anchor="ctr">
                    <a:solidFill>
                      <a:schemeClr val="accent2">
                        <a:lumMod val="40000"/>
                        <a:lumOff val="60000"/>
                      </a:schemeClr>
                    </a:solidFill>
                  </a:tcPr>
                </a:tc>
                <a:tc>
                  <a:txBody>
                    <a:bodyPr/>
                    <a:lstStyle/>
                    <a:p>
                      <a:pPr>
                        <a:spcBef>
                          <a:spcPts val="300"/>
                        </a:spcBef>
                        <a:spcAft>
                          <a:spcPts val="300"/>
                        </a:spcAft>
                      </a:pPr>
                      <a:r>
                        <a:rPr lang="fr-FR" sz="1400" b="1" cap="none" baseline="0" dirty="0" smtClean="0">
                          <a:solidFill>
                            <a:schemeClr val="tx1"/>
                          </a:solidFill>
                          <a:effectLst/>
                        </a:rPr>
                        <a:t>Chaîne d’énergie</a:t>
                      </a:r>
                      <a:endParaRPr lang="fr-FR" sz="1400" b="1" cap="none" baseline="0" dirty="0">
                        <a:solidFill>
                          <a:schemeClr val="tx1"/>
                        </a:solidFill>
                        <a:effectLst/>
                        <a:latin typeface="Arial"/>
                        <a:ea typeface="Times New Roman"/>
                        <a:cs typeface="Times New Roman"/>
                      </a:endParaRPr>
                    </a:p>
                  </a:txBody>
                  <a:tcPr marL="68580" marR="68580" marT="0" marB="0">
                    <a:lnB w="28575" cap="flat" cmpd="sng" algn="ctr">
                      <a:noFill/>
                      <a:prstDash val="solid"/>
                      <a:round/>
                      <a:headEnd type="none" w="med" len="med"/>
                      <a:tailEnd type="none" w="med" len="med"/>
                    </a:lnB>
                    <a:solidFill>
                      <a:schemeClr val="accent2">
                        <a:lumMod val="40000"/>
                        <a:lumOff val="60000"/>
                      </a:schemeClr>
                    </a:solidFill>
                  </a:tcPr>
                </a:tc>
              </a:tr>
              <a:tr h="207117">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solidFill>
                            <a:schemeClr val="tx1"/>
                          </a:solidFill>
                          <a:effectLst/>
                          <a:latin typeface="Arial"/>
                          <a:ea typeface="Times New Roman"/>
                          <a:cs typeface="Times New Roman"/>
                        </a:rPr>
                        <a:t>S6.1</a:t>
                      </a:r>
                      <a:r>
                        <a:rPr lang="fr-FR" sz="1200" b="0" baseline="0" dirty="0" smtClean="0">
                          <a:solidFill>
                            <a:schemeClr val="tx1"/>
                          </a:solidFill>
                          <a:effectLst/>
                          <a:latin typeface="Arial"/>
                          <a:ea typeface="Times New Roman"/>
                          <a:cs typeface="Times New Roman"/>
                        </a:rPr>
                        <a:t> – Typologie de systèmes énergétiques</a:t>
                      </a:r>
                      <a:endParaRPr lang="fr-FR" sz="1200" b="0" dirty="0">
                        <a:solidFill>
                          <a:schemeClr val="tx1"/>
                        </a:solidFill>
                        <a:effectLst/>
                        <a:latin typeface="Arial"/>
                        <a:ea typeface="Times New Roman"/>
                        <a:cs typeface="Times New Roman"/>
                      </a:endParaRPr>
                    </a:p>
                  </a:txBody>
                  <a:tcPr marL="68580" marR="68580" marT="0" marB="0">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r>
              <a:tr h="207117">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solidFill>
                            <a:schemeClr val="tx1"/>
                          </a:solidFill>
                          <a:effectLst/>
                          <a:latin typeface="Arial"/>
                          <a:ea typeface="Times New Roman"/>
                          <a:cs typeface="Times New Roman"/>
                        </a:rPr>
                        <a:t>S6.2</a:t>
                      </a:r>
                      <a:r>
                        <a:rPr lang="fr-FR" sz="1200" b="0" baseline="0" dirty="0" smtClean="0">
                          <a:solidFill>
                            <a:schemeClr val="tx1"/>
                          </a:solidFill>
                          <a:effectLst/>
                          <a:latin typeface="Arial"/>
                          <a:ea typeface="Times New Roman"/>
                          <a:cs typeface="Times New Roman"/>
                        </a:rPr>
                        <a:t> – Alimentation en énergie</a:t>
                      </a:r>
                      <a:endParaRPr lang="fr-FR" sz="1200" b="0" dirty="0">
                        <a:solidFill>
                          <a:schemeClr val="tx1"/>
                        </a:solidFill>
                        <a:effectLst/>
                        <a:latin typeface="Arial"/>
                        <a:ea typeface="Times New Roman"/>
                        <a:cs typeface="Times New Roman"/>
                      </a:endParaRPr>
                    </a:p>
                  </a:txBody>
                  <a:tcPr marL="68580" marR="68580" marT="0" marB="0">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r>
              <a:tr h="207117">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solidFill>
                            <a:schemeClr val="tx1"/>
                          </a:solidFill>
                          <a:effectLst/>
                          <a:latin typeface="Arial"/>
                          <a:ea typeface="Times New Roman"/>
                          <a:cs typeface="Times New Roman"/>
                        </a:rPr>
                        <a:t>S6.3</a:t>
                      </a:r>
                      <a:r>
                        <a:rPr lang="fr-FR" sz="1200" b="0" baseline="0" dirty="0" smtClean="0">
                          <a:solidFill>
                            <a:schemeClr val="tx1"/>
                          </a:solidFill>
                          <a:effectLst/>
                          <a:latin typeface="Arial"/>
                          <a:ea typeface="Times New Roman"/>
                          <a:cs typeface="Times New Roman"/>
                        </a:rPr>
                        <a:t> – Distribution de l’énergie</a:t>
                      </a:r>
                      <a:endParaRPr lang="fr-FR" sz="1200" b="0" dirty="0">
                        <a:solidFill>
                          <a:schemeClr val="tx1"/>
                        </a:solidFill>
                        <a:effectLst/>
                        <a:latin typeface="Arial"/>
                        <a:ea typeface="Times New Roman"/>
                        <a:cs typeface="Times New Roman"/>
                      </a:endParaRPr>
                    </a:p>
                  </a:txBody>
                  <a:tcPr marL="68580" marR="68580" marT="0" marB="0">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r>
              <a:tr h="209728">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solidFill>
                            <a:schemeClr val="tx1"/>
                          </a:solidFill>
                          <a:effectLst/>
                          <a:latin typeface="Arial"/>
                          <a:ea typeface="Times New Roman"/>
                          <a:cs typeface="Times New Roman"/>
                        </a:rPr>
                        <a:t>S6.4</a:t>
                      </a:r>
                      <a:r>
                        <a:rPr lang="fr-FR" sz="1200" b="0" baseline="0" dirty="0" smtClean="0">
                          <a:solidFill>
                            <a:schemeClr val="tx1"/>
                          </a:solidFill>
                          <a:effectLst/>
                          <a:latin typeface="Arial"/>
                          <a:ea typeface="Times New Roman"/>
                          <a:cs typeface="Times New Roman"/>
                        </a:rPr>
                        <a:t> – Conversion de l’énergie</a:t>
                      </a:r>
                      <a:endParaRPr lang="fr-FR" sz="1200" b="0" dirty="0">
                        <a:solidFill>
                          <a:schemeClr val="tx1"/>
                        </a:solidFill>
                        <a:effectLst/>
                        <a:latin typeface="Arial"/>
                        <a:ea typeface="Times New Roman"/>
                        <a:cs typeface="Times New Roman"/>
                      </a:endParaRPr>
                    </a:p>
                  </a:txBody>
                  <a:tcPr marL="68580" marR="68580" marT="0" marB="0">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r>
              <a:tr h="207117">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solidFill>
                            <a:schemeClr val="tx1"/>
                          </a:solidFill>
                          <a:effectLst/>
                          <a:latin typeface="Arial"/>
                          <a:ea typeface="Times New Roman"/>
                          <a:cs typeface="Times New Roman"/>
                        </a:rPr>
                        <a:t>S6.5</a:t>
                      </a:r>
                      <a:r>
                        <a:rPr lang="fr-FR" sz="1200" b="0" baseline="0" dirty="0" smtClean="0">
                          <a:solidFill>
                            <a:schemeClr val="tx1"/>
                          </a:solidFill>
                          <a:effectLst/>
                          <a:latin typeface="Arial"/>
                          <a:ea typeface="Times New Roman"/>
                          <a:cs typeface="Times New Roman"/>
                        </a:rPr>
                        <a:t> – Transmission de l’énergie</a:t>
                      </a:r>
                      <a:endParaRPr lang="fr-FR" sz="1200" b="0" dirty="0">
                        <a:solidFill>
                          <a:schemeClr val="tx1"/>
                        </a:solidFill>
                        <a:effectLst/>
                        <a:latin typeface="Arial"/>
                        <a:ea typeface="Times New Roman"/>
                        <a:cs typeface="Times New Roman"/>
                      </a:endParaRPr>
                    </a:p>
                  </a:txBody>
                  <a:tcPr marL="68580" marR="68580" marT="0" marB="0">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r>
              <a:tr h="207117">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solidFill>
                            <a:schemeClr val="tx1"/>
                          </a:solidFill>
                          <a:effectLst/>
                          <a:latin typeface="Arial"/>
                          <a:ea typeface="Times New Roman"/>
                          <a:cs typeface="Times New Roman"/>
                        </a:rPr>
                        <a:t>S6.6</a:t>
                      </a:r>
                      <a:r>
                        <a:rPr lang="fr-FR" sz="1200" b="0" baseline="0" dirty="0" smtClean="0">
                          <a:solidFill>
                            <a:schemeClr val="tx1"/>
                          </a:solidFill>
                          <a:effectLst/>
                          <a:latin typeface="Arial"/>
                          <a:ea typeface="Times New Roman"/>
                          <a:cs typeface="Times New Roman"/>
                        </a:rPr>
                        <a:t> – Stockage de l’énergie</a:t>
                      </a:r>
                      <a:endParaRPr lang="fr-FR" sz="1200" b="0" dirty="0">
                        <a:solidFill>
                          <a:schemeClr val="tx1"/>
                        </a:solidFill>
                        <a:effectLst/>
                        <a:latin typeface="Arial"/>
                        <a:ea typeface="Times New Roman"/>
                        <a:cs typeface="Times New Roman"/>
                      </a:endParaRPr>
                    </a:p>
                  </a:txBody>
                  <a:tcPr marL="68580" marR="68580" marT="0" marB="0">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r>
              <a:tr h="207117">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solidFill>
                            <a:schemeClr val="tx1"/>
                          </a:solidFill>
                          <a:effectLst/>
                          <a:latin typeface="Arial"/>
                          <a:ea typeface="Times New Roman"/>
                          <a:cs typeface="Times New Roman"/>
                        </a:rPr>
                        <a:t>S6.7</a:t>
                      </a:r>
                      <a:r>
                        <a:rPr lang="fr-FR" sz="1200" b="0" baseline="0" dirty="0" smtClean="0">
                          <a:solidFill>
                            <a:schemeClr val="tx1"/>
                          </a:solidFill>
                          <a:effectLst/>
                          <a:latin typeface="Arial"/>
                          <a:ea typeface="Times New Roman"/>
                          <a:cs typeface="Times New Roman"/>
                        </a:rPr>
                        <a:t> – Modulation de l’énergie</a:t>
                      </a:r>
                      <a:endParaRPr lang="fr-FR" sz="1200" b="0" dirty="0">
                        <a:solidFill>
                          <a:schemeClr val="tx1"/>
                        </a:solidFill>
                        <a:effectLst/>
                        <a:latin typeface="Arial"/>
                        <a:ea typeface="Times New Roman"/>
                        <a:cs typeface="Times New Roman"/>
                      </a:endParaRPr>
                    </a:p>
                  </a:txBody>
                  <a:tcPr marL="68580" marR="68580" marT="0" marB="0">
                    <a:lnT w="28575" cap="flat" cmpd="sng" algn="ctr">
                      <a:noFill/>
                      <a:prstDash val="solid"/>
                      <a:round/>
                      <a:headEnd type="none" w="med" len="med"/>
                      <a:tailEnd type="none" w="med" len="med"/>
                    </a:lnT>
                    <a:solidFill>
                      <a:schemeClr val="bg1"/>
                    </a:solidFill>
                  </a:tcPr>
                </a:tc>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1799757350"/>
              </p:ext>
            </p:extLst>
          </p:nvPr>
        </p:nvGraphicFramePr>
        <p:xfrm>
          <a:off x="5241032" y="1052736"/>
          <a:ext cx="4320480" cy="1632352"/>
        </p:xfrm>
        <a:graphic>
          <a:graphicData uri="http://schemas.openxmlformats.org/drawingml/2006/table">
            <a:tbl>
              <a:tblPr firstRow="1" firstCol="1" bandRow="1">
                <a:tableStyleId>{5940675A-B579-460E-94D1-54222C63F5DA}</a:tableStyleId>
              </a:tblPr>
              <a:tblGrid>
                <a:gridCol w="486484"/>
                <a:gridCol w="3833996"/>
              </a:tblGrid>
              <a:tr h="342912">
                <a:tc rowSpan="6">
                  <a:txBody>
                    <a:bodyPr/>
                    <a:lstStyle/>
                    <a:p>
                      <a:pPr algn="ctr">
                        <a:spcBef>
                          <a:spcPts val="300"/>
                        </a:spcBef>
                        <a:spcAft>
                          <a:spcPts val="300"/>
                        </a:spcAft>
                      </a:pPr>
                      <a:r>
                        <a:rPr lang="fr-FR" sz="1400" b="1" dirty="0">
                          <a:effectLst/>
                        </a:rPr>
                        <a:t>S7</a:t>
                      </a:r>
                      <a:endParaRPr lang="fr-FR" sz="1400" b="1" dirty="0">
                        <a:effectLst/>
                        <a:latin typeface="Arial"/>
                        <a:ea typeface="Times New Roman"/>
                        <a:cs typeface="Times New Roman"/>
                      </a:endParaRPr>
                    </a:p>
                  </a:txBody>
                  <a:tcPr marL="68580" marR="68580" marT="0" marB="0" anchor="ctr">
                    <a:solidFill>
                      <a:schemeClr val="accent2">
                        <a:lumMod val="40000"/>
                        <a:lumOff val="60000"/>
                      </a:schemeClr>
                    </a:solidFill>
                  </a:tcPr>
                </a:tc>
                <a:tc>
                  <a:txBody>
                    <a:bodyPr/>
                    <a:lstStyle/>
                    <a:p>
                      <a:pPr>
                        <a:spcBef>
                          <a:spcPts val="300"/>
                        </a:spcBef>
                        <a:spcAft>
                          <a:spcPts val="300"/>
                        </a:spcAft>
                      </a:pPr>
                      <a:r>
                        <a:rPr lang="fr-FR" sz="1400" b="1" cap="none" baseline="0" dirty="0">
                          <a:effectLst/>
                        </a:rPr>
                        <a:t>Chaîne d’information</a:t>
                      </a:r>
                      <a:endParaRPr lang="fr-FR" sz="1400" b="1" cap="none" baseline="0" dirty="0">
                        <a:effectLst/>
                        <a:latin typeface="Arial"/>
                        <a:ea typeface="Times New Roman"/>
                        <a:cs typeface="Times New Roman"/>
                      </a:endParaRPr>
                    </a:p>
                  </a:txBody>
                  <a:tcPr marL="68580" marR="68580" marT="0" marB="0">
                    <a:lnB w="28575" cap="flat" cmpd="sng" algn="ctr">
                      <a:noFill/>
                      <a:prstDash val="solid"/>
                      <a:round/>
                      <a:headEnd type="none" w="med" len="med"/>
                      <a:tailEnd type="none" w="med" len="med"/>
                    </a:lnB>
                    <a:solidFill>
                      <a:schemeClr val="accent2">
                        <a:lumMod val="40000"/>
                        <a:lumOff val="60000"/>
                      </a:schemeClr>
                    </a:solidFill>
                  </a:tcPr>
                </a:tc>
              </a:tr>
              <a:tr h="230920">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effectLst/>
                          <a:latin typeface="Arial"/>
                          <a:ea typeface="Times New Roman"/>
                          <a:cs typeface="Times New Roman"/>
                        </a:rPr>
                        <a:t>S7.1 – Structure générale de la chaine d’information</a:t>
                      </a:r>
                      <a:endParaRPr lang="fr-FR" sz="1200" b="0" dirty="0">
                        <a:effectLst/>
                        <a:latin typeface="Arial"/>
                        <a:ea typeface="Times New Roman"/>
                        <a:cs typeface="Times New Roman"/>
                      </a:endParaRPr>
                    </a:p>
                  </a:txBody>
                  <a:tcPr marL="68580" marR="68580" marT="0" marB="0" anchor="ct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r>
              <a:tr h="230920">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effectLst/>
                          <a:latin typeface="Arial"/>
                          <a:ea typeface="Times New Roman"/>
                          <a:cs typeface="Times New Roman"/>
                        </a:rPr>
                        <a:t>S7.2 – Acquisition de grandeurs</a:t>
                      </a:r>
                      <a:r>
                        <a:rPr lang="fr-FR" sz="1200" b="0" baseline="0" dirty="0" smtClean="0">
                          <a:effectLst/>
                          <a:latin typeface="Arial"/>
                          <a:ea typeface="Times New Roman"/>
                          <a:cs typeface="Times New Roman"/>
                        </a:rPr>
                        <a:t> physiques</a:t>
                      </a:r>
                      <a:endParaRPr lang="fr-FR" sz="1200" b="0" dirty="0">
                        <a:effectLst/>
                        <a:latin typeface="Arial"/>
                        <a:ea typeface="Times New Roman"/>
                        <a:cs typeface="Times New Roman"/>
                      </a:endParaRPr>
                    </a:p>
                  </a:txBody>
                  <a:tcPr marL="68580" marR="68580" marT="0" marB="0" anchor="ct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r>
              <a:tr h="230920">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effectLst/>
                          <a:latin typeface="Arial"/>
                          <a:ea typeface="Times New Roman"/>
                          <a:cs typeface="Times New Roman"/>
                        </a:rPr>
                        <a:t>S7.3 – Traitement de l’information</a:t>
                      </a:r>
                      <a:endParaRPr lang="fr-FR" sz="1200" b="0" dirty="0">
                        <a:effectLst/>
                        <a:latin typeface="Arial"/>
                        <a:ea typeface="Times New Roman"/>
                        <a:cs typeface="Times New Roman"/>
                      </a:endParaRPr>
                    </a:p>
                  </a:txBody>
                  <a:tcPr marL="68580" marR="68580" marT="0" marB="0" anchor="ct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r>
              <a:tr h="230920">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effectLst/>
                          <a:latin typeface="Arial"/>
                          <a:ea typeface="Times New Roman"/>
                          <a:cs typeface="Times New Roman"/>
                        </a:rPr>
                        <a:t>S7.4 – Commande la chaîne</a:t>
                      </a:r>
                      <a:r>
                        <a:rPr lang="fr-FR" sz="1200" b="0" baseline="0" dirty="0" smtClean="0">
                          <a:effectLst/>
                          <a:latin typeface="Arial"/>
                          <a:ea typeface="Times New Roman"/>
                          <a:cs typeface="Times New Roman"/>
                        </a:rPr>
                        <a:t> d’énergie</a:t>
                      </a:r>
                      <a:endParaRPr lang="fr-FR" sz="1200" b="0" dirty="0">
                        <a:effectLst/>
                        <a:latin typeface="Arial"/>
                        <a:ea typeface="Times New Roman"/>
                        <a:cs typeface="Times New Roman"/>
                      </a:endParaRPr>
                    </a:p>
                  </a:txBody>
                  <a:tcPr marL="68580" marR="68580" marT="0" marB="0" anchor="ct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r>
              <a:tr h="248310">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effectLst/>
                          <a:latin typeface="Arial"/>
                          <a:ea typeface="Times New Roman"/>
                          <a:cs typeface="Times New Roman"/>
                        </a:rPr>
                        <a:t>S7.5 – Communication de l’information et dialogue homme/machine</a:t>
                      </a:r>
                      <a:endParaRPr lang="fr-FR" sz="1200" b="0" dirty="0">
                        <a:effectLst/>
                        <a:latin typeface="Arial"/>
                        <a:ea typeface="Times New Roman"/>
                        <a:cs typeface="Times New Roman"/>
                      </a:endParaRPr>
                    </a:p>
                  </a:txBody>
                  <a:tcPr marL="68580" marR="68580" marT="0" marB="0" anchor="ctr">
                    <a:lnT w="28575" cap="flat" cmpd="sng" algn="ctr">
                      <a:noFill/>
                      <a:prstDash val="solid"/>
                      <a:round/>
                      <a:headEnd type="none" w="med" len="med"/>
                      <a:tailEnd type="none" w="med" len="med"/>
                    </a:lnT>
                    <a:solidFill>
                      <a:schemeClr val="bg1"/>
                    </a:solidFill>
                  </a:tcPr>
                </a:tc>
              </a:tr>
            </a:tbl>
          </a:graphicData>
        </a:graphic>
      </p:graphicFrame>
      <p:sp>
        <p:nvSpPr>
          <p:cNvPr id="8" name="Espace réservé du numéro de diapositive 5"/>
          <p:cNvSpPr>
            <a:spLocks noGrp="1"/>
          </p:cNvSpPr>
          <p:nvPr>
            <p:ph type="sldNum" sz="quarter" idx="12"/>
          </p:nvPr>
        </p:nvSpPr>
        <p:spPr>
          <a:xfrm>
            <a:off x="7099300" y="6356350"/>
            <a:ext cx="2311400" cy="365125"/>
          </a:xfrm>
        </p:spPr>
        <p:txBody>
          <a:bodyPr/>
          <a:lstStyle/>
          <a:p>
            <a:pPr>
              <a:defRPr/>
            </a:pPr>
            <a:fld id="{12A13009-2F95-4680-9DBC-E7DD6010E3D3}" type="slidenum">
              <a:rPr lang="fr-FR"/>
              <a:pPr>
                <a:defRPr/>
              </a:pPr>
              <a:t>11</a:t>
            </a:fld>
            <a:endParaRPr lang="fr-FR" dirty="0"/>
          </a:p>
        </p:txBody>
      </p:sp>
    </p:spTree>
    <p:extLst>
      <p:ext uri="{BB962C8B-B14F-4D97-AF65-F5344CB8AC3E}">
        <p14:creationId xmlns:p14="http://schemas.microsoft.com/office/powerpoint/2010/main" val="1026630436"/>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32520" y="116632"/>
            <a:ext cx="8280920" cy="46166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2400" b="1" dirty="0">
                <a:ln w="11430"/>
                <a:solidFill>
                  <a:schemeClr val="accent2">
                    <a:lumMod val="75000"/>
                  </a:schemeClr>
                </a:solidFill>
                <a:effectLst>
                  <a:outerShdw blurRad="50800" dist="39000" dir="5460000" algn="tl">
                    <a:srgbClr val="000000">
                      <a:alpha val="38000"/>
                    </a:srgbClr>
                  </a:outerShdw>
                </a:effectLst>
                <a:latin typeface="+mj-lt"/>
                <a:ea typeface="+mj-ea"/>
                <a:cs typeface="+mj-cs"/>
              </a:rPr>
              <a:t>L’accompagnement personnalisé</a:t>
            </a:r>
          </a:p>
        </p:txBody>
      </p:sp>
      <p:sp>
        <p:nvSpPr>
          <p:cNvPr id="2" name="Rectangle 1"/>
          <p:cNvSpPr/>
          <p:nvPr/>
        </p:nvSpPr>
        <p:spPr>
          <a:xfrm>
            <a:off x="762662" y="687462"/>
            <a:ext cx="8870858" cy="2031325"/>
          </a:xfrm>
          <a:prstGeom prst="rect">
            <a:avLst/>
          </a:prstGeom>
        </p:spPr>
        <p:txBody>
          <a:bodyPr wrap="square">
            <a:spAutoFit/>
          </a:bodyPr>
          <a:lstStyle/>
          <a:p>
            <a:pPr lvl="0" algn="just"/>
            <a:r>
              <a:rPr lang="fr-FR" sz="1400" i="1" dirty="0">
                <a:latin typeface="+mn-lt"/>
              </a:rPr>
              <a:t>L’accompagnement personnalisé comprend des activités coordonnées de soutien, d’approfondissement, d’aide méthodologique et d’aide à l’orientation, pour favoriser la maîtrise par l’élève de son parcours de formation et </a:t>
            </a:r>
            <a:r>
              <a:rPr lang="fr-FR" sz="1400" i="1" dirty="0" smtClean="0">
                <a:latin typeface="+mn-lt"/>
              </a:rPr>
              <a:t>d’orientation</a:t>
            </a:r>
          </a:p>
          <a:p>
            <a:pPr marL="285750" lvl="0" indent="-285750" algn="just">
              <a:buFontTx/>
              <a:buChar char="-"/>
            </a:pPr>
            <a:r>
              <a:rPr lang="fr-FR" sz="1400" dirty="0" smtClean="0">
                <a:latin typeface="+mn-lt"/>
              </a:rPr>
              <a:t>L’AP est </a:t>
            </a:r>
            <a:r>
              <a:rPr lang="fr-FR" sz="1400" dirty="0">
                <a:latin typeface="+mn-lt"/>
              </a:rPr>
              <a:t>un projet collectif qui </a:t>
            </a:r>
            <a:r>
              <a:rPr lang="fr-FR" sz="1400" dirty="0" smtClean="0">
                <a:latin typeface="+mn-lt"/>
              </a:rPr>
              <a:t>concerne toute l‘équipe pédagogique.</a:t>
            </a:r>
          </a:p>
          <a:p>
            <a:pPr marL="285750" lvl="0" indent="-285750" algn="just">
              <a:buFontTx/>
              <a:buChar char="-"/>
            </a:pPr>
            <a:r>
              <a:rPr lang="fr-FR" sz="1400" dirty="0" smtClean="0">
                <a:latin typeface="+mn-lt"/>
              </a:rPr>
              <a:t>L’AP permet de faire </a:t>
            </a:r>
            <a:r>
              <a:rPr lang="fr-FR" sz="1400" dirty="0">
                <a:latin typeface="+mn-lt"/>
              </a:rPr>
              <a:t>progresser les élèves autour de compétences, par nature </a:t>
            </a:r>
            <a:r>
              <a:rPr lang="fr-FR" sz="1400" dirty="0" smtClean="0">
                <a:latin typeface="+mn-lt"/>
              </a:rPr>
              <a:t>transversales (Ex : </a:t>
            </a:r>
            <a:r>
              <a:rPr lang="fr-FR" sz="1400" dirty="0">
                <a:latin typeface="+mn-lt"/>
              </a:rPr>
              <a:t>la recherche et </a:t>
            </a:r>
            <a:r>
              <a:rPr lang="fr-FR" sz="1400" dirty="0" smtClean="0">
                <a:latin typeface="+mn-lt"/>
              </a:rPr>
              <a:t>le </a:t>
            </a:r>
            <a:r>
              <a:rPr lang="fr-FR" sz="1400" dirty="0">
                <a:latin typeface="+mn-lt"/>
              </a:rPr>
              <a:t>traitement de l’information, </a:t>
            </a:r>
            <a:r>
              <a:rPr lang="fr-FR" sz="1400" dirty="0" smtClean="0">
                <a:latin typeface="+mn-lt"/>
              </a:rPr>
              <a:t>la </a:t>
            </a:r>
            <a:r>
              <a:rPr lang="fr-FR" sz="1400" dirty="0">
                <a:latin typeface="+mn-lt"/>
              </a:rPr>
              <a:t>communication écrite ou orale, </a:t>
            </a:r>
            <a:r>
              <a:rPr lang="fr-FR" sz="1400" dirty="0" smtClean="0">
                <a:latin typeface="+mn-lt"/>
              </a:rPr>
              <a:t>la </a:t>
            </a:r>
            <a:r>
              <a:rPr lang="fr-FR" sz="1400" dirty="0">
                <a:latin typeface="+mn-lt"/>
              </a:rPr>
              <a:t>maîtrise des </a:t>
            </a:r>
            <a:r>
              <a:rPr lang="fr-FR" sz="1400" dirty="0" smtClean="0">
                <a:latin typeface="+mn-lt"/>
              </a:rPr>
              <a:t>TIC), </a:t>
            </a:r>
            <a:r>
              <a:rPr lang="fr-FR" sz="1400" dirty="0">
                <a:latin typeface="+mn-lt"/>
              </a:rPr>
              <a:t>dont le réinvestissement peut s’opérer à la fois dans les différents champs </a:t>
            </a:r>
            <a:r>
              <a:rPr lang="fr-FR" sz="1400" dirty="0" smtClean="0">
                <a:latin typeface="+mn-lt"/>
              </a:rPr>
              <a:t>disciplinaires.</a:t>
            </a:r>
          </a:p>
          <a:p>
            <a:pPr marL="285750" lvl="0" indent="-285750" algn="just">
              <a:buFontTx/>
              <a:buChar char="-"/>
            </a:pPr>
            <a:r>
              <a:rPr lang="fr-FR" sz="1400" dirty="0" smtClean="0">
                <a:latin typeface="+mn-lt"/>
              </a:rPr>
              <a:t>L’AP n’est pas un </a:t>
            </a:r>
            <a:r>
              <a:rPr lang="fr-FR" sz="1400" dirty="0">
                <a:latin typeface="+mn-lt"/>
              </a:rPr>
              <a:t>soutien </a:t>
            </a:r>
            <a:r>
              <a:rPr lang="fr-FR" sz="1400" dirty="0" smtClean="0">
                <a:latin typeface="+mn-lt"/>
              </a:rPr>
              <a:t>scolaire sous </a:t>
            </a:r>
            <a:r>
              <a:rPr lang="fr-FR" sz="1400" dirty="0">
                <a:latin typeface="+mn-lt"/>
              </a:rPr>
              <a:t>forme de répétition de ce qui a été fait en classe dans le cadre </a:t>
            </a:r>
            <a:r>
              <a:rPr lang="fr-FR" sz="1400" dirty="0" smtClean="0">
                <a:latin typeface="+mn-lt"/>
              </a:rPr>
              <a:t>disciplinaire.</a:t>
            </a:r>
            <a:endParaRPr lang="fr-FR" sz="1400" dirty="0">
              <a:latin typeface="+mn-lt"/>
            </a:endParaRPr>
          </a:p>
          <a:p>
            <a:pPr algn="just"/>
            <a:r>
              <a:rPr lang="fr-FR" sz="1400" dirty="0">
                <a:latin typeface="+mn-lt"/>
              </a:rPr>
              <a:t> </a:t>
            </a:r>
          </a:p>
        </p:txBody>
      </p:sp>
      <p:sp>
        <p:nvSpPr>
          <p:cNvPr id="5" name="Espace réservé du numéro de diapositive 5"/>
          <p:cNvSpPr>
            <a:spLocks noGrp="1"/>
          </p:cNvSpPr>
          <p:nvPr>
            <p:ph type="sldNum" sz="quarter" idx="12"/>
          </p:nvPr>
        </p:nvSpPr>
        <p:spPr>
          <a:xfrm>
            <a:off x="7250112" y="6381328"/>
            <a:ext cx="2311400" cy="365125"/>
          </a:xfrm>
        </p:spPr>
        <p:txBody>
          <a:bodyPr/>
          <a:lstStyle/>
          <a:p>
            <a:pPr>
              <a:defRPr/>
            </a:pPr>
            <a:fld id="{12A13009-2F95-4680-9DBC-E7DD6010E3D3}" type="slidenum">
              <a:rPr lang="fr-FR"/>
              <a:pPr>
                <a:defRPr/>
              </a:pPr>
              <a:t>12</a:t>
            </a:fld>
            <a:endParaRPr lang="fr-FR" dirty="0"/>
          </a:p>
        </p:txBody>
      </p:sp>
      <p:sp>
        <p:nvSpPr>
          <p:cNvPr id="6" name="Rectangle 5"/>
          <p:cNvSpPr/>
          <p:nvPr/>
        </p:nvSpPr>
        <p:spPr>
          <a:xfrm>
            <a:off x="784920" y="2944837"/>
            <a:ext cx="8280920" cy="46166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2400" b="1" dirty="0" smtClean="0">
                <a:ln w="11430"/>
                <a:solidFill>
                  <a:schemeClr val="accent2">
                    <a:lumMod val="75000"/>
                  </a:schemeClr>
                </a:solidFill>
                <a:effectLst>
                  <a:outerShdw blurRad="50800" dist="39000" dir="5460000" algn="tl">
                    <a:srgbClr val="000000">
                      <a:alpha val="38000"/>
                    </a:srgbClr>
                  </a:outerShdw>
                </a:effectLst>
                <a:latin typeface="+mj-lt"/>
                <a:ea typeface="+mj-ea"/>
                <a:cs typeface="+mj-cs"/>
              </a:rPr>
              <a:t>Le Co-enseignement Anglais - STI</a:t>
            </a:r>
            <a:endParaRPr lang="fr-FR" sz="2400" b="1" dirty="0">
              <a:ln w="11430"/>
              <a:solidFill>
                <a:schemeClr val="accent2">
                  <a:lumMod val="75000"/>
                </a:schemeClr>
              </a:solidFill>
              <a:effectLst>
                <a:outerShdw blurRad="50800" dist="39000" dir="5460000" algn="tl">
                  <a:srgbClr val="000000">
                    <a:alpha val="38000"/>
                  </a:srgbClr>
                </a:outerShdw>
              </a:effectLst>
              <a:latin typeface="+mj-lt"/>
              <a:ea typeface="+mj-ea"/>
              <a:cs typeface="+mj-cs"/>
            </a:endParaRPr>
          </a:p>
        </p:txBody>
      </p:sp>
      <p:sp>
        <p:nvSpPr>
          <p:cNvPr id="7" name="Rectangle 5"/>
          <p:cNvSpPr>
            <a:spLocks noChangeArrowheads="1"/>
          </p:cNvSpPr>
          <p:nvPr/>
        </p:nvSpPr>
        <p:spPr bwMode="auto">
          <a:xfrm>
            <a:off x="732410" y="3520901"/>
            <a:ext cx="8901109" cy="2031325"/>
          </a:xfrm>
          <a:prstGeom prst="rect">
            <a:avLst/>
          </a:prstGeom>
          <a:noFill/>
          <a:ln w="9525">
            <a:noFill/>
            <a:miter lim="800000"/>
            <a:headEnd/>
            <a:tailEnd/>
          </a:ln>
        </p:spPr>
        <p:txBody>
          <a:bodyPr wrap="square">
            <a:spAutoFit/>
          </a:bodyPr>
          <a:lstStyle/>
          <a:p>
            <a:pPr algn="just"/>
            <a:r>
              <a:rPr lang="fr-FR" sz="1400" dirty="0" smtClean="0">
                <a:latin typeface="+mn-lt"/>
              </a:rPr>
              <a:t>« Exigences de communication en langue étrangère :</a:t>
            </a:r>
          </a:p>
          <a:p>
            <a:pPr algn="just"/>
            <a:r>
              <a:rPr lang="fr-FR" sz="1400" i="1" dirty="0" smtClean="0">
                <a:latin typeface="+mn-lt"/>
              </a:rPr>
              <a:t>Il est attendu que le technicien de maintenance </a:t>
            </a:r>
            <a:r>
              <a:rPr lang="fr-FR" sz="1400" b="1" i="1" dirty="0" smtClean="0">
                <a:latin typeface="+mn-lt"/>
              </a:rPr>
              <a:t>maîtrise une langue étrangère (l’anglais) </a:t>
            </a:r>
            <a:r>
              <a:rPr lang="fr-FR" sz="1400" i="1" dirty="0" smtClean="0">
                <a:latin typeface="+mn-lt"/>
              </a:rPr>
              <a:t>afin de communiquer correctement avec les collaborateurs, les clients et les fournisseurs, d’écrire des rapports clairs et concis, de comprendre les instructions et de se former à des techniques. </a:t>
            </a:r>
          </a:p>
          <a:p>
            <a:pPr algn="just"/>
            <a:r>
              <a:rPr lang="fr-FR" sz="1400" i="1" dirty="0" smtClean="0">
                <a:latin typeface="+mn-lt"/>
              </a:rPr>
              <a:t>Ces compétences sont désormais nécessaires dans les PME comme dans les grandes entreprises. Les rapports d'activité, les guides d'utilisation, les catalogues et documentations techniques sont le plus souvent rédigés en anglais. Les systèmes techniques disposent d'interfaces de dialogue en langue anglaise. </a:t>
            </a:r>
          </a:p>
          <a:p>
            <a:pPr algn="just"/>
            <a:r>
              <a:rPr lang="fr-FR" sz="1400" i="1" dirty="0" smtClean="0">
                <a:latin typeface="+mn-lt"/>
              </a:rPr>
              <a:t>Les </a:t>
            </a:r>
            <a:r>
              <a:rPr lang="fr-FR" sz="1400" b="1" i="1" dirty="0" smtClean="0">
                <a:latin typeface="+mn-lt"/>
              </a:rPr>
              <a:t>échanges entre techniciens européens et internationaux </a:t>
            </a:r>
            <a:r>
              <a:rPr lang="fr-FR" sz="1400" i="1" dirty="0" smtClean="0">
                <a:latin typeface="+mn-lt"/>
              </a:rPr>
              <a:t>se généralisent en langue anglaise, langue de diffusion de l’information et de communication à l’intérieur et à l’extérieur de l’entreprise, </a:t>
            </a:r>
            <a:r>
              <a:rPr lang="fr-FR" sz="1400" b="1" i="1" dirty="0" smtClean="0">
                <a:latin typeface="+mn-lt"/>
              </a:rPr>
              <a:t>à l’écrit comme à l’oral. </a:t>
            </a:r>
            <a:r>
              <a:rPr lang="fr-FR" sz="1400" i="1" dirty="0" smtClean="0">
                <a:latin typeface="+mn-lt"/>
              </a:rPr>
              <a:t>»</a:t>
            </a:r>
            <a:endParaRPr lang="fr-FR" sz="1400" dirty="0" smtClean="0">
              <a:latin typeface="+mn-lt"/>
            </a:endParaRPr>
          </a:p>
        </p:txBody>
      </p:sp>
    </p:spTree>
    <p:extLst>
      <p:ext uri="{BB962C8B-B14F-4D97-AF65-F5344CB8AC3E}">
        <p14:creationId xmlns:p14="http://schemas.microsoft.com/office/powerpoint/2010/main" val="1008168841"/>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32520" y="116632"/>
            <a:ext cx="8280920" cy="46166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r>
              <a:rPr lang="fr-FR" sz="2400" b="1" dirty="0">
                <a:ln w="11430"/>
                <a:solidFill>
                  <a:schemeClr val="accent2">
                    <a:lumMod val="75000"/>
                  </a:schemeClr>
                </a:solidFill>
                <a:effectLst>
                  <a:outerShdw blurRad="50800" dist="39000" dir="5460000" algn="tl">
                    <a:srgbClr val="000000">
                      <a:alpha val="38000"/>
                    </a:srgbClr>
                  </a:outerShdw>
                </a:effectLst>
                <a:latin typeface="+mj-lt"/>
                <a:ea typeface="+mj-ea"/>
                <a:cs typeface="+mj-cs"/>
              </a:rPr>
              <a:t>Une stratégie </a:t>
            </a:r>
            <a:r>
              <a:rPr lang="fr-FR" sz="2400" b="1" dirty="0" smtClean="0">
                <a:ln w="11430"/>
                <a:solidFill>
                  <a:schemeClr val="accent2">
                    <a:lumMod val="75000"/>
                  </a:schemeClr>
                </a:solidFill>
                <a:effectLst>
                  <a:outerShdw blurRad="50800" dist="39000" dir="5460000" algn="tl">
                    <a:srgbClr val="000000">
                      <a:alpha val="38000"/>
                    </a:srgbClr>
                  </a:outerShdw>
                </a:effectLst>
                <a:latin typeface="+mj-lt"/>
                <a:ea typeface="+mj-ea"/>
                <a:cs typeface="+mj-cs"/>
              </a:rPr>
              <a:t>de formation</a:t>
            </a:r>
            <a:endParaRPr lang="fr-FR" sz="2400" b="1" dirty="0">
              <a:ln w="11430"/>
              <a:solidFill>
                <a:schemeClr val="accent2">
                  <a:lumMod val="75000"/>
                </a:schemeClr>
              </a:solidFill>
              <a:effectLst>
                <a:outerShdw blurRad="50800" dist="39000" dir="5460000" algn="tl">
                  <a:srgbClr val="000000">
                    <a:alpha val="38000"/>
                  </a:srgbClr>
                </a:outerShdw>
              </a:effectLst>
              <a:latin typeface="+mj-lt"/>
              <a:ea typeface="+mj-ea"/>
              <a:cs typeface="+mj-cs"/>
            </a:endParaRPr>
          </a:p>
        </p:txBody>
      </p:sp>
      <p:sp>
        <p:nvSpPr>
          <p:cNvPr id="32" name="Rectangle 31"/>
          <p:cNvSpPr/>
          <p:nvPr/>
        </p:nvSpPr>
        <p:spPr>
          <a:xfrm>
            <a:off x="667521" y="1087269"/>
            <a:ext cx="3731556" cy="1754326"/>
          </a:xfrm>
          <a:prstGeom prst="rect">
            <a:avLst/>
          </a:prstGeom>
        </p:spPr>
        <p:txBody>
          <a:bodyPr wrap="square">
            <a:spAutoFit/>
          </a:bodyPr>
          <a:lstStyle/>
          <a:p>
            <a:pPr marL="540000" lvl="1" indent="-285750">
              <a:spcBef>
                <a:spcPts val="600"/>
              </a:spcBef>
              <a:buFont typeface="Wingdings" panose="05000000000000000000" pitchFamily="2" charset="2"/>
              <a:buChar char="§"/>
            </a:pPr>
            <a:r>
              <a:rPr lang="fr-FR" altLang="fr-FR" sz="1400" dirty="0" smtClean="0">
                <a:latin typeface="+mn-lt"/>
              </a:rPr>
              <a:t>Une approche interdisciplinaire</a:t>
            </a:r>
            <a:r>
              <a:rPr lang="fr-FR" altLang="fr-FR" sz="1400" i="1" dirty="0" smtClean="0">
                <a:latin typeface="+mn-lt"/>
              </a:rPr>
              <a:t> </a:t>
            </a:r>
            <a:r>
              <a:rPr lang="fr-FR" altLang="fr-FR" sz="1400" dirty="0">
                <a:latin typeface="+mn-lt"/>
              </a:rPr>
              <a:t>des </a:t>
            </a:r>
            <a:r>
              <a:rPr lang="fr-FR" altLang="fr-FR" sz="1400" dirty="0" smtClean="0">
                <a:latin typeface="+mn-lt"/>
              </a:rPr>
              <a:t>enseignements</a:t>
            </a:r>
          </a:p>
          <a:p>
            <a:pPr marL="540000" lvl="1" indent="-285750">
              <a:spcBef>
                <a:spcPts val="600"/>
              </a:spcBef>
              <a:buFont typeface="Wingdings" panose="05000000000000000000" pitchFamily="2" charset="2"/>
              <a:buChar char="§"/>
            </a:pPr>
            <a:r>
              <a:rPr lang="fr-FR" altLang="fr-FR" sz="1400" dirty="0" smtClean="0">
                <a:latin typeface="+mn-lt"/>
              </a:rPr>
              <a:t>Une </a:t>
            </a:r>
            <a:r>
              <a:rPr lang="fr-FR" altLang="fr-FR" sz="1400" dirty="0">
                <a:latin typeface="+mn-lt"/>
              </a:rPr>
              <a:t>nécessité de construire une progression pédagogique sur le cycle de formation par l’équipe </a:t>
            </a:r>
            <a:r>
              <a:rPr lang="fr-FR" altLang="fr-FR" sz="1400" dirty="0" smtClean="0">
                <a:latin typeface="+mn-lt"/>
              </a:rPr>
              <a:t>pédagogique</a:t>
            </a:r>
          </a:p>
          <a:p>
            <a:pPr marL="540000" lvl="1" indent="-285750">
              <a:spcBef>
                <a:spcPts val="600"/>
              </a:spcBef>
              <a:buFont typeface="Wingdings" panose="05000000000000000000" pitchFamily="2" charset="2"/>
              <a:buChar char="§"/>
            </a:pPr>
            <a:r>
              <a:rPr lang="fr-FR" altLang="fr-FR" sz="1400" dirty="0">
                <a:latin typeface="+mn-lt"/>
              </a:rPr>
              <a:t>Une organisation des enseignements à l’initiative des </a:t>
            </a:r>
            <a:r>
              <a:rPr lang="fr-FR" altLang="fr-FR" sz="1400" dirty="0" smtClean="0">
                <a:latin typeface="+mn-lt"/>
              </a:rPr>
              <a:t>établissements</a:t>
            </a:r>
            <a:endParaRPr lang="fr-FR" altLang="fr-FR" sz="1400" dirty="0">
              <a:latin typeface="+mn-lt"/>
            </a:endParaRPr>
          </a:p>
        </p:txBody>
      </p:sp>
      <p:graphicFrame>
        <p:nvGraphicFramePr>
          <p:cNvPr id="33" name="Tableau 32"/>
          <p:cNvGraphicFramePr>
            <a:graphicFrameLocks noGrp="1"/>
          </p:cNvGraphicFramePr>
          <p:nvPr>
            <p:extLst>
              <p:ext uri="{D42A27DB-BD31-4B8C-83A1-F6EECF244321}">
                <p14:modId xmlns:p14="http://schemas.microsoft.com/office/powerpoint/2010/main" val="687517336"/>
              </p:ext>
            </p:extLst>
          </p:nvPr>
        </p:nvGraphicFramePr>
        <p:xfrm>
          <a:off x="898828" y="3664038"/>
          <a:ext cx="8518668" cy="3072690"/>
        </p:xfrm>
        <a:graphic>
          <a:graphicData uri="http://schemas.openxmlformats.org/drawingml/2006/table">
            <a:tbl>
              <a:tblPr>
                <a:tableStyleId>{5940675A-B579-460E-94D1-54222C63F5DA}</a:tableStyleId>
              </a:tblPr>
              <a:tblGrid>
                <a:gridCol w="2614194"/>
                <a:gridCol w="1126809"/>
                <a:gridCol w="991591"/>
                <a:gridCol w="901446"/>
                <a:gridCol w="991591"/>
                <a:gridCol w="991591"/>
                <a:gridCol w="901446"/>
              </a:tblGrid>
              <a:tr h="204981">
                <a:tc rowSpan="2">
                  <a:txBody>
                    <a:bodyPr/>
                    <a:lstStyle/>
                    <a:p>
                      <a:pPr algn="l">
                        <a:spcAft>
                          <a:spcPts val="0"/>
                        </a:spcAft>
                      </a:pPr>
                      <a:r>
                        <a:rPr lang="fr-FR" sz="1100" dirty="0">
                          <a:effectLst/>
                        </a:rPr>
                        <a:t> </a:t>
                      </a:r>
                      <a:endParaRPr lang="fr-FR" sz="1100" dirty="0">
                        <a:effectLst/>
                        <a:latin typeface="Arial" pitchFamily="34" charset="0"/>
                        <a:ea typeface="Times New Roman"/>
                        <a:cs typeface="Arial" pitchFamily="34" charset="0"/>
                      </a:endParaRPr>
                    </a:p>
                  </a:txBody>
                  <a:tcPr marL="43011" marR="43011" marT="0" marB="0" anchor="ctr">
                    <a:solidFill>
                      <a:schemeClr val="bg1"/>
                    </a:solidFill>
                  </a:tcPr>
                </a:tc>
                <a:tc gridSpan="3">
                  <a:txBody>
                    <a:bodyPr/>
                    <a:lstStyle/>
                    <a:p>
                      <a:pPr algn="ctr">
                        <a:spcAft>
                          <a:spcPts val="0"/>
                        </a:spcAft>
                      </a:pPr>
                      <a:r>
                        <a:rPr lang="fr-FR" sz="1100" b="1" dirty="0">
                          <a:effectLst/>
                        </a:rPr>
                        <a:t>Horaire de 1</a:t>
                      </a:r>
                      <a:r>
                        <a:rPr lang="fr-FR" sz="1100" b="1" baseline="30000" dirty="0">
                          <a:effectLst/>
                        </a:rPr>
                        <a:t>re</a:t>
                      </a:r>
                      <a:r>
                        <a:rPr lang="fr-FR" sz="1100" b="1" dirty="0">
                          <a:effectLst/>
                        </a:rPr>
                        <a:t> année (32s)</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hMerge="1">
                  <a:txBody>
                    <a:bodyPr/>
                    <a:lstStyle/>
                    <a:p>
                      <a:endParaRPr lang="fr-FR"/>
                    </a:p>
                  </a:txBody>
                  <a:tcPr/>
                </a:tc>
                <a:tc hMerge="1">
                  <a:txBody>
                    <a:bodyPr/>
                    <a:lstStyle/>
                    <a:p>
                      <a:endParaRPr lang="fr-FR"/>
                    </a:p>
                  </a:txBody>
                  <a:tcPr/>
                </a:tc>
                <a:tc gridSpan="3">
                  <a:txBody>
                    <a:bodyPr/>
                    <a:lstStyle/>
                    <a:p>
                      <a:pPr algn="ctr">
                        <a:spcAft>
                          <a:spcPts val="0"/>
                        </a:spcAft>
                      </a:pPr>
                      <a:r>
                        <a:rPr lang="fr-FR" sz="1100" b="1" dirty="0">
                          <a:effectLst/>
                        </a:rPr>
                        <a:t>Horaire de 2</a:t>
                      </a:r>
                      <a:r>
                        <a:rPr lang="fr-FR" sz="1100" b="1" baseline="30000" dirty="0">
                          <a:effectLst/>
                        </a:rPr>
                        <a:t>e</a:t>
                      </a:r>
                      <a:r>
                        <a:rPr lang="fr-FR" sz="1100" b="1" dirty="0">
                          <a:effectLst/>
                        </a:rPr>
                        <a:t> année (30s)</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hMerge="1">
                  <a:txBody>
                    <a:bodyPr/>
                    <a:lstStyle/>
                    <a:p>
                      <a:endParaRPr lang="fr-FR"/>
                    </a:p>
                  </a:txBody>
                  <a:tcPr/>
                </a:tc>
                <a:tc hMerge="1">
                  <a:txBody>
                    <a:bodyPr/>
                    <a:lstStyle/>
                    <a:p>
                      <a:endParaRPr lang="fr-FR"/>
                    </a:p>
                  </a:txBody>
                  <a:tcPr/>
                </a:tc>
              </a:tr>
              <a:tr h="204981">
                <a:tc vMerge="1">
                  <a:txBody>
                    <a:bodyPr/>
                    <a:lstStyle/>
                    <a:p>
                      <a:endParaRPr lang="fr-FR"/>
                    </a:p>
                  </a:txBody>
                  <a:tcPr/>
                </a:tc>
                <a:tc>
                  <a:txBody>
                    <a:bodyPr/>
                    <a:lstStyle/>
                    <a:p>
                      <a:pPr algn="ctr">
                        <a:spcAft>
                          <a:spcPts val="0"/>
                        </a:spcAft>
                      </a:pPr>
                      <a:r>
                        <a:rPr lang="fr-FR" sz="1100" dirty="0">
                          <a:effectLst/>
                        </a:rPr>
                        <a:t>Par semaine</a:t>
                      </a:r>
                      <a:endParaRPr lang="fr-FR" sz="1100"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a:effectLst/>
                        </a:rPr>
                        <a:t>a + b + c</a:t>
                      </a:r>
                      <a:r>
                        <a:rPr lang="fr-FR" sz="1100" baseline="30000">
                          <a:effectLst/>
                        </a:rPr>
                        <a:t>(2)</a:t>
                      </a:r>
                      <a:endParaRPr lang="fr-FR" sz="110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a:effectLst/>
                        </a:rPr>
                        <a:t>Par année</a:t>
                      </a:r>
                      <a:endParaRPr lang="fr-FR" sz="110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a:effectLst/>
                        </a:rPr>
                        <a:t>Par semaine</a:t>
                      </a:r>
                      <a:endParaRPr lang="fr-FR" sz="110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a:effectLst/>
                        </a:rPr>
                        <a:t>a + b + c</a:t>
                      </a:r>
                      <a:r>
                        <a:rPr lang="fr-FR" sz="1100" baseline="30000">
                          <a:effectLst/>
                        </a:rPr>
                        <a:t>(2)</a:t>
                      </a:r>
                      <a:endParaRPr lang="fr-FR" sz="110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a:effectLst/>
                        </a:rPr>
                        <a:t>Par année</a:t>
                      </a:r>
                      <a:endParaRPr lang="fr-FR" sz="1100">
                        <a:effectLst/>
                        <a:latin typeface="Arial" pitchFamily="34" charset="0"/>
                        <a:ea typeface="Times New Roman"/>
                        <a:cs typeface="Arial" pitchFamily="34" charset="0"/>
                      </a:endParaRPr>
                    </a:p>
                  </a:txBody>
                  <a:tcPr marL="43011" marR="43011" marT="0" marB="0" anchor="ctr">
                    <a:solidFill>
                      <a:schemeClr val="bg1"/>
                    </a:solidFill>
                  </a:tcPr>
                </a:tc>
              </a:tr>
              <a:tr h="210723">
                <a:tc>
                  <a:txBody>
                    <a:bodyPr/>
                    <a:lstStyle/>
                    <a:p>
                      <a:pPr marL="145415" indent="-145415" algn="l">
                        <a:spcAft>
                          <a:spcPts val="0"/>
                        </a:spcAft>
                        <a:tabLst>
                          <a:tab pos="55245" algn="l"/>
                        </a:tabLst>
                      </a:pPr>
                      <a:r>
                        <a:rPr lang="fr-FR" sz="1100" b="1" dirty="0">
                          <a:effectLst/>
                        </a:rPr>
                        <a:t>1. Culture générale et expression</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2</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1 + 1 + 0</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a:effectLst/>
                        </a:rPr>
                        <a:t>64</a:t>
                      </a:r>
                      <a:endParaRPr lang="fr-FR" sz="1100" b="1">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a:effectLst/>
                        </a:rPr>
                        <a:t>2</a:t>
                      </a:r>
                      <a:endParaRPr lang="fr-FR" sz="1100" b="1">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a:effectLst/>
                        </a:rPr>
                        <a:t>1 + 1 + 0</a:t>
                      </a:r>
                      <a:endParaRPr lang="fr-FR" sz="1100" b="1">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a:effectLst/>
                        </a:rPr>
                        <a:t>60</a:t>
                      </a:r>
                      <a:endParaRPr lang="fr-FR" sz="1100" b="1">
                        <a:effectLst/>
                        <a:latin typeface="Arial" pitchFamily="34" charset="0"/>
                        <a:ea typeface="Times New Roman"/>
                        <a:cs typeface="Arial" pitchFamily="34" charset="0"/>
                      </a:endParaRPr>
                    </a:p>
                  </a:txBody>
                  <a:tcPr marL="43011" marR="43011" marT="0" marB="0" anchor="ctr">
                    <a:solidFill>
                      <a:schemeClr val="bg1"/>
                    </a:solidFill>
                  </a:tcPr>
                </a:tc>
              </a:tr>
              <a:tr h="213589">
                <a:tc>
                  <a:txBody>
                    <a:bodyPr/>
                    <a:lstStyle/>
                    <a:p>
                      <a:pPr marL="180340" indent="-180340" algn="l">
                        <a:spcAft>
                          <a:spcPts val="0"/>
                        </a:spcAft>
                        <a:tabLst>
                          <a:tab pos="184150" algn="l"/>
                        </a:tabLst>
                      </a:pPr>
                      <a:r>
                        <a:rPr lang="fr-FR" sz="1100" b="1" dirty="0">
                          <a:effectLst/>
                        </a:rPr>
                        <a:t>2. Anglais</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2</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1 + 1 + 0</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64</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a:effectLst/>
                        </a:rPr>
                        <a:t>3</a:t>
                      </a:r>
                      <a:endParaRPr lang="fr-FR" sz="1100" b="1">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a:effectLst/>
                        </a:rPr>
                        <a:t>2</a:t>
                      </a:r>
                      <a:r>
                        <a:rPr lang="fr-FR" sz="1100" b="1" baseline="30000">
                          <a:effectLst/>
                        </a:rPr>
                        <a:t>(3)</a:t>
                      </a:r>
                      <a:r>
                        <a:rPr lang="fr-FR" sz="1100" b="1">
                          <a:effectLst/>
                        </a:rPr>
                        <a:t> + 1 + 0</a:t>
                      </a:r>
                      <a:endParaRPr lang="fr-FR" sz="1100" b="1">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a:effectLst/>
                        </a:rPr>
                        <a:t>90</a:t>
                      </a:r>
                      <a:endParaRPr lang="fr-FR" sz="1100" b="1">
                        <a:effectLst/>
                        <a:latin typeface="Arial" pitchFamily="34" charset="0"/>
                        <a:ea typeface="Times New Roman"/>
                        <a:cs typeface="Arial" pitchFamily="34" charset="0"/>
                      </a:endParaRPr>
                    </a:p>
                  </a:txBody>
                  <a:tcPr marL="43011" marR="43011" marT="0" marB="0" anchor="ctr">
                    <a:solidFill>
                      <a:schemeClr val="bg1"/>
                    </a:solidFill>
                  </a:tcPr>
                </a:tc>
              </a:tr>
              <a:tr h="232760">
                <a:tc>
                  <a:txBody>
                    <a:bodyPr/>
                    <a:lstStyle/>
                    <a:p>
                      <a:pPr marL="180340" indent="-180340" algn="l">
                        <a:spcAft>
                          <a:spcPts val="0"/>
                        </a:spcAft>
                        <a:tabLst>
                          <a:tab pos="184150" algn="l"/>
                        </a:tabLst>
                      </a:pPr>
                      <a:r>
                        <a:rPr lang="fr-FR" sz="1100" b="1" dirty="0">
                          <a:effectLst/>
                        </a:rPr>
                        <a:t>3. Mathématiques</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3</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2 + 1 + 0</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96</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3</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a:effectLst/>
                        </a:rPr>
                        <a:t>1 + 2 + 0</a:t>
                      </a:r>
                      <a:endParaRPr lang="fr-FR" sz="1100" b="1">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a:effectLst/>
                        </a:rPr>
                        <a:t>90</a:t>
                      </a:r>
                      <a:endParaRPr lang="fr-FR" sz="1100" b="1">
                        <a:effectLst/>
                        <a:latin typeface="Arial" pitchFamily="34" charset="0"/>
                        <a:ea typeface="Times New Roman"/>
                        <a:cs typeface="Arial" pitchFamily="34" charset="0"/>
                      </a:endParaRPr>
                    </a:p>
                  </a:txBody>
                  <a:tcPr marL="43011" marR="43011" marT="0" marB="0" anchor="ctr">
                    <a:solidFill>
                      <a:schemeClr val="bg1"/>
                    </a:solidFill>
                  </a:tcPr>
                </a:tc>
              </a:tr>
              <a:tr h="232760">
                <a:tc>
                  <a:txBody>
                    <a:bodyPr/>
                    <a:lstStyle/>
                    <a:p>
                      <a:pPr marL="180340" indent="-180340" algn="l">
                        <a:spcAft>
                          <a:spcPts val="0"/>
                        </a:spcAft>
                        <a:tabLst>
                          <a:tab pos="184150" algn="l"/>
                        </a:tabLst>
                      </a:pPr>
                      <a:r>
                        <a:rPr lang="fr-FR" sz="1100" b="1" dirty="0">
                          <a:effectLst/>
                        </a:rPr>
                        <a:t>4. Physique et chimie</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4</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2 + </a:t>
                      </a:r>
                      <a:r>
                        <a:rPr lang="fr-FR" sz="1100" b="1" dirty="0" smtClean="0">
                          <a:effectLst/>
                        </a:rPr>
                        <a:t>0 </a:t>
                      </a:r>
                      <a:r>
                        <a:rPr lang="fr-FR" sz="1100" b="1" dirty="0">
                          <a:effectLst/>
                        </a:rPr>
                        <a:t>+ </a:t>
                      </a:r>
                      <a:r>
                        <a:rPr lang="fr-FR" sz="1100" b="1" dirty="0" smtClean="0">
                          <a:effectLst/>
                        </a:rPr>
                        <a:t>2</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128</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4</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2</a:t>
                      </a:r>
                      <a:r>
                        <a:rPr lang="fr-FR" sz="1100" b="1" baseline="30000" dirty="0">
                          <a:effectLst/>
                        </a:rPr>
                        <a:t> </a:t>
                      </a:r>
                      <a:r>
                        <a:rPr lang="fr-FR" sz="1100" b="1" dirty="0">
                          <a:effectLst/>
                        </a:rPr>
                        <a:t>+ </a:t>
                      </a:r>
                      <a:r>
                        <a:rPr lang="fr-FR" sz="1100" b="1" dirty="0" smtClean="0">
                          <a:effectLst/>
                        </a:rPr>
                        <a:t>0 </a:t>
                      </a:r>
                      <a:r>
                        <a:rPr lang="fr-FR" sz="1100" b="1" dirty="0">
                          <a:effectLst/>
                        </a:rPr>
                        <a:t>+ </a:t>
                      </a:r>
                      <a:r>
                        <a:rPr lang="fr-FR" sz="1100" b="1" dirty="0" smtClean="0">
                          <a:effectLst/>
                        </a:rPr>
                        <a:t>2</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120</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r>
              <a:tr h="331049">
                <a:tc>
                  <a:txBody>
                    <a:bodyPr/>
                    <a:lstStyle/>
                    <a:p>
                      <a:pPr marL="180340" indent="-180340" algn="l">
                        <a:spcAft>
                          <a:spcPts val="0"/>
                        </a:spcAft>
                        <a:tabLst>
                          <a:tab pos="145415" algn="l"/>
                        </a:tabLst>
                      </a:pPr>
                      <a:r>
                        <a:rPr lang="fr-FR" sz="1100" b="1" dirty="0">
                          <a:effectLst/>
                        </a:rPr>
                        <a:t>5. Étude pluritechnologiques des systèmes</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10</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2 + 3 + 5</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320</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10</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2 + 2 + 6</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300</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r>
              <a:tr h="182953">
                <a:tc>
                  <a:txBody>
                    <a:bodyPr/>
                    <a:lstStyle/>
                    <a:p>
                      <a:pPr marL="145415" indent="-145415" algn="l">
                        <a:spcAft>
                          <a:spcPts val="0"/>
                        </a:spcAft>
                        <a:tabLst>
                          <a:tab pos="55245" algn="l"/>
                        </a:tabLst>
                      </a:pPr>
                      <a:r>
                        <a:rPr lang="fr-FR" sz="1100" b="1" dirty="0">
                          <a:effectLst/>
                        </a:rPr>
                        <a:t>6. Organisation de la maintenance</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a:effectLst/>
                        </a:rPr>
                        <a:t>3</a:t>
                      </a:r>
                      <a:endParaRPr lang="fr-FR" sz="1100" b="1">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1 + 2 + 0</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96</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2</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0 + 2 + 0</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a:effectLst/>
                        </a:rPr>
                        <a:t>60</a:t>
                      </a:r>
                      <a:endParaRPr lang="fr-FR" sz="1100" b="1">
                        <a:effectLst/>
                        <a:latin typeface="Arial" pitchFamily="34" charset="0"/>
                        <a:ea typeface="Times New Roman"/>
                        <a:cs typeface="Arial" pitchFamily="34" charset="0"/>
                      </a:endParaRPr>
                    </a:p>
                  </a:txBody>
                  <a:tcPr marL="43011" marR="43011" marT="0" marB="0" anchor="ctr">
                    <a:solidFill>
                      <a:schemeClr val="bg1"/>
                    </a:solidFill>
                  </a:tcPr>
                </a:tc>
              </a:tr>
              <a:tr h="331049">
                <a:tc>
                  <a:txBody>
                    <a:bodyPr/>
                    <a:lstStyle/>
                    <a:p>
                      <a:pPr marL="180340" indent="-180340" algn="l">
                        <a:spcAft>
                          <a:spcPts val="0"/>
                        </a:spcAft>
                        <a:tabLst>
                          <a:tab pos="184150" algn="l"/>
                        </a:tabLst>
                      </a:pPr>
                      <a:r>
                        <a:rPr lang="fr-FR" sz="1100" b="1" dirty="0">
                          <a:effectLst/>
                        </a:rPr>
                        <a:t>7. Techniques de maintenance, conduite, prévention</a:t>
                      </a:r>
                      <a:r>
                        <a:rPr lang="fr-FR" sz="1100" b="1" baseline="30000" dirty="0">
                          <a:effectLst/>
                        </a:rPr>
                        <a:t>(4)</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a:effectLst/>
                        </a:rPr>
                        <a:t>7</a:t>
                      </a:r>
                      <a:endParaRPr lang="fr-FR" sz="1100" b="1">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baseline="0" dirty="0">
                          <a:effectLst/>
                        </a:rPr>
                        <a:t>1</a:t>
                      </a:r>
                      <a:r>
                        <a:rPr lang="fr-FR" sz="1100" b="1" baseline="30000" dirty="0" smtClean="0">
                          <a:effectLst/>
                        </a:rPr>
                        <a:t>(5</a:t>
                      </a:r>
                      <a:r>
                        <a:rPr lang="fr-FR" sz="1100" b="1" baseline="30000" dirty="0">
                          <a:effectLst/>
                        </a:rPr>
                        <a:t>) </a:t>
                      </a:r>
                      <a:r>
                        <a:rPr lang="fr-FR" sz="1100" b="1" dirty="0">
                          <a:effectLst/>
                        </a:rPr>
                        <a:t>+ 0 + 5</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224</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7</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2</a:t>
                      </a:r>
                      <a:r>
                        <a:rPr lang="fr-FR" sz="1100" b="1" baseline="30000" dirty="0">
                          <a:effectLst/>
                        </a:rPr>
                        <a:t>(3)(5) </a:t>
                      </a:r>
                      <a:r>
                        <a:rPr lang="fr-FR" sz="1100" b="1" dirty="0">
                          <a:effectLst/>
                        </a:rPr>
                        <a:t>+ 0 + 5</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c>
                  <a:txBody>
                    <a:bodyPr/>
                    <a:lstStyle/>
                    <a:p>
                      <a:pPr algn="ctr">
                        <a:spcAft>
                          <a:spcPts val="0"/>
                        </a:spcAft>
                      </a:pPr>
                      <a:r>
                        <a:rPr lang="fr-FR" sz="1100" b="1" dirty="0">
                          <a:effectLst/>
                        </a:rPr>
                        <a:t>210</a:t>
                      </a:r>
                      <a:endParaRPr lang="fr-FR" sz="1100" b="1" dirty="0">
                        <a:effectLst/>
                        <a:latin typeface="Arial" pitchFamily="34" charset="0"/>
                        <a:ea typeface="Times New Roman"/>
                        <a:cs typeface="Arial" pitchFamily="34" charset="0"/>
                      </a:endParaRPr>
                    </a:p>
                  </a:txBody>
                  <a:tcPr marL="43011" marR="43011" marT="0" marB="0" anchor="ctr">
                    <a:solidFill>
                      <a:schemeClr val="bg1"/>
                    </a:solidFill>
                  </a:tcPr>
                </a:tc>
              </a:tr>
              <a:tr h="253054">
                <a:tc>
                  <a:txBody>
                    <a:bodyPr/>
                    <a:lstStyle/>
                    <a:p>
                      <a:pPr marL="180340" indent="-180340" algn="l">
                        <a:spcAft>
                          <a:spcPts val="0"/>
                        </a:spcAft>
                        <a:tabLst>
                          <a:tab pos="184150" algn="l"/>
                        </a:tabLst>
                      </a:pPr>
                      <a:r>
                        <a:rPr lang="fr-FR" sz="1100" b="1" dirty="0">
                          <a:effectLst/>
                        </a:rPr>
                        <a:t>8. Accompagnement personnalisé</a:t>
                      </a:r>
                      <a:endParaRPr lang="fr-FR" sz="1100" b="1" dirty="0">
                        <a:effectLst/>
                        <a:latin typeface="Arial" pitchFamily="34" charset="0"/>
                        <a:ea typeface="Times New Roman"/>
                        <a:cs typeface="Arial" pitchFamily="34" charset="0"/>
                      </a:endParaRPr>
                    </a:p>
                  </a:txBody>
                  <a:tcPr marL="43011" marR="43011" marT="0" marB="0" anchor="ctr">
                    <a:lnB w="381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100" b="1">
                          <a:effectLst/>
                        </a:rPr>
                        <a:t>1</a:t>
                      </a:r>
                      <a:endParaRPr lang="fr-FR" sz="1100" b="1">
                        <a:effectLst/>
                        <a:latin typeface="Arial" pitchFamily="34" charset="0"/>
                        <a:ea typeface="Times New Roman"/>
                        <a:cs typeface="Arial" pitchFamily="34" charset="0"/>
                      </a:endParaRPr>
                    </a:p>
                  </a:txBody>
                  <a:tcPr marL="43011" marR="43011" marT="0" marB="0" anchor="ctr">
                    <a:lnB w="381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100" b="1" dirty="0">
                          <a:effectLst/>
                        </a:rPr>
                        <a:t>0 + 1 + 0</a:t>
                      </a:r>
                      <a:endParaRPr lang="fr-FR" sz="1100" b="1" dirty="0">
                        <a:effectLst/>
                        <a:latin typeface="Arial" pitchFamily="34" charset="0"/>
                        <a:ea typeface="Times New Roman"/>
                        <a:cs typeface="Arial" pitchFamily="34" charset="0"/>
                      </a:endParaRPr>
                    </a:p>
                  </a:txBody>
                  <a:tcPr marL="43011" marR="43011" marT="0" marB="0" anchor="ctr">
                    <a:lnB w="381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100" b="1" dirty="0">
                          <a:effectLst/>
                        </a:rPr>
                        <a:t>32</a:t>
                      </a:r>
                      <a:endParaRPr lang="fr-FR" sz="1100" b="1" dirty="0">
                        <a:effectLst/>
                        <a:latin typeface="Arial" pitchFamily="34" charset="0"/>
                        <a:ea typeface="Times New Roman"/>
                        <a:cs typeface="Arial" pitchFamily="34" charset="0"/>
                      </a:endParaRPr>
                    </a:p>
                  </a:txBody>
                  <a:tcPr marL="43011" marR="43011" marT="0" marB="0" anchor="ctr">
                    <a:lnB w="381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100" b="1" dirty="0">
                          <a:effectLst/>
                        </a:rPr>
                        <a:t>1</a:t>
                      </a:r>
                      <a:endParaRPr lang="fr-FR" sz="1100" b="1" dirty="0">
                        <a:effectLst/>
                        <a:latin typeface="Arial" pitchFamily="34" charset="0"/>
                        <a:ea typeface="Times New Roman"/>
                        <a:cs typeface="Arial" pitchFamily="34" charset="0"/>
                      </a:endParaRPr>
                    </a:p>
                  </a:txBody>
                  <a:tcPr marL="43011" marR="43011" marT="0" marB="0" anchor="ctr">
                    <a:lnB w="381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100" b="1" dirty="0">
                          <a:effectLst/>
                        </a:rPr>
                        <a:t>0 + 1 + 0</a:t>
                      </a:r>
                      <a:endParaRPr lang="fr-FR" sz="1100" b="1" dirty="0">
                        <a:effectLst/>
                        <a:latin typeface="Arial" pitchFamily="34" charset="0"/>
                        <a:ea typeface="Times New Roman"/>
                        <a:cs typeface="Arial" pitchFamily="34" charset="0"/>
                      </a:endParaRPr>
                    </a:p>
                  </a:txBody>
                  <a:tcPr marL="43011" marR="43011" marT="0" marB="0" anchor="ctr">
                    <a:lnB w="381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100" b="1" dirty="0">
                          <a:effectLst/>
                        </a:rPr>
                        <a:t>30</a:t>
                      </a:r>
                      <a:endParaRPr lang="fr-FR" sz="1100" b="1" dirty="0">
                        <a:effectLst/>
                        <a:latin typeface="Arial" pitchFamily="34" charset="0"/>
                        <a:ea typeface="Times New Roman"/>
                        <a:cs typeface="Arial" pitchFamily="34" charset="0"/>
                      </a:endParaRPr>
                    </a:p>
                  </a:txBody>
                  <a:tcPr marL="43011" marR="43011" marT="0" marB="0" anchor="ctr">
                    <a:lnB w="38100" cap="flat" cmpd="sng" algn="ctr">
                      <a:solidFill>
                        <a:schemeClr val="tx1"/>
                      </a:solidFill>
                      <a:prstDash val="solid"/>
                      <a:round/>
                      <a:headEnd type="none" w="med" len="med"/>
                      <a:tailEnd type="none" w="med" len="med"/>
                    </a:lnB>
                    <a:solidFill>
                      <a:schemeClr val="bg1"/>
                    </a:solidFill>
                  </a:tcPr>
                </a:tc>
              </a:tr>
              <a:tr h="331049">
                <a:tc>
                  <a:txBody>
                    <a:bodyPr/>
                    <a:lstStyle/>
                    <a:p>
                      <a:pPr algn="l">
                        <a:spcAft>
                          <a:spcPts val="0"/>
                        </a:spcAft>
                      </a:pPr>
                      <a:r>
                        <a:rPr lang="fr-FR" sz="1100" b="1" dirty="0">
                          <a:effectLst/>
                        </a:rPr>
                        <a:t>Horaire total des enseignements obligatoires </a:t>
                      </a:r>
                      <a:endParaRPr lang="fr-FR" sz="1100" b="1" dirty="0">
                        <a:effectLst/>
                        <a:latin typeface="Arial" pitchFamily="34" charset="0"/>
                        <a:ea typeface="Times New Roman"/>
                        <a:cs typeface="Arial" pitchFamily="34" charset="0"/>
                      </a:endParaRPr>
                    </a:p>
                  </a:txBody>
                  <a:tcPr marL="43011" marR="43011" marT="0" marB="0"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100" b="1" dirty="0" smtClean="0">
                          <a:effectLst/>
                        </a:rPr>
                        <a:t>31 </a:t>
                      </a:r>
                      <a:r>
                        <a:rPr lang="fr-FR" sz="1100" b="1" dirty="0">
                          <a:effectLst/>
                        </a:rPr>
                        <a:t>h</a:t>
                      </a:r>
                      <a:endParaRPr lang="fr-FR" sz="1100" b="1" dirty="0">
                        <a:effectLst/>
                        <a:latin typeface="Arial" pitchFamily="34" charset="0"/>
                        <a:ea typeface="Times New Roman"/>
                        <a:cs typeface="Arial" pitchFamily="34" charset="0"/>
                      </a:endParaRPr>
                    </a:p>
                  </a:txBody>
                  <a:tcPr marL="43011" marR="43011" marT="0" marB="0" anchor="ct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100" b="1" dirty="0" smtClean="0">
                          <a:effectLst/>
                        </a:rPr>
                        <a:t>10 </a:t>
                      </a:r>
                      <a:r>
                        <a:rPr lang="fr-FR" sz="1100" b="1" dirty="0">
                          <a:effectLst/>
                        </a:rPr>
                        <a:t>+ </a:t>
                      </a:r>
                      <a:r>
                        <a:rPr lang="fr-FR" sz="1100" b="1" dirty="0" smtClean="0">
                          <a:effectLst/>
                        </a:rPr>
                        <a:t>9 </a:t>
                      </a:r>
                      <a:r>
                        <a:rPr lang="fr-FR" sz="1100" b="1" dirty="0">
                          <a:effectLst/>
                        </a:rPr>
                        <a:t>+ </a:t>
                      </a:r>
                      <a:r>
                        <a:rPr lang="fr-FR" sz="1100" b="1" dirty="0" smtClean="0">
                          <a:effectLst/>
                        </a:rPr>
                        <a:t>12</a:t>
                      </a:r>
                      <a:endParaRPr lang="fr-FR" sz="1100" b="1" dirty="0">
                        <a:effectLst/>
                        <a:latin typeface="Arial" pitchFamily="34" charset="0"/>
                        <a:ea typeface="Times New Roman"/>
                        <a:cs typeface="Arial" pitchFamily="34" charset="0"/>
                      </a:endParaRPr>
                    </a:p>
                  </a:txBody>
                  <a:tcPr marL="43011" marR="43011" marT="0" marB="0" anchor="ct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100" b="1" baseline="0" dirty="0" smtClean="0">
                          <a:effectLst/>
                        </a:rPr>
                        <a:t>992</a:t>
                      </a:r>
                      <a:r>
                        <a:rPr lang="fr-FR" sz="1100" b="1" baseline="30000" dirty="0" smtClean="0">
                          <a:effectLst/>
                        </a:rPr>
                        <a:t>(1</a:t>
                      </a:r>
                      <a:r>
                        <a:rPr lang="fr-FR" sz="1100" b="1" baseline="30000" dirty="0">
                          <a:effectLst/>
                        </a:rPr>
                        <a:t>)</a:t>
                      </a:r>
                      <a:r>
                        <a:rPr lang="fr-FR" sz="1100" b="1" dirty="0">
                          <a:effectLst/>
                        </a:rPr>
                        <a:t> h</a:t>
                      </a:r>
                      <a:endParaRPr lang="fr-FR" sz="1100" b="1" dirty="0">
                        <a:effectLst/>
                        <a:latin typeface="Arial" pitchFamily="34" charset="0"/>
                        <a:ea typeface="Times New Roman"/>
                        <a:cs typeface="Arial" pitchFamily="34" charset="0"/>
                      </a:endParaRPr>
                    </a:p>
                  </a:txBody>
                  <a:tcPr marL="43011" marR="43011" marT="0" marB="0" anchor="ct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100" b="1" dirty="0">
                          <a:effectLst/>
                        </a:rPr>
                        <a:t>32 h</a:t>
                      </a:r>
                      <a:endParaRPr lang="fr-FR" sz="1100" b="1" dirty="0">
                        <a:effectLst/>
                        <a:latin typeface="Arial" pitchFamily="34" charset="0"/>
                        <a:ea typeface="Times New Roman"/>
                        <a:cs typeface="Arial" pitchFamily="34" charset="0"/>
                      </a:endParaRPr>
                    </a:p>
                  </a:txBody>
                  <a:tcPr marL="43011" marR="43011" marT="0" marB="0" anchor="ct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100" b="1" dirty="0">
                          <a:effectLst/>
                        </a:rPr>
                        <a:t>10 </a:t>
                      </a:r>
                      <a:r>
                        <a:rPr lang="fr-FR" sz="1100" b="1" dirty="0" smtClean="0">
                          <a:effectLst/>
                        </a:rPr>
                        <a:t>+ 9 </a:t>
                      </a:r>
                      <a:r>
                        <a:rPr lang="fr-FR" sz="1100" b="1" dirty="0">
                          <a:effectLst/>
                        </a:rPr>
                        <a:t>+ </a:t>
                      </a:r>
                      <a:r>
                        <a:rPr lang="fr-FR" sz="1100" b="1" dirty="0" smtClean="0">
                          <a:effectLst/>
                        </a:rPr>
                        <a:t>13</a:t>
                      </a:r>
                      <a:endParaRPr lang="fr-FR" sz="1100" b="1" dirty="0">
                        <a:effectLst/>
                        <a:latin typeface="Arial" pitchFamily="34" charset="0"/>
                        <a:ea typeface="Times New Roman"/>
                        <a:cs typeface="Arial" pitchFamily="34" charset="0"/>
                      </a:endParaRPr>
                    </a:p>
                  </a:txBody>
                  <a:tcPr marL="43011" marR="43011" marT="0" marB="0" anchor="ct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100" b="1" dirty="0">
                          <a:effectLst/>
                        </a:rPr>
                        <a:t>960</a:t>
                      </a:r>
                      <a:r>
                        <a:rPr lang="fr-FR" sz="1100" b="1" baseline="30000" dirty="0">
                          <a:effectLst/>
                        </a:rPr>
                        <a:t>(1) </a:t>
                      </a:r>
                      <a:r>
                        <a:rPr lang="fr-FR" sz="1100" b="1" dirty="0">
                          <a:effectLst/>
                        </a:rPr>
                        <a:t>h</a:t>
                      </a:r>
                      <a:endParaRPr lang="fr-FR" sz="1100" b="1" dirty="0">
                        <a:effectLst/>
                        <a:latin typeface="Arial" pitchFamily="34" charset="0"/>
                        <a:ea typeface="Times New Roman"/>
                        <a:cs typeface="Arial" pitchFamily="34" charset="0"/>
                      </a:endParaRPr>
                    </a:p>
                  </a:txBody>
                  <a:tcPr marL="43011" marR="43011" marT="0" marB="0"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r>
              <a:tr h="331049">
                <a:tc>
                  <a:txBody>
                    <a:bodyPr/>
                    <a:lstStyle/>
                    <a:p>
                      <a:pPr algn="l">
                        <a:spcAft>
                          <a:spcPts val="0"/>
                        </a:spcAft>
                      </a:pPr>
                      <a:r>
                        <a:rPr lang="fr-FR" sz="1100" b="1" dirty="0">
                          <a:effectLst/>
                        </a:rPr>
                        <a:t>Langue vivante facultative (autre que l’anglais)</a:t>
                      </a:r>
                      <a:endParaRPr lang="fr-FR" sz="1100" b="1" dirty="0">
                        <a:effectLst/>
                        <a:latin typeface="Arial" pitchFamily="34" charset="0"/>
                        <a:ea typeface="Times New Roman"/>
                        <a:cs typeface="Arial" pitchFamily="34" charset="0"/>
                      </a:endParaRPr>
                    </a:p>
                  </a:txBody>
                  <a:tcPr marL="43011" marR="43011" marT="0" marB="0" anchor="ctr">
                    <a:lnT w="38100" cap="flat" cmpd="sng" algn="ctr">
                      <a:solidFill>
                        <a:schemeClr val="tx1"/>
                      </a:solidFill>
                      <a:prstDash val="solid"/>
                      <a:round/>
                      <a:headEnd type="none" w="med" len="med"/>
                      <a:tailEnd type="none" w="med" len="med"/>
                    </a:lnT>
                    <a:solidFill>
                      <a:schemeClr val="bg1"/>
                    </a:solidFill>
                  </a:tcPr>
                </a:tc>
                <a:tc>
                  <a:txBody>
                    <a:bodyPr/>
                    <a:lstStyle/>
                    <a:p>
                      <a:pPr algn="ctr">
                        <a:spcAft>
                          <a:spcPts val="0"/>
                        </a:spcAft>
                      </a:pPr>
                      <a:r>
                        <a:rPr lang="fr-FR" sz="1100" b="1">
                          <a:effectLst/>
                        </a:rPr>
                        <a:t>1</a:t>
                      </a:r>
                      <a:endParaRPr lang="fr-FR" sz="1100" b="1">
                        <a:effectLst/>
                        <a:latin typeface="Arial" pitchFamily="34" charset="0"/>
                        <a:ea typeface="Times New Roman"/>
                        <a:cs typeface="Arial" pitchFamily="34" charset="0"/>
                      </a:endParaRPr>
                    </a:p>
                  </a:txBody>
                  <a:tcPr marL="43011" marR="43011" marT="0" marB="0" anchor="ctr">
                    <a:lnT w="38100" cap="flat" cmpd="sng" algn="ctr">
                      <a:solidFill>
                        <a:schemeClr val="tx1"/>
                      </a:solidFill>
                      <a:prstDash val="solid"/>
                      <a:round/>
                      <a:headEnd type="none" w="med" len="med"/>
                      <a:tailEnd type="none" w="med" len="med"/>
                    </a:lnT>
                    <a:solidFill>
                      <a:schemeClr val="bg1"/>
                    </a:solidFill>
                  </a:tcPr>
                </a:tc>
                <a:tc>
                  <a:txBody>
                    <a:bodyPr/>
                    <a:lstStyle/>
                    <a:p>
                      <a:pPr algn="ctr">
                        <a:spcAft>
                          <a:spcPts val="0"/>
                        </a:spcAft>
                      </a:pPr>
                      <a:r>
                        <a:rPr lang="fr-FR" sz="1100" b="1">
                          <a:effectLst/>
                        </a:rPr>
                        <a:t>1 + 0 + 0</a:t>
                      </a:r>
                      <a:endParaRPr lang="fr-FR" sz="1100" b="1">
                        <a:effectLst/>
                        <a:latin typeface="Arial" pitchFamily="34" charset="0"/>
                        <a:ea typeface="Times New Roman"/>
                        <a:cs typeface="Arial" pitchFamily="34" charset="0"/>
                      </a:endParaRPr>
                    </a:p>
                  </a:txBody>
                  <a:tcPr marL="43011" marR="43011" marT="0" marB="0" anchor="ctr">
                    <a:lnT w="38100" cap="flat" cmpd="sng" algn="ctr">
                      <a:solidFill>
                        <a:schemeClr val="tx1"/>
                      </a:solidFill>
                      <a:prstDash val="solid"/>
                      <a:round/>
                      <a:headEnd type="none" w="med" len="med"/>
                      <a:tailEnd type="none" w="med" len="med"/>
                    </a:lnT>
                    <a:solidFill>
                      <a:schemeClr val="bg1"/>
                    </a:solidFill>
                  </a:tcPr>
                </a:tc>
                <a:tc>
                  <a:txBody>
                    <a:bodyPr/>
                    <a:lstStyle/>
                    <a:p>
                      <a:pPr algn="ctr">
                        <a:spcAft>
                          <a:spcPts val="0"/>
                        </a:spcAft>
                      </a:pPr>
                      <a:r>
                        <a:rPr lang="fr-FR" sz="1100" b="1">
                          <a:effectLst/>
                        </a:rPr>
                        <a:t>30</a:t>
                      </a:r>
                      <a:endParaRPr lang="fr-FR" sz="1100" b="1">
                        <a:effectLst/>
                        <a:latin typeface="Arial" pitchFamily="34" charset="0"/>
                        <a:ea typeface="Times New Roman"/>
                        <a:cs typeface="Arial" pitchFamily="34" charset="0"/>
                      </a:endParaRPr>
                    </a:p>
                  </a:txBody>
                  <a:tcPr marL="43011" marR="43011" marT="0" marB="0" anchor="ctr">
                    <a:lnT w="38100" cap="flat" cmpd="sng" algn="ctr">
                      <a:solidFill>
                        <a:schemeClr val="tx1"/>
                      </a:solidFill>
                      <a:prstDash val="solid"/>
                      <a:round/>
                      <a:headEnd type="none" w="med" len="med"/>
                      <a:tailEnd type="none" w="med" len="med"/>
                    </a:lnT>
                    <a:solidFill>
                      <a:schemeClr val="bg1"/>
                    </a:solidFill>
                  </a:tcPr>
                </a:tc>
                <a:tc>
                  <a:txBody>
                    <a:bodyPr/>
                    <a:lstStyle/>
                    <a:p>
                      <a:pPr algn="ctr">
                        <a:spcAft>
                          <a:spcPts val="0"/>
                        </a:spcAft>
                      </a:pPr>
                      <a:r>
                        <a:rPr lang="fr-FR" sz="1100" b="1">
                          <a:effectLst/>
                        </a:rPr>
                        <a:t>1</a:t>
                      </a:r>
                      <a:endParaRPr lang="fr-FR" sz="1100" b="1">
                        <a:effectLst/>
                        <a:latin typeface="Arial" pitchFamily="34" charset="0"/>
                        <a:ea typeface="Times New Roman"/>
                        <a:cs typeface="Arial" pitchFamily="34" charset="0"/>
                      </a:endParaRPr>
                    </a:p>
                  </a:txBody>
                  <a:tcPr marL="43011" marR="43011" marT="0" marB="0" anchor="ctr">
                    <a:lnT w="38100" cap="flat" cmpd="sng" algn="ctr">
                      <a:solidFill>
                        <a:schemeClr val="tx1"/>
                      </a:solidFill>
                      <a:prstDash val="solid"/>
                      <a:round/>
                      <a:headEnd type="none" w="med" len="med"/>
                      <a:tailEnd type="none" w="med" len="med"/>
                    </a:lnT>
                    <a:solidFill>
                      <a:schemeClr val="bg1"/>
                    </a:solidFill>
                  </a:tcPr>
                </a:tc>
                <a:tc>
                  <a:txBody>
                    <a:bodyPr/>
                    <a:lstStyle/>
                    <a:p>
                      <a:pPr algn="ctr">
                        <a:spcAft>
                          <a:spcPts val="0"/>
                        </a:spcAft>
                      </a:pPr>
                      <a:r>
                        <a:rPr lang="fr-FR" sz="1100" b="1" dirty="0">
                          <a:effectLst/>
                        </a:rPr>
                        <a:t>1 + 0 + 0</a:t>
                      </a:r>
                      <a:endParaRPr lang="fr-FR" sz="1100" b="1" dirty="0">
                        <a:effectLst/>
                        <a:latin typeface="Arial" pitchFamily="34" charset="0"/>
                        <a:ea typeface="Times New Roman"/>
                        <a:cs typeface="Arial" pitchFamily="34" charset="0"/>
                      </a:endParaRPr>
                    </a:p>
                  </a:txBody>
                  <a:tcPr marL="43011" marR="43011" marT="0" marB="0" anchor="ctr">
                    <a:lnT w="38100" cap="flat" cmpd="sng" algn="ctr">
                      <a:solidFill>
                        <a:schemeClr val="tx1"/>
                      </a:solidFill>
                      <a:prstDash val="solid"/>
                      <a:round/>
                      <a:headEnd type="none" w="med" len="med"/>
                      <a:tailEnd type="none" w="med" len="med"/>
                    </a:lnT>
                    <a:solidFill>
                      <a:schemeClr val="bg1"/>
                    </a:solidFill>
                  </a:tcPr>
                </a:tc>
                <a:tc>
                  <a:txBody>
                    <a:bodyPr/>
                    <a:lstStyle/>
                    <a:p>
                      <a:pPr algn="ctr">
                        <a:spcAft>
                          <a:spcPts val="0"/>
                        </a:spcAft>
                      </a:pPr>
                      <a:r>
                        <a:rPr lang="fr-FR" sz="1100" b="1" dirty="0">
                          <a:effectLst/>
                        </a:rPr>
                        <a:t>30</a:t>
                      </a:r>
                      <a:endParaRPr lang="fr-FR" sz="1100" b="1" dirty="0">
                        <a:effectLst/>
                        <a:latin typeface="Arial" pitchFamily="34" charset="0"/>
                        <a:ea typeface="Times New Roman"/>
                        <a:cs typeface="Arial" pitchFamily="34" charset="0"/>
                      </a:endParaRPr>
                    </a:p>
                  </a:txBody>
                  <a:tcPr marL="43011" marR="43011" marT="0" marB="0" anchor="ctr">
                    <a:lnT w="38100" cap="flat" cmpd="sng" algn="ctr">
                      <a:solidFill>
                        <a:schemeClr val="tx1"/>
                      </a:solidFill>
                      <a:prstDash val="solid"/>
                      <a:round/>
                      <a:headEnd type="none" w="med" len="med"/>
                      <a:tailEnd type="none" w="med" len="med"/>
                    </a:lnT>
                    <a:solidFill>
                      <a:schemeClr val="bg1"/>
                    </a:solidFill>
                  </a:tcPr>
                </a:tc>
              </a:tr>
            </a:tbl>
          </a:graphicData>
        </a:graphic>
      </p:graphicFrame>
      <p:grpSp>
        <p:nvGrpSpPr>
          <p:cNvPr id="4" name="Groupe 3"/>
          <p:cNvGrpSpPr/>
          <p:nvPr/>
        </p:nvGrpSpPr>
        <p:grpSpPr>
          <a:xfrm>
            <a:off x="4592960" y="420433"/>
            <a:ext cx="5400600" cy="2908709"/>
            <a:chOff x="4592960" y="420433"/>
            <a:chExt cx="5400600" cy="2908709"/>
          </a:xfrm>
        </p:grpSpPr>
        <p:sp>
          <p:nvSpPr>
            <p:cNvPr id="6" name="Bouée 5"/>
            <p:cNvSpPr/>
            <p:nvPr/>
          </p:nvSpPr>
          <p:spPr>
            <a:xfrm>
              <a:off x="5097016" y="708463"/>
              <a:ext cx="4090176" cy="2511938"/>
            </a:xfrm>
            <a:prstGeom prst="donut">
              <a:avLst>
                <a:gd name="adj" fmla="val 6047"/>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ln>
                  <a:solidFill>
                    <a:schemeClr val="bg1">
                      <a:lumMod val="75000"/>
                    </a:schemeClr>
                  </a:solidFill>
                </a:ln>
                <a:solidFill>
                  <a:schemeClr val="bg1">
                    <a:lumMod val="85000"/>
                  </a:schemeClr>
                </a:solidFill>
              </a:endParaRPr>
            </a:p>
          </p:txBody>
        </p:sp>
        <p:grpSp>
          <p:nvGrpSpPr>
            <p:cNvPr id="7" name="Groupe 6"/>
            <p:cNvGrpSpPr/>
            <p:nvPr/>
          </p:nvGrpSpPr>
          <p:grpSpPr>
            <a:xfrm>
              <a:off x="6114815" y="420433"/>
              <a:ext cx="2087806" cy="791314"/>
              <a:chOff x="848544" y="3068960"/>
              <a:chExt cx="3036131" cy="1296144"/>
            </a:xfrm>
          </p:grpSpPr>
          <p:sp>
            <p:nvSpPr>
              <p:cNvPr id="30" name="Rectangle 29"/>
              <p:cNvSpPr/>
              <p:nvPr/>
            </p:nvSpPr>
            <p:spPr>
              <a:xfrm>
                <a:off x="1064568" y="3068960"/>
                <a:ext cx="2454169" cy="1296144"/>
              </a:xfrm>
              <a:prstGeom prst="rect">
                <a:avLst/>
              </a:prstGeom>
              <a:solidFill>
                <a:schemeClr val="accent1">
                  <a:lumMod val="40000"/>
                  <a:lumOff val="6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31" name="ZoneTexte 30"/>
              <p:cNvSpPr txBox="1"/>
              <p:nvPr/>
            </p:nvSpPr>
            <p:spPr>
              <a:xfrm>
                <a:off x="848544" y="3255367"/>
                <a:ext cx="3036131" cy="830998"/>
              </a:xfrm>
              <a:prstGeom prst="rect">
                <a:avLst/>
              </a:prstGeom>
              <a:noFill/>
            </p:spPr>
            <p:txBody>
              <a:bodyPr wrap="square" rtlCol="0">
                <a:spAutoFit/>
              </a:bodyPr>
              <a:lstStyle/>
              <a:p>
                <a:pPr algn="ctr"/>
                <a:r>
                  <a:rPr lang="fr-FR" sz="1200" dirty="0">
                    <a:latin typeface="+mn-lt"/>
                  </a:rPr>
                  <a:t>Étude</a:t>
                </a:r>
              </a:p>
              <a:p>
                <a:pPr algn="ctr"/>
                <a:r>
                  <a:rPr lang="fr-FR" sz="1200" dirty="0" smtClean="0">
                    <a:latin typeface="+mn-lt"/>
                  </a:rPr>
                  <a:t>pluri technologique</a:t>
                </a:r>
                <a:endParaRPr lang="fr-FR" sz="1200" dirty="0">
                  <a:latin typeface="+mn-lt"/>
                </a:endParaRPr>
              </a:p>
              <a:p>
                <a:pPr algn="ctr"/>
                <a:r>
                  <a:rPr lang="fr-FR" sz="1200" dirty="0">
                    <a:latin typeface="+mn-lt"/>
                  </a:rPr>
                  <a:t>des </a:t>
                </a:r>
                <a:r>
                  <a:rPr lang="fr-FR" sz="1200" dirty="0" smtClean="0">
                    <a:latin typeface="+mn-lt"/>
                  </a:rPr>
                  <a:t>systèmes</a:t>
                </a:r>
                <a:endParaRPr lang="fr-FR" sz="1200" dirty="0">
                  <a:latin typeface="+mn-lt"/>
                </a:endParaRPr>
              </a:p>
            </p:txBody>
          </p:sp>
        </p:grpSp>
        <p:grpSp>
          <p:nvGrpSpPr>
            <p:cNvPr id="9" name="Groupe 8"/>
            <p:cNvGrpSpPr/>
            <p:nvPr/>
          </p:nvGrpSpPr>
          <p:grpSpPr>
            <a:xfrm>
              <a:off x="4592960" y="1284529"/>
              <a:ext cx="1800200" cy="605681"/>
              <a:chOff x="951675" y="3068960"/>
              <a:chExt cx="3036131" cy="1296144"/>
            </a:xfrm>
          </p:grpSpPr>
          <p:sp>
            <p:nvSpPr>
              <p:cNvPr id="28" name="Rectangle 27"/>
              <p:cNvSpPr/>
              <p:nvPr/>
            </p:nvSpPr>
            <p:spPr>
              <a:xfrm>
                <a:off x="1064568" y="3068960"/>
                <a:ext cx="2454169" cy="1296144"/>
              </a:xfrm>
              <a:prstGeom prst="rect">
                <a:avLst/>
              </a:prstGeom>
              <a:solidFill>
                <a:schemeClr val="accent1">
                  <a:lumMod val="40000"/>
                  <a:lumOff val="6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9" name="ZoneTexte 28"/>
              <p:cNvSpPr txBox="1"/>
              <p:nvPr/>
            </p:nvSpPr>
            <p:spPr>
              <a:xfrm>
                <a:off x="951675" y="3253236"/>
                <a:ext cx="3036131" cy="744887"/>
              </a:xfrm>
              <a:prstGeom prst="rect">
                <a:avLst/>
              </a:prstGeom>
              <a:noFill/>
            </p:spPr>
            <p:txBody>
              <a:bodyPr wrap="square" rtlCol="0">
                <a:spAutoFit/>
              </a:bodyPr>
              <a:lstStyle/>
              <a:p>
                <a:pPr algn="ctr"/>
                <a:r>
                  <a:rPr lang="fr-FR" sz="1200" dirty="0" smtClean="0">
                    <a:latin typeface="+mn-lt"/>
                  </a:rPr>
                  <a:t>Sciences physiques </a:t>
                </a:r>
              </a:p>
              <a:p>
                <a:pPr algn="ctr"/>
                <a:r>
                  <a:rPr lang="fr-FR" sz="1200" dirty="0" smtClean="0">
                    <a:latin typeface="+mn-lt"/>
                  </a:rPr>
                  <a:t>&amp; Chimie</a:t>
                </a:r>
                <a:endParaRPr lang="fr-FR" sz="1200" dirty="0">
                  <a:latin typeface="+mn-lt"/>
                </a:endParaRPr>
              </a:p>
            </p:txBody>
          </p:sp>
        </p:grpSp>
        <p:grpSp>
          <p:nvGrpSpPr>
            <p:cNvPr id="10" name="Groupe 9"/>
            <p:cNvGrpSpPr/>
            <p:nvPr/>
          </p:nvGrpSpPr>
          <p:grpSpPr>
            <a:xfrm>
              <a:off x="8106460" y="1988577"/>
              <a:ext cx="1648220" cy="952136"/>
              <a:chOff x="1556686" y="3191067"/>
              <a:chExt cx="2454169" cy="1296145"/>
            </a:xfrm>
          </p:grpSpPr>
          <p:sp>
            <p:nvSpPr>
              <p:cNvPr id="26" name="Rectangle 25"/>
              <p:cNvSpPr/>
              <p:nvPr/>
            </p:nvSpPr>
            <p:spPr>
              <a:xfrm>
                <a:off x="1556686" y="3191067"/>
                <a:ext cx="2454169" cy="1296145"/>
              </a:xfrm>
              <a:prstGeom prst="rect">
                <a:avLst/>
              </a:prstGeom>
              <a:solidFill>
                <a:schemeClr val="accent1">
                  <a:lumMod val="40000"/>
                  <a:lumOff val="6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7" name="ZoneTexte 26"/>
              <p:cNvSpPr txBox="1"/>
              <p:nvPr/>
            </p:nvSpPr>
            <p:spPr>
              <a:xfrm>
                <a:off x="1596318" y="3388103"/>
                <a:ext cx="2374904" cy="774219"/>
              </a:xfrm>
              <a:prstGeom prst="rect">
                <a:avLst/>
              </a:prstGeom>
              <a:noFill/>
            </p:spPr>
            <p:txBody>
              <a:bodyPr wrap="square" rtlCol="0">
                <a:spAutoFit/>
              </a:bodyPr>
              <a:lstStyle/>
              <a:p>
                <a:pPr algn="ctr"/>
                <a:r>
                  <a:rPr lang="fr-FR" sz="1200" dirty="0" smtClean="0">
                    <a:latin typeface="+mn-lt"/>
                  </a:rPr>
                  <a:t>Techniques de maintenance</a:t>
                </a:r>
              </a:p>
              <a:p>
                <a:pPr algn="ctr"/>
                <a:r>
                  <a:rPr lang="fr-FR" sz="1200" dirty="0" smtClean="0">
                    <a:latin typeface="+mn-lt"/>
                  </a:rPr>
                  <a:t>Conduite – Prévention </a:t>
                </a:r>
                <a:endParaRPr lang="fr-FR" sz="1200" dirty="0">
                  <a:latin typeface="+mn-lt"/>
                </a:endParaRPr>
              </a:p>
            </p:txBody>
          </p:sp>
        </p:grpSp>
        <p:grpSp>
          <p:nvGrpSpPr>
            <p:cNvPr id="11" name="Groupe 10"/>
            <p:cNvGrpSpPr/>
            <p:nvPr/>
          </p:nvGrpSpPr>
          <p:grpSpPr>
            <a:xfrm>
              <a:off x="6111672" y="2780928"/>
              <a:ext cx="2090949" cy="548214"/>
              <a:chOff x="848544" y="3068960"/>
              <a:chExt cx="3036131" cy="1296144"/>
            </a:xfrm>
          </p:grpSpPr>
          <p:sp>
            <p:nvSpPr>
              <p:cNvPr id="24" name="Rectangle 23"/>
              <p:cNvSpPr/>
              <p:nvPr/>
            </p:nvSpPr>
            <p:spPr>
              <a:xfrm>
                <a:off x="1064568" y="3068960"/>
                <a:ext cx="2454169" cy="1296144"/>
              </a:xfrm>
              <a:prstGeom prst="rect">
                <a:avLst/>
              </a:prstGeom>
              <a:solidFill>
                <a:schemeClr val="accent1">
                  <a:lumMod val="40000"/>
                  <a:lumOff val="6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5" name="ZoneTexte 24"/>
              <p:cNvSpPr txBox="1"/>
              <p:nvPr/>
            </p:nvSpPr>
            <p:spPr>
              <a:xfrm>
                <a:off x="848544" y="3193741"/>
                <a:ext cx="3036131" cy="475994"/>
              </a:xfrm>
              <a:prstGeom prst="rect">
                <a:avLst/>
              </a:prstGeom>
              <a:noFill/>
            </p:spPr>
            <p:txBody>
              <a:bodyPr wrap="square" rtlCol="0">
                <a:spAutoFit/>
              </a:bodyPr>
              <a:lstStyle/>
              <a:p>
                <a:pPr algn="ctr"/>
                <a:r>
                  <a:rPr lang="fr-FR" sz="1200" dirty="0" smtClean="0">
                    <a:latin typeface="+mn-lt"/>
                  </a:rPr>
                  <a:t>Organisation de la maintenance</a:t>
                </a:r>
                <a:endParaRPr lang="fr-FR" sz="1200" dirty="0">
                  <a:latin typeface="+mn-lt"/>
                </a:endParaRPr>
              </a:p>
            </p:txBody>
          </p:sp>
        </p:grpSp>
        <p:grpSp>
          <p:nvGrpSpPr>
            <p:cNvPr id="12" name="Groupe 11"/>
            <p:cNvGrpSpPr/>
            <p:nvPr/>
          </p:nvGrpSpPr>
          <p:grpSpPr>
            <a:xfrm>
              <a:off x="6114389" y="1356537"/>
              <a:ext cx="2088232" cy="578209"/>
              <a:chOff x="848544" y="3068960"/>
              <a:chExt cx="3036131" cy="1296144"/>
            </a:xfrm>
          </p:grpSpPr>
          <p:sp>
            <p:nvSpPr>
              <p:cNvPr id="22" name="Rectangle 21"/>
              <p:cNvSpPr/>
              <p:nvPr/>
            </p:nvSpPr>
            <p:spPr>
              <a:xfrm>
                <a:off x="1064568" y="3068960"/>
                <a:ext cx="2454169" cy="1296144"/>
              </a:xfrm>
              <a:prstGeom prst="rect">
                <a:avLst/>
              </a:prstGeom>
              <a:solidFill>
                <a:schemeClr val="bg2">
                  <a:lumMod val="9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23" name="ZoneTexte 22"/>
              <p:cNvSpPr txBox="1"/>
              <p:nvPr/>
            </p:nvSpPr>
            <p:spPr>
              <a:xfrm>
                <a:off x="848544" y="3134258"/>
                <a:ext cx="3036131" cy="967547"/>
              </a:xfrm>
              <a:prstGeom prst="rect">
                <a:avLst/>
              </a:prstGeom>
              <a:noFill/>
            </p:spPr>
            <p:txBody>
              <a:bodyPr wrap="square" rtlCol="0">
                <a:spAutoFit/>
              </a:bodyPr>
              <a:lstStyle/>
              <a:p>
                <a:pPr algn="ctr"/>
                <a:r>
                  <a:rPr lang="fr-FR" sz="1200" dirty="0" smtClean="0">
                    <a:latin typeface="+mn-lt"/>
                  </a:rPr>
                  <a:t>Co-enseignement</a:t>
                </a:r>
              </a:p>
              <a:p>
                <a:pPr algn="ctr"/>
                <a:r>
                  <a:rPr lang="fr-FR" sz="1200" dirty="0" smtClean="0">
                    <a:latin typeface="+mn-lt"/>
                  </a:rPr>
                  <a:t>Anglais</a:t>
                </a:r>
                <a:endParaRPr lang="fr-FR" sz="1200" dirty="0">
                  <a:latin typeface="+mn-lt"/>
                </a:endParaRPr>
              </a:p>
            </p:txBody>
          </p:sp>
        </p:grpSp>
        <p:grpSp>
          <p:nvGrpSpPr>
            <p:cNvPr id="14" name="Groupe 13"/>
            <p:cNvGrpSpPr/>
            <p:nvPr/>
          </p:nvGrpSpPr>
          <p:grpSpPr>
            <a:xfrm>
              <a:off x="6262969" y="2027736"/>
              <a:ext cx="1687962" cy="618455"/>
              <a:chOff x="7672485" y="929915"/>
              <a:chExt cx="2019891" cy="618455"/>
            </a:xfrm>
          </p:grpSpPr>
          <p:sp>
            <p:nvSpPr>
              <p:cNvPr id="18" name="Rectangle 17"/>
              <p:cNvSpPr/>
              <p:nvPr/>
            </p:nvSpPr>
            <p:spPr>
              <a:xfrm>
                <a:off x="7672485" y="929915"/>
                <a:ext cx="2019891" cy="618455"/>
              </a:xfrm>
              <a:prstGeom prst="rect">
                <a:avLst/>
              </a:prstGeom>
              <a:solidFill>
                <a:schemeClr val="accent6">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solidFill>
                    <a:schemeClr val="accent4">
                      <a:lumMod val="60000"/>
                      <a:lumOff val="40000"/>
                    </a:schemeClr>
                  </a:solidFill>
                </a:endParaRPr>
              </a:p>
            </p:txBody>
          </p:sp>
          <p:sp>
            <p:nvSpPr>
              <p:cNvPr id="19" name="ZoneTexte 18"/>
              <p:cNvSpPr txBox="1"/>
              <p:nvPr/>
            </p:nvSpPr>
            <p:spPr>
              <a:xfrm>
                <a:off x="7711027" y="1023119"/>
                <a:ext cx="1872208" cy="461665"/>
              </a:xfrm>
              <a:prstGeom prst="rect">
                <a:avLst/>
              </a:prstGeom>
              <a:noFill/>
            </p:spPr>
            <p:txBody>
              <a:bodyPr wrap="square" rtlCol="0">
                <a:spAutoFit/>
              </a:bodyPr>
              <a:lstStyle/>
              <a:p>
                <a:pPr algn="ctr"/>
                <a:r>
                  <a:rPr lang="fr-FR" sz="1200" dirty="0" smtClean="0">
                    <a:latin typeface="+mn-lt"/>
                  </a:rPr>
                  <a:t>Accompagnement personnalisé</a:t>
                </a:r>
                <a:endParaRPr lang="fr-FR" sz="1200" dirty="0">
                  <a:latin typeface="+mn-lt"/>
                </a:endParaRPr>
              </a:p>
            </p:txBody>
          </p:sp>
        </p:grpSp>
        <p:grpSp>
          <p:nvGrpSpPr>
            <p:cNvPr id="15" name="Groupe 14"/>
            <p:cNvGrpSpPr/>
            <p:nvPr/>
          </p:nvGrpSpPr>
          <p:grpSpPr>
            <a:xfrm>
              <a:off x="4592960" y="2220633"/>
              <a:ext cx="1726845" cy="697670"/>
              <a:chOff x="848544" y="3068960"/>
              <a:chExt cx="3036131" cy="1296144"/>
            </a:xfrm>
          </p:grpSpPr>
          <p:sp>
            <p:nvSpPr>
              <p:cNvPr id="16" name="Rectangle 15"/>
              <p:cNvSpPr/>
              <p:nvPr/>
            </p:nvSpPr>
            <p:spPr>
              <a:xfrm>
                <a:off x="1064568" y="3068960"/>
                <a:ext cx="2454169" cy="1296144"/>
              </a:xfrm>
              <a:prstGeom prst="rect">
                <a:avLst/>
              </a:prstGeom>
              <a:solidFill>
                <a:schemeClr val="accent1">
                  <a:lumMod val="40000"/>
                  <a:lumOff val="6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17" name="ZoneTexte 16"/>
              <p:cNvSpPr txBox="1"/>
              <p:nvPr/>
            </p:nvSpPr>
            <p:spPr>
              <a:xfrm>
                <a:off x="848544" y="3327277"/>
                <a:ext cx="3036131" cy="857690"/>
              </a:xfrm>
              <a:prstGeom prst="rect">
                <a:avLst/>
              </a:prstGeom>
              <a:noFill/>
            </p:spPr>
            <p:txBody>
              <a:bodyPr wrap="square" rtlCol="0">
                <a:spAutoFit/>
              </a:bodyPr>
              <a:lstStyle/>
              <a:p>
                <a:pPr algn="ctr"/>
                <a:r>
                  <a:rPr lang="fr-FR" sz="1200" dirty="0" smtClean="0">
                    <a:latin typeface="+mn-lt"/>
                  </a:rPr>
                  <a:t>Sciences </a:t>
                </a:r>
              </a:p>
              <a:p>
                <a:pPr algn="ctr"/>
                <a:r>
                  <a:rPr lang="fr-FR" sz="1200" dirty="0" smtClean="0">
                    <a:latin typeface="+mn-lt"/>
                  </a:rPr>
                  <a:t>mathématiques</a:t>
                </a:r>
                <a:endParaRPr lang="fr-FR" sz="1200" dirty="0">
                  <a:latin typeface="+mn-lt"/>
                </a:endParaRPr>
              </a:p>
            </p:txBody>
          </p:sp>
        </p:grpSp>
        <p:grpSp>
          <p:nvGrpSpPr>
            <p:cNvPr id="34" name="Groupe 33"/>
            <p:cNvGrpSpPr/>
            <p:nvPr/>
          </p:nvGrpSpPr>
          <p:grpSpPr>
            <a:xfrm>
              <a:off x="8049344" y="1110896"/>
              <a:ext cx="1944216" cy="605681"/>
              <a:chOff x="951675" y="3068960"/>
              <a:chExt cx="3036131" cy="1296144"/>
            </a:xfrm>
          </p:grpSpPr>
          <p:sp>
            <p:nvSpPr>
              <p:cNvPr id="35" name="Rectangle 34"/>
              <p:cNvSpPr/>
              <p:nvPr/>
            </p:nvSpPr>
            <p:spPr>
              <a:xfrm>
                <a:off x="1064568" y="3068960"/>
                <a:ext cx="2454169" cy="1296144"/>
              </a:xfrm>
              <a:prstGeom prst="rect">
                <a:avLst/>
              </a:prstGeom>
              <a:solidFill>
                <a:schemeClr val="accent1">
                  <a:lumMod val="40000"/>
                  <a:lumOff val="6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a:p>
            </p:txBody>
          </p:sp>
          <p:sp>
            <p:nvSpPr>
              <p:cNvPr id="36" name="ZoneTexte 35"/>
              <p:cNvSpPr txBox="1"/>
              <p:nvPr/>
            </p:nvSpPr>
            <p:spPr>
              <a:xfrm>
                <a:off x="951675" y="3253236"/>
                <a:ext cx="3036131" cy="987953"/>
              </a:xfrm>
              <a:prstGeom prst="rect">
                <a:avLst/>
              </a:prstGeom>
              <a:noFill/>
            </p:spPr>
            <p:txBody>
              <a:bodyPr wrap="square" rtlCol="0">
                <a:spAutoFit/>
              </a:bodyPr>
              <a:lstStyle/>
              <a:p>
                <a:pPr algn="ctr"/>
                <a:r>
                  <a:rPr lang="fr-FR" sz="1200" dirty="0" smtClean="0">
                    <a:latin typeface="+mn-lt"/>
                  </a:rPr>
                  <a:t>Culture générale </a:t>
                </a:r>
              </a:p>
              <a:p>
                <a:pPr algn="ctr"/>
                <a:r>
                  <a:rPr lang="fr-FR" sz="1200" dirty="0" smtClean="0">
                    <a:latin typeface="+mn-lt"/>
                  </a:rPr>
                  <a:t>et expression</a:t>
                </a:r>
                <a:endParaRPr lang="fr-FR" sz="1200" dirty="0">
                  <a:latin typeface="+mn-lt"/>
                </a:endParaRPr>
              </a:p>
            </p:txBody>
          </p:sp>
        </p:grpSp>
      </p:grpSp>
      <p:sp>
        <p:nvSpPr>
          <p:cNvPr id="37" name="Rectangle 36"/>
          <p:cNvSpPr/>
          <p:nvPr/>
        </p:nvSpPr>
        <p:spPr>
          <a:xfrm>
            <a:off x="696931" y="3198167"/>
            <a:ext cx="8280920" cy="46166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r>
              <a:rPr lang="fr-FR" sz="2400" b="1" dirty="0">
                <a:ln w="11430"/>
                <a:solidFill>
                  <a:schemeClr val="accent2">
                    <a:lumMod val="75000"/>
                  </a:schemeClr>
                </a:solidFill>
                <a:effectLst>
                  <a:outerShdw blurRad="50800" dist="39000" dir="5460000" algn="tl">
                    <a:srgbClr val="000000">
                      <a:alpha val="38000"/>
                    </a:srgbClr>
                  </a:outerShdw>
                </a:effectLst>
                <a:latin typeface="+mj-lt"/>
                <a:ea typeface="+mj-ea"/>
                <a:cs typeface="+mj-cs"/>
              </a:rPr>
              <a:t>Une organisation pédagogique</a:t>
            </a:r>
          </a:p>
        </p:txBody>
      </p:sp>
    </p:spTree>
    <p:extLst>
      <p:ext uri="{BB962C8B-B14F-4D97-AF65-F5344CB8AC3E}">
        <p14:creationId xmlns:p14="http://schemas.microsoft.com/office/powerpoint/2010/main" val="3281636417"/>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864096" y="768181"/>
            <a:ext cx="8481392" cy="5109091"/>
          </a:xfrm>
          <a:prstGeom prst="rect">
            <a:avLst/>
          </a:prstGeom>
        </p:spPr>
        <p:txBody>
          <a:bodyPr wrap="square">
            <a:spAutoFit/>
          </a:bodyPr>
          <a:lstStyle/>
          <a:p>
            <a:pPr marL="742950" lvl="1" indent="-285750" algn="just">
              <a:lnSpc>
                <a:spcPct val="150000"/>
              </a:lnSpc>
              <a:buFont typeface="Wingdings" panose="05000000000000000000" pitchFamily="2" charset="2"/>
              <a:buChar char="Ø"/>
            </a:pPr>
            <a:r>
              <a:rPr lang="fr-FR" altLang="fr-FR" b="1" dirty="0">
                <a:latin typeface="+mn-lt"/>
              </a:rPr>
              <a:t>L</a:t>
            </a:r>
            <a:r>
              <a:rPr lang="fr-FR" altLang="fr-FR" b="1" dirty="0" smtClean="0">
                <a:latin typeface="+mn-lt"/>
              </a:rPr>
              <a:t>es étudiants</a:t>
            </a:r>
          </a:p>
          <a:p>
            <a:pPr marL="1200150" lvl="2" indent="-285750" algn="just">
              <a:buFont typeface="Wingdings" panose="05000000000000000000" pitchFamily="2" charset="2"/>
              <a:buChar char="§"/>
            </a:pPr>
            <a:r>
              <a:rPr lang="fr-FR" altLang="fr-FR" sz="1600" dirty="0">
                <a:latin typeface="+mn-lt"/>
              </a:rPr>
              <a:t>L’élève acteur, auteur de sa formation</a:t>
            </a:r>
          </a:p>
          <a:p>
            <a:pPr marL="1200150" lvl="2" indent="-285750" algn="just">
              <a:buFont typeface="Wingdings" panose="05000000000000000000" pitchFamily="2" charset="2"/>
              <a:buChar char="§"/>
            </a:pPr>
            <a:r>
              <a:rPr lang="fr-FR" altLang="fr-FR" sz="1600" dirty="0" smtClean="0">
                <a:latin typeface="+mn-lt"/>
              </a:rPr>
              <a:t>le travail en équipe (jeu de rôle) des étudiants</a:t>
            </a:r>
          </a:p>
          <a:p>
            <a:pPr marL="1200150" lvl="2" indent="-285750" algn="just">
              <a:buFont typeface="Wingdings" panose="05000000000000000000" pitchFamily="2" charset="2"/>
              <a:buChar char="§"/>
            </a:pPr>
            <a:r>
              <a:rPr lang="fr-FR" altLang="fr-FR" sz="1600" dirty="0" smtClean="0">
                <a:latin typeface="+mn-lt"/>
              </a:rPr>
              <a:t>Le travail collaboratif des étudiants (plutôt que les </a:t>
            </a:r>
            <a:r>
              <a:rPr lang="fr-FR" altLang="fr-FR" sz="1600" dirty="0">
                <a:latin typeface="+mn-lt"/>
              </a:rPr>
              <a:t>cours en classe </a:t>
            </a:r>
            <a:r>
              <a:rPr lang="fr-FR" altLang="fr-FR" sz="1600" dirty="0" smtClean="0">
                <a:latin typeface="+mn-lt"/>
              </a:rPr>
              <a:t>entière</a:t>
            </a:r>
            <a:r>
              <a:rPr lang="fr-FR" altLang="fr-FR" sz="1600" dirty="0">
                <a:latin typeface="+mn-lt"/>
              </a:rPr>
              <a:t>)</a:t>
            </a:r>
            <a:endParaRPr lang="fr-FR" altLang="fr-FR" sz="1600" dirty="0" smtClean="0">
              <a:latin typeface="+mn-lt"/>
            </a:endParaRPr>
          </a:p>
          <a:p>
            <a:pPr marL="742950" lvl="1" indent="-285750" algn="just">
              <a:lnSpc>
                <a:spcPct val="150000"/>
              </a:lnSpc>
              <a:buFont typeface="Wingdings" panose="05000000000000000000" pitchFamily="2" charset="2"/>
              <a:buChar char="Ø"/>
            </a:pPr>
            <a:r>
              <a:rPr lang="fr-FR" altLang="fr-FR" b="1" dirty="0" smtClean="0">
                <a:latin typeface="+mn-lt"/>
              </a:rPr>
              <a:t>L’équipe pédagogique</a:t>
            </a:r>
          </a:p>
          <a:p>
            <a:pPr marL="1200150" lvl="2" indent="-285750" algn="just">
              <a:buFont typeface="Wingdings" panose="05000000000000000000" pitchFamily="2" charset="2"/>
              <a:buChar char="§"/>
            </a:pPr>
            <a:r>
              <a:rPr lang="fr-FR" altLang="fr-FR" sz="1600" dirty="0" smtClean="0">
                <a:latin typeface="+mn-lt"/>
              </a:rPr>
              <a:t>Une approche pluri technologique des systèmes techniques</a:t>
            </a:r>
          </a:p>
          <a:p>
            <a:pPr marL="1200150" lvl="2" indent="-285750" algn="just">
              <a:buFont typeface="Wingdings" panose="05000000000000000000" pitchFamily="2" charset="2"/>
              <a:buChar char="§"/>
            </a:pPr>
            <a:r>
              <a:rPr lang="fr-FR" altLang="fr-FR" sz="1600" dirty="0" smtClean="0">
                <a:latin typeface="+mn-lt"/>
              </a:rPr>
              <a:t>L’interdisciplinarité</a:t>
            </a:r>
          </a:p>
          <a:p>
            <a:pPr marL="1200150" lvl="2" indent="-285750" algn="just">
              <a:buFont typeface="Wingdings" panose="05000000000000000000" pitchFamily="2" charset="2"/>
              <a:buChar char="§"/>
            </a:pPr>
            <a:r>
              <a:rPr lang="fr-FR" altLang="fr-FR" sz="1600" dirty="0" smtClean="0">
                <a:latin typeface="+mn-lt"/>
              </a:rPr>
              <a:t>La personnalisation (AP)</a:t>
            </a:r>
          </a:p>
          <a:p>
            <a:pPr marL="1200150" lvl="2" indent="-285750" algn="just">
              <a:buFont typeface="Wingdings" panose="05000000000000000000" pitchFamily="2" charset="2"/>
              <a:buChar char="§"/>
            </a:pPr>
            <a:r>
              <a:rPr lang="fr-FR" altLang="fr-FR" sz="1600" dirty="0" smtClean="0">
                <a:latin typeface="+mn-lt"/>
              </a:rPr>
              <a:t>Les </a:t>
            </a:r>
            <a:r>
              <a:rPr lang="fr-FR" altLang="fr-FR" sz="1600" dirty="0">
                <a:latin typeface="+mn-lt"/>
              </a:rPr>
              <a:t>démarches inductives</a:t>
            </a:r>
          </a:p>
          <a:p>
            <a:pPr marL="1200150" lvl="2" indent="-285750" algn="just">
              <a:buFont typeface="Wingdings" panose="05000000000000000000" pitchFamily="2" charset="2"/>
              <a:buChar char="§"/>
            </a:pPr>
            <a:r>
              <a:rPr lang="fr-FR" altLang="fr-FR" sz="1600" dirty="0" smtClean="0">
                <a:latin typeface="+mn-lt"/>
              </a:rPr>
              <a:t>La démarche de projet</a:t>
            </a:r>
          </a:p>
          <a:p>
            <a:pPr marL="1200150" lvl="2" indent="-285750" algn="just">
              <a:buFont typeface="Wingdings" panose="05000000000000000000" pitchFamily="2" charset="2"/>
              <a:buChar char="§"/>
            </a:pPr>
            <a:r>
              <a:rPr lang="fr-FR" altLang="fr-FR" sz="1600" dirty="0" smtClean="0">
                <a:latin typeface="+mn-lt"/>
              </a:rPr>
              <a:t>La démarche d’investigation</a:t>
            </a:r>
          </a:p>
          <a:p>
            <a:pPr marL="1200150" lvl="2" indent="-285750" algn="just">
              <a:buFont typeface="Wingdings" panose="05000000000000000000" pitchFamily="2" charset="2"/>
              <a:buChar char="§"/>
            </a:pPr>
            <a:r>
              <a:rPr lang="fr-FR" altLang="fr-FR" sz="1600" dirty="0" smtClean="0">
                <a:latin typeface="+mn-lt"/>
              </a:rPr>
              <a:t>La démarche de résolution de problèmes</a:t>
            </a:r>
          </a:p>
          <a:p>
            <a:pPr marL="1200150" lvl="2" indent="-285750" algn="just">
              <a:buFont typeface="Wingdings" panose="05000000000000000000" pitchFamily="2" charset="2"/>
              <a:buChar char="§"/>
            </a:pPr>
            <a:r>
              <a:rPr lang="fr-FR" altLang="fr-FR" sz="1600" dirty="0" smtClean="0">
                <a:latin typeface="+mn-lt"/>
              </a:rPr>
              <a:t>L’approche par la compétence et le CCF (évaluation au fil de l’eau)</a:t>
            </a:r>
          </a:p>
          <a:p>
            <a:pPr marL="1200150" lvl="2" indent="-285750" algn="just">
              <a:buFont typeface="Wingdings" panose="05000000000000000000" pitchFamily="2" charset="2"/>
              <a:buChar char="§"/>
            </a:pPr>
            <a:r>
              <a:rPr lang="fr-FR" altLang="fr-FR" sz="1600" dirty="0" smtClean="0">
                <a:latin typeface="+mn-lt"/>
              </a:rPr>
              <a:t>Elaborer des outils d’ingénierie pédagogique pour :</a:t>
            </a:r>
          </a:p>
          <a:p>
            <a:pPr marL="1657350" lvl="3" indent="-285750" algn="just">
              <a:buFont typeface="Arial" panose="020B0604020202020204" pitchFamily="34" charset="0"/>
              <a:buChar char="•"/>
            </a:pPr>
            <a:r>
              <a:rPr lang="fr-FR" altLang="fr-FR" sz="1600" i="1" dirty="0" smtClean="0">
                <a:latin typeface="+mn-lt"/>
              </a:rPr>
              <a:t>Le suivi des étudiants  sur le cycle de formation (niveau d’acquisition des compétences) </a:t>
            </a:r>
          </a:p>
          <a:p>
            <a:pPr lvl="3" algn="just"/>
            <a:r>
              <a:rPr lang="fr-FR" altLang="fr-FR" sz="1600" i="1" dirty="0">
                <a:latin typeface="+mn-lt"/>
                <a:sym typeface="Wingdings" panose="05000000000000000000" pitchFamily="2" charset="2"/>
              </a:rPr>
              <a:t>	</a:t>
            </a:r>
            <a:r>
              <a:rPr lang="fr-FR" altLang="fr-FR" sz="1600" i="1" dirty="0" smtClean="0">
                <a:latin typeface="+mn-lt"/>
                <a:sym typeface="Wingdings" panose="05000000000000000000" pitchFamily="2" charset="2"/>
              </a:rPr>
              <a:t>	 </a:t>
            </a:r>
            <a:r>
              <a:rPr lang="fr-FR" altLang="fr-FR" sz="1600" b="1" i="1" dirty="0" smtClean="0">
                <a:latin typeface="+mn-lt"/>
                <a:sym typeface="Wingdings" panose="05000000000000000000" pitchFamily="2" charset="2"/>
              </a:rPr>
              <a:t>Tableau de bord individualisé</a:t>
            </a:r>
            <a:endParaRPr lang="fr-FR" altLang="fr-FR" sz="1600" b="1" i="1" dirty="0" smtClean="0">
              <a:latin typeface="+mn-lt"/>
            </a:endParaRPr>
          </a:p>
          <a:p>
            <a:pPr marL="1657350" lvl="3" indent="-285750" algn="just">
              <a:buFont typeface="Arial" panose="020B0604020202020204" pitchFamily="34" charset="0"/>
              <a:buChar char="•"/>
            </a:pPr>
            <a:r>
              <a:rPr lang="fr-FR" altLang="fr-FR" sz="1600" i="1" dirty="0" smtClean="0">
                <a:latin typeface="+mn-lt"/>
              </a:rPr>
              <a:t>La progression pédagogique  sur le cycle de formation</a:t>
            </a:r>
          </a:p>
          <a:p>
            <a:pPr lvl="3" algn="just"/>
            <a:r>
              <a:rPr lang="fr-FR" altLang="fr-FR" sz="1600" i="1" dirty="0">
                <a:latin typeface="+mn-lt"/>
                <a:sym typeface="Wingdings" panose="05000000000000000000" pitchFamily="2" charset="2"/>
              </a:rPr>
              <a:t>	</a:t>
            </a:r>
            <a:r>
              <a:rPr lang="fr-FR" altLang="fr-FR" sz="1600" i="1" dirty="0" smtClean="0">
                <a:latin typeface="+mn-lt"/>
                <a:sym typeface="Wingdings" panose="05000000000000000000" pitchFamily="2" charset="2"/>
              </a:rPr>
              <a:t>	 </a:t>
            </a:r>
            <a:r>
              <a:rPr lang="fr-FR" altLang="fr-FR" sz="1600" b="1" i="1" dirty="0" smtClean="0">
                <a:latin typeface="+mn-lt"/>
                <a:sym typeface="Wingdings" panose="05000000000000000000" pitchFamily="2" charset="2"/>
              </a:rPr>
              <a:t>Tableau d’organisation pédagogique </a:t>
            </a:r>
            <a:endParaRPr lang="fr-FR" altLang="fr-FR" sz="1600" b="1" i="1" dirty="0" smtClean="0">
              <a:latin typeface="+mn-lt"/>
            </a:endParaRPr>
          </a:p>
        </p:txBody>
      </p:sp>
      <p:sp>
        <p:nvSpPr>
          <p:cNvPr id="4" name="Rectangle 3"/>
          <p:cNvSpPr/>
          <p:nvPr/>
        </p:nvSpPr>
        <p:spPr>
          <a:xfrm>
            <a:off x="632520" y="116632"/>
            <a:ext cx="8280920" cy="46166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2400" b="1" dirty="0">
                <a:ln w="11430"/>
                <a:solidFill>
                  <a:schemeClr val="accent2">
                    <a:lumMod val="75000"/>
                  </a:schemeClr>
                </a:solidFill>
                <a:effectLst>
                  <a:outerShdw blurRad="50800" dist="39000" dir="5460000" algn="tl">
                    <a:srgbClr val="000000">
                      <a:alpha val="38000"/>
                    </a:srgbClr>
                  </a:outerShdw>
                </a:effectLst>
                <a:latin typeface="+mj-lt"/>
                <a:ea typeface="+mj-ea"/>
                <a:cs typeface="+mj-cs"/>
              </a:rPr>
              <a:t>Une stratégie </a:t>
            </a:r>
            <a:r>
              <a:rPr lang="fr-FR" sz="2400" b="1" dirty="0" smtClean="0">
                <a:ln w="11430"/>
                <a:solidFill>
                  <a:schemeClr val="accent2">
                    <a:lumMod val="75000"/>
                  </a:schemeClr>
                </a:solidFill>
                <a:effectLst>
                  <a:outerShdw blurRad="50800" dist="39000" dir="5460000" algn="tl">
                    <a:srgbClr val="000000">
                      <a:alpha val="38000"/>
                    </a:srgbClr>
                  </a:outerShdw>
                </a:effectLst>
                <a:latin typeface="+mj-lt"/>
                <a:ea typeface="+mj-ea"/>
                <a:cs typeface="+mj-cs"/>
              </a:rPr>
              <a:t>de formation</a:t>
            </a:r>
            <a:endParaRPr lang="fr-FR" sz="2400" b="1" dirty="0">
              <a:ln w="11430"/>
              <a:solidFill>
                <a:schemeClr val="accent2">
                  <a:lumMod val="75000"/>
                </a:schemeClr>
              </a:solidFill>
              <a:effectLst>
                <a:outerShdw blurRad="50800" dist="39000" dir="5460000" algn="tl">
                  <a:srgbClr val="000000">
                    <a:alpha val="38000"/>
                  </a:srgbClr>
                </a:outerShdw>
              </a:effectLst>
              <a:latin typeface="+mj-lt"/>
              <a:ea typeface="+mj-ea"/>
              <a:cs typeface="+mj-cs"/>
            </a:endParaRPr>
          </a:p>
        </p:txBody>
      </p:sp>
      <p:sp>
        <p:nvSpPr>
          <p:cNvPr id="5" name="Espace réservé du numéro de diapositive 1"/>
          <p:cNvSpPr>
            <a:spLocks noGrp="1"/>
          </p:cNvSpPr>
          <p:nvPr>
            <p:ph type="sldNum" sz="quarter" idx="12"/>
          </p:nvPr>
        </p:nvSpPr>
        <p:spPr>
          <a:xfrm>
            <a:off x="7099300" y="6356350"/>
            <a:ext cx="2311400" cy="365125"/>
          </a:xfrm>
        </p:spPr>
        <p:txBody>
          <a:bodyPr/>
          <a:lstStyle/>
          <a:p>
            <a:pPr>
              <a:defRPr/>
            </a:pPr>
            <a:fld id="{4B92435A-9B2D-4771-936C-17AEED19518C}" type="slidenum">
              <a:rPr lang="fr-FR" smtClean="0"/>
              <a:pPr>
                <a:defRPr/>
              </a:pPr>
              <a:t>14</a:t>
            </a:fld>
            <a:endParaRPr lang="fr-FR" dirty="0"/>
          </a:p>
        </p:txBody>
      </p:sp>
    </p:spTree>
    <p:extLst>
      <p:ext uri="{BB962C8B-B14F-4D97-AF65-F5344CB8AC3E}">
        <p14:creationId xmlns:p14="http://schemas.microsoft.com/office/powerpoint/2010/main" val="225949772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4B92435A-9B2D-4771-936C-17AEED19518C}" type="slidenum">
              <a:rPr lang="fr-FR" smtClean="0"/>
              <a:pPr>
                <a:defRPr/>
              </a:pPr>
              <a:t>15</a:t>
            </a:fld>
            <a:endParaRPr lang="fr-FR" dirty="0"/>
          </a:p>
        </p:txBody>
      </p:sp>
      <p:sp>
        <p:nvSpPr>
          <p:cNvPr id="3" name="Titre 1"/>
          <p:cNvSpPr txBox="1">
            <a:spLocks/>
          </p:cNvSpPr>
          <p:nvPr/>
        </p:nvSpPr>
        <p:spPr bwMode="auto">
          <a:xfrm>
            <a:off x="776536" y="3140968"/>
            <a:ext cx="8713216"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fr-FR" sz="3200" b="1" dirty="0" smtClean="0">
                <a:ln w="11430"/>
                <a:solidFill>
                  <a:schemeClr val="accent2">
                    <a:lumMod val="75000"/>
                  </a:schemeClr>
                </a:solidFill>
                <a:effectLst>
                  <a:outerShdw blurRad="50800" dist="39000" dir="5460000" algn="tl">
                    <a:srgbClr val="000000">
                      <a:alpha val="38000"/>
                    </a:srgbClr>
                  </a:outerShdw>
                </a:effectLst>
              </a:rPr>
              <a:t>Merci de votre attention</a:t>
            </a:r>
            <a:endParaRPr lang="fr-FR" sz="3200" b="1" dirty="0">
              <a:ln w="11430"/>
              <a:solidFill>
                <a:schemeClr val="accent2">
                  <a:lumMod val="75000"/>
                </a:schemeClr>
              </a:solidFill>
              <a:effectLst>
                <a:outerShdw blurRad="50800" dist="39000" dir="5460000" algn="tl">
                  <a:srgbClr val="000000">
                    <a:alpha val="38000"/>
                  </a:srgbClr>
                </a:outerShdw>
              </a:effectLst>
            </a:endParaRPr>
          </a:p>
        </p:txBody>
      </p:sp>
      <p:sp>
        <p:nvSpPr>
          <p:cNvPr id="5" name="ZoneTexte 4"/>
          <p:cNvSpPr txBox="1"/>
          <p:nvPr/>
        </p:nvSpPr>
        <p:spPr>
          <a:xfrm>
            <a:off x="344488" y="188640"/>
            <a:ext cx="9417496" cy="707886"/>
          </a:xfrm>
          <a:prstGeom prst="rect">
            <a:avLst/>
          </a:prstGeom>
          <a:noFill/>
        </p:spPr>
        <p:txBody>
          <a:bodyPr wrap="square" rtlCol="0">
            <a:spAutoFit/>
          </a:bodyPr>
          <a:lstStyle/>
          <a:p>
            <a:pPr algn="ctr"/>
            <a:r>
              <a:rPr lang="fr-FR" sz="2000" dirty="0" smtClean="0">
                <a:latin typeface="+mn-lt"/>
              </a:rPr>
              <a:t>Séminaire national BTS Maintenance des Systèmes – Lycée Raspail Paris </a:t>
            </a:r>
          </a:p>
          <a:p>
            <a:pPr algn="ctr"/>
            <a:r>
              <a:rPr lang="fr-FR" sz="2000" dirty="0" smtClean="0">
                <a:latin typeface="+mn-lt"/>
              </a:rPr>
              <a:t>13 et 14 novembre 2014</a:t>
            </a:r>
            <a:endParaRPr lang="fr-FR" sz="2000" dirty="0">
              <a:latin typeface="+mn-lt"/>
            </a:endParaRPr>
          </a:p>
        </p:txBody>
      </p:sp>
      <p:sp>
        <p:nvSpPr>
          <p:cNvPr id="6" name="ZoneTexte 3"/>
          <p:cNvSpPr txBox="1">
            <a:spLocks noChangeArrowheads="1"/>
          </p:cNvSpPr>
          <p:nvPr/>
        </p:nvSpPr>
        <p:spPr bwMode="auto">
          <a:xfrm>
            <a:off x="1601788" y="6381750"/>
            <a:ext cx="6769100" cy="307777"/>
          </a:xfrm>
          <a:prstGeom prst="rect">
            <a:avLst/>
          </a:prstGeom>
          <a:noFill/>
          <a:ln w="9525">
            <a:noFill/>
            <a:miter lim="800000"/>
            <a:headEnd/>
            <a:tailEnd/>
          </a:ln>
        </p:spPr>
        <p:txBody>
          <a:bodyPr>
            <a:spAutoFit/>
          </a:bodyPr>
          <a:lstStyle/>
          <a:p>
            <a:pPr algn="ctr"/>
            <a:r>
              <a:rPr lang="fr-FR" sz="1400" dirty="0" smtClean="0">
                <a:solidFill>
                  <a:srgbClr val="7F7F7F"/>
                </a:solidFill>
                <a:latin typeface="Calibri" pitchFamily="34" charset="0"/>
              </a:rPr>
              <a:t>Alain DORNIOL IPR STI Rennes – D. PETRELLA – IPR STI Versailles</a:t>
            </a:r>
            <a:endParaRPr lang="fr-FR" sz="1400" dirty="0">
              <a:solidFill>
                <a:srgbClr val="7F7F7F"/>
              </a:solidFill>
              <a:latin typeface="Calibri" pitchFamily="34" charset="0"/>
            </a:endParaRPr>
          </a:p>
        </p:txBody>
      </p:sp>
    </p:spTree>
    <p:extLst>
      <p:ext uri="{BB962C8B-B14F-4D97-AF65-F5344CB8AC3E}">
        <p14:creationId xmlns:p14="http://schemas.microsoft.com/office/powerpoint/2010/main" val="4150489651"/>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5"/>
          <p:cNvSpPr>
            <a:spLocks noGrp="1"/>
          </p:cNvSpPr>
          <p:nvPr>
            <p:ph type="sldNum" sz="quarter" idx="12"/>
          </p:nvPr>
        </p:nvSpPr>
        <p:spPr/>
        <p:txBody>
          <a:bodyPr/>
          <a:lstStyle/>
          <a:p>
            <a:pPr>
              <a:defRPr/>
            </a:pPr>
            <a:fld id="{12A13009-2F95-4680-9DBC-E7DD6010E3D3}" type="slidenum">
              <a:rPr lang="fr-FR"/>
              <a:pPr>
                <a:defRPr/>
              </a:pPr>
              <a:t>2</a:t>
            </a:fld>
            <a:endParaRPr lang="fr-FR"/>
          </a:p>
        </p:txBody>
      </p:sp>
      <p:sp>
        <p:nvSpPr>
          <p:cNvPr id="18" name="Titre 1"/>
          <p:cNvSpPr txBox="1">
            <a:spLocks/>
          </p:cNvSpPr>
          <p:nvPr/>
        </p:nvSpPr>
        <p:spPr bwMode="auto">
          <a:xfrm>
            <a:off x="632966" y="22225"/>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defPPr>
              <a:defRPr lang="fr-FR"/>
            </a:defPPr>
            <a:lvl1pPr algn="ctr">
              <a:defRPr sz="3200" b="1">
                <a:ln w="11430"/>
                <a:solidFill>
                  <a:schemeClr val="accent2">
                    <a:lumMod val="75000"/>
                  </a:schemeClr>
                </a:solidFill>
                <a:effectLst>
                  <a:outerShdw blurRad="50800" dist="39000" dir="5460000" algn="tl">
                    <a:srgbClr val="000000">
                      <a:alpha val="38000"/>
                    </a:srgbClr>
                  </a:outerShdw>
                </a:effectLst>
                <a:latin typeface="+mj-lt"/>
                <a:ea typeface="+mj-ea"/>
                <a:cs typeface="+mj-cs"/>
              </a:defRPr>
            </a:lvl1pPr>
          </a:lstStyle>
          <a:p>
            <a:r>
              <a:rPr lang="fr-FR" dirty="0"/>
              <a:t>Les fonctions de la maintenance</a:t>
            </a:r>
          </a:p>
        </p:txBody>
      </p:sp>
      <p:sp>
        <p:nvSpPr>
          <p:cNvPr id="19" name="Rectangle 5"/>
          <p:cNvSpPr>
            <a:spLocks noChangeArrowheads="1"/>
          </p:cNvSpPr>
          <p:nvPr/>
        </p:nvSpPr>
        <p:spPr bwMode="auto">
          <a:xfrm>
            <a:off x="848866" y="908050"/>
            <a:ext cx="8496300" cy="701675"/>
          </a:xfrm>
          <a:prstGeom prst="rect">
            <a:avLst/>
          </a:prstGeom>
          <a:noFill/>
          <a:ln w="9525">
            <a:noFill/>
            <a:miter lim="800000"/>
            <a:headEnd/>
            <a:tailEnd/>
          </a:ln>
        </p:spPr>
        <p:txBody>
          <a:bodyPr>
            <a:spAutoFit/>
          </a:bodyPr>
          <a:lstStyle/>
          <a:p>
            <a:r>
              <a:rPr lang="fr-FR" sz="2000">
                <a:latin typeface="Calibri" pitchFamily="34" charset="0"/>
              </a:rPr>
              <a:t>Le BTS Maintenance donne accès au métier de technicien supérieur en charge de la </a:t>
            </a:r>
            <a:r>
              <a:rPr lang="fr-FR" sz="2000" b="1">
                <a:latin typeface="Calibri" pitchFamily="34" charset="0"/>
              </a:rPr>
              <a:t>maintenance des systèmes.</a:t>
            </a:r>
          </a:p>
        </p:txBody>
      </p:sp>
      <p:sp>
        <p:nvSpPr>
          <p:cNvPr id="20" name="Rectangle 4"/>
          <p:cNvSpPr>
            <a:spLocks noChangeArrowheads="1"/>
          </p:cNvSpPr>
          <p:nvPr/>
        </p:nvSpPr>
        <p:spPr bwMode="auto">
          <a:xfrm>
            <a:off x="3225354" y="4724400"/>
            <a:ext cx="236537" cy="369888"/>
          </a:xfrm>
          <a:prstGeom prst="rect">
            <a:avLst/>
          </a:prstGeom>
          <a:noFill/>
          <a:ln w="9525">
            <a:noFill/>
            <a:miter lim="800000"/>
            <a:headEnd/>
            <a:tailEnd/>
          </a:ln>
        </p:spPr>
        <p:txBody>
          <a:bodyPr wrap="none">
            <a:spAutoFit/>
          </a:bodyPr>
          <a:lstStyle/>
          <a:p>
            <a:r>
              <a:rPr lang="fr-FR" b="1">
                <a:latin typeface="Calibri" pitchFamily="34" charset="0"/>
              </a:rPr>
              <a:t> </a:t>
            </a:r>
            <a:endParaRPr lang="fr-FR"/>
          </a:p>
        </p:txBody>
      </p:sp>
      <p:pic>
        <p:nvPicPr>
          <p:cNvPr id="21" name="Picture 6" descr="http://img707.imageshack.us/img707/9386/eolienne.jpg"/>
          <p:cNvPicPr>
            <a:picLocks noChangeAspect="1" noChangeArrowheads="1"/>
          </p:cNvPicPr>
          <p:nvPr/>
        </p:nvPicPr>
        <p:blipFill rotWithShape="1">
          <a:blip r:embed="rId2">
            <a:extLst/>
          </a:blip>
          <a:srcRect b="8228"/>
          <a:stretch/>
        </p:blipFill>
        <p:spPr bwMode="auto">
          <a:xfrm>
            <a:off x="3656856" y="4437112"/>
            <a:ext cx="2808311" cy="2088232"/>
          </a:xfrm>
          <a:prstGeom prst="rect">
            <a:avLst/>
          </a:prstGeom>
          <a:ln>
            <a:noFill/>
          </a:ln>
          <a:effectLst>
            <a:softEdge rad="112500"/>
          </a:effectLst>
          <a:extLst/>
        </p:spPr>
      </p:pic>
      <p:pic>
        <p:nvPicPr>
          <p:cNvPr id="22" name="Picture 2" descr="http://www.lyceecolbert-tg.org/uploads/pics/BTS-maintenance.jpg"/>
          <p:cNvPicPr>
            <a:picLocks noChangeAspect="1" noChangeArrowheads="1"/>
          </p:cNvPicPr>
          <p:nvPr/>
        </p:nvPicPr>
        <p:blipFill>
          <a:blip r:embed="rId3">
            <a:extLst/>
          </a:blip>
          <a:srcRect/>
          <a:stretch>
            <a:fillRect/>
          </a:stretch>
        </p:blipFill>
        <p:spPr bwMode="auto">
          <a:xfrm>
            <a:off x="2144688" y="2420888"/>
            <a:ext cx="2907691" cy="2016008"/>
          </a:xfrm>
          <a:prstGeom prst="rect">
            <a:avLst/>
          </a:prstGeom>
          <a:ln>
            <a:noFill/>
          </a:ln>
          <a:effectLst>
            <a:softEdge rad="112500"/>
          </a:effectLst>
          <a:extLst/>
        </p:spPr>
      </p:pic>
      <p:pic>
        <p:nvPicPr>
          <p:cNvPr id="23" name="Picture 4" descr="http://www.lesmetiers.net/upload/docs/image/jpeg/2010-08/technicien_frigoriste_480x270.jpg"/>
          <p:cNvPicPr>
            <a:picLocks noChangeAspect="1" noChangeArrowheads="1"/>
          </p:cNvPicPr>
          <p:nvPr/>
        </p:nvPicPr>
        <p:blipFill rotWithShape="1">
          <a:blip r:embed="rId4">
            <a:extLst/>
          </a:blip>
          <a:srcRect l="20148"/>
          <a:stretch/>
        </p:blipFill>
        <p:spPr bwMode="auto">
          <a:xfrm>
            <a:off x="5097016" y="2420888"/>
            <a:ext cx="2808312" cy="1944216"/>
          </a:xfrm>
          <a:prstGeom prst="rect">
            <a:avLst/>
          </a:prstGeom>
          <a:ln>
            <a:noFill/>
          </a:ln>
          <a:effectLst>
            <a:softEdge rad="112500"/>
          </a:effectLst>
          <a:extLst/>
        </p:spPr>
      </p:pic>
      <p:sp>
        <p:nvSpPr>
          <p:cNvPr id="24" name="Ellipse 23"/>
          <p:cNvSpPr/>
          <p:nvPr/>
        </p:nvSpPr>
        <p:spPr>
          <a:xfrm>
            <a:off x="3872880" y="1484784"/>
            <a:ext cx="4292123" cy="1440160"/>
          </a:xfrm>
          <a:prstGeom prst="ellipse">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b="1" dirty="0">
                <a:effectLst>
                  <a:outerShdw blurRad="38100" dist="38100" dir="2700000" algn="tl">
                    <a:srgbClr val="000000">
                      <a:alpha val="43137"/>
                    </a:srgbClr>
                  </a:outerShdw>
                </a:effectLst>
              </a:rPr>
              <a:t>la réalisation des interventions de maintenance corrective et préventive </a:t>
            </a:r>
            <a:endParaRPr lang="fr-FR" sz="2000" dirty="0">
              <a:effectLst>
                <a:outerShdw blurRad="38100" dist="38100" dir="2700000" algn="tl">
                  <a:srgbClr val="000000">
                    <a:alpha val="43137"/>
                  </a:srgbClr>
                </a:outerShdw>
              </a:effectLst>
            </a:endParaRPr>
          </a:p>
        </p:txBody>
      </p:sp>
      <p:sp>
        <p:nvSpPr>
          <p:cNvPr id="25" name="Ellipse 24"/>
          <p:cNvSpPr/>
          <p:nvPr/>
        </p:nvSpPr>
        <p:spPr>
          <a:xfrm>
            <a:off x="632520" y="1844824"/>
            <a:ext cx="3096344" cy="1368152"/>
          </a:xfrm>
          <a:prstGeom prst="ellipse">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effectLst>
                  <a:outerShdw blurRad="38100" dist="38100" dir="2700000" algn="tl">
                    <a:srgbClr val="000000">
                      <a:alpha val="43137"/>
                    </a:srgbClr>
                  </a:outerShdw>
                </a:effectLst>
              </a:rPr>
              <a:t>l’amélioration de la sûreté de fonctionnement  </a:t>
            </a:r>
            <a:endParaRPr lang="fr-FR" dirty="0">
              <a:effectLst>
                <a:outerShdw blurRad="38100" dist="38100" dir="2700000" algn="tl">
                  <a:srgbClr val="000000">
                    <a:alpha val="43137"/>
                  </a:srgbClr>
                </a:outerShdw>
              </a:effectLst>
            </a:endParaRPr>
          </a:p>
        </p:txBody>
      </p:sp>
      <p:sp>
        <p:nvSpPr>
          <p:cNvPr id="26" name="Ellipse 25"/>
          <p:cNvSpPr/>
          <p:nvPr/>
        </p:nvSpPr>
        <p:spPr>
          <a:xfrm>
            <a:off x="7185248" y="2636912"/>
            <a:ext cx="2578110" cy="1224136"/>
          </a:xfrm>
          <a:prstGeom prst="ellipse">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effectLst>
                  <a:outerShdw blurRad="38100" dist="38100" dir="2700000" algn="tl">
                    <a:srgbClr val="000000">
                      <a:alpha val="43137"/>
                    </a:srgbClr>
                  </a:outerShdw>
                </a:effectLst>
              </a:rPr>
              <a:t>l’intégration de nouveaux systèmes</a:t>
            </a:r>
            <a:endParaRPr lang="fr-FR" dirty="0">
              <a:effectLst>
                <a:outerShdw blurRad="38100" dist="38100" dir="2700000" algn="tl">
                  <a:srgbClr val="000000">
                    <a:alpha val="43137"/>
                  </a:srgbClr>
                </a:outerShdw>
              </a:effectLst>
            </a:endParaRPr>
          </a:p>
        </p:txBody>
      </p:sp>
      <p:sp>
        <p:nvSpPr>
          <p:cNvPr id="27" name="Ellipse 26"/>
          <p:cNvSpPr/>
          <p:nvPr/>
        </p:nvSpPr>
        <p:spPr>
          <a:xfrm>
            <a:off x="5385048" y="5301208"/>
            <a:ext cx="3024336" cy="1224136"/>
          </a:xfrm>
          <a:prstGeom prst="ellipse">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effectLst>
                  <a:outerShdw blurRad="38100" dist="38100" dir="2700000" algn="tl">
                    <a:srgbClr val="000000">
                      <a:alpha val="43137"/>
                    </a:srgbClr>
                  </a:outerShdw>
                </a:effectLst>
              </a:rPr>
              <a:t>l’organisation des activités de maintenance  </a:t>
            </a:r>
            <a:endParaRPr lang="fr-FR" dirty="0">
              <a:effectLst>
                <a:outerShdw blurRad="38100" dist="38100" dir="2700000" algn="tl">
                  <a:srgbClr val="000000">
                    <a:alpha val="43137"/>
                  </a:srgbClr>
                </a:outerShdw>
              </a:effectLst>
            </a:endParaRPr>
          </a:p>
        </p:txBody>
      </p:sp>
      <p:sp>
        <p:nvSpPr>
          <p:cNvPr id="28" name="Ellipse 27"/>
          <p:cNvSpPr/>
          <p:nvPr/>
        </p:nvSpPr>
        <p:spPr>
          <a:xfrm>
            <a:off x="1352600" y="3429000"/>
            <a:ext cx="2736304" cy="1368152"/>
          </a:xfrm>
          <a:prstGeom prst="ellipse">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smtClean="0">
                <a:effectLst>
                  <a:outerShdw blurRad="38100" dist="38100" dir="2700000" algn="tl">
                    <a:srgbClr val="000000">
                      <a:alpha val="43137"/>
                    </a:srgbClr>
                  </a:outerShdw>
                </a:effectLst>
              </a:rPr>
              <a:t>L’amélioration </a:t>
            </a:r>
            <a:r>
              <a:rPr lang="fr-FR" b="1" dirty="0">
                <a:effectLst>
                  <a:outerShdw blurRad="38100" dist="38100" dir="2700000" algn="tl">
                    <a:srgbClr val="000000">
                      <a:alpha val="43137"/>
                    </a:srgbClr>
                  </a:outerShdw>
                </a:effectLst>
              </a:rPr>
              <a:t>de la disponibilité des moyens et leur optimisation </a:t>
            </a:r>
            <a:endParaRPr lang="fr-FR" dirty="0">
              <a:effectLst>
                <a:outerShdw blurRad="38100" dist="38100" dir="2700000" algn="tl">
                  <a:srgbClr val="000000">
                    <a:alpha val="43137"/>
                  </a:srgbClr>
                </a:outerShdw>
              </a:effectLst>
            </a:endParaRPr>
          </a:p>
        </p:txBody>
      </p:sp>
      <p:sp>
        <p:nvSpPr>
          <p:cNvPr id="29" name="Ellipse 28"/>
          <p:cNvSpPr/>
          <p:nvPr/>
        </p:nvSpPr>
        <p:spPr>
          <a:xfrm rot="10800000" flipV="1">
            <a:off x="1723030" y="5013176"/>
            <a:ext cx="2544120" cy="1368152"/>
          </a:xfrm>
          <a:prstGeom prst="ellipse">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effectLst>
                  <a:outerShdw blurRad="38100" dist="38100" dir="2700000" algn="tl">
                    <a:srgbClr val="000000">
                      <a:alpha val="43137"/>
                    </a:srgbClr>
                  </a:outerShdw>
                </a:effectLst>
              </a:rPr>
              <a:t>l’animation et l’encadrement des équipes d’intervention</a:t>
            </a:r>
            <a:endParaRPr lang="fr-FR" dirty="0">
              <a:effectLst>
                <a:outerShdw blurRad="38100" dist="38100" dir="2700000" algn="tl">
                  <a:srgbClr val="000000">
                    <a:alpha val="43137"/>
                  </a:srgbClr>
                </a:outerShdw>
              </a:effectLst>
            </a:endParaRPr>
          </a:p>
        </p:txBody>
      </p:sp>
      <p:sp>
        <p:nvSpPr>
          <p:cNvPr id="30" name="Ellipse 29"/>
          <p:cNvSpPr/>
          <p:nvPr/>
        </p:nvSpPr>
        <p:spPr>
          <a:xfrm>
            <a:off x="6321152" y="3933056"/>
            <a:ext cx="2467777" cy="1224136"/>
          </a:xfrm>
          <a:prstGeom prst="ellipse">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effectLst>
                  <a:outerShdw blurRad="38100" dist="38100" dir="2700000" algn="tl">
                    <a:srgbClr val="000000">
                      <a:alpha val="43137"/>
                    </a:srgbClr>
                  </a:outerShdw>
                </a:effectLst>
              </a:rPr>
              <a:t>l’évaluation des coûts de maintenance</a:t>
            </a:r>
            <a:endParaRPr lang="fr-F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9666703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bwMode="auto">
          <a:xfrm>
            <a:off x="457349" y="27757"/>
            <a:ext cx="9417050" cy="88649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endParaRPr lang="fr-FR" sz="1800" b="1" dirty="0" smtClean="0">
              <a:ln w="11430"/>
              <a:effectLst>
                <a:outerShdw blurRad="50800" dist="39000" dir="5460000" algn="tl">
                  <a:srgbClr val="000000">
                    <a:alpha val="38000"/>
                  </a:srgbClr>
                </a:outerShdw>
              </a:effectLst>
            </a:endParaRPr>
          </a:p>
        </p:txBody>
      </p:sp>
      <p:sp>
        <p:nvSpPr>
          <p:cNvPr id="31" name="Rectangle 30"/>
          <p:cNvSpPr/>
          <p:nvPr/>
        </p:nvSpPr>
        <p:spPr>
          <a:xfrm>
            <a:off x="488504" y="116633"/>
            <a:ext cx="9289032"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2400" b="1" dirty="0">
                <a:ln w="11430"/>
                <a:solidFill>
                  <a:schemeClr val="accent2">
                    <a:lumMod val="75000"/>
                  </a:schemeClr>
                </a:solidFill>
                <a:effectLst>
                  <a:outerShdw blurRad="50800" dist="39000" dir="5460000" algn="tl">
                    <a:srgbClr val="000000">
                      <a:alpha val="38000"/>
                    </a:srgbClr>
                  </a:outerShdw>
                </a:effectLst>
                <a:latin typeface="+mj-lt"/>
                <a:ea typeface="+mj-ea"/>
                <a:cs typeface="+mj-cs"/>
              </a:rPr>
              <a:t>Des activités et des tâches professionnelles très communes</a:t>
            </a:r>
          </a:p>
        </p:txBody>
      </p:sp>
      <p:graphicFrame>
        <p:nvGraphicFramePr>
          <p:cNvPr id="6" name="Tableau 5"/>
          <p:cNvGraphicFramePr>
            <a:graphicFrameLocks noGrp="1"/>
          </p:cNvGraphicFramePr>
          <p:nvPr>
            <p:extLst>
              <p:ext uri="{D42A27DB-BD31-4B8C-83A1-F6EECF244321}">
                <p14:modId xmlns:p14="http://schemas.microsoft.com/office/powerpoint/2010/main" val="2507985983"/>
              </p:ext>
            </p:extLst>
          </p:nvPr>
        </p:nvGraphicFramePr>
        <p:xfrm>
          <a:off x="632522" y="656950"/>
          <a:ext cx="9073006" cy="2520002"/>
        </p:xfrm>
        <a:graphic>
          <a:graphicData uri="http://schemas.openxmlformats.org/drawingml/2006/table">
            <a:tbl>
              <a:tblPr>
                <a:tableStyleId>{5940675A-B579-460E-94D1-54222C63F5DA}</a:tableStyleId>
              </a:tblPr>
              <a:tblGrid>
                <a:gridCol w="432046"/>
                <a:gridCol w="1512168"/>
                <a:gridCol w="360041"/>
                <a:gridCol w="5688631"/>
                <a:gridCol w="360040"/>
                <a:gridCol w="360040"/>
                <a:gridCol w="360040"/>
              </a:tblGrid>
              <a:tr h="1035862">
                <a:tc gridSpan="2">
                  <a:txBody>
                    <a:bodyPr/>
                    <a:lstStyle/>
                    <a:p>
                      <a:pPr algn="ctr" hangingPunct="0">
                        <a:spcAft>
                          <a:spcPts val="0"/>
                        </a:spcAft>
                      </a:pPr>
                      <a:r>
                        <a:rPr lang="fr-FR" sz="2000" dirty="0">
                          <a:effectLst/>
                        </a:rPr>
                        <a:t> </a:t>
                      </a:r>
                      <a:r>
                        <a:rPr lang="fr-FR" sz="2000" dirty="0" smtClean="0">
                          <a:effectLst/>
                        </a:rPr>
                        <a:t> 7 activités</a:t>
                      </a:r>
                      <a:endParaRPr lang="fr-FR" sz="2000" b="1" dirty="0">
                        <a:solidFill>
                          <a:schemeClr val="tx1"/>
                        </a:solidFill>
                        <a:effectLst/>
                        <a:latin typeface="Times New Roman"/>
                      </a:endParaRPr>
                    </a:p>
                  </a:txBody>
                  <a:tcPr marL="44450" marR="44450" marT="0" marB="0" anchor="ctr">
                    <a:solidFill>
                      <a:schemeClr val="accent2">
                        <a:lumMod val="40000"/>
                        <a:lumOff val="60000"/>
                      </a:schemeClr>
                    </a:solidFill>
                  </a:tcPr>
                </a:tc>
                <a:tc hMerge="1">
                  <a:txBody>
                    <a:bodyPr/>
                    <a:lstStyle/>
                    <a:p>
                      <a:pPr algn="ctr" hangingPunct="0">
                        <a:spcAft>
                          <a:spcPts val="0"/>
                        </a:spcAft>
                      </a:pPr>
                      <a:endParaRPr lang="fr-FR" sz="2000" b="1" dirty="0">
                        <a:effectLst/>
                        <a:latin typeface="Times New Roman"/>
                      </a:endParaRPr>
                    </a:p>
                  </a:txBody>
                  <a:tcPr marL="44450" marR="44450" marT="0" marB="0" anchor="ctr"/>
                </a:tc>
                <a:tc gridSpan="2">
                  <a:txBody>
                    <a:bodyPr/>
                    <a:lstStyle/>
                    <a:p>
                      <a:pPr algn="ctr" hangingPunct="0">
                        <a:spcAft>
                          <a:spcPts val="0"/>
                        </a:spcAft>
                      </a:pPr>
                      <a:r>
                        <a:rPr lang="fr-FR" sz="2000" dirty="0" smtClean="0">
                          <a:effectLst/>
                        </a:rPr>
                        <a:t> 17 tâches associés</a:t>
                      </a:r>
                      <a:endParaRPr lang="fr-FR" sz="2000" b="1" dirty="0">
                        <a:solidFill>
                          <a:schemeClr val="tx1"/>
                        </a:solidFill>
                        <a:effectLst/>
                        <a:latin typeface="Times New Roman"/>
                      </a:endParaRPr>
                    </a:p>
                  </a:txBody>
                  <a:tcPr marL="44450" marR="44450" marT="0" marB="0" anchor="ctr">
                    <a:solidFill>
                      <a:schemeClr val="accent2">
                        <a:lumMod val="40000"/>
                        <a:lumOff val="60000"/>
                      </a:schemeClr>
                    </a:solidFill>
                  </a:tcPr>
                </a:tc>
                <a:tc hMerge="1">
                  <a:txBody>
                    <a:bodyPr/>
                    <a:lstStyle/>
                    <a:p>
                      <a:endParaRPr lang="fr-FR"/>
                    </a:p>
                  </a:txBody>
                  <a:tcPr/>
                </a:tc>
                <a:tc>
                  <a:txBody>
                    <a:bodyPr/>
                    <a:lstStyle/>
                    <a:p>
                      <a:pPr indent="15875" algn="ctr" hangingPunct="0">
                        <a:spcAft>
                          <a:spcPts val="0"/>
                        </a:spcAft>
                      </a:pPr>
                      <a:r>
                        <a:rPr lang="fr-FR" sz="1200" b="1" dirty="0" smtClean="0">
                          <a:effectLst/>
                        </a:rPr>
                        <a:t>Industriels</a:t>
                      </a:r>
                      <a:endParaRPr lang="fr-FR" sz="1200" b="1" i="1" dirty="0">
                        <a:solidFill>
                          <a:schemeClr val="tx1"/>
                        </a:solidFill>
                        <a:effectLst/>
                        <a:latin typeface="Times New Roman"/>
                      </a:endParaRPr>
                    </a:p>
                  </a:txBody>
                  <a:tcPr marL="44450" marR="44450" marT="0" marB="0" vert="vert270" anchor="ctr">
                    <a:solidFill>
                      <a:schemeClr val="accent2">
                        <a:lumMod val="40000"/>
                        <a:lumOff val="60000"/>
                      </a:schemeClr>
                    </a:solidFill>
                  </a:tcPr>
                </a:tc>
                <a:tc>
                  <a:txBody>
                    <a:bodyPr/>
                    <a:lstStyle/>
                    <a:p>
                      <a:pPr algn="ctr" hangingPunct="0">
                        <a:spcAft>
                          <a:spcPts val="0"/>
                        </a:spcAft>
                      </a:pPr>
                      <a:r>
                        <a:rPr lang="fr-FR" sz="1200" b="1" dirty="0" smtClean="0">
                          <a:effectLst/>
                        </a:rPr>
                        <a:t>Énergétiques</a:t>
                      </a:r>
                      <a:endParaRPr lang="fr-FR" sz="1200" b="1" i="1" dirty="0">
                        <a:solidFill>
                          <a:schemeClr val="tx1"/>
                        </a:solidFill>
                        <a:effectLst/>
                        <a:latin typeface="Times New Roman"/>
                      </a:endParaRPr>
                    </a:p>
                  </a:txBody>
                  <a:tcPr marL="44450" marR="44450" marT="0" marB="0" vert="vert270" anchor="ctr">
                    <a:solidFill>
                      <a:schemeClr val="accent2">
                        <a:lumMod val="40000"/>
                        <a:lumOff val="60000"/>
                      </a:schemeClr>
                    </a:solidFill>
                  </a:tcPr>
                </a:tc>
                <a:tc>
                  <a:txBody>
                    <a:bodyPr/>
                    <a:lstStyle/>
                    <a:p>
                      <a:pPr indent="15875" algn="ctr" hangingPunct="0">
                        <a:spcAft>
                          <a:spcPts val="0"/>
                        </a:spcAft>
                      </a:pPr>
                      <a:r>
                        <a:rPr lang="fr-FR" sz="1200" b="1" dirty="0" smtClean="0">
                          <a:effectLst/>
                        </a:rPr>
                        <a:t>Éoliens</a:t>
                      </a:r>
                      <a:endParaRPr lang="fr-FR" sz="1200" b="1" i="1" dirty="0">
                        <a:solidFill>
                          <a:schemeClr val="tx1"/>
                        </a:solidFill>
                        <a:effectLst/>
                        <a:latin typeface="Times New Roman"/>
                      </a:endParaRPr>
                    </a:p>
                  </a:txBody>
                  <a:tcPr marL="44450" marR="44450" marT="0" marB="0" vert="vert270" anchor="ctr">
                    <a:solidFill>
                      <a:schemeClr val="accent2">
                        <a:lumMod val="40000"/>
                        <a:lumOff val="60000"/>
                      </a:schemeClr>
                    </a:solidFill>
                  </a:tcPr>
                </a:tc>
              </a:tr>
              <a:tr h="212020">
                <a:tc rowSpan="4">
                  <a:txBody>
                    <a:bodyPr/>
                    <a:lstStyle/>
                    <a:p>
                      <a:pPr algn="ctr" hangingPunct="0">
                        <a:spcAft>
                          <a:spcPts val="0"/>
                        </a:spcAft>
                      </a:pPr>
                      <a:r>
                        <a:rPr lang="fr-FR" sz="1400" b="1" dirty="0">
                          <a:effectLst/>
                        </a:rPr>
                        <a:t>A1</a:t>
                      </a:r>
                      <a:endParaRPr lang="fr-FR" sz="1400" b="1" dirty="0">
                        <a:effectLst/>
                        <a:latin typeface="Times New Roman"/>
                      </a:endParaRPr>
                    </a:p>
                  </a:txBody>
                  <a:tcPr marL="44450" marR="44450" marT="0" marB="0" anchor="ctr">
                    <a:solidFill>
                      <a:schemeClr val="accent2">
                        <a:lumMod val="20000"/>
                        <a:lumOff val="80000"/>
                      </a:schemeClr>
                    </a:solidFill>
                  </a:tcPr>
                </a:tc>
                <a:tc rowSpan="4">
                  <a:txBody>
                    <a:bodyPr/>
                    <a:lstStyle/>
                    <a:p>
                      <a:pPr algn="ctr" hangingPunct="0">
                        <a:spcBef>
                          <a:spcPts val="400"/>
                        </a:spcBef>
                        <a:spcAft>
                          <a:spcPts val="0"/>
                        </a:spcAft>
                      </a:pPr>
                      <a:r>
                        <a:rPr lang="fr-FR" sz="1400" b="1" dirty="0">
                          <a:effectLst/>
                        </a:rPr>
                        <a:t>MAINTENANCE CORRECTIVE</a:t>
                      </a:r>
                      <a:endParaRPr lang="fr-FR" sz="1400" b="1" dirty="0">
                        <a:effectLst/>
                        <a:latin typeface="Times New Roman"/>
                      </a:endParaRPr>
                    </a:p>
                  </a:txBody>
                  <a:tcPr marL="44450" marR="44450" marT="0" marB="0" anchor="ctr">
                    <a:solidFill>
                      <a:schemeClr val="accent2">
                        <a:lumMod val="20000"/>
                        <a:lumOff val="80000"/>
                      </a:schemeClr>
                    </a:solidFill>
                  </a:tcPr>
                </a:tc>
                <a:tc>
                  <a:txBody>
                    <a:bodyPr/>
                    <a:lstStyle/>
                    <a:p>
                      <a:pPr algn="r">
                        <a:spcAft>
                          <a:spcPts val="0"/>
                        </a:spcAft>
                      </a:pPr>
                      <a:r>
                        <a:rPr lang="fr-FR" sz="1200" dirty="0">
                          <a:effectLst/>
                        </a:rPr>
                        <a:t>1.1.</a:t>
                      </a:r>
                      <a:endParaRPr lang="fr-FR" sz="1200" b="1" dirty="0">
                        <a:effectLst/>
                        <a:latin typeface="Times New Roman"/>
                        <a:ea typeface="Times New Roman"/>
                      </a:endParaRPr>
                    </a:p>
                  </a:txBody>
                  <a:tcPr marL="44450" marR="44450" marT="0" marB="0" anchor="ctr"/>
                </a:tc>
                <a:tc>
                  <a:txBody>
                    <a:bodyPr/>
                    <a:lstStyle/>
                    <a:p>
                      <a:pPr marL="252095" indent="-288290" algn="just">
                        <a:spcAft>
                          <a:spcPts val="0"/>
                        </a:spcAft>
                      </a:pPr>
                      <a:r>
                        <a:rPr lang="fr-FR" sz="1200" dirty="0">
                          <a:effectLst/>
                        </a:rPr>
                        <a:t>Diagnostiquer les pannes </a:t>
                      </a:r>
                      <a:endParaRPr lang="fr-FR" sz="1200" dirty="0">
                        <a:effectLst/>
                        <a:latin typeface="Times New Roman"/>
                        <a:ea typeface="Times New Roman"/>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212020">
                <a:tc vMerge="1">
                  <a:txBody>
                    <a:bodyPr/>
                    <a:lstStyle/>
                    <a:p>
                      <a:endParaRPr lang="fr-FR"/>
                    </a:p>
                  </a:txBody>
                  <a:tcPr/>
                </a:tc>
                <a:tc vMerge="1">
                  <a:txBody>
                    <a:bodyPr/>
                    <a:lstStyle/>
                    <a:p>
                      <a:endParaRPr lang="fr-FR"/>
                    </a:p>
                  </a:txBody>
                  <a:tcPr/>
                </a:tc>
                <a:tc>
                  <a:txBody>
                    <a:bodyPr/>
                    <a:lstStyle/>
                    <a:p>
                      <a:pPr algn="r">
                        <a:spcAft>
                          <a:spcPts val="0"/>
                        </a:spcAft>
                      </a:pPr>
                      <a:r>
                        <a:rPr lang="fr-FR" sz="1200" dirty="0">
                          <a:effectLst/>
                        </a:rPr>
                        <a:t>1.2.</a:t>
                      </a:r>
                      <a:endParaRPr lang="fr-FR" sz="1200" b="1" dirty="0">
                        <a:effectLst/>
                        <a:latin typeface="Times New Roman"/>
                        <a:ea typeface="Times New Roman"/>
                      </a:endParaRPr>
                    </a:p>
                  </a:txBody>
                  <a:tcPr marL="44450" marR="44450" marT="0" marB="0" anchor="ctr"/>
                </a:tc>
                <a:tc>
                  <a:txBody>
                    <a:bodyPr/>
                    <a:lstStyle/>
                    <a:p>
                      <a:pPr marL="252095" indent="-288290" algn="just">
                        <a:spcAft>
                          <a:spcPts val="0"/>
                        </a:spcAft>
                      </a:pPr>
                      <a:r>
                        <a:rPr lang="fr-FR" sz="1200" dirty="0">
                          <a:effectLst/>
                        </a:rPr>
                        <a:t>Préparer les interventions </a:t>
                      </a:r>
                      <a:endParaRPr lang="fr-FR" sz="1200" dirty="0">
                        <a:effectLst/>
                        <a:latin typeface="Times New Roman"/>
                        <a:ea typeface="Times New Roman"/>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212020">
                <a:tc vMerge="1">
                  <a:txBody>
                    <a:bodyPr/>
                    <a:lstStyle/>
                    <a:p>
                      <a:endParaRPr lang="fr-FR"/>
                    </a:p>
                  </a:txBody>
                  <a:tcPr/>
                </a:tc>
                <a:tc vMerge="1">
                  <a:txBody>
                    <a:bodyPr/>
                    <a:lstStyle/>
                    <a:p>
                      <a:endParaRPr lang="fr-FR"/>
                    </a:p>
                  </a:txBody>
                  <a:tcPr/>
                </a:tc>
                <a:tc>
                  <a:txBody>
                    <a:bodyPr/>
                    <a:lstStyle/>
                    <a:p>
                      <a:pPr algn="r">
                        <a:spcAft>
                          <a:spcPts val="0"/>
                        </a:spcAft>
                      </a:pPr>
                      <a:r>
                        <a:rPr lang="fr-FR" sz="1200" dirty="0">
                          <a:effectLst/>
                        </a:rPr>
                        <a:t>1.3.</a:t>
                      </a:r>
                      <a:endParaRPr lang="fr-FR" sz="1200" b="1" dirty="0">
                        <a:effectLst/>
                        <a:latin typeface="Times New Roman"/>
                        <a:ea typeface="Times New Roman"/>
                      </a:endParaRPr>
                    </a:p>
                  </a:txBody>
                  <a:tcPr marL="44450" marR="44450" marT="0" marB="0" anchor="ctr"/>
                </a:tc>
                <a:tc>
                  <a:txBody>
                    <a:bodyPr/>
                    <a:lstStyle/>
                    <a:p>
                      <a:pPr marL="252095" indent="-288290" algn="just">
                        <a:spcAft>
                          <a:spcPts val="0"/>
                        </a:spcAft>
                      </a:pPr>
                      <a:r>
                        <a:rPr lang="fr-FR" sz="1200" dirty="0">
                          <a:effectLst/>
                        </a:rPr>
                        <a:t>Effectuer les actions correctives</a:t>
                      </a:r>
                      <a:endParaRPr lang="fr-FR" sz="1200" dirty="0">
                        <a:effectLst/>
                        <a:latin typeface="Times New Roman"/>
                        <a:ea typeface="Times New Roman"/>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212020">
                <a:tc vMerge="1">
                  <a:txBody>
                    <a:bodyPr/>
                    <a:lstStyle/>
                    <a:p>
                      <a:endParaRPr lang="fr-FR"/>
                    </a:p>
                  </a:txBody>
                  <a:tcPr/>
                </a:tc>
                <a:tc vMerge="1">
                  <a:txBody>
                    <a:bodyPr/>
                    <a:lstStyle/>
                    <a:p>
                      <a:endParaRPr lang="fr-FR"/>
                    </a:p>
                  </a:txBody>
                  <a:tcPr/>
                </a:tc>
                <a:tc>
                  <a:txBody>
                    <a:bodyPr/>
                    <a:lstStyle/>
                    <a:p>
                      <a:pPr algn="r">
                        <a:spcAft>
                          <a:spcPts val="0"/>
                        </a:spcAft>
                      </a:pPr>
                      <a:r>
                        <a:rPr lang="fr-FR" sz="1200" dirty="0">
                          <a:effectLst/>
                        </a:rPr>
                        <a:t>1.4.</a:t>
                      </a:r>
                      <a:endParaRPr lang="fr-FR" sz="1200" b="1" dirty="0">
                        <a:effectLst/>
                        <a:latin typeface="Times New Roman"/>
                        <a:ea typeface="Times New Roman"/>
                      </a:endParaRPr>
                    </a:p>
                  </a:txBody>
                  <a:tcPr marL="44450" marR="44450" marT="0" marB="0" anchor="ctr"/>
                </a:tc>
                <a:tc>
                  <a:txBody>
                    <a:bodyPr/>
                    <a:lstStyle/>
                    <a:p>
                      <a:pPr marL="252095" indent="-288290" algn="just">
                        <a:spcAft>
                          <a:spcPts val="0"/>
                        </a:spcAft>
                      </a:pPr>
                      <a:r>
                        <a:rPr lang="fr-FR" sz="1200" dirty="0">
                          <a:effectLst/>
                        </a:rPr>
                        <a:t>Remettre en service</a:t>
                      </a:r>
                      <a:endParaRPr lang="fr-FR" sz="1200" dirty="0">
                        <a:effectLst/>
                        <a:latin typeface="Times New Roman"/>
                        <a:ea typeface="Times New Roman"/>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212020">
                <a:tc rowSpan="3">
                  <a:txBody>
                    <a:bodyPr/>
                    <a:lstStyle/>
                    <a:p>
                      <a:pPr algn="ctr">
                        <a:spcAft>
                          <a:spcPts val="0"/>
                        </a:spcAft>
                      </a:pPr>
                      <a:r>
                        <a:rPr lang="fr-FR" sz="1400" b="1" cap="all" dirty="0">
                          <a:effectLst/>
                        </a:rPr>
                        <a:t>A2</a:t>
                      </a:r>
                      <a:endParaRPr lang="fr-FR" sz="1400" b="1" cap="all" dirty="0">
                        <a:effectLst/>
                        <a:latin typeface="Times New Roman"/>
                      </a:endParaRPr>
                    </a:p>
                  </a:txBody>
                  <a:tcPr marL="44450" marR="44450" marT="0" marB="0" anchor="ctr">
                    <a:solidFill>
                      <a:schemeClr val="accent2">
                        <a:lumMod val="20000"/>
                        <a:lumOff val="80000"/>
                      </a:schemeClr>
                    </a:solidFill>
                  </a:tcPr>
                </a:tc>
                <a:tc rowSpan="3">
                  <a:txBody>
                    <a:bodyPr/>
                    <a:lstStyle/>
                    <a:p>
                      <a:pPr algn="ctr">
                        <a:spcBef>
                          <a:spcPts val="400"/>
                        </a:spcBef>
                        <a:spcAft>
                          <a:spcPts val="0"/>
                        </a:spcAft>
                      </a:pPr>
                      <a:r>
                        <a:rPr lang="fr-FR" sz="1400" b="1" cap="all" dirty="0">
                          <a:effectLst/>
                        </a:rPr>
                        <a:t>maintenance </a:t>
                      </a:r>
                      <a:r>
                        <a:rPr lang="fr-FR" sz="1400" b="1" cap="all" dirty="0" smtClean="0">
                          <a:effectLst/>
                        </a:rPr>
                        <a:t>préventive</a:t>
                      </a:r>
                      <a:endParaRPr lang="fr-FR" sz="1400" b="1" cap="all" dirty="0">
                        <a:effectLst/>
                        <a:latin typeface="Times New Roman"/>
                      </a:endParaRPr>
                    </a:p>
                  </a:txBody>
                  <a:tcPr marL="44450" marR="44450" marT="0" marB="0" anchor="ctr">
                    <a:solidFill>
                      <a:schemeClr val="accent2">
                        <a:lumMod val="20000"/>
                        <a:lumOff val="80000"/>
                      </a:schemeClr>
                    </a:solidFill>
                  </a:tcPr>
                </a:tc>
                <a:tc>
                  <a:txBody>
                    <a:bodyPr/>
                    <a:lstStyle/>
                    <a:p>
                      <a:pPr algn="r">
                        <a:spcAft>
                          <a:spcPts val="0"/>
                        </a:spcAft>
                        <a:tabLst>
                          <a:tab pos="457200" algn="l"/>
                        </a:tabLst>
                      </a:pPr>
                      <a:r>
                        <a:rPr lang="fr-FR" sz="1200" dirty="0">
                          <a:effectLst/>
                        </a:rPr>
                        <a:t>2.1.</a:t>
                      </a:r>
                      <a:endParaRPr lang="fr-FR" sz="1200" b="1" dirty="0">
                        <a:effectLst/>
                        <a:latin typeface="Times New Roman"/>
                        <a:ea typeface="Times New Roman"/>
                      </a:endParaRPr>
                    </a:p>
                  </a:txBody>
                  <a:tcPr marL="44450" marR="44450" marT="0" marB="0" anchor="ctr"/>
                </a:tc>
                <a:tc>
                  <a:txBody>
                    <a:bodyPr/>
                    <a:lstStyle/>
                    <a:p>
                      <a:pPr marL="252095" indent="-288290" algn="just">
                        <a:spcAft>
                          <a:spcPts val="0"/>
                        </a:spcAft>
                        <a:tabLst>
                          <a:tab pos="457200" algn="l"/>
                        </a:tabLst>
                      </a:pPr>
                      <a:r>
                        <a:rPr lang="fr-FR" sz="1200" dirty="0">
                          <a:effectLst/>
                        </a:rPr>
                        <a:t>Définir et/ou planifier la maintenance préventive</a:t>
                      </a:r>
                      <a:endParaRPr lang="fr-FR" sz="1200" dirty="0">
                        <a:effectLst/>
                        <a:latin typeface="Times New Roman"/>
                        <a:ea typeface="Times New Roman"/>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endParaRPr lang="fr-FR" sz="1200" b="1" kern="1200" dirty="0">
                        <a:solidFill>
                          <a:schemeClr val="dk1"/>
                        </a:solidFill>
                        <a:effectLst/>
                        <a:latin typeface="+mn-lt"/>
                        <a:ea typeface="+mn-ea"/>
                        <a:cs typeface="+mn-cs"/>
                      </a:endParaRPr>
                    </a:p>
                  </a:txBody>
                  <a:tcPr marL="44450" marR="44450" marT="0" marB="0" anchor="ctr"/>
                </a:tc>
              </a:tr>
              <a:tr h="212020">
                <a:tc vMerge="1">
                  <a:txBody>
                    <a:bodyPr/>
                    <a:lstStyle/>
                    <a:p>
                      <a:endParaRPr lang="fr-FR"/>
                    </a:p>
                  </a:txBody>
                  <a:tcPr/>
                </a:tc>
                <a:tc vMerge="1">
                  <a:txBody>
                    <a:bodyPr/>
                    <a:lstStyle/>
                    <a:p>
                      <a:endParaRPr lang="fr-FR"/>
                    </a:p>
                  </a:txBody>
                  <a:tcPr/>
                </a:tc>
                <a:tc>
                  <a:txBody>
                    <a:bodyPr/>
                    <a:lstStyle/>
                    <a:p>
                      <a:pPr algn="r">
                        <a:spcAft>
                          <a:spcPts val="0"/>
                        </a:spcAft>
                        <a:tabLst>
                          <a:tab pos="457200" algn="l"/>
                        </a:tabLst>
                      </a:pPr>
                      <a:r>
                        <a:rPr lang="fr-FR" sz="1200" dirty="0">
                          <a:effectLst/>
                        </a:rPr>
                        <a:t>2.2.</a:t>
                      </a:r>
                      <a:endParaRPr lang="fr-FR" sz="1200" b="1" dirty="0">
                        <a:effectLst/>
                        <a:latin typeface="Times New Roman"/>
                        <a:ea typeface="Times New Roman"/>
                      </a:endParaRPr>
                    </a:p>
                  </a:txBody>
                  <a:tcPr marL="44450" marR="44450" marT="0" marB="0" anchor="ctr"/>
                </a:tc>
                <a:tc>
                  <a:txBody>
                    <a:bodyPr/>
                    <a:lstStyle/>
                    <a:p>
                      <a:pPr marL="252095" indent="-288290" algn="just">
                        <a:spcAft>
                          <a:spcPts val="0"/>
                        </a:spcAft>
                        <a:tabLst>
                          <a:tab pos="457200" algn="l"/>
                        </a:tabLst>
                      </a:pPr>
                      <a:r>
                        <a:rPr lang="fr-FR" sz="1200" dirty="0">
                          <a:effectLst/>
                        </a:rPr>
                        <a:t>Mettre en œuvre le plan de maintenance préventive</a:t>
                      </a:r>
                      <a:endParaRPr lang="fr-FR" sz="1200" dirty="0">
                        <a:effectLst/>
                        <a:latin typeface="Times New Roman"/>
                        <a:ea typeface="Times New Roman"/>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212020">
                <a:tc vMerge="1">
                  <a:txBody>
                    <a:bodyPr/>
                    <a:lstStyle/>
                    <a:p>
                      <a:endParaRPr lang="fr-FR"/>
                    </a:p>
                  </a:txBody>
                  <a:tcPr/>
                </a:tc>
                <a:tc vMerge="1">
                  <a:txBody>
                    <a:bodyPr/>
                    <a:lstStyle/>
                    <a:p>
                      <a:endParaRPr lang="fr-FR"/>
                    </a:p>
                  </a:txBody>
                  <a:tcPr/>
                </a:tc>
                <a:tc>
                  <a:txBody>
                    <a:bodyPr/>
                    <a:lstStyle/>
                    <a:p>
                      <a:pPr algn="r">
                        <a:spcAft>
                          <a:spcPts val="0"/>
                        </a:spcAft>
                        <a:tabLst>
                          <a:tab pos="457200" algn="l"/>
                        </a:tabLst>
                      </a:pPr>
                      <a:r>
                        <a:rPr lang="fr-FR" sz="1200" dirty="0">
                          <a:effectLst/>
                        </a:rPr>
                        <a:t>2.3.</a:t>
                      </a:r>
                      <a:endParaRPr lang="fr-FR" sz="1200" b="1" dirty="0">
                        <a:effectLst/>
                        <a:latin typeface="Times New Roman"/>
                        <a:ea typeface="Times New Roman"/>
                      </a:endParaRPr>
                    </a:p>
                  </a:txBody>
                  <a:tcPr marL="44450" marR="44450" marT="0" marB="0" anchor="ctr"/>
                </a:tc>
                <a:tc>
                  <a:txBody>
                    <a:bodyPr/>
                    <a:lstStyle/>
                    <a:p>
                      <a:pPr marL="252095" indent="-288290" algn="just">
                        <a:spcAft>
                          <a:spcPts val="0"/>
                        </a:spcAft>
                        <a:tabLst>
                          <a:tab pos="457200" algn="l"/>
                        </a:tabLst>
                      </a:pPr>
                      <a:r>
                        <a:rPr lang="fr-FR" sz="1200" dirty="0">
                          <a:effectLst/>
                        </a:rPr>
                        <a:t>Exploiter les informations recueillies</a:t>
                      </a:r>
                      <a:endParaRPr lang="fr-FR" sz="1200" dirty="0">
                        <a:effectLst/>
                        <a:latin typeface="Times New Roman"/>
                        <a:ea typeface="Times New Roman"/>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bl>
          </a:graphicData>
        </a:graphic>
      </p:graphicFrame>
      <p:graphicFrame>
        <p:nvGraphicFramePr>
          <p:cNvPr id="8" name="Group 103"/>
          <p:cNvGraphicFramePr>
            <a:graphicFrameLocks noGrp="1"/>
          </p:cNvGraphicFramePr>
          <p:nvPr>
            <p:extLst>
              <p:ext uri="{D42A27DB-BD31-4B8C-83A1-F6EECF244321}">
                <p14:modId xmlns:p14="http://schemas.microsoft.com/office/powerpoint/2010/main" val="54244239"/>
              </p:ext>
            </p:extLst>
          </p:nvPr>
        </p:nvGraphicFramePr>
        <p:xfrm>
          <a:off x="632516" y="3212976"/>
          <a:ext cx="9073012" cy="2400743"/>
        </p:xfrm>
        <a:graphic>
          <a:graphicData uri="http://schemas.openxmlformats.org/drawingml/2006/table">
            <a:tbl>
              <a:tblPr>
                <a:tableStyleId>{5940675A-B579-460E-94D1-54222C63F5DA}</a:tableStyleId>
              </a:tblPr>
              <a:tblGrid>
                <a:gridCol w="432052"/>
                <a:gridCol w="1512168"/>
                <a:gridCol w="360038"/>
                <a:gridCol w="5688634"/>
                <a:gridCol w="360040"/>
                <a:gridCol w="360040"/>
                <a:gridCol w="360040"/>
              </a:tblGrid>
              <a:tr h="242510">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smtClean="0">
                          <a:ln>
                            <a:noFill/>
                          </a:ln>
                          <a:effectLst/>
                        </a:rPr>
                        <a:t>A3</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c rowSpan="3">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fr-FR" sz="1400" b="1" u="none" strike="noStrike" cap="none" normalizeH="0" baseline="0" dirty="0" smtClean="0">
                          <a:ln>
                            <a:noFill/>
                          </a:ln>
                          <a:effectLst/>
                        </a:rPr>
                        <a:t>AMÉLIORATION</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674688" algn="l"/>
                        </a:tabLst>
                      </a:pPr>
                      <a:r>
                        <a:rPr kumimoji="0" lang="fr-FR" sz="1200" u="none" strike="noStrike" cap="none" normalizeH="0" baseline="0" dirty="0" smtClean="0">
                          <a:ln>
                            <a:noFill/>
                          </a:ln>
                          <a:effectLst/>
                        </a:rPr>
                        <a:t>3.1.</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0" marR="0" lvl="0" indent="-9525" algn="l" defTabSz="914400" rtl="0" eaLnBrk="1" fontAlgn="base" latinLnBrk="0" hangingPunct="1">
                        <a:lnSpc>
                          <a:spcPct val="100000"/>
                        </a:lnSpc>
                        <a:spcBef>
                          <a:spcPct val="0"/>
                        </a:spcBef>
                        <a:spcAft>
                          <a:spcPct val="0"/>
                        </a:spcAft>
                        <a:buClrTx/>
                        <a:buSzTx/>
                        <a:buFontTx/>
                        <a:buNone/>
                        <a:tabLst>
                          <a:tab pos="674688" algn="l"/>
                        </a:tabLst>
                      </a:pPr>
                      <a:r>
                        <a:rPr kumimoji="0" lang="fr-FR" sz="1200" u="none" strike="noStrike" cap="none" normalizeH="0" baseline="0" dirty="0" smtClean="0">
                          <a:ln>
                            <a:noFill/>
                          </a:ln>
                          <a:effectLst/>
                        </a:rPr>
                        <a:t>Proposer ou définir des axes d’amélioration</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indent="15875" algn="ctr"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242510">
                <a:tc vMerge="1">
                  <a:txBody>
                    <a:bodyPr/>
                    <a:lstStyle/>
                    <a:p>
                      <a:endParaRPr lang="fr-FR"/>
                    </a:p>
                  </a:txBody>
                  <a:tcPr/>
                </a:tc>
                <a:tc v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674688" algn="l"/>
                        </a:tabLst>
                      </a:pPr>
                      <a:r>
                        <a:rPr kumimoji="0" lang="fr-FR" sz="1200" u="none" strike="noStrike" cap="none" normalizeH="0" baseline="0" dirty="0" smtClean="0">
                          <a:ln>
                            <a:noFill/>
                          </a:ln>
                          <a:effectLst/>
                        </a:rPr>
                        <a:t>3.2.</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0" marR="0" lvl="0" indent="-9525" algn="l" defTabSz="914400" rtl="0" eaLnBrk="1" fontAlgn="base" latinLnBrk="0" hangingPunct="1">
                        <a:lnSpc>
                          <a:spcPct val="100000"/>
                        </a:lnSpc>
                        <a:spcBef>
                          <a:spcPct val="0"/>
                        </a:spcBef>
                        <a:spcAft>
                          <a:spcPct val="0"/>
                        </a:spcAft>
                        <a:buClrTx/>
                        <a:buSzTx/>
                        <a:buFontTx/>
                        <a:buNone/>
                        <a:tabLst>
                          <a:tab pos="674688" algn="l"/>
                        </a:tabLst>
                      </a:pPr>
                      <a:r>
                        <a:rPr kumimoji="0" lang="fr-FR" sz="1200" u="none" strike="noStrike" cap="none" normalizeH="0" baseline="0" dirty="0" smtClean="0">
                          <a:ln>
                            <a:noFill/>
                          </a:ln>
                          <a:effectLst/>
                        </a:rPr>
                        <a:t>Proposer et/ou concevoir des solutions d’amélioration</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indent="15875" algn="ctr"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271731">
                <a:tc vMerge="1">
                  <a:txBody>
                    <a:bodyPr/>
                    <a:lstStyle/>
                    <a:p>
                      <a:endParaRPr lang="fr-FR"/>
                    </a:p>
                  </a:txBody>
                  <a:tcPr/>
                </a:tc>
                <a:tc v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674688" algn="l"/>
                        </a:tabLst>
                      </a:pPr>
                      <a:r>
                        <a:rPr kumimoji="0" lang="fr-FR" sz="1200" u="none" strike="noStrike" cap="none" normalizeH="0" baseline="0" dirty="0" smtClean="0">
                          <a:ln>
                            <a:noFill/>
                          </a:ln>
                          <a:effectLst/>
                        </a:rPr>
                        <a:t>3.3.</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0" marR="0" lvl="0" indent="-9525" algn="l" defTabSz="914400" rtl="0" eaLnBrk="1" fontAlgn="base" latinLnBrk="0" hangingPunct="1">
                        <a:lnSpc>
                          <a:spcPct val="100000"/>
                        </a:lnSpc>
                        <a:spcBef>
                          <a:spcPct val="0"/>
                        </a:spcBef>
                        <a:spcAft>
                          <a:spcPct val="0"/>
                        </a:spcAft>
                        <a:buClrTx/>
                        <a:buSzTx/>
                        <a:buFontTx/>
                        <a:buNone/>
                        <a:tabLst>
                          <a:tab pos="674688" algn="l"/>
                        </a:tabLst>
                      </a:pPr>
                      <a:r>
                        <a:rPr kumimoji="0" lang="fr-FR" sz="1200" u="none" strike="noStrike" cap="none" normalizeH="0" baseline="0" dirty="0" smtClean="0">
                          <a:ln>
                            <a:noFill/>
                          </a:ln>
                          <a:effectLst/>
                        </a:rPr>
                        <a:t>Mettre en œuvre les solutions d’amélioration, assurer le suivi des travaux</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indent="15875" algn="ctr"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359217">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smtClean="0">
                          <a:ln>
                            <a:noFill/>
                          </a:ln>
                          <a:effectLst/>
                        </a:rPr>
                        <a:t>A4</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c rowSpan="2">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fr-FR" sz="1400" b="1" u="none" strike="noStrike" cap="none" normalizeH="0" baseline="0" dirty="0" smtClean="0">
                          <a:ln>
                            <a:noFill/>
                          </a:ln>
                          <a:effectLst/>
                        </a:rPr>
                        <a:t>INTÉGRATION</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fr-FR" sz="1200" u="none" strike="noStrike" cap="none" normalizeH="0" baseline="0" smtClean="0">
                          <a:ln>
                            <a:noFill/>
                          </a:ln>
                          <a:effectLst/>
                        </a:rPr>
                        <a:t>4.1.</a:t>
                      </a:r>
                      <a:endParaRPr kumimoji="0" lang="fr-FR" sz="1200" b="1"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0" marR="0" lvl="0" indent="-9525" algn="l" defTabSz="914400" rtl="0" eaLnBrk="1" fontAlgn="base" latinLnBrk="0" hangingPunct="1">
                        <a:lnSpc>
                          <a:spcPct val="100000"/>
                        </a:lnSpc>
                        <a:spcBef>
                          <a:spcPct val="0"/>
                        </a:spcBef>
                        <a:spcAft>
                          <a:spcPct val="0"/>
                        </a:spcAft>
                        <a:buClrTx/>
                        <a:buSzTx/>
                        <a:buFontTx/>
                        <a:buNone/>
                        <a:tabLst>
                          <a:tab pos="457200" algn="l"/>
                        </a:tabLst>
                      </a:pPr>
                      <a:r>
                        <a:rPr kumimoji="0" lang="fr-FR" sz="1200" u="none" strike="noStrike" cap="none" normalizeH="0" baseline="0" dirty="0" smtClean="0">
                          <a:ln>
                            <a:noFill/>
                          </a:ln>
                          <a:effectLst/>
                        </a:rPr>
                        <a:t>Contribuer à la prise en compte des contraintes de maintenance lors de l’évolution de l’installation</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indent="15875" algn="ctr"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281921">
                <a:tc vMerge="1">
                  <a:txBody>
                    <a:bodyPr/>
                    <a:lstStyle/>
                    <a:p>
                      <a:endParaRPr lang="fr-FR"/>
                    </a:p>
                  </a:txBody>
                  <a:tcPr/>
                </a:tc>
                <a:tc v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fr-FR" sz="1200" u="none" strike="noStrike" cap="none" normalizeH="0" baseline="0" smtClean="0">
                          <a:ln>
                            <a:noFill/>
                          </a:ln>
                          <a:effectLst/>
                        </a:rPr>
                        <a:t>4.2.</a:t>
                      </a:r>
                      <a:endParaRPr kumimoji="0" lang="fr-FR" sz="1200" b="1"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0" marR="0" lvl="0" indent="-9525" algn="l" defTabSz="914400" rtl="0" eaLnBrk="1" fontAlgn="base" latinLnBrk="0" hangingPunct="1">
                        <a:lnSpc>
                          <a:spcPct val="100000"/>
                        </a:lnSpc>
                        <a:spcBef>
                          <a:spcPct val="0"/>
                        </a:spcBef>
                        <a:spcAft>
                          <a:spcPct val="0"/>
                        </a:spcAft>
                        <a:buClrTx/>
                        <a:buSzTx/>
                        <a:buFontTx/>
                        <a:buNone/>
                        <a:tabLst>
                          <a:tab pos="457200" algn="l"/>
                        </a:tabLst>
                      </a:pPr>
                      <a:r>
                        <a:rPr kumimoji="0" lang="fr-FR" sz="1200" u="none" strike="noStrike" cap="none" normalizeH="0" baseline="0" dirty="0" smtClean="0">
                          <a:ln>
                            <a:noFill/>
                          </a:ln>
                          <a:effectLst/>
                        </a:rPr>
                        <a:t>Préparer et participer à la réception et à la mise en service des nouveaux biens</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indent="15875" algn="ctr"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24251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smtClean="0">
                          <a:ln>
                            <a:noFill/>
                          </a:ln>
                          <a:effectLst/>
                        </a:rPr>
                        <a:t>A5</a:t>
                      </a:r>
                      <a:endParaRPr kumimoji="0" lang="fr-FR" sz="1400" b="1" i="0" u="none" strike="noStrike" cap="none" normalizeH="0" baseline="0" dirty="0" smtClean="0">
                        <a:ln>
                          <a:noFill/>
                        </a:ln>
                        <a:solidFill>
                          <a:srgbClr val="000000"/>
                        </a:solidFill>
                        <a:effectLst/>
                        <a:latin typeface="Times New Roman" pitchFamily="18" charset="0"/>
                      </a:endParaRPr>
                    </a:p>
                  </a:txBody>
                  <a:tcPr marL="44450" marR="44450" marT="0" marB="0" anchor="ctr" horzOverflow="overflow">
                    <a:solidFill>
                      <a:schemeClr val="accent6">
                        <a:lumMod val="40000"/>
                        <a:lumOff val="60000"/>
                      </a:schemeClr>
                    </a:solidFill>
                  </a:tcPr>
                </a:tc>
                <a:tc rowSpan="2">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fr-FR" sz="1400" b="1" u="none" strike="noStrike" cap="none" normalizeH="0" baseline="0" dirty="0" smtClean="0">
                          <a:ln>
                            <a:noFill/>
                          </a:ln>
                          <a:effectLst/>
                        </a:rPr>
                        <a:t>ORGANISATION</a:t>
                      </a:r>
                      <a:endParaRPr kumimoji="0" lang="fr-FR" sz="1400" b="1" i="0" u="none" strike="noStrike" cap="none" normalizeH="0" baseline="0" dirty="0" smtClean="0">
                        <a:ln>
                          <a:noFill/>
                        </a:ln>
                        <a:solidFill>
                          <a:srgbClr val="000000"/>
                        </a:solidFill>
                        <a:effectLst/>
                        <a:latin typeface="Times New Roman" pitchFamily="18" charset="0"/>
                      </a:endParaRPr>
                    </a:p>
                  </a:txBody>
                  <a:tcPr marL="44450" marR="44450" marT="0" marB="0" anchor="ctr" horzOverflow="overflow">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fr-FR" sz="1200" u="none" strike="noStrike" cap="none" normalizeH="0" baseline="0" smtClean="0">
                          <a:ln>
                            <a:noFill/>
                          </a:ln>
                          <a:effectLst/>
                        </a:rPr>
                        <a:t>5.1.</a:t>
                      </a:r>
                      <a:endParaRPr kumimoji="0" lang="fr-FR" sz="1200" b="1"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250825" marR="0" lvl="0" indent="-287338" algn="l" defTabSz="914400" rtl="0" eaLnBrk="1" fontAlgn="base" latinLnBrk="0" hangingPunct="1">
                        <a:lnSpc>
                          <a:spcPct val="100000"/>
                        </a:lnSpc>
                        <a:spcBef>
                          <a:spcPct val="0"/>
                        </a:spcBef>
                        <a:spcAft>
                          <a:spcPct val="0"/>
                        </a:spcAft>
                        <a:buClrTx/>
                        <a:buSzTx/>
                        <a:buFontTx/>
                        <a:buNone/>
                        <a:tabLst>
                          <a:tab pos="457200" algn="l"/>
                        </a:tabLst>
                      </a:pPr>
                      <a:r>
                        <a:rPr kumimoji="0" lang="fr-FR" sz="1200" u="none" strike="noStrike" cap="none" normalizeH="0" baseline="0" dirty="0" smtClean="0">
                          <a:ln>
                            <a:noFill/>
                          </a:ln>
                          <a:effectLst/>
                        </a:rPr>
                        <a:t>Définir la stratégie de maintenance</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indent="15875" algn="ctr"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endParaRPr lang="fr-FR" sz="1200" b="1" kern="1200" dirty="0">
                        <a:solidFill>
                          <a:schemeClr val="dk1"/>
                        </a:solidFill>
                        <a:effectLst/>
                        <a:latin typeface="+mn-lt"/>
                        <a:ea typeface="+mn-ea"/>
                        <a:cs typeface="+mn-cs"/>
                      </a:endParaRPr>
                    </a:p>
                  </a:txBody>
                  <a:tcPr marL="44450" marR="44450" marT="0" marB="0" anchor="ctr"/>
                </a:tc>
              </a:tr>
              <a:tr h="268781">
                <a:tc vMerge="1">
                  <a:txBody>
                    <a:bodyPr/>
                    <a:lstStyle/>
                    <a:p>
                      <a:endParaRPr lang="fr-FR"/>
                    </a:p>
                  </a:txBody>
                  <a:tcPr/>
                </a:tc>
                <a:tc v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smtClean="0">
                          <a:ln>
                            <a:noFill/>
                          </a:ln>
                          <a:effectLst/>
                        </a:rPr>
                        <a:t>5.2.</a:t>
                      </a:r>
                      <a:endParaRPr kumimoji="0" lang="fr-FR" sz="1200" b="1"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0" marR="0" lvl="0" indent="-9525" algn="l"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dirty="0" smtClean="0">
                          <a:ln>
                            <a:noFill/>
                          </a:ln>
                          <a:effectLst/>
                        </a:rPr>
                        <a:t>Mettre en place et/ou optimiser l’organisation des activités de maintenance</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indent="15875" algn="ctr"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endParaRPr lang="fr-FR" sz="1200" b="1" kern="1200" dirty="0">
                        <a:solidFill>
                          <a:schemeClr val="dk1"/>
                        </a:solidFill>
                        <a:effectLst/>
                        <a:latin typeface="+mn-lt"/>
                        <a:ea typeface="+mn-ea"/>
                        <a:cs typeface="+mn-cs"/>
                      </a:endParaRPr>
                    </a:p>
                  </a:txBody>
                  <a:tcPr marL="44450" marR="44450" marT="0" marB="0" anchor="ctr"/>
                </a:tc>
              </a:tr>
              <a:tr h="24251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smtClean="0">
                          <a:ln>
                            <a:noFill/>
                          </a:ln>
                          <a:effectLst/>
                        </a:rPr>
                        <a:t>A6</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c rowSpan="2">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fr-FR" sz="1400" b="1" u="none" strike="noStrike" cap="none" normalizeH="0" baseline="0" dirty="0" smtClean="0">
                          <a:ln>
                            <a:noFill/>
                          </a:ln>
                          <a:effectLst/>
                        </a:rPr>
                        <a:t>COMMUNICATION</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smtClean="0">
                          <a:ln>
                            <a:noFill/>
                          </a:ln>
                          <a:effectLst/>
                        </a:rPr>
                        <a:t>6.1.</a:t>
                      </a:r>
                      <a:endParaRPr kumimoji="0" lang="fr-FR" sz="1200" b="1"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0" marR="0" lvl="0" indent="-9525" algn="l"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dirty="0" smtClean="0">
                          <a:ln>
                            <a:noFill/>
                          </a:ln>
                          <a:effectLst/>
                        </a:rPr>
                        <a:t>Assurer la communication interne et externe au service maintenance</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indent="15875" algn="ctr"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242510">
                <a:tc vMerge="1">
                  <a:txBody>
                    <a:bodyPr/>
                    <a:lstStyle/>
                    <a:p>
                      <a:endParaRPr lang="fr-FR"/>
                    </a:p>
                  </a:txBody>
                  <a:tcPr/>
                </a:tc>
                <a:tc v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dirty="0" smtClean="0">
                          <a:ln>
                            <a:noFill/>
                          </a:ln>
                          <a:effectLst/>
                        </a:rPr>
                        <a:t>6.2.</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250825" marR="0" lvl="0" indent="-287338" algn="l"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dirty="0" smtClean="0">
                          <a:ln>
                            <a:noFill/>
                          </a:ln>
                          <a:effectLst/>
                        </a:rPr>
                        <a:t>Participer à une réunion de progrès</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indent="15875" algn="ctr"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bl>
          </a:graphicData>
        </a:graphic>
      </p:graphicFrame>
      <p:graphicFrame>
        <p:nvGraphicFramePr>
          <p:cNvPr id="9" name="Group 104"/>
          <p:cNvGraphicFramePr>
            <a:graphicFrameLocks noGrp="1"/>
          </p:cNvGraphicFramePr>
          <p:nvPr>
            <p:extLst>
              <p:ext uri="{D42A27DB-BD31-4B8C-83A1-F6EECF244321}">
                <p14:modId xmlns:p14="http://schemas.microsoft.com/office/powerpoint/2010/main" val="4180815089"/>
              </p:ext>
            </p:extLst>
          </p:nvPr>
        </p:nvGraphicFramePr>
        <p:xfrm>
          <a:off x="632517" y="5661248"/>
          <a:ext cx="9073009" cy="936104"/>
        </p:xfrm>
        <a:graphic>
          <a:graphicData uri="http://schemas.openxmlformats.org/drawingml/2006/table">
            <a:tbl>
              <a:tblPr>
                <a:tableStyleId>{5940675A-B579-460E-94D1-54222C63F5DA}</a:tableStyleId>
              </a:tblPr>
              <a:tblGrid>
                <a:gridCol w="432051"/>
                <a:gridCol w="1512168"/>
                <a:gridCol w="360039"/>
                <a:gridCol w="5688633"/>
                <a:gridCol w="360040"/>
                <a:gridCol w="360040"/>
                <a:gridCol w="360038"/>
              </a:tblGrid>
              <a:tr h="264318">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smtClean="0">
                          <a:ln>
                            <a:noFill/>
                          </a:ln>
                          <a:effectLst/>
                        </a:rPr>
                        <a:t>A7</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3">
                        <a:lumMod val="20000"/>
                        <a:lumOff val="80000"/>
                      </a:schemeClr>
                    </a:solidFill>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smtClean="0">
                          <a:ln>
                            <a:noFill/>
                          </a:ln>
                          <a:effectLst/>
                        </a:rPr>
                        <a:t>CONDUITE D’UNE INSTALLATION</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3">
                        <a:lumMod val="20000"/>
                        <a:lumOff val="80000"/>
                      </a:schemeClr>
                    </a:solidFill>
                  </a:tcPr>
                </a:tc>
                <a:tc>
                  <a:txBody>
                    <a:bodyPr/>
                    <a:lstStyle/>
                    <a:p>
                      <a:pPr marL="287338" marR="0" lvl="0" indent="-287338" algn="r" defTabSz="914400" rtl="0" eaLnBrk="1" fontAlgn="base" latinLnBrk="0" hangingPunct="1">
                        <a:lnSpc>
                          <a:spcPct val="100000"/>
                        </a:lnSpc>
                        <a:spcBef>
                          <a:spcPct val="0"/>
                        </a:spcBef>
                        <a:spcAft>
                          <a:spcPct val="0"/>
                        </a:spcAft>
                        <a:buClrTx/>
                        <a:buSzTx/>
                        <a:buFontTx/>
                        <a:buNone/>
                        <a:tabLst>
                          <a:tab pos="404813" algn="l"/>
                        </a:tabLst>
                      </a:pPr>
                      <a:r>
                        <a:rPr kumimoji="0" lang="fr-FR" sz="1200" u="none" strike="noStrike" cap="none" normalizeH="0" baseline="0" dirty="0" smtClean="0">
                          <a:ln>
                            <a:noFill/>
                          </a:ln>
                          <a:effectLst/>
                        </a:rPr>
                        <a:t>7.1.</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250825" marR="0" lvl="0" indent="-287338" algn="just" defTabSz="914400" rtl="0" eaLnBrk="1" fontAlgn="base" latinLnBrk="0" hangingPunct="1">
                        <a:lnSpc>
                          <a:spcPct val="100000"/>
                        </a:lnSpc>
                        <a:spcBef>
                          <a:spcPct val="0"/>
                        </a:spcBef>
                        <a:spcAft>
                          <a:spcPct val="0"/>
                        </a:spcAft>
                        <a:buClrTx/>
                        <a:buSzTx/>
                        <a:buFontTx/>
                        <a:buNone/>
                        <a:tabLst>
                          <a:tab pos="404813" algn="l"/>
                        </a:tabLst>
                      </a:pPr>
                      <a:r>
                        <a:rPr kumimoji="0" lang="fr-FR" sz="1200" u="none" strike="noStrike" cap="none" normalizeH="0" baseline="0" dirty="0" smtClean="0">
                          <a:ln>
                            <a:noFill/>
                          </a:ln>
                          <a:effectLst/>
                        </a:rPr>
                        <a:t>Effectuer la mise en fonctionnement et l’arrêt du bien</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223894">
                <a:tc vMerge="1">
                  <a:txBody>
                    <a:bodyPr/>
                    <a:lstStyle/>
                    <a:p>
                      <a:endParaRPr lang="fr-FR"/>
                    </a:p>
                  </a:txBody>
                  <a:tcPr/>
                </a:tc>
                <a:tc vMerge="1">
                  <a:txBody>
                    <a:bodyPr/>
                    <a:lstStyle/>
                    <a:p>
                      <a:endParaRPr lang="fr-FR"/>
                    </a:p>
                  </a:txBody>
                  <a:tcPr/>
                </a:tc>
                <a:tc>
                  <a:txBody>
                    <a:bodyPr/>
                    <a:lstStyle/>
                    <a:p>
                      <a:pPr marL="287338" marR="0" lvl="0" indent="-287338" algn="r" defTabSz="914400" rtl="0" eaLnBrk="1" fontAlgn="base" latinLnBrk="0" hangingPunct="1">
                        <a:lnSpc>
                          <a:spcPct val="100000"/>
                        </a:lnSpc>
                        <a:spcBef>
                          <a:spcPct val="0"/>
                        </a:spcBef>
                        <a:spcAft>
                          <a:spcPct val="0"/>
                        </a:spcAft>
                        <a:buClrTx/>
                        <a:buSzTx/>
                        <a:buFontTx/>
                        <a:buNone/>
                        <a:tabLst>
                          <a:tab pos="404813" algn="l"/>
                        </a:tabLst>
                      </a:pPr>
                      <a:r>
                        <a:rPr kumimoji="0" lang="fr-FR" sz="1200" u="none" strike="noStrike" cap="none" normalizeH="0" baseline="0" dirty="0" smtClean="0">
                          <a:ln>
                            <a:noFill/>
                          </a:ln>
                          <a:effectLst/>
                        </a:rPr>
                        <a:t>7.2.</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250825" marR="0" lvl="0" indent="-287338" algn="just" defTabSz="914400" rtl="0" eaLnBrk="1" fontAlgn="base" latinLnBrk="0" hangingPunct="1">
                        <a:lnSpc>
                          <a:spcPct val="100000"/>
                        </a:lnSpc>
                        <a:spcBef>
                          <a:spcPct val="0"/>
                        </a:spcBef>
                        <a:spcAft>
                          <a:spcPct val="0"/>
                        </a:spcAft>
                        <a:buClrTx/>
                        <a:buSzTx/>
                        <a:buFontTx/>
                        <a:buNone/>
                        <a:tabLst>
                          <a:tab pos="404813" algn="l"/>
                        </a:tabLst>
                      </a:pPr>
                      <a:r>
                        <a:rPr kumimoji="0" lang="fr-FR" sz="1200" u="none" strike="noStrike" cap="none" normalizeH="0" baseline="0" dirty="0" smtClean="0">
                          <a:ln>
                            <a:noFill/>
                          </a:ln>
                          <a:effectLst/>
                        </a:rPr>
                        <a:t>Effectuer les réglages et les paramétrages</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0" indent="15875" algn="ctr" defTabSz="914400" rtl="0" eaLnBrk="1" latinLnBrk="0" hangingPunct="0">
                        <a:spcAft>
                          <a:spcPts val="0"/>
                        </a:spcAft>
                      </a:pP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endParaRPr lang="fr-FR" sz="1200" b="1" kern="1200" dirty="0">
                        <a:solidFill>
                          <a:schemeClr val="dk1"/>
                        </a:solidFill>
                        <a:effectLst/>
                        <a:latin typeface="+mn-lt"/>
                        <a:ea typeface="+mn-ea"/>
                        <a:cs typeface="+mn-cs"/>
                      </a:endParaRPr>
                    </a:p>
                  </a:txBody>
                  <a:tcPr marL="44450" marR="44450" marT="0" marB="0" anchor="ctr"/>
                </a:tc>
              </a:tr>
              <a:tr h="223894">
                <a:tc vMerge="1">
                  <a:txBody>
                    <a:bodyPr/>
                    <a:lstStyle/>
                    <a:p>
                      <a:endParaRPr lang="fr-FR"/>
                    </a:p>
                  </a:txBody>
                  <a:tcPr/>
                </a:tc>
                <a:tc vMerge="1">
                  <a:txBody>
                    <a:bodyPr/>
                    <a:lstStyle/>
                    <a:p>
                      <a:endParaRPr lang="fr-FR"/>
                    </a:p>
                  </a:txBody>
                  <a:tcPr/>
                </a:tc>
                <a:tc>
                  <a:txBody>
                    <a:bodyPr/>
                    <a:lstStyle/>
                    <a:p>
                      <a:pPr marL="287338" marR="0" lvl="0" indent="-287338" algn="r" defTabSz="914400" rtl="0" eaLnBrk="1" fontAlgn="base" latinLnBrk="0" hangingPunct="1">
                        <a:lnSpc>
                          <a:spcPct val="100000"/>
                        </a:lnSpc>
                        <a:spcBef>
                          <a:spcPct val="0"/>
                        </a:spcBef>
                        <a:spcAft>
                          <a:spcPct val="0"/>
                        </a:spcAft>
                        <a:buClrTx/>
                        <a:buSzTx/>
                        <a:buFontTx/>
                        <a:buNone/>
                        <a:tabLst>
                          <a:tab pos="404813" algn="l"/>
                        </a:tabLst>
                      </a:pPr>
                      <a:r>
                        <a:rPr kumimoji="0" lang="fr-FR" sz="1200" u="none" strike="noStrike" cap="none" normalizeH="0" baseline="0" dirty="0" smtClean="0">
                          <a:ln>
                            <a:noFill/>
                          </a:ln>
                          <a:effectLst/>
                        </a:rPr>
                        <a:t>7.3.</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250825" marR="0" lvl="0" indent="-287338" algn="just" defTabSz="914400" rtl="0" eaLnBrk="1" fontAlgn="base" latinLnBrk="0" hangingPunct="1">
                        <a:lnSpc>
                          <a:spcPct val="100000"/>
                        </a:lnSpc>
                        <a:spcBef>
                          <a:spcPct val="0"/>
                        </a:spcBef>
                        <a:spcAft>
                          <a:spcPct val="0"/>
                        </a:spcAft>
                        <a:buClrTx/>
                        <a:buSzTx/>
                        <a:buFontTx/>
                        <a:buNone/>
                        <a:tabLst>
                          <a:tab pos="404813" algn="l"/>
                        </a:tabLst>
                      </a:pPr>
                      <a:r>
                        <a:rPr kumimoji="0" lang="fr-FR" sz="1200" u="none" strike="noStrike" cap="none" normalizeH="0" baseline="0" dirty="0" smtClean="0">
                          <a:ln>
                            <a:noFill/>
                          </a:ln>
                          <a:effectLst/>
                        </a:rPr>
                        <a:t>Assurer la conduite en mode dégradé</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0" indent="15875" algn="ctr" defTabSz="914400" rtl="0" eaLnBrk="1" latinLnBrk="0" hangingPunct="0">
                        <a:spcAft>
                          <a:spcPts val="0"/>
                        </a:spcAft>
                      </a:pP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endParaRPr lang="fr-FR" sz="1200" b="1" kern="1200" dirty="0">
                        <a:solidFill>
                          <a:schemeClr val="dk1"/>
                        </a:solidFill>
                        <a:effectLst/>
                        <a:latin typeface="+mn-lt"/>
                        <a:ea typeface="+mn-ea"/>
                        <a:cs typeface="+mn-cs"/>
                      </a:endParaRPr>
                    </a:p>
                  </a:txBody>
                  <a:tcPr marL="44450" marR="44450" marT="0" marB="0" anchor="ctr"/>
                </a:tc>
              </a:tr>
              <a:tr h="223998">
                <a:tc vMerge="1">
                  <a:txBody>
                    <a:bodyPr/>
                    <a:lstStyle/>
                    <a:p>
                      <a:endParaRPr lang="fr-FR"/>
                    </a:p>
                  </a:txBody>
                  <a:tcPr/>
                </a:tc>
                <a:tc vMerge="1">
                  <a:txBody>
                    <a:bodyPr/>
                    <a:lstStyle/>
                    <a:p>
                      <a:endParaRPr lang="fr-FR"/>
                    </a:p>
                  </a:txBody>
                  <a:tcPr/>
                </a:tc>
                <a:tc>
                  <a:txBody>
                    <a:bodyPr/>
                    <a:lstStyle/>
                    <a:p>
                      <a:pPr marL="287338" marR="0" lvl="0" indent="-287338" algn="r" defTabSz="914400" rtl="0" eaLnBrk="1" fontAlgn="base" latinLnBrk="0" hangingPunct="1">
                        <a:lnSpc>
                          <a:spcPct val="100000"/>
                        </a:lnSpc>
                        <a:spcBef>
                          <a:spcPct val="0"/>
                        </a:spcBef>
                        <a:spcAft>
                          <a:spcPct val="0"/>
                        </a:spcAft>
                        <a:buClrTx/>
                        <a:buSzTx/>
                        <a:buFontTx/>
                        <a:buNone/>
                        <a:tabLst>
                          <a:tab pos="404813" algn="l"/>
                        </a:tabLst>
                      </a:pPr>
                      <a:r>
                        <a:rPr kumimoji="0" lang="fr-FR" sz="1200" u="none" strike="noStrike" cap="none" normalizeH="0" baseline="0" dirty="0" smtClean="0">
                          <a:ln>
                            <a:noFill/>
                          </a:ln>
                          <a:effectLst/>
                        </a:rPr>
                        <a:t>7.4.</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250825" marR="0" lvl="0" indent="-287338" algn="just" defTabSz="914400" rtl="0" eaLnBrk="1" fontAlgn="base" latinLnBrk="0" hangingPunct="1">
                        <a:lnSpc>
                          <a:spcPct val="100000"/>
                        </a:lnSpc>
                        <a:spcBef>
                          <a:spcPct val="0"/>
                        </a:spcBef>
                        <a:spcAft>
                          <a:spcPct val="0"/>
                        </a:spcAft>
                        <a:buClrTx/>
                        <a:buSzTx/>
                        <a:buFontTx/>
                        <a:buNone/>
                        <a:tabLst>
                          <a:tab pos="404813" algn="l"/>
                        </a:tabLst>
                      </a:pPr>
                      <a:r>
                        <a:rPr kumimoji="0" lang="fr-FR" sz="1200" u="none" strike="noStrike" cap="none" normalizeH="0" baseline="0" dirty="0" smtClean="0">
                          <a:ln>
                            <a:noFill/>
                          </a:ln>
                          <a:effectLst/>
                        </a:rPr>
                        <a:t>Surveiller et contrôler le fonctionnement du bien</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endParaRPr lang="fr-FR" sz="1200" b="1" kern="1200" dirty="0">
                        <a:solidFill>
                          <a:schemeClr val="dk1"/>
                        </a:solidFill>
                        <a:effectLst/>
                        <a:latin typeface="+mn-lt"/>
                        <a:ea typeface="+mn-ea"/>
                        <a:cs typeface="+mn-cs"/>
                      </a:endParaRPr>
                    </a:p>
                  </a:txBody>
                  <a:tcPr marL="44450" marR="44450" marT="0" marB="0" anchor="ctr"/>
                </a:tc>
              </a:tr>
            </a:tbl>
          </a:graphicData>
        </a:graphic>
      </p:graphicFrame>
    </p:spTree>
    <p:extLst>
      <p:ext uri="{BB962C8B-B14F-4D97-AF65-F5344CB8AC3E}">
        <p14:creationId xmlns:p14="http://schemas.microsoft.com/office/powerpoint/2010/main" val="3128911276"/>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numéro de diapositive 5"/>
          <p:cNvSpPr>
            <a:spLocks noGrp="1"/>
          </p:cNvSpPr>
          <p:nvPr>
            <p:ph type="sldNum" sz="quarter" idx="12"/>
          </p:nvPr>
        </p:nvSpPr>
        <p:spPr>
          <a:xfrm>
            <a:off x="7099300" y="6251278"/>
            <a:ext cx="2311400" cy="365125"/>
          </a:xfrm>
        </p:spPr>
        <p:txBody>
          <a:bodyPr/>
          <a:lstStyle/>
          <a:p>
            <a:pPr>
              <a:defRPr/>
            </a:pPr>
            <a:fld id="{400437E0-DB9A-47C3-900F-59E0887CF937}" type="slidenum">
              <a:rPr lang="fr-FR"/>
              <a:pPr>
                <a:defRPr/>
              </a:pPr>
              <a:t>4</a:t>
            </a:fld>
            <a:endParaRPr lang="fr-FR"/>
          </a:p>
        </p:txBody>
      </p:sp>
      <p:graphicFrame>
        <p:nvGraphicFramePr>
          <p:cNvPr id="12" name="Group 486"/>
          <p:cNvGraphicFramePr>
            <a:graphicFrameLocks noGrp="1"/>
          </p:cNvGraphicFramePr>
          <p:nvPr>
            <p:extLst>
              <p:ext uri="{D42A27DB-BD31-4B8C-83A1-F6EECF244321}">
                <p14:modId xmlns:p14="http://schemas.microsoft.com/office/powerpoint/2010/main" val="560738387"/>
              </p:ext>
            </p:extLst>
          </p:nvPr>
        </p:nvGraphicFramePr>
        <p:xfrm>
          <a:off x="2720751" y="620688"/>
          <a:ext cx="7056785" cy="5943600"/>
        </p:xfrm>
        <a:graphic>
          <a:graphicData uri="http://schemas.openxmlformats.org/drawingml/2006/table">
            <a:tbl>
              <a:tblPr>
                <a:effectLst>
                  <a:outerShdw blurRad="50800" dist="38100" dir="2700000" algn="tl" rotWithShape="0">
                    <a:prstClr val="black">
                      <a:alpha val="40000"/>
                    </a:prstClr>
                  </a:outerShdw>
                </a:effectLst>
              </a:tblPr>
              <a:tblGrid>
                <a:gridCol w="432048"/>
                <a:gridCol w="1512169"/>
                <a:gridCol w="504056"/>
                <a:gridCol w="4608512"/>
              </a:tblGrid>
              <a:tr h="180975">
                <a:tc row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cs typeface="Arial" pitchFamily="34" charset="0"/>
                        </a:rPr>
                        <a:t>C1</a:t>
                      </a:r>
                      <a:endParaRPr kumimoji="0" lang="fr-FR" sz="1400" b="0" i="0" u="none" strike="noStrike" cap="none" normalizeH="0" baseline="0" dirty="0" smtClean="0">
                        <a:ln>
                          <a:noFill/>
                        </a:ln>
                        <a:solidFill>
                          <a:schemeClr val="tx1"/>
                        </a:solidFill>
                        <a:effectLst/>
                        <a:latin typeface="+mn-lt"/>
                        <a:cs typeface="Arial"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row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ea typeface="Times New Roman" pitchFamily="18" charset="0"/>
                          <a:cs typeface="Arial" pitchFamily="34" charset="0"/>
                        </a:rPr>
                        <a:t>Réaliser les interventions de maintenance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mn-lt"/>
                          <a:cs typeface="Arial" pitchFamily="34" charset="0"/>
                        </a:rPr>
                        <a:t>C11</a:t>
                      </a:r>
                      <a:endParaRPr kumimoji="0" lang="fr-FR" sz="1200" b="0" i="0" u="none" strike="noStrike" cap="none" normalizeH="0" baseline="0" dirty="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Diagnostiquer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les pannes</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28588">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mn-lt"/>
                          <a:cs typeface="Arial" pitchFamily="34" charset="0"/>
                        </a:rPr>
                        <a:t>C12</a:t>
                      </a:r>
                      <a:endParaRPr kumimoji="0" lang="fr-FR" sz="1200" b="0" i="0" u="none" strike="noStrike" cap="none" normalizeH="0" baseline="0" dirty="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ea typeface="Times New Roman" pitchFamily="18" charset="0"/>
                          <a:cs typeface="Arial" pitchFamily="34" charset="0"/>
                        </a:rPr>
                        <a:t>Réparer, dépanner </a:t>
                      </a:r>
                      <a:r>
                        <a:rPr kumimoji="0" lang="fr-FR" sz="1200" b="0" i="0" u="none" strike="noStrike" cap="none" normalizeH="0" baseline="0" smtClean="0">
                          <a:ln>
                            <a:noFill/>
                          </a:ln>
                          <a:solidFill>
                            <a:schemeClr val="tx1"/>
                          </a:solidFill>
                          <a:effectLst/>
                          <a:latin typeface="+mn-lt"/>
                          <a:ea typeface="Times New Roman" pitchFamily="18" charset="0"/>
                          <a:cs typeface="Arial" pitchFamily="34" charset="0"/>
                        </a:rPr>
                        <a:t>et éventuellement</a:t>
                      </a:r>
                      <a:r>
                        <a:rPr kumimoji="0" lang="fr-FR" sz="1200" b="1" i="0" u="none" strike="noStrike" cap="none" normalizeH="0" baseline="0" smtClean="0">
                          <a:ln>
                            <a:noFill/>
                          </a:ln>
                          <a:solidFill>
                            <a:schemeClr val="tx1"/>
                          </a:solidFill>
                          <a:effectLst/>
                          <a:latin typeface="+mn-lt"/>
                          <a:ea typeface="Times New Roman" pitchFamily="18" charset="0"/>
                          <a:cs typeface="Arial" pitchFamily="34" charset="0"/>
                        </a:rPr>
                        <a:t> remettre</a:t>
                      </a:r>
                      <a:r>
                        <a:rPr kumimoji="0" lang="fr-FR" sz="1200" b="0" i="0" u="none" strike="noStrike" cap="none" normalizeH="0" baseline="0" smtClean="0">
                          <a:ln>
                            <a:noFill/>
                          </a:ln>
                          <a:solidFill>
                            <a:schemeClr val="tx1"/>
                          </a:solidFill>
                          <a:effectLst/>
                          <a:latin typeface="+mn-lt"/>
                          <a:ea typeface="Times New Roman" pitchFamily="18" charset="0"/>
                          <a:cs typeface="Arial" pitchFamily="34" charset="0"/>
                        </a:rPr>
                        <a:t> en service</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57163">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mn-lt"/>
                          <a:cs typeface="Arial" pitchFamily="34" charset="0"/>
                        </a:rPr>
                        <a:t>C13</a:t>
                      </a:r>
                      <a:endParaRPr kumimoji="0" lang="fr-FR" sz="1200" b="0" i="0" u="none" strike="noStrike" cap="none" normalizeH="0" baseline="0" dirty="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Réaliser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des opérations de surveillance et d’inspection et/ou de maintenance préventive</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60338">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mn-lt"/>
                          <a:cs typeface="Arial" pitchFamily="34" charset="0"/>
                        </a:rPr>
                        <a:t>C14</a:t>
                      </a:r>
                      <a:endParaRPr kumimoji="0" lang="fr-FR" sz="1200" b="0" i="0" u="none" strike="noStrike" cap="none" normalizeH="0" baseline="0" dirty="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Réaliser </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des travaux d’amélioration, </a:t>
                      </a: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réceptionner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un nouveau bien</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0">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cs typeface="Arial" pitchFamily="34" charset="0"/>
                        </a:rPr>
                        <a:t>C15</a:t>
                      </a:r>
                      <a:endParaRPr kumimoji="0" lang="fr-FR" sz="1200" b="0" i="0" u="none" strike="noStrike" cap="none" normalizeH="0" baseline="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ea typeface="Times New Roman" pitchFamily="18" charset="0"/>
                          <a:cs typeface="Arial" pitchFamily="34" charset="0"/>
                        </a:rPr>
                        <a:t>Identifier</a:t>
                      </a:r>
                      <a:r>
                        <a:rPr kumimoji="0" lang="fr-FR" sz="1200" b="0" i="0" u="none" strike="noStrike" cap="none" normalizeH="0" baseline="0" smtClean="0">
                          <a:ln>
                            <a:noFill/>
                          </a:ln>
                          <a:solidFill>
                            <a:schemeClr val="tx1"/>
                          </a:solidFill>
                          <a:effectLst/>
                          <a:latin typeface="+mn-lt"/>
                          <a:ea typeface="Times New Roman" pitchFamily="18" charset="0"/>
                          <a:cs typeface="Arial" pitchFamily="34" charset="0"/>
                        </a:rPr>
                        <a:t> les risques pour les personnes ou l’environnement, </a:t>
                      </a:r>
                      <a:r>
                        <a:rPr kumimoji="0" lang="fr-FR" sz="1200" b="1" i="0" u="none" strike="noStrike" cap="none" normalizeH="0" baseline="0" smtClean="0">
                          <a:ln>
                            <a:noFill/>
                          </a:ln>
                          <a:solidFill>
                            <a:schemeClr val="tx1"/>
                          </a:solidFill>
                          <a:effectLst/>
                          <a:latin typeface="+mn-lt"/>
                          <a:ea typeface="Times New Roman" pitchFamily="18" charset="0"/>
                          <a:cs typeface="Arial" pitchFamily="34" charset="0"/>
                        </a:rPr>
                        <a:t>définir </a:t>
                      </a:r>
                      <a:r>
                        <a:rPr kumimoji="0" lang="fr-FR" sz="1200" b="0" i="0" u="none" strike="noStrike" cap="none" normalizeH="0" baseline="0" smtClean="0">
                          <a:ln>
                            <a:noFill/>
                          </a:ln>
                          <a:solidFill>
                            <a:schemeClr val="tx1"/>
                          </a:solidFill>
                          <a:effectLst/>
                          <a:latin typeface="+mn-lt"/>
                          <a:ea typeface="Times New Roman" pitchFamily="18" charset="0"/>
                          <a:cs typeface="Arial" pitchFamily="34" charset="0"/>
                        </a:rPr>
                        <a:t>et </a:t>
                      </a:r>
                      <a:r>
                        <a:rPr kumimoji="0" lang="fr-FR" sz="1200" b="1" i="0" u="none" strike="noStrike" cap="none" normalizeH="0" baseline="0" smtClean="0">
                          <a:ln>
                            <a:noFill/>
                          </a:ln>
                          <a:solidFill>
                            <a:schemeClr val="tx1"/>
                          </a:solidFill>
                          <a:effectLst/>
                          <a:latin typeface="+mn-lt"/>
                          <a:ea typeface="Times New Roman" pitchFamily="18" charset="0"/>
                          <a:cs typeface="Arial" pitchFamily="34" charset="0"/>
                        </a:rPr>
                        <a:t>respecter</a:t>
                      </a:r>
                      <a:r>
                        <a:rPr kumimoji="0" lang="fr-FR" sz="1200" b="0" i="0" u="none" strike="noStrike" cap="none" normalizeH="0" baseline="0" smtClean="0">
                          <a:ln>
                            <a:noFill/>
                          </a:ln>
                          <a:solidFill>
                            <a:schemeClr val="tx1"/>
                          </a:solidFill>
                          <a:effectLst/>
                          <a:latin typeface="+mn-lt"/>
                          <a:ea typeface="Times New Roman" pitchFamily="18" charset="0"/>
                          <a:cs typeface="Arial" pitchFamily="34" charset="0"/>
                        </a:rPr>
                        <a:t> les mesures de prévention adaptées</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r h="0">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cs typeface="Arial" pitchFamily="34" charset="0"/>
                        </a:rPr>
                        <a:t>C2</a:t>
                      </a:r>
                      <a:endParaRPr kumimoji="0" lang="fr-FR" sz="1400" b="0" i="0" u="none" strike="noStrike" cap="none" normalizeH="0" baseline="0" dirty="0" smtClean="0">
                        <a:ln>
                          <a:noFill/>
                        </a:ln>
                        <a:solidFill>
                          <a:schemeClr val="tx1"/>
                        </a:solidFill>
                        <a:effectLst/>
                        <a:latin typeface="+mn-lt"/>
                        <a:cs typeface="Arial"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ea typeface="Times New Roman" pitchFamily="18" charset="0"/>
                          <a:cs typeface="Arial" pitchFamily="34" charset="0"/>
                        </a:rPr>
                        <a:t>Analyser le fonctionnement du bien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cs typeface="Arial" pitchFamily="34" charset="0"/>
                        </a:rPr>
                        <a:t>C21</a:t>
                      </a:r>
                      <a:endParaRPr kumimoji="0" lang="fr-FR" sz="1200" b="0" i="0" u="none" strike="noStrike" cap="none" normalizeH="0" baseline="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Analyser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la fiabilité, la maintenabilité et la sécurité</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39700">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mn-lt"/>
                          <a:cs typeface="Arial" pitchFamily="34" charset="0"/>
                        </a:rPr>
                        <a:t>C22</a:t>
                      </a:r>
                      <a:endParaRPr kumimoji="0" lang="fr-FR" sz="1200" b="0" i="0" u="none" strike="noStrike" cap="none" normalizeH="0" baseline="0" dirty="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Analyser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l'organisation fonctionnelle, structurelle et temporelle</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57163">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cs typeface="Arial" pitchFamily="34" charset="0"/>
                        </a:rPr>
                        <a:t>C23</a:t>
                      </a:r>
                      <a:endParaRPr kumimoji="0" lang="fr-FR" sz="1200" b="0" i="0" u="none" strike="noStrike" cap="none" normalizeH="0" baseline="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Identifier et caractériser </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la chaîne d’énergie </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0">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cs typeface="Arial" pitchFamily="34" charset="0"/>
                        </a:rPr>
                        <a:t>C24</a:t>
                      </a:r>
                      <a:endParaRPr kumimoji="0" lang="fr-FR" sz="1200" b="0" i="0" u="none" strike="noStrike" cap="none" normalizeH="0" baseline="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Identifier et caractériser </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la chaîne d’information</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r h="0">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cs typeface="Arial" pitchFamily="34" charset="0"/>
                        </a:rPr>
                        <a:t>C3</a:t>
                      </a:r>
                      <a:endParaRPr kumimoji="0" lang="fr-FR" sz="1400" b="0" i="0" u="none" strike="noStrike" cap="none" normalizeH="0" baseline="0" dirty="0" smtClean="0">
                        <a:ln>
                          <a:noFill/>
                        </a:ln>
                        <a:solidFill>
                          <a:schemeClr val="tx1"/>
                        </a:solidFill>
                        <a:effectLst/>
                        <a:latin typeface="+mn-lt"/>
                        <a:cs typeface="Arial"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ea typeface="Times New Roman" pitchFamily="18" charset="0"/>
                          <a:cs typeface="Arial" pitchFamily="34" charset="0"/>
                        </a:rPr>
                        <a:t>Organiser l’activité de maintenance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cs typeface="Arial" pitchFamily="34" charset="0"/>
                        </a:rPr>
                        <a:t>C31</a:t>
                      </a:r>
                      <a:endParaRPr kumimoji="0" lang="fr-FR" sz="1200" b="0" i="0" u="none" strike="noStrike" cap="none" normalizeH="0" baseline="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Organiser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la stratégie et la logistique de maintenance</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30175">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cs typeface="Arial" pitchFamily="34" charset="0"/>
                        </a:rPr>
                        <a:t>C32</a:t>
                      </a:r>
                      <a:endParaRPr kumimoji="0" lang="fr-FR" sz="1200" b="0" i="0" u="none" strike="noStrike" cap="none" normalizeH="0" baseline="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Préparer </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les interventions de maintenance corrective et préventive</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0">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cs typeface="Arial" pitchFamily="34" charset="0"/>
                        </a:rPr>
                        <a:t>C33</a:t>
                      </a:r>
                      <a:endParaRPr kumimoji="0" lang="fr-FR" sz="1200" b="0" i="0" u="none" strike="noStrike" cap="none" normalizeH="0" baseline="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Préparer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les travaux d’amélioration ou d’intégration d’un nouveau bien</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cs typeface="Arial" pitchFamily="34" charset="0"/>
                        </a:rPr>
                        <a:t>C4</a:t>
                      </a:r>
                      <a:endParaRPr kumimoji="0" lang="fr-FR" sz="1400" b="0" i="0" u="none" strike="noStrike" cap="none" normalizeH="0" baseline="0" dirty="0" smtClean="0">
                        <a:ln>
                          <a:noFill/>
                        </a:ln>
                        <a:solidFill>
                          <a:schemeClr val="tx1"/>
                        </a:solidFill>
                        <a:effectLst/>
                        <a:latin typeface="+mn-lt"/>
                        <a:cs typeface="Arial"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ea typeface="Times New Roman" pitchFamily="18" charset="0"/>
                          <a:cs typeface="Arial" pitchFamily="34" charset="0"/>
                        </a:rPr>
                        <a:t>Concevoir des solutions techniques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mn-lt"/>
                          <a:cs typeface="Arial" pitchFamily="34" charset="0"/>
                        </a:rPr>
                        <a:t>C41</a:t>
                      </a:r>
                      <a:endParaRPr kumimoji="0" lang="fr-FR" sz="1200" b="0" i="0" u="none" strike="noStrike" cap="none" normalizeH="0" baseline="0" dirty="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Proposer et/ou concevoir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des solutions pluritechniques d’amélioration</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r h="149225">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cs typeface="Arial" pitchFamily="34" charset="0"/>
                        </a:rPr>
                        <a:t>C5</a:t>
                      </a:r>
                      <a:endParaRPr kumimoji="0" lang="fr-FR" sz="1400" b="0" i="0" u="none" strike="noStrike" cap="none" normalizeH="0" baseline="0" dirty="0" smtClean="0">
                        <a:ln>
                          <a:noFill/>
                        </a:ln>
                        <a:solidFill>
                          <a:schemeClr val="tx1"/>
                        </a:solidFill>
                        <a:effectLst/>
                        <a:latin typeface="+mn-lt"/>
                        <a:cs typeface="Arial"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ea typeface="Times New Roman" pitchFamily="18" charset="0"/>
                          <a:cs typeface="Arial" pitchFamily="34" charset="0"/>
                        </a:rPr>
                        <a:t>Communiquer les informations techniques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cs typeface="Arial" pitchFamily="34" charset="0"/>
                        </a:rPr>
                        <a:t>C51</a:t>
                      </a:r>
                      <a:endParaRPr kumimoji="0" lang="fr-FR" sz="1200" b="0" i="0" u="none" strike="noStrike" cap="none" normalizeH="0" baseline="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Rédiger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des comptes rendus et </a:t>
                      </a: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renseigner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les outils de maintenance</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0">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cs typeface="Arial" pitchFamily="34" charset="0"/>
                        </a:rPr>
                        <a:t>C52</a:t>
                      </a:r>
                      <a:endParaRPr kumimoji="0" lang="fr-FR" sz="1200" b="0" i="0" u="none" strike="noStrike" cap="none" normalizeH="0" baseline="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Présenter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une activité de maintenance</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0">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cs typeface="Arial" pitchFamily="34" charset="0"/>
                        </a:rPr>
                        <a:t>C53</a:t>
                      </a:r>
                      <a:endParaRPr kumimoji="0" lang="fr-FR" sz="1200" b="0" i="0" u="none" strike="noStrike" cap="none" normalizeH="0" baseline="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Exposer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oralement une solution technique</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r h="404544">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cs typeface="Arial" pitchFamily="34" charset="0"/>
                        </a:rPr>
                        <a:t>C6</a:t>
                      </a:r>
                      <a:endParaRPr kumimoji="0" lang="fr-FR" sz="1400" b="0" i="0" u="none" strike="noStrike" cap="none" normalizeH="0" baseline="0" dirty="0" smtClean="0">
                        <a:ln>
                          <a:noFill/>
                        </a:ln>
                        <a:solidFill>
                          <a:schemeClr val="tx1"/>
                        </a:solidFill>
                        <a:effectLst/>
                        <a:latin typeface="+mn-lt"/>
                        <a:cs typeface="Arial"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ea typeface="Times New Roman" pitchFamily="18" charset="0"/>
                          <a:cs typeface="Arial" pitchFamily="34" charset="0"/>
                        </a:rPr>
                        <a:t>Conduire un bien et optimiser son exploitation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mn-lt"/>
                          <a:cs typeface="Arial" pitchFamily="34" charset="0"/>
                        </a:rPr>
                        <a:t>C61*</a:t>
                      </a:r>
                      <a:endParaRPr kumimoji="0" lang="fr-FR" sz="1200" b="0" i="0" u="none" strike="noStrike" cap="none" normalizeH="0" baseline="0" dirty="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Assurer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la mise en service et l’arrêt </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0">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mn-lt"/>
                          <a:cs typeface="Arial" pitchFamily="34" charset="0"/>
                        </a:rPr>
                        <a:t>C62*</a:t>
                      </a:r>
                      <a:endParaRPr kumimoji="0" lang="fr-FR" sz="1200" b="0" i="0" u="none" strike="noStrike" cap="none" normalizeH="0" baseline="0" dirty="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Réaliser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la conduite</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sp>
        <p:nvSpPr>
          <p:cNvPr id="13" name="Rectangle 487"/>
          <p:cNvSpPr>
            <a:spLocks noChangeArrowheads="1"/>
          </p:cNvSpPr>
          <p:nvPr/>
        </p:nvSpPr>
        <p:spPr bwMode="auto">
          <a:xfrm>
            <a:off x="704527" y="179348"/>
            <a:ext cx="8784977" cy="369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2400" b="1" dirty="0">
                <a:ln w="11430"/>
                <a:solidFill>
                  <a:schemeClr val="accent2">
                    <a:lumMod val="75000"/>
                  </a:schemeClr>
                </a:solidFill>
                <a:effectLst>
                  <a:outerShdw blurRad="50800" dist="39000" dir="5460000" algn="tl">
                    <a:srgbClr val="000000">
                      <a:alpha val="38000"/>
                    </a:srgbClr>
                  </a:outerShdw>
                </a:effectLst>
                <a:latin typeface="+mn-lt"/>
                <a:ea typeface="+mj-ea"/>
                <a:cs typeface="+mj-cs"/>
              </a:rPr>
              <a:t>Les 6 compétences terminales – les 18 compétences secondaires</a:t>
            </a:r>
          </a:p>
        </p:txBody>
      </p:sp>
      <p:graphicFrame>
        <p:nvGraphicFramePr>
          <p:cNvPr id="14" name="Tableau 13"/>
          <p:cNvGraphicFramePr>
            <a:graphicFrameLocks noGrp="1"/>
          </p:cNvGraphicFramePr>
          <p:nvPr>
            <p:extLst>
              <p:ext uri="{D42A27DB-BD31-4B8C-83A1-F6EECF244321}">
                <p14:modId xmlns:p14="http://schemas.microsoft.com/office/powerpoint/2010/main" val="3862000966"/>
              </p:ext>
            </p:extLst>
          </p:nvPr>
        </p:nvGraphicFramePr>
        <p:xfrm>
          <a:off x="632520" y="731640"/>
          <a:ext cx="1656184" cy="1440160"/>
        </p:xfrm>
        <a:graphic>
          <a:graphicData uri="http://schemas.openxmlformats.org/drawingml/2006/table">
            <a:tbl>
              <a:tblPr>
                <a:tableStyleId>{5940675A-B579-460E-94D1-54222C63F5DA}</a:tableStyleId>
              </a:tblPr>
              <a:tblGrid>
                <a:gridCol w="435332"/>
                <a:gridCol w="1220852"/>
              </a:tblGrid>
              <a:tr h="720080">
                <a:tc>
                  <a:txBody>
                    <a:bodyPr/>
                    <a:lstStyle/>
                    <a:p>
                      <a:pPr algn="ctr" hangingPunct="0">
                        <a:spcAft>
                          <a:spcPts val="0"/>
                        </a:spcAft>
                      </a:pPr>
                      <a:r>
                        <a:rPr lang="fr-FR" sz="1400" b="1" dirty="0">
                          <a:effectLst/>
                        </a:rPr>
                        <a:t>A1</a:t>
                      </a:r>
                      <a:endParaRPr lang="fr-FR" sz="1400" b="1" dirty="0">
                        <a:effectLst/>
                        <a:latin typeface="Times New Roman"/>
                      </a:endParaRPr>
                    </a:p>
                  </a:txBody>
                  <a:tcPr marL="44450" marR="44450" marT="0" marB="0" anchor="ctr">
                    <a:solidFill>
                      <a:schemeClr val="accent2">
                        <a:lumMod val="20000"/>
                        <a:lumOff val="80000"/>
                      </a:schemeClr>
                    </a:solidFill>
                  </a:tcPr>
                </a:tc>
                <a:tc>
                  <a:txBody>
                    <a:bodyPr/>
                    <a:lstStyle/>
                    <a:p>
                      <a:pPr algn="ctr" hangingPunct="0">
                        <a:spcBef>
                          <a:spcPts val="400"/>
                        </a:spcBef>
                        <a:spcAft>
                          <a:spcPts val="0"/>
                        </a:spcAft>
                      </a:pPr>
                      <a:r>
                        <a:rPr lang="fr-FR" sz="1200" b="1" dirty="0">
                          <a:effectLst/>
                        </a:rPr>
                        <a:t>MAINTENANCE CORRECTIVE</a:t>
                      </a:r>
                      <a:endParaRPr lang="fr-FR" sz="1200" b="1" dirty="0">
                        <a:effectLst/>
                        <a:latin typeface="Times New Roman"/>
                      </a:endParaRPr>
                    </a:p>
                  </a:txBody>
                  <a:tcPr marL="44450" marR="44450" marT="0" marB="0" anchor="ctr">
                    <a:solidFill>
                      <a:schemeClr val="accent2">
                        <a:lumMod val="20000"/>
                        <a:lumOff val="80000"/>
                      </a:schemeClr>
                    </a:solidFill>
                  </a:tcPr>
                </a:tc>
              </a:tr>
              <a:tr h="720080">
                <a:tc>
                  <a:txBody>
                    <a:bodyPr/>
                    <a:lstStyle/>
                    <a:p>
                      <a:pPr algn="ctr">
                        <a:spcAft>
                          <a:spcPts val="0"/>
                        </a:spcAft>
                      </a:pPr>
                      <a:r>
                        <a:rPr lang="fr-FR" sz="1400" b="1" cap="all" dirty="0">
                          <a:effectLst/>
                        </a:rPr>
                        <a:t>A2</a:t>
                      </a:r>
                      <a:endParaRPr lang="fr-FR" sz="1400" b="1" cap="all" dirty="0">
                        <a:effectLst/>
                        <a:latin typeface="Times New Roman"/>
                      </a:endParaRPr>
                    </a:p>
                  </a:txBody>
                  <a:tcPr marL="44450" marR="44450" marT="0" marB="0" anchor="ctr">
                    <a:solidFill>
                      <a:schemeClr val="accent2">
                        <a:lumMod val="20000"/>
                        <a:lumOff val="80000"/>
                      </a:schemeClr>
                    </a:solidFill>
                  </a:tcPr>
                </a:tc>
                <a:tc>
                  <a:txBody>
                    <a:bodyPr/>
                    <a:lstStyle/>
                    <a:p>
                      <a:pPr algn="ctr">
                        <a:spcBef>
                          <a:spcPts val="400"/>
                        </a:spcBef>
                        <a:spcAft>
                          <a:spcPts val="0"/>
                        </a:spcAft>
                      </a:pPr>
                      <a:r>
                        <a:rPr lang="fr-FR" sz="1200" b="1" cap="all" dirty="0">
                          <a:effectLst/>
                        </a:rPr>
                        <a:t>maintenance </a:t>
                      </a:r>
                      <a:r>
                        <a:rPr lang="fr-FR" sz="1200" b="1" cap="all" dirty="0" smtClean="0">
                          <a:effectLst/>
                        </a:rPr>
                        <a:t>préventive</a:t>
                      </a:r>
                      <a:endParaRPr lang="fr-FR" sz="1200" b="1" cap="all" dirty="0">
                        <a:effectLst/>
                        <a:latin typeface="Times New Roman"/>
                      </a:endParaRPr>
                    </a:p>
                  </a:txBody>
                  <a:tcPr marL="44450" marR="44450" marT="0" marB="0" anchor="ctr">
                    <a:solidFill>
                      <a:schemeClr val="accent2">
                        <a:lumMod val="20000"/>
                        <a:lumOff val="80000"/>
                      </a:schemeClr>
                    </a:solidFill>
                  </a:tcPr>
                </a:tc>
              </a:tr>
            </a:tbl>
          </a:graphicData>
        </a:graphic>
      </p:graphicFrame>
      <p:graphicFrame>
        <p:nvGraphicFramePr>
          <p:cNvPr id="15" name="Group 103"/>
          <p:cNvGraphicFramePr>
            <a:graphicFrameLocks noGrp="1"/>
          </p:cNvGraphicFramePr>
          <p:nvPr>
            <p:extLst>
              <p:ext uri="{D42A27DB-BD31-4B8C-83A1-F6EECF244321}">
                <p14:modId xmlns:p14="http://schemas.microsoft.com/office/powerpoint/2010/main" val="1207015154"/>
              </p:ext>
            </p:extLst>
          </p:nvPr>
        </p:nvGraphicFramePr>
        <p:xfrm>
          <a:off x="632521" y="2243808"/>
          <a:ext cx="1656184" cy="3456384"/>
        </p:xfrm>
        <a:graphic>
          <a:graphicData uri="http://schemas.openxmlformats.org/drawingml/2006/table">
            <a:tbl>
              <a:tblPr>
                <a:tableStyleId>{5940675A-B579-460E-94D1-54222C63F5DA}</a:tableStyleId>
              </a:tblPr>
              <a:tblGrid>
                <a:gridCol w="431899"/>
                <a:gridCol w="1224285"/>
              </a:tblGrid>
              <a:tr h="10503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smtClean="0">
                          <a:ln>
                            <a:noFill/>
                          </a:ln>
                          <a:effectLst/>
                        </a:rPr>
                        <a:t>A3</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fr-FR" sz="1200" b="1" u="none" strike="noStrike" cap="none" normalizeH="0" baseline="0" dirty="0" smtClean="0">
                          <a:ln>
                            <a:noFill/>
                          </a:ln>
                          <a:effectLst/>
                        </a:rPr>
                        <a:t>AMÉLIORATION</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r>
              <a:tr h="6349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smtClean="0">
                          <a:ln>
                            <a:noFill/>
                          </a:ln>
                          <a:effectLst/>
                        </a:rPr>
                        <a:t>A4</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fr-FR" sz="1200" b="1" u="none" strike="noStrike" cap="none" normalizeH="0" baseline="0" dirty="0" smtClean="0">
                          <a:ln>
                            <a:noFill/>
                          </a:ln>
                          <a:effectLst/>
                        </a:rPr>
                        <a:t>INTÉGRATION</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r>
              <a:tr h="8169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smtClean="0">
                          <a:ln>
                            <a:noFill/>
                          </a:ln>
                          <a:effectLst/>
                        </a:rPr>
                        <a:t>A5</a:t>
                      </a:r>
                      <a:endParaRPr kumimoji="0" lang="fr-FR" sz="1400" b="1" i="0" u="none" strike="noStrike" cap="none" normalizeH="0" baseline="0" dirty="0" smtClean="0">
                        <a:ln>
                          <a:noFill/>
                        </a:ln>
                        <a:solidFill>
                          <a:srgbClr val="000000"/>
                        </a:solidFill>
                        <a:effectLst/>
                        <a:latin typeface="Times New Roman" pitchFamily="18" charset="0"/>
                      </a:endParaRPr>
                    </a:p>
                  </a:txBody>
                  <a:tcPr marL="44450" marR="44450" marT="0" marB="0" anchor="ctr" horzOverflow="overflow">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fr-FR" sz="1200" b="1" u="none" strike="noStrike" cap="none" normalizeH="0" baseline="0" dirty="0" smtClean="0">
                          <a:ln>
                            <a:noFill/>
                          </a:ln>
                          <a:effectLst/>
                        </a:rPr>
                        <a:t>ORGANISATION</a:t>
                      </a:r>
                      <a:endParaRPr kumimoji="0" lang="fr-FR" sz="1200" b="1" i="0" u="none" strike="noStrike" cap="none" normalizeH="0" baseline="0" dirty="0" smtClean="0">
                        <a:ln>
                          <a:noFill/>
                        </a:ln>
                        <a:solidFill>
                          <a:srgbClr val="000000"/>
                        </a:solidFill>
                        <a:effectLst/>
                        <a:latin typeface="Times New Roman" pitchFamily="18" charset="0"/>
                      </a:endParaRPr>
                    </a:p>
                  </a:txBody>
                  <a:tcPr marL="44450" marR="44450" marT="0" marB="0" anchor="ctr" horzOverflow="overflow">
                    <a:solidFill>
                      <a:schemeClr val="accent6">
                        <a:lumMod val="40000"/>
                        <a:lumOff val="60000"/>
                      </a:schemeClr>
                    </a:solidFill>
                  </a:tcPr>
                </a:tc>
              </a:tr>
              <a:tr h="9541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smtClean="0">
                          <a:ln>
                            <a:noFill/>
                          </a:ln>
                          <a:effectLst/>
                        </a:rPr>
                        <a:t>A6</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fr-FR" sz="1200" b="1" u="none" strike="noStrike" cap="none" normalizeH="0" baseline="0" dirty="0" smtClean="0">
                          <a:ln>
                            <a:noFill/>
                          </a:ln>
                          <a:effectLst/>
                        </a:rPr>
                        <a:t>COMMUNI</a:t>
                      </a:r>
                    </a:p>
                    <a:p>
                      <a:pPr marL="0" marR="0" lvl="0" indent="0" algn="ctr" defTabSz="914400" rtl="0" eaLnBrk="1" fontAlgn="base" latinLnBrk="0" hangingPunct="1">
                        <a:lnSpc>
                          <a:spcPct val="100000"/>
                        </a:lnSpc>
                        <a:spcBef>
                          <a:spcPts val="400"/>
                        </a:spcBef>
                        <a:spcAft>
                          <a:spcPct val="0"/>
                        </a:spcAft>
                        <a:buClrTx/>
                        <a:buSzTx/>
                        <a:buFontTx/>
                        <a:buNone/>
                        <a:tabLst/>
                      </a:pPr>
                      <a:r>
                        <a:rPr kumimoji="0" lang="fr-FR" sz="1200" b="1" u="none" strike="noStrike" cap="none" normalizeH="0" baseline="0" dirty="0" smtClean="0">
                          <a:ln>
                            <a:noFill/>
                          </a:ln>
                          <a:effectLst/>
                        </a:rPr>
                        <a:t>CATION</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r>
            </a:tbl>
          </a:graphicData>
        </a:graphic>
      </p:graphicFrame>
      <p:graphicFrame>
        <p:nvGraphicFramePr>
          <p:cNvPr id="16" name="Group 104"/>
          <p:cNvGraphicFramePr>
            <a:graphicFrameLocks noGrp="1"/>
          </p:cNvGraphicFramePr>
          <p:nvPr>
            <p:extLst>
              <p:ext uri="{D42A27DB-BD31-4B8C-83A1-F6EECF244321}">
                <p14:modId xmlns:p14="http://schemas.microsoft.com/office/powerpoint/2010/main" val="4114122936"/>
              </p:ext>
            </p:extLst>
          </p:nvPr>
        </p:nvGraphicFramePr>
        <p:xfrm>
          <a:off x="632520" y="5772200"/>
          <a:ext cx="1656184" cy="720080"/>
        </p:xfrm>
        <a:graphic>
          <a:graphicData uri="http://schemas.openxmlformats.org/drawingml/2006/table">
            <a:tbl>
              <a:tblPr>
                <a:tableStyleId>{5940675A-B579-460E-94D1-54222C63F5DA}</a:tableStyleId>
              </a:tblPr>
              <a:tblGrid>
                <a:gridCol w="431899"/>
                <a:gridCol w="1224285"/>
              </a:tblGrid>
              <a:tr h="7200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smtClean="0">
                          <a:ln>
                            <a:noFill/>
                          </a:ln>
                          <a:effectLst/>
                        </a:rPr>
                        <a:t>A7</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u="none" strike="noStrike" cap="none" normalizeH="0" baseline="0" dirty="0" smtClean="0">
                          <a:ln>
                            <a:noFill/>
                          </a:ln>
                          <a:effectLst/>
                        </a:rPr>
                        <a:t>CONDUITE D’UNE INSTALLATION</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3">
                        <a:lumMod val="20000"/>
                        <a:lumOff val="80000"/>
                      </a:schemeClr>
                    </a:solidFill>
                  </a:tcPr>
                </a:tc>
              </a:tr>
            </a:tbl>
          </a:graphicData>
        </a:graphic>
      </p:graphicFrame>
      <p:sp>
        <p:nvSpPr>
          <p:cNvPr id="17" name="Flèche droite 16"/>
          <p:cNvSpPr/>
          <p:nvPr/>
        </p:nvSpPr>
        <p:spPr>
          <a:xfrm>
            <a:off x="2360712" y="2963888"/>
            <a:ext cx="288032" cy="1008112"/>
          </a:xfrm>
          <a:prstGeom prst="rightArrow">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4736976" y="6525344"/>
            <a:ext cx="4392488" cy="276999"/>
          </a:xfrm>
          <a:prstGeom prst="rect">
            <a:avLst/>
          </a:prstGeom>
          <a:noFill/>
        </p:spPr>
        <p:txBody>
          <a:bodyPr wrap="square" rtlCol="0">
            <a:spAutoFit/>
          </a:bodyPr>
          <a:lstStyle/>
          <a:p>
            <a:r>
              <a:rPr lang="fr-FR" sz="1200" dirty="0" smtClean="0"/>
              <a:t>* </a:t>
            </a:r>
            <a:r>
              <a:rPr lang="fr-FR" sz="1200" dirty="0" smtClean="0">
                <a:latin typeface="+mn-lt"/>
              </a:rPr>
              <a:t>Uniquement option « énergétiques &amp; fluidiques</a:t>
            </a:r>
            <a:r>
              <a:rPr lang="fr-FR" sz="1200" dirty="0" smtClean="0"/>
              <a:t>" </a:t>
            </a:r>
            <a:endParaRPr lang="fr-FR" sz="1200" dirty="0"/>
          </a:p>
        </p:txBody>
      </p:sp>
    </p:spTree>
    <p:extLst>
      <p:ext uri="{BB962C8B-B14F-4D97-AF65-F5344CB8AC3E}">
        <p14:creationId xmlns:p14="http://schemas.microsoft.com/office/powerpoint/2010/main" val="1906806056"/>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rganigramme : Décision 3"/>
          <p:cNvSpPr/>
          <p:nvPr/>
        </p:nvSpPr>
        <p:spPr>
          <a:xfrm>
            <a:off x="1136576" y="1484784"/>
            <a:ext cx="8280920" cy="5184576"/>
          </a:xfrm>
          <a:prstGeom prst="flowChartDecisi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200" dirty="0" smtClean="0"/>
              <a:t>BTS MS</a:t>
            </a:r>
            <a:endParaRPr lang="fr-FR" sz="7200" dirty="0"/>
          </a:p>
        </p:txBody>
      </p:sp>
      <p:sp>
        <p:nvSpPr>
          <p:cNvPr id="7" name="Titre 1"/>
          <p:cNvSpPr txBox="1">
            <a:spLocks/>
          </p:cNvSpPr>
          <p:nvPr/>
        </p:nvSpPr>
        <p:spPr bwMode="auto">
          <a:xfrm>
            <a:off x="488950" y="0"/>
            <a:ext cx="9417050" cy="88649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endParaRPr lang="fr-FR" sz="1800" b="1" dirty="0" smtClean="0">
              <a:ln w="11430"/>
              <a:effectLst>
                <a:outerShdw blurRad="50800" dist="39000" dir="5460000" algn="tl">
                  <a:srgbClr val="000000">
                    <a:alpha val="38000"/>
                  </a:srgbClr>
                </a:outerShdw>
              </a:effectLst>
            </a:endParaRPr>
          </a:p>
        </p:txBody>
      </p:sp>
      <p:sp>
        <p:nvSpPr>
          <p:cNvPr id="31" name="Rectangle 30"/>
          <p:cNvSpPr/>
          <p:nvPr/>
        </p:nvSpPr>
        <p:spPr>
          <a:xfrm>
            <a:off x="416496" y="0"/>
            <a:ext cx="9489504" cy="112474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3200" b="1" dirty="0" smtClean="0">
                <a:ln w="11430"/>
                <a:solidFill>
                  <a:schemeClr val="accent2">
                    <a:lumMod val="75000"/>
                  </a:schemeClr>
                </a:solidFill>
                <a:effectLst>
                  <a:outerShdw blurRad="50800" dist="39000" dir="5460000" algn="tl">
                    <a:srgbClr val="000000">
                      <a:alpha val="38000"/>
                    </a:srgbClr>
                  </a:outerShdw>
                </a:effectLst>
                <a:latin typeface="+mj-lt"/>
                <a:ea typeface="+mj-ea"/>
                <a:cs typeface="+mj-cs"/>
              </a:rPr>
              <a:t>Une </a:t>
            </a:r>
            <a:r>
              <a:rPr lang="fr-FR" sz="3200" b="1" dirty="0">
                <a:ln w="11430"/>
                <a:solidFill>
                  <a:schemeClr val="accent2">
                    <a:lumMod val="75000"/>
                  </a:schemeClr>
                </a:solidFill>
                <a:effectLst>
                  <a:outerShdw blurRad="50800" dist="39000" dir="5460000" algn="tl">
                    <a:srgbClr val="000000">
                      <a:alpha val="38000"/>
                    </a:srgbClr>
                  </a:outerShdw>
                </a:effectLst>
                <a:latin typeface="+mj-lt"/>
                <a:ea typeface="+mj-ea"/>
                <a:cs typeface="+mj-cs"/>
              </a:rPr>
              <a:t>formation cultivant une culture professionnelle commune de la maintenance</a:t>
            </a:r>
          </a:p>
        </p:txBody>
      </p:sp>
      <p:grpSp>
        <p:nvGrpSpPr>
          <p:cNvPr id="57" name="Groupe 56"/>
          <p:cNvGrpSpPr/>
          <p:nvPr/>
        </p:nvGrpSpPr>
        <p:grpSpPr>
          <a:xfrm>
            <a:off x="6469043" y="2025064"/>
            <a:ext cx="2196000" cy="1980000"/>
            <a:chOff x="3151607" y="495210"/>
            <a:chExt cx="1999956" cy="1980000"/>
          </a:xfrm>
          <a:scene3d>
            <a:camera prst="orthographicFront">
              <a:rot lat="0" lon="0" rev="0"/>
            </a:camera>
            <a:lightRig rig="contrasting" dir="t">
              <a:rot lat="0" lon="0" rev="1500000"/>
            </a:lightRig>
          </a:scene3d>
        </p:grpSpPr>
        <p:sp>
          <p:nvSpPr>
            <p:cNvPr id="58" name="Rectangle à coins arrondis 57"/>
            <p:cNvSpPr/>
            <p:nvPr/>
          </p:nvSpPr>
          <p:spPr>
            <a:xfrm>
              <a:off x="3151607" y="495210"/>
              <a:ext cx="1999956" cy="1980000"/>
            </a:xfrm>
            <a:prstGeom prst="roundRect">
              <a:avLst/>
            </a:prstGeom>
            <a:ln>
              <a:noFill/>
            </a:ln>
            <a:effectLst>
              <a:outerShdw blurRad="149987" dist="250190" dir="8460000" algn="ctr">
                <a:srgbClr val="000000">
                  <a:alpha val="28000"/>
                </a:srgbClr>
              </a:outerShdw>
            </a:effectLst>
            <a:sp3d prstMaterial="metal">
              <a:bevelT w="88900" h="889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59" name="Rectangle 58"/>
            <p:cNvSpPr/>
            <p:nvPr/>
          </p:nvSpPr>
          <p:spPr>
            <a:xfrm>
              <a:off x="3217186" y="594451"/>
              <a:ext cx="1898280" cy="183448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9530" tIns="49530" rIns="49530" bIns="49530" numCol="1" spcCol="1270" anchor="ctr" anchorCtr="0">
              <a:noAutofit/>
            </a:bodyPr>
            <a:lstStyle/>
            <a:p>
              <a:pPr algn="ctr" defTabSz="577850">
                <a:lnSpc>
                  <a:spcPct val="90000"/>
                </a:lnSpc>
                <a:spcAft>
                  <a:spcPct val="35000"/>
                </a:spcAft>
              </a:pPr>
              <a:r>
                <a:rPr lang="fr-FR" sz="1500" dirty="0"/>
                <a:t>un respect </a:t>
              </a:r>
              <a:r>
                <a:rPr lang="fr-FR" sz="1500" dirty="0" smtClean="0"/>
                <a:t>d’exigences </a:t>
              </a:r>
              <a:r>
                <a:rPr lang="fr-FR" sz="1500" dirty="0"/>
                <a:t>transversales : </a:t>
              </a:r>
              <a:r>
                <a:rPr lang="fr-FR" sz="1500" b="1" dirty="0"/>
                <a:t>sécurité, habilitation à intervenir, normalisation, contraintes environnementales, qualité des interventions, préoccupation des coûts</a:t>
              </a:r>
            </a:p>
          </p:txBody>
        </p:sp>
      </p:grpSp>
      <p:grpSp>
        <p:nvGrpSpPr>
          <p:cNvPr id="60" name="Groupe 59"/>
          <p:cNvGrpSpPr/>
          <p:nvPr/>
        </p:nvGrpSpPr>
        <p:grpSpPr>
          <a:xfrm>
            <a:off x="6465168" y="4077072"/>
            <a:ext cx="2203750" cy="2032968"/>
            <a:chOff x="3151607" y="495210"/>
            <a:chExt cx="2032968" cy="2032968"/>
          </a:xfrm>
          <a:scene3d>
            <a:camera prst="orthographicFront">
              <a:rot lat="0" lon="0" rev="0"/>
            </a:camera>
            <a:lightRig rig="contrasting" dir="t">
              <a:rot lat="0" lon="0" rev="1500000"/>
            </a:lightRig>
          </a:scene3d>
        </p:grpSpPr>
        <p:sp>
          <p:nvSpPr>
            <p:cNvPr id="61" name="Rectangle à coins arrondis 60"/>
            <p:cNvSpPr/>
            <p:nvPr/>
          </p:nvSpPr>
          <p:spPr>
            <a:xfrm>
              <a:off x="3151607" y="495210"/>
              <a:ext cx="2032968" cy="2032968"/>
            </a:xfrm>
            <a:prstGeom prst="roundRect">
              <a:avLst/>
            </a:prstGeom>
            <a:ln>
              <a:noFill/>
            </a:ln>
            <a:effectLst>
              <a:outerShdw blurRad="149987" dist="250190" dir="8460000" algn="ctr">
                <a:srgbClr val="000000">
                  <a:alpha val="28000"/>
                </a:srgbClr>
              </a:outerShdw>
            </a:effectLst>
            <a:sp3d prstMaterial="metal">
              <a:bevelT w="88900" h="889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62" name="Rectangle 61"/>
            <p:cNvSpPr/>
            <p:nvPr/>
          </p:nvSpPr>
          <p:spPr>
            <a:xfrm>
              <a:off x="3250848" y="594451"/>
              <a:ext cx="1834486" cy="183448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9530" tIns="49530" rIns="49530" bIns="49530" numCol="1" spcCol="1270" anchor="ctr" anchorCtr="0">
              <a:noAutofit/>
            </a:bodyPr>
            <a:lstStyle/>
            <a:p>
              <a:pPr algn="ctr" defTabSz="577850">
                <a:lnSpc>
                  <a:spcPct val="90000"/>
                </a:lnSpc>
                <a:spcAft>
                  <a:spcPct val="35000"/>
                </a:spcAft>
              </a:pPr>
              <a:r>
                <a:rPr lang="fr-FR" sz="1600" dirty="0"/>
                <a:t>une capacité à </a:t>
              </a:r>
              <a:r>
                <a:rPr lang="fr-FR" sz="1600" b="1" dirty="0"/>
                <a:t>communiquer avec les professionnels en relation avec la maintenance (y compris en anglais</a:t>
              </a:r>
              <a:r>
                <a:rPr lang="fr-FR" sz="1600" dirty="0"/>
                <a:t>) et à réaliser du "reporting"</a:t>
              </a:r>
            </a:p>
          </p:txBody>
        </p:sp>
      </p:grpSp>
      <p:grpSp>
        <p:nvGrpSpPr>
          <p:cNvPr id="12" name="Groupe 11"/>
          <p:cNvGrpSpPr/>
          <p:nvPr/>
        </p:nvGrpSpPr>
        <p:grpSpPr>
          <a:xfrm>
            <a:off x="4160912" y="2025064"/>
            <a:ext cx="2196000" cy="1980000"/>
            <a:chOff x="-455272" y="4095610"/>
            <a:chExt cx="1999956" cy="1980000"/>
          </a:xfrm>
          <a:scene3d>
            <a:camera prst="orthographicFront">
              <a:rot lat="0" lon="0" rev="0"/>
            </a:camera>
            <a:lightRig rig="contrasting" dir="t">
              <a:rot lat="0" lon="0" rev="1500000"/>
            </a:lightRig>
          </a:scene3d>
        </p:grpSpPr>
        <p:sp>
          <p:nvSpPr>
            <p:cNvPr id="13" name="Rectangle à coins arrondis 12"/>
            <p:cNvSpPr/>
            <p:nvPr/>
          </p:nvSpPr>
          <p:spPr>
            <a:xfrm>
              <a:off x="-455272" y="4095610"/>
              <a:ext cx="1999956" cy="1980000"/>
            </a:xfrm>
            <a:prstGeom prst="roundRect">
              <a:avLst/>
            </a:prstGeom>
            <a:ln>
              <a:noFill/>
            </a:ln>
            <a:effectLst>
              <a:outerShdw blurRad="149987" dist="250190" dir="8460000" algn="ctr">
                <a:srgbClr val="000000">
                  <a:alpha val="28000"/>
                </a:srgbClr>
              </a:outerShdw>
            </a:effectLst>
            <a:sp3d prstMaterial="metal">
              <a:bevelT w="88900" h="889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14" name="Rectangle 13"/>
            <p:cNvSpPr/>
            <p:nvPr/>
          </p:nvSpPr>
          <p:spPr>
            <a:xfrm>
              <a:off x="-389692" y="4194851"/>
              <a:ext cx="1836229" cy="183448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9530" tIns="49530" rIns="49530" bIns="49530" numCol="1" spcCol="1270" anchor="ctr" anchorCtr="0">
              <a:noAutofit/>
            </a:bodyPr>
            <a:lstStyle/>
            <a:p>
              <a:pPr lvl="0" algn="ctr"/>
              <a:r>
                <a:rPr lang="fr-FR" sz="1600" dirty="0"/>
                <a:t>une prise en compte de </a:t>
              </a:r>
              <a:r>
                <a:rPr lang="fr-FR" sz="1600" b="1" dirty="0"/>
                <a:t>l’état physique du bien et de son historique de maintenance</a:t>
              </a:r>
              <a:endParaRPr lang="fr-FR" sz="1600" dirty="0"/>
            </a:p>
          </p:txBody>
        </p:sp>
      </p:grpSp>
      <p:grpSp>
        <p:nvGrpSpPr>
          <p:cNvPr id="16" name="Groupe 15"/>
          <p:cNvGrpSpPr/>
          <p:nvPr/>
        </p:nvGrpSpPr>
        <p:grpSpPr>
          <a:xfrm>
            <a:off x="4160912" y="4130040"/>
            <a:ext cx="2196000" cy="1980000"/>
            <a:chOff x="3083841" y="495210"/>
            <a:chExt cx="2066621" cy="1980000"/>
          </a:xfrm>
          <a:scene3d>
            <a:camera prst="orthographicFront">
              <a:rot lat="0" lon="0" rev="0"/>
            </a:camera>
            <a:lightRig rig="contrasting" dir="t">
              <a:rot lat="0" lon="0" rev="1500000"/>
            </a:lightRig>
          </a:scene3d>
        </p:grpSpPr>
        <p:sp>
          <p:nvSpPr>
            <p:cNvPr id="17" name="Rectangle à coins arrondis 16"/>
            <p:cNvSpPr/>
            <p:nvPr/>
          </p:nvSpPr>
          <p:spPr>
            <a:xfrm>
              <a:off x="3083841" y="495210"/>
              <a:ext cx="2066621" cy="1980000"/>
            </a:xfrm>
            <a:prstGeom prst="roundRect">
              <a:avLst/>
            </a:prstGeom>
            <a:ln>
              <a:noFill/>
            </a:ln>
            <a:effectLst>
              <a:outerShdw blurRad="149987" dist="250190" dir="8460000" algn="ctr">
                <a:srgbClr val="000000">
                  <a:alpha val="28000"/>
                </a:srgbClr>
              </a:outerShdw>
            </a:effectLst>
            <a:sp3d prstMaterial="metal">
              <a:bevelT w="88900" h="889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18" name="Rectangle 17"/>
            <p:cNvSpPr/>
            <p:nvPr/>
          </p:nvSpPr>
          <p:spPr>
            <a:xfrm>
              <a:off x="3219373" y="594451"/>
              <a:ext cx="1829671" cy="183448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9530" tIns="49530" rIns="49530" bIns="49530" numCol="1" spcCol="1270" anchor="ctr" anchorCtr="0">
              <a:noAutofit/>
            </a:bodyPr>
            <a:lstStyle/>
            <a:p>
              <a:pPr lvl="0" algn="ctr"/>
              <a:r>
                <a:rPr lang="fr-FR" sz="1600" dirty="0"/>
                <a:t>une </a:t>
              </a:r>
              <a:r>
                <a:rPr lang="fr-FR" sz="1600" b="1" dirty="0"/>
                <a:t>gestion et une préparation des activités de maintenance dans le cadre d’un service organisé </a:t>
              </a:r>
              <a:r>
                <a:rPr lang="fr-FR" sz="1600" dirty="0"/>
                <a:t>autour d’une politique de maintenance</a:t>
              </a:r>
            </a:p>
          </p:txBody>
        </p:sp>
      </p:grpSp>
      <p:grpSp>
        <p:nvGrpSpPr>
          <p:cNvPr id="5" name="Groupe 4"/>
          <p:cNvGrpSpPr/>
          <p:nvPr/>
        </p:nvGrpSpPr>
        <p:grpSpPr>
          <a:xfrm>
            <a:off x="1856656" y="1988840"/>
            <a:ext cx="2232248" cy="2062103"/>
            <a:chOff x="1856656" y="1988840"/>
            <a:chExt cx="2232248" cy="2062103"/>
          </a:xfrm>
        </p:grpSpPr>
        <p:grpSp>
          <p:nvGrpSpPr>
            <p:cNvPr id="19" name="Groupe 18"/>
            <p:cNvGrpSpPr/>
            <p:nvPr/>
          </p:nvGrpSpPr>
          <p:grpSpPr>
            <a:xfrm>
              <a:off x="1856656" y="2025064"/>
              <a:ext cx="2232248" cy="1980000"/>
              <a:chOff x="3151607" y="495210"/>
              <a:chExt cx="2032968" cy="1980000"/>
            </a:xfrm>
            <a:scene3d>
              <a:camera prst="orthographicFront">
                <a:rot lat="0" lon="0" rev="0"/>
              </a:camera>
              <a:lightRig rig="contrasting" dir="t">
                <a:rot lat="0" lon="0" rev="1500000"/>
              </a:lightRig>
            </a:scene3d>
          </p:grpSpPr>
          <p:sp>
            <p:nvSpPr>
              <p:cNvPr id="20" name="Rectangle à coins arrondis 19"/>
              <p:cNvSpPr/>
              <p:nvPr/>
            </p:nvSpPr>
            <p:spPr>
              <a:xfrm>
                <a:off x="3151607" y="495210"/>
                <a:ext cx="1999956" cy="1980000"/>
              </a:xfrm>
              <a:prstGeom prst="roundRect">
                <a:avLst/>
              </a:prstGeom>
              <a:ln>
                <a:noFill/>
              </a:ln>
              <a:effectLst>
                <a:outerShdw blurRad="149987" dist="250190" dir="8460000" algn="ctr">
                  <a:srgbClr val="000000">
                    <a:alpha val="28000"/>
                  </a:srgbClr>
                </a:outerShdw>
              </a:effectLst>
              <a:sp3d prstMaterial="metal">
                <a:bevelT w="88900" h="889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21" name="Rectangle 20"/>
              <p:cNvSpPr/>
              <p:nvPr/>
            </p:nvSpPr>
            <p:spPr>
              <a:xfrm>
                <a:off x="3151607" y="594451"/>
                <a:ext cx="2032968" cy="183448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9530" tIns="49530" rIns="49530" bIns="49530" numCol="1" spcCol="1270" anchor="ctr" anchorCtr="0">
                <a:noAutofit/>
              </a:bodyPr>
              <a:lstStyle/>
              <a:p>
                <a:pPr algn="ctr" defTabSz="577850">
                  <a:lnSpc>
                    <a:spcPct val="90000"/>
                  </a:lnSpc>
                  <a:spcAft>
                    <a:spcPct val="35000"/>
                  </a:spcAft>
                </a:pPr>
                <a:endParaRPr lang="fr-FR" sz="1400" b="1" dirty="0"/>
              </a:p>
            </p:txBody>
          </p:sp>
        </p:grpSp>
        <p:sp>
          <p:nvSpPr>
            <p:cNvPr id="3" name="Rectangle 2"/>
            <p:cNvSpPr/>
            <p:nvPr/>
          </p:nvSpPr>
          <p:spPr>
            <a:xfrm>
              <a:off x="1928664" y="1988840"/>
              <a:ext cx="2088232" cy="2062103"/>
            </a:xfrm>
            <a:prstGeom prst="rect">
              <a:avLst/>
            </a:prstGeom>
          </p:spPr>
          <p:txBody>
            <a:bodyPr wrap="square">
              <a:spAutoFit/>
            </a:bodyPr>
            <a:lstStyle/>
            <a:p>
              <a:pPr lvl="0" algn="ctr"/>
              <a:r>
                <a:rPr lang="fr-FR" sz="1600" dirty="0">
                  <a:latin typeface="+mn-lt"/>
                </a:rPr>
                <a:t>une démarche </a:t>
              </a:r>
              <a:r>
                <a:rPr lang="fr-FR" sz="1600" b="1" dirty="0">
                  <a:latin typeface="+mn-lt"/>
                </a:rPr>
                <a:t>d’analyse fonctionnelle, structurelle, temporelle et comportementale </a:t>
              </a:r>
              <a:r>
                <a:rPr lang="fr-FR" sz="1600" dirty="0">
                  <a:latin typeface="+mn-lt"/>
                </a:rPr>
                <a:t>des systèmes avant toute </a:t>
              </a:r>
              <a:r>
                <a:rPr lang="fr-FR" sz="1600" dirty="0" smtClean="0">
                  <a:latin typeface="+mn-lt"/>
                </a:rPr>
                <a:t>action</a:t>
              </a:r>
              <a:endParaRPr lang="fr-FR" sz="1600" dirty="0">
                <a:latin typeface="+mn-lt"/>
              </a:endParaRPr>
            </a:p>
          </p:txBody>
        </p:sp>
      </p:grpSp>
      <p:grpSp>
        <p:nvGrpSpPr>
          <p:cNvPr id="23" name="Groupe 22"/>
          <p:cNvGrpSpPr/>
          <p:nvPr/>
        </p:nvGrpSpPr>
        <p:grpSpPr>
          <a:xfrm>
            <a:off x="1856656" y="4130040"/>
            <a:ext cx="2196000" cy="1980000"/>
            <a:chOff x="3151607" y="495210"/>
            <a:chExt cx="1999956" cy="1980000"/>
          </a:xfrm>
          <a:scene3d>
            <a:camera prst="orthographicFront">
              <a:rot lat="0" lon="0" rev="0"/>
            </a:camera>
            <a:lightRig rig="contrasting" dir="t">
              <a:rot lat="0" lon="0" rev="1500000"/>
            </a:lightRig>
          </a:scene3d>
        </p:grpSpPr>
        <p:sp>
          <p:nvSpPr>
            <p:cNvPr id="24" name="Rectangle à coins arrondis 23"/>
            <p:cNvSpPr/>
            <p:nvPr/>
          </p:nvSpPr>
          <p:spPr>
            <a:xfrm>
              <a:off x="3151607" y="495210"/>
              <a:ext cx="1999956" cy="1980000"/>
            </a:xfrm>
            <a:prstGeom prst="roundRect">
              <a:avLst/>
            </a:prstGeom>
            <a:ln>
              <a:noFill/>
            </a:ln>
            <a:effectLst>
              <a:outerShdw blurRad="149987" dist="250190" dir="8460000" algn="ctr">
                <a:srgbClr val="000000">
                  <a:alpha val="28000"/>
                </a:srgbClr>
              </a:outerShdw>
            </a:effectLst>
            <a:sp3d prstMaterial="metal">
              <a:bevelT w="88900" h="889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25" name="Rectangle 24"/>
            <p:cNvSpPr/>
            <p:nvPr/>
          </p:nvSpPr>
          <p:spPr>
            <a:xfrm>
              <a:off x="3217187" y="514250"/>
              <a:ext cx="1836229" cy="1914687"/>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9530" tIns="49530" rIns="49530" bIns="49530" numCol="1" spcCol="1270" anchor="ctr" anchorCtr="0">
              <a:noAutofit/>
            </a:bodyPr>
            <a:lstStyle/>
            <a:p>
              <a:pPr lvl="0" algn="ctr"/>
              <a:r>
                <a:rPr lang="fr-FR" sz="1600" dirty="0"/>
                <a:t>une capacité à intervenir sur des systèmes pluri technologiques </a:t>
              </a:r>
              <a:r>
                <a:rPr lang="fr-FR" sz="1600" b="1" dirty="0"/>
                <a:t>avec les modalités et des outils professionnels les plus adaptés aux </a:t>
              </a:r>
              <a:r>
                <a:rPr lang="fr-FR" sz="1600" b="1" dirty="0" smtClean="0"/>
                <a:t>technologies</a:t>
              </a:r>
              <a:endParaRPr lang="fr-FR" sz="1600" dirty="0"/>
            </a:p>
          </p:txBody>
        </p:sp>
      </p:grpSp>
      <p:sp>
        <p:nvSpPr>
          <p:cNvPr id="27" name="Espace réservé du numéro de diapositive 5"/>
          <p:cNvSpPr>
            <a:spLocks noGrp="1"/>
          </p:cNvSpPr>
          <p:nvPr>
            <p:ph type="sldNum" sz="quarter" idx="12"/>
          </p:nvPr>
        </p:nvSpPr>
        <p:spPr>
          <a:xfrm>
            <a:off x="7099300" y="6356350"/>
            <a:ext cx="2311400" cy="365125"/>
          </a:xfrm>
        </p:spPr>
        <p:txBody>
          <a:bodyPr/>
          <a:lstStyle/>
          <a:p>
            <a:pPr>
              <a:defRPr/>
            </a:pPr>
            <a:fld id="{12A13009-2F95-4680-9DBC-E7DD6010E3D3}" type="slidenum">
              <a:rPr lang="fr-FR"/>
              <a:pPr>
                <a:defRPr/>
              </a:pPr>
              <a:t>5</a:t>
            </a:fld>
            <a:endParaRPr lang="fr-FR" dirty="0"/>
          </a:p>
        </p:txBody>
      </p:sp>
    </p:spTree>
    <p:extLst>
      <p:ext uri="{BB962C8B-B14F-4D97-AF65-F5344CB8AC3E}">
        <p14:creationId xmlns:p14="http://schemas.microsoft.com/office/powerpoint/2010/main" val="187708724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ppt_w</p:attrName>
                                        </p:attrNameLst>
                                      </p:cBhvr>
                                      <p:tavLst>
                                        <p:tav tm="0">
                                          <p:val>
                                            <p:fltVal val="0"/>
                                          </p:val>
                                        </p:tav>
                                        <p:tav tm="100000">
                                          <p:val>
                                            <p:strVal val="#ppt_w"/>
                                          </p:val>
                                        </p:tav>
                                      </p:tavLst>
                                    </p:anim>
                                    <p:anim calcmode="lin" valueType="num">
                                      <p:cBhvr>
                                        <p:cTn id="15" dur="1000" fill="hold"/>
                                        <p:tgtEl>
                                          <p:spTgt spid="12"/>
                                        </p:tgtEl>
                                        <p:attrNameLst>
                                          <p:attrName>ppt_h</p:attrName>
                                        </p:attrNameLst>
                                      </p:cBhvr>
                                      <p:tavLst>
                                        <p:tav tm="0">
                                          <p:val>
                                            <p:fltVal val="0"/>
                                          </p:val>
                                        </p:tav>
                                        <p:tav tm="100000">
                                          <p:val>
                                            <p:strVal val="#ppt_h"/>
                                          </p:val>
                                        </p:tav>
                                      </p:tavLst>
                                    </p:anim>
                                    <p:animEffect transition="in" filter="fade">
                                      <p:cBhvr>
                                        <p:cTn id="16" dur="10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7"/>
                                        </p:tgtEl>
                                        <p:attrNameLst>
                                          <p:attrName>style.visibility</p:attrName>
                                        </p:attrNameLst>
                                      </p:cBhvr>
                                      <p:to>
                                        <p:strVal val="visible"/>
                                      </p:to>
                                    </p:set>
                                    <p:anim calcmode="lin" valueType="num">
                                      <p:cBhvr>
                                        <p:cTn id="21" dur="1000" fill="hold"/>
                                        <p:tgtEl>
                                          <p:spTgt spid="57"/>
                                        </p:tgtEl>
                                        <p:attrNameLst>
                                          <p:attrName>ppt_w</p:attrName>
                                        </p:attrNameLst>
                                      </p:cBhvr>
                                      <p:tavLst>
                                        <p:tav tm="0">
                                          <p:val>
                                            <p:fltVal val="0"/>
                                          </p:val>
                                        </p:tav>
                                        <p:tav tm="100000">
                                          <p:val>
                                            <p:strVal val="#ppt_w"/>
                                          </p:val>
                                        </p:tav>
                                      </p:tavLst>
                                    </p:anim>
                                    <p:anim calcmode="lin" valueType="num">
                                      <p:cBhvr>
                                        <p:cTn id="22" dur="1000" fill="hold"/>
                                        <p:tgtEl>
                                          <p:spTgt spid="57"/>
                                        </p:tgtEl>
                                        <p:attrNameLst>
                                          <p:attrName>ppt_h</p:attrName>
                                        </p:attrNameLst>
                                      </p:cBhvr>
                                      <p:tavLst>
                                        <p:tav tm="0">
                                          <p:val>
                                            <p:fltVal val="0"/>
                                          </p:val>
                                        </p:tav>
                                        <p:tav tm="100000">
                                          <p:val>
                                            <p:strVal val="#ppt_h"/>
                                          </p:val>
                                        </p:tav>
                                      </p:tavLst>
                                    </p:anim>
                                    <p:animEffect transition="in" filter="fade">
                                      <p:cBhvr>
                                        <p:cTn id="23" dur="1000"/>
                                        <p:tgtEl>
                                          <p:spTgt spid="5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1000" fill="hold"/>
                                        <p:tgtEl>
                                          <p:spTgt spid="23"/>
                                        </p:tgtEl>
                                        <p:attrNameLst>
                                          <p:attrName>ppt_w</p:attrName>
                                        </p:attrNameLst>
                                      </p:cBhvr>
                                      <p:tavLst>
                                        <p:tav tm="0">
                                          <p:val>
                                            <p:fltVal val="0"/>
                                          </p:val>
                                        </p:tav>
                                        <p:tav tm="100000">
                                          <p:val>
                                            <p:strVal val="#ppt_w"/>
                                          </p:val>
                                        </p:tav>
                                      </p:tavLst>
                                    </p:anim>
                                    <p:anim calcmode="lin" valueType="num">
                                      <p:cBhvr>
                                        <p:cTn id="29" dur="1000" fill="hold"/>
                                        <p:tgtEl>
                                          <p:spTgt spid="23"/>
                                        </p:tgtEl>
                                        <p:attrNameLst>
                                          <p:attrName>ppt_h</p:attrName>
                                        </p:attrNameLst>
                                      </p:cBhvr>
                                      <p:tavLst>
                                        <p:tav tm="0">
                                          <p:val>
                                            <p:fltVal val="0"/>
                                          </p:val>
                                        </p:tav>
                                        <p:tav tm="100000">
                                          <p:val>
                                            <p:strVal val="#ppt_h"/>
                                          </p:val>
                                        </p:tav>
                                      </p:tavLst>
                                    </p:anim>
                                    <p:animEffect transition="in" filter="fade">
                                      <p:cBhvr>
                                        <p:cTn id="30" dur="10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1000" fill="hold"/>
                                        <p:tgtEl>
                                          <p:spTgt spid="16"/>
                                        </p:tgtEl>
                                        <p:attrNameLst>
                                          <p:attrName>ppt_w</p:attrName>
                                        </p:attrNameLst>
                                      </p:cBhvr>
                                      <p:tavLst>
                                        <p:tav tm="0">
                                          <p:val>
                                            <p:fltVal val="0"/>
                                          </p:val>
                                        </p:tav>
                                        <p:tav tm="100000">
                                          <p:val>
                                            <p:strVal val="#ppt_w"/>
                                          </p:val>
                                        </p:tav>
                                      </p:tavLst>
                                    </p:anim>
                                    <p:anim calcmode="lin" valueType="num">
                                      <p:cBhvr>
                                        <p:cTn id="36" dur="1000" fill="hold"/>
                                        <p:tgtEl>
                                          <p:spTgt spid="16"/>
                                        </p:tgtEl>
                                        <p:attrNameLst>
                                          <p:attrName>ppt_h</p:attrName>
                                        </p:attrNameLst>
                                      </p:cBhvr>
                                      <p:tavLst>
                                        <p:tav tm="0">
                                          <p:val>
                                            <p:fltVal val="0"/>
                                          </p:val>
                                        </p:tav>
                                        <p:tav tm="100000">
                                          <p:val>
                                            <p:strVal val="#ppt_h"/>
                                          </p:val>
                                        </p:tav>
                                      </p:tavLst>
                                    </p:anim>
                                    <p:animEffect transition="in" filter="fade">
                                      <p:cBhvr>
                                        <p:cTn id="37" dur="10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60"/>
                                        </p:tgtEl>
                                        <p:attrNameLst>
                                          <p:attrName>style.visibility</p:attrName>
                                        </p:attrNameLst>
                                      </p:cBhvr>
                                      <p:to>
                                        <p:strVal val="visible"/>
                                      </p:to>
                                    </p:set>
                                    <p:anim calcmode="lin" valueType="num">
                                      <p:cBhvr>
                                        <p:cTn id="42" dur="1000" fill="hold"/>
                                        <p:tgtEl>
                                          <p:spTgt spid="60"/>
                                        </p:tgtEl>
                                        <p:attrNameLst>
                                          <p:attrName>ppt_w</p:attrName>
                                        </p:attrNameLst>
                                      </p:cBhvr>
                                      <p:tavLst>
                                        <p:tav tm="0">
                                          <p:val>
                                            <p:fltVal val="0"/>
                                          </p:val>
                                        </p:tav>
                                        <p:tav tm="100000">
                                          <p:val>
                                            <p:strVal val="#ppt_w"/>
                                          </p:val>
                                        </p:tav>
                                      </p:tavLst>
                                    </p:anim>
                                    <p:anim calcmode="lin" valueType="num">
                                      <p:cBhvr>
                                        <p:cTn id="43" dur="1000" fill="hold"/>
                                        <p:tgtEl>
                                          <p:spTgt spid="60"/>
                                        </p:tgtEl>
                                        <p:attrNameLst>
                                          <p:attrName>ppt_h</p:attrName>
                                        </p:attrNameLst>
                                      </p:cBhvr>
                                      <p:tavLst>
                                        <p:tav tm="0">
                                          <p:val>
                                            <p:fltVal val="0"/>
                                          </p:val>
                                        </p:tav>
                                        <p:tav tm="100000">
                                          <p:val>
                                            <p:strVal val="#ppt_h"/>
                                          </p:val>
                                        </p:tav>
                                      </p:tavLst>
                                    </p:anim>
                                    <p:animEffect transition="in" filter="fade">
                                      <p:cBhvr>
                                        <p:cTn id="44"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430899540"/>
              </p:ext>
            </p:extLst>
          </p:nvPr>
        </p:nvGraphicFramePr>
        <p:xfrm>
          <a:off x="632520" y="620688"/>
          <a:ext cx="9145016" cy="6248793"/>
        </p:xfrm>
        <a:graphic>
          <a:graphicData uri="http://schemas.openxmlformats.org/drawingml/2006/table">
            <a:tbl>
              <a:tblPr>
                <a:tableStyleId>{5DA37D80-6434-44D0-A028-1B22A696006F}</a:tableStyleId>
              </a:tblPr>
              <a:tblGrid>
                <a:gridCol w="4032448"/>
                <a:gridCol w="720080"/>
                <a:gridCol w="576064"/>
                <a:gridCol w="3816424"/>
              </a:tblGrid>
              <a:tr h="410529">
                <a:tc>
                  <a:txBody>
                    <a:bodyPr/>
                    <a:lstStyle/>
                    <a:p>
                      <a:pPr marL="90170" algn="ctr">
                        <a:lnSpc>
                          <a:spcPct val="115000"/>
                        </a:lnSpc>
                        <a:spcAft>
                          <a:spcPts val="0"/>
                        </a:spcAft>
                      </a:pPr>
                      <a:r>
                        <a:rPr lang="fr-FR" sz="1300" b="1" dirty="0">
                          <a:effectLst/>
                        </a:rPr>
                        <a:t>Nature des épreuves</a:t>
                      </a:r>
                      <a:endParaRPr lang="fr-FR" sz="1300" b="1"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b="1" dirty="0">
                          <a:effectLst/>
                        </a:rPr>
                        <a:t>Unités</a:t>
                      </a:r>
                      <a:endParaRPr lang="fr-FR" sz="1300" b="1"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b="1" dirty="0" err="1">
                          <a:effectLst/>
                        </a:rPr>
                        <a:t>Coef</a:t>
                      </a:r>
                      <a:r>
                        <a:rPr lang="fr-FR" sz="1300" b="1" dirty="0">
                          <a:effectLst/>
                        </a:rPr>
                        <a:t>.</a:t>
                      </a:r>
                      <a:endParaRPr lang="fr-FR" sz="1300" b="1"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b="1" dirty="0">
                          <a:effectLst/>
                        </a:rPr>
                        <a:t>Modalités pour les établissements habilités au CCF</a:t>
                      </a:r>
                      <a:endParaRPr lang="fr-FR" sz="1300" b="1" dirty="0">
                        <a:effectLst/>
                        <a:latin typeface="Calibri"/>
                        <a:ea typeface="Calibri"/>
                        <a:cs typeface="Times New Roman"/>
                      </a:endParaRPr>
                    </a:p>
                  </a:txBody>
                  <a:tcPr marL="73454" marR="73454" marT="36727" marB="36727" anchor="ctr"/>
                </a:tc>
              </a:tr>
              <a:tr h="269074">
                <a:tc>
                  <a:txBody>
                    <a:bodyPr/>
                    <a:lstStyle/>
                    <a:p>
                      <a:pPr>
                        <a:lnSpc>
                          <a:spcPct val="115000"/>
                        </a:lnSpc>
                        <a:spcAft>
                          <a:spcPts val="0"/>
                        </a:spcAft>
                      </a:pPr>
                      <a:r>
                        <a:rPr lang="fr-FR" sz="1300" dirty="0">
                          <a:effectLst/>
                        </a:rPr>
                        <a:t>E1 - Culture générale et expression</a:t>
                      </a:r>
                      <a:endParaRPr lang="fr-FR" sz="13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400" dirty="0">
                          <a:effectLst/>
                        </a:rPr>
                        <a:t>U1</a:t>
                      </a:r>
                      <a:endParaRPr lang="fr-FR" sz="14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3</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Épreuve ponctuelle écrite commune</a:t>
                      </a:r>
                      <a:endParaRPr lang="fr-FR" sz="1300">
                        <a:effectLst/>
                        <a:latin typeface="Calibri"/>
                        <a:ea typeface="Calibri"/>
                        <a:cs typeface="Times New Roman"/>
                      </a:endParaRPr>
                    </a:p>
                  </a:txBody>
                  <a:tcPr marL="73454" marR="73454" marT="36727" marB="36727" anchor="ctr"/>
                </a:tc>
              </a:tr>
              <a:tr h="269074">
                <a:tc>
                  <a:txBody>
                    <a:bodyPr/>
                    <a:lstStyle/>
                    <a:p>
                      <a:pPr>
                        <a:lnSpc>
                          <a:spcPct val="115000"/>
                        </a:lnSpc>
                        <a:spcAft>
                          <a:spcPts val="0"/>
                        </a:spcAft>
                      </a:pPr>
                      <a:r>
                        <a:rPr lang="fr-FR" sz="1300" dirty="0">
                          <a:effectLst/>
                        </a:rPr>
                        <a:t>E2 – Anglais</a:t>
                      </a:r>
                      <a:endParaRPr lang="fr-FR" sz="13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400" dirty="0">
                          <a:effectLst/>
                        </a:rPr>
                        <a:t>U2</a:t>
                      </a:r>
                      <a:endParaRPr lang="fr-FR" sz="14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2</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2 situations en CCF</a:t>
                      </a:r>
                      <a:endParaRPr lang="fr-FR" sz="1300">
                        <a:effectLst/>
                        <a:latin typeface="Calibri"/>
                        <a:ea typeface="Calibri"/>
                        <a:cs typeface="Times New Roman"/>
                      </a:endParaRPr>
                    </a:p>
                  </a:txBody>
                  <a:tcPr marL="73454" marR="73454" marT="36727" marB="36727" anchor="ctr"/>
                </a:tc>
              </a:tr>
              <a:tr h="269074">
                <a:tc gridSpan="4">
                  <a:txBody>
                    <a:bodyPr/>
                    <a:lstStyle/>
                    <a:p>
                      <a:pPr>
                        <a:lnSpc>
                          <a:spcPct val="115000"/>
                        </a:lnSpc>
                        <a:spcAft>
                          <a:spcPts val="0"/>
                        </a:spcAft>
                      </a:pPr>
                      <a:r>
                        <a:rPr lang="fr-FR" sz="1400" b="1" dirty="0">
                          <a:effectLst/>
                        </a:rPr>
                        <a:t>E3 - Mathématiques - Physique et chimie (</a:t>
                      </a:r>
                      <a:r>
                        <a:rPr lang="fr-FR" sz="1400" b="1" dirty="0" err="1">
                          <a:effectLst/>
                        </a:rPr>
                        <a:t>coef</a:t>
                      </a:r>
                      <a:r>
                        <a:rPr lang="fr-FR" sz="1400" b="1" dirty="0">
                          <a:effectLst/>
                        </a:rPr>
                        <a:t>. 4)</a:t>
                      </a:r>
                      <a:endParaRPr lang="fr-FR" sz="1400" b="1" dirty="0">
                        <a:effectLst/>
                        <a:latin typeface="Calibri"/>
                        <a:ea typeface="Calibri"/>
                        <a:cs typeface="Times New Roman"/>
                      </a:endParaRPr>
                    </a:p>
                  </a:txBody>
                  <a:tcPr marL="73454" marR="73454" marT="36727" marB="36727" anchor="ctr"/>
                </a:tc>
                <a:tc hMerge="1">
                  <a:txBody>
                    <a:bodyPr/>
                    <a:lstStyle/>
                    <a:p>
                      <a:endParaRPr lang="fr-FR"/>
                    </a:p>
                  </a:txBody>
                  <a:tcPr/>
                </a:tc>
                <a:tc hMerge="1">
                  <a:txBody>
                    <a:bodyPr/>
                    <a:lstStyle/>
                    <a:p>
                      <a:endParaRPr lang="fr-FR"/>
                    </a:p>
                  </a:txBody>
                  <a:tcPr/>
                </a:tc>
                <a:tc hMerge="1">
                  <a:txBody>
                    <a:bodyPr/>
                    <a:lstStyle/>
                    <a:p>
                      <a:endParaRPr lang="fr-FR"/>
                    </a:p>
                  </a:txBody>
                  <a:tcPr/>
                </a:tc>
              </a:tr>
              <a:tr h="269074">
                <a:tc>
                  <a:txBody>
                    <a:bodyPr/>
                    <a:lstStyle/>
                    <a:p>
                      <a:pPr>
                        <a:lnSpc>
                          <a:spcPct val="115000"/>
                        </a:lnSpc>
                        <a:spcAft>
                          <a:spcPts val="0"/>
                        </a:spcAft>
                      </a:pPr>
                      <a:r>
                        <a:rPr lang="fr-FR" sz="1300" dirty="0">
                          <a:effectLst/>
                        </a:rPr>
                        <a:t>Sous-épreuve E31 : mathématiques</a:t>
                      </a:r>
                      <a:endParaRPr lang="fr-FR" sz="13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400">
                          <a:effectLst/>
                        </a:rPr>
                        <a:t>U31</a:t>
                      </a:r>
                      <a:endParaRPr lang="fr-FR" sz="14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2</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2 situations en CCF</a:t>
                      </a:r>
                      <a:endParaRPr lang="fr-FR" sz="1300">
                        <a:effectLst/>
                        <a:latin typeface="Calibri"/>
                        <a:ea typeface="Calibri"/>
                        <a:cs typeface="Times New Roman"/>
                      </a:endParaRPr>
                    </a:p>
                  </a:txBody>
                  <a:tcPr marL="73454" marR="73454" marT="36727" marB="36727" anchor="ctr"/>
                </a:tc>
              </a:tr>
              <a:tr h="269074">
                <a:tc>
                  <a:txBody>
                    <a:bodyPr/>
                    <a:lstStyle/>
                    <a:p>
                      <a:pPr>
                        <a:lnSpc>
                          <a:spcPct val="115000"/>
                        </a:lnSpc>
                        <a:spcAft>
                          <a:spcPts val="0"/>
                        </a:spcAft>
                      </a:pPr>
                      <a:r>
                        <a:rPr lang="fr-FR" sz="1300" dirty="0">
                          <a:effectLst/>
                        </a:rPr>
                        <a:t>Sous-épreuve E32 : Physique et chimie</a:t>
                      </a:r>
                      <a:endParaRPr lang="fr-FR" sz="13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400" dirty="0">
                          <a:effectLst/>
                        </a:rPr>
                        <a:t>U32</a:t>
                      </a:r>
                      <a:endParaRPr lang="fr-FR" sz="14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2</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2 situations en CCF</a:t>
                      </a:r>
                      <a:endParaRPr lang="fr-FR" sz="1300">
                        <a:effectLst/>
                        <a:latin typeface="Calibri"/>
                        <a:ea typeface="Calibri"/>
                        <a:cs typeface="Times New Roman"/>
                      </a:endParaRPr>
                    </a:p>
                  </a:txBody>
                  <a:tcPr marL="73454" marR="73454" marT="36727" marB="36727" anchor="ctr"/>
                </a:tc>
              </a:tr>
              <a:tr h="269074">
                <a:tc gridSpan="4">
                  <a:txBody>
                    <a:bodyPr/>
                    <a:lstStyle/>
                    <a:p>
                      <a:pPr>
                        <a:lnSpc>
                          <a:spcPct val="115000"/>
                        </a:lnSpc>
                        <a:spcAft>
                          <a:spcPts val="0"/>
                        </a:spcAft>
                      </a:pPr>
                      <a:r>
                        <a:rPr lang="fr-FR" sz="1400" b="1" dirty="0">
                          <a:effectLst/>
                        </a:rPr>
                        <a:t>E4 – Analyse technique d’un bien (</a:t>
                      </a:r>
                      <a:r>
                        <a:rPr lang="fr-FR" sz="1400" b="1" dirty="0" err="1">
                          <a:effectLst/>
                        </a:rPr>
                        <a:t>Coef</a:t>
                      </a:r>
                      <a:r>
                        <a:rPr lang="fr-FR" sz="1400" b="1" dirty="0">
                          <a:effectLst/>
                        </a:rPr>
                        <a:t>. 6)</a:t>
                      </a:r>
                      <a:endParaRPr lang="fr-FR" sz="1400" b="1" dirty="0">
                        <a:effectLst/>
                        <a:latin typeface="Calibri"/>
                        <a:ea typeface="Calibri"/>
                        <a:cs typeface="Times New Roman"/>
                      </a:endParaRPr>
                    </a:p>
                  </a:txBody>
                  <a:tcPr marL="73454" marR="73454" marT="36727" marB="36727" anchor="ctr"/>
                </a:tc>
                <a:tc hMerge="1">
                  <a:txBody>
                    <a:bodyPr/>
                    <a:lstStyle/>
                    <a:p>
                      <a:endParaRPr lang="fr-FR"/>
                    </a:p>
                  </a:txBody>
                  <a:tcPr/>
                </a:tc>
                <a:tc hMerge="1">
                  <a:txBody>
                    <a:bodyPr/>
                    <a:lstStyle/>
                    <a:p>
                      <a:endParaRPr lang="fr-FR"/>
                    </a:p>
                  </a:txBody>
                  <a:tcPr/>
                </a:tc>
                <a:tc hMerge="1">
                  <a:txBody>
                    <a:bodyPr/>
                    <a:lstStyle/>
                    <a:p>
                      <a:endParaRPr lang="fr-FR"/>
                    </a:p>
                  </a:txBody>
                  <a:tcPr/>
                </a:tc>
              </a:tr>
              <a:tr h="445892">
                <a:tc>
                  <a:txBody>
                    <a:bodyPr/>
                    <a:lstStyle/>
                    <a:p>
                      <a:pPr>
                        <a:lnSpc>
                          <a:spcPct val="115000"/>
                        </a:lnSpc>
                        <a:spcAft>
                          <a:spcPts val="0"/>
                        </a:spcAft>
                      </a:pPr>
                      <a:r>
                        <a:rPr lang="fr-FR" sz="1300" dirty="0">
                          <a:effectLst/>
                        </a:rPr>
                        <a:t>Sous-épreuve E41 : Analyse fonctionnelle et structurelle</a:t>
                      </a:r>
                      <a:endParaRPr lang="fr-FR" sz="13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400">
                          <a:effectLst/>
                        </a:rPr>
                        <a:t>U41</a:t>
                      </a:r>
                      <a:endParaRPr lang="fr-FR" sz="14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2</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Épreuve ponctuelle écrite commune</a:t>
                      </a:r>
                      <a:endParaRPr lang="fr-FR" sz="1300">
                        <a:effectLst/>
                        <a:latin typeface="Calibri"/>
                        <a:ea typeface="Calibri"/>
                        <a:cs typeface="Times New Roman"/>
                      </a:endParaRPr>
                    </a:p>
                  </a:txBody>
                  <a:tcPr marL="73454" marR="73454" marT="36727" marB="36727" anchor="ctr"/>
                </a:tc>
              </a:tr>
              <a:tr h="445892">
                <a:tc>
                  <a:txBody>
                    <a:bodyPr/>
                    <a:lstStyle/>
                    <a:p>
                      <a:pPr>
                        <a:lnSpc>
                          <a:spcPct val="115000"/>
                        </a:lnSpc>
                        <a:spcAft>
                          <a:spcPts val="0"/>
                        </a:spcAft>
                      </a:pPr>
                      <a:r>
                        <a:rPr lang="fr-FR" sz="1300" dirty="0">
                          <a:effectLst/>
                        </a:rPr>
                        <a:t>Sous-épreuve E42 : Analyse des solutions technologiques</a:t>
                      </a:r>
                      <a:endParaRPr lang="fr-FR" sz="13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400" dirty="0">
                          <a:effectLst/>
                        </a:rPr>
                        <a:t>U42</a:t>
                      </a:r>
                      <a:endParaRPr lang="fr-FR" sz="14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dirty="0">
                          <a:effectLst/>
                        </a:rPr>
                        <a:t>4</a:t>
                      </a:r>
                      <a:endParaRPr lang="fr-FR" sz="13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Épreuve ponctuelle écrite spécifique à l’option</a:t>
                      </a:r>
                      <a:endParaRPr lang="fr-FR" sz="1300">
                        <a:effectLst/>
                        <a:latin typeface="Calibri"/>
                        <a:ea typeface="Calibri"/>
                        <a:cs typeface="Times New Roman"/>
                      </a:endParaRPr>
                    </a:p>
                  </a:txBody>
                  <a:tcPr marL="73454" marR="73454" marT="36727" marB="36727" anchor="ctr"/>
                </a:tc>
              </a:tr>
              <a:tr h="269074">
                <a:tc gridSpan="4">
                  <a:txBody>
                    <a:bodyPr/>
                    <a:lstStyle/>
                    <a:p>
                      <a:pPr>
                        <a:lnSpc>
                          <a:spcPct val="115000"/>
                        </a:lnSpc>
                        <a:spcAft>
                          <a:spcPts val="0"/>
                        </a:spcAft>
                      </a:pPr>
                      <a:r>
                        <a:rPr lang="fr-FR" sz="1400" b="1" dirty="0">
                          <a:effectLst/>
                        </a:rPr>
                        <a:t>E5 – Activités de maintenance (</a:t>
                      </a:r>
                      <a:r>
                        <a:rPr lang="fr-FR" sz="1400" b="1" dirty="0" err="1">
                          <a:effectLst/>
                        </a:rPr>
                        <a:t>Coef</a:t>
                      </a:r>
                      <a:r>
                        <a:rPr lang="fr-FR" sz="1400" b="1" dirty="0">
                          <a:effectLst/>
                        </a:rPr>
                        <a:t>. 6)</a:t>
                      </a:r>
                      <a:endParaRPr lang="fr-FR" sz="1400" b="1" dirty="0">
                        <a:effectLst/>
                        <a:latin typeface="Calibri"/>
                        <a:ea typeface="Calibri"/>
                        <a:cs typeface="Times New Roman"/>
                      </a:endParaRPr>
                    </a:p>
                  </a:txBody>
                  <a:tcPr marL="73454" marR="73454" marT="36727" marB="36727" anchor="ctr"/>
                </a:tc>
                <a:tc hMerge="1">
                  <a:txBody>
                    <a:bodyPr/>
                    <a:lstStyle/>
                    <a:p>
                      <a:endParaRPr lang="fr-FR"/>
                    </a:p>
                  </a:txBody>
                  <a:tcPr/>
                </a:tc>
                <a:tc hMerge="1">
                  <a:txBody>
                    <a:bodyPr/>
                    <a:lstStyle/>
                    <a:p>
                      <a:endParaRPr lang="fr-FR"/>
                    </a:p>
                  </a:txBody>
                  <a:tcPr/>
                </a:tc>
                <a:tc hMerge="1">
                  <a:txBody>
                    <a:bodyPr/>
                    <a:lstStyle/>
                    <a:p>
                      <a:endParaRPr lang="fr-FR"/>
                    </a:p>
                  </a:txBody>
                  <a:tcPr/>
                </a:tc>
              </a:tr>
              <a:tr h="445892">
                <a:tc>
                  <a:txBody>
                    <a:bodyPr/>
                    <a:lstStyle/>
                    <a:p>
                      <a:pPr>
                        <a:lnSpc>
                          <a:spcPct val="115000"/>
                        </a:lnSpc>
                        <a:spcAft>
                          <a:spcPts val="0"/>
                        </a:spcAft>
                        <a:tabLst>
                          <a:tab pos="2517775" algn="l"/>
                        </a:tabLst>
                      </a:pPr>
                      <a:r>
                        <a:rPr lang="fr-FR" sz="1300">
                          <a:effectLst/>
                        </a:rPr>
                        <a:t>Sous-épreuve E51 : Maintenance corrective d’un bien</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400">
                          <a:effectLst/>
                        </a:rPr>
                        <a:t>U51</a:t>
                      </a:r>
                      <a:endParaRPr lang="fr-FR" sz="14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dirty="0">
                          <a:effectLst/>
                        </a:rPr>
                        <a:t>3 ou 2</a:t>
                      </a:r>
                      <a:endParaRPr lang="fr-FR" sz="13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dirty="0">
                          <a:effectLst/>
                        </a:rPr>
                        <a:t>1 ou 2 situations en CCF suivant l’option</a:t>
                      </a:r>
                      <a:endParaRPr lang="fr-FR" sz="1300" dirty="0">
                        <a:effectLst/>
                        <a:latin typeface="Calibri"/>
                        <a:ea typeface="Calibri"/>
                        <a:cs typeface="Times New Roman"/>
                      </a:endParaRPr>
                    </a:p>
                  </a:txBody>
                  <a:tcPr marL="73454" marR="73454" marT="36727" marB="36727" anchor="ctr"/>
                </a:tc>
              </a:tr>
              <a:tr h="445892">
                <a:tc>
                  <a:txBody>
                    <a:bodyPr/>
                    <a:lstStyle/>
                    <a:p>
                      <a:pPr>
                        <a:lnSpc>
                          <a:spcPct val="115000"/>
                        </a:lnSpc>
                        <a:spcAft>
                          <a:spcPts val="0"/>
                        </a:spcAft>
                        <a:tabLst>
                          <a:tab pos="2517775" algn="l"/>
                        </a:tabLst>
                      </a:pPr>
                      <a:r>
                        <a:rPr lang="fr-FR" sz="1300">
                          <a:effectLst/>
                        </a:rPr>
                        <a:t>Sous-épreuve E52 : Organisation de la maintenance</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400">
                          <a:effectLst/>
                        </a:rPr>
                        <a:t>U52</a:t>
                      </a:r>
                      <a:endParaRPr lang="fr-FR" sz="14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3 ou 2</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dirty="0">
                          <a:effectLst/>
                        </a:rPr>
                        <a:t>1 situation en CCF identique aux 3 options</a:t>
                      </a:r>
                      <a:endParaRPr lang="fr-FR" sz="1300" dirty="0">
                        <a:effectLst/>
                        <a:latin typeface="Calibri"/>
                        <a:ea typeface="Calibri"/>
                        <a:cs typeface="Times New Roman"/>
                      </a:endParaRPr>
                    </a:p>
                  </a:txBody>
                  <a:tcPr marL="73454" marR="73454" marT="36727" marB="36727" anchor="ctr"/>
                </a:tc>
              </a:tr>
              <a:tr h="445892">
                <a:tc>
                  <a:txBody>
                    <a:bodyPr/>
                    <a:lstStyle/>
                    <a:p>
                      <a:pPr>
                        <a:lnSpc>
                          <a:spcPct val="115000"/>
                        </a:lnSpc>
                        <a:spcAft>
                          <a:spcPts val="0"/>
                        </a:spcAft>
                        <a:tabLst>
                          <a:tab pos="2517775" algn="l"/>
                        </a:tabLst>
                      </a:pPr>
                      <a:r>
                        <a:rPr lang="fr-FR" sz="1300">
                          <a:effectLst/>
                        </a:rPr>
                        <a:t>Sous-épreuve E53 : Conduite d’une installation ou Amélioration/intégration d’un bien</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400" dirty="0">
                          <a:effectLst/>
                        </a:rPr>
                        <a:t>U53</a:t>
                      </a:r>
                      <a:endParaRPr lang="fr-FR" sz="14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2</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dirty="0">
                          <a:effectLst/>
                        </a:rPr>
                        <a:t>1 situation en CCF spécifique à l’option</a:t>
                      </a:r>
                      <a:endParaRPr lang="fr-FR" sz="1300" dirty="0">
                        <a:effectLst/>
                        <a:latin typeface="Calibri"/>
                        <a:ea typeface="Calibri"/>
                        <a:cs typeface="Times New Roman"/>
                      </a:endParaRPr>
                    </a:p>
                  </a:txBody>
                  <a:tcPr marL="73454" marR="73454" marT="36727" marB="36727" anchor="ctr"/>
                </a:tc>
              </a:tr>
              <a:tr h="269074">
                <a:tc gridSpan="4">
                  <a:txBody>
                    <a:bodyPr/>
                    <a:lstStyle/>
                    <a:p>
                      <a:pPr>
                        <a:lnSpc>
                          <a:spcPct val="115000"/>
                        </a:lnSpc>
                        <a:spcAft>
                          <a:spcPts val="0"/>
                        </a:spcAft>
                      </a:pPr>
                      <a:r>
                        <a:rPr lang="fr-FR" sz="1400" b="1" dirty="0">
                          <a:effectLst/>
                        </a:rPr>
                        <a:t>E6 – Épreuve Professionnelle de Synthèse (</a:t>
                      </a:r>
                      <a:r>
                        <a:rPr lang="fr-FR" sz="1400" b="1" dirty="0" err="1">
                          <a:effectLst/>
                        </a:rPr>
                        <a:t>Coef</a:t>
                      </a:r>
                      <a:r>
                        <a:rPr lang="fr-FR" sz="1400" b="1" dirty="0">
                          <a:effectLst/>
                        </a:rPr>
                        <a:t>. 6)</a:t>
                      </a:r>
                      <a:endParaRPr lang="fr-FR" sz="1400" b="1" dirty="0">
                        <a:effectLst/>
                        <a:latin typeface="Calibri"/>
                        <a:ea typeface="Calibri"/>
                        <a:cs typeface="Times New Roman"/>
                      </a:endParaRPr>
                    </a:p>
                  </a:txBody>
                  <a:tcPr marL="73454" marR="73454" marT="36727" marB="36727" anchor="ctr"/>
                </a:tc>
                <a:tc hMerge="1">
                  <a:txBody>
                    <a:bodyPr/>
                    <a:lstStyle/>
                    <a:p>
                      <a:endParaRPr lang="fr-FR"/>
                    </a:p>
                  </a:txBody>
                  <a:tcPr/>
                </a:tc>
                <a:tc hMerge="1">
                  <a:txBody>
                    <a:bodyPr/>
                    <a:lstStyle/>
                    <a:p>
                      <a:endParaRPr lang="fr-FR"/>
                    </a:p>
                  </a:txBody>
                  <a:tcPr/>
                </a:tc>
                <a:tc hMerge="1">
                  <a:txBody>
                    <a:bodyPr/>
                    <a:lstStyle/>
                    <a:p>
                      <a:endParaRPr lang="fr-FR"/>
                    </a:p>
                  </a:txBody>
                  <a:tcPr/>
                </a:tc>
              </a:tr>
              <a:tr h="445892">
                <a:tc>
                  <a:txBody>
                    <a:bodyPr/>
                    <a:lstStyle/>
                    <a:p>
                      <a:pPr>
                        <a:lnSpc>
                          <a:spcPct val="115000"/>
                        </a:lnSpc>
                        <a:spcAft>
                          <a:spcPts val="0"/>
                        </a:spcAft>
                        <a:tabLst>
                          <a:tab pos="2517775" algn="l"/>
                        </a:tabLst>
                      </a:pPr>
                      <a:r>
                        <a:rPr lang="fr-FR" sz="1300">
                          <a:effectLst/>
                        </a:rPr>
                        <a:t>Sous-épreuve E61 : Rapport d’activités en entreprise</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U61</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2</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dirty="0">
                          <a:effectLst/>
                        </a:rPr>
                        <a:t>1 épreuve ponctuelle orale identique</a:t>
                      </a:r>
                      <a:endParaRPr lang="fr-FR" sz="1300" dirty="0">
                        <a:effectLst/>
                        <a:latin typeface="Calibri"/>
                        <a:ea typeface="Calibri"/>
                        <a:cs typeface="Times New Roman"/>
                      </a:endParaRPr>
                    </a:p>
                  </a:txBody>
                  <a:tcPr marL="73454" marR="73454" marT="36727" marB="36727" anchor="ctr"/>
                </a:tc>
              </a:tr>
              <a:tr h="445892">
                <a:tc>
                  <a:txBody>
                    <a:bodyPr/>
                    <a:lstStyle/>
                    <a:p>
                      <a:pPr>
                        <a:lnSpc>
                          <a:spcPct val="115000"/>
                        </a:lnSpc>
                        <a:spcAft>
                          <a:spcPts val="0"/>
                        </a:spcAft>
                        <a:tabLst>
                          <a:tab pos="2517775" algn="l"/>
                        </a:tabLst>
                      </a:pPr>
                      <a:r>
                        <a:rPr lang="fr-FR" sz="1300">
                          <a:effectLst/>
                        </a:rPr>
                        <a:t>Sous-épreuve E62 : Étude et réalisation de maintenance en entreprise</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U62</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dirty="0">
                          <a:effectLst/>
                        </a:rPr>
                        <a:t>4</a:t>
                      </a:r>
                      <a:endParaRPr lang="fr-FR" sz="13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dirty="0">
                          <a:effectLst/>
                        </a:rPr>
                        <a:t>1 épreuve ponctuelle orale identique</a:t>
                      </a:r>
                      <a:endParaRPr lang="fr-FR" sz="1300" dirty="0">
                        <a:effectLst/>
                        <a:latin typeface="Calibri"/>
                        <a:ea typeface="Calibri"/>
                        <a:cs typeface="Times New Roman"/>
                      </a:endParaRPr>
                    </a:p>
                  </a:txBody>
                  <a:tcPr marL="73454" marR="73454" marT="36727" marB="36727" anchor="ctr"/>
                </a:tc>
              </a:tr>
            </a:tbl>
          </a:graphicData>
        </a:graphic>
      </p:graphicFrame>
      <p:sp>
        <p:nvSpPr>
          <p:cNvPr id="8" name="Rectangle 7"/>
          <p:cNvSpPr/>
          <p:nvPr/>
        </p:nvSpPr>
        <p:spPr>
          <a:xfrm>
            <a:off x="632520" y="116632"/>
            <a:ext cx="8496944" cy="46166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2400" b="1" dirty="0">
                <a:ln w="11430"/>
                <a:solidFill>
                  <a:schemeClr val="accent2">
                    <a:lumMod val="75000"/>
                  </a:schemeClr>
                </a:solidFill>
                <a:effectLst>
                  <a:outerShdw blurRad="50800" dist="39000" dir="5460000" algn="tl">
                    <a:srgbClr val="000000">
                      <a:alpha val="38000"/>
                    </a:srgbClr>
                  </a:outerShdw>
                </a:effectLst>
                <a:latin typeface="+mj-lt"/>
                <a:ea typeface="+mj-ea"/>
                <a:cs typeface="+mj-cs"/>
              </a:rPr>
              <a:t>Une certification la plus commune possible avec plus de CCF</a:t>
            </a:r>
          </a:p>
        </p:txBody>
      </p:sp>
    </p:spTree>
    <p:extLst>
      <p:ext uri="{BB962C8B-B14F-4D97-AF65-F5344CB8AC3E}">
        <p14:creationId xmlns:p14="http://schemas.microsoft.com/office/powerpoint/2010/main" val="2482957259"/>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32520" y="116632"/>
            <a:ext cx="8280920" cy="46166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2400" b="1" dirty="0">
                <a:ln w="11430"/>
                <a:solidFill>
                  <a:schemeClr val="accent2">
                    <a:lumMod val="75000"/>
                  </a:schemeClr>
                </a:solidFill>
                <a:effectLst>
                  <a:outerShdw blurRad="50800" dist="39000" dir="5460000" algn="tl">
                    <a:srgbClr val="000000">
                      <a:alpha val="38000"/>
                    </a:srgbClr>
                  </a:outerShdw>
                </a:effectLst>
                <a:latin typeface="+mj-lt"/>
                <a:ea typeface="+mj-ea"/>
                <a:cs typeface="+mj-cs"/>
              </a:rPr>
              <a:t>Un stage professionnalisant de 10 semaines en entreprise</a:t>
            </a:r>
          </a:p>
        </p:txBody>
      </p:sp>
      <p:graphicFrame>
        <p:nvGraphicFramePr>
          <p:cNvPr id="3" name="Tableau 2"/>
          <p:cNvGraphicFramePr>
            <a:graphicFrameLocks noGrp="1"/>
          </p:cNvGraphicFramePr>
          <p:nvPr>
            <p:extLst>
              <p:ext uri="{D42A27DB-BD31-4B8C-83A1-F6EECF244321}">
                <p14:modId xmlns:p14="http://schemas.microsoft.com/office/powerpoint/2010/main" val="3494541146"/>
              </p:ext>
            </p:extLst>
          </p:nvPr>
        </p:nvGraphicFramePr>
        <p:xfrm>
          <a:off x="704528" y="753481"/>
          <a:ext cx="9001000" cy="5694478"/>
        </p:xfrm>
        <a:graphic>
          <a:graphicData uri="http://schemas.openxmlformats.org/drawingml/2006/table">
            <a:tbl>
              <a:tblPr firstRow="1" firstCol="1" bandRow="1">
                <a:tableStyleId>{21E4AEA4-8DFA-4A89-87EB-49C32662AFE0}</a:tableStyleId>
              </a:tblPr>
              <a:tblGrid>
                <a:gridCol w="648072"/>
                <a:gridCol w="2736304"/>
                <a:gridCol w="2736304"/>
                <a:gridCol w="2880320"/>
              </a:tblGrid>
              <a:tr h="299255">
                <a:tc>
                  <a:txBody>
                    <a:bodyPr/>
                    <a:lstStyle/>
                    <a:p>
                      <a:pPr algn="ctr">
                        <a:lnSpc>
                          <a:spcPct val="115000"/>
                        </a:lnSpc>
                        <a:spcAft>
                          <a:spcPts val="0"/>
                        </a:spcAft>
                      </a:pPr>
                      <a:endParaRPr lang="fr-FR" sz="1200" dirty="0">
                        <a:effectLst/>
                        <a:latin typeface="Calibri"/>
                        <a:ea typeface="Calibri"/>
                        <a:cs typeface="Times New Roman"/>
                      </a:endParaRPr>
                    </a:p>
                  </a:txBody>
                  <a:tcPr marL="43757" marR="43757" marT="0" marB="0" anchor="ctr"/>
                </a:tc>
                <a:tc gridSpan="3">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fr-FR" sz="1600" dirty="0" smtClean="0">
                          <a:effectLst/>
                        </a:rPr>
                        <a:t>Objectifs du stage industriel</a:t>
                      </a:r>
                      <a:endParaRPr lang="fr-FR" sz="1600" dirty="0" smtClean="0">
                        <a:effectLst/>
                        <a:latin typeface="+mn-lt"/>
                        <a:ea typeface="Calibri"/>
                        <a:cs typeface="Times New Roman"/>
                      </a:endParaRPr>
                    </a:p>
                  </a:txBody>
                  <a:tcPr marL="43757" marR="43757" marT="0" marB="0" anchor="ctr"/>
                </a:tc>
                <a:tc hMerge="1">
                  <a:txBody>
                    <a:bodyPr/>
                    <a:lstStyle/>
                    <a:p>
                      <a:pPr algn="ctr">
                        <a:lnSpc>
                          <a:spcPct val="115000"/>
                        </a:lnSpc>
                        <a:spcAft>
                          <a:spcPts val="0"/>
                        </a:spcAft>
                      </a:pPr>
                      <a:endParaRPr lang="fr-FR" sz="1200" dirty="0">
                        <a:effectLst/>
                        <a:latin typeface="Calibri"/>
                        <a:ea typeface="Calibri"/>
                        <a:cs typeface="Times New Roman"/>
                      </a:endParaRPr>
                    </a:p>
                  </a:txBody>
                  <a:tcPr marL="43757" marR="43757" marT="0" marB="0" anchor="ctr"/>
                </a:tc>
                <a:tc hMerge="1">
                  <a:txBody>
                    <a:bodyPr/>
                    <a:lstStyle/>
                    <a:p>
                      <a:pPr algn="ctr">
                        <a:lnSpc>
                          <a:spcPct val="115000"/>
                        </a:lnSpc>
                        <a:spcAft>
                          <a:spcPts val="0"/>
                        </a:spcAft>
                      </a:pPr>
                      <a:endParaRPr lang="fr-FR" sz="1200" dirty="0">
                        <a:effectLst/>
                        <a:latin typeface="Calibri"/>
                        <a:ea typeface="Calibri"/>
                        <a:cs typeface="Times New Roman"/>
                      </a:endParaRPr>
                    </a:p>
                  </a:txBody>
                  <a:tcPr marL="43757" marR="43757" marT="0" marB="0" anchor="ctr"/>
                </a:tc>
              </a:tr>
              <a:tr h="469688">
                <a:tc>
                  <a:txBody>
                    <a:bodyPr/>
                    <a:lstStyle/>
                    <a:p>
                      <a:pPr algn="ctr">
                        <a:lnSpc>
                          <a:spcPct val="115000"/>
                        </a:lnSpc>
                        <a:spcAft>
                          <a:spcPts val="0"/>
                        </a:spcAft>
                      </a:pPr>
                      <a:r>
                        <a:rPr lang="fr-FR" sz="1400" dirty="0" smtClean="0">
                          <a:effectLst/>
                        </a:rPr>
                        <a:t>Durée</a:t>
                      </a:r>
                      <a:endParaRPr lang="fr-FR" sz="1400" dirty="0">
                        <a:effectLst/>
                        <a:latin typeface="Calibri"/>
                        <a:ea typeface="Calibri"/>
                        <a:cs typeface="Times New Roman"/>
                      </a:endParaRPr>
                    </a:p>
                  </a:txBody>
                  <a:tcPr marL="43757" marR="43757" marT="0" marB="0" anchor="ctr"/>
                </a:tc>
                <a:tc>
                  <a:txBody>
                    <a:bodyPr/>
                    <a:lstStyle/>
                    <a:p>
                      <a:pPr algn="ctr">
                        <a:lnSpc>
                          <a:spcPct val="115000"/>
                        </a:lnSpc>
                        <a:spcAft>
                          <a:spcPts val="0"/>
                        </a:spcAft>
                      </a:pPr>
                      <a:r>
                        <a:rPr lang="fr-FR" sz="1400" b="1" dirty="0">
                          <a:effectLst/>
                        </a:rPr>
                        <a:t>BTS MS Systèmes de production</a:t>
                      </a:r>
                      <a:endParaRPr lang="fr-FR" sz="1400" b="1" dirty="0">
                        <a:effectLst/>
                        <a:latin typeface="Calibri"/>
                        <a:ea typeface="Calibri"/>
                        <a:cs typeface="Times New Roman"/>
                      </a:endParaRPr>
                    </a:p>
                  </a:txBody>
                  <a:tcPr marL="43757" marR="43757" marT="0" marB="0" anchor="ctr">
                    <a:lnB w="1270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fr-FR" sz="1400" b="1">
                          <a:effectLst/>
                        </a:rPr>
                        <a:t>BTS MS Systèmes énergétiques et fluidiques</a:t>
                      </a:r>
                      <a:endParaRPr lang="fr-FR" sz="1400" b="1">
                        <a:effectLst/>
                        <a:latin typeface="Calibri"/>
                        <a:ea typeface="Calibri"/>
                        <a:cs typeface="Times New Roman"/>
                      </a:endParaRPr>
                    </a:p>
                  </a:txBody>
                  <a:tcPr marL="43757" marR="43757" marT="0" marB="0" anchor="ctr">
                    <a:lnB w="1270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fr-FR" sz="1400" b="1" dirty="0">
                          <a:effectLst/>
                        </a:rPr>
                        <a:t>BTS MS Systèmes éoliens</a:t>
                      </a:r>
                    </a:p>
                    <a:p>
                      <a:pPr algn="ctr">
                        <a:lnSpc>
                          <a:spcPct val="115000"/>
                        </a:lnSpc>
                        <a:spcAft>
                          <a:spcPts val="0"/>
                        </a:spcAft>
                      </a:pPr>
                      <a:r>
                        <a:rPr lang="fr-FR" sz="1400" b="1" dirty="0">
                          <a:effectLst/>
                        </a:rPr>
                        <a:t>(en italique ce qui diffère)</a:t>
                      </a:r>
                      <a:endParaRPr lang="fr-FR" sz="1400" b="1" dirty="0">
                        <a:effectLst/>
                        <a:latin typeface="Calibri"/>
                        <a:ea typeface="Calibri"/>
                        <a:cs typeface="Times New Roman"/>
                      </a:endParaRPr>
                    </a:p>
                  </a:txBody>
                  <a:tcPr marL="43757" marR="43757" marT="0" marB="0" anchor="ctr">
                    <a:lnB w="12700" cap="flat" cmpd="sng" algn="ctr">
                      <a:solidFill>
                        <a:schemeClr val="accent2">
                          <a:lumMod val="60000"/>
                          <a:lumOff val="40000"/>
                        </a:schemeClr>
                      </a:solidFill>
                      <a:prstDash val="solid"/>
                      <a:round/>
                      <a:headEnd type="none" w="med" len="med"/>
                      <a:tailEnd type="none" w="med" len="med"/>
                    </a:lnB>
                  </a:tcPr>
                </a:tc>
              </a:tr>
              <a:tr h="2410632">
                <a:tc>
                  <a:txBody>
                    <a:bodyPr/>
                    <a:lstStyle/>
                    <a:p>
                      <a:pPr marL="71755" marR="71755" algn="ctr">
                        <a:lnSpc>
                          <a:spcPct val="115000"/>
                        </a:lnSpc>
                        <a:spcAft>
                          <a:spcPts val="0"/>
                        </a:spcAft>
                      </a:pPr>
                      <a:r>
                        <a:rPr lang="fr-FR" sz="1400">
                          <a:effectLst>
                            <a:outerShdw blurRad="38100" dist="38100" dir="2700000" algn="tl">
                              <a:srgbClr val="000000">
                                <a:alpha val="43137"/>
                              </a:srgbClr>
                            </a:outerShdw>
                          </a:effectLst>
                        </a:rPr>
                        <a:t>4 semaines</a:t>
                      </a:r>
                    </a:p>
                    <a:p>
                      <a:pPr marL="71755" marR="71755" algn="ctr">
                        <a:lnSpc>
                          <a:spcPct val="115000"/>
                        </a:lnSpc>
                        <a:spcAft>
                          <a:spcPts val="0"/>
                        </a:spcAft>
                      </a:pPr>
                      <a:r>
                        <a:rPr lang="fr-FR" sz="1400">
                          <a:effectLst>
                            <a:outerShdw blurRad="38100" dist="38100" dir="2700000" algn="tl">
                              <a:srgbClr val="000000">
                                <a:alpha val="43137"/>
                              </a:srgbClr>
                            </a:outerShdw>
                          </a:effectLst>
                        </a:rPr>
                        <a:t> (en fin de première année)</a:t>
                      </a:r>
                      <a:endParaRPr lang="fr-FR" sz="1400">
                        <a:effectLst>
                          <a:outerShdw blurRad="38100" dist="38100" dir="2700000" algn="tl">
                            <a:srgbClr val="000000">
                              <a:alpha val="43137"/>
                            </a:srgbClr>
                          </a:outerShdw>
                        </a:effectLst>
                        <a:latin typeface="Calibri"/>
                        <a:ea typeface="Calibri"/>
                        <a:cs typeface="Times New Roman"/>
                      </a:endParaRPr>
                    </a:p>
                  </a:txBody>
                  <a:tcPr marL="43757" marR="43757" marT="0" marB="0" vert="vert270" anchor="ctr">
                    <a:lnR w="12700" cap="flat" cmpd="sng" algn="ctr">
                      <a:solidFill>
                        <a:schemeClr val="accent2">
                          <a:lumMod val="60000"/>
                          <a:lumOff val="40000"/>
                        </a:schemeClr>
                      </a:solidFill>
                      <a:prstDash val="solid"/>
                      <a:round/>
                      <a:headEnd type="none" w="med" len="med"/>
                      <a:tailEnd type="none" w="med" len="med"/>
                    </a:lnR>
                  </a:tcPr>
                </a:tc>
                <a:tc>
                  <a:txBody>
                    <a:bodyPr/>
                    <a:lstStyle/>
                    <a:p>
                      <a:pPr marL="180000" lvl="0" indent="-180000" algn="l" defTabSz="180000">
                        <a:lnSpc>
                          <a:spcPct val="100000"/>
                        </a:lnSpc>
                        <a:spcBef>
                          <a:spcPts val="600"/>
                        </a:spcBef>
                        <a:spcAft>
                          <a:spcPts val="0"/>
                        </a:spcAft>
                        <a:buSzPct val="100000"/>
                        <a:buFont typeface="Wingdings" panose="05000000000000000000" pitchFamily="2" charset="2"/>
                        <a:buChar char="§"/>
                      </a:pPr>
                      <a:r>
                        <a:rPr lang="fr-FR" sz="1200" dirty="0" smtClean="0">
                          <a:solidFill>
                            <a:srgbClr val="C00000"/>
                          </a:solidFill>
                          <a:effectLst/>
                        </a:rPr>
                        <a:t>Insertion dans un service de maintenance</a:t>
                      </a:r>
                    </a:p>
                    <a:p>
                      <a:pPr marL="180000" lvl="0" indent="-180000" algn="l" defTabSz="180000">
                        <a:lnSpc>
                          <a:spcPct val="100000"/>
                        </a:lnSpc>
                        <a:spcBef>
                          <a:spcPts val="600"/>
                        </a:spcBef>
                        <a:spcAft>
                          <a:spcPts val="0"/>
                        </a:spcAft>
                        <a:buSzPct val="100000"/>
                        <a:buFont typeface="Wingdings" panose="05000000000000000000" pitchFamily="2" charset="2"/>
                        <a:buChar char="§"/>
                      </a:pPr>
                      <a:r>
                        <a:rPr lang="fr-FR" sz="1200" dirty="0" smtClean="0">
                          <a:solidFill>
                            <a:srgbClr val="C00000"/>
                          </a:solidFill>
                          <a:effectLst/>
                        </a:rPr>
                        <a:t>Réalisation en autonomie d’activités de maintenance préventive, de surveillance, d’inspection</a:t>
                      </a:r>
                    </a:p>
                    <a:p>
                      <a:pPr marL="180000" lvl="0" indent="-180000" algn="l" defTabSz="180000">
                        <a:lnSpc>
                          <a:spcPct val="100000"/>
                        </a:lnSpc>
                        <a:spcBef>
                          <a:spcPts val="600"/>
                        </a:spcBef>
                        <a:spcAft>
                          <a:spcPts val="0"/>
                        </a:spcAft>
                        <a:buSzPct val="100000"/>
                        <a:buFont typeface="Wingdings" panose="05000000000000000000" pitchFamily="2" charset="2"/>
                        <a:buChar char="§"/>
                      </a:pPr>
                      <a:r>
                        <a:rPr lang="fr-FR" sz="1200" dirty="0" smtClean="0">
                          <a:solidFill>
                            <a:srgbClr val="C00000"/>
                          </a:solidFill>
                          <a:effectLst/>
                        </a:rPr>
                        <a:t>Renseignement des outils de report de l’information (compte-rendu…)</a:t>
                      </a:r>
                    </a:p>
                    <a:p>
                      <a:pPr marL="180000" lvl="0" indent="-180000" algn="l" defTabSz="180000">
                        <a:lnSpc>
                          <a:spcPct val="100000"/>
                        </a:lnSpc>
                        <a:spcBef>
                          <a:spcPts val="600"/>
                        </a:spcBef>
                        <a:spcAft>
                          <a:spcPts val="0"/>
                        </a:spcAft>
                        <a:buSzPct val="100000"/>
                        <a:buFont typeface="Wingdings" panose="05000000000000000000" pitchFamily="2" charset="2"/>
                        <a:buChar char="§"/>
                      </a:pPr>
                      <a:r>
                        <a:rPr lang="fr-FR" sz="1200" dirty="0" smtClean="0">
                          <a:solidFill>
                            <a:srgbClr val="C00000"/>
                          </a:solidFill>
                          <a:effectLst/>
                        </a:rPr>
                        <a:t>Présentation du service de maintenance et de son organisation en relation avec le parc des systèmes de production</a:t>
                      </a:r>
                      <a:endParaRPr lang="fr-FR" sz="1200" dirty="0">
                        <a:solidFill>
                          <a:srgbClr val="C00000"/>
                        </a:solidFill>
                        <a:effectLst/>
                        <a:latin typeface="Arial"/>
                        <a:ea typeface="Times New Roman"/>
                        <a:cs typeface="Times New Roman"/>
                      </a:endParaRP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bg1"/>
                    </a:solidFill>
                  </a:tcPr>
                </a:tc>
                <a:tc>
                  <a:txBody>
                    <a:bodyPr/>
                    <a:lstStyle/>
                    <a:p>
                      <a:pPr marL="180000" lvl="0" indent="-180000" algn="l" defTabSz="432000">
                        <a:spcBef>
                          <a:spcPts val="600"/>
                        </a:spcBef>
                        <a:spcAft>
                          <a:spcPts val="0"/>
                        </a:spcAft>
                        <a:buSzPct val="100000"/>
                        <a:buFont typeface="Wingdings" panose="05000000000000000000" pitchFamily="2" charset="2"/>
                        <a:buChar char="§"/>
                      </a:pPr>
                      <a:r>
                        <a:rPr lang="fr-FR" sz="1200" dirty="0">
                          <a:solidFill>
                            <a:srgbClr val="C00000"/>
                          </a:solidFill>
                          <a:effectLst/>
                        </a:rPr>
                        <a:t>Insertion dans un service de maintenance</a:t>
                      </a:r>
                    </a:p>
                    <a:p>
                      <a:pPr marL="180000" lvl="0" indent="-180000" algn="l" defTabSz="432000">
                        <a:spcBef>
                          <a:spcPts val="600"/>
                        </a:spcBef>
                        <a:spcAft>
                          <a:spcPts val="0"/>
                        </a:spcAft>
                        <a:buSzPct val="100000"/>
                        <a:buFont typeface="Wingdings" panose="05000000000000000000" pitchFamily="2" charset="2"/>
                        <a:buChar char="§"/>
                      </a:pPr>
                      <a:r>
                        <a:rPr lang="fr-FR" sz="1200" dirty="0">
                          <a:solidFill>
                            <a:srgbClr val="C00000"/>
                          </a:solidFill>
                          <a:effectLst/>
                        </a:rPr>
                        <a:t>Réalisation en autonomie d’activités de maintenance préventive, de surveillance, d’inspection</a:t>
                      </a:r>
                    </a:p>
                    <a:p>
                      <a:pPr marL="180000" lvl="0" indent="-180000" algn="l" defTabSz="432000">
                        <a:spcBef>
                          <a:spcPts val="600"/>
                        </a:spcBef>
                        <a:spcAft>
                          <a:spcPts val="0"/>
                        </a:spcAft>
                        <a:buSzPct val="100000"/>
                        <a:buFont typeface="Wingdings" panose="05000000000000000000" pitchFamily="2" charset="2"/>
                        <a:buChar char="§"/>
                      </a:pPr>
                      <a:r>
                        <a:rPr lang="fr-FR" sz="1200" dirty="0">
                          <a:solidFill>
                            <a:srgbClr val="C00000"/>
                          </a:solidFill>
                          <a:effectLst/>
                        </a:rPr>
                        <a:t>Renseignement des outils de report de l’information (compte-rendu…)</a:t>
                      </a:r>
                    </a:p>
                    <a:p>
                      <a:pPr marL="180000" lvl="0" indent="-180000" algn="l" defTabSz="432000">
                        <a:spcBef>
                          <a:spcPts val="600"/>
                        </a:spcBef>
                        <a:spcAft>
                          <a:spcPts val="0"/>
                        </a:spcAft>
                        <a:buSzPct val="100000"/>
                        <a:buFont typeface="Wingdings" panose="05000000000000000000" pitchFamily="2" charset="2"/>
                        <a:buChar char="§"/>
                      </a:pPr>
                      <a:r>
                        <a:rPr lang="fr-FR" sz="1200" dirty="0" smtClean="0">
                          <a:solidFill>
                            <a:srgbClr val="C00000"/>
                          </a:solidFill>
                          <a:effectLst/>
                        </a:rPr>
                        <a:t>Présentation du service de maintenance et de son organisation en relation avec le parc des systèmes énergétiques et fluidiques</a:t>
                      </a:r>
                      <a:endParaRPr lang="fr-FR" sz="1200" dirty="0">
                        <a:solidFill>
                          <a:srgbClr val="C00000"/>
                        </a:solidFill>
                        <a:effectLst/>
                        <a:latin typeface="Arial"/>
                        <a:ea typeface="Times New Roman"/>
                        <a:cs typeface="Times New Roman"/>
                      </a:endParaRP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bg1"/>
                    </a:solidFill>
                  </a:tcPr>
                </a:tc>
                <a:tc>
                  <a:txBody>
                    <a:bodyPr/>
                    <a:lstStyle/>
                    <a:p>
                      <a:pPr marL="180000" lvl="0" indent="-180000" algn="l" defTabSz="432000">
                        <a:spcBef>
                          <a:spcPts val="600"/>
                        </a:spcBef>
                        <a:spcAft>
                          <a:spcPts val="0"/>
                        </a:spcAft>
                        <a:buSzPct val="100000"/>
                        <a:buFont typeface="Wingdings" panose="05000000000000000000" pitchFamily="2" charset="2"/>
                        <a:buChar char="§"/>
                      </a:pPr>
                      <a:r>
                        <a:rPr lang="fr-FR" sz="1200" dirty="0">
                          <a:solidFill>
                            <a:srgbClr val="C00000"/>
                          </a:solidFill>
                          <a:effectLst/>
                        </a:rPr>
                        <a:t>Insertion dans un service de </a:t>
                      </a:r>
                      <a:r>
                        <a:rPr lang="fr-FR" sz="1200" dirty="0" smtClean="0">
                          <a:solidFill>
                            <a:srgbClr val="C00000"/>
                          </a:solidFill>
                          <a:effectLst/>
                        </a:rPr>
                        <a:t>maintenance</a:t>
                      </a:r>
                    </a:p>
                    <a:p>
                      <a:pPr marL="180000" lvl="0" indent="-180000" algn="l" defTabSz="432000">
                        <a:spcBef>
                          <a:spcPts val="600"/>
                        </a:spcBef>
                        <a:spcAft>
                          <a:spcPts val="0"/>
                        </a:spcAft>
                        <a:buSzPct val="100000"/>
                        <a:buFont typeface="Wingdings" panose="05000000000000000000" pitchFamily="2" charset="2"/>
                        <a:buChar char="§"/>
                      </a:pPr>
                      <a:r>
                        <a:rPr lang="fr-FR" sz="1200" dirty="0" smtClean="0">
                          <a:solidFill>
                            <a:srgbClr val="C00000"/>
                          </a:solidFill>
                          <a:effectLst/>
                        </a:rPr>
                        <a:t>Renseignement </a:t>
                      </a:r>
                      <a:r>
                        <a:rPr lang="fr-FR" sz="1200" dirty="0">
                          <a:solidFill>
                            <a:srgbClr val="C00000"/>
                          </a:solidFill>
                          <a:effectLst/>
                        </a:rPr>
                        <a:t>des outils de report de l’information (compte-rendu…)</a:t>
                      </a:r>
                    </a:p>
                    <a:p>
                      <a:pPr marL="180000" lvl="0" indent="-180000" algn="l" defTabSz="432000">
                        <a:spcBef>
                          <a:spcPts val="600"/>
                        </a:spcBef>
                        <a:spcAft>
                          <a:spcPts val="0"/>
                        </a:spcAft>
                        <a:buSzPct val="100000"/>
                        <a:buFont typeface="Wingdings" panose="05000000000000000000" pitchFamily="2" charset="2"/>
                        <a:buChar char="§"/>
                      </a:pPr>
                      <a:r>
                        <a:rPr lang="fr-FR" sz="1200" dirty="0">
                          <a:solidFill>
                            <a:srgbClr val="C00000"/>
                          </a:solidFill>
                          <a:effectLst/>
                        </a:rPr>
                        <a:t>Présentation du service de maintenance et de son organisation en relation avec le parc des systèmes éolien</a:t>
                      </a:r>
                    </a:p>
                    <a:p>
                      <a:pPr marL="180000" lvl="0" indent="-180000" algn="l" defTabSz="432000">
                        <a:spcBef>
                          <a:spcPts val="600"/>
                        </a:spcBef>
                        <a:spcAft>
                          <a:spcPts val="0"/>
                        </a:spcAft>
                        <a:buSzPct val="100000"/>
                        <a:buFont typeface="Wingdings" panose="05000000000000000000" pitchFamily="2" charset="2"/>
                        <a:buChar char="§"/>
                      </a:pPr>
                      <a:r>
                        <a:rPr lang="fr-FR" sz="1200" i="1" dirty="0">
                          <a:effectLst/>
                        </a:rPr>
                        <a:t>Description des conditions et des outils spécifiques pour intervenir sur un système éolien</a:t>
                      </a:r>
                      <a:endParaRPr lang="fr-FR" sz="1200" i="1" dirty="0">
                        <a:effectLst/>
                        <a:latin typeface="Arial"/>
                        <a:ea typeface="Times New Roman"/>
                        <a:cs typeface="Times New Roman"/>
                      </a:endParaRP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bg1"/>
                    </a:solidFill>
                  </a:tcPr>
                </a:tc>
              </a:tr>
              <a:tr h="2493863">
                <a:tc>
                  <a:txBody>
                    <a:bodyPr/>
                    <a:lstStyle/>
                    <a:p>
                      <a:pPr marL="71755" marR="71755" algn="ctr">
                        <a:lnSpc>
                          <a:spcPct val="115000"/>
                        </a:lnSpc>
                        <a:spcAft>
                          <a:spcPts val="0"/>
                        </a:spcAft>
                      </a:pPr>
                      <a:r>
                        <a:rPr lang="fr-FR" sz="1400" dirty="0">
                          <a:effectLst>
                            <a:outerShdw blurRad="38100" dist="38100" dir="2700000" algn="tl">
                              <a:srgbClr val="000000">
                                <a:alpha val="43137"/>
                              </a:srgbClr>
                            </a:outerShdw>
                          </a:effectLst>
                        </a:rPr>
                        <a:t>6 semaines</a:t>
                      </a:r>
                    </a:p>
                    <a:p>
                      <a:pPr marL="71755" marR="71755" algn="ctr">
                        <a:lnSpc>
                          <a:spcPct val="115000"/>
                        </a:lnSpc>
                        <a:spcAft>
                          <a:spcPts val="0"/>
                        </a:spcAft>
                      </a:pPr>
                      <a:r>
                        <a:rPr lang="fr-FR" sz="1400" dirty="0">
                          <a:effectLst>
                            <a:outerShdw blurRad="38100" dist="38100" dir="2700000" algn="tl">
                              <a:srgbClr val="000000">
                                <a:alpha val="43137"/>
                              </a:srgbClr>
                            </a:outerShdw>
                          </a:effectLst>
                        </a:rPr>
                        <a:t> (1</a:t>
                      </a:r>
                      <a:r>
                        <a:rPr lang="fr-FR" sz="1400" baseline="30000" dirty="0">
                          <a:effectLst>
                            <a:outerShdw blurRad="38100" dist="38100" dir="2700000" algn="tl">
                              <a:srgbClr val="000000">
                                <a:alpha val="43137"/>
                              </a:srgbClr>
                            </a:outerShdw>
                          </a:effectLst>
                        </a:rPr>
                        <a:t>er</a:t>
                      </a:r>
                      <a:r>
                        <a:rPr lang="fr-FR" sz="1400" dirty="0">
                          <a:effectLst>
                            <a:outerShdw blurRad="38100" dist="38100" dir="2700000" algn="tl">
                              <a:srgbClr val="000000">
                                <a:alpha val="43137"/>
                              </a:srgbClr>
                            </a:outerShdw>
                          </a:effectLst>
                        </a:rPr>
                        <a:t> semestre de 2</a:t>
                      </a:r>
                      <a:r>
                        <a:rPr lang="fr-FR" sz="1400" baseline="30000" dirty="0">
                          <a:effectLst>
                            <a:outerShdw blurRad="38100" dist="38100" dir="2700000" algn="tl">
                              <a:srgbClr val="000000">
                                <a:alpha val="43137"/>
                              </a:srgbClr>
                            </a:outerShdw>
                          </a:effectLst>
                        </a:rPr>
                        <a:t>e</a:t>
                      </a:r>
                      <a:r>
                        <a:rPr lang="fr-FR" sz="1400" dirty="0">
                          <a:effectLst>
                            <a:outerShdw blurRad="38100" dist="38100" dir="2700000" algn="tl">
                              <a:srgbClr val="000000">
                                <a:alpha val="43137"/>
                              </a:srgbClr>
                            </a:outerShdw>
                          </a:effectLst>
                        </a:rPr>
                        <a:t> année)</a:t>
                      </a:r>
                      <a:endParaRPr lang="fr-FR" sz="1400" dirty="0">
                        <a:effectLst>
                          <a:outerShdw blurRad="38100" dist="38100" dir="2700000" algn="tl">
                            <a:srgbClr val="000000">
                              <a:alpha val="43137"/>
                            </a:srgbClr>
                          </a:outerShdw>
                        </a:effectLst>
                        <a:latin typeface="Calibri"/>
                        <a:ea typeface="Calibri"/>
                        <a:cs typeface="Times New Roman"/>
                      </a:endParaRPr>
                    </a:p>
                  </a:txBody>
                  <a:tcPr marL="43757" marR="43757" marT="0" marB="0" vert="vert270" anchor="ctr">
                    <a:lnR w="12700" cap="flat" cmpd="sng" algn="ctr">
                      <a:solidFill>
                        <a:schemeClr val="accent2">
                          <a:lumMod val="60000"/>
                          <a:lumOff val="40000"/>
                        </a:schemeClr>
                      </a:solidFill>
                      <a:prstDash val="solid"/>
                      <a:round/>
                      <a:headEnd type="none" w="med" len="med"/>
                      <a:tailEnd type="none" w="med" len="med"/>
                    </a:lnR>
                  </a:tcPr>
                </a:tc>
                <a:tc>
                  <a:txBody>
                    <a:bodyPr/>
                    <a:lstStyle/>
                    <a:p>
                      <a:pPr marL="180000" lvl="0" indent="-180000" algn="l" defTabSz="432000">
                        <a:spcBef>
                          <a:spcPts val="600"/>
                        </a:spcBef>
                        <a:spcAft>
                          <a:spcPts val="0"/>
                        </a:spcAft>
                        <a:buSzPct val="100000"/>
                        <a:buFont typeface="Wingdings" panose="05000000000000000000" pitchFamily="2" charset="2"/>
                        <a:buChar char="§"/>
                      </a:pPr>
                      <a:r>
                        <a:rPr lang="fr-FR" sz="1200" dirty="0">
                          <a:solidFill>
                            <a:srgbClr val="C00000"/>
                          </a:solidFill>
                          <a:effectLst/>
                        </a:rPr>
                        <a:t>Étude technique d’un projet d’amélioration d’un bien ou d’intégration d’un nouveau bien dans un parc de systèmes de production</a:t>
                      </a:r>
                    </a:p>
                    <a:p>
                      <a:pPr marL="180000" lvl="0" indent="-180000" algn="l" defTabSz="432000">
                        <a:spcBef>
                          <a:spcPts val="600"/>
                        </a:spcBef>
                        <a:spcAft>
                          <a:spcPts val="0"/>
                        </a:spcAft>
                        <a:buSzPct val="100000"/>
                        <a:buFont typeface="Wingdings" panose="05000000000000000000" pitchFamily="2" charset="2"/>
                        <a:buChar char="§"/>
                      </a:pPr>
                      <a:r>
                        <a:rPr lang="fr-FR" sz="1200" dirty="0">
                          <a:solidFill>
                            <a:srgbClr val="C00000"/>
                          </a:solidFill>
                          <a:effectLst/>
                        </a:rPr>
                        <a:t>Réalisation d’un projet d’amélioration d’un bien ou d’intégration d’un nouveau bien dans un parc de systèmes de production</a:t>
                      </a:r>
                    </a:p>
                    <a:p>
                      <a:pPr marL="180000" lvl="0" indent="-180000" algn="l" defTabSz="432000">
                        <a:spcBef>
                          <a:spcPts val="600"/>
                        </a:spcBef>
                        <a:spcAft>
                          <a:spcPts val="0"/>
                        </a:spcAft>
                        <a:buSzPct val="100000"/>
                        <a:buFont typeface="Wingdings" panose="05000000000000000000" pitchFamily="2" charset="2"/>
                        <a:buChar char="§"/>
                      </a:pPr>
                      <a:r>
                        <a:rPr lang="fr-FR" sz="1200" dirty="0">
                          <a:solidFill>
                            <a:srgbClr val="C00000"/>
                          </a:solidFill>
                          <a:effectLst/>
                        </a:rPr>
                        <a:t>Présentation et soutenance orales des solutions techniques en réponse au problème posé</a:t>
                      </a:r>
                      <a:endParaRPr lang="fr-FR" sz="1200" dirty="0">
                        <a:solidFill>
                          <a:srgbClr val="C00000"/>
                        </a:solidFill>
                        <a:effectLst/>
                        <a:latin typeface="Arial"/>
                        <a:ea typeface="Times New Roman"/>
                        <a:cs typeface="Times New Roman"/>
                      </a:endParaRP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bg1"/>
                    </a:solidFill>
                  </a:tcPr>
                </a:tc>
                <a:tc>
                  <a:txBody>
                    <a:bodyPr/>
                    <a:lstStyle/>
                    <a:p>
                      <a:pPr marL="180000" lvl="0" indent="-180000" algn="l" defTabSz="432000">
                        <a:spcBef>
                          <a:spcPts val="600"/>
                        </a:spcBef>
                        <a:spcAft>
                          <a:spcPts val="0"/>
                        </a:spcAft>
                        <a:buSzPct val="100000"/>
                        <a:buFont typeface="Wingdings" panose="05000000000000000000" pitchFamily="2" charset="2"/>
                        <a:buChar char="§"/>
                      </a:pPr>
                      <a:r>
                        <a:rPr lang="fr-FR" sz="1200" dirty="0">
                          <a:solidFill>
                            <a:srgbClr val="C00000"/>
                          </a:solidFill>
                          <a:effectLst/>
                        </a:rPr>
                        <a:t>Étude technique d’un projet d’amélioration d’un bien ou d’intégration d’un nouveau bien dans un parc de systèmes de production</a:t>
                      </a:r>
                    </a:p>
                    <a:p>
                      <a:pPr marL="180000" lvl="0" indent="-180000" algn="l" defTabSz="432000">
                        <a:spcBef>
                          <a:spcPts val="600"/>
                        </a:spcBef>
                        <a:spcAft>
                          <a:spcPts val="0"/>
                        </a:spcAft>
                        <a:buSzPct val="100000"/>
                        <a:buFont typeface="Wingdings" panose="05000000000000000000" pitchFamily="2" charset="2"/>
                        <a:buChar char="§"/>
                      </a:pPr>
                      <a:r>
                        <a:rPr lang="fr-FR" sz="1200" dirty="0">
                          <a:solidFill>
                            <a:srgbClr val="C00000"/>
                          </a:solidFill>
                          <a:effectLst/>
                        </a:rPr>
                        <a:t>Réalisation(*) d’un projet d’amélioration d’un bien ou d’intégration d’un nouveau bien dans un parc de systèmes de production</a:t>
                      </a:r>
                    </a:p>
                    <a:p>
                      <a:pPr marL="180000" lvl="0" indent="-180000" algn="l" defTabSz="432000">
                        <a:spcBef>
                          <a:spcPts val="600"/>
                        </a:spcBef>
                        <a:spcAft>
                          <a:spcPts val="0"/>
                        </a:spcAft>
                        <a:buSzPct val="100000"/>
                        <a:buFont typeface="Wingdings" panose="05000000000000000000" pitchFamily="2" charset="2"/>
                        <a:buChar char="§"/>
                      </a:pPr>
                      <a:r>
                        <a:rPr lang="fr-FR" sz="1200" dirty="0">
                          <a:solidFill>
                            <a:srgbClr val="C00000"/>
                          </a:solidFill>
                          <a:effectLst/>
                        </a:rPr>
                        <a:t>Présentation et soutenance orales des solutions techniques en réponse au problème posé</a:t>
                      </a:r>
                      <a:endParaRPr lang="fr-FR" sz="1200" dirty="0">
                        <a:solidFill>
                          <a:srgbClr val="C00000"/>
                        </a:solidFill>
                        <a:effectLst/>
                        <a:latin typeface="Arial"/>
                        <a:ea typeface="Times New Roman"/>
                        <a:cs typeface="Times New Roman"/>
                      </a:endParaRP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bg1"/>
                    </a:solidFill>
                  </a:tcPr>
                </a:tc>
                <a:tc>
                  <a:txBody>
                    <a:bodyPr/>
                    <a:lstStyle/>
                    <a:p>
                      <a:pPr marL="180000" lvl="0" indent="-180000" algn="l" defTabSz="432000">
                        <a:spcBef>
                          <a:spcPts val="600"/>
                        </a:spcBef>
                        <a:spcAft>
                          <a:spcPts val="0"/>
                        </a:spcAft>
                        <a:buSzPct val="100000"/>
                        <a:buFont typeface="Wingdings" panose="05000000000000000000" pitchFamily="2" charset="2"/>
                        <a:buChar char="§"/>
                      </a:pPr>
                      <a:r>
                        <a:rPr lang="fr-FR" sz="1200" i="1" dirty="0">
                          <a:effectLst/>
                        </a:rPr>
                        <a:t>Réalisation en autonomie d’activités de maintenance préventive, de surveillance, d’inspection sur une éolienne</a:t>
                      </a:r>
                    </a:p>
                    <a:p>
                      <a:pPr marL="180000" lvl="0" indent="-180000" algn="l" defTabSz="432000">
                        <a:spcBef>
                          <a:spcPts val="600"/>
                        </a:spcBef>
                        <a:spcAft>
                          <a:spcPts val="0"/>
                        </a:spcAft>
                        <a:buSzPct val="100000"/>
                        <a:buFont typeface="Wingdings" panose="05000000000000000000" pitchFamily="2" charset="2"/>
                        <a:buChar char="§"/>
                      </a:pPr>
                      <a:r>
                        <a:rPr lang="fr-FR" sz="1200" i="1" dirty="0">
                          <a:effectLst/>
                        </a:rPr>
                        <a:t>Validation de la formation à la prévention des risques professionnels liés à </a:t>
                      </a:r>
                      <a:r>
                        <a:rPr lang="fr-FR" sz="1200" i="1" dirty="0" smtClean="0">
                          <a:effectLst/>
                        </a:rPr>
                        <a:t>l’éolien</a:t>
                      </a:r>
                      <a:endParaRPr lang="fr-FR" sz="1200" i="1" dirty="0">
                        <a:effectLst/>
                      </a:endParaRPr>
                    </a:p>
                    <a:p>
                      <a:pPr marL="180000" lvl="0" indent="-180000" algn="l" defTabSz="432000">
                        <a:spcBef>
                          <a:spcPts val="600"/>
                        </a:spcBef>
                        <a:spcAft>
                          <a:spcPts val="0"/>
                        </a:spcAft>
                        <a:buSzPct val="100000"/>
                        <a:buFont typeface="Wingdings" panose="05000000000000000000" pitchFamily="2" charset="2"/>
                        <a:buChar char="§"/>
                      </a:pPr>
                      <a:r>
                        <a:rPr lang="fr-FR" sz="1200" i="1" dirty="0">
                          <a:effectLst/>
                        </a:rPr>
                        <a:t>Présentation et soutenance orales des techniques et des méthodes de maintenance pour intervenir sur une éolienne</a:t>
                      </a:r>
                      <a:endParaRPr lang="fr-FR" sz="1200" i="1" dirty="0">
                        <a:effectLst/>
                        <a:latin typeface="Arial"/>
                        <a:ea typeface="Times New Roman"/>
                        <a:cs typeface="Times New Roman"/>
                      </a:endParaRP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solidFill>
                      <a:schemeClr val="bg1"/>
                    </a:solidFill>
                  </a:tcPr>
                </a:tc>
              </a:tr>
            </a:tbl>
          </a:graphicData>
        </a:graphic>
      </p:graphicFrame>
      <p:sp>
        <p:nvSpPr>
          <p:cNvPr id="6" name="Espace réservé du numéro de diapositive 5"/>
          <p:cNvSpPr>
            <a:spLocks noGrp="1"/>
          </p:cNvSpPr>
          <p:nvPr>
            <p:ph type="sldNum" sz="quarter" idx="12"/>
          </p:nvPr>
        </p:nvSpPr>
        <p:spPr>
          <a:xfrm>
            <a:off x="7099300" y="6356350"/>
            <a:ext cx="2311400" cy="365125"/>
          </a:xfrm>
        </p:spPr>
        <p:txBody>
          <a:bodyPr/>
          <a:lstStyle/>
          <a:p>
            <a:pPr>
              <a:defRPr/>
            </a:pPr>
            <a:fld id="{12A13009-2F95-4680-9DBC-E7DD6010E3D3}" type="slidenum">
              <a:rPr lang="fr-FR"/>
              <a:pPr>
                <a:defRPr/>
              </a:pPr>
              <a:t>7</a:t>
            </a:fld>
            <a:endParaRPr lang="fr-FR" dirty="0"/>
          </a:p>
        </p:txBody>
      </p:sp>
    </p:spTree>
    <p:extLst>
      <p:ext uri="{BB962C8B-B14F-4D97-AF65-F5344CB8AC3E}">
        <p14:creationId xmlns:p14="http://schemas.microsoft.com/office/powerpoint/2010/main" val="359553873"/>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487"/>
          <p:cNvSpPr>
            <a:spLocks noChangeArrowheads="1"/>
          </p:cNvSpPr>
          <p:nvPr/>
        </p:nvSpPr>
        <p:spPr bwMode="auto">
          <a:xfrm>
            <a:off x="488504" y="179348"/>
            <a:ext cx="9217024" cy="55399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lvl="1"/>
            <a:r>
              <a:rPr lang="fr-FR" sz="2000" b="1" dirty="0">
                <a:solidFill>
                  <a:schemeClr val="accent2">
                    <a:lumMod val="75000"/>
                  </a:schemeClr>
                </a:solidFill>
                <a:latin typeface="+mn-lt"/>
              </a:rPr>
              <a:t>Des savoirs construits autour d’un socle commun, complétés par des apports spécifiques en fonction de l’option</a:t>
            </a:r>
          </a:p>
        </p:txBody>
      </p:sp>
      <p:graphicFrame>
        <p:nvGraphicFramePr>
          <p:cNvPr id="40" name="Tableau 39"/>
          <p:cNvGraphicFramePr>
            <a:graphicFrameLocks noGrp="1"/>
          </p:cNvGraphicFramePr>
          <p:nvPr>
            <p:extLst>
              <p:ext uri="{D42A27DB-BD31-4B8C-83A1-F6EECF244321}">
                <p14:modId xmlns:p14="http://schemas.microsoft.com/office/powerpoint/2010/main" val="1945470209"/>
              </p:ext>
            </p:extLst>
          </p:nvPr>
        </p:nvGraphicFramePr>
        <p:xfrm>
          <a:off x="920551" y="3525787"/>
          <a:ext cx="8640961" cy="3159060"/>
        </p:xfrm>
        <a:graphic>
          <a:graphicData uri="http://schemas.openxmlformats.org/drawingml/2006/table">
            <a:tbl>
              <a:tblPr firstRow="1" firstCol="1">
                <a:tableStyleId>{21E4AEA4-8DFA-4A89-87EB-49C32662AFE0}</a:tableStyleId>
              </a:tblPr>
              <a:tblGrid>
                <a:gridCol w="360041"/>
                <a:gridCol w="2808312"/>
                <a:gridCol w="1368152"/>
                <a:gridCol w="2016224"/>
                <a:gridCol w="2088232"/>
              </a:tblGrid>
              <a:tr h="40536">
                <a:tc rowSpan="15">
                  <a:txBody>
                    <a:bodyPr/>
                    <a:lstStyle/>
                    <a:p>
                      <a:pPr marL="71755" marR="71755" algn="ctr">
                        <a:lnSpc>
                          <a:spcPct val="115000"/>
                        </a:lnSpc>
                        <a:spcAft>
                          <a:spcPts val="0"/>
                        </a:spcAft>
                      </a:pPr>
                      <a:r>
                        <a:rPr lang="fr-FR" sz="1100" dirty="0">
                          <a:effectLst/>
                        </a:rPr>
                        <a:t>S4 - PHYSIQUE ET CHIMIE</a:t>
                      </a:r>
                      <a:endParaRPr lang="fr-FR" sz="1100" dirty="0">
                        <a:effectLst/>
                        <a:latin typeface="Calibri"/>
                        <a:ea typeface="Calibri"/>
                        <a:cs typeface="Times New Roman"/>
                      </a:endParaRPr>
                    </a:p>
                  </a:txBody>
                  <a:tcPr marL="67852" marR="67852" marT="0" marB="0" vert="vert270" anchor="ctr"/>
                </a:tc>
                <a:tc>
                  <a:txBody>
                    <a:bodyPr/>
                    <a:lstStyle/>
                    <a:p>
                      <a:pPr algn="ctr">
                        <a:lnSpc>
                          <a:spcPct val="115000"/>
                        </a:lnSpc>
                        <a:spcAft>
                          <a:spcPts val="0"/>
                        </a:spcAft>
                      </a:pPr>
                      <a:r>
                        <a:rPr lang="fr-FR" sz="1000" dirty="0">
                          <a:effectLst/>
                        </a:rPr>
                        <a:t>MODULES</a:t>
                      </a:r>
                      <a:endParaRPr lang="fr-FR" sz="1000" dirty="0">
                        <a:effectLst/>
                        <a:latin typeface="Calibri"/>
                        <a:ea typeface="Calibri"/>
                        <a:cs typeface="Times New Roman"/>
                      </a:endParaRPr>
                    </a:p>
                  </a:txBody>
                  <a:tcPr marL="67852" marR="67852" marT="0" marB="0" anchor="ctr">
                    <a:lnB w="1270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fr-FR" sz="1000" dirty="0" smtClean="0">
                          <a:effectLst/>
                        </a:rPr>
                        <a:t>Commun aux 3 options</a:t>
                      </a:r>
                      <a:endParaRPr lang="fr-FR" sz="1000" dirty="0">
                        <a:effectLst/>
                        <a:latin typeface="Calibri"/>
                        <a:ea typeface="Calibri"/>
                        <a:cs typeface="Times New Roman"/>
                      </a:endParaRPr>
                    </a:p>
                  </a:txBody>
                  <a:tcPr marL="67852" marR="67852" marT="0" marB="0" anchor="ctr">
                    <a:lnB w="1270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fr-FR" sz="1000" dirty="0">
                          <a:effectLst/>
                        </a:rPr>
                        <a:t>Systèmes de </a:t>
                      </a:r>
                      <a:r>
                        <a:rPr lang="fr-FR" sz="1000" dirty="0" smtClean="0">
                          <a:effectLst/>
                        </a:rPr>
                        <a:t>production</a:t>
                      </a:r>
                      <a:r>
                        <a:rPr lang="fr-FR" sz="1000" baseline="0" dirty="0" smtClean="0">
                          <a:effectLst/>
                        </a:rPr>
                        <a:t> &amp; </a:t>
                      </a:r>
                      <a:r>
                        <a:rPr lang="fr-FR" sz="1000" dirty="0" smtClean="0">
                          <a:effectLst/>
                        </a:rPr>
                        <a:t>éoliens</a:t>
                      </a:r>
                      <a:endParaRPr lang="fr-FR" sz="1000" dirty="0">
                        <a:effectLst/>
                        <a:latin typeface="Calibri"/>
                        <a:ea typeface="Calibri"/>
                        <a:cs typeface="Times New Roman"/>
                      </a:endParaRPr>
                    </a:p>
                  </a:txBody>
                  <a:tcPr marL="67852" marR="67852" marT="0" marB="0" anchor="ctr">
                    <a:lnB w="1270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fr-FR" sz="1000" dirty="0">
                          <a:effectLst/>
                        </a:rPr>
                        <a:t>Systèmes énergétiques </a:t>
                      </a:r>
                      <a:r>
                        <a:rPr lang="fr-FR" sz="1000" dirty="0" smtClean="0">
                          <a:effectLst/>
                        </a:rPr>
                        <a:t>&amp; </a:t>
                      </a:r>
                      <a:r>
                        <a:rPr lang="fr-FR" sz="1000" dirty="0">
                          <a:effectLst/>
                        </a:rPr>
                        <a:t>fluidiques</a:t>
                      </a:r>
                      <a:endParaRPr lang="fr-FR" sz="1000" dirty="0">
                        <a:effectLst/>
                        <a:latin typeface="Calibri"/>
                        <a:ea typeface="Calibri"/>
                        <a:cs typeface="Times New Roman"/>
                      </a:endParaRPr>
                    </a:p>
                  </a:txBody>
                  <a:tcPr marL="67852" marR="67852" marT="0" marB="0" anchor="ctr">
                    <a:lnB w="12700" cap="flat" cmpd="sng" algn="ctr">
                      <a:solidFill>
                        <a:schemeClr val="accent2">
                          <a:lumMod val="60000"/>
                          <a:lumOff val="40000"/>
                        </a:schemeClr>
                      </a:solidFill>
                      <a:prstDash val="solid"/>
                      <a:round/>
                      <a:headEnd type="none" w="med" len="med"/>
                      <a:tailEnd type="none" w="med" len="med"/>
                    </a:lnB>
                  </a:tcPr>
                </a:tc>
              </a:tr>
              <a:tr h="165609">
                <a:tc vMerge="1">
                  <a:txBody>
                    <a:bodyPr/>
                    <a:lstStyle/>
                    <a:p>
                      <a:endParaRPr lang="fr-FR"/>
                    </a:p>
                  </a:txBody>
                  <a:tcPr/>
                </a:tc>
                <a:tc>
                  <a:txBody>
                    <a:bodyPr/>
                    <a:lstStyle/>
                    <a:p>
                      <a:pPr>
                        <a:lnSpc>
                          <a:spcPct val="115000"/>
                        </a:lnSpc>
                        <a:spcBef>
                          <a:spcPts val="200"/>
                        </a:spcBef>
                        <a:spcAft>
                          <a:spcPts val="200"/>
                        </a:spcAft>
                      </a:pPr>
                      <a:r>
                        <a:rPr lang="fr-FR" sz="1000" dirty="0">
                          <a:effectLst/>
                        </a:rPr>
                        <a:t>S4.1  - Énergie </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a:effectLst/>
                        </a:rPr>
                        <a:t>X</a:t>
                      </a:r>
                      <a:endParaRPr lang="fr-FR" sz="100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a:effectLst/>
                        </a:rPr>
                        <a:t> </a:t>
                      </a:r>
                      <a:endParaRPr lang="fr-FR" sz="100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a:effectLst/>
                        </a:rPr>
                        <a:t> </a:t>
                      </a:r>
                      <a:endParaRPr lang="fr-FR" sz="100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3620">
                <a:tc vMerge="1">
                  <a:txBody>
                    <a:bodyPr/>
                    <a:lstStyle/>
                    <a:p>
                      <a:endParaRPr lang="fr-FR"/>
                    </a:p>
                  </a:txBody>
                  <a:tcPr/>
                </a:tc>
                <a:tc>
                  <a:txBody>
                    <a:bodyPr/>
                    <a:lstStyle/>
                    <a:p>
                      <a:pPr>
                        <a:lnSpc>
                          <a:spcPct val="115000"/>
                        </a:lnSpc>
                        <a:spcBef>
                          <a:spcPts val="200"/>
                        </a:spcBef>
                        <a:spcAft>
                          <a:spcPts val="200"/>
                        </a:spcAft>
                      </a:pPr>
                      <a:r>
                        <a:rPr lang="fr-FR" sz="1000" dirty="0">
                          <a:effectLst/>
                        </a:rPr>
                        <a:t>S4.2 - Distribution de l’énergie électrique </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a:effectLst/>
                        </a:rPr>
                        <a:t>X</a:t>
                      </a:r>
                      <a:endParaRPr lang="fr-FR" sz="100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a:effectLst/>
                        </a:rPr>
                        <a:t> </a:t>
                      </a:r>
                      <a:endParaRPr lang="fr-FR" sz="100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 </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5609">
                <a:tc vMerge="1">
                  <a:txBody>
                    <a:bodyPr/>
                    <a:lstStyle/>
                    <a:p>
                      <a:endParaRPr lang="fr-FR"/>
                    </a:p>
                  </a:txBody>
                  <a:tcPr/>
                </a:tc>
                <a:tc>
                  <a:txBody>
                    <a:bodyPr/>
                    <a:lstStyle/>
                    <a:p>
                      <a:pPr>
                        <a:lnSpc>
                          <a:spcPct val="115000"/>
                        </a:lnSpc>
                        <a:spcBef>
                          <a:spcPts val="200"/>
                        </a:spcBef>
                        <a:spcAft>
                          <a:spcPts val="200"/>
                        </a:spcAft>
                      </a:pPr>
                      <a:r>
                        <a:rPr lang="fr-FR" sz="1000" dirty="0">
                          <a:effectLst/>
                        </a:rPr>
                        <a:t>S4.3 - Électromagnétisme </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a:effectLst/>
                        </a:rPr>
                        <a:t> </a:t>
                      </a:r>
                      <a:endParaRPr lang="fr-FR" sz="100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a:effectLst/>
                        </a:rPr>
                        <a:t>X</a:t>
                      </a:r>
                      <a:endParaRPr lang="fr-FR" sz="100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a:effectLst/>
                        </a:rPr>
                        <a:t> </a:t>
                      </a:r>
                      <a:endParaRPr lang="fr-FR" sz="100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3620">
                <a:tc vMerge="1">
                  <a:txBody>
                    <a:bodyPr/>
                    <a:lstStyle/>
                    <a:p>
                      <a:endParaRPr lang="fr-FR"/>
                    </a:p>
                  </a:txBody>
                  <a:tcPr/>
                </a:tc>
                <a:tc>
                  <a:txBody>
                    <a:bodyPr/>
                    <a:lstStyle/>
                    <a:p>
                      <a:pPr>
                        <a:lnSpc>
                          <a:spcPct val="115000"/>
                        </a:lnSpc>
                        <a:spcBef>
                          <a:spcPts val="200"/>
                        </a:spcBef>
                        <a:spcAft>
                          <a:spcPts val="200"/>
                        </a:spcAft>
                      </a:pPr>
                      <a:r>
                        <a:rPr lang="fr-FR" sz="1000" dirty="0">
                          <a:effectLst/>
                        </a:rPr>
                        <a:t>S4.4 - Conversion de l’énergie électrique </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 </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a:effectLst/>
                        </a:rPr>
                        <a:t>X</a:t>
                      </a:r>
                      <a:endParaRPr lang="fr-FR" sz="100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a:effectLst/>
                        </a:rPr>
                        <a:t> </a:t>
                      </a:r>
                      <a:endParaRPr lang="fr-FR" sz="100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3620">
                <a:tc vMerge="1">
                  <a:txBody>
                    <a:bodyPr/>
                    <a:lstStyle/>
                    <a:p>
                      <a:endParaRPr lang="fr-FR"/>
                    </a:p>
                  </a:txBody>
                  <a:tcPr/>
                </a:tc>
                <a:tc>
                  <a:txBody>
                    <a:bodyPr/>
                    <a:lstStyle/>
                    <a:p>
                      <a:pPr>
                        <a:lnSpc>
                          <a:spcPct val="115000"/>
                        </a:lnSpc>
                        <a:spcBef>
                          <a:spcPts val="200"/>
                        </a:spcBef>
                        <a:spcAft>
                          <a:spcPts val="200"/>
                        </a:spcAft>
                      </a:pPr>
                      <a:r>
                        <a:rPr lang="fr-FR" sz="1000" dirty="0">
                          <a:effectLst/>
                        </a:rPr>
                        <a:t>S4.5 - Capteurs et chaîne de mesures </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X</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 </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a:effectLst/>
                        </a:rPr>
                        <a:t> </a:t>
                      </a:r>
                      <a:endParaRPr lang="fr-FR" sz="100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5609">
                <a:tc vMerge="1">
                  <a:txBody>
                    <a:bodyPr/>
                    <a:lstStyle/>
                    <a:p>
                      <a:endParaRPr lang="fr-FR"/>
                    </a:p>
                  </a:txBody>
                  <a:tcPr/>
                </a:tc>
                <a:tc>
                  <a:txBody>
                    <a:bodyPr/>
                    <a:lstStyle/>
                    <a:p>
                      <a:pPr>
                        <a:lnSpc>
                          <a:spcPct val="115000"/>
                        </a:lnSpc>
                        <a:spcBef>
                          <a:spcPts val="200"/>
                        </a:spcBef>
                        <a:spcAft>
                          <a:spcPts val="200"/>
                        </a:spcAft>
                      </a:pPr>
                      <a:r>
                        <a:rPr lang="fr-FR" sz="1000" dirty="0">
                          <a:effectLst/>
                        </a:rPr>
                        <a:t>S4.6 - Les ondes mécaniques</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X</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a:effectLst/>
                        </a:rPr>
                        <a:t> </a:t>
                      </a:r>
                      <a:endParaRPr lang="fr-FR" sz="100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a:effectLst/>
                        </a:rPr>
                        <a:t> </a:t>
                      </a:r>
                      <a:endParaRPr lang="fr-FR" sz="100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3620">
                <a:tc vMerge="1">
                  <a:txBody>
                    <a:bodyPr/>
                    <a:lstStyle/>
                    <a:p>
                      <a:endParaRPr lang="fr-FR"/>
                    </a:p>
                  </a:txBody>
                  <a:tcPr/>
                </a:tc>
                <a:tc>
                  <a:txBody>
                    <a:bodyPr/>
                    <a:lstStyle/>
                    <a:p>
                      <a:pPr>
                        <a:lnSpc>
                          <a:spcPct val="115000"/>
                        </a:lnSpc>
                        <a:spcBef>
                          <a:spcPts val="200"/>
                        </a:spcBef>
                        <a:spcAft>
                          <a:spcPts val="200"/>
                        </a:spcAft>
                      </a:pPr>
                      <a:r>
                        <a:rPr lang="fr-FR" sz="1000" dirty="0">
                          <a:effectLst/>
                        </a:rPr>
                        <a:t>S4.7.1 - Thermodynamique : fondamentaux</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X</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 </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a:effectLst/>
                        </a:rPr>
                        <a:t> </a:t>
                      </a:r>
                      <a:endParaRPr lang="fr-FR" sz="100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3620">
                <a:tc vMerge="1">
                  <a:txBody>
                    <a:bodyPr/>
                    <a:lstStyle/>
                    <a:p>
                      <a:endParaRPr lang="fr-FR"/>
                    </a:p>
                  </a:txBody>
                  <a:tcPr/>
                </a:tc>
                <a:tc>
                  <a:txBody>
                    <a:bodyPr/>
                    <a:lstStyle/>
                    <a:p>
                      <a:pPr>
                        <a:lnSpc>
                          <a:spcPct val="115000"/>
                        </a:lnSpc>
                        <a:spcBef>
                          <a:spcPts val="200"/>
                        </a:spcBef>
                        <a:spcAft>
                          <a:spcPts val="200"/>
                        </a:spcAft>
                      </a:pPr>
                      <a:r>
                        <a:rPr lang="fr-FR" sz="1000" dirty="0">
                          <a:effectLst/>
                        </a:rPr>
                        <a:t>S4.7.2 - Thermodynamique : applications</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 </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 </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a:effectLst/>
                        </a:rPr>
                        <a:t>X</a:t>
                      </a:r>
                      <a:endParaRPr lang="fr-FR" sz="100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5609">
                <a:tc vMerge="1">
                  <a:txBody>
                    <a:bodyPr/>
                    <a:lstStyle/>
                    <a:p>
                      <a:endParaRPr lang="fr-FR"/>
                    </a:p>
                  </a:txBody>
                  <a:tcPr/>
                </a:tc>
                <a:tc>
                  <a:txBody>
                    <a:bodyPr/>
                    <a:lstStyle/>
                    <a:p>
                      <a:pPr>
                        <a:lnSpc>
                          <a:spcPct val="115000"/>
                        </a:lnSpc>
                        <a:spcBef>
                          <a:spcPts val="200"/>
                        </a:spcBef>
                        <a:spcAft>
                          <a:spcPts val="200"/>
                        </a:spcAft>
                      </a:pPr>
                      <a:r>
                        <a:rPr lang="fr-FR" sz="1000" dirty="0">
                          <a:effectLst/>
                        </a:rPr>
                        <a:t>S4.8 - Transferts thermiques</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X</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 </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a:effectLst/>
                        </a:rPr>
                        <a:t> </a:t>
                      </a:r>
                      <a:endParaRPr lang="fr-FR" sz="100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5609">
                <a:tc vMerge="1">
                  <a:txBody>
                    <a:bodyPr/>
                    <a:lstStyle/>
                    <a:p>
                      <a:endParaRPr lang="fr-FR"/>
                    </a:p>
                  </a:txBody>
                  <a:tcPr/>
                </a:tc>
                <a:tc>
                  <a:txBody>
                    <a:bodyPr/>
                    <a:lstStyle/>
                    <a:p>
                      <a:pPr>
                        <a:lnSpc>
                          <a:spcPct val="115000"/>
                        </a:lnSpc>
                        <a:spcBef>
                          <a:spcPts val="200"/>
                        </a:spcBef>
                        <a:spcAft>
                          <a:spcPts val="200"/>
                        </a:spcAft>
                      </a:pPr>
                      <a:r>
                        <a:rPr lang="fr-FR" sz="1000" dirty="0">
                          <a:effectLst/>
                        </a:rPr>
                        <a:t>S4.9  - Mécanique des fluides</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X</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 </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 </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5609">
                <a:tc vMerge="1">
                  <a:txBody>
                    <a:bodyPr/>
                    <a:lstStyle/>
                    <a:p>
                      <a:endParaRPr lang="fr-FR"/>
                    </a:p>
                  </a:txBody>
                  <a:tcPr/>
                </a:tc>
                <a:tc>
                  <a:txBody>
                    <a:bodyPr/>
                    <a:lstStyle/>
                    <a:p>
                      <a:pPr>
                        <a:lnSpc>
                          <a:spcPct val="115000"/>
                        </a:lnSpc>
                        <a:spcBef>
                          <a:spcPts val="200"/>
                        </a:spcBef>
                        <a:spcAft>
                          <a:spcPts val="200"/>
                        </a:spcAft>
                      </a:pPr>
                      <a:r>
                        <a:rPr lang="fr-FR" sz="1000" dirty="0">
                          <a:effectLst/>
                        </a:rPr>
                        <a:t>S4.10 - États de la matière</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 </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 </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X</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3620">
                <a:tc vMerge="1">
                  <a:txBody>
                    <a:bodyPr/>
                    <a:lstStyle/>
                    <a:p>
                      <a:endParaRPr lang="fr-FR"/>
                    </a:p>
                  </a:txBody>
                  <a:tcPr/>
                </a:tc>
                <a:tc>
                  <a:txBody>
                    <a:bodyPr/>
                    <a:lstStyle/>
                    <a:p>
                      <a:pPr>
                        <a:lnSpc>
                          <a:spcPct val="115000"/>
                        </a:lnSpc>
                        <a:spcBef>
                          <a:spcPts val="200"/>
                        </a:spcBef>
                        <a:spcAft>
                          <a:spcPts val="200"/>
                        </a:spcAft>
                      </a:pPr>
                      <a:r>
                        <a:rPr lang="fr-FR" sz="1000" dirty="0">
                          <a:effectLst/>
                        </a:rPr>
                        <a:t>S4.11 - </a:t>
                      </a:r>
                      <a:r>
                        <a:rPr lang="fr-FR" sz="1000" dirty="0" err="1">
                          <a:effectLst/>
                        </a:rPr>
                        <a:t>pH-métrie</a:t>
                      </a:r>
                      <a:r>
                        <a:rPr lang="fr-FR" sz="1000" dirty="0">
                          <a:effectLst/>
                        </a:rPr>
                        <a:t> et réactions acide-base</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 </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 </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X</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5609">
                <a:tc vMerge="1">
                  <a:txBody>
                    <a:bodyPr/>
                    <a:lstStyle/>
                    <a:p>
                      <a:endParaRPr lang="fr-FR"/>
                    </a:p>
                  </a:txBody>
                  <a:tcPr/>
                </a:tc>
                <a:tc>
                  <a:txBody>
                    <a:bodyPr/>
                    <a:lstStyle/>
                    <a:p>
                      <a:pPr>
                        <a:lnSpc>
                          <a:spcPct val="115000"/>
                        </a:lnSpc>
                        <a:spcBef>
                          <a:spcPts val="200"/>
                        </a:spcBef>
                        <a:spcAft>
                          <a:spcPts val="200"/>
                        </a:spcAft>
                      </a:pPr>
                      <a:r>
                        <a:rPr lang="fr-FR" sz="1000" dirty="0">
                          <a:effectLst/>
                        </a:rPr>
                        <a:t>S4.12 - Chimie : Oxydoréduction</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a:effectLst/>
                        </a:rPr>
                        <a:t>X</a:t>
                      </a:r>
                      <a:endParaRPr lang="fr-FR" sz="100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 </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 </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5609">
                <a:tc vMerge="1">
                  <a:txBody>
                    <a:bodyPr/>
                    <a:lstStyle/>
                    <a:p>
                      <a:endParaRPr lang="fr-FR"/>
                    </a:p>
                  </a:txBody>
                  <a:tcPr/>
                </a:tc>
                <a:tc>
                  <a:txBody>
                    <a:bodyPr/>
                    <a:lstStyle/>
                    <a:p>
                      <a:pPr>
                        <a:lnSpc>
                          <a:spcPct val="115000"/>
                        </a:lnSpc>
                        <a:spcBef>
                          <a:spcPts val="200"/>
                        </a:spcBef>
                        <a:spcAft>
                          <a:spcPts val="200"/>
                        </a:spcAft>
                      </a:pPr>
                      <a:r>
                        <a:rPr lang="fr-FR" sz="1000" dirty="0">
                          <a:effectLst/>
                        </a:rPr>
                        <a:t>S4.13 - Matériaux organiques</a:t>
                      </a:r>
                      <a:endParaRPr lang="fr-FR" sz="1000" b="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 </a:t>
                      </a:r>
                      <a:endParaRPr lang="fr-FR" sz="1000" b="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X</a:t>
                      </a:r>
                      <a:endParaRPr lang="fr-FR" sz="1000" b="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000" dirty="0">
                          <a:effectLst/>
                        </a:rPr>
                        <a:t> </a:t>
                      </a:r>
                      <a:endParaRPr lang="fr-FR" sz="10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2" name="Tableau 1"/>
          <p:cNvGraphicFramePr>
            <a:graphicFrameLocks noGrp="1"/>
          </p:cNvGraphicFramePr>
          <p:nvPr>
            <p:extLst>
              <p:ext uri="{D42A27DB-BD31-4B8C-83A1-F6EECF244321}">
                <p14:modId xmlns:p14="http://schemas.microsoft.com/office/powerpoint/2010/main" val="1612789502"/>
              </p:ext>
            </p:extLst>
          </p:nvPr>
        </p:nvGraphicFramePr>
        <p:xfrm>
          <a:off x="848544" y="980728"/>
          <a:ext cx="8712968" cy="304800"/>
        </p:xfrm>
        <a:graphic>
          <a:graphicData uri="http://schemas.openxmlformats.org/drawingml/2006/table">
            <a:tbl>
              <a:tblPr firstRow="1" bandRow="1">
                <a:tableStyleId>{5C22544A-7EE6-4342-B048-85BDC9FD1C3A}</a:tableStyleId>
              </a:tblPr>
              <a:tblGrid>
                <a:gridCol w="8712968"/>
              </a:tblGrid>
              <a:tr h="216024">
                <a:tc>
                  <a:txBody>
                    <a:bodyPr/>
                    <a:lstStyle/>
                    <a:p>
                      <a:pPr algn="ctr"/>
                      <a:r>
                        <a:rPr lang="fr-FR" sz="1400" dirty="0" smtClean="0"/>
                        <a:t>10 savoirs</a:t>
                      </a:r>
                      <a:endParaRPr lang="fr-FR" sz="1400" dirty="0"/>
                    </a:p>
                  </a:txBody>
                  <a:tcPr anchor="ctr">
                    <a:solidFill>
                      <a:schemeClr val="accent2"/>
                    </a:solidFill>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2678336084"/>
              </p:ext>
            </p:extLst>
          </p:nvPr>
        </p:nvGraphicFramePr>
        <p:xfrm>
          <a:off x="848544" y="1340768"/>
          <a:ext cx="4248472" cy="1524000"/>
        </p:xfrm>
        <a:graphic>
          <a:graphicData uri="http://schemas.openxmlformats.org/drawingml/2006/table">
            <a:tbl>
              <a:tblPr firstRow="1" bandRow="1">
                <a:tableStyleId>{5940675A-B579-460E-94D1-54222C63F5DA}</a:tableStyleId>
              </a:tblPr>
              <a:tblGrid>
                <a:gridCol w="531059"/>
                <a:gridCol w="3717413"/>
              </a:tblGrid>
              <a:tr h="302400">
                <a:tc>
                  <a:txBody>
                    <a:bodyPr/>
                    <a:lstStyle/>
                    <a:p>
                      <a:r>
                        <a:rPr lang="fr-FR" sz="1400" b="1" dirty="0" smtClean="0"/>
                        <a:t>S1</a:t>
                      </a:r>
                      <a:endParaRPr lang="fr-FR" sz="1400" b="1" dirty="0">
                        <a:solidFill>
                          <a:sysClr val="windowText" lastClr="000000"/>
                        </a:solidFill>
                      </a:endParaRPr>
                    </a:p>
                  </a:txBody>
                  <a:tcPr anchor="ctr">
                    <a:solidFill>
                      <a:schemeClr val="accent2">
                        <a:lumMod val="20000"/>
                        <a:lumOff val="80000"/>
                      </a:schemeClr>
                    </a:solidFill>
                  </a:tcPr>
                </a:tc>
                <a:tc>
                  <a:txBody>
                    <a:bodyPr/>
                    <a:lstStyle/>
                    <a:p>
                      <a:r>
                        <a:rPr lang="fr-FR" sz="1400" b="1" dirty="0" smtClean="0"/>
                        <a:t>Culture générale et expression</a:t>
                      </a:r>
                      <a:endParaRPr lang="fr-FR" sz="1400" b="1" dirty="0">
                        <a:solidFill>
                          <a:sysClr val="windowText" lastClr="000000"/>
                        </a:solidFill>
                      </a:endParaRPr>
                    </a:p>
                  </a:txBody>
                  <a:tcPr anchor="ctr">
                    <a:solidFill>
                      <a:schemeClr val="accent2">
                        <a:lumMod val="20000"/>
                        <a:lumOff val="80000"/>
                      </a:schemeClr>
                    </a:solidFill>
                  </a:tcPr>
                </a:tc>
              </a:tr>
              <a:tr h="302400">
                <a:tc>
                  <a:txBody>
                    <a:bodyPr/>
                    <a:lstStyle/>
                    <a:p>
                      <a:r>
                        <a:rPr lang="fr-FR" sz="1400" b="1" dirty="0" smtClean="0"/>
                        <a:t>S2</a:t>
                      </a:r>
                      <a:endParaRPr lang="fr-FR" sz="1400" b="1" dirty="0">
                        <a:solidFill>
                          <a:sysClr val="windowText" lastClr="000000"/>
                        </a:solidFill>
                      </a:endParaRPr>
                    </a:p>
                  </a:txBody>
                  <a:tcPr anchor="ctr">
                    <a:solidFill>
                      <a:schemeClr val="accent2">
                        <a:lumMod val="20000"/>
                        <a:lumOff val="80000"/>
                      </a:schemeClr>
                    </a:solidFill>
                  </a:tcPr>
                </a:tc>
                <a:tc>
                  <a:txBody>
                    <a:bodyPr/>
                    <a:lstStyle/>
                    <a:p>
                      <a:r>
                        <a:rPr lang="fr-FR" sz="1400" b="1" dirty="0" smtClean="0"/>
                        <a:t>Anglais</a:t>
                      </a:r>
                      <a:endParaRPr lang="fr-FR" sz="1400" b="1" dirty="0">
                        <a:solidFill>
                          <a:sysClr val="windowText" lastClr="000000"/>
                        </a:solidFill>
                      </a:endParaRPr>
                    </a:p>
                  </a:txBody>
                  <a:tcPr anchor="ctr">
                    <a:solidFill>
                      <a:schemeClr val="accent2">
                        <a:lumMod val="20000"/>
                        <a:lumOff val="80000"/>
                      </a:schemeClr>
                    </a:solidFill>
                  </a:tcPr>
                </a:tc>
              </a:tr>
              <a:tr h="302400">
                <a:tc>
                  <a:txBody>
                    <a:bodyPr/>
                    <a:lstStyle/>
                    <a:p>
                      <a:r>
                        <a:rPr lang="fr-FR" sz="1400" b="1" dirty="0" smtClean="0"/>
                        <a:t>S3</a:t>
                      </a:r>
                      <a:endParaRPr lang="fr-FR" sz="1400" b="1" dirty="0">
                        <a:solidFill>
                          <a:sysClr val="windowText" lastClr="000000"/>
                        </a:solidFill>
                      </a:endParaRPr>
                    </a:p>
                  </a:txBody>
                  <a:tcPr anchor="ctr">
                    <a:solidFill>
                      <a:schemeClr val="accent2">
                        <a:lumMod val="20000"/>
                        <a:lumOff val="80000"/>
                      </a:schemeClr>
                    </a:solidFill>
                  </a:tcPr>
                </a:tc>
                <a:tc>
                  <a:txBody>
                    <a:bodyPr/>
                    <a:lstStyle/>
                    <a:p>
                      <a:r>
                        <a:rPr lang="fr-FR" sz="1400" b="1" dirty="0" smtClean="0"/>
                        <a:t>Mathématiques</a:t>
                      </a:r>
                      <a:endParaRPr lang="fr-FR" sz="1400" b="1" dirty="0">
                        <a:solidFill>
                          <a:sysClr val="windowText" lastClr="000000"/>
                        </a:solidFill>
                      </a:endParaRPr>
                    </a:p>
                  </a:txBody>
                  <a:tcPr anchor="ctr">
                    <a:solidFill>
                      <a:schemeClr val="accent2">
                        <a:lumMod val="20000"/>
                        <a:lumOff val="80000"/>
                      </a:schemeClr>
                    </a:solidFill>
                  </a:tcPr>
                </a:tc>
              </a:tr>
              <a:tr h="302400">
                <a:tc>
                  <a:txBody>
                    <a:bodyPr/>
                    <a:lstStyle/>
                    <a:p>
                      <a:r>
                        <a:rPr lang="fr-FR" sz="1400" b="1" dirty="0" smtClean="0"/>
                        <a:t>S4</a:t>
                      </a:r>
                      <a:endParaRPr lang="fr-FR" sz="1400" b="1" dirty="0">
                        <a:solidFill>
                          <a:sysClr val="windowText" lastClr="000000"/>
                        </a:solidFill>
                      </a:endParaRPr>
                    </a:p>
                  </a:txBody>
                  <a:tcPr anchor="ctr">
                    <a:solidFill>
                      <a:schemeClr val="accent2">
                        <a:lumMod val="20000"/>
                        <a:lumOff val="80000"/>
                      </a:schemeClr>
                    </a:solidFill>
                  </a:tcPr>
                </a:tc>
                <a:tc>
                  <a:txBody>
                    <a:bodyPr/>
                    <a:lstStyle/>
                    <a:p>
                      <a:r>
                        <a:rPr lang="fr-FR" sz="1400" b="1" dirty="0" smtClean="0"/>
                        <a:t>Physique</a:t>
                      </a:r>
                      <a:r>
                        <a:rPr lang="fr-FR" sz="1400" b="1" baseline="0" dirty="0" smtClean="0"/>
                        <a:t> - Chimie</a:t>
                      </a:r>
                      <a:endParaRPr lang="fr-FR" sz="1400" b="1" dirty="0">
                        <a:solidFill>
                          <a:sysClr val="windowText" lastClr="000000"/>
                        </a:solidFill>
                      </a:endParaRPr>
                    </a:p>
                  </a:txBody>
                  <a:tcPr anchor="ctr">
                    <a:solidFill>
                      <a:schemeClr val="accent2">
                        <a:lumMod val="20000"/>
                        <a:lumOff val="80000"/>
                      </a:schemeClr>
                    </a:solidFill>
                  </a:tcPr>
                </a:tc>
              </a:tr>
              <a:tr h="302400">
                <a:tc>
                  <a:txBody>
                    <a:bodyPr/>
                    <a:lstStyle/>
                    <a:p>
                      <a:r>
                        <a:rPr lang="fr-FR" sz="1400" b="1" dirty="0" smtClean="0"/>
                        <a:t>S5</a:t>
                      </a:r>
                      <a:endParaRPr lang="fr-FR" sz="1400" b="1" dirty="0">
                        <a:solidFill>
                          <a:sysClr val="windowText" lastClr="000000"/>
                        </a:solidFill>
                      </a:endParaRPr>
                    </a:p>
                  </a:txBody>
                  <a:tcPr anchor="ct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b="1" dirty="0" smtClean="0"/>
                        <a:t>Analyse systémique et fonctionnelle</a:t>
                      </a:r>
                      <a:endParaRPr lang="fr-FR" sz="1400" b="1" dirty="0" smtClean="0">
                        <a:solidFill>
                          <a:sysClr val="windowText" lastClr="000000"/>
                        </a:solidFill>
                      </a:endParaRPr>
                    </a:p>
                  </a:txBody>
                  <a:tcPr anchor="ctr">
                    <a:solidFill>
                      <a:schemeClr val="accent2">
                        <a:lumMod val="20000"/>
                        <a:lumOff val="80000"/>
                      </a:schemeClr>
                    </a:solidFill>
                  </a:tcPr>
                </a:tc>
              </a:tr>
            </a:tbl>
          </a:graphicData>
        </a:graphic>
      </p:graphicFrame>
      <p:graphicFrame>
        <p:nvGraphicFramePr>
          <p:cNvPr id="43" name="Tableau 42"/>
          <p:cNvGraphicFramePr>
            <a:graphicFrameLocks noGrp="1"/>
          </p:cNvGraphicFramePr>
          <p:nvPr>
            <p:extLst>
              <p:ext uri="{D42A27DB-BD31-4B8C-83A1-F6EECF244321}">
                <p14:modId xmlns:p14="http://schemas.microsoft.com/office/powerpoint/2010/main" val="2450742134"/>
              </p:ext>
            </p:extLst>
          </p:nvPr>
        </p:nvGraphicFramePr>
        <p:xfrm>
          <a:off x="5169024" y="1340768"/>
          <a:ext cx="4392488" cy="1524000"/>
        </p:xfrm>
        <a:graphic>
          <a:graphicData uri="http://schemas.openxmlformats.org/drawingml/2006/table">
            <a:tbl>
              <a:tblPr firstRow="1" bandRow="1">
                <a:tableStyleId>{5940675A-B579-460E-94D1-54222C63F5DA}</a:tableStyleId>
              </a:tblPr>
              <a:tblGrid>
                <a:gridCol w="512457"/>
                <a:gridCol w="3880031"/>
              </a:tblGrid>
              <a:tr h="302400">
                <a:tc>
                  <a:txBody>
                    <a:bodyPr/>
                    <a:lstStyle/>
                    <a:p>
                      <a:r>
                        <a:rPr lang="fr-FR" sz="1400" b="1" dirty="0" smtClean="0"/>
                        <a:t>S6</a:t>
                      </a:r>
                      <a:endParaRPr lang="fr-FR" sz="1400" b="1" dirty="0">
                        <a:solidFill>
                          <a:sysClr val="windowText" lastClr="000000"/>
                        </a:solidFill>
                      </a:endParaRPr>
                    </a:p>
                  </a:txBody>
                  <a:tcPr anchor="ctr">
                    <a:solidFill>
                      <a:schemeClr val="accent2">
                        <a:lumMod val="20000"/>
                        <a:lumOff val="80000"/>
                      </a:schemeClr>
                    </a:solidFill>
                  </a:tcPr>
                </a:tc>
                <a:tc>
                  <a:txBody>
                    <a:bodyPr/>
                    <a:lstStyle/>
                    <a:p>
                      <a:r>
                        <a:rPr lang="fr-FR" sz="1400" b="1" dirty="0" smtClean="0"/>
                        <a:t>Chaîne d’énergie</a:t>
                      </a:r>
                      <a:endParaRPr lang="fr-FR" sz="1400" b="1" dirty="0">
                        <a:solidFill>
                          <a:sysClr val="windowText" lastClr="000000"/>
                        </a:solidFill>
                      </a:endParaRPr>
                    </a:p>
                  </a:txBody>
                  <a:tcPr anchor="ctr">
                    <a:solidFill>
                      <a:schemeClr val="accent2">
                        <a:lumMod val="20000"/>
                        <a:lumOff val="80000"/>
                      </a:schemeClr>
                    </a:solidFill>
                  </a:tcPr>
                </a:tc>
              </a:tr>
              <a:tr h="302400">
                <a:tc>
                  <a:txBody>
                    <a:bodyPr/>
                    <a:lstStyle/>
                    <a:p>
                      <a:r>
                        <a:rPr lang="fr-FR" sz="1400" b="1" dirty="0" smtClean="0"/>
                        <a:t>S7</a:t>
                      </a:r>
                      <a:endParaRPr lang="fr-FR" sz="1400" b="1" dirty="0">
                        <a:solidFill>
                          <a:sysClr val="windowText" lastClr="000000"/>
                        </a:solidFill>
                      </a:endParaRPr>
                    </a:p>
                  </a:txBody>
                  <a:tcPr anchor="ctr">
                    <a:solidFill>
                      <a:schemeClr val="accent2">
                        <a:lumMod val="20000"/>
                        <a:lumOff val="80000"/>
                      </a:schemeClr>
                    </a:solidFill>
                  </a:tcPr>
                </a:tc>
                <a:tc>
                  <a:txBody>
                    <a:bodyPr/>
                    <a:lstStyle/>
                    <a:p>
                      <a:r>
                        <a:rPr lang="fr-FR" sz="1400" b="1" dirty="0" smtClean="0"/>
                        <a:t>Chaîne d’information</a:t>
                      </a:r>
                      <a:endParaRPr lang="fr-FR" sz="1400" b="1" dirty="0">
                        <a:solidFill>
                          <a:sysClr val="windowText" lastClr="000000"/>
                        </a:solidFill>
                      </a:endParaRPr>
                    </a:p>
                  </a:txBody>
                  <a:tcPr anchor="ctr">
                    <a:solidFill>
                      <a:schemeClr val="accent2">
                        <a:lumMod val="20000"/>
                        <a:lumOff val="80000"/>
                      </a:schemeClr>
                    </a:solidFill>
                  </a:tcPr>
                </a:tc>
              </a:tr>
              <a:tr h="302400">
                <a:tc>
                  <a:txBody>
                    <a:bodyPr/>
                    <a:lstStyle/>
                    <a:p>
                      <a:r>
                        <a:rPr lang="fr-FR" sz="1400" b="1" dirty="0" smtClean="0"/>
                        <a:t>S8</a:t>
                      </a:r>
                      <a:endParaRPr lang="fr-FR" sz="1400" b="1" dirty="0">
                        <a:solidFill>
                          <a:sysClr val="windowText" lastClr="000000"/>
                        </a:solidFill>
                      </a:endParaRPr>
                    </a:p>
                  </a:txBody>
                  <a:tcPr anchor="ctr">
                    <a:solidFill>
                      <a:schemeClr val="accent2">
                        <a:lumMod val="20000"/>
                        <a:lumOff val="80000"/>
                      </a:schemeClr>
                    </a:solidFill>
                  </a:tcPr>
                </a:tc>
                <a:tc>
                  <a:txBody>
                    <a:bodyPr/>
                    <a:lstStyle/>
                    <a:p>
                      <a:r>
                        <a:rPr lang="fr-FR" sz="1400" b="1" dirty="0" smtClean="0"/>
                        <a:t>Santé – Sécurité - Environnement</a:t>
                      </a:r>
                      <a:endParaRPr lang="fr-FR" sz="1400" b="1" dirty="0">
                        <a:solidFill>
                          <a:sysClr val="windowText" lastClr="000000"/>
                        </a:solidFill>
                      </a:endParaRPr>
                    </a:p>
                  </a:txBody>
                  <a:tcPr anchor="ctr">
                    <a:solidFill>
                      <a:schemeClr val="accent2">
                        <a:lumMod val="20000"/>
                        <a:lumOff val="80000"/>
                      </a:schemeClr>
                    </a:solidFill>
                  </a:tcPr>
                </a:tc>
              </a:tr>
              <a:tr h="302400">
                <a:tc>
                  <a:txBody>
                    <a:bodyPr/>
                    <a:lstStyle/>
                    <a:p>
                      <a:r>
                        <a:rPr lang="fr-FR" sz="1400" b="1" dirty="0" smtClean="0"/>
                        <a:t>S9</a:t>
                      </a:r>
                      <a:endParaRPr lang="fr-FR" sz="1400" b="1" dirty="0">
                        <a:solidFill>
                          <a:sysClr val="windowText" lastClr="000000"/>
                        </a:solidFill>
                      </a:endParaRPr>
                    </a:p>
                  </a:txBody>
                  <a:tcPr anchor="ctr">
                    <a:solidFill>
                      <a:schemeClr val="accent2">
                        <a:lumMod val="20000"/>
                        <a:lumOff val="80000"/>
                      </a:schemeClr>
                    </a:solidFill>
                  </a:tcPr>
                </a:tc>
                <a:tc>
                  <a:txBody>
                    <a:bodyPr/>
                    <a:lstStyle/>
                    <a:p>
                      <a:r>
                        <a:rPr lang="fr-FR" sz="1400" b="1" dirty="0" smtClean="0"/>
                        <a:t>Stratégie et organisation de la maintenance</a:t>
                      </a:r>
                      <a:endParaRPr lang="fr-FR" sz="1400" b="1" dirty="0">
                        <a:solidFill>
                          <a:sysClr val="windowText" lastClr="000000"/>
                        </a:solidFill>
                      </a:endParaRPr>
                    </a:p>
                  </a:txBody>
                  <a:tcPr anchor="ctr">
                    <a:solidFill>
                      <a:schemeClr val="accent2">
                        <a:lumMod val="20000"/>
                        <a:lumOff val="80000"/>
                      </a:schemeClr>
                    </a:solidFill>
                  </a:tcPr>
                </a:tc>
              </a:tr>
              <a:tr h="302400">
                <a:tc>
                  <a:txBody>
                    <a:bodyPr/>
                    <a:lstStyle/>
                    <a:p>
                      <a:r>
                        <a:rPr lang="fr-FR" sz="1400" b="1" dirty="0" smtClean="0"/>
                        <a:t>S10</a:t>
                      </a:r>
                      <a:endParaRPr lang="fr-FR" sz="1400" b="1" dirty="0">
                        <a:solidFill>
                          <a:sysClr val="windowText" lastClr="000000"/>
                        </a:solidFill>
                      </a:endParaRPr>
                    </a:p>
                  </a:txBody>
                  <a:tcPr anchor="ctr">
                    <a:solidFill>
                      <a:schemeClr val="accent2">
                        <a:lumMod val="20000"/>
                        <a:lumOff val="80000"/>
                      </a:schemeClr>
                    </a:solidFill>
                  </a:tcPr>
                </a:tc>
                <a:tc>
                  <a:txBody>
                    <a:bodyPr/>
                    <a:lstStyle/>
                    <a:p>
                      <a:r>
                        <a:rPr lang="fr-FR" sz="1400" b="1" dirty="0" smtClean="0"/>
                        <a:t>Techniques de maintenance et de conduite</a:t>
                      </a:r>
                      <a:endParaRPr lang="fr-FR" sz="1400" b="1" dirty="0"/>
                    </a:p>
                  </a:txBody>
                  <a:tcPr anchor="ctr">
                    <a:solidFill>
                      <a:schemeClr val="accent2">
                        <a:lumMod val="20000"/>
                        <a:lumOff val="80000"/>
                      </a:schemeClr>
                    </a:solidFill>
                  </a:tcPr>
                </a:tc>
              </a:tr>
            </a:tbl>
          </a:graphicData>
        </a:graphic>
      </p:graphicFrame>
      <p:sp>
        <p:nvSpPr>
          <p:cNvPr id="4" name="Rectangle 3"/>
          <p:cNvSpPr/>
          <p:nvPr/>
        </p:nvSpPr>
        <p:spPr>
          <a:xfrm>
            <a:off x="920552" y="3105835"/>
            <a:ext cx="8640960" cy="369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2000" b="1" dirty="0">
                <a:solidFill>
                  <a:schemeClr val="accent2">
                    <a:lumMod val="75000"/>
                  </a:schemeClr>
                </a:solidFill>
                <a:latin typeface="+mn-lt"/>
              </a:rPr>
              <a:t>Exemple : Organisation du savoir S4 – Physique et chimie</a:t>
            </a:r>
          </a:p>
        </p:txBody>
      </p:sp>
    </p:spTree>
    <p:extLst>
      <p:ext uri="{BB962C8B-B14F-4D97-AF65-F5344CB8AC3E}">
        <p14:creationId xmlns:p14="http://schemas.microsoft.com/office/powerpoint/2010/main" val="3292809367"/>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4B92435A-9B2D-4771-936C-17AEED19518C}" type="slidenum">
              <a:rPr lang="fr-FR" smtClean="0"/>
              <a:pPr>
                <a:defRPr/>
              </a:pPr>
              <a:t>9</a:t>
            </a:fld>
            <a:endParaRPr lang="fr-FR"/>
          </a:p>
        </p:txBody>
      </p:sp>
      <p:sp>
        <p:nvSpPr>
          <p:cNvPr id="3" name="Rectangle 2"/>
          <p:cNvSpPr/>
          <p:nvPr/>
        </p:nvSpPr>
        <p:spPr>
          <a:xfrm>
            <a:off x="488504" y="1"/>
            <a:ext cx="9417496" cy="620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2400" b="1" dirty="0" smtClean="0">
                <a:ln w="11430"/>
                <a:solidFill>
                  <a:schemeClr val="accent2">
                    <a:lumMod val="75000"/>
                  </a:schemeClr>
                </a:solidFill>
                <a:effectLst>
                  <a:outerShdw blurRad="50800" dist="39000" dir="5460000" algn="tl">
                    <a:srgbClr val="000000">
                      <a:alpha val="38000"/>
                    </a:srgbClr>
                  </a:outerShdw>
                </a:effectLst>
                <a:latin typeface="+mj-lt"/>
                <a:ea typeface="+mj-ea"/>
                <a:cs typeface="+mj-cs"/>
              </a:rPr>
              <a:t>Des savoir </a:t>
            </a:r>
            <a:r>
              <a:rPr lang="fr-FR" sz="2400" b="1" dirty="0">
                <a:ln w="11430"/>
                <a:solidFill>
                  <a:schemeClr val="accent2">
                    <a:lumMod val="75000"/>
                  </a:schemeClr>
                </a:solidFill>
                <a:effectLst>
                  <a:outerShdw blurRad="50800" dist="39000" dir="5460000" algn="tl">
                    <a:srgbClr val="000000">
                      <a:alpha val="38000"/>
                    </a:srgbClr>
                  </a:outerShdw>
                </a:effectLst>
                <a:latin typeface="+mj-lt"/>
                <a:ea typeface="+mj-ea"/>
                <a:cs typeface="+mj-cs"/>
              </a:rPr>
              <a:t>S4 </a:t>
            </a:r>
            <a:r>
              <a:rPr lang="fr-FR" sz="2400" b="1" dirty="0" smtClean="0">
                <a:ln w="11430"/>
                <a:solidFill>
                  <a:schemeClr val="accent2">
                    <a:lumMod val="75000"/>
                  </a:schemeClr>
                </a:solidFill>
                <a:effectLst>
                  <a:outerShdw blurRad="50800" dist="39000" dir="5460000" algn="tl">
                    <a:srgbClr val="000000">
                      <a:alpha val="38000"/>
                    </a:srgbClr>
                  </a:outerShdw>
                </a:effectLst>
                <a:latin typeface="+mj-lt"/>
                <a:ea typeface="+mj-ea"/>
                <a:cs typeface="+mj-cs"/>
              </a:rPr>
              <a:t>Physique </a:t>
            </a:r>
            <a:r>
              <a:rPr lang="fr-FR" sz="2400" b="1" dirty="0">
                <a:ln w="11430"/>
                <a:solidFill>
                  <a:schemeClr val="accent2">
                    <a:lumMod val="75000"/>
                  </a:schemeClr>
                </a:solidFill>
                <a:effectLst>
                  <a:outerShdw blurRad="50800" dist="39000" dir="5460000" algn="tl">
                    <a:srgbClr val="000000">
                      <a:alpha val="38000"/>
                    </a:srgbClr>
                  </a:outerShdw>
                </a:effectLst>
                <a:latin typeface="+mj-lt"/>
                <a:ea typeface="+mj-ea"/>
                <a:cs typeface="+mj-cs"/>
              </a:rPr>
              <a:t>et chimie en lien avec les savoirs </a:t>
            </a:r>
            <a:r>
              <a:rPr lang="fr-FR" sz="2400" b="1" dirty="0" smtClean="0">
                <a:ln w="11430"/>
                <a:solidFill>
                  <a:schemeClr val="accent2">
                    <a:lumMod val="75000"/>
                  </a:schemeClr>
                </a:solidFill>
                <a:effectLst>
                  <a:outerShdw blurRad="50800" dist="39000" dir="5460000" algn="tl">
                    <a:srgbClr val="000000">
                      <a:alpha val="38000"/>
                    </a:srgbClr>
                  </a:outerShdw>
                </a:effectLst>
                <a:latin typeface="+mj-lt"/>
                <a:ea typeface="+mj-ea"/>
                <a:cs typeface="+mj-cs"/>
              </a:rPr>
              <a:t>S5, S6 </a:t>
            </a:r>
            <a:r>
              <a:rPr lang="fr-FR" sz="2400" b="1" dirty="0">
                <a:ln w="11430"/>
                <a:solidFill>
                  <a:schemeClr val="accent2">
                    <a:lumMod val="75000"/>
                  </a:schemeClr>
                </a:solidFill>
                <a:effectLst>
                  <a:outerShdw blurRad="50800" dist="39000" dir="5460000" algn="tl">
                    <a:srgbClr val="000000">
                      <a:alpha val="38000"/>
                    </a:srgbClr>
                  </a:outerShdw>
                </a:effectLst>
                <a:latin typeface="+mj-lt"/>
                <a:ea typeface="+mj-ea"/>
                <a:cs typeface="+mj-cs"/>
              </a:rPr>
              <a:t>et S7</a:t>
            </a:r>
          </a:p>
        </p:txBody>
      </p:sp>
      <p:graphicFrame>
        <p:nvGraphicFramePr>
          <p:cNvPr id="4" name="Tableau 3"/>
          <p:cNvGraphicFramePr>
            <a:graphicFrameLocks noGrp="1"/>
          </p:cNvGraphicFramePr>
          <p:nvPr>
            <p:extLst>
              <p:ext uri="{D42A27DB-BD31-4B8C-83A1-F6EECF244321}">
                <p14:modId xmlns:p14="http://schemas.microsoft.com/office/powerpoint/2010/main" val="588070114"/>
              </p:ext>
            </p:extLst>
          </p:nvPr>
        </p:nvGraphicFramePr>
        <p:xfrm>
          <a:off x="488504" y="591485"/>
          <a:ext cx="9417496" cy="6200601"/>
        </p:xfrm>
        <a:graphic>
          <a:graphicData uri="http://schemas.openxmlformats.org/drawingml/2006/table">
            <a:tbl>
              <a:tblPr firstRow="1" firstCol="1" bandRow="1">
                <a:tableStyleId>{5940675A-B579-460E-94D1-54222C63F5DA}</a:tableStyleId>
              </a:tblPr>
              <a:tblGrid>
                <a:gridCol w="2234826"/>
                <a:gridCol w="717782"/>
                <a:gridCol w="718752"/>
                <a:gridCol w="717782"/>
                <a:gridCol w="718752"/>
                <a:gridCol w="717782"/>
                <a:gridCol w="718752"/>
                <a:gridCol w="728380"/>
                <a:gridCol w="708154"/>
                <a:gridCol w="717782"/>
                <a:gridCol w="718752"/>
              </a:tblGrid>
              <a:tr h="245227">
                <a:tc>
                  <a:txBody>
                    <a:bodyPr/>
                    <a:lstStyle/>
                    <a:p>
                      <a:pPr algn="ctr">
                        <a:lnSpc>
                          <a:spcPct val="115000"/>
                        </a:lnSpc>
                        <a:spcAft>
                          <a:spcPts val="0"/>
                        </a:spcAft>
                      </a:pPr>
                      <a:r>
                        <a:rPr lang="fr-FR" sz="1200" b="1" dirty="0">
                          <a:effectLst/>
                        </a:rPr>
                        <a:t>Enseignements technologiques</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b="1">
                          <a:effectLst/>
                        </a:rPr>
                        <a:t>S5.5</a:t>
                      </a:r>
                      <a:endParaRPr lang="fr-FR" sz="1200" b="1">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b="1">
                          <a:effectLst/>
                        </a:rPr>
                        <a:t>S6.1</a:t>
                      </a:r>
                      <a:endParaRPr lang="fr-FR" sz="1200" b="1">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b="1">
                          <a:effectLst/>
                        </a:rPr>
                        <a:t>S6.2</a:t>
                      </a:r>
                      <a:endParaRPr lang="fr-FR" sz="1200" b="1">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b="1">
                          <a:effectLst/>
                        </a:rPr>
                        <a:t>S6.3</a:t>
                      </a:r>
                      <a:endParaRPr lang="fr-FR" sz="1200" b="1">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b="1">
                          <a:effectLst/>
                        </a:rPr>
                        <a:t>S6.4</a:t>
                      </a:r>
                      <a:endParaRPr lang="fr-FR" sz="1200" b="1">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b="1">
                          <a:effectLst/>
                        </a:rPr>
                        <a:t>S6.5</a:t>
                      </a:r>
                      <a:endParaRPr lang="fr-FR" sz="1200" b="1">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b="1">
                          <a:effectLst/>
                        </a:rPr>
                        <a:t>S6.6</a:t>
                      </a:r>
                      <a:endParaRPr lang="fr-FR" sz="1200" b="1">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b="1">
                          <a:effectLst/>
                        </a:rPr>
                        <a:t>S6.7</a:t>
                      </a:r>
                      <a:endParaRPr lang="fr-FR" sz="1200" b="1">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b="1">
                          <a:effectLst/>
                        </a:rPr>
                        <a:t>S7.2</a:t>
                      </a:r>
                      <a:endParaRPr lang="fr-FR" sz="1200" b="1">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b="1" dirty="0">
                          <a:effectLst/>
                        </a:rPr>
                        <a:t>S7.4</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r>
              <a:tr h="985383">
                <a:tc>
                  <a:txBody>
                    <a:bodyPr/>
                    <a:lstStyle/>
                    <a:p>
                      <a:pPr algn="ctr">
                        <a:lnSpc>
                          <a:spcPct val="115000"/>
                        </a:lnSpc>
                        <a:spcAft>
                          <a:spcPts val="0"/>
                        </a:spcAft>
                      </a:pPr>
                      <a:r>
                        <a:rPr lang="fr-FR" sz="1200" b="1" dirty="0">
                          <a:effectLst/>
                        </a:rPr>
                        <a:t>croisement </a:t>
                      </a:r>
                      <a:r>
                        <a:rPr lang="fr-FR" sz="1200" b="1" dirty="0" smtClean="0">
                          <a:effectLst/>
                        </a:rPr>
                        <a:t> de S4 </a:t>
                      </a:r>
                      <a:r>
                        <a:rPr lang="fr-FR" sz="1200" b="1" baseline="0" dirty="0" smtClean="0">
                          <a:effectLst/>
                        </a:rPr>
                        <a:t> avec</a:t>
                      </a:r>
                      <a:r>
                        <a:rPr lang="fr-FR" sz="1200" b="1" dirty="0" smtClean="0">
                          <a:effectLst/>
                        </a:rPr>
                        <a:t> </a:t>
                      </a:r>
                      <a:r>
                        <a:rPr lang="fr-FR" sz="1200" b="1" dirty="0">
                          <a:effectLst/>
                        </a:rPr>
                        <a:t>S5, S6, </a:t>
                      </a:r>
                      <a:r>
                        <a:rPr lang="fr-FR" sz="1200" b="1" dirty="0" smtClean="0">
                          <a:effectLst/>
                        </a:rPr>
                        <a:t>S7</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marL="71755" marR="71755" algn="ctr">
                        <a:lnSpc>
                          <a:spcPct val="115000"/>
                        </a:lnSpc>
                        <a:spcAft>
                          <a:spcPts val="0"/>
                        </a:spcAft>
                      </a:pPr>
                      <a:r>
                        <a:rPr lang="fr-FR" sz="1100" b="1" i="1" dirty="0">
                          <a:effectLst/>
                        </a:rPr>
                        <a:t>Analyse comportementale du bien</a:t>
                      </a:r>
                      <a:endParaRPr lang="fr-FR" sz="1100" b="1" i="1" dirty="0">
                        <a:effectLst/>
                        <a:latin typeface="Calibri"/>
                        <a:ea typeface="Calibri"/>
                        <a:cs typeface="Times New Roman"/>
                      </a:endParaRPr>
                    </a:p>
                  </a:txBody>
                  <a:tcPr marL="35024" marR="35024" marT="0" marB="0" vert="vert270" anchor="ctr">
                    <a:solidFill>
                      <a:schemeClr val="accent2">
                        <a:lumMod val="20000"/>
                        <a:lumOff val="80000"/>
                      </a:schemeClr>
                    </a:solidFill>
                  </a:tcPr>
                </a:tc>
                <a:tc>
                  <a:txBody>
                    <a:bodyPr/>
                    <a:lstStyle/>
                    <a:p>
                      <a:pPr marL="71755" marR="71755" algn="ctr">
                        <a:lnSpc>
                          <a:spcPct val="115000"/>
                        </a:lnSpc>
                        <a:spcAft>
                          <a:spcPts val="0"/>
                        </a:spcAft>
                      </a:pPr>
                      <a:r>
                        <a:rPr lang="fr-FR" sz="1100" b="1" i="1" dirty="0">
                          <a:effectLst/>
                        </a:rPr>
                        <a:t>Typologie des systèmes énergétiques</a:t>
                      </a:r>
                      <a:endParaRPr lang="fr-FR" sz="1100" b="1" i="1" dirty="0">
                        <a:effectLst/>
                        <a:latin typeface="Calibri"/>
                        <a:ea typeface="Calibri"/>
                        <a:cs typeface="Times New Roman"/>
                      </a:endParaRPr>
                    </a:p>
                  </a:txBody>
                  <a:tcPr marL="35024" marR="35024" marT="0" marB="0" vert="vert270" anchor="ctr">
                    <a:solidFill>
                      <a:schemeClr val="accent2">
                        <a:lumMod val="20000"/>
                        <a:lumOff val="80000"/>
                      </a:schemeClr>
                    </a:solidFill>
                  </a:tcPr>
                </a:tc>
                <a:tc>
                  <a:txBody>
                    <a:bodyPr/>
                    <a:lstStyle/>
                    <a:p>
                      <a:pPr marL="71755" marR="71755" algn="ctr">
                        <a:lnSpc>
                          <a:spcPct val="115000"/>
                        </a:lnSpc>
                        <a:spcAft>
                          <a:spcPts val="0"/>
                        </a:spcAft>
                      </a:pPr>
                      <a:r>
                        <a:rPr lang="fr-FR" sz="1100" b="1" i="1" dirty="0">
                          <a:effectLst/>
                        </a:rPr>
                        <a:t>Alimentation en énergie</a:t>
                      </a:r>
                      <a:endParaRPr lang="fr-FR" sz="1100" b="1" i="1" dirty="0">
                        <a:effectLst/>
                        <a:latin typeface="Calibri"/>
                        <a:ea typeface="Calibri"/>
                        <a:cs typeface="Times New Roman"/>
                      </a:endParaRPr>
                    </a:p>
                  </a:txBody>
                  <a:tcPr marL="35024" marR="35024" marT="0" marB="0" vert="vert270" anchor="ctr">
                    <a:solidFill>
                      <a:schemeClr val="accent2">
                        <a:lumMod val="20000"/>
                        <a:lumOff val="80000"/>
                      </a:schemeClr>
                    </a:solidFill>
                  </a:tcPr>
                </a:tc>
                <a:tc>
                  <a:txBody>
                    <a:bodyPr/>
                    <a:lstStyle/>
                    <a:p>
                      <a:pPr marL="71755" marR="71755" algn="ctr">
                        <a:lnSpc>
                          <a:spcPct val="115000"/>
                        </a:lnSpc>
                        <a:spcAft>
                          <a:spcPts val="0"/>
                        </a:spcAft>
                      </a:pPr>
                      <a:r>
                        <a:rPr lang="fr-FR" sz="1100" b="1" i="1" dirty="0">
                          <a:effectLst/>
                        </a:rPr>
                        <a:t>Distribution de l’énergie</a:t>
                      </a:r>
                      <a:endParaRPr lang="fr-FR" sz="1100" b="1" i="1" dirty="0">
                        <a:effectLst/>
                        <a:latin typeface="Calibri"/>
                        <a:ea typeface="Calibri"/>
                        <a:cs typeface="Times New Roman"/>
                      </a:endParaRPr>
                    </a:p>
                  </a:txBody>
                  <a:tcPr marL="35024" marR="35024" marT="0" marB="0" vert="vert270" anchor="ctr">
                    <a:solidFill>
                      <a:schemeClr val="accent2">
                        <a:lumMod val="20000"/>
                        <a:lumOff val="80000"/>
                      </a:schemeClr>
                    </a:solidFill>
                  </a:tcPr>
                </a:tc>
                <a:tc>
                  <a:txBody>
                    <a:bodyPr/>
                    <a:lstStyle/>
                    <a:p>
                      <a:pPr marL="71755" marR="71755" algn="ctr">
                        <a:lnSpc>
                          <a:spcPct val="115000"/>
                        </a:lnSpc>
                        <a:spcAft>
                          <a:spcPts val="0"/>
                        </a:spcAft>
                      </a:pPr>
                      <a:r>
                        <a:rPr lang="fr-FR" sz="1100" b="1" i="1" dirty="0">
                          <a:effectLst/>
                        </a:rPr>
                        <a:t>Conversion de l’énergie</a:t>
                      </a:r>
                      <a:endParaRPr lang="fr-FR" sz="1100" b="1" i="1" dirty="0">
                        <a:effectLst/>
                        <a:latin typeface="Calibri"/>
                        <a:ea typeface="Calibri"/>
                        <a:cs typeface="Times New Roman"/>
                      </a:endParaRPr>
                    </a:p>
                  </a:txBody>
                  <a:tcPr marL="35024" marR="35024" marT="0" marB="0" vert="vert270" anchor="ctr">
                    <a:solidFill>
                      <a:schemeClr val="accent2">
                        <a:lumMod val="20000"/>
                        <a:lumOff val="80000"/>
                      </a:schemeClr>
                    </a:solidFill>
                  </a:tcPr>
                </a:tc>
                <a:tc>
                  <a:txBody>
                    <a:bodyPr/>
                    <a:lstStyle/>
                    <a:p>
                      <a:pPr marL="71755" marR="71755" algn="ctr">
                        <a:lnSpc>
                          <a:spcPct val="115000"/>
                        </a:lnSpc>
                        <a:spcAft>
                          <a:spcPts val="0"/>
                        </a:spcAft>
                      </a:pPr>
                      <a:r>
                        <a:rPr lang="fr-FR" sz="1100" b="1" i="1" dirty="0">
                          <a:effectLst/>
                        </a:rPr>
                        <a:t>Transmission et adaptation de l’énergie</a:t>
                      </a:r>
                      <a:endParaRPr lang="fr-FR" sz="1100" b="1" i="1" dirty="0">
                        <a:effectLst/>
                        <a:latin typeface="Calibri"/>
                        <a:ea typeface="Calibri"/>
                        <a:cs typeface="Times New Roman"/>
                      </a:endParaRPr>
                    </a:p>
                  </a:txBody>
                  <a:tcPr marL="35024" marR="35024" marT="0" marB="0" vert="vert270" anchor="ctr">
                    <a:solidFill>
                      <a:schemeClr val="accent2">
                        <a:lumMod val="20000"/>
                        <a:lumOff val="80000"/>
                      </a:schemeClr>
                    </a:solidFill>
                  </a:tcPr>
                </a:tc>
                <a:tc>
                  <a:txBody>
                    <a:bodyPr/>
                    <a:lstStyle/>
                    <a:p>
                      <a:pPr marL="71755" marR="71755" algn="ctr">
                        <a:lnSpc>
                          <a:spcPct val="115000"/>
                        </a:lnSpc>
                        <a:spcAft>
                          <a:spcPts val="0"/>
                        </a:spcAft>
                      </a:pPr>
                      <a:r>
                        <a:rPr lang="fr-FR" sz="1100" b="1" i="1" dirty="0">
                          <a:effectLst/>
                        </a:rPr>
                        <a:t>Stockage de l’énergie</a:t>
                      </a:r>
                      <a:endParaRPr lang="fr-FR" sz="1100" b="1" i="1" dirty="0">
                        <a:effectLst/>
                        <a:latin typeface="Calibri"/>
                        <a:ea typeface="Calibri"/>
                        <a:cs typeface="Times New Roman"/>
                      </a:endParaRPr>
                    </a:p>
                  </a:txBody>
                  <a:tcPr marL="35024" marR="35024" marT="0" marB="0" vert="vert270" anchor="ctr">
                    <a:solidFill>
                      <a:schemeClr val="accent2">
                        <a:lumMod val="20000"/>
                        <a:lumOff val="80000"/>
                      </a:schemeClr>
                    </a:solidFill>
                  </a:tcPr>
                </a:tc>
                <a:tc>
                  <a:txBody>
                    <a:bodyPr/>
                    <a:lstStyle/>
                    <a:p>
                      <a:pPr marL="71755" marR="71755" algn="ctr">
                        <a:lnSpc>
                          <a:spcPct val="115000"/>
                        </a:lnSpc>
                        <a:spcAft>
                          <a:spcPts val="0"/>
                        </a:spcAft>
                      </a:pPr>
                      <a:r>
                        <a:rPr lang="fr-FR" sz="1100" b="1" i="1" dirty="0">
                          <a:effectLst/>
                        </a:rPr>
                        <a:t>Modulation de l’énergie</a:t>
                      </a:r>
                      <a:endParaRPr lang="fr-FR" sz="1100" b="1" i="1" dirty="0">
                        <a:effectLst/>
                        <a:latin typeface="Calibri"/>
                        <a:ea typeface="Calibri"/>
                        <a:cs typeface="Times New Roman"/>
                      </a:endParaRPr>
                    </a:p>
                  </a:txBody>
                  <a:tcPr marL="35024" marR="35024" marT="0" marB="0" vert="vert270" anchor="ctr">
                    <a:solidFill>
                      <a:schemeClr val="accent2">
                        <a:lumMod val="20000"/>
                        <a:lumOff val="80000"/>
                      </a:schemeClr>
                    </a:solidFill>
                  </a:tcPr>
                </a:tc>
                <a:tc>
                  <a:txBody>
                    <a:bodyPr/>
                    <a:lstStyle/>
                    <a:p>
                      <a:pPr marL="71755" marR="71755" algn="ctr">
                        <a:lnSpc>
                          <a:spcPct val="115000"/>
                        </a:lnSpc>
                        <a:spcAft>
                          <a:spcPts val="0"/>
                        </a:spcAft>
                      </a:pPr>
                      <a:r>
                        <a:rPr lang="fr-FR" sz="1100" b="1" i="1" dirty="0">
                          <a:effectLst/>
                        </a:rPr>
                        <a:t>Acquisition de grandeurs physiques</a:t>
                      </a:r>
                      <a:endParaRPr lang="fr-FR" sz="1100" b="1" i="1" dirty="0">
                        <a:effectLst/>
                        <a:latin typeface="Calibri"/>
                        <a:ea typeface="Calibri"/>
                        <a:cs typeface="Times New Roman"/>
                      </a:endParaRPr>
                    </a:p>
                  </a:txBody>
                  <a:tcPr marL="35024" marR="35024" marT="0" marB="0" vert="vert270" anchor="ctr">
                    <a:solidFill>
                      <a:schemeClr val="accent2">
                        <a:lumMod val="20000"/>
                        <a:lumOff val="80000"/>
                      </a:schemeClr>
                    </a:solidFill>
                  </a:tcPr>
                </a:tc>
                <a:tc>
                  <a:txBody>
                    <a:bodyPr/>
                    <a:lstStyle/>
                    <a:p>
                      <a:pPr marL="71755" marR="71755" algn="ctr">
                        <a:lnSpc>
                          <a:spcPct val="115000"/>
                        </a:lnSpc>
                        <a:spcAft>
                          <a:spcPts val="0"/>
                        </a:spcAft>
                      </a:pPr>
                      <a:r>
                        <a:rPr lang="fr-FR" sz="1100" b="1" i="1" dirty="0">
                          <a:effectLst/>
                        </a:rPr>
                        <a:t>Commande de la chaîne d’énergie</a:t>
                      </a:r>
                      <a:endParaRPr lang="fr-FR" sz="1100" b="1" i="1" dirty="0">
                        <a:effectLst/>
                        <a:latin typeface="Calibri"/>
                        <a:ea typeface="Calibri"/>
                        <a:cs typeface="Times New Roman"/>
                      </a:endParaRPr>
                    </a:p>
                  </a:txBody>
                  <a:tcPr marL="35024" marR="35024" marT="0" marB="0" vert="vert270" anchor="ctr">
                    <a:solidFill>
                      <a:schemeClr val="accent2">
                        <a:lumMod val="20000"/>
                        <a:lumOff val="80000"/>
                      </a:schemeClr>
                    </a:solidFill>
                  </a:tcPr>
                </a:tc>
              </a:tr>
              <a:tr h="281893">
                <a:tc>
                  <a:txBody>
                    <a:bodyPr/>
                    <a:lstStyle/>
                    <a:p>
                      <a:pPr algn="l">
                        <a:lnSpc>
                          <a:spcPct val="115000"/>
                        </a:lnSpc>
                        <a:spcAft>
                          <a:spcPts val="0"/>
                        </a:spcAft>
                      </a:pPr>
                      <a:r>
                        <a:rPr lang="fr-FR" sz="1200" b="1" dirty="0">
                          <a:effectLst/>
                        </a:rPr>
                        <a:t>S4.1 - Énergie </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smtClean="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smtClean="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r>
              <a:tr h="308468">
                <a:tc>
                  <a:txBody>
                    <a:bodyPr/>
                    <a:lstStyle/>
                    <a:p>
                      <a:pPr algn="l">
                        <a:lnSpc>
                          <a:spcPct val="115000"/>
                        </a:lnSpc>
                        <a:spcAft>
                          <a:spcPts val="0"/>
                        </a:spcAft>
                      </a:pPr>
                      <a:r>
                        <a:rPr lang="fr-FR" sz="1200" b="1" dirty="0">
                          <a:effectLst/>
                        </a:rPr>
                        <a:t>S4.2 - Distribution de l’énergie électrique </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r>
              <a:tr h="342742">
                <a:tc>
                  <a:txBody>
                    <a:bodyPr/>
                    <a:lstStyle/>
                    <a:p>
                      <a:pPr algn="l">
                        <a:lnSpc>
                          <a:spcPct val="115000"/>
                        </a:lnSpc>
                        <a:spcAft>
                          <a:spcPts val="0"/>
                        </a:spcAft>
                      </a:pPr>
                      <a:r>
                        <a:rPr lang="fr-FR" sz="1200" b="1" dirty="0">
                          <a:effectLst/>
                        </a:rPr>
                        <a:t>S4.3 - Électromagnétisme </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dirty="0">
                          <a:effectLst/>
                        </a:rPr>
                        <a:t> </a:t>
                      </a:r>
                      <a:endParaRPr lang="fr-FR" sz="1200"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dirty="0">
                          <a:effectLst/>
                        </a:rPr>
                        <a:t> </a:t>
                      </a:r>
                      <a:endParaRPr lang="fr-FR" sz="1200"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dirty="0">
                          <a:effectLst/>
                        </a:rPr>
                        <a:t> </a:t>
                      </a:r>
                      <a:endParaRPr lang="fr-FR" sz="1200"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dirty="0" err="1">
                          <a:effectLst/>
                        </a:rPr>
                        <a:t>syst</a:t>
                      </a:r>
                      <a:r>
                        <a:rPr lang="fr-FR" sz="1200" dirty="0">
                          <a:effectLst/>
                        </a:rPr>
                        <a:t> </a:t>
                      </a:r>
                      <a:r>
                        <a:rPr lang="fr-FR" sz="1200" dirty="0" err="1">
                          <a:effectLst/>
                        </a:rPr>
                        <a:t>prod</a:t>
                      </a:r>
                      <a:r>
                        <a:rPr lang="fr-FR" sz="1200" dirty="0">
                          <a:effectLst/>
                        </a:rPr>
                        <a:t>.</a:t>
                      </a:r>
                      <a:endParaRPr lang="fr-FR" sz="1200"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r>
              <a:tr h="342742">
                <a:tc>
                  <a:txBody>
                    <a:bodyPr/>
                    <a:lstStyle/>
                    <a:p>
                      <a:pPr algn="l">
                        <a:lnSpc>
                          <a:spcPct val="115000"/>
                        </a:lnSpc>
                        <a:spcAft>
                          <a:spcPts val="0"/>
                        </a:spcAft>
                      </a:pPr>
                      <a:r>
                        <a:rPr lang="fr-FR" sz="1200" b="1" dirty="0">
                          <a:effectLst/>
                        </a:rPr>
                        <a:t>S4.4 - Conversion de l’énergie électrique </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dirty="0" err="1">
                          <a:effectLst/>
                        </a:rPr>
                        <a:t>syst</a:t>
                      </a:r>
                      <a:r>
                        <a:rPr lang="fr-FR" sz="1200" dirty="0">
                          <a:effectLst/>
                        </a:rPr>
                        <a:t> </a:t>
                      </a:r>
                      <a:r>
                        <a:rPr lang="fr-FR" sz="1200" dirty="0" err="1">
                          <a:effectLst/>
                        </a:rPr>
                        <a:t>prod</a:t>
                      </a:r>
                      <a:r>
                        <a:rPr lang="fr-FR" sz="1200" dirty="0">
                          <a:effectLst/>
                        </a:rPr>
                        <a:t>.</a:t>
                      </a:r>
                      <a:endParaRPr lang="fr-FR" sz="1200"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r>
              <a:tr h="308468">
                <a:tc>
                  <a:txBody>
                    <a:bodyPr/>
                    <a:lstStyle/>
                    <a:p>
                      <a:pPr algn="l">
                        <a:lnSpc>
                          <a:spcPct val="115000"/>
                        </a:lnSpc>
                        <a:spcAft>
                          <a:spcPts val="0"/>
                        </a:spcAft>
                      </a:pPr>
                      <a:r>
                        <a:rPr lang="fr-FR" sz="1200" b="1" dirty="0">
                          <a:effectLst/>
                        </a:rPr>
                        <a:t>S4.5 - Capteurs et chaîne de mesures </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r>
              <a:tr h="281893">
                <a:tc>
                  <a:txBody>
                    <a:bodyPr/>
                    <a:lstStyle/>
                    <a:p>
                      <a:pPr algn="l">
                        <a:lnSpc>
                          <a:spcPct val="115000"/>
                        </a:lnSpc>
                        <a:spcAft>
                          <a:spcPts val="0"/>
                        </a:spcAft>
                      </a:pPr>
                      <a:r>
                        <a:rPr lang="fr-FR" sz="1200" b="1" dirty="0">
                          <a:effectLst/>
                        </a:rPr>
                        <a:t>S4.6 - Les ondes mécaniques</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r>
              <a:tr h="308468">
                <a:tc>
                  <a:txBody>
                    <a:bodyPr/>
                    <a:lstStyle/>
                    <a:p>
                      <a:pPr algn="l">
                        <a:lnSpc>
                          <a:spcPct val="115000"/>
                        </a:lnSpc>
                        <a:spcAft>
                          <a:spcPts val="0"/>
                        </a:spcAft>
                      </a:pPr>
                      <a:r>
                        <a:rPr lang="fr-FR" sz="1200" b="1" dirty="0">
                          <a:effectLst/>
                        </a:rPr>
                        <a:t>S4.7.1 - Thermodynamique : fondamentaux</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r>
              <a:tr h="342742">
                <a:tc>
                  <a:txBody>
                    <a:bodyPr/>
                    <a:lstStyle/>
                    <a:p>
                      <a:pPr algn="l">
                        <a:lnSpc>
                          <a:spcPct val="115000"/>
                        </a:lnSpc>
                        <a:spcAft>
                          <a:spcPts val="0"/>
                        </a:spcAft>
                      </a:pPr>
                      <a:r>
                        <a:rPr lang="fr-FR" sz="1200" b="1" dirty="0">
                          <a:effectLst/>
                        </a:rPr>
                        <a:t>S4.7.2 - Thermodynamique : applications</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syst. énerg.</a:t>
                      </a:r>
                      <a:endParaRPr lang="fr-FR" sz="120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200" dirty="0">
                          <a:effectLst/>
                        </a:rPr>
                        <a:t>x</a:t>
                      </a:r>
                      <a:endParaRPr lang="fr-FR" sz="1200"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r>
              <a:tr h="281893">
                <a:tc>
                  <a:txBody>
                    <a:bodyPr/>
                    <a:lstStyle/>
                    <a:p>
                      <a:pPr algn="l">
                        <a:lnSpc>
                          <a:spcPct val="115000"/>
                        </a:lnSpc>
                        <a:spcAft>
                          <a:spcPts val="0"/>
                        </a:spcAft>
                      </a:pPr>
                      <a:r>
                        <a:rPr lang="fr-FR" sz="1200" b="1" dirty="0">
                          <a:effectLst/>
                        </a:rPr>
                        <a:t>S4.8 - Transferts thermiques</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x</a:t>
                      </a:r>
                      <a:endParaRPr lang="fr-FR" sz="1600" b="1">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a:effectLst/>
                        </a:rPr>
                        <a:t>x</a:t>
                      </a:r>
                      <a:endParaRPr lang="fr-FR" sz="1600" b="1">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r>
              <a:tr h="281893">
                <a:tc>
                  <a:txBody>
                    <a:bodyPr/>
                    <a:lstStyle/>
                    <a:p>
                      <a:pPr algn="l">
                        <a:lnSpc>
                          <a:spcPct val="115000"/>
                        </a:lnSpc>
                        <a:spcAft>
                          <a:spcPts val="0"/>
                        </a:spcAft>
                      </a:pPr>
                      <a:r>
                        <a:rPr lang="fr-FR" sz="1200" b="1" dirty="0">
                          <a:effectLst/>
                        </a:rPr>
                        <a:t>S4.9  - Mécanique des fluides</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r>
              <a:tr h="281893">
                <a:tc>
                  <a:txBody>
                    <a:bodyPr/>
                    <a:lstStyle/>
                    <a:p>
                      <a:pPr algn="l">
                        <a:lnSpc>
                          <a:spcPct val="115000"/>
                        </a:lnSpc>
                        <a:spcAft>
                          <a:spcPts val="0"/>
                        </a:spcAft>
                      </a:pPr>
                      <a:r>
                        <a:rPr lang="fr-FR" sz="1200" b="1" dirty="0">
                          <a:effectLst/>
                        </a:rPr>
                        <a:t>S4.10 - États de la matière</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x</a:t>
                      </a:r>
                      <a:endParaRPr lang="fr-FR" sz="1600" b="1">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r>
              <a:tr h="308468">
                <a:tc>
                  <a:txBody>
                    <a:bodyPr/>
                    <a:lstStyle/>
                    <a:p>
                      <a:pPr algn="l">
                        <a:lnSpc>
                          <a:spcPct val="115000"/>
                        </a:lnSpc>
                        <a:spcAft>
                          <a:spcPts val="0"/>
                        </a:spcAft>
                      </a:pPr>
                      <a:r>
                        <a:rPr lang="fr-FR" sz="1200" b="1" dirty="0">
                          <a:effectLst/>
                        </a:rPr>
                        <a:t>S4.11 - </a:t>
                      </a:r>
                      <a:r>
                        <a:rPr lang="fr-FR" sz="1200" b="1" dirty="0" err="1">
                          <a:effectLst/>
                        </a:rPr>
                        <a:t>pH-métrie</a:t>
                      </a:r>
                      <a:r>
                        <a:rPr lang="fr-FR" sz="1200" b="1" dirty="0">
                          <a:effectLst/>
                        </a:rPr>
                        <a:t> et réactions acide-base</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r>
              <a:tr h="308468">
                <a:tc>
                  <a:txBody>
                    <a:bodyPr/>
                    <a:lstStyle/>
                    <a:p>
                      <a:pPr algn="l">
                        <a:lnSpc>
                          <a:spcPct val="115000"/>
                        </a:lnSpc>
                        <a:spcAft>
                          <a:spcPts val="0"/>
                        </a:spcAft>
                      </a:pPr>
                      <a:r>
                        <a:rPr lang="fr-FR" sz="1200" b="1" dirty="0">
                          <a:effectLst/>
                        </a:rPr>
                        <a:t>S4.12 - Chimie : Oxydoréduction</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r>
              <a:tr h="342742">
                <a:tc>
                  <a:txBody>
                    <a:bodyPr/>
                    <a:lstStyle/>
                    <a:p>
                      <a:pPr algn="l">
                        <a:lnSpc>
                          <a:spcPct val="115000"/>
                        </a:lnSpc>
                        <a:spcAft>
                          <a:spcPts val="0"/>
                        </a:spcAft>
                      </a:pPr>
                      <a:r>
                        <a:rPr lang="fr-FR" sz="1200" b="1" dirty="0">
                          <a:effectLst/>
                        </a:rPr>
                        <a:t>S4.13 - Matériaux organiques</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100" dirty="0" err="1" smtClean="0">
                          <a:effectLst/>
                        </a:rPr>
                        <a:t>Prod</a:t>
                      </a:r>
                      <a:r>
                        <a:rPr lang="fr-FR" sz="1100" dirty="0">
                          <a:effectLst/>
                        </a:rPr>
                        <a:t>. et </a:t>
                      </a:r>
                      <a:r>
                        <a:rPr lang="fr-FR" sz="1100" dirty="0" err="1">
                          <a:effectLst/>
                        </a:rPr>
                        <a:t>éol</a:t>
                      </a:r>
                      <a:endParaRPr lang="fr-FR" sz="1100"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dirty="0">
                          <a:effectLst/>
                        </a:rPr>
                        <a:t> </a:t>
                      </a:r>
                      <a:endParaRPr lang="fr-FR" sz="1200"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dirty="0">
                          <a:effectLst/>
                        </a:rPr>
                        <a:t> </a:t>
                      </a:r>
                      <a:endParaRPr lang="fr-FR" sz="1200" dirty="0">
                        <a:effectLst/>
                        <a:latin typeface="Calibri"/>
                        <a:ea typeface="Calibri"/>
                        <a:cs typeface="Times New Roman"/>
                      </a:endParaRPr>
                    </a:p>
                  </a:txBody>
                  <a:tcPr marL="35024" marR="35024" marT="0" marB="0" anchor="ctr"/>
                </a:tc>
              </a:tr>
            </a:tbl>
          </a:graphicData>
        </a:graphic>
      </p:graphicFrame>
    </p:spTree>
    <p:extLst>
      <p:ext uri="{BB962C8B-B14F-4D97-AF65-F5344CB8AC3E}">
        <p14:creationId xmlns:p14="http://schemas.microsoft.com/office/powerpoint/2010/main" val="2102638719"/>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3993</TotalTime>
  <Words>2317</Words>
  <Application>Microsoft Office PowerPoint</Application>
  <PresentationFormat>Format A4 (210 x 297 mm)</PresentationFormat>
  <Paragraphs>710</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Les points-clés de la formation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Rénovation du BTS maintenance industrielle</dc:title>
  <dc:creator>Dominique Petrella</dc:creator>
  <cp:lastModifiedBy>RPMI</cp:lastModifiedBy>
  <cp:revision>164</cp:revision>
  <cp:lastPrinted>2013-12-07T08:24:26Z</cp:lastPrinted>
  <dcterms:created xsi:type="dcterms:W3CDTF">2013-06-06T06:04:00Z</dcterms:created>
  <dcterms:modified xsi:type="dcterms:W3CDTF">2014-11-15T12:27:57Z</dcterms:modified>
</cp:coreProperties>
</file>