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</p:sldMasterIdLst>
  <p:notesMasterIdLst>
    <p:notesMasterId r:id="rId20"/>
  </p:notesMasterIdLst>
  <p:sldIdLst>
    <p:sldId id="256" r:id="rId2"/>
    <p:sldId id="307" r:id="rId3"/>
    <p:sldId id="282" r:id="rId4"/>
    <p:sldId id="288" r:id="rId5"/>
    <p:sldId id="283" r:id="rId6"/>
    <p:sldId id="309" r:id="rId7"/>
    <p:sldId id="311" r:id="rId8"/>
    <p:sldId id="312" r:id="rId9"/>
    <p:sldId id="310" r:id="rId10"/>
    <p:sldId id="308" r:id="rId11"/>
    <p:sldId id="290" r:id="rId12"/>
    <p:sldId id="313" r:id="rId13"/>
    <p:sldId id="314" r:id="rId14"/>
    <p:sldId id="315" r:id="rId15"/>
    <p:sldId id="316" r:id="rId16"/>
    <p:sldId id="317" r:id="rId17"/>
    <p:sldId id="318" r:id="rId18"/>
    <p:sldId id="281" r:id="rId19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053" autoAdjust="0"/>
  </p:normalViewPr>
  <p:slideViewPr>
    <p:cSldViewPr snapToGrid="0">
      <p:cViewPr>
        <p:scale>
          <a:sx n="80" d="100"/>
          <a:sy n="80" d="100"/>
        </p:scale>
        <p:origin x="-894" y="-4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55B47A-5BB3-4F6F-B369-1AB2C23CCCC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3CC05784-5983-4781-8896-12254887B01A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fr-FR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Phase préparatoire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Répondre à des questions d’ordre général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Etablir les fiches de mise en service et d’arrêt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Déterminer les points de réglage ou de paramétrage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endParaRPr lang="fr-FR" sz="1200" dirty="0"/>
        </a:p>
      </dgm:t>
    </dgm:pt>
    <dgm:pt modelId="{B478B767-3889-4985-8C17-1BFD01421E2F}" type="parTrans" cxnId="{524A108B-1C3A-439C-B065-92AF4BE8727E}">
      <dgm:prSet/>
      <dgm:spPr/>
      <dgm:t>
        <a:bodyPr/>
        <a:lstStyle/>
        <a:p>
          <a:endParaRPr lang="fr-FR"/>
        </a:p>
      </dgm:t>
    </dgm:pt>
    <dgm:pt modelId="{B05F6815-A5C6-4896-8ED0-927646721F71}" type="sibTrans" cxnId="{524A108B-1C3A-439C-B065-92AF4BE8727E}">
      <dgm:prSet/>
      <dgm:spPr/>
      <dgm:t>
        <a:bodyPr/>
        <a:lstStyle/>
        <a:p>
          <a:endParaRPr lang="fr-FR"/>
        </a:p>
      </dgm:t>
    </dgm:pt>
    <dgm:pt modelId="{C2834E59-36DD-4CCE-BC40-A750973C2D67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l"/>
          <a:r>
            <a:rPr lang="fr-F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Mise en service et </a:t>
          </a:r>
          <a:br>
            <a:rPr lang="fr-F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fr-F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Régler ou paramétrer l’installation</a:t>
          </a:r>
          <a:endParaRPr lang="fr-FR" sz="24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EF0AE6-293F-43FD-83DF-3665498184B7}" type="parTrans" cxnId="{B4A54413-6460-4148-B0C2-F3F07139C9CA}">
      <dgm:prSet/>
      <dgm:spPr/>
      <dgm:t>
        <a:bodyPr/>
        <a:lstStyle/>
        <a:p>
          <a:endParaRPr lang="fr-FR"/>
        </a:p>
      </dgm:t>
    </dgm:pt>
    <dgm:pt modelId="{7BCA3C37-7F84-46FC-AB64-D6ECACD5784B}" type="sibTrans" cxnId="{B4A54413-6460-4148-B0C2-F3F07139C9CA}">
      <dgm:prSet/>
      <dgm:spPr/>
      <dgm:t>
        <a:bodyPr/>
        <a:lstStyle/>
        <a:p>
          <a:endParaRPr lang="fr-FR"/>
        </a:p>
      </dgm:t>
    </dgm:pt>
    <dgm:pt modelId="{268A2E30-9B20-4AF7-BFD4-FCAD6B5AD76D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Suivre la procédure  de mise en service établie</a:t>
          </a:r>
          <a:endParaRPr lang="fr-FR" sz="1800" b="1" strike="sng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2D30C6-2571-4204-909B-EA9ADF5798C3}" type="parTrans" cxnId="{E9B1D1ED-EEA6-45C0-9FDC-A196960F87F0}">
      <dgm:prSet/>
      <dgm:spPr/>
      <dgm:t>
        <a:bodyPr/>
        <a:lstStyle/>
        <a:p>
          <a:endParaRPr lang="fr-FR"/>
        </a:p>
      </dgm:t>
    </dgm:pt>
    <dgm:pt modelId="{E818A652-A3D3-4B86-AE4F-8D7B2D86DAEC}" type="sibTrans" cxnId="{E9B1D1ED-EEA6-45C0-9FDC-A196960F87F0}">
      <dgm:prSet/>
      <dgm:spPr/>
      <dgm:t>
        <a:bodyPr/>
        <a:lstStyle/>
        <a:p>
          <a:endParaRPr lang="fr-FR"/>
        </a:p>
      </dgm:t>
    </dgm:pt>
    <dgm:pt modelId="{5811639E-CFD7-4673-B3EF-4CE4785E488E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fr-FR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Arrêter l’installation</a:t>
          </a:r>
        </a:p>
        <a:p>
          <a:pPr algn="just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Suivre la procédure de mise à l’arrêt établie et validée</a:t>
          </a:r>
        </a:p>
      </dgm:t>
    </dgm:pt>
    <dgm:pt modelId="{B6800AB3-4B77-41FB-97A3-CE899DF99E86}" type="parTrans" cxnId="{5166B48D-3EC2-4C92-BF79-181AEEF04431}">
      <dgm:prSet/>
      <dgm:spPr/>
      <dgm:t>
        <a:bodyPr/>
        <a:lstStyle/>
        <a:p>
          <a:endParaRPr lang="fr-FR"/>
        </a:p>
      </dgm:t>
    </dgm:pt>
    <dgm:pt modelId="{BC4AC5CA-D522-47B5-AE3B-7F4856148D4B}" type="sibTrans" cxnId="{5166B48D-3EC2-4C92-BF79-181AEEF04431}">
      <dgm:prSet/>
      <dgm:spPr/>
      <dgm:t>
        <a:bodyPr/>
        <a:lstStyle/>
        <a:p>
          <a:endParaRPr lang="fr-FR"/>
        </a:p>
      </dgm:t>
    </dgm:pt>
    <dgm:pt modelId="{144D53DD-8C30-48A0-BCAF-1E0D019E830F}">
      <dgm:prSet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Appareils ou outillages nécessaires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6CBC3A-BEAD-4D44-B78A-6F4158D47675}" type="parTrans" cxnId="{0FD22024-AB26-4D24-9B79-DA5D9218D3DD}">
      <dgm:prSet/>
      <dgm:spPr/>
      <dgm:t>
        <a:bodyPr/>
        <a:lstStyle/>
        <a:p>
          <a:endParaRPr lang="fr-FR"/>
        </a:p>
      </dgm:t>
    </dgm:pt>
    <dgm:pt modelId="{51DECEDC-DF80-46CF-863D-263507580D5F}" type="sibTrans" cxnId="{0FD22024-AB26-4D24-9B79-DA5D9218D3DD}">
      <dgm:prSet/>
      <dgm:spPr/>
      <dgm:t>
        <a:bodyPr/>
        <a:lstStyle/>
        <a:p>
          <a:endParaRPr lang="fr-FR"/>
        </a:p>
      </dgm:t>
    </dgm:pt>
    <dgm:pt modelId="{04430176-8219-4738-9AD7-26D86F65835D}">
      <dgm:prSet phldrT="[Texte]" custT="1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just"/>
          <a:r>
            <a:rPr lang="fr-FR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Essais ou mesures à réaliser</a:t>
          </a:r>
          <a:endParaRPr lang="fr-FR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23CD69F-040D-43B6-8C2D-EA3C2930FE66}" type="parTrans" cxnId="{7D4C091C-F7EB-4E23-87B0-09B584BB4021}">
      <dgm:prSet/>
      <dgm:spPr/>
      <dgm:t>
        <a:bodyPr/>
        <a:lstStyle/>
        <a:p>
          <a:endParaRPr lang="fr-FR"/>
        </a:p>
      </dgm:t>
    </dgm:pt>
    <dgm:pt modelId="{19091C84-EEF9-4626-960F-67AC23718980}" type="sibTrans" cxnId="{7D4C091C-F7EB-4E23-87B0-09B584BB4021}">
      <dgm:prSet/>
      <dgm:spPr/>
      <dgm:t>
        <a:bodyPr/>
        <a:lstStyle/>
        <a:p>
          <a:endParaRPr lang="fr-FR"/>
        </a:p>
      </dgm:t>
    </dgm:pt>
    <dgm:pt modelId="{4019586E-CCE0-446A-B218-E5D788E1D3A1}" type="pres">
      <dgm:prSet presAssocID="{FE55B47A-5BB3-4F6F-B369-1AB2C23CCCC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0ADE0C-5D90-409E-988E-40F3D8F8B283}" type="pres">
      <dgm:prSet presAssocID="{3CC05784-5983-4781-8896-12254887B01A}" presName="comp" presStyleCnt="0"/>
      <dgm:spPr/>
    </dgm:pt>
    <dgm:pt modelId="{A3713D3A-70E6-4B76-8F9F-18ED6B59730C}" type="pres">
      <dgm:prSet presAssocID="{3CC05784-5983-4781-8896-12254887B01A}" presName="box" presStyleLbl="node1" presStyleIdx="0" presStyleCnt="3"/>
      <dgm:spPr/>
      <dgm:t>
        <a:bodyPr/>
        <a:lstStyle/>
        <a:p>
          <a:endParaRPr lang="fr-FR"/>
        </a:p>
      </dgm:t>
    </dgm:pt>
    <dgm:pt modelId="{DFD9053C-3ED1-46F1-A885-4EF8567DBD6A}" type="pres">
      <dgm:prSet presAssocID="{3CC05784-5983-4781-8896-12254887B01A}" presName="img" presStyleLbl="fgImgPlace1" presStyleIdx="0" presStyleCnt="3" custScaleX="8815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C4B82F41-56AE-45FB-A456-AB3A5606C094}" type="pres">
      <dgm:prSet presAssocID="{3CC05784-5983-4781-8896-12254887B01A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52CEEAD-04EC-4D3E-9CBB-B0DA512CF5E1}" type="pres">
      <dgm:prSet presAssocID="{B05F6815-A5C6-4896-8ED0-927646721F71}" presName="spacer" presStyleCnt="0"/>
      <dgm:spPr/>
    </dgm:pt>
    <dgm:pt modelId="{C8CEC254-FAE5-454B-95A5-08CE6D6B7178}" type="pres">
      <dgm:prSet presAssocID="{C2834E59-36DD-4CCE-BC40-A750973C2D67}" presName="comp" presStyleCnt="0"/>
      <dgm:spPr/>
    </dgm:pt>
    <dgm:pt modelId="{66347A22-0368-4857-B315-EDD65D47A146}" type="pres">
      <dgm:prSet presAssocID="{C2834E59-36DD-4CCE-BC40-A750973C2D67}" presName="box" presStyleLbl="node1" presStyleIdx="1" presStyleCnt="3" custScaleY="113914" custLinFactNeighborX="-88" custLinFactNeighborY="905"/>
      <dgm:spPr/>
      <dgm:t>
        <a:bodyPr/>
        <a:lstStyle/>
        <a:p>
          <a:endParaRPr lang="fr-FR"/>
        </a:p>
      </dgm:t>
    </dgm:pt>
    <dgm:pt modelId="{72589DFC-A694-4193-A5F4-1E44FEB1E057}" type="pres">
      <dgm:prSet presAssocID="{C2834E59-36DD-4CCE-BC40-A750973C2D67}" presName="img" presStyleLbl="fgImgPlace1" presStyleIdx="1" presStyleCnt="3" custScaleX="8815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70E6732C-E1F1-49A0-AC89-347879700955}" type="pres">
      <dgm:prSet presAssocID="{C2834E59-36DD-4CCE-BC40-A750973C2D67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EC02F9F-09D0-4BCB-ABFE-01017F79C3A5}" type="pres">
      <dgm:prSet presAssocID="{7BCA3C37-7F84-46FC-AB64-D6ECACD5784B}" presName="spacer" presStyleCnt="0"/>
      <dgm:spPr/>
    </dgm:pt>
    <dgm:pt modelId="{47FD2B1F-64C4-4DD8-8517-7D8CE3A68645}" type="pres">
      <dgm:prSet presAssocID="{5811639E-CFD7-4673-B3EF-4CE4785E488E}" presName="comp" presStyleCnt="0"/>
      <dgm:spPr/>
    </dgm:pt>
    <dgm:pt modelId="{E9B8599F-5931-4412-86C9-B73C07661DC8}" type="pres">
      <dgm:prSet presAssocID="{5811639E-CFD7-4673-B3EF-4CE4785E488E}" presName="box" presStyleLbl="node1" presStyleIdx="2" presStyleCnt="3"/>
      <dgm:spPr/>
      <dgm:t>
        <a:bodyPr/>
        <a:lstStyle/>
        <a:p>
          <a:endParaRPr lang="fr-FR"/>
        </a:p>
      </dgm:t>
    </dgm:pt>
    <dgm:pt modelId="{9F51E4DD-592A-4061-9301-402DAE7DF75C}" type="pres">
      <dgm:prSet presAssocID="{5811639E-CFD7-4673-B3EF-4CE4785E488E}" presName="img" presStyleLbl="fgImgPlace1" presStyleIdx="2" presStyleCnt="3" custScaleX="88155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fr-FR"/>
        </a:p>
      </dgm:t>
    </dgm:pt>
    <dgm:pt modelId="{A8D16C3C-0025-4725-87BD-FAB0775A7F65}" type="pres">
      <dgm:prSet presAssocID="{5811639E-CFD7-4673-B3EF-4CE4785E488E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7D4C091C-F7EB-4E23-87B0-09B584BB4021}" srcId="{C2834E59-36DD-4CCE-BC40-A750973C2D67}" destId="{04430176-8219-4738-9AD7-26D86F65835D}" srcOrd="1" destOrd="0" parTransId="{323CD69F-040D-43B6-8C2D-EA3C2930FE66}" sibTransId="{19091C84-EEF9-4626-960F-67AC23718980}"/>
    <dgm:cxn modelId="{0FD22024-AB26-4D24-9B79-DA5D9218D3DD}" srcId="{C2834E59-36DD-4CCE-BC40-A750973C2D67}" destId="{144D53DD-8C30-48A0-BCAF-1E0D019E830F}" srcOrd="2" destOrd="0" parTransId="{1D6CBC3A-BEAD-4D44-B78A-6F4158D47675}" sibTransId="{51DECEDC-DF80-46CF-863D-263507580D5F}"/>
    <dgm:cxn modelId="{524A108B-1C3A-439C-B065-92AF4BE8727E}" srcId="{FE55B47A-5BB3-4F6F-B369-1AB2C23CCCC3}" destId="{3CC05784-5983-4781-8896-12254887B01A}" srcOrd="0" destOrd="0" parTransId="{B478B767-3889-4985-8C17-1BFD01421E2F}" sibTransId="{B05F6815-A5C6-4896-8ED0-927646721F71}"/>
    <dgm:cxn modelId="{B4A54413-6460-4148-B0C2-F3F07139C9CA}" srcId="{FE55B47A-5BB3-4F6F-B369-1AB2C23CCCC3}" destId="{C2834E59-36DD-4CCE-BC40-A750973C2D67}" srcOrd="1" destOrd="0" parTransId="{27EF0AE6-293F-43FD-83DF-3665498184B7}" sibTransId="{7BCA3C37-7F84-46FC-AB64-D6ECACD5784B}"/>
    <dgm:cxn modelId="{20FAC7B2-E9F3-4FF1-831F-FF1F40754927}" type="presOf" srcId="{04430176-8219-4738-9AD7-26D86F65835D}" destId="{66347A22-0368-4857-B315-EDD65D47A146}" srcOrd="0" destOrd="2" presId="urn:microsoft.com/office/officeart/2005/8/layout/vList4"/>
    <dgm:cxn modelId="{D96A7230-842E-4364-BA7E-C228F44AA636}" type="presOf" srcId="{5811639E-CFD7-4673-B3EF-4CE4785E488E}" destId="{E9B8599F-5931-4412-86C9-B73C07661DC8}" srcOrd="0" destOrd="0" presId="urn:microsoft.com/office/officeart/2005/8/layout/vList4"/>
    <dgm:cxn modelId="{5166B48D-3EC2-4C92-BF79-181AEEF04431}" srcId="{FE55B47A-5BB3-4F6F-B369-1AB2C23CCCC3}" destId="{5811639E-CFD7-4673-B3EF-4CE4785E488E}" srcOrd="2" destOrd="0" parTransId="{B6800AB3-4B77-41FB-97A3-CE899DF99E86}" sibTransId="{BC4AC5CA-D522-47B5-AE3B-7F4856148D4B}"/>
    <dgm:cxn modelId="{D4900C7F-548C-46BB-AE20-C32DA23A8DDF}" type="presOf" srcId="{268A2E30-9B20-4AF7-BFD4-FCAD6B5AD76D}" destId="{70E6732C-E1F1-49A0-AC89-347879700955}" srcOrd="1" destOrd="1" presId="urn:microsoft.com/office/officeart/2005/8/layout/vList4"/>
    <dgm:cxn modelId="{E3B8A70B-6996-4E17-915C-24E5D6DBD62E}" type="presOf" srcId="{C2834E59-36DD-4CCE-BC40-A750973C2D67}" destId="{70E6732C-E1F1-49A0-AC89-347879700955}" srcOrd="1" destOrd="0" presId="urn:microsoft.com/office/officeart/2005/8/layout/vList4"/>
    <dgm:cxn modelId="{6FC92B0F-2085-4055-A28D-62F5033CEA3B}" type="presOf" srcId="{3CC05784-5983-4781-8896-12254887B01A}" destId="{A3713D3A-70E6-4B76-8F9F-18ED6B59730C}" srcOrd="0" destOrd="0" presId="urn:microsoft.com/office/officeart/2005/8/layout/vList4"/>
    <dgm:cxn modelId="{C983B6B2-790D-4FF8-AACE-6CA5AD40F8BD}" type="presOf" srcId="{3CC05784-5983-4781-8896-12254887B01A}" destId="{C4B82F41-56AE-45FB-A456-AB3A5606C094}" srcOrd="1" destOrd="0" presId="urn:microsoft.com/office/officeart/2005/8/layout/vList4"/>
    <dgm:cxn modelId="{8B4AA3B2-52F5-4192-8D98-7DF0B77DE1DC}" type="presOf" srcId="{04430176-8219-4738-9AD7-26D86F65835D}" destId="{70E6732C-E1F1-49A0-AC89-347879700955}" srcOrd="1" destOrd="2" presId="urn:microsoft.com/office/officeart/2005/8/layout/vList4"/>
    <dgm:cxn modelId="{36E700DF-5EFE-4E0E-B053-CFE0455CFE57}" type="presOf" srcId="{268A2E30-9B20-4AF7-BFD4-FCAD6B5AD76D}" destId="{66347A22-0368-4857-B315-EDD65D47A146}" srcOrd="0" destOrd="1" presId="urn:microsoft.com/office/officeart/2005/8/layout/vList4"/>
    <dgm:cxn modelId="{EDE25FDC-23D0-48E8-85DF-1E7FD56BE343}" type="presOf" srcId="{144D53DD-8C30-48A0-BCAF-1E0D019E830F}" destId="{66347A22-0368-4857-B315-EDD65D47A146}" srcOrd="0" destOrd="3" presId="urn:microsoft.com/office/officeart/2005/8/layout/vList4"/>
    <dgm:cxn modelId="{BB1E2DF7-C155-4630-8536-33012595B8D9}" type="presOf" srcId="{144D53DD-8C30-48A0-BCAF-1E0D019E830F}" destId="{70E6732C-E1F1-49A0-AC89-347879700955}" srcOrd="1" destOrd="3" presId="urn:microsoft.com/office/officeart/2005/8/layout/vList4"/>
    <dgm:cxn modelId="{00A83E03-9447-42E8-AD55-F28859CBBEED}" type="presOf" srcId="{C2834E59-36DD-4CCE-BC40-A750973C2D67}" destId="{66347A22-0368-4857-B315-EDD65D47A146}" srcOrd="0" destOrd="0" presId="urn:microsoft.com/office/officeart/2005/8/layout/vList4"/>
    <dgm:cxn modelId="{E9B1D1ED-EEA6-45C0-9FDC-A196960F87F0}" srcId="{C2834E59-36DD-4CCE-BC40-A750973C2D67}" destId="{268A2E30-9B20-4AF7-BFD4-FCAD6B5AD76D}" srcOrd="0" destOrd="0" parTransId="{FE2D30C6-2571-4204-909B-EA9ADF5798C3}" sibTransId="{E818A652-A3D3-4B86-AE4F-8D7B2D86DAEC}"/>
    <dgm:cxn modelId="{91DC6D43-268C-4A0D-81D8-B096B4A4566F}" type="presOf" srcId="{FE55B47A-5BB3-4F6F-B369-1AB2C23CCCC3}" destId="{4019586E-CCE0-446A-B218-E5D788E1D3A1}" srcOrd="0" destOrd="0" presId="urn:microsoft.com/office/officeart/2005/8/layout/vList4"/>
    <dgm:cxn modelId="{87BE3C5F-AABD-4EE1-AFDC-AB78529639D3}" type="presOf" srcId="{5811639E-CFD7-4673-B3EF-4CE4785E488E}" destId="{A8D16C3C-0025-4725-87BD-FAB0775A7F65}" srcOrd="1" destOrd="0" presId="urn:microsoft.com/office/officeart/2005/8/layout/vList4"/>
    <dgm:cxn modelId="{A37D374A-237B-4141-85E1-150C4056BC55}" type="presParOf" srcId="{4019586E-CCE0-446A-B218-E5D788E1D3A1}" destId="{A20ADE0C-5D90-409E-988E-40F3D8F8B283}" srcOrd="0" destOrd="0" presId="urn:microsoft.com/office/officeart/2005/8/layout/vList4"/>
    <dgm:cxn modelId="{68E30AA4-A604-46FF-BCD1-71C9F1A52AC0}" type="presParOf" srcId="{A20ADE0C-5D90-409E-988E-40F3D8F8B283}" destId="{A3713D3A-70E6-4B76-8F9F-18ED6B59730C}" srcOrd="0" destOrd="0" presId="urn:microsoft.com/office/officeart/2005/8/layout/vList4"/>
    <dgm:cxn modelId="{F8312073-C333-45B3-B2FE-A13EC84B8E0A}" type="presParOf" srcId="{A20ADE0C-5D90-409E-988E-40F3D8F8B283}" destId="{DFD9053C-3ED1-46F1-A885-4EF8567DBD6A}" srcOrd="1" destOrd="0" presId="urn:microsoft.com/office/officeart/2005/8/layout/vList4"/>
    <dgm:cxn modelId="{02CAC395-80C8-4DC1-B811-98F49BBE3419}" type="presParOf" srcId="{A20ADE0C-5D90-409E-988E-40F3D8F8B283}" destId="{C4B82F41-56AE-45FB-A456-AB3A5606C094}" srcOrd="2" destOrd="0" presId="urn:microsoft.com/office/officeart/2005/8/layout/vList4"/>
    <dgm:cxn modelId="{B954A98C-5B75-4E47-AB0A-FEACEAD9C04B}" type="presParOf" srcId="{4019586E-CCE0-446A-B218-E5D788E1D3A1}" destId="{F52CEEAD-04EC-4D3E-9CBB-B0DA512CF5E1}" srcOrd="1" destOrd="0" presId="urn:microsoft.com/office/officeart/2005/8/layout/vList4"/>
    <dgm:cxn modelId="{5E43A459-3A12-48D2-815D-8400EAEAA563}" type="presParOf" srcId="{4019586E-CCE0-446A-B218-E5D788E1D3A1}" destId="{C8CEC254-FAE5-454B-95A5-08CE6D6B7178}" srcOrd="2" destOrd="0" presId="urn:microsoft.com/office/officeart/2005/8/layout/vList4"/>
    <dgm:cxn modelId="{EFFE217E-9A35-4434-9386-7E06E9200A5B}" type="presParOf" srcId="{C8CEC254-FAE5-454B-95A5-08CE6D6B7178}" destId="{66347A22-0368-4857-B315-EDD65D47A146}" srcOrd="0" destOrd="0" presId="urn:microsoft.com/office/officeart/2005/8/layout/vList4"/>
    <dgm:cxn modelId="{E69E0D3C-EDBB-4877-96C8-8A16FF141622}" type="presParOf" srcId="{C8CEC254-FAE5-454B-95A5-08CE6D6B7178}" destId="{72589DFC-A694-4193-A5F4-1E44FEB1E057}" srcOrd="1" destOrd="0" presId="urn:microsoft.com/office/officeart/2005/8/layout/vList4"/>
    <dgm:cxn modelId="{03375D2F-048F-4E66-B068-3EFAD5E53767}" type="presParOf" srcId="{C8CEC254-FAE5-454B-95A5-08CE6D6B7178}" destId="{70E6732C-E1F1-49A0-AC89-347879700955}" srcOrd="2" destOrd="0" presId="urn:microsoft.com/office/officeart/2005/8/layout/vList4"/>
    <dgm:cxn modelId="{BA3D0539-448A-4010-8CFB-AA9B1DB68DE6}" type="presParOf" srcId="{4019586E-CCE0-446A-B218-E5D788E1D3A1}" destId="{3EC02F9F-09D0-4BCB-ABFE-01017F79C3A5}" srcOrd="3" destOrd="0" presId="urn:microsoft.com/office/officeart/2005/8/layout/vList4"/>
    <dgm:cxn modelId="{41B43874-FC4D-47F2-B66E-88EF07EA3AAA}" type="presParOf" srcId="{4019586E-CCE0-446A-B218-E5D788E1D3A1}" destId="{47FD2B1F-64C4-4DD8-8517-7D8CE3A68645}" srcOrd="4" destOrd="0" presId="urn:microsoft.com/office/officeart/2005/8/layout/vList4"/>
    <dgm:cxn modelId="{1DF20F7E-ED31-49A4-AF85-22C8AD3DAF92}" type="presParOf" srcId="{47FD2B1F-64C4-4DD8-8517-7D8CE3A68645}" destId="{E9B8599F-5931-4412-86C9-B73C07661DC8}" srcOrd="0" destOrd="0" presId="urn:microsoft.com/office/officeart/2005/8/layout/vList4"/>
    <dgm:cxn modelId="{009929B0-F108-4E21-8D6B-18A6356735CB}" type="presParOf" srcId="{47FD2B1F-64C4-4DD8-8517-7D8CE3A68645}" destId="{9F51E4DD-592A-4061-9301-402DAE7DF75C}" srcOrd="1" destOrd="0" presId="urn:microsoft.com/office/officeart/2005/8/layout/vList4"/>
    <dgm:cxn modelId="{54DAEB3F-8340-4E0D-925C-653A4CBD348C}" type="presParOf" srcId="{47FD2B1F-64C4-4DD8-8517-7D8CE3A68645}" destId="{A8D16C3C-0025-4725-87BD-FAB0775A7F6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52FF5-9F7D-4232-88BF-E9436D94767F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8EFF-1551-43E4-84E0-B437356FF23B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660D2-C317-44CF-AA12-D4F866A64CDF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D2F-A1A4-4C2A-8F10-EF60869577B1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F0584-EFE1-4929-933B-94E0A154918C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C0200-6D58-4E8E-8EBA-E9FEE2935F03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8353D-179E-4D2E-8D5E-25A91B80CFB6}" type="datetime1">
              <a:rPr lang="fr-FR" smtClean="0"/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5323-F3D6-49FF-AE54-150E7B8C5138}" type="datetime1">
              <a:rPr lang="fr-FR" smtClean="0"/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E362F-5F8E-4F67-A3FE-BC33CF9E3E05}" type="datetime1">
              <a:rPr lang="fr-FR" smtClean="0"/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05490-7F59-4698-A959-26F02423EDC4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0B62F1-6BD8-47AE-8FED-CD90C9C35714}" type="datetime1">
              <a:rPr lang="fr-FR" smtClean="0"/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A7CB36-D00C-4F22-B30F-2FC8302F0A7B}" type="datetime1">
              <a:rPr lang="fr-FR" smtClean="0"/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SYSTÈMES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hyperlink" Target="FICHES%20NATIONALES/FICHE%20NATIONALE_U53-ENERGETIQUE_valid&#233;e.do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 dirty="0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776288" y="2636912"/>
            <a:ext cx="8713216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</a:t>
            </a:r>
            <a: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 53 (option SEF)  </a:t>
            </a:r>
            <a:br>
              <a:rPr lang="fr-FR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Conduite d’une installation</a:t>
            </a:r>
            <a:endParaRPr lang="fr-FR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7296" y="739081"/>
            <a:ext cx="1264487" cy="19052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90" y="1615237"/>
            <a:ext cx="864097" cy="42068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90" y="4175877"/>
            <a:ext cx="2871989" cy="1914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ZoneTexte 3"/>
          <p:cNvSpPr txBox="1">
            <a:spLocks noChangeArrowheads="1"/>
          </p:cNvSpPr>
          <p:nvPr/>
        </p:nvSpPr>
        <p:spPr bwMode="auto">
          <a:xfrm>
            <a:off x="1543530" y="6298461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Serge Sandre – Lycée Raspail Paris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10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La méthodologie de conduite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3" name="Diagramme 2"/>
          <p:cNvGraphicFramePr/>
          <p:nvPr>
            <p:extLst>
              <p:ext uri="{D42A27DB-BD31-4B8C-83A1-F6EECF244321}">
                <p14:modId xmlns:p14="http://schemas.microsoft.com/office/powerpoint/2010/main" val="2192271121"/>
              </p:ext>
            </p:extLst>
          </p:nvPr>
        </p:nvGraphicFramePr>
        <p:xfrm>
          <a:off x="992560" y="1052314"/>
          <a:ext cx="8352928" cy="5401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re 1"/>
          <p:cNvSpPr txBox="1">
            <a:spLocks/>
          </p:cNvSpPr>
          <p:nvPr/>
        </p:nvSpPr>
        <p:spPr>
          <a:xfrm>
            <a:off x="369277" y="1"/>
            <a:ext cx="9705528" cy="677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5254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FD9053C-3ED1-46F1-A885-4EF8567DBD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DFD9053C-3ED1-46F1-A885-4EF8567DBD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3713D3A-70E6-4B76-8F9F-18ED6B597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A3713D3A-70E6-4B76-8F9F-18ED6B5973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589DFC-A694-4193-A5F4-1E44FEB1E0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72589DFC-A694-4193-A5F4-1E44FEB1E0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347A22-0368-4857-B315-EDD65D47A1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66347A22-0368-4857-B315-EDD65D47A1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51E4DD-592A-4061-9301-402DAE7DF7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9F51E4DD-592A-4061-9301-402DAE7DF7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B8599F-5931-4412-86C9-B73C07661D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">
                                            <p:graphicEl>
                                              <a:dgm id="{E9B8599F-5931-4412-86C9-B73C07661D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068" y="633114"/>
            <a:ext cx="4787900" cy="604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97039" y="1100223"/>
            <a:ext cx="3307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en service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8539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597039" y="1100223"/>
            <a:ext cx="330730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Exemple de vérification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t="18819" r="19434" b="16629"/>
          <a:stretch>
            <a:fillRect/>
          </a:stretch>
        </p:blipFill>
        <p:spPr bwMode="auto">
          <a:xfrm>
            <a:off x="2246313" y="2058762"/>
            <a:ext cx="1584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8554" r="5850" b="17026"/>
          <a:stretch>
            <a:fillRect/>
          </a:stretch>
        </p:blipFill>
        <p:spPr bwMode="auto">
          <a:xfrm>
            <a:off x="6673510" y="1676287"/>
            <a:ext cx="24685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7" t="37878" r="13031" b="-69"/>
          <a:stretch>
            <a:fillRect/>
          </a:stretch>
        </p:blipFill>
        <p:spPr bwMode="auto">
          <a:xfrm>
            <a:off x="2023382" y="4651830"/>
            <a:ext cx="29241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468" y="1388255"/>
            <a:ext cx="161925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2" t="23521" r="6793" b="8176"/>
          <a:stretch>
            <a:fillRect/>
          </a:stretch>
        </p:blipFill>
        <p:spPr bwMode="auto">
          <a:xfrm>
            <a:off x="6447972" y="3954010"/>
            <a:ext cx="3159125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5172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597038" y="748530"/>
            <a:ext cx="913604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Vérifier les conditions de démarrage du système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538" y="1732085"/>
            <a:ext cx="6948346" cy="452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700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482738" y="625439"/>
            <a:ext cx="942326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Mettre en service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015" y="1288806"/>
            <a:ext cx="6452839" cy="523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549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1199862" y="692560"/>
            <a:ext cx="79195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Régler et paramétrer le système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5" t="10394" r="6989" b="4643"/>
          <a:stretch>
            <a:fillRect/>
          </a:stretch>
        </p:blipFill>
        <p:spPr bwMode="auto">
          <a:xfrm>
            <a:off x="3171145" y="1676287"/>
            <a:ext cx="50895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Légende encadrée 1 6"/>
          <p:cNvSpPr/>
          <p:nvPr/>
        </p:nvSpPr>
        <p:spPr>
          <a:xfrm>
            <a:off x="6627132" y="5637100"/>
            <a:ext cx="2303463" cy="828675"/>
          </a:xfrm>
          <a:prstGeom prst="borderCallout1">
            <a:avLst>
              <a:gd name="adj1" fmla="val -1043"/>
              <a:gd name="adj2" fmla="val 33729"/>
              <a:gd name="adj3" fmla="val -158348"/>
              <a:gd name="adj4" fmla="val 2289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w = 25°C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3855357" y="5853000"/>
            <a:ext cx="2303463" cy="828675"/>
          </a:xfrm>
          <a:prstGeom prst="borderCallout1">
            <a:avLst>
              <a:gd name="adj1" fmla="val -1043"/>
              <a:gd name="adj2" fmla="val 33729"/>
              <a:gd name="adj3" fmla="val -302106"/>
              <a:gd name="adj4" fmla="val 11611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XP = 2K</a:t>
            </a: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413239" y="1"/>
            <a:ext cx="9492761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2224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/>
          <p:cNvSpPr txBox="1">
            <a:spLocks/>
          </p:cNvSpPr>
          <p:nvPr/>
        </p:nvSpPr>
        <p:spPr bwMode="auto">
          <a:xfrm>
            <a:off x="404446" y="1051746"/>
            <a:ext cx="3469699" cy="12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Réaliser le suivi énergétique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585029" y="764904"/>
            <a:ext cx="601072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dirty="0">
                <a:latin typeface="Arial" charset="0"/>
                <a:cs typeface="Arial" charset="0"/>
              </a:rPr>
              <a:t>Il est demandé d’effectuer une campagne de mesures afin de pouvoir calculer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la puissance consommée par la cogénération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la puissance thermique 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la puissance électrique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le rendement de la machine</a:t>
            </a:r>
          </a:p>
          <a:p>
            <a:pPr marL="0" lvl="1">
              <a:defRPr/>
            </a:pPr>
            <a:r>
              <a:rPr lang="fr-FR" dirty="0">
                <a:latin typeface="Arial" charset="0"/>
                <a:cs typeface="Arial" charset="0"/>
              </a:rPr>
              <a:t>Pour finir :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établir un compte rendu d’intervention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lang="fr-FR" dirty="0">
                <a:latin typeface="Arial" charset="0"/>
                <a:cs typeface="Arial" charset="0"/>
              </a:rPr>
              <a:t>remplir le cahier de suivi de l’installation.</a:t>
            </a:r>
          </a:p>
        </p:txBody>
      </p:sp>
      <p:pic>
        <p:nvPicPr>
          <p:cNvPr id="12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756" y="3503341"/>
            <a:ext cx="2519363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2" t="18445" r="11879" b="45534"/>
          <a:stretch>
            <a:fillRect/>
          </a:stretch>
        </p:blipFill>
        <p:spPr bwMode="auto">
          <a:xfrm>
            <a:off x="3815669" y="3431904"/>
            <a:ext cx="17430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49" t="21635" r="26352" b="65283"/>
          <a:stretch>
            <a:fillRect/>
          </a:stretch>
        </p:blipFill>
        <p:spPr bwMode="auto">
          <a:xfrm>
            <a:off x="5760356" y="3468416"/>
            <a:ext cx="12239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51" y="4861518"/>
            <a:ext cx="178117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406" y="5356452"/>
            <a:ext cx="172402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Connecteur droit avec flèche 16"/>
          <p:cNvCxnSpPr/>
          <p:nvPr/>
        </p:nvCxnSpPr>
        <p:spPr>
          <a:xfrm>
            <a:off x="6824815" y="1786188"/>
            <a:ext cx="1618541" cy="308269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3986243" y="1462093"/>
            <a:ext cx="360362" cy="2268538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090970" y="2134932"/>
            <a:ext cx="34925" cy="1439862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4684255" y="3272924"/>
            <a:ext cx="828675" cy="2016125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8316680" y="2899635"/>
            <a:ext cx="684213" cy="284321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5752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35" y="550007"/>
            <a:ext cx="4824413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378155" y="717639"/>
            <a:ext cx="4005943" cy="1207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Mise à l’arrêt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4E2056-CC42-47DA-B976-C264F8C6D51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6549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ZoneTexte 3"/>
          <p:cNvSpPr txBox="1">
            <a:spLocks noChangeArrowheads="1"/>
          </p:cNvSpPr>
          <p:nvPr/>
        </p:nvSpPr>
        <p:spPr bwMode="auto">
          <a:xfrm>
            <a:off x="1543530" y="6298461"/>
            <a:ext cx="67691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1600" dirty="0" smtClean="0">
                <a:solidFill>
                  <a:srgbClr val="7F7F7F"/>
                </a:solidFill>
                <a:latin typeface="Calibri" pitchFamily="34" charset="0"/>
              </a:rPr>
              <a:t>Serge Sandre – Lycée Raspail Paris</a:t>
            </a:r>
            <a:endParaRPr lang="fr-FR" sz="16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 Lycée Raspail Paris 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Définition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5" name="Rectangle 4"/>
          <p:cNvSpPr/>
          <p:nvPr/>
        </p:nvSpPr>
        <p:spPr>
          <a:xfrm>
            <a:off x="771524" y="1767128"/>
            <a:ext cx="89058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+mn-lt"/>
              </a:rPr>
              <a:t>Cette sous-épreuve a pour objectif d’évaluer l’aptitude du candidat à :</a:t>
            </a:r>
          </a:p>
          <a:p>
            <a:pPr marL="631825" lvl="1" indent="-187325"/>
            <a:r>
              <a:rPr lang="fr-FR" dirty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 	</a:t>
            </a:r>
            <a:r>
              <a:rPr lang="fr-FR" b="1" dirty="0" smtClean="0">
                <a:latin typeface="+mn-lt"/>
              </a:rPr>
              <a:t>réaliser </a:t>
            </a:r>
            <a:r>
              <a:rPr lang="fr-FR" b="1" dirty="0">
                <a:latin typeface="+mn-lt"/>
              </a:rPr>
              <a:t>les opérations de mise en service et d’arrêt </a:t>
            </a:r>
            <a:r>
              <a:rPr lang="fr-FR" dirty="0">
                <a:latin typeface="+mn-lt"/>
              </a:rPr>
              <a:t>d’une installation de production énergétique </a:t>
            </a:r>
            <a:r>
              <a:rPr lang="fr-FR" dirty="0" smtClean="0">
                <a:latin typeface="+mn-lt"/>
              </a:rPr>
              <a:t>en respectant </a:t>
            </a:r>
            <a:r>
              <a:rPr lang="fr-FR" dirty="0">
                <a:latin typeface="+mn-lt"/>
              </a:rPr>
              <a:t>les prescriptions et les procédures prévues ;</a:t>
            </a:r>
          </a:p>
          <a:p>
            <a:pPr marL="631825" lvl="1" indent="-187325"/>
            <a:r>
              <a:rPr lang="fr-FR" dirty="0">
                <a:latin typeface="+mn-lt"/>
              </a:rPr>
              <a:t>- </a:t>
            </a:r>
            <a:r>
              <a:rPr lang="fr-FR" dirty="0" smtClean="0">
                <a:latin typeface="+mn-lt"/>
              </a:rPr>
              <a:t>	</a:t>
            </a:r>
            <a:r>
              <a:rPr lang="fr-FR" b="1" dirty="0" smtClean="0">
                <a:latin typeface="+mn-lt"/>
              </a:rPr>
              <a:t>réaliser </a:t>
            </a:r>
            <a:r>
              <a:rPr lang="fr-FR" b="1" dirty="0">
                <a:latin typeface="+mn-lt"/>
              </a:rPr>
              <a:t>les opérations de conduite </a:t>
            </a:r>
            <a:r>
              <a:rPr lang="fr-FR" dirty="0">
                <a:latin typeface="+mn-lt"/>
              </a:rPr>
              <a:t>d’une installation de production énergétique en fonctionnement afin </a:t>
            </a:r>
            <a:r>
              <a:rPr lang="fr-FR" dirty="0" smtClean="0">
                <a:latin typeface="+mn-lt"/>
              </a:rPr>
              <a:t>de répondre </a:t>
            </a:r>
            <a:r>
              <a:rPr lang="fr-FR" dirty="0">
                <a:latin typeface="+mn-lt"/>
              </a:rPr>
              <a:t>à la demande du client</a:t>
            </a:r>
            <a:r>
              <a:rPr lang="fr-FR" dirty="0" smtClean="0">
                <a:latin typeface="+mn-lt"/>
              </a:rPr>
              <a:t>.</a:t>
            </a:r>
            <a:endParaRPr lang="fr-FR" dirty="0">
              <a:latin typeface="+mn-lt"/>
            </a:endParaRPr>
          </a:p>
        </p:txBody>
      </p:sp>
      <p:sp>
        <p:nvSpPr>
          <p:cNvPr id="11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99300" y="6732866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771523" y="3891496"/>
            <a:ext cx="8734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+mn-lt"/>
              </a:rPr>
              <a:t>Cette sous-épreuve a pour objet de valider tout ou partie de chacune des compétences suivantes :</a:t>
            </a: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902500"/>
              </p:ext>
            </p:extLst>
          </p:nvPr>
        </p:nvGraphicFramePr>
        <p:xfrm>
          <a:off x="884872" y="4682292"/>
          <a:ext cx="8640128" cy="1219200"/>
        </p:xfrm>
        <a:graphic>
          <a:graphicData uri="http://schemas.openxmlformats.org/drawingml/2006/table">
            <a:tbl>
              <a:tblPr firstRow="1" firstCol="1" bandRow="1" bandCol="1">
                <a:tableStyleId>{5DA37D80-6434-44D0-A028-1B22A696006F}</a:tableStyleId>
              </a:tblPr>
              <a:tblGrid>
                <a:gridCol w="1009920"/>
                <a:gridCol w="7630208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C61</a:t>
                      </a:r>
                      <a:endParaRPr lang="fr-FR" sz="2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fr-FR" sz="2400" b="1" kern="1200" dirty="0" smtClean="0">
                          <a:effectLst/>
                        </a:rPr>
                        <a:t>Assurer la mise en service et l’arrêt</a:t>
                      </a:r>
                      <a:endParaRPr lang="fr-FR" sz="2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400" b="1" dirty="0" smtClean="0">
                          <a:effectLst/>
                        </a:rPr>
                        <a:t>C62</a:t>
                      </a:r>
                      <a:endParaRPr lang="fr-FR" sz="2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228600" algn="just"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</a:tabLst>
                      </a:pPr>
                      <a:r>
                        <a:rPr lang="fr-FR" sz="2400" b="1" dirty="0" smtClean="0">
                          <a:effectLst/>
                        </a:rPr>
                        <a:t>Assurer</a:t>
                      </a:r>
                      <a:r>
                        <a:rPr lang="fr-FR" sz="2400" b="1" baseline="0" dirty="0" smtClean="0">
                          <a:effectLst/>
                        </a:rPr>
                        <a:t> la conduite</a:t>
                      </a:r>
                      <a:endParaRPr lang="fr-FR" sz="24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Espace réservé du numéro de diapositive 5"/>
          <p:cNvSpPr txBox="1">
            <a:spLocks/>
          </p:cNvSpPr>
          <p:nvPr/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12A13009-2F95-4680-9DBC-E7DD6010E3D3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14267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3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1.Définition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659482"/>
              </p:ext>
            </p:extLst>
          </p:nvPr>
        </p:nvGraphicFramePr>
        <p:xfrm>
          <a:off x="704528" y="1196752"/>
          <a:ext cx="8852469" cy="12618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469"/>
              </a:tblGrid>
              <a:tr h="8912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Systèmes énergétiques et fluidiques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BTS MS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effectLst/>
                        </a:rPr>
                        <a:t>Systèmes éoliens</a:t>
                      </a: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chemeClr val="accent2">
                            <a:lumMod val="75000"/>
                            <a:shade val="30000"/>
                            <a:satMod val="115000"/>
                          </a:schemeClr>
                        </a:gs>
                        <a:gs pos="50000">
                          <a:schemeClr val="accent2">
                            <a:lumMod val="75000"/>
                            <a:shade val="67500"/>
                            <a:satMod val="115000"/>
                          </a:schemeClr>
                        </a:gs>
                        <a:gs pos="100000">
                          <a:schemeClr val="accent2">
                            <a:lumMod val="75000"/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84363" y="2259013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209642"/>
              </p:ext>
            </p:extLst>
          </p:nvPr>
        </p:nvGraphicFramePr>
        <p:xfrm>
          <a:off x="704529" y="2172145"/>
          <a:ext cx="8852469" cy="315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469"/>
              </a:tblGrid>
              <a:tr h="285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coefficient : 2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290251"/>
              </p:ext>
            </p:extLst>
          </p:nvPr>
        </p:nvGraphicFramePr>
        <p:xfrm>
          <a:off x="704529" y="2510032"/>
          <a:ext cx="8852469" cy="630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469"/>
              </a:tblGrid>
              <a:tr h="58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1 situation d’évaluation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en CCF</a:t>
                      </a:r>
                      <a:b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lors de la</a:t>
                      </a:r>
                      <a:r>
                        <a:rPr lang="fr-FR" sz="18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deuxième année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705797"/>
              </p:ext>
            </p:extLst>
          </p:nvPr>
        </p:nvGraphicFramePr>
        <p:xfrm>
          <a:off x="704528" y="3140968"/>
          <a:ext cx="8852469" cy="5882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469"/>
              </a:tblGrid>
              <a:tr h="5882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durée :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4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heures maximum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143360"/>
              </p:ext>
            </p:extLst>
          </p:nvPr>
        </p:nvGraphicFramePr>
        <p:xfrm>
          <a:off x="704528" y="3731215"/>
          <a:ext cx="8852470" cy="21033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47942"/>
                <a:gridCol w="3104528"/>
              </a:tblGrid>
              <a:tr h="21033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Phase préparatoire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(1h)</a:t>
                      </a: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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Phase d’intervention + Bilan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  <a:sym typeface="Wingdings"/>
                        </a:rPr>
                        <a:t>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Mise à</a:t>
                      </a:r>
                      <a:r>
                        <a:rPr lang="fr-FR" sz="20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l’arrêt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C61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solidFill>
                            <a:schemeClr val="tx1"/>
                          </a:solidFill>
                          <a:effectLst/>
                        </a:rPr>
                        <a:t>C62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463966"/>
              </p:ext>
            </p:extLst>
          </p:nvPr>
        </p:nvGraphicFramePr>
        <p:xfrm>
          <a:off x="704528" y="5805264"/>
          <a:ext cx="8852469" cy="5846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52469"/>
              </a:tblGrid>
              <a:tr h="584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Fiche d’évaluation </a:t>
                      </a:r>
                      <a:r>
                        <a:rPr lang="fr-FR" sz="1800" b="1" dirty="0" smtClean="0">
                          <a:solidFill>
                            <a:schemeClr val="tx1"/>
                          </a:solidFill>
                          <a:effectLst/>
                        </a:rPr>
                        <a:t>E53</a:t>
                      </a:r>
                      <a:endParaRPr lang="fr-FR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8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32125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4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15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591" r="8572" b="4000"/>
          <a:stretch/>
        </p:blipFill>
        <p:spPr bwMode="auto">
          <a:xfrm>
            <a:off x="822959" y="1321864"/>
            <a:ext cx="7178389" cy="5063696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ZoneTexte 2">
            <a:hlinkClick r:id="rId4" action="ppaction://hlinkfile"/>
          </p:cNvPr>
          <p:cNvSpPr txBox="1"/>
          <p:nvPr/>
        </p:nvSpPr>
        <p:spPr>
          <a:xfrm>
            <a:off x="8359140" y="2422803"/>
            <a:ext cx="1143001" cy="1280874"/>
          </a:xfrm>
          <a:prstGeom prst="foldedCorner">
            <a:avLst>
              <a:gd name="adj" fmla="val 23582"/>
            </a:avLst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fr-FR" dirty="0" smtClean="0">
                <a:latin typeface="+mn-lt"/>
              </a:rPr>
              <a:t>Fiche nationale</a:t>
            </a:r>
          </a:p>
          <a:p>
            <a:pPr algn="ctr"/>
            <a:r>
              <a:rPr lang="fr-FR" sz="2400" b="1" dirty="0" smtClean="0">
                <a:latin typeface="+mn-lt"/>
              </a:rPr>
              <a:t>E53</a:t>
            </a:r>
            <a:endParaRPr lang="fr-FR" sz="2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3930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5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5" name="Rectangle 4"/>
          <p:cNvSpPr/>
          <p:nvPr/>
        </p:nvSpPr>
        <p:spPr>
          <a:xfrm>
            <a:off x="632520" y="1706612"/>
            <a:ext cx="914501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>
                <a:latin typeface="+mj-lt"/>
              </a:rPr>
              <a:t>Pour chaque situation d’évaluation, il est fourni au candidat </a:t>
            </a:r>
            <a:r>
              <a:rPr lang="fr-FR" sz="2000" dirty="0" smtClean="0">
                <a:latin typeface="+mj-lt"/>
              </a:rPr>
              <a:t>:</a:t>
            </a:r>
          </a:p>
          <a:p>
            <a:endParaRPr lang="fr-FR" sz="1200" dirty="0" smtClean="0">
              <a:latin typeface="+mj-lt"/>
            </a:endParaRPr>
          </a:p>
          <a:p>
            <a:pPr lvl="0"/>
            <a:r>
              <a:rPr lang="fr-FR" sz="2000" dirty="0" smtClean="0">
                <a:latin typeface="+mj-lt"/>
              </a:rPr>
              <a:t>	- un </a:t>
            </a:r>
            <a:r>
              <a:rPr lang="fr-FR" sz="2000" b="1" dirty="0">
                <a:latin typeface="+mj-lt"/>
              </a:rPr>
              <a:t>bien en état de </a:t>
            </a:r>
            <a:r>
              <a:rPr lang="fr-FR" sz="2000" b="1" dirty="0" smtClean="0">
                <a:latin typeface="+mj-lt"/>
              </a:rPr>
              <a:t>fonctionnement</a:t>
            </a:r>
            <a:endParaRPr lang="fr-FR" sz="2000" dirty="0">
              <a:latin typeface="+mj-lt"/>
            </a:endParaRPr>
          </a:p>
          <a:p>
            <a:pPr lvl="0"/>
            <a:r>
              <a:rPr lang="fr-FR" sz="2000" dirty="0" smtClean="0">
                <a:latin typeface="+mj-lt"/>
              </a:rPr>
              <a:t>	- le </a:t>
            </a:r>
            <a:r>
              <a:rPr lang="fr-FR" sz="2000" b="1" dirty="0">
                <a:latin typeface="+mj-lt"/>
              </a:rPr>
              <a:t>dossier technique </a:t>
            </a:r>
            <a:r>
              <a:rPr lang="fr-FR" sz="2000" dirty="0">
                <a:latin typeface="+mj-lt"/>
              </a:rPr>
              <a:t>du bien</a:t>
            </a:r>
          </a:p>
          <a:p>
            <a:pPr lvl="0"/>
            <a:r>
              <a:rPr lang="fr-FR" sz="2000" dirty="0" smtClean="0">
                <a:latin typeface="+mj-lt"/>
              </a:rPr>
              <a:t>	- un </a:t>
            </a:r>
            <a:r>
              <a:rPr lang="fr-FR" sz="2000" b="1" dirty="0">
                <a:latin typeface="+mj-lt"/>
              </a:rPr>
              <a:t>ordre de travail </a:t>
            </a:r>
            <a:r>
              <a:rPr lang="fr-FR" sz="2000" dirty="0">
                <a:latin typeface="+mj-lt"/>
              </a:rPr>
              <a:t>précisant la problématique </a:t>
            </a:r>
            <a:r>
              <a:rPr lang="fr-FR" sz="2000" dirty="0" smtClean="0">
                <a:latin typeface="+mj-lt"/>
              </a:rPr>
              <a:t>de conduite</a:t>
            </a:r>
            <a:endParaRPr lang="fr-FR" sz="2000" dirty="0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2520" y="3909733"/>
            <a:ext cx="89244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fr-FR" sz="2000" dirty="0">
              <a:latin typeface="+mj-lt"/>
            </a:endParaRPr>
          </a:p>
          <a:p>
            <a:pPr algn="just"/>
            <a:r>
              <a:rPr lang="fr-FR" sz="2000" dirty="0">
                <a:latin typeface="+mj-lt"/>
              </a:rPr>
              <a:t>Le candidat </a:t>
            </a:r>
            <a:r>
              <a:rPr lang="fr-FR" sz="2000" dirty="0" smtClean="0">
                <a:latin typeface="+mj-lt"/>
              </a:rPr>
              <a:t>dispose également des </a:t>
            </a:r>
            <a:r>
              <a:rPr lang="fr-FR" sz="2000" b="1" dirty="0">
                <a:latin typeface="+mj-lt"/>
              </a:rPr>
              <a:t>appareils de mesure, de l’outillage et des équipements de </a:t>
            </a:r>
            <a:r>
              <a:rPr lang="fr-FR" sz="2000" b="1" dirty="0" smtClean="0">
                <a:latin typeface="+mj-lt"/>
              </a:rPr>
              <a:t>protection, </a:t>
            </a:r>
            <a:r>
              <a:rPr lang="fr-FR" sz="2000" dirty="0">
                <a:latin typeface="+mj-lt"/>
              </a:rPr>
              <a:t>qu’il </a:t>
            </a:r>
            <a:r>
              <a:rPr lang="fr-FR" sz="2000" dirty="0" smtClean="0">
                <a:latin typeface="+mj-lt"/>
              </a:rPr>
              <a:t>doit </a:t>
            </a:r>
            <a:r>
              <a:rPr lang="fr-FR" sz="2000" dirty="0">
                <a:latin typeface="+mj-lt"/>
              </a:rPr>
              <a:t>choisir en fonction </a:t>
            </a:r>
            <a:r>
              <a:rPr lang="fr-FR" sz="2000" dirty="0" smtClean="0">
                <a:latin typeface="+mj-lt"/>
              </a:rPr>
              <a:t>de </a:t>
            </a:r>
            <a:r>
              <a:rPr lang="fr-FR" sz="2000" dirty="0">
                <a:latin typeface="+mj-lt"/>
              </a:rPr>
              <a:t>son intervention.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603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29730" y="112474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Présentation du support de l’épreuve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49" y="2117725"/>
            <a:ext cx="7127875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79210" y="2117725"/>
            <a:ext cx="2167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Cogénération</a:t>
            </a:r>
          </a:p>
        </p:txBody>
      </p:sp>
    </p:spTree>
    <p:extLst>
      <p:ext uri="{BB962C8B-B14F-4D97-AF65-F5344CB8AC3E}">
        <p14:creationId xmlns:p14="http://schemas.microsoft.com/office/powerpoint/2010/main" val="4932031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7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29730" y="112474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Présentation du support de l’épreuve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9210" y="2117725"/>
            <a:ext cx="1773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Régulation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10" descr="IMG_129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00" t="53149" b="21651"/>
          <a:stretch>
            <a:fillRect/>
          </a:stretch>
        </p:blipFill>
        <p:spPr bwMode="auto">
          <a:xfrm>
            <a:off x="3900996" y="3203848"/>
            <a:ext cx="5441950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6042" y="3690899"/>
            <a:ext cx="26470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fr-FR" altLang="fr-FR" dirty="0"/>
              <a:t>Automate assurant la gestion et </a:t>
            </a:r>
            <a:r>
              <a:rPr lang="fr-FR" altLang="fr-FR" dirty="0" smtClean="0"/>
              <a:t>la régulation de </a:t>
            </a:r>
            <a:r>
              <a:rPr lang="fr-FR" altLang="fr-FR" dirty="0"/>
              <a:t>la boucle primaire et d’ECS.</a:t>
            </a:r>
          </a:p>
        </p:txBody>
      </p:sp>
    </p:spTree>
    <p:extLst>
      <p:ext uri="{BB962C8B-B14F-4D97-AF65-F5344CB8AC3E}">
        <p14:creationId xmlns:p14="http://schemas.microsoft.com/office/powerpoint/2010/main" val="2059907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307082" y="-510108"/>
            <a:ext cx="970552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29730" y="112474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Présentation du support de l’épreuve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79210" y="2117725"/>
            <a:ext cx="29049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Armoire électrique</a:t>
            </a:r>
            <a:endParaRPr lang="fr-F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 6" descr="IMG_12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453" y="1865635"/>
            <a:ext cx="3852863" cy="51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9036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9</a:t>
            </a:fld>
            <a:endParaRPr lang="fr-FR"/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43782" y="548680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Déroulement </a:t>
            </a:r>
            <a:r>
              <a:rPr lang="fr-FR" sz="2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la sous épreuve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13239" y="1"/>
            <a:ext cx="9705528" cy="71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sous-épreuve E53 : Conduite d’une installation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Titre 1"/>
          <p:cNvSpPr txBox="1">
            <a:spLocks/>
          </p:cNvSpPr>
          <p:nvPr/>
        </p:nvSpPr>
        <p:spPr bwMode="auto">
          <a:xfrm>
            <a:off x="629730" y="1124744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 ordre de travail est donné au candidat</a:t>
            </a:r>
            <a:endParaRPr lang="fr-FR" sz="2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017" y="2183532"/>
            <a:ext cx="6406215" cy="392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1049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3846</TotalTime>
  <Words>534</Words>
  <Application>Microsoft Office PowerPoint</Application>
  <PresentationFormat>Format A4 (210 x 297 mm)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La sous-épreuve E 53 (option SEF)   Conduite d’une installation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188</cp:revision>
  <cp:lastPrinted>2013-12-07T08:24:26Z</cp:lastPrinted>
  <dcterms:created xsi:type="dcterms:W3CDTF">2013-06-06T06:04:00Z</dcterms:created>
  <dcterms:modified xsi:type="dcterms:W3CDTF">2014-11-15T13:10:54Z</dcterms:modified>
</cp:coreProperties>
</file>