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8"/>
  </p:notesMasterIdLst>
  <p:sldIdLst>
    <p:sldId id="256" r:id="rId2"/>
    <p:sldId id="268" r:id="rId3"/>
    <p:sldId id="288" r:id="rId4"/>
    <p:sldId id="287" r:id="rId5"/>
    <p:sldId id="286" r:id="rId6"/>
    <p:sldId id="285" r:id="rId7"/>
    <p:sldId id="280" r:id="rId8"/>
    <p:sldId id="282" r:id="rId9"/>
    <p:sldId id="284" r:id="rId10"/>
    <p:sldId id="294" r:id="rId11"/>
    <p:sldId id="289" r:id="rId12"/>
    <p:sldId id="290" r:id="rId13"/>
    <p:sldId id="291" r:id="rId14"/>
    <p:sldId id="292" r:id="rId15"/>
    <p:sldId id="293" r:id="rId16"/>
    <p:sldId id="281" r:id="rId17"/>
  </p:sldIdLst>
  <p:sldSz cx="9906000" cy="6858000" type="A4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23" autoAdjust="0"/>
  </p:normalViewPr>
  <p:slideViewPr>
    <p:cSldViewPr>
      <p:cViewPr>
        <p:scale>
          <a:sx n="79" d="100"/>
          <a:sy n="79" d="100"/>
        </p:scale>
        <p:origin x="-930" y="-3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4ED9803-F7FC-49AE-8E27-727C8E0A8CD3}" type="datetimeFigureOut">
              <a:rPr lang="fr-FR"/>
              <a:pPr>
                <a:defRPr/>
              </a:pPr>
              <a:t>15/11/2014</a:t>
            </a:fld>
            <a:endParaRPr lang="fr-FR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72F64FB-B452-42B2-AD96-88A12F613B9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2104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8291-3AD5-412A-9C89-0F1B81F542CE}" type="datetime1">
              <a:rPr lang="fr-FR"/>
              <a:pPr>
                <a:defRPr/>
              </a:pPr>
              <a:t>15/11/2014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47DB-661B-4FE3-AF99-532019A17A9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0313-4A15-4316-99E9-CE986B4CFCEF}" type="datetime1">
              <a:rPr lang="fr-FR"/>
              <a:pPr>
                <a:defRPr/>
              </a:pPr>
              <a:t>15/11/2014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A61D-1499-4012-A5C7-FBA48693B9D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D224-D1E2-4E26-862E-C5F5EF865A8D}" type="datetime1">
              <a:rPr lang="fr-FR"/>
              <a:pPr>
                <a:defRPr/>
              </a:pPr>
              <a:t>15/11/2014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8839-53AB-40E1-BC1A-B5A412B0612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05F3-5004-4A08-9232-142F07BC15D2}" type="datetime1">
              <a:rPr lang="fr-FR"/>
              <a:pPr>
                <a:defRPr/>
              </a:pPr>
              <a:t>15/11/2014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2056-CC42-47DA-B976-C264F8C6D51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52D7-C50D-4188-8E16-74538AA5929E}" type="datetime1">
              <a:rPr lang="fr-FR"/>
              <a:pPr>
                <a:defRPr/>
              </a:pPr>
              <a:t>15/11/2014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8898-7498-4F2A-882B-B92FAF55C34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CBFC-674B-4C96-BAC9-F97BF60541A4}" type="datetime1">
              <a:rPr lang="fr-FR"/>
              <a:pPr>
                <a:defRPr/>
              </a:pPr>
              <a:t>15/11/2014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7A8C-E434-4679-9F97-C7E7B9EF33D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8075-1620-4387-A06F-73198DACC3F4}" type="datetime1">
              <a:rPr lang="fr-FR"/>
              <a:pPr>
                <a:defRPr/>
              </a:pPr>
              <a:t>15/11/2014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128C-6A16-4C33-8530-860B56AD2D9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F662-7B98-441F-ABAD-86B189BC137D}" type="datetime1">
              <a:rPr lang="fr-FR"/>
              <a:pPr>
                <a:defRPr/>
              </a:pPr>
              <a:t>15/11/2014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A66C-C17B-4A7D-BD10-3EF5EA12BA6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21FB-DF19-44CF-8186-B98EBD8F0099}" type="datetime1">
              <a:rPr lang="fr-FR"/>
              <a:pPr>
                <a:defRPr/>
              </a:pPr>
              <a:t>15/11/2014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435A-9B2D-4771-936C-17AEED19518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FF24-442F-4B94-B09B-85431CFE42C2}" type="datetime1">
              <a:rPr lang="fr-FR"/>
              <a:pPr>
                <a:defRPr/>
              </a:pPr>
              <a:t>15/11/2014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1FA2-114F-4708-88D0-52282A74733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E0CA-0175-4E96-A477-C534C8DC468C}" type="datetime1">
              <a:rPr lang="fr-FR"/>
              <a:pPr>
                <a:defRPr/>
              </a:pPr>
              <a:t>15/11/2014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8F80-8797-4FD8-BA05-C794952DAE0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259B80-7E1D-49BE-AEA6-907A6F481351}" type="datetime1">
              <a:rPr lang="fr-FR"/>
              <a:pPr>
                <a:defRPr/>
              </a:pPr>
              <a:t>15/11/2014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C98DA6-86F3-4F49-B940-0A40D51D33A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-3244334" y="3167391"/>
            <a:ext cx="6858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BTS MAINTENANCE DES SYST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È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MES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CHES%20NATIONALES/FICHE%20NATIONALE_U52_valid&#233;e.do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14338" name="Titre 1"/>
          <p:cNvSpPr>
            <a:spLocks noGrp="1"/>
          </p:cNvSpPr>
          <p:nvPr>
            <p:ph type="ctrTitle"/>
          </p:nvPr>
        </p:nvSpPr>
        <p:spPr>
          <a:xfrm>
            <a:off x="632520" y="2132856"/>
            <a:ext cx="9073008" cy="316835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Épreuve E5 :</a:t>
            </a:r>
            <a:b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Activités de maintenance</a:t>
            </a:r>
            <a:b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Sous-épreuve E52 : </a:t>
            </a:r>
            <a:b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de la maintenance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5" name="ZoneTexte 3"/>
          <p:cNvSpPr txBox="1">
            <a:spLocks noChangeArrowheads="1"/>
          </p:cNvSpPr>
          <p:nvPr/>
        </p:nvSpPr>
        <p:spPr bwMode="auto">
          <a:xfrm>
            <a:off x="1640632" y="6237312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R.SUC &amp; E.BADEFORT Lycée Jules Ferry Versailles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88504" y="188640"/>
            <a:ext cx="941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national BTS Maintenance des Systèmes – Lycée Raspail Paris</a:t>
            </a:r>
          </a:p>
          <a:p>
            <a:pPr algn="ctr"/>
            <a:r>
              <a:rPr lang="fr-FR" sz="2000" dirty="0" smtClean="0">
                <a:latin typeface="+mn-lt"/>
              </a:rPr>
              <a:t>13 et 14 novembre 2014</a:t>
            </a:r>
            <a:endParaRPr lang="fr-FR" sz="20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60512" y="2708920"/>
            <a:ext cx="9073008" cy="135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Sous-épreuve </a:t>
            </a:r>
            <a:r>
              <a:rPr lang="fr-FR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E52 : </a:t>
            </a:r>
            <a:r>
              <a:rPr lang="fr-FR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de la maintenance</a:t>
            </a:r>
            <a:r>
              <a:rPr lang="fr-F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UN </a:t>
            </a:r>
            <a:r>
              <a:rPr lang="fr-FR" sz="4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EXEMPLE </a:t>
            </a:r>
          </a:p>
          <a:p>
            <a:pPr algn="ctr"/>
            <a:r>
              <a:rPr lang="fr-FR" sz="4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DE SITUATION D’ÉVALUATION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88504" y="188640"/>
            <a:ext cx="941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national BTS Maintenance des Systèmes – Paris – 13 et 14 novembre 2014</a:t>
            </a:r>
            <a:endParaRPr lang="fr-FR" sz="20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31250" t="63721" r="61133" b="26757"/>
          <a:stretch>
            <a:fillRect/>
          </a:stretch>
        </p:blipFill>
        <p:spPr bwMode="auto">
          <a:xfrm>
            <a:off x="3452802" y="2571744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8704" y="642918"/>
            <a:ext cx="5143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MISE EN SITUATION </a:t>
            </a:r>
          </a:p>
          <a:p>
            <a:pPr algn="ctr"/>
            <a:r>
              <a:rPr lang="fr-FR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Organisation  et données technico-économiques de l’entreprise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8" name="Image 7" descr="Schéma du principe de l'injectio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4" y="1714488"/>
            <a:ext cx="392909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65235" t="51270" r="20117" b="26025"/>
          <a:stretch>
            <a:fillRect/>
          </a:stretch>
        </p:blipFill>
        <p:spPr bwMode="auto">
          <a:xfrm>
            <a:off x="881034" y="1714488"/>
            <a:ext cx="1071570" cy="132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à coins arrondis 10"/>
          <p:cNvSpPr/>
          <p:nvPr/>
        </p:nvSpPr>
        <p:spPr>
          <a:xfrm>
            <a:off x="738158" y="1071546"/>
            <a:ext cx="192882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Produits fabriqués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6310322" y="1214422"/>
            <a:ext cx="257176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Moyens  matériels utilisés 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2595546" y="2000240"/>
            <a:ext cx="257176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Moyens  humains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666720" y="3571876"/>
            <a:ext cx="257176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Données économiques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23844" y="4286256"/>
            <a:ext cx="2857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 smtClean="0"/>
              <a:t>Le coût d’indisponibilité</a:t>
            </a:r>
          </a:p>
          <a:p>
            <a:pPr lvl="0" algn="ctr"/>
            <a:r>
              <a:rPr lang="fr-FR" sz="1400" dirty="0" smtClean="0"/>
              <a:t>Le coût de main d’œuvre</a:t>
            </a:r>
          </a:p>
          <a:p>
            <a:pPr algn="ctr"/>
            <a:r>
              <a:rPr lang="fr-FR" sz="1400" dirty="0" smtClean="0"/>
              <a:t>Le coût des pièces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595546" y="2571744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 smtClean="0"/>
              <a:t>Effectif                     compétences</a:t>
            </a:r>
            <a:endParaRPr lang="fr-FR" sz="14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3524240" y="4143380"/>
            <a:ext cx="192882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Politique de maintenance 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3452802" y="4786322"/>
            <a:ext cx="22145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 smtClean="0"/>
              <a:t>Tout correctif </a:t>
            </a:r>
          </a:p>
          <a:p>
            <a:pPr lvl="0" algn="ctr"/>
            <a:r>
              <a:rPr lang="fr-FR" sz="1200" i="1" dirty="0" smtClean="0"/>
              <a:t>Préventif </a:t>
            </a:r>
          </a:p>
          <a:p>
            <a:pPr lvl="0" algn="ctr"/>
            <a:r>
              <a:rPr lang="fr-FR" sz="1200" i="1" dirty="0" smtClean="0"/>
              <a:t>Sous </a:t>
            </a:r>
            <a:r>
              <a:rPr lang="fr-FR" sz="1200" i="1" dirty="0" err="1" smtClean="0"/>
              <a:t>traitance</a:t>
            </a:r>
            <a:endParaRPr lang="fr-FR" sz="1200" i="1" dirty="0" smtClean="0"/>
          </a:p>
          <a:p>
            <a:pPr lvl="0" algn="ctr"/>
            <a:r>
              <a:rPr lang="fr-FR" sz="1200" i="1" dirty="0" smtClean="0"/>
              <a:t>………</a:t>
            </a:r>
            <a:endParaRPr lang="fr-FR" sz="1200" i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666720" y="5072074"/>
            <a:ext cx="257176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Objectif assigné au service maintenance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23844" y="5715016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 smtClean="0"/>
              <a:t>Assurer une disponibilité maximale au moindre coût.</a:t>
            </a:r>
            <a:endParaRPr lang="fr-FR" sz="1200" i="1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523844" y="214290"/>
            <a:ext cx="8715436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EXEMPLE DE SITUATION D’ÉVALUATION                             Première partie 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7096140" y="3571876"/>
            <a:ext cx="257176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Historique des interventions</a:t>
            </a:r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11914" t="46875" r="16015" b="15771"/>
          <a:stretch>
            <a:fillRect/>
          </a:stretch>
        </p:blipFill>
        <p:spPr bwMode="auto">
          <a:xfrm>
            <a:off x="5667380" y="4500570"/>
            <a:ext cx="4024306" cy="166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66720" y="785794"/>
            <a:ext cx="88583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/>
              <a:t>Problématique.</a:t>
            </a:r>
            <a:endParaRPr lang="fr-FR" sz="2800" u="sng" dirty="0" smtClean="0"/>
          </a:p>
          <a:p>
            <a:r>
              <a:rPr lang="fr-FR" b="1" dirty="0" smtClean="0"/>
              <a:t> LE  CONSTAT</a:t>
            </a:r>
          </a:p>
          <a:p>
            <a:endParaRPr lang="fr-FR" dirty="0" smtClean="0"/>
          </a:p>
          <a:p>
            <a:r>
              <a:rPr lang="fr-FR" dirty="0" smtClean="0"/>
              <a:t>Lors du bilan une des presses à mouler (la PM 11) a occasionné:</a:t>
            </a:r>
          </a:p>
          <a:p>
            <a:r>
              <a:rPr lang="fr-FR" dirty="0" smtClean="0"/>
              <a:t> -  des retards dans la production, </a:t>
            </a:r>
          </a:p>
          <a:p>
            <a:pPr>
              <a:buFontTx/>
              <a:buChar char="-"/>
            </a:pPr>
            <a:r>
              <a:rPr lang="fr-FR" dirty="0" smtClean="0"/>
              <a:t>   le mécontentement du client, </a:t>
            </a:r>
          </a:p>
          <a:p>
            <a:pPr>
              <a:buFontTx/>
              <a:buChar char="-"/>
            </a:pPr>
            <a:r>
              <a:rPr lang="fr-FR" dirty="0" smtClean="0"/>
              <a:t>   des pénalités de retard,</a:t>
            </a:r>
          </a:p>
          <a:p>
            <a:pPr lvl="0"/>
            <a:r>
              <a:rPr lang="fr-FR" dirty="0" smtClean="0"/>
              <a:t>-   l’obligation de créer un stock dormant de pièces,</a:t>
            </a:r>
          </a:p>
          <a:p>
            <a:pPr lvl="0"/>
            <a:r>
              <a:rPr lang="fr-FR" dirty="0" smtClean="0"/>
              <a:t>-   un temps d’occupation des techniciens de maintenance jugé trop élevé. </a:t>
            </a:r>
          </a:p>
          <a:p>
            <a:r>
              <a:rPr lang="fr-FR" dirty="0" smtClean="0"/>
              <a:t> </a:t>
            </a:r>
          </a:p>
          <a:p>
            <a:r>
              <a:rPr lang="fr-FR" dirty="0" smtClean="0"/>
              <a:t> </a:t>
            </a:r>
          </a:p>
          <a:p>
            <a:r>
              <a:rPr lang="fr-FR" b="1" dirty="0" smtClean="0"/>
              <a:t>L’OBJECTIF ASSIGNÉ AU SERVICE MAINTENANCE </a:t>
            </a:r>
          </a:p>
          <a:p>
            <a:endParaRPr lang="fr-FR" b="1" dirty="0" smtClean="0"/>
          </a:p>
          <a:p>
            <a:r>
              <a:rPr lang="fr-FR" dirty="0" smtClean="0"/>
              <a:t>Faire une  étude sur l’action et l’efficacité du service maintenance. </a:t>
            </a:r>
          </a:p>
          <a:p>
            <a:r>
              <a:rPr lang="fr-FR" dirty="0" smtClean="0"/>
              <a:t>Cette étude devra mettre à jour  les points les plus pénalisants en termes de </a:t>
            </a:r>
            <a:r>
              <a:rPr lang="fr-FR" b="1" u="sng" dirty="0" smtClean="0"/>
              <a:t>disponibilité et de coûts </a:t>
            </a:r>
            <a:r>
              <a:rPr lang="fr-FR" dirty="0" smtClean="0"/>
              <a:t>des </a:t>
            </a:r>
            <a:r>
              <a:rPr lang="fr-FR" b="1" u="sng" dirty="0" smtClean="0"/>
              <a:t>actions concrètes</a:t>
            </a:r>
            <a:r>
              <a:rPr lang="fr-FR" b="1" dirty="0" smtClean="0"/>
              <a:t> </a:t>
            </a:r>
            <a:r>
              <a:rPr lang="fr-FR" dirty="0" smtClean="0"/>
              <a:t>pour améliorer cette situation</a:t>
            </a:r>
          </a:p>
          <a:p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523844" y="214290"/>
            <a:ext cx="8715436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EXEMPLE DE SITUATION D’ÉVALUATION                             Deuxième partie 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595414" y="1214422"/>
            <a:ext cx="719318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i="1" dirty="0" smtClean="0">
                <a:latin typeface="+mj-lt"/>
              </a:rPr>
              <a:t>Un questionnement qui permettra de guider le candidat </a:t>
            </a:r>
          </a:p>
          <a:p>
            <a:pPr algn="ctr"/>
            <a:endParaRPr lang="fr-FR" b="1" dirty="0" smtClean="0">
              <a:latin typeface="+mj-lt"/>
            </a:endParaRPr>
          </a:p>
          <a:p>
            <a:pPr algn="ctr"/>
            <a:r>
              <a:rPr lang="fr-FR" sz="2400" b="1" u="sng" dirty="0" smtClean="0">
                <a:latin typeface="+mj-lt"/>
              </a:rPr>
              <a:t>Analyse de l’existant, préparation des données</a:t>
            </a:r>
          </a:p>
          <a:p>
            <a:pPr algn="ctr"/>
            <a:endParaRPr lang="fr-FR" dirty="0" smtClean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52472" y="2857496"/>
            <a:ext cx="8501122" cy="10464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dirty="0" smtClean="0"/>
              <a:t>Temps d’occupation des techniciens de maintenance jugée trop élevé : </a:t>
            </a:r>
          </a:p>
          <a:p>
            <a:r>
              <a:rPr lang="fr-FR" sz="1600" b="1" dirty="0" smtClean="0"/>
              <a:t>Quelle a été leur occupation sur cette machine ?</a:t>
            </a:r>
          </a:p>
          <a:p>
            <a:endParaRPr lang="fr-FR" sz="1600" b="1" dirty="0" smtClean="0"/>
          </a:p>
          <a:p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7167578" y="3071810"/>
            <a:ext cx="207170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Calcul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TTR  Moyen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952472" y="3857628"/>
            <a:ext cx="8501122" cy="19082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Retards dans la production occasionnant le mécontentement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du client et des pénalités de retard.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24702" y="4143380"/>
            <a:ext cx="2286016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Identification des  BT les plus pénalisants en terme de disponibilité 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et de cout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23844" y="214290"/>
            <a:ext cx="8715436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EXEMPLE DE SITUATION D’ÉVALUATION                             Troisième partie 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09596" y="1571613"/>
            <a:ext cx="8643998" cy="48628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/>
              <a:t>COLLIERS CHAUFFANTS</a:t>
            </a:r>
          </a:p>
          <a:p>
            <a:r>
              <a:rPr lang="fr-FR" dirty="0" smtClean="0"/>
              <a:t>- Quel a été  l’impact des défaillances  des résistances sur la disponibilité de la presse ? </a:t>
            </a:r>
            <a:endParaRPr lang="fr-FR" sz="2400" dirty="0" smtClean="0"/>
          </a:p>
          <a:p>
            <a:r>
              <a:rPr lang="fr-FR" dirty="0" smtClean="0"/>
              <a:t> En temps : …………</a:t>
            </a:r>
            <a:r>
              <a:rPr lang="fr-FR" dirty="0" smtClean="0">
                <a:solidFill>
                  <a:srgbClr val="FF0000"/>
                </a:solidFill>
              </a:rPr>
              <a:t>144 h</a:t>
            </a:r>
            <a:r>
              <a:rPr lang="fr-FR" dirty="0" smtClean="0"/>
              <a:t>………………….      En pourcentage :………</a:t>
            </a:r>
            <a:r>
              <a:rPr lang="fr-FR" dirty="0" smtClean="0">
                <a:solidFill>
                  <a:srgbClr val="FF0000"/>
                </a:solidFill>
              </a:rPr>
              <a:t>78 %</a:t>
            </a:r>
            <a:r>
              <a:rPr lang="fr-FR" dirty="0" smtClean="0"/>
              <a:t> de l’indisponibilité</a:t>
            </a:r>
            <a:endParaRPr lang="fr-FR" sz="2400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u="sng" dirty="0" smtClean="0"/>
              <a:t>Mise en stock d’une pièce </a:t>
            </a:r>
          </a:p>
          <a:p>
            <a:endParaRPr lang="fr-FR" dirty="0" smtClean="0"/>
          </a:p>
          <a:p>
            <a:r>
              <a:rPr lang="fr-FR" dirty="0" smtClean="0"/>
              <a:t>- Gain de disponibilité attendu ? </a:t>
            </a:r>
          </a:p>
          <a:p>
            <a:r>
              <a:rPr lang="fr-FR" dirty="0" smtClean="0"/>
              <a:t>En temps :…Environ 144 – 7,5 = </a:t>
            </a:r>
            <a:r>
              <a:rPr lang="fr-FR" dirty="0" smtClean="0">
                <a:solidFill>
                  <a:srgbClr val="FF0000"/>
                </a:solidFill>
              </a:rPr>
              <a:t>136,5 heures</a:t>
            </a:r>
          </a:p>
          <a:p>
            <a:r>
              <a:rPr lang="fr-FR" dirty="0" smtClean="0"/>
              <a:t>En pourcentage : 136 /185 = </a:t>
            </a:r>
            <a:r>
              <a:rPr lang="fr-FR" dirty="0" smtClean="0">
                <a:solidFill>
                  <a:srgbClr val="FF0000"/>
                </a:solidFill>
              </a:rPr>
              <a:t>73.5 %</a:t>
            </a:r>
            <a:r>
              <a:rPr lang="fr-FR" dirty="0" smtClean="0"/>
              <a:t> d’indisponibilité en moins</a:t>
            </a:r>
          </a:p>
          <a:p>
            <a:endParaRPr lang="fr-FR" dirty="0" smtClean="0"/>
          </a:p>
          <a:p>
            <a:r>
              <a:rPr lang="fr-FR" dirty="0" smtClean="0"/>
              <a:t>- Validation ou non  ?</a:t>
            </a:r>
          </a:p>
          <a:p>
            <a:endParaRPr lang="fr-FR" dirty="0" smtClean="0"/>
          </a:p>
          <a:p>
            <a:r>
              <a:rPr lang="fr-FR" dirty="0" smtClean="0"/>
              <a:t>- Recherche référence pièce  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Colliers chauffants mica blindés, Type 230, Ø.200.., h.260.., P400..., U.400.. , </a:t>
            </a:r>
          </a:p>
          <a:p>
            <a:r>
              <a:rPr lang="fr-FR" sz="1400" dirty="0" smtClean="0">
                <a:solidFill>
                  <a:srgbClr val="FF0000"/>
                </a:solidFill>
              </a:rPr>
              <a:t>branchement type </a:t>
            </a:r>
            <a:r>
              <a:rPr lang="fr-FR" sz="1400" b="1" dirty="0" smtClean="0">
                <a:solidFill>
                  <a:srgbClr val="FF0000"/>
                </a:solidFill>
              </a:rPr>
              <a:t>Fils isolés 2+T sous gaine métallique sortie radial type GR</a:t>
            </a:r>
            <a:r>
              <a:rPr lang="fr-FR" sz="1400" dirty="0" smtClean="0">
                <a:solidFill>
                  <a:srgbClr val="FF0000"/>
                </a:solidFill>
              </a:rPr>
              <a:t>.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7" name="Image 6" descr="Exemple : collier Type 230 avec alimentation par fil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40" y="4214818"/>
            <a:ext cx="20002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809596" y="1000108"/>
            <a:ext cx="8715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Traitement des données et validation d’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actions à mettre en place 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523844" y="214290"/>
            <a:ext cx="8715436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EXEMPLE DE SITUATION D’ÉVALUATION                             Quatrième  partie 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809596" y="1428737"/>
            <a:ext cx="8786874" cy="5078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/>
              <a:t>REDUCTEUR </a:t>
            </a:r>
          </a:p>
          <a:p>
            <a:r>
              <a:rPr lang="fr-FR" b="1" u="sng" dirty="0" smtClean="0"/>
              <a:t>Mise en place d’un plan de maintenance préventive</a:t>
            </a:r>
          </a:p>
          <a:p>
            <a:endParaRPr lang="fr-FR" b="1" u="sng" dirty="0" smtClean="0"/>
          </a:p>
          <a:p>
            <a:endParaRPr lang="fr-FR" b="1" u="sng" dirty="0" smtClean="0"/>
          </a:p>
          <a:p>
            <a:endParaRPr lang="fr-FR" b="1" u="sng" dirty="0" smtClean="0"/>
          </a:p>
          <a:p>
            <a:endParaRPr lang="fr-FR" b="1" u="sng" dirty="0" smtClean="0"/>
          </a:p>
          <a:p>
            <a:endParaRPr lang="fr-FR" b="1" u="sng" dirty="0" smtClean="0"/>
          </a:p>
          <a:p>
            <a:r>
              <a:rPr lang="fr-FR" dirty="0" smtClean="0"/>
              <a:t>Calcul de l’intervalle entre deux interventions à partir de la documentation constructeur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Planification des interventions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 l="17851" t="56612" r="14380" b="4959"/>
          <a:stretch>
            <a:fillRect/>
          </a:stretch>
        </p:blipFill>
        <p:spPr bwMode="auto">
          <a:xfrm>
            <a:off x="1952605" y="2000241"/>
            <a:ext cx="228601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/>
          <a:srcRect l="29587" t="31818" r="46942" b="49794"/>
          <a:stretch>
            <a:fillRect/>
          </a:stretch>
        </p:blipFill>
        <p:spPr bwMode="auto">
          <a:xfrm>
            <a:off x="6810388" y="1714488"/>
            <a:ext cx="264320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09596" y="1000108"/>
            <a:ext cx="87154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u="sng" dirty="0" smtClean="0">
                <a:latin typeface="+mj-lt"/>
                <a:ea typeface="Calibri" pitchFamily="34" charset="0"/>
                <a:cs typeface="Arial" pitchFamily="34" charset="0"/>
              </a:rPr>
              <a:t>Planification des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</a:rPr>
              <a:t>actions</a:t>
            </a:r>
            <a:endParaRPr kumimoji="0" lang="fr-FR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738290" y="3857628"/>
          <a:ext cx="7572428" cy="1519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669"/>
                <a:gridCol w="3346616"/>
                <a:gridCol w="2524143"/>
              </a:tblGrid>
              <a:tr h="2483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latin typeface="Arial"/>
                          <a:ea typeface="Times New Roman"/>
                          <a:cs typeface="Times New Roman"/>
                        </a:rPr>
                        <a:t>Code Intervention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latin typeface="Arial"/>
                          <a:ea typeface="Times New Roman"/>
                          <a:cs typeface="Times New Roman"/>
                        </a:rPr>
                        <a:t>Intervention préventive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latin typeface="Arial"/>
                          <a:ea typeface="Times New Roman"/>
                          <a:cs typeface="Times New Roman"/>
                        </a:rPr>
                        <a:t>Intervalles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latin typeface="Arial"/>
                          <a:ea typeface="Times New Roman"/>
                          <a:cs typeface="Times New Roman"/>
                        </a:rPr>
                        <a:t>Jours ouvrés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5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latin typeface="Arial"/>
                          <a:ea typeface="Times New Roman"/>
                          <a:cs typeface="Times New Roman"/>
                        </a:rPr>
                        <a:t>RH 1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/>
                        <a:buChar char="-"/>
                      </a:pPr>
                      <a:r>
                        <a:rPr lang="fr-FR" sz="1200" dirty="0">
                          <a:latin typeface="Arial"/>
                          <a:ea typeface="Times New Roman"/>
                          <a:cs typeface="Times New Roman"/>
                        </a:rPr>
                        <a:t>Vérifier l’absence de fuite sur le réducteur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jour ouvré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10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200">
                          <a:latin typeface="Arial"/>
                          <a:ea typeface="Times New Roman"/>
                          <a:cs typeface="Times New Roman"/>
                        </a:rPr>
                        <a:t>RH2</a:t>
                      </a:r>
                      <a:endParaRPr lang="fr-F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/>
                        <a:buChar char="-"/>
                      </a:pPr>
                      <a:r>
                        <a:rPr lang="fr-FR" sz="1200" dirty="0">
                          <a:latin typeface="Arial"/>
                          <a:ea typeface="Times New Roman"/>
                          <a:cs typeface="Times New Roman"/>
                        </a:rPr>
                        <a:t>Première vidange après mise en service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 à 57 jours ouvrés ou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 à 11 semaines</a:t>
                      </a:r>
                      <a:endParaRPr lang="fr-F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 l="57031" t="59326" r="33008" b="31885"/>
          <a:stretch>
            <a:fillRect/>
          </a:stretch>
        </p:blipFill>
        <p:spPr bwMode="auto">
          <a:xfrm>
            <a:off x="3952868" y="5429264"/>
            <a:ext cx="12144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à coins arrondis 10"/>
          <p:cNvSpPr/>
          <p:nvPr/>
        </p:nvSpPr>
        <p:spPr>
          <a:xfrm>
            <a:off x="523844" y="214290"/>
            <a:ext cx="8715436" cy="4286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EXEMPLE DE </a:t>
            </a:r>
            <a:r>
              <a:rPr lang="fr-FR" smtClean="0"/>
              <a:t>SITUATION D’ÉVALUATION                             </a:t>
            </a:r>
            <a:r>
              <a:rPr lang="fr-FR" dirty="0" smtClean="0"/>
              <a:t>Quatrième  partie 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776536" y="3140968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Merci de votre attention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1640632" y="6237312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R.SUC &amp; E.BADEFORT Lycée Jules Ferry Versailles</a:t>
            </a:r>
            <a:endParaRPr lang="fr-FR" sz="16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8504" y="188640"/>
            <a:ext cx="941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national BTS Maintenance des Systèmes – Lycée Raspail Paris</a:t>
            </a:r>
          </a:p>
          <a:p>
            <a:pPr algn="ctr"/>
            <a:r>
              <a:rPr lang="fr-FR" sz="2000" dirty="0" smtClean="0">
                <a:latin typeface="+mn-lt"/>
              </a:rPr>
              <a:t>13 et 14 novembre 2014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81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130EC-06BF-4F8C-9527-37C10879183D}" type="slidenum">
              <a:rPr lang="fr-FR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13" name="Hexagone 12"/>
          <p:cNvSpPr/>
          <p:nvPr/>
        </p:nvSpPr>
        <p:spPr>
          <a:xfrm>
            <a:off x="4310058" y="2708920"/>
            <a:ext cx="1785950" cy="1434460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tIns="180000" rIns="36000" rtlCol="0" anchor="ctr"/>
          <a:lstStyle/>
          <a:p>
            <a:pPr algn="ctr"/>
            <a:endParaRPr lang="fr-FR" b="1" dirty="0" smtClean="0"/>
          </a:p>
          <a:p>
            <a:pPr algn="ctr">
              <a:spcBef>
                <a:spcPts val="600"/>
              </a:spcBef>
            </a:pPr>
            <a:r>
              <a:rPr lang="fr-FR" sz="2000" b="1" dirty="0" smtClean="0"/>
              <a:t>OBJECTIFS</a:t>
            </a:r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3800872" y="4143380"/>
            <a:ext cx="2700000" cy="1949796"/>
            <a:chOff x="3800872" y="4143380"/>
            <a:chExt cx="2700000" cy="1949796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3800872" y="5013176"/>
              <a:ext cx="2700000" cy="1080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P</a:t>
              </a:r>
              <a:r>
                <a:rPr lang="fr-FR" b="1" dirty="0" smtClean="0">
                  <a:solidFill>
                    <a:schemeClr val="tx1"/>
                  </a:solidFill>
                </a:rPr>
                <a:t>roposer et justifier une stratégie de maintenance 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Flèche vers le bas 14"/>
            <p:cNvSpPr/>
            <p:nvPr/>
          </p:nvSpPr>
          <p:spPr>
            <a:xfrm>
              <a:off x="4881562" y="4143380"/>
              <a:ext cx="571504" cy="71438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992560" y="1988840"/>
            <a:ext cx="3547850" cy="1207486"/>
            <a:chOff x="992560" y="1988840"/>
            <a:chExt cx="3547850" cy="1207486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992560" y="1988840"/>
              <a:ext cx="2700000" cy="1080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tx1"/>
                  </a:solidFill>
                </a:rPr>
                <a:t>Préparer les interventions de maintenance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Flèche vers le bas 18"/>
            <p:cNvSpPr/>
            <p:nvPr/>
          </p:nvSpPr>
          <p:spPr>
            <a:xfrm rot="17705669" flipV="1">
              <a:off x="3897468" y="2553384"/>
              <a:ext cx="571504" cy="71438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C00000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95282" y="0"/>
            <a:ext cx="923931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Épreuve E5 : Activités de maintenance     Sous-épreuve E52 : Organisation de la maintenance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992560" y="3590235"/>
            <a:ext cx="3476412" cy="1422821"/>
            <a:chOff x="992560" y="3590235"/>
            <a:chExt cx="3476412" cy="1422821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992560" y="3933056"/>
              <a:ext cx="2700000" cy="1080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A</a:t>
              </a:r>
              <a:r>
                <a:rPr lang="fr-FR" b="1" dirty="0" smtClean="0">
                  <a:solidFill>
                    <a:schemeClr val="tx1"/>
                  </a:solidFill>
                </a:rPr>
                <a:t>nalyser des indicateurs de maintenance 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Flèche vers le bas 15"/>
            <p:cNvSpPr/>
            <p:nvPr/>
          </p:nvSpPr>
          <p:spPr>
            <a:xfrm rot="3894331">
              <a:off x="3826030" y="3518797"/>
              <a:ext cx="571504" cy="71438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3872880" y="836712"/>
            <a:ext cx="2643206" cy="1872208"/>
            <a:chOff x="3872880" y="836712"/>
            <a:chExt cx="2643206" cy="1872208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3872880" y="836712"/>
              <a:ext cx="2643206" cy="1080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P</a:t>
              </a:r>
              <a:r>
                <a:rPr lang="fr-FR" b="1" dirty="0" smtClean="0">
                  <a:solidFill>
                    <a:schemeClr val="tx1"/>
                  </a:solidFill>
                </a:rPr>
                <a:t>rendre en compte un contexte et une problématique sur un ensemble de biens 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Flèche vers le bas 13"/>
            <p:cNvSpPr/>
            <p:nvPr/>
          </p:nvSpPr>
          <p:spPr>
            <a:xfrm flipV="1">
              <a:off x="4881562" y="2071678"/>
              <a:ext cx="571504" cy="637242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904573" y="1844824"/>
            <a:ext cx="3476619" cy="1344092"/>
            <a:chOff x="5904573" y="1844824"/>
            <a:chExt cx="3476619" cy="1344092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6681192" y="1844824"/>
              <a:ext cx="2700000" cy="1080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tx1"/>
                  </a:solidFill>
                </a:rPr>
                <a:t>Définir et organiser les opérations de maintenance en réponse à la problématique </a:t>
              </a:r>
              <a:endParaRPr lang="fr-FR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Flèche vers le bas 17"/>
            <p:cNvSpPr/>
            <p:nvPr/>
          </p:nvSpPr>
          <p:spPr>
            <a:xfrm rot="3894331" flipH="1" flipV="1">
              <a:off x="5976011" y="2545974"/>
              <a:ext cx="571504" cy="71438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897732" y="3696393"/>
            <a:ext cx="3483460" cy="1316663"/>
            <a:chOff x="5897732" y="3696393"/>
            <a:chExt cx="3483460" cy="1316663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6681192" y="3933056"/>
              <a:ext cx="2700000" cy="1080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tx1"/>
                  </a:solidFill>
                </a:rPr>
                <a:t>E</a:t>
              </a:r>
              <a:r>
                <a:rPr lang="fr-FR" b="1" dirty="0" smtClean="0">
                  <a:solidFill>
                    <a:schemeClr val="tx1"/>
                  </a:solidFill>
                </a:rPr>
                <a:t>xploiter un dossier technique et des textes réglementaires </a:t>
              </a:r>
            </a:p>
          </p:txBody>
        </p:sp>
        <p:sp>
          <p:nvSpPr>
            <p:cNvPr id="17" name="Flèche vers le bas 16"/>
            <p:cNvSpPr/>
            <p:nvPr/>
          </p:nvSpPr>
          <p:spPr>
            <a:xfrm rot="17705669" flipH="1">
              <a:off x="5969170" y="3624955"/>
              <a:ext cx="571504" cy="714380"/>
            </a:xfrm>
            <a:prstGeom prst="down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560512" y="620688"/>
            <a:ext cx="9073008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+mj-lt"/>
              </a:rPr>
              <a:t>Que doit on évaluer  ? </a:t>
            </a:r>
            <a:endParaRPr lang="fr-FR" sz="2400" b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9662" y="1357298"/>
            <a:ext cx="6786610" cy="738664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+mj-lt"/>
              </a:rPr>
              <a:t>Tout </a:t>
            </a:r>
            <a:r>
              <a:rPr lang="fr-FR" sz="2400" b="1" dirty="0">
                <a:latin typeface="+mj-lt"/>
              </a:rPr>
              <a:t>ou partie des </a:t>
            </a:r>
            <a:r>
              <a:rPr lang="fr-FR" sz="2400" b="1" dirty="0" smtClean="0">
                <a:latin typeface="+mj-lt"/>
              </a:rPr>
              <a:t>compétences</a:t>
            </a:r>
          </a:p>
          <a:p>
            <a:pPr algn="ctr"/>
            <a:endParaRPr lang="fr-FR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0512" y="2132856"/>
            <a:ext cx="9073008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21 - Analyser la fiabilité, la maintenabilité et la sécurité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0512" y="2924944"/>
            <a:ext cx="9073008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31 - Organiser la stratégie et la logistique de maintenance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0512" y="3861048"/>
            <a:ext cx="9073008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32 - Préparer les interventions de maintenance corrective et préventive</a:t>
            </a:r>
            <a:endParaRPr 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282" y="0"/>
            <a:ext cx="923931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Épreuve E5 : Activités de maintenance     Sous-épreuve E52 : Organisation de la maintenance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43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321567" y="692696"/>
            <a:ext cx="778674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21 - Analyser la fiabilité, la maintenabilité et la sécurité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2560" y="1772816"/>
            <a:ext cx="6929486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dirty="0" smtClean="0"/>
              <a:t> Déterminer les indicateurs de </a:t>
            </a:r>
            <a:r>
              <a:rPr lang="fr-FR" dirty="0" smtClean="0"/>
              <a:t>fiabilité du bien.</a:t>
            </a:r>
          </a:p>
        </p:txBody>
      </p:sp>
      <p:sp>
        <p:nvSpPr>
          <p:cNvPr id="7" name="Rectangle 6"/>
          <p:cNvSpPr/>
          <p:nvPr/>
        </p:nvSpPr>
        <p:spPr>
          <a:xfrm>
            <a:off x="992560" y="2201444"/>
            <a:ext cx="685804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dirty="0" smtClean="0"/>
              <a:t> Déterminer l’indicateur de </a:t>
            </a:r>
            <a:r>
              <a:rPr lang="fr-FR" dirty="0" smtClean="0"/>
              <a:t>maintenabilité du bien.</a:t>
            </a:r>
          </a:p>
        </p:txBody>
      </p:sp>
      <p:sp>
        <p:nvSpPr>
          <p:cNvPr id="8" name="Rectangle 7"/>
          <p:cNvSpPr/>
          <p:nvPr/>
        </p:nvSpPr>
        <p:spPr>
          <a:xfrm>
            <a:off x="992560" y="2630072"/>
            <a:ext cx="857256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dirty="0" smtClean="0"/>
              <a:t>Identifier les sous-ensembles, </a:t>
            </a:r>
            <a:r>
              <a:rPr lang="fr-FR" dirty="0" smtClean="0"/>
              <a:t>les composants du bien ou les fonctions les  plus pénalisantes du point de vue de la fiabilité et/ou de la maintenabilité.</a:t>
            </a:r>
          </a:p>
        </p:txBody>
      </p:sp>
      <p:sp>
        <p:nvSpPr>
          <p:cNvPr id="9" name="Rectangle 8"/>
          <p:cNvSpPr/>
          <p:nvPr/>
        </p:nvSpPr>
        <p:spPr>
          <a:xfrm>
            <a:off x="992560" y="3344452"/>
            <a:ext cx="821537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dirty="0" smtClean="0"/>
              <a:t> Analyser les risques liés au </a:t>
            </a:r>
            <a:r>
              <a:rPr lang="fr-FR" dirty="0" smtClean="0"/>
              <a:t>bien.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2560" y="3773080"/>
            <a:ext cx="807249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dirty="0" smtClean="0"/>
              <a:t>Proposer des axes de solutions </a:t>
            </a:r>
            <a:r>
              <a:rPr lang="fr-FR" dirty="0" smtClean="0"/>
              <a:t>visant à améliorer la fiabilité, la maintenabilité et la sécurité du bien.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5282" y="0"/>
            <a:ext cx="923931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Épreuve E5 : Activités de maintenance     Sous-épreuve E52 : Organisation de la maintenance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48544" y="548680"/>
            <a:ext cx="864096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31 -  Organiser la stratégie et la logistique de maintenance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8544" y="1268760"/>
            <a:ext cx="885831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Déterminer</a:t>
            </a:r>
            <a:r>
              <a:rPr lang="fr-FR" dirty="0" smtClean="0"/>
              <a:t> les indicateurs de disponibilité et les coûts liés à la maintenance.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844730" y="1697388"/>
            <a:ext cx="370165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Identifier</a:t>
            </a:r>
            <a:r>
              <a:rPr lang="fr-FR" dirty="0" smtClean="0"/>
              <a:t> les biens stratégiques</a:t>
            </a:r>
          </a:p>
        </p:txBody>
      </p:sp>
      <p:sp>
        <p:nvSpPr>
          <p:cNvPr id="8" name="Rectangle 7"/>
          <p:cNvSpPr/>
          <p:nvPr/>
        </p:nvSpPr>
        <p:spPr>
          <a:xfrm>
            <a:off x="848544" y="2126016"/>
            <a:ext cx="735811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Proposer et justifier </a:t>
            </a:r>
            <a:r>
              <a:rPr lang="fr-FR" dirty="0" smtClean="0"/>
              <a:t>une stratégie de maintenance.</a:t>
            </a:r>
          </a:p>
        </p:txBody>
      </p:sp>
      <p:sp>
        <p:nvSpPr>
          <p:cNvPr id="9" name="Rectangle 8"/>
          <p:cNvSpPr/>
          <p:nvPr/>
        </p:nvSpPr>
        <p:spPr>
          <a:xfrm>
            <a:off x="848544" y="2554644"/>
            <a:ext cx="792961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Proposer</a:t>
            </a:r>
            <a:r>
              <a:rPr lang="fr-FR" dirty="0" smtClean="0"/>
              <a:t> les clauses techniques des contrats de maintenance.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8544" y="2983272"/>
            <a:ext cx="828680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Proposer</a:t>
            </a:r>
            <a:r>
              <a:rPr lang="fr-FR" dirty="0" smtClean="0"/>
              <a:t> des solutions d’amélioration de la logistique de maintenance.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8544" y="3424042"/>
            <a:ext cx="735811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Mettre à jour </a:t>
            </a:r>
            <a:r>
              <a:rPr lang="fr-FR" dirty="0" smtClean="0"/>
              <a:t>la base de données d’une GMAO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8544" y="3852670"/>
            <a:ext cx="771530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Élaborer</a:t>
            </a:r>
            <a:r>
              <a:rPr lang="fr-FR" dirty="0" smtClean="0"/>
              <a:t> les supports de gestion et d’analyse des interventions.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8544" y="4281298"/>
            <a:ext cx="885831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Définir</a:t>
            </a:r>
            <a:r>
              <a:rPr lang="fr-FR" dirty="0" smtClean="0"/>
              <a:t> les pièces de rechange et consommables de maintenance à tenir en stock.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48544" y="4709926"/>
            <a:ext cx="8429684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Définir</a:t>
            </a:r>
            <a:r>
              <a:rPr lang="fr-FR" dirty="0" smtClean="0"/>
              <a:t> les opérations de tri et stockage des déchets.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8544" y="5138554"/>
            <a:ext cx="857256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/>
              <a:t> Intégrer</a:t>
            </a:r>
            <a:r>
              <a:rPr lang="fr-FR" dirty="0" smtClean="0"/>
              <a:t> l’organisation des activités de maintenance dans le logiciel de GMAO.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5282" y="0"/>
            <a:ext cx="923931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Épreuve E5 : Activités de maintenance     Sous-épreuve E52 : Organisation de la maintenance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309662" y="454863"/>
            <a:ext cx="6643734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C32 - Préparer les interventions de maintenance</a:t>
            </a:r>
          </a:p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corrective et préventive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523844" y="1488032"/>
            <a:ext cx="392909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 cadre </a:t>
            </a:r>
          </a:p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d’une maintenance</a:t>
            </a:r>
            <a:r>
              <a:rPr lang="fr-F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523844" y="2416726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Choisir</a:t>
            </a:r>
            <a:r>
              <a:rPr lang="fr-FR" dirty="0" smtClean="0"/>
              <a:t> le type de maintenance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23844" y="3416858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Définir</a:t>
            </a:r>
            <a:r>
              <a:rPr lang="fr-FR" dirty="0" smtClean="0"/>
              <a:t> le processus opératoire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23844" y="2916792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Elaborer</a:t>
            </a:r>
            <a:r>
              <a:rPr lang="fr-FR" dirty="0" smtClean="0"/>
              <a:t> le dossier de préparation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3844" y="3916924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Définir</a:t>
            </a:r>
            <a:r>
              <a:rPr lang="fr-FR" dirty="0" smtClean="0"/>
              <a:t> les adaptations nécessaires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3844" y="4333410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Se procurer </a:t>
            </a:r>
            <a:r>
              <a:rPr lang="fr-FR" dirty="0" smtClean="0"/>
              <a:t>les moyens matériels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95876" y="1484643"/>
            <a:ext cx="392909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 cadre</a:t>
            </a:r>
          </a:p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d’une maintenance préventive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95876" y="3131106"/>
            <a:ext cx="4429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Définir</a:t>
            </a:r>
            <a:r>
              <a:rPr lang="fr-FR" dirty="0" smtClean="0"/>
              <a:t> le type d’opérations préventives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95876" y="2571744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Définir</a:t>
            </a:r>
            <a:r>
              <a:rPr lang="fr-FR" dirty="0" smtClean="0"/>
              <a:t> les opérations de maintenance systématique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95876" y="3416858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Définir </a:t>
            </a:r>
            <a:r>
              <a:rPr lang="fr-FR" dirty="0" smtClean="0"/>
              <a:t>les opérations de </a:t>
            </a:r>
            <a:r>
              <a:rPr lang="fr-FR" i="1" dirty="0" smtClean="0"/>
              <a:t>maintenance conditionnelle et prévisionnelle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95876" y="4059800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Elaborer</a:t>
            </a:r>
            <a:r>
              <a:rPr lang="fr-FR" dirty="0" smtClean="0"/>
              <a:t> le dossier de maintenance préventive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95876" y="4774180"/>
            <a:ext cx="2551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Renseigne</a:t>
            </a:r>
            <a:r>
              <a:rPr lang="fr-FR" dirty="0" smtClean="0"/>
              <a:t>r la GMAO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95876" y="5131370"/>
            <a:ext cx="4429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Exploiter</a:t>
            </a:r>
            <a:r>
              <a:rPr lang="fr-FR" dirty="0" smtClean="0"/>
              <a:t> les informations issues de la surveillance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95876" y="5774312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Optimiser</a:t>
            </a:r>
            <a:r>
              <a:rPr lang="fr-FR" dirty="0" smtClean="0"/>
              <a:t> le plan de maintenance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5282" y="0"/>
            <a:ext cx="923931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Épreuve E5 : Activités de maintenance     Sous-épreuve E52 : Organisation de la maintenance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704528" y="476672"/>
            <a:ext cx="3643338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endParaRPr lang="fr-FR" sz="2400" b="1" dirty="0" smtClean="0"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Dans quelles conditions ?</a:t>
            </a:r>
          </a:p>
          <a:p>
            <a:endParaRPr lang="fr-FR" sz="2400" b="1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4528" y="1484784"/>
            <a:ext cx="8640960" cy="9233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+mj-lt"/>
              </a:rPr>
              <a:t>Le candidat traite par </a:t>
            </a:r>
            <a:r>
              <a:rPr lang="fr-FR" b="1" dirty="0">
                <a:latin typeface="+mj-lt"/>
              </a:rPr>
              <a:t>l’écrit la problématique en disposant d'un outil informatique spécifique (GMAO, etc</a:t>
            </a:r>
            <a:r>
              <a:rPr lang="fr-FR" b="1" dirty="0" smtClean="0">
                <a:latin typeface="+mj-lt"/>
              </a:rPr>
              <a:t>.) </a:t>
            </a:r>
            <a:r>
              <a:rPr lang="fr-FR" dirty="0" smtClean="0">
                <a:latin typeface="+mj-lt"/>
              </a:rPr>
              <a:t>ou </a:t>
            </a:r>
            <a:r>
              <a:rPr lang="fr-FR" dirty="0">
                <a:latin typeface="+mj-lt"/>
              </a:rPr>
              <a:t>standard (tableur, grapheur, base de données, etc.) pour </a:t>
            </a:r>
            <a:r>
              <a:rPr lang="fr-FR" dirty="0" smtClean="0">
                <a:latin typeface="+mj-lt"/>
              </a:rPr>
              <a:t>exploiter </a:t>
            </a:r>
            <a:r>
              <a:rPr lang="fr-FR" dirty="0">
                <a:latin typeface="+mj-lt"/>
              </a:rPr>
              <a:t>rationnellement des données </a:t>
            </a:r>
            <a:r>
              <a:rPr lang="fr-FR" dirty="0" smtClean="0">
                <a:latin typeface="+mj-lt"/>
              </a:rPr>
              <a:t>technico-économiques relatives </a:t>
            </a:r>
            <a:r>
              <a:rPr lang="fr-FR" dirty="0">
                <a:latin typeface="+mj-lt"/>
              </a:rPr>
              <a:t>à l’étude de cas.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80992" y="476672"/>
            <a:ext cx="4464496" cy="8640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B050"/>
                </a:solidFill>
                <a:latin typeface="+mj-lt"/>
              </a:rPr>
              <a:t>C</a:t>
            </a:r>
            <a:r>
              <a:rPr lang="fr-FR" sz="2400" b="1" dirty="0" smtClean="0">
                <a:latin typeface="+mj-lt"/>
              </a:rPr>
              <a:t>ontrôle </a:t>
            </a:r>
            <a:r>
              <a:rPr lang="fr-FR" sz="2400" b="1" dirty="0">
                <a:latin typeface="+mj-lt"/>
              </a:rPr>
              <a:t>en </a:t>
            </a:r>
            <a:r>
              <a:rPr lang="fr-FR" sz="2400" b="1" dirty="0" smtClean="0">
                <a:solidFill>
                  <a:srgbClr val="00B050"/>
                </a:solidFill>
                <a:latin typeface="+mj-lt"/>
              </a:rPr>
              <a:t>C</a:t>
            </a:r>
            <a:r>
              <a:rPr lang="fr-FR" sz="2400" b="1" dirty="0" smtClean="0">
                <a:latin typeface="+mj-lt"/>
              </a:rPr>
              <a:t>ours </a:t>
            </a:r>
            <a:r>
              <a:rPr lang="fr-FR" sz="2400" b="1" dirty="0">
                <a:latin typeface="+mj-lt"/>
              </a:rPr>
              <a:t>de </a:t>
            </a:r>
            <a:r>
              <a:rPr lang="fr-FR" sz="2400" b="1" dirty="0" smtClean="0">
                <a:solidFill>
                  <a:srgbClr val="00B050"/>
                </a:solidFill>
                <a:latin typeface="+mj-lt"/>
              </a:rPr>
              <a:t>F</a:t>
            </a:r>
            <a:r>
              <a:rPr lang="fr-FR" sz="2400" b="1" dirty="0" smtClean="0">
                <a:latin typeface="+mj-lt"/>
              </a:rPr>
              <a:t>ormation</a:t>
            </a:r>
          </a:p>
          <a:p>
            <a:pPr algn="ctr"/>
            <a:r>
              <a:rPr lang="fr-FR" sz="2400" b="1" dirty="0" smtClean="0">
                <a:latin typeface="+mj-lt"/>
              </a:rPr>
              <a:t>Durée 2 heures </a:t>
            </a:r>
            <a:endParaRPr lang="fr-FR" sz="2400" b="1" dirty="0">
              <a:latin typeface="+mj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04528" y="2564904"/>
            <a:ext cx="864096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+mj-lt"/>
              </a:rPr>
              <a:t>Quelle organisation  ? </a:t>
            </a:r>
            <a:endParaRPr lang="fr-FR" sz="2400" b="1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4528" y="3140968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>
              <a:buFont typeface="Wingdings" pitchFamily="2" charset="2"/>
              <a:buChar char="v"/>
            </a:pPr>
            <a:r>
              <a:rPr lang="fr-FR" dirty="0" smtClean="0">
                <a:latin typeface="+mj-lt"/>
              </a:rPr>
              <a:t>La </a:t>
            </a:r>
            <a:r>
              <a:rPr lang="fr-FR" dirty="0">
                <a:latin typeface="+mj-lt"/>
              </a:rPr>
              <a:t>période choisie pour </a:t>
            </a:r>
            <a:r>
              <a:rPr lang="fr-FR" dirty="0" smtClean="0">
                <a:latin typeface="+mj-lt"/>
              </a:rPr>
              <a:t>l’évaluation et l’élaboration </a:t>
            </a:r>
            <a:r>
              <a:rPr lang="fr-FR" dirty="0">
                <a:latin typeface="+mj-lt"/>
              </a:rPr>
              <a:t>de la situation d’évaluation et </a:t>
            </a:r>
            <a:r>
              <a:rPr lang="fr-FR" dirty="0" smtClean="0">
                <a:latin typeface="+mj-lt"/>
              </a:rPr>
              <a:t> l’organisation </a:t>
            </a:r>
            <a:r>
              <a:rPr lang="fr-FR" dirty="0">
                <a:latin typeface="+mj-lt"/>
              </a:rPr>
              <a:t>de son déroulement relèvent de la responsabilité </a:t>
            </a:r>
            <a:r>
              <a:rPr lang="fr-FR" dirty="0" smtClean="0">
                <a:latin typeface="+mj-lt"/>
              </a:rPr>
              <a:t>de l’équipe pédagogique </a:t>
            </a:r>
            <a:r>
              <a:rPr lang="fr-FR" dirty="0">
                <a:latin typeface="+mj-lt"/>
              </a:rPr>
              <a:t>du centre de formation</a:t>
            </a:r>
            <a:r>
              <a:rPr lang="fr-FR" dirty="0" smtClean="0">
                <a:latin typeface="+mj-lt"/>
              </a:rPr>
              <a:t>.</a:t>
            </a:r>
          </a:p>
          <a:p>
            <a:pPr marL="355600" indent="-355600" algn="just">
              <a:buFont typeface="Wingdings" pitchFamily="2" charset="2"/>
              <a:buChar char="v"/>
            </a:pPr>
            <a:r>
              <a:rPr lang="fr-FR" dirty="0" smtClean="0">
                <a:latin typeface="+mj-lt"/>
              </a:rPr>
              <a:t>S’agissant </a:t>
            </a:r>
            <a:r>
              <a:rPr lang="fr-FR" dirty="0">
                <a:latin typeface="+mj-lt"/>
              </a:rPr>
              <a:t>du contrôle en cours de formation, l’épreuve peut être réalisée au cours des </a:t>
            </a:r>
            <a:r>
              <a:rPr lang="fr-FR" dirty="0" smtClean="0">
                <a:latin typeface="+mj-lt"/>
              </a:rPr>
              <a:t>travaux </a:t>
            </a:r>
            <a:r>
              <a:rPr lang="fr-FR" dirty="0">
                <a:latin typeface="+mj-lt"/>
              </a:rPr>
              <a:t>dirigés pour rester proche des conditions de formation (il ne s’agit pas </a:t>
            </a:r>
            <a:r>
              <a:rPr lang="fr-FR" dirty="0" smtClean="0">
                <a:latin typeface="+mj-lt"/>
              </a:rPr>
              <a:t>d’une </a:t>
            </a:r>
            <a:r>
              <a:rPr lang="fr-FR" dirty="0">
                <a:latin typeface="+mj-lt"/>
              </a:rPr>
              <a:t>épreuve ponctuelle).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04528" y="4941168"/>
            <a:ext cx="864096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Qui évalue ? </a:t>
            </a:r>
            <a:endParaRPr lang="fr-FR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992560" y="551723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Un </a:t>
            </a:r>
            <a:r>
              <a:rPr lang="fr-FR" dirty="0">
                <a:latin typeface="Calibri" pitchFamily="34" charset="0"/>
              </a:rPr>
              <a:t>professeur (ou </a:t>
            </a:r>
            <a:r>
              <a:rPr lang="fr-FR" dirty="0" smtClean="0">
                <a:latin typeface="Calibri" pitchFamily="34" charset="0"/>
              </a:rPr>
              <a:t>un </a:t>
            </a:r>
            <a:r>
              <a:rPr lang="fr-FR" dirty="0">
                <a:latin typeface="Calibri" pitchFamily="34" charset="0"/>
              </a:rPr>
              <a:t>formateur) de </a:t>
            </a:r>
            <a:r>
              <a:rPr lang="fr-FR" dirty="0" smtClean="0">
                <a:latin typeface="Calibri" pitchFamily="34" charset="0"/>
              </a:rPr>
              <a:t>l’enseignement professionnel </a:t>
            </a:r>
            <a:r>
              <a:rPr lang="fr-FR" dirty="0">
                <a:latin typeface="Calibri" pitchFamily="34" charset="0"/>
              </a:rPr>
              <a:t>de l’établissement de formation et </a:t>
            </a:r>
            <a:r>
              <a:rPr lang="fr-FR" dirty="0" smtClean="0">
                <a:latin typeface="Calibri" pitchFamily="34" charset="0"/>
              </a:rPr>
              <a:t>un </a:t>
            </a:r>
            <a:r>
              <a:rPr lang="fr-FR" dirty="0">
                <a:latin typeface="Calibri" pitchFamily="34" charset="0"/>
              </a:rPr>
              <a:t>représentant de la </a:t>
            </a:r>
            <a:r>
              <a:rPr lang="fr-FR" dirty="0" smtClean="0">
                <a:latin typeface="Calibri" pitchFamily="34" charset="0"/>
              </a:rPr>
              <a:t>profession.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13" name="Flèche droite 12"/>
          <p:cNvSpPr/>
          <p:nvPr/>
        </p:nvSpPr>
        <p:spPr>
          <a:xfrm>
            <a:off x="4376936" y="76470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595282" y="0"/>
            <a:ext cx="923931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Épreuve E5 : Activités de maintenance     Sous-épreuve E52 : Organisation de la maintenance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</p:spPr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443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60512" y="1268760"/>
            <a:ext cx="9001000" cy="258532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b="1" u="sng" dirty="0" smtClean="0"/>
              <a:t>Un dossier </a:t>
            </a:r>
            <a:r>
              <a:rPr lang="fr-FR" b="1" u="sng" dirty="0"/>
              <a:t>comportant </a:t>
            </a:r>
            <a:r>
              <a:rPr lang="fr-FR" b="1" u="sng" dirty="0" smtClean="0"/>
              <a:t>:</a:t>
            </a:r>
          </a:p>
          <a:p>
            <a:endParaRPr lang="fr-FR" b="1" u="sng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une </a:t>
            </a:r>
            <a:r>
              <a:rPr lang="fr-FR" dirty="0"/>
              <a:t>problématique de maintenance ;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la </a:t>
            </a:r>
            <a:r>
              <a:rPr lang="fr-FR" dirty="0"/>
              <a:t>présentation et la mise en situation de la problématique de </a:t>
            </a:r>
            <a:r>
              <a:rPr lang="fr-FR" dirty="0" smtClean="0"/>
              <a:t>maintenance; </a:t>
            </a: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les </a:t>
            </a:r>
            <a:r>
              <a:rPr lang="fr-FR" dirty="0"/>
              <a:t>données relatives à la problématique : présentation du support </a:t>
            </a:r>
            <a:r>
              <a:rPr lang="fr-FR" dirty="0" smtClean="0"/>
              <a:t>technique, </a:t>
            </a:r>
            <a:r>
              <a:rPr lang="fr-FR" dirty="0"/>
              <a:t>documents </a:t>
            </a:r>
            <a:r>
              <a:rPr lang="fr-FR" dirty="0" smtClean="0"/>
              <a:t>techniques, historique </a:t>
            </a:r>
            <a:r>
              <a:rPr lang="fr-FR" dirty="0"/>
              <a:t>du </a:t>
            </a:r>
            <a:r>
              <a:rPr lang="fr-FR" dirty="0" smtClean="0"/>
              <a:t>bien, </a:t>
            </a:r>
            <a:r>
              <a:rPr lang="fr-FR" dirty="0"/>
              <a:t>base de </a:t>
            </a:r>
            <a:r>
              <a:rPr lang="fr-FR" dirty="0" smtClean="0"/>
              <a:t>données technico-économiques;</a:t>
            </a: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le </a:t>
            </a:r>
            <a:r>
              <a:rPr lang="fr-FR" dirty="0"/>
              <a:t>questionnement précis qui guide le candidat dans sa démarche de </a:t>
            </a:r>
            <a:r>
              <a:rPr lang="fr-FR" dirty="0" smtClean="0"/>
              <a:t>résolution </a:t>
            </a:r>
            <a:r>
              <a:rPr lang="fr-FR" dirty="0"/>
              <a:t>du problème posé.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60512" y="548680"/>
            <a:ext cx="900100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Que met-on à la disposition du candidat ? 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60512" y="4005064"/>
            <a:ext cx="900100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Que remet le candidat à l’issue de la sous-épreuve? </a:t>
            </a:r>
            <a:endParaRPr lang="fr-FR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560512" y="4581128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Tous les  </a:t>
            </a:r>
            <a:r>
              <a:rPr lang="fr-FR" dirty="0"/>
              <a:t>documents rédigés par </a:t>
            </a:r>
            <a:r>
              <a:rPr lang="fr-FR" dirty="0" smtClean="0"/>
              <a:t>ses soins : documents à compléter, copie, fichier informatique, copies d’écran…….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60512" y="5301208"/>
            <a:ext cx="900100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/>
              <a:t>Comment est évalué le travail du candidat ? </a:t>
            </a:r>
            <a:endParaRPr lang="fr-FR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560512" y="5877272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En renseignant la fiche d’évaluation nationale E 52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95282" y="0"/>
            <a:ext cx="923931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Épreuve E5 : Activités de maintenance     Sous-épreuve E52 : Organisation de la maintenance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95282" y="0"/>
            <a:ext cx="923931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Épreuve E5 : Activités de maintenance     Sous-épreuve E52 : Organisation de la maintenance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1" t="17644" r="24110" b="19639"/>
          <a:stretch/>
        </p:blipFill>
        <p:spPr bwMode="auto">
          <a:xfrm>
            <a:off x="920552" y="764704"/>
            <a:ext cx="7128792" cy="542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2">
            <a:hlinkClick r:id="rId3" action="ppaction://hlinkfile"/>
          </p:cNvPr>
          <p:cNvSpPr txBox="1"/>
          <p:nvPr/>
        </p:nvSpPr>
        <p:spPr>
          <a:xfrm>
            <a:off x="8409384" y="1372414"/>
            <a:ext cx="1143001" cy="1280874"/>
          </a:xfrm>
          <a:prstGeom prst="foldedCorner">
            <a:avLst>
              <a:gd name="adj" fmla="val 23582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>
                <a:latin typeface="+mn-lt"/>
              </a:rPr>
              <a:t>Fiche nationale</a:t>
            </a:r>
          </a:p>
          <a:p>
            <a:pPr algn="ctr"/>
            <a:r>
              <a:rPr lang="fr-FR" sz="2400" b="1" dirty="0" smtClean="0">
                <a:latin typeface="+mn-lt"/>
              </a:rPr>
              <a:t>E52</a:t>
            </a:r>
            <a:endParaRPr lang="fr-FR" sz="24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2863</TotalTime>
  <Words>1063</Words>
  <Application>Microsoft Office PowerPoint</Application>
  <PresentationFormat>Format A4 (210 x 297 mm)</PresentationFormat>
  <Paragraphs>202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 Épreuve E5 :  Activités de maintenance Sous-épreuve E52 :  Organisation de la maintenance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Rénovation du BTS maintenance industrielle</dc:title>
  <dc:creator>Dominique Petrella</dc:creator>
  <cp:lastModifiedBy>RPMI</cp:lastModifiedBy>
  <cp:revision>161</cp:revision>
  <cp:lastPrinted>2013-12-07T08:24:26Z</cp:lastPrinted>
  <dcterms:created xsi:type="dcterms:W3CDTF">2013-06-06T06:04:00Z</dcterms:created>
  <dcterms:modified xsi:type="dcterms:W3CDTF">2014-11-15T13:09:59Z</dcterms:modified>
</cp:coreProperties>
</file>