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72" r:id="rId1"/>
  </p:sldMasterIdLst>
  <p:notesMasterIdLst>
    <p:notesMasterId r:id="rId20"/>
  </p:notesMasterIdLst>
  <p:sldIdLst>
    <p:sldId id="256" r:id="rId2"/>
    <p:sldId id="282" r:id="rId3"/>
    <p:sldId id="294" r:id="rId4"/>
    <p:sldId id="295" r:id="rId5"/>
    <p:sldId id="306" r:id="rId6"/>
    <p:sldId id="283" r:id="rId7"/>
    <p:sldId id="284" r:id="rId8"/>
    <p:sldId id="285" r:id="rId9"/>
    <p:sldId id="290" r:id="rId10"/>
    <p:sldId id="301" r:id="rId11"/>
    <p:sldId id="286" r:id="rId12"/>
    <p:sldId id="291" r:id="rId13"/>
    <p:sldId id="296" r:id="rId14"/>
    <p:sldId id="297" r:id="rId15"/>
    <p:sldId id="303" r:id="rId16"/>
    <p:sldId id="304" r:id="rId17"/>
    <p:sldId id="305" r:id="rId18"/>
    <p:sldId id="281" r:id="rId19"/>
  </p:sldIdLst>
  <p:sldSz cx="9906000" cy="6858000" type="A4"/>
  <p:notesSz cx="7099300" cy="10234613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3735"/>
    <a:srgbClr val="BD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Style clair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923" autoAdjust="0"/>
  </p:normalViewPr>
  <p:slideViewPr>
    <p:cSldViewPr snapToGrid="0">
      <p:cViewPr>
        <p:scale>
          <a:sx n="100" d="100"/>
          <a:sy n="100" d="100"/>
        </p:scale>
        <p:origin x="-276" y="42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D4ED9803-F7FC-49AE-8E27-727C8E0A8CD3}" type="datetimeFigureOut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9463" y="768350"/>
            <a:ext cx="554037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C72F64FB-B452-42B2-AD96-88A12F613B9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21047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F64FB-B452-42B2-AD96-88A12F613B93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72F64FB-B452-42B2-AD96-88A12F613B93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A8291-3AD5-412A-9C89-0F1B81F542C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547DB-661B-4FE3-AF99-532019A17A9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30313-4A15-4316-99E9-CE986B4CFCEF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BA61D-1499-4012-A5C7-FBA48693B9D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FD224-D1E2-4E26-862E-C5F5EF865A8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58839-53AB-40E1-BC1A-B5A412B0612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E05F3-5004-4A08-9232-142F07BC15D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4E2056-CC42-47DA-B976-C264F8C6D510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B52D7-C50D-4188-8E16-74538AA5929E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C08898-7498-4F2A-882B-B92FAF55C3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4CBFC-674B-4C96-BAC9-F97BF60541A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A7A8C-E434-4679-9F97-C7E7B9EF33D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78075-1620-4387-A06F-73198DACC3F4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2128C-6A16-4C33-8530-860B56AD2D9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EF662-7B98-441F-ABAD-86B189BC137D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87A66C-C17B-4A7D-BD10-3EF5EA12BA6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121FB-DF19-44CF-8186-B98EBD8F0099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2435A-9B2D-4771-936C-17AEED19518C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DEFF24-442F-4B94-B09B-85431CFE42C2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F1FA2-114F-4708-88D0-52282A74733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6E0CA-0175-4E96-A477-C534C8DC468C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818F80-8797-4FD8-BA05-C794952DAE0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259B80-7E1D-49BE-AEA6-907A6F481351}" type="datetime1">
              <a:rPr lang="fr-FR"/>
              <a:pPr>
                <a:defRPr/>
              </a:pPr>
              <a:t>15/11/2014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3C98DA6-86F3-4F49-B940-0A40D51D33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ZoneTexte 1"/>
          <p:cNvSpPr txBox="1"/>
          <p:nvPr userDrawn="1"/>
        </p:nvSpPr>
        <p:spPr>
          <a:xfrm rot="16200000">
            <a:off x="-3244334" y="3167391"/>
            <a:ext cx="6858000" cy="5232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BTS MAINTENANCE DES SYST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È</a:t>
            </a:r>
            <a:r>
              <a:rPr lang="fr-F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MES</a:t>
            </a:r>
            <a:endParaRPr lang="fr-F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wmf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hyperlink" Target="http://www.syctom-paris.fr/edi/comm/comm/isseane/centrevalo.htm" TargetMode="External"/><Relationship Id="rId7" Type="http://schemas.openxmlformats.org/officeDocument/2006/relationships/image" Target="../media/image3.jpeg"/><Relationship Id="rId2" Type="http://schemas.openxmlformats.org/officeDocument/2006/relationships/hyperlink" Target="http://www.syctom-paris.fr/edi/comm/comm/isseane/centretri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jpeg"/><Relationship Id="rId5" Type="http://schemas.openxmlformats.org/officeDocument/2006/relationships/hyperlink" Target="http://www.syctom-paris.fr/isseane/edi/qualite-environnementale/projet-haute-qualite.htm" TargetMode="External"/><Relationship Id="rId4" Type="http://schemas.openxmlformats.org/officeDocument/2006/relationships/hyperlink" Target="http://www.syctom-paris.fr/isseane/edi/presentation-projet-isseane/centre-multifiliere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A13009-2F95-4680-9DBC-E7DD6010E3D3}" type="slidenum">
              <a:rPr lang="fr-FR"/>
              <a:pPr>
                <a:defRPr/>
              </a:pPr>
              <a:t>1</a:t>
            </a:fld>
            <a:endParaRPr lang="fr-FR"/>
          </a:p>
        </p:txBody>
      </p:sp>
      <p:sp>
        <p:nvSpPr>
          <p:cNvPr id="14338" name="Titre 1"/>
          <p:cNvSpPr>
            <a:spLocks noGrp="1"/>
          </p:cNvSpPr>
          <p:nvPr>
            <p:ph type="ctrTitle"/>
          </p:nvPr>
        </p:nvSpPr>
        <p:spPr>
          <a:xfrm>
            <a:off x="848544" y="1202757"/>
            <a:ext cx="8713216" cy="1741701"/>
          </a:xfr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r>
              <a:rPr lang="fr-FR" b="1" dirty="0" smtClean="0">
                <a:ln w="11430"/>
                <a:solidFill>
                  <a:srgbClr val="9637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Epreuve E4</a:t>
            </a:r>
            <a:br>
              <a:rPr lang="fr-FR" b="1" dirty="0" smtClean="0">
                <a:ln w="11430"/>
                <a:solidFill>
                  <a:srgbClr val="9637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fr-FR" b="1" dirty="0" smtClean="0">
                <a:ln w="11430"/>
                <a:solidFill>
                  <a:srgbClr val="9637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Analyse technique d’un bien</a:t>
            </a:r>
            <a:endParaRPr lang="fr-FR" b="1" dirty="0">
              <a:ln w="11430"/>
              <a:solidFill>
                <a:srgbClr val="96373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 bwMode="auto">
          <a:xfrm>
            <a:off x="867795" y="3149868"/>
            <a:ext cx="8712968" cy="169926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600" b="1" dirty="0" smtClean="0">
                <a:ln w="11430"/>
                <a:solidFill>
                  <a:srgbClr val="9637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Analyse des solutions technologiques</a:t>
            </a:r>
          </a:p>
          <a:p>
            <a:pPr eaLnBrk="1" hangingPunct="1"/>
            <a:r>
              <a:rPr lang="fr-FR" sz="3600" b="1" dirty="0" smtClean="0">
                <a:ln w="11430"/>
                <a:solidFill>
                  <a:srgbClr val="9637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Sous-épreuve E42</a:t>
            </a:r>
          </a:p>
          <a:p>
            <a:pPr eaLnBrk="1" hangingPunct="1"/>
            <a:r>
              <a:rPr lang="fr-FR" sz="2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Option systèmes de production</a:t>
            </a:r>
          </a:p>
        </p:txBody>
      </p:sp>
      <p:sp>
        <p:nvSpPr>
          <p:cNvPr id="8" name="ZoneTexte 3"/>
          <p:cNvSpPr txBox="1">
            <a:spLocks noChangeArrowheads="1"/>
          </p:cNvSpPr>
          <p:nvPr/>
        </p:nvSpPr>
        <p:spPr bwMode="auto">
          <a:xfrm>
            <a:off x="883920" y="6396568"/>
            <a:ext cx="83439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R.SUC &amp; E.BADEFORT Lycée Jules Ferry Versailles - D.PEINADO Lycée Etienne </a:t>
            </a:r>
            <a:r>
              <a:rPr lang="fr-FR" sz="1600" dirty="0" err="1" smtClean="0">
                <a:solidFill>
                  <a:srgbClr val="7030A0"/>
                </a:solidFill>
                <a:latin typeface="Calibri" pitchFamily="34" charset="0"/>
              </a:rPr>
              <a:t>Mimard</a:t>
            </a: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 Saint-Etienne</a:t>
            </a:r>
            <a:endParaRPr lang="fr-FR" sz="1600" dirty="0">
              <a:solidFill>
                <a:srgbClr val="7030A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603281" y="188640"/>
            <a:ext cx="9175985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Une Problématique Maintenance …	        du domaine de l’électrique</a:t>
            </a:r>
            <a:endParaRPr lang="fr-FR" sz="2400" b="1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998" y="2242686"/>
            <a:ext cx="7080320" cy="420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59085" y="885523"/>
            <a:ext cx="864854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Des questions …</a:t>
            </a:r>
          </a:p>
          <a:p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dirty="0" smtClean="0"/>
              <a:t>Quelles sont la nature et la valeur du signal attendu sur l'entrée DI5 </a:t>
            </a:r>
          </a:p>
          <a:p>
            <a:r>
              <a:rPr lang="fr-FR" dirty="0" smtClean="0"/>
              <a:t>du variateur quand la température des paliers est correcte (pas de défaut) ?</a:t>
            </a:r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5938787" y="2974206"/>
            <a:ext cx="510141" cy="95290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Eric\AppData\Local\Microsoft\Windows\Temporary Internet Files\Content.IE5\8N3NC8UO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09543" y="1016671"/>
            <a:ext cx="778309" cy="875598"/>
          </a:xfrm>
          <a:prstGeom prst="rect">
            <a:avLst/>
          </a:prstGeom>
          <a:noFill/>
        </p:spPr>
      </p:pic>
      <p:pic>
        <p:nvPicPr>
          <p:cNvPr id="1029" name="Picture 5" descr="http://img.directindustry.fr/images_di/photo-g/variateurs-vitesse-ac-faible-harmonique-30286-25709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38583" y="2741431"/>
            <a:ext cx="1971675" cy="3648075"/>
          </a:xfrm>
          <a:prstGeom prst="rect">
            <a:avLst/>
          </a:prstGeom>
          <a:noFill/>
        </p:spPr>
      </p:pic>
      <p:sp>
        <p:nvSpPr>
          <p:cNvPr id="11" name="Ellipse 10"/>
          <p:cNvSpPr/>
          <p:nvPr/>
        </p:nvSpPr>
        <p:spPr>
          <a:xfrm>
            <a:off x="5881036" y="2117558"/>
            <a:ext cx="3031958" cy="94327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6015789" y="2329316"/>
            <a:ext cx="2714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Niveau logique 24 V DC</a:t>
            </a:r>
          </a:p>
          <a:p>
            <a:r>
              <a:rPr lang="fr-FR" dirty="0" smtClean="0">
                <a:solidFill>
                  <a:srgbClr val="FF0000"/>
                </a:solidFill>
              </a:rPr>
              <a:t>	Pas de défaut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655546" y="5534527"/>
            <a:ext cx="42639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0070C0"/>
                </a:solidFill>
              </a:rPr>
              <a:t>Entrée à logique négative</a:t>
            </a:r>
          </a:p>
          <a:p>
            <a:r>
              <a:rPr lang="fr-FR" dirty="0" smtClean="0">
                <a:solidFill>
                  <a:srgbClr val="0070C0"/>
                </a:solidFill>
              </a:rPr>
              <a:t>	(</a:t>
            </a:r>
            <a:r>
              <a:rPr lang="fr-FR" i="1" dirty="0" smtClean="0">
                <a:solidFill>
                  <a:srgbClr val="0070C0"/>
                </a:solidFill>
              </a:rPr>
              <a:t>Un niveau 0 valide un défaut.)</a:t>
            </a:r>
            <a:endParaRPr lang="fr-FR" i="1" dirty="0">
              <a:solidFill>
                <a:srgbClr val="0070C0"/>
              </a:solidFill>
            </a:endParaRPr>
          </a:p>
        </p:txBody>
      </p:sp>
      <p:cxnSp>
        <p:nvCxnSpPr>
          <p:cNvPr id="29" name="Connecteur droit avec flèche 28"/>
          <p:cNvCxnSpPr>
            <a:endCxn id="18" idx="3"/>
          </p:cNvCxnSpPr>
          <p:nvPr/>
        </p:nvCxnSpPr>
        <p:spPr>
          <a:xfrm flipV="1">
            <a:off x="4456497" y="5068845"/>
            <a:ext cx="1219872" cy="638936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8" descr="C:\Users\Eric\AppData\Local\Microsoft\Windows\Temporary Internet Files\Content.IE5\USMCZIVD\MC900310616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1" y="-1"/>
            <a:ext cx="762000" cy="661871"/>
          </a:xfrm>
          <a:prstGeom prst="rect">
            <a:avLst/>
          </a:prstGeom>
          <a:noFill/>
        </p:spPr>
      </p:pic>
      <p:sp>
        <p:nvSpPr>
          <p:cNvPr id="18" name="Ellipse 17"/>
          <p:cNvSpPr/>
          <p:nvPr/>
        </p:nvSpPr>
        <p:spPr>
          <a:xfrm>
            <a:off x="5611528" y="3869356"/>
            <a:ext cx="442762" cy="1405289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35267" y="332656"/>
            <a:ext cx="892261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+mj-lt"/>
              </a:rPr>
              <a:t>Lien entre compétences et questions posées  (C24)</a:t>
            </a:r>
            <a:endParaRPr lang="fr-FR" sz="2800" b="1" dirty="0">
              <a:latin typeface="+mj-lt"/>
            </a:endParaRPr>
          </a:p>
        </p:txBody>
      </p:sp>
      <p:sp>
        <p:nvSpPr>
          <p:cNvPr id="6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</p:spPr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11</a:t>
            </a:fld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18824" y="1904812"/>
            <a:ext cx="410718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/>
              <a:t>Justifier le rôle et le choix du composant A6.5 dans cette chaine d'information. Peut-on s'en passer ? Justifier votre réponse.</a:t>
            </a:r>
          </a:p>
        </p:txBody>
      </p:sp>
      <p:sp>
        <p:nvSpPr>
          <p:cNvPr id="22" name="ZoneTexte 21"/>
          <p:cNvSpPr txBox="1"/>
          <p:nvPr/>
        </p:nvSpPr>
        <p:spPr>
          <a:xfrm>
            <a:off x="5601903" y="1905804"/>
            <a:ext cx="3965608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Identifier </a:t>
            </a:r>
            <a:r>
              <a:rPr lang="fr-FR" dirty="0" smtClean="0"/>
              <a:t>et</a:t>
            </a:r>
            <a:r>
              <a:rPr lang="fr-FR" b="1" dirty="0" smtClean="0"/>
              <a:t> justifier </a:t>
            </a:r>
            <a:r>
              <a:rPr lang="fr-FR" dirty="0" smtClean="0"/>
              <a:t>le rôle, les caractéristiques et l’agencement des composants réalisant ces fonctions. </a:t>
            </a:r>
          </a:p>
          <a:p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635268" y="1155032"/>
            <a:ext cx="40714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Questions</a:t>
            </a:r>
            <a:endParaRPr lang="fr-FR" sz="2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563402" y="1174283"/>
            <a:ext cx="400410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Compétences détaillées</a:t>
            </a:r>
            <a:endParaRPr lang="fr-FR" sz="2400" b="1" dirty="0"/>
          </a:p>
        </p:txBody>
      </p:sp>
      <p:sp>
        <p:nvSpPr>
          <p:cNvPr id="26" name="Rectangle 25"/>
          <p:cNvSpPr/>
          <p:nvPr/>
        </p:nvSpPr>
        <p:spPr>
          <a:xfrm>
            <a:off x="628450" y="3290850"/>
            <a:ext cx="410718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fr-FR" dirty="0" smtClean="0"/>
              <a:t>Les composants A6.5 et A6.2 fonctionnant en logique négative, Justifier le montage en série de leur deux contacts NO, dans cette chaine d'information.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621154" y="4783757"/>
            <a:ext cx="396560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Identifier </a:t>
            </a:r>
            <a:r>
              <a:rPr lang="fr-FR" dirty="0" smtClean="0"/>
              <a:t>et</a:t>
            </a:r>
            <a:r>
              <a:rPr lang="fr-FR" b="1" dirty="0" smtClean="0"/>
              <a:t> caractériser </a:t>
            </a:r>
            <a:r>
              <a:rPr lang="fr-FR" dirty="0" smtClean="0"/>
              <a:t>la nature des signaux d’information. </a:t>
            </a:r>
          </a:p>
          <a:p>
            <a:endParaRPr lang="fr-FR" dirty="0"/>
          </a:p>
        </p:txBody>
      </p:sp>
      <p:sp>
        <p:nvSpPr>
          <p:cNvPr id="30" name="Rectangle 29"/>
          <p:cNvSpPr/>
          <p:nvPr/>
        </p:nvSpPr>
        <p:spPr>
          <a:xfrm>
            <a:off x="638075" y="4638386"/>
            <a:ext cx="410718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dirty="0" smtClean="0"/>
              <a:t>Quelles sont la nature et la valeur du signal attendu sur l'entrée DI5 du variateur quand la température des paliers est correcte (environ 60 °C) ?</a:t>
            </a:r>
          </a:p>
        </p:txBody>
      </p:sp>
      <p:sp>
        <p:nvSpPr>
          <p:cNvPr id="16" name="Flèche angle droit à deux pointes 15"/>
          <p:cNvSpPr/>
          <p:nvPr/>
        </p:nvSpPr>
        <p:spPr>
          <a:xfrm>
            <a:off x="4783755" y="3147461"/>
            <a:ext cx="2849079" cy="991402"/>
          </a:xfrm>
          <a:prstGeom prst="leftUpArrow">
            <a:avLst>
              <a:gd name="adj1" fmla="val 14130"/>
              <a:gd name="adj2" fmla="val 22000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horizontale 16"/>
          <p:cNvSpPr/>
          <p:nvPr/>
        </p:nvSpPr>
        <p:spPr>
          <a:xfrm>
            <a:off x="4745255" y="2300438"/>
            <a:ext cx="837398" cy="317634"/>
          </a:xfrm>
          <a:prstGeom prst="left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ouble flèche horizontale 17"/>
          <p:cNvSpPr/>
          <p:nvPr/>
        </p:nvSpPr>
        <p:spPr>
          <a:xfrm>
            <a:off x="4764506" y="5120641"/>
            <a:ext cx="837398" cy="317634"/>
          </a:xfrm>
          <a:prstGeom prst="left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492772" y="1014962"/>
            <a:ext cx="9219117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800" dirty="0" smtClean="0">
              <a:latin typeface="+mn-lt"/>
            </a:endParaRPr>
          </a:p>
          <a:p>
            <a:pPr marL="182563" algn="just"/>
            <a:r>
              <a:rPr lang="fr-FR" i="1" dirty="0" smtClean="0">
                <a:solidFill>
                  <a:srgbClr val="C00000"/>
                </a:solidFill>
              </a:rPr>
              <a:t>« </a:t>
            </a:r>
            <a:r>
              <a:rPr lang="fr-FR" dirty="0" smtClean="0">
                <a:solidFill>
                  <a:srgbClr val="C00000"/>
                </a:solidFill>
              </a:rPr>
              <a:t>L’alarme VHSS indique que le seuil de vibration admissible à été </a:t>
            </a:r>
          </a:p>
          <a:p>
            <a:pPr marL="182563" algn="just"/>
            <a:r>
              <a:rPr lang="fr-FR" dirty="0" smtClean="0">
                <a:solidFill>
                  <a:srgbClr val="C00000"/>
                </a:solidFill>
              </a:rPr>
              <a:t>dépassé. Parmi les causes possibles, outre un encrassement des</a:t>
            </a:r>
          </a:p>
          <a:p>
            <a:pPr marL="182563" algn="just"/>
            <a:r>
              <a:rPr lang="fr-FR" dirty="0" smtClean="0">
                <a:solidFill>
                  <a:srgbClr val="C00000"/>
                </a:solidFill>
              </a:rPr>
              <a:t> pales on peut également incriminer la détérioration des paliers, la détérioration de l’accouplement, le mauvais alignement moteur – ventilateur.</a:t>
            </a:r>
          </a:p>
          <a:p>
            <a:pPr marL="182563" algn="just"/>
            <a:r>
              <a:rPr lang="fr-FR" i="1" dirty="0" smtClean="0">
                <a:solidFill>
                  <a:srgbClr val="C00000"/>
                </a:solidFill>
              </a:rPr>
              <a:t>Nous allons étudier ces 3 dernières hypothèses afin d’identifier  la cause du déclenchement de cette alarme.»</a:t>
            </a:r>
          </a:p>
          <a:p>
            <a:pPr marL="355600" algn="just"/>
            <a:endParaRPr lang="fr-FR" i="1" dirty="0" smtClean="0">
              <a:solidFill>
                <a:srgbClr val="C00000"/>
              </a:solidFill>
            </a:endParaRPr>
          </a:p>
          <a:p>
            <a:pPr marL="355600" algn="just"/>
            <a:endParaRPr lang="fr-FR" i="1" dirty="0" smtClean="0">
              <a:solidFill>
                <a:srgbClr val="C00000"/>
              </a:solidFill>
            </a:endParaRPr>
          </a:p>
          <a:p>
            <a:pPr marL="1973263" indent="-1617663" algn="just"/>
            <a:r>
              <a:rPr lang="fr-FR" b="1" u="sng" dirty="0" smtClean="0"/>
              <a:t>Hypothèse 1</a:t>
            </a:r>
            <a:r>
              <a:rPr lang="fr-FR" b="1" dirty="0" smtClean="0"/>
              <a:t> </a:t>
            </a:r>
            <a:r>
              <a:rPr lang="fr-FR" dirty="0" smtClean="0"/>
              <a:t>- La détérioration des paliers peut être du à des efforts inhérents au type de montage choisi qui devrait être isostatique pour limiter les efforts et tensions.</a:t>
            </a:r>
          </a:p>
          <a:p>
            <a:pPr marL="1973263" indent="-1617663" algn="just"/>
            <a:endParaRPr lang="fr-FR" dirty="0" smtClean="0"/>
          </a:p>
          <a:p>
            <a:pPr marL="1973263" indent="-1617663" algn="just"/>
            <a:endParaRPr lang="fr-FR" dirty="0" smtClean="0"/>
          </a:p>
          <a:p>
            <a:pPr marL="1973263" indent="-1617663" algn="just"/>
            <a:endParaRPr lang="fr-FR" dirty="0" smtClean="0"/>
          </a:p>
          <a:p>
            <a:pPr marL="1973263" indent="-1617663" algn="just"/>
            <a:endParaRPr lang="fr-FR" dirty="0" smtClean="0"/>
          </a:p>
          <a:p>
            <a:pPr marL="355600" algn="just"/>
            <a:r>
              <a:rPr lang="fr-FR" i="1" dirty="0" smtClean="0"/>
              <a:t>Nous allons étudier le modèle mécanique de la liaison ainsi conçue afin de déterminer si celle-ci est susceptible de générer des efforts parasites dus aux contraintes géométriques imposées. »</a:t>
            </a:r>
            <a:endParaRPr lang="fr-FR" dirty="0" smtClean="0"/>
          </a:p>
          <a:p>
            <a:pPr marL="1973263" indent="-1617663" algn="just"/>
            <a:endParaRPr lang="fr-FR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39016" y="198265"/>
            <a:ext cx="9211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Une Problématique Maintenance …	     du domaine de la mécanique</a:t>
            </a:r>
            <a:endParaRPr lang="fr-FR" sz="2400" b="1" dirty="0" smtClean="0"/>
          </a:p>
        </p:txBody>
      </p:sp>
      <p:pic>
        <p:nvPicPr>
          <p:cNvPr id="7" name="Picture 9" descr="C:\Users\Eric\AppData\Local\Microsoft\Windows\Temporary Internet Files\Content.IE5\GZQ0ZVNA\MC90043261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3732" y="0"/>
            <a:ext cx="712268" cy="712268"/>
          </a:xfrm>
          <a:prstGeom prst="rect">
            <a:avLst/>
          </a:prstGeom>
          <a:noFill/>
        </p:spPr>
      </p:pic>
      <p:pic>
        <p:nvPicPr>
          <p:cNvPr id="8" name="Image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4999" y="690663"/>
            <a:ext cx="1947018" cy="1024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5" cstate="print"/>
          <a:srcRect l="77520" t="55372" r="3306" b="34091"/>
          <a:stretch>
            <a:fillRect/>
          </a:stretch>
        </p:blipFill>
        <p:spPr bwMode="auto">
          <a:xfrm>
            <a:off x="3400425" y="4314824"/>
            <a:ext cx="2171700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/>
          <p:nvPr/>
        </p:nvPicPr>
        <p:blipFill>
          <a:blip r:embed="rId2" cstate="print"/>
          <a:srcRect l="30483" t="58667" r="38931" b="9699"/>
          <a:stretch>
            <a:fillRect/>
          </a:stretch>
        </p:blipFill>
        <p:spPr bwMode="auto">
          <a:xfrm>
            <a:off x="1050588" y="5136204"/>
            <a:ext cx="1498059" cy="1225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94761" y="807473"/>
            <a:ext cx="915523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 smtClean="0"/>
              <a:t>La liaison entre le bâti de la machine et l’arbre du ventilateur est réalisée par l’association de deux éléments standards  (ci-dessous), que nous modéliserons par des liaisons élémentaires.</a:t>
            </a:r>
          </a:p>
        </p:txBody>
      </p:sp>
      <p:grpSp>
        <p:nvGrpSpPr>
          <p:cNvPr id="1026" name="Group 4428"/>
          <p:cNvGrpSpPr>
            <a:grpSpLocks/>
          </p:cNvGrpSpPr>
          <p:nvPr/>
        </p:nvGrpSpPr>
        <p:grpSpPr bwMode="auto">
          <a:xfrm>
            <a:off x="741555" y="1875801"/>
            <a:ext cx="8826316" cy="4486089"/>
            <a:chOff x="917" y="4125"/>
            <a:chExt cx="10669" cy="5213"/>
          </a:xfrm>
        </p:grpSpPr>
        <p:sp>
          <p:nvSpPr>
            <p:cNvPr id="880" name="Text Box 4430"/>
            <p:cNvSpPr txBox="1">
              <a:spLocks noChangeArrowheads="1"/>
            </p:cNvSpPr>
            <p:nvPr/>
          </p:nvSpPr>
          <p:spPr bwMode="auto">
            <a:xfrm>
              <a:off x="917" y="7041"/>
              <a:ext cx="2842" cy="229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Palier SNL N522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8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222222"/>
                  </a:solidFill>
                  <a:effectLst/>
                  <a:latin typeface="Arial" pitchFamily="34" charset="0"/>
                  <a:cs typeface="Arial" pitchFamily="34" charset="0"/>
                </a:rPr>
                <a:t>Paliers à semelle, pour roulements sur manchon de serrage, avec joints standard</a:t>
              </a:r>
              <a:endParaRPr kumimoji="0" lang="fr-FR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1" name="Text Box 4431"/>
            <p:cNvSpPr txBox="1">
              <a:spLocks noChangeArrowheads="1"/>
            </p:cNvSpPr>
            <p:nvPr/>
          </p:nvSpPr>
          <p:spPr bwMode="auto">
            <a:xfrm>
              <a:off x="3759" y="4125"/>
              <a:ext cx="7827" cy="521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358775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0563" algn="l"/>
                  <a:tab pos="3314700" algn="l"/>
                </a:tabLst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358775" marR="0" lvl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3230563" algn="l"/>
                  <a:tab pos="3314700" algn="l"/>
                </a:tabLst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Montage en position palier fixe	Montage en position palier libre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457200" marR="0" lvl="1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	</a:t>
              </a:r>
              <a:r>
                <a:rPr lang="fr-FR" sz="1400" dirty="0" smtClean="0">
                  <a:latin typeface="Arial" pitchFamily="34" charset="0"/>
                  <a:cs typeface="Arial" pitchFamily="34" charset="0"/>
                </a:rPr>
                <a:t>			</a:t>
              </a:r>
              <a:r>
                <a:rPr kumimoji="0" lang="fr-FR" sz="14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S : jeu axial 5 mm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endParaRPr kumimoji="0" lang="fr-FR" sz="8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79" name="Text Box 4429"/>
            <p:cNvSpPr txBox="1">
              <a:spLocks noChangeArrowheads="1"/>
            </p:cNvSpPr>
            <p:nvPr/>
          </p:nvSpPr>
          <p:spPr bwMode="auto">
            <a:xfrm>
              <a:off x="917" y="4125"/>
              <a:ext cx="2842" cy="29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fr-FR" sz="1000" b="1" i="0" u="sng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rPr>
                <a:t>Roulement 222222 EK C3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Roulement à rotule sur deux rangées de rouleaux sphériques  Alésage conique  ( K ) Cage acier Jeu radial supérieur au jeu normal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Image 7"/>
          <p:cNvPicPr/>
          <p:nvPr/>
        </p:nvPicPr>
        <p:blipFill>
          <a:blip r:embed="rId3" cstate="print"/>
          <a:srcRect l="18260" t="21207" r="43626" b="30862"/>
          <a:stretch>
            <a:fillRect/>
          </a:stretch>
        </p:blipFill>
        <p:spPr bwMode="auto">
          <a:xfrm>
            <a:off x="1391057" y="3153281"/>
            <a:ext cx="1097196" cy="980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e 24"/>
          <p:cNvGrpSpPr/>
          <p:nvPr/>
        </p:nvGrpSpPr>
        <p:grpSpPr>
          <a:xfrm>
            <a:off x="3118586" y="2801086"/>
            <a:ext cx="6198670" cy="2884370"/>
            <a:chOff x="3465094" y="2801086"/>
            <a:chExt cx="5881038" cy="2884370"/>
          </a:xfrm>
        </p:grpSpPr>
        <p:pic>
          <p:nvPicPr>
            <p:cNvPr id="10" name="Image 9"/>
            <p:cNvPicPr/>
            <p:nvPr/>
          </p:nvPicPr>
          <p:blipFill>
            <a:blip r:embed="rId4" cstate="print"/>
            <a:srcRect l="37334" t="46605" r="35641" b="27586"/>
            <a:stretch>
              <a:fillRect/>
            </a:stretch>
          </p:blipFill>
          <p:spPr bwMode="auto">
            <a:xfrm>
              <a:off x="3465094" y="3250264"/>
              <a:ext cx="2993457" cy="2435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Image 10"/>
            <p:cNvPicPr/>
            <p:nvPr/>
          </p:nvPicPr>
          <p:blipFill>
            <a:blip r:embed="rId5" cstate="print"/>
            <a:srcRect l="37175" t="46480" r="34537" b="27491"/>
            <a:stretch>
              <a:fillRect/>
            </a:stretch>
          </p:blipFill>
          <p:spPr bwMode="auto">
            <a:xfrm>
              <a:off x="6082011" y="3220916"/>
              <a:ext cx="3264121" cy="2457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83" name="AutoShape 4433"/>
            <p:cNvCxnSpPr>
              <a:cxnSpLocks noChangeShapeType="1"/>
            </p:cNvCxnSpPr>
            <p:nvPr/>
          </p:nvCxnSpPr>
          <p:spPr bwMode="auto">
            <a:xfrm flipV="1">
              <a:off x="5667477" y="4205438"/>
              <a:ext cx="923290" cy="1948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13" name="AutoShape 4433"/>
            <p:cNvCxnSpPr>
              <a:cxnSpLocks noChangeShapeType="1"/>
            </p:cNvCxnSpPr>
            <p:nvPr/>
          </p:nvCxnSpPr>
          <p:spPr bwMode="auto">
            <a:xfrm>
              <a:off x="5625366" y="4821153"/>
              <a:ext cx="974725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</p:spPr>
        </p:cxnSp>
        <p:cxnSp>
          <p:nvCxnSpPr>
            <p:cNvPr id="884" name="AutoShape 4434"/>
            <p:cNvCxnSpPr>
              <a:cxnSpLocks noChangeShapeType="1"/>
            </p:cNvCxnSpPr>
            <p:nvPr/>
          </p:nvCxnSpPr>
          <p:spPr bwMode="auto">
            <a:xfrm flipV="1">
              <a:off x="4843780" y="4500046"/>
              <a:ext cx="4049462" cy="236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  <p:cxnSp>
          <p:nvCxnSpPr>
            <p:cNvPr id="885" name="AutoShape 4435"/>
            <p:cNvCxnSpPr>
              <a:cxnSpLocks noChangeShapeType="1"/>
            </p:cNvCxnSpPr>
            <p:nvPr/>
          </p:nvCxnSpPr>
          <p:spPr bwMode="auto">
            <a:xfrm flipH="1" flipV="1">
              <a:off x="4845920" y="2801086"/>
              <a:ext cx="2940" cy="172265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</p:cxnSp>
      </p:grpSp>
      <p:sp>
        <p:nvSpPr>
          <p:cNvPr id="17" name="ZoneTexte 16"/>
          <p:cNvSpPr txBox="1"/>
          <p:nvPr/>
        </p:nvSpPr>
        <p:spPr>
          <a:xfrm>
            <a:off x="539016" y="198265"/>
            <a:ext cx="9211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Une Problématique Maintenance …	    du domaine de la  mécanique</a:t>
            </a:r>
            <a:endParaRPr lang="fr-FR" sz="2400" b="1" dirty="0" smtClean="0"/>
          </a:p>
        </p:txBody>
      </p:sp>
      <p:pic>
        <p:nvPicPr>
          <p:cNvPr id="18" name="Picture 9" descr="C:\Users\Eric\AppData\Local\Microsoft\Windows\Temporary Internet Files\Content.IE5\GZQ0ZVNA\MC900432614[1]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01753" y="17647"/>
            <a:ext cx="704248" cy="70424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14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36699" y="992424"/>
            <a:ext cx="915523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  <a:latin typeface="+mj-lt"/>
              </a:rPr>
              <a:t>Des questions …</a:t>
            </a:r>
          </a:p>
          <a:p>
            <a:endParaRPr lang="fr-FR" sz="20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sz="2000" dirty="0" smtClean="0"/>
              <a:t> Q- À partir des caractéristiques géométriques du </a:t>
            </a:r>
            <a:r>
              <a:rPr lang="fr-FR" sz="2000" b="1" dirty="0" smtClean="0"/>
              <a:t>palier fixe</a:t>
            </a:r>
            <a:r>
              <a:rPr lang="fr-FR" sz="2000" dirty="0" smtClean="0"/>
              <a:t>,</a:t>
            </a:r>
          </a:p>
          <a:p>
            <a:r>
              <a:rPr lang="fr-FR" sz="2000" dirty="0" smtClean="0"/>
              <a:t> déterminer ses mobilités internes et en déduire le modèle de </a:t>
            </a:r>
          </a:p>
          <a:p>
            <a:r>
              <a:rPr lang="fr-FR" sz="2000" dirty="0" smtClean="0"/>
              <a:t> liaison élémentaire qui peut lui être associé.</a:t>
            </a:r>
          </a:p>
          <a:p>
            <a:r>
              <a:rPr lang="fr-FR" sz="2000" dirty="0" smtClean="0"/>
              <a:t> </a:t>
            </a:r>
            <a:r>
              <a:rPr lang="fr-FR" sz="2000" dirty="0" smtClean="0">
                <a:solidFill>
                  <a:srgbClr val="FF0000"/>
                </a:solidFill>
              </a:rPr>
              <a:t>R- 3 rotations </a:t>
            </a:r>
            <a:r>
              <a:rPr lang="fr-FR" sz="2000" dirty="0" smtClean="0">
                <a:solidFill>
                  <a:srgbClr val="FF0000"/>
                </a:solidFill>
                <a:sym typeface="Wingdings" pitchFamily="2" charset="2"/>
              </a:rPr>
              <a:t> liaison rotule</a:t>
            </a:r>
          </a:p>
          <a:p>
            <a:endParaRPr lang="fr-FR" sz="2000" dirty="0" smtClean="0">
              <a:solidFill>
                <a:srgbClr val="FF0000"/>
              </a:solidFill>
            </a:endParaRPr>
          </a:p>
          <a:p>
            <a:r>
              <a:rPr lang="fr-FR" sz="2000" dirty="0" smtClean="0"/>
              <a:t>Q - À partir des caractéristiques géométriques du </a:t>
            </a:r>
            <a:r>
              <a:rPr lang="fr-FR" sz="2000" b="1" dirty="0" smtClean="0"/>
              <a:t>palier mobile</a:t>
            </a:r>
            <a:r>
              <a:rPr lang="fr-FR" sz="2000" dirty="0" smtClean="0"/>
              <a:t>,</a:t>
            </a:r>
          </a:p>
          <a:p>
            <a:r>
              <a:rPr lang="fr-FR" sz="2000" dirty="0" smtClean="0"/>
              <a:t> déterminer ses mobilités internes et en déduire le modèle de  </a:t>
            </a:r>
          </a:p>
          <a:p>
            <a:r>
              <a:rPr lang="fr-FR" sz="2000" dirty="0" smtClean="0"/>
              <a:t> liaison élémentaire qui peut lui être associé.</a:t>
            </a:r>
          </a:p>
          <a:p>
            <a:r>
              <a:rPr lang="fr-FR" sz="2000" dirty="0" smtClean="0">
                <a:solidFill>
                  <a:srgbClr val="FF0000"/>
                </a:solidFill>
              </a:rPr>
              <a:t>R- 3 rotations 1 translation </a:t>
            </a:r>
            <a:r>
              <a:rPr lang="fr-FR" sz="2000" dirty="0" smtClean="0">
                <a:solidFill>
                  <a:srgbClr val="FF0000"/>
                </a:solidFill>
                <a:sym typeface="Wingdings" pitchFamily="2" charset="2"/>
              </a:rPr>
              <a:t> liaison linéaire annulaire</a:t>
            </a:r>
          </a:p>
          <a:p>
            <a:endParaRPr lang="fr-FR" sz="2000" dirty="0" smtClean="0"/>
          </a:p>
          <a:p>
            <a:pPr>
              <a:tabLst>
                <a:tab pos="0" algn="l"/>
              </a:tabLst>
            </a:pPr>
            <a:r>
              <a:rPr lang="fr-FR" sz="2000" dirty="0" smtClean="0"/>
              <a:t> Q- Quel est le modèle de liaison (entre l’arbre et le bâti) associé </a:t>
            </a:r>
          </a:p>
          <a:p>
            <a:pPr>
              <a:tabLst>
                <a:tab pos="0" algn="l"/>
              </a:tabLst>
            </a:pPr>
            <a:r>
              <a:rPr lang="fr-FR" sz="2000" dirty="0" smtClean="0"/>
              <a:t> à l’ensemble des deux paliers ?</a:t>
            </a:r>
          </a:p>
          <a:p>
            <a:pPr>
              <a:tabLst>
                <a:tab pos="0" algn="l"/>
              </a:tabLst>
            </a:pPr>
            <a:r>
              <a:rPr lang="fr-FR" sz="2000" dirty="0" smtClean="0">
                <a:solidFill>
                  <a:srgbClr val="FF0000"/>
                </a:solidFill>
              </a:rPr>
              <a:t> R- liaison pivot</a:t>
            </a:r>
          </a:p>
          <a:p>
            <a:pPr>
              <a:tabLst>
                <a:tab pos="0" algn="l"/>
              </a:tabLst>
            </a:pPr>
            <a:endParaRPr lang="fr-FR" sz="2000" dirty="0" smtClean="0"/>
          </a:p>
          <a:p>
            <a:r>
              <a:rPr lang="fr-FR" sz="2000" dirty="0" smtClean="0"/>
              <a:t>Q- Le montage de l’arbre est-il isostatique ou hyperstatique ? </a:t>
            </a:r>
          </a:p>
        </p:txBody>
      </p:sp>
      <p:pic>
        <p:nvPicPr>
          <p:cNvPr id="4" name="Picture 3" descr="C:\Users\Eric\AppData\Local\Microsoft\Windows\Temporary Internet Files\Content.IE5\8N3NC8UO\MC9004344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7645" y="807909"/>
            <a:ext cx="765202" cy="795883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39016" y="198265"/>
            <a:ext cx="9211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Une Problématique Maintenance …	     du domaine de la mécanique</a:t>
            </a:r>
            <a:endParaRPr lang="fr-FR" sz="2400" b="1" dirty="0" smtClean="0"/>
          </a:p>
        </p:txBody>
      </p:sp>
      <p:pic>
        <p:nvPicPr>
          <p:cNvPr id="6" name="Picture 9" descr="C:\Users\Eric\AppData\Local\Microsoft\Windows\Temporary Internet Files\Content.IE5\GZQ0ZVNA\MC900432614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92127" y="17647"/>
            <a:ext cx="713873" cy="713873"/>
          </a:xfrm>
          <a:prstGeom prst="rect">
            <a:avLst/>
          </a:prstGeom>
          <a:noFill/>
        </p:spPr>
      </p:pic>
      <p:pic>
        <p:nvPicPr>
          <p:cNvPr id="7" name="Image 6"/>
          <p:cNvPicPr/>
          <p:nvPr/>
        </p:nvPicPr>
        <p:blipFill>
          <a:blip r:embed="rId4" cstate="print"/>
          <a:srcRect l="51074" t="47727" r="28430" b="29959"/>
          <a:stretch>
            <a:fillRect/>
          </a:stretch>
        </p:blipFill>
        <p:spPr bwMode="auto">
          <a:xfrm>
            <a:off x="8029781" y="1776526"/>
            <a:ext cx="11811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 7"/>
          <p:cNvPicPr/>
          <p:nvPr/>
        </p:nvPicPr>
        <p:blipFill>
          <a:blip r:embed="rId5" cstate="print"/>
          <a:srcRect l="35207" t="43802" r="34876" b="32438"/>
          <a:stretch>
            <a:fillRect/>
          </a:stretch>
        </p:blipFill>
        <p:spPr bwMode="auto">
          <a:xfrm>
            <a:off x="8025319" y="4894965"/>
            <a:ext cx="1534842" cy="893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mage 8"/>
          <p:cNvPicPr/>
          <p:nvPr/>
        </p:nvPicPr>
        <p:blipFill>
          <a:blip r:embed="rId6" cstate="print"/>
          <a:srcRect l="37686" t="49174" r="39669" b="29545"/>
          <a:stretch>
            <a:fillRect/>
          </a:stretch>
        </p:blipFill>
        <p:spPr bwMode="auto">
          <a:xfrm>
            <a:off x="8162421" y="3405413"/>
            <a:ext cx="1304925" cy="98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15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92771" y="957210"/>
            <a:ext cx="921911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800" dirty="0" smtClean="0">
              <a:latin typeface="+mn-lt"/>
            </a:endParaRPr>
          </a:p>
          <a:p>
            <a:pPr algn="just"/>
            <a:r>
              <a:rPr lang="fr-FR" i="1" dirty="0" smtClean="0">
                <a:solidFill>
                  <a:srgbClr val="C00000"/>
                </a:solidFill>
              </a:rPr>
              <a:t>« </a:t>
            </a:r>
            <a:r>
              <a:rPr lang="fr-FR" dirty="0" smtClean="0"/>
              <a:t> Une des défaillances récurrente du four concerne le blocage des grilles par des déchets solides et notamment des dépôts d’aluminium issus de « canettes fondues et refroidies ».</a:t>
            </a:r>
          </a:p>
          <a:p>
            <a:pPr algn="just"/>
            <a:r>
              <a:rPr lang="fr-FR" dirty="0" smtClean="0"/>
              <a:t>Le service maintenance doit avoir …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39016" y="198265"/>
            <a:ext cx="9211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Une Problématique Maintenance …	     du domaine de l’hydraulique</a:t>
            </a:r>
            <a:endParaRPr lang="fr-FR" sz="2400" b="1" dirty="0" smtClean="0"/>
          </a:p>
        </p:txBody>
      </p:sp>
      <p:pic>
        <p:nvPicPr>
          <p:cNvPr id="35843" name="Picture 3" descr="C:\Users\Eric\AppData\Local\Microsoft\Windows\Temporary Internet Files\Content.IE5\8N3NC8UO\MC90027903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0" y="0"/>
            <a:ext cx="762000" cy="699865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514705" y="2406316"/>
            <a:ext cx="9081681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Des questions …</a:t>
            </a:r>
          </a:p>
          <a:p>
            <a:pPr algn="just"/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endParaRPr lang="fr-FR" dirty="0" smtClean="0"/>
          </a:p>
          <a:p>
            <a:r>
              <a:rPr lang="fr-FR" dirty="0" smtClean="0"/>
              <a:t>On donne le schéma </a:t>
            </a:r>
          </a:p>
          <a:p>
            <a:r>
              <a:rPr lang="fr-FR" dirty="0" smtClean="0"/>
              <a:t>hydraulique correspondant </a:t>
            </a:r>
          </a:p>
          <a:p>
            <a:r>
              <a:rPr lang="fr-FR" dirty="0" smtClean="0"/>
              <a:t>à la phase1.</a:t>
            </a:r>
          </a:p>
          <a:p>
            <a:endParaRPr lang="fr-FR" dirty="0" smtClean="0"/>
          </a:p>
          <a:p>
            <a:r>
              <a:rPr lang="fr-FR" dirty="0" smtClean="0"/>
              <a:t>Compléter le schéma </a:t>
            </a:r>
          </a:p>
          <a:p>
            <a:r>
              <a:rPr lang="fr-FR" dirty="0" smtClean="0"/>
              <a:t>hydraulique correspondant </a:t>
            </a:r>
          </a:p>
          <a:p>
            <a:r>
              <a:rPr lang="fr-FR" dirty="0" smtClean="0"/>
              <a:t>à la phase 2.</a:t>
            </a:r>
          </a:p>
          <a:p>
            <a:r>
              <a:rPr lang="fr-FR" dirty="0" smtClean="0"/>
              <a:t>Sur le schéma phase 2 </a:t>
            </a:r>
          </a:p>
          <a:p>
            <a:r>
              <a:rPr lang="fr-FR" dirty="0" smtClean="0"/>
              <a:t>colorier en rouge la (les) </a:t>
            </a:r>
          </a:p>
          <a:p>
            <a:r>
              <a:rPr lang="fr-FR" dirty="0" smtClean="0"/>
              <a:t>chambre(s) de vérin faisant </a:t>
            </a:r>
          </a:p>
          <a:p>
            <a:r>
              <a:rPr lang="fr-FR" dirty="0" smtClean="0"/>
              <a:t>l’objet de la recharge. </a:t>
            </a:r>
          </a:p>
        </p:txBody>
      </p:sp>
      <p:grpSp>
        <p:nvGrpSpPr>
          <p:cNvPr id="10" name="Group 3"/>
          <p:cNvGrpSpPr>
            <a:grpSpLocks/>
          </p:cNvGrpSpPr>
          <p:nvPr/>
        </p:nvGrpSpPr>
        <p:grpSpPr bwMode="auto">
          <a:xfrm rot="16200000">
            <a:off x="4878410" y="5223589"/>
            <a:ext cx="101665" cy="92647"/>
            <a:chOff x="3211" y="4358"/>
            <a:chExt cx="232" cy="553"/>
          </a:xfrm>
        </p:grpSpPr>
        <p:cxnSp>
          <p:nvCxnSpPr>
            <p:cNvPr id="179" name="AutoShape 4"/>
            <p:cNvCxnSpPr>
              <a:cxnSpLocks noChangeShapeType="1"/>
            </p:cNvCxnSpPr>
            <p:nvPr/>
          </p:nvCxnSpPr>
          <p:spPr bwMode="auto">
            <a:xfrm flipV="1">
              <a:off x="3217" y="4807"/>
              <a:ext cx="226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0" name="AutoShape 5"/>
            <p:cNvCxnSpPr>
              <a:cxnSpLocks noChangeShapeType="1"/>
            </p:cNvCxnSpPr>
            <p:nvPr/>
          </p:nvCxnSpPr>
          <p:spPr bwMode="auto">
            <a:xfrm flipH="1" flipV="1">
              <a:off x="3211" y="4692"/>
              <a:ext cx="232" cy="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1" name="AutoShape 6"/>
            <p:cNvCxnSpPr>
              <a:cxnSpLocks noChangeShapeType="1"/>
            </p:cNvCxnSpPr>
            <p:nvPr/>
          </p:nvCxnSpPr>
          <p:spPr bwMode="auto">
            <a:xfrm flipV="1">
              <a:off x="3217" y="4581"/>
              <a:ext cx="226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2" name="AutoShape 7"/>
            <p:cNvCxnSpPr>
              <a:cxnSpLocks noChangeShapeType="1"/>
            </p:cNvCxnSpPr>
            <p:nvPr/>
          </p:nvCxnSpPr>
          <p:spPr bwMode="auto">
            <a:xfrm flipH="1" flipV="1">
              <a:off x="3211" y="4469"/>
              <a:ext cx="232" cy="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83" name="AutoShape 8"/>
            <p:cNvCxnSpPr>
              <a:cxnSpLocks noChangeShapeType="1"/>
            </p:cNvCxnSpPr>
            <p:nvPr/>
          </p:nvCxnSpPr>
          <p:spPr bwMode="auto">
            <a:xfrm flipV="1">
              <a:off x="3233" y="4358"/>
              <a:ext cx="210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1" name="Group 9"/>
          <p:cNvGrpSpPr>
            <a:grpSpLocks/>
          </p:cNvGrpSpPr>
          <p:nvPr/>
        </p:nvGrpSpPr>
        <p:grpSpPr bwMode="auto">
          <a:xfrm rot="16200000">
            <a:off x="3920619" y="5208505"/>
            <a:ext cx="101665" cy="93300"/>
            <a:chOff x="3211" y="4358"/>
            <a:chExt cx="232" cy="553"/>
          </a:xfrm>
        </p:grpSpPr>
        <p:cxnSp>
          <p:nvCxnSpPr>
            <p:cNvPr id="174" name="AutoShape 10"/>
            <p:cNvCxnSpPr>
              <a:cxnSpLocks noChangeShapeType="1"/>
            </p:cNvCxnSpPr>
            <p:nvPr/>
          </p:nvCxnSpPr>
          <p:spPr bwMode="auto">
            <a:xfrm flipV="1">
              <a:off x="3217" y="4807"/>
              <a:ext cx="226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5" name="AutoShape 11"/>
            <p:cNvCxnSpPr>
              <a:cxnSpLocks noChangeShapeType="1"/>
            </p:cNvCxnSpPr>
            <p:nvPr/>
          </p:nvCxnSpPr>
          <p:spPr bwMode="auto">
            <a:xfrm flipH="1" flipV="1">
              <a:off x="3211" y="4692"/>
              <a:ext cx="232" cy="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6" name="AutoShape 12"/>
            <p:cNvCxnSpPr>
              <a:cxnSpLocks noChangeShapeType="1"/>
            </p:cNvCxnSpPr>
            <p:nvPr/>
          </p:nvCxnSpPr>
          <p:spPr bwMode="auto">
            <a:xfrm flipV="1">
              <a:off x="3217" y="4581"/>
              <a:ext cx="226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7" name="AutoShape 13"/>
            <p:cNvCxnSpPr>
              <a:cxnSpLocks noChangeShapeType="1"/>
            </p:cNvCxnSpPr>
            <p:nvPr/>
          </p:nvCxnSpPr>
          <p:spPr bwMode="auto">
            <a:xfrm flipH="1" flipV="1">
              <a:off x="3211" y="4469"/>
              <a:ext cx="232" cy="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8" name="AutoShape 14"/>
            <p:cNvCxnSpPr>
              <a:cxnSpLocks noChangeShapeType="1"/>
            </p:cNvCxnSpPr>
            <p:nvPr/>
          </p:nvCxnSpPr>
          <p:spPr bwMode="auto">
            <a:xfrm flipV="1">
              <a:off x="3233" y="4358"/>
              <a:ext cx="210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5" name="Group 33"/>
          <p:cNvGrpSpPr>
            <a:grpSpLocks/>
          </p:cNvGrpSpPr>
          <p:nvPr/>
        </p:nvGrpSpPr>
        <p:grpSpPr bwMode="auto">
          <a:xfrm rot="10800000">
            <a:off x="4377599" y="4138483"/>
            <a:ext cx="98519" cy="96417"/>
            <a:chOff x="3211" y="4358"/>
            <a:chExt cx="232" cy="553"/>
          </a:xfrm>
        </p:grpSpPr>
        <p:cxnSp>
          <p:nvCxnSpPr>
            <p:cNvPr id="154" name="AutoShape 34"/>
            <p:cNvCxnSpPr>
              <a:cxnSpLocks noChangeShapeType="1"/>
            </p:cNvCxnSpPr>
            <p:nvPr/>
          </p:nvCxnSpPr>
          <p:spPr bwMode="auto">
            <a:xfrm flipV="1">
              <a:off x="3217" y="4807"/>
              <a:ext cx="226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5" name="AutoShape 35"/>
            <p:cNvCxnSpPr>
              <a:cxnSpLocks noChangeShapeType="1"/>
            </p:cNvCxnSpPr>
            <p:nvPr/>
          </p:nvCxnSpPr>
          <p:spPr bwMode="auto">
            <a:xfrm flipH="1" flipV="1">
              <a:off x="3211" y="4692"/>
              <a:ext cx="232" cy="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6" name="AutoShape 36"/>
            <p:cNvCxnSpPr>
              <a:cxnSpLocks noChangeShapeType="1"/>
            </p:cNvCxnSpPr>
            <p:nvPr/>
          </p:nvCxnSpPr>
          <p:spPr bwMode="auto">
            <a:xfrm flipV="1">
              <a:off x="3217" y="4581"/>
              <a:ext cx="226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7" name="AutoShape 37"/>
            <p:cNvCxnSpPr>
              <a:cxnSpLocks noChangeShapeType="1"/>
            </p:cNvCxnSpPr>
            <p:nvPr/>
          </p:nvCxnSpPr>
          <p:spPr bwMode="auto">
            <a:xfrm flipH="1" flipV="1">
              <a:off x="3211" y="4469"/>
              <a:ext cx="232" cy="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58" name="AutoShape 38"/>
            <p:cNvCxnSpPr>
              <a:cxnSpLocks noChangeShapeType="1"/>
            </p:cNvCxnSpPr>
            <p:nvPr/>
          </p:nvCxnSpPr>
          <p:spPr bwMode="auto">
            <a:xfrm flipV="1">
              <a:off x="3233" y="4358"/>
              <a:ext cx="210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sp>
        <p:nvSpPr>
          <p:cNvPr id="16" name="Rectangle 39"/>
          <p:cNvSpPr>
            <a:spLocks noChangeArrowheads="1"/>
          </p:cNvSpPr>
          <p:nvPr/>
        </p:nvSpPr>
        <p:spPr bwMode="auto">
          <a:xfrm>
            <a:off x="4307135" y="4242771"/>
            <a:ext cx="212045" cy="24268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7" name="AutoShape 40"/>
          <p:cNvCxnSpPr>
            <a:cxnSpLocks noChangeShapeType="1"/>
          </p:cNvCxnSpPr>
          <p:nvPr/>
        </p:nvCxnSpPr>
        <p:spPr bwMode="auto">
          <a:xfrm flipV="1">
            <a:off x="4091175" y="5214817"/>
            <a:ext cx="137666" cy="20857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8" name="Rectangle 41"/>
          <p:cNvSpPr>
            <a:spLocks noChangeArrowheads="1"/>
          </p:cNvSpPr>
          <p:nvPr/>
        </p:nvSpPr>
        <p:spPr bwMode="auto">
          <a:xfrm>
            <a:off x="4307135" y="4485455"/>
            <a:ext cx="212045" cy="243339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9" name="AutoShape 42"/>
          <p:cNvCxnSpPr>
            <a:cxnSpLocks noChangeShapeType="1"/>
          </p:cNvCxnSpPr>
          <p:nvPr/>
        </p:nvCxnSpPr>
        <p:spPr bwMode="auto">
          <a:xfrm flipV="1">
            <a:off x="4309745" y="4554980"/>
            <a:ext cx="212045" cy="1383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0" name="AutoShape 43"/>
          <p:cNvCxnSpPr>
            <a:cxnSpLocks noChangeShapeType="1"/>
          </p:cNvCxnSpPr>
          <p:nvPr/>
        </p:nvCxnSpPr>
        <p:spPr bwMode="auto">
          <a:xfrm>
            <a:off x="4307135" y="4554980"/>
            <a:ext cx="212045" cy="1383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</p:cxnSp>
      <p:cxnSp>
        <p:nvCxnSpPr>
          <p:cNvPr id="21" name="AutoShape 44"/>
          <p:cNvCxnSpPr>
            <a:cxnSpLocks noChangeShapeType="1"/>
          </p:cNvCxnSpPr>
          <p:nvPr/>
        </p:nvCxnSpPr>
        <p:spPr bwMode="auto">
          <a:xfrm>
            <a:off x="4307135" y="4310985"/>
            <a:ext cx="21465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22" name="AutoShape 45"/>
          <p:cNvCxnSpPr>
            <a:cxnSpLocks noChangeShapeType="1"/>
          </p:cNvCxnSpPr>
          <p:nvPr/>
        </p:nvCxnSpPr>
        <p:spPr bwMode="auto">
          <a:xfrm>
            <a:off x="4307135" y="4415929"/>
            <a:ext cx="6850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3" name="AutoShape 46"/>
          <p:cNvCxnSpPr>
            <a:cxnSpLocks noChangeShapeType="1"/>
          </p:cNvCxnSpPr>
          <p:nvPr/>
        </p:nvCxnSpPr>
        <p:spPr bwMode="auto">
          <a:xfrm>
            <a:off x="4448063" y="4415929"/>
            <a:ext cx="69159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4" name="AutoShape 47"/>
          <p:cNvCxnSpPr>
            <a:cxnSpLocks noChangeShapeType="1"/>
          </p:cNvCxnSpPr>
          <p:nvPr/>
        </p:nvCxnSpPr>
        <p:spPr bwMode="auto">
          <a:xfrm>
            <a:off x="4375642" y="4381167"/>
            <a:ext cx="0" cy="6493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5" name="AutoShape 48"/>
          <p:cNvCxnSpPr>
            <a:cxnSpLocks noChangeShapeType="1"/>
          </p:cNvCxnSpPr>
          <p:nvPr/>
        </p:nvCxnSpPr>
        <p:spPr bwMode="auto">
          <a:xfrm>
            <a:off x="4448063" y="4381167"/>
            <a:ext cx="0" cy="6493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26" name="Rectangle 49"/>
          <p:cNvSpPr>
            <a:spLocks noChangeArrowheads="1"/>
          </p:cNvSpPr>
          <p:nvPr/>
        </p:nvSpPr>
        <p:spPr bwMode="auto">
          <a:xfrm rot="16200000">
            <a:off x="4254476" y="4781453"/>
            <a:ext cx="175781" cy="704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7" name="AutoShape 50"/>
          <p:cNvCxnSpPr>
            <a:cxnSpLocks noChangeShapeType="1"/>
          </p:cNvCxnSpPr>
          <p:nvPr/>
        </p:nvCxnSpPr>
        <p:spPr bwMode="auto">
          <a:xfrm flipH="1">
            <a:off x="4375642" y="4867189"/>
            <a:ext cx="4045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8" name="AutoShape 51"/>
          <p:cNvCxnSpPr>
            <a:cxnSpLocks noChangeShapeType="1"/>
          </p:cNvCxnSpPr>
          <p:nvPr/>
        </p:nvCxnSpPr>
        <p:spPr bwMode="auto">
          <a:xfrm flipH="1">
            <a:off x="4271903" y="4798320"/>
            <a:ext cx="4045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29" name="AutoShape 52"/>
          <p:cNvCxnSpPr>
            <a:cxnSpLocks noChangeShapeType="1"/>
          </p:cNvCxnSpPr>
          <p:nvPr/>
        </p:nvCxnSpPr>
        <p:spPr bwMode="auto">
          <a:xfrm flipH="1" flipV="1">
            <a:off x="4307135" y="4798320"/>
            <a:ext cx="68507" cy="695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0" name="Text Box 53"/>
          <p:cNvSpPr txBox="1">
            <a:spLocks noChangeArrowheads="1"/>
          </p:cNvSpPr>
          <p:nvPr/>
        </p:nvSpPr>
        <p:spPr bwMode="auto">
          <a:xfrm>
            <a:off x="5003295" y="5225967"/>
            <a:ext cx="399297" cy="262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Y21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Text Box 54"/>
          <p:cNvSpPr txBox="1">
            <a:spLocks noChangeArrowheads="1"/>
          </p:cNvSpPr>
          <p:nvPr/>
        </p:nvSpPr>
        <p:spPr bwMode="auto">
          <a:xfrm>
            <a:off x="4242543" y="4867845"/>
            <a:ext cx="351668" cy="2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Y23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55"/>
          <p:cNvSpPr>
            <a:spLocks noChangeArrowheads="1"/>
          </p:cNvSpPr>
          <p:nvPr/>
        </p:nvSpPr>
        <p:spPr bwMode="auto">
          <a:xfrm>
            <a:off x="3956119" y="3339596"/>
            <a:ext cx="918644" cy="20857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AutoShape 56"/>
          <p:cNvCxnSpPr>
            <a:cxnSpLocks noChangeShapeType="1"/>
          </p:cNvCxnSpPr>
          <p:nvPr/>
        </p:nvCxnSpPr>
        <p:spPr bwMode="auto">
          <a:xfrm>
            <a:off x="4170121" y="3339596"/>
            <a:ext cx="0" cy="20857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34" name="Text Box 57"/>
          <p:cNvSpPr txBox="1">
            <a:spLocks noChangeArrowheads="1"/>
          </p:cNvSpPr>
          <p:nvPr/>
        </p:nvSpPr>
        <p:spPr bwMode="auto">
          <a:xfrm>
            <a:off x="4945227" y="3237275"/>
            <a:ext cx="773148" cy="2066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C2G</a:t>
            </a:r>
            <a:r>
              <a:rPr kumimoji="0" 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Vérin GAUCHE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58"/>
          <p:cNvSpPr>
            <a:spLocks noChangeArrowheads="1"/>
          </p:cNvSpPr>
          <p:nvPr/>
        </p:nvSpPr>
        <p:spPr bwMode="auto">
          <a:xfrm>
            <a:off x="4628138" y="3790856"/>
            <a:ext cx="918644" cy="20857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6" name="AutoShape 59"/>
          <p:cNvCxnSpPr>
            <a:cxnSpLocks noChangeShapeType="1"/>
          </p:cNvCxnSpPr>
          <p:nvPr/>
        </p:nvCxnSpPr>
        <p:spPr bwMode="auto">
          <a:xfrm>
            <a:off x="4841488" y="3790856"/>
            <a:ext cx="0" cy="20857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37" name="Text Box 60"/>
          <p:cNvSpPr txBox="1">
            <a:spLocks noChangeArrowheads="1"/>
          </p:cNvSpPr>
          <p:nvPr/>
        </p:nvSpPr>
        <p:spPr bwMode="auto">
          <a:xfrm>
            <a:off x="5571575" y="3733136"/>
            <a:ext cx="730739" cy="16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C2V Vérin</a:t>
            </a:r>
            <a:r>
              <a:rPr kumimoji="0" 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DROITE DROIT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8" name="AutoShape 61"/>
          <p:cNvCxnSpPr>
            <a:cxnSpLocks noChangeShapeType="1"/>
          </p:cNvCxnSpPr>
          <p:nvPr/>
        </p:nvCxnSpPr>
        <p:spPr bwMode="auto">
          <a:xfrm>
            <a:off x="3991351" y="3548172"/>
            <a:ext cx="0" cy="1597119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9" name="AutoShape 62"/>
          <p:cNvCxnSpPr>
            <a:cxnSpLocks noChangeShapeType="1"/>
          </p:cNvCxnSpPr>
          <p:nvPr/>
        </p:nvCxnSpPr>
        <p:spPr bwMode="auto">
          <a:xfrm>
            <a:off x="3991351" y="5145291"/>
            <a:ext cx="67462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0" name="AutoShape 63"/>
          <p:cNvCxnSpPr>
            <a:cxnSpLocks noChangeShapeType="1"/>
          </p:cNvCxnSpPr>
          <p:nvPr/>
        </p:nvCxnSpPr>
        <p:spPr bwMode="auto">
          <a:xfrm>
            <a:off x="4665980" y="5145291"/>
            <a:ext cx="0" cy="6952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1" name="AutoShape 64"/>
          <p:cNvCxnSpPr>
            <a:cxnSpLocks noChangeShapeType="1"/>
          </p:cNvCxnSpPr>
          <p:nvPr/>
        </p:nvCxnSpPr>
        <p:spPr bwMode="auto">
          <a:xfrm flipV="1">
            <a:off x="4804299" y="5145291"/>
            <a:ext cx="0" cy="6952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2" name="AutoShape 65"/>
          <p:cNvCxnSpPr>
            <a:cxnSpLocks noChangeShapeType="1"/>
          </p:cNvCxnSpPr>
          <p:nvPr/>
        </p:nvCxnSpPr>
        <p:spPr bwMode="auto">
          <a:xfrm>
            <a:off x="4804299" y="5145291"/>
            <a:ext cx="140928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3" name="AutoShape 66"/>
          <p:cNvCxnSpPr>
            <a:cxnSpLocks noChangeShapeType="1"/>
          </p:cNvCxnSpPr>
          <p:nvPr/>
        </p:nvCxnSpPr>
        <p:spPr bwMode="auto">
          <a:xfrm flipV="1">
            <a:off x="4945227" y="4138483"/>
            <a:ext cx="0" cy="100680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4" name="AutoShape 67"/>
          <p:cNvCxnSpPr>
            <a:cxnSpLocks noChangeShapeType="1"/>
          </p:cNvCxnSpPr>
          <p:nvPr/>
        </p:nvCxnSpPr>
        <p:spPr bwMode="auto">
          <a:xfrm>
            <a:off x="4945227" y="4138483"/>
            <a:ext cx="495206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5" name="AutoShape 68"/>
          <p:cNvCxnSpPr>
            <a:cxnSpLocks noChangeShapeType="1"/>
          </p:cNvCxnSpPr>
          <p:nvPr/>
        </p:nvCxnSpPr>
        <p:spPr bwMode="auto">
          <a:xfrm flipV="1">
            <a:off x="5440434" y="3999432"/>
            <a:ext cx="0" cy="13905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6" name="AutoShape 69"/>
          <p:cNvCxnSpPr>
            <a:cxnSpLocks noChangeShapeType="1"/>
          </p:cNvCxnSpPr>
          <p:nvPr/>
        </p:nvCxnSpPr>
        <p:spPr bwMode="auto">
          <a:xfrm>
            <a:off x="4665980" y="3999432"/>
            <a:ext cx="0" cy="311553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7" name="AutoShape 70"/>
          <p:cNvCxnSpPr>
            <a:cxnSpLocks noChangeShapeType="1"/>
          </p:cNvCxnSpPr>
          <p:nvPr/>
        </p:nvCxnSpPr>
        <p:spPr bwMode="auto">
          <a:xfrm flipH="1">
            <a:off x="4517223" y="4310985"/>
            <a:ext cx="148758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8" name="AutoShape 71"/>
          <p:cNvCxnSpPr>
            <a:cxnSpLocks noChangeShapeType="1"/>
          </p:cNvCxnSpPr>
          <p:nvPr/>
        </p:nvCxnSpPr>
        <p:spPr bwMode="auto">
          <a:xfrm flipH="1">
            <a:off x="4203396" y="4310985"/>
            <a:ext cx="103739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49" name="AutoShape 72"/>
          <p:cNvCxnSpPr>
            <a:cxnSpLocks noChangeShapeType="1"/>
          </p:cNvCxnSpPr>
          <p:nvPr/>
        </p:nvCxnSpPr>
        <p:spPr bwMode="auto">
          <a:xfrm flipV="1">
            <a:off x="4203396" y="3652461"/>
            <a:ext cx="0" cy="65852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0" name="AutoShape 73"/>
          <p:cNvCxnSpPr>
            <a:cxnSpLocks noChangeShapeType="1"/>
          </p:cNvCxnSpPr>
          <p:nvPr/>
        </p:nvCxnSpPr>
        <p:spPr bwMode="auto">
          <a:xfrm>
            <a:off x="4203396" y="3652461"/>
            <a:ext cx="600903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1" name="AutoShape 74"/>
          <p:cNvCxnSpPr>
            <a:cxnSpLocks noChangeShapeType="1"/>
          </p:cNvCxnSpPr>
          <p:nvPr/>
        </p:nvCxnSpPr>
        <p:spPr bwMode="auto">
          <a:xfrm flipV="1">
            <a:off x="4804299" y="3548172"/>
            <a:ext cx="0" cy="104288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2" name="AutoShape 75"/>
          <p:cNvCxnSpPr>
            <a:cxnSpLocks noChangeShapeType="1"/>
          </p:cNvCxnSpPr>
          <p:nvPr/>
        </p:nvCxnSpPr>
        <p:spPr bwMode="auto">
          <a:xfrm>
            <a:off x="4804299" y="5423393"/>
            <a:ext cx="0" cy="141675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3" name="AutoShape 76"/>
          <p:cNvCxnSpPr>
            <a:cxnSpLocks noChangeShapeType="1"/>
          </p:cNvCxnSpPr>
          <p:nvPr/>
        </p:nvCxnSpPr>
        <p:spPr bwMode="auto">
          <a:xfrm>
            <a:off x="4665980" y="5428640"/>
            <a:ext cx="0" cy="14233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4" name="AutoShape 77"/>
          <p:cNvCxnSpPr>
            <a:cxnSpLocks noChangeShapeType="1"/>
          </p:cNvCxnSpPr>
          <p:nvPr/>
        </p:nvCxnSpPr>
        <p:spPr bwMode="auto">
          <a:xfrm>
            <a:off x="4733835" y="5527682"/>
            <a:ext cx="0" cy="695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5" name="AutoShape 78"/>
          <p:cNvCxnSpPr>
            <a:cxnSpLocks noChangeShapeType="1"/>
          </p:cNvCxnSpPr>
          <p:nvPr/>
        </p:nvCxnSpPr>
        <p:spPr bwMode="auto">
          <a:xfrm>
            <a:off x="4733835" y="5597207"/>
            <a:ext cx="14092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56" name="AutoShape 79"/>
          <p:cNvCxnSpPr>
            <a:cxnSpLocks noChangeShapeType="1"/>
          </p:cNvCxnSpPr>
          <p:nvPr/>
        </p:nvCxnSpPr>
        <p:spPr bwMode="auto">
          <a:xfrm flipV="1">
            <a:off x="4874763" y="5527682"/>
            <a:ext cx="0" cy="695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57" name="AutoShape 80"/>
          <p:cNvSpPr>
            <a:spLocks noChangeArrowheads="1"/>
          </p:cNvSpPr>
          <p:nvPr/>
        </p:nvSpPr>
        <p:spPr bwMode="auto">
          <a:xfrm>
            <a:off x="4632053" y="5565068"/>
            <a:ext cx="69812" cy="66902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8" name="Rectangle 81"/>
          <p:cNvSpPr>
            <a:spLocks noChangeArrowheads="1"/>
          </p:cNvSpPr>
          <p:nvPr/>
        </p:nvSpPr>
        <p:spPr bwMode="auto">
          <a:xfrm>
            <a:off x="3958076" y="3339596"/>
            <a:ext cx="212045" cy="2085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59" name="Rectangle 82"/>
          <p:cNvSpPr>
            <a:spLocks noChangeArrowheads="1"/>
          </p:cNvSpPr>
          <p:nvPr/>
        </p:nvSpPr>
        <p:spPr bwMode="auto">
          <a:xfrm>
            <a:off x="4628138" y="3790856"/>
            <a:ext cx="211392" cy="2085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76" name="AutoShape 99"/>
          <p:cNvCxnSpPr>
            <a:cxnSpLocks noChangeShapeType="1"/>
          </p:cNvCxnSpPr>
          <p:nvPr/>
        </p:nvCxnSpPr>
        <p:spPr bwMode="auto">
          <a:xfrm flipH="1">
            <a:off x="3991351" y="4415929"/>
            <a:ext cx="315784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7" name="AutoShape 100"/>
          <p:cNvCxnSpPr>
            <a:cxnSpLocks noChangeShapeType="1"/>
          </p:cNvCxnSpPr>
          <p:nvPr/>
        </p:nvCxnSpPr>
        <p:spPr bwMode="auto">
          <a:xfrm>
            <a:off x="4517223" y="4415929"/>
            <a:ext cx="428005" cy="0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sp>
        <p:nvSpPr>
          <p:cNvPr id="91" name="Text Box 114"/>
          <p:cNvSpPr txBox="1">
            <a:spLocks noChangeArrowheads="1"/>
          </p:cNvSpPr>
          <p:nvPr/>
        </p:nvSpPr>
        <p:spPr bwMode="auto">
          <a:xfrm>
            <a:off x="3509846" y="2675824"/>
            <a:ext cx="2792469" cy="4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Avance grille  Phase 1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Y21 = 1  et Y23 = 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AutoShape 115"/>
          <p:cNvSpPr>
            <a:spLocks noChangeArrowheads="1"/>
          </p:cNvSpPr>
          <p:nvPr/>
        </p:nvSpPr>
        <p:spPr bwMode="auto">
          <a:xfrm>
            <a:off x="5003295" y="3447819"/>
            <a:ext cx="568280" cy="112815"/>
          </a:xfrm>
          <a:prstGeom prst="rightArrow">
            <a:avLst>
              <a:gd name="adj1" fmla="val 50000"/>
              <a:gd name="adj2" fmla="val 1265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3" name="Rectangle 116"/>
          <p:cNvSpPr>
            <a:spLocks noChangeArrowheads="1"/>
          </p:cNvSpPr>
          <p:nvPr/>
        </p:nvSpPr>
        <p:spPr bwMode="auto">
          <a:xfrm>
            <a:off x="4314964" y="5214817"/>
            <a:ext cx="279247" cy="20857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4" name="Rectangle 117"/>
          <p:cNvSpPr>
            <a:spLocks noChangeArrowheads="1"/>
          </p:cNvSpPr>
          <p:nvPr/>
        </p:nvSpPr>
        <p:spPr bwMode="auto">
          <a:xfrm>
            <a:off x="4030498" y="5214817"/>
            <a:ext cx="284466" cy="20857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95" name="AutoShape 118"/>
          <p:cNvCxnSpPr>
            <a:cxnSpLocks noChangeShapeType="1"/>
          </p:cNvCxnSpPr>
          <p:nvPr/>
        </p:nvCxnSpPr>
        <p:spPr bwMode="auto">
          <a:xfrm>
            <a:off x="4101614" y="5214817"/>
            <a:ext cx="137666" cy="20857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96" name="Rectangle 119"/>
          <p:cNvSpPr>
            <a:spLocks noChangeArrowheads="1"/>
          </p:cNvSpPr>
          <p:nvPr/>
        </p:nvSpPr>
        <p:spPr bwMode="auto">
          <a:xfrm>
            <a:off x="4594211" y="5214817"/>
            <a:ext cx="289034" cy="20857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Rectangle 120"/>
          <p:cNvSpPr>
            <a:spLocks noChangeArrowheads="1"/>
          </p:cNvSpPr>
          <p:nvPr/>
        </p:nvSpPr>
        <p:spPr bwMode="auto">
          <a:xfrm>
            <a:off x="4883245" y="5353868"/>
            <a:ext cx="171593" cy="69526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98" name="AutoShape 121"/>
          <p:cNvCxnSpPr>
            <a:cxnSpLocks noChangeShapeType="1"/>
          </p:cNvCxnSpPr>
          <p:nvPr/>
        </p:nvCxnSpPr>
        <p:spPr bwMode="auto">
          <a:xfrm flipV="1">
            <a:off x="4664675" y="5214817"/>
            <a:ext cx="0" cy="21382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99" name="AutoShape 122"/>
          <p:cNvCxnSpPr>
            <a:cxnSpLocks noChangeShapeType="1"/>
          </p:cNvCxnSpPr>
          <p:nvPr/>
        </p:nvCxnSpPr>
        <p:spPr bwMode="auto">
          <a:xfrm>
            <a:off x="4805604" y="5214817"/>
            <a:ext cx="0" cy="20857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0" name="AutoShape 123"/>
          <p:cNvCxnSpPr>
            <a:cxnSpLocks noChangeShapeType="1"/>
          </p:cNvCxnSpPr>
          <p:nvPr/>
        </p:nvCxnSpPr>
        <p:spPr bwMode="auto">
          <a:xfrm flipV="1">
            <a:off x="4947184" y="5353868"/>
            <a:ext cx="70464" cy="695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1" name="AutoShape 124"/>
          <p:cNvCxnSpPr>
            <a:cxnSpLocks noChangeShapeType="1"/>
          </p:cNvCxnSpPr>
          <p:nvPr/>
        </p:nvCxnSpPr>
        <p:spPr bwMode="auto">
          <a:xfrm flipV="1">
            <a:off x="5017649" y="5298772"/>
            <a:ext cx="0" cy="550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2" name="AutoShape 125"/>
          <p:cNvCxnSpPr>
            <a:cxnSpLocks noChangeShapeType="1"/>
          </p:cNvCxnSpPr>
          <p:nvPr/>
        </p:nvCxnSpPr>
        <p:spPr bwMode="auto">
          <a:xfrm>
            <a:off x="4947184" y="5423393"/>
            <a:ext cx="0" cy="5509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3" name="AutoShape 126"/>
          <p:cNvCxnSpPr>
            <a:cxnSpLocks noChangeShapeType="1"/>
          </p:cNvCxnSpPr>
          <p:nvPr/>
        </p:nvCxnSpPr>
        <p:spPr bwMode="auto">
          <a:xfrm>
            <a:off x="4385428" y="5219408"/>
            <a:ext cx="0" cy="6493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4" name="AutoShape 127"/>
          <p:cNvCxnSpPr>
            <a:cxnSpLocks noChangeShapeType="1"/>
          </p:cNvCxnSpPr>
          <p:nvPr/>
        </p:nvCxnSpPr>
        <p:spPr bwMode="auto">
          <a:xfrm>
            <a:off x="4385428" y="5359115"/>
            <a:ext cx="0" cy="6952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5" name="AutoShape 128"/>
          <p:cNvCxnSpPr>
            <a:cxnSpLocks noChangeShapeType="1"/>
          </p:cNvCxnSpPr>
          <p:nvPr/>
        </p:nvCxnSpPr>
        <p:spPr bwMode="auto">
          <a:xfrm>
            <a:off x="4523747" y="5359115"/>
            <a:ext cx="0" cy="6952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6" name="AutoShape 129"/>
          <p:cNvCxnSpPr>
            <a:cxnSpLocks noChangeShapeType="1"/>
          </p:cNvCxnSpPr>
          <p:nvPr/>
        </p:nvCxnSpPr>
        <p:spPr bwMode="auto">
          <a:xfrm>
            <a:off x="4523747" y="5219408"/>
            <a:ext cx="0" cy="60999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7" name="AutoShape 130"/>
          <p:cNvCxnSpPr>
            <a:cxnSpLocks noChangeShapeType="1"/>
          </p:cNvCxnSpPr>
          <p:nvPr/>
        </p:nvCxnSpPr>
        <p:spPr bwMode="auto">
          <a:xfrm>
            <a:off x="4348891" y="5284342"/>
            <a:ext cx="6850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8" name="AutoShape 131"/>
          <p:cNvCxnSpPr>
            <a:cxnSpLocks noChangeShapeType="1"/>
          </p:cNvCxnSpPr>
          <p:nvPr/>
        </p:nvCxnSpPr>
        <p:spPr bwMode="auto">
          <a:xfrm>
            <a:off x="4489820" y="5284342"/>
            <a:ext cx="69159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9" name="AutoShape 132"/>
          <p:cNvCxnSpPr>
            <a:cxnSpLocks noChangeShapeType="1"/>
          </p:cNvCxnSpPr>
          <p:nvPr/>
        </p:nvCxnSpPr>
        <p:spPr bwMode="auto">
          <a:xfrm>
            <a:off x="4488515" y="5353868"/>
            <a:ext cx="67854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0" name="AutoShape 133"/>
          <p:cNvCxnSpPr>
            <a:cxnSpLocks noChangeShapeType="1"/>
          </p:cNvCxnSpPr>
          <p:nvPr/>
        </p:nvCxnSpPr>
        <p:spPr bwMode="auto">
          <a:xfrm>
            <a:off x="4350849" y="5353868"/>
            <a:ext cx="69159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11" name="Rectangle 134"/>
          <p:cNvSpPr>
            <a:spLocks noChangeArrowheads="1"/>
          </p:cNvSpPr>
          <p:nvPr/>
        </p:nvSpPr>
        <p:spPr bwMode="auto">
          <a:xfrm>
            <a:off x="3851728" y="5353868"/>
            <a:ext cx="178770" cy="6952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12" name="AutoShape 135"/>
          <p:cNvCxnSpPr>
            <a:cxnSpLocks noChangeShapeType="1"/>
          </p:cNvCxnSpPr>
          <p:nvPr/>
        </p:nvCxnSpPr>
        <p:spPr bwMode="auto">
          <a:xfrm flipH="1" flipV="1">
            <a:off x="3888917" y="5359115"/>
            <a:ext cx="69159" cy="695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3" name="AutoShape 136"/>
          <p:cNvCxnSpPr>
            <a:cxnSpLocks noChangeShapeType="1"/>
          </p:cNvCxnSpPr>
          <p:nvPr/>
        </p:nvCxnSpPr>
        <p:spPr bwMode="auto">
          <a:xfrm flipV="1">
            <a:off x="3888917" y="5303363"/>
            <a:ext cx="0" cy="5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4" name="AutoShape 137"/>
          <p:cNvCxnSpPr>
            <a:cxnSpLocks noChangeShapeType="1"/>
          </p:cNvCxnSpPr>
          <p:nvPr/>
        </p:nvCxnSpPr>
        <p:spPr bwMode="auto">
          <a:xfrm>
            <a:off x="3958076" y="5428640"/>
            <a:ext cx="0" cy="5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5" name="Text Box 138"/>
          <p:cNvSpPr txBox="1">
            <a:spLocks noChangeArrowheads="1"/>
          </p:cNvSpPr>
          <p:nvPr/>
        </p:nvSpPr>
        <p:spPr bwMode="auto">
          <a:xfrm>
            <a:off x="3630549" y="5284342"/>
            <a:ext cx="327528" cy="182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Y22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9" name="AutoShape 162"/>
          <p:cNvCxnSpPr>
            <a:cxnSpLocks noChangeShapeType="1"/>
          </p:cNvCxnSpPr>
          <p:nvPr/>
        </p:nvCxnSpPr>
        <p:spPr bwMode="auto">
          <a:xfrm>
            <a:off x="4506131" y="3891209"/>
            <a:ext cx="1393625" cy="39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42" name="AutoShape 165"/>
          <p:cNvCxnSpPr>
            <a:cxnSpLocks noChangeShapeType="1"/>
          </p:cNvCxnSpPr>
          <p:nvPr/>
        </p:nvCxnSpPr>
        <p:spPr bwMode="auto">
          <a:xfrm>
            <a:off x="3660561" y="3443884"/>
            <a:ext cx="1567828" cy="65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3" name="AutoShape 166"/>
          <p:cNvSpPr>
            <a:spLocks noChangeArrowheads="1"/>
          </p:cNvSpPr>
          <p:nvPr/>
        </p:nvSpPr>
        <p:spPr bwMode="auto">
          <a:xfrm>
            <a:off x="5677271" y="3925315"/>
            <a:ext cx="568280" cy="112815"/>
          </a:xfrm>
          <a:prstGeom prst="rightArrow">
            <a:avLst>
              <a:gd name="adj1" fmla="val 50000"/>
              <a:gd name="adj2" fmla="val 1265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5" name="AutoShape 168"/>
          <p:cNvSpPr>
            <a:spLocks noChangeArrowheads="1"/>
          </p:cNvSpPr>
          <p:nvPr/>
        </p:nvSpPr>
        <p:spPr bwMode="auto">
          <a:xfrm>
            <a:off x="3975692" y="3173653"/>
            <a:ext cx="172898" cy="177749"/>
          </a:xfrm>
          <a:prstGeom prst="downArrowCallout">
            <a:avLst>
              <a:gd name="adj1" fmla="val 25000"/>
              <a:gd name="adj2" fmla="val 25000"/>
              <a:gd name="adj3" fmla="val 17044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0" rIns="18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AutoShape 169"/>
          <p:cNvSpPr>
            <a:spLocks noChangeArrowheads="1"/>
          </p:cNvSpPr>
          <p:nvPr/>
        </p:nvSpPr>
        <p:spPr bwMode="auto">
          <a:xfrm>
            <a:off x="4668590" y="3167750"/>
            <a:ext cx="172898" cy="177749"/>
          </a:xfrm>
          <a:prstGeom prst="downArrowCallout">
            <a:avLst>
              <a:gd name="adj1" fmla="val 25000"/>
              <a:gd name="adj2" fmla="val 25000"/>
              <a:gd name="adj3" fmla="val 17044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0" rIns="18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S22</a:t>
            </a:r>
            <a:endParaRPr kumimoji="0" lang="fr-FR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72"/>
          <p:cNvSpPr>
            <a:spLocks noChangeArrowheads="1"/>
          </p:cNvSpPr>
          <p:nvPr/>
        </p:nvSpPr>
        <p:spPr bwMode="auto">
          <a:xfrm>
            <a:off x="3509846" y="3096912"/>
            <a:ext cx="2792469" cy="261311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84" name="Picture 3" descr="C:\Users\Eric\AppData\Local\Microsoft\Windows\Temporary Internet Files\Content.IE5\8N3NC8UO\MC900434411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0698" y="2296534"/>
            <a:ext cx="664140" cy="747158"/>
          </a:xfrm>
          <a:prstGeom prst="rect">
            <a:avLst/>
          </a:prstGeom>
          <a:noFill/>
        </p:spPr>
      </p:pic>
      <p:grpSp>
        <p:nvGrpSpPr>
          <p:cNvPr id="12" name="Group 15"/>
          <p:cNvGrpSpPr>
            <a:grpSpLocks/>
          </p:cNvGrpSpPr>
          <p:nvPr/>
        </p:nvGrpSpPr>
        <p:grpSpPr bwMode="auto">
          <a:xfrm rot="16200000">
            <a:off x="6925133" y="5229494"/>
            <a:ext cx="101665" cy="93300"/>
            <a:chOff x="3211" y="4358"/>
            <a:chExt cx="232" cy="553"/>
          </a:xfrm>
        </p:grpSpPr>
        <p:cxnSp>
          <p:nvCxnSpPr>
            <p:cNvPr id="169" name="AutoShape 16"/>
            <p:cNvCxnSpPr>
              <a:cxnSpLocks noChangeShapeType="1"/>
            </p:cNvCxnSpPr>
            <p:nvPr/>
          </p:nvCxnSpPr>
          <p:spPr bwMode="auto">
            <a:xfrm flipV="1">
              <a:off x="3217" y="4807"/>
              <a:ext cx="226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0" name="AutoShape 17"/>
            <p:cNvCxnSpPr>
              <a:cxnSpLocks noChangeShapeType="1"/>
            </p:cNvCxnSpPr>
            <p:nvPr/>
          </p:nvCxnSpPr>
          <p:spPr bwMode="auto">
            <a:xfrm flipH="1" flipV="1">
              <a:off x="3211" y="4692"/>
              <a:ext cx="232" cy="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1" name="AutoShape 18"/>
            <p:cNvCxnSpPr>
              <a:cxnSpLocks noChangeShapeType="1"/>
            </p:cNvCxnSpPr>
            <p:nvPr/>
          </p:nvCxnSpPr>
          <p:spPr bwMode="auto">
            <a:xfrm flipV="1">
              <a:off x="3217" y="4581"/>
              <a:ext cx="226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2" name="AutoShape 19"/>
            <p:cNvCxnSpPr>
              <a:cxnSpLocks noChangeShapeType="1"/>
            </p:cNvCxnSpPr>
            <p:nvPr/>
          </p:nvCxnSpPr>
          <p:spPr bwMode="auto">
            <a:xfrm flipH="1" flipV="1">
              <a:off x="3211" y="4469"/>
              <a:ext cx="232" cy="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3" name="AutoShape 20"/>
            <p:cNvCxnSpPr>
              <a:cxnSpLocks noChangeShapeType="1"/>
            </p:cNvCxnSpPr>
            <p:nvPr/>
          </p:nvCxnSpPr>
          <p:spPr bwMode="auto">
            <a:xfrm flipV="1">
              <a:off x="3233" y="4358"/>
              <a:ext cx="210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3" name="Group 21"/>
          <p:cNvGrpSpPr>
            <a:grpSpLocks/>
          </p:cNvGrpSpPr>
          <p:nvPr/>
        </p:nvGrpSpPr>
        <p:grpSpPr bwMode="auto">
          <a:xfrm rot="16200000">
            <a:off x="7860740" y="5229494"/>
            <a:ext cx="101665" cy="93300"/>
            <a:chOff x="3211" y="4358"/>
            <a:chExt cx="232" cy="553"/>
          </a:xfrm>
        </p:grpSpPr>
        <p:cxnSp>
          <p:nvCxnSpPr>
            <p:cNvPr id="164" name="AutoShape 22"/>
            <p:cNvCxnSpPr>
              <a:cxnSpLocks noChangeShapeType="1"/>
            </p:cNvCxnSpPr>
            <p:nvPr/>
          </p:nvCxnSpPr>
          <p:spPr bwMode="auto">
            <a:xfrm flipV="1">
              <a:off x="3217" y="4807"/>
              <a:ext cx="226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5" name="AutoShape 23"/>
            <p:cNvCxnSpPr>
              <a:cxnSpLocks noChangeShapeType="1"/>
            </p:cNvCxnSpPr>
            <p:nvPr/>
          </p:nvCxnSpPr>
          <p:spPr bwMode="auto">
            <a:xfrm flipH="1" flipV="1">
              <a:off x="3211" y="4692"/>
              <a:ext cx="232" cy="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6" name="AutoShape 24"/>
            <p:cNvCxnSpPr>
              <a:cxnSpLocks noChangeShapeType="1"/>
            </p:cNvCxnSpPr>
            <p:nvPr/>
          </p:nvCxnSpPr>
          <p:spPr bwMode="auto">
            <a:xfrm flipV="1">
              <a:off x="3217" y="4581"/>
              <a:ext cx="226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7" name="AutoShape 25"/>
            <p:cNvCxnSpPr>
              <a:cxnSpLocks noChangeShapeType="1"/>
            </p:cNvCxnSpPr>
            <p:nvPr/>
          </p:nvCxnSpPr>
          <p:spPr bwMode="auto">
            <a:xfrm flipH="1" flipV="1">
              <a:off x="3211" y="4469"/>
              <a:ext cx="232" cy="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8" name="AutoShape 26"/>
            <p:cNvCxnSpPr>
              <a:cxnSpLocks noChangeShapeType="1"/>
            </p:cNvCxnSpPr>
            <p:nvPr/>
          </p:nvCxnSpPr>
          <p:spPr bwMode="auto">
            <a:xfrm flipV="1">
              <a:off x="3233" y="4358"/>
              <a:ext cx="210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14" name="Group 27"/>
          <p:cNvGrpSpPr>
            <a:grpSpLocks/>
          </p:cNvGrpSpPr>
          <p:nvPr/>
        </p:nvGrpSpPr>
        <p:grpSpPr bwMode="auto">
          <a:xfrm rot="10800000">
            <a:off x="7348838" y="3873499"/>
            <a:ext cx="99172" cy="96417"/>
            <a:chOff x="3211" y="4358"/>
            <a:chExt cx="232" cy="553"/>
          </a:xfrm>
        </p:grpSpPr>
        <p:cxnSp>
          <p:nvCxnSpPr>
            <p:cNvPr id="159" name="AutoShape 28"/>
            <p:cNvCxnSpPr>
              <a:cxnSpLocks noChangeShapeType="1"/>
            </p:cNvCxnSpPr>
            <p:nvPr/>
          </p:nvCxnSpPr>
          <p:spPr bwMode="auto">
            <a:xfrm flipV="1">
              <a:off x="3217" y="4807"/>
              <a:ext cx="226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0" name="AutoShape 29"/>
            <p:cNvCxnSpPr>
              <a:cxnSpLocks noChangeShapeType="1"/>
            </p:cNvCxnSpPr>
            <p:nvPr/>
          </p:nvCxnSpPr>
          <p:spPr bwMode="auto">
            <a:xfrm flipH="1" flipV="1">
              <a:off x="3211" y="4692"/>
              <a:ext cx="232" cy="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1" name="AutoShape 30"/>
            <p:cNvCxnSpPr>
              <a:cxnSpLocks noChangeShapeType="1"/>
            </p:cNvCxnSpPr>
            <p:nvPr/>
          </p:nvCxnSpPr>
          <p:spPr bwMode="auto">
            <a:xfrm flipV="1">
              <a:off x="3217" y="4581"/>
              <a:ext cx="226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2" name="AutoShape 31"/>
            <p:cNvCxnSpPr>
              <a:cxnSpLocks noChangeShapeType="1"/>
            </p:cNvCxnSpPr>
            <p:nvPr/>
          </p:nvCxnSpPr>
          <p:spPr bwMode="auto">
            <a:xfrm flipH="1" flipV="1">
              <a:off x="3211" y="4469"/>
              <a:ext cx="232" cy="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3" name="AutoShape 32"/>
            <p:cNvCxnSpPr>
              <a:cxnSpLocks noChangeShapeType="1"/>
            </p:cNvCxnSpPr>
            <p:nvPr/>
          </p:nvCxnSpPr>
          <p:spPr bwMode="auto">
            <a:xfrm flipV="1">
              <a:off x="3233" y="4358"/>
              <a:ext cx="210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60" name="AutoShape 83"/>
          <p:cNvCxnSpPr>
            <a:cxnSpLocks noChangeShapeType="1"/>
          </p:cNvCxnSpPr>
          <p:nvPr/>
        </p:nvCxnSpPr>
        <p:spPr bwMode="auto">
          <a:xfrm flipV="1">
            <a:off x="7103518" y="5218752"/>
            <a:ext cx="137014" cy="20792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61" name="Text Box 84"/>
          <p:cNvSpPr txBox="1">
            <a:spLocks noChangeArrowheads="1"/>
          </p:cNvSpPr>
          <p:nvPr/>
        </p:nvSpPr>
        <p:spPr bwMode="auto">
          <a:xfrm>
            <a:off x="8009113" y="5225967"/>
            <a:ext cx="355583" cy="2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Y21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 Box 85"/>
          <p:cNvSpPr txBox="1">
            <a:spLocks noChangeArrowheads="1"/>
          </p:cNvSpPr>
          <p:nvPr/>
        </p:nvSpPr>
        <p:spPr bwMode="auto">
          <a:xfrm>
            <a:off x="7271197" y="4631721"/>
            <a:ext cx="494554" cy="2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Y23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86"/>
          <p:cNvSpPr>
            <a:spLocks noChangeArrowheads="1"/>
          </p:cNvSpPr>
          <p:nvPr/>
        </p:nvSpPr>
        <p:spPr bwMode="auto">
          <a:xfrm>
            <a:off x="6962590" y="3343531"/>
            <a:ext cx="918644" cy="2079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4" name="AutoShape 87"/>
          <p:cNvCxnSpPr>
            <a:cxnSpLocks noChangeShapeType="1"/>
          </p:cNvCxnSpPr>
          <p:nvPr/>
        </p:nvCxnSpPr>
        <p:spPr bwMode="auto">
          <a:xfrm>
            <a:off x="7658750" y="3343531"/>
            <a:ext cx="0" cy="20792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65" name="Rectangle 88"/>
          <p:cNvSpPr>
            <a:spLocks noChangeArrowheads="1"/>
          </p:cNvSpPr>
          <p:nvPr/>
        </p:nvSpPr>
        <p:spPr bwMode="auto">
          <a:xfrm>
            <a:off x="7633957" y="3794791"/>
            <a:ext cx="918644" cy="20857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66" name="AutoShape 89"/>
          <p:cNvCxnSpPr>
            <a:cxnSpLocks noChangeShapeType="1"/>
          </p:cNvCxnSpPr>
          <p:nvPr/>
        </p:nvCxnSpPr>
        <p:spPr bwMode="auto">
          <a:xfrm>
            <a:off x="8245299" y="3794791"/>
            <a:ext cx="0" cy="20857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7" name="AutoShape 90"/>
          <p:cNvCxnSpPr>
            <a:cxnSpLocks noChangeShapeType="1"/>
          </p:cNvCxnSpPr>
          <p:nvPr/>
        </p:nvCxnSpPr>
        <p:spPr bwMode="auto">
          <a:xfrm>
            <a:off x="7672451" y="5149227"/>
            <a:ext cx="0" cy="6952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8" name="AutoShape 91"/>
          <p:cNvCxnSpPr>
            <a:cxnSpLocks noChangeShapeType="1"/>
          </p:cNvCxnSpPr>
          <p:nvPr/>
        </p:nvCxnSpPr>
        <p:spPr bwMode="auto">
          <a:xfrm flipV="1">
            <a:off x="7810770" y="5149227"/>
            <a:ext cx="0" cy="69526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69" name="AutoShape 92"/>
          <p:cNvCxnSpPr>
            <a:cxnSpLocks noChangeShapeType="1"/>
          </p:cNvCxnSpPr>
          <p:nvPr/>
        </p:nvCxnSpPr>
        <p:spPr bwMode="auto">
          <a:xfrm>
            <a:off x="7810770" y="5426673"/>
            <a:ext cx="0" cy="14233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0" name="AutoShape 93"/>
          <p:cNvCxnSpPr>
            <a:cxnSpLocks noChangeShapeType="1"/>
          </p:cNvCxnSpPr>
          <p:nvPr/>
        </p:nvCxnSpPr>
        <p:spPr bwMode="auto">
          <a:xfrm>
            <a:off x="7672451" y="5432576"/>
            <a:ext cx="0" cy="142331"/>
          </a:xfrm>
          <a:prstGeom prst="straightConnector1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1" name="AutoShape 94"/>
          <p:cNvCxnSpPr>
            <a:cxnSpLocks noChangeShapeType="1"/>
          </p:cNvCxnSpPr>
          <p:nvPr/>
        </p:nvCxnSpPr>
        <p:spPr bwMode="auto">
          <a:xfrm>
            <a:off x="7740306" y="5530961"/>
            <a:ext cx="0" cy="701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2" name="AutoShape 95"/>
          <p:cNvCxnSpPr>
            <a:cxnSpLocks noChangeShapeType="1"/>
          </p:cNvCxnSpPr>
          <p:nvPr/>
        </p:nvCxnSpPr>
        <p:spPr bwMode="auto">
          <a:xfrm>
            <a:off x="7740306" y="5601142"/>
            <a:ext cx="14092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73" name="AutoShape 96"/>
          <p:cNvCxnSpPr>
            <a:cxnSpLocks noChangeShapeType="1"/>
          </p:cNvCxnSpPr>
          <p:nvPr/>
        </p:nvCxnSpPr>
        <p:spPr bwMode="auto">
          <a:xfrm flipV="1">
            <a:off x="7881234" y="5530961"/>
            <a:ext cx="0" cy="701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74" name="AutoShape 97"/>
          <p:cNvSpPr>
            <a:spLocks noChangeArrowheads="1"/>
          </p:cNvSpPr>
          <p:nvPr/>
        </p:nvSpPr>
        <p:spPr bwMode="auto">
          <a:xfrm>
            <a:off x="7637872" y="5569003"/>
            <a:ext cx="69812" cy="66246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5" name="AutoShape 98"/>
          <p:cNvSpPr>
            <a:spLocks noChangeArrowheads="1"/>
          </p:cNvSpPr>
          <p:nvPr/>
        </p:nvSpPr>
        <p:spPr bwMode="auto">
          <a:xfrm>
            <a:off x="7036969" y="3167750"/>
            <a:ext cx="172898" cy="177749"/>
          </a:xfrm>
          <a:prstGeom prst="downArrowCallout">
            <a:avLst>
              <a:gd name="adj1" fmla="val 25000"/>
              <a:gd name="adj2" fmla="val 25000"/>
              <a:gd name="adj3" fmla="val 17044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0" rIns="18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101"/>
          <p:cNvSpPr>
            <a:spLocks noChangeArrowheads="1"/>
          </p:cNvSpPr>
          <p:nvPr/>
        </p:nvSpPr>
        <p:spPr bwMode="auto">
          <a:xfrm>
            <a:off x="7307081" y="3969917"/>
            <a:ext cx="211392" cy="24202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9" name="Rectangle 102"/>
          <p:cNvSpPr>
            <a:spLocks noChangeArrowheads="1"/>
          </p:cNvSpPr>
          <p:nvPr/>
        </p:nvSpPr>
        <p:spPr bwMode="auto">
          <a:xfrm>
            <a:off x="7307081" y="4211944"/>
            <a:ext cx="211392" cy="24399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80" name="AutoShape 103"/>
          <p:cNvCxnSpPr>
            <a:cxnSpLocks noChangeShapeType="1"/>
          </p:cNvCxnSpPr>
          <p:nvPr/>
        </p:nvCxnSpPr>
        <p:spPr bwMode="auto">
          <a:xfrm flipV="1">
            <a:off x="7309039" y="4282126"/>
            <a:ext cx="212045" cy="1383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1" name="AutoShape 104"/>
          <p:cNvCxnSpPr>
            <a:cxnSpLocks noChangeShapeType="1"/>
          </p:cNvCxnSpPr>
          <p:nvPr/>
        </p:nvCxnSpPr>
        <p:spPr bwMode="auto">
          <a:xfrm>
            <a:off x="7307081" y="4282126"/>
            <a:ext cx="211392" cy="13839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 type="triangle" w="med" len="med"/>
            <a:tailEnd/>
          </a:ln>
        </p:spPr>
      </p:cxnSp>
      <p:cxnSp>
        <p:nvCxnSpPr>
          <p:cNvPr id="82" name="AutoShape 105"/>
          <p:cNvCxnSpPr>
            <a:cxnSpLocks noChangeShapeType="1"/>
          </p:cNvCxnSpPr>
          <p:nvPr/>
        </p:nvCxnSpPr>
        <p:spPr bwMode="auto">
          <a:xfrm>
            <a:off x="7307081" y="4038130"/>
            <a:ext cx="214002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3" name="AutoShape 106"/>
          <p:cNvCxnSpPr>
            <a:cxnSpLocks noChangeShapeType="1"/>
          </p:cNvCxnSpPr>
          <p:nvPr/>
        </p:nvCxnSpPr>
        <p:spPr bwMode="auto">
          <a:xfrm>
            <a:off x="7307081" y="4143075"/>
            <a:ext cx="6850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4" name="AutoShape 107"/>
          <p:cNvCxnSpPr>
            <a:cxnSpLocks noChangeShapeType="1"/>
          </p:cNvCxnSpPr>
          <p:nvPr/>
        </p:nvCxnSpPr>
        <p:spPr bwMode="auto">
          <a:xfrm>
            <a:off x="7448010" y="4143075"/>
            <a:ext cx="6850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5" name="AutoShape 108"/>
          <p:cNvCxnSpPr>
            <a:cxnSpLocks noChangeShapeType="1"/>
          </p:cNvCxnSpPr>
          <p:nvPr/>
        </p:nvCxnSpPr>
        <p:spPr bwMode="auto">
          <a:xfrm>
            <a:off x="7375588" y="4108312"/>
            <a:ext cx="0" cy="6493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6" name="AutoShape 109"/>
          <p:cNvCxnSpPr>
            <a:cxnSpLocks noChangeShapeType="1"/>
          </p:cNvCxnSpPr>
          <p:nvPr/>
        </p:nvCxnSpPr>
        <p:spPr bwMode="auto">
          <a:xfrm>
            <a:off x="7448010" y="4108312"/>
            <a:ext cx="0" cy="6493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7" name="Rectangle 110"/>
          <p:cNvSpPr>
            <a:spLocks noChangeArrowheads="1"/>
          </p:cNvSpPr>
          <p:nvPr/>
        </p:nvSpPr>
        <p:spPr bwMode="auto">
          <a:xfrm rot="16200000">
            <a:off x="7254423" y="4508598"/>
            <a:ext cx="175781" cy="704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88" name="AutoShape 111"/>
          <p:cNvCxnSpPr>
            <a:cxnSpLocks noChangeShapeType="1"/>
          </p:cNvCxnSpPr>
          <p:nvPr/>
        </p:nvCxnSpPr>
        <p:spPr bwMode="auto">
          <a:xfrm flipH="1">
            <a:off x="7375588" y="4594334"/>
            <a:ext cx="4045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9" name="AutoShape 112"/>
          <p:cNvCxnSpPr>
            <a:cxnSpLocks noChangeShapeType="1"/>
          </p:cNvCxnSpPr>
          <p:nvPr/>
        </p:nvCxnSpPr>
        <p:spPr bwMode="auto">
          <a:xfrm flipH="1">
            <a:off x="7271197" y="4525465"/>
            <a:ext cx="4045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0" name="AutoShape 113"/>
          <p:cNvCxnSpPr>
            <a:cxnSpLocks noChangeShapeType="1"/>
          </p:cNvCxnSpPr>
          <p:nvPr/>
        </p:nvCxnSpPr>
        <p:spPr bwMode="auto">
          <a:xfrm flipH="1" flipV="1">
            <a:off x="7307081" y="4525465"/>
            <a:ext cx="68507" cy="695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6" name="Rectangle 139"/>
          <p:cNvSpPr>
            <a:spLocks noChangeArrowheads="1"/>
          </p:cNvSpPr>
          <p:nvPr/>
        </p:nvSpPr>
        <p:spPr bwMode="auto">
          <a:xfrm>
            <a:off x="7321435" y="5218752"/>
            <a:ext cx="279247" cy="2079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7" name="Rectangle 140"/>
          <p:cNvSpPr>
            <a:spLocks noChangeArrowheads="1"/>
          </p:cNvSpPr>
          <p:nvPr/>
        </p:nvSpPr>
        <p:spPr bwMode="auto">
          <a:xfrm>
            <a:off x="7036969" y="5218752"/>
            <a:ext cx="284466" cy="2079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18" name="AutoShape 141"/>
          <p:cNvCxnSpPr>
            <a:cxnSpLocks noChangeShapeType="1"/>
          </p:cNvCxnSpPr>
          <p:nvPr/>
        </p:nvCxnSpPr>
        <p:spPr bwMode="auto">
          <a:xfrm>
            <a:off x="7108085" y="5218752"/>
            <a:ext cx="137666" cy="20792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9" name="Rectangle 142"/>
          <p:cNvSpPr>
            <a:spLocks noChangeArrowheads="1"/>
          </p:cNvSpPr>
          <p:nvPr/>
        </p:nvSpPr>
        <p:spPr bwMode="auto">
          <a:xfrm>
            <a:off x="7600682" y="5218752"/>
            <a:ext cx="288381" cy="2079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20" name="Rectangle 143"/>
          <p:cNvSpPr>
            <a:spLocks noChangeArrowheads="1"/>
          </p:cNvSpPr>
          <p:nvPr/>
        </p:nvSpPr>
        <p:spPr bwMode="auto">
          <a:xfrm>
            <a:off x="7889063" y="5357803"/>
            <a:ext cx="172246" cy="6887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21" name="AutoShape 144"/>
          <p:cNvCxnSpPr>
            <a:cxnSpLocks noChangeShapeType="1"/>
          </p:cNvCxnSpPr>
          <p:nvPr/>
        </p:nvCxnSpPr>
        <p:spPr bwMode="auto">
          <a:xfrm flipV="1">
            <a:off x="7671146" y="5218752"/>
            <a:ext cx="0" cy="21382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2" name="AutoShape 145"/>
          <p:cNvCxnSpPr>
            <a:cxnSpLocks noChangeShapeType="1"/>
          </p:cNvCxnSpPr>
          <p:nvPr/>
        </p:nvCxnSpPr>
        <p:spPr bwMode="auto">
          <a:xfrm>
            <a:off x="7812075" y="5218752"/>
            <a:ext cx="0" cy="20792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23" name="AutoShape 146"/>
          <p:cNvCxnSpPr>
            <a:cxnSpLocks noChangeShapeType="1"/>
          </p:cNvCxnSpPr>
          <p:nvPr/>
        </p:nvCxnSpPr>
        <p:spPr bwMode="auto">
          <a:xfrm flipV="1">
            <a:off x="7953655" y="5357803"/>
            <a:ext cx="70464" cy="688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4" name="AutoShape 147"/>
          <p:cNvCxnSpPr>
            <a:cxnSpLocks noChangeShapeType="1"/>
          </p:cNvCxnSpPr>
          <p:nvPr/>
        </p:nvCxnSpPr>
        <p:spPr bwMode="auto">
          <a:xfrm flipV="1">
            <a:off x="8024120" y="5302052"/>
            <a:ext cx="0" cy="5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5" name="AutoShape 148"/>
          <p:cNvCxnSpPr>
            <a:cxnSpLocks noChangeShapeType="1"/>
          </p:cNvCxnSpPr>
          <p:nvPr/>
        </p:nvCxnSpPr>
        <p:spPr bwMode="auto">
          <a:xfrm>
            <a:off x="7953655" y="5426673"/>
            <a:ext cx="0" cy="5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6" name="AutoShape 149"/>
          <p:cNvCxnSpPr>
            <a:cxnSpLocks noChangeShapeType="1"/>
          </p:cNvCxnSpPr>
          <p:nvPr/>
        </p:nvCxnSpPr>
        <p:spPr bwMode="auto">
          <a:xfrm>
            <a:off x="7391899" y="5223343"/>
            <a:ext cx="0" cy="6427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7" name="AutoShape 150"/>
          <p:cNvCxnSpPr>
            <a:cxnSpLocks noChangeShapeType="1"/>
          </p:cNvCxnSpPr>
          <p:nvPr/>
        </p:nvCxnSpPr>
        <p:spPr bwMode="auto">
          <a:xfrm>
            <a:off x="7391899" y="5363050"/>
            <a:ext cx="0" cy="6952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8" name="AutoShape 151"/>
          <p:cNvCxnSpPr>
            <a:cxnSpLocks noChangeShapeType="1"/>
          </p:cNvCxnSpPr>
          <p:nvPr/>
        </p:nvCxnSpPr>
        <p:spPr bwMode="auto">
          <a:xfrm>
            <a:off x="7530218" y="5363050"/>
            <a:ext cx="0" cy="6952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9" name="AutoShape 152"/>
          <p:cNvCxnSpPr>
            <a:cxnSpLocks noChangeShapeType="1"/>
          </p:cNvCxnSpPr>
          <p:nvPr/>
        </p:nvCxnSpPr>
        <p:spPr bwMode="auto">
          <a:xfrm>
            <a:off x="7530218" y="5223343"/>
            <a:ext cx="0" cy="60999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0" name="AutoShape 153"/>
          <p:cNvCxnSpPr>
            <a:cxnSpLocks noChangeShapeType="1"/>
          </p:cNvCxnSpPr>
          <p:nvPr/>
        </p:nvCxnSpPr>
        <p:spPr bwMode="auto">
          <a:xfrm>
            <a:off x="7354710" y="5287622"/>
            <a:ext cx="69159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1" name="AutoShape 154"/>
          <p:cNvCxnSpPr>
            <a:cxnSpLocks noChangeShapeType="1"/>
          </p:cNvCxnSpPr>
          <p:nvPr/>
        </p:nvCxnSpPr>
        <p:spPr bwMode="auto">
          <a:xfrm>
            <a:off x="7496291" y="5287622"/>
            <a:ext cx="69159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2" name="AutoShape 155"/>
          <p:cNvCxnSpPr>
            <a:cxnSpLocks noChangeShapeType="1"/>
          </p:cNvCxnSpPr>
          <p:nvPr/>
        </p:nvCxnSpPr>
        <p:spPr bwMode="auto">
          <a:xfrm>
            <a:off x="7494333" y="5357803"/>
            <a:ext cx="6850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3" name="AutoShape 156"/>
          <p:cNvCxnSpPr>
            <a:cxnSpLocks noChangeShapeType="1"/>
          </p:cNvCxnSpPr>
          <p:nvPr/>
        </p:nvCxnSpPr>
        <p:spPr bwMode="auto">
          <a:xfrm>
            <a:off x="7357320" y="5357803"/>
            <a:ext cx="6850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34" name="Rectangle 157"/>
          <p:cNvSpPr>
            <a:spLocks noChangeArrowheads="1"/>
          </p:cNvSpPr>
          <p:nvPr/>
        </p:nvSpPr>
        <p:spPr bwMode="auto">
          <a:xfrm>
            <a:off x="6858199" y="5357803"/>
            <a:ext cx="178770" cy="688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35" name="AutoShape 158"/>
          <p:cNvCxnSpPr>
            <a:cxnSpLocks noChangeShapeType="1"/>
          </p:cNvCxnSpPr>
          <p:nvPr/>
        </p:nvCxnSpPr>
        <p:spPr bwMode="auto">
          <a:xfrm flipH="1" flipV="1">
            <a:off x="6895388" y="5363050"/>
            <a:ext cx="68507" cy="695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6" name="AutoShape 159"/>
          <p:cNvCxnSpPr>
            <a:cxnSpLocks noChangeShapeType="1"/>
          </p:cNvCxnSpPr>
          <p:nvPr/>
        </p:nvCxnSpPr>
        <p:spPr bwMode="auto">
          <a:xfrm flipV="1">
            <a:off x="6895388" y="5307299"/>
            <a:ext cx="0" cy="5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7" name="AutoShape 160"/>
          <p:cNvCxnSpPr>
            <a:cxnSpLocks noChangeShapeType="1"/>
          </p:cNvCxnSpPr>
          <p:nvPr/>
        </p:nvCxnSpPr>
        <p:spPr bwMode="auto">
          <a:xfrm>
            <a:off x="6963895" y="5432576"/>
            <a:ext cx="0" cy="5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38" name="Text Box 161"/>
          <p:cNvSpPr txBox="1">
            <a:spLocks noChangeArrowheads="1"/>
          </p:cNvSpPr>
          <p:nvPr/>
        </p:nvSpPr>
        <p:spPr bwMode="auto">
          <a:xfrm>
            <a:off x="6582866" y="5284342"/>
            <a:ext cx="326875" cy="1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Y22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0" name="AutoShape 163"/>
          <p:cNvCxnSpPr>
            <a:cxnSpLocks noChangeShapeType="1"/>
          </p:cNvCxnSpPr>
          <p:nvPr/>
        </p:nvCxnSpPr>
        <p:spPr bwMode="auto">
          <a:xfrm>
            <a:off x="6843845" y="3447819"/>
            <a:ext cx="1520852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44" name="AutoShape 167"/>
          <p:cNvSpPr>
            <a:spLocks noChangeArrowheads="1"/>
          </p:cNvSpPr>
          <p:nvPr/>
        </p:nvSpPr>
        <p:spPr bwMode="auto">
          <a:xfrm>
            <a:off x="7729866" y="3161847"/>
            <a:ext cx="172898" cy="177749"/>
          </a:xfrm>
          <a:prstGeom prst="downArrowCallout">
            <a:avLst>
              <a:gd name="adj1" fmla="val 25000"/>
              <a:gd name="adj2" fmla="val 25000"/>
              <a:gd name="adj3" fmla="val 17044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0" rIns="18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S22</a:t>
            </a:r>
            <a:endParaRPr kumimoji="0" lang="fr-FR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 Box 170"/>
          <p:cNvSpPr txBox="1">
            <a:spLocks noChangeArrowheads="1"/>
          </p:cNvSpPr>
          <p:nvPr/>
        </p:nvSpPr>
        <p:spPr bwMode="auto">
          <a:xfrm>
            <a:off x="8009113" y="3241211"/>
            <a:ext cx="777716" cy="2066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C2G</a:t>
            </a:r>
            <a:r>
              <a:rPr kumimoji="0" 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Vérin GAUCHE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 Box 171"/>
          <p:cNvSpPr txBox="1">
            <a:spLocks noChangeArrowheads="1"/>
          </p:cNvSpPr>
          <p:nvPr/>
        </p:nvSpPr>
        <p:spPr bwMode="auto">
          <a:xfrm>
            <a:off x="8582026" y="3655219"/>
            <a:ext cx="776346" cy="21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C2V Vérin</a:t>
            </a:r>
            <a:r>
              <a:rPr kumimoji="0" lang="fr-FR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DROITE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73"/>
          <p:cNvSpPr>
            <a:spLocks noChangeArrowheads="1"/>
          </p:cNvSpPr>
          <p:nvPr/>
        </p:nvSpPr>
        <p:spPr bwMode="auto">
          <a:xfrm>
            <a:off x="6601787" y="3094945"/>
            <a:ext cx="2792469" cy="26150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1" name="Text Box 174"/>
          <p:cNvSpPr txBox="1">
            <a:spLocks noChangeArrowheads="1"/>
          </p:cNvSpPr>
          <p:nvPr/>
        </p:nvSpPr>
        <p:spPr bwMode="auto">
          <a:xfrm>
            <a:off x="6594610" y="2675824"/>
            <a:ext cx="2792469" cy="4210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Avance grille  Phase 2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Y21 = 1  et Y23 = 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AutoShape 175"/>
          <p:cNvSpPr>
            <a:spLocks noChangeArrowheads="1"/>
          </p:cNvSpPr>
          <p:nvPr/>
        </p:nvSpPr>
        <p:spPr bwMode="auto">
          <a:xfrm>
            <a:off x="8138950" y="3447819"/>
            <a:ext cx="568280" cy="112815"/>
          </a:xfrm>
          <a:prstGeom prst="rightArrow">
            <a:avLst>
              <a:gd name="adj1" fmla="val 50000"/>
              <a:gd name="adj2" fmla="val 1265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53" name="AutoShape 176"/>
          <p:cNvSpPr>
            <a:spLocks noChangeArrowheads="1"/>
          </p:cNvSpPr>
          <p:nvPr/>
        </p:nvSpPr>
        <p:spPr bwMode="auto">
          <a:xfrm>
            <a:off x="8706578" y="3899079"/>
            <a:ext cx="568280" cy="112815"/>
          </a:xfrm>
          <a:prstGeom prst="rightArrow">
            <a:avLst>
              <a:gd name="adj1" fmla="val 50000"/>
              <a:gd name="adj2" fmla="val 1265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grpSp>
        <p:nvGrpSpPr>
          <p:cNvPr id="225" name="Groupe 224"/>
          <p:cNvGrpSpPr/>
          <p:nvPr/>
        </p:nvGrpSpPr>
        <p:grpSpPr>
          <a:xfrm>
            <a:off x="7017545" y="3554522"/>
            <a:ext cx="1452634" cy="1603469"/>
            <a:chOff x="7017545" y="3554522"/>
            <a:chExt cx="1452634" cy="1603469"/>
          </a:xfrm>
        </p:grpSpPr>
        <p:cxnSp>
          <p:nvCxnSpPr>
            <p:cNvPr id="185" name="AutoShape 68"/>
            <p:cNvCxnSpPr>
              <a:cxnSpLocks noChangeShapeType="1"/>
            </p:cNvCxnSpPr>
            <p:nvPr/>
          </p:nvCxnSpPr>
          <p:spPr bwMode="auto">
            <a:xfrm flipV="1">
              <a:off x="8470179" y="4012132"/>
              <a:ext cx="0" cy="13905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6" name="AutoShape 67"/>
            <p:cNvCxnSpPr>
              <a:cxnSpLocks noChangeShapeType="1"/>
            </p:cNvCxnSpPr>
            <p:nvPr/>
          </p:nvCxnSpPr>
          <p:spPr bwMode="auto">
            <a:xfrm>
              <a:off x="7967827" y="4144833"/>
              <a:ext cx="495206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7" name="AutoShape 66"/>
            <p:cNvCxnSpPr>
              <a:cxnSpLocks noChangeShapeType="1"/>
            </p:cNvCxnSpPr>
            <p:nvPr/>
          </p:nvCxnSpPr>
          <p:spPr bwMode="auto">
            <a:xfrm flipV="1">
              <a:off x="7967827" y="4144833"/>
              <a:ext cx="0" cy="100680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89" name="AutoShape 61"/>
            <p:cNvCxnSpPr>
              <a:cxnSpLocks noChangeShapeType="1"/>
            </p:cNvCxnSpPr>
            <p:nvPr/>
          </p:nvCxnSpPr>
          <p:spPr bwMode="auto">
            <a:xfrm>
              <a:off x="7020301" y="3560872"/>
              <a:ext cx="0" cy="1597119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0" name="AutoShape 72"/>
            <p:cNvCxnSpPr>
              <a:cxnSpLocks noChangeShapeType="1"/>
            </p:cNvCxnSpPr>
            <p:nvPr/>
          </p:nvCxnSpPr>
          <p:spPr bwMode="auto">
            <a:xfrm rot="16200000" flipV="1">
              <a:off x="6894175" y="3974761"/>
              <a:ext cx="621088" cy="1889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1" name="AutoShape 73"/>
            <p:cNvCxnSpPr>
              <a:cxnSpLocks noChangeShapeType="1"/>
            </p:cNvCxnSpPr>
            <p:nvPr/>
          </p:nvCxnSpPr>
          <p:spPr bwMode="auto">
            <a:xfrm>
              <a:off x="7203281" y="3659981"/>
              <a:ext cx="621507" cy="158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2" name="AutoShape 74"/>
            <p:cNvCxnSpPr>
              <a:cxnSpLocks noChangeShapeType="1"/>
            </p:cNvCxnSpPr>
            <p:nvPr/>
          </p:nvCxnSpPr>
          <p:spPr bwMode="auto">
            <a:xfrm flipV="1">
              <a:off x="7826899" y="3554522"/>
              <a:ext cx="0" cy="10428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3" name="AutoShape 71"/>
            <p:cNvCxnSpPr>
              <a:cxnSpLocks noChangeShapeType="1"/>
            </p:cNvCxnSpPr>
            <p:nvPr/>
          </p:nvCxnSpPr>
          <p:spPr bwMode="auto">
            <a:xfrm flipH="1">
              <a:off x="7203774" y="4288763"/>
              <a:ext cx="103739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4" name="AutoShape 99"/>
            <p:cNvCxnSpPr>
              <a:cxnSpLocks noChangeShapeType="1"/>
            </p:cNvCxnSpPr>
            <p:nvPr/>
          </p:nvCxnSpPr>
          <p:spPr bwMode="auto">
            <a:xfrm rot="10800000">
              <a:off x="7017545" y="4412457"/>
              <a:ext cx="294731" cy="299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5" name="AutoShape 100"/>
            <p:cNvCxnSpPr>
              <a:cxnSpLocks noChangeShapeType="1"/>
            </p:cNvCxnSpPr>
            <p:nvPr/>
          </p:nvCxnSpPr>
          <p:spPr bwMode="auto">
            <a:xfrm>
              <a:off x="7522361" y="4414341"/>
              <a:ext cx="440539" cy="497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6" name="AutoShape 69"/>
            <p:cNvCxnSpPr>
              <a:cxnSpLocks noChangeShapeType="1"/>
            </p:cNvCxnSpPr>
            <p:nvPr/>
          </p:nvCxnSpPr>
          <p:spPr bwMode="auto">
            <a:xfrm rot="5400000">
              <a:off x="7537076" y="4150620"/>
              <a:ext cx="289993" cy="317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197" name="AutoShape 70"/>
            <p:cNvCxnSpPr>
              <a:cxnSpLocks noChangeShapeType="1"/>
            </p:cNvCxnSpPr>
            <p:nvPr/>
          </p:nvCxnSpPr>
          <p:spPr bwMode="auto">
            <a:xfrm flipH="1">
              <a:off x="7526330" y="4293525"/>
              <a:ext cx="148758" cy="0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05" name="AutoShape 65"/>
            <p:cNvCxnSpPr>
              <a:cxnSpLocks noChangeShapeType="1"/>
            </p:cNvCxnSpPr>
            <p:nvPr/>
          </p:nvCxnSpPr>
          <p:spPr bwMode="auto">
            <a:xfrm>
              <a:off x="7810500" y="5150644"/>
              <a:ext cx="157163" cy="1588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06" name="AutoShape 65"/>
            <p:cNvCxnSpPr>
              <a:cxnSpLocks noChangeShapeType="1"/>
            </p:cNvCxnSpPr>
            <p:nvPr/>
          </p:nvCxnSpPr>
          <p:spPr bwMode="auto">
            <a:xfrm>
              <a:off x="7019925" y="5153025"/>
              <a:ext cx="654844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</p:spPr>
        </p:cxnSp>
      </p:grpSp>
      <p:sp>
        <p:nvSpPr>
          <p:cNvPr id="226" name="Rectangle 225"/>
          <p:cNvSpPr/>
          <p:nvPr/>
        </p:nvSpPr>
        <p:spPr>
          <a:xfrm>
            <a:off x="7653338" y="3800475"/>
            <a:ext cx="581025" cy="1857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1" name="AutoShape 164"/>
          <p:cNvCxnSpPr>
            <a:cxnSpLocks noChangeShapeType="1"/>
          </p:cNvCxnSpPr>
          <p:nvPr/>
        </p:nvCxnSpPr>
        <p:spPr bwMode="auto">
          <a:xfrm>
            <a:off x="7516517" y="3899079"/>
            <a:ext cx="138905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39016" y="198265"/>
            <a:ext cx="9211376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Une Problématique Maintenance …	    du domaine de l’hydraulique</a:t>
            </a:r>
            <a:endParaRPr lang="fr-FR" sz="2400" b="1" dirty="0" smtClean="0"/>
          </a:p>
        </p:txBody>
      </p:sp>
      <p:pic>
        <p:nvPicPr>
          <p:cNvPr id="4" name="Picture 3" descr="C:\Users\Eric\AppData\Local\Microsoft\Windows\Temporary Internet Files\Content.IE5\8N3NC8UO\MC90027903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0" y="0"/>
            <a:ext cx="762000" cy="69986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553207" y="1813560"/>
            <a:ext cx="91586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Des questions …</a:t>
            </a:r>
          </a:p>
          <a:p>
            <a:pPr algn="just"/>
            <a:endParaRPr lang="fr-FR" sz="800" dirty="0" smtClean="0">
              <a:latin typeface="Arial" pitchFamily="34" charset="0"/>
              <a:cs typeface="Arial" pitchFamily="34" charset="0"/>
            </a:endParaRPr>
          </a:p>
          <a:p>
            <a:r>
              <a:rPr lang="fr-FR" u="sng" dirty="0" smtClean="0"/>
              <a:t>Lors de cette phase 1</a:t>
            </a:r>
            <a:r>
              <a:rPr lang="fr-FR" dirty="0" smtClean="0"/>
              <a:t>, </a:t>
            </a:r>
          </a:p>
          <a:p>
            <a:r>
              <a:rPr lang="fr-FR" dirty="0" smtClean="0"/>
              <a:t>calculer la valeur de l’effort exercé </a:t>
            </a:r>
          </a:p>
          <a:p>
            <a:r>
              <a:rPr lang="fr-FR" dirty="0" smtClean="0"/>
              <a:t>conjointement par les deux vérins sur le chariot.</a:t>
            </a:r>
          </a:p>
          <a:p>
            <a:endParaRPr lang="fr-FR" sz="1200" dirty="0" smtClean="0"/>
          </a:p>
          <a:p>
            <a:r>
              <a:rPr lang="fr-FR" u="sng" dirty="0" smtClean="0"/>
              <a:t>Lors de cette phase 2</a:t>
            </a:r>
            <a:r>
              <a:rPr lang="fr-FR" dirty="0" smtClean="0"/>
              <a:t>, calculer la valeur de l’effort </a:t>
            </a:r>
          </a:p>
          <a:p>
            <a:r>
              <a:rPr lang="fr-FR" dirty="0" smtClean="0"/>
              <a:t>disponible sur chacune des tiges de vérin.</a:t>
            </a:r>
          </a:p>
          <a:p>
            <a:r>
              <a:rPr lang="fr-FR" sz="800" dirty="0" smtClean="0"/>
              <a:t> </a:t>
            </a:r>
          </a:p>
          <a:p>
            <a:r>
              <a:rPr lang="fr-FR" dirty="0" smtClean="0"/>
              <a:t>En déduire la valeur de l’effort résultant exercé </a:t>
            </a:r>
          </a:p>
          <a:p>
            <a:r>
              <a:rPr lang="fr-FR" dirty="0" smtClean="0"/>
              <a:t>conjointement par les deux vérins sur le chariot.</a:t>
            </a:r>
          </a:p>
          <a:p>
            <a:r>
              <a:rPr lang="fr-FR" sz="800" dirty="0" smtClean="0"/>
              <a:t> </a:t>
            </a:r>
          </a:p>
          <a:p>
            <a:r>
              <a:rPr lang="fr-FR" dirty="0" smtClean="0"/>
              <a:t>Exprimer en pourcentage cette augmentation de </a:t>
            </a:r>
          </a:p>
          <a:p>
            <a:r>
              <a:rPr lang="fr-FR" dirty="0" smtClean="0"/>
              <a:t>poussée des vérins sur le chariot.</a:t>
            </a:r>
          </a:p>
          <a:p>
            <a:endParaRPr lang="fr-FR" sz="800" dirty="0" smtClean="0"/>
          </a:p>
          <a:p>
            <a:r>
              <a:rPr lang="fr-FR" u="sng" dirty="0" smtClean="0"/>
              <a:t>Lors de cette phase 2</a:t>
            </a:r>
            <a:r>
              <a:rPr lang="fr-FR" dirty="0" smtClean="0"/>
              <a:t>, calculer la puissance mécanique</a:t>
            </a:r>
          </a:p>
          <a:p>
            <a:r>
              <a:rPr lang="fr-FR" dirty="0" smtClean="0"/>
              <a:t> développée par les vérins.</a:t>
            </a:r>
          </a:p>
          <a:p>
            <a:endParaRPr lang="fr-FR" sz="800" dirty="0" smtClean="0"/>
          </a:p>
          <a:p>
            <a:endParaRPr lang="fr-FR" dirty="0" smtClean="0"/>
          </a:p>
        </p:txBody>
      </p:sp>
      <p:grpSp>
        <p:nvGrpSpPr>
          <p:cNvPr id="812" name="Group 3237"/>
          <p:cNvGrpSpPr>
            <a:grpSpLocks/>
          </p:cNvGrpSpPr>
          <p:nvPr/>
        </p:nvGrpSpPr>
        <p:grpSpPr bwMode="auto">
          <a:xfrm rot="16200000">
            <a:off x="7167703" y="2867746"/>
            <a:ext cx="113231" cy="99949"/>
            <a:chOff x="3211" y="4358"/>
            <a:chExt cx="232" cy="553"/>
          </a:xfrm>
        </p:grpSpPr>
        <p:cxnSp>
          <p:nvCxnSpPr>
            <p:cNvPr id="813" name="AutoShape 3238"/>
            <p:cNvCxnSpPr>
              <a:cxnSpLocks noChangeShapeType="1"/>
            </p:cNvCxnSpPr>
            <p:nvPr/>
          </p:nvCxnSpPr>
          <p:spPr bwMode="auto">
            <a:xfrm flipV="1">
              <a:off x="3217" y="4807"/>
              <a:ext cx="226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14" name="AutoShape 3239"/>
            <p:cNvCxnSpPr>
              <a:cxnSpLocks noChangeShapeType="1"/>
            </p:cNvCxnSpPr>
            <p:nvPr/>
          </p:nvCxnSpPr>
          <p:spPr bwMode="auto">
            <a:xfrm flipH="1" flipV="1">
              <a:off x="3211" y="4692"/>
              <a:ext cx="232" cy="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15" name="AutoShape 3240"/>
            <p:cNvCxnSpPr>
              <a:cxnSpLocks noChangeShapeType="1"/>
            </p:cNvCxnSpPr>
            <p:nvPr/>
          </p:nvCxnSpPr>
          <p:spPr bwMode="auto">
            <a:xfrm flipV="1">
              <a:off x="3217" y="4581"/>
              <a:ext cx="226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16" name="AutoShape 3241"/>
            <p:cNvCxnSpPr>
              <a:cxnSpLocks noChangeShapeType="1"/>
            </p:cNvCxnSpPr>
            <p:nvPr/>
          </p:nvCxnSpPr>
          <p:spPr bwMode="auto">
            <a:xfrm flipH="1" flipV="1">
              <a:off x="3211" y="4469"/>
              <a:ext cx="232" cy="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17" name="AutoShape 3242"/>
            <p:cNvCxnSpPr>
              <a:cxnSpLocks noChangeShapeType="1"/>
            </p:cNvCxnSpPr>
            <p:nvPr/>
          </p:nvCxnSpPr>
          <p:spPr bwMode="auto">
            <a:xfrm flipV="1">
              <a:off x="3233" y="4358"/>
              <a:ext cx="210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818" name="Group 3243"/>
          <p:cNvGrpSpPr>
            <a:grpSpLocks/>
          </p:cNvGrpSpPr>
          <p:nvPr/>
        </p:nvGrpSpPr>
        <p:grpSpPr bwMode="auto">
          <a:xfrm rot="16200000">
            <a:off x="6134424" y="2850957"/>
            <a:ext cx="113231" cy="100653"/>
            <a:chOff x="3211" y="4358"/>
            <a:chExt cx="232" cy="553"/>
          </a:xfrm>
        </p:grpSpPr>
        <p:cxnSp>
          <p:nvCxnSpPr>
            <p:cNvPr id="819" name="AutoShape 3244"/>
            <p:cNvCxnSpPr>
              <a:cxnSpLocks noChangeShapeType="1"/>
            </p:cNvCxnSpPr>
            <p:nvPr/>
          </p:nvCxnSpPr>
          <p:spPr bwMode="auto">
            <a:xfrm flipV="1">
              <a:off x="3217" y="4807"/>
              <a:ext cx="226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0" name="AutoShape 3245"/>
            <p:cNvCxnSpPr>
              <a:cxnSpLocks noChangeShapeType="1"/>
            </p:cNvCxnSpPr>
            <p:nvPr/>
          </p:nvCxnSpPr>
          <p:spPr bwMode="auto">
            <a:xfrm flipH="1" flipV="1">
              <a:off x="3211" y="4692"/>
              <a:ext cx="232" cy="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1" name="AutoShape 3246"/>
            <p:cNvCxnSpPr>
              <a:cxnSpLocks noChangeShapeType="1"/>
            </p:cNvCxnSpPr>
            <p:nvPr/>
          </p:nvCxnSpPr>
          <p:spPr bwMode="auto">
            <a:xfrm flipV="1">
              <a:off x="3217" y="4581"/>
              <a:ext cx="226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2" name="AutoShape 3247"/>
            <p:cNvCxnSpPr>
              <a:cxnSpLocks noChangeShapeType="1"/>
            </p:cNvCxnSpPr>
            <p:nvPr/>
          </p:nvCxnSpPr>
          <p:spPr bwMode="auto">
            <a:xfrm flipH="1" flipV="1">
              <a:off x="3211" y="4469"/>
              <a:ext cx="232" cy="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823" name="AutoShape 3248"/>
            <p:cNvCxnSpPr>
              <a:cxnSpLocks noChangeShapeType="1"/>
            </p:cNvCxnSpPr>
            <p:nvPr/>
          </p:nvCxnSpPr>
          <p:spPr bwMode="auto">
            <a:xfrm flipV="1">
              <a:off x="3233" y="4358"/>
              <a:ext cx="210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824" name="AutoShape 3249"/>
          <p:cNvCxnSpPr>
            <a:cxnSpLocks noChangeShapeType="1"/>
          </p:cNvCxnSpPr>
          <p:nvPr/>
        </p:nvCxnSpPr>
        <p:spPr bwMode="auto">
          <a:xfrm flipV="1">
            <a:off x="6320199" y="2856357"/>
            <a:ext cx="148516" cy="23230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25" name="Text Box 3250"/>
          <p:cNvSpPr txBox="1">
            <a:spLocks noChangeArrowheads="1"/>
          </p:cNvSpPr>
          <p:nvPr/>
        </p:nvSpPr>
        <p:spPr bwMode="auto">
          <a:xfrm>
            <a:off x="7304208" y="2868775"/>
            <a:ext cx="430768" cy="292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Y21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6" name="Rectangle 3251"/>
          <p:cNvSpPr>
            <a:spLocks noChangeArrowheads="1"/>
          </p:cNvSpPr>
          <p:nvPr/>
        </p:nvSpPr>
        <p:spPr bwMode="auto">
          <a:xfrm>
            <a:off x="6174498" y="1779566"/>
            <a:ext cx="991047" cy="23230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27" name="AutoShape 3252"/>
          <p:cNvCxnSpPr>
            <a:cxnSpLocks noChangeShapeType="1"/>
          </p:cNvCxnSpPr>
          <p:nvPr/>
        </p:nvCxnSpPr>
        <p:spPr bwMode="auto">
          <a:xfrm>
            <a:off x="6405367" y="1779566"/>
            <a:ext cx="0" cy="23230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28" name="Text Box 3253"/>
          <p:cNvSpPr txBox="1">
            <a:spLocks noChangeArrowheads="1"/>
          </p:cNvSpPr>
          <p:nvPr/>
        </p:nvSpPr>
        <p:spPr bwMode="auto">
          <a:xfrm>
            <a:off x="7241563" y="1665604"/>
            <a:ext cx="834084" cy="23011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C2G</a:t>
            </a:r>
            <a:r>
              <a:rPr kumimoji="0" 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 Vérin GAUCHE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" name="Rectangle 3254"/>
          <p:cNvSpPr>
            <a:spLocks noChangeArrowheads="1"/>
          </p:cNvSpPr>
          <p:nvPr/>
        </p:nvSpPr>
        <p:spPr bwMode="auto">
          <a:xfrm>
            <a:off x="7540004" y="2282166"/>
            <a:ext cx="991047" cy="23230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0" name="AutoShape 3255"/>
          <p:cNvCxnSpPr>
            <a:cxnSpLocks noChangeShapeType="1"/>
          </p:cNvCxnSpPr>
          <p:nvPr/>
        </p:nvCxnSpPr>
        <p:spPr bwMode="auto">
          <a:xfrm>
            <a:off x="7770169" y="2282166"/>
            <a:ext cx="0" cy="23230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31" name="Text Box 3256"/>
          <p:cNvSpPr txBox="1">
            <a:spLocks noChangeArrowheads="1"/>
          </p:cNvSpPr>
          <p:nvPr/>
        </p:nvSpPr>
        <p:spPr bwMode="auto">
          <a:xfrm>
            <a:off x="8557798" y="2218610"/>
            <a:ext cx="788333" cy="18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C2V Vérin</a:t>
            </a:r>
            <a:r>
              <a:rPr kumimoji="0" lang="fr-FR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DROITE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32" name="AutoShape 3257"/>
          <p:cNvCxnSpPr>
            <a:cxnSpLocks noChangeShapeType="1"/>
          </p:cNvCxnSpPr>
          <p:nvPr/>
        </p:nvCxnSpPr>
        <p:spPr bwMode="auto">
          <a:xfrm>
            <a:off x="6212507" y="2012603"/>
            <a:ext cx="0" cy="766318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33" name="AutoShape 3258"/>
          <p:cNvCxnSpPr>
            <a:cxnSpLocks noChangeShapeType="1"/>
          </p:cNvCxnSpPr>
          <p:nvPr/>
        </p:nvCxnSpPr>
        <p:spPr bwMode="auto">
          <a:xfrm>
            <a:off x="6212507" y="2778921"/>
            <a:ext cx="727800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34" name="AutoShape 3259"/>
          <p:cNvCxnSpPr>
            <a:cxnSpLocks noChangeShapeType="1"/>
          </p:cNvCxnSpPr>
          <p:nvPr/>
        </p:nvCxnSpPr>
        <p:spPr bwMode="auto">
          <a:xfrm>
            <a:off x="6940308" y="2778921"/>
            <a:ext cx="0" cy="77435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35" name="AutoShape 3260"/>
          <p:cNvCxnSpPr>
            <a:cxnSpLocks noChangeShapeType="1"/>
          </p:cNvCxnSpPr>
          <p:nvPr/>
        </p:nvCxnSpPr>
        <p:spPr bwMode="auto">
          <a:xfrm flipV="1">
            <a:off x="7089528" y="2778921"/>
            <a:ext cx="0" cy="77435"/>
          </a:xfrm>
          <a:prstGeom prst="straightConnector1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</p:cxnSp>
      <p:cxnSp>
        <p:nvCxnSpPr>
          <p:cNvPr id="836" name="AutoShape 3261"/>
          <p:cNvCxnSpPr>
            <a:cxnSpLocks noChangeShapeType="1"/>
          </p:cNvCxnSpPr>
          <p:nvPr/>
        </p:nvCxnSpPr>
        <p:spPr bwMode="auto">
          <a:xfrm>
            <a:off x="7089528" y="2778191"/>
            <a:ext cx="1326793" cy="0"/>
          </a:xfrm>
          <a:prstGeom prst="straightConnector1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</p:cxnSp>
      <p:cxnSp>
        <p:nvCxnSpPr>
          <p:cNvPr id="837" name="AutoShape 3262"/>
          <p:cNvCxnSpPr>
            <a:cxnSpLocks noChangeShapeType="1"/>
          </p:cNvCxnSpPr>
          <p:nvPr/>
        </p:nvCxnSpPr>
        <p:spPr bwMode="auto">
          <a:xfrm flipV="1">
            <a:off x="8416320" y="2514472"/>
            <a:ext cx="704" cy="263719"/>
          </a:xfrm>
          <a:prstGeom prst="straightConnector1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</p:cxnSp>
      <p:cxnSp>
        <p:nvCxnSpPr>
          <p:cNvPr id="838" name="AutoShape 3263"/>
          <p:cNvCxnSpPr>
            <a:cxnSpLocks noChangeShapeType="1"/>
          </p:cNvCxnSpPr>
          <p:nvPr/>
        </p:nvCxnSpPr>
        <p:spPr bwMode="auto">
          <a:xfrm>
            <a:off x="7089528" y="3088663"/>
            <a:ext cx="0" cy="157793"/>
          </a:xfrm>
          <a:prstGeom prst="straightConnector1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</p:cxnSp>
      <p:cxnSp>
        <p:nvCxnSpPr>
          <p:cNvPr id="839" name="AutoShape 3264"/>
          <p:cNvCxnSpPr>
            <a:cxnSpLocks noChangeShapeType="1"/>
          </p:cNvCxnSpPr>
          <p:nvPr/>
        </p:nvCxnSpPr>
        <p:spPr bwMode="auto">
          <a:xfrm>
            <a:off x="6940308" y="3094507"/>
            <a:ext cx="0" cy="158523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840" name="AutoShape 3265"/>
          <p:cNvCxnSpPr>
            <a:cxnSpLocks noChangeShapeType="1"/>
          </p:cNvCxnSpPr>
          <p:nvPr/>
        </p:nvCxnSpPr>
        <p:spPr bwMode="auto">
          <a:xfrm>
            <a:off x="7013510" y="3204816"/>
            <a:ext cx="0" cy="774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41" name="AutoShape 3266"/>
          <p:cNvCxnSpPr>
            <a:cxnSpLocks noChangeShapeType="1"/>
          </p:cNvCxnSpPr>
          <p:nvPr/>
        </p:nvCxnSpPr>
        <p:spPr bwMode="auto">
          <a:xfrm>
            <a:off x="7013510" y="3282251"/>
            <a:ext cx="152036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42" name="AutoShape 3267"/>
          <p:cNvCxnSpPr>
            <a:cxnSpLocks noChangeShapeType="1"/>
          </p:cNvCxnSpPr>
          <p:nvPr/>
        </p:nvCxnSpPr>
        <p:spPr bwMode="auto">
          <a:xfrm flipV="1">
            <a:off x="7165546" y="3204816"/>
            <a:ext cx="0" cy="774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843" name="AutoShape 3268"/>
          <p:cNvSpPr>
            <a:spLocks noChangeArrowheads="1"/>
          </p:cNvSpPr>
          <p:nvPr/>
        </p:nvSpPr>
        <p:spPr bwMode="auto">
          <a:xfrm>
            <a:off x="6903707" y="3246456"/>
            <a:ext cx="75314" cy="74513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4" name="Rectangle 3269"/>
          <p:cNvSpPr>
            <a:spLocks noChangeArrowheads="1"/>
          </p:cNvSpPr>
          <p:nvPr/>
        </p:nvSpPr>
        <p:spPr bwMode="auto">
          <a:xfrm>
            <a:off x="6176610" y="1779566"/>
            <a:ext cx="228757" cy="232306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5" name="Rectangle 3270"/>
          <p:cNvSpPr>
            <a:spLocks noChangeArrowheads="1"/>
          </p:cNvSpPr>
          <p:nvPr/>
        </p:nvSpPr>
        <p:spPr bwMode="auto">
          <a:xfrm>
            <a:off x="7540004" y="2282166"/>
            <a:ext cx="228053" cy="23230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6" name="AutoShape 3271"/>
          <p:cNvSpPr>
            <a:spLocks noChangeArrowheads="1"/>
          </p:cNvSpPr>
          <p:nvPr/>
        </p:nvSpPr>
        <p:spPr bwMode="auto">
          <a:xfrm>
            <a:off x="7635026" y="1886222"/>
            <a:ext cx="613070" cy="125650"/>
          </a:xfrm>
          <a:prstGeom prst="rightArrow">
            <a:avLst>
              <a:gd name="adj1" fmla="val 50000"/>
              <a:gd name="adj2" fmla="val 1265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7" name="Rectangle 3272"/>
          <p:cNvSpPr>
            <a:spLocks noChangeArrowheads="1"/>
          </p:cNvSpPr>
          <p:nvPr/>
        </p:nvSpPr>
        <p:spPr bwMode="auto">
          <a:xfrm>
            <a:off x="6561626" y="2856357"/>
            <a:ext cx="301256" cy="23230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48" name="Rectangle 3273"/>
          <p:cNvSpPr>
            <a:spLocks noChangeArrowheads="1"/>
          </p:cNvSpPr>
          <p:nvPr/>
        </p:nvSpPr>
        <p:spPr bwMode="auto">
          <a:xfrm>
            <a:off x="6254740" y="2856357"/>
            <a:ext cx="306887" cy="23230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849" name="AutoShape 3274"/>
          <p:cNvCxnSpPr>
            <a:cxnSpLocks noChangeShapeType="1"/>
          </p:cNvCxnSpPr>
          <p:nvPr/>
        </p:nvCxnSpPr>
        <p:spPr bwMode="auto">
          <a:xfrm>
            <a:off x="6331461" y="2856357"/>
            <a:ext cx="148516" cy="23230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50" name="Rectangle 3275"/>
          <p:cNvSpPr>
            <a:spLocks noChangeArrowheads="1"/>
          </p:cNvSpPr>
          <p:nvPr/>
        </p:nvSpPr>
        <p:spPr bwMode="auto">
          <a:xfrm>
            <a:off x="6862882" y="2856357"/>
            <a:ext cx="311814" cy="232306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51" name="Rectangle 3276"/>
          <p:cNvSpPr>
            <a:spLocks noChangeArrowheads="1"/>
          </p:cNvSpPr>
          <p:nvPr/>
        </p:nvSpPr>
        <p:spPr bwMode="auto">
          <a:xfrm>
            <a:off x="7174696" y="3011227"/>
            <a:ext cx="185117" cy="7743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852" name="AutoShape 3277"/>
          <p:cNvCxnSpPr>
            <a:cxnSpLocks noChangeShapeType="1"/>
          </p:cNvCxnSpPr>
          <p:nvPr/>
        </p:nvCxnSpPr>
        <p:spPr bwMode="auto">
          <a:xfrm flipV="1">
            <a:off x="6938900" y="2856357"/>
            <a:ext cx="0" cy="23815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53" name="AutoShape 3278"/>
          <p:cNvCxnSpPr>
            <a:cxnSpLocks noChangeShapeType="1"/>
          </p:cNvCxnSpPr>
          <p:nvPr/>
        </p:nvCxnSpPr>
        <p:spPr bwMode="auto">
          <a:xfrm>
            <a:off x="7090936" y="2856357"/>
            <a:ext cx="0" cy="23230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854" name="AutoShape 3279"/>
          <p:cNvCxnSpPr>
            <a:cxnSpLocks noChangeShapeType="1"/>
          </p:cNvCxnSpPr>
          <p:nvPr/>
        </p:nvCxnSpPr>
        <p:spPr bwMode="auto">
          <a:xfrm flipV="1">
            <a:off x="7243675" y="3011227"/>
            <a:ext cx="76018" cy="774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55" name="AutoShape 3280"/>
          <p:cNvCxnSpPr>
            <a:cxnSpLocks noChangeShapeType="1"/>
          </p:cNvCxnSpPr>
          <p:nvPr/>
        </p:nvCxnSpPr>
        <p:spPr bwMode="auto">
          <a:xfrm flipV="1">
            <a:off x="7319693" y="2949863"/>
            <a:ext cx="0" cy="613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56" name="AutoShape 3281"/>
          <p:cNvCxnSpPr>
            <a:cxnSpLocks noChangeShapeType="1"/>
          </p:cNvCxnSpPr>
          <p:nvPr/>
        </p:nvCxnSpPr>
        <p:spPr bwMode="auto">
          <a:xfrm>
            <a:off x="7243675" y="3088663"/>
            <a:ext cx="0" cy="6136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57" name="AutoShape 3282"/>
          <p:cNvCxnSpPr>
            <a:cxnSpLocks noChangeShapeType="1"/>
          </p:cNvCxnSpPr>
          <p:nvPr/>
        </p:nvCxnSpPr>
        <p:spPr bwMode="auto">
          <a:xfrm>
            <a:off x="6637644" y="2861470"/>
            <a:ext cx="0" cy="72322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58" name="AutoShape 3283"/>
          <p:cNvCxnSpPr>
            <a:cxnSpLocks noChangeShapeType="1"/>
          </p:cNvCxnSpPr>
          <p:nvPr/>
        </p:nvCxnSpPr>
        <p:spPr bwMode="auto">
          <a:xfrm>
            <a:off x="6637644" y="3017072"/>
            <a:ext cx="0" cy="774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59" name="AutoShape 3284"/>
          <p:cNvCxnSpPr>
            <a:cxnSpLocks noChangeShapeType="1"/>
          </p:cNvCxnSpPr>
          <p:nvPr/>
        </p:nvCxnSpPr>
        <p:spPr bwMode="auto">
          <a:xfrm>
            <a:off x="6786864" y="3017072"/>
            <a:ext cx="0" cy="77435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60" name="AutoShape 3285"/>
          <p:cNvCxnSpPr>
            <a:cxnSpLocks noChangeShapeType="1"/>
          </p:cNvCxnSpPr>
          <p:nvPr/>
        </p:nvCxnSpPr>
        <p:spPr bwMode="auto">
          <a:xfrm>
            <a:off x="6786864" y="2861470"/>
            <a:ext cx="0" cy="67939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61" name="AutoShape 3286"/>
          <p:cNvCxnSpPr>
            <a:cxnSpLocks noChangeShapeType="1"/>
          </p:cNvCxnSpPr>
          <p:nvPr/>
        </p:nvCxnSpPr>
        <p:spPr bwMode="auto">
          <a:xfrm>
            <a:off x="6598227" y="2933792"/>
            <a:ext cx="73906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62" name="AutoShape 3287"/>
          <p:cNvCxnSpPr>
            <a:cxnSpLocks noChangeShapeType="1"/>
          </p:cNvCxnSpPr>
          <p:nvPr/>
        </p:nvCxnSpPr>
        <p:spPr bwMode="auto">
          <a:xfrm>
            <a:off x="6750263" y="2933792"/>
            <a:ext cx="7461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63" name="AutoShape 3288"/>
          <p:cNvCxnSpPr>
            <a:cxnSpLocks noChangeShapeType="1"/>
          </p:cNvCxnSpPr>
          <p:nvPr/>
        </p:nvCxnSpPr>
        <p:spPr bwMode="auto">
          <a:xfrm>
            <a:off x="6748855" y="3011227"/>
            <a:ext cx="73202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64" name="AutoShape 3289"/>
          <p:cNvCxnSpPr>
            <a:cxnSpLocks noChangeShapeType="1"/>
          </p:cNvCxnSpPr>
          <p:nvPr/>
        </p:nvCxnSpPr>
        <p:spPr bwMode="auto">
          <a:xfrm>
            <a:off x="6600339" y="3011227"/>
            <a:ext cx="7461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65" name="Rectangle 3290"/>
          <p:cNvSpPr>
            <a:spLocks noChangeArrowheads="1"/>
          </p:cNvSpPr>
          <p:nvPr/>
        </p:nvSpPr>
        <p:spPr bwMode="auto">
          <a:xfrm>
            <a:off x="6061879" y="3011227"/>
            <a:ext cx="192860" cy="7743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866" name="AutoShape 3291"/>
          <p:cNvCxnSpPr>
            <a:cxnSpLocks noChangeShapeType="1"/>
          </p:cNvCxnSpPr>
          <p:nvPr/>
        </p:nvCxnSpPr>
        <p:spPr bwMode="auto">
          <a:xfrm flipH="1" flipV="1">
            <a:off x="6102000" y="3017072"/>
            <a:ext cx="74610" cy="7743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67" name="AutoShape 3292"/>
          <p:cNvCxnSpPr>
            <a:cxnSpLocks noChangeShapeType="1"/>
          </p:cNvCxnSpPr>
          <p:nvPr/>
        </p:nvCxnSpPr>
        <p:spPr bwMode="auto">
          <a:xfrm flipV="1">
            <a:off x="6102000" y="2954977"/>
            <a:ext cx="0" cy="620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68" name="AutoShape 3293"/>
          <p:cNvCxnSpPr>
            <a:cxnSpLocks noChangeShapeType="1"/>
          </p:cNvCxnSpPr>
          <p:nvPr/>
        </p:nvCxnSpPr>
        <p:spPr bwMode="auto">
          <a:xfrm>
            <a:off x="6176610" y="3094507"/>
            <a:ext cx="0" cy="62094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869" name="Text Box 3294"/>
          <p:cNvSpPr txBox="1">
            <a:spLocks noChangeArrowheads="1"/>
          </p:cNvSpPr>
          <p:nvPr/>
        </p:nvSpPr>
        <p:spPr bwMode="auto">
          <a:xfrm>
            <a:off x="5823268" y="2933792"/>
            <a:ext cx="353342" cy="203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Y22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1" name="AutoShape 3296"/>
          <p:cNvCxnSpPr>
            <a:cxnSpLocks noChangeShapeType="1"/>
          </p:cNvCxnSpPr>
          <p:nvPr/>
        </p:nvCxnSpPr>
        <p:spPr bwMode="auto">
          <a:xfrm>
            <a:off x="5855646" y="1896450"/>
            <a:ext cx="1691397" cy="73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72" name="AutoShape 3297"/>
          <p:cNvSpPr>
            <a:spLocks noChangeArrowheads="1"/>
          </p:cNvSpPr>
          <p:nvPr/>
        </p:nvSpPr>
        <p:spPr bwMode="auto">
          <a:xfrm>
            <a:off x="8671825" y="2431923"/>
            <a:ext cx="613070" cy="125650"/>
          </a:xfrm>
          <a:prstGeom prst="rightArrow">
            <a:avLst>
              <a:gd name="adj1" fmla="val 50000"/>
              <a:gd name="adj2" fmla="val 1265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873" name="AutoShape 3298"/>
          <p:cNvSpPr>
            <a:spLocks noChangeArrowheads="1"/>
          </p:cNvSpPr>
          <p:nvPr/>
        </p:nvSpPr>
        <p:spPr bwMode="auto">
          <a:xfrm>
            <a:off x="6195615" y="1594744"/>
            <a:ext cx="186525" cy="197972"/>
          </a:xfrm>
          <a:prstGeom prst="downArrowCallout">
            <a:avLst>
              <a:gd name="adj1" fmla="val 25000"/>
              <a:gd name="adj2" fmla="val 25000"/>
              <a:gd name="adj3" fmla="val 17044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0" rIns="18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4" name="AutoShape 3299"/>
          <p:cNvSpPr>
            <a:spLocks noChangeArrowheads="1"/>
          </p:cNvSpPr>
          <p:nvPr/>
        </p:nvSpPr>
        <p:spPr bwMode="auto">
          <a:xfrm>
            <a:off x="6943123" y="1588169"/>
            <a:ext cx="186525" cy="197972"/>
          </a:xfrm>
          <a:prstGeom prst="downArrowCallout">
            <a:avLst>
              <a:gd name="adj1" fmla="val 25000"/>
              <a:gd name="adj2" fmla="val 25000"/>
              <a:gd name="adj3" fmla="val 17044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0" rIns="18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S22</a:t>
            </a:r>
            <a:endParaRPr kumimoji="0" lang="fr-FR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75" name="AutoShape 3300"/>
          <p:cNvCxnSpPr>
            <a:cxnSpLocks noChangeShapeType="1"/>
          </p:cNvCxnSpPr>
          <p:nvPr/>
        </p:nvCxnSpPr>
        <p:spPr bwMode="auto">
          <a:xfrm>
            <a:off x="7304208" y="1897180"/>
            <a:ext cx="0" cy="501869"/>
          </a:xfrm>
          <a:prstGeom prst="straightConnector1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</p:cxnSp>
      <p:sp>
        <p:nvSpPr>
          <p:cNvPr id="80" name="ZoneTexte 79"/>
          <p:cNvSpPr txBox="1"/>
          <p:nvPr/>
        </p:nvSpPr>
        <p:spPr>
          <a:xfrm>
            <a:off x="510140" y="827772"/>
            <a:ext cx="79793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 p = 140 bars (pression en sortie de pompe) et Q = 3,5 l/min (débit maxi permis par les conduites) V = 0,01 m / s  et   F max 82 </a:t>
            </a:r>
            <a:r>
              <a:rPr lang="fr-FR" dirty="0" err="1" smtClean="0"/>
              <a:t>kN</a:t>
            </a:r>
            <a:r>
              <a:rPr lang="fr-FR" dirty="0" smtClean="0"/>
              <a:t> /</a:t>
            </a:r>
            <a:r>
              <a:rPr lang="fr-FR" dirty="0" err="1" smtClean="0"/>
              <a:t>cyl</a:t>
            </a:r>
            <a:r>
              <a:rPr lang="fr-FR" dirty="0" smtClean="0"/>
              <a:t> </a:t>
            </a:r>
          </a:p>
          <a:p>
            <a:endParaRPr lang="fr-FR" dirty="0"/>
          </a:p>
        </p:txBody>
      </p:sp>
      <p:pic>
        <p:nvPicPr>
          <p:cNvPr id="81" name="Picture 3" descr="C:\Users\Eric\AppData\Local\Microsoft\Windows\Temporary Internet Files\Content.IE5\8N3NC8UO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524" y="1643616"/>
            <a:ext cx="587140" cy="660533"/>
          </a:xfrm>
          <a:prstGeom prst="rect">
            <a:avLst/>
          </a:prstGeom>
          <a:noFill/>
        </p:spPr>
      </p:pic>
      <p:pic>
        <p:nvPicPr>
          <p:cNvPr id="74" name="Image 73"/>
          <p:cNvPicPr/>
          <p:nvPr/>
        </p:nvPicPr>
        <p:blipFill>
          <a:blip r:embed="rId4" cstate="print"/>
          <a:srcRect l="27934" t="32851" r="27769" b="38843"/>
          <a:stretch>
            <a:fillRect/>
          </a:stretch>
        </p:blipFill>
        <p:spPr bwMode="auto">
          <a:xfrm>
            <a:off x="3371849" y="1585913"/>
            <a:ext cx="2162175" cy="104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6" name="Group 15"/>
          <p:cNvGrpSpPr>
            <a:grpSpLocks/>
          </p:cNvGrpSpPr>
          <p:nvPr/>
        </p:nvGrpSpPr>
        <p:grpSpPr bwMode="auto">
          <a:xfrm rot="16200000">
            <a:off x="6677466" y="5829572"/>
            <a:ext cx="101665" cy="93298"/>
            <a:chOff x="3211" y="4358"/>
            <a:chExt cx="232" cy="553"/>
          </a:xfrm>
        </p:grpSpPr>
        <p:cxnSp>
          <p:nvCxnSpPr>
            <p:cNvPr id="169" name="AutoShape 16"/>
            <p:cNvCxnSpPr>
              <a:cxnSpLocks noChangeShapeType="1"/>
            </p:cNvCxnSpPr>
            <p:nvPr/>
          </p:nvCxnSpPr>
          <p:spPr bwMode="auto">
            <a:xfrm flipV="1">
              <a:off x="3217" y="4807"/>
              <a:ext cx="226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0" name="AutoShape 17"/>
            <p:cNvCxnSpPr>
              <a:cxnSpLocks noChangeShapeType="1"/>
            </p:cNvCxnSpPr>
            <p:nvPr/>
          </p:nvCxnSpPr>
          <p:spPr bwMode="auto">
            <a:xfrm flipH="1" flipV="1">
              <a:off x="3211" y="4692"/>
              <a:ext cx="232" cy="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1" name="AutoShape 18"/>
            <p:cNvCxnSpPr>
              <a:cxnSpLocks noChangeShapeType="1"/>
            </p:cNvCxnSpPr>
            <p:nvPr/>
          </p:nvCxnSpPr>
          <p:spPr bwMode="auto">
            <a:xfrm flipV="1">
              <a:off x="3217" y="4581"/>
              <a:ext cx="226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2" name="AutoShape 19"/>
            <p:cNvCxnSpPr>
              <a:cxnSpLocks noChangeShapeType="1"/>
            </p:cNvCxnSpPr>
            <p:nvPr/>
          </p:nvCxnSpPr>
          <p:spPr bwMode="auto">
            <a:xfrm flipH="1" flipV="1">
              <a:off x="3211" y="4469"/>
              <a:ext cx="232" cy="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73" name="AutoShape 20"/>
            <p:cNvCxnSpPr>
              <a:cxnSpLocks noChangeShapeType="1"/>
            </p:cNvCxnSpPr>
            <p:nvPr/>
          </p:nvCxnSpPr>
          <p:spPr bwMode="auto">
            <a:xfrm flipV="1">
              <a:off x="3233" y="4358"/>
              <a:ext cx="210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7" name="Group 21"/>
          <p:cNvGrpSpPr>
            <a:grpSpLocks/>
          </p:cNvGrpSpPr>
          <p:nvPr/>
        </p:nvGrpSpPr>
        <p:grpSpPr bwMode="auto">
          <a:xfrm rot="16200000">
            <a:off x="7613073" y="5829572"/>
            <a:ext cx="101665" cy="93298"/>
            <a:chOff x="3211" y="4358"/>
            <a:chExt cx="232" cy="553"/>
          </a:xfrm>
        </p:grpSpPr>
        <p:cxnSp>
          <p:nvCxnSpPr>
            <p:cNvPr id="164" name="AutoShape 22"/>
            <p:cNvCxnSpPr>
              <a:cxnSpLocks noChangeShapeType="1"/>
            </p:cNvCxnSpPr>
            <p:nvPr/>
          </p:nvCxnSpPr>
          <p:spPr bwMode="auto">
            <a:xfrm flipV="1">
              <a:off x="3217" y="4807"/>
              <a:ext cx="226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5" name="AutoShape 23"/>
            <p:cNvCxnSpPr>
              <a:cxnSpLocks noChangeShapeType="1"/>
            </p:cNvCxnSpPr>
            <p:nvPr/>
          </p:nvCxnSpPr>
          <p:spPr bwMode="auto">
            <a:xfrm flipH="1" flipV="1">
              <a:off x="3211" y="4692"/>
              <a:ext cx="232" cy="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6" name="AutoShape 24"/>
            <p:cNvCxnSpPr>
              <a:cxnSpLocks noChangeShapeType="1"/>
            </p:cNvCxnSpPr>
            <p:nvPr/>
          </p:nvCxnSpPr>
          <p:spPr bwMode="auto">
            <a:xfrm flipV="1">
              <a:off x="3217" y="4581"/>
              <a:ext cx="226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7" name="AutoShape 25"/>
            <p:cNvCxnSpPr>
              <a:cxnSpLocks noChangeShapeType="1"/>
            </p:cNvCxnSpPr>
            <p:nvPr/>
          </p:nvCxnSpPr>
          <p:spPr bwMode="auto">
            <a:xfrm flipH="1" flipV="1">
              <a:off x="3211" y="4469"/>
              <a:ext cx="232" cy="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8" name="AutoShape 26"/>
            <p:cNvCxnSpPr>
              <a:cxnSpLocks noChangeShapeType="1"/>
            </p:cNvCxnSpPr>
            <p:nvPr/>
          </p:nvCxnSpPr>
          <p:spPr bwMode="auto">
            <a:xfrm flipV="1">
              <a:off x="3233" y="4358"/>
              <a:ext cx="210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grpSp>
        <p:nvGrpSpPr>
          <p:cNvPr id="78" name="Group 27"/>
          <p:cNvGrpSpPr>
            <a:grpSpLocks/>
          </p:cNvGrpSpPr>
          <p:nvPr/>
        </p:nvGrpSpPr>
        <p:grpSpPr bwMode="auto">
          <a:xfrm rot="10800000">
            <a:off x="7101188" y="4473548"/>
            <a:ext cx="99172" cy="96420"/>
            <a:chOff x="3211" y="4358"/>
            <a:chExt cx="232" cy="553"/>
          </a:xfrm>
        </p:grpSpPr>
        <p:cxnSp>
          <p:nvCxnSpPr>
            <p:cNvPr id="159" name="AutoShape 28"/>
            <p:cNvCxnSpPr>
              <a:cxnSpLocks noChangeShapeType="1"/>
            </p:cNvCxnSpPr>
            <p:nvPr/>
          </p:nvCxnSpPr>
          <p:spPr bwMode="auto">
            <a:xfrm flipV="1">
              <a:off x="3217" y="4807"/>
              <a:ext cx="226" cy="10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0" name="AutoShape 29"/>
            <p:cNvCxnSpPr>
              <a:cxnSpLocks noChangeShapeType="1"/>
            </p:cNvCxnSpPr>
            <p:nvPr/>
          </p:nvCxnSpPr>
          <p:spPr bwMode="auto">
            <a:xfrm flipH="1" flipV="1">
              <a:off x="3211" y="4692"/>
              <a:ext cx="232" cy="11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1" name="AutoShape 30"/>
            <p:cNvCxnSpPr>
              <a:cxnSpLocks noChangeShapeType="1"/>
            </p:cNvCxnSpPr>
            <p:nvPr/>
          </p:nvCxnSpPr>
          <p:spPr bwMode="auto">
            <a:xfrm flipV="1">
              <a:off x="3217" y="4581"/>
              <a:ext cx="226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2" name="AutoShape 31"/>
            <p:cNvCxnSpPr>
              <a:cxnSpLocks noChangeShapeType="1"/>
            </p:cNvCxnSpPr>
            <p:nvPr/>
          </p:nvCxnSpPr>
          <p:spPr bwMode="auto">
            <a:xfrm flipH="1" flipV="1">
              <a:off x="3211" y="4469"/>
              <a:ext cx="232" cy="112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  <p:cxnSp>
          <p:nvCxnSpPr>
            <p:cNvPr id="163" name="AutoShape 32"/>
            <p:cNvCxnSpPr>
              <a:cxnSpLocks noChangeShapeType="1"/>
            </p:cNvCxnSpPr>
            <p:nvPr/>
          </p:nvCxnSpPr>
          <p:spPr bwMode="auto">
            <a:xfrm flipV="1">
              <a:off x="3233" y="4358"/>
              <a:ext cx="210" cy="111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</p:cxnSp>
      </p:grpSp>
      <p:cxnSp>
        <p:nvCxnSpPr>
          <p:cNvPr id="79" name="AutoShape 83"/>
          <p:cNvCxnSpPr>
            <a:cxnSpLocks noChangeShapeType="1"/>
          </p:cNvCxnSpPr>
          <p:nvPr/>
        </p:nvCxnSpPr>
        <p:spPr bwMode="auto">
          <a:xfrm flipV="1">
            <a:off x="6855868" y="5818827"/>
            <a:ext cx="137014" cy="20792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83" name="Text Box 84"/>
          <p:cNvSpPr txBox="1">
            <a:spLocks noChangeArrowheads="1"/>
          </p:cNvSpPr>
          <p:nvPr/>
        </p:nvSpPr>
        <p:spPr bwMode="auto">
          <a:xfrm>
            <a:off x="7761463" y="5826042"/>
            <a:ext cx="355583" cy="2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Y21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Text Box 85"/>
          <p:cNvSpPr txBox="1">
            <a:spLocks noChangeArrowheads="1"/>
          </p:cNvSpPr>
          <p:nvPr/>
        </p:nvSpPr>
        <p:spPr bwMode="auto">
          <a:xfrm>
            <a:off x="7023547" y="5231796"/>
            <a:ext cx="494554" cy="20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Y23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6"/>
          <p:cNvSpPr>
            <a:spLocks noChangeArrowheads="1"/>
          </p:cNvSpPr>
          <p:nvPr/>
        </p:nvSpPr>
        <p:spPr bwMode="auto">
          <a:xfrm>
            <a:off x="6714940" y="3943606"/>
            <a:ext cx="918644" cy="2079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6" name="AutoShape 87"/>
          <p:cNvCxnSpPr>
            <a:cxnSpLocks noChangeShapeType="1"/>
          </p:cNvCxnSpPr>
          <p:nvPr/>
        </p:nvCxnSpPr>
        <p:spPr bwMode="auto">
          <a:xfrm>
            <a:off x="7325375" y="3943606"/>
            <a:ext cx="0" cy="20792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87" name="Rectangle 88"/>
          <p:cNvSpPr>
            <a:spLocks noChangeArrowheads="1"/>
          </p:cNvSpPr>
          <p:nvPr/>
        </p:nvSpPr>
        <p:spPr bwMode="auto">
          <a:xfrm>
            <a:off x="7386307" y="4394866"/>
            <a:ext cx="918644" cy="20857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8" name="AutoShape 89"/>
          <p:cNvCxnSpPr>
            <a:cxnSpLocks noChangeShapeType="1"/>
          </p:cNvCxnSpPr>
          <p:nvPr/>
        </p:nvCxnSpPr>
        <p:spPr bwMode="auto">
          <a:xfrm>
            <a:off x="7997649" y="4394866"/>
            <a:ext cx="0" cy="208577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89" name="AutoShape 90"/>
          <p:cNvCxnSpPr>
            <a:cxnSpLocks noChangeShapeType="1"/>
          </p:cNvCxnSpPr>
          <p:nvPr/>
        </p:nvCxnSpPr>
        <p:spPr bwMode="auto">
          <a:xfrm>
            <a:off x="7424801" y="5749302"/>
            <a:ext cx="0" cy="69526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0" name="AutoShape 91"/>
          <p:cNvCxnSpPr>
            <a:cxnSpLocks noChangeShapeType="1"/>
          </p:cNvCxnSpPr>
          <p:nvPr/>
        </p:nvCxnSpPr>
        <p:spPr bwMode="auto">
          <a:xfrm flipV="1">
            <a:off x="7563120" y="5749302"/>
            <a:ext cx="0" cy="69526"/>
          </a:xfrm>
          <a:prstGeom prst="straightConnector1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</p:cxnSp>
      <p:cxnSp>
        <p:nvCxnSpPr>
          <p:cNvPr id="91" name="AutoShape 92"/>
          <p:cNvCxnSpPr>
            <a:cxnSpLocks noChangeShapeType="1"/>
          </p:cNvCxnSpPr>
          <p:nvPr/>
        </p:nvCxnSpPr>
        <p:spPr bwMode="auto">
          <a:xfrm>
            <a:off x="7563120" y="6026748"/>
            <a:ext cx="0" cy="142331"/>
          </a:xfrm>
          <a:prstGeom prst="straightConnector1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</p:spPr>
      </p:cxnSp>
      <p:cxnSp>
        <p:nvCxnSpPr>
          <p:cNvPr id="92" name="AutoShape 93"/>
          <p:cNvCxnSpPr>
            <a:cxnSpLocks noChangeShapeType="1"/>
          </p:cNvCxnSpPr>
          <p:nvPr/>
        </p:nvCxnSpPr>
        <p:spPr bwMode="auto">
          <a:xfrm>
            <a:off x="7424801" y="6032651"/>
            <a:ext cx="0" cy="142331"/>
          </a:xfrm>
          <a:prstGeom prst="straightConnector1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3" name="AutoShape 94"/>
          <p:cNvCxnSpPr>
            <a:cxnSpLocks noChangeShapeType="1"/>
          </p:cNvCxnSpPr>
          <p:nvPr/>
        </p:nvCxnSpPr>
        <p:spPr bwMode="auto">
          <a:xfrm>
            <a:off x="7492656" y="6131036"/>
            <a:ext cx="0" cy="701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4" name="AutoShape 95"/>
          <p:cNvCxnSpPr>
            <a:cxnSpLocks noChangeShapeType="1"/>
          </p:cNvCxnSpPr>
          <p:nvPr/>
        </p:nvCxnSpPr>
        <p:spPr bwMode="auto">
          <a:xfrm>
            <a:off x="7492656" y="6201217"/>
            <a:ext cx="140928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95" name="AutoShape 96"/>
          <p:cNvCxnSpPr>
            <a:cxnSpLocks noChangeShapeType="1"/>
          </p:cNvCxnSpPr>
          <p:nvPr/>
        </p:nvCxnSpPr>
        <p:spPr bwMode="auto">
          <a:xfrm flipV="1">
            <a:off x="7633584" y="6131036"/>
            <a:ext cx="0" cy="70181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96" name="AutoShape 97"/>
          <p:cNvSpPr>
            <a:spLocks noChangeArrowheads="1"/>
          </p:cNvSpPr>
          <p:nvPr/>
        </p:nvSpPr>
        <p:spPr bwMode="auto">
          <a:xfrm>
            <a:off x="7390222" y="6169078"/>
            <a:ext cx="69812" cy="66246"/>
          </a:xfrm>
          <a:prstGeom prst="triangle">
            <a:avLst>
              <a:gd name="adj" fmla="val 5000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7" name="AutoShape 98"/>
          <p:cNvSpPr>
            <a:spLocks noChangeArrowheads="1"/>
          </p:cNvSpPr>
          <p:nvPr/>
        </p:nvSpPr>
        <p:spPr bwMode="auto">
          <a:xfrm>
            <a:off x="6789319" y="3767825"/>
            <a:ext cx="172898" cy="177749"/>
          </a:xfrm>
          <a:prstGeom prst="downArrowCallout">
            <a:avLst>
              <a:gd name="adj1" fmla="val 25000"/>
              <a:gd name="adj2" fmla="val 25000"/>
              <a:gd name="adj3" fmla="val 17044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0" rIns="18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S21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101"/>
          <p:cNvSpPr>
            <a:spLocks noChangeArrowheads="1"/>
          </p:cNvSpPr>
          <p:nvPr/>
        </p:nvSpPr>
        <p:spPr bwMode="auto">
          <a:xfrm>
            <a:off x="7059431" y="4569992"/>
            <a:ext cx="211392" cy="242027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99" name="Rectangle 102"/>
          <p:cNvSpPr>
            <a:spLocks noChangeArrowheads="1"/>
          </p:cNvSpPr>
          <p:nvPr/>
        </p:nvSpPr>
        <p:spPr bwMode="auto">
          <a:xfrm>
            <a:off x="7059431" y="4812019"/>
            <a:ext cx="211392" cy="24399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00" name="AutoShape 103"/>
          <p:cNvCxnSpPr>
            <a:cxnSpLocks noChangeShapeType="1"/>
          </p:cNvCxnSpPr>
          <p:nvPr/>
        </p:nvCxnSpPr>
        <p:spPr bwMode="auto">
          <a:xfrm flipV="1">
            <a:off x="7061389" y="4882201"/>
            <a:ext cx="212045" cy="138395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01" name="AutoShape 104"/>
          <p:cNvCxnSpPr>
            <a:cxnSpLocks noChangeShapeType="1"/>
          </p:cNvCxnSpPr>
          <p:nvPr/>
        </p:nvCxnSpPr>
        <p:spPr bwMode="auto">
          <a:xfrm>
            <a:off x="7059431" y="4882201"/>
            <a:ext cx="211392" cy="138395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 type="triangle" w="med" len="med"/>
            <a:tailEnd/>
          </a:ln>
        </p:spPr>
      </p:cxnSp>
      <p:cxnSp>
        <p:nvCxnSpPr>
          <p:cNvPr id="102" name="AutoShape 105"/>
          <p:cNvCxnSpPr>
            <a:cxnSpLocks noChangeShapeType="1"/>
          </p:cNvCxnSpPr>
          <p:nvPr/>
        </p:nvCxnSpPr>
        <p:spPr bwMode="auto">
          <a:xfrm>
            <a:off x="7059431" y="4638205"/>
            <a:ext cx="214002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103" name="AutoShape 106"/>
          <p:cNvCxnSpPr>
            <a:cxnSpLocks noChangeShapeType="1"/>
          </p:cNvCxnSpPr>
          <p:nvPr/>
        </p:nvCxnSpPr>
        <p:spPr bwMode="auto">
          <a:xfrm>
            <a:off x="7059431" y="4743150"/>
            <a:ext cx="6850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4" name="AutoShape 107"/>
          <p:cNvCxnSpPr>
            <a:cxnSpLocks noChangeShapeType="1"/>
          </p:cNvCxnSpPr>
          <p:nvPr/>
        </p:nvCxnSpPr>
        <p:spPr bwMode="auto">
          <a:xfrm>
            <a:off x="7200360" y="4743150"/>
            <a:ext cx="6850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5" name="AutoShape 108"/>
          <p:cNvCxnSpPr>
            <a:cxnSpLocks noChangeShapeType="1"/>
          </p:cNvCxnSpPr>
          <p:nvPr/>
        </p:nvCxnSpPr>
        <p:spPr bwMode="auto">
          <a:xfrm>
            <a:off x="7127938" y="4708387"/>
            <a:ext cx="0" cy="6493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6" name="AutoShape 109"/>
          <p:cNvCxnSpPr>
            <a:cxnSpLocks noChangeShapeType="1"/>
          </p:cNvCxnSpPr>
          <p:nvPr/>
        </p:nvCxnSpPr>
        <p:spPr bwMode="auto">
          <a:xfrm>
            <a:off x="7200360" y="4708387"/>
            <a:ext cx="0" cy="64934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07" name="Rectangle 110"/>
          <p:cNvSpPr>
            <a:spLocks noChangeArrowheads="1"/>
          </p:cNvSpPr>
          <p:nvPr/>
        </p:nvSpPr>
        <p:spPr bwMode="auto">
          <a:xfrm rot="16200000">
            <a:off x="7006773" y="5108673"/>
            <a:ext cx="175781" cy="7046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08" name="AutoShape 111"/>
          <p:cNvCxnSpPr>
            <a:cxnSpLocks noChangeShapeType="1"/>
          </p:cNvCxnSpPr>
          <p:nvPr/>
        </p:nvCxnSpPr>
        <p:spPr bwMode="auto">
          <a:xfrm flipH="1">
            <a:off x="7127938" y="5194409"/>
            <a:ext cx="4045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09" name="AutoShape 112"/>
          <p:cNvCxnSpPr>
            <a:cxnSpLocks noChangeShapeType="1"/>
          </p:cNvCxnSpPr>
          <p:nvPr/>
        </p:nvCxnSpPr>
        <p:spPr bwMode="auto">
          <a:xfrm flipH="1">
            <a:off x="7023547" y="5125540"/>
            <a:ext cx="4045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0" name="AutoShape 113"/>
          <p:cNvCxnSpPr>
            <a:cxnSpLocks noChangeShapeType="1"/>
          </p:cNvCxnSpPr>
          <p:nvPr/>
        </p:nvCxnSpPr>
        <p:spPr bwMode="auto">
          <a:xfrm flipH="1" flipV="1">
            <a:off x="7059431" y="5125540"/>
            <a:ext cx="68507" cy="695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11" name="Rectangle 139"/>
          <p:cNvSpPr>
            <a:spLocks noChangeArrowheads="1"/>
          </p:cNvSpPr>
          <p:nvPr/>
        </p:nvSpPr>
        <p:spPr bwMode="auto">
          <a:xfrm>
            <a:off x="7073785" y="5818827"/>
            <a:ext cx="279247" cy="2079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2" name="Rectangle 140"/>
          <p:cNvSpPr>
            <a:spLocks noChangeArrowheads="1"/>
          </p:cNvSpPr>
          <p:nvPr/>
        </p:nvSpPr>
        <p:spPr bwMode="auto">
          <a:xfrm>
            <a:off x="6789319" y="5818827"/>
            <a:ext cx="284466" cy="2079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13" name="AutoShape 141"/>
          <p:cNvCxnSpPr>
            <a:cxnSpLocks noChangeShapeType="1"/>
          </p:cNvCxnSpPr>
          <p:nvPr/>
        </p:nvCxnSpPr>
        <p:spPr bwMode="auto">
          <a:xfrm>
            <a:off x="6860435" y="5818827"/>
            <a:ext cx="137666" cy="207921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114" name="Rectangle 142"/>
          <p:cNvSpPr>
            <a:spLocks noChangeArrowheads="1"/>
          </p:cNvSpPr>
          <p:nvPr/>
        </p:nvSpPr>
        <p:spPr bwMode="auto">
          <a:xfrm>
            <a:off x="7353032" y="5818827"/>
            <a:ext cx="288381" cy="207921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15" name="Rectangle 143"/>
          <p:cNvSpPr>
            <a:spLocks noChangeArrowheads="1"/>
          </p:cNvSpPr>
          <p:nvPr/>
        </p:nvSpPr>
        <p:spPr bwMode="auto">
          <a:xfrm>
            <a:off x="7641413" y="5957878"/>
            <a:ext cx="172246" cy="6887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16" name="AutoShape 144"/>
          <p:cNvCxnSpPr>
            <a:cxnSpLocks noChangeShapeType="1"/>
          </p:cNvCxnSpPr>
          <p:nvPr/>
        </p:nvCxnSpPr>
        <p:spPr bwMode="auto">
          <a:xfrm flipV="1">
            <a:off x="7423496" y="5818827"/>
            <a:ext cx="0" cy="213824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17" name="AutoShape 145"/>
          <p:cNvCxnSpPr>
            <a:cxnSpLocks noChangeShapeType="1"/>
          </p:cNvCxnSpPr>
          <p:nvPr/>
        </p:nvCxnSpPr>
        <p:spPr bwMode="auto">
          <a:xfrm>
            <a:off x="7564425" y="5818827"/>
            <a:ext cx="0" cy="207921"/>
          </a:xfrm>
          <a:prstGeom prst="straightConnector1">
            <a:avLst/>
          </a:prstGeom>
          <a:noFill/>
          <a:ln w="19050">
            <a:solidFill>
              <a:schemeClr val="tx2">
                <a:lumMod val="60000"/>
                <a:lumOff val="40000"/>
              </a:schemeClr>
            </a:solidFill>
            <a:round/>
            <a:headEnd/>
            <a:tailEnd type="triangle" w="med" len="med"/>
          </a:ln>
        </p:spPr>
      </p:cxnSp>
      <p:cxnSp>
        <p:nvCxnSpPr>
          <p:cNvPr id="118" name="AutoShape 146"/>
          <p:cNvCxnSpPr>
            <a:cxnSpLocks noChangeShapeType="1"/>
          </p:cNvCxnSpPr>
          <p:nvPr/>
        </p:nvCxnSpPr>
        <p:spPr bwMode="auto">
          <a:xfrm flipV="1">
            <a:off x="7706005" y="5957878"/>
            <a:ext cx="70464" cy="6887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19" name="AutoShape 147"/>
          <p:cNvCxnSpPr>
            <a:cxnSpLocks noChangeShapeType="1"/>
          </p:cNvCxnSpPr>
          <p:nvPr/>
        </p:nvCxnSpPr>
        <p:spPr bwMode="auto">
          <a:xfrm flipV="1">
            <a:off x="7776470" y="5902127"/>
            <a:ext cx="0" cy="5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0" name="AutoShape 148"/>
          <p:cNvCxnSpPr>
            <a:cxnSpLocks noChangeShapeType="1"/>
          </p:cNvCxnSpPr>
          <p:nvPr/>
        </p:nvCxnSpPr>
        <p:spPr bwMode="auto">
          <a:xfrm>
            <a:off x="7706005" y="6026748"/>
            <a:ext cx="0" cy="5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1" name="AutoShape 149"/>
          <p:cNvCxnSpPr>
            <a:cxnSpLocks noChangeShapeType="1"/>
          </p:cNvCxnSpPr>
          <p:nvPr/>
        </p:nvCxnSpPr>
        <p:spPr bwMode="auto">
          <a:xfrm>
            <a:off x="7144249" y="5823418"/>
            <a:ext cx="0" cy="64278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2" name="AutoShape 150"/>
          <p:cNvCxnSpPr>
            <a:cxnSpLocks noChangeShapeType="1"/>
          </p:cNvCxnSpPr>
          <p:nvPr/>
        </p:nvCxnSpPr>
        <p:spPr bwMode="auto">
          <a:xfrm>
            <a:off x="7144249" y="5963125"/>
            <a:ext cx="0" cy="6952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3" name="AutoShape 151"/>
          <p:cNvCxnSpPr>
            <a:cxnSpLocks noChangeShapeType="1"/>
          </p:cNvCxnSpPr>
          <p:nvPr/>
        </p:nvCxnSpPr>
        <p:spPr bwMode="auto">
          <a:xfrm>
            <a:off x="7282568" y="5963125"/>
            <a:ext cx="0" cy="69526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4" name="AutoShape 152"/>
          <p:cNvCxnSpPr>
            <a:cxnSpLocks noChangeShapeType="1"/>
          </p:cNvCxnSpPr>
          <p:nvPr/>
        </p:nvCxnSpPr>
        <p:spPr bwMode="auto">
          <a:xfrm>
            <a:off x="7282568" y="5823418"/>
            <a:ext cx="0" cy="60999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5" name="AutoShape 153"/>
          <p:cNvCxnSpPr>
            <a:cxnSpLocks noChangeShapeType="1"/>
          </p:cNvCxnSpPr>
          <p:nvPr/>
        </p:nvCxnSpPr>
        <p:spPr bwMode="auto">
          <a:xfrm>
            <a:off x="7107060" y="5887697"/>
            <a:ext cx="69159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6" name="AutoShape 154"/>
          <p:cNvCxnSpPr>
            <a:cxnSpLocks noChangeShapeType="1"/>
          </p:cNvCxnSpPr>
          <p:nvPr/>
        </p:nvCxnSpPr>
        <p:spPr bwMode="auto">
          <a:xfrm>
            <a:off x="7248641" y="5887697"/>
            <a:ext cx="69159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7" name="AutoShape 155"/>
          <p:cNvCxnSpPr>
            <a:cxnSpLocks noChangeShapeType="1"/>
          </p:cNvCxnSpPr>
          <p:nvPr/>
        </p:nvCxnSpPr>
        <p:spPr bwMode="auto">
          <a:xfrm>
            <a:off x="7246683" y="5957878"/>
            <a:ext cx="6850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28" name="AutoShape 156"/>
          <p:cNvCxnSpPr>
            <a:cxnSpLocks noChangeShapeType="1"/>
          </p:cNvCxnSpPr>
          <p:nvPr/>
        </p:nvCxnSpPr>
        <p:spPr bwMode="auto">
          <a:xfrm>
            <a:off x="7109670" y="5957878"/>
            <a:ext cx="6850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29" name="Rectangle 157"/>
          <p:cNvSpPr>
            <a:spLocks noChangeArrowheads="1"/>
          </p:cNvSpPr>
          <p:nvPr/>
        </p:nvSpPr>
        <p:spPr bwMode="auto">
          <a:xfrm>
            <a:off x="6610549" y="5957878"/>
            <a:ext cx="178770" cy="688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30" name="AutoShape 158"/>
          <p:cNvCxnSpPr>
            <a:cxnSpLocks noChangeShapeType="1"/>
          </p:cNvCxnSpPr>
          <p:nvPr/>
        </p:nvCxnSpPr>
        <p:spPr bwMode="auto">
          <a:xfrm flipH="1" flipV="1">
            <a:off x="6647738" y="5963125"/>
            <a:ext cx="68507" cy="69526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1" name="AutoShape 159"/>
          <p:cNvCxnSpPr>
            <a:cxnSpLocks noChangeShapeType="1"/>
          </p:cNvCxnSpPr>
          <p:nvPr/>
        </p:nvCxnSpPr>
        <p:spPr bwMode="auto">
          <a:xfrm flipV="1">
            <a:off x="6647738" y="5907374"/>
            <a:ext cx="0" cy="5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132" name="AutoShape 160"/>
          <p:cNvCxnSpPr>
            <a:cxnSpLocks noChangeShapeType="1"/>
          </p:cNvCxnSpPr>
          <p:nvPr/>
        </p:nvCxnSpPr>
        <p:spPr bwMode="auto">
          <a:xfrm>
            <a:off x="6716245" y="6032651"/>
            <a:ext cx="0" cy="5575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133" name="Text Box 161"/>
          <p:cNvSpPr txBox="1">
            <a:spLocks noChangeArrowheads="1"/>
          </p:cNvSpPr>
          <p:nvPr/>
        </p:nvSpPr>
        <p:spPr bwMode="auto">
          <a:xfrm>
            <a:off x="6335216" y="5884417"/>
            <a:ext cx="326875" cy="19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Y22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AutoShape 167"/>
          <p:cNvSpPr>
            <a:spLocks noChangeArrowheads="1"/>
          </p:cNvSpPr>
          <p:nvPr/>
        </p:nvSpPr>
        <p:spPr bwMode="auto">
          <a:xfrm>
            <a:off x="7482216" y="3761922"/>
            <a:ext cx="172898" cy="177749"/>
          </a:xfrm>
          <a:prstGeom prst="downArrowCallout">
            <a:avLst>
              <a:gd name="adj1" fmla="val 25000"/>
              <a:gd name="adj2" fmla="val 25000"/>
              <a:gd name="adj3" fmla="val 17044"/>
              <a:gd name="adj4" fmla="val 6666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18000" tIns="0" rIns="1800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S22</a:t>
            </a:r>
            <a:endParaRPr kumimoji="0" lang="fr-FR" sz="6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 Box 170"/>
          <p:cNvSpPr txBox="1">
            <a:spLocks noChangeArrowheads="1"/>
          </p:cNvSpPr>
          <p:nvPr/>
        </p:nvSpPr>
        <p:spPr bwMode="auto">
          <a:xfrm>
            <a:off x="7761463" y="3841286"/>
            <a:ext cx="777716" cy="206609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C2G</a:t>
            </a:r>
            <a:r>
              <a:rPr kumimoji="0" lang="fr-FR" sz="5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Vérin GAUCHE </a:t>
            </a:r>
            <a:endParaRPr kumimoji="0" lang="fr-F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 Box 171"/>
          <p:cNvSpPr txBox="1">
            <a:spLocks noChangeArrowheads="1"/>
          </p:cNvSpPr>
          <p:nvPr/>
        </p:nvSpPr>
        <p:spPr bwMode="auto">
          <a:xfrm>
            <a:off x="8334376" y="4255294"/>
            <a:ext cx="776346" cy="21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fr-FR" sz="5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C2V Vérin</a:t>
            </a:r>
            <a:r>
              <a:rPr kumimoji="0" lang="fr-FR" sz="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DROITE </a:t>
            </a: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73"/>
          <p:cNvSpPr>
            <a:spLocks noChangeArrowheads="1"/>
          </p:cNvSpPr>
          <p:nvPr/>
        </p:nvSpPr>
        <p:spPr bwMode="auto">
          <a:xfrm>
            <a:off x="6354137" y="3695020"/>
            <a:ext cx="2792469" cy="26150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0" name="AutoShape 175"/>
          <p:cNvSpPr>
            <a:spLocks noChangeArrowheads="1"/>
          </p:cNvSpPr>
          <p:nvPr/>
        </p:nvSpPr>
        <p:spPr bwMode="auto">
          <a:xfrm>
            <a:off x="7891300" y="4047894"/>
            <a:ext cx="568280" cy="112815"/>
          </a:xfrm>
          <a:prstGeom prst="rightArrow">
            <a:avLst>
              <a:gd name="adj1" fmla="val 50000"/>
              <a:gd name="adj2" fmla="val 1265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141" name="AutoShape 176"/>
          <p:cNvSpPr>
            <a:spLocks noChangeArrowheads="1"/>
          </p:cNvSpPr>
          <p:nvPr/>
        </p:nvSpPr>
        <p:spPr bwMode="auto">
          <a:xfrm>
            <a:off x="8458928" y="4499154"/>
            <a:ext cx="568280" cy="112815"/>
          </a:xfrm>
          <a:prstGeom prst="rightArrow">
            <a:avLst>
              <a:gd name="adj1" fmla="val 50000"/>
              <a:gd name="adj2" fmla="val 12659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145" name="AutoShape 68"/>
          <p:cNvCxnSpPr>
            <a:cxnSpLocks noChangeShapeType="1"/>
          </p:cNvCxnSpPr>
          <p:nvPr/>
        </p:nvCxnSpPr>
        <p:spPr bwMode="auto">
          <a:xfrm flipV="1">
            <a:off x="8222529" y="4612207"/>
            <a:ext cx="0" cy="139051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46" name="AutoShape 67"/>
          <p:cNvCxnSpPr>
            <a:cxnSpLocks noChangeShapeType="1"/>
          </p:cNvCxnSpPr>
          <p:nvPr/>
        </p:nvCxnSpPr>
        <p:spPr bwMode="auto">
          <a:xfrm>
            <a:off x="7720177" y="4744908"/>
            <a:ext cx="495206" cy="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47" name="AutoShape 66"/>
          <p:cNvCxnSpPr>
            <a:cxnSpLocks noChangeShapeType="1"/>
          </p:cNvCxnSpPr>
          <p:nvPr/>
        </p:nvCxnSpPr>
        <p:spPr bwMode="auto">
          <a:xfrm flipV="1">
            <a:off x="7720177" y="4744908"/>
            <a:ext cx="0" cy="1006808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48" name="AutoShape 61"/>
          <p:cNvCxnSpPr>
            <a:cxnSpLocks noChangeShapeType="1"/>
          </p:cNvCxnSpPr>
          <p:nvPr/>
        </p:nvCxnSpPr>
        <p:spPr bwMode="auto">
          <a:xfrm>
            <a:off x="6772651" y="4160947"/>
            <a:ext cx="0" cy="159711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9" name="AutoShape 72"/>
          <p:cNvCxnSpPr>
            <a:cxnSpLocks noChangeShapeType="1"/>
          </p:cNvCxnSpPr>
          <p:nvPr/>
        </p:nvCxnSpPr>
        <p:spPr bwMode="auto">
          <a:xfrm rot="16200000" flipV="1">
            <a:off x="6646525" y="4574836"/>
            <a:ext cx="621088" cy="1889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50" name="AutoShape 73"/>
          <p:cNvCxnSpPr>
            <a:cxnSpLocks noChangeShapeType="1"/>
          </p:cNvCxnSpPr>
          <p:nvPr/>
        </p:nvCxnSpPr>
        <p:spPr bwMode="auto">
          <a:xfrm>
            <a:off x="6955631" y="4260056"/>
            <a:ext cx="621507" cy="1588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51" name="AutoShape 74"/>
          <p:cNvCxnSpPr>
            <a:cxnSpLocks noChangeShapeType="1"/>
          </p:cNvCxnSpPr>
          <p:nvPr/>
        </p:nvCxnSpPr>
        <p:spPr bwMode="auto">
          <a:xfrm flipV="1">
            <a:off x="7579249" y="4154597"/>
            <a:ext cx="0" cy="104288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52" name="AutoShape 71"/>
          <p:cNvCxnSpPr>
            <a:cxnSpLocks noChangeShapeType="1"/>
          </p:cNvCxnSpPr>
          <p:nvPr/>
        </p:nvCxnSpPr>
        <p:spPr bwMode="auto">
          <a:xfrm flipH="1">
            <a:off x="6956124" y="4888838"/>
            <a:ext cx="103739" cy="0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53" name="AutoShape 99"/>
          <p:cNvCxnSpPr>
            <a:cxnSpLocks noChangeShapeType="1"/>
          </p:cNvCxnSpPr>
          <p:nvPr/>
        </p:nvCxnSpPr>
        <p:spPr bwMode="auto">
          <a:xfrm rot="10800000">
            <a:off x="6769895" y="5012532"/>
            <a:ext cx="294731" cy="299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4" name="AutoShape 100"/>
          <p:cNvCxnSpPr>
            <a:cxnSpLocks noChangeShapeType="1"/>
          </p:cNvCxnSpPr>
          <p:nvPr/>
        </p:nvCxnSpPr>
        <p:spPr bwMode="auto">
          <a:xfrm>
            <a:off x="7274711" y="5014416"/>
            <a:ext cx="440539" cy="497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55" name="AutoShape 69"/>
          <p:cNvCxnSpPr>
            <a:cxnSpLocks noChangeShapeType="1"/>
          </p:cNvCxnSpPr>
          <p:nvPr/>
        </p:nvCxnSpPr>
        <p:spPr bwMode="auto">
          <a:xfrm rot="5400000">
            <a:off x="7289426" y="4750695"/>
            <a:ext cx="289993" cy="317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6" name="AutoShape 70"/>
          <p:cNvCxnSpPr>
            <a:cxnSpLocks noChangeShapeType="1"/>
          </p:cNvCxnSpPr>
          <p:nvPr/>
        </p:nvCxnSpPr>
        <p:spPr bwMode="auto">
          <a:xfrm flipH="1">
            <a:off x="7278680" y="4893600"/>
            <a:ext cx="148758" cy="0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7" name="AutoShape 65"/>
          <p:cNvCxnSpPr>
            <a:cxnSpLocks noChangeShapeType="1"/>
          </p:cNvCxnSpPr>
          <p:nvPr/>
        </p:nvCxnSpPr>
        <p:spPr bwMode="auto">
          <a:xfrm>
            <a:off x="7562850" y="5750719"/>
            <a:ext cx="157163" cy="1588"/>
          </a:xfrm>
          <a:prstGeom prst="straightConnector1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</p:spPr>
      </p:cxnSp>
      <p:cxnSp>
        <p:nvCxnSpPr>
          <p:cNvPr id="158" name="AutoShape 65"/>
          <p:cNvCxnSpPr>
            <a:cxnSpLocks noChangeShapeType="1"/>
          </p:cNvCxnSpPr>
          <p:nvPr/>
        </p:nvCxnSpPr>
        <p:spPr bwMode="auto">
          <a:xfrm>
            <a:off x="6772275" y="5753100"/>
            <a:ext cx="654844" cy="1"/>
          </a:xfrm>
          <a:prstGeom prst="straightConnector1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</p:cxnSp>
      <p:sp>
        <p:nvSpPr>
          <p:cNvPr id="143" name="Rectangle 142"/>
          <p:cNvSpPr/>
          <p:nvPr/>
        </p:nvSpPr>
        <p:spPr>
          <a:xfrm>
            <a:off x="7400926" y="4402931"/>
            <a:ext cx="581025" cy="1857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Rectangle 174"/>
          <p:cNvSpPr/>
          <p:nvPr/>
        </p:nvSpPr>
        <p:spPr>
          <a:xfrm>
            <a:off x="6729413" y="3952874"/>
            <a:ext cx="581025" cy="18573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Rectangle 175"/>
          <p:cNvSpPr/>
          <p:nvPr/>
        </p:nvSpPr>
        <p:spPr>
          <a:xfrm>
            <a:off x="7334250" y="3952875"/>
            <a:ext cx="283369" cy="1857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4" name="AutoShape 163"/>
          <p:cNvCxnSpPr>
            <a:cxnSpLocks noChangeShapeType="1"/>
          </p:cNvCxnSpPr>
          <p:nvPr/>
        </p:nvCxnSpPr>
        <p:spPr bwMode="auto">
          <a:xfrm>
            <a:off x="6596195" y="4047894"/>
            <a:ext cx="1520852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77" name="Rectangle 176"/>
          <p:cNvSpPr/>
          <p:nvPr/>
        </p:nvSpPr>
        <p:spPr>
          <a:xfrm>
            <a:off x="8005763" y="4405312"/>
            <a:ext cx="283369" cy="1857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4" name="AutoShape 164"/>
          <p:cNvCxnSpPr>
            <a:cxnSpLocks noChangeShapeType="1"/>
          </p:cNvCxnSpPr>
          <p:nvPr/>
        </p:nvCxnSpPr>
        <p:spPr bwMode="auto">
          <a:xfrm>
            <a:off x="7268867" y="4499154"/>
            <a:ext cx="1389057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  <p:sp>
        <p:nvSpPr>
          <p:cNvPr id="178" name="Rectangle 177"/>
          <p:cNvSpPr/>
          <p:nvPr/>
        </p:nvSpPr>
        <p:spPr>
          <a:xfrm>
            <a:off x="7785100" y="2286000"/>
            <a:ext cx="730250" cy="2143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870" name="AutoShape 3295"/>
          <p:cNvCxnSpPr>
            <a:cxnSpLocks noChangeShapeType="1"/>
          </p:cNvCxnSpPr>
          <p:nvPr/>
        </p:nvCxnSpPr>
        <p:spPr bwMode="auto">
          <a:xfrm>
            <a:off x="7195108" y="2398319"/>
            <a:ext cx="1716736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/>
          <p:nvPr/>
        </p:nvSpPr>
        <p:spPr>
          <a:xfrm>
            <a:off x="656401" y="217154"/>
            <a:ext cx="8872609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latin typeface="+mj-lt"/>
              </a:rPr>
              <a:t>Lien entre compétences et questions posées  (C23)</a:t>
            </a:r>
            <a:endParaRPr lang="fr-FR" sz="2800" b="1" dirty="0">
              <a:latin typeface="+mj-lt"/>
            </a:endParaRPr>
          </a:p>
        </p:txBody>
      </p:sp>
      <p:sp>
        <p:nvSpPr>
          <p:cNvPr id="69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</p:spPr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17</a:t>
            </a:fld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638075" y="1606429"/>
            <a:ext cx="4107180" cy="47029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smtClean="0"/>
              <a:t>La liaison </a:t>
            </a:r>
            <a:r>
              <a:rPr lang="fr-FR" dirty="0" smtClean="0"/>
              <a:t>entre le bâti de la machine et l’arbre du ventilateur </a:t>
            </a:r>
          </a:p>
          <a:p>
            <a:endParaRPr lang="fr-FR" b="1" dirty="0" smtClean="0"/>
          </a:p>
          <a:p>
            <a:endParaRPr lang="fr-FR" b="1" dirty="0" smtClean="0"/>
          </a:p>
          <a:p>
            <a:r>
              <a:rPr lang="fr-FR" dirty="0" smtClean="0"/>
              <a:t>Le montage de l’arbre est-il </a:t>
            </a:r>
            <a:r>
              <a:rPr lang="fr-FR" b="1" dirty="0" smtClean="0"/>
              <a:t>isostatique ou hyperstatique?</a:t>
            </a:r>
          </a:p>
          <a:p>
            <a:endParaRPr lang="fr-FR" b="1" dirty="0" smtClean="0"/>
          </a:p>
          <a:p>
            <a:pPr algn="ctr"/>
            <a:r>
              <a:rPr lang="fr-FR" b="1" dirty="0" smtClean="0"/>
              <a:t>***************************</a:t>
            </a:r>
          </a:p>
          <a:p>
            <a:endParaRPr lang="fr-FR" b="1" dirty="0" smtClean="0"/>
          </a:p>
          <a:p>
            <a:r>
              <a:rPr lang="fr-FR" b="1" dirty="0" smtClean="0"/>
              <a:t>Calculer la valeur de l’effort </a:t>
            </a:r>
            <a:r>
              <a:rPr lang="fr-FR" dirty="0" smtClean="0"/>
              <a:t>exercé conjointement par les deux vérins sur le chariot.</a:t>
            </a:r>
          </a:p>
          <a:p>
            <a:endParaRPr lang="fr-FR" sz="800" dirty="0" smtClean="0"/>
          </a:p>
          <a:p>
            <a:r>
              <a:rPr lang="fr-FR" b="1" dirty="0" smtClean="0"/>
              <a:t>Conclure quant à l’avantage </a:t>
            </a:r>
            <a:r>
              <a:rPr lang="fr-FR" dirty="0" smtClean="0"/>
              <a:t>qu’apporte le montage synchrone des vérins par rapport à un montage parallèle pour obtenir le déplacement des grilles. </a:t>
            </a:r>
            <a:r>
              <a:rPr lang="fr-FR" sz="800" dirty="0" smtClean="0"/>
              <a:t> </a:t>
            </a:r>
            <a:endParaRPr lang="fr-FR" dirty="0" smtClean="0"/>
          </a:p>
        </p:txBody>
      </p:sp>
      <p:sp>
        <p:nvSpPr>
          <p:cNvPr id="22" name="ZoneTexte 21"/>
          <p:cNvSpPr txBox="1"/>
          <p:nvPr/>
        </p:nvSpPr>
        <p:spPr>
          <a:xfrm>
            <a:off x="5601903" y="1580080"/>
            <a:ext cx="396560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Justifier </a:t>
            </a:r>
            <a:r>
              <a:rPr lang="fr-FR" dirty="0" smtClean="0"/>
              <a:t>le rôle, </a:t>
            </a:r>
            <a:r>
              <a:rPr lang="fr-FR" b="1" dirty="0" smtClean="0">
                <a:solidFill>
                  <a:srgbClr val="FF0000"/>
                </a:solidFill>
              </a:rPr>
              <a:t>les caractéristiques </a:t>
            </a:r>
            <a:r>
              <a:rPr lang="fr-FR" dirty="0" smtClean="0">
                <a:solidFill>
                  <a:schemeClr val="tx1"/>
                </a:solidFill>
              </a:rPr>
              <a:t>et </a:t>
            </a:r>
            <a:r>
              <a:rPr lang="fr-FR" b="1" dirty="0" smtClean="0">
                <a:solidFill>
                  <a:srgbClr val="FF0000"/>
                </a:solidFill>
              </a:rPr>
              <a:t>l’agencement des composants </a:t>
            </a:r>
            <a:r>
              <a:rPr lang="fr-FR" dirty="0" smtClean="0"/>
              <a:t>réalisant ces fonctions. 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644894" y="972152"/>
            <a:ext cx="4071486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Questions</a:t>
            </a:r>
            <a:endParaRPr lang="fr-FR" sz="2400" b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5582652" y="962527"/>
            <a:ext cx="4004109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/>
              <a:t>Compétences détaillées</a:t>
            </a:r>
            <a:endParaRPr lang="fr-FR" sz="2400" b="1" dirty="0"/>
          </a:p>
        </p:txBody>
      </p:sp>
      <p:sp>
        <p:nvSpPr>
          <p:cNvPr id="28" name="ZoneTexte 27"/>
          <p:cNvSpPr txBox="1"/>
          <p:nvPr/>
        </p:nvSpPr>
        <p:spPr>
          <a:xfrm>
            <a:off x="5621052" y="2719222"/>
            <a:ext cx="396560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Critiquer </a:t>
            </a:r>
            <a:r>
              <a:rPr lang="fr-FR" dirty="0" smtClean="0"/>
              <a:t>les solutions techniques retenues. </a:t>
            </a:r>
          </a:p>
          <a:p>
            <a:endParaRPr lang="fr-FR" dirty="0" smtClean="0"/>
          </a:p>
        </p:txBody>
      </p:sp>
      <p:sp>
        <p:nvSpPr>
          <p:cNvPr id="19" name="Flèche droite rayée 18"/>
          <p:cNvSpPr/>
          <p:nvPr/>
        </p:nvSpPr>
        <p:spPr>
          <a:xfrm>
            <a:off x="4777740" y="2873962"/>
            <a:ext cx="859750" cy="476655"/>
          </a:xfrm>
          <a:prstGeom prst="stripedRightArrow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Flèche droite rayée 20"/>
          <p:cNvSpPr/>
          <p:nvPr/>
        </p:nvSpPr>
        <p:spPr>
          <a:xfrm>
            <a:off x="4747099" y="1821267"/>
            <a:ext cx="845982" cy="476655"/>
          </a:xfrm>
          <a:prstGeom prst="stripedRightArrow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5631086" y="4101167"/>
            <a:ext cx="396560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Justifier </a:t>
            </a:r>
            <a:r>
              <a:rPr lang="fr-FR" dirty="0" smtClean="0"/>
              <a:t>le rôle, </a:t>
            </a:r>
            <a:r>
              <a:rPr lang="fr-FR" b="1" dirty="0" smtClean="0">
                <a:solidFill>
                  <a:srgbClr val="FF0000"/>
                </a:solidFill>
              </a:rPr>
              <a:t>les caractéristiques </a:t>
            </a:r>
            <a:r>
              <a:rPr lang="fr-FR" dirty="0" smtClean="0">
                <a:solidFill>
                  <a:schemeClr val="tx1"/>
                </a:solidFill>
              </a:rPr>
              <a:t>et </a:t>
            </a:r>
            <a:r>
              <a:rPr lang="fr-FR" b="1" dirty="0" smtClean="0">
                <a:solidFill>
                  <a:srgbClr val="FF0000"/>
                </a:solidFill>
              </a:rPr>
              <a:t>l’agencement des composants </a:t>
            </a:r>
            <a:r>
              <a:rPr lang="fr-FR" dirty="0" smtClean="0"/>
              <a:t>réalisant ces fonctions. 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613432" y="5329642"/>
            <a:ext cx="3965608" cy="92333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b="1" dirty="0" smtClean="0"/>
              <a:t>Critiquer </a:t>
            </a:r>
            <a:r>
              <a:rPr lang="fr-FR" dirty="0" smtClean="0"/>
              <a:t>les solutions techniques retenues. </a:t>
            </a:r>
          </a:p>
          <a:p>
            <a:endParaRPr lang="fr-FR" dirty="0" smtClean="0"/>
          </a:p>
        </p:txBody>
      </p:sp>
      <p:sp>
        <p:nvSpPr>
          <p:cNvPr id="27" name="Flèche droite rayée 26"/>
          <p:cNvSpPr/>
          <p:nvPr/>
        </p:nvSpPr>
        <p:spPr>
          <a:xfrm>
            <a:off x="4762499" y="4294525"/>
            <a:ext cx="876301" cy="476655"/>
          </a:xfrm>
          <a:prstGeom prst="stripedRightArrow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rayée 28"/>
          <p:cNvSpPr/>
          <p:nvPr/>
        </p:nvSpPr>
        <p:spPr>
          <a:xfrm>
            <a:off x="4747260" y="5520210"/>
            <a:ext cx="868680" cy="476655"/>
          </a:xfrm>
          <a:prstGeom prst="stripedRightArrow">
            <a:avLst/>
          </a:prstGeom>
          <a:solidFill>
            <a:srgbClr val="92D05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776536" y="3140968"/>
            <a:ext cx="8713216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fr-FR" sz="3200" b="1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Merci de votre attention</a:t>
            </a:r>
            <a:endParaRPr lang="fr-FR" sz="32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ZoneTexte 3"/>
          <p:cNvSpPr txBox="1">
            <a:spLocks noChangeArrowheads="1"/>
          </p:cNvSpPr>
          <p:nvPr/>
        </p:nvSpPr>
        <p:spPr bwMode="auto">
          <a:xfrm>
            <a:off x="447675" y="6396568"/>
            <a:ext cx="945832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R.SUC &amp; E.BADEFORT Lycée Jules Ferry Versailles - D.PEINADO Lycée Etienne </a:t>
            </a:r>
            <a:r>
              <a:rPr lang="fr-FR" sz="1600" dirty="0" err="1" smtClean="0">
                <a:solidFill>
                  <a:srgbClr val="7030A0"/>
                </a:solidFill>
                <a:latin typeface="Calibri" pitchFamily="34" charset="0"/>
              </a:rPr>
              <a:t>Mimard</a:t>
            </a:r>
            <a:r>
              <a:rPr lang="fr-FR" sz="1600" dirty="0" smtClean="0">
                <a:solidFill>
                  <a:srgbClr val="7030A0"/>
                </a:solidFill>
                <a:latin typeface="Calibri" pitchFamily="34" charset="0"/>
              </a:rPr>
              <a:t> Saint-Etienne</a:t>
            </a:r>
            <a:endParaRPr lang="fr-FR" sz="1600" dirty="0">
              <a:solidFill>
                <a:srgbClr val="7030A0"/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88504" y="188640"/>
            <a:ext cx="9417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latin typeface="+mn-lt"/>
              </a:rPr>
              <a:t>Séminaire national BTS Maintenance des Systèmes – Lycée Raspail Paris</a:t>
            </a:r>
          </a:p>
          <a:p>
            <a:pPr algn="ctr"/>
            <a:r>
              <a:rPr lang="fr-FR" sz="2000" dirty="0" smtClean="0">
                <a:latin typeface="+mn-lt"/>
              </a:rPr>
              <a:t>13 et 14 novembre 2014</a:t>
            </a:r>
            <a:endParaRPr lang="fr-FR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8143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2</a:t>
            </a:fld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560512" y="1772816"/>
            <a:ext cx="92170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smtClean="0">
                <a:latin typeface="Calibri" pitchFamily="34" charset="0"/>
              </a:rPr>
              <a:t>Cette sous-épreuve a pour objet de valider tout ou partie des compétences suivantes :</a:t>
            </a:r>
          </a:p>
          <a:p>
            <a:endParaRPr lang="fr-FR" dirty="0" smtClean="0">
              <a:latin typeface="Calibri" pitchFamily="34" charset="0"/>
            </a:endParaRPr>
          </a:p>
          <a:p>
            <a:pPr marL="898525" lvl="1" indent="-441325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C00000"/>
                </a:solidFill>
                <a:latin typeface="Calibri" pitchFamily="34" charset="0"/>
              </a:rPr>
              <a:t>C23 Identifier et caractériser la chaîne d’énergie</a:t>
            </a:r>
          </a:p>
          <a:p>
            <a:endParaRPr lang="fr-FR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898525" indent="-441325">
              <a:buFont typeface="Wingdings" pitchFamily="2" charset="2"/>
              <a:buChar char="Ø"/>
            </a:pPr>
            <a:r>
              <a:rPr lang="fr-FR" sz="2400" b="1" dirty="0" smtClean="0">
                <a:solidFill>
                  <a:srgbClr val="C00000"/>
                </a:solidFill>
                <a:latin typeface="Calibri" pitchFamily="34" charset="0"/>
              </a:rPr>
              <a:t>C24 Identifier et caractériser la chaîne d’information</a:t>
            </a:r>
          </a:p>
          <a:p>
            <a:endParaRPr lang="fr-FR" b="1" dirty="0" smtClean="0">
              <a:latin typeface="Calibri" pitchFamily="34" charset="0"/>
            </a:endParaRPr>
          </a:p>
          <a:p>
            <a:r>
              <a:rPr lang="fr-FR" sz="2000" dirty="0" smtClean="0">
                <a:latin typeface="Calibri" pitchFamily="34" charset="0"/>
              </a:rPr>
              <a:t>Les indicateurs de performance des compétences sont ceux définis dans le référentiel de certification.</a:t>
            </a:r>
            <a:endParaRPr lang="fr-FR" sz="2000" dirty="0">
              <a:latin typeface="Calibri" pitchFamily="34" charset="0"/>
            </a:endParaRPr>
          </a:p>
        </p:txBody>
      </p:sp>
      <p:sp>
        <p:nvSpPr>
          <p:cNvPr id="4" name="Titre 1"/>
          <p:cNvSpPr txBox="1">
            <a:spLocks/>
          </p:cNvSpPr>
          <p:nvPr/>
        </p:nvSpPr>
        <p:spPr bwMode="auto">
          <a:xfrm>
            <a:off x="560512" y="116632"/>
            <a:ext cx="9217024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</a:t>
            </a:r>
            <a:r>
              <a:rPr kumimoji="0" lang="fr-FR" sz="3600" b="1" i="0" u="none" strike="noStrike" kern="1200" cap="none" spc="0" normalizeH="0" baseline="0" noProof="0" dirty="0" smtClean="0">
                <a:ln w="11430"/>
                <a:solidFill>
                  <a:srgbClr val="9637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Sous-épreuve E42</a:t>
            </a:r>
            <a:endParaRPr kumimoji="0" lang="fr-FR" sz="3600" b="1" i="0" u="none" strike="noStrike" kern="1200" cap="none" spc="0" normalizeH="0" baseline="0" noProof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2520" y="4653136"/>
            <a:ext cx="90730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u="sng" dirty="0" smtClean="0">
                <a:solidFill>
                  <a:srgbClr val="FF0000"/>
                </a:solidFill>
                <a:latin typeface="Calibri" pitchFamily="34" charset="0"/>
              </a:rPr>
              <a:t>MODE D’ÉVALUATION</a:t>
            </a:r>
          </a:p>
          <a:p>
            <a:endParaRPr lang="fr-FR" sz="2000" b="1" dirty="0" smtClean="0">
              <a:latin typeface="Calibri" pitchFamily="34" charset="0"/>
            </a:endParaRPr>
          </a:p>
          <a:p>
            <a:r>
              <a:rPr lang="fr-FR" sz="2400" b="1" dirty="0" smtClean="0">
                <a:solidFill>
                  <a:srgbClr val="C00000"/>
                </a:solidFill>
                <a:latin typeface="Calibri" pitchFamily="34" charset="0"/>
              </a:rPr>
              <a:t>Épreuve ponctuelle écrite - Durée de 4 heures - Coefficient 4</a:t>
            </a:r>
            <a:endParaRPr lang="fr-FR" sz="2400" dirty="0">
              <a:solidFill>
                <a:srgbClr val="C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113240" y="6381328"/>
            <a:ext cx="2311400" cy="365125"/>
          </a:xfrm>
        </p:spPr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560512" y="116632"/>
            <a:ext cx="9217024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</a:t>
            </a:r>
            <a:r>
              <a:rPr kumimoji="0" lang="fr-FR" sz="3600" b="1" i="0" u="none" strike="noStrike" kern="1200" cap="none" spc="0" normalizeH="0" baseline="0" noProof="0" dirty="0" smtClean="0">
                <a:ln w="11430"/>
                <a:solidFill>
                  <a:srgbClr val="9637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Sous-épreuve E42</a:t>
            </a:r>
            <a:endParaRPr kumimoji="0" lang="fr-FR" sz="3600" b="1" i="0" u="none" strike="noStrike" kern="1200" cap="none" spc="0" normalizeH="0" baseline="0" noProof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0512" y="2132856"/>
            <a:ext cx="878497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Identifier </a:t>
            </a:r>
            <a:r>
              <a:rPr lang="fr-FR" dirty="0" smtClean="0"/>
              <a:t>les composants qui réalisent les fonctions :</a:t>
            </a:r>
          </a:p>
          <a:p>
            <a:endParaRPr lang="fr-FR" sz="800" dirty="0" smtClean="0"/>
          </a:p>
          <a:p>
            <a:pPr lvl="1"/>
            <a:r>
              <a:rPr lang="fr-FR" dirty="0" smtClean="0"/>
              <a:t>alimenter, distribuer, convertir, transmettre, stocker, moduler.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60512" y="2996952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Justifier </a:t>
            </a:r>
            <a:r>
              <a:rPr lang="fr-FR" dirty="0" smtClean="0"/>
              <a:t>le rôle, les caractéristiques et l’agencement des composants qui réalisent ces fonctions.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60512" y="3789040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Identifier </a:t>
            </a:r>
            <a:r>
              <a:rPr lang="fr-FR" dirty="0" smtClean="0"/>
              <a:t>les matériels concourant à assurer la protection des personnes et des biens. 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60512" y="4221088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Justifier </a:t>
            </a:r>
            <a:r>
              <a:rPr lang="fr-FR" dirty="0" smtClean="0"/>
              <a:t>le choix de la source d'énergie.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60512" y="4725144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Justifier </a:t>
            </a:r>
            <a:r>
              <a:rPr lang="fr-FR" dirty="0" smtClean="0"/>
              <a:t>la valeur des paramètres de réglage.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60512" y="5157192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Établir </a:t>
            </a:r>
            <a:r>
              <a:rPr lang="fr-FR" dirty="0" smtClean="0"/>
              <a:t>le bilan de puissance, de consommation ou de production de l'installation. 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60512" y="5589240"/>
            <a:ext cx="907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Critiquer </a:t>
            </a:r>
            <a:r>
              <a:rPr lang="fr-FR" dirty="0" smtClean="0"/>
              <a:t>les solutions techniques retenues.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560512" y="1484784"/>
            <a:ext cx="92170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C 23 Identifier et caractériser la chaîne d’énergie.</a:t>
            </a:r>
            <a:endParaRPr lang="fr-FR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560512" y="116632"/>
            <a:ext cx="9217024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</a:t>
            </a:r>
            <a:r>
              <a:rPr kumimoji="0" lang="fr-FR" sz="3600" b="1" i="0" u="none" strike="noStrike" kern="1200" cap="none" spc="0" normalizeH="0" baseline="0" noProof="0" dirty="0" smtClean="0">
                <a:ln w="11430"/>
                <a:solidFill>
                  <a:srgbClr val="9637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Sous-épreuve E42</a:t>
            </a:r>
            <a:endParaRPr kumimoji="0" lang="fr-FR" sz="3600" b="1" i="0" u="none" strike="noStrike" kern="1200" cap="none" spc="0" normalizeH="0" baseline="0" noProof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0512" y="1484784"/>
            <a:ext cx="921702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C00000"/>
                </a:solidFill>
              </a:rPr>
              <a:t>C 24 Identifier et caractériser la chaîne d'information.</a:t>
            </a:r>
            <a:endParaRPr lang="fr-FR" sz="2400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60512" y="2276872"/>
            <a:ext cx="921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Identifier </a:t>
            </a:r>
            <a:r>
              <a:rPr lang="fr-FR" dirty="0" smtClean="0"/>
              <a:t>les fonctions d'une chaîne d'information :</a:t>
            </a:r>
          </a:p>
          <a:p>
            <a:endParaRPr lang="fr-FR" sz="800" dirty="0" smtClean="0"/>
          </a:p>
          <a:p>
            <a:r>
              <a:rPr lang="fr-FR" dirty="0" smtClean="0"/>
              <a:t>	alimenter, acquérir, traiter, commander, communiquer, dialoguer.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60512" y="3212976"/>
            <a:ext cx="9217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Identifier </a:t>
            </a:r>
            <a:r>
              <a:rPr lang="fr-FR" dirty="0" smtClean="0"/>
              <a:t>et</a:t>
            </a:r>
            <a:r>
              <a:rPr lang="fr-FR" b="1" dirty="0" smtClean="0"/>
              <a:t> justifier </a:t>
            </a:r>
            <a:r>
              <a:rPr lang="fr-FR" dirty="0" smtClean="0"/>
              <a:t>le rôle, les caractéristiques et l’agencement des composants réalisant ces fonctions. 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60512" y="4123383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Identifier </a:t>
            </a:r>
            <a:r>
              <a:rPr lang="fr-FR" dirty="0" smtClean="0"/>
              <a:t>et</a:t>
            </a:r>
            <a:r>
              <a:rPr lang="fr-FR" b="1" dirty="0" smtClean="0"/>
              <a:t> caractériser </a:t>
            </a:r>
            <a:r>
              <a:rPr lang="fr-FR" dirty="0" smtClean="0"/>
              <a:t>la nature des signaux d’information. 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3473" y="4766823"/>
            <a:ext cx="9217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Lire </a:t>
            </a:r>
            <a:r>
              <a:rPr lang="fr-FR" dirty="0" smtClean="0"/>
              <a:t>et</a:t>
            </a:r>
            <a:r>
              <a:rPr lang="fr-FR" b="1" dirty="0" smtClean="0"/>
              <a:t> interpréter </a:t>
            </a:r>
            <a:r>
              <a:rPr lang="fr-FR" dirty="0" smtClean="0"/>
              <a:t>l’évolution</a:t>
            </a:r>
            <a:r>
              <a:rPr lang="fr-FR" b="1" dirty="0" smtClean="0"/>
              <a:t> </a:t>
            </a:r>
            <a:r>
              <a:rPr lang="fr-FR" dirty="0" smtClean="0"/>
              <a:t>des signaux d’information.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560512" y="116632"/>
            <a:ext cx="9217024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</a:t>
            </a:r>
            <a:r>
              <a:rPr kumimoji="0" lang="fr-FR" sz="3600" b="1" i="0" u="none" strike="noStrike" kern="1200" cap="none" spc="0" normalizeH="0" baseline="0" noProof="0" dirty="0" smtClean="0">
                <a:ln w="11430"/>
                <a:solidFill>
                  <a:srgbClr val="9637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Sous-épreuve E42</a:t>
            </a:r>
            <a:endParaRPr kumimoji="0" lang="fr-FR" sz="3600" b="1" i="0" u="none" strike="noStrike" kern="1200" cap="none" spc="0" normalizeH="0" baseline="0" noProof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70534" y="1343898"/>
            <a:ext cx="4953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fr-FR" sz="2800" b="1" dirty="0" smtClean="0">
                <a:solidFill>
                  <a:srgbClr val="963735"/>
                </a:solidFill>
                <a:latin typeface="Calibri" pitchFamily="34" charset="0"/>
              </a:rPr>
              <a:t>Etude </a:t>
            </a:r>
          </a:p>
        </p:txBody>
      </p:sp>
      <p:sp>
        <p:nvSpPr>
          <p:cNvPr id="5" name="Carré corné 4"/>
          <p:cNvSpPr/>
          <p:nvPr/>
        </p:nvSpPr>
        <p:spPr>
          <a:xfrm>
            <a:off x="1371600" y="1984444"/>
            <a:ext cx="3326860" cy="4289898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/>
              <a:t>UN DOSSIER TECHNIQUE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D’un système </a:t>
            </a:r>
          </a:p>
          <a:p>
            <a:pPr algn="ctr"/>
            <a:r>
              <a:rPr lang="fr-FR" sz="2400" dirty="0" smtClean="0"/>
              <a:t>pluri-technique issu du monde industriel et représentatif de l’option</a:t>
            </a:r>
          </a:p>
          <a:p>
            <a:pPr algn="ctr"/>
            <a:endParaRPr lang="fr-FR" sz="2400" dirty="0" smtClean="0"/>
          </a:p>
          <a:p>
            <a:pPr algn="ctr"/>
            <a:endParaRPr lang="fr-FR" sz="2400" dirty="0"/>
          </a:p>
        </p:txBody>
      </p:sp>
      <p:sp>
        <p:nvSpPr>
          <p:cNvPr id="6" name="Carré corné 5"/>
          <p:cNvSpPr/>
          <p:nvPr/>
        </p:nvSpPr>
        <p:spPr>
          <a:xfrm>
            <a:off x="5428100" y="1994169"/>
            <a:ext cx="3336588" cy="4299627"/>
          </a:xfrm>
          <a:prstGeom prst="foldedCorner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UN QUESTIONNEMENT</a:t>
            </a:r>
          </a:p>
          <a:p>
            <a:pPr algn="ctr"/>
            <a:endParaRPr lang="fr-FR" sz="2400" dirty="0" smtClean="0"/>
          </a:p>
          <a:p>
            <a:pPr algn="ctr"/>
            <a:r>
              <a:rPr lang="fr-FR" sz="2400" dirty="0" smtClean="0"/>
              <a:t>Permettant de répondre à une ou plusieurs problématiques  de maintenance</a:t>
            </a:r>
          </a:p>
          <a:p>
            <a:pPr algn="ctr"/>
            <a:r>
              <a:rPr lang="fr-FR" sz="2400" dirty="0" smtClean="0"/>
              <a:t>et amenant le candidat à rédiger sur feuille de copie</a:t>
            </a:r>
            <a:endParaRPr lang="fr-FR" sz="2400" dirty="0"/>
          </a:p>
        </p:txBody>
      </p:sp>
      <p:sp>
        <p:nvSpPr>
          <p:cNvPr id="11" name="Flèche à angle droit 10"/>
          <p:cNvSpPr/>
          <p:nvPr/>
        </p:nvSpPr>
        <p:spPr>
          <a:xfrm rot="10800000">
            <a:off x="2842260" y="1539240"/>
            <a:ext cx="1569720" cy="41148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à angle droit 11"/>
          <p:cNvSpPr/>
          <p:nvPr/>
        </p:nvSpPr>
        <p:spPr>
          <a:xfrm rot="10800000" flipH="1">
            <a:off x="5577840" y="1546860"/>
            <a:ext cx="1569720" cy="411480"/>
          </a:xfrm>
          <a:prstGeom prst="bentUp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  <p:sp>
        <p:nvSpPr>
          <p:cNvPr id="3" name="Titre 1"/>
          <p:cNvSpPr txBox="1">
            <a:spLocks/>
          </p:cNvSpPr>
          <p:nvPr/>
        </p:nvSpPr>
        <p:spPr bwMode="auto">
          <a:xfrm>
            <a:off x="560512" y="116632"/>
            <a:ext cx="9217024" cy="115212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600" b="1" i="0" u="none" strike="noStrike" kern="1200" cap="none" spc="0" normalizeH="0" baseline="0" noProof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Présentation </a:t>
            </a:r>
            <a:r>
              <a:rPr kumimoji="0" lang="fr-FR" sz="3600" b="1" i="0" u="none" strike="noStrike" kern="1200" cap="none" spc="0" normalizeH="0" baseline="0" noProof="0" dirty="0" smtClean="0">
                <a:ln w="11430"/>
                <a:solidFill>
                  <a:srgbClr val="96373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Sous-épreuve E42</a:t>
            </a:r>
            <a:endParaRPr kumimoji="0" lang="fr-FR" sz="3600" b="1" i="0" u="none" strike="noStrike" kern="1200" cap="none" spc="0" normalizeH="0" baseline="0" noProof="0" dirty="0" smtClean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560512" y="1412776"/>
            <a:ext cx="921702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 smtClean="0">
                <a:solidFill>
                  <a:srgbClr val="963735"/>
                </a:solidFill>
                <a:latin typeface="Calibri" pitchFamily="34" charset="0"/>
              </a:rPr>
              <a:t>Sujet 0</a:t>
            </a:r>
          </a:p>
          <a:p>
            <a:pPr algn="ctr"/>
            <a:r>
              <a:rPr lang="fr-FR" sz="2800" b="1" dirty="0" smtClean="0">
                <a:latin typeface="Calibri" pitchFamily="34" charset="0"/>
              </a:rPr>
              <a:t>Option Systèmes de Production</a:t>
            </a:r>
            <a:endParaRPr lang="fr-FR" sz="2800" b="1" dirty="0">
              <a:latin typeface="Calibri" pitchFamily="34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80592" y="6021288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solidFill>
                  <a:srgbClr val="0070C0"/>
                </a:solidFill>
              </a:rPr>
              <a:t>Support Technique </a:t>
            </a:r>
            <a:r>
              <a:rPr lang="fr-FR" b="1" dirty="0" smtClean="0">
                <a:solidFill>
                  <a:srgbClr val="0070C0"/>
                </a:solidFill>
              </a:rPr>
              <a:t>: Le centre d’incinération ISSEANE</a:t>
            </a:r>
            <a:endParaRPr lang="fr-FR" b="1" dirty="0">
              <a:solidFill>
                <a:srgbClr val="0070C0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 cstate="print"/>
          <a:srcRect l="25262" t="36503" r="26442" b="26881"/>
          <a:stretch>
            <a:fillRect/>
          </a:stretch>
        </p:blipFill>
        <p:spPr bwMode="auto">
          <a:xfrm>
            <a:off x="2576736" y="2636912"/>
            <a:ext cx="5040560" cy="3212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704528" y="404664"/>
            <a:ext cx="8784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Calibri" pitchFamily="34" charset="0"/>
              </a:rPr>
              <a:t>Conduit par le </a:t>
            </a:r>
            <a:r>
              <a:rPr lang="fr-FR" dirty="0" err="1" smtClean="0">
                <a:latin typeface="Calibri" pitchFamily="34" charset="0"/>
              </a:rPr>
              <a:t>Syctom</a:t>
            </a:r>
            <a:r>
              <a:rPr lang="fr-FR" dirty="0" smtClean="0">
                <a:latin typeface="Calibri" pitchFamily="34" charset="0"/>
              </a:rPr>
              <a:t> de l'Agglomération parisienne, syndicat intercommunal de traitement des ordures ménagères, le centre </a:t>
            </a:r>
            <a:r>
              <a:rPr lang="fr-FR" dirty="0" err="1" smtClean="0">
                <a:latin typeface="Calibri" pitchFamily="34" charset="0"/>
              </a:rPr>
              <a:t>Isséane</a:t>
            </a:r>
            <a:r>
              <a:rPr lang="fr-FR" dirty="0" smtClean="0">
                <a:latin typeface="Calibri" pitchFamily="34" charset="0"/>
              </a:rPr>
              <a:t> assure depuis le mois de décembre 2007 la </a:t>
            </a:r>
            <a:r>
              <a:rPr lang="fr-FR" b="1" dirty="0" smtClean="0">
                <a:latin typeface="Calibri" pitchFamily="34" charset="0"/>
              </a:rPr>
              <a:t>valorisation des déchets ménagers de plus d’un million d’habitants</a:t>
            </a:r>
            <a:r>
              <a:rPr lang="fr-FR" dirty="0" smtClean="0">
                <a:latin typeface="Calibri" pitchFamily="34" charset="0"/>
              </a:rPr>
              <a:t> des communes adhérentes des Hauts-de-Seine, des Yvelines et de certains arrondissements de Paris.</a:t>
            </a:r>
            <a:endParaRPr lang="fr-FR" dirty="0">
              <a:latin typeface="Calibri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2520" y="3356992"/>
            <a:ext cx="89289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latin typeface="Calibri" pitchFamily="34" charset="0"/>
              </a:rPr>
              <a:t>Il regroupe :</a:t>
            </a:r>
          </a:p>
          <a:p>
            <a:endParaRPr lang="fr-FR" sz="800" dirty="0" smtClean="0">
              <a:latin typeface="Calibri" pitchFamily="34" charset="0"/>
            </a:endParaRPr>
          </a:p>
          <a:p>
            <a:pPr marL="720725" lvl="1" indent="-263525"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hlinkClick r:id="rId2"/>
              </a:rPr>
              <a:t>un centre de tri</a:t>
            </a:r>
            <a:r>
              <a:rPr lang="fr-FR" dirty="0" smtClean="0">
                <a:latin typeface="Calibri" pitchFamily="34" charset="0"/>
              </a:rPr>
              <a:t> (</a:t>
            </a:r>
            <a:r>
              <a:rPr lang="fr-FR" b="1" dirty="0" smtClean="0">
                <a:latin typeface="Calibri" pitchFamily="34" charset="0"/>
              </a:rPr>
              <a:t>22500 tonnes </a:t>
            </a:r>
            <a:r>
              <a:rPr lang="fr-FR" dirty="0" smtClean="0">
                <a:latin typeface="Calibri" pitchFamily="34" charset="0"/>
              </a:rPr>
              <a:t>de collectes sélectives par an)</a:t>
            </a:r>
          </a:p>
          <a:p>
            <a:pPr marL="720725" lvl="1" indent="-263525">
              <a:buFont typeface="Arial" pitchFamily="34" charset="0"/>
              <a:buChar char="•"/>
            </a:pPr>
            <a:r>
              <a:rPr lang="fr-FR" dirty="0" smtClean="0">
                <a:latin typeface="Calibri" pitchFamily="34" charset="0"/>
                <a:hlinkClick r:id="rId3"/>
              </a:rPr>
              <a:t>un centre d'incinération</a:t>
            </a:r>
            <a:r>
              <a:rPr lang="fr-FR" dirty="0" smtClean="0">
                <a:latin typeface="Calibri" pitchFamily="34" charset="0"/>
              </a:rPr>
              <a:t> (</a:t>
            </a:r>
            <a:r>
              <a:rPr lang="fr-FR" b="1" dirty="0" smtClean="0">
                <a:latin typeface="Calibri" pitchFamily="34" charset="0"/>
              </a:rPr>
              <a:t>460000 tonnes par an</a:t>
            </a:r>
            <a:r>
              <a:rPr lang="fr-FR" dirty="0" smtClean="0">
                <a:latin typeface="Calibri" pitchFamily="34" charset="0"/>
              </a:rPr>
              <a:t>)</a:t>
            </a:r>
          </a:p>
          <a:p>
            <a:r>
              <a:rPr lang="fr-FR" sz="800" dirty="0" smtClean="0">
                <a:latin typeface="Calibri" pitchFamily="34" charset="0"/>
              </a:rPr>
              <a:t> </a:t>
            </a:r>
          </a:p>
          <a:p>
            <a:pPr algn="just"/>
            <a:r>
              <a:rPr lang="fr-FR" dirty="0" smtClean="0">
                <a:latin typeface="Calibri" pitchFamily="34" charset="0"/>
              </a:rPr>
              <a:t>Le </a:t>
            </a:r>
            <a:r>
              <a:rPr lang="fr-FR" b="1" dirty="0" smtClean="0">
                <a:latin typeface="Calibri" pitchFamily="34" charset="0"/>
                <a:hlinkClick r:id="rId4"/>
              </a:rPr>
              <a:t>centre de valorisation énergétique</a:t>
            </a:r>
            <a:r>
              <a:rPr lang="fr-FR" dirty="0" smtClean="0">
                <a:latin typeface="Calibri" pitchFamily="34" charset="0"/>
              </a:rPr>
              <a:t> réceptionne les </a:t>
            </a:r>
            <a:r>
              <a:rPr lang="fr-FR" b="1" dirty="0" smtClean="0">
                <a:latin typeface="Calibri" pitchFamily="34" charset="0"/>
              </a:rPr>
              <a:t>collectes traditionnelles</a:t>
            </a:r>
            <a:r>
              <a:rPr lang="fr-FR" dirty="0" smtClean="0">
                <a:latin typeface="Calibri" pitchFamily="34" charset="0"/>
              </a:rPr>
              <a:t> de 22 communes adhérentes du </a:t>
            </a:r>
            <a:r>
              <a:rPr lang="fr-FR" dirty="0" err="1" smtClean="0">
                <a:latin typeface="Calibri" pitchFamily="34" charset="0"/>
              </a:rPr>
              <a:t>Syctom</a:t>
            </a:r>
            <a:r>
              <a:rPr lang="fr-FR" dirty="0" smtClean="0">
                <a:latin typeface="Calibri" pitchFamily="34" charset="0"/>
              </a:rPr>
              <a:t>. Il traite 61 tonnes d'ordures ménagères à l'heure, ce qui représente une capacité de </a:t>
            </a:r>
            <a:r>
              <a:rPr lang="fr-FR" b="1" dirty="0" smtClean="0">
                <a:latin typeface="Calibri" pitchFamily="34" charset="0"/>
              </a:rPr>
              <a:t>460000 tonnes par an</a:t>
            </a:r>
            <a:r>
              <a:rPr lang="fr-FR" dirty="0" smtClean="0">
                <a:latin typeface="Calibri" pitchFamily="34" charset="0"/>
              </a:rPr>
              <a:t>.</a:t>
            </a:r>
          </a:p>
          <a:p>
            <a:r>
              <a:rPr lang="fr-FR" sz="800" dirty="0" smtClean="0">
                <a:latin typeface="Calibri" pitchFamily="34" charset="0"/>
              </a:rPr>
              <a:t> </a:t>
            </a:r>
          </a:p>
          <a:p>
            <a:r>
              <a:rPr lang="fr-FR" dirty="0" smtClean="0">
                <a:latin typeface="Calibri" pitchFamily="34" charset="0"/>
              </a:rPr>
              <a:t>Enterré à 31 mètres sous terre, il a été conçu selon des critères de </a:t>
            </a:r>
            <a:r>
              <a:rPr lang="fr-FR" b="1" dirty="0" smtClean="0">
                <a:latin typeface="Calibri" pitchFamily="34" charset="0"/>
                <a:hlinkClick r:id="rId5"/>
              </a:rPr>
              <a:t>haute qualité environnementale</a:t>
            </a:r>
            <a:r>
              <a:rPr lang="fr-FR" dirty="0" smtClean="0">
                <a:latin typeface="Calibri" pitchFamily="34" charset="0"/>
              </a:rPr>
              <a:t>.</a:t>
            </a:r>
            <a:endParaRPr lang="fr-FR" dirty="0">
              <a:latin typeface="Calibri" pitchFamily="34" charset="0"/>
            </a:endParaRPr>
          </a:p>
        </p:txBody>
      </p:sp>
      <p:pic>
        <p:nvPicPr>
          <p:cNvPr id="23" name="Image 22" descr="http://www.syctom-paris.fr/isseane/img/photos/vueaerienne/juin200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48544" y="1916832"/>
            <a:ext cx="2952328" cy="131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Image 23" descr="Issy-les-Moulineaux - Usine d'incinération Isséane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0872" y="1916832"/>
            <a:ext cx="2880320" cy="1317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Image 24" descr="http://www.syctom-paris.fr/isseane/img/photos/nov2010/facade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81192" y="1916832"/>
            <a:ext cx="2714887" cy="1328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Espace réservé du numéro de diapositive 1"/>
          <p:cNvSpPr>
            <a:spLocks noGrp="1"/>
          </p:cNvSpPr>
          <p:nvPr>
            <p:ph type="sldNum" sz="quarter" idx="12"/>
          </p:nvPr>
        </p:nvSpPr>
        <p:spPr>
          <a:xfrm>
            <a:off x="7099300" y="6356350"/>
            <a:ext cx="2311400" cy="365125"/>
          </a:xfrm>
        </p:spPr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776536" y="404664"/>
            <a:ext cx="84969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fr-FR" sz="2000" b="1" u="sng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Arial" pitchFamily="34" charset="0"/>
              </a:rPr>
              <a:t>Le  sujet portera sur la grille du four et sur son alimentation en air primaire.</a:t>
            </a:r>
            <a:endParaRPr lang="fr-FR" sz="2000" dirty="0" smtClean="0">
              <a:latin typeface="Calibri" pitchFamily="34" charset="0"/>
              <a:cs typeface="Arial" pitchFamily="34" charset="0"/>
            </a:endParaRPr>
          </a:p>
        </p:txBody>
      </p:sp>
      <p:pic>
        <p:nvPicPr>
          <p:cNvPr id="5" name="Image 4" descr="C:\Users\Eric\Desktop\BTS MS\Sujet 00 U42\Sujet U42 Prod\Usine recyclage bi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8544" y="980728"/>
            <a:ext cx="8712968" cy="456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4304928" y="2492897"/>
            <a:ext cx="3096344" cy="2232248"/>
            <a:chOff x="7089" y="4512"/>
            <a:chExt cx="5224" cy="4032"/>
          </a:xfrm>
        </p:grpSpPr>
        <p:cxnSp>
          <p:nvCxnSpPr>
            <p:cNvPr id="21507" name="AutoShape 3"/>
            <p:cNvCxnSpPr>
              <a:cxnSpLocks noChangeShapeType="1"/>
            </p:cNvCxnSpPr>
            <p:nvPr/>
          </p:nvCxnSpPr>
          <p:spPr bwMode="auto">
            <a:xfrm>
              <a:off x="10032" y="4512"/>
              <a:ext cx="1770" cy="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508" name="AutoShape 4"/>
            <p:cNvCxnSpPr>
              <a:cxnSpLocks noChangeShapeType="1"/>
            </p:cNvCxnSpPr>
            <p:nvPr/>
          </p:nvCxnSpPr>
          <p:spPr bwMode="auto">
            <a:xfrm>
              <a:off x="10140" y="8544"/>
              <a:ext cx="2172" cy="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509" name="AutoShape 5"/>
            <p:cNvCxnSpPr>
              <a:cxnSpLocks noChangeShapeType="1"/>
            </p:cNvCxnSpPr>
            <p:nvPr/>
          </p:nvCxnSpPr>
          <p:spPr bwMode="auto">
            <a:xfrm>
              <a:off x="10032" y="4512"/>
              <a:ext cx="0" cy="4032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510" name="AutoShape 6"/>
            <p:cNvCxnSpPr>
              <a:cxnSpLocks noChangeShapeType="1"/>
            </p:cNvCxnSpPr>
            <p:nvPr/>
          </p:nvCxnSpPr>
          <p:spPr bwMode="auto">
            <a:xfrm>
              <a:off x="11802" y="4512"/>
              <a:ext cx="0" cy="2364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511" name="AutoShape 7"/>
            <p:cNvCxnSpPr>
              <a:cxnSpLocks noChangeShapeType="1"/>
            </p:cNvCxnSpPr>
            <p:nvPr/>
          </p:nvCxnSpPr>
          <p:spPr bwMode="auto">
            <a:xfrm>
              <a:off x="11802" y="6876"/>
              <a:ext cx="510" cy="0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  <a:headEnd/>
              <a:tailEnd/>
            </a:ln>
          </p:spPr>
        </p:cxnSp>
        <p:cxnSp>
          <p:nvCxnSpPr>
            <p:cNvPr id="21512" name="AutoShape 8"/>
            <p:cNvCxnSpPr>
              <a:cxnSpLocks noChangeShapeType="1"/>
            </p:cNvCxnSpPr>
            <p:nvPr/>
          </p:nvCxnSpPr>
          <p:spPr bwMode="auto">
            <a:xfrm>
              <a:off x="12312" y="6876"/>
              <a:ext cx="1" cy="1668"/>
            </a:xfrm>
            <a:prstGeom prst="straightConnector1">
              <a:avLst/>
            </a:prstGeom>
            <a:noFill/>
            <a:ln w="19050">
              <a:solidFill>
                <a:srgbClr val="C00000"/>
              </a:solidFill>
              <a:prstDash val="dash"/>
              <a:round/>
              <a:headEnd/>
              <a:tailEnd/>
            </a:ln>
          </p:spPr>
        </p:cxnSp>
        <p:sp>
          <p:nvSpPr>
            <p:cNvPr id="21513" name="Text Box 9"/>
            <p:cNvSpPr txBox="1">
              <a:spLocks noChangeArrowheads="1"/>
            </p:cNvSpPr>
            <p:nvPr/>
          </p:nvSpPr>
          <p:spPr bwMode="auto">
            <a:xfrm>
              <a:off x="7089" y="7542"/>
              <a:ext cx="2141" cy="58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fr-FR" sz="1200" b="1" i="0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rPr>
                <a:t>Objet de l'étude</a:t>
              </a:r>
              <a:endPara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514" name="AutoShape 10"/>
            <p:cNvSpPr>
              <a:spLocks noChangeArrowheads="1"/>
            </p:cNvSpPr>
            <p:nvPr/>
          </p:nvSpPr>
          <p:spPr bwMode="auto">
            <a:xfrm>
              <a:off x="9369" y="7708"/>
              <a:ext cx="554" cy="221"/>
            </a:xfrm>
            <a:prstGeom prst="rightArrow">
              <a:avLst>
                <a:gd name="adj1" fmla="val 50000"/>
                <a:gd name="adj2" fmla="val 62670"/>
              </a:avLst>
            </a:prstGeom>
            <a:solidFill>
              <a:srgbClr val="C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92435A-9B2D-4771-936C-17AEED19518C}" type="slidenum">
              <a:rPr lang="fr-FR" smtClean="0"/>
              <a:pPr>
                <a:defRPr/>
              </a:pPr>
              <a:t>9</a:t>
            </a:fld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555155" y="188640"/>
            <a:ext cx="9204862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0070C0"/>
                </a:solidFill>
              </a:rPr>
              <a:t>Une Problématique Maintenance …	        du domaine de l’électrique</a:t>
            </a:r>
            <a:endParaRPr lang="fr-FR" sz="2400" b="1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492773" y="827772"/>
            <a:ext cx="9001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800" b="1" dirty="0" smtClean="0">
              <a:solidFill>
                <a:srgbClr val="0070C0"/>
              </a:solidFill>
              <a:latin typeface="+mn-lt"/>
            </a:endParaRPr>
          </a:p>
          <a:p>
            <a:pPr marL="355600" algn="just"/>
            <a:r>
              <a:rPr lang="fr-FR" i="1" dirty="0" smtClean="0">
                <a:solidFill>
                  <a:srgbClr val="C00000"/>
                </a:solidFill>
              </a:rPr>
              <a:t>« Le plan de maintenance annuel impose le contrôle  des chaines d’information liées à la sécurité.</a:t>
            </a:r>
            <a:r>
              <a:rPr lang="fr-FR" i="1" dirty="0" smtClean="0"/>
              <a:t> Un de ces contrôles consiste à vérifier que les chaînes d'information "défaut de température paliers" et "température enroulements moteur" sont bien transmises au variateur.</a:t>
            </a:r>
            <a:r>
              <a:rPr lang="fr-FR" i="1" dirty="0" smtClean="0">
                <a:solidFill>
                  <a:srgbClr val="C00000"/>
                </a:solidFill>
              </a:rPr>
              <a:t> »</a:t>
            </a:r>
            <a:endParaRPr lang="fr-FR" dirty="0" smtClean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3889" y="2868328"/>
            <a:ext cx="6132111" cy="3337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2442258" y="5636871"/>
            <a:ext cx="137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772964" y="2357581"/>
            <a:ext cx="2783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Niveau logique 24 Volts DC</a:t>
            </a:r>
            <a:endParaRPr lang="fr-FR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>
            <a:off x="8345103" y="2723949"/>
            <a:ext cx="895150" cy="135716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>
            <a:off x="6545179" y="4870383"/>
            <a:ext cx="492229" cy="40767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lipse 25"/>
          <p:cNvSpPr/>
          <p:nvPr/>
        </p:nvSpPr>
        <p:spPr>
          <a:xfrm>
            <a:off x="5642962" y="2226481"/>
            <a:ext cx="2981273" cy="6225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ZoneTexte 27"/>
          <p:cNvSpPr txBox="1"/>
          <p:nvPr/>
        </p:nvSpPr>
        <p:spPr>
          <a:xfrm>
            <a:off x="5255393" y="4263992"/>
            <a:ext cx="136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Grandeur</a:t>
            </a:r>
          </a:p>
          <a:p>
            <a:pPr algn="ctr"/>
            <a:r>
              <a:rPr lang="fr-FR" dirty="0" smtClean="0">
                <a:solidFill>
                  <a:srgbClr val="FF0000"/>
                </a:solidFill>
                <a:latin typeface="Calibri" pitchFamily="34" charset="0"/>
              </a:rPr>
              <a:t>analogique</a:t>
            </a:r>
            <a:endParaRPr lang="fr-FR" dirty="0">
              <a:solidFill>
                <a:srgbClr val="FF0000"/>
              </a:solidFill>
              <a:latin typeface="Calibri" pitchFamily="34" charset="0"/>
            </a:endParaRPr>
          </a:p>
        </p:txBody>
      </p:sp>
      <p:cxnSp>
        <p:nvCxnSpPr>
          <p:cNvPr id="29" name="Connecteur droit avec flèche 28"/>
          <p:cNvCxnSpPr/>
          <p:nvPr/>
        </p:nvCxnSpPr>
        <p:spPr>
          <a:xfrm flipH="1">
            <a:off x="4822257" y="4831882"/>
            <a:ext cx="413888" cy="51976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05081" y="2541069"/>
            <a:ext cx="3219896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rgbClr val="0070C0"/>
                </a:solidFill>
                <a:latin typeface="+mj-lt"/>
              </a:rPr>
              <a:t>Des questions …</a:t>
            </a:r>
          </a:p>
          <a:p>
            <a:pPr algn="just"/>
            <a:endParaRPr lang="fr-FR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fr-FR" b="1" dirty="0" smtClean="0"/>
              <a:t>Justifier</a:t>
            </a:r>
            <a:r>
              <a:rPr lang="fr-FR" dirty="0" smtClean="0"/>
              <a:t> le rôle et le choix du composant A6.5 dans cette chaine d'information. Peut-on s'en passer ? Justifier votre réponse.</a:t>
            </a:r>
          </a:p>
          <a:p>
            <a:pPr algn="just"/>
            <a:endParaRPr lang="fr-FR" dirty="0" smtClean="0"/>
          </a:p>
          <a:p>
            <a:pPr algn="just"/>
            <a:r>
              <a:rPr lang="fr-FR" dirty="0" smtClean="0"/>
              <a:t>Les composants A6.5 et A6.2 fonctionnant en logique négative, </a:t>
            </a:r>
            <a:r>
              <a:rPr lang="fr-FR" b="1" dirty="0" smtClean="0"/>
              <a:t>Justifier</a:t>
            </a:r>
            <a:r>
              <a:rPr lang="fr-FR" dirty="0" smtClean="0"/>
              <a:t> le montage en série de leur deux contacts NO, dans cette chaine d'information.</a:t>
            </a:r>
          </a:p>
        </p:txBody>
      </p:sp>
      <p:pic>
        <p:nvPicPr>
          <p:cNvPr id="37" name="Picture 3" descr="C:\Users\Eric\AppData\Local\Microsoft\Windows\Temporary Internet Files\Content.IE5\8N3NC8UO\MC90043441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9782" y="2204184"/>
            <a:ext cx="746492" cy="839804"/>
          </a:xfrm>
          <a:prstGeom prst="rect">
            <a:avLst/>
          </a:prstGeom>
          <a:noFill/>
        </p:spPr>
      </p:pic>
      <p:pic>
        <p:nvPicPr>
          <p:cNvPr id="39" name="Picture 8" descr="C:\Users\Eric\AppData\Local\Microsoft\Windows\Temporary Internet Files\Content.IE5\USMCZIVD\MC900310616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19219" y="-1"/>
            <a:ext cx="786781" cy="683395"/>
          </a:xfrm>
          <a:prstGeom prst="rect">
            <a:avLst/>
          </a:prstGeom>
          <a:noFill/>
        </p:spPr>
      </p:pic>
      <p:pic>
        <p:nvPicPr>
          <p:cNvPr id="12290" name="Picture 2" descr="https://www.pce-instruments.com/english/slot/2/artimg/large/promesstec-gmbh-wtr-420-resistance-temperature-sensor-pt100-296104_5733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368" y="5580882"/>
            <a:ext cx="723666" cy="723666"/>
          </a:xfrm>
          <a:prstGeom prst="rect">
            <a:avLst/>
          </a:prstGeom>
          <a:noFill/>
        </p:spPr>
      </p:pic>
      <p:pic>
        <p:nvPicPr>
          <p:cNvPr id="4" name="Picture 2" descr="http://www.stcnet.ch/product/image/large/1svr630740r9100_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06036" y="3115436"/>
            <a:ext cx="725772" cy="1244181"/>
          </a:xfrm>
          <a:prstGeom prst="rect">
            <a:avLst/>
          </a:prstGeom>
          <a:noFill/>
        </p:spPr>
      </p:pic>
      <p:sp>
        <p:nvSpPr>
          <p:cNvPr id="21" name="Ellipse 20"/>
          <p:cNvSpPr/>
          <p:nvPr/>
        </p:nvSpPr>
        <p:spPr>
          <a:xfrm>
            <a:off x="5036571" y="4254366"/>
            <a:ext cx="1782502" cy="69959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4243</TotalTime>
  <Words>1080</Words>
  <Application>Microsoft Office PowerPoint</Application>
  <PresentationFormat>Format A4 (210 x 297 mm)</PresentationFormat>
  <Paragraphs>247</Paragraphs>
  <Slides>18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Epreuve E4 Analyse technique d’un bien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Rénovation du BTS maintenance industrielle</dc:title>
  <dc:creator>Dominique Petrella</dc:creator>
  <cp:lastModifiedBy>RPMI</cp:lastModifiedBy>
  <cp:revision>275</cp:revision>
  <cp:lastPrinted>2013-12-07T08:24:26Z</cp:lastPrinted>
  <dcterms:created xsi:type="dcterms:W3CDTF">2013-06-06T06:04:00Z</dcterms:created>
  <dcterms:modified xsi:type="dcterms:W3CDTF">2014-11-15T12:58:48Z</dcterms:modified>
</cp:coreProperties>
</file>