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697" r:id="rId3"/>
    <p:sldMasterId id="2147483696" r:id="rId4"/>
    <p:sldMasterId id="2147483695" r:id="rId5"/>
    <p:sldMasterId id="2147483694" r:id="rId6"/>
    <p:sldMasterId id="2147483693" r:id="rId7"/>
    <p:sldMasterId id="2147483692" r:id="rId8"/>
    <p:sldMasterId id="2147483691" r:id="rId9"/>
    <p:sldMasterId id="2147483690" r:id="rId10"/>
    <p:sldMasterId id="2147483689" r:id="rId11"/>
  </p:sldMasterIdLst>
  <p:notesMasterIdLst>
    <p:notesMasterId r:id="rId25"/>
  </p:notesMasterIdLst>
  <p:handoutMasterIdLst>
    <p:handoutMasterId r:id="rId26"/>
  </p:handoutMasterIdLst>
  <p:sldIdLst>
    <p:sldId id="290" r:id="rId12"/>
    <p:sldId id="256" r:id="rId13"/>
    <p:sldId id="268" r:id="rId14"/>
    <p:sldId id="280" r:id="rId15"/>
    <p:sldId id="282" r:id="rId16"/>
    <p:sldId id="283" r:id="rId17"/>
    <p:sldId id="284" r:id="rId18"/>
    <p:sldId id="286" r:id="rId19"/>
    <p:sldId id="287" r:id="rId20"/>
    <p:sldId id="288" r:id="rId21"/>
    <p:sldId id="289" r:id="rId22"/>
    <p:sldId id="291" r:id="rId23"/>
    <p:sldId id="281" r:id="rId24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00FF"/>
    <a:srgbClr val="FF0000"/>
    <a:srgbClr val="FFFF00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75" d="100"/>
          <a:sy n="75" d="100"/>
        </p:scale>
        <p:origin x="-1056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0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09DF8E-3C53-4F34-BA24-73482C45ECE5}" type="datetimeFigureOut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251754-7113-4C4E-9EDD-926B18928E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9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14B0CAF-17CB-4A7C-AE1C-4731A49C5612}" type="datetimeFigureOut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95D85AD-CCFE-4881-B2A6-7F0F961E9A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82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4612-5921-4A08-A8B7-99DFA2124EF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F66E-99BC-4434-9081-1B0F33CC501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CF0F-6C09-43DD-8D4B-48005806CF5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5AE9-9FFF-4009-A7AE-CB4B383335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E971-8DBA-4738-BBBF-CEBD051350F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8A78-3C2D-471E-965A-CCD5598C22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74DD-B4E5-4F77-9473-75E3B3FEE11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95BD-27C7-4180-B44F-B7B905D803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EF2F-0178-4E11-BED6-C432B3A690C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27A3-7822-4112-8B8D-145FA86102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36511-DD8E-4671-8800-5243E033109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C999-DC30-4ACF-A270-7FDE86CADC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6E36E-CA44-411F-B26B-36B67A3225A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D8EA7-F7E6-4683-91FB-EB9C1A3C17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2CDD-7BC2-4B9B-9CFA-83BBB09FB4C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7FF1-400B-44D6-B150-38BEC691F1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A289-1CB3-4714-9CC5-50F2D5C9DC5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B97D-5964-40A1-9E89-C58E6736BD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941B-AEAF-4702-821E-A84B482AF40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40BE-F9F7-44F0-9EAC-4589BE07E2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54373-E502-4C8F-BE3E-AEFD7F33B0F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953B-9C78-4819-8CD1-E878976C0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CC64-DA6C-4E1E-B6E4-7E29C07E6DD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7028-A5E9-4F6B-8F07-4E4AEA0BBAE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30CE-0515-46AF-AAA5-239421DC4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15F7-0943-4158-AF1E-72EBE2624FA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C7C94-F235-494E-900B-C099080D58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5428-550C-4C18-A6D9-C9432C8D9F3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A58E-D149-4FBF-ACF9-B62284BE20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539A-EA69-4546-8F5C-65C9553D078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5A92-9A4D-4867-9559-BBE550208B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94A7-377F-4473-90E3-EC05E271B55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DAEC-F877-4602-8B42-71493EDF4A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4724-0A71-4E0F-85E4-333A14ECA4D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EF0E-576F-43B3-B887-9CE4BE5F34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5942-C7C3-4076-B84C-FBD413632D3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9B74-C2D8-45DF-B528-406EBE21CD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AF47-E7C7-4D19-8B09-BBE6DB4D818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3C92-8E3C-4FF5-86A3-4C4DF919E7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15D2-BCCB-404C-A8D6-B9F71CD2D32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FF52-E844-466F-A8F8-5C0092A12F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BBD4-FCFD-477C-B245-197020F3421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BAC7-336B-47E5-9668-5BA60707C8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6E39B-CF5F-4A84-BEB0-EF564FF8D222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B6B0C-D10C-4000-92ED-6D5273528F6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D1A1C-FD23-4026-839A-5321DBA4D97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9905-6F7B-489E-A0A4-354131B576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A1B1-FD01-4A7E-A7D8-9D15BAE45DF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5650-6946-47E5-9414-9F07F41670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92237-03D4-4D4B-8226-100C324F3FC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09662-56C3-4BB4-9888-D04857486C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249EB-82E7-4A35-8FD3-201F54599FE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5E56E-881E-4079-99CD-6772EE8ACD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11035-5A19-4954-8F31-75FD120D047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F91F-4883-4AEE-89DE-490BB82509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32860-C5FF-480D-B7D9-02882504100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004AA-E3BB-4BB4-BA84-D89AF81F9A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09D8C-9B42-4174-96BA-1F1288E4F1F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0AACF-45BA-432F-B3B2-AB682B2877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FE7818-299F-4412-9CA3-761CDAAF81A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7FF0D-5E3B-4279-911E-7A5EF93783B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D0FC8-CC93-409E-A020-81D99D134DA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E957D-E051-4A46-A810-76801C1E9D1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51A5-7BE8-46B2-99C5-275BF139D42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83408-3384-4A2E-9ABB-F1B8169A392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1A438-FCBA-4F3B-876E-282839FD3B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EC079-AD5E-4CA4-B45C-B28D8F7FB7B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FA33F-3C89-47FE-B5D4-E4DC2046E45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7C54B-628F-48EF-9630-4A45C1665AA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783DE-6FFA-4DD0-8531-24E9F7D89F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12C4A-58AF-4C50-AF53-DFD7D0195BD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E7D16-CEAA-4128-A014-0A1AE8A5CF2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EB680-1C9D-4F14-B31D-4CBE2404DF0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D275-112C-4B04-91E5-A4DD422CE5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2A548-BA91-4891-ABDC-15DD2DB9BD2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58A7C-CE28-4DD4-9679-182F7489C22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B6E79-0183-490D-971C-8C1B8367CAC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2763F-7ED8-4E87-9095-DE15A02F782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2FFD0-9344-404C-8085-087E027758D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642D8-8383-4E2E-9586-FCE61E1A2E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25BDA-4C0D-49D1-90AC-4D706E87FB3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9960-A6F8-41BD-8182-8571F23057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A3174B-752E-4E52-B24B-79D03F32900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47B92-0CC3-433A-8282-BC88DA5D40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361F-E476-4112-9F1D-F72757FC690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21A0E-2776-4733-9FFC-9519BB98031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185B4-E03E-47FF-A60E-A49D2CC24B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3D47B-5998-41F3-92BB-9215A81FE2F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B492A-A8F5-461A-AD33-6A684F2084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6147F-BD96-4649-895B-0FC0B0625A7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6D89-59EA-433F-BD67-C41B2848EC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19ABB6-D545-40BE-A91D-1DBD5F4CFB3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24EF-A957-4E0C-B06E-226E7A6067C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3FF07-1BF4-41C6-A678-DAF8BD527E9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1F47D-2A78-4236-8C22-2693815BFC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3EB5-2FE9-4609-956A-BB5701F09D1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24308-BEC4-40C4-ABC8-0D6089A641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2364D-3E97-4AF2-AF10-049AD58C111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28AA-9296-450A-B2DA-67D0D9FFCFE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CA56A-0D6A-4418-AD92-0993A423228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C820F-A3F5-437D-A356-2C75F91D27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BFB46-8854-4665-8726-620724DB5E9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F1A32-BFED-40D3-832D-0A14264A10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B805A-A9D5-4DA3-97B0-4A3A1625808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E336-4C50-4DBB-99CB-CF1DB6048C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7D53-0936-4FA8-A9CE-48771E8FC6C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394BF-C397-4105-B0FD-A5658D271C2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3A270-6B4B-4680-9AF0-7A3585D4D90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C4108-83E9-4B1F-AD94-7321E7F9D782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0998-0304-4C35-A717-49320B8D68A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1D24A-2959-48A3-B1E6-B9F0ABB8FD8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2EAD-C161-4DE6-8A6D-3F9CB573E2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B6D05-70AF-45C0-8A97-F67AF2B091F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C9B14-2B82-418C-9372-10F4E842D61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C6DC6-238A-4655-8A60-5B111670810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470-459F-4056-B994-0A1FE2295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212C5-EE59-448D-A5AC-EF582C8D16E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E3F8-4497-4F63-B3C9-7A3331DE04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D9898-5895-480C-ABA8-CD1A20D22D7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6CA76-7E24-420B-BD60-181CE690C2A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D09D81-E9D0-4D3C-827B-4E2ADFFC5AB0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F4EB-63AF-4054-B85B-A00A400494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57660-6E18-41C2-ADFC-045EE5F6CA8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4D565-5D5C-4432-8A54-13C71D9493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0315C-40BE-43E5-8903-2DDDFF470E1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13B89-35FE-4FDE-BE24-C56A9F49992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531B-C3B1-4D61-93DC-C40143673FD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61882-FB43-49A2-9B0F-F2FEA9BDDB5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61DC5-8C1E-4F06-8A95-9C20432E97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13181-9650-4EF8-BD8B-17EF25FB843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D37E-15BA-4F35-8B5D-2E5AE2DC73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2548B1-9C50-4DDC-B5F2-DD35C2D29E10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26E5D-6917-4199-B1D9-731D1EE9E5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7807C-5399-4BBB-BD58-E047BEE1920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E22A7-05BE-4CC7-9671-AA18CA7C15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DDF7F-3BBE-4173-8012-6B9A7B67DD6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F51E8-B17D-46EE-B975-09A596A61E6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6D5EA-4145-414A-9501-E1127D1051B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2DC7-4B7F-4E62-9146-C93C3CF8CF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F3A7C-CD1E-4351-9EC3-CD2E3D6BF24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3D5CE-B754-41AC-8494-002E9E86E2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7CF3-68D8-4120-AB88-DB7DAC60377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8F81-F616-4C77-BA9D-02BDED91272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71FEE-D744-4C27-900A-A691BBF3EF2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4B90-B80B-40BA-A9E2-898815658D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F1428-B3DA-4F79-BBEB-DB4D48AD123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FE51D-C136-474E-8F39-3F986E64EC5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BBF25-E427-4A6B-B949-140190FE87E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D3311-604D-47C2-ACA5-8BABBCB081B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E26E5-8228-471E-ACBE-34C5D4C971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7B299-C9E0-4A0E-B659-DE47973535E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675B-94EC-468B-9254-C22F1FAB4F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6B2C6-09EB-4227-B9C8-9D506AB5A92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CE8D-AE4B-4D89-8635-2810B6FE492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1A091-19B9-47A2-A4FE-C72FDDF901C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31281-851A-4042-81A9-447165CF2D0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01210-139F-4383-99E3-3661F4B1FE8F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5F329-C7DD-4AAD-BF46-44A518283F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407A5-AD08-4884-9B4E-768B015BCAB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91D3C-18A8-4D93-94D2-C1749538DFD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4BFC7-D023-42DE-A2DB-A0A9D7D59C7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CF18D-0AA6-4D8D-B890-60BC1BB2594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9A660A-6E15-4BAB-BE61-907D9520DA3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23D3-67FE-4CF7-BA10-27B6E04B29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F5B9A-30E7-4619-AC89-B7F4E85B98A0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A5BD-8EBA-4EF0-962D-0E895B4FDEB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0F2B6-980D-49EA-AF07-BDA97686505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F90B-362F-496A-85A1-73802E7CD1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772D-C14F-4B77-9FD0-A80440FC785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3ECF8-621D-4B06-B9D8-D6F445B29F80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B95E-1592-4279-8B3A-5D16840429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ADB6E-857B-415E-9379-EF0D58D8A3B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04AC-AD62-4F10-BEA5-B7B332B233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745BE-44D0-4DE3-B675-A096A0B7FC02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F93CE-82BC-4775-9C2B-90B8DD4D3E4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22DD-BB6C-4666-A176-297EA6974AD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1EF5F-8F61-4F63-B196-815B115E1D6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01BBA-E35A-4F02-A8A5-59726109108B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C9F65-B384-49AB-993D-D56FD184212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AA4F79-7DD3-4CDD-B68B-AD50E1DA927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803C0-57A6-43CB-937B-A079F03D84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3CFAC-264E-4C27-8DA0-4B327EAAC7B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1460F-548A-4FB1-82E1-7175B90AFC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82288-ABAC-42A2-BFE6-4875FB8E7716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D7351-EBCD-461D-9B8D-C1C6172D16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567D4-5EE0-446F-AB15-27D239B50016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72A0-8B56-4BE5-860C-C81DCEA49FC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4B438-C4A3-4999-A300-70348F16374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519B-59CB-4CBA-81B0-FCE6AA61DF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291A4-5D15-4EB8-ADD6-7BE314672A2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3AB28-C0E1-4DFF-A349-C514F904945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6325-0EA5-49C9-8B9E-D2822EF9C4C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B4296-6CE4-4134-AFE1-C1BC9A8B3E96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2F34F-8D59-45F1-8002-09C830641DF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E0851-4F5C-415B-AF8E-AEB55B16477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8927-51CE-4D79-8797-1A654D97FB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4C365-F707-404C-9795-E9375B885F1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E09E5-C532-4248-8E2C-13FDB608ECC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1225F-B13F-416A-B260-5B0AEF9830A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0F44E-2892-47A3-95E8-DAD504FBCD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504B9-45DD-4DFB-BD62-CE522E09F86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03678-3A03-48E6-B1D8-7E92E931DE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5FBA3-27A7-41A9-A5EA-A3407612223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2B7D-07DF-4A35-9088-EB72D95873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9F703-8DFE-4E73-963E-ED58DC0045A2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33F45-75C6-4C1C-B337-3311BE4CBD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EA54E-826B-4788-B2EB-D9F3CCC79D4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AE46-A9A2-49A2-A749-20BC1FBFE83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51C509-D66A-4E25-B658-455C2C24F79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DF5F8-33EE-43BB-9C47-B42F3C3C9E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7749-600F-4A97-9245-F1D154F4732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9B440-A197-4823-9866-DB41DB6FE7C9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DF7A0-57E5-4600-ADDE-04419CD52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DFB48-8834-4C7E-8D0D-1205FDE8435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57D53-A9D2-411B-8403-BA9272D4B7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3F9EE-B253-4341-9FD3-E35F3A151A2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BC5DB-9D5E-4D48-BD9D-5BC62427C9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55D7-92AA-4443-8FE5-9A5D3C987F7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58E78-74D6-42AE-8BEF-2874989E6E1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300D9-136F-48C7-B35A-264E9DCD8EE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86F01-2EF0-4920-9408-D083AEC858F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FB72A-88F8-4A8F-9D63-B5F4D6A2F43C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A5568-5555-41D4-9CBF-A12B5D15B62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39E67-4636-4CB6-A413-49D892902C03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8084-6DCD-4797-99FC-538402C4B7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0CD21-14BD-413C-9DAF-68D5464A4D6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3A867-1A12-447E-A39B-2FA7C1E440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39BC-F0A9-4552-8760-4E1D3AF3C9A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929E-7D93-473A-BE30-057D6BE2CD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CFE5E-F9AC-4506-8574-62FA4906E5B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5BEB-2063-4817-A24E-5AAEA3AA7E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60388" y="260350"/>
            <a:ext cx="9137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9761F-D8B4-485E-8BE1-548B0DEB58F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52775" y="6237288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È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</a:p>
        </p:txBody>
      </p:sp>
      <p:pic>
        <p:nvPicPr>
          <p:cNvPr id="1033" name="Picture 10" descr="image_IGE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8950" y="5445125"/>
            <a:ext cx="30908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60388" y="260350"/>
            <a:ext cx="907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/>
              <a:t>Séminaire national BTS Maintenance des Systèmes – Paris – 13 et 14 novembre 2014</a:t>
            </a:r>
          </a:p>
        </p:txBody>
      </p:sp>
      <p:pic>
        <p:nvPicPr>
          <p:cNvPr id="6" name="Picture 14" descr="http://www.repower.fr/fileadmin/user_upload_FR/01_Home/REpower_Home_BigTeaser_fr.png"/>
          <p:cNvPicPr>
            <a:picLocks noChangeAspect="1" noChangeArrowheads="1"/>
          </p:cNvPicPr>
          <p:nvPr userDrawn="1"/>
        </p:nvPicPr>
        <p:blipFill>
          <a:blip r:embed="rId14">
            <a:extLst/>
          </a:blip>
          <a:srcRect/>
          <a:stretch>
            <a:fillRect/>
          </a:stretch>
        </p:blipFill>
        <p:spPr bwMode="auto">
          <a:xfrm>
            <a:off x="3678464" y="5773492"/>
            <a:ext cx="2961459" cy="1069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7" name="Picture 10" descr="http://www.gretaformation.fr/commun/images/phototheque/0718.jpg"/>
          <p:cNvPicPr>
            <a:picLocks noChangeAspect="1" noChangeArrowheads="1"/>
          </p:cNvPicPr>
          <p:nvPr userDrawn="1"/>
        </p:nvPicPr>
        <p:blipFill rotWithShape="1">
          <a:blip r:embed="rId15">
            <a:extLst/>
          </a:blip>
          <a:srcRect r="21936"/>
          <a:stretch/>
        </p:blipFill>
        <p:spPr bwMode="auto">
          <a:xfrm>
            <a:off x="8212436" y="934289"/>
            <a:ext cx="1682058" cy="14346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3" name="Picture 4" descr="http://t0.gstatic.com/images?q=tbn:ANd9GcRHgMmMq-5yS-VTeSBklk4KrRSgfQ_lebqYa1VpURAC6UGN4rISaWhziT1Kmg"/>
          <p:cNvPicPr>
            <a:picLocks noChangeAspect="1" noChangeArrowheads="1"/>
          </p:cNvPicPr>
          <p:nvPr userDrawn="1"/>
        </p:nvPicPr>
        <p:blipFill>
          <a:blip r:embed="rId16">
            <a:extLst/>
          </a:blip>
          <a:srcRect/>
          <a:stretch>
            <a:fillRect/>
          </a:stretch>
        </p:blipFill>
        <p:spPr bwMode="auto">
          <a:xfrm>
            <a:off x="499489" y="775000"/>
            <a:ext cx="1639544" cy="8433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49313" y="638175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0066FF"/>
                </a:solidFill>
                <a:latin typeface="Calibri" pitchFamily="34" charset="0"/>
              </a:rPr>
              <a:t>Mohamed BAZIZ igen STI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C70BA0D-54FA-4C39-A95B-28D2A271688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1F5933-522E-473A-AC5B-7ABD25695F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EAFCC40-8E3D-4244-8C26-C22601EFDF8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38D355-7654-43ED-B3CC-D11554EE6A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07760F9-30A1-4BD3-BE98-E02F2D79778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776CB4-C5A7-4DC9-8E14-1B7D8245CF1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D855D0-CB5D-4136-BE0F-5441D530DC1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C7D4F2-CD9D-4AB3-9E6D-D4E35CBE2B3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06C931E-8924-4BB4-9886-19B21CFDC89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9FEDE-5CB4-42C6-8BF1-9518B67C762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E7D779-5F7C-42FF-8068-069FF9EDD274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17EAA5-B253-4541-AE2C-CFD1D07E3E8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188E92B-4988-48D8-99EA-9F31F7FB57CE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CE094F-10B7-4E7B-986E-2EAB001E22A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95C4B37-916D-4C4A-85E2-F6DD96F756D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FA641F-102B-4ADF-9917-6AD6660B393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26C6E9-58CE-47B5-A339-6CDCA2A490F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71C93-DA5D-4B9D-B5E6-78DD7D72570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3BDCC1E-441F-4D52-8BEA-813793EBF168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7D3354-1DE9-491E-93CD-177BAE29896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400925" y="6237288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2077E77-EAEF-4EEB-BFCB-33AA70C52328}" type="slidenum">
              <a:rPr lang="fr-FR" sz="1400"/>
              <a:pPr algn="r"/>
              <a:t>1</a:t>
            </a:fld>
            <a:endParaRPr lang="fr-FR" sz="1400"/>
          </a:p>
        </p:txBody>
      </p:sp>
      <p:sp>
        <p:nvSpPr>
          <p:cNvPr id="194563" name="Rectangle 3"/>
          <p:cNvSpPr>
            <a:spLocks/>
          </p:cNvSpPr>
          <p:nvPr/>
        </p:nvSpPr>
        <p:spPr bwMode="auto">
          <a:xfrm>
            <a:off x="488950" y="1773238"/>
            <a:ext cx="8915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3200">
                <a:solidFill>
                  <a:schemeClr val="hlink"/>
                </a:solidFill>
                <a:latin typeface="Calibri" pitchFamily="34" charset="0"/>
              </a:rPr>
              <a:t>Rénovation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000" b="1">
                <a:solidFill>
                  <a:schemeClr val="hlink"/>
                </a:solidFill>
                <a:latin typeface="Calibri" pitchFamily="34" charset="0"/>
              </a:rPr>
              <a:t>Brevet de Technicien Supérieur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4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Maintenance des Systèmes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240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240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fr-FR" sz="240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fr-FR" sz="2400">
                <a:solidFill>
                  <a:schemeClr val="accent2"/>
                </a:solidFill>
                <a:latin typeface="Calibri" pitchFamily="34" charset="0"/>
              </a:rPr>
              <a:t>Lycée Raspail Paris</a:t>
            </a:r>
            <a:r>
              <a:rPr lang="fr-FR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65863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E057B44A-A743-4280-B05A-AA0A4A53CF41}" type="slidenum">
              <a:rPr lang="fr-FR" sz="1400"/>
              <a:pPr algn="r"/>
              <a:t>10</a:t>
            </a:fld>
            <a:endParaRPr lang="fr-FR" sz="1400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88950" y="1052513"/>
            <a:ext cx="9137650" cy="417512"/>
          </a:xfrm>
        </p:spPr>
        <p:txBody>
          <a:bodyPr/>
          <a:lstStyle/>
          <a:p>
            <a:r>
              <a:rPr lang="fr-FR" sz="3200" smtClean="0"/>
              <a:t>Le nouveau référentiel</a:t>
            </a:r>
            <a:br>
              <a:rPr lang="fr-FR" sz="3200" smtClean="0"/>
            </a:br>
            <a:r>
              <a:rPr lang="fr-FR" sz="3200" smtClean="0"/>
              <a:t>BTS Maintenance de Systèmes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704850" y="2205038"/>
            <a:ext cx="8064500" cy="30241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Un </a:t>
            </a:r>
            <a:r>
              <a:rPr lang="fr-FR" sz="2400" smtClean="0">
                <a:solidFill>
                  <a:srgbClr val="FF0000"/>
                </a:solidFill>
              </a:rPr>
              <a:t>BTS</a:t>
            </a:r>
            <a:r>
              <a:rPr lang="fr-FR" sz="2400" smtClean="0"/>
              <a:t> à </a:t>
            </a:r>
            <a:r>
              <a:rPr lang="fr-FR" sz="2400" u="sng" smtClean="0"/>
              <a:t>trois options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Un </a:t>
            </a:r>
            <a:r>
              <a:rPr lang="fr-FR" sz="2400" b="1" smtClean="0">
                <a:solidFill>
                  <a:srgbClr val="FF0000"/>
                </a:solidFill>
              </a:rPr>
              <a:t>tronc commun</a:t>
            </a:r>
            <a:r>
              <a:rPr lang="fr-FR" sz="2400" smtClean="0"/>
              <a:t> important : la </a:t>
            </a:r>
            <a:r>
              <a:rPr lang="fr-FR" sz="2400" u="sng" smtClean="0"/>
              <a:t>maintenance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Des </a:t>
            </a:r>
            <a:r>
              <a:rPr lang="fr-FR" sz="2400" b="1" smtClean="0">
                <a:solidFill>
                  <a:srgbClr val="FF0000"/>
                </a:solidFill>
              </a:rPr>
              <a:t>spécificités</a:t>
            </a:r>
            <a:r>
              <a:rPr lang="fr-FR" sz="2400" smtClean="0"/>
              <a:t> introduites par le </a:t>
            </a:r>
            <a:r>
              <a:rPr lang="fr-FR" sz="2400" u="sng" smtClean="0"/>
              <a:t>secteur industriel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Des </a:t>
            </a:r>
            <a:r>
              <a:rPr lang="fr-FR" sz="2400" b="1" smtClean="0">
                <a:solidFill>
                  <a:srgbClr val="FF0000"/>
                </a:solidFill>
              </a:rPr>
              <a:t>enseignements</a:t>
            </a:r>
            <a:r>
              <a:rPr lang="fr-FR" sz="2400" smtClean="0"/>
              <a:t> disciplinaires très </a:t>
            </a:r>
            <a:r>
              <a:rPr lang="fr-FR" sz="2400" u="sng" smtClean="0"/>
              <a:t>imbriqués</a:t>
            </a:r>
            <a:r>
              <a:rPr lang="fr-FR" sz="2400" smtClean="0"/>
              <a:t>, </a:t>
            </a:r>
            <a:r>
              <a:rPr lang="fr-FR" sz="2400" u="sng" smtClean="0"/>
              <a:t>collaboratifs</a:t>
            </a:r>
            <a:r>
              <a:rPr lang="fr-FR" sz="240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et même </a:t>
            </a:r>
            <a:r>
              <a:rPr lang="fr-FR" sz="2400" u="sng" smtClean="0"/>
              <a:t>co-enseignés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Une </a:t>
            </a:r>
            <a:r>
              <a:rPr lang="fr-FR" sz="2400" smtClean="0">
                <a:solidFill>
                  <a:srgbClr val="FF0000"/>
                </a:solidFill>
              </a:rPr>
              <a:t>certification</a:t>
            </a:r>
            <a:r>
              <a:rPr lang="fr-FR" sz="2400" smtClean="0"/>
              <a:t> </a:t>
            </a:r>
            <a:r>
              <a:rPr lang="fr-FR" sz="2400" b="1" smtClean="0"/>
              <a:t>commune</a:t>
            </a:r>
            <a:r>
              <a:rPr lang="fr-FR" sz="2400" smtClean="0"/>
              <a:t>, </a:t>
            </a:r>
            <a:r>
              <a:rPr lang="fr-FR" sz="2400" i="1" smtClean="0"/>
              <a:t>spécifique</a:t>
            </a:r>
            <a:r>
              <a:rPr lang="fr-FR" sz="2400" smtClean="0"/>
              <a:t>, </a:t>
            </a:r>
            <a:r>
              <a:rPr lang="fr-FR" sz="2400" u="sng" smtClean="0"/>
              <a:t>adaptée</a:t>
            </a:r>
            <a:r>
              <a:rPr lang="fr-FR" sz="2400" smtClean="0"/>
              <a:t> et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b="1" smtClean="0"/>
              <a:t>diverse</a:t>
            </a:r>
            <a:r>
              <a:rPr lang="fr-FR" sz="2400" smtClean="0"/>
              <a:t> 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7113588" y="2420938"/>
            <a:ext cx="935037" cy="5762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 flipV="1">
            <a:off x="2289175" y="1773238"/>
            <a:ext cx="3959225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5745163" y="3429000"/>
            <a:ext cx="503237" cy="2160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52228" grpId="0" animBg="1"/>
      <p:bldP spid="52229" grpId="0" animBg="1"/>
      <p:bldP spid="522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4F327C46-239B-49CE-91E7-18B8E55D664D}" type="slidenum">
              <a:rPr lang="fr-FR" sz="1400"/>
              <a:pPr algn="r"/>
              <a:t>11</a:t>
            </a:fld>
            <a:endParaRPr lang="fr-FR" sz="1400"/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495300" y="1743075"/>
            <a:ext cx="8915400" cy="36306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fr-FR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Une formation assise sur une approche par compétences professionnelles </a:t>
            </a:r>
            <a:r>
              <a:rPr lang="fr-FR" sz="2000" smtClean="0">
                <a:solidFill>
                  <a:srgbClr val="FFFFFF"/>
                </a:solidFill>
              </a:rPr>
              <a:t>qui</a:t>
            </a:r>
            <a:r>
              <a:rPr lang="fr-FR" sz="20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devra systématiquement s’appuyer sur le </a:t>
            </a:r>
            <a:r>
              <a:rPr lang="fr-FR" sz="2000" smtClean="0">
                <a:solidFill>
                  <a:srgbClr val="FF0000"/>
                </a:solidFill>
              </a:rPr>
              <a:t>cœur de la filière, </a:t>
            </a:r>
            <a:r>
              <a:rPr lang="fr-FR" sz="2400" b="1" smtClean="0">
                <a:solidFill>
                  <a:srgbClr val="FF0000"/>
                </a:solidFill>
              </a:rPr>
              <a:t>la maintenance</a:t>
            </a:r>
            <a:endParaRPr lang="fr-FR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Une formation qui nécessite de la part de chaque équipe pédagogique 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		</a:t>
            </a:r>
            <a:r>
              <a:rPr lang="fr-FR" altLang="ja-JP" sz="2000" smtClean="0">
                <a:solidFill>
                  <a:schemeClr val="hlink"/>
                </a:solidFill>
                <a:cs typeface="ＭＳ Ｐゴシック"/>
              </a:rPr>
              <a:t>une étude approfondie du référentiel,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		une analyse des compétences, de l’expérience et des potentialités 	pédagogiques de l’équipe pour la prise en charge de cette formation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ja-JP" sz="2000" smtClean="0">
              <a:cs typeface="ＭＳ Ｐゴシック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solidFill>
                  <a:schemeClr val="hlink"/>
                </a:solidFill>
                <a:cs typeface="ＭＳ Ｐゴシック"/>
              </a:rPr>
              <a:t>Éviter l'émiettement du référentiel sur les horaires d’enseignement et sur de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solidFill>
                  <a:schemeClr val="hlink"/>
                </a:solidFill>
                <a:cs typeface="ＭＳ Ｐゴシック"/>
              </a:rPr>
              <a:t>nombreux professeurs spécialisés</a:t>
            </a:r>
            <a:endParaRPr lang="fr-FR" altLang="ja-JP" sz="2800" smtClean="0">
              <a:solidFill>
                <a:schemeClr val="hlink"/>
              </a:solidFill>
              <a:cs typeface="ＭＳ Ｐゴシック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400" smtClean="0"/>
          </a:p>
        </p:txBody>
      </p:sp>
      <p:sp>
        <p:nvSpPr>
          <p:cNvPr id="53251" name="Rectangle 2"/>
          <p:cNvSpPr>
            <a:spLocks/>
          </p:cNvSpPr>
          <p:nvPr/>
        </p:nvSpPr>
        <p:spPr bwMode="auto">
          <a:xfrm>
            <a:off x="488950" y="765175"/>
            <a:ext cx="8915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>
                <a:latin typeface="Calibri" pitchFamily="34" charset="0"/>
              </a:rPr>
              <a:t>Organisation Pédagogique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C5884B0-B116-44EF-B58C-2CA607AD9C67}" type="slidenum">
              <a:rPr lang="fr-FR" sz="1400"/>
              <a:pPr algn="r"/>
              <a:t>12</a:t>
            </a:fld>
            <a:endParaRPr lang="fr-FR" sz="1400"/>
          </a:p>
        </p:txBody>
      </p:sp>
      <p:sp>
        <p:nvSpPr>
          <p:cNvPr id="54274" name="Rectangle 3"/>
          <p:cNvSpPr>
            <a:spLocks/>
          </p:cNvSpPr>
          <p:nvPr/>
        </p:nvSpPr>
        <p:spPr bwMode="auto">
          <a:xfrm>
            <a:off x="1281113" y="1916113"/>
            <a:ext cx="77755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Des lieux d’enseignements physique-chimie et professionnels en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proximités et partagés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Des horaires à organiser entre physique- chimie et spécialités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professionnelles pour disposer simultanément de deux enseignants de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disciplines différentes si l’effectif est important ou si deux options sont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dans l’établissement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Un enseignement différencié en début de formation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Un accompagnement des étudiants sur le cycle de formation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>
              <a:latin typeface="Calibri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fr-FR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/>
          </p:cNvSpPr>
          <p:nvPr/>
        </p:nvSpPr>
        <p:spPr bwMode="auto">
          <a:xfrm>
            <a:off x="488950" y="765175"/>
            <a:ext cx="8915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>
                <a:latin typeface="Calibri" pitchFamily="34" charset="0"/>
              </a:rPr>
              <a:t>Organisation Pédagogique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A97E8764-EB27-4C7A-8BE0-D7B34203EA49}" type="slidenum">
              <a:rPr lang="fr-FR" sz="1400"/>
              <a:pPr algn="r"/>
              <a:t>13</a:t>
            </a:fld>
            <a:endParaRPr lang="fr-FR" sz="140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E0840136-C559-4A9B-92BF-C0C5BEA15D56}" type="slidenum">
              <a:rPr lang="fr-FR" sz="1400"/>
              <a:pPr algn="r"/>
              <a:t>2</a:t>
            </a:fld>
            <a:endParaRPr lang="fr-FR" sz="140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92188" y="1052513"/>
            <a:ext cx="8424862" cy="3779837"/>
          </a:xfrm>
          <a:prstGeom prst="rect">
            <a:avLst/>
          </a:prstGeom>
          <a:solidFill>
            <a:schemeClr val="bg1">
              <a:alpha val="1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latin typeface="Calibri" pitchFamily="34" charset="0"/>
              </a:rPr>
              <a:t>Les raisons de cette rénovation</a:t>
            </a:r>
          </a:p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	</a:t>
            </a:r>
            <a:r>
              <a:rPr lang="fr-FR" sz="2000">
                <a:latin typeface="Calibri" pitchFamily="34" charset="0"/>
              </a:rPr>
              <a:t>Un référentiel qui date de 2005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Une évolution technique vers une complexité des systèmes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Un besoin des entreprises d’un personnel adaptable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Émergence d’un secteur industriel « </a:t>
            </a:r>
            <a:r>
              <a:rPr lang="fr-FR" sz="2000" b="1" i="1">
                <a:solidFill>
                  <a:schemeClr val="hlink"/>
                </a:solidFill>
                <a:latin typeface="Calibri" pitchFamily="34" charset="0"/>
              </a:rPr>
              <a:t>l’éolien 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»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Des frontières de domaines en mouvement « </a:t>
            </a:r>
            <a:r>
              <a:rPr lang="fr-FR" sz="2000" b="1" i="1">
                <a:latin typeface="Calibri" pitchFamily="34" charset="0"/>
              </a:rPr>
              <a:t>l’option D du BTS FEE</a:t>
            </a:r>
            <a:r>
              <a:rPr lang="fr-FR" sz="2000">
                <a:latin typeface="Calibri" pitchFamily="34" charset="0"/>
              </a:rPr>
              <a:t> »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Une filière « la </a:t>
            </a:r>
            <a:r>
              <a:rPr lang="fr-FR" sz="2000" b="1" i="1">
                <a:solidFill>
                  <a:schemeClr val="hlink"/>
                </a:solidFill>
                <a:latin typeface="Calibri" pitchFamily="34" charset="0"/>
              </a:rPr>
              <a:t>Maintenance »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 de moins en moins visible et attrayante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Un vivier de bacheliers  hétérogène (Bac Pro, STI2D, SSI)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A5006DA4-76B8-470D-916F-D273069DFF44}" type="slidenum">
              <a:rPr lang="fr-FR" sz="1400"/>
              <a:pPr algn="r"/>
              <a:t>3</a:t>
            </a:fld>
            <a:endParaRPr lang="fr-FR" sz="1400"/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849313" y="1268413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/>
              <a:t>Un référentiel qui date de 2005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281113" y="4365625"/>
            <a:ext cx="734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solidFill>
                  <a:srgbClr val="FF0000"/>
                </a:solidFill>
              </a:rPr>
              <a:t>Une rénovation qui s’imposait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712913" y="2420938"/>
            <a:ext cx="7059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La durée de validité d’un référentiel se situe entre cinq et dix ans.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Pour coller au plus près au besoin de la filière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Pour une bonne insertion professionnelle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9C84FD8-F507-4B89-82E4-FC75A08216FD}" type="slidenum">
              <a:rPr lang="fr-FR" sz="1400"/>
              <a:pPr algn="r"/>
              <a:t>4</a:t>
            </a:fld>
            <a:endParaRPr lang="fr-FR" sz="1400"/>
          </a:p>
        </p:txBody>
      </p:sp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560388" y="1052513"/>
            <a:ext cx="9001125" cy="15843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Une évolution technique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vers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une complexité des systèmes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23988" y="2854325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algn="just"/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Les chaînes d’énergie et d’information s’influencent avec une telle intensité qu’une étude globale pour une compréhension et une maîtrise du système par le technicien supérieur est impérative.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3988" y="415131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algn="just"/>
            <a:r>
              <a:rPr lang="fr-FR" sz="2000">
                <a:latin typeface="Calibri" pitchFamily="34" charset="0"/>
              </a:rPr>
              <a:t>Elle se traduit dans la formation par une approche pluri-technologique  et une coordination pédagogique significative en particulier avec la physique-chimie.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C855F430-DBEB-4F5A-97C9-CFBB4CD40124}" type="slidenum">
              <a:rPr lang="fr-FR" sz="1400"/>
              <a:pPr algn="r"/>
              <a:t>5</a:t>
            </a:fld>
            <a:endParaRPr lang="fr-FR" sz="1400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1857375" y="981075"/>
            <a:ext cx="6264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3200">
                <a:latin typeface="Calibri" pitchFamily="34" charset="0"/>
              </a:rPr>
              <a:t>Besoin d’un personnel adaptable</a:t>
            </a:r>
            <a:br>
              <a:rPr lang="fr-FR" sz="3200">
                <a:latin typeface="Calibri" pitchFamily="34" charset="0"/>
              </a:rPr>
            </a:br>
            <a:r>
              <a:rPr lang="fr-FR" sz="3200">
                <a:latin typeface="Calibri" pitchFamily="34" charset="0"/>
              </a:rPr>
              <a:t>des entreprises </a:t>
            </a:r>
            <a:br>
              <a:rPr lang="fr-FR" sz="3200">
                <a:latin typeface="Calibri" pitchFamily="34" charset="0"/>
              </a:rPr>
            </a:br>
            <a:endParaRPr lang="fr-FR" sz="3200">
              <a:latin typeface="Calibri" pitchFamily="34" charset="0"/>
            </a:endParaRPr>
          </a:p>
        </p:txBody>
      </p:sp>
      <p:sp>
        <p:nvSpPr>
          <p:cNvPr id="18434" name="Rectangle 3"/>
          <p:cNvSpPr>
            <a:spLocks/>
          </p:cNvSpPr>
          <p:nvPr/>
        </p:nvSpPr>
        <p:spPr bwMode="auto">
          <a:xfrm>
            <a:off x="1065213" y="2565400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dist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Le spectre de l’activité professionnelle de cette filière est très large.</a:t>
            </a:r>
          </a:p>
          <a:p>
            <a:pPr marL="342900" indent="-342900" algn="dist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Le tissu industriel se constitue principalement de PME.</a:t>
            </a:r>
          </a:p>
          <a:p>
            <a:pPr marL="342900" indent="-342900" algn="dist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L’adaptation se prépare et s’organise au cours de la formation pour une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bonne insertion professionnelle.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42E0ACE-A17E-4064-AC1C-CD021558E1CD}" type="slidenum">
              <a:rPr lang="fr-FR" sz="1400"/>
              <a:pPr algn="r"/>
              <a:t>6</a:t>
            </a:fld>
            <a:endParaRPr lang="fr-FR" sz="1400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930400" y="1268413"/>
            <a:ext cx="6335713" cy="863600"/>
          </a:xfrm>
        </p:spPr>
        <p:txBody>
          <a:bodyPr/>
          <a:lstStyle/>
          <a:p>
            <a:r>
              <a:rPr lang="fr-FR" sz="3200" smtClean="0"/>
              <a:t>Émergence d’un secteur industriel :</a:t>
            </a:r>
            <a:br>
              <a:rPr lang="fr-FR" sz="3200" smtClean="0"/>
            </a:br>
            <a:r>
              <a:rPr lang="fr-FR" sz="3200" smtClean="0"/>
              <a:t>l’éolien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992188" y="3141663"/>
            <a:ext cx="7488237" cy="1079500"/>
          </a:xfrm>
        </p:spPr>
        <p:txBody>
          <a:bodyPr/>
          <a:lstStyle/>
          <a:p>
            <a:pPr algn="dist">
              <a:lnSpc>
                <a:spcPct val="80000"/>
              </a:lnSpc>
              <a:buFont typeface="Arial" charset="0"/>
              <a:buNone/>
            </a:pPr>
            <a:r>
              <a:rPr lang="fr-FR" sz="2400" smtClean="0">
                <a:solidFill>
                  <a:schemeClr val="hlink"/>
                </a:solidFill>
              </a:rPr>
              <a:t>Les impératifs économiques et environnementaux ouvrent </a:t>
            </a:r>
          </a:p>
          <a:p>
            <a:pPr algn="dist">
              <a:lnSpc>
                <a:spcPct val="80000"/>
              </a:lnSpc>
              <a:buFont typeface="Arial" charset="0"/>
              <a:buNone/>
            </a:pPr>
            <a:r>
              <a:rPr lang="fr-FR" sz="2400" smtClean="0">
                <a:solidFill>
                  <a:schemeClr val="hlink"/>
                </a:solidFill>
              </a:rPr>
              <a:t>le secteur de la production de l’énergie à des solutions </a:t>
            </a:r>
          </a:p>
          <a:p>
            <a:pPr algn="dist">
              <a:lnSpc>
                <a:spcPct val="80000"/>
              </a:lnSpc>
              <a:buFont typeface="Arial" charset="0"/>
              <a:buNone/>
            </a:pPr>
            <a:r>
              <a:rPr lang="fr-FR" sz="2400" smtClean="0">
                <a:solidFill>
                  <a:schemeClr val="hlink"/>
                </a:solidFill>
              </a:rPr>
              <a:t>plus écologiques qui nécessitent aussi de la maintenance.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B8548836-6F08-4EFE-B0D1-1750502ABF96}" type="slidenum">
              <a:rPr lang="fr-FR" sz="1400"/>
              <a:pPr algn="r"/>
              <a:t>7</a:t>
            </a:fld>
            <a:endParaRPr lang="fr-FR" sz="1400"/>
          </a:p>
        </p:txBody>
      </p:sp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88950" y="1989138"/>
            <a:ext cx="7632700" cy="935037"/>
          </a:xfrm>
        </p:spPr>
        <p:txBody>
          <a:bodyPr/>
          <a:lstStyle/>
          <a:p>
            <a:r>
              <a:rPr lang="fr-FR" sz="3200" smtClean="0"/>
              <a:t>Des frontières de domaines</a:t>
            </a:r>
            <a:br>
              <a:rPr lang="fr-FR" sz="3200" smtClean="0"/>
            </a:br>
            <a:r>
              <a:rPr lang="fr-FR" sz="3200" smtClean="0"/>
              <a:t>en mouvements l’Option D du BTS FEE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992188" y="3357563"/>
            <a:ext cx="8555037" cy="1539875"/>
          </a:xfrm>
        </p:spPr>
        <p:txBody>
          <a:bodyPr/>
          <a:lstStyle/>
          <a:p>
            <a:pPr algn="dist">
              <a:buFont typeface="Arial" charset="0"/>
              <a:buNone/>
            </a:pPr>
            <a:r>
              <a:rPr lang="fr-FR" sz="2000" smtClean="0"/>
              <a:t>L’évolution des techniques, l’émergence de nouveaux besoins, la proximité de </a:t>
            </a:r>
          </a:p>
          <a:p>
            <a:pPr algn="dist">
              <a:buFont typeface="Arial" charset="0"/>
              <a:buNone/>
            </a:pPr>
            <a:r>
              <a:rPr lang="fr-FR" sz="2000" smtClean="0"/>
              <a:t>certains métiers par les compétences et les connaissances exigées, nous obligent </a:t>
            </a:r>
          </a:p>
          <a:p>
            <a:pPr>
              <a:buFont typeface="Arial" charset="0"/>
              <a:buNone/>
            </a:pPr>
            <a:r>
              <a:rPr lang="fr-FR" sz="2000" smtClean="0"/>
              <a:t>à redéfinir leurs frontières et par là les diplômes associés.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29560A9F-0F13-4700-B49D-892BD0D67407}" type="slidenum">
              <a:rPr lang="fr-FR" sz="1400"/>
              <a:pPr algn="r"/>
              <a:t>8</a:t>
            </a:fld>
            <a:endParaRPr lang="fr-FR" sz="1400"/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497013" y="1114425"/>
            <a:ext cx="690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/>
              <a:t>Une filière « la </a:t>
            </a:r>
            <a:r>
              <a:rPr lang="fr-FR" sz="2800" b="1" i="1"/>
              <a:t>Maintenance »</a:t>
            </a:r>
            <a:endParaRPr lang="fr-FR" sz="2800"/>
          </a:p>
          <a:p>
            <a:pPr algn="ctr"/>
            <a:r>
              <a:rPr lang="fr-FR" sz="2800"/>
              <a:t>de moins en moins visible et attrayante</a:t>
            </a:r>
          </a:p>
        </p:txBody>
      </p:sp>
      <p:sp>
        <p:nvSpPr>
          <p:cNvPr id="21506" name="Rectangle 3"/>
          <p:cNvSpPr>
            <a:spLocks/>
          </p:cNvSpPr>
          <p:nvPr/>
        </p:nvSpPr>
        <p:spPr bwMode="auto">
          <a:xfrm>
            <a:off x="1568450" y="2276475"/>
            <a:ext cx="75612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Évolution des baccalauréats STI en Bac STI2D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fr-FR" sz="12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Pas suffisamment d’informations lors de l’orientation pour identifier :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	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les études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	les débouchés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	</a:t>
            </a: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le niveau de qualification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Calibri" pitchFamily="34" charset="0"/>
              </a:rPr>
              <a:t>	les carrières possibles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8772F7F2-B2CB-4F4D-81CE-1D9AD818986B}" type="slidenum">
              <a:rPr lang="fr-FR" sz="1400"/>
              <a:pPr algn="r"/>
              <a:t>9</a:t>
            </a:fld>
            <a:endParaRPr lang="fr-FR" sz="1400"/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560388" y="1125538"/>
            <a:ext cx="9137650" cy="417512"/>
          </a:xfrm>
        </p:spPr>
        <p:txBody>
          <a:bodyPr/>
          <a:lstStyle/>
          <a:p>
            <a:r>
              <a:rPr lang="fr-FR" sz="3200" smtClean="0"/>
              <a:t>Un vivier de bacheliers  hétérogène</a:t>
            </a:r>
            <a:br>
              <a:rPr lang="fr-FR" sz="3200" smtClean="0"/>
            </a:br>
            <a:r>
              <a:rPr lang="fr-FR" sz="3200" smtClean="0"/>
              <a:t>(Bac Pro, STI2D, SSI)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208088" y="1916113"/>
            <a:ext cx="7777162" cy="3600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b="1" u="sng" smtClean="0"/>
              <a:t>Un constat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/>
              <a:t>Une connaissance du milieu professionnel et un métier pour les uns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/>
              <a:t>Une ouverture sur la diversité technologique et une approche d’analyse et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/>
              <a:t>d’expérimentation pour les autres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b="1" u="sng" smtClean="0">
                <a:solidFill>
                  <a:schemeClr val="hlink"/>
                </a:solidFill>
              </a:rPr>
              <a:t>Les moyens à mettre en œuvre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chemeClr val="hlink"/>
                </a:solidFill>
              </a:rPr>
              <a:t>Une pédagogie à différencier en début de formation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chemeClr val="hlink"/>
                </a:solidFill>
              </a:rPr>
              <a:t>Un accompagnement à organiser sur le cycle de formation</a:t>
            </a:r>
            <a:endParaRPr lang="fr-FR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b="1" u="sng" smtClean="0"/>
              <a:t>Un objectif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1800" smtClean="0"/>
              <a:t>Des compétences terminales validées pour tous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onception personnalisée">
  <a:themeElements>
    <a:clrScheme name="1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onception personnalisée">
  <a:themeElements>
    <a:clrScheme name="8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onception personnalisée">
  <a:themeElements>
    <a:clrScheme name="7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Words>443</Words>
  <Application>Microsoft Office PowerPoint</Application>
  <PresentationFormat>Format A4 (210 x 297 mm)</PresentationFormat>
  <Paragraphs>101</Paragraphs>
  <Slides>13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Thème Office</vt:lpstr>
      <vt:lpstr>8_Conception personnalisée</vt:lpstr>
      <vt:lpstr>7_Conception personnalisée</vt:lpstr>
      <vt:lpstr>6_Conception personnalisée</vt:lpstr>
      <vt:lpstr>5_Conception personnalisée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13_Conception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Émergence d’un secteur industriel : l’éolien</vt:lpstr>
      <vt:lpstr>Des frontières de domaines en mouvements l’Option D du BTS FEE</vt:lpstr>
      <vt:lpstr>Présentation PowerPoint</vt:lpstr>
      <vt:lpstr>Un vivier de bacheliers  hétérogène (Bac Pro, STI2D, SSI)</vt:lpstr>
      <vt:lpstr>Le nouveau référentiel BTS Maintenance de Systèmes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116</cp:revision>
  <cp:lastPrinted>2013-12-07T08:24:26Z</cp:lastPrinted>
  <dcterms:created xsi:type="dcterms:W3CDTF">2013-06-06T06:04:00Z</dcterms:created>
  <dcterms:modified xsi:type="dcterms:W3CDTF">2014-11-16T16:48:44Z</dcterms:modified>
</cp:coreProperties>
</file>