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5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4126063-CF9F-4B98-A8CD-7C49BDD50627}" type="datetimeFigureOut">
              <a:rPr lang="fr-FR" smtClean="0"/>
              <a:pPr/>
              <a:t>04/11/2014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61D742-6307-4A15-9406-509C66A0409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126063-CF9F-4B98-A8CD-7C49BDD50627}" type="datetimeFigureOut">
              <a:rPr lang="fr-FR" smtClean="0"/>
              <a:pPr/>
              <a:t>04/11/2014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61D742-6307-4A15-9406-509C66A0409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126063-CF9F-4B98-A8CD-7C49BDD50627}" type="datetimeFigureOut">
              <a:rPr lang="fr-FR" smtClean="0"/>
              <a:pPr/>
              <a:t>04/11/2014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61D742-6307-4A15-9406-509C66A0409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7" name="Image 6" descr="innoval.jpg"/>
          <p:cNvPicPr>
            <a:picLocks noChangeAspect="1"/>
          </p:cNvPicPr>
          <p:nvPr userDrawn="1"/>
        </p:nvPicPr>
        <p:blipFill>
          <a:blip r:embed="rId2" cstate="print"/>
          <a:srcRect/>
          <a:stretch>
            <a:fillRect/>
          </a:stretch>
        </p:blipFill>
        <p:spPr bwMode="auto">
          <a:xfrm>
            <a:off x="3491880" y="6634163"/>
            <a:ext cx="3376612" cy="187325"/>
          </a:xfrm>
          <a:prstGeom prst="rect">
            <a:avLst/>
          </a:prstGeom>
          <a:noFill/>
          <a:ln w="9525">
            <a:noFill/>
            <a:miter lim="800000"/>
            <a:headEnd/>
            <a:tailEnd/>
          </a:ln>
        </p:spPr>
      </p:pic>
      <p:sp>
        <p:nvSpPr>
          <p:cNvPr id="8" name="CasellaDiTesto 7"/>
          <p:cNvSpPr txBox="1"/>
          <p:nvPr userDrawn="1"/>
        </p:nvSpPr>
        <p:spPr>
          <a:xfrm>
            <a:off x="6948264" y="6669360"/>
            <a:ext cx="2052637" cy="123111"/>
          </a:xfrm>
          <a:prstGeom prst="rect">
            <a:avLst/>
          </a:prstGeom>
          <a:noFill/>
        </p:spPr>
        <p:txBody>
          <a:bodyPr wrap="square" lIns="0" tIns="0" rIns="0" bIns="0">
            <a:spAutoFit/>
          </a:bodyPr>
          <a:lstStyle>
            <a:lvl1pPr eaLnBrk="0" hangingPunct="0">
              <a:defRPr sz="2400" u="sng">
                <a:solidFill>
                  <a:schemeClr val="tx1"/>
                </a:solidFill>
                <a:latin typeface="Arial" charset="0"/>
                <a:ea typeface="ＭＳ Ｐゴシック" charset="0"/>
                <a:cs typeface="ＭＳ Ｐゴシック" charset="0"/>
              </a:defRPr>
            </a:lvl1pPr>
            <a:lvl2pPr marL="37931725" indent="-37474525" eaLnBrk="0" hangingPunct="0">
              <a:defRPr sz="2400" u="sng">
                <a:solidFill>
                  <a:schemeClr val="tx1"/>
                </a:solidFill>
                <a:latin typeface="Arial" charset="0"/>
                <a:ea typeface="ＭＳ Ｐゴシック" charset="0"/>
                <a:cs typeface="ＭＳ Ｐゴシック" charset="0"/>
              </a:defRPr>
            </a:lvl2pPr>
            <a:lvl3pPr eaLnBrk="0" hangingPunct="0">
              <a:defRPr sz="2400" u="sng">
                <a:solidFill>
                  <a:schemeClr val="tx1"/>
                </a:solidFill>
                <a:latin typeface="Arial" charset="0"/>
                <a:ea typeface="ＭＳ Ｐゴシック" charset="0"/>
                <a:cs typeface="ＭＳ Ｐゴシック" charset="0"/>
              </a:defRPr>
            </a:lvl3pPr>
            <a:lvl4pPr eaLnBrk="0" hangingPunct="0">
              <a:defRPr sz="2400" u="sng">
                <a:solidFill>
                  <a:schemeClr val="tx1"/>
                </a:solidFill>
                <a:latin typeface="Arial" charset="0"/>
                <a:ea typeface="ＭＳ Ｐゴシック" charset="0"/>
                <a:cs typeface="ＭＳ Ｐゴシック" charset="0"/>
              </a:defRPr>
            </a:lvl4pPr>
            <a:lvl5pPr eaLnBrk="0" hangingPunct="0">
              <a:defRPr sz="2400" u="sng">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u="sng">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u="sng">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u="sng">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u="sng">
                <a:solidFill>
                  <a:schemeClr val="tx1"/>
                </a:solidFill>
                <a:latin typeface="Arial" charset="0"/>
                <a:ea typeface="ＭＳ Ｐゴシック" charset="0"/>
                <a:cs typeface="ＭＳ Ｐゴシック" charset="0"/>
              </a:defRPr>
            </a:lvl9pPr>
          </a:lstStyle>
          <a:p>
            <a:pPr algn="r" eaLnBrk="1" hangingPunct="1">
              <a:defRPr/>
            </a:pPr>
            <a:r>
              <a:rPr lang="it-IT" sz="800" u="none" dirty="0" smtClean="0">
                <a:solidFill>
                  <a:srgbClr val="767878"/>
                </a:solidFill>
              </a:rPr>
              <a:t>DIRECTION</a:t>
            </a:r>
            <a:r>
              <a:rPr lang="it-IT" sz="800" u="none" baseline="0" dirty="0" smtClean="0">
                <a:solidFill>
                  <a:srgbClr val="767878"/>
                </a:solidFill>
              </a:rPr>
              <a:t> </a:t>
            </a:r>
            <a:r>
              <a:rPr lang="it-IT" sz="800" u="none" dirty="0" smtClean="0">
                <a:solidFill>
                  <a:srgbClr val="767878"/>
                </a:solidFill>
              </a:rPr>
              <a:t>RELATIONS ENSEIGNEMENT</a:t>
            </a:r>
          </a:p>
        </p:txBody>
      </p:sp>
      <p:pic>
        <p:nvPicPr>
          <p:cNvPr id="9" name="Image 8" descr="q_62113_dcat.eps"/>
          <p:cNvPicPr>
            <a:picLocks noChangeAspect="1"/>
          </p:cNvPicPr>
          <p:nvPr userDrawn="1"/>
        </p:nvPicPr>
        <p:blipFill>
          <a:blip r:embed="rId3" cstate="print"/>
          <a:srcRect/>
          <a:stretch>
            <a:fillRect/>
          </a:stretch>
        </p:blipFill>
        <p:spPr bwMode="auto">
          <a:xfrm>
            <a:off x="35497" y="108398"/>
            <a:ext cx="1368152" cy="345316"/>
          </a:xfrm>
          <a:prstGeom prst="rect">
            <a:avLst/>
          </a:prstGeom>
          <a:noFill/>
          <a:ln w="9525">
            <a:noFill/>
            <a:miter lim="800000"/>
            <a:headEnd/>
            <a:tailEnd/>
          </a:ln>
        </p:spPr>
      </p:pic>
      <p:pic>
        <p:nvPicPr>
          <p:cNvPr id="10" name="Picture 2"/>
          <p:cNvPicPr>
            <a:picLocks noChangeAspect="1" noChangeArrowheads="1"/>
          </p:cNvPicPr>
          <p:nvPr userDrawn="1"/>
        </p:nvPicPr>
        <p:blipFill>
          <a:blip r:embed="rId4" cstate="print"/>
          <a:srcRect/>
          <a:stretch>
            <a:fillRect/>
          </a:stretch>
        </p:blipFill>
        <p:spPr bwMode="auto">
          <a:xfrm>
            <a:off x="8333804" y="44624"/>
            <a:ext cx="702692" cy="656864"/>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4126063-CF9F-4B98-A8CD-7C49BDD50627}" type="datetimeFigureOut">
              <a:rPr lang="fr-FR" smtClean="0"/>
              <a:pPr/>
              <a:t>04/11/2014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61D742-6307-4A15-9406-509C66A04098}" type="slidenum">
              <a:rPr lang="fr-FR" smtClean="0"/>
              <a:pPr/>
              <a:t>‹N°›</a:t>
            </a:fld>
            <a:endParaRPr lang="fr-FR"/>
          </a:p>
        </p:txBody>
      </p:sp>
      <p:pic>
        <p:nvPicPr>
          <p:cNvPr id="7" name="Image 5" descr="tramedef.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4126063-CF9F-4B98-A8CD-7C49BDD50627}" type="datetimeFigureOut">
              <a:rPr lang="fr-FR" smtClean="0"/>
              <a:pPr/>
              <a:t>04/11/2014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61D742-6307-4A15-9406-509C66A0409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4126063-CF9F-4B98-A8CD-7C49BDD50627}" type="datetimeFigureOut">
              <a:rPr lang="fr-FR" smtClean="0"/>
              <a:pPr/>
              <a:t>04/11/2014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661D742-6307-4A15-9406-509C66A0409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4126063-CF9F-4B98-A8CD-7C49BDD50627}" type="datetimeFigureOut">
              <a:rPr lang="fr-FR" smtClean="0"/>
              <a:pPr/>
              <a:t>04/11/2014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661D742-6307-4A15-9406-509C66A0409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4126063-CF9F-4B98-A8CD-7C49BDD50627}" type="datetimeFigureOut">
              <a:rPr lang="fr-FR" smtClean="0"/>
              <a:pPr/>
              <a:t>04/11/2014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661D742-6307-4A15-9406-509C66A0409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4126063-CF9F-4B98-A8CD-7C49BDD50627}" type="datetimeFigureOut">
              <a:rPr lang="fr-FR" smtClean="0"/>
              <a:pPr/>
              <a:t>04/11/2014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61D742-6307-4A15-9406-509C66A0409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4126063-CF9F-4B98-A8CD-7C49BDD50627}" type="datetimeFigureOut">
              <a:rPr lang="fr-FR" smtClean="0"/>
              <a:pPr/>
              <a:t>04/11/2014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61D742-6307-4A15-9406-509C66A0409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26063-CF9F-4B98-A8CD-7C49BDD50627}" type="datetimeFigureOut">
              <a:rPr lang="fr-FR" smtClean="0"/>
              <a:pPr/>
              <a:t>04/11/2014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61D742-6307-4A15-9406-509C66A0409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wmf"/><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16632"/>
            <a:ext cx="7772400" cy="864095"/>
          </a:xfrm>
        </p:spPr>
        <p:txBody>
          <a:bodyPr>
            <a:noAutofit/>
          </a:bodyPr>
          <a:lstStyle/>
          <a:p>
            <a:r>
              <a:rPr lang="fr-FR" sz="2800" dirty="0" smtClean="0"/>
              <a:t>Bienvenue à tous les participants du </a:t>
            </a:r>
            <a:br>
              <a:rPr lang="fr-FR" sz="2800" dirty="0" smtClean="0"/>
            </a:br>
            <a:r>
              <a:rPr lang="fr-FR" sz="2800" dirty="0" smtClean="0"/>
              <a:t>Forum 2014 du Numérique Industriel </a:t>
            </a:r>
            <a:endParaRPr lang="fr-FR" sz="2800" dirty="0"/>
          </a:p>
        </p:txBody>
      </p:sp>
      <p:sp>
        <p:nvSpPr>
          <p:cNvPr id="3" name="Sous-titre 2"/>
          <p:cNvSpPr>
            <a:spLocks noGrp="1"/>
          </p:cNvSpPr>
          <p:nvPr>
            <p:ph type="subTitle" idx="1"/>
          </p:nvPr>
        </p:nvSpPr>
        <p:spPr>
          <a:xfrm>
            <a:off x="1371600" y="1052736"/>
            <a:ext cx="6400800" cy="432048"/>
          </a:xfrm>
        </p:spPr>
        <p:txBody>
          <a:bodyPr>
            <a:normAutofit/>
          </a:bodyPr>
          <a:lstStyle/>
          <a:p>
            <a:r>
              <a:rPr lang="fr-FR" sz="2000" dirty="0" smtClean="0"/>
              <a:t>Jeudi 6 Novembre 2014 </a:t>
            </a:r>
          </a:p>
        </p:txBody>
      </p:sp>
      <p:pic>
        <p:nvPicPr>
          <p:cNvPr id="1026" name="Picture 2" descr="C:\Users\javelon\AppData\Local\Temp\logo Legrand 49_coul_300_3cm5.jpg"/>
          <p:cNvPicPr>
            <a:picLocks noChangeAspect="1" noChangeArrowheads="1"/>
          </p:cNvPicPr>
          <p:nvPr/>
        </p:nvPicPr>
        <p:blipFill>
          <a:blip r:embed="rId2" cstate="print"/>
          <a:srcRect/>
          <a:stretch>
            <a:fillRect/>
          </a:stretch>
        </p:blipFill>
        <p:spPr bwMode="auto">
          <a:xfrm>
            <a:off x="2915816" y="5764117"/>
            <a:ext cx="3168352" cy="905243"/>
          </a:xfrm>
          <a:prstGeom prst="rect">
            <a:avLst/>
          </a:prstGeom>
          <a:noFill/>
        </p:spPr>
      </p:pic>
      <p:pic>
        <p:nvPicPr>
          <p:cNvPr id="6" name="Picture 11" descr="H:\patricio\PanInno03.jpg"/>
          <p:cNvPicPr>
            <a:picLocks noChangeAspect="1" noChangeArrowheads="1"/>
          </p:cNvPicPr>
          <p:nvPr/>
        </p:nvPicPr>
        <p:blipFill>
          <a:blip r:embed="rId3" cstate="print"/>
          <a:srcRect/>
          <a:stretch>
            <a:fillRect/>
          </a:stretch>
        </p:blipFill>
        <p:spPr bwMode="auto">
          <a:xfrm>
            <a:off x="755576" y="1988840"/>
            <a:ext cx="3800600" cy="2448272"/>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395536" y="5193196"/>
            <a:ext cx="1656184" cy="1548172"/>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7092280" y="4949350"/>
            <a:ext cx="1795995" cy="1864025"/>
          </a:xfrm>
          <a:prstGeom prst="rect">
            <a:avLst/>
          </a:prstGeom>
          <a:noFill/>
          <a:ln w="9525">
            <a:noFill/>
            <a:miter lim="800000"/>
            <a:headEnd/>
            <a:tailEnd/>
          </a:ln>
        </p:spPr>
      </p:pic>
      <p:pic>
        <p:nvPicPr>
          <p:cNvPr id="8" name="Picture 16"/>
          <p:cNvPicPr>
            <a:picLocks noChangeAspect="1" noChangeArrowheads="1"/>
          </p:cNvPicPr>
          <p:nvPr/>
        </p:nvPicPr>
        <p:blipFill>
          <a:blip r:embed="rId6" cstate="print"/>
          <a:srcRect/>
          <a:stretch>
            <a:fillRect/>
          </a:stretch>
        </p:blipFill>
        <p:spPr bwMode="auto">
          <a:xfrm>
            <a:off x="6660232" y="1554485"/>
            <a:ext cx="2005013" cy="1514475"/>
          </a:xfrm>
          <a:prstGeom prst="rect">
            <a:avLst/>
          </a:prstGeom>
          <a:noFill/>
          <a:ln w="9525">
            <a:noFill/>
            <a:miter lim="800000"/>
            <a:headEnd/>
            <a:tailEnd/>
          </a:ln>
        </p:spPr>
      </p:pic>
      <p:grpSp>
        <p:nvGrpSpPr>
          <p:cNvPr id="9" name="Grouper 4"/>
          <p:cNvGrpSpPr>
            <a:grpSpLocks/>
          </p:cNvGrpSpPr>
          <p:nvPr/>
        </p:nvGrpSpPr>
        <p:grpSpPr bwMode="auto">
          <a:xfrm>
            <a:off x="4932040" y="3214489"/>
            <a:ext cx="3779912" cy="1654671"/>
            <a:chOff x="-431208" y="2636912"/>
            <a:chExt cx="6587386" cy="3886622"/>
          </a:xfrm>
        </p:grpSpPr>
        <p:pic>
          <p:nvPicPr>
            <p:cNvPr id="10" name="Image 1" descr="NNSLIDE21-1.png"/>
            <p:cNvPicPr>
              <a:picLocks noChangeAspect="1"/>
            </p:cNvPicPr>
            <p:nvPr/>
          </p:nvPicPr>
          <p:blipFill>
            <a:blip r:embed="rId7" cstate="print"/>
            <a:srcRect/>
            <a:stretch>
              <a:fillRect/>
            </a:stretch>
          </p:blipFill>
          <p:spPr bwMode="auto">
            <a:xfrm>
              <a:off x="-431208" y="2636912"/>
              <a:ext cx="4824536" cy="3239591"/>
            </a:xfrm>
            <a:prstGeom prst="rect">
              <a:avLst/>
            </a:prstGeom>
            <a:noFill/>
            <a:ln w="9525">
              <a:noFill/>
              <a:miter lim="800000"/>
              <a:headEnd/>
              <a:tailEnd/>
            </a:ln>
          </p:spPr>
        </p:pic>
        <p:pic>
          <p:nvPicPr>
            <p:cNvPr id="11" name="Image 2" descr="NNSLIDE21-2.png"/>
            <p:cNvPicPr>
              <a:picLocks noChangeAspect="1"/>
            </p:cNvPicPr>
            <p:nvPr/>
          </p:nvPicPr>
          <p:blipFill>
            <a:blip r:embed="rId8" cstate="print"/>
            <a:srcRect/>
            <a:stretch>
              <a:fillRect/>
            </a:stretch>
          </p:blipFill>
          <p:spPr bwMode="auto">
            <a:xfrm>
              <a:off x="539552" y="2996952"/>
              <a:ext cx="4904288" cy="3293142"/>
            </a:xfrm>
            <a:prstGeom prst="rect">
              <a:avLst/>
            </a:prstGeom>
            <a:noFill/>
            <a:ln w="9525">
              <a:noFill/>
              <a:miter lim="800000"/>
              <a:headEnd/>
              <a:tailEnd/>
            </a:ln>
          </p:spPr>
        </p:pic>
        <p:pic>
          <p:nvPicPr>
            <p:cNvPr id="12" name="Image 3" descr="NNSLIDE21-3.png"/>
            <p:cNvPicPr>
              <a:picLocks noChangeAspect="1"/>
            </p:cNvPicPr>
            <p:nvPr/>
          </p:nvPicPr>
          <p:blipFill>
            <a:blip r:embed="rId9" cstate="print"/>
            <a:srcRect/>
            <a:stretch>
              <a:fillRect/>
            </a:stretch>
          </p:blipFill>
          <p:spPr bwMode="auto">
            <a:xfrm>
              <a:off x="1403650" y="3332296"/>
              <a:ext cx="4752528" cy="3191238"/>
            </a:xfrm>
            <a:prstGeom prst="rect">
              <a:avLst/>
            </a:prstGeom>
            <a:noFill/>
            <a:ln w="9525">
              <a:noFill/>
              <a:miter lim="800000"/>
              <a:headEnd/>
              <a:tailEnd/>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1680" y="44624"/>
            <a:ext cx="5688632" cy="41805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a:solidFill>
              <a:schemeClr val="accent1"/>
            </a:solidFill>
          </a:ln>
        </p:spPr>
        <p:txBody>
          <a:bodyPr>
            <a:normAutofit/>
          </a:bodyPr>
          <a:lstStyle/>
          <a:p>
            <a:r>
              <a:rPr lang="fr-FR" sz="1800" dirty="0" smtClean="0"/>
              <a:t>Programme du Forum 2014 du Numérique Industriel  </a:t>
            </a:r>
            <a:endParaRPr lang="fr-FR" sz="1800" dirty="0"/>
          </a:p>
        </p:txBody>
      </p:sp>
      <p:sp>
        <p:nvSpPr>
          <p:cNvPr id="3" name="Espace réservé du contenu 2"/>
          <p:cNvSpPr>
            <a:spLocks noGrp="1"/>
          </p:cNvSpPr>
          <p:nvPr>
            <p:ph idx="1"/>
          </p:nvPr>
        </p:nvSpPr>
        <p:spPr>
          <a:xfrm>
            <a:off x="251520" y="692696"/>
            <a:ext cx="8229600" cy="5904656"/>
          </a:xfrm>
          <a:ln w="25400">
            <a:solidFill>
              <a:schemeClr val="accent1"/>
            </a:solidFill>
          </a:ln>
        </p:spPr>
        <p:txBody>
          <a:bodyPr>
            <a:normAutofit fontScale="40000" lnSpcReduction="20000"/>
          </a:bodyPr>
          <a:lstStyle/>
          <a:p>
            <a:pPr marL="0" indent="0">
              <a:buNone/>
            </a:pPr>
            <a:r>
              <a:rPr lang="fr-FR" sz="3500" b="1" dirty="0" smtClean="0"/>
              <a:t>Programme de la journée </a:t>
            </a:r>
            <a:r>
              <a:rPr lang="fr-FR" dirty="0" smtClean="0"/>
              <a:t/>
            </a:r>
            <a:br>
              <a:rPr lang="fr-FR" dirty="0" smtClean="0"/>
            </a:br>
            <a:endParaRPr lang="fr-FR" dirty="0" smtClean="0"/>
          </a:p>
          <a:p>
            <a:pPr lvl="0"/>
            <a:r>
              <a:rPr lang="fr-FR" sz="3500" b="1" dirty="0" smtClean="0"/>
              <a:t>9h30 : </a:t>
            </a:r>
            <a:r>
              <a:rPr lang="fr-FR" dirty="0" smtClean="0"/>
              <a:t>Accueil des participants  (avec </a:t>
            </a:r>
            <a:r>
              <a:rPr lang="fr-FR" dirty="0"/>
              <a:t>P</a:t>
            </a:r>
            <a:r>
              <a:rPr lang="fr-FR" dirty="0" smtClean="0"/>
              <a:t>hoto de groupe).</a:t>
            </a:r>
          </a:p>
          <a:p>
            <a:pPr lvl="0"/>
            <a:endParaRPr lang="fr-FR" dirty="0" smtClean="0"/>
          </a:p>
          <a:p>
            <a:pPr lvl="0"/>
            <a:r>
              <a:rPr lang="fr-FR" sz="3500" b="1" dirty="0" smtClean="0"/>
              <a:t>10h00</a:t>
            </a:r>
            <a:r>
              <a:rPr lang="fr-FR" dirty="0" smtClean="0"/>
              <a:t> : Ouverture du Forum par Monsieur le Recteur de l’Académie de Limoges, Luc Johann, par Monsieur Michel Rage, doyen de l'IGEN de STI, et Monsieur Jean-Marie Javelon, Directeur des Relations Enseignement de Legrand.</a:t>
            </a:r>
          </a:p>
          <a:p>
            <a:pPr lvl="0"/>
            <a:endParaRPr lang="fr-FR" dirty="0" smtClean="0"/>
          </a:p>
          <a:p>
            <a:pPr lvl="0"/>
            <a:r>
              <a:rPr lang="fr-FR" sz="3500" b="1" dirty="0" smtClean="0"/>
              <a:t>10h20 </a:t>
            </a:r>
            <a:r>
              <a:rPr lang="fr-FR" dirty="0" smtClean="0"/>
              <a:t>: Intervention de Monsieur Claude Bergmann, IGEN de STI, responsable de la filière.</a:t>
            </a:r>
          </a:p>
          <a:p>
            <a:pPr lvl="0"/>
            <a:endParaRPr lang="fr-FR" dirty="0" smtClean="0"/>
          </a:p>
          <a:p>
            <a:pPr lvl="0"/>
            <a:r>
              <a:rPr lang="fr-FR" sz="3500" b="1" dirty="0" smtClean="0"/>
              <a:t>10h30</a:t>
            </a:r>
            <a:r>
              <a:rPr lang="fr-FR" dirty="0" smtClean="0"/>
              <a:t> : Le Smart Grid par Monsieur Philippe Prévost, Ingénieur R&amp;D Legrand et Monsieur Jean-Luc Gauthier, Directeur d'ERDF Haute-Vienne - 3 enjeux majeurs, interface avec l’extérieur, les algorithmes et les Interfaces Homme/Machine.</a:t>
            </a:r>
          </a:p>
          <a:p>
            <a:pPr lvl="0"/>
            <a:endParaRPr lang="fr-FR" dirty="0" smtClean="0"/>
          </a:p>
          <a:p>
            <a:pPr lvl="0"/>
            <a:r>
              <a:rPr lang="fr-FR" sz="3500" b="1" dirty="0" smtClean="0"/>
              <a:t>11h15 </a:t>
            </a:r>
            <a:r>
              <a:rPr lang="fr-FR" dirty="0" smtClean="0"/>
              <a:t>:  Le Smart Building par Monsieur Ernesto Santini, Directeur Innovation et Systèmes, spécialiste des bus communicants et Monsieur Bernard Bastide, responsable Marketing Building automation, spécialiste des objets communicants - les différents choix technologiques de la société Legrand au travers des marchés émergents autour de la Domotique, en matière de gestion de l'énergie et de confort d'une part, de sécurité, de santé et d’assistance à l'autonomie d’autre part.</a:t>
            </a:r>
          </a:p>
          <a:p>
            <a:pPr lvl="0"/>
            <a:endParaRPr lang="fr-FR" dirty="0" smtClean="0"/>
          </a:p>
          <a:p>
            <a:pPr lvl="0"/>
            <a:r>
              <a:rPr lang="fr-FR" sz="3500" b="1" dirty="0" smtClean="0"/>
              <a:t>12h45</a:t>
            </a:r>
            <a:r>
              <a:rPr lang="fr-FR" dirty="0" smtClean="0"/>
              <a:t> : Présentation du futur "Challenge national de l'INNOVATION" et du soutien Legrand aux équipes pédagogiques qui participeront à ce challenge par  Monsieur Jean-Marie </a:t>
            </a:r>
            <a:r>
              <a:rPr lang="fr-FR" dirty="0" err="1" smtClean="0"/>
              <a:t>Javelon</a:t>
            </a:r>
            <a:r>
              <a:rPr lang="fr-FR" dirty="0" smtClean="0"/>
              <a:t> et Monsieur Patricio Flinois, responsable des relations enseignement technique Legrand.</a:t>
            </a:r>
          </a:p>
          <a:p>
            <a:pPr lvl="0"/>
            <a:r>
              <a:rPr lang="fr-FR" sz="3300" dirty="0" smtClean="0"/>
              <a:t>Présentation des sociétés spécialisées en solutions et produits didactiques partenaires de ce Forum.</a:t>
            </a:r>
          </a:p>
          <a:p>
            <a:pPr lvl="0"/>
            <a:endParaRPr lang="fr-FR" dirty="0" smtClean="0"/>
          </a:p>
          <a:p>
            <a:pPr lvl="0"/>
            <a:r>
              <a:rPr lang="fr-FR" sz="3500" b="1" dirty="0" smtClean="0"/>
              <a:t>13h15</a:t>
            </a:r>
            <a:r>
              <a:rPr lang="fr-FR" dirty="0" smtClean="0"/>
              <a:t> : Pause repas</a:t>
            </a:r>
          </a:p>
          <a:p>
            <a:pPr lvl="0"/>
            <a:endParaRPr lang="fr-FR" dirty="0" smtClean="0"/>
          </a:p>
          <a:p>
            <a:pPr lvl="0"/>
            <a:r>
              <a:rPr lang="fr-FR" sz="3500" b="1" dirty="0" smtClean="0"/>
              <a:t>14h15</a:t>
            </a:r>
            <a:r>
              <a:rPr lang="fr-FR" dirty="0" smtClean="0"/>
              <a:t> : Présentation/exposition  des équipements didactiques/pédagogiques et visite de l'appartement Legrand "My Home" – en répartition en 3 groupes (rotations de 45 minutes).</a:t>
            </a:r>
          </a:p>
          <a:p>
            <a:pPr lvl="0"/>
            <a:endParaRPr lang="fr-FR" dirty="0" smtClean="0"/>
          </a:p>
          <a:p>
            <a:pPr lvl="0"/>
            <a:r>
              <a:rPr lang="fr-FR" sz="3500" b="1" smtClean="0"/>
              <a:t>16h45</a:t>
            </a:r>
            <a:r>
              <a:rPr lang="fr-FR" smtClean="0"/>
              <a:t> </a:t>
            </a:r>
            <a:r>
              <a:rPr lang="fr-FR" dirty="0" smtClean="0"/>
              <a:t>: Clôture du séminaire par Monsieur Claude </a:t>
            </a:r>
            <a:r>
              <a:rPr lang="fr-FR" dirty="0" err="1" smtClean="0"/>
              <a:t>Bergmann</a:t>
            </a:r>
            <a:r>
              <a:rPr lang="fr-FR" dirty="0" smtClean="0"/>
              <a:t>, Monsieur </a:t>
            </a:r>
            <a:r>
              <a:rPr lang="fr-FR" dirty="0" err="1" smtClean="0"/>
              <a:t>Eric</a:t>
            </a:r>
            <a:r>
              <a:rPr lang="fr-FR" dirty="0" smtClean="0"/>
              <a:t> Garnier, DAET de l ’Académie de Limoges  et Monsieur Jean-Marie </a:t>
            </a:r>
            <a:r>
              <a:rPr lang="fr-FR" dirty="0" err="1" smtClean="0"/>
              <a:t>Javelon</a:t>
            </a:r>
            <a:r>
              <a:rPr lang="fr-FR" dirty="0" smtClean="0"/>
              <a:t>.</a:t>
            </a:r>
          </a:p>
          <a:p>
            <a:endParaRPr lang="fr-FR"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21</Words>
  <Application>Microsoft Office PowerPoint</Application>
  <PresentationFormat>Affichage à l'écran (4:3)</PresentationFormat>
  <Paragraphs>22</Paragraphs>
  <Slides>2</Slides>
  <Notes>0</Notes>
  <HiddenSlides>0</HiddenSlides>
  <MMClips>0</MMClips>
  <ScaleCrop>false</ScaleCrop>
  <HeadingPairs>
    <vt:vector size="4" baseType="variant">
      <vt:variant>
        <vt:lpstr>Thème</vt:lpstr>
      </vt:variant>
      <vt:variant>
        <vt:i4>1</vt:i4>
      </vt:variant>
      <vt:variant>
        <vt:lpstr>Titres des diapositives</vt:lpstr>
      </vt:variant>
      <vt:variant>
        <vt:i4>2</vt:i4>
      </vt:variant>
    </vt:vector>
  </HeadingPairs>
  <TitlesOfParts>
    <vt:vector size="3" baseType="lpstr">
      <vt:lpstr>Thème Office</vt:lpstr>
      <vt:lpstr>Bienvenue à tous les participants du  Forum 2014 du Numérique Industriel </vt:lpstr>
      <vt:lpstr>Programme du Forum 2014 du Numérique Industriel  </vt:lpstr>
    </vt:vector>
  </TitlesOfParts>
  <Company>GRPLEG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Bienvenue à tous les participants du  Forum 2014 du Numérique Industriel</dc:title>
  <dc:creator>javelon</dc:creator>
  <cp:lastModifiedBy>RNR STI</cp:lastModifiedBy>
  <cp:revision>13</cp:revision>
  <dcterms:created xsi:type="dcterms:W3CDTF">2014-09-22T13:57:31Z</dcterms:created>
  <dcterms:modified xsi:type="dcterms:W3CDTF">2014-11-04T01:25:14Z</dcterms:modified>
</cp:coreProperties>
</file>